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handoutMasterIdLst>
    <p:handoutMasterId r:id="rId14"/>
  </p:handoutMasterIdLst>
  <p:sldIdLst>
    <p:sldId id="256" r:id="rId2"/>
    <p:sldId id="264" r:id="rId3"/>
    <p:sldId id="258" r:id="rId4"/>
    <p:sldId id="263" r:id="rId5"/>
    <p:sldId id="260" r:id="rId6"/>
    <p:sldId id="265" r:id="rId7"/>
    <p:sldId id="262" r:id="rId8"/>
    <p:sldId id="266" r:id="rId9"/>
    <p:sldId id="267" r:id="rId10"/>
    <p:sldId id="268" r:id="rId11"/>
    <p:sldId id="269" r:id="rId12"/>
  </p:sldIdLst>
  <p:sldSz cx="9144000" cy="6858000" type="screen4x3"/>
  <p:notesSz cx="6980238"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99FFCC"/>
    <a:srgbClr val="00FFFF"/>
    <a:srgbClr val="66FFCC"/>
    <a:srgbClr val="FFFFFF"/>
    <a:srgbClr val="0033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023" autoAdjust="0"/>
  </p:normalViewPr>
  <p:slideViewPr>
    <p:cSldViewPr>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0"/>
            <a:ext cx="3025575" cy="457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3795" name="Rectangle 3"/>
          <p:cNvSpPr>
            <a:spLocks noGrp="1" noChangeArrowheads="1"/>
          </p:cNvSpPr>
          <p:nvPr>
            <p:ph type="dt" sz="quarter" idx="1"/>
          </p:nvPr>
        </p:nvSpPr>
        <p:spPr bwMode="auto">
          <a:xfrm>
            <a:off x="3953053" y="0"/>
            <a:ext cx="3025574" cy="457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3796" name="Rectangle 4"/>
          <p:cNvSpPr>
            <a:spLocks noGrp="1" noChangeArrowheads="1"/>
          </p:cNvSpPr>
          <p:nvPr>
            <p:ph type="ftr" sz="quarter" idx="2"/>
          </p:nvPr>
        </p:nvSpPr>
        <p:spPr bwMode="auto">
          <a:xfrm>
            <a:off x="1" y="8684926"/>
            <a:ext cx="3025575" cy="4575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3797" name="Rectangle 5"/>
          <p:cNvSpPr>
            <a:spLocks noGrp="1" noChangeArrowheads="1"/>
          </p:cNvSpPr>
          <p:nvPr>
            <p:ph type="sldNum" sz="quarter" idx="3"/>
          </p:nvPr>
        </p:nvSpPr>
        <p:spPr bwMode="auto">
          <a:xfrm>
            <a:off x="3953053" y="8684926"/>
            <a:ext cx="3025574" cy="4575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D53BDD49-834F-49BE-9AFD-1092009FE269}" type="slidenum">
              <a:rPr lang="en-US" altLang="en-US"/>
              <a:pPr/>
              <a:t>‹#›</a:t>
            </a:fld>
            <a:endParaRPr lang="en-US" altLang="en-US"/>
          </a:p>
        </p:txBody>
      </p:sp>
    </p:spTree>
    <p:extLst>
      <p:ext uri="{BB962C8B-B14F-4D97-AF65-F5344CB8AC3E}">
        <p14:creationId xmlns:p14="http://schemas.microsoft.com/office/powerpoint/2010/main" val="60765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25575" cy="45751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eaLnBrk="1" hangingPunct="1">
              <a:defRPr sz="1200">
                <a:latin typeface="Arial" charset="0"/>
                <a:cs typeface="Arial" charset="0"/>
              </a:defRPr>
            </a:lvl1pPr>
          </a:lstStyle>
          <a:p>
            <a:pPr>
              <a:defRPr/>
            </a:pPr>
            <a:endParaRPr lang="en-US"/>
          </a:p>
        </p:txBody>
      </p:sp>
      <p:sp>
        <p:nvSpPr>
          <p:cNvPr id="11267" name="Rectangle 3"/>
          <p:cNvSpPr>
            <a:spLocks noGrp="1" noChangeArrowheads="1"/>
          </p:cNvSpPr>
          <p:nvPr>
            <p:ph type="dt" idx="1"/>
          </p:nvPr>
        </p:nvSpPr>
        <p:spPr bwMode="auto">
          <a:xfrm>
            <a:off x="3953053" y="0"/>
            <a:ext cx="3025574" cy="45751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eaLnBrk="1" hangingPunct="1">
              <a:defRPr sz="1200">
                <a:latin typeface="Arial"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04913"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98829" y="4344025"/>
            <a:ext cx="5584190" cy="411448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1" y="8684926"/>
            <a:ext cx="3025575" cy="4575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eaLnBrk="1" hangingPunct="1">
              <a:defRPr sz="1200">
                <a:latin typeface="Arial" charset="0"/>
                <a:cs typeface="Arial" charset="0"/>
              </a:defRPr>
            </a:lvl1pPr>
          </a:lstStyle>
          <a:p>
            <a:pPr>
              <a:defRPr/>
            </a:pPr>
            <a:endParaRPr lang="en-US"/>
          </a:p>
        </p:txBody>
      </p:sp>
      <p:sp>
        <p:nvSpPr>
          <p:cNvPr id="11271" name="Rectangle 7"/>
          <p:cNvSpPr>
            <a:spLocks noGrp="1" noChangeArrowheads="1"/>
          </p:cNvSpPr>
          <p:nvPr>
            <p:ph type="sldNum" sz="quarter" idx="5"/>
          </p:nvPr>
        </p:nvSpPr>
        <p:spPr bwMode="auto">
          <a:xfrm>
            <a:off x="3953053" y="8684926"/>
            <a:ext cx="3025574" cy="457513"/>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eaLnBrk="1" hangingPunct="1">
              <a:defRPr sz="1200"/>
            </a:lvl1pPr>
          </a:lstStyle>
          <a:p>
            <a:fld id="{2E640D43-3CED-473C-BAF0-D29B9EED7EC6}" type="slidenum">
              <a:rPr lang="en-US" altLang="en-US"/>
              <a:pPr/>
              <a:t>‹#›</a:t>
            </a:fld>
            <a:endParaRPr lang="en-US" altLang="en-US"/>
          </a:p>
        </p:txBody>
      </p:sp>
    </p:spTree>
    <p:extLst>
      <p:ext uri="{BB962C8B-B14F-4D97-AF65-F5344CB8AC3E}">
        <p14:creationId xmlns:p14="http://schemas.microsoft.com/office/powerpoint/2010/main" val="27965147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CD5073-6944-467B-A6B1-8BEC0337EA88}" type="slidenum">
              <a:rPr lang="en-US" altLang="en-US"/>
              <a:pPr/>
              <a:t>2</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4236203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7E02AC-1618-4564-9A83-6DF70037BA55}" type="slidenum">
              <a:rPr lang="en-US" altLang="en-US"/>
              <a:pPr/>
              <a:t>11</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latin typeface="Arial" panose="020B0604020202020204" pitchFamily="34" charset="0"/>
              <a:cs typeface="Arial" panose="020B0604020202020204" pitchFamily="34" charset="0"/>
            </a:endParaRPr>
          </a:p>
          <a:p>
            <a:pPr eaLnBrk="1" hangingPunct="1"/>
            <a:endParaRPr lang="en-US" altLang="en-US" b="1" dirty="0" smtClean="0">
              <a:latin typeface="Arial" panose="020B0604020202020204" pitchFamily="34" charset="0"/>
              <a:cs typeface="Arial" panose="020B0604020202020204" pitchFamily="34" charset="0"/>
            </a:endParaRPr>
          </a:p>
          <a:p>
            <a:pPr eaLnBrk="1" hangingPunct="1"/>
            <a:endParaRPr lang="en-US" altLang="en-US" b="1" dirty="0" smtClean="0">
              <a:latin typeface="Arial" panose="020B0604020202020204" pitchFamily="34" charset="0"/>
              <a:cs typeface="Arial" panose="020B0604020202020204" pitchFamily="34" charset="0"/>
            </a:endParaRPr>
          </a:p>
          <a:p>
            <a:pPr eaLnBrk="1" hangingPunct="1"/>
            <a:r>
              <a:rPr lang="en-US" altLang="en-US" b="1" dirty="0"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dirty="0"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as a destination for outside investors.  The Doing Business 2008 report, for example, ranked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105 out of 178 countries.  Thus, enhancing the regulatory environment by further reducing delays and administrative barriers would constitute a relatively straightforward way of advertising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as a business friendly environment for both international as well as domestic investors. </a:t>
            </a:r>
          </a:p>
          <a:p>
            <a:pPr eaLnBrk="1" hangingPunct="1"/>
            <a:endParaRPr lang="en-US" altLang="en-US" dirty="0" smtClean="0">
              <a:latin typeface="Arial" panose="020B0604020202020204" pitchFamily="34" charset="0"/>
              <a:cs typeface="Arial" panose="020B0604020202020204" pitchFamily="34" charset="0"/>
            </a:endParaRPr>
          </a:p>
          <a:p>
            <a:pPr eaLnBrk="1" hangingPunct="1"/>
            <a:r>
              <a:rPr lang="en-US" altLang="en-US" b="1" dirty="0"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dirty="0"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2582923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9565066-DBA6-417D-B4A7-916FCC4CAFB6}" type="slidenum">
              <a:rPr lang="en-US" altLang="en-US"/>
              <a:pPr/>
              <a:t>3</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1525258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D76F12C-FE83-4F81-9C85-B1352E5BC064}" type="slidenum">
              <a:rPr lang="en-US" altLang="en-US"/>
              <a:pPr/>
              <a:t>4</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566797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8613CB7-AA5E-4A10-8A90-79AB106BA0D1}" type="slidenum">
              <a:rPr lang="en-US" altLang="en-US"/>
              <a:pPr/>
              <a:t>5</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3320008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D0103B-8EF9-44B6-BB09-D27223EEAB9A}" type="slidenum">
              <a:rPr lang="en-US" altLang="en-US"/>
              <a:pPr/>
              <a:t>6</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latin typeface="Arial" panose="020B0604020202020204" pitchFamily="34" charset="0"/>
              <a:cs typeface="Arial" panose="020B0604020202020204" pitchFamily="34" charset="0"/>
            </a:endParaRPr>
          </a:p>
          <a:p>
            <a:pPr eaLnBrk="1" hangingPunct="1"/>
            <a:endParaRPr lang="en-US" altLang="en-US" b="1" dirty="0" smtClean="0">
              <a:latin typeface="Arial" panose="020B0604020202020204" pitchFamily="34" charset="0"/>
              <a:cs typeface="Arial" panose="020B0604020202020204" pitchFamily="34" charset="0"/>
            </a:endParaRPr>
          </a:p>
          <a:p>
            <a:pPr eaLnBrk="1" hangingPunct="1"/>
            <a:endParaRPr lang="en-US" altLang="en-US" b="1" dirty="0" smtClean="0">
              <a:latin typeface="Arial" panose="020B0604020202020204" pitchFamily="34" charset="0"/>
              <a:cs typeface="Arial" panose="020B0604020202020204" pitchFamily="34" charset="0"/>
            </a:endParaRPr>
          </a:p>
          <a:p>
            <a:pPr eaLnBrk="1" hangingPunct="1"/>
            <a:r>
              <a:rPr lang="en-US" altLang="en-US" b="1" dirty="0"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dirty="0"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as a destination for outside investors.  The Doing Business 2008 report, for example, ranked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105 out of 178 countries.  Thus, enhancing the regulatory environment by further reducing delays and administrative barriers would constitute a relatively straightforward way of advertising </a:t>
            </a:r>
            <a:r>
              <a:rPr lang="en-US" altLang="en-US" dirty="0" err="1" smtClean="0">
                <a:latin typeface="Arial" panose="020B0604020202020204" pitchFamily="34" charset="0"/>
                <a:cs typeface="Arial" panose="020B0604020202020204" pitchFamily="34" charset="0"/>
              </a:rPr>
              <a:t>BiH</a:t>
            </a:r>
            <a:r>
              <a:rPr lang="en-US" altLang="en-US" dirty="0" smtClean="0">
                <a:latin typeface="Arial" panose="020B0604020202020204" pitchFamily="34" charset="0"/>
                <a:cs typeface="Arial" panose="020B0604020202020204" pitchFamily="34" charset="0"/>
              </a:rPr>
              <a:t> as a business friendly environment for both international as well as domestic investors. </a:t>
            </a:r>
          </a:p>
          <a:p>
            <a:pPr eaLnBrk="1" hangingPunct="1"/>
            <a:endParaRPr lang="en-US" altLang="en-US" dirty="0" smtClean="0">
              <a:latin typeface="Arial" panose="020B0604020202020204" pitchFamily="34" charset="0"/>
              <a:cs typeface="Arial" panose="020B0604020202020204" pitchFamily="34" charset="0"/>
            </a:endParaRPr>
          </a:p>
          <a:p>
            <a:pPr eaLnBrk="1" hangingPunct="1"/>
            <a:r>
              <a:rPr lang="en-US" altLang="en-US" b="1" dirty="0"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dirty="0"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201581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688E96-6B0B-4436-913D-1F233017978E}" type="slidenum">
              <a:rPr lang="en-US" altLang="en-US"/>
              <a:pPr/>
              <a:t>7</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3462858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7E02AC-1618-4564-9A83-6DF70037BA55}" type="slidenum">
              <a:rPr lang="en-US" altLang="en-US"/>
              <a:pPr/>
              <a:t>8</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240837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7E02AC-1618-4564-9A83-6DF70037BA55}" type="slidenum">
              <a:rPr lang="en-US" altLang="en-US"/>
              <a:pPr/>
              <a:t>9</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601964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a:defRPr>
                <a:solidFill>
                  <a:schemeClr val="tx1"/>
                </a:solidFill>
                <a:latin typeface="Arial" panose="020B0604020202020204" pitchFamily="34" charset="0"/>
                <a:cs typeface="Arial" panose="020B0604020202020204" pitchFamily="34" charset="0"/>
              </a:defRPr>
            </a:lvl1pPr>
            <a:lvl2pPr marL="742950" indent="-285750" defTabSz="923925">
              <a:defRPr>
                <a:solidFill>
                  <a:schemeClr val="tx1"/>
                </a:solidFill>
                <a:latin typeface="Arial" panose="020B0604020202020204" pitchFamily="34" charset="0"/>
                <a:cs typeface="Arial" panose="020B0604020202020204" pitchFamily="34" charset="0"/>
              </a:defRPr>
            </a:lvl2pPr>
            <a:lvl3pPr marL="1143000" indent="-228600" defTabSz="923925">
              <a:defRPr>
                <a:solidFill>
                  <a:schemeClr val="tx1"/>
                </a:solidFill>
                <a:latin typeface="Arial" panose="020B0604020202020204" pitchFamily="34" charset="0"/>
                <a:cs typeface="Arial" panose="020B0604020202020204" pitchFamily="34" charset="0"/>
              </a:defRPr>
            </a:lvl3pPr>
            <a:lvl4pPr marL="1600200" indent="-228600" defTabSz="923925">
              <a:defRPr>
                <a:solidFill>
                  <a:schemeClr val="tx1"/>
                </a:solidFill>
                <a:latin typeface="Arial" panose="020B0604020202020204" pitchFamily="34" charset="0"/>
                <a:cs typeface="Arial" panose="020B0604020202020204" pitchFamily="34" charset="0"/>
              </a:defRPr>
            </a:lvl4pPr>
            <a:lvl5pPr marL="2057400" indent="-228600" defTabSz="923925">
              <a:defRPr>
                <a:solidFill>
                  <a:schemeClr val="tx1"/>
                </a:solidFill>
                <a:latin typeface="Arial" panose="020B0604020202020204" pitchFamily="34" charset="0"/>
                <a:cs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7E02AC-1618-4564-9A83-6DF70037BA55}" type="slidenum">
              <a:rPr lang="en-US" altLang="en-US"/>
              <a:pPr/>
              <a:t>10</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endParaRPr lang="en-US" altLang="en-US" b="1"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Both Entities have made progress in recent years on improving the environment for doing business.</a:t>
            </a:r>
            <a:r>
              <a:rPr lang="en-US" altLang="en-US" smtClean="0">
                <a:latin typeface="Arial" panose="020B0604020202020204" pitchFamily="34" charset="0"/>
                <a:cs typeface="Arial" panose="020B0604020202020204" pitchFamily="34" charset="0"/>
              </a:rPr>
              <a:t>  This has included reducing business registration steps and days required for conducting government inspections, as well as increasing the use of bankruptcy procedures.  Nevertheless, there still remain obstacles that, in contrast with comparator countries, affect the attractiveness of BiH as a destination for outside investors.  The Doing Business 2008 report, for example, ranked BiH 105 out of 178 countries.  Thus, enhancing the regulatory environment by further reducing delays and administrative barriers would constitute a relatively straightforward way of advertising BiH as a business friendly environment for both international as well as domestic investors. </a:t>
            </a:r>
          </a:p>
          <a:p>
            <a:pPr eaLnBrk="1" hangingPunct="1"/>
            <a:endParaRPr lang="en-US" altLang="en-US" smtClean="0">
              <a:latin typeface="Arial" panose="020B0604020202020204" pitchFamily="34" charset="0"/>
              <a:cs typeface="Arial" panose="020B0604020202020204" pitchFamily="34" charset="0"/>
            </a:endParaRPr>
          </a:p>
          <a:p>
            <a:pPr eaLnBrk="1" hangingPunct="1"/>
            <a:r>
              <a:rPr lang="en-US" altLang="en-US" b="1" smtClean="0">
                <a:latin typeface="Arial" panose="020B0604020202020204" pitchFamily="34" charset="0"/>
                <a:cs typeface="Arial" panose="020B0604020202020204" pitchFamily="34" charset="0"/>
              </a:rPr>
              <a:t>Business surveys show that a few key areas remain top priorities for reform: specific attention is needed in reducing business licensing delays.</a:t>
            </a:r>
            <a:r>
              <a:rPr lang="en-US" altLang="en-US" smtClean="0">
                <a:latin typeface="Arial" panose="020B0604020202020204" pitchFamily="34" charset="0"/>
                <a:cs typeface="Arial" panose="020B0604020202020204" pitchFamily="34" charset="0"/>
              </a:rPr>
              <a:t>  Other areas include further simplification of business start-up requirements, reducing the number of required permit steps, cutting the number of tax payments, and reducing delays in transferring property and land ownership.  Coupled with overlapping jurisdictions and provisions, as well as lack of transparency in enforcement, these create obstacles for strong SME growth. </a:t>
            </a:r>
          </a:p>
        </p:txBody>
      </p:sp>
    </p:spTree>
    <p:extLst>
      <p:ext uri="{BB962C8B-B14F-4D97-AF65-F5344CB8AC3E}">
        <p14:creationId xmlns:p14="http://schemas.microsoft.com/office/powerpoint/2010/main" val="23828646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133600" y="838200"/>
            <a:ext cx="6629400" cy="1295400"/>
          </a:xfrm>
        </p:spPr>
        <p:txBody>
          <a:bodyPr/>
          <a:lstStyle>
            <a:lvl1pPr>
              <a:defRPr sz="4800"/>
            </a:lvl1pPr>
          </a:lstStyle>
          <a:p>
            <a:r>
              <a:rPr lang="sr-Latn-CS"/>
              <a:t>Kliknite da biste uredili stil naslova mastera</a:t>
            </a:r>
          </a:p>
        </p:txBody>
      </p:sp>
      <p:sp>
        <p:nvSpPr>
          <p:cNvPr id="5123" name="Rectangle 3"/>
          <p:cNvSpPr>
            <a:spLocks noGrp="1" noChangeArrowheads="1"/>
          </p:cNvSpPr>
          <p:nvPr>
            <p:ph type="subTitle" idx="1"/>
          </p:nvPr>
        </p:nvSpPr>
        <p:spPr>
          <a:xfrm>
            <a:off x="4191000" y="4876800"/>
            <a:ext cx="4495800" cy="1066800"/>
          </a:xfrm>
          <a:noFill/>
        </p:spPr>
        <p:txBody>
          <a:bodyPr/>
          <a:lstStyle>
            <a:lvl1pPr marL="0" indent="0">
              <a:buFontTx/>
              <a:buNone/>
              <a:defRPr/>
            </a:lvl1pPr>
          </a:lstStyle>
          <a:p>
            <a:r>
              <a:rPr lang="sr-Latn-CS"/>
              <a:t>Kliknite da biste uredili stil podnaslova mastera</a:t>
            </a:r>
          </a:p>
        </p:txBody>
      </p:sp>
      <p:sp>
        <p:nvSpPr>
          <p:cNvPr id="4"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sr-Latn-CS"/>
          </a:p>
        </p:txBody>
      </p:sp>
      <p:sp>
        <p:nvSpPr>
          <p:cNvPr id="5"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xfrm>
            <a:off x="6553200" y="6248400"/>
            <a:ext cx="1905000" cy="457200"/>
          </a:xfrm>
        </p:spPr>
        <p:txBody>
          <a:bodyPr/>
          <a:lstStyle>
            <a:lvl1pPr>
              <a:defRPr/>
            </a:lvl1pPr>
          </a:lstStyle>
          <a:p>
            <a:fld id="{2306363D-3926-472A-9A1A-0FFAC214443E}" type="slidenum">
              <a:rPr lang="sr-Latn-CS" altLang="en-US"/>
              <a:pPr/>
              <a:t>‹#›</a:t>
            </a:fld>
            <a:endParaRPr lang="sr-Latn-CS" altLang="en-US"/>
          </a:p>
        </p:txBody>
      </p:sp>
    </p:spTree>
    <p:extLst>
      <p:ext uri="{BB962C8B-B14F-4D97-AF65-F5344CB8AC3E}">
        <p14:creationId xmlns:p14="http://schemas.microsoft.com/office/powerpoint/2010/main" val="277380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fld id="{49DF6F5D-71C6-4A92-9CD7-0F4D08A57B51}" type="slidenum">
              <a:rPr lang="sr-Latn-CS" altLang="en-US"/>
              <a:pPr/>
              <a:t>‹#›</a:t>
            </a:fld>
            <a:endParaRPr lang="sr-Latn-CS" altLang="en-US"/>
          </a:p>
        </p:txBody>
      </p:sp>
    </p:spTree>
    <p:extLst>
      <p:ext uri="{BB962C8B-B14F-4D97-AF65-F5344CB8AC3E}">
        <p14:creationId xmlns:p14="http://schemas.microsoft.com/office/powerpoint/2010/main" val="1769317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381000"/>
            <a:ext cx="2076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6076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fld id="{3BD6B4E8-BF9E-4EC4-BE0B-CC8ACB46674E}" type="slidenum">
              <a:rPr lang="sr-Latn-CS" altLang="en-US"/>
              <a:pPr/>
              <a:t>‹#›</a:t>
            </a:fld>
            <a:endParaRPr lang="sr-Latn-CS" altLang="en-US"/>
          </a:p>
        </p:txBody>
      </p:sp>
    </p:spTree>
    <p:extLst>
      <p:ext uri="{BB962C8B-B14F-4D97-AF65-F5344CB8AC3E}">
        <p14:creationId xmlns:p14="http://schemas.microsoft.com/office/powerpoint/2010/main" val="1351445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76600" y="381000"/>
            <a:ext cx="5562600" cy="1066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752600"/>
            <a:ext cx="8305800" cy="42672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fld id="{3C5F4A0B-F315-4BEE-97C4-C83542D4D65C}" type="slidenum">
              <a:rPr lang="sr-Latn-CS" altLang="en-US"/>
              <a:pPr/>
              <a:t>‹#›</a:t>
            </a:fld>
            <a:endParaRPr lang="sr-Latn-CS" altLang="en-US"/>
          </a:p>
        </p:txBody>
      </p:sp>
    </p:spTree>
    <p:extLst>
      <p:ext uri="{BB962C8B-B14F-4D97-AF65-F5344CB8AC3E}">
        <p14:creationId xmlns:p14="http://schemas.microsoft.com/office/powerpoint/2010/main" val="346035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fld id="{65FEA2A2-9A8E-4039-968A-552E0FD54F2A}" type="slidenum">
              <a:rPr lang="sr-Latn-CS" altLang="en-US"/>
              <a:pPr/>
              <a:t>‹#›</a:t>
            </a:fld>
            <a:endParaRPr lang="sr-Latn-CS" altLang="en-US"/>
          </a:p>
        </p:txBody>
      </p:sp>
    </p:spTree>
    <p:extLst>
      <p:ext uri="{BB962C8B-B14F-4D97-AF65-F5344CB8AC3E}">
        <p14:creationId xmlns:p14="http://schemas.microsoft.com/office/powerpoint/2010/main" val="391653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sr-Latn-CS"/>
          </a:p>
        </p:txBody>
      </p:sp>
      <p:sp>
        <p:nvSpPr>
          <p:cNvPr id="5" name="Rectangle 5"/>
          <p:cNvSpPr>
            <a:spLocks noGrp="1" noChangeArrowheads="1"/>
          </p:cNvSpPr>
          <p:nvPr>
            <p:ph type="ftr" sz="quarter" idx="11"/>
          </p:nvPr>
        </p:nvSpPr>
        <p:spPr>
          <a:ln/>
        </p:spPr>
        <p:txBody>
          <a:bodyPr/>
          <a:lstStyle>
            <a:lvl1pPr>
              <a:defRPr/>
            </a:lvl1pPr>
          </a:lstStyle>
          <a:p>
            <a:pPr>
              <a:defRPr/>
            </a:pPr>
            <a:endParaRPr lang="sr-Latn-CS"/>
          </a:p>
        </p:txBody>
      </p:sp>
      <p:sp>
        <p:nvSpPr>
          <p:cNvPr id="6" name="Rectangle 6"/>
          <p:cNvSpPr>
            <a:spLocks noGrp="1" noChangeArrowheads="1"/>
          </p:cNvSpPr>
          <p:nvPr>
            <p:ph type="sldNum" sz="quarter" idx="12"/>
          </p:nvPr>
        </p:nvSpPr>
        <p:spPr>
          <a:ln/>
        </p:spPr>
        <p:txBody>
          <a:bodyPr/>
          <a:lstStyle>
            <a:lvl1pPr>
              <a:defRPr/>
            </a:lvl1pPr>
          </a:lstStyle>
          <a:p>
            <a:fld id="{E305C93D-94B4-4906-AD49-A8FBFF76A4FA}" type="slidenum">
              <a:rPr lang="sr-Latn-CS" altLang="en-US"/>
              <a:pPr/>
              <a:t>‹#›</a:t>
            </a:fld>
            <a:endParaRPr lang="sr-Latn-CS" altLang="en-US"/>
          </a:p>
        </p:txBody>
      </p:sp>
    </p:spTree>
    <p:extLst>
      <p:ext uri="{BB962C8B-B14F-4D97-AF65-F5344CB8AC3E}">
        <p14:creationId xmlns:p14="http://schemas.microsoft.com/office/powerpoint/2010/main" val="943218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52600"/>
            <a:ext cx="40767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38700" y="1752600"/>
            <a:ext cx="40767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fld id="{34C7CCA6-B253-47CD-BEEA-F82D404DA056}" type="slidenum">
              <a:rPr lang="sr-Latn-CS" altLang="en-US"/>
              <a:pPr/>
              <a:t>‹#›</a:t>
            </a:fld>
            <a:endParaRPr lang="sr-Latn-CS" altLang="en-US"/>
          </a:p>
        </p:txBody>
      </p:sp>
    </p:spTree>
    <p:extLst>
      <p:ext uri="{BB962C8B-B14F-4D97-AF65-F5344CB8AC3E}">
        <p14:creationId xmlns:p14="http://schemas.microsoft.com/office/powerpoint/2010/main" val="292404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sr-Latn-CS"/>
          </a:p>
        </p:txBody>
      </p:sp>
      <p:sp>
        <p:nvSpPr>
          <p:cNvPr id="8" name="Rectangle 5"/>
          <p:cNvSpPr>
            <a:spLocks noGrp="1" noChangeArrowheads="1"/>
          </p:cNvSpPr>
          <p:nvPr>
            <p:ph type="ftr" sz="quarter" idx="11"/>
          </p:nvPr>
        </p:nvSpPr>
        <p:spPr>
          <a:ln/>
        </p:spPr>
        <p:txBody>
          <a:bodyPr/>
          <a:lstStyle>
            <a:lvl1pPr>
              <a:defRPr/>
            </a:lvl1pPr>
          </a:lstStyle>
          <a:p>
            <a:pPr>
              <a:defRPr/>
            </a:pPr>
            <a:endParaRPr lang="sr-Latn-CS"/>
          </a:p>
        </p:txBody>
      </p:sp>
      <p:sp>
        <p:nvSpPr>
          <p:cNvPr id="9" name="Rectangle 6"/>
          <p:cNvSpPr>
            <a:spLocks noGrp="1" noChangeArrowheads="1"/>
          </p:cNvSpPr>
          <p:nvPr>
            <p:ph type="sldNum" sz="quarter" idx="12"/>
          </p:nvPr>
        </p:nvSpPr>
        <p:spPr>
          <a:ln/>
        </p:spPr>
        <p:txBody>
          <a:bodyPr/>
          <a:lstStyle>
            <a:lvl1pPr>
              <a:defRPr/>
            </a:lvl1pPr>
          </a:lstStyle>
          <a:p>
            <a:fld id="{4517AC2C-8476-432D-A1BB-3E6882478AD8}" type="slidenum">
              <a:rPr lang="sr-Latn-CS" altLang="en-US"/>
              <a:pPr/>
              <a:t>‹#›</a:t>
            </a:fld>
            <a:endParaRPr lang="sr-Latn-CS" altLang="en-US"/>
          </a:p>
        </p:txBody>
      </p:sp>
    </p:spTree>
    <p:extLst>
      <p:ext uri="{BB962C8B-B14F-4D97-AF65-F5344CB8AC3E}">
        <p14:creationId xmlns:p14="http://schemas.microsoft.com/office/powerpoint/2010/main" val="268458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sr-Latn-CS"/>
          </a:p>
        </p:txBody>
      </p:sp>
      <p:sp>
        <p:nvSpPr>
          <p:cNvPr id="4" name="Rectangle 5"/>
          <p:cNvSpPr>
            <a:spLocks noGrp="1" noChangeArrowheads="1"/>
          </p:cNvSpPr>
          <p:nvPr>
            <p:ph type="ftr" sz="quarter" idx="11"/>
          </p:nvPr>
        </p:nvSpPr>
        <p:spPr>
          <a:ln/>
        </p:spPr>
        <p:txBody>
          <a:bodyPr/>
          <a:lstStyle>
            <a:lvl1pPr>
              <a:defRPr/>
            </a:lvl1pPr>
          </a:lstStyle>
          <a:p>
            <a:pPr>
              <a:defRPr/>
            </a:pPr>
            <a:endParaRPr lang="sr-Latn-CS"/>
          </a:p>
        </p:txBody>
      </p:sp>
      <p:sp>
        <p:nvSpPr>
          <p:cNvPr id="5" name="Rectangle 6"/>
          <p:cNvSpPr>
            <a:spLocks noGrp="1" noChangeArrowheads="1"/>
          </p:cNvSpPr>
          <p:nvPr>
            <p:ph type="sldNum" sz="quarter" idx="12"/>
          </p:nvPr>
        </p:nvSpPr>
        <p:spPr>
          <a:ln/>
        </p:spPr>
        <p:txBody>
          <a:bodyPr/>
          <a:lstStyle>
            <a:lvl1pPr>
              <a:defRPr/>
            </a:lvl1pPr>
          </a:lstStyle>
          <a:p>
            <a:fld id="{58AE0E59-E776-432E-9F14-E96B2F3A322C}" type="slidenum">
              <a:rPr lang="sr-Latn-CS" altLang="en-US"/>
              <a:pPr/>
              <a:t>‹#›</a:t>
            </a:fld>
            <a:endParaRPr lang="sr-Latn-CS" altLang="en-US"/>
          </a:p>
        </p:txBody>
      </p:sp>
    </p:spTree>
    <p:extLst>
      <p:ext uri="{BB962C8B-B14F-4D97-AF65-F5344CB8AC3E}">
        <p14:creationId xmlns:p14="http://schemas.microsoft.com/office/powerpoint/2010/main" val="5752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r-Latn-CS"/>
          </a:p>
        </p:txBody>
      </p:sp>
      <p:sp>
        <p:nvSpPr>
          <p:cNvPr id="3" name="Rectangle 5"/>
          <p:cNvSpPr>
            <a:spLocks noGrp="1" noChangeArrowheads="1"/>
          </p:cNvSpPr>
          <p:nvPr>
            <p:ph type="ftr" sz="quarter" idx="11"/>
          </p:nvPr>
        </p:nvSpPr>
        <p:spPr>
          <a:ln/>
        </p:spPr>
        <p:txBody>
          <a:bodyPr/>
          <a:lstStyle>
            <a:lvl1pPr>
              <a:defRPr/>
            </a:lvl1pPr>
          </a:lstStyle>
          <a:p>
            <a:pPr>
              <a:defRPr/>
            </a:pPr>
            <a:endParaRPr lang="sr-Latn-CS"/>
          </a:p>
        </p:txBody>
      </p:sp>
      <p:sp>
        <p:nvSpPr>
          <p:cNvPr id="4" name="Rectangle 6"/>
          <p:cNvSpPr>
            <a:spLocks noGrp="1" noChangeArrowheads="1"/>
          </p:cNvSpPr>
          <p:nvPr>
            <p:ph type="sldNum" sz="quarter" idx="12"/>
          </p:nvPr>
        </p:nvSpPr>
        <p:spPr>
          <a:ln/>
        </p:spPr>
        <p:txBody>
          <a:bodyPr/>
          <a:lstStyle>
            <a:lvl1pPr>
              <a:defRPr/>
            </a:lvl1pPr>
          </a:lstStyle>
          <a:p>
            <a:fld id="{2488CF60-35B4-4209-A0D6-B75F85267CF3}" type="slidenum">
              <a:rPr lang="sr-Latn-CS" altLang="en-US"/>
              <a:pPr/>
              <a:t>‹#›</a:t>
            </a:fld>
            <a:endParaRPr lang="sr-Latn-CS" altLang="en-US"/>
          </a:p>
        </p:txBody>
      </p:sp>
    </p:spTree>
    <p:extLst>
      <p:ext uri="{BB962C8B-B14F-4D97-AF65-F5344CB8AC3E}">
        <p14:creationId xmlns:p14="http://schemas.microsoft.com/office/powerpoint/2010/main" val="400258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fld id="{A81A3F1E-01A6-44A1-B10B-EAEFCC9DE997}" type="slidenum">
              <a:rPr lang="sr-Latn-CS" altLang="en-US"/>
              <a:pPr/>
              <a:t>‹#›</a:t>
            </a:fld>
            <a:endParaRPr lang="sr-Latn-CS" altLang="en-US"/>
          </a:p>
        </p:txBody>
      </p:sp>
    </p:spTree>
    <p:extLst>
      <p:ext uri="{BB962C8B-B14F-4D97-AF65-F5344CB8AC3E}">
        <p14:creationId xmlns:p14="http://schemas.microsoft.com/office/powerpoint/2010/main" val="3214208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sr-Latn-CS"/>
          </a:p>
        </p:txBody>
      </p:sp>
      <p:sp>
        <p:nvSpPr>
          <p:cNvPr id="6" name="Rectangle 5"/>
          <p:cNvSpPr>
            <a:spLocks noGrp="1" noChangeArrowheads="1"/>
          </p:cNvSpPr>
          <p:nvPr>
            <p:ph type="ftr" sz="quarter" idx="11"/>
          </p:nvPr>
        </p:nvSpPr>
        <p:spPr>
          <a:ln/>
        </p:spPr>
        <p:txBody>
          <a:bodyPr/>
          <a:lstStyle>
            <a:lvl1pPr>
              <a:defRPr/>
            </a:lvl1pPr>
          </a:lstStyle>
          <a:p>
            <a:pPr>
              <a:defRPr/>
            </a:pPr>
            <a:endParaRPr lang="sr-Latn-CS"/>
          </a:p>
        </p:txBody>
      </p:sp>
      <p:sp>
        <p:nvSpPr>
          <p:cNvPr id="7" name="Rectangle 6"/>
          <p:cNvSpPr>
            <a:spLocks noGrp="1" noChangeArrowheads="1"/>
          </p:cNvSpPr>
          <p:nvPr>
            <p:ph type="sldNum" sz="quarter" idx="12"/>
          </p:nvPr>
        </p:nvSpPr>
        <p:spPr>
          <a:ln/>
        </p:spPr>
        <p:txBody>
          <a:bodyPr/>
          <a:lstStyle>
            <a:lvl1pPr>
              <a:defRPr/>
            </a:lvl1pPr>
          </a:lstStyle>
          <a:p>
            <a:fld id="{13F60C17-4958-4FA7-8F2B-D6E3C11C1013}" type="slidenum">
              <a:rPr lang="sr-Latn-CS" altLang="en-US"/>
              <a:pPr/>
              <a:t>‹#›</a:t>
            </a:fld>
            <a:endParaRPr lang="sr-Latn-CS" altLang="en-US"/>
          </a:p>
        </p:txBody>
      </p:sp>
    </p:spTree>
    <p:extLst>
      <p:ext uri="{BB962C8B-B14F-4D97-AF65-F5344CB8AC3E}">
        <p14:creationId xmlns:p14="http://schemas.microsoft.com/office/powerpoint/2010/main" val="126278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76600" y="381000"/>
            <a:ext cx="5562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r-Latn-CS" altLang="en-US" smtClean="0"/>
              <a:t>Kliknite da biste uredili stil naslova mastera</a:t>
            </a:r>
          </a:p>
        </p:txBody>
      </p:sp>
      <p:sp>
        <p:nvSpPr>
          <p:cNvPr id="1027" name="Rectangle 3"/>
          <p:cNvSpPr>
            <a:spLocks noGrp="1" noChangeArrowheads="1"/>
          </p:cNvSpPr>
          <p:nvPr>
            <p:ph type="body" idx="1"/>
          </p:nvPr>
        </p:nvSpPr>
        <p:spPr bwMode="auto">
          <a:xfrm>
            <a:off x="609600" y="1752600"/>
            <a:ext cx="8305800" cy="42672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r-Latn-CS" altLang="en-US" smtClean="0"/>
              <a:t>Kliknite da biste uredili stilove teksta mastera</a:t>
            </a:r>
          </a:p>
          <a:p>
            <a:pPr lvl="1"/>
            <a:r>
              <a:rPr lang="sr-Latn-CS" altLang="en-US" smtClean="0"/>
              <a:t>Drugi nivo</a:t>
            </a:r>
          </a:p>
          <a:p>
            <a:pPr lvl="2"/>
            <a:r>
              <a:rPr lang="sr-Latn-CS" altLang="en-US" smtClean="0"/>
              <a:t>Treći nivo</a:t>
            </a:r>
          </a:p>
          <a:p>
            <a:pPr lvl="3"/>
            <a:r>
              <a:rPr lang="sr-Latn-CS" altLang="en-US" smtClean="0"/>
              <a:t>Četvrti nivo</a:t>
            </a:r>
          </a:p>
          <a:p>
            <a:pPr lvl="4"/>
            <a:r>
              <a:rPr lang="sr-Latn-CS" altLang="en-US" smtClean="0"/>
              <a:t>Peti nivo</a:t>
            </a:r>
          </a:p>
        </p:txBody>
      </p:sp>
      <p:sp>
        <p:nvSpPr>
          <p:cNvPr id="4100" name="Rectangle 4"/>
          <p:cNvSpPr>
            <a:spLocks noGrp="1" noChangeArrowheads="1"/>
          </p:cNvSpPr>
          <p:nvPr>
            <p:ph type="dt" sz="half" idx="2"/>
          </p:nvPr>
        </p:nvSpPr>
        <p:spPr bwMode="auto">
          <a:xfrm>
            <a:off x="609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cs typeface="Arial" charset="0"/>
              </a:defRPr>
            </a:lvl1pPr>
          </a:lstStyle>
          <a:p>
            <a:pPr>
              <a:defRPr/>
            </a:pPr>
            <a:endParaRPr lang="sr-Latn-CS"/>
          </a:p>
        </p:txBody>
      </p:sp>
      <p:sp>
        <p:nvSpPr>
          <p:cNvPr id="4101"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cs typeface="Arial" charset="0"/>
              </a:defRPr>
            </a:lvl1pPr>
          </a:lstStyle>
          <a:p>
            <a:pPr>
              <a:defRPr/>
            </a:pPr>
            <a:endParaRPr lang="sr-Latn-CS"/>
          </a:p>
        </p:txBody>
      </p:sp>
      <p:sp>
        <p:nvSpPr>
          <p:cNvPr id="4102"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63F0E65D-65C8-4201-9349-21CA2969FF57}" type="slidenum">
              <a:rPr lang="sr-Latn-CS" altLang="en-US"/>
              <a:pPr/>
              <a:t>‹#›</a:t>
            </a:fld>
            <a:endParaRPr lang="sr-Latn-CS" alt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133600" y="838200"/>
            <a:ext cx="6629400" cy="1304925"/>
          </a:xfrm>
        </p:spPr>
        <p:txBody>
          <a:bodyPr/>
          <a:lstStyle/>
          <a:p>
            <a:pPr algn="just" eaLnBrk="1" hangingPunct="1"/>
            <a:r>
              <a:rPr lang="ru-RU" altLang="en-US" sz="2000" dirty="0" smtClean="0"/>
              <a:t>Разработка стратегии развития банка с учетом текущей макроэкономической ситуации и тенденций в банковской сфере по типам промышленного производства, регионам и секторам экономики </a:t>
            </a:r>
            <a:endParaRPr lang="en-US" altLang="en-US" sz="2000" i="1" dirty="0" smtClean="0"/>
          </a:p>
        </p:txBody>
      </p:sp>
      <p:sp>
        <p:nvSpPr>
          <p:cNvPr id="3075" name="Rectangle 3"/>
          <p:cNvSpPr>
            <a:spLocks noGrp="1" noChangeArrowheads="1"/>
          </p:cNvSpPr>
          <p:nvPr>
            <p:ph type="subTitle" idx="1"/>
          </p:nvPr>
        </p:nvSpPr>
        <p:spPr>
          <a:xfrm>
            <a:off x="395288" y="4581525"/>
            <a:ext cx="8291512" cy="1362075"/>
          </a:xfrm>
          <a:noFill/>
          <a:extLst>
            <a:ext uri="{909E8E84-426E-40DD-AFC4-6F175D3DCCD1}">
              <a14:hiddenFill xmlns:a14="http://schemas.microsoft.com/office/drawing/2010/main">
                <a:solidFill>
                  <a:srgbClr val="CCFFFF"/>
                </a:solidFill>
              </a14:hiddenFill>
            </a:ext>
          </a:extLst>
        </p:spPr>
        <p:txBody>
          <a:bodyPr/>
          <a:lstStyle/>
          <a:p>
            <a:pPr eaLnBrk="1" hangingPunct="1">
              <a:lnSpc>
                <a:spcPct val="80000"/>
              </a:lnSpc>
            </a:pPr>
            <a:endParaRPr lang="en-US" altLang="en-US" sz="1600" b="1" i="1" dirty="0" smtClean="0">
              <a:solidFill>
                <a:schemeClr val="tx2"/>
              </a:solidFill>
            </a:endParaRPr>
          </a:p>
          <a:p>
            <a:pPr eaLnBrk="1" hangingPunct="1">
              <a:lnSpc>
                <a:spcPct val="80000"/>
              </a:lnSpc>
            </a:pPr>
            <a:r>
              <a:rPr lang="ru-RU" altLang="en-US" sz="1600" b="1" i="1" dirty="0" smtClean="0">
                <a:solidFill>
                  <a:schemeClr val="tx2"/>
                </a:solidFill>
              </a:rPr>
              <a:t>Джон </a:t>
            </a:r>
            <a:r>
              <a:rPr lang="ru-RU" altLang="en-US" sz="1600" b="1" i="1" dirty="0" err="1" smtClean="0">
                <a:solidFill>
                  <a:schemeClr val="tx2"/>
                </a:solidFill>
              </a:rPr>
              <a:t>Поллнер</a:t>
            </a:r>
            <a:r>
              <a:rPr lang="ru-RU" altLang="en-US" sz="1600" b="1" i="1" dirty="0" smtClean="0">
                <a:solidFill>
                  <a:schemeClr val="tx2"/>
                </a:solidFill>
              </a:rPr>
              <a:t>, Ведущий специалист по вопросам финансового сектора.</a:t>
            </a:r>
            <a:endParaRPr lang="en-US" altLang="en-US" sz="1600" b="1" i="1" dirty="0" smtClean="0">
              <a:solidFill>
                <a:schemeClr val="tx2"/>
              </a:solidFill>
            </a:endParaRPr>
          </a:p>
          <a:p>
            <a:pPr eaLnBrk="1" hangingPunct="1">
              <a:lnSpc>
                <a:spcPct val="80000"/>
              </a:lnSpc>
            </a:pPr>
            <a:r>
              <a:rPr lang="ru-RU" altLang="en-US" sz="1600" b="1" i="1" dirty="0" smtClean="0">
                <a:solidFill>
                  <a:schemeClr val="tx2"/>
                </a:solidFill>
              </a:rPr>
              <a:t>Семинар Всемирного банка и Ассоциации региональных банков России, Москва, Россия. </a:t>
            </a:r>
          </a:p>
          <a:p>
            <a:pPr eaLnBrk="1" hangingPunct="1">
              <a:lnSpc>
                <a:spcPct val="80000"/>
              </a:lnSpc>
            </a:pPr>
            <a:r>
              <a:rPr lang="ru-RU" altLang="en-US" sz="1600" b="1" i="1" dirty="0" smtClean="0">
                <a:solidFill>
                  <a:schemeClr val="tx2"/>
                </a:solidFill>
              </a:rPr>
              <a:t>Март </a:t>
            </a:r>
            <a:r>
              <a:rPr lang="en-US" altLang="en-US" sz="1600" b="1" i="1" dirty="0" smtClean="0">
                <a:solidFill>
                  <a:schemeClr val="tx2"/>
                </a:solidFill>
              </a:rPr>
              <a:t>2015</a:t>
            </a:r>
            <a:r>
              <a:rPr lang="ru-RU" altLang="en-US" sz="1600" b="1" i="1" dirty="0" smtClean="0">
                <a:solidFill>
                  <a:schemeClr val="tx2"/>
                </a:solidFill>
              </a:rPr>
              <a:t> г.</a:t>
            </a:r>
            <a:endParaRPr lang="en-US" altLang="en-US" sz="1200" b="1" i="1" dirty="0" smtClean="0">
              <a:solidFill>
                <a:schemeClr val="tx2"/>
              </a:solidFill>
            </a:endParaRPr>
          </a:p>
          <a:p>
            <a:pPr eaLnBrk="1" hangingPunct="1">
              <a:lnSpc>
                <a:spcPct val="80000"/>
              </a:lnSpc>
            </a:pPr>
            <a:r>
              <a:rPr lang="en-US" altLang="en-US" sz="1200" b="1" i="1" dirty="0" smtClean="0">
                <a:solidFill>
                  <a:schemeClr val="tx2"/>
                </a:solidFill>
              </a:rPr>
              <a:t>		   				</a:t>
            </a:r>
            <a:endParaRPr lang="en-US" altLang="en-US" sz="1200" b="1" dirty="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00364" y="404813"/>
            <a:ext cx="6143636" cy="1066800"/>
          </a:xfrm>
        </p:spPr>
        <p:txBody>
          <a:bodyPr/>
          <a:lstStyle/>
          <a:p>
            <a:pPr eaLnBrk="1" hangingPunct="1"/>
            <a:r>
              <a:rPr lang="ru-RU" altLang="en-US" sz="2800" dirty="0" smtClean="0"/>
              <a:t>Банковское кредитование и региональные показатели роста </a:t>
            </a:r>
            <a:endParaRPr lang="en-US" altLang="en-US" sz="2800" dirty="0" smtClean="0"/>
          </a:p>
        </p:txBody>
      </p:sp>
      <p:sp>
        <p:nvSpPr>
          <p:cNvPr id="10243"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marL="0" indent="0" eaLnBrk="1" hangingPunct="1">
              <a:lnSpc>
                <a:spcPct val="80000"/>
              </a:lnSpc>
              <a:buNone/>
            </a:pPr>
            <a:endParaRPr lang="en-US" altLang="en-US" sz="2400" dirty="0" smtClean="0"/>
          </a:p>
        </p:txBody>
      </p:sp>
      <p:graphicFrame>
        <p:nvGraphicFramePr>
          <p:cNvPr id="2" name="Object 1"/>
          <p:cNvGraphicFramePr>
            <a:graphicFrameLocks/>
          </p:cNvGraphicFramePr>
          <p:nvPr>
            <p:extLst>
              <p:ext uri="{D42A27DB-BD31-4B8C-83A1-F6EECF244321}">
                <p14:modId xmlns:p14="http://schemas.microsoft.com/office/powerpoint/2010/main" val="2467837656"/>
              </p:ext>
            </p:extLst>
          </p:nvPr>
        </p:nvGraphicFramePr>
        <p:xfrm>
          <a:off x="461974" y="1557338"/>
          <a:ext cx="8321040" cy="5546407"/>
        </p:xfrm>
        <a:graphic>
          <a:graphicData uri="http://schemas.openxmlformats.org/presentationml/2006/ole">
            <mc:AlternateContent xmlns:mc="http://schemas.openxmlformats.org/markup-compatibility/2006">
              <mc:Choice xmlns:v="urn:schemas-microsoft-com:vml" Requires="v">
                <p:oleObj spid="_x0000_s36888" name="Документ" r:id="rId5" imgW="5948004" imgH="6396350" progId="Word.Document.12">
                  <p:embed/>
                </p:oleObj>
              </mc:Choice>
              <mc:Fallback>
                <p:oleObj name="Документ" r:id="rId5" imgW="5948004" imgH="6396350" progId="Word.Document.12">
                  <p:embed/>
                  <p:pic>
                    <p:nvPicPr>
                      <p:cNvPr id="0" name="Picture 22"/>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974" y="1557338"/>
                        <a:ext cx="8321040" cy="5546407"/>
                      </a:xfrm>
                      <a:prstGeom prst="rect">
                        <a:avLst/>
                      </a:prstGeom>
                      <a:noFill/>
                    </p:spPr>
                  </p:pic>
                </p:oleObj>
              </mc:Fallback>
            </mc:AlternateContent>
          </a:graphicData>
        </a:graphic>
      </p:graphicFrame>
    </p:spTree>
    <p:extLst>
      <p:ext uri="{BB962C8B-B14F-4D97-AF65-F5344CB8AC3E}">
        <p14:creationId xmlns:p14="http://schemas.microsoft.com/office/powerpoint/2010/main" val="1449255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928926" y="404813"/>
            <a:ext cx="5910274" cy="1066800"/>
          </a:xfrm>
        </p:spPr>
        <p:txBody>
          <a:bodyPr/>
          <a:lstStyle/>
          <a:p>
            <a:pPr eaLnBrk="1" hangingPunct="1"/>
            <a:r>
              <a:rPr lang="ru-RU" altLang="en-US" sz="3000" dirty="0" smtClean="0"/>
              <a:t>Государственные программы и отраслевая политика </a:t>
            </a:r>
            <a:endParaRPr lang="en-US" altLang="en-US" sz="3000" dirty="0" smtClean="0"/>
          </a:p>
        </p:txBody>
      </p:sp>
      <p:sp>
        <p:nvSpPr>
          <p:cNvPr id="10243"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2400" dirty="0" smtClean="0"/>
              <a:t>Государственные программы, реализуемые с привлечением МСП Банка (агента Внешэкономбанка), предусматривают кредитные линии, при этом 83% кредитов предоставляются банкам (а не компаниям).</a:t>
            </a:r>
            <a:endParaRPr lang="en-US" altLang="en-US" sz="2400" dirty="0" smtClean="0"/>
          </a:p>
          <a:p>
            <a:pPr algn="just" eaLnBrk="1" hangingPunct="1">
              <a:lnSpc>
                <a:spcPct val="80000"/>
              </a:lnSpc>
            </a:pPr>
            <a:endParaRPr lang="en-US" altLang="en-US" sz="2400" dirty="0"/>
          </a:p>
          <a:p>
            <a:pPr algn="just" eaLnBrk="1" hangingPunct="1">
              <a:lnSpc>
                <a:spcPct val="80000"/>
              </a:lnSpc>
            </a:pPr>
            <a:r>
              <a:rPr lang="ru-RU" altLang="en-US" sz="2400" dirty="0" smtClean="0"/>
              <a:t>Государство предлагает частичную гарантию по кредитам, предоставляемым банкам.</a:t>
            </a:r>
            <a:r>
              <a:rPr lang="en-US" altLang="en-US" sz="2400" dirty="0" smtClean="0"/>
              <a:t>  </a:t>
            </a:r>
          </a:p>
          <a:p>
            <a:pPr algn="just" eaLnBrk="1" hangingPunct="1">
              <a:lnSpc>
                <a:spcPct val="80000"/>
              </a:lnSpc>
            </a:pPr>
            <a:endParaRPr lang="en-US" altLang="en-US" sz="2400" dirty="0"/>
          </a:p>
          <a:p>
            <a:pPr algn="just" eaLnBrk="1" hangingPunct="1">
              <a:lnSpc>
                <a:spcPct val="80000"/>
              </a:lnSpc>
            </a:pPr>
            <a:r>
              <a:rPr lang="ru-RU" altLang="en-US" sz="2400" dirty="0" smtClean="0"/>
              <a:t>Высокотехнологичные производства, </a:t>
            </a:r>
            <a:r>
              <a:rPr lang="ru-RU" altLang="en-US" sz="2400" smtClean="0"/>
              <a:t>развитие которых </a:t>
            </a:r>
            <a:r>
              <a:rPr lang="ru-RU" altLang="en-US" sz="2400" dirty="0" smtClean="0"/>
              <a:t>может финансироваться банковским сектором, включают химическую промышленность, медицинскую и фармакологическую промышленность, авиационную промышленность, производство электротехнического оборудования и металлургию.</a:t>
            </a:r>
            <a:r>
              <a:rPr lang="en-US" altLang="en-US" sz="2400" dirty="0" smtClean="0"/>
              <a:t>  </a:t>
            </a:r>
          </a:p>
        </p:txBody>
      </p:sp>
    </p:spTree>
    <p:extLst>
      <p:ext uri="{BB962C8B-B14F-4D97-AF65-F5344CB8AC3E}">
        <p14:creationId xmlns:p14="http://schemas.microsoft.com/office/powerpoint/2010/main" val="3436443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76600" y="404813"/>
            <a:ext cx="5867400" cy="1066800"/>
          </a:xfrm>
        </p:spPr>
        <p:txBody>
          <a:bodyPr/>
          <a:lstStyle/>
          <a:p>
            <a:pPr eaLnBrk="1" hangingPunct="1"/>
            <a:r>
              <a:rPr lang="ru-RU" altLang="en-US" sz="2400" dirty="0" smtClean="0"/>
              <a:t>Банковская деятельность и развитие макроэкономической ситуации</a:t>
            </a:r>
            <a:endParaRPr lang="en-US" altLang="en-US" dirty="0" smtClean="0"/>
          </a:p>
        </p:txBody>
      </p:sp>
      <p:sp>
        <p:nvSpPr>
          <p:cNvPr id="4099"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1800" b="1" dirty="0" smtClean="0"/>
              <a:t>Сужение доступа банков к дешевому среднесрочному финансированию (например, в результате действия санкций) является источником стресса для банковской системы. </a:t>
            </a:r>
          </a:p>
          <a:p>
            <a:pPr algn="just" eaLnBrk="1" hangingPunct="1">
              <a:lnSpc>
                <a:spcPct val="80000"/>
              </a:lnSpc>
            </a:pPr>
            <a:endParaRPr lang="en-US" altLang="en-US" sz="1800" b="1" dirty="0" smtClean="0"/>
          </a:p>
          <a:p>
            <a:pPr algn="just" eaLnBrk="1" hangingPunct="1">
              <a:lnSpc>
                <a:spcPct val="80000"/>
              </a:lnSpc>
            </a:pPr>
            <a:r>
              <a:rPr lang="ru-RU" altLang="en-US" sz="1800" b="1" dirty="0" smtClean="0"/>
              <a:t>Банки с </a:t>
            </a:r>
            <a:r>
              <a:rPr lang="ru-RU" altLang="en-US" sz="1800" b="1" dirty="0" err="1" smtClean="0"/>
              <a:t>нерублевой</a:t>
            </a:r>
            <a:r>
              <a:rPr lang="ru-RU" altLang="en-US" sz="1800" b="1" dirty="0" smtClean="0"/>
              <a:t> задолженностью внешним кредиторам столкнутся повышением расходов, связанных с  обслуживанием задолженности, и снижением уровня прибыльности.</a:t>
            </a:r>
            <a:endParaRPr lang="en-US" altLang="en-US" sz="1800" b="1" dirty="0" smtClean="0"/>
          </a:p>
          <a:p>
            <a:pPr marL="0" indent="0" algn="just" eaLnBrk="1" hangingPunct="1">
              <a:lnSpc>
                <a:spcPct val="80000"/>
              </a:lnSpc>
              <a:buNone/>
            </a:pPr>
            <a:endParaRPr lang="en-US" altLang="en-US" sz="1800" b="1" dirty="0" smtClean="0"/>
          </a:p>
          <a:p>
            <a:pPr algn="just" eaLnBrk="1" hangingPunct="1">
              <a:lnSpc>
                <a:spcPct val="80000"/>
              </a:lnSpc>
            </a:pPr>
            <a:r>
              <a:rPr lang="ru-RU" altLang="en-US" sz="1800" b="1" dirty="0" smtClean="0"/>
              <a:t>Снижение курса рубля и более жесткая монетарная политика повысили стоимость финансирования банков еще до падения цен на нефть. </a:t>
            </a:r>
            <a:endParaRPr lang="en-US" altLang="en-US" sz="1800" b="1" dirty="0" smtClean="0"/>
          </a:p>
          <a:p>
            <a:pPr algn="just" eaLnBrk="1" hangingPunct="1">
              <a:lnSpc>
                <a:spcPct val="80000"/>
              </a:lnSpc>
            </a:pPr>
            <a:endParaRPr lang="en-US" altLang="en-US" sz="1800" b="1" dirty="0"/>
          </a:p>
          <a:p>
            <a:pPr algn="just" eaLnBrk="1" hangingPunct="1">
              <a:lnSpc>
                <a:spcPct val="80000"/>
              </a:lnSpc>
            </a:pPr>
            <a:r>
              <a:rPr lang="ru-RU" altLang="en-US" sz="1800" b="1" dirty="0" smtClean="0"/>
              <a:t>Результат</a:t>
            </a:r>
            <a:r>
              <a:rPr lang="en-US" altLang="en-US" sz="1800" b="1" dirty="0" smtClean="0"/>
              <a:t>: </a:t>
            </a:r>
            <a:r>
              <a:rPr lang="ru-RU" altLang="en-US" sz="1800" b="1" dirty="0" smtClean="0"/>
              <a:t>замедление кредитования, более высокие ставки, рост объемов проблемной задолженности.</a:t>
            </a:r>
          </a:p>
          <a:p>
            <a:pPr algn="just" eaLnBrk="1" hangingPunct="1">
              <a:lnSpc>
                <a:spcPct val="80000"/>
              </a:lnSpc>
            </a:pPr>
            <a:endParaRPr lang="en-US" altLang="en-US" sz="1800" b="1" dirty="0"/>
          </a:p>
          <a:p>
            <a:pPr algn="just" eaLnBrk="1" hangingPunct="1">
              <a:lnSpc>
                <a:spcPct val="80000"/>
              </a:lnSpc>
            </a:pPr>
            <a:r>
              <a:rPr lang="ru-RU" altLang="en-US" sz="1800" b="1" dirty="0" smtClean="0"/>
              <a:t>Ухудшение перспектив кредитования с замедлением экономического роста.</a:t>
            </a:r>
            <a:endParaRPr lang="en-US" altLang="en-US" sz="1800" b="1" dirty="0" smtClean="0"/>
          </a:p>
          <a:p>
            <a:pPr algn="just" eaLnBrk="1" hangingPunct="1">
              <a:lnSpc>
                <a:spcPct val="80000"/>
              </a:lnSpc>
            </a:pPr>
            <a:endParaRPr lang="en-US" altLang="en-US" sz="1800" b="1" dirty="0"/>
          </a:p>
          <a:p>
            <a:pPr algn="just" eaLnBrk="1" hangingPunct="1">
              <a:lnSpc>
                <a:spcPct val="80000"/>
              </a:lnSpc>
            </a:pPr>
            <a:r>
              <a:rPr lang="ru-RU" altLang="en-US" sz="1800" b="1" dirty="0" smtClean="0"/>
              <a:t>Некоторые положения Центрального банка Российской Федерации относительно проблемной задолженности.</a:t>
            </a:r>
            <a:endParaRPr lang="en-US" alt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276600" y="404813"/>
            <a:ext cx="5562600" cy="1066800"/>
          </a:xfrm>
        </p:spPr>
        <p:txBody>
          <a:bodyPr/>
          <a:lstStyle/>
          <a:p>
            <a:pPr eaLnBrk="1" hangingPunct="1"/>
            <a:r>
              <a:rPr lang="ru-RU" altLang="en-US" dirty="0" smtClean="0"/>
              <a:t>Новые расходы банков</a:t>
            </a:r>
            <a:endParaRPr lang="en-US" altLang="en-US" dirty="0" smtClean="0"/>
          </a:p>
        </p:txBody>
      </p:sp>
      <p:sp>
        <p:nvSpPr>
          <p:cNvPr id="5123"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r>
              <a:rPr lang="ru-RU" altLang="en-US" sz="1800" b="1" dirty="0" smtClean="0"/>
              <a:t>Рост расходов и убытков.</a:t>
            </a: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1900" dirty="0" smtClean="0"/>
              <a:t>Конец </a:t>
            </a:r>
            <a:r>
              <a:rPr lang="en-US" altLang="en-US" sz="1900" dirty="0" smtClean="0"/>
              <a:t>2015 </a:t>
            </a:r>
            <a:r>
              <a:rPr lang="ru-RU" altLang="en-US" sz="1900" dirty="0" smtClean="0"/>
              <a:t>г.: снижение рентабельности капитала в банковской системе до </a:t>
            </a:r>
            <a:r>
              <a:rPr lang="en-US" altLang="en-US" sz="1900" dirty="0" smtClean="0"/>
              <a:t>12%.</a:t>
            </a:r>
          </a:p>
          <a:p>
            <a:pPr algn="just" eaLnBrk="1" hangingPunct="1">
              <a:lnSpc>
                <a:spcPct val="80000"/>
              </a:lnSpc>
            </a:pPr>
            <a:endParaRPr lang="en-US" altLang="en-US" sz="1900" dirty="0" smtClean="0"/>
          </a:p>
          <a:p>
            <a:pPr algn="just" eaLnBrk="1" hangingPunct="1">
              <a:lnSpc>
                <a:spcPct val="80000"/>
              </a:lnSpc>
            </a:pPr>
            <a:r>
              <a:rPr lang="ru-RU" altLang="en-US" sz="1900" dirty="0" smtClean="0"/>
              <a:t>Коэффициент достаточности капитала составляет </a:t>
            </a:r>
            <a:r>
              <a:rPr lang="en-US" altLang="en-US" sz="1900" dirty="0" smtClean="0"/>
              <a:t>11</a:t>
            </a:r>
            <a:r>
              <a:rPr lang="ru-RU" altLang="en-US" sz="1900" dirty="0" smtClean="0"/>
              <a:t>,</a:t>
            </a:r>
            <a:r>
              <a:rPr lang="en-US" altLang="en-US" sz="1900" dirty="0" smtClean="0"/>
              <a:t>9%</a:t>
            </a:r>
            <a:r>
              <a:rPr lang="ru-RU" altLang="en-US" sz="1900" dirty="0" smtClean="0"/>
              <a:t>.</a:t>
            </a:r>
            <a:endParaRPr lang="en-US" altLang="en-US" sz="1900" dirty="0" smtClean="0"/>
          </a:p>
          <a:p>
            <a:pPr algn="just" eaLnBrk="1" hangingPunct="1">
              <a:lnSpc>
                <a:spcPct val="80000"/>
              </a:lnSpc>
            </a:pPr>
            <a:endParaRPr lang="en-US" altLang="en-US" sz="1900" dirty="0"/>
          </a:p>
          <a:p>
            <a:pPr algn="just" eaLnBrk="1" hangingPunct="1">
              <a:lnSpc>
                <a:spcPct val="80000"/>
              </a:lnSpc>
            </a:pPr>
            <a:r>
              <a:rPr lang="ru-RU" altLang="en-US" sz="1900" dirty="0" smtClean="0"/>
              <a:t>Средняя ставка по межбанковским кредитам: </a:t>
            </a:r>
            <a:r>
              <a:rPr lang="en-US" altLang="en-US" sz="1900" dirty="0" smtClean="0"/>
              <a:t>12%.</a:t>
            </a:r>
          </a:p>
          <a:p>
            <a:pPr algn="just" eaLnBrk="1" hangingPunct="1">
              <a:lnSpc>
                <a:spcPct val="80000"/>
              </a:lnSpc>
            </a:pPr>
            <a:endParaRPr lang="en-US" altLang="en-US" sz="1900" dirty="0"/>
          </a:p>
          <a:p>
            <a:pPr algn="just" eaLnBrk="1" hangingPunct="1">
              <a:lnSpc>
                <a:spcPct val="80000"/>
              </a:lnSpc>
            </a:pPr>
            <a:r>
              <a:rPr lang="ru-RU" altLang="en-US" sz="1900" dirty="0" smtClean="0"/>
              <a:t>Центральный банк не требует переоценки всех активов, что несколько облегчает положение.</a:t>
            </a:r>
            <a:endParaRPr lang="en-US" altLang="en-US" sz="1900" dirty="0" smtClean="0"/>
          </a:p>
          <a:p>
            <a:pPr algn="just" eaLnBrk="1" hangingPunct="1">
              <a:lnSpc>
                <a:spcPct val="80000"/>
              </a:lnSpc>
            </a:pPr>
            <a:endParaRPr lang="en-US" altLang="en-US" sz="1900" dirty="0"/>
          </a:p>
          <a:p>
            <a:pPr algn="just" eaLnBrk="1" hangingPunct="1">
              <a:lnSpc>
                <a:spcPct val="80000"/>
              </a:lnSpc>
            </a:pPr>
            <a:r>
              <a:rPr lang="ru-RU" altLang="en-US" sz="1900" dirty="0" smtClean="0"/>
              <a:t>При этом, ухудшение качества активов требует определенных капиталовложений для предотвращения оттока депозитов. Небольшие банки особенно уязвимы.</a:t>
            </a:r>
            <a:endParaRPr lang="en-US" altLang="en-US" sz="1900" dirty="0" smtClean="0"/>
          </a:p>
          <a:p>
            <a:pPr algn="just" eaLnBrk="1" hangingPunct="1">
              <a:lnSpc>
                <a:spcPct val="80000"/>
              </a:lnSpc>
            </a:pPr>
            <a:endParaRPr lang="en-US" altLang="en-US" sz="1900" dirty="0"/>
          </a:p>
          <a:p>
            <a:pPr algn="just" eaLnBrk="1" hangingPunct="1">
              <a:lnSpc>
                <a:spcPct val="80000"/>
              </a:lnSpc>
            </a:pPr>
            <a:r>
              <a:rPr lang="ru-RU" altLang="en-US" sz="1900" dirty="0" smtClean="0"/>
              <a:t>Центральный банк, как источник ликвидности: возможно, но зависит от обеспечения.</a:t>
            </a:r>
            <a:endParaRPr lang="en-US" altLang="en-US" sz="19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276600" y="404813"/>
            <a:ext cx="5867400" cy="1066800"/>
          </a:xfrm>
        </p:spPr>
        <p:txBody>
          <a:bodyPr/>
          <a:lstStyle/>
          <a:p>
            <a:pPr eaLnBrk="1" hangingPunct="1"/>
            <a:r>
              <a:rPr lang="ru-RU" altLang="en-US" sz="3000" dirty="0" smtClean="0"/>
              <a:t>Структурные изменения в банковской системе</a:t>
            </a:r>
            <a:endParaRPr lang="en-US" altLang="en-US" sz="3000" dirty="0" smtClean="0"/>
          </a:p>
        </p:txBody>
      </p:sp>
      <p:sp>
        <p:nvSpPr>
          <p:cNvPr id="6147" name="Rectangle 3"/>
          <p:cNvSpPr>
            <a:spLocks noGrp="1" noChangeArrowheads="1"/>
          </p:cNvSpPr>
          <p:nvPr>
            <p:ph type="body" idx="1"/>
          </p:nvPr>
        </p:nvSpPr>
        <p:spPr>
          <a:xfrm>
            <a:off x="8590" y="1557338"/>
            <a:ext cx="8964613" cy="5300662"/>
          </a:xfrm>
        </p:spPr>
        <p:txBody>
          <a:bodyPr/>
          <a:lstStyle/>
          <a:p>
            <a:pPr eaLnBrk="1" hangingPunct="1">
              <a:lnSpc>
                <a:spcPct val="80000"/>
              </a:lnSpc>
            </a:pPr>
            <a:endParaRPr lang="en-US" altLang="en-US" sz="2200" dirty="0" smtClean="0"/>
          </a:p>
          <a:p>
            <a:pPr algn="just" eaLnBrk="1" hangingPunct="1">
              <a:lnSpc>
                <a:spcPct val="80000"/>
              </a:lnSpc>
            </a:pPr>
            <a:r>
              <a:rPr lang="ru-RU" altLang="en-US" sz="2200" dirty="0" smtClean="0"/>
              <a:t>Количество отделений банков в России снизилось на 38% между 2004 г. и 2015 г.  Таким образом, количество населения на одно банковское отделение возросло с 44 000 до 71 000 лиц. </a:t>
            </a:r>
            <a:endParaRPr lang="en-US" altLang="en-US" sz="2200" dirty="0" smtClean="0"/>
          </a:p>
          <a:p>
            <a:pPr algn="just" eaLnBrk="1" hangingPunct="1">
              <a:lnSpc>
                <a:spcPct val="80000"/>
              </a:lnSpc>
            </a:pPr>
            <a:endParaRPr lang="en-US" altLang="en-US" sz="2200" dirty="0"/>
          </a:p>
          <a:p>
            <a:pPr algn="just" eaLnBrk="1" hangingPunct="1">
              <a:lnSpc>
                <a:spcPct val="80000"/>
              </a:lnSpc>
            </a:pPr>
            <a:r>
              <a:rPr lang="ru-RU" altLang="en-US" sz="2200" dirty="0" smtClean="0"/>
              <a:t>В 20 регионах с наивысшей концентрацией отделений данное соотношение составляло 43 000 лиц на отделение (161 000 в регионах с </a:t>
            </a:r>
            <a:r>
              <a:rPr lang="ru-RU" altLang="en-US" sz="2200" dirty="0" err="1" smtClean="0"/>
              <a:t>наинизшей</a:t>
            </a:r>
            <a:r>
              <a:rPr lang="ru-RU" altLang="en-US" sz="2200" dirty="0" smtClean="0"/>
              <a:t> концентрацией).</a:t>
            </a:r>
            <a:endParaRPr lang="en-US" altLang="en-US" sz="2200" dirty="0" smtClean="0"/>
          </a:p>
          <a:p>
            <a:pPr algn="just" eaLnBrk="1" hangingPunct="1">
              <a:lnSpc>
                <a:spcPct val="80000"/>
              </a:lnSpc>
            </a:pPr>
            <a:endParaRPr lang="en-US" altLang="en-US" sz="2200" dirty="0"/>
          </a:p>
          <a:p>
            <a:pPr algn="just" eaLnBrk="1" hangingPunct="1">
              <a:lnSpc>
                <a:spcPct val="80000"/>
              </a:lnSpc>
            </a:pPr>
            <a:r>
              <a:rPr lang="ru-RU" altLang="en-US" sz="2200" dirty="0" smtClean="0"/>
              <a:t>Продуктивность отделений </a:t>
            </a:r>
            <a:r>
              <a:rPr lang="en-US" altLang="en-US" sz="2200" dirty="0" smtClean="0"/>
              <a:t>(</a:t>
            </a:r>
            <a:r>
              <a:rPr lang="ru-RU" altLang="en-US" sz="2200" dirty="0" smtClean="0"/>
              <a:t>т.е. показатель объема активов на отделение) возросла </a:t>
            </a:r>
            <a:r>
              <a:rPr lang="en-US" altLang="en-US" sz="2200" dirty="0" smtClean="0"/>
              <a:t>(</a:t>
            </a:r>
            <a:r>
              <a:rPr lang="ru-RU" altLang="en-US" sz="2200" dirty="0" smtClean="0"/>
              <a:t>с эквивалента </a:t>
            </a:r>
            <a:r>
              <a:rPr lang="en-US" altLang="en-US" sz="2200" dirty="0" smtClean="0"/>
              <a:t>280 </a:t>
            </a:r>
            <a:r>
              <a:rPr lang="ru-RU" altLang="en-US" sz="2200" dirty="0" smtClean="0"/>
              <a:t>млн. дол. США в 2008 г. до эквивалента </a:t>
            </a:r>
            <a:r>
              <a:rPr lang="en-US" altLang="en-US" sz="2200" dirty="0" smtClean="0"/>
              <a:t>770 </a:t>
            </a:r>
            <a:r>
              <a:rPr lang="ru-RU" altLang="en-US" sz="2200" dirty="0" smtClean="0"/>
              <a:t>млн. дол. США  в 2014 г.).</a:t>
            </a:r>
            <a:endParaRPr lang="en-US" altLang="en-US" sz="2200" dirty="0" smtClean="0"/>
          </a:p>
          <a:p>
            <a:pPr algn="just" eaLnBrk="1" hangingPunct="1">
              <a:lnSpc>
                <a:spcPct val="80000"/>
              </a:lnSpc>
            </a:pPr>
            <a:endParaRPr lang="en-US" altLang="en-US" sz="2200" dirty="0"/>
          </a:p>
          <a:p>
            <a:pPr algn="just" eaLnBrk="1" hangingPunct="1">
              <a:lnSpc>
                <a:spcPct val="80000"/>
              </a:lnSpc>
            </a:pPr>
            <a:r>
              <a:rPr lang="ru-RU" altLang="en-US" sz="2200" dirty="0" smtClean="0"/>
              <a:t>Сокращение количества отделений связано также с использованием новых банковских технологий, изменяющих процессы ведения бизнеса, например, снижающих необходимость прямого контакта с клиентом. </a:t>
            </a:r>
            <a:endParaRPr lang="en-US" altLang="en-US" sz="2200" dirty="0" smtClean="0"/>
          </a:p>
          <a:p>
            <a:pPr eaLnBrk="1" hangingPunct="1">
              <a:lnSpc>
                <a:spcPct val="80000"/>
              </a:lnSpc>
            </a:pPr>
            <a:endParaRPr lang="en-US" alt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71802" y="357166"/>
            <a:ext cx="6072198" cy="1066800"/>
          </a:xfrm>
        </p:spPr>
        <p:txBody>
          <a:bodyPr/>
          <a:lstStyle/>
          <a:p>
            <a:pPr eaLnBrk="1" hangingPunct="1"/>
            <a:r>
              <a:rPr lang="ru-RU" altLang="en-US" sz="3000" dirty="0" smtClean="0"/>
              <a:t>Основные коэффициенты и показатели</a:t>
            </a:r>
            <a:endParaRPr lang="en-US" altLang="en-US" sz="3000" dirty="0" smtClean="0"/>
          </a:p>
        </p:txBody>
      </p:sp>
      <p:sp>
        <p:nvSpPr>
          <p:cNvPr id="7171" name="Rectangle 3"/>
          <p:cNvSpPr>
            <a:spLocks noGrp="1" noChangeArrowheads="1"/>
          </p:cNvSpPr>
          <p:nvPr>
            <p:ph type="body" idx="1"/>
          </p:nvPr>
        </p:nvSpPr>
        <p:spPr>
          <a:xfrm>
            <a:off x="0" y="1557338"/>
            <a:ext cx="9144000" cy="5300662"/>
          </a:xfrm>
        </p:spPr>
        <p:txBody>
          <a:bodyPr/>
          <a:lstStyle/>
          <a:p>
            <a:pPr eaLnBrk="1" hangingPunct="1">
              <a:lnSpc>
                <a:spcPct val="80000"/>
              </a:lnSpc>
            </a:pPr>
            <a:endParaRPr lang="en-US" altLang="en-US" sz="2400" dirty="0" smtClean="0"/>
          </a:p>
          <a:p>
            <a:pPr algn="just" eaLnBrk="1" hangingPunct="1">
              <a:lnSpc>
                <a:spcPct val="80000"/>
              </a:lnSpc>
            </a:pPr>
            <a:r>
              <a:rPr lang="ru-RU" altLang="en-US" sz="2200" dirty="0" smtClean="0"/>
              <a:t>В соответствии с отчетами уровень проблемной задолженности составляет 7%, однако может быть гораздо более высоким, учитывая гибкость регулятора в кризисной ситуации.</a:t>
            </a:r>
            <a:endParaRPr lang="en-US" altLang="en-US" sz="2200" dirty="0" smtClean="0"/>
          </a:p>
          <a:p>
            <a:pPr algn="just" eaLnBrk="1" hangingPunct="1">
              <a:lnSpc>
                <a:spcPct val="80000"/>
              </a:lnSpc>
            </a:pPr>
            <a:r>
              <a:rPr lang="ru-RU" altLang="en-US" sz="2200" dirty="0" smtClean="0"/>
              <a:t>Проблемы, связанные с ростом прибыльности</a:t>
            </a:r>
            <a:r>
              <a:rPr lang="en-US" altLang="en-US" sz="2200" dirty="0" smtClean="0"/>
              <a:t>:  </a:t>
            </a:r>
            <a:r>
              <a:rPr lang="ru-RU" altLang="en-US" sz="2200" dirty="0" smtClean="0"/>
              <a:t>необходимость усиления коэффициентов капитала (снижались с 2007 г., особенно в </a:t>
            </a:r>
            <a:r>
              <a:rPr lang="en-US" altLang="en-US" sz="2200" dirty="0" smtClean="0"/>
              <a:t>2014-15</a:t>
            </a:r>
            <a:r>
              <a:rPr lang="ru-RU" altLang="en-US" sz="2200" dirty="0" smtClean="0"/>
              <a:t> гг.</a:t>
            </a:r>
            <a:r>
              <a:rPr lang="en-US" altLang="en-US" sz="2200" dirty="0" smtClean="0"/>
              <a:t>) </a:t>
            </a:r>
            <a:r>
              <a:rPr lang="ru-RU" altLang="en-US" sz="2200" dirty="0" smtClean="0"/>
              <a:t>при росте объемов бизнеса. </a:t>
            </a:r>
            <a:endParaRPr lang="en-US" altLang="en-US" sz="2200" dirty="0" smtClean="0"/>
          </a:p>
          <a:p>
            <a:pPr algn="just" eaLnBrk="1" hangingPunct="1">
              <a:lnSpc>
                <a:spcPct val="80000"/>
              </a:lnSpc>
            </a:pPr>
            <a:r>
              <a:rPr lang="ru-RU" altLang="en-US" sz="2200" dirty="0" smtClean="0"/>
              <a:t>Показатель соотношения между объемами кредитов и депозитов снизился с </a:t>
            </a:r>
            <a:r>
              <a:rPr lang="en-US" altLang="en-US" sz="2200" dirty="0" smtClean="0"/>
              <a:t>1</a:t>
            </a:r>
            <a:r>
              <a:rPr lang="ru-RU" altLang="en-US" sz="2200" dirty="0" smtClean="0"/>
              <a:t>,</a:t>
            </a:r>
            <a:r>
              <a:rPr lang="en-US" altLang="en-US" sz="2200" dirty="0" smtClean="0"/>
              <a:t>28 </a:t>
            </a:r>
            <a:r>
              <a:rPr lang="ru-RU" altLang="en-US" sz="2200" dirty="0" smtClean="0"/>
              <a:t>в </a:t>
            </a:r>
            <a:r>
              <a:rPr lang="en-US" altLang="en-US" sz="2200" dirty="0" smtClean="0"/>
              <a:t>2008 </a:t>
            </a:r>
            <a:r>
              <a:rPr lang="ru-RU" altLang="en-US" sz="2200" dirty="0" smtClean="0"/>
              <a:t>г. до </a:t>
            </a:r>
            <a:r>
              <a:rPr lang="en-US" altLang="en-US" sz="2200" dirty="0" smtClean="0"/>
              <a:t>1</a:t>
            </a:r>
            <a:r>
              <a:rPr lang="ru-RU" altLang="en-US" sz="2200" dirty="0" smtClean="0"/>
              <a:t>,</a:t>
            </a:r>
            <a:r>
              <a:rPr lang="en-US" altLang="en-US" sz="2200" dirty="0" smtClean="0"/>
              <a:t>18 </a:t>
            </a:r>
            <a:r>
              <a:rPr lang="ru-RU" altLang="en-US" sz="2200" dirty="0" smtClean="0"/>
              <a:t>в настоящее время (хотя в 2011 г. составлял</a:t>
            </a:r>
            <a:r>
              <a:rPr lang="en-US" altLang="en-US" sz="2200" dirty="0" smtClean="0"/>
              <a:t> 1</a:t>
            </a:r>
            <a:r>
              <a:rPr lang="ru-RU" altLang="en-US" sz="2200" dirty="0" smtClean="0"/>
              <a:t>,</a:t>
            </a:r>
            <a:r>
              <a:rPr lang="en-US" altLang="en-US" sz="2200" dirty="0" smtClean="0"/>
              <a:t>16).  </a:t>
            </a:r>
            <a:r>
              <a:rPr lang="ru-RU" altLang="en-US" sz="2200" dirty="0" smtClean="0"/>
              <a:t>Более высокие показатели указывают на возросшую роль не депозитных  источников финансирования.</a:t>
            </a:r>
            <a:endParaRPr lang="en-US" altLang="en-US" sz="2200" dirty="0" smtClean="0"/>
          </a:p>
          <a:p>
            <a:pPr algn="just" eaLnBrk="1" hangingPunct="1">
              <a:lnSpc>
                <a:spcPct val="80000"/>
              </a:lnSpc>
            </a:pPr>
            <a:r>
              <a:rPr lang="ru-RU" altLang="en-US" sz="2200" dirty="0" smtClean="0"/>
              <a:t>В настоящее время использование таких источников (средства межбанковского рынка, облигации, внешние ресурсы) повышает уровень риска из-за опосредованного влияния санкций и снижения доступности межбанковских кредитов.</a:t>
            </a:r>
            <a:endParaRPr lang="en-US" altLang="en-US" sz="2200" dirty="0" smtClean="0"/>
          </a:p>
          <a:p>
            <a:pPr eaLnBrk="1" hangingPunct="1">
              <a:lnSpc>
                <a:spcPct val="80000"/>
              </a:lnSpc>
            </a:pPr>
            <a:endParaRPr lang="en-US" altLang="en-US" sz="2200" dirty="0"/>
          </a:p>
          <a:p>
            <a:pPr eaLnBrk="1" hangingPunct="1">
              <a:lnSpc>
                <a:spcPct val="80000"/>
              </a:lnSpc>
            </a:pPr>
            <a:endParaRPr lang="en-US" altLang="en-US" sz="2400" dirty="0" smtClean="0"/>
          </a:p>
          <a:p>
            <a:pPr eaLnBrk="1" hangingPunct="1">
              <a:lnSpc>
                <a:spcPct val="80000"/>
              </a:lnSpc>
            </a:pPr>
            <a:endParaRPr lang="en-US" altLang="en-US" sz="2400" dirty="0" smtClean="0"/>
          </a:p>
          <a:p>
            <a:pPr eaLnBrk="1" hangingPunct="1">
              <a:lnSpc>
                <a:spcPct val="80000"/>
              </a:lnSpc>
            </a:pPr>
            <a:endParaRPr lang="en-US" altLang="en-US" sz="2400" dirty="0" smtClean="0"/>
          </a:p>
          <a:p>
            <a:pPr eaLnBrk="1" hangingPunct="1">
              <a:lnSpc>
                <a:spcPct val="80000"/>
              </a:lnSpc>
            </a:pPr>
            <a:endParaRPr lang="en-US" altLang="en-US" sz="2400" dirty="0" smtClean="0"/>
          </a:p>
          <a:p>
            <a:pPr eaLnBrk="1" hangingPunct="1">
              <a:lnSpc>
                <a:spcPct val="80000"/>
              </a:lnSpc>
            </a:pPr>
            <a:endParaRPr lang="en-US" alt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71802" y="404813"/>
            <a:ext cx="5767398" cy="1066800"/>
          </a:xfrm>
        </p:spPr>
        <p:txBody>
          <a:bodyPr/>
          <a:lstStyle/>
          <a:p>
            <a:pPr eaLnBrk="1" hangingPunct="1"/>
            <a:r>
              <a:rPr lang="ru-RU" altLang="en-US" sz="3200" dirty="0" smtClean="0"/>
              <a:t>Ситуация и приоритеты в банковском секторе</a:t>
            </a:r>
            <a:endParaRPr lang="en-US" altLang="en-US" sz="3200" dirty="0" smtClean="0"/>
          </a:p>
        </p:txBody>
      </p:sp>
      <p:sp>
        <p:nvSpPr>
          <p:cNvPr id="8195"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2000" dirty="0" smtClean="0"/>
              <a:t>В России имеет место высокая концентрация в таких областях, как энергетика, металлургия, добыча ископаемых, машиностроение,  производство электроники и оборудования.</a:t>
            </a:r>
          </a:p>
          <a:p>
            <a:pPr algn="just" eaLnBrk="1" hangingPunct="1">
              <a:lnSpc>
                <a:spcPct val="80000"/>
              </a:lnSpc>
            </a:pPr>
            <a:r>
              <a:rPr lang="ru-RU" altLang="en-US" sz="2000" dirty="0" smtClean="0"/>
              <a:t>Приоритетами государственной политики являются авиационная и ракетная промышленность, кораблестроение, производство электроники, ядерная промышленность, транспортный сектор, машиностроение, металлургия, деревообрабатывающая промышленность, оборонная промышленность, аграрное производство, информационные технологии и программное обеспечение, связь, медицина и фармакологическая промышленность.</a:t>
            </a:r>
          </a:p>
          <a:p>
            <a:pPr algn="just" eaLnBrk="1" hangingPunct="1">
              <a:lnSpc>
                <a:spcPct val="80000"/>
              </a:lnSpc>
            </a:pPr>
            <a:r>
              <a:rPr lang="ru-RU" altLang="en-US" sz="2000" dirty="0" smtClean="0"/>
              <a:t>Тем не менее, высокие темпы роста наблюдались в таких областях, как финансовый сектор, электронно-вычислительная техника, производство конторского оборудования, телекоммуникации и рынок недвижимости.  Темпы развития в области производства оборудования, в том числе медицинского, были высокими, при этом доля финансирования из небанковских источников оставалась  высокой.   Банки активно финансировали производство транспортных средств и оборудования.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76600" y="404813"/>
            <a:ext cx="5562600" cy="1066800"/>
          </a:xfrm>
        </p:spPr>
        <p:txBody>
          <a:bodyPr/>
          <a:lstStyle/>
          <a:p>
            <a:pPr eaLnBrk="1" hangingPunct="1"/>
            <a:r>
              <a:rPr lang="en-US" altLang="en-US" dirty="0" smtClean="0"/>
              <a:t> </a:t>
            </a:r>
            <a:r>
              <a:rPr lang="ru-RU" altLang="en-US" dirty="0" smtClean="0"/>
              <a:t>Банки и промышленность </a:t>
            </a:r>
            <a:endParaRPr lang="en-US" altLang="en-US" dirty="0" smtClean="0"/>
          </a:p>
        </p:txBody>
      </p:sp>
      <p:sp>
        <p:nvSpPr>
          <p:cNvPr id="9219"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2400" dirty="0" smtClean="0"/>
              <a:t>Высокорентабельные области</a:t>
            </a:r>
            <a:r>
              <a:rPr lang="en-US" altLang="en-US" sz="2400" dirty="0" smtClean="0"/>
              <a:t>: </a:t>
            </a:r>
            <a:r>
              <a:rPr lang="ru-RU" altLang="en-US" sz="2400" dirty="0" smtClean="0"/>
              <a:t>добыча ископаемых, сельское хозяйство, лесная промышленность, производство, транспорт и связь.</a:t>
            </a:r>
            <a:r>
              <a:rPr lang="en-US" altLang="en-US" sz="2400" dirty="0" smtClean="0"/>
              <a:t>  </a:t>
            </a:r>
          </a:p>
          <a:p>
            <a:pPr algn="just" eaLnBrk="1" hangingPunct="1">
              <a:lnSpc>
                <a:spcPct val="80000"/>
              </a:lnSpc>
            </a:pPr>
            <a:r>
              <a:rPr lang="ru-RU" altLang="en-US" sz="2400" dirty="0" smtClean="0"/>
              <a:t>Банковское кредитование бизнеса предусматривает: финансирование оборотных фондов, «операционные кредиты», </a:t>
            </a:r>
            <a:r>
              <a:rPr lang="ru-RU" altLang="en-US" sz="2400" dirty="0" err="1" smtClean="0"/>
              <a:t>кредиты</a:t>
            </a:r>
            <a:r>
              <a:rPr lang="ru-RU" altLang="en-US" sz="2400" dirty="0" smtClean="0"/>
              <a:t> для приобретения основных активов, расширения деятельности и (или) модернизации средств производства, ипотечные кредиты для приобретения коммерческой недвижимости и рефинансирование.</a:t>
            </a:r>
            <a:r>
              <a:rPr lang="en-US" altLang="en-US" sz="2400" dirty="0" smtClean="0"/>
              <a:t>  </a:t>
            </a:r>
          </a:p>
          <a:p>
            <a:pPr algn="just" eaLnBrk="1" hangingPunct="1">
              <a:lnSpc>
                <a:spcPct val="80000"/>
              </a:lnSpc>
            </a:pPr>
            <a:r>
              <a:rPr lang="ru-RU" altLang="en-US" sz="2400" dirty="0" smtClean="0"/>
              <a:t>Используется и синдицированное кредитование, при этом небольшие банки прибегают к  этому виду кредитования нечасто.  Рекомендуем принять этот факт во внимание при разработке стратегии. Центральный банк может допустить их использование в  качестве обеспечения при получении средств ЦБ.</a:t>
            </a:r>
            <a:endParaRPr lang="en-US" altLang="en-US" sz="2400" dirty="0" smtClean="0"/>
          </a:p>
          <a:p>
            <a:pPr eaLnBrk="1" hangingPunct="1">
              <a:lnSpc>
                <a:spcPct val="80000"/>
              </a:lnSpc>
            </a:pPr>
            <a:endParaRPr lang="en-US" altLang="en-US" sz="2400" dirty="0" smtClean="0"/>
          </a:p>
          <a:p>
            <a:pPr eaLnBrk="1" hangingPunct="1">
              <a:lnSpc>
                <a:spcPct val="80000"/>
              </a:lnSpc>
            </a:pPr>
            <a:endParaRPr lang="en-US" alt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00364" y="404813"/>
            <a:ext cx="6143636" cy="1066800"/>
          </a:xfrm>
        </p:spPr>
        <p:txBody>
          <a:bodyPr/>
          <a:lstStyle/>
          <a:p>
            <a:pPr eaLnBrk="1" hangingPunct="1"/>
            <a:r>
              <a:rPr lang="ru-RU" altLang="en-US" sz="3000" dirty="0" smtClean="0"/>
              <a:t>Корпоративные кредиты и кредиты физическим лицам</a:t>
            </a:r>
            <a:endParaRPr lang="en-US" altLang="en-US" sz="3000" dirty="0" smtClean="0"/>
          </a:p>
        </p:txBody>
      </p:sp>
      <p:sp>
        <p:nvSpPr>
          <p:cNvPr id="10243"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2000" dirty="0" smtClean="0"/>
              <a:t>Средняя доходность потребительских кредитов (17%) превышала доходность кредитов предприятиям (9%). Ситуация может измениться с учетом экономических прогнозов, в том числе относительно кредитных рисков и прибыльности, связанной с основными товарами и услугами.</a:t>
            </a:r>
            <a:endParaRPr lang="en-US" altLang="en-US" sz="2000" dirty="0" smtClean="0"/>
          </a:p>
          <a:p>
            <a:pPr eaLnBrk="1" hangingPunct="1">
              <a:lnSpc>
                <a:spcPct val="80000"/>
              </a:lnSpc>
            </a:pPr>
            <a:endParaRPr lang="en-US" altLang="en-US" sz="2000" dirty="0"/>
          </a:p>
          <a:p>
            <a:pPr algn="just" eaLnBrk="1" hangingPunct="1">
              <a:lnSpc>
                <a:spcPct val="80000"/>
              </a:lnSpc>
            </a:pPr>
            <a:r>
              <a:rPr lang="ru-RU" altLang="en-US" sz="2000" dirty="0" smtClean="0"/>
              <a:t>Необходимо принять во внимание и другие продукты, в том числе лизинг.  С целью обеспечения безопасности движимые активы могут иметь чипы глобальной системы определения местоположения на случай кражи.</a:t>
            </a:r>
            <a:endParaRPr lang="en-US" altLang="en-US" sz="2000" dirty="0" smtClean="0"/>
          </a:p>
          <a:p>
            <a:pPr eaLnBrk="1" hangingPunct="1">
              <a:lnSpc>
                <a:spcPct val="80000"/>
              </a:lnSpc>
            </a:pPr>
            <a:endParaRPr lang="en-US" altLang="en-US" sz="2000" dirty="0"/>
          </a:p>
          <a:p>
            <a:pPr algn="just" eaLnBrk="1" hangingPunct="1">
              <a:lnSpc>
                <a:spcPct val="80000"/>
              </a:lnSpc>
            </a:pPr>
            <a:r>
              <a:rPr lang="ru-RU" altLang="en-US" sz="2000" dirty="0" smtClean="0"/>
              <a:t>Факторинг дебиторской задолженности может использоваться малыми и средними предприятиями в случае отсутствия надежного обеспечения.</a:t>
            </a:r>
            <a:endParaRPr lang="en-US" altLang="en-US" sz="2000" dirty="0" smtClean="0"/>
          </a:p>
          <a:p>
            <a:pPr eaLnBrk="1" hangingPunct="1">
              <a:lnSpc>
                <a:spcPct val="80000"/>
              </a:lnSpc>
            </a:pPr>
            <a:endParaRPr lang="en-US" altLang="en-US" sz="2000" dirty="0"/>
          </a:p>
          <a:p>
            <a:pPr algn="just" eaLnBrk="1" hangingPunct="1">
              <a:lnSpc>
                <a:spcPct val="80000"/>
              </a:lnSpc>
            </a:pPr>
            <a:r>
              <a:rPr lang="ru-RU" altLang="en-US" sz="2000" dirty="0" smtClean="0"/>
              <a:t>Имеют место ограничения, связанные с возможностью обращения взыскания. </a:t>
            </a:r>
            <a:endParaRPr lang="en-US" alt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76600" y="404813"/>
            <a:ext cx="5562600" cy="1066800"/>
          </a:xfrm>
        </p:spPr>
        <p:txBody>
          <a:bodyPr/>
          <a:lstStyle/>
          <a:p>
            <a:pPr eaLnBrk="1" hangingPunct="1"/>
            <a:r>
              <a:rPr lang="ru-RU" altLang="en-US" sz="3200" dirty="0" smtClean="0"/>
              <a:t>Вопросы, связанные с обеспечением</a:t>
            </a:r>
            <a:endParaRPr lang="en-US" altLang="en-US" sz="3200" dirty="0" smtClean="0"/>
          </a:p>
        </p:txBody>
      </p:sp>
      <p:sp>
        <p:nvSpPr>
          <p:cNvPr id="10243" name="Rectangle 3"/>
          <p:cNvSpPr>
            <a:spLocks noGrp="1" noChangeArrowheads="1"/>
          </p:cNvSpPr>
          <p:nvPr>
            <p:ph type="body" idx="1"/>
          </p:nvPr>
        </p:nvSpPr>
        <p:spPr>
          <a:xfrm>
            <a:off x="0" y="1557338"/>
            <a:ext cx="8964613" cy="5300662"/>
          </a:xfrm>
        </p:spPr>
        <p:txBody>
          <a:bodyPr/>
          <a:lstStyle/>
          <a:p>
            <a:pPr eaLnBrk="1" hangingPunct="1">
              <a:lnSpc>
                <a:spcPct val="80000"/>
              </a:lnSpc>
              <a:buFontTx/>
              <a:buNone/>
            </a:pPr>
            <a:endParaRPr lang="en-US" altLang="en-US" sz="1800" b="1" dirty="0" smtClean="0"/>
          </a:p>
          <a:p>
            <a:pPr eaLnBrk="1" hangingPunct="1">
              <a:lnSpc>
                <a:spcPct val="80000"/>
              </a:lnSpc>
              <a:buFontTx/>
              <a:buNone/>
            </a:pPr>
            <a:endParaRPr lang="en-US" altLang="en-US" sz="1800" dirty="0" smtClean="0"/>
          </a:p>
          <a:p>
            <a:pPr algn="just" eaLnBrk="1" hangingPunct="1">
              <a:lnSpc>
                <a:spcPct val="80000"/>
              </a:lnSpc>
            </a:pPr>
            <a:r>
              <a:rPr lang="ru-RU" altLang="en-US" sz="2400" dirty="0" smtClean="0"/>
              <a:t>Имеют место трудности, связанные с обращением взыскания на движимое имущество </a:t>
            </a:r>
            <a:r>
              <a:rPr lang="en-US" altLang="en-US" sz="2400" dirty="0" smtClean="0"/>
              <a:t>(</a:t>
            </a:r>
            <a:r>
              <a:rPr lang="ru-RU" altLang="en-US" sz="2400" dirty="0" smtClean="0"/>
              <a:t>оборудование, автомобили), и проверкой качества такого имущества.</a:t>
            </a:r>
            <a:r>
              <a:rPr lang="en-US" altLang="en-US" sz="2400" dirty="0" smtClean="0"/>
              <a:t>  </a:t>
            </a:r>
          </a:p>
          <a:p>
            <a:pPr eaLnBrk="1" hangingPunct="1">
              <a:lnSpc>
                <a:spcPct val="80000"/>
              </a:lnSpc>
            </a:pPr>
            <a:endParaRPr lang="en-US" altLang="en-US" sz="2400" dirty="0"/>
          </a:p>
          <a:p>
            <a:pPr algn="just" eaLnBrk="1" hangingPunct="1">
              <a:lnSpc>
                <a:spcPct val="80000"/>
              </a:lnSpc>
            </a:pPr>
            <a:r>
              <a:rPr lang="ru-RU" altLang="en-US" sz="2400" dirty="0" smtClean="0"/>
              <a:t>Оценка качества дебиторской задолженности также связана с определенными трудностями.  При этом, обязательства средних и малых предприятий крупным компаниям (т.е. реверсивный факторинг) могут способствовать повышению качества этих «активов»,  так как </a:t>
            </a:r>
            <a:r>
              <a:rPr lang="en-US" altLang="en-US" sz="2400" dirty="0" smtClean="0"/>
              <a:t> </a:t>
            </a:r>
            <a:r>
              <a:rPr lang="ru-RU" altLang="en-US" sz="2400" dirty="0" smtClean="0"/>
              <a:t>большие предприятия считаются надежным клиентом</a:t>
            </a:r>
            <a:r>
              <a:rPr lang="en-US" altLang="en-US" sz="2400" dirty="0" smtClean="0"/>
              <a:t>.</a:t>
            </a:r>
          </a:p>
          <a:p>
            <a:pPr eaLnBrk="1" hangingPunct="1">
              <a:lnSpc>
                <a:spcPct val="80000"/>
              </a:lnSpc>
            </a:pPr>
            <a:endParaRPr lang="en-US" altLang="en-US" sz="2400" dirty="0"/>
          </a:p>
          <a:p>
            <a:pPr algn="just" eaLnBrk="1" hangingPunct="1">
              <a:lnSpc>
                <a:spcPct val="80000"/>
              </a:lnSpc>
            </a:pPr>
            <a:r>
              <a:rPr lang="ru-RU" altLang="en-US" sz="2400" dirty="0" smtClean="0"/>
              <a:t>Необходима государственная реформа с целью создания национального реестра движимого имущества в залоге. </a:t>
            </a:r>
            <a:endParaRPr lang="en-US" altLang="en-US" sz="2400" dirty="0" smtClean="0"/>
          </a:p>
        </p:txBody>
      </p:sp>
    </p:spTree>
    <p:extLst>
      <p:ext uri="{BB962C8B-B14F-4D97-AF65-F5344CB8AC3E}">
        <p14:creationId xmlns:p14="http://schemas.microsoft.com/office/powerpoint/2010/main" val="3354803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izajn predloška sa plavim zupčanikom">
  <a:themeElements>
    <a:clrScheme name="Dizajn predloška sa plavim zupčanikom 10">
      <a:dk1>
        <a:srgbClr val="336699"/>
      </a:dk1>
      <a:lt1>
        <a:srgbClr val="CCECFF"/>
      </a:lt1>
      <a:dk2>
        <a:srgbClr val="CCFF66"/>
      </a:dk2>
      <a:lt2>
        <a:srgbClr val="336699"/>
      </a:lt2>
      <a:accent1>
        <a:srgbClr val="DFF3FF"/>
      </a:accent1>
      <a:accent2>
        <a:srgbClr val="A6B84A"/>
      </a:accent2>
      <a:accent3>
        <a:srgbClr val="E2F4FF"/>
      </a:accent3>
      <a:accent4>
        <a:srgbClr val="2A5682"/>
      </a:accent4>
      <a:accent5>
        <a:srgbClr val="ECF8FF"/>
      </a:accent5>
      <a:accent6>
        <a:srgbClr val="96A642"/>
      </a:accent6>
      <a:hlink>
        <a:srgbClr val="73B5CF"/>
      </a:hlink>
      <a:folHlink>
        <a:srgbClr val="008080"/>
      </a:folHlink>
    </a:clrScheme>
    <a:fontScheme name="Dizajn predloška sa plavim zupčanikom">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zajn predloška sa plavim zupčanikom 1">
        <a:dk1>
          <a:srgbClr val="000000"/>
        </a:dk1>
        <a:lt1>
          <a:srgbClr val="FFFFFF"/>
        </a:lt1>
        <a:dk2>
          <a:srgbClr val="000000"/>
        </a:dk2>
        <a:lt2>
          <a:srgbClr val="808080"/>
        </a:lt2>
        <a:accent1>
          <a:srgbClr val="DDE9B5"/>
        </a:accent1>
        <a:accent2>
          <a:srgbClr val="333399"/>
        </a:accent2>
        <a:accent3>
          <a:srgbClr val="FFFFFF"/>
        </a:accent3>
        <a:accent4>
          <a:srgbClr val="000000"/>
        </a:accent4>
        <a:accent5>
          <a:srgbClr val="EBF2D7"/>
        </a:accent5>
        <a:accent6>
          <a:srgbClr val="2D2D8A"/>
        </a:accent6>
        <a:hlink>
          <a:srgbClr val="339966"/>
        </a:hlink>
        <a:folHlink>
          <a:srgbClr val="336699"/>
        </a:folHlink>
      </a:clrScheme>
      <a:clrMap bg1="lt1" tx1="dk1" bg2="lt2" tx2="dk2" accent1="accent1" accent2="accent2" accent3="accent3" accent4="accent4" accent5="accent5" accent6="accent6" hlink="hlink" folHlink="folHlink"/>
    </a:extraClrScheme>
    <a:extraClrScheme>
      <a:clrScheme name="Dizajn predloška sa plavim zupčanikom 2">
        <a:dk1>
          <a:srgbClr val="000000"/>
        </a:dk1>
        <a:lt1>
          <a:srgbClr val="FFFFFF"/>
        </a:lt1>
        <a:dk2>
          <a:srgbClr val="000000"/>
        </a:dk2>
        <a:lt2>
          <a:srgbClr val="808080"/>
        </a:lt2>
        <a:accent1>
          <a:srgbClr val="D5DEBA"/>
        </a:accent1>
        <a:accent2>
          <a:srgbClr val="F1FFCD"/>
        </a:accent2>
        <a:accent3>
          <a:srgbClr val="FFFFFF"/>
        </a:accent3>
        <a:accent4>
          <a:srgbClr val="000000"/>
        </a:accent4>
        <a:accent5>
          <a:srgbClr val="E7ECD9"/>
        </a:accent5>
        <a:accent6>
          <a:srgbClr val="DAE7BA"/>
        </a:accent6>
        <a:hlink>
          <a:srgbClr val="7B7D37"/>
        </a:hlink>
        <a:folHlink>
          <a:srgbClr val="3A6266"/>
        </a:folHlink>
      </a:clrScheme>
      <a:clrMap bg1="lt1" tx1="dk1" bg2="lt2" tx2="dk2" accent1="accent1" accent2="accent2" accent3="accent3" accent4="accent4" accent5="accent5" accent6="accent6" hlink="hlink" folHlink="folHlink"/>
    </a:extraClrScheme>
    <a:extraClrScheme>
      <a:clrScheme name="Dizajn predloška sa plavim zupčanikom 3">
        <a:dk1>
          <a:srgbClr val="777777"/>
        </a:dk1>
        <a:lt1>
          <a:srgbClr val="333333"/>
        </a:lt1>
        <a:dk2>
          <a:srgbClr val="000066"/>
        </a:dk2>
        <a:lt2>
          <a:srgbClr val="D1D1CB"/>
        </a:lt2>
        <a:accent1>
          <a:srgbClr val="99998D"/>
        </a:accent1>
        <a:accent2>
          <a:srgbClr val="6292C6"/>
        </a:accent2>
        <a:accent3>
          <a:srgbClr val="AAAAB8"/>
        </a:accent3>
        <a:accent4>
          <a:srgbClr val="2A2A2A"/>
        </a:accent4>
        <a:accent5>
          <a:srgbClr val="CACAC5"/>
        </a:accent5>
        <a:accent6>
          <a:srgbClr val="5884B3"/>
        </a:accent6>
        <a:hlink>
          <a:srgbClr val="FEF4AA"/>
        </a:hlink>
        <a:folHlink>
          <a:srgbClr val="F8F8F8"/>
        </a:folHlink>
      </a:clrScheme>
      <a:clrMap bg1="dk2" tx1="lt1" bg2="dk1" tx2="lt2" accent1="accent1" accent2="accent2" accent3="accent3" accent4="accent4" accent5="accent5" accent6="accent6" hlink="hlink" folHlink="folHlink"/>
    </a:extraClrScheme>
    <a:extraClrScheme>
      <a:clrScheme name="Dizajn predloška sa plavim zupčanikom 4">
        <a:dk1>
          <a:srgbClr val="333333"/>
        </a:dk1>
        <a:lt1>
          <a:srgbClr val="FFFFFF"/>
        </a:lt1>
        <a:dk2>
          <a:srgbClr val="D1D1CB"/>
        </a:dk2>
        <a:lt2>
          <a:srgbClr val="777777"/>
        </a:lt2>
        <a:accent1>
          <a:srgbClr val="99998D"/>
        </a:accent1>
        <a:accent2>
          <a:srgbClr val="6292C6"/>
        </a:accent2>
        <a:accent3>
          <a:srgbClr val="FFFFFF"/>
        </a:accent3>
        <a:accent4>
          <a:srgbClr val="2A2A2A"/>
        </a:accent4>
        <a:accent5>
          <a:srgbClr val="CACAC5"/>
        </a:accent5>
        <a:accent6>
          <a:srgbClr val="5884B3"/>
        </a:accent6>
        <a:hlink>
          <a:srgbClr val="FEF4AA"/>
        </a:hlink>
        <a:folHlink>
          <a:srgbClr val="F8F8F8"/>
        </a:folHlink>
      </a:clrScheme>
      <a:clrMap bg1="lt1" tx1="dk1" bg2="lt2" tx2="dk2" accent1="accent1" accent2="accent2" accent3="accent3" accent4="accent4" accent5="accent5" accent6="accent6" hlink="hlink" folHlink="folHlink"/>
    </a:extraClrScheme>
    <a:extraClrScheme>
      <a:clrScheme name="Dizajn predloška sa plavim zupčanikom 5">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Dizajn predloška sa plavim zupčanikom 6">
        <a:dk1>
          <a:srgbClr val="000000"/>
        </a:dk1>
        <a:lt1>
          <a:srgbClr val="FFFFFF"/>
        </a:lt1>
        <a:dk2>
          <a:srgbClr val="000000"/>
        </a:dk2>
        <a:lt2>
          <a:srgbClr val="969696"/>
        </a:lt2>
        <a:accent1>
          <a:srgbClr val="ABCF7F"/>
        </a:accent1>
        <a:accent2>
          <a:srgbClr val="FF9966"/>
        </a:accent2>
        <a:accent3>
          <a:srgbClr val="FFFFFF"/>
        </a:accent3>
        <a:accent4>
          <a:srgbClr val="000000"/>
        </a:accent4>
        <a:accent5>
          <a:srgbClr val="D2E4C0"/>
        </a:accent5>
        <a:accent6>
          <a:srgbClr val="E78A5C"/>
        </a:accent6>
        <a:hlink>
          <a:srgbClr val="EA552C"/>
        </a:hlink>
        <a:folHlink>
          <a:srgbClr val="996600"/>
        </a:folHlink>
      </a:clrScheme>
      <a:clrMap bg1="lt1" tx1="dk1" bg2="lt2" tx2="dk2" accent1="accent1" accent2="accent2" accent3="accent3" accent4="accent4" accent5="accent5" accent6="accent6" hlink="hlink" folHlink="folHlink"/>
    </a:extraClrScheme>
    <a:extraClrScheme>
      <a:clrScheme name="Dizajn predloška sa plavim zupčanikom 7">
        <a:dk1>
          <a:srgbClr val="85CADF"/>
        </a:dk1>
        <a:lt1>
          <a:srgbClr val="DBF0FF"/>
        </a:lt1>
        <a:dk2>
          <a:srgbClr val="CCFFFF"/>
        </a:dk2>
        <a:lt2>
          <a:srgbClr val="003366"/>
        </a:lt2>
        <a:accent1>
          <a:srgbClr val="3F709D"/>
        </a:accent1>
        <a:accent2>
          <a:srgbClr val="00B000"/>
        </a:accent2>
        <a:accent3>
          <a:srgbClr val="EAF6FF"/>
        </a:accent3>
        <a:accent4>
          <a:srgbClr val="71ACBE"/>
        </a:accent4>
        <a:accent5>
          <a:srgbClr val="AFBBCC"/>
        </a:accent5>
        <a:accent6>
          <a:srgbClr val="009F00"/>
        </a:accent6>
        <a:hlink>
          <a:srgbClr val="66CCFF"/>
        </a:hlink>
        <a:folHlink>
          <a:srgbClr val="FFF381"/>
        </a:folHlink>
      </a:clrScheme>
      <a:clrMap bg1="lt1" tx1="dk1" bg2="lt2" tx2="dk2" accent1="accent1" accent2="accent2" accent3="accent3" accent4="accent4" accent5="accent5" accent6="accent6" hlink="hlink" folHlink="folHlink"/>
    </a:extraClrScheme>
    <a:extraClrScheme>
      <a:clrScheme name="Dizajn predloška sa plavim zupčanikom 8">
        <a:dk1>
          <a:srgbClr val="663300"/>
        </a:dk1>
        <a:lt1>
          <a:srgbClr val="D2BA9E"/>
        </a:lt1>
        <a:dk2>
          <a:srgbClr val="DFC08D"/>
        </a:dk2>
        <a:lt2>
          <a:srgbClr val="2D2015"/>
        </a:lt2>
        <a:accent1>
          <a:srgbClr val="C6DF95"/>
        </a:accent1>
        <a:accent2>
          <a:srgbClr val="8F5F2F"/>
        </a:accent2>
        <a:accent3>
          <a:srgbClr val="E5D9CC"/>
        </a:accent3>
        <a:accent4>
          <a:srgbClr val="562A00"/>
        </a:accent4>
        <a:accent5>
          <a:srgbClr val="DFECC8"/>
        </a:accent5>
        <a:accent6>
          <a:srgbClr val="81552A"/>
        </a:accent6>
        <a:hlink>
          <a:srgbClr val="CCB400"/>
        </a:hlink>
        <a:folHlink>
          <a:srgbClr val="5C6E70"/>
        </a:folHlink>
      </a:clrScheme>
      <a:clrMap bg1="lt1" tx1="dk1" bg2="lt2" tx2="dk2" accent1="accent1" accent2="accent2" accent3="accent3" accent4="accent4" accent5="accent5" accent6="accent6" hlink="hlink" folHlink="folHlink"/>
    </a:extraClrScheme>
    <a:extraClrScheme>
      <a:clrScheme name="Dizajn predloška sa plavim zupčanikom 9">
        <a:dk1>
          <a:srgbClr val="969696"/>
        </a:dk1>
        <a:lt1>
          <a:srgbClr val="DEF6F1"/>
        </a:lt1>
        <a:dk2>
          <a:srgbClr val="8BCD33"/>
        </a:dk2>
        <a:lt2>
          <a:srgbClr val="969696"/>
        </a:lt2>
        <a:accent1>
          <a:srgbClr val="E8FFCD"/>
        </a:accent1>
        <a:accent2>
          <a:srgbClr val="8DC6FF"/>
        </a:accent2>
        <a:accent3>
          <a:srgbClr val="ECFAF7"/>
        </a:accent3>
        <a:accent4>
          <a:srgbClr val="7F7F7F"/>
        </a:accent4>
        <a:accent5>
          <a:srgbClr val="F2FFE3"/>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zajn predloška sa plavim zupčanikom 10">
        <a:dk1>
          <a:srgbClr val="336699"/>
        </a:dk1>
        <a:lt1>
          <a:srgbClr val="CCECFF"/>
        </a:lt1>
        <a:dk2>
          <a:srgbClr val="CCFF66"/>
        </a:dk2>
        <a:lt2>
          <a:srgbClr val="336699"/>
        </a:lt2>
        <a:accent1>
          <a:srgbClr val="DFF3FF"/>
        </a:accent1>
        <a:accent2>
          <a:srgbClr val="A6B84A"/>
        </a:accent2>
        <a:accent3>
          <a:srgbClr val="E2F4FF"/>
        </a:accent3>
        <a:accent4>
          <a:srgbClr val="2A5682"/>
        </a:accent4>
        <a:accent5>
          <a:srgbClr val="ECF8FF"/>
        </a:accent5>
        <a:accent6>
          <a:srgbClr val="96A642"/>
        </a:accent6>
        <a:hlink>
          <a:srgbClr val="73B5CF"/>
        </a:hlink>
        <a:folHlink>
          <a:srgbClr val="008080"/>
        </a:folHlink>
      </a:clrScheme>
      <a:clrMap bg1="lt1" tx1="dk1" bg2="lt2" tx2="dk2" accent1="accent1" accent2="accent2" accent3="accent3" accent4="accent4" accent5="accent5" accent6="accent6" hlink="hlink" folHlink="folHlink"/>
    </a:extraClrScheme>
    <a:extraClrScheme>
      <a:clrScheme name="Dizajn predloška sa plavim zupčanikom 11">
        <a:dk1>
          <a:srgbClr val="000000"/>
        </a:dk1>
        <a:lt1>
          <a:srgbClr val="FFFFD9"/>
        </a:lt1>
        <a:dk2>
          <a:srgbClr val="663300"/>
        </a:dk2>
        <a:lt2>
          <a:srgbClr val="777777"/>
        </a:lt2>
        <a:accent1>
          <a:srgbClr val="F6FDE1"/>
        </a:accent1>
        <a:accent2>
          <a:srgbClr val="BFC39F"/>
        </a:accent2>
        <a:accent3>
          <a:srgbClr val="FFFFE9"/>
        </a:accent3>
        <a:accent4>
          <a:srgbClr val="000000"/>
        </a:accent4>
        <a:accent5>
          <a:srgbClr val="FAFEEE"/>
        </a:accent5>
        <a:accent6>
          <a:srgbClr val="ADB090"/>
        </a:accent6>
        <a:hlink>
          <a:srgbClr val="FE7F52"/>
        </a:hlink>
        <a:folHlink>
          <a:srgbClr val="F83622"/>
        </a:folHlink>
      </a:clrScheme>
      <a:clrMap bg1="lt1" tx1="dk1" bg2="lt2" tx2="dk2" accent1="accent1" accent2="accent2" accent3="accent3" accent4="accent4" accent5="accent5" accent6="accent6" hlink="hlink" folHlink="folHlink"/>
    </a:extraClrScheme>
    <a:extraClrScheme>
      <a:clrScheme name="Dizajn predloška sa plavim zupčanikom 12">
        <a:dk1>
          <a:srgbClr val="969696"/>
        </a:dk1>
        <a:lt1>
          <a:srgbClr val="DADAE6"/>
        </a:lt1>
        <a:dk2>
          <a:srgbClr val="FFFFFF"/>
        </a:dk2>
        <a:lt2>
          <a:srgbClr val="3E3E5C"/>
        </a:lt2>
        <a:accent1>
          <a:srgbClr val="C4CFE6"/>
        </a:accent1>
        <a:accent2>
          <a:srgbClr val="9DE719"/>
        </a:accent2>
        <a:accent3>
          <a:srgbClr val="EAEAF0"/>
        </a:accent3>
        <a:accent4>
          <a:srgbClr val="7F7F7F"/>
        </a:accent4>
        <a:accent5>
          <a:srgbClr val="DEE4F0"/>
        </a:accent5>
        <a:accent6>
          <a:srgbClr val="8ED116"/>
        </a:accent6>
        <a:hlink>
          <a:srgbClr val="0066CC"/>
        </a:hlink>
        <a:folHlink>
          <a:srgbClr val="FAFFF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Presentation2</Template>
  <TotalTime>3679</TotalTime>
  <Words>3027</Words>
  <Application>Microsoft Office PowerPoint</Application>
  <PresentationFormat>On-screen Show (4:3)</PresentationFormat>
  <Paragraphs>164</Paragraphs>
  <Slides>11</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Arial Black</vt:lpstr>
      <vt:lpstr>Dizajn predloška sa plavim zupčanikom</vt:lpstr>
      <vt:lpstr>Документ</vt:lpstr>
      <vt:lpstr>Разработка стратегии развития банка с учетом текущей макроэкономической ситуации и тенденций в банковской сфере по типам промышленного производства, регионам и секторам экономики </vt:lpstr>
      <vt:lpstr>Банковская деятельность и развитие макроэкономической ситуации</vt:lpstr>
      <vt:lpstr>Новые расходы банков</vt:lpstr>
      <vt:lpstr>Структурные изменения в банковской системе</vt:lpstr>
      <vt:lpstr>Основные коэффициенты и показатели</vt:lpstr>
      <vt:lpstr>Ситуация и приоритеты в банковском секторе</vt:lpstr>
      <vt:lpstr> Банки и промышленность </vt:lpstr>
      <vt:lpstr>Корпоративные кредиты и кредиты физическим лицам</vt:lpstr>
      <vt:lpstr>Вопросы, связанные с обеспечением</vt:lpstr>
      <vt:lpstr>Банковское кредитование и региональные показатели роста </vt:lpstr>
      <vt:lpstr>Государственные программы и отраслевая политика </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Bosnia and Herzegovina Investment Climate Assessment</dc:title>
  <dc:creator>Haris Mesinovic</dc:creator>
  <cp:lastModifiedBy>Elena Savinova</cp:lastModifiedBy>
  <cp:revision>207</cp:revision>
  <cp:lastPrinted>2015-03-09T22:10:12Z</cp:lastPrinted>
  <dcterms:created xsi:type="dcterms:W3CDTF">2008-09-03T07:36:22Z</dcterms:created>
  <dcterms:modified xsi:type="dcterms:W3CDTF">2015-03-17T14:31:02Z</dcterms:modified>
</cp:coreProperties>
</file>