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notesMasterIdLst>
    <p:notesMasterId r:id="rId23"/>
  </p:notesMasterIdLst>
  <p:sldIdLst>
    <p:sldId id="311" r:id="rId2"/>
    <p:sldId id="443" r:id="rId3"/>
    <p:sldId id="411" r:id="rId4"/>
    <p:sldId id="417" r:id="rId5"/>
    <p:sldId id="418" r:id="rId6"/>
    <p:sldId id="415" r:id="rId7"/>
    <p:sldId id="445" r:id="rId8"/>
    <p:sldId id="449" r:id="rId9"/>
    <p:sldId id="453" r:id="rId10"/>
    <p:sldId id="452" r:id="rId11"/>
    <p:sldId id="421" r:id="rId12"/>
    <p:sldId id="423" r:id="rId13"/>
    <p:sldId id="428" r:id="rId14"/>
    <p:sldId id="427" r:id="rId15"/>
    <p:sldId id="431" r:id="rId16"/>
    <p:sldId id="438" r:id="rId17"/>
    <p:sldId id="440" r:id="rId18"/>
    <p:sldId id="439" r:id="rId19"/>
    <p:sldId id="454" r:id="rId20"/>
    <p:sldId id="455" r:id="rId21"/>
    <p:sldId id="444" r:id="rId22"/>
  </p:sldIdLst>
  <p:sldSz cx="9144000" cy="6858000" type="screen4x3"/>
  <p:notesSz cx="67246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8000"/>
    <a:srgbClr val="FF6600"/>
    <a:srgbClr val="800080"/>
    <a:srgbClr val="D99694"/>
    <a:srgbClr val="7030A0"/>
    <a:srgbClr val="CCCCFF"/>
    <a:srgbClr val="000000"/>
    <a:srgbClr val="6C46CA"/>
    <a:srgbClr val="3E2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74" autoAdjust="0"/>
  </p:normalViewPr>
  <p:slideViewPr>
    <p:cSldViewPr>
      <p:cViewPr>
        <p:scale>
          <a:sx n="60" d="100"/>
          <a:sy n="60" d="100"/>
        </p:scale>
        <p:origin x="-164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120</c:v>
                </c:pt>
                <c:pt idx="1">
                  <c:v>44</c:v>
                </c:pt>
                <c:pt idx="2">
                  <c:v>21</c:v>
                </c:pt>
                <c:pt idx="3">
                  <c:v>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0204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16.899999999999999</c:v>
                </c:pt>
                <c:pt idx="2">
                  <c:v>13.69</c:v>
                </c:pt>
                <c:pt idx="3">
                  <c:v>13.99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5731072"/>
        <c:axId val="94613504"/>
      </c:barChart>
      <c:catAx>
        <c:axId val="5731072"/>
        <c:scaling>
          <c:orientation val="minMax"/>
        </c:scaling>
        <c:delete val="1"/>
        <c:axPos val="b"/>
        <c:majorTickMark val="none"/>
        <c:minorTickMark val="none"/>
        <c:tickLblPos val="nextTo"/>
        <c:crossAx val="94613504"/>
        <c:crosses val="autoZero"/>
        <c:auto val="1"/>
        <c:lblAlgn val="ctr"/>
        <c:lblOffset val="100"/>
        <c:noMultiLvlLbl val="0"/>
      </c:catAx>
      <c:valAx>
        <c:axId val="94613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73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0.4212</cdr:x>
      <cdr:y>0.12585</cdr:y>
    </cdr:from>
    <cdr:to>
      <cdr:x>0.46648</cdr:x>
      <cdr:y>0.19938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270920" y="616223"/>
          <a:ext cx="351636" cy="36004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noFill/>
            </a:ln>
          </a:endParaRPr>
        </a:p>
      </cdr:txBody>
    </cdr:sp>
  </cdr:relSizeAnchor>
  <cdr:relSizeAnchor xmlns:cdr="http://schemas.openxmlformats.org/drawingml/2006/chartDrawing">
    <cdr:from>
      <cdr:x>0.42022</cdr:x>
      <cdr:y>0.22144</cdr:y>
    </cdr:from>
    <cdr:to>
      <cdr:x>0.4655</cdr:x>
      <cdr:y>0.29497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63345" y="1084273"/>
          <a:ext cx="351636" cy="360043"/>
        </a:xfrm>
        <a:prstGeom xmlns:a="http://schemas.openxmlformats.org/drawingml/2006/main" prst="rect">
          <a:avLst/>
        </a:prstGeom>
        <a:solidFill xmlns:a="http://schemas.openxmlformats.org/drawingml/2006/main">
          <a:srgbClr val="F02043"/>
        </a:solidFill>
        <a:ln xmlns:a="http://schemas.openxmlformats.org/drawingml/2006/main">
          <a:noFill/>
        </a:ln>
        <a:effectLst xmlns:a="http://schemas.openxmlformats.org/drawingml/2006/main">
          <a:outerShdw blurRad="50800" dist="38100" dir="2700000" algn="tl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ln>
              <a:noFill/>
            </a:ln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13487" cy="488082"/>
          </a:xfrm>
          <a:prstGeom prst="rect">
            <a:avLst/>
          </a:prstGeom>
        </p:spPr>
        <p:txBody>
          <a:bodyPr vert="horz" lIns="90943" tIns="45472" rIns="90943" bIns="4547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579" y="2"/>
            <a:ext cx="2913487" cy="488082"/>
          </a:xfrm>
          <a:prstGeom prst="rect">
            <a:avLst/>
          </a:prstGeom>
        </p:spPr>
        <p:txBody>
          <a:bodyPr vert="horz" lIns="90943" tIns="45472" rIns="90943" bIns="45472" rtlCol="0"/>
          <a:lstStyle>
            <a:lvl1pPr algn="r">
              <a:defRPr sz="1200"/>
            </a:lvl1pPr>
          </a:lstStyle>
          <a:p>
            <a:fld id="{CC310689-557F-4C24-8548-A608796FD55C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43" tIns="45472" rIns="90943" bIns="4547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465" y="4643080"/>
            <a:ext cx="5379720" cy="4397462"/>
          </a:xfrm>
          <a:prstGeom prst="rect">
            <a:avLst/>
          </a:prstGeom>
        </p:spPr>
        <p:txBody>
          <a:bodyPr vert="horz" lIns="90943" tIns="45472" rIns="90943" bIns="4547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284582"/>
            <a:ext cx="2913487" cy="488082"/>
          </a:xfrm>
          <a:prstGeom prst="rect">
            <a:avLst/>
          </a:prstGeom>
        </p:spPr>
        <p:txBody>
          <a:bodyPr vert="horz" lIns="90943" tIns="45472" rIns="90943" bIns="4547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579" y="9284582"/>
            <a:ext cx="2913487" cy="488082"/>
          </a:xfrm>
          <a:prstGeom prst="rect">
            <a:avLst/>
          </a:prstGeom>
        </p:spPr>
        <p:txBody>
          <a:bodyPr vert="horz" lIns="90943" tIns="45472" rIns="90943" bIns="45472" rtlCol="0" anchor="b"/>
          <a:lstStyle>
            <a:lvl1pPr algn="r">
              <a:defRPr sz="1200"/>
            </a:lvl1pPr>
          </a:lstStyle>
          <a:p>
            <a:fld id="{B3E721ED-8A73-403F-861A-8C498D112C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3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721ED-8A73-403F-861A-8C498D112C8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Что же мы получили, после перехода на аутсорсинг?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 течение трех лет затраты на ИТ сократились примерно в 10 раз, количество ИТ сотрудников и затраты на их содержание сократились в 5 раз. Не сказалось ли это негативно на развитии банка? - За это время активы </a:t>
            </a:r>
            <a:r>
              <a:rPr lang="ru-RU" baseline="0" dirty="0" err="1" smtClean="0"/>
              <a:t>Экспобанка</a:t>
            </a:r>
            <a:r>
              <a:rPr lang="ru-RU" baseline="0" dirty="0" smtClean="0"/>
              <a:t> возросли в 3,5 раза и по этому показателю он переместился в рейтинге с 166 места в первую сотню. Я не склонен считать что это заслуга ИТ, но наш вклад в успехи банка безусловно присутствует. Я не хочу </a:t>
            </a:r>
            <a:r>
              <a:rPr lang="ru-RU" baseline="0" dirty="0" err="1" smtClean="0"/>
              <a:t>убеждить</a:t>
            </a:r>
            <a:r>
              <a:rPr lang="ru-RU" baseline="0" dirty="0" smtClean="0"/>
              <a:t> Вас, что используемый нами подход единственно правильный и что он гарантирует успех, но в нашей ситуации он безусловно сработал, и в непростое для банковского бизнеса время, он помогает банку успешно наращивать объемы бизнеса и прибыль.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C846B-0B92-42D4-8FA4-7EAA9D0909A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728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97370B-CDDD-422C-BEEA-284E36308CE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7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721ED-8A73-403F-861A-8C498D112C8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4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12301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183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6607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6838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Shablon-02-2011-1-2-1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50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2" descr="Shablon-02-2011-1-2-1.wm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219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4252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174478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7953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89392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1501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9592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0414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3CA4E1-D103-4428-AAEB-6023E3453D0E}" type="datetimeFigureOut">
              <a:rPr lang="ru-RU" smtClean="0"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1A6B34-3675-4C0F-99AE-6FB362FDF7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239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032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02043">
                  <a:shade val="30000"/>
                  <a:satMod val="115000"/>
                </a:srgbClr>
              </a:gs>
              <a:gs pos="50000">
                <a:srgbClr val="F02043">
                  <a:shade val="67500"/>
                  <a:satMod val="115000"/>
                </a:srgbClr>
              </a:gs>
              <a:gs pos="100000">
                <a:srgbClr val="F0204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88000" y="147696"/>
            <a:ext cx="11811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1" name="Picture 3" descr="D:\Work\CFT\Prezentacija\CFT_2014\C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8" y="243908"/>
            <a:ext cx="1008112" cy="3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Прямая соединительная линия 1023"/>
          <p:cNvCxnSpPr/>
          <p:nvPr/>
        </p:nvCxnSpPr>
        <p:spPr>
          <a:xfrm>
            <a:off x="388000" y="723760"/>
            <a:ext cx="87512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2"/>
          <p:cNvSpPr>
            <a:spLocks/>
          </p:cNvSpPr>
          <p:nvPr/>
        </p:nvSpPr>
        <p:spPr bwMode="auto">
          <a:xfrm>
            <a:off x="394667" y="1125140"/>
            <a:ext cx="7849741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sz="4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</a:rPr>
              <a:t>В ПОИСКАХ ТОЧЕК РОСТА ДЛЯ БИЗНЕСА БАНКОВ: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</a:rPr>
              <a:t>ИТ-АУТСОРСИНГ,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</a:rPr>
              <a:t>КОМПЛЕКСНЫЙ ПОДХОД И ИННОВАЦИИ</a:t>
            </a:r>
            <a:endParaRPr lang="ru-RU" altLang="ru-RU" sz="3600" dirty="0" smtClean="0">
              <a:solidFill>
                <a:schemeClr val="bg1"/>
              </a:solidFill>
              <a:latin typeface="Segoe UI Semibold" panose="020B0702040204020203" pitchFamily="34" charset="0"/>
              <a:ea typeface="+mn-ea"/>
              <a:sym typeface="Helvetica Neue" pitchFamily="-84" charset="0"/>
            </a:endParaRPr>
          </a:p>
        </p:txBody>
      </p:sp>
      <p:sp>
        <p:nvSpPr>
          <p:cNvPr id="74" name="Rectangle 2"/>
          <p:cNvSpPr>
            <a:spLocks/>
          </p:cNvSpPr>
          <p:nvPr/>
        </p:nvSpPr>
        <p:spPr bwMode="auto">
          <a:xfrm>
            <a:off x="468263" y="4005064"/>
            <a:ext cx="806417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sym typeface="Helvetica Neue" pitchFamily="-84" charset="0"/>
              </a:rPr>
              <a:t>Андрей ФОМИЧЕВ,</a:t>
            </a:r>
            <a:br>
              <a:rPr lang="ru-RU" alt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sym typeface="Helvetica Neue" pitchFamily="-8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sym typeface="Helvetica Neue" pitchFamily="-84" charset="0"/>
              </a:rPr>
              <a:t>заместитель Председателя Правления ГК ЦФТ</a:t>
            </a:r>
          </a:p>
        </p:txBody>
      </p:sp>
    </p:spTree>
    <p:extLst>
      <p:ext uri="{BB962C8B-B14F-4D97-AF65-F5344CB8AC3E}">
        <p14:creationId xmlns:p14="http://schemas.microsoft.com/office/powerpoint/2010/main" val="19692885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43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00080">
                  <a:shade val="30000"/>
                  <a:satMod val="115000"/>
                </a:srgbClr>
              </a:gs>
              <a:gs pos="50000">
                <a:srgbClr val="800080">
                  <a:shade val="67500"/>
                  <a:satMod val="115000"/>
                </a:srgbClr>
              </a:gs>
              <a:gs pos="100000">
                <a:srgbClr val="80008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88640"/>
            <a:ext cx="6707088" cy="689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OUTSOURCING VS IN HOUSE</a:t>
            </a:r>
            <a:endParaRPr lang="en-US" sz="2000" b="1" dirty="0" smtClean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  <a:p>
            <a:pPr algn="l"/>
            <a:endParaRPr lang="ru-RU" sz="3600" b="1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09736" y="879376"/>
            <a:ext cx="802270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ЗАТРАТЫ БАНКА</a:t>
            </a:r>
            <a:endParaRPr lang="ru-RU" altLang="ru-RU" sz="28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63960" y="2103512"/>
            <a:ext cx="0" cy="3888432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763960" y="5991944"/>
            <a:ext cx="7120408" cy="0"/>
          </a:xfrm>
          <a:prstGeom prst="line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763960" y="5991944"/>
            <a:ext cx="93610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2015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2051720" y="5991944"/>
            <a:ext cx="93610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2016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3203848" y="5976178"/>
            <a:ext cx="93610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2017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4427984" y="5991944"/>
            <a:ext cx="93610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2018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5724128" y="5978366"/>
            <a:ext cx="93610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2019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" name="Rectangle 5"/>
          <p:cNvSpPr txBox="1">
            <a:spLocks noChangeArrowheads="1"/>
          </p:cNvSpPr>
          <p:nvPr/>
        </p:nvSpPr>
        <p:spPr bwMode="auto">
          <a:xfrm>
            <a:off x="7020272" y="5991944"/>
            <a:ext cx="93610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2020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539552" y="1599456"/>
            <a:ext cx="49069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Совокупная стоимость владения </a:t>
            </a: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ИТ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 rot="16200000">
            <a:off x="-222684" y="3681870"/>
            <a:ext cx="135976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Млн руб.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23" name="Rectangle 5"/>
          <p:cNvSpPr txBox="1">
            <a:spLocks noChangeArrowheads="1"/>
          </p:cNvSpPr>
          <p:nvPr/>
        </p:nvSpPr>
        <p:spPr bwMode="auto">
          <a:xfrm>
            <a:off x="4063851" y="3086940"/>
            <a:ext cx="400681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Segoe UI Semibold" panose="020B0702040204020203" pitchFamily="34" charset="0"/>
              </a:rPr>
              <a:t>IN HOUSE</a:t>
            </a:r>
            <a:endParaRPr lang="ru-RU" sz="2800" dirty="0">
              <a:solidFill>
                <a:srgbClr val="FF0000"/>
              </a:solidFill>
              <a:latin typeface="Calibri"/>
              <a:ea typeface="Times New Roman"/>
            </a:endParaRPr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3779912" y="4740167"/>
            <a:ext cx="400681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en-US" sz="2800" b="1" dirty="0">
                <a:solidFill>
                  <a:srgbClr val="FFFF00"/>
                </a:solidFill>
                <a:latin typeface="Segoe UI Semibold" panose="020B0702040204020203" pitchFamily="34" charset="0"/>
              </a:rPr>
              <a:t>OUTSOURCING</a:t>
            </a:r>
            <a:endParaRPr lang="ru-RU" sz="2800" dirty="0">
              <a:solidFill>
                <a:srgbClr val="FFFF00"/>
              </a:solidFill>
              <a:latin typeface="Calibri"/>
              <a:ea typeface="Times New Roman"/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772510" y="5297215"/>
            <a:ext cx="7126014" cy="677917"/>
          </a:xfrm>
          <a:custGeom>
            <a:avLst/>
            <a:gdLst>
              <a:gd name="connsiteX0" fmla="*/ 0 w 7126014"/>
              <a:gd name="connsiteY0" fmla="*/ 677917 h 677917"/>
              <a:gd name="connsiteX1" fmla="*/ 1229711 w 7126014"/>
              <a:gd name="connsiteY1" fmla="*/ 283780 h 677917"/>
              <a:gd name="connsiteX2" fmla="*/ 7126014 w 7126014"/>
              <a:gd name="connsiteY2" fmla="*/ 0 h 67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6014" h="677917">
                <a:moveTo>
                  <a:pt x="0" y="677917"/>
                </a:moveTo>
                <a:cubicBezTo>
                  <a:pt x="21021" y="537341"/>
                  <a:pt x="42042" y="396766"/>
                  <a:pt x="1229711" y="283780"/>
                </a:cubicBezTo>
                <a:cubicBezTo>
                  <a:pt x="2417380" y="170794"/>
                  <a:pt x="4771697" y="85397"/>
                  <a:pt x="7126014" y="0"/>
                </a:cubicBezTo>
              </a:path>
            </a:pathLst>
          </a:custGeom>
          <a:noFill/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илиния 26"/>
          <p:cNvSpPr/>
          <p:nvPr/>
        </p:nvSpPr>
        <p:spPr>
          <a:xfrm>
            <a:off x="772510" y="3042745"/>
            <a:ext cx="7236373" cy="1832755"/>
          </a:xfrm>
          <a:custGeom>
            <a:avLst/>
            <a:gdLst>
              <a:gd name="connsiteX0" fmla="*/ 0 w 7236373"/>
              <a:gd name="connsiteY0" fmla="*/ 1813034 h 1832755"/>
              <a:gd name="connsiteX1" fmla="*/ 993228 w 7236373"/>
              <a:gd name="connsiteY1" fmla="*/ 1813034 h 1832755"/>
              <a:gd name="connsiteX2" fmla="*/ 2364828 w 7236373"/>
              <a:gd name="connsiteY2" fmla="*/ 1608083 h 1832755"/>
              <a:gd name="connsiteX3" fmla="*/ 4524704 w 7236373"/>
              <a:gd name="connsiteY3" fmla="*/ 1056289 h 1832755"/>
              <a:gd name="connsiteX4" fmla="*/ 6637283 w 7236373"/>
              <a:gd name="connsiteY4" fmla="*/ 283779 h 1832755"/>
              <a:gd name="connsiteX5" fmla="*/ 7236373 w 7236373"/>
              <a:gd name="connsiteY5" fmla="*/ 0 h 183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36373" h="1832755">
                <a:moveTo>
                  <a:pt x="0" y="1813034"/>
                </a:moveTo>
                <a:cubicBezTo>
                  <a:pt x="299545" y="1830113"/>
                  <a:pt x="599090" y="1847192"/>
                  <a:pt x="993228" y="1813034"/>
                </a:cubicBezTo>
                <a:cubicBezTo>
                  <a:pt x="1387366" y="1778876"/>
                  <a:pt x="1776249" y="1734207"/>
                  <a:pt x="2364828" y="1608083"/>
                </a:cubicBezTo>
                <a:cubicBezTo>
                  <a:pt x="2953407" y="1481959"/>
                  <a:pt x="3812628" y="1277006"/>
                  <a:pt x="4524704" y="1056289"/>
                </a:cubicBezTo>
                <a:cubicBezTo>
                  <a:pt x="5236780" y="835572"/>
                  <a:pt x="6185338" y="459827"/>
                  <a:pt x="6637283" y="283779"/>
                </a:cubicBezTo>
                <a:cubicBezTo>
                  <a:pt x="7089228" y="107731"/>
                  <a:pt x="7162800" y="53865"/>
                  <a:pt x="7236373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10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10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43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100000">
                <a:schemeClr val="accent1">
                  <a:lumMod val="75000"/>
                </a:schemeClr>
              </a:gs>
              <a:gs pos="100000">
                <a:srgbClr val="F0204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60648"/>
            <a:ext cx="8686800" cy="1379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РОССИЙСКИЕ БАНКИ ГОТОВЫ К </a:t>
            </a:r>
            <a:r>
              <a:rPr lang="ru-RU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СМЕНЕ СОФТВЕРНОЙ </a:t>
            </a:r>
            <a:r>
              <a:rPr lang="ru-RU" sz="3600" b="1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ПАРАДИГМЫ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4797152"/>
            <a:ext cx="5154285" cy="648997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АУТСОРСИНГ ЦФТ-БАНК: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72382" y="5444084"/>
            <a:ext cx="6040288" cy="648997"/>
          </a:xfrm>
          <a:prstGeom prst="rect">
            <a:avLst/>
          </a:prstGeom>
          <a:solidFill>
            <a:schemeClr val="tx2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endParaRPr lang="ru-RU" sz="2800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295325" y="2276872"/>
            <a:ext cx="22685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F02043"/>
              </a:buClr>
              <a:buFont typeface="Wingdings" pitchFamily="2" charset="2"/>
              <a:buNone/>
              <a:defRPr/>
            </a:pPr>
            <a:r>
              <a:rPr lang="ru-RU" sz="2400" b="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ЭКСПОБАНК</a:t>
            </a:r>
            <a:endParaRPr lang="ru-RU" sz="2400" b="0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>
              <a:buClr>
                <a:srgbClr val="F02043"/>
              </a:buClr>
              <a:buFont typeface="Wingdings" pitchFamily="2" charset="2"/>
              <a:buNone/>
              <a:defRPr/>
            </a:pPr>
            <a:r>
              <a:rPr lang="ru-RU" sz="2400" b="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СКС БАНК</a:t>
            </a:r>
            <a:endParaRPr lang="ru-RU" sz="2400" b="0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>
              <a:buClr>
                <a:srgbClr val="F02043"/>
              </a:buClr>
              <a:buFont typeface="Wingdings" pitchFamily="2" charset="2"/>
              <a:buNone/>
              <a:defRPr/>
            </a:pPr>
            <a:r>
              <a:rPr lang="ru-RU" sz="2400" b="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СТАРБАНК</a:t>
            </a:r>
            <a:endParaRPr lang="ru-RU" sz="2400" b="0" dirty="0">
              <a:solidFill>
                <a:schemeClr val="bg1"/>
              </a:solidFill>
              <a:latin typeface="Calibri" pitchFamily="34" charset="0"/>
              <a:cs typeface="+mn-cs"/>
            </a:endParaRPr>
          </a:p>
          <a:p>
            <a:pPr>
              <a:buClr>
                <a:srgbClr val="F02043"/>
              </a:buClr>
              <a:buFont typeface="Wingdings" pitchFamily="2" charset="2"/>
              <a:buNone/>
              <a:defRPr/>
            </a:pPr>
            <a:r>
              <a:rPr lang="ru-RU" sz="2400" b="0" dirty="0">
                <a:solidFill>
                  <a:schemeClr val="bg1"/>
                </a:solidFill>
                <a:latin typeface="Calibri" pitchFamily="34" charset="0"/>
                <a:cs typeface="+mn-cs"/>
              </a:rPr>
              <a:t>БАНК «МФК»</a:t>
            </a:r>
            <a:endParaRPr lang="ru-RU" sz="2400" b="0" dirty="0" smtClean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3923928" y="2420888"/>
            <a:ext cx="0" cy="10588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25"/>
          <p:cNvSpPr>
            <a:spLocks noChangeArrowheads="1"/>
          </p:cNvSpPr>
          <p:nvPr/>
        </p:nvSpPr>
        <p:spPr bwMode="auto">
          <a:xfrm>
            <a:off x="467296" y="1700808"/>
            <a:ext cx="6769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ru-RU" altLang="ru-RU" sz="2400" b="0" dirty="0" smtClean="0">
                <a:solidFill>
                  <a:schemeClr val="bg1"/>
                </a:solidFill>
                <a:latin typeface="Calibri" pitchFamily="34" charset="0"/>
              </a:rPr>
              <a:t>АУТСОРСИНГ АБС УЖЕ ВЫБРАЛИ:</a:t>
            </a:r>
            <a:endParaRPr lang="ru-RU" altLang="ru-RU" sz="2400" b="0" dirty="0">
              <a:solidFill>
                <a:schemeClr val="bg1"/>
              </a:solidFill>
            </a:endParaRPr>
          </a:p>
        </p:txBody>
      </p:sp>
      <p:sp>
        <p:nvSpPr>
          <p:cNvPr id="22" name="TextBox 15"/>
          <p:cNvSpPr txBox="1">
            <a:spLocks noChangeArrowheads="1"/>
          </p:cNvSpPr>
          <p:nvPr/>
        </p:nvSpPr>
        <p:spPr bwMode="auto">
          <a:xfrm>
            <a:off x="4576433" y="2276872"/>
            <a:ext cx="430272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Clr>
                <a:srgbClr val="F02043"/>
              </a:buClr>
              <a:buFont typeface="Wingdings" pitchFamily="2" charset="2"/>
              <a:buNone/>
              <a:defRPr/>
            </a:pPr>
            <a:r>
              <a:rPr lang="en-US" sz="2400" b="0" dirty="0">
                <a:solidFill>
                  <a:schemeClr val="bg1"/>
                </a:solidFill>
                <a:latin typeface="Calibri" pitchFamily="34" charset="0"/>
                <a:cs typeface="+mn-cs"/>
              </a:rPr>
              <a:t>Idea Bank</a:t>
            </a:r>
          </a:p>
          <a:p>
            <a:pPr>
              <a:buClr>
                <a:srgbClr val="F02043"/>
              </a:buClr>
              <a:buFont typeface="Wingdings" pitchFamily="2" charset="2"/>
              <a:buNone/>
              <a:defRPr/>
            </a:pPr>
            <a:r>
              <a:rPr lang="ru-RU" sz="2400" b="0" dirty="0">
                <a:solidFill>
                  <a:schemeClr val="bg1"/>
                </a:solidFill>
                <a:latin typeface="Calibri" pitchFamily="34" charset="0"/>
                <a:cs typeface="+mn-cs"/>
              </a:rPr>
              <a:t>МИРАФ-БАНК</a:t>
            </a:r>
          </a:p>
          <a:p>
            <a:pPr>
              <a:buClr>
                <a:srgbClr val="F02043"/>
              </a:buClr>
              <a:buFont typeface="Wingdings" pitchFamily="2" charset="2"/>
              <a:buNone/>
              <a:defRPr/>
            </a:pPr>
            <a:r>
              <a:rPr lang="ru-RU" sz="2400" b="0" dirty="0">
                <a:solidFill>
                  <a:schemeClr val="bg1"/>
                </a:solidFill>
                <a:latin typeface="Calibri" pitchFamily="34" charset="0"/>
                <a:cs typeface="+mn-cs"/>
              </a:rPr>
              <a:t>ИНВЕСТТОРГБАНК</a:t>
            </a:r>
          </a:p>
          <a:p>
            <a:pPr>
              <a:buClr>
                <a:srgbClr val="F02043"/>
              </a:buClr>
              <a:buFont typeface="Wingdings" pitchFamily="2" charset="2"/>
              <a:buNone/>
              <a:defRPr/>
            </a:pPr>
            <a:r>
              <a:rPr lang="ru-RU" sz="2400" b="0" dirty="0">
                <a:solidFill>
                  <a:schemeClr val="bg1"/>
                </a:solidFill>
                <a:latin typeface="Calibri" pitchFamily="34" charset="0"/>
                <a:cs typeface="+mn-cs"/>
              </a:rPr>
              <a:t>КОРЕА ЭКСЧЕНДЖ БАНК РУС</a:t>
            </a:r>
          </a:p>
          <a:p>
            <a:pPr>
              <a:buClr>
                <a:srgbClr val="F02043"/>
              </a:buClr>
              <a:buFont typeface="Wingdings" pitchFamily="2" charset="2"/>
              <a:buNone/>
              <a:defRPr/>
            </a:pPr>
            <a:r>
              <a:rPr lang="ru-RU" sz="2400" b="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АДАМОН БАНК</a:t>
            </a:r>
            <a:endParaRPr lang="ru-RU" sz="2400" b="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88198" y="5273697"/>
            <a:ext cx="1645322" cy="844645"/>
            <a:chOff x="917043" y="5229200"/>
            <a:chExt cx="1645322" cy="844645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187624" y="5229200"/>
              <a:ext cx="11208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ru-RU" sz="3600" b="1" dirty="0" smtClean="0">
                  <a:solidFill>
                    <a:schemeClr val="bg1"/>
                  </a:solidFill>
                  <a:latin typeface="Calibri" pitchFamily="34" charset="0"/>
                </a:rPr>
                <a:t>25</a:t>
              </a:r>
              <a:r>
                <a:rPr lang="ru-RU" altLang="ru-RU" sz="3600" b="1" dirty="0" smtClean="0">
                  <a:solidFill>
                    <a:schemeClr val="bg1"/>
                  </a:solidFill>
                  <a:latin typeface="Calibri" pitchFamily="34" charset="0"/>
                </a:rPr>
                <a:t>00</a:t>
              </a:r>
              <a:endParaRPr lang="ru-RU" altLang="ru-RU" sz="3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17043" y="5704513"/>
              <a:ext cx="1645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dirty="0" smtClean="0">
                  <a:solidFill>
                    <a:schemeClr val="bg1"/>
                  </a:solidFill>
                  <a:latin typeface="Calibri" pitchFamily="34" charset="0"/>
                </a:rPr>
                <a:t>пользователей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013352" y="5314641"/>
            <a:ext cx="1697901" cy="830997"/>
            <a:chOff x="3866778" y="5229200"/>
            <a:chExt cx="1697901" cy="83099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3866778" y="5229200"/>
              <a:ext cx="169790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altLang="ru-RU" sz="3600" b="1" dirty="0" smtClean="0">
                  <a:solidFill>
                    <a:schemeClr val="bg1"/>
                  </a:solidFill>
                  <a:latin typeface="Calibri" pitchFamily="34" charset="0"/>
                </a:rPr>
                <a:t>2,8 млн</a:t>
              </a:r>
              <a:endParaRPr lang="ru-RU" altLang="ru-RU" sz="3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154810" y="5690865"/>
              <a:ext cx="8256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dirty="0" smtClean="0">
                  <a:solidFill>
                    <a:schemeClr val="bg1"/>
                  </a:solidFill>
                  <a:latin typeface="Calibri" pitchFamily="34" charset="0"/>
                </a:rPr>
                <a:t>счетов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178009" y="5314641"/>
            <a:ext cx="1345240" cy="830997"/>
            <a:chOff x="6773649" y="5229200"/>
            <a:chExt cx="1345240" cy="830997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6773649" y="5229200"/>
              <a:ext cx="134524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altLang="ru-RU" sz="3600" b="1" dirty="0" smtClean="0">
                  <a:solidFill>
                    <a:schemeClr val="bg1"/>
                  </a:solidFill>
                  <a:latin typeface="Calibri" pitchFamily="34" charset="0"/>
                </a:rPr>
                <a:t>1 млн</a:t>
              </a:r>
              <a:endParaRPr lang="ru-RU" altLang="ru-RU" sz="36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998515" y="5690865"/>
              <a:ext cx="11102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dirty="0" smtClean="0">
                  <a:solidFill>
                    <a:schemeClr val="bg1"/>
                  </a:solidFill>
                  <a:latin typeface="Calibri" pitchFamily="34" charset="0"/>
                </a:rPr>
                <a:t>клиентов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707068" y="5441622"/>
            <a:ext cx="100140" cy="367410"/>
            <a:chOff x="2022794" y="5900689"/>
            <a:chExt cx="72318" cy="265334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022794" y="5900689"/>
              <a:ext cx="43038" cy="265334"/>
              <a:chOff x="929032" y="2476133"/>
              <a:chExt cx="43038" cy="265334"/>
            </a:xfrm>
          </p:grpSpPr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929032" y="2476133"/>
                <a:ext cx="43038" cy="1349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H="1">
                <a:off x="929032" y="2603420"/>
                <a:ext cx="43038" cy="13804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Группа 34"/>
            <p:cNvGrpSpPr/>
            <p:nvPr/>
          </p:nvGrpSpPr>
          <p:grpSpPr>
            <a:xfrm>
              <a:off x="2052074" y="5900689"/>
              <a:ext cx="43038" cy="265334"/>
              <a:chOff x="915274" y="2476133"/>
              <a:chExt cx="43038" cy="265334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915274" y="2476133"/>
                <a:ext cx="43038" cy="1349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 flipH="1">
                <a:off x="915274" y="2603420"/>
                <a:ext cx="43038" cy="13804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Группа 39"/>
          <p:cNvGrpSpPr/>
          <p:nvPr/>
        </p:nvGrpSpPr>
        <p:grpSpPr>
          <a:xfrm>
            <a:off x="5899208" y="5462640"/>
            <a:ext cx="100140" cy="367410"/>
            <a:chOff x="2022794" y="5900689"/>
            <a:chExt cx="72318" cy="265334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2022794" y="5900689"/>
              <a:ext cx="43038" cy="265334"/>
              <a:chOff x="929032" y="2476133"/>
              <a:chExt cx="43038" cy="265334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929032" y="2476133"/>
                <a:ext cx="43038" cy="1349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H="1">
                <a:off x="929032" y="2603420"/>
                <a:ext cx="43038" cy="13804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Группа 41"/>
            <p:cNvGrpSpPr/>
            <p:nvPr/>
          </p:nvGrpSpPr>
          <p:grpSpPr>
            <a:xfrm>
              <a:off x="2052074" y="5900689"/>
              <a:ext cx="43038" cy="265334"/>
              <a:chOff x="915274" y="2476133"/>
              <a:chExt cx="43038" cy="265334"/>
            </a:xfrm>
          </p:grpSpPr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915274" y="2476133"/>
                <a:ext cx="43038" cy="13490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/>
              <p:nvPr/>
            </p:nvCxnSpPr>
            <p:spPr>
              <a:xfrm flipH="1">
                <a:off x="915274" y="2603420"/>
                <a:ext cx="43038" cy="13804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11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pic>
        <p:nvPicPr>
          <p:cNvPr id="48" name="Picture 4" descr="C:\Work2013\CFT\Presentation\LogoCF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177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Pumba\shutterstock\Shaterstock\серверы\shutterstock_440899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-576" r="10773" b="19095"/>
          <a:stretch/>
        </p:blipFill>
        <p:spPr bwMode="auto">
          <a:xfrm>
            <a:off x="0" y="843231"/>
            <a:ext cx="9144000" cy="6014769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2" name="Скругленный прямоугольник 11"/>
          <p:cNvSpPr/>
          <p:nvPr/>
        </p:nvSpPr>
        <p:spPr>
          <a:xfrm>
            <a:off x="-36512" y="-27384"/>
            <a:ext cx="9239535" cy="6904762"/>
          </a:xfrm>
          <a:prstGeom prst="roundRect">
            <a:avLst>
              <a:gd name="adj" fmla="val 0"/>
            </a:avLst>
          </a:prstGeom>
          <a:solidFill>
            <a:srgbClr val="00964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0944" y="30912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ИТ-АУТСОРСИНГ: КАК ЭТО РАБОТАЕТ?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196752"/>
            <a:ext cx="6696744" cy="1510771"/>
          </a:xfrm>
          <a:prstGeom prst="rect">
            <a:avLst/>
          </a:prstGeom>
          <a:solidFill>
            <a:srgbClr val="005C2A">
              <a:alpha val="54902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pPr lvl="1">
              <a:spcBef>
                <a:spcPct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РАЗМЕЩЕНИЕ ЦФТ-БАНК:</a:t>
            </a:r>
          </a:p>
          <a:p>
            <a:pPr marL="914400" lvl="1" indent="-45720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 </a:t>
            </a:r>
            <a:r>
              <a:rPr lang="ru-RU" sz="28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ЦОД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БАНКА</a:t>
            </a:r>
          </a:p>
          <a:p>
            <a:pPr marL="914400" lvl="1" indent="-45720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 ЦОД 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ЦФТ</a:t>
            </a:r>
            <a:endParaRPr lang="en-US" sz="28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69601" y="2708920"/>
            <a:ext cx="6722879" cy="2064769"/>
          </a:xfrm>
          <a:prstGeom prst="rect">
            <a:avLst/>
          </a:prstGeom>
          <a:solidFill>
            <a:srgbClr val="005C2A">
              <a:alpha val="54902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pPr marL="457200" indent="-45720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ИТ-ПЛОЩАДКА ДЛЯ РАЗМЕЩЕНИЯ АБС</a:t>
            </a:r>
          </a:p>
          <a:p>
            <a:pPr marL="457200" indent="-45720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ПРОЦЕССНГОВЫЕ СЕРВИСЫ ЦФТ</a:t>
            </a:r>
          </a:p>
          <a:p>
            <a:pPr marL="457200" indent="-45720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БЫСТРЫЙ ЗАПУСК НОВЫХ ПРОУДКТОВ</a:t>
            </a:r>
          </a:p>
          <a:p>
            <a:pPr marL="457200" indent="-45720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ВЫСОКИЙ УРОВЕНЬ БЕЗОПАСНОСТИ</a:t>
            </a:r>
          </a:p>
          <a:p>
            <a:pPr marL="457200" indent="-457200">
              <a:spcBef>
                <a:spcPct val="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ПОДДЕРЖКА 24*7</a:t>
            </a:r>
            <a:endParaRPr lang="en-US" sz="2400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12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pic>
        <p:nvPicPr>
          <p:cNvPr id="9" name="Picture 4" descr="C:\Work2013\CFT\Presentation\LogoCF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3891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68240" y="77112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BEST </a:t>
            </a:r>
            <a:r>
              <a:rPr 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PRACTICE</a:t>
            </a:r>
            <a:r>
              <a:rPr lang="ru-RU" sz="24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ЭКСПОБАНК: КОМПЛЕКСНЫЙ АУТСОРСИНГ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И</a:t>
            </a:r>
            <a:r>
              <a:rPr lang="en-US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T-</a:t>
            </a:r>
            <a:r>
              <a:rPr lang="ru-RU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ИНФРАСТРУКТУРЫ </a:t>
            </a:r>
            <a:endParaRPr lang="ru-RU" sz="2800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368240" y="1556792"/>
            <a:ext cx="84969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2012 г. – ПЕРЕХОД НА АУТСОРСИНГ ЦФТ-БАНК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           </a:t>
            </a: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  ПОДКЛЮЧЕНИЕ К СИСТЕМЕ ДБО </a:t>
            </a:r>
            <a:r>
              <a:rPr lang="en-US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FAKTURA.RU</a:t>
            </a:r>
          </a:p>
          <a:p>
            <a:pPr lvl="2"/>
            <a:r>
              <a:rPr lang="ru-RU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   ПРИСОЕДИНЕНИЕ К: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ПЦ «КАРТСТАНДАРТ»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ФСГ «ГОРОД»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СИСТЕМЕ «ЗОЛОТАЯ КОРОНА – ДЕНЕЖНЫЕ ПЕРЕВОДЫ»</a:t>
            </a:r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13" name="Picture 4" descr="Y:\Branding\PowerPoint templates\Expobank\Expobank_Logo_RUS_RGB_negativ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28" y="977470"/>
            <a:ext cx="2010969" cy="72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Прямоугольник 114"/>
          <p:cNvSpPr/>
          <p:nvPr/>
        </p:nvSpPr>
        <p:spPr>
          <a:xfrm>
            <a:off x="368240" y="3356992"/>
            <a:ext cx="8020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с</a:t>
            </a: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2012 г. по 2015 г. – ЭКСПОБАНК ПЕРЕВЕЛ НА АУТСОРСИНГ  ПРИСОЕДИНЕННЫЕ  БАНКИ:  СТРОМКОМБАНК, СИББИЗНЕСБАНК, ЭКСПО КАПИТАЛ (ранее ВЕСТ ЛБ), МАК БАНК</a:t>
            </a:r>
            <a:endParaRPr lang="ru-RU" sz="2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Segoe UI Semibold" panose="020B0702040204020203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580160" y="6265176"/>
            <a:ext cx="4423840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Источник цитаты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пресс-релиз ГК ЦФТ и </a:t>
            </a:r>
            <a:r>
              <a:rPr lang="ru-RU" sz="1200" dirty="0" err="1" smtClean="0">
                <a:solidFill>
                  <a:schemeClr val="bg1"/>
                </a:solidFill>
                <a:latin typeface="Calibri" pitchFamily="34" charset="0"/>
              </a:rPr>
              <a:t>Экспобанка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 ,  22.07.2015 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4305590"/>
            <a:ext cx="8772897" cy="1968023"/>
          </a:xfrm>
          <a:prstGeom prst="rect">
            <a:avLst/>
          </a:prstGeom>
          <a:solidFill>
            <a:schemeClr val="accent1">
              <a:lumMod val="20000"/>
              <a:lumOff val="80000"/>
              <a:alpha val="81176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432702" y="4437112"/>
            <a:ext cx="71717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404040"/>
                </a:solidFill>
                <a:latin typeface="Calibri" pitchFamily="34" charset="0"/>
              </a:rPr>
              <a:t>«Благодаря </a:t>
            </a:r>
            <a:r>
              <a:rPr lang="ru-RU" altLang="ru-RU" dirty="0">
                <a:solidFill>
                  <a:srgbClr val="404040"/>
                </a:solidFill>
                <a:latin typeface="Calibri" pitchFamily="34" charset="0"/>
              </a:rPr>
              <a:t>аутсорсингу системы ЦФТ-Банк мы оперативно выполняем проекты по унификации </a:t>
            </a:r>
            <a:r>
              <a:rPr lang="ru-RU" altLang="ru-RU" dirty="0" smtClean="0">
                <a:solidFill>
                  <a:srgbClr val="404040"/>
                </a:solidFill>
                <a:latin typeface="Calibri" pitchFamily="34" charset="0"/>
              </a:rPr>
              <a:t>ИТ-инфраструктуры </a:t>
            </a:r>
            <a:r>
              <a:rPr lang="ru-RU" altLang="ru-RU" dirty="0">
                <a:solidFill>
                  <a:srgbClr val="404040"/>
                </a:solidFill>
                <a:latin typeface="Calibri" pitchFamily="34" charset="0"/>
              </a:rPr>
              <a:t>с присоединяемыми банками, не увеличивая при этом штат </a:t>
            </a:r>
            <a:r>
              <a:rPr lang="ru-RU" altLang="ru-RU" dirty="0" smtClean="0">
                <a:solidFill>
                  <a:srgbClr val="404040"/>
                </a:solidFill>
                <a:latin typeface="Calibri" pitchFamily="34" charset="0"/>
              </a:rPr>
              <a:t>ИТ-специалистов».</a:t>
            </a:r>
          </a:p>
          <a:p>
            <a:endParaRPr lang="ru-RU" sz="1600" dirty="0" smtClean="0">
              <a:solidFill>
                <a:srgbClr val="404040"/>
              </a:solidFill>
              <a:latin typeface="Calibri" pitchFamily="34" charset="0"/>
            </a:endParaRPr>
          </a:p>
          <a:p>
            <a:r>
              <a:rPr lang="ru-RU" sz="1600" dirty="0" smtClean="0">
                <a:solidFill>
                  <a:srgbClr val="404040"/>
                </a:solidFill>
                <a:latin typeface="Calibri" pitchFamily="34" charset="0"/>
              </a:rPr>
              <a:t>Алексей </a:t>
            </a:r>
            <a:r>
              <a:rPr lang="ru-RU" sz="1600" dirty="0">
                <a:solidFill>
                  <a:srgbClr val="404040"/>
                </a:solidFill>
                <a:latin typeface="Calibri" pitchFamily="34" charset="0"/>
              </a:rPr>
              <a:t>Санников, </a:t>
            </a:r>
            <a:endParaRPr lang="ru-RU" sz="1600" dirty="0" smtClean="0">
              <a:solidFill>
                <a:srgbClr val="404040"/>
              </a:solidFill>
              <a:latin typeface="Calibri" pitchFamily="34" charset="0"/>
            </a:endParaRPr>
          </a:p>
          <a:p>
            <a:r>
              <a:rPr lang="ru-RU" sz="1600" dirty="0" smtClean="0">
                <a:solidFill>
                  <a:srgbClr val="404040"/>
                </a:solidFill>
                <a:latin typeface="Calibri" pitchFamily="34" charset="0"/>
              </a:rPr>
              <a:t>заместитель </a:t>
            </a:r>
            <a:r>
              <a:rPr lang="ru-RU" sz="1600" dirty="0">
                <a:solidFill>
                  <a:srgbClr val="404040"/>
                </a:solidFill>
                <a:latin typeface="Calibri" pitchFamily="34" charset="0"/>
              </a:rPr>
              <a:t>Председателя правления </a:t>
            </a:r>
            <a:r>
              <a:rPr lang="ru-RU" sz="1600" dirty="0" err="1" smtClean="0">
                <a:solidFill>
                  <a:srgbClr val="404040"/>
                </a:solidFill>
                <a:latin typeface="Calibri" pitchFamily="34" charset="0"/>
              </a:rPr>
              <a:t>Экспобанка</a:t>
            </a:r>
            <a:endParaRPr lang="ru-RU" dirty="0"/>
          </a:p>
        </p:txBody>
      </p:sp>
      <p:pic>
        <p:nvPicPr>
          <p:cNvPr id="3074" name="Picture 2" descr="http://expobank.ru/upload/iblock/356/356864887bb4b30d1d9d221eef2ea1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73" y="4365104"/>
            <a:ext cx="1285875" cy="12858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13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pic>
        <p:nvPicPr>
          <p:cNvPr id="12" name="Picture 4" descr="C:\Work2013\CFT\Presentation\LogoCF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4052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43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C94B28"/>
              </a:gs>
              <a:gs pos="100000">
                <a:srgbClr val="7B1931"/>
              </a:gs>
              <a:gs pos="100000">
                <a:srgbClr val="F02043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68240" y="77112"/>
            <a:ext cx="84969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BEST </a:t>
            </a:r>
            <a:r>
              <a:rPr 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PRACTICE</a:t>
            </a:r>
            <a:r>
              <a:rPr lang="ru-RU" sz="24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БАНК МФК: АУТСОРСИНГ ЦФТ-БАНК </a:t>
            </a:r>
            <a:endParaRPr lang="ru-RU" sz="2800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146" name="Picture 2" descr="http://www.mfk-bank.ru/f/1/global/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84" y="436332"/>
            <a:ext cx="19050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368240" y="1580599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2009 г. </a:t>
            </a:r>
            <a:r>
              <a:rPr lang="ru-RU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–</a:t>
            </a: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БАНК ВНЕДРИЛ СИСТЕМУ ЦФТ-БАНК В ГОЛОВНОМ ОФИСЕ </a:t>
            </a:r>
          </a:p>
          <a:p>
            <a:pPr lvl="2">
              <a:buClr>
                <a:schemeClr val="bg1"/>
              </a:buClr>
            </a:pPr>
            <a:r>
              <a:rPr lang="ru-RU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   В  МОСКВЕ И СИБИРСКОМ ФИЛИАЛЕ В КРАСНОЯРСКЕ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2011 г. </a:t>
            </a:r>
            <a:r>
              <a:rPr lang="ru-RU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– </a:t>
            </a: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ЗА 3,5 МЕСЯЦА СИСТЕМА ЦФТ-БАНК  ПЕРЕВЕДЕНА НА            </a:t>
            </a:r>
          </a:p>
          <a:p>
            <a:pPr lvl="2">
              <a:buClr>
                <a:schemeClr val="bg1"/>
              </a:buClr>
            </a:pPr>
            <a:r>
              <a:rPr lang="ru-RU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   АУТСОРСИНГ</a:t>
            </a:r>
            <a:endParaRPr lang="ru-RU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23893" y="5808142"/>
            <a:ext cx="4813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Источник цитаты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журнал «Банковское обозрение», </a:t>
            </a:r>
            <a:endParaRPr lang="en-US" sz="1200" dirty="0" smtClean="0">
              <a:solidFill>
                <a:schemeClr val="bg1"/>
              </a:solidFill>
              <a:latin typeface="Calibri" pitchFamily="34" charset="0"/>
            </a:endParaRPr>
          </a:p>
          <a:p>
            <a:pPr>
              <a:defRPr/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репортажи с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XII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Банковского Саммита по инновациям и развитию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2" y="2864421"/>
            <a:ext cx="8957976" cy="2930752"/>
          </a:xfrm>
          <a:prstGeom prst="rect">
            <a:avLst/>
          </a:prstGeom>
          <a:solidFill>
            <a:srgbClr val="FDEADA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691680" y="2881387"/>
            <a:ext cx="70567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404040"/>
                </a:solidFill>
                <a:latin typeface="Calibri" pitchFamily="34" charset="0"/>
              </a:rPr>
              <a:t>«Мы все больше </a:t>
            </a:r>
            <a:r>
              <a:rPr lang="ru-RU" altLang="ru-RU" dirty="0" smtClean="0">
                <a:solidFill>
                  <a:srgbClr val="404040"/>
                </a:solidFill>
                <a:latin typeface="Calibri" pitchFamily="34" charset="0"/>
              </a:rPr>
              <a:t>довольны тем, </a:t>
            </a:r>
            <a:r>
              <a:rPr lang="ru-RU" altLang="ru-RU" dirty="0">
                <a:solidFill>
                  <a:srgbClr val="404040"/>
                </a:solidFill>
                <a:latin typeface="Calibri" pitchFamily="34" charset="0"/>
              </a:rPr>
              <a:t>что сделали в свое время выбор в сторону аутсорсинга. МФК — достаточно небольшой банк, и цель повышать эффективность и, где возможно, сокращать расходы, стояла всегда. </a:t>
            </a:r>
            <a:endParaRPr lang="ru-RU" altLang="ru-RU" dirty="0" smtClean="0">
              <a:solidFill>
                <a:srgbClr val="404040"/>
              </a:solidFill>
              <a:latin typeface="Calibri" pitchFamily="34" charset="0"/>
            </a:endParaRPr>
          </a:p>
          <a:p>
            <a:r>
              <a:rPr lang="ru-RU" altLang="ru-RU" dirty="0" smtClean="0">
                <a:solidFill>
                  <a:srgbClr val="404040"/>
                </a:solidFill>
                <a:latin typeface="Calibri" pitchFamily="34" charset="0"/>
              </a:rPr>
              <a:t>Кроме </a:t>
            </a:r>
            <a:r>
              <a:rPr lang="ru-RU" altLang="ru-RU" dirty="0">
                <a:solidFill>
                  <a:srgbClr val="404040"/>
                </a:solidFill>
                <a:latin typeface="Calibri" pitchFamily="34" charset="0"/>
              </a:rPr>
              <a:t>того, при расширении банка в регионы, </a:t>
            </a:r>
            <a:r>
              <a:rPr lang="ru-RU" altLang="ru-RU" dirty="0" smtClean="0">
                <a:solidFill>
                  <a:srgbClr val="404040"/>
                </a:solidFill>
                <a:latin typeface="Calibri" pitchFamily="34" charset="0"/>
              </a:rPr>
              <a:t>банку </a:t>
            </a:r>
            <a:r>
              <a:rPr lang="ru-RU" altLang="ru-RU" dirty="0">
                <a:solidFill>
                  <a:srgbClr val="404040"/>
                </a:solidFill>
                <a:latin typeface="Calibri" pitchFamily="34" charset="0"/>
              </a:rPr>
              <a:t>пришлось бы нанимать там персонал, а благодаря аутсорсингу регионы поддерживаются в рамках оговоренных с </a:t>
            </a:r>
            <a:r>
              <a:rPr lang="ru-RU" altLang="ru-RU" dirty="0" smtClean="0">
                <a:solidFill>
                  <a:srgbClr val="404040"/>
                </a:solidFill>
                <a:latin typeface="Calibri" pitchFamily="34" charset="0"/>
              </a:rPr>
              <a:t>ЦФТ </a:t>
            </a:r>
            <a:r>
              <a:rPr lang="ru-RU" altLang="ru-RU" dirty="0">
                <a:solidFill>
                  <a:srgbClr val="404040"/>
                </a:solidFill>
                <a:latin typeface="Calibri" pitchFamily="34" charset="0"/>
              </a:rPr>
              <a:t>условий и по той же </a:t>
            </a:r>
            <a:r>
              <a:rPr lang="ru-RU" altLang="ru-RU" dirty="0" smtClean="0">
                <a:solidFill>
                  <a:srgbClr val="404040"/>
                </a:solidFill>
                <a:latin typeface="Calibri" pitchFamily="34" charset="0"/>
              </a:rPr>
              <a:t>ставке».</a:t>
            </a:r>
          </a:p>
          <a:p>
            <a:endParaRPr lang="ru-RU" altLang="ru-RU" sz="800" dirty="0">
              <a:solidFill>
                <a:srgbClr val="404040"/>
              </a:solidFill>
              <a:latin typeface="Calibri" pitchFamily="34" charset="0"/>
            </a:endParaRPr>
          </a:p>
          <a:p>
            <a:r>
              <a:rPr lang="ru-RU" sz="1600" dirty="0">
                <a:solidFill>
                  <a:srgbClr val="404040"/>
                </a:solidFill>
                <a:latin typeface="Calibri" pitchFamily="34" charset="0"/>
              </a:rPr>
              <a:t>Владимир Бескровный, </a:t>
            </a:r>
            <a:endParaRPr lang="ru-RU" sz="1600" dirty="0" smtClean="0">
              <a:solidFill>
                <a:srgbClr val="404040"/>
              </a:solidFill>
              <a:latin typeface="Calibri" pitchFamily="34" charset="0"/>
            </a:endParaRPr>
          </a:p>
          <a:p>
            <a:r>
              <a:rPr lang="ru-RU" sz="1600" dirty="0" smtClean="0">
                <a:solidFill>
                  <a:srgbClr val="404040"/>
                </a:solidFill>
                <a:latin typeface="Calibri" pitchFamily="34" charset="0"/>
              </a:rPr>
              <a:t>директор </a:t>
            </a:r>
            <a:r>
              <a:rPr lang="ru-RU" sz="1600" dirty="0">
                <a:solidFill>
                  <a:srgbClr val="404040"/>
                </a:solidFill>
                <a:latin typeface="Calibri" pitchFamily="34" charset="0"/>
              </a:rPr>
              <a:t>департамента информационных технологий МФК</a:t>
            </a:r>
            <a:endParaRPr lang="ru-RU" dirty="0"/>
          </a:p>
        </p:txBody>
      </p:sp>
      <p:pic>
        <p:nvPicPr>
          <p:cNvPr id="6148" name="Picture 4" descr="D:\Work\2007\Статьи\2014\CFT-Times_август\БО_Саммит\Дискуссия по аутсорсингу\Аутсорсинг_дискуссия 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7" t="32315" r="40310" b="35823"/>
          <a:stretch/>
        </p:blipFill>
        <p:spPr bwMode="auto">
          <a:xfrm>
            <a:off x="118448" y="3040104"/>
            <a:ext cx="1285200" cy="1252992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14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pic>
        <p:nvPicPr>
          <p:cNvPr id="11" name="Picture 4" descr="C:\Work2013\CFT\Presentation\LogoCF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2820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432" y="0"/>
            <a:ext cx="9144000" cy="6858000"/>
          </a:xfrm>
          <a:prstGeom prst="rect">
            <a:avLst/>
          </a:prstGeom>
          <a:solidFill>
            <a:srgbClr val="3E2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16632"/>
            <a:ext cx="8686800" cy="1379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БАНКИРЫ ОБ ИТ-АУТСОРСИНГЕ</a:t>
            </a:r>
            <a:endParaRPr lang="ru-RU" sz="3600" b="1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2" y="1124744"/>
            <a:ext cx="8772897" cy="1968023"/>
          </a:xfrm>
          <a:prstGeom prst="rect">
            <a:avLst/>
          </a:prstGeom>
          <a:solidFill>
            <a:srgbClr val="6C46CA">
              <a:alpha val="8039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792742" y="1181070"/>
            <a:ext cx="717174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«Тема аутсорсинга для меня и раньше была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понятна: стратегически к нему необходимо 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идти. Но тот уровень проблем и, может быть,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отсутствие 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зрелости, мешало мне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раньше его 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принять. Сейчас все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совпало. Решение принято».</a:t>
            </a:r>
          </a:p>
          <a:p>
            <a:endParaRPr lang="ru-RU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Виктор Жидков, </a:t>
            </a:r>
            <a:endParaRPr lang="ru-RU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председатель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правления Инвестиционного Банка «Веста»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60038" y="3072728"/>
            <a:ext cx="8772897" cy="1968023"/>
          </a:xfrm>
          <a:prstGeom prst="rect">
            <a:avLst/>
          </a:prstGeom>
          <a:solidFill>
            <a:srgbClr val="6C46CA">
              <a:alpha val="8117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46659" y="3169998"/>
            <a:ext cx="71717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«Существует большое количество 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банков, которым нужно предлагать клиенту стандартный набор продуктов, но с индивидуальным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обслуживанием.  С 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точки зрения комплексного решения задач автоматизации аутсорсинг может стать для них лучшим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выбором».</a:t>
            </a:r>
          </a:p>
          <a:p>
            <a:endParaRPr lang="ru-RU" sz="8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171" name="Picture 3" descr="D:\Work\2007\Статьи\2015\CFT-Times_август\Саммит\Блицы_фото\Жидко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0" r="24834" b="32597"/>
          <a:stretch/>
        </p:blipFill>
        <p:spPr bwMode="auto">
          <a:xfrm>
            <a:off x="4432" y="1212455"/>
            <a:ext cx="1800000" cy="1784497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Work\2007\Статьи\2015\CFT-Times_август\Саммит\Блицы_фото\Медокс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8" r="24834" b="23464"/>
          <a:stretch/>
        </p:blipFill>
        <p:spPr bwMode="auto">
          <a:xfrm>
            <a:off x="7389782" y="3068960"/>
            <a:ext cx="1646714" cy="18000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5330481" y="4404442"/>
            <a:ext cx="2023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Ярослав Медокс, 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Calibri" pitchFamily="34" charset="0"/>
              </a:rPr>
              <a:t>CIO </a:t>
            </a:r>
            <a:r>
              <a:rPr lang="ru-RU" sz="1600" dirty="0" err="1">
                <a:solidFill>
                  <a:schemeClr val="bg1"/>
                </a:solidFill>
                <a:latin typeface="Calibri" pitchFamily="34" charset="0"/>
              </a:rPr>
              <a:t>Мираф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 Банка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36512" y="4986461"/>
            <a:ext cx="8772897" cy="1610891"/>
          </a:xfrm>
          <a:prstGeom prst="rect">
            <a:avLst/>
          </a:prstGeom>
          <a:solidFill>
            <a:srgbClr val="6C46CA">
              <a:alpha val="81176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756232" y="4986461"/>
            <a:ext cx="717174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«В 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результате необходимости обновления ДБО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Норде Банк 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выбрал </a:t>
            </a:r>
            <a:r>
              <a:rPr lang="ru-RU" altLang="ru-RU" dirty="0" err="1">
                <a:solidFill>
                  <a:schemeClr val="bg1"/>
                </a:solidFill>
                <a:latin typeface="Calibri" pitchFamily="34" charset="0"/>
              </a:rPr>
              <a:t>аутсорсинговый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 сервис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Faktura.ru. Инфраструктура в 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этом случае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нам оказалась </a:t>
            </a:r>
            <a:r>
              <a:rPr lang="ru-RU" altLang="ru-RU" dirty="0">
                <a:solidFill>
                  <a:schemeClr val="bg1"/>
                </a:solidFill>
                <a:latin typeface="Calibri" pitchFamily="34" charset="0"/>
              </a:rPr>
              <a:t>вообще не </a:t>
            </a:r>
            <a:r>
              <a:rPr lang="ru-RU" altLang="ru-RU" dirty="0" smtClean="0">
                <a:solidFill>
                  <a:schemeClr val="bg1"/>
                </a:solidFill>
                <a:latin typeface="Calibri" pitchFamily="34" charset="0"/>
              </a:rPr>
              <a:t>нужна».</a:t>
            </a:r>
          </a:p>
          <a:p>
            <a:endParaRPr lang="ru-RU" sz="8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Иван Агеев,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заместитель </a:t>
            </a:r>
            <a:r>
              <a:rPr lang="ru-RU" sz="1600" dirty="0">
                <a:solidFill>
                  <a:schemeClr val="bg1"/>
                </a:solidFill>
                <a:latin typeface="Calibri" pitchFamily="34" charset="0"/>
              </a:rPr>
              <a:t>начальника 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ИТ-департамента </a:t>
            </a:r>
            <a:r>
              <a:rPr lang="ru-RU" sz="1600" dirty="0" err="1" smtClean="0">
                <a:solidFill>
                  <a:schemeClr val="bg1"/>
                </a:solidFill>
                <a:latin typeface="Calibri" pitchFamily="34" charset="0"/>
              </a:rPr>
              <a:t>Нордеа</a:t>
            </a:r>
            <a:r>
              <a:rPr lang="ru-RU" sz="1600" dirty="0" smtClean="0">
                <a:solidFill>
                  <a:schemeClr val="bg1"/>
                </a:solidFill>
                <a:latin typeface="Calibri" pitchFamily="34" charset="0"/>
              </a:rPr>
              <a:t> Банка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5" name="Picture 7" descr="F:\Саммит 2015_видео и фото\Саммит 2015 официальная часть\22_05_15\Саммит_22.05.15_3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2" t="12655" r="19176" b="37461"/>
          <a:stretch/>
        </p:blipFill>
        <p:spPr bwMode="auto">
          <a:xfrm>
            <a:off x="35696" y="4437112"/>
            <a:ext cx="1800000" cy="1799865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23528" y="647984"/>
            <a:ext cx="56886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</a:pPr>
            <a:r>
              <a:rPr lang="ru-RU" sz="13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ИЗ ОТЧЕТНЫХ МАТЕРИАЛОВ О </a:t>
            </a:r>
            <a:r>
              <a:rPr lang="en-US" sz="13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XII </a:t>
            </a:r>
            <a:r>
              <a:rPr lang="ru-RU" sz="13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БАНКОВСКОМ САММИТЕ </a:t>
            </a:r>
          </a:p>
          <a:p>
            <a:pPr>
              <a:buClr>
                <a:schemeClr val="bg1"/>
              </a:buClr>
            </a:pPr>
            <a:r>
              <a:rPr lang="ru-RU" sz="13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ПО ИННОВАЦИЯМ И РАЗВИТИЮ, СОЧИ, МАЙ 2015</a:t>
            </a:r>
            <a:endParaRPr lang="ru-RU" sz="1300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r="8044" b="15286"/>
          <a:stretch/>
        </p:blipFill>
        <p:spPr bwMode="auto">
          <a:xfrm>
            <a:off x="7795388" y="25593"/>
            <a:ext cx="1348611" cy="1099151"/>
          </a:xfrm>
          <a:prstGeom prst="rect">
            <a:avLst/>
          </a:prstGeom>
          <a:solidFill>
            <a:srgbClr val="003366"/>
          </a:solidFill>
          <a:ln>
            <a:noFill/>
          </a:ln>
        </p:spPr>
      </p:pic>
      <p:sp>
        <p:nvSpPr>
          <p:cNvPr id="17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15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pic>
        <p:nvPicPr>
          <p:cNvPr id="18" name="Picture 4" descr="C:\Work2013\CFT\Presentation\LogoCFT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6419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-22864" y="0"/>
            <a:ext cx="9166864" cy="6871648"/>
          </a:xfrm>
          <a:prstGeom prst="rect">
            <a:avLst/>
          </a:prstGeom>
          <a:solidFill>
            <a:srgbClr val="800080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75688"/>
            <a:ext cx="8686800" cy="1379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ПРЕДПОЧТЕНИЯ КЛИЕНТОВ-2015</a:t>
            </a:r>
            <a:endParaRPr lang="ru-RU" sz="2400" b="1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78144"/>
              </p:ext>
            </p:extLst>
          </p:nvPr>
        </p:nvGraphicFramePr>
        <p:xfrm>
          <a:off x="179512" y="696464"/>
          <a:ext cx="8830816" cy="611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94"/>
                <a:gridCol w="6511632"/>
                <a:gridCol w="192359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РЕЙТИНГ БАНКОВСКИХ ИННОВАЦИЙ*</a:t>
                      </a:r>
                      <a:endParaRPr lang="ru-RU" dirty="0"/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Банк,</a:t>
                      </a:r>
                      <a:r>
                        <a:rPr lang="ru-RU" sz="1600" b="0" baseline="0" dirty="0" smtClean="0"/>
                        <a:t> запустивший инновацию</a:t>
                      </a:r>
                      <a:endParaRPr lang="ru-RU" sz="1600" b="0" dirty="0"/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ПОПОЛНЕНИЕ КАРТЫ НА САЙТЕ БАНКА С КАРТ ДРУГИХ БАНКОВ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БИНБАНК</a:t>
                      </a:r>
                      <a:endParaRPr lang="ru-RU" sz="16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2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ОПЛАТА ПОКУПОК С МОБИЛЬНОГО ТЕЛЕФОНА В ОДНО КАСАНИЕ ЧЕРЕЗ ТЕРМИНАЛ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Сургутнефтегазбанк</a:t>
                      </a:r>
                      <a:endParaRPr lang="ru-RU" sz="16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СМС-УВЕДОМЛЕНИЯ ОТ БАНКА О ШТРАФАХ И НАЛОГАХ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БИНБАНК</a:t>
                      </a:r>
                      <a:endParaRPr lang="ru-RU" sz="16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4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СКАНИРОВАНИЕ ПЛАТЕЖЕК И ДРУГИХ ДОКУМЕНТОВ ЧЕРЕЗ КАМЕРУ СМАРТФОНА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Связной Банк</a:t>
                      </a:r>
                      <a:endParaRPr lang="ru-RU" sz="16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5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МОМЕНТАЛЬНАЯ ВЫДАЧА НЕИМЕННОЙ ПЛАСТИКОВОЙ КАРТЫ В ОТДЕЛЕНИИ БАНКА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Альфа-Банк</a:t>
                      </a:r>
                      <a:endParaRPr lang="ru-RU" sz="16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6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ОБМЕН НАКОПЛЕННЫХ БАЛЛОВ НА БАНКОВСКОЙ КАРТЕ НА Ж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Д БИЛЕТЫ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Альфа-Банк</a:t>
                      </a:r>
                      <a:endParaRPr lang="ru-RU" sz="16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7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ПОИСК В МОБИЛЬНОМ ТЕЛЕФОНЕ БЛИЖАЙШИХ ОФИСОВ БАНКА И БАНКОМАТОВ 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БИНБАНК</a:t>
                      </a:r>
                      <a:endParaRPr lang="ru-RU" sz="16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8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ПОМОЩЬ БАНК В ПОДГОТОВКЕ ДОКУМЕНТОВ ДЛЯ ИПОТЕЧНОГО КРЕДИТА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Тинькофф КС</a:t>
                      </a:r>
                      <a:endParaRPr lang="ru-RU" sz="16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9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ИНФОРМАЦИЯ О БАЛАНСЕ БАНКОВСКОГО СЧЕТНА НА </a:t>
                      </a:r>
                      <a:r>
                        <a:rPr lang="en-US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iPhone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МДМ Банк</a:t>
                      </a:r>
                      <a:endParaRPr lang="ru-RU" sz="16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ПЕРЕВОД СРЕДСТВ НА КАРТЫ ДРУЗЕЙ В СЕТИ «ВКОНТАКТЕ»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Банк Москвы</a:t>
                      </a:r>
                      <a:endParaRPr lang="ru-RU" sz="16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11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АВТОЧАТЫ (ВИРТУАЛЬНЫЕ РОБОТЫ ДЛЯ ОНЛАЙН-КОНСУЛЬТИРОВАНИЯ КЛИЕНТОВ)</a:t>
                      </a:r>
                      <a:endParaRPr lang="ru-RU" sz="1600" kern="1200" dirty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Тинькофф КС,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БИНБАНК</a:t>
                      </a:r>
                      <a:endParaRPr lang="ru-RU" sz="1600" b="0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7030A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48292" y="1008024"/>
            <a:ext cx="41117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dirty="0" smtClean="0">
                <a:solidFill>
                  <a:schemeClr val="bg1"/>
                </a:solidFill>
                <a:latin typeface="Calibri" pitchFamily="34" charset="0"/>
              </a:rPr>
              <a:t>*исследование компаний </a:t>
            </a:r>
            <a:r>
              <a:rPr lang="ru-RU" altLang="ru-RU" sz="1200" dirty="0" err="1">
                <a:solidFill>
                  <a:schemeClr val="bg1"/>
                </a:solidFill>
                <a:latin typeface="Calibri" pitchFamily="34" charset="0"/>
              </a:rPr>
              <a:t>GfK</a:t>
            </a:r>
            <a:r>
              <a:rPr lang="ru-RU" altLang="ru-RU" sz="1200" dirty="0">
                <a:solidFill>
                  <a:schemeClr val="bg1"/>
                </a:solidFill>
                <a:latin typeface="Calibri" pitchFamily="34" charset="0"/>
              </a:rPr>
              <a:t> и </a:t>
            </a:r>
            <a:r>
              <a:rPr lang="ru-RU" altLang="ru-RU" sz="1200" dirty="0" err="1">
                <a:solidFill>
                  <a:schemeClr val="bg1"/>
                </a:solidFill>
                <a:latin typeface="Calibri" pitchFamily="34" charset="0"/>
              </a:rPr>
              <a:t>Marcs</a:t>
            </a:r>
            <a:endParaRPr lang="ru-RU" sz="1200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 descr="D:\Work\Мои рисунки\Fak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112" y="2276872"/>
            <a:ext cx="755576" cy="2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Work\Мои рисунки\Faktu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688" y="4387361"/>
            <a:ext cx="755576" cy="2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16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27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75688"/>
            <a:ext cx="8686800" cy="1379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FAKTURA.RU: ФОКУС НА ВОССТРЕБОВАННЫЕ СЕРВИСЫ</a:t>
            </a:r>
          </a:p>
          <a:p>
            <a:pPr algn="l"/>
            <a:endParaRPr lang="ru-RU" sz="3600" b="1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pic>
        <p:nvPicPr>
          <p:cNvPr id="10" name="Picture 8" descr="D:\Work\Faktura\преза2015\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9"/>
          <a:stretch>
            <a:fillRect/>
          </a:stretch>
        </p:blipFill>
        <p:spPr bwMode="auto">
          <a:xfrm>
            <a:off x="5766496" y="117281"/>
            <a:ext cx="3233468" cy="259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3"/>
          <p:cNvSpPr>
            <a:spLocks noChangeArrowheads="1"/>
          </p:cNvSpPr>
          <p:nvPr/>
        </p:nvSpPr>
        <p:spPr bwMode="auto">
          <a:xfrm>
            <a:off x="3747334" y="2985289"/>
            <a:ext cx="6153258" cy="8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504000" eaLnBrk="1" hangingPunct="1">
              <a:lnSpc>
                <a:spcPts val="3100"/>
              </a:lnSpc>
              <a:spcBef>
                <a:spcPct val="0"/>
              </a:spcBef>
              <a:buClr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ПОДДЕРЖКА ТЕХНОЛОГИИ HCE </a:t>
            </a:r>
          </a:p>
          <a:p>
            <a:pPr defTabSz="504000" eaLnBrk="1" hangingPunct="1">
              <a:lnSpc>
                <a:spcPts val="3100"/>
              </a:lnSpc>
              <a:spcBef>
                <a:spcPct val="0"/>
              </a:spcBef>
              <a:buClr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В МОБИЛЬНОМ ПРИЛОЖЕНИИ</a:t>
            </a:r>
            <a:endParaRPr lang="ru-RU" altLang="ru-RU" sz="2400" dirty="0">
              <a:solidFill>
                <a:schemeClr val="bg1"/>
              </a:solidFill>
              <a:latin typeface="Segoe UI Semibold" panose="020B0702040204020203" pitchFamily="34" charset="0"/>
              <a:cs typeface="+mn-cs"/>
            </a:endParaRPr>
          </a:p>
        </p:txBody>
      </p:sp>
      <p:sp>
        <p:nvSpPr>
          <p:cNvPr id="13" name="Прямоугольник 23"/>
          <p:cNvSpPr>
            <a:spLocks noChangeArrowheads="1"/>
          </p:cNvSpPr>
          <p:nvPr/>
        </p:nvSpPr>
        <p:spPr bwMode="auto">
          <a:xfrm>
            <a:off x="3635896" y="3970799"/>
            <a:ext cx="489654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defTabSz="5040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Мобильное приложение </a:t>
            </a:r>
            <a:r>
              <a:rPr lang="ru-RU" alt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эмулирует </a:t>
            </a: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оплату </a:t>
            </a:r>
            <a:r>
              <a:rPr lang="ru-RU" alt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с </a:t>
            </a: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банковской карты </a:t>
            </a:r>
            <a:r>
              <a:rPr lang="ru-RU" alt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клиента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  <a:cs typeface="+mn-cs"/>
            </a:endParaRPr>
          </a:p>
          <a:p>
            <a:pPr marL="342900" indent="-342900" defTabSz="5040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  <a:cs typeface="+mn-cs"/>
            </a:endParaRPr>
          </a:p>
          <a:p>
            <a:pPr marL="342900" indent="-342900" defTabSz="5040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Для оплаты достаточно </a:t>
            </a:r>
            <a:r>
              <a:rPr lang="ru-RU" alt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разблокировать </a:t>
            </a: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телефон </a:t>
            </a:r>
            <a:r>
              <a:rPr lang="ru-RU" alt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и </a:t>
            </a: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поднести к </a:t>
            </a:r>
            <a:r>
              <a:rPr lang="ru-RU" alt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терминалу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  <a:cs typeface="+mn-cs"/>
            </a:endParaRPr>
          </a:p>
          <a:p>
            <a:pPr marL="342900" indent="-342900" defTabSz="5040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  <a:cs typeface="+mn-cs"/>
            </a:endParaRPr>
          </a:p>
          <a:p>
            <a:pPr marL="342900" indent="-342900" defTabSz="5040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Доступно: </a:t>
            </a:r>
            <a:r>
              <a:rPr lang="ru-RU" altLang="ru-RU" sz="2000" dirty="0" err="1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Android</a:t>
            </a: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 4.4</a:t>
            </a:r>
            <a:r>
              <a:rPr lang="ru-RU" alt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+, NFC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3090"/>
            <a:ext cx="2858679" cy="476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17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pic>
        <p:nvPicPr>
          <p:cNvPr id="14" name="Picture 4" descr="C:\Work2013\CFT\Presentation\LogoCF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189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75688"/>
            <a:ext cx="8686800" cy="1379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FAKTURA.RU: ФОКУС НА ВОССТРЕБОВАННЫЕ СЕРВИСЫ</a:t>
            </a:r>
          </a:p>
          <a:p>
            <a:pPr algn="l"/>
            <a:endParaRPr lang="ru-RU" sz="3600" b="1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pic>
        <p:nvPicPr>
          <p:cNvPr id="10" name="Picture 8" descr="D:\Work\Faktura\преза2015\1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9"/>
          <a:stretch>
            <a:fillRect/>
          </a:stretch>
        </p:blipFill>
        <p:spPr bwMode="auto">
          <a:xfrm>
            <a:off x="5766496" y="117281"/>
            <a:ext cx="3233468" cy="259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14200" r="34648" b="12936"/>
          <a:stretch>
            <a:fillRect/>
          </a:stretch>
        </p:blipFill>
        <p:spPr bwMode="auto">
          <a:xfrm>
            <a:off x="103634" y="1628800"/>
            <a:ext cx="4324350" cy="3922712"/>
          </a:xfrm>
          <a:prstGeom prst="ellipse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23"/>
          <p:cNvSpPr>
            <a:spLocks noChangeArrowheads="1"/>
          </p:cNvSpPr>
          <p:nvPr/>
        </p:nvSpPr>
        <p:spPr bwMode="auto">
          <a:xfrm>
            <a:off x="4427984" y="2750417"/>
            <a:ext cx="3200930" cy="88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defTabSz="504000" eaLnBrk="1" hangingPunct="1">
              <a:lnSpc>
                <a:spcPts val="3100"/>
              </a:lnSpc>
              <a:spcBef>
                <a:spcPct val="0"/>
              </a:spcBef>
              <a:buClr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ПРИЛОЖЕНИЕ </a:t>
            </a:r>
          </a:p>
          <a:p>
            <a:pPr defTabSz="504000" eaLnBrk="1" hangingPunct="1">
              <a:lnSpc>
                <a:spcPts val="3100"/>
              </a:lnSpc>
              <a:spcBef>
                <a:spcPct val="0"/>
              </a:spcBef>
              <a:buClrTx/>
              <a:buNone/>
            </a:pPr>
            <a:r>
              <a:rPr lang="ru-RU" altLang="ru-R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ДЛЯ </a:t>
            </a:r>
            <a:r>
              <a:rPr lang="en-US" altLang="ru-RU" sz="24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APPLE WATCH</a:t>
            </a:r>
            <a:endParaRPr lang="ru-RU" altLang="ru-RU" sz="2400" dirty="0">
              <a:solidFill>
                <a:schemeClr val="bg1"/>
              </a:solidFill>
              <a:latin typeface="Segoe UI Semibold" panose="020B0702040204020203" pitchFamily="34" charset="0"/>
              <a:cs typeface="+mn-cs"/>
            </a:endParaRPr>
          </a:p>
        </p:txBody>
      </p:sp>
      <p:sp>
        <p:nvSpPr>
          <p:cNvPr id="15" name="Прямоугольник 23"/>
          <p:cNvSpPr>
            <a:spLocks noChangeArrowheads="1"/>
          </p:cNvSpPr>
          <p:nvPr/>
        </p:nvSpPr>
        <p:spPr bwMode="auto">
          <a:xfrm>
            <a:off x="4427984" y="3717032"/>
            <a:ext cx="468052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defTabSz="5040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просмотр информации </a:t>
            </a:r>
            <a:r>
              <a:rPr lang="ru-RU" alt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из </a:t>
            </a: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мобильного приложения </a:t>
            </a:r>
            <a:r>
              <a:rPr lang="ru-RU" alt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Faktura.ru </a:t>
            </a: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или приложения </a:t>
            </a:r>
            <a:r>
              <a:rPr lang="ru-RU" alt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Банка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  <a:cs typeface="+mn-cs"/>
            </a:endParaRPr>
          </a:p>
          <a:p>
            <a:pPr marL="342900" indent="-342900" defTabSz="5040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  <a:cs typeface="+mn-cs"/>
            </a:endParaRPr>
          </a:p>
          <a:p>
            <a:pPr marL="342900" indent="-342900" defTabSz="5040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получение различных </a:t>
            </a:r>
            <a:r>
              <a:rPr lang="ru-RU" alt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уведомлений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  <a:cs typeface="+mn-cs"/>
            </a:endParaRP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18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pic>
        <p:nvPicPr>
          <p:cNvPr id="9" name="Picture 4" descr="C:\Work2013\CFT\Presentation\LogoCF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8123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23529" y="1196752"/>
            <a:ext cx="7056784" cy="53285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Оптимизирует работу банка по управлению своей инфраструктурой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Позволяет экономить на содержании и эксплуатации серверного оборудования и программного обеспечения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Значительно сокращает сроки внедрения новых услуг во всей сети банка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Имеет гарантированную службу сопровождения с готовыми процедурами и регламентами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Позволяет интенсивно и экстенсивно развиваться </a:t>
            </a:r>
            <a:b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сети банка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Стабильно функционирует при работе с крупной сетью банков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Интегрирован со всеми сервисами ГК ЦФТ</a:t>
            </a:r>
          </a:p>
          <a:p>
            <a:pPr marL="216000" indent="-216000" algn="l" fontAlgn="auto">
              <a:spcBef>
                <a:spcPts val="8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>Консолидирует опыт работы 125 банков при эксплуатации более 10 тыс. устройств</a:t>
            </a:r>
          </a:p>
          <a:p>
            <a:pPr algn="r" fontAlgn="auto">
              <a:spcBef>
                <a:spcPts val="800"/>
              </a:spcBef>
              <a:spcAft>
                <a:spcPts val="0"/>
              </a:spcAft>
              <a:buClrTx/>
            </a:pPr>
            <a:r>
              <a:rPr lang="ru-RU" sz="18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sz="1800" i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1800" i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ru-RU" altLang="ru-RU" sz="1800" b="0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ru-RU" altLang="ru-RU" sz="1800" b="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ru-RU" sz="1800" b="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7399" y="260648"/>
            <a:ext cx="7335266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Tx/>
              <a:buNone/>
            </a:pP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Сервис </a:t>
            </a:r>
          </a:p>
          <a:p>
            <a:pPr fontAlgn="auto">
              <a:spcAft>
                <a:spcPts val="0"/>
              </a:spcAft>
              <a:buClrTx/>
              <a:buNone/>
            </a:pP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ЦФТ-Управление </a:t>
            </a:r>
            <a:r>
              <a:rPr lang="ru-RU" sz="2400" b="0" dirty="0">
                <a:solidFill>
                  <a:srgbClr val="C00000"/>
                </a:solidFill>
                <a:latin typeface="Georgia" panose="02040502050405020303" pitchFamily="18" charset="0"/>
              </a:rPr>
              <a:t>сетями </a:t>
            </a:r>
            <a:r>
              <a:rPr lang="ru-RU" sz="2400" b="0" dirty="0" smtClean="0">
                <a:solidFill>
                  <a:srgbClr val="C00000"/>
                </a:solidFill>
                <a:latin typeface="Georgia" panose="02040502050405020303" pitchFamily="18" charset="0"/>
              </a:rPr>
              <a:t>самообслуживания</a:t>
            </a:r>
            <a:endParaRPr lang="ru-RU" sz="2400" b="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82" y="2492896"/>
            <a:ext cx="2156322" cy="279648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59686" y="3207061"/>
            <a:ext cx="2013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ru-RU" sz="1600" i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Сертификаты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i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PA DSS</a:t>
            </a:r>
            <a:r>
              <a:rPr lang="ru-RU" sz="1600" i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en-US" sz="1600" i="1" dirty="0" smtClean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PCI 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cs typeface="+mn-cs"/>
              </a:rPr>
              <a:t>DSS 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2214"/>
            <a:ext cx="9144000" cy="6959605"/>
          </a:xfrm>
          <a:prstGeom prst="rect">
            <a:avLst/>
          </a:prstGeom>
          <a:gradFill flip="none" rotWithShape="1">
            <a:gsLst>
              <a:gs pos="0">
                <a:srgbClr val="2E0D47"/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2"/>
          <p:cNvSpPr>
            <a:spLocks/>
          </p:cNvSpPr>
          <p:nvPr/>
        </p:nvSpPr>
        <p:spPr bwMode="auto">
          <a:xfrm>
            <a:off x="611560" y="-76804"/>
            <a:ext cx="8425805" cy="176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33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sym typeface="Helvetica Neue" pitchFamily="-84" charset="0"/>
              </a:rPr>
              <a:t>НОВАЯ РЕАЛЬНОСТЬ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33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sym typeface="Helvetica Neue" pitchFamily="-84" charset="0"/>
              </a:rPr>
              <a:t>В БАНКОВСКОМ СЕКТОРЕ</a:t>
            </a:r>
            <a:endParaRPr lang="ru-RU" altLang="ru-RU" sz="33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sym typeface="Helvetica Neue" pitchFamily="-84" charset="0"/>
            </a:endParaRPr>
          </a:p>
        </p:txBody>
      </p:sp>
      <p:sp>
        <p:nvSpPr>
          <p:cNvPr id="10" name="Rectangle 2"/>
          <p:cNvSpPr>
            <a:spLocks/>
          </p:cNvSpPr>
          <p:nvPr/>
        </p:nvSpPr>
        <p:spPr bwMode="auto">
          <a:xfrm>
            <a:off x="3421174" y="4869160"/>
            <a:ext cx="21981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sym typeface="Helvetica Neue" pitchFamily="-84" charset="0"/>
              </a:rPr>
              <a:t>ИННОВАЦИИ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100" dirty="0" smtClean="0">
              <a:solidFill>
                <a:schemeClr val="bg1"/>
              </a:solidFill>
              <a:latin typeface="Segoe UI Semibold" panose="020B0702040204020203" pitchFamily="34" charset="0"/>
              <a:ea typeface="+mn-ea"/>
              <a:sym typeface="Helvetica Neue" pitchFamily="-84" charset="0"/>
            </a:endParaRPr>
          </a:p>
        </p:txBody>
      </p:sp>
      <p:sp>
        <p:nvSpPr>
          <p:cNvPr id="12" name="Rectangle 2"/>
          <p:cNvSpPr>
            <a:spLocks/>
          </p:cNvSpPr>
          <p:nvPr/>
        </p:nvSpPr>
        <p:spPr bwMode="auto">
          <a:xfrm>
            <a:off x="134889" y="4797152"/>
            <a:ext cx="28529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sym typeface="Helvetica Neue" pitchFamily="-84" charset="0"/>
              </a:rPr>
              <a:t>ОБЛАЧНЫЕ ТЕХНОЛОГИИ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100" dirty="0" smtClean="0">
              <a:solidFill>
                <a:schemeClr val="bg1"/>
              </a:solidFill>
              <a:latin typeface="Segoe UI Semibold" panose="020B0702040204020203" pitchFamily="34" charset="0"/>
              <a:ea typeface="+mn-ea"/>
              <a:sym typeface="Helvetica Neue" pitchFamily="-8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07504" y="1888320"/>
            <a:ext cx="2876400" cy="287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cdn.business2community.com/wp-content/uploads/2015/06/big-data-cloud-e1383271750410-460x3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27" y="2253601"/>
            <a:ext cx="2385602" cy="20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5" t="9720" r="15660"/>
          <a:stretch/>
        </p:blipFill>
        <p:spPr bwMode="auto">
          <a:xfrm>
            <a:off x="3012534" y="1992760"/>
            <a:ext cx="2934918" cy="2876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/>
          </p:cNvSpPr>
          <p:nvPr/>
        </p:nvSpPr>
        <p:spPr bwMode="auto">
          <a:xfrm>
            <a:off x="6241241" y="4818418"/>
            <a:ext cx="2507223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DIGITAL BANK</a:t>
            </a:r>
            <a:endParaRPr lang="ru-RU" sz="2000" dirty="0" smtClean="0">
              <a:solidFill>
                <a:schemeClr val="bg1"/>
              </a:solidFill>
              <a:latin typeface="Segoe UI Semibold" panose="020B0702040204020203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100" dirty="0" smtClean="0">
              <a:solidFill>
                <a:schemeClr val="bg1"/>
              </a:solidFill>
              <a:latin typeface="Segoe UI Semibold" panose="020B0702040204020203" pitchFamily="34" charset="0"/>
              <a:ea typeface="+mn-ea"/>
              <a:sym typeface="Helvetica Neue" pitchFamily="-8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7" t="14200" r="34648" b="12936"/>
          <a:stretch>
            <a:fillRect/>
          </a:stretch>
        </p:blipFill>
        <p:spPr bwMode="auto">
          <a:xfrm>
            <a:off x="5994750" y="1992760"/>
            <a:ext cx="3050520" cy="284462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2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pic>
        <p:nvPicPr>
          <p:cNvPr id="17" name="Picture 4" descr="C:\Work2013\CFT\Presentation\LogoCFT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57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581199" cy="600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3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02043">
                  <a:shade val="30000"/>
                  <a:satMod val="115000"/>
                </a:srgbClr>
              </a:gs>
              <a:gs pos="50000">
                <a:srgbClr val="F02043">
                  <a:shade val="67500"/>
                  <a:satMod val="115000"/>
                </a:srgbClr>
              </a:gs>
              <a:gs pos="100000">
                <a:srgbClr val="F02043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388000" y="147696"/>
            <a:ext cx="11811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1" name="Picture 3" descr="D:\Work\CFT\Prezentacija\CFT_2014\C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8" y="243908"/>
            <a:ext cx="1008112" cy="3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4" name="Прямая соединительная линия 1023"/>
          <p:cNvCxnSpPr/>
          <p:nvPr/>
        </p:nvCxnSpPr>
        <p:spPr>
          <a:xfrm>
            <a:off x="388000" y="723760"/>
            <a:ext cx="875123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2"/>
          <p:cNvSpPr>
            <a:spLocks/>
          </p:cNvSpPr>
          <p:nvPr/>
        </p:nvSpPr>
        <p:spPr bwMode="auto">
          <a:xfrm>
            <a:off x="394667" y="1125140"/>
            <a:ext cx="7849741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altLang="ru-RU" sz="4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</a:rPr>
              <a:t>СПАСИБО ЗА ВНИМАНИЕ!</a:t>
            </a:r>
            <a:endParaRPr lang="ru-RU" altLang="ru-RU" sz="3600" dirty="0" smtClean="0">
              <a:solidFill>
                <a:schemeClr val="bg1"/>
              </a:solidFill>
              <a:latin typeface="Segoe UI Semibold" panose="020B0702040204020203" pitchFamily="34" charset="0"/>
              <a:ea typeface="+mn-ea"/>
              <a:sym typeface="Helvetica Neue" pitchFamily="-84" charset="0"/>
            </a:endParaRPr>
          </a:p>
        </p:txBody>
      </p:sp>
      <p:sp>
        <p:nvSpPr>
          <p:cNvPr id="74" name="Rectangle 2"/>
          <p:cNvSpPr>
            <a:spLocks/>
          </p:cNvSpPr>
          <p:nvPr/>
        </p:nvSpPr>
        <p:spPr bwMode="auto">
          <a:xfrm>
            <a:off x="468263" y="4005064"/>
            <a:ext cx="8064177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sym typeface="Helvetica Neue" pitchFamily="-84" charset="0"/>
              </a:rPr>
              <a:t>Андрей ФОМИЧЕВ,</a:t>
            </a:r>
            <a:br>
              <a:rPr lang="ru-RU" alt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sym typeface="Helvetica Neue" pitchFamily="-84" charset="0"/>
              </a:rPr>
            </a:br>
            <a:r>
              <a:rPr lang="ru-RU" altLang="ru-RU" sz="24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sym typeface="Helvetica Neue" pitchFamily="-84" charset="0"/>
              </a:rPr>
              <a:t>заместитель Председателя Правления ГК ЦФТ</a:t>
            </a:r>
          </a:p>
        </p:txBody>
      </p:sp>
    </p:spTree>
    <p:extLst>
      <p:ext uri="{BB962C8B-B14F-4D97-AF65-F5344CB8AC3E}">
        <p14:creationId xmlns:p14="http://schemas.microsoft.com/office/powerpoint/2010/main" val="1404278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443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6699">
                  <a:shade val="30000"/>
                  <a:satMod val="115000"/>
                </a:srgbClr>
              </a:gs>
              <a:gs pos="50000">
                <a:srgbClr val="006699">
                  <a:shade val="67500"/>
                  <a:satMod val="115000"/>
                </a:srgbClr>
              </a:gs>
              <a:gs pos="100000">
                <a:srgbClr val="006699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Volkova.FTC\Pictures\55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10719" r="13373" b="26938"/>
          <a:stretch/>
        </p:blipFill>
        <p:spPr bwMode="auto">
          <a:xfrm>
            <a:off x="251968" y="1247817"/>
            <a:ext cx="8640000" cy="5364277"/>
          </a:xfrm>
          <a:prstGeom prst="roundRect">
            <a:avLst>
              <a:gd name="adj" fmla="val 16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" name="Прямоугольник 3"/>
          <p:cNvSpPr/>
          <p:nvPr/>
        </p:nvSpPr>
        <p:spPr>
          <a:xfrm>
            <a:off x="376296" y="108493"/>
            <a:ext cx="93802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Segoe UI Semibold" panose="020B0702040204020203" pitchFamily="34" charset="0"/>
                <a:sym typeface="Gill Sans" pitchFamily="-84" charset="0"/>
              </a:rPr>
              <a:t>МИРОВОЙ РЫНОК </a:t>
            </a:r>
            <a:r>
              <a:rPr lang="ru-RU" sz="3600" dirty="0" smtClean="0">
                <a:solidFill>
                  <a:schemeClr val="bg1"/>
                </a:solidFill>
                <a:latin typeface="Segoe UI Semibold" panose="020B0702040204020203" pitchFamily="34" charset="0"/>
                <a:sym typeface="Gill Sans" pitchFamily="-84" charset="0"/>
              </a:rPr>
              <a:t>ИТ-УТСОРСИНГА НАХОДИТСЯ НА ПОДЪЕМЕ</a:t>
            </a:r>
            <a:endParaRPr lang="ru-RU" sz="3600" dirty="0">
              <a:solidFill>
                <a:schemeClr val="bg1"/>
              </a:solidFill>
              <a:latin typeface="Segoe UI Semibold" panose="020B0702040204020203" pitchFamily="34" charset="0"/>
              <a:sym typeface="Gill Sans" pitchFamily="-8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924019"/>
            <a:ext cx="5544616" cy="648997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egoe UI Semibold" panose="020B0702040204020203" pitchFamily="34" charset="0"/>
              </a:rPr>
              <a:t>ОБЪЕМ РЫНКА – </a:t>
            </a:r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  <a:endParaRPr lang="ru-RU" sz="28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3572091"/>
            <a:ext cx="5256584" cy="648997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egoe UI Semibold" panose="020B0702040204020203" pitchFamily="34" charset="0"/>
              </a:rPr>
              <a:t>БОЛЕЕ $300 млрд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365340"/>
            <a:ext cx="5544616" cy="648997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egoe UI Semibold" panose="020B0702040204020203" pitchFamily="34" charset="0"/>
              </a:rPr>
              <a:t>РОССИЙСКИЙ СЕГМЕНТ –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5013412"/>
            <a:ext cx="5760640" cy="1079884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Segoe UI Semibold" panose="020B0702040204020203" pitchFamily="34" charset="0"/>
              </a:rPr>
              <a:t>ОКОЛО $3 </a:t>
            </a:r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млрд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(</a:t>
            </a:r>
            <a:r>
              <a:rPr lang="ru-RU" sz="2800" dirty="0">
                <a:solidFill>
                  <a:schemeClr val="bg1"/>
                </a:solidFill>
                <a:latin typeface="Segoe UI Semibold" panose="020B0702040204020203" pitchFamily="34" charset="0"/>
              </a:rPr>
              <a:t>1</a:t>
            </a:r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% ОТ МИРОВОГО РЫНКА)</a:t>
            </a:r>
            <a:endParaRPr lang="ru-RU" sz="28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0" name="Picture 4" descr="C:\Work2013\CFT\Presentation\LogoCFT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3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2364" y="6093296"/>
            <a:ext cx="3029676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Источник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исследование компании </a:t>
            </a:r>
            <a:r>
              <a:rPr lang="ru-RU" sz="1200" dirty="0" err="1">
                <a:solidFill>
                  <a:schemeClr val="bg1"/>
                </a:solidFill>
                <a:latin typeface="Calibri" pitchFamily="34" charset="0"/>
              </a:rPr>
              <a:t>Gartner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67744" y="1331712"/>
            <a:ext cx="6078016" cy="1449216"/>
          </a:xfrm>
          <a:prstGeom prst="rect">
            <a:avLst/>
          </a:prstGeom>
          <a:solidFill>
            <a:schemeClr val="accent5">
              <a:lumMod val="75000"/>
              <a:alpha val="7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ДИНАМИКА ОБУСЛОВЛЕНА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АКТИВНЫМ РАЗВИТИЕМ ТЕХНОЛОГИЙ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ОПТИМИЗАЦИЕЙ РАСХОДОВ  НА ИТ   НА ФОНЕ КРИЗИСНЫХ ЯВЛЕНИЙ</a:t>
            </a:r>
            <a:endParaRPr 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101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lkova.FTC\Pictures\big-data-cloud-e1383271750410-460x3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9944"/>
            <a:ext cx="8208912" cy="704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-36512" y="-27384"/>
            <a:ext cx="9239535" cy="6904762"/>
          </a:xfrm>
          <a:prstGeom prst="roundRect">
            <a:avLst>
              <a:gd name="adj" fmla="val 0"/>
            </a:avLst>
          </a:prstGeom>
          <a:solidFill>
            <a:srgbClr val="00964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6296" y="284455"/>
            <a:ext cx="87677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Segoe UI Semibold" panose="020B0702040204020203" pitchFamily="34" charset="0"/>
              </a:rPr>
              <a:t>ЕЖЕГОДНЫЙ РОСТ </a:t>
            </a:r>
            <a:r>
              <a:rPr lang="ru-RU" sz="36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РЫНКА </a:t>
            </a:r>
            <a:endParaRPr lang="ru-RU" sz="3600" dirty="0">
              <a:solidFill>
                <a:schemeClr val="bg1"/>
              </a:solidFill>
              <a:latin typeface="Segoe UI Semibold" panose="020B0702040204020203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Segoe UI Semibold" panose="020B0702040204020203" pitchFamily="34" charset="0"/>
              </a:rPr>
              <a:t>ИТ-АУТСОРСИНГА </a:t>
            </a:r>
          </a:p>
        </p:txBody>
      </p:sp>
      <p:pic>
        <p:nvPicPr>
          <p:cNvPr id="9" name="Picture 4" descr="C:\Work2013\CFT\Presentation\LogoCFT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552" y="1700808"/>
            <a:ext cx="8208912" cy="1018328"/>
          </a:xfrm>
          <a:prstGeom prst="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</a:rPr>
              <a:t>ЕВРОПА И США – 6%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РЫНОК </a:t>
            </a:r>
            <a:r>
              <a:rPr lang="ru-RU" sz="2000" dirty="0">
                <a:solidFill>
                  <a:schemeClr val="bg1"/>
                </a:solidFill>
                <a:latin typeface="Segoe UI Semibold" panose="020B0702040204020203" pitchFamily="34" charset="0"/>
              </a:rPr>
              <a:t>В СТАДИИ </a:t>
            </a: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НАСЫЩЕНИЯ</a:t>
            </a:r>
            <a:endParaRPr 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140968"/>
            <a:ext cx="4086200" cy="710552"/>
          </a:xfrm>
          <a:prstGeom prst="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Segoe UI Semibold" panose="020B0702040204020203" pitchFamily="34" charset="0"/>
              </a:rPr>
              <a:t>РОССИЯ – 15%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0272" y="3789965"/>
            <a:ext cx="9020240" cy="956773"/>
          </a:xfrm>
          <a:prstGeom prst="rect">
            <a:avLst/>
          </a:prstGeom>
          <a:solidFill>
            <a:srgbClr val="00B050">
              <a:alpha val="75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Segoe UI Semibold" panose="020B0702040204020203" pitchFamily="34" charset="0"/>
              </a:rPr>
              <a:t>СТАРТ С НИЗКОЙ БАЗЫ</a:t>
            </a: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», </a:t>
            </a:r>
            <a:r>
              <a:rPr lang="ru-RU" sz="2000" dirty="0">
                <a:solidFill>
                  <a:schemeClr val="bg1"/>
                </a:solidFill>
                <a:latin typeface="Segoe UI Semibold" panose="020B0702040204020203" pitchFamily="34" charset="0"/>
              </a:rPr>
              <a:t>ЭТАП ИНТЕНСИВНОГО  </a:t>
            </a: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РАЗВИТИЯ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РОСТ СПРОСА НА АУТСОРСИНГ ИТ-ИНФРАСТРУКТУРЫ</a:t>
            </a:r>
            <a:endParaRPr 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4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04" y="4725144"/>
            <a:ext cx="109023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 smtClean="0">
                <a:solidFill>
                  <a:schemeClr val="bg1"/>
                </a:solidFill>
                <a:latin typeface="Calibri" pitchFamily="34" charset="0"/>
              </a:rPr>
              <a:t>Источник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: IDC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546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Rectangle 47"/>
          <p:cNvSpPr>
            <a:spLocks noChangeArrowheads="1"/>
          </p:cNvSpPr>
          <p:nvPr/>
        </p:nvSpPr>
        <p:spPr bwMode="auto">
          <a:xfrm>
            <a:off x="395536" y="332656"/>
            <a:ext cx="8388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99FF"/>
              </a:buClr>
            </a:pPr>
            <a:r>
              <a:rPr lang="ru-RU" altLang="ru-RU" sz="36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И</a:t>
            </a:r>
            <a:r>
              <a:rPr lang="en-US" altLang="ru-RU" sz="36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T</a:t>
            </a:r>
            <a:r>
              <a:rPr lang="ru-RU" altLang="ru-RU" sz="3600" dirty="0" smtClean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-АУТСОРИНГ </a:t>
            </a:r>
            <a:r>
              <a:rPr lang="ru-RU" altLang="ru-RU" sz="3600" dirty="0">
                <a:solidFill>
                  <a:schemeClr val="bg1"/>
                </a:solidFill>
                <a:latin typeface="Segoe UI Semibold" panose="020B0702040204020203" pitchFamily="34" charset="0"/>
                <a:cs typeface="+mn-cs"/>
              </a:rPr>
              <a:t>В БАНКАХ: МИРОВОЙ ОПЫТ</a:t>
            </a:r>
            <a:endParaRPr lang="en-US" altLang="ru-RU" sz="3600" dirty="0">
              <a:solidFill>
                <a:schemeClr val="bg1"/>
              </a:solidFill>
              <a:latin typeface="Segoe UI Semibold" panose="020B0702040204020203" pitchFamily="34" charset="0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9425" y="2554288"/>
            <a:ext cx="1584325" cy="9763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9425" y="3530600"/>
            <a:ext cx="1584325" cy="20462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351088" y="2568575"/>
            <a:ext cx="1584325" cy="14398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351088" y="4033838"/>
            <a:ext cx="1584325" cy="15398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479425" y="4389438"/>
            <a:ext cx="1584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Segoe UI Light" pitchFamily="34" charset="0"/>
              </a:rPr>
              <a:t>68%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79425" y="2738438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Segoe UI Light" pitchFamily="34" charset="0"/>
              </a:rPr>
              <a:t>32%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2351088" y="2738438"/>
            <a:ext cx="1584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Segoe UI Light" pitchFamily="34" charset="0"/>
              </a:rPr>
              <a:t>49%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2351088" y="43942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bg1"/>
                </a:solidFill>
                <a:latin typeface="Segoe UI Light" pitchFamily="34" charset="0"/>
              </a:rPr>
              <a:t>51%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Segoe UI Light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3525" y="5589588"/>
            <a:ext cx="403225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479425" y="5606433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Segoe UI Light" pitchFamily="34" charset="0"/>
              </a:rPr>
              <a:t>2010</a:t>
            </a:r>
            <a:endParaRPr lang="ru-RU" sz="1400" b="1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351088" y="5611196"/>
            <a:ext cx="1584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Segoe UI Light" pitchFamily="34" charset="0"/>
              </a:rPr>
              <a:t>20</a:t>
            </a:r>
            <a:r>
              <a:rPr lang="en-US" sz="1400" b="1" dirty="0" smtClean="0">
                <a:solidFill>
                  <a:schemeClr val="bg1"/>
                </a:solidFill>
                <a:latin typeface="Segoe UI Light" pitchFamily="34" charset="0"/>
              </a:rPr>
              <a:t>1</a:t>
            </a:r>
            <a:r>
              <a:rPr lang="ru-RU" sz="1400" b="1" dirty="0" smtClean="0">
                <a:solidFill>
                  <a:schemeClr val="bg1"/>
                </a:solidFill>
                <a:latin typeface="Segoe UI Light" pitchFamily="34" charset="0"/>
              </a:rPr>
              <a:t>4</a:t>
            </a:r>
            <a:endParaRPr lang="ru-RU" sz="1400" b="1" dirty="0">
              <a:solidFill>
                <a:schemeClr val="bg1"/>
              </a:solidFill>
              <a:latin typeface="Segoe UI Light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34963" y="1600150"/>
            <a:ext cx="5245100" cy="820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ts val="2000"/>
              </a:lnSpc>
              <a:defRPr/>
            </a:pPr>
            <a:r>
              <a:rPr lang="ru-RU" sz="1800" b="0" dirty="0">
                <a:solidFill>
                  <a:schemeClr val="bg1"/>
                </a:solidFill>
                <a:latin typeface="Calibri" pitchFamily="34" charset="0"/>
              </a:rPr>
              <a:t>Процентное соотношение между банками США, </a:t>
            </a:r>
            <a:r>
              <a:rPr lang="ru-RU" sz="1800" b="0" dirty="0" smtClean="0">
                <a:solidFill>
                  <a:schemeClr val="bg1"/>
                </a:solidFill>
                <a:latin typeface="Calibri" pitchFamily="34" charset="0"/>
              </a:rPr>
              <a:t>выбравшими аутсорсинг АБС в 2010-2014 </a:t>
            </a:r>
            <a:r>
              <a:rPr lang="ru-RU" sz="1800" b="0" dirty="0">
                <a:solidFill>
                  <a:schemeClr val="bg1"/>
                </a:solidFill>
                <a:latin typeface="Calibri" pitchFamily="34" charset="0"/>
              </a:rPr>
              <a:t>гг.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0825" y="5887491"/>
            <a:ext cx="4875213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Источники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Исследование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Aite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Group 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на основе данных </a:t>
            </a:r>
            <a:r>
              <a:rPr lang="ru-RU" sz="1200" dirty="0" err="1">
                <a:solidFill>
                  <a:schemeClr val="bg1"/>
                </a:solidFill>
                <a:latin typeface="Calibri" pitchFamily="34" charset="0"/>
              </a:rPr>
              <a:t>вендоров</a:t>
            </a: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 АБС</a:t>
            </a:r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79875" y="2720975"/>
            <a:ext cx="196850" cy="11906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079875" y="4693518"/>
            <a:ext cx="196850" cy="1206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265613" y="2593975"/>
            <a:ext cx="110807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Аутсорсинг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248790" y="4587464"/>
            <a:ext cx="11112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200" dirty="0">
                <a:solidFill>
                  <a:schemeClr val="bg1"/>
                </a:solidFill>
                <a:latin typeface="Calibri" pitchFamily="34" charset="0"/>
              </a:rPr>
              <a:t>АБС в банке</a:t>
            </a:r>
          </a:p>
        </p:txBody>
      </p:sp>
      <p:sp>
        <p:nvSpPr>
          <p:cNvPr id="38" name="Content Placeholder 9"/>
          <p:cNvSpPr>
            <a:spLocks noGrp="1"/>
          </p:cNvSpPr>
          <p:nvPr>
            <p:ph sz="half" idx="4294967295"/>
          </p:nvPr>
        </p:nvSpPr>
        <p:spPr>
          <a:xfrm>
            <a:off x="5076825" y="2214563"/>
            <a:ext cx="3959225" cy="40941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ru-RU" sz="1600" dirty="0" smtClean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В </a:t>
            </a:r>
            <a:r>
              <a:rPr lang="ru-RU" sz="3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локальных </a:t>
            </a:r>
            <a:r>
              <a:rPr lang="ru-RU" sz="3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банках США</a:t>
            </a:r>
            <a:r>
              <a:rPr lang="en-US" sz="3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отдается </a:t>
            </a:r>
            <a:r>
              <a:rPr lang="ru-RU" sz="3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предпочтение </a:t>
            </a:r>
            <a:r>
              <a:rPr lang="ru-RU" sz="3600" b="1" dirty="0" err="1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аутсорсинговым</a:t>
            </a:r>
            <a:r>
              <a:rPr lang="ru-RU" sz="3600" b="1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 системам </a:t>
            </a:r>
            <a:r>
              <a:rPr lang="ru-RU" sz="3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на протяжении последних нескольких </a:t>
            </a:r>
            <a:r>
              <a:rPr lang="ru-RU" sz="3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лет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ru-RU" sz="3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Исторически, только маленькие банки выбирали системы на аутсорсинге. </a:t>
            </a:r>
            <a:r>
              <a:rPr lang="ru-RU" sz="3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Сегодня все больше банков из </a:t>
            </a:r>
            <a:r>
              <a:rPr lang="ru-RU" sz="3600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ТОП-100 по </a:t>
            </a:r>
            <a:r>
              <a:rPr lang="ru-RU" sz="3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активам выбирают аутсорсинг  АБС</a:t>
            </a:r>
            <a:endParaRPr lang="ru-RU" sz="3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7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5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pic>
        <p:nvPicPr>
          <p:cNvPr id="28" name="Picture 4" descr="C:\Work2013\CFT\Presentation\LogoCF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4451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Volkova.FTC\Pictures\outsourc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40162"/>
            <a:ext cx="5752983" cy="431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albelissa.com/img/content/bg-outsourc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r="20549"/>
          <a:stretch/>
        </p:blipFill>
        <p:spPr bwMode="auto">
          <a:xfrm>
            <a:off x="0" y="727284"/>
            <a:ext cx="9116704" cy="615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776" y="-29510"/>
            <a:ext cx="9144000" cy="6959605"/>
          </a:xfrm>
          <a:prstGeom prst="rect">
            <a:avLst/>
          </a:prstGeom>
          <a:solidFill>
            <a:srgbClr val="7030A0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3782" y="3066190"/>
            <a:ext cx="6008122" cy="64899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СНИЖЕНИЕ РИСКОВ</a:t>
            </a:r>
            <a:endParaRPr lang="ru-RU" sz="2800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10" name="Picture 4" descr="C:\Work2013\CFT\Presentation\LogoCF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76297" y="334397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ЗАЧЕМ ИТ-АУТСОРСИНГ БАНКАМ?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835696" y="2418227"/>
            <a:ext cx="6156176" cy="648997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ОПТИМИЗАЦИЯ</a:t>
            </a:r>
            <a:r>
              <a:rPr lang="en-US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ЗАТРАТ НА ИТ</a:t>
            </a:r>
            <a:endParaRPr lang="ru-RU" sz="2800" b="1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3080" y="3716065"/>
            <a:ext cx="6912768" cy="151077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720000" tIns="108000" bIns="10800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КОМПАНИИ-АУТСОРСЕРЫ  </a:t>
            </a:r>
            <a:r>
              <a:rPr lang="ru-RU" sz="2800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ОПИРАЮТСЯ НА ЛУЧШИЕ МЕЖДУНАРОДНЫЕ ПРАКТИКИ</a:t>
            </a: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rgbClr val="4D4D4D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6</a:t>
            </a:fld>
            <a:endParaRPr lang="ru-RU" sz="1800" b="0" dirty="0">
              <a:solidFill>
                <a:srgbClr val="4D4D4D"/>
              </a:solidFill>
              <a:latin typeface="PT Sans" pitchFamily="34" charset="-52"/>
              <a:cs typeface="Tahoma" pitchFamily="34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7964760" y="63897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6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310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720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64" name="Title 1"/>
          <p:cNvSpPr txBox="1">
            <a:spLocks/>
          </p:cNvSpPr>
          <p:nvPr/>
        </p:nvSpPr>
        <p:spPr bwMode="auto">
          <a:xfrm>
            <a:off x="239539" y="1219200"/>
            <a:ext cx="73914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400" b="1">
              <a:solidFill>
                <a:srgbClr val="00465A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1939" y="1284511"/>
            <a:ext cx="8382000" cy="381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buFontTx/>
              <a:buChar char="•"/>
            </a:pPr>
            <a:endParaRPr lang="ru-RU" sz="20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465A"/>
              </a:buClr>
              <a:buFont typeface="Arial" pitchFamily="34" charset="0"/>
              <a:buChar char="•"/>
              <a:defRPr/>
            </a:pPr>
            <a:endParaRPr lang="ru-RU" sz="2200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buClr>
                <a:srgbClr val="00465A"/>
              </a:buClr>
              <a:buFont typeface="Arial" pitchFamily="34" charset="0"/>
              <a:buChar char="•"/>
              <a:defRPr/>
            </a:pPr>
            <a:endParaRPr lang="ru-RU" sz="2200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465A"/>
              </a:buClr>
              <a:buFont typeface="Arial" pitchFamily="34" charset="0"/>
              <a:buChar char="•"/>
              <a:defRPr/>
            </a:pPr>
            <a:endParaRPr lang="ru-RU" sz="2200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465A"/>
              </a:buClr>
              <a:defRPr/>
            </a:pPr>
            <a:endParaRPr lang="ru-RU" sz="2200" dirty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465A"/>
              </a:buClr>
              <a:defRPr/>
            </a:pPr>
            <a:endParaRPr lang="ru-RU" sz="2200" dirty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ru-RU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9964" y="1600200"/>
            <a:ext cx="8382000" cy="3810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465A"/>
              </a:buClr>
              <a:defRPr/>
            </a:pPr>
            <a:endParaRPr lang="ru-RU" sz="2200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buClr>
                <a:srgbClr val="00465A"/>
              </a:buClr>
              <a:buFont typeface="Arial" pitchFamily="34" charset="0"/>
              <a:buChar char="•"/>
              <a:defRPr/>
            </a:pPr>
            <a:endParaRPr lang="ru-RU" sz="2200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465A"/>
              </a:buClr>
              <a:buFont typeface="Arial" pitchFamily="34" charset="0"/>
              <a:buChar char="•"/>
              <a:defRPr/>
            </a:pPr>
            <a:endParaRPr lang="ru-RU" sz="2200" dirty="0">
              <a:solidFill>
                <a:schemeClr val="accent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465A"/>
              </a:buClr>
              <a:defRPr/>
            </a:pPr>
            <a:endParaRPr lang="ru-RU" sz="2200" dirty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rgbClr val="00465A"/>
              </a:buClr>
              <a:defRPr/>
            </a:pPr>
            <a:endParaRPr lang="ru-RU" sz="2200" dirty="0">
              <a:solidFill>
                <a:schemeClr val="accent1"/>
              </a:solidFill>
              <a:latin typeface="Calibri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endParaRPr lang="ru-RU" sz="1400" b="1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3528" y="412974"/>
            <a:ext cx="8450411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РЕЗУЛЬТАТЫ ИСПОЛЬЗОВАНИЯ АУТСОРСИНГА АБС  </a:t>
            </a:r>
            <a:r>
              <a:rPr lang="ru-RU" sz="20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(НА ПРИМЕРЕ КЛИЕНТА </a:t>
            </a: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ЦФТ)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944749910"/>
              </p:ext>
            </p:extLst>
          </p:nvPr>
        </p:nvGraphicFramePr>
        <p:xfrm>
          <a:off x="700041" y="1268760"/>
          <a:ext cx="77657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691952" y="1565102"/>
            <a:ext cx="17918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120 млн </a:t>
            </a:r>
            <a:r>
              <a:rPr lang="ru-RU" sz="2000" dirty="0" err="1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руб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2519448" y="4067966"/>
            <a:ext cx="17918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44 млн </a:t>
            </a:r>
            <a:r>
              <a:rPr lang="ru-RU" sz="2000" dirty="0" err="1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руб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436368" y="4805462"/>
            <a:ext cx="17918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21 млн </a:t>
            </a:r>
            <a:r>
              <a:rPr lang="ru-RU" sz="2000" dirty="0" err="1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руб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236568" y="4581128"/>
            <a:ext cx="17918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28 млн </a:t>
            </a:r>
            <a:r>
              <a:rPr lang="ru-RU" sz="2000" dirty="0" err="1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руб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1259632" y="2213174"/>
            <a:ext cx="17918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100%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3243296" y="4990422"/>
            <a:ext cx="17918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16,09%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5084440" y="5098832"/>
            <a:ext cx="17918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13,69%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6956648" y="5102600"/>
            <a:ext cx="17918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13,99%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 bwMode="auto">
          <a:xfrm>
            <a:off x="4311264" y="1770351"/>
            <a:ext cx="17918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ФОТ ИТ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4252257" y="2204864"/>
            <a:ext cx="1791816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БЮДЖЕТ ИТ</a:t>
            </a:r>
            <a:endParaRPr lang="en-US" sz="20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1587860" y="5957590"/>
            <a:ext cx="89590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  <a:latin typeface="Segoe UI Semibold" panose="020B0702040204020203" pitchFamily="34" charset="0"/>
                <a:ea typeface="+mn-ea"/>
                <a:cs typeface="+mn-cs"/>
              </a:rPr>
              <a:t>2011</a:t>
            </a:r>
            <a:endParaRPr lang="en-US" sz="2000" dirty="0">
              <a:solidFill>
                <a:srgbClr val="FFC000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3244044" y="5949280"/>
            <a:ext cx="89590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  <a:latin typeface="Segoe UI Semibold" panose="020B0702040204020203" pitchFamily="34" charset="0"/>
                <a:ea typeface="+mn-ea"/>
                <a:cs typeface="+mn-cs"/>
              </a:rPr>
              <a:t>2012</a:t>
            </a:r>
            <a:endParaRPr lang="en-US" sz="2000" dirty="0">
              <a:solidFill>
                <a:srgbClr val="FFC000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5148064" y="5949280"/>
            <a:ext cx="89590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  <a:latin typeface="Segoe UI Semibold" panose="020B0702040204020203" pitchFamily="34" charset="0"/>
                <a:ea typeface="+mn-ea"/>
                <a:cs typeface="+mn-cs"/>
              </a:rPr>
              <a:t>2013</a:t>
            </a:r>
            <a:endParaRPr lang="en-US" sz="2000" dirty="0">
              <a:solidFill>
                <a:srgbClr val="FFC000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6948264" y="5949280"/>
            <a:ext cx="89590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  <a:latin typeface="Segoe UI Semibold" panose="020B0702040204020203" pitchFamily="34" charset="0"/>
                <a:ea typeface="+mn-ea"/>
                <a:cs typeface="+mn-cs"/>
              </a:rPr>
              <a:t>2014</a:t>
            </a:r>
            <a:endParaRPr lang="en-US" sz="2000" dirty="0">
              <a:solidFill>
                <a:srgbClr val="FFC000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3937" y="3189510"/>
            <a:ext cx="5910516" cy="878455"/>
          </a:xfrm>
          <a:prstGeom prst="rect">
            <a:avLst/>
          </a:prstGeom>
          <a:solidFill>
            <a:srgbClr val="D9969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307501" y="3308856"/>
            <a:ext cx="599231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СОКРАЩЕНИЕ 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ЗАТРАТ НА ИТ – В 7 РАЗ </a:t>
            </a:r>
          </a:p>
          <a:p>
            <a:pPr marL="742950" lvl="1" indent="-2857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КОЛИЧЕСТВА ИТ-СОТРУДНИКОВ И </a:t>
            </a:r>
            <a:r>
              <a:rPr lang="ru-RU" sz="1600" dirty="0">
                <a:solidFill>
                  <a:schemeClr val="bg1"/>
                </a:solidFill>
                <a:latin typeface="Segoe UI Semibold" panose="020B0702040204020203" pitchFamily="34" charset="0"/>
              </a:rPr>
              <a:t>ФОТ  </a:t>
            </a:r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– В </a:t>
            </a:r>
            <a:r>
              <a:rPr lang="ru-RU" sz="16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5 РАЗ</a:t>
            </a:r>
            <a:endParaRPr lang="en-US" sz="1600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7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pic>
        <p:nvPicPr>
          <p:cNvPr id="33" name="Picture 4" descr="C:\Work2013\CFT\Presentation\LogoCFT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8590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36512" y="-27384"/>
            <a:ext cx="9239535" cy="690476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9644">
                  <a:shade val="30000"/>
                  <a:satMod val="115000"/>
                </a:srgbClr>
              </a:gs>
              <a:gs pos="50000">
                <a:srgbClr val="009644">
                  <a:shade val="67500"/>
                  <a:satMod val="115000"/>
                </a:srgbClr>
              </a:gs>
              <a:gs pos="100000">
                <a:srgbClr val="009644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260648"/>
            <a:ext cx="8686800" cy="13794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АУТСОРСИНГ АБС: </a:t>
            </a:r>
          </a:p>
          <a:p>
            <a:pPr algn="l"/>
            <a:r>
              <a:rPr lang="ru-RU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ОЧЕВИДНЫЕ ВЫГОДЫ ДЛЯ БАНКА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НА </a:t>
            </a:r>
            <a:r>
              <a:rPr lang="ru-RU" sz="2000" b="1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ПРИМЕРЕ КЛИЕНТА </a:t>
            </a:r>
            <a:r>
              <a:rPr 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ЦФТ</a:t>
            </a:r>
            <a:endParaRPr lang="en-US" sz="2000" b="1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  <a:p>
            <a:pPr algn="l"/>
            <a:endParaRPr lang="ru-RU" sz="3600" b="1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46672" y="1700808"/>
            <a:ext cx="802270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Segoe UI Semibold" panose="020B0702040204020203" pitchFamily="34" charset="0"/>
              </a:rPr>
              <a:t>Совокупная стоимость владения И</a:t>
            </a: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Т до перехода банка 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аутсорсинг ЦФТ-Банк: </a:t>
            </a:r>
            <a:r>
              <a:rPr lang="ru-RU" altLang="ru-RU" sz="2000" dirty="0">
                <a:solidFill>
                  <a:schemeClr val="bg1"/>
                </a:solidFill>
                <a:latin typeface="Segoe UI Semibold" panose="020B0702040204020203" pitchFamily="34" charset="0"/>
              </a:rPr>
              <a:t>450 млн. руб.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983818"/>
              </p:ext>
            </p:extLst>
          </p:nvPr>
        </p:nvGraphicFramePr>
        <p:xfrm>
          <a:off x="323528" y="2434694"/>
          <a:ext cx="8712968" cy="1524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6195889"/>
                <a:gridCol w="2517079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Персонал 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ИТ, чел.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       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130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Затраты ФОТ в 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месяц, чел.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Arial"/>
                        </a:rPr>
                        <a:t>        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10 000 000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Периодические платежи </a:t>
                      </a:r>
                      <a:r>
                        <a:rPr lang="ru-RU" sz="2000" b="0" kern="1200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вендорам</a:t>
                      </a:r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в 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месяц, руб.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       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15 000 000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Количество сервисов на 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поддержке, шт.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       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150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Сервера </a:t>
                      </a:r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Unix/Linux 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Systems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, шт.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       </a:t>
                      </a:r>
                      <a:r>
                        <a:rPr lang="en-US" sz="2000" b="0" kern="1200" dirty="0" smtClean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&gt;</a:t>
                      </a:r>
                      <a:r>
                        <a:rPr lang="en-US" sz="2000" b="0" kern="1200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300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267957" y="4157390"/>
            <a:ext cx="5320267" cy="574136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82841" y="4944778"/>
            <a:ext cx="2815143" cy="574136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267957" y="5756876"/>
            <a:ext cx="2281047" cy="574136"/>
          </a:xfrm>
          <a:prstGeom prst="rect">
            <a:avLst/>
          </a:prstGeom>
          <a:solidFill>
            <a:srgbClr val="FFFF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507740" y="4165700"/>
            <a:ext cx="89590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  <a:latin typeface="Segoe UI Semibold" panose="020B0702040204020203" pitchFamily="34" charset="0"/>
                <a:ea typeface="+mn-ea"/>
                <a:cs typeface="+mn-cs"/>
              </a:rPr>
              <a:t>2011</a:t>
            </a:r>
            <a:endParaRPr lang="en-US" sz="2000" dirty="0">
              <a:solidFill>
                <a:srgbClr val="FFC000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23506" y="4869160"/>
            <a:ext cx="89590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  <a:latin typeface="Segoe UI Semibold" panose="020B0702040204020203" pitchFamily="34" charset="0"/>
                <a:ea typeface="+mn-ea"/>
                <a:cs typeface="+mn-cs"/>
              </a:rPr>
              <a:t>2012</a:t>
            </a:r>
            <a:endParaRPr lang="en-US" sz="2000" dirty="0">
              <a:solidFill>
                <a:srgbClr val="FFC000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539552" y="5589240"/>
            <a:ext cx="89590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C000"/>
                </a:solidFill>
                <a:latin typeface="Segoe UI Semibold" panose="020B0702040204020203" pitchFamily="34" charset="0"/>
                <a:ea typeface="+mn-ea"/>
                <a:cs typeface="+mn-cs"/>
              </a:rPr>
              <a:t>2013</a:t>
            </a:r>
            <a:endParaRPr lang="en-US" sz="2000" dirty="0">
              <a:solidFill>
                <a:srgbClr val="FFC000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475656" y="4157390"/>
            <a:ext cx="1800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8000"/>
                </a:solidFill>
                <a:latin typeface="Segoe UI Semibold" panose="020B0702040204020203" pitchFamily="34" charset="0"/>
                <a:ea typeface="+mn-ea"/>
                <a:cs typeface="+mn-cs"/>
              </a:rPr>
              <a:t>450 млн руб.</a:t>
            </a:r>
            <a:endParaRPr lang="en-US" sz="2000" dirty="0">
              <a:solidFill>
                <a:srgbClr val="008000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475656" y="4948844"/>
            <a:ext cx="1800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8000"/>
                </a:solidFill>
                <a:latin typeface="Segoe UI Semibold" panose="020B0702040204020203" pitchFamily="34" charset="0"/>
                <a:ea typeface="+mn-ea"/>
                <a:cs typeface="+mn-cs"/>
              </a:rPr>
              <a:t>235 млн руб.</a:t>
            </a:r>
            <a:endParaRPr lang="en-US" sz="2000" dirty="0">
              <a:solidFill>
                <a:srgbClr val="008000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475656" y="5740932"/>
            <a:ext cx="18002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00465A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65A"/>
                </a:solidFill>
                <a:latin typeface="Candara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008000"/>
                </a:solidFill>
                <a:latin typeface="Segoe UI Semibold" panose="020B0702040204020203" pitchFamily="34" charset="0"/>
                <a:ea typeface="+mn-ea"/>
                <a:cs typeface="+mn-cs"/>
              </a:rPr>
              <a:t>189 млн руб.</a:t>
            </a:r>
            <a:endParaRPr lang="en-US" sz="2000" dirty="0">
              <a:solidFill>
                <a:srgbClr val="008000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3549004" y="4731526"/>
            <a:ext cx="3039220" cy="159948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5"/>
          <p:cNvSpPr txBox="1">
            <a:spLocks noChangeArrowheads="1"/>
          </p:cNvSpPr>
          <p:nvPr/>
        </p:nvSpPr>
        <p:spPr bwMode="auto">
          <a:xfrm>
            <a:off x="5292081" y="5510544"/>
            <a:ext cx="352839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СОКРАЩЕНИЕ В 2,5 РАЗА</a:t>
            </a:r>
            <a:endParaRPr lang="ru-RU" altLang="ru-RU" sz="20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26" name="Номер слайда 2"/>
          <p:cNvSpPr txBox="1">
            <a:spLocks/>
          </p:cNvSpPr>
          <p:nvPr/>
        </p:nvSpPr>
        <p:spPr>
          <a:xfrm>
            <a:off x="7812360" y="6101606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8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  <p:pic>
        <p:nvPicPr>
          <p:cNvPr id="28" name="Picture 4" descr="C:\Work2013\CFT\Presentation\LogoCF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5" y="6127750"/>
            <a:ext cx="12334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776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443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800080">
                  <a:shade val="30000"/>
                  <a:satMod val="115000"/>
                </a:srgbClr>
              </a:gs>
              <a:gs pos="50000">
                <a:srgbClr val="800080">
                  <a:shade val="67500"/>
                  <a:satMod val="115000"/>
                </a:srgbClr>
              </a:gs>
              <a:gs pos="100000">
                <a:srgbClr val="80008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88640"/>
            <a:ext cx="6707088" cy="6897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+mn-cs"/>
              </a:rPr>
              <a:t>OUTSOURCING VS IN HOUSE</a:t>
            </a:r>
            <a:endParaRPr lang="en-US" sz="2000" b="1" dirty="0" smtClean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  <a:p>
            <a:pPr algn="l"/>
            <a:endParaRPr lang="ru-RU" sz="3600" b="1" dirty="0">
              <a:solidFill>
                <a:schemeClr val="bg1"/>
              </a:solidFill>
              <a:latin typeface="Segoe UI Semibold" panose="020B0702040204020203" pitchFamily="34" charset="0"/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892234"/>
              </p:ext>
            </p:extLst>
          </p:nvPr>
        </p:nvGraphicFramePr>
        <p:xfrm>
          <a:off x="251520" y="1484784"/>
          <a:ext cx="8712968" cy="27432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71296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ЦФТ-БАНК </a:t>
                      </a:r>
                      <a:r>
                        <a:rPr lang="en-US" sz="2000" b="1" kern="1200" dirty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IN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HOUSE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1. Затраты на ЦОД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2.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Техподдержка оборудования, апгрейды, модернизация, ремонт и т.д.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3. Обслуживание сервис-систем, приобретение специального ПО: </a:t>
                      </a:r>
                      <a:r>
                        <a:rPr lang="ru-RU" sz="2000" b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Call-Centre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2000" b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Service-Centre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2000" b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Service-Desk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ru-RU" sz="2000" b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Help-Desk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4. Лицензирование ОС, СУБД </a:t>
                      </a:r>
                      <a:r>
                        <a:rPr lang="ru-RU" sz="2000" b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Oracle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+ ежегодная техподдержка, лицензирование MS </a:t>
                      </a:r>
                      <a:r>
                        <a:rPr lang="ru-RU" sz="2000" b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Windows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или </a:t>
                      </a:r>
                      <a:r>
                        <a:rPr lang="ru-RU" sz="2000" b="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Citrix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под терминальные системы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+mn-cs"/>
                        </a:rPr>
                        <a:t>5. ФОТ, «содержание» персонала ДИТ: помещения, ПК, софт и т.д.</a:t>
                      </a:r>
                      <a:endParaRPr lang="ru-RU" sz="2000" b="0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+mn-cs"/>
                        </a:rPr>
                        <a:t>6. </a:t>
                      </a:r>
                      <a:r>
                        <a:rPr lang="ru-RU" sz="20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+mn-cs"/>
                        </a:rPr>
                        <a:t>и.д.т</a:t>
                      </a: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+mn-cs"/>
                        </a:rPr>
                        <a:t>.</a:t>
                      </a:r>
                      <a:endParaRPr lang="ru-RU" sz="2000" b="0" kern="1200" dirty="0">
                        <a:solidFill>
                          <a:schemeClr val="bg1"/>
                        </a:solidFill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09736" y="879376"/>
            <a:ext cx="802270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73075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ЗАТРАТЫ БАНКА</a:t>
            </a:r>
            <a:endParaRPr lang="ru-RU" altLang="ru-RU" sz="28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349332"/>
              </p:ext>
            </p:extLst>
          </p:nvPr>
        </p:nvGraphicFramePr>
        <p:xfrm>
          <a:off x="251521" y="4581128"/>
          <a:ext cx="8712968" cy="21336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71296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latin typeface="Segoe UI Semibold" panose="020B0702040204020203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OUTSOURCING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Segoe UI Semibold" panose="020B0702040204020203" pitchFamily="34" charset="0"/>
                          <a:ea typeface="+mn-ea"/>
                          <a:cs typeface="+mn-cs"/>
                        </a:rPr>
                        <a:t>ЦФТ-БАНК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1. Лицензии на ЦФТ-Банк  в любой лицензионной комплектации – 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0 у. е.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2. Ежемесячно: </a:t>
                      </a:r>
                    </a:p>
                    <a:p>
                      <a:pPr marL="800100" lvl="1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лицензионный платеж  за использование Банком любого набора Приложений и Пользователей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2000" b="0" kern="1200" dirty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  <a:cs typeface="+mn-cs"/>
                        </a:rPr>
                        <a:t>Ежемесячный платеж  за услуги сопровождения ЦФТ-Банк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Calibri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pic>
        <p:nvPicPr>
          <p:cNvPr id="7174" name="Picture 6" descr="3265676-std-vs-sti.png (288×28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1408627" cy="140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7812360" y="6237312"/>
            <a:ext cx="1066800" cy="18256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</a:pPr>
            <a:fld id="{DF1A84B3-DC57-4BEE-81B8-56887D019EC5}" type="slidenum">
              <a:rPr lang="ru-RU" sz="1800" b="0" smtClean="0">
                <a:solidFill>
                  <a:schemeClr val="bg1"/>
                </a:solidFill>
                <a:latin typeface="PT Sans" pitchFamily="34" charset="-52"/>
                <a:cs typeface="Tahoma" pitchFamily="34" charset="0"/>
              </a:rPr>
              <a:pPr algn="r">
                <a:buFont typeface="Wingdings" pitchFamily="2" charset="2"/>
                <a:buNone/>
              </a:pPr>
              <a:t>9</a:t>
            </a:fld>
            <a:endParaRPr lang="ru-RU" sz="1800" b="0" dirty="0">
              <a:solidFill>
                <a:schemeClr val="bg1"/>
              </a:solidFill>
              <a:latin typeface="PT Sans" pitchFamily="34" charset="-5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838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22606</TotalTime>
  <Words>1371</Words>
  <Application>Microsoft Office PowerPoint</Application>
  <PresentationFormat>Экран (4:3)</PresentationFormat>
  <Paragraphs>283</Paragraphs>
  <Slides>21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Литвинова Оксана Алексеевна</dc:creator>
  <cp:lastModifiedBy>Фомичев Андрей Вячеславович</cp:lastModifiedBy>
  <cp:revision>432</cp:revision>
  <cp:lastPrinted>2015-09-02T10:37:54Z</cp:lastPrinted>
  <dcterms:created xsi:type="dcterms:W3CDTF">2013-04-02T05:46:03Z</dcterms:created>
  <dcterms:modified xsi:type="dcterms:W3CDTF">2015-09-04T06:49:16Z</dcterms:modified>
</cp:coreProperties>
</file>