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360" r:id="rId2"/>
    <p:sldId id="375" r:id="rId3"/>
    <p:sldId id="376" r:id="rId4"/>
    <p:sldId id="362" r:id="rId5"/>
    <p:sldId id="355" r:id="rId6"/>
    <p:sldId id="377" r:id="rId7"/>
    <p:sldId id="378" r:id="rId8"/>
    <p:sldId id="379" r:id="rId9"/>
    <p:sldId id="290" r:id="rId10"/>
  </p:sldIdLst>
  <p:sldSz cx="9144000" cy="5143500" type="screen16x9"/>
  <p:notesSz cx="6811963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2">
          <p15:clr>
            <a:srgbClr val="A4A3A4"/>
          </p15:clr>
        </p15:guide>
        <p15:guide id="2" pos="214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us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BCFB7D"/>
    <a:srgbClr val="006600"/>
    <a:srgbClr val="00A200"/>
    <a:srgbClr val="FFE1E1"/>
    <a:srgbClr val="F8EDEC"/>
    <a:srgbClr val="003300"/>
    <a:srgbClr val="95B16B"/>
    <a:srgbClr val="C8F67E"/>
    <a:srgbClr val="D0FC80"/>
    <a:srgbClr val="79EA0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1947" autoAdjust="0"/>
  </p:normalViewPr>
  <p:slideViewPr>
    <p:cSldViewPr>
      <p:cViewPr varScale="1">
        <p:scale>
          <a:sx n="107" d="100"/>
          <a:sy n="107" d="100"/>
        </p:scale>
        <p:origin x="-408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90" d="100"/>
        <a:sy n="190" d="100"/>
      </p:scale>
      <p:origin x="0" y="162"/>
    </p:cViewPr>
  </p:sorterViewPr>
  <p:notesViewPr>
    <p:cSldViewPr>
      <p:cViewPr varScale="1">
        <p:scale>
          <a:sx n="49" d="100"/>
          <a:sy n="49" d="100"/>
        </p:scale>
        <p:origin x="-2880" y="-90"/>
      </p:cViewPr>
      <p:guideLst>
        <p:guide orient="horz" pos="3132"/>
        <p:guide pos="214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51850" cy="496809"/>
          </a:xfrm>
          <a:prstGeom prst="rect">
            <a:avLst/>
          </a:prstGeom>
        </p:spPr>
        <p:txBody>
          <a:bodyPr vert="horz" lIns="91163" tIns="45581" rIns="91163" bIns="45581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8539" y="0"/>
            <a:ext cx="2951850" cy="496809"/>
          </a:xfrm>
          <a:prstGeom prst="rect">
            <a:avLst/>
          </a:prstGeom>
        </p:spPr>
        <p:txBody>
          <a:bodyPr vert="horz" lIns="91163" tIns="45581" rIns="91163" bIns="45581" rtlCol="0"/>
          <a:lstStyle>
            <a:lvl1pPr algn="r">
              <a:defRPr sz="1200"/>
            </a:lvl1pPr>
          </a:lstStyle>
          <a:p>
            <a:fld id="{186C1797-A071-4A51-B8E9-58C4F4D6F654}" type="datetimeFigureOut">
              <a:rPr lang="ru-RU" smtClean="0"/>
              <a:pPr/>
              <a:t>30.11.2018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47293"/>
            <a:ext cx="2951850" cy="496809"/>
          </a:xfrm>
          <a:prstGeom prst="rect">
            <a:avLst/>
          </a:prstGeom>
        </p:spPr>
        <p:txBody>
          <a:bodyPr vert="horz" lIns="91163" tIns="45581" rIns="91163" bIns="45581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8539" y="9447293"/>
            <a:ext cx="2951850" cy="496809"/>
          </a:xfrm>
          <a:prstGeom prst="rect">
            <a:avLst/>
          </a:prstGeom>
        </p:spPr>
        <p:txBody>
          <a:bodyPr vert="horz" lIns="91163" tIns="45581" rIns="91163" bIns="45581" rtlCol="0" anchor="b"/>
          <a:lstStyle>
            <a:lvl1pPr algn="r">
              <a:defRPr sz="1200"/>
            </a:lvl1pPr>
          </a:lstStyle>
          <a:p>
            <a:fld id="{0D5C1C6D-4B22-43AF-BE80-4E2B3BDBB1A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780409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51850" cy="496809"/>
          </a:xfrm>
          <a:prstGeom prst="rect">
            <a:avLst/>
          </a:prstGeom>
        </p:spPr>
        <p:txBody>
          <a:bodyPr vert="horz" lIns="91163" tIns="45581" rIns="91163" bIns="45581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8539" y="0"/>
            <a:ext cx="2951850" cy="496809"/>
          </a:xfrm>
          <a:prstGeom prst="rect">
            <a:avLst/>
          </a:prstGeom>
        </p:spPr>
        <p:txBody>
          <a:bodyPr vert="horz" lIns="91163" tIns="45581" rIns="91163" bIns="45581" rtlCol="0"/>
          <a:lstStyle>
            <a:lvl1pPr algn="r">
              <a:defRPr sz="1200"/>
            </a:lvl1pPr>
          </a:lstStyle>
          <a:p>
            <a:fld id="{EE99EB39-34B7-47DF-9BAF-87511596E620}" type="datetimeFigureOut">
              <a:rPr lang="ru-RU" smtClean="0"/>
              <a:pPr/>
              <a:t>30.11.2018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6125"/>
            <a:ext cx="6630987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63" tIns="45581" rIns="91163" bIns="45581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197" y="4723647"/>
            <a:ext cx="5449570" cy="4476036"/>
          </a:xfrm>
          <a:prstGeom prst="rect">
            <a:avLst/>
          </a:prstGeom>
        </p:spPr>
        <p:txBody>
          <a:bodyPr vert="horz" lIns="91163" tIns="45581" rIns="91163" bIns="4558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7293"/>
            <a:ext cx="2951850" cy="496809"/>
          </a:xfrm>
          <a:prstGeom prst="rect">
            <a:avLst/>
          </a:prstGeom>
        </p:spPr>
        <p:txBody>
          <a:bodyPr vert="horz" lIns="91163" tIns="45581" rIns="91163" bIns="45581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8539" y="9447293"/>
            <a:ext cx="2951850" cy="496809"/>
          </a:xfrm>
          <a:prstGeom prst="rect">
            <a:avLst/>
          </a:prstGeom>
        </p:spPr>
        <p:txBody>
          <a:bodyPr vert="horz" lIns="91163" tIns="45581" rIns="91163" bIns="45581" rtlCol="0" anchor="b"/>
          <a:lstStyle>
            <a:lvl1pPr algn="r">
              <a:defRPr sz="1200"/>
            </a:lvl1pPr>
          </a:lstStyle>
          <a:p>
            <a:fld id="{CBC3DFDA-8C4D-4159-9862-5BC986A2D28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75202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6134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123478"/>
            <a:ext cx="6984776" cy="487575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pic>
        <p:nvPicPr>
          <p:cNvPr id="10" name="Picture 3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763688" y="764350"/>
            <a:ext cx="7200000" cy="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08447" y="4831349"/>
            <a:ext cx="477888" cy="2738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r">
              <a:defRPr lang="ru-RU" sz="1600" b="1" i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E3F3FD2E-8AC3-4409-891B-9DAF6FBB6B7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32327743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2557581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1208ADE-0A5D-49D5-BFFA-3FE535E5E51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30.11.2018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08447" y="4831349"/>
            <a:ext cx="477888" cy="2738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r">
              <a:defRPr lang="ru-RU" sz="1600" b="1" i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E3F3FD2E-8AC3-4409-891B-9DAF6FBB6B7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6516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08447" y="4831349"/>
            <a:ext cx="477888" cy="2738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r">
              <a:defRPr lang="ru-RU" sz="1600" b="1" i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E3F3FD2E-8AC3-4409-891B-9DAF6FBB6B7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25979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65426"/>
            <a:ext cx="6840760" cy="559583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marL="0" lvl="0" algn="l"/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7168" y="915565"/>
            <a:ext cx="8424576" cy="152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dirty="0" smtClean="0"/>
              <a:t>Образец текста</a:t>
            </a:r>
          </a:p>
          <a:p>
            <a:pPr marL="457200" lvl="1"/>
            <a:r>
              <a:rPr lang="ru-RU" dirty="0" smtClean="0"/>
              <a:t>Второй уровень</a:t>
            </a:r>
          </a:p>
          <a:p>
            <a:pPr marL="914400" lvl="2"/>
            <a:r>
              <a:rPr lang="ru-RU" dirty="0" smtClean="0"/>
              <a:t>Третий уровень</a:t>
            </a:r>
          </a:p>
          <a:p>
            <a:pPr marL="1371600" lvl="3"/>
            <a:r>
              <a:rPr lang="ru-RU" dirty="0" smtClean="0"/>
              <a:t>Четвертый уровень</a:t>
            </a:r>
          </a:p>
          <a:p>
            <a:pPr marL="1828800" lvl="4"/>
            <a:r>
              <a:rPr lang="ru-RU" dirty="0" smtClean="0"/>
              <a:t>Пятый уровень</a:t>
            </a:r>
            <a:endParaRPr lang="ru-RU" dirty="0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8267"/>
            <a:ext cx="1224136" cy="487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08447" y="4831349"/>
            <a:ext cx="477888" cy="2738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r">
              <a:defRPr lang="ru-RU" sz="1600" b="1" i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E3F3FD2E-8AC3-4409-891B-9DAF6FBB6B7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00572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8" r:id="rId4"/>
    <p:sldLayoutId id="2147483679" r:id="rId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ru-RU" sz="2000" b="1" kern="1200">
          <a:solidFill>
            <a:schemeClr val="accent3">
              <a:lumMod val="50000"/>
            </a:schemeClr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ru-RU" sz="1600" kern="1200" smtClean="0">
          <a:solidFill>
            <a:srgbClr val="465723"/>
          </a:solidFill>
          <a:latin typeface="Times New Roman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ru-RU" sz="1600" kern="1200" dirty="0" smtClean="0">
          <a:solidFill>
            <a:srgbClr val="465723"/>
          </a:solidFill>
          <a:latin typeface="Times New Roman" pitchFamily="18" charset="0"/>
          <a:ea typeface="+mn-ea"/>
          <a:cs typeface="Times New Roman" panose="02020603050405020304" pitchFamily="18" charset="0"/>
        </a:defRPr>
      </a:lvl2pPr>
      <a:lvl3pPr marL="9715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lang="ru-RU" sz="1600" kern="1200" dirty="0" smtClean="0">
          <a:solidFill>
            <a:srgbClr val="465723"/>
          </a:solidFill>
          <a:latin typeface="Times New Roman" pitchFamily="18" charset="0"/>
          <a:ea typeface="+mn-ea"/>
          <a:cs typeface="Times New Roman" panose="02020603050405020304" pitchFamily="18" charset="0"/>
        </a:defRPr>
      </a:lvl3pPr>
      <a:lvl4pPr marL="14287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lang="ru-RU" sz="1600" kern="1200" dirty="0" smtClean="0">
          <a:solidFill>
            <a:srgbClr val="465723"/>
          </a:solidFill>
          <a:latin typeface="Times New Roman" pitchFamily="18" charset="0"/>
          <a:ea typeface="+mn-ea"/>
          <a:cs typeface="Times New Roman" panose="02020603050405020304" pitchFamily="18" charset="0"/>
        </a:defRPr>
      </a:lvl4pPr>
      <a:lvl5pPr marL="1885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-"/>
        <a:defRPr lang="ru-RU" sz="1600" kern="1200" dirty="0">
          <a:solidFill>
            <a:srgbClr val="465723"/>
          </a:solidFill>
          <a:latin typeface="Times New Roman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91680" y="144452"/>
            <a:ext cx="684076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>
                <a:solidFill>
                  <a:srgbClr val="465723"/>
                </a:solidFill>
                <a:latin typeface="Times New Roman" pitchFamily="18" charset="0"/>
                <a:cs typeface="Times New Roman" pitchFamily="18" charset="0"/>
              </a:rPr>
              <a:t>Некоммерческое партнерство </a:t>
            </a:r>
            <a:endParaRPr lang="ru-RU" sz="2600" b="1" dirty="0" smtClean="0">
              <a:solidFill>
                <a:srgbClr val="46572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600" b="1" dirty="0" smtClean="0">
                <a:solidFill>
                  <a:srgbClr val="465723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600" b="1" dirty="0">
                <a:solidFill>
                  <a:srgbClr val="465723"/>
                </a:solidFill>
                <a:latin typeface="Times New Roman" pitchFamily="18" charset="0"/>
                <a:cs typeface="Times New Roman" pitchFamily="18" charset="0"/>
              </a:rPr>
              <a:t>Национальный платежный совет</a:t>
            </a:r>
            <a:r>
              <a:rPr lang="ru-RU" sz="2600" b="1" dirty="0" smtClean="0">
                <a:solidFill>
                  <a:srgbClr val="465723"/>
                </a:solidFill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 algn="ctr"/>
            <a:r>
              <a:rPr lang="ru-RU" sz="2600" b="1" dirty="0" smtClean="0">
                <a:solidFill>
                  <a:srgbClr val="465723"/>
                </a:solidFill>
                <a:latin typeface="Times New Roman" pitchFamily="18" charset="0"/>
                <a:cs typeface="Times New Roman" pitchFamily="18" charset="0"/>
              </a:rPr>
              <a:t>(НП «НПС»)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942198" y="3147814"/>
            <a:ext cx="2842269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spcBef>
                <a:spcPct val="20000"/>
              </a:spcBef>
            </a:pPr>
            <a:r>
              <a:rPr lang="ru-RU" b="1" dirty="0" smtClean="0">
                <a:solidFill>
                  <a:srgbClr val="465723"/>
                </a:solidFill>
                <a:latin typeface="Times New Roman" pitchFamily="18" charset="0"/>
                <a:cs typeface="Times New Roman" pitchFamily="18" charset="0"/>
              </a:rPr>
              <a:t>Андрей Лисицын </a:t>
            </a:r>
            <a:endParaRPr lang="ru-RU" b="1" dirty="0">
              <a:solidFill>
                <a:srgbClr val="465723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>
              <a:spcBef>
                <a:spcPct val="20000"/>
              </a:spcBef>
            </a:pPr>
            <a:r>
              <a:rPr lang="ru-RU" dirty="0" smtClean="0">
                <a:solidFill>
                  <a:srgbClr val="465723"/>
                </a:solidFill>
                <a:latin typeface="Times New Roman" pitchFamily="18" charset="0"/>
                <a:cs typeface="Times New Roman" pitchFamily="18" charset="0"/>
              </a:rPr>
              <a:t>НП </a:t>
            </a:r>
            <a:r>
              <a:rPr lang="ru-RU" dirty="0">
                <a:solidFill>
                  <a:srgbClr val="465723"/>
                </a:solidFill>
                <a:latin typeface="Times New Roman" pitchFamily="18" charset="0"/>
                <a:cs typeface="Times New Roman" pitchFamily="18" charset="0"/>
              </a:rPr>
              <a:t>"НПС"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9552" y="2014035"/>
            <a:ext cx="8244915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b="1" dirty="0" smtClean="0">
                <a:solidFill>
                  <a:srgbClr val="465723"/>
                </a:solidFill>
                <a:latin typeface="Times New Roman" pitchFamily="18" charset="0"/>
                <a:cs typeface="Times New Roman" pitchFamily="18" charset="0"/>
              </a:rPr>
              <a:t>«Направления обеспечения </a:t>
            </a:r>
            <a:r>
              <a:rPr lang="ru-RU" b="1" dirty="0" smtClean="0">
                <a:solidFill>
                  <a:srgbClr val="465723"/>
                </a:solidFill>
                <a:latin typeface="Times New Roman" pitchFamily="18" charset="0"/>
                <a:cs typeface="Times New Roman" pitchFamily="18" charset="0"/>
              </a:rPr>
              <a:t>информационной </a:t>
            </a:r>
            <a:r>
              <a:rPr lang="ru-RU" b="1" dirty="0" smtClean="0">
                <a:solidFill>
                  <a:srgbClr val="465723"/>
                </a:solidFill>
                <a:latin typeface="Times New Roman" pitchFamily="18" charset="0"/>
                <a:cs typeface="Times New Roman" pitchFamily="18" charset="0"/>
              </a:rPr>
              <a:t>безопасности финансовых технологий на пространстве </a:t>
            </a:r>
            <a:r>
              <a:rPr lang="ru-RU" b="1" dirty="0" smtClean="0">
                <a:solidFill>
                  <a:srgbClr val="465723"/>
                </a:solidFill>
                <a:latin typeface="Times New Roman" pitchFamily="18" charset="0"/>
                <a:cs typeface="Times New Roman" pitchFamily="18" charset="0"/>
              </a:rPr>
              <a:t>ЕАЭС</a:t>
            </a:r>
            <a:r>
              <a:rPr lang="ru-RU" b="1" dirty="0" smtClean="0">
                <a:solidFill>
                  <a:srgbClr val="465723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b="1" dirty="0">
              <a:solidFill>
                <a:srgbClr val="46572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20000"/>
              </a:spcBef>
            </a:pPr>
            <a:endParaRPr lang="ru-RU" b="1" dirty="0">
              <a:solidFill>
                <a:srgbClr val="46572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3180692"/>
            <a:ext cx="4680520" cy="824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14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МЕЖДУНАРОДНЫЙ БАНКОВСКИЙ СОВЕТ</a:t>
            </a:r>
            <a:endParaRPr lang="ru-RU" sz="1400" b="1" dirty="0" smtClean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20000"/>
              </a:spcBef>
            </a:pPr>
            <a:r>
              <a:rPr lang="ru-RU" sz="14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Москва, </a:t>
            </a:r>
            <a:r>
              <a:rPr lang="ru-RU" sz="14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ru-RU" sz="14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ноября 2018 </a:t>
            </a:r>
            <a:r>
              <a:rPr lang="ru-RU" sz="14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года</a:t>
            </a:r>
            <a:endParaRPr lang="ru-RU" sz="1400" b="1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20000"/>
              </a:spcBef>
            </a:pPr>
            <a:endParaRPr lang="ru-RU" sz="1400" b="1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608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Направления развития финансовых технологий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8748464" y="4803997"/>
            <a:ext cx="360809" cy="263649"/>
          </a:xfrm>
        </p:spPr>
        <p:txBody>
          <a:bodyPr/>
          <a:lstStyle/>
          <a:p>
            <a:fld id="{E3F3FD2E-8AC3-4409-891B-9DAF6FBB6B7C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547664" y="1537846"/>
            <a:ext cx="5688632" cy="3465628"/>
          </a:xfrm>
          <a:prstGeom prst="roundRect">
            <a:avLst/>
          </a:prstGeom>
          <a:solidFill>
            <a:schemeClr val="accent3">
              <a:lumMod val="20000"/>
              <a:lumOff val="80000"/>
              <a:alpha val="46000"/>
            </a:schemeClr>
          </a:solidFill>
          <a:ln w="635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ru-RU" sz="42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МАРКЕТПЛЕЙСЫ</a:t>
            </a:r>
            <a:endParaRPr lang="ru-RU" sz="42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95538" y="987500"/>
            <a:ext cx="8424936" cy="34218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63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36000" rtlCol="0" anchor="b" anchorCtr="0"/>
          <a:lstStyle/>
          <a:p>
            <a:pPr algn="ctr"/>
            <a:r>
              <a:rPr lang="ru-RU" sz="1100" b="1" dirty="0">
                <a:solidFill>
                  <a:srgbClr val="006600"/>
                </a:solidFill>
              </a:rPr>
              <a:t>технологии, направленные на </a:t>
            </a:r>
            <a:r>
              <a:rPr lang="ru-RU" sz="1100" b="1" dirty="0" smtClean="0">
                <a:solidFill>
                  <a:srgbClr val="006600"/>
                </a:solidFill>
              </a:rPr>
              <a:t>уменьшение стоимости, обеспечени</a:t>
            </a:r>
            <a:r>
              <a:rPr lang="ru-RU" sz="1100" b="1" dirty="0">
                <a:solidFill>
                  <a:srgbClr val="006600"/>
                </a:solidFill>
              </a:rPr>
              <a:t>е</a:t>
            </a:r>
            <a:r>
              <a:rPr lang="ru-RU" sz="1100" b="1" dirty="0" smtClean="0">
                <a:solidFill>
                  <a:srgbClr val="006600"/>
                </a:solidFill>
              </a:rPr>
              <a:t> удобства и доступности  финансовых услуг, в частности, в сферах </a:t>
            </a:r>
            <a:endParaRPr lang="ru-RU" sz="1100" b="1" dirty="0">
              <a:solidFill>
                <a:srgbClr val="006600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563888" y="843558"/>
            <a:ext cx="1656184" cy="243453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ru-RU" sz="1600" b="1" dirty="0" smtClean="0">
                <a:solidFill>
                  <a:srgbClr val="006600"/>
                </a:solidFill>
              </a:rPr>
              <a:t>ФинТех</a:t>
            </a:r>
            <a:endParaRPr lang="ru-RU" sz="1600" b="1" dirty="0">
              <a:solidFill>
                <a:srgbClr val="006600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56529" y="1607340"/>
            <a:ext cx="1491550" cy="64037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63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ru-RU" sz="1200" dirty="0" smtClean="0">
                <a:solidFill>
                  <a:srgbClr val="006600"/>
                </a:solidFill>
              </a:rPr>
              <a:t>Банковское обслуживание </a:t>
            </a:r>
            <a:endParaRPr lang="ru-RU" sz="1200" dirty="0">
              <a:solidFill>
                <a:srgbClr val="006600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56529" y="3075806"/>
            <a:ext cx="1476164" cy="27075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63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ru-RU" sz="1200" dirty="0" smtClean="0">
                <a:solidFill>
                  <a:srgbClr val="006600"/>
                </a:solidFill>
              </a:rPr>
              <a:t>Краудфандинг</a:t>
            </a:r>
            <a:endParaRPr lang="ru-RU" sz="1200" dirty="0">
              <a:solidFill>
                <a:srgbClr val="006600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48636" y="2339755"/>
            <a:ext cx="1224136" cy="61887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63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ru-RU" sz="1200" dirty="0">
                <a:solidFill>
                  <a:srgbClr val="006600"/>
                </a:solidFill>
              </a:rPr>
              <a:t>К</a:t>
            </a:r>
            <a:r>
              <a:rPr lang="ru-RU" sz="1200" dirty="0" smtClean="0">
                <a:solidFill>
                  <a:srgbClr val="006600"/>
                </a:solidFill>
              </a:rPr>
              <a:t>редитование</a:t>
            </a:r>
            <a:endParaRPr lang="ru-RU" sz="1200" dirty="0">
              <a:solidFill>
                <a:srgbClr val="006600"/>
              </a:solidFill>
            </a:endParaRPr>
          </a:p>
        </p:txBody>
      </p:sp>
      <p:cxnSp>
        <p:nvCxnSpPr>
          <p:cNvPr id="25" name="Прямая со стрелкой 24"/>
          <p:cNvCxnSpPr>
            <a:stCxn id="14" idx="2"/>
            <a:endCxn id="18" idx="1"/>
          </p:cNvCxnSpPr>
          <p:nvPr/>
        </p:nvCxnSpPr>
        <p:spPr>
          <a:xfrm rot="5400000">
            <a:off x="2333348" y="-347132"/>
            <a:ext cx="597841" cy="3951477"/>
          </a:xfrm>
          <a:prstGeom prst="bentConnector4">
            <a:avLst>
              <a:gd name="adj1" fmla="val 24974"/>
              <a:gd name="adj2" fmla="val 105785"/>
            </a:avLst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rgbClr val="006600"/>
            </a:solidFill>
            <a:tailEnd type="stealth" w="sm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6" name="Прямая со стрелкой 24"/>
          <p:cNvCxnSpPr>
            <a:stCxn id="14" idx="2"/>
            <a:endCxn id="22" idx="1"/>
          </p:cNvCxnSpPr>
          <p:nvPr/>
        </p:nvCxnSpPr>
        <p:spPr>
          <a:xfrm rot="5400000">
            <a:off x="1968568" y="9754"/>
            <a:ext cx="1319506" cy="3959370"/>
          </a:xfrm>
          <a:prstGeom prst="bentConnector4">
            <a:avLst>
              <a:gd name="adj1" fmla="val 11312"/>
              <a:gd name="adj2" fmla="val 105774"/>
            </a:avLst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rgbClr val="006600"/>
            </a:solidFill>
            <a:tailEnd type="stealth" w="sm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7" name="Прямая со стрелкой 24"/>
          <p:cNvCxnSpPr>
            <a:stCxn id="14" idx="2"/>
            <a:endCxn id="28" idx="0"/>
          </p:cNvCxnSpPr>
          <p:nvPr/>
        </p:nvCxnSpPr>
        <p:spPr>
          <a:xfrm rot="16200000" flipH="1">
            <a:off x="6024986" y="-87295"/>
            <a:ext cx="298387" cy="3132347"/>
          </a:xfrm>
          <a:prstGeom prst="bentConnector3">
            <a:avLst>
              <a:gd name="adj1" fmla="val 50000"/>
            </a:avLst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rgbClr val="006600"/>
            </a:solidFill>
            <a:tailEnd type="stealth" w="sm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8" name="Скругленный прямоугольник 27"/>
          <p:cNvSpPr/>
          <p:nvPr/>
        </p:nvSpPr>
        <p:spPr>
          <a:xfrm>
            <a:off x="6804249" y="1628073"/>
            <a:ext cx="1872208" cy="22923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63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ru-RU" sz="1200" dirty="0" smtClean="0">
                <a:solidFill>
                  <a:srgbClr val="006600"/>
                </a:solidFill>
              </a:rPr>
              <a:t>Платежи и переводы</a:t>
            </a:r>
            <a:endParaRPr lang="ru-RU" sz="1200" dirty="0">
              <a:solidFill>
                <a:srgbClr val="006600"/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804248" y="3363838"/>
            <a:ext cx="1593745" cy="29734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200" dirty="0">
                <a:solidFill>
                  <a:schemeClr val="tx2"/>
                </a:solidFill>
              </a:rPr>
              <a:t>Мобильные платежи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804248" y="3715213"/>
            <a:ext cx="1587521" cy="47556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200" dirty="0">
                <a:solidFill>
                  <a:schemeClr val="tx2"/>
                </a:solidFill>
              </a:rPr>
              <a:t>Платежные агрегаторы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752528" y="2391730"/>
            <a:ext cx="1641600" cy="43204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200" dirty="0">
                <a:solidFill>
                  <a:schemeClr val="tx2"/>
                </a:solidFill>
              </a:rPr>
              <a:t>Электронные кошелки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2533994" y="4464208"/>
            <a:ext cx="2016224" cy="28803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ru-RU" sz="1200" dirty="0">
                <a:solidFill>
                  <a:srgbClr val="006600"/>
                </a:solidFill>
              </a:rPr>
              <a:t>Ведение личных  финансов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5069494" y="2653614"/>
            <a:ext cx="1236734" cy="30501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ru-RU" sz="1200" dirty="0">
                <a:solidFill>
                  <a:srgbClr val="006600"/>
                </a:solidFill>
              </a:rPr>
              <a:t>Инвестиции</a:t>
            </a: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5069494" y="2218752"/>
            <a:ext cx="1152128" cy="36004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ru-RU" sz="1200" dirty="0">
                <a:solidFill>
                  <a:srgbClr val="006600"/>
                </a:solidFill>
              </a:rPr>
              <a:t>Трейдинг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646944" y="3458980"/>
            <a:ext cx="1440161" cy="36004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63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ru-RU" sz="1200" dirty="0" smtClean="0">
                <a:solidFill>
                  <a:srgbClr val="006600"/>
                </a:solidFill>
              </a:rPr>
              <a:t>Страхование</a:t>
            </a:r>
            <a:endParaRPr lang="ru-RU" sz="1200" dirty="0">
              <a:solidFill>
                <a:srgbClr val="006600"/>
              </a:solidFill>
            </a:endParaRPr>
          </a:p>
        </p:txBody>
      </p:sp>
      <p:cxnSp>
        <p:nvCxnSpPr>
          <p:cNvPr id="36" name="Прямая со стрелкой 24"/>
          <p:cNvCxnSpPr>
            <a:stCxn id="52" idx="1"/>
            <a:endCxn id="34" idx="1"/>
          </p:cNvCxnSpPr>
          <p:nvPr/>
        </p:nvCxnSpPr>
        <p:spPr>
          <a:xfrm rot="10800000" flipV="1">
            <a:off x="5069494" y="1909306"/>
            <a:ext cx="6560" cy="489466"/>
          </a:xfrm>
          <a:prstGeom prst="bentConnector3">
            <a:avLst>
              <a:gd name="adj1" fmla="val 3584756"/>
            </a:avLst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rgbClr val="006600"/>
            </a:solidFill>
            <a:tailEnd type="stealth" w="sm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7" name="Скругленный прямоугольник 36"/>
          <p:cNvSpPr/>
          <p:nvPr/>
        </p:nvSpPr>
        <p:spPr>
          <a:xfrm>
            <a:off x="2535157" y="3960152"/>
            <a:ext cx="2015062" cy="46125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ru-RU" sz="1200" dirty="0">
                <a:solidFill>
                  <a:srgbClr val="006600"/>
                </a:solidFill>
              </a:rPr>
              <a:t>Обучение и финансовая грамотность</a:t>
            </a: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653733" y="3921910"/>
            <a:ext cx="1440162" cy="54150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63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ru-RU" sz="1200" dirty="0" smtClean="0">
                <a:solidFill>
                  <a:srgbClr val="006600"/>
                </a:solidFill>
              </a:rPr>
              <a:t>Связанные услуги</a:t>
            </a:r>
            <a:endParaRPr lang="ru-RU" sz="1200" dirty="0">
              <a:solidFill>
                <a:srgbClr val="006600"/>
              </a:solidFill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2533994" y="2321076"/>
            <a:ext cx="1872208" cy="226941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200" dirty="0">
                <a:solidFill>
                  <a:srgbClr val="006600"/>
                </a:solidFill>
              </a:rPr>
              <a:t>P2P </a:t>
            </a:r>
            <a:r>
              <a:rPr lang="ru-RU" sz="1200" dirty="0">
                <a:solidFill>
                  <a:srgbClr val="006600"/>
                </a:solidFill>
              </a:rPr>
              <a:t>кредитование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6781780" y="2881681"/>
            <a:ext cx="1616213" cy="43204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200" dirty="0">
                <a:solidFill>
                  <a:schemeClr val="tx2"/>
                </a:solidFill>
              </a:rPr>
              <a:t>Моментальные платежи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2527755" y="2607407"/>
            <a:ext cx="1943053" cy="396391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ru-RU" sz="1200" dirty="0">
                <a:solidFill>
                  <a:srgbClr val="006600"/>
                </a:solidFill>
              </a:rPr>
              <a:t>Микрофинансовые технологии</a:t>
            </a:r>
          </a:p>
        </p:txBody>
      </p:sp>
      <p:cxnSp>
        <p:nvCxnSpPr>
          <p:cNvPr id="42" name="Прямая со стрелкой 24"/>
          <p:cNvCxnSpPr>
            <a:stCxn id="52" idx="1"/>
            <a:endCxn id="33" idx="1"/>
          </p:cNvCxnSpPr>
          <p:nvPr/>
        </p:nvCxnSpPr>
        <p:spPr>
          <a:xfrm rot="10800000" flipV="1">
            <a:off x="5069494" y="1909305"/>
            <a:ext cx="6560" cy="896815"/>
          </a:xfrm>
          <a:prstGeom prst="bentConnector3">
            <a:avLst>
              <a:gd name="adj1" fmla="val 3584756"/>
            </a:avLst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rgbClr val="006600"/>
            </a:solidFill>
            <a:tailEnd type="stealth" w="sm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3" name="Прямая со стрелкой 24"/>
          <p:cNvCxnSpPr>
            <a:stCxn id="22" idx="3"/>
            <a:endCxn id="39" idx="1"/>
          </p:cNvCxnSpPr>
          <p:nvPr/>
        </p:nvCxnSpPr>
        <p:spPr>
          <a:xfrm flipV="1">
            <a:off x="1872772" y="2434547"/>
            <a:ext cx="661222" cy="214645"/>
          </a:xfrm>
          <a:prstGeom prst="bentConnector3">
            <a:avLst>
              <a:gd name="adj1" fmla="val 50000"/>
            </a:avLst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rgbClr val="006600"/>
            </a:solidFill>
            <a:tailEnd type="stealth" w="sm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4" name="Прямая со стрелкой 24"/>
          <p:cNvCxnSpPr>
            <a:stCxn id="22" idx="3"/>
            <a:endCxn id="41" idx="1"/>
          </p:cNvCxnSpPr>
          <p:nvPr/>
        </p:nvCxnSpPr>
        <p:spPr>
          <a:xfrm>
            <a:off x="1872772" y="2649192"/>
            <a:ext cx="654983" cy="156411"/>
          </a:xfrm>
          <a:prstGeom prst="bentConnector3">
            <a:avLst>
              <a:gd name="adj1" fmla="val 50000"/>
            </a:avLst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rgbClr val="006600"/>
            </a:solidFill>
            <a:tailEnd type="stealth" w="sm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5" name="Прямая со стрелкой 24"/>
          <p:cNvCxnSpPr>
            <a:stCxn id="14" idx="2"/>
            <a:endCxn id="21" idx="1"/>
          </p:cNvCxnSpPr>
          <p:nvPr/>
        </p:nvCxnSpPr>
        <p:spPr>
          <a:xfrm rot="5400000">
            <a:off x="1691520" y="294696"/>
            <a:ext cx="1881497" cy="3951477"/>
          </a:xfrm>
          <a:prstGeom prst="bentConnector4">
            <a:avLst>
              <a:gd name="adj1" fmla="val 7911"/>
              <a:gd name="adj2" fmla="val 105785"/>
            </a:avLst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rgbClr val="006600"/>
            </a:solidFill>
            <a:tailEnd type="stealth" w="sm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6" name="Скругленный прямоугольник 45"/>
          <p:cNvSpPr/>
          <p:nvPr/>
        </p:nvSpPr>
        <p:spPr>
          <a:xfrm>
            <a:off x="6732240" y="1926586"/>
            <a:ext cx="1641600" cy="41127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200" dirty="0">
                <a:solidFill>
                  <a:schemeClr val="tx2"/>
                </a:solidFill>
              </a:rPr>
              <a:t>Платежные </a:t>
            </a:r>
            <a:r>
              <a:rPr lang="ru-RU" sz="1200" dirty="0" smtClean="0">
                <a:solidFill>
                  <a:schemeClr val="tx2"/>
                </a:solidFill>
              </a:rPr>
              <a:t>карты и терминалы</a:t>
            </a:r>
            <a:endParaRPr lang="ru-RU" sz="1200" dirty="0">
              <a:solidFill>
                <a:schemeClr val="tx2"/>
              </a:solidFill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2533994" y="3651870"/>
            <a:ext cx="2016224" cy="28803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ru-RU" sz="1200" dirty="0" smtClean="0">
                <a:solidFill>
                  <a:srgbClr val="006600"/>
                </a:solidFill>
              </a:rPr>
              <a:t>Системы лояльности</a:t>
            </a:r>
            <a:endParaRPr lang="ru-RU" sz="1200" dirty="0">
              <a:solidFill>
                <a:srgbClr val="006600"/>
              </a:solidFill>
            </a:endParaRPr>
          </a:p>
        </p:txBody>
      </p:sp>
      <p:cxnSp>
        <p:nvCxnSpPr>
          <p:cNvPr id="48" name="Прямая со стрелкой 24"/>
          <p:cNvCxnSpPr>
            <a:stCxn id="38" idx="3"/>
            <a:endCxn id="47" idx="1"/>
          </p:cNvCxnSpPr>
          <p:nvPr/>
        </p:nvCxnSpPr>
        <p:spPr>
          <a:xfrm flipV="1">
            <a:off x="2093895" y="3795886"/>
            <a:ext cx="440099" cy="396776"/>
          </a:xfrm>
          <a:prstGeom prst="bentConnector3">
            <a:avLst>
              <a:gd name="adj1" fmla="val 50000"/>
            </a:avLst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rgbClr val="006600"/>
            </a:solidFill>
            <a:tailEnd type="stealth" w="sm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9" name="Скругленный прямоугольник 48"/>
          <p:cNvSpPr/>
          <p:nvPr/>
        </p:nvSpPr>
        <p:spPr>
          <a:xfrm>
            <a:off x="2535156" y="1945321"/>
            <a:ext cx="1511005" cy="27028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ru-RU" sz="1200" dirty="0" smtClean="0">
                <a:solidFill>
                  <a:srgbClr val="006600"/>
                </a:solidFill>
              </a:rPr>
              <a:t>Кэш менеджмент</a:t>
            </a:r>
            <a:endParaRPr lang="ru-RU" sz="1200" dirty="0">
              <a:solidFill>
                <a:srgbClr val="006600"/>
              </a:solidFill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2533993" y="1653390"/>
            <a:ext cx="1512167" cy="27028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ru-RU" sz="1200" dirty="0">
                <a:solidFill>
                  <a:srgbClr val="006600"/>
                </a:solidFill>
              </a:rPr>
              <a:t>ДБО</a:t>
            </a: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6781781" y="4260830"/>
            <a:ext cx="1641600" cy="28803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200" dirty="0">
                <a:solidFill>
                  <a:schemeClr val="tx2"/>
                </a:solidFill>
              </a:rPr>
              <a:t>Платежи с аккаунтов</a:t>
            </a: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5076054" y="1638554"/>
            <a:ext cx="1440162" cy="54150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63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ru-RU" sz="1200" dirty="0">
                <a:solidFill>
                  <a:srgbClr val="006600"/>
                </a:solidFill>
              </a:rPr>
              <a:t>Операции на финансовом рынке</a:t>
            </a: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6715140" y="4641190"/>
            <a:ext cx="1641600" cy="28803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ru-RU" sz="1200" dirty="0" smtClean="0">
                <a:solidFill>
                  <a:srgbClr val="006600"/>
                </a:solidFill>
              </a:rPr>
              <a:t>Криптовалюты</a:t>
            </a:r>
            <a:endParaRPr lang="ru-RU" sz="1200" dirty="0">
              <a:solidFill>
                <a:srgbClr val="006600"/>
              </a:solidFill>
            </a:endParaRPr>
          </a:p>
        </p:txBody>
      </p:sp>
      <p:cxnSp>
        <p:nvCxnSpPr>
          <p:cNvPr id="54" name="Прямая со стрелкой 24"/>
          <p:cNvCxnSpPr>
            <a:stCxn id="14" idx="2"/>
            <a:endCxn id="35" idx="1"/>
          </p:cNvCxnSpPr>
          <p:nvPr/>
        </p:nvCxnSpPr>
        <p:spPr>
          <a:xfrm rot="5400000">
            <a:off x="1472818" y="503812"/>
            <a:ext cx="2309314" cy="3961062"/>
          </a:xfrm>
          <a:prstGeom prst="bentConnector4">
            <a:avLst>
              <a:gd name="adj1" fmla="val 6442"/>
              <a:gd name="adj2" fmla="val 105771"/>
            </a:avLst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rgbClr val="006600"/>
            </a:solidFill>
            <a:tailEnd type="stealth" w="sm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5" name="Прямая со стрелкой 24"/>
          <p:cNvCxnSpPr>
            <a:stCxn id="14" idx="2"/>
            <a:endCxn id="38" idx="1"/>
          </p:cNvCxnSpPr>
          <p:nvPr/>
        </p:nvCxnSpPr>
        <p:spPr>
          <a:xfrm rot="5400000">
            <a:off x="1199382" y="784038"/>
            <a:ext cx="2862976" cy="3954273"/>
          </a:xfrm>
          <a:prstGeom prst="bentConnector4">
            <a:avLst>
              <a:gd name="adj1" fmla="val 5219"/>
              <a:gd name="adj2" fmla="val 105781"/>
            </a:avLst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rgbClr val="006600"/>
            </a:solidFill>
            <a:tailEnd type="stealth" w="sm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6" name="Прямая со стрелкой 24"/>
          <p:cNvCxnSpPr>
            <a:stCxn id="14" idx="2"/>
            <a:endCxn id="52" idx="0"/>
          </p:cNvCxnSpPr>
          <p:nvPr/>
        </p:nvCxnSpPr>
        <p:spPr>
          <a:xfrm rot="16200000" flipH="1">
            <a:off x="5047636" y="890055"/>
            <a:ext cx="308868" cy="1188129"/>
          </a:xfrm>
          <a:prstGeom prst="bentConnector3">
            <a:avLst>
              <a:gd name="adj1" fmla="val 48300"/>
            </a:avLst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rgbClr val="006600"/>
            </a:solidFill>
            <a:tailEnd type="stealth" w="sm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7" name="Прямая со стрелкой 24"/>
          <p:cNvCxnSpPr>
            <a:stCxn id="38" idx="3"/>
            <a:endCxn id="37" idx="1"/>
          </p:cNvCxnSpPr>
          <p:nvPr/>
        </p:nvCxnSpPr>
        <p:spPr>
          <a:xfrm flipV="1">
            <a:off x="2093895" y="4190781"/>
            <a:ext cx="441262" cy="1881"/>
          </a:xfrm>
          <a:prstGeom prst="bentConnector3">
            <a:avLst>
              <a:gd name="adj1" fmla="val 50000"/>
            </a:avLst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rgbClr val="006600"/>
            </a:solidFill>
            <a:tailEnd type="stealth" w="sm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8" name="Прямая со стрелкой 24"/>
          <p:cNvCxnSpPr>
            <a:stCxn id="38" idx="3"/>
            <a:endCxn id="32" idx="1"/>
          </p:cNvCxnSpPr>
          <p:nvPr/>
        </p:nvCxnSpPr>
        <p:spPr>
          <a:xfrm>
            <a:off x="2093895" y="4192662"/>
            <a:ext cx="440099" cy="415562"/>
          </a:xfrm>
          <a:prstGeom prst="bentConnector3">
            <a:avLst>
              <a:gd name="adj1" fmla="val 50000"/>
            </a:avLst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rgbClr val="006600"/>
            </a:solidFill>
            <a:tailEnd type="stealth" w="sm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9" name="Прямая со стрелкой 24"/>
          <p:cNvCxnSpPr>
            <a:stCxn id="28" idx="3"/>
            <a:endCxn id="46" idx="3"/>
          </p:cNvCxnSpPr>
          <p:nvPr/>
        </p:nvCxnSpPr>
        <p:spPr>
          <a:xfrm flipH="1">
            <a:off x="8373840" y="1742690"/>
            <a:ext cx="302617" cy="389533"/>
          </a:xfrm>
          <a:prstGeom prst="bentConnector3">
            <a:avLst>
              <a:gd name="adj1" fmla="val -75541"/>
            </a:avLst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rgbClr val="006600"/>
            </a:solidFill>
            <a:tailEnd type="stealth" w="sm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0" name="Прямая со стрелкой 24"/>
          <p:cNvCxnSpPr>
            <a:stCxn id="28" idx="3"/>
            <a:endCxn id="31" idx="3"/>
          </p:cNvCxnSpPr>
          <p:nvPr/>
        </p:nvCxnSpPr>
        <p:spPr>
          <a:xfrm flipH="1">
            <a:off x="8394128" y="1742690"/>
            <a:ext cx="282329" cy="865064"/>
          </a:xfrm>
          <a:prstGeom prst="bentConnector3">
            <a:avLst>
              <a:gd name="adj1" fmla="val -80969"/>
            </a:avLst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rgbClr val="006600"/>
            </a:solidFill>
            <a:tailEnd type="stealth" w="sm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1" name="Прямая со стрелкой 24"/>
          <p:cNvCxnSpPr>
            <a:stCxn id="52" idx="1"/>
            <a:endCxn id="53" idx="1"/>
          </p:cNvCxnSpPr>
          <p:nvPr/>
        </p:nvCxnSpPr>
        <p:spPr>
          <a:xfrm rot="10800000" flipH="1" flipV="1">
            <a:off x="5076054" y="1909306"/>
            <a:ext cx="1639086" cy="2875900"/>
          </a:xfrm>
          <a:prstGeom prst="bentConnector3">
            <a:avLst>
              <a:gd name="adj1" fmla="val -13947"/>
            </a:avLst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rgbClr val="006600"/>
            </a:solidFill>
            <a:tailEnd type="stealth" w="sm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2" name="Прямая со стрелкой 24"/>
          <p:cNvCxnSpPr>
            <a:stCxn id="28" idx="3"/>
            <a:endCxn id="53" idx="3"/>
          </p:cNvCxnSpPr>
          <p:nvPr/>
        </p:nvCxnSpPr>
        <p:spPr>
          <a:xfrm flipH="1">
            <a:off x="8356740" y="1742690"/>
            <a:ext cx="319717" cy="3042516"/>
          </a:xfrm>
          <a:prstGeom prst="bentConnector3">
            <a:avLst>
              <a:gd name="adj1" fmla="val -71501"/>
            </a:avLst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rgbClr val="006600"/>
            </a:solidFill>
            <a:tailEnd type="stealth" w="sm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3" name="Прямая со стрелкой 24"/>
          <p:cNvCxnSpPr>
            <a:stCxn id="28" idx="3"/>
            <a:endCxn id="40" idx="3"/>
          </p:cNvCxnSpPr>
          <p:nvPr/>
        </p:nvCxnSpPr>
        <p:spPr>
          <a:xfrm flipH="1">
            <a:off x="8397993" y="1742690"/>
            <a:ext cx="278464" cy="1355015"/>
          </a:xfrm>
          <a:prstGeom prst="bentConnector3">
            <a:avLst>
              <a:gd name="adj1" fmla="val -82093"/>
            </a:avLst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rgbClr val="006600"/>
            </a:solidFill>
            <a:tailEnd type="stealth" w="sm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4" name="Прямая со стрелкой 24"/>
          <p:cNvCxnSpPr>
            <a:stCxn id="28" idx="3"/>
            <a:endCxn id="29" idx="3"/>
          </p:cNvCxnSpPr>
          <p:nvPr/>
        </p:nvCxnSpPr>
        <p:spPr>
          <a:xfrm flipH="1">
            <a:off x="8397993" y="1742690"/>
            <a:ext cx="278464" cy="1769821"/>
          </a:xfrm>
          <a:prstGeom prst="bentConnector3">
            <a:avLst>
              <a:gd name="adj1" fmla="val -82093"/>
            </a:avLst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rgbClr val="006600"/>
            </a:solidFill>
            <a:tailEnd type="stealth" w="sm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5" name="Прямая со стрелкой 24"/>
          <p:cNvCxnSpPr>
            <a:stCxn id="28" idx="3"/>
            <a:endCxn id="30" idx="3"/>
          </p:cNvCxnSpPr>
          <p:nvPr/>
        </p:nvCxnSpPr>
        <p:spPr>
          <a:xfrm flipH="1">
            <a:off x="8391769" y="1742690"/>
            <a:ext cx="284688" cy="2210307"/>
          </a:xfrm>
          <a:prstGeom prst="bentConnector3">
            <a:avLst>
              <a:gd name="adj1" fmla="val -80298"/>
            </a:avLst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rgbClr val="006600"/>
            </a:solidFill>
            <a:tailEnd type="stealth" w="sm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6" name="Прямая со стрелкой 24"/>
          <p:cNvCxnSpPr>
            <a:stCxn id="28" idx="3"/>
            <a:endCxn id="51" idx="3"/>
          </p:cNvCxnSpPr>
          <p:nvPr/>
        </p:nvCxnSpPr>
        <p:spPr>
          <a:xfrm flipH="1">
            <a:off x="8423381" y="1742690"/>
            <a:ext cx="253076" cy="2662156"/>
          </a:xfrm>
          <a:prstGeom prst="bentConnector3">
            <a:avLst>
              <a:gd name="adj1" fmla="val -90329"/>
            </a:avLst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rgbClr val="006600"/>
            </a:solidFill>
            <a:tailEnd type="stealth" w="sm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7" name="Прямая со стрелкой 24"/>
          <p:cNvCxnSpPr>
            <a:stCxn id="18" idx="3"/>
            <a:endCxn id="49" idx="1"/>
          </p:cNvCxnSpPr>
          <p:nvPr/>
        </p:nvCxnSpPr>
        <p:spPr>
          <a:xfrm>
            <a:off x="2148079" y="1927527"/>
            <a:ext cx="387077" cy="152938"/>
          </a:xfrm>
          <a:prstGeom prst="bentConnector3">
            <a:avLst>
              <a:gd name="adj1" fmla="val 50000"/>
            </a:avLst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rgbClr val="006600"/>
            </a:solidFill>
            <a:tailEnd type="stealth" w="sm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8" name="Прямая со стрелкой 24"/>
          <p:cNvCxnSpPr>
            <a:stCxn id="18" idx="3"/>
            <a:endCxn id="50" idx="1"/>
          </p:cNvCxnSpPr>
          <p:nvPr/>
        </p:nvCxnSpPr>
        <p:spPr>
          <a:xfrm flipV="1">
            <a:off x="2148079" y="1788534"/>
            <a:ext cx="385914" cy="138993"/>
          </a:xfrm>
          <a:prstGeom prst="bentConnector3">
            <a:avLst>
              <a:gd name="adj1" fmla="val 50000"/>
            </a:avLst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rgbClr val="006600"/>
            </a:solidFill>
            <a:tailEnd type="stealth" w="sm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="" xmlns:p14="http://schemas.microsoft.com/office/powerpoint/2010/main" val="308050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Удаленное </a:t>
            </a:r>
            <a:r>
              <a:rPr lang="ru-RU" dirty="0" smtClean="0"/>
              <a:t>обслуживание – </a:t>
            </a:r>
            <a:r>
              <a:rPr dirty="0" err="1" smtClean="0"/>
              <a:t>основа</a:t>
            </a:r>
            <a:r>
              <a:rPr dirty="0" smtClean="0"/>
              <a:t> </a:t>
            </a:r>
            <a:r>
              <a:rPr dirty="0" err="1" smtClean="0"/>
              <a:t>Финтеха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8748464" y="4803997"/>
            <a:ext cx="360809" cy="263649"/>
          </a:xfrm>
          <a:ln>
            <a:noFill/>
          </a:ln>
        </p:spPr>
        <p:txBody>
          <a:bodyPr/>
          <a:lstStyle/>
          <a:p>
            <a:fld id="{E3F3FD2E-8AC3-4409-891B-9DAF6FBB6B7C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28537" y="998180"/>
            <a:ext cx="2403302" cy="64037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63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Цифровая </a:t>
            </a:r>
            <a:r>
              <a:rPr lang="ru-RU" sz="1400" dirty="0" smtClean="0">
                <a:solidFill>
                  <a:schemeClr val="tx1"/>
                </a:solidFill>
              </a:rPr>
              <a:t>повестка ЕАЭС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27831" y="2235393"/>
            <a:ext cx="2404008" cy="51493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63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Финансовая доступность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779912" y="1834410"/>
            <a:ext cx="2376264" cy="541504"/>
          </a:xfrm>
          <a:prstGeom prst="roundRect">
            <a:avLst/>
          </a:prstGeom>
          <a:noFill/>
          <a:ln w="63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400" dirty="0">
                <a:solidFill>
                  <a:schemeClr val="tx1"/>
                </a:solidFill>
              </a:rPr>
              <a:t>Расширение каналов продаж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779912" y="2606310"/>
            <a:ext cx="1951508" cy="541504"/>
          </a:xfrm>
          <a:prstGeom prst="roundRect">
            <a:avLst/>
          </a:prstGeom>
          <a:noFill/>
          <a:ln w="63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400" dirty="0">
                <a:solidFill>
                  <a:schemeClr val="tx1"/>
                </a:solidFill>
              </a:rPr>
              <a:t>Конкуренция на рынке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27830" y="3840412"/>
            <a:ext cx="2404009" cy="54150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63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Безопасность в условиях цифровой экономики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370560" y="3470406"/>
            <a:ext cx="2721720" cy="541504"/>
          </a:xfrm>
          <a:prstGeom prst="roundRect">
            <a:avLst/>
          </a:prstGeom>
          <a:noFill/>
          <a:ln w="63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400" dirty="0">
                <a:solidFill>
                  <a:schemeClr val="tx1"/>
                </a:solidFill>
              </a:rPr>
              <a:t>ПОДиФТ и расследование преступлений 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370560" y="4128276"/>
            <a:ext cx="1641600" cy="541504"/>
          </a:xfrm>
          <a:prstGeom prst="roundRect">
            <a:avLst/>
          </a:prstGeom>
          <a:noFill/>
          <a:ln w="63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400" dirty="0">
                <a:solidFill>
                  <a:schemeClr val="tx1"/>
                </a:solidFill>
              </a:rPr>
              <a:t>Антифрод 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endParaRPr lang="ru-RU" sz="1400" dirty="0">
              <a:solidFill>
                <a:schemeClr val="tx1"/>
              </a:solidFill>
            </a:endParaRPr>
          </a:p>
        </p:txBody>
      </p:sp>
      <p:cxnSp>
        <p:nvCxnSpPr>
          <p:cNvPr id="20" name="Прямая со стрелкой 24"/>
          <p:cNvCxnSpPr>
            <a:stCxn id="11" idx="3"/>
            <a:endCxn id="12" idx="1"/>
          </p:cNvCxnSpPr>
          <p:nvPr/>
        </p:nvCxnSpPr>
        <p:spPr>
          <a:xfrm flipV="1">
            <a:off x="3131839" y="2105162"/>
            <a:ext cx="648073" cy="387698"/>
          </a:xfrm>
          <a:prstGeom prst="bentConnector3">
            <a:avLst>
              <a:gd name="adj1" fmla="val 50000"/>
            </a:avLst>
          </a:prstGeom>
          <a:ln>
            <a:solidFill>
              <a:srgbClr val="00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4"/>
          <p:cNvCxnSpPr>
            <a:stCxn id="11" idx="3"/>
            <a:endCxn id="14" idx="1"/>
          </p:cNvCxnSpPr>
          <p:nvPr/>
        </p:nvCxnSpPr>
        <p:spPr>
          <a:xfrm>
            <a:off x="3131839" y="2492860"/>
            <a:ext cx="648073" cy="384202"/>
          </a:xfrm>
          <a:prstGeom prst="bentConnector3">
            <a:avLst>
              <a:gd name="adj1" fmla="val 50000"/>
            </a:avLst>
          </a:prstGeom>
          <a:ln>
            <a:solidFill>
              <a:srgbClr val="00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4"/>
          <p:cNvCxnSpPr>
            <a:stCxn id="16" idx="3"/>
            <a:endCxn id="18" idx="1"/>
          </p:cNvCxnSpPr>
          <p:nvPr/>
        </p:nvCxnSpPr>
        <p:spPr>
          <a:xfrm flipV="1">
            <a:off x="3131839" y="3741158"/>
            <a:ext cx="1238721" cy="370006"/>
          </a:xfrm>
          <a:prstGeom prst="bentConnector3">
            <a:avLst>
              <a:gd name="adj1" fmla="val 50000"/>
            </a:avLst>
          </a:prstGeom>
          <a:ln>
            <a:solidFill>
              <a:srgbClr val="00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4"/>
          <p:cNvCxnSpPr>
            <a:stCxn id="16" idx="3"/>
            <a:endCxn id="19" idx="1"/>
          </p:cNvCxnSpPr>
          <p:nvPr/>
        </p:nvCxnSpPr>
        <p:spPr>
          <a:xfrm>
            <a:off x="3131839" y="4111164"/>
            <a:ext cx="1238721" cy="287864"/>
          </a:xfrm>
          <a:prstGeom prst="bentConnector3">
            <a:avLst>
              <a:gd name="adj1" fmla="val 50000"/>
            </a:avLst>
          </a:prstGeom>
          <a:ln>
            <a:solidFill>
              <a:srgbClr val="00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Скругленный прямоугольник 33"/>
          <p:cNvSpPr/>
          <p:nvPr/>
        </p:nvSpPr>
        <p:spPr>
          <a:xfrm>
            <a:off x="7092280" y="2549585"/>
            <a:ext cx="1872208" cy="200742"/>
          </a:xfrm>
          <a:prstGeom prst="roundRect">
            <a:avLst/>
          </a:prstGeom>
          <a:noFill/>
          <a:ln w="63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400" dirty="0">
                <a:solidFill>
                  <a:schemeClr val="tx1"/>
                </a:solidFill>
              </a:rPr>
              <a:t>Внутрироссийская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7092280" y="2859634"/>
            <a:ext cx="1872208" cy="270752"/>
          </a:xfrm>
          <a:prstGeom prst="roundRect">
            <a:avLst/>
          </a:prstGeom>
          <a:noFill/>
          <a:ln w="63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400" dirty="0" err="1">
                <a:solidFill>
                  <a:schemeClr val="tx1"/>
                </a:solidFill>
              </a:rPr>
              <a:t>Межюрисдикционная</a:t>
            </a:r>
            <a:endParaRPr lang="ru-RU" sz="1400" dirty="0">
              <a:solidFill>
                <a:schemeClr val="tx1"/>
              </a:solidFill>
            </a:endParaRPr>
          </a:p>
        </p:txBody>
      </p:sp>
      <p:cxnSp>
        <p:nvCxnSpPr>
          <p:cNvPr id="36" name="Прямая со стрелкой 24"/>
          <p:cNvCxnSpPr>
            <a:stCxn id="14" idx="3"/>
            <a:endCxn id="34" idx="1"/>
          </p:cNvCxnSpPr>
          <p:nvPr/>
        </p:nvCxnSpPr>
        <p:spPr>
          <a:xfrm flipV="1">
            <a:off x="5731420" y="2649956"/>
            <a:ext cx="1360860" cy="227106"/>
          </a:xfrm>
          <a:prstGeom prst="bentConnector3">
            <a:avLst>
              <a:gd name="adj1" fmla="val 50000"/>
            </a:avLst>
          </a:prstGeom>
          <a:ln>
            <a:solidFill>
              <a:srgbClr val="00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24"/>
          <p:cNvCxnSpPr>
            <a:stCxn id="14" idx="3"/>
            <a:endCxn id="35" idx="1"/>
          </p:cNvCxnSpPr>
          <p:nvPr/>
        </p:nvCxnSpPr>
        <p:spPr>
          <a:xfrm>
            <a:off x="5731420" y="2877062"/>
            <a:ext cx="1360860" cy="117948"/>
          </a:xfrm>
          <a:prstGeom prst="bentConnector3">
            <a:avLst>
              <a:gd name="adj1" fmla="val 50000"/>
            </a:avLst>
          </a:prstGeom>
          <a:ln>
            <a:solidFill>
              <a:srgbClr val="00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0578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Факторы сотрудничества в сфере ИБ </a:t>
            </a:r>
            <a:r>
              <a:rPr lang="ru-RU" dirty="0" err="1" smtClean="0"/>
              <a:t>финтеха</a:t>
            </a:r>
            <a:r>
              <a:rPr lang="ru-RU" dirty="0" smtClean="0"/>
              <a:t> на пространстве ЕАЭС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8748464" y="4803997"/>
            <a:ext cx="360809" cy="263649"/>
          </a:xfrm>
        </p:spPr>
        <p:txBody>
          <a:bodyPr/>
          <a:lstStyle/>
          <a:p>
            <a:fld id="{E3F3FD2E-8AC3-4409-891B-9DAF6FBB6B7C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643174" y="785800"/>
            <a:ext cx="3643338" cy="92869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635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Формирование единого платежного пространства при том, что надежность системы определяется ее самым слабым звеном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489566" y="3388574"/>
            <a:ext cx="2386124" cy="111200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635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Удаленное обслуживание и «стирание физических границ»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7" name="Шестиугольник 16"/>
          <p:cNvSpPr/>
          <p:nvPr/>
        </p:nvSpPr>
        <p:spPr>
          <a:xfrm>
            <a:off x="2874899" y="2047922"/>
            <a:ext cx="3124088" cy="1848046"/>
          </a:xfrm>
          <a:prstGeom prst="hexagon">
            <a:avLst/>
          </a:prstGeom>
          <a:solidFill>
            <a:schemeClr val="bg1"/>
          </a:solidFill>
          <a:ln>
            <a:solidFill>
              <a:srgbClr val="0066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6600"/>
                </a:solidFill>
              </a:rPr>
              <a:t>Ф</a:t>
            </a:r>
            <a:r>
              <a:rPr lang="ru-RU" sz="1600" b="1" dirty="0" smtClean="0">
                <a:solidFill>
                  <a:srgbClr val="006600"/>
                </a:solidFill>
              </a:rPr>
              <a:t>акторы сотрудничества в сфере информационной безопасности </a:t>
            </a:r>
            <a:r>
              <a:rPr lang="ru-RU" sz="1600" b="1" dirty="0" err="1" smtClean="0">
                <a:solidFill>
                  <a:srgbClr val="006600"/>
                </a:solidFill>
              </a:rPr>
              <a:t>финтеха</a:t>
            </a:r>
            <a:r>
              <a:rPr lang="ru-RU" sz="1600" b="1" dirty="0" smtClean="0">
                <a:solidFill>
                  <a:srgbClr val="006600"/>
                </a:solidFill>
              </a:rPr>
              <a:t> на пространстве ЕАЭС</a:t>
            </a:r>
            <a:endParaRPr lang="ru-RU" sz="1300" dirty="0">
              <a:solidFill>
                <a:srgbClr val="006600"/>
              </a:solidFill>
            </a:endParaRPr>
          </a:p>
        </p:txBody>
      </p:sp>
      <p:cxnSp>
        <p:nvCxnSpPr>
          <p:cNvPr id="19" name="Прямая со стрелкой 24"/>
          <p:cNvCxnSpPr>
            <a:endCxn id="11" idx="2"/>
          </p:cNvCxnSpPr>
          <p:nvPr/>
        </p:nvCxnSpPr>
        <p:spPr>
          <a:xfrm rot="5400000" flipH="1" flipV="1">
            <a:off x="4297415" y="1880499"/>
            <a:ext cx="333433" cy="1424"/>
          </a:xfrm>
          <a:prstGeom prst="straightConnector1">
            <a:avLst/>
          </a:prstGeom>
          <a:ln>
            <a:solidFill>
              <a:srgbClr val="00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24"/>
          <p:cNvCxnSpPr>
            <a:endCxn id="23" idx="1"/>
          </p:cNvCxnSpPr>
          <p:nvPr/>
        </p:nvCxnSpPr>
        <p:spPr>
          <a:xfrm flipV="1">
            <a:off x="5796136" y="1787534"/>
            <a:ext cx="663754" cy="726852"/>
          </a:xfrm>
          <a:prstGeom prst="straightConnector1">
            <a:avLst/>
          </a:prstGeom>
          <a:ln>
            <a:solidFill>
              <a:srgbClr val="00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Скругленный прямоугольник 22"/>
          <p:cNvSpPr/>
          <p:nvPr/>
        </p:nvSpPr>
        <p:spPr>
          <a:xfrm>
            <a:off x="6459890" y="1375287"/>
            <a:ext cx="2527996" cy="82449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635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Тесные исторические и экономические связи на </a:t>
            </a:r>
            <a:r>
              <a:rPr lang="ru-RU" sz="1400" dirty="0" err="1" smtClean="0">
                <a:solidFill>
                  <a:schemeClr val="tx1"/>
                </a:solidFill>
              </a:rPr>
              <a:t>микроуровне</a:t>
            </a:r>
            <a:r>
              <a:rPr lang="ru-RU" sz="1400" dirty="0" smtClean="0">
                <a:solidFill>
                  <a:schemeClr val="tx1"/>
                </a:solidFill>
              </a:rPr>
              <a:t> и </a:t>
            </a:r>
            <a:r>
              <a:rPr lang="ru-RU" sz="1400" dirty="0" err="1" smtClean="0">
                <a:solidFill>
                  <a:schemeClr val="tx1"/>
                </a:solidFill>
              </a:rPr>
              <a:t>макроуровне</a:t>
            </a:r>
            <a:endParaRPr lang="ru-RU" sz="1400" dirty="0">
              <a:solidFill>
                <a:schemeClr val="tx1"/>
              </a:solidFill>
            </a:endParaRPr>
          </a:p>
        </p:txBody>
      </p:sp>
      <p:cxnSp>
        <p:nvCxnSpPr>
          <p:cNvPr id="24" name="Прямая со стрелкой 24"/>
          <p:cNvCxnSpPr>
            <a:endCxn id="12" idx="1"/>
          </p:cNvCxnSpPr>
          <p:nvPr/>
        </p:nvCxnSpPr>
        <p:spPr>
          <a:xfrm>
            <a:off x="5786446" y="3515658"/>
            <a:ext cx="703120" cy="428917"/>
          </a:xfrm>
          <a:prstGeom prst="straightConnector1">
            <a:avLst/>
          </a:prstGeom>
          <a:ln>
            <a:solidFill>
              <a:srgbClr val="00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Скругленный прямоугольник 20"/>
          <p:cNvSpPr/>
          <p:nvPr/>
        </p:nvSpPr>
        <p:spPr>
          <a:xfrm>
            <a:off x="142844" y="3515658"/>
            <a:ext cx="2527996" cy="82449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635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Регуляторный арбитраж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5091" y="1729709"/>
            <a:ext cx="2527996" cy="71438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635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Расширение трансграничного мошенничества средствами «социальной инженерии»</a:t>
            </a:r>
            <a:endParaRPr lang="ru-RU" sz="1400" dirty="0">
              <a:solidFill>
                <a:schemeClr val="tx1"/>
              </a:solidFill>
            </a:endParaRPr>
          </a:p>
        </p:txBody>
      </p:sp>
      <p:cxnSp>
        <p:nvCxnSpPr>
          <p:cNvPr id="29" name="Прямая со стрелкой 24"/>
          <p:cNvCxnSpPr>
            <a:endCxn id="25" idx="3"/>
          </p:cNvCxnSpPr>
          <p:nvPr/>
        </p:nvCxnSpPr>
        <p:spPr>
          <a:xfrm rot="16200000" flipV="1">
            <a:off x="2586543" y="2093443"/>
            <a:ext cx="473992" cy="460904"/>
          </a:xfrm>
          <a:prstGeom prst="straightConnector1">
            <a:avLst/>
          </a:prstGeom>
          <a:ln>
            <a:solidFill>
              <a:srgbClr val="00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24"/>
          <p:cNvCxnSpPr>
            <a:endCxn id="21" idx="3"/>
          </p:cNvCxnSpPr>
          <p:nvPr/>
        </p:nvCxnSpPr>
        <p:spPr>
          <a:xfrm rot="10800000" flipV="1">
            <a:off x="2670840" y="3587097"/>
            <a:ext cx="472400" cy="340807"/>
          </a:xfrm>
          <a:prstGeom prst="straightConnector1">
            <a:avLst/>
          </a:prstGeom>
          <a:ln>
            <a:solidFill>
              <a:srgbClr val="00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Скругленный прямоугольник 31"/>
          <p:cNvSpPr/>
          <p:nvPr/>
        </p:nvSpPr>
        <p:spPr>
          <a:xfrm>
            <a:off x="2928926" y="4286263"/>
            <a:ext cx="2857520" cy="71438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635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Риски информационной безопасности одни из ключевых рисков финансовой стабильности </a:t>
            </a:r>
            <a:endParaRPr lang="ru-RU" sz="1400" dirty="0">
              <a:solidFill>
                <a:schemeClr val="tx1"/>
              </a:solidFill>
            </a:endParaRPr>
          </a:p>
        </p:txBody>
      </p:sp>
      <p:cxnSp>
        <p:nvCxnSpPr>
          <p:cNvPr id="44" name="Прямая со стрелкой 24"/>
          <p:cNvCxnSpPr/>
          <p:nvPr/>
        </p:nvCxnSpPr>
        <p:spPr>
          <a:xfrm rot="5400000">
            <a:off x="4179091" y="4107667"/>
            <a:ext cx="357190" cy="1588"/>
          </a:xfrm>
          <a:prstGeom prst="straightConnector1">
            <a:avLst/>
          </a:prstGeom>
          <a:ln>
            <a:solidFill>
              <a:srgbClr val="00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6852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Информационная безопасность и противодействие </a:t>
            </a:r>
            <a:r>
              <a:rPr lang="ru-RU" dirty="0" smtClean="0"/>
              <a:t>мошенникам в ЕС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8615020" y="4803997"/>
            <a:ext cx="494254" cy="263649"/>
          </a:xfrm>
        </p:spPr>
        <p:txBody>
          <a:bodyPr/>
          <a:lstStyle/>
          <a:p>
            <a:fld id="{E3F3FD2E-8AC3-4409-891B-9DAF6FBB6B7C}" type="slidenum">
              <a:rPr lang="ru-RU" smtClean="0"/>
              <a:pPr/>
              <a:t>5</a:t>
            </a:fld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857238"/>
            <a:ext cx="8286808" cy="401191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42844" y="4857766"/>
            <a:ext cx="466226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/>
              <a:t>https://ec.europa.eu/digital-single-market/en/cyber-security</a:t>
            </a:r>
          </a:p>
        </p:txBody>
      </p:sp>
    </p:spTree>
    <p:extLst>
      <p:ext uri="{BB962C8B-B14F-4D97-AF65-F5344CB8AC3E}">
        <p14:creationId xmlns:p14="http://schemas.microsoft.com/office/powerpoint/2010/main" xmlns="" val="163900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Деятельность национальных регуляторов в сфере информационной безопасности на примере </a:t>
            </a:r>
            <a:r>
              <a:rPr dirty="0" err="1" smtClean="0"/>
              <a:t>России</a:t>
            </a:r>
            <a:r>
              <a:rPr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8748464" y="4803997"/>
            <a:ext cx="360809" cy="263649"/>
          </a:xfrm>
        </p:spPr>
        <p:txBody>
          <a:bodyPr/>
          <a:lstStyle/>
          <a:p>
            <a:fld id="{E3F3FD2E-8AC3-4409-891B-9DAF6FBB6B7C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987824" y="1064965"/>
            <a:ext cx="2808312" cy="65619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635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Создание систем реагирования на </a:t>
            </a:r>
            <a:r>
              <a:rPr lang="ru-RU" sz="1400" dirty="0" err="1" smtClean="0">
                <a:solidFill>
                  <a:schemeClr val="tx1"/>
                </a:solidFill>
              </a:rPr>
              <a:t>киберугрозы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489566" y="3531450"/>
            <a:ext cx="2386124" cy="111200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635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Заключение двусторонних соглашений по информационной безопасности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7" name="Шестиугольник 16"/>
          <p:cNvSpPr/>
          <p:nvPr/>
        </p:nvSpPr>
        <p:spPr>
          <a:xfrm>
            <a:off x="2874899" y="2190798"/>
            <a:ext cx="3124088" cy="1848046"/>
          </a:xfrm>
          <a:prstGeom prst="hexagon">
            <a:avLst/>
          </a:prstGeom>
          <a:solidFill>
            <a:schemeClr val="bg1"/>
          </a:solidFill>
          <a:ln>
            <a:solidFill>
              <a:srgbClr val="0066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6600"/>
                </a:solidFill>
              </a:rPr>
              <a:t>Действия национальных регуляторов</a:t>
            </a:r>
            <a:endParaRPr lang="ru-RU" sz="1300" dirty="0">
              <a:solidFill>
                <a:srgbClr val="006600"/>
              </a:solidFill>
            </a:endParaRPr>
          </a:p>
        </p:txBody>
      </p:sp>
      <p:cxnSp>
        <p:nvCxnSpPr>
          <p:cNvPr id="19" name="Прямая со стрелкой 24"/>
          <p:cNvCxnSpPr>
            <a:endCxn id="11" idx="2"/>
          </p:cNvCxnSpPr>
          <p:nvPr/>
        </p:nvCxnSpPr>
        <p:spPr>
          <a:xfrm flipV="1">
            <a:off x="4391980" y="1721158"/>
            <a:ext cx="0" cy="469640"/>
          </a:xfrm>
          <a:prstGeom prst="straightConnector1">
            <a:avLst/>
          </a:prstGeom>
          <a:ln>
            <a:solidFill>
              <a:srgbClr val="00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24"/>
          <p:cNvCxnSpPr>
            <a:endCxn id="23" idx="1"/>
          </p:cNvCxnSpPr>
          <p:nvPr/>
        </p:nvCxnSpPr>
        <p:spPr>
          <a:xfrm flipV="1">
            <a:off x="5796136" y="1930410"/>
            <a:ext cx="663754" cy="726852"/>
          </a:xfrm>
          <a:prstGeom prst="straightConnector1">
            <a:avLst/>
          </a:prstGeom>
          <a:ln>
            <a:solidFill>
              <a:srgbClr val="00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Скругленный прямоугольник 22"/>
          <p:cNvSpPr/>
          <p:nvPr/>
        </p:nvSpPr>
        <p:spPr>
          <a:xfrm>
            <a:off x="6459890" y="1518163"/>
            <a:ext cx="2527996" cy="82449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635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Создание механизмов противодействия </a:t>
            </a:r>
            <a:r>
              <a:rPr lang="ru-RU" sz="1400" dirty="0" smtClean="0">
                <a:solidFill>
                  <a:schemeClr val="tx1"/>
                </a:solidFill>
              </a:rPr>
              <a:t>мошенникам</a:t>
            </a:r>
            <a:endParaRPr lang="ru-RU" sz="1400" dirty="0">
              <a:solidFill>
                <a:schemeClr val="tx1"/>
              </a:solidFill>
            </a:endParaRPr>
          </a:p>
        </p:txBody>
      </p:sp>
      <p:cxnSp>
        <p:nvCxnSpPr>
          <p:cNvPr id="24" name="Прямая со стрелкой 24"/>
          <p:cNvCxnSpPr>
            <a:endCxn id="12" idx="1"/>
          </p:cNvCxnSpPr>
          <p:nvPr/>
        </p:nvCxnSpPr>
        <p:spPr>
          <a:xfrm>
            <a:off x="5786446" y="3658534"/>
            <a:ext cx="703120" cy="428917"/>
          </a:xfrm>
          <a:prstGeom prst="straightConnector1">
            <a:avLst/>
          </a:prstGeom>
          <a:ln>
            <a:solidFill>
              <a:srgbClr val="00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Скругленный прямоугольник 21"/>
          <p:cNvSpPr/>
          <p:nvPr/>
        </p:nvSpPr>
        <p:spPr>
          <a:xfrm>
            <a:off x="65091" y="3557738"/>
            <a:ext cx="2527996" cy="82449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635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Развитие профессиональных квалификаций в сфере ИБ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5091" y="1872585"/>
            <a:ext cx="2527996" cy="71438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635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Стандартизация в сфере ИБ</a:t>
            </a:r>
            <a:endParaRPr lang="ru-RU" sz="1400" dirty="0">
              <a:solidFill>
                <a:schemeClr val="tx1"/>
              </a:solidFill>
            </a:endParaRPr>
          </a:p>
        </p:txBody>
      </p:sp>
      <p:cxnSp>
        <p:nvCxnSpPr>
          <p:cNvPr id="29" name="Прямая со стрелкой 24"/>
          <p:cNvCxnSpPr>
            <a:endCxn id="25" idx="3"/>
          </p:cNvCxnSpPr>
          <p:nvPr/>
        </p:nvCxnSpPr>
        <p:spPr>
          <a:xfrm rot="16200000" flipV="1">
            <a:off x="2586543" y="2236319"/>
            <a:ext cx="473992" cy="460904"/>
          </a:xfrm>
          <a:prstGeom prst="straightConnector1">
            <a:avLst/>
          </a:prstGeom>
          <a:ln>
            <a:solidFill>
              <a:srgbClr val="00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24"/>
          <p:cNvCxnSpPr>
            <a:endCxn id="22" idx="3"/>
          </p:cNvCxnSpPr>
          <p:nvPr/>
        </p:nvCxnSpPr>
        <p:spPr>
          <a:xfrm flipH="1">
            <a:off x="2593087" y="3662490"/>
            <a:ext cx="490579" cy="307495"/>
          </a:xfrm>
          <a:prstGeom prst="straightConnector1">
            <a:avLst/>
          </a:prstGeom>
          <a:ln>
            <a:solidFill>
              <a:srgbClr val="00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6852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Направления сотрудничества в сфере ИБ </a:t>
            </a:r>
            <a:r>
              <a:rPr lang="ru-RU" dirty="0" err="1" smtClean="0"/>
              <a:t>финтеха</a:t>
            </a:r>
            <a:r>
              <a:rPr lang="ru-RU" dirty="0" smtClean="0"/>
              <a:t> в ЕАЭС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8748464" y="4803997"/>
            <a:ext cx="360809" cy="263649"/>
          </a:xfrm>
        </p:spPr>
        <p:txBody>
          <a:bodyPr/>
          <a:lstStyle/>
          <a:p>
            <a:fld id="{E3F3FD2E-8AC3-4409-891B-9DAF6FBB6B7C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987824" y="835437"/>
            <a:ext cx="2808312" cy="65619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635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Создание наднациональных центров реагирования на </a:t>
            </a:r>
            <a:r>
              <a:rPr lang="ru-RU" sz="1400" dirty="0" err="1" smtClean="0">
                <a:solidFill>
                  <a:schemeClr val="tx1"/>
                </a:solidFill>
              </a:rPr>
              <a:t>киберугрозы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489566" y="3301922"/>
            <a:ext cx="2386124" cy="111200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635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Создание систем пресечения деятельности мошенников и возврата средств полученных ими 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7" name="Шестиугольник 16"/>
          <p:cNvSpPr/>
          <p:nvPr/>
        </p:nvSpPr>
        <p:spPr>
          <a:xfrm>
            <a:off x="2874899" y="1961270"/>
            <a:ext cx="3124088" cy="1848046"/>
          </a:xfrm>
          <a:prstGeom prst="hexagon">
            <a:avLst/>
          </a:prstGeom>
          <a:solidFill>
            <a:schemeClr val="bg1"/>
          </a:solidFill>
          <a:ln>
            <a:solidFill>
              <a:srgbClr val="0066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6600"/>
                </a:solidFill>
              </a:rPr>
              <a:t>Направления сотрудничества в сфере ИБ в ЕАЭС</a:t>
            </a:r>
            <a:endParaRPr lang="ru-RU" sz="1300" dirty="0">
              <a:solidFill>
                <a:srgbClr val="006600"/>
              </a:solidFill>
            </a:endParaRPr>
          </a:p>
        </p:txBody>
      </p:sp>
      <p:cxnSp>
        <p:nvCxnSpPr>
          <p:cNvPr id="19" name="Прямая со стрелкой 24"/>
          <p:cNvCxnSpPr>
            <a:endCxn id="11" idx="2"/>
          </p:cNvCxnSpPr>
          <p:nvPr/>
        </p:nvCxnSpPr>
        <p:spPr>
          <a:xfrm flipV="1">
            <a:off x="4391980" y="1491630"/>
            <a:ext cx="0" cy="469640"/>
          </a:xfrm>
          <a:prstGeom prst="straightConnector1">
            <a:avLst/>
          </a:prstGeom>
          <a:ln>
            <a:solidFill>
              <a:srgbClr val="00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24"/>
          <p:cNvCxnSpPr>
            <a:endCxn id="23" idx="1"/>
          </p:cNvCxnSpPr>
          <p:nvPr/>
        </p:nvCxnSpPr>
        <p:spPr>
          <a:xfrm rot="5400000" flipH="1" flipV="1">
            <a:off x="5771392" y="1739238"/>
            <a:ext cx="713242" cy="663754"/>
          </a:xfrm>
          <a:prstGeom prst="straightConnector1">
            <a:avLst/>
          </a:prstGeom>
          <a:ln>
            <a:solidFill>
              <a:srgbClr val="00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Скругленный прямоугольник 22"/>
          <p:cNvSpPr/>
          <p:nvPr/>
        </p:nvSpPr>
        <p:spPr>
          <a:xfrm>
            <a:off x="6459890" y="1071552"/>
            <a:ext cx="2527996" cy="128588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635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Создание систем превентивного выявления и предупреждения мошенничества на наднациональном уровне</a:t>
            </a:r>
            <a:endParaRPr lang="ru-RU" sz="1400" dirty="0">
              <a:solidFill>
                <a:schemeClr val="tx1"/>
              </a:solidFill>
            </a:endParaRPr>
          </a:p>
        </p:txBody>
      </p:sp>
      <p:cxnSp>
        <p:nvCxnSpPr>
          <p:cNvPr id="24" name="Прямая со стрелкой 24"/>
          <p:cNvCxnSpPr>
            <a:endCxn id="12" idx="1"/>
          </p:cNvCxnSpPr>
          <p:nvPr/>
        </p:nvCxnSpPr>
        <p:spPr>
          <a:xfrm>
            <a:off x="5786446" y="3429006"/>
            <a:ext cx="703120" cy="428917"/>
          </a:xfrm>
          <a:prstGeom prst="straightConnector1">
            <a:avLst/>
          </a:prstGeom>
          <a:ln>
            <a:solidFill>
              <a:srgbClr val="00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Скругленный прямоугольник 20"/>
          <p:cNvSpPr/>
          <p:nvPr/>
        </p:nvSpPr>
        <p:spPr>
          <a:xfrm>
            <a:off x="2857488" y="4170425"/>
            <a:ext cx="3071834" cy="82449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635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Гармонизация регулирования 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15178" y="3143254"/>
            <a:ext cx="2527996" cy="114300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635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Развитие наднациональной системы развития профессиональных компетенций в сфере ИБ 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5091" y="1357304"/>
            <a:ext cx="2527996" cy="128588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635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Наднациональная </a:t>
            </a:r>
            <a:r>
              <a:rPr lang="ru-RU" sz="1400" dirty="0" smtClean="0">
                <a:solidFill>
                  <a:schemeClr val="tx1"/>
                </a:solidFill>
              </a:rPr>
              <a:t>стандартизация в сфере ИБ, в том числе наднациональной системы аудита в сфере ИБ</a:t>
            </a:r>
            <a:endParaRPr lang="ru-RU" sz="1400" dirty="0">
              <a:solidFill>
                <a:schemeClr val="tx1"/>
              </a:solidFill>
            </a:endParaRPr>
          </a:p>
        </p:txBody>
      </p:sp>
      <p:cxnSp>
        <p:nvCxnSpPr>
          <p:cNvPr id="29" name="Прямая со стрелкой 24"/>
          <p:cNvCxnSpPr>
            <a:endCxn id="25" idx="3"/>
          </p:cNvCxnSpPr>
          <p:nvPr/>
        </p:nvCxnSpPr>
        <p:spPr>
          <a:xfrm rot="16200000" flipV="1">
            <a:off x="2586543" y="2006790"/>
            <a:ext cx="473994" cy="460905"/>
          </a:xfrm>
          <a:prstGeom prst="straightConnector1">
            <a:avLst/>
          </a:prstGeom>
          <a:ln>
            <a:solidFill>
              <a:srgbClr val="00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24"/>
          <p:cNvCxnSpPr>
            <a:endCxn id="22" idx="3"/>
          </p:cNvCxnSpPr>
          <p:nvPr/>
        </p:nvCxnSpPr>
        <p:spPr>
          <a:xfrm rot="10800000" flipV="1">
            <a:off x="2643174" y="3432960"/>
            <a:ext cx="490580" cy="281798"/>
          </a:xfrm>
          <a:prstGeom prst="straightConnector1">
            <a:avLst/>
          </a:prstGeom>
          <a:ln>
            <a:solidFill>
              <a:srgbClr val="00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24"/>
          <p:cNvCxnSpPr>
            <a:endCxn id="21" idx="0"/>
          </p:cNvCxnSpPr>
          <p:nvPr/>
        </p:nvCxnSpPr>
        <p:spPr>
          <a:xfrm rot="5400000">
            <a:off x="4233163" y="4007751"/>
            <a:ext cx="322916" cy="2432"/>
          </a:xfrm>
          <a:prstGeom prst="straightConnector1">
            <a:avLst/>
          </a:prstGeom>
          <a:ln>
            <a:solidFill>
              <a:srgbClr val="00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6852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</a:t>
            </a:r>
            <a:r>
              <a:rPr dirty="0" err="1" smtClean="0"/>
              <a:t>ормативная</a:t>
            </a:r>
            <a:r>
              <a:rPr dirty="0" smtClean="0"/>
              <a:t> </a:t>
            </a:r>
            <a:r>
              <a:rPr dirty="0" err="1" smtClean="0"/>
              <a:t>основа</a:t>
            </a:r>
            <a:r>
              <a:rPr dirty="0" smtClean="0"/>
              <a:t> </a:t>
            </a:r>
            <a:r>
              <a:rPr dirty="0" err="1" smtClean="0"/>
              <a:t>для</a:t>
            </a:r>
            <a:r>
              <a:rPr dirty="0" smtClean="0"/>
              <a:t> </a:t>
            </a:r>
            <a:r>
              <a:rPr dirty="0" err="1" smtClean="0"/>
              <a:t>развития</a:t>
            </a:r>
            <a:r>
              <a:rPr dirty="0" smtClean="0"/>
              <a:t> </a:t>
            </a:r>
            <a:r>
              <a:rPr dirty="0" err="1" smtClean="0"/>
              <a:t>сотрудничества</a:t>
            </a:r>
            <a:r>
              <a:rPr dirty="0" smtClean="0"/>
              <a:t> в </a:t>
            </a:r>
            <a:r>
              <a:rPr dirty="0" err="1" smtClean="0"/>
              <a:t>сфере</a:t>
            </a:r>
            <a:r>
              <a:rPr dirty="0" smtClean="0"/>
              <a:t> ИБ </a:t>
            </a:r>
            <a:r>
              <a:rPr dirty="0" err="1" smtClean="0"/>
              <a:t>финтеха</a:t>
            </a:r>
            <a:r>
              <a:rPr dirty="0" smtClean="0"/>
              <a:t> </a:t>
            </a:r>
            <a:r>
              <a:rPr dirty="0" err="1" smtClean="0"/>
              <a:t>на</a:t>
            </a:r>
            <a:r>
              <a:rPr dirty="0" smtClean="0"/>
              <a:t> </a:t>
            </a:r>
            <a:r>
              <a:rPr dirty="0" err="1" smtClean="0"/>
              <a:t>пространстве</a:t>
            </a:r>
            <a:r>
              <a:rPr dirty="0" smtClean="0"/>
              <a:t> ЕАЭС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8748464" y="4803997"/>
            <a:ext cx="360809" cy="263649"/>
          </a:xfrm>
        </p:spPr>
        <p:txBody>
          <a:bodyPr/>
          <a:lstStyle/>
          <a:p>
            <a:fld id="{E3F3FD2E-8AC3-4409-891B-9DAF6FBB6B7C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987824" y="835437"/>
            <a:ext cx="2808312" cy="65619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635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Интеграция ИС в сфере ИБ на </a:t>
            </a:r>
            <a:r>
              <a:rPr lang="ru-RU" sz="1400" dirty="0" err="1" smtClean="0">
                <a:solidFill>
                  <a:schemeClr val="tx1"/>
                </a:solidFill>
              </a:rPr>
              <a:t>фин</a:t>
            </a:r>
            <a:r>
              <a:rPr lang="ru-RU" sz="1400" dirty="0" smtClean="0">
                <a:solidFill>
                  <a:schemeClr val="tx1"/>
                </a:solidFill>
              </a:rPr>
              <a:t> рынках (</a:t>
            </a:r>
            <a:r>
              <a:rPr lang="ru-RU" sz="1400" dirty="0" err="1" smtClean="0">
                <a:solidFill>
                  <a:schemeClr val="tx1"/>
                </a:solidFill>
              </a:rPr>
              <a:t>пп</a:t>
            </a:r>
            <a:r>
              <a:rPr lang="ru-RU" sz="1400" dirty="0" smtClean="0">
                <a:solidFill>
                  <a:schemeClr val="tx1"/>
                </a:solidFill>
              </a:rPr>
              <a:t>. 11 п. 3, </a:t>
            </a:r>
            <a:r>
              <a:rPr lang="ru-RU" sz="1400" dirty="0" err="1" smtClean="0">
                <a:solidFill>
                  <a:schemeClr val="tx1"/>
                </a:solidFill>
              </a:rPr>
              <a:t>пп</a:t>
            </a:r>
            <a:r>
              <a:rPr lang="ru-RU" sz="1400" dirty="0" smtClean="0">
                <a:solidFill>
                  <a:schemeClr val="tx1"/>
                </a:solidFill>
              </a:rPr>
              <a:t>. 3 п.4 Пр. 3)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572264" y="2500312"/>
            <a:ext cx="2386124" cy="78581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635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Создание общей инфраструктуры ЭДО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(</a:t>
            </a:r>
            <a:r>
              <a:rPr lang="ru-RU" sz="1400" dirty="0" err="1" smtClean="0">
                <a:solidFill>
                  <a:schemeClr val="tx1"/>
                </a:solidFill>
              </a:rPr>
              <a:t>пп</a:t>
            </a:r>
            <a:r>
              <a:rPr lang="ru-RU" sz="1400" dirty="0" smtClean="0">
                <a:solidFill>
                  <a:schemeClr val="tx1"/>
                </a:solidFill>
              </a:rPr>
              <a:t>. </a:t>
            </a:r>
            <a:r>
              <a:rPr lang="ru-RU" sz="1400" dirty="0" smtClean="0">
                <a:solidFill>
                  <a:schemeClr val="tx1"/>
                </a:solidFill>
              </a:rPr>
              <a:t>6 </a:t>
            </a:r>
            <a:r>
              <a:rPr lang="ru-RU" sz="1400" dirty="0" smtClean="0">
                <a:solidFill>
                  <a:schemeClr val="tx1"/>
                </a:solidFill>
              </a:rPr>
              <a:t>п.4 Пр. 3)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 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7" name="Шестиугольник 16"/>
          <p:cNvSpPr/>
          <p:nvPr/>
        </p:nvSpPr>
        <p:spPr>
          <a:xfrm>
            <a:off x="2874899" y="1961270"/>
            <a:ext cx="3124088" cy="1848046"/>
          </a:xfrm>
          <a:prstGeom prst="hexagon">
            <a:avLst/>
          </a:prstGeom>
          <a:solidFill>
            <a:schemeClr val="bg1"/>
          </a:solidFill>
          <a:ln>
            <a:solidFill>
              <a:srgbClr val="0066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6600"/>
                </a:solidFill>
              </a:rPr>
              <a:t>Нормативная основа для развития сотрудничества в сфере ИБ в </a:t>
            </a:r>
            <a:r>
              <a:rPr lang="ru-RU" sz="1600" b="1" dirty="0" err="1" smtClean="0">
                <a:solidFill>
                  <a:srgbClr val="006600"/>
                </a:solidFill>
              </a:rPr>
              <a:t>финтехе</a:t>
            </a:r>
            <a:endParaRPr lang="ru-RU" sz="1600" b="1" dirty="0" smtClean="0">
              <a:solidFill>
                <a:srgbClr val="006600"/>
              </a:solidFill>
            </a:endParaRPr>
          </a:p>
          <a:p>
            <a:pPr algn="ctr"/>
            <a:r>
              <a:rPr lang="ru-RU" sz="1600" b="1" dirty="0" smtClean="0">
                <a:solidFill>
                  <a:srgbClr val="006600"/>
                </a:solidFill>
              </a:rPr>
              <a:t>(ст. 23 Договора, Приложения №3)</a:t>
            </a:r>
            <a:endParaRPr lang="ru-RU" sz="1300" dirty="0">
              <a:solidFill>
                <a:srgbClr val="006600"/>
              </a:solidFill>
            </a:endParaRPr>
          </a:p>
        </p:txBody>
      </p:sp>
      <p:cxnSp>
        <p:nvCxnSpPr>
          <p:cNvPr id="19" name="Прямая со стрелкой 24"/>
          <p:cNvCxnSpPr>
            <a:endCxn id="11" idx="2"/>
          </p:cNvCxnSpPr>
          <p:nvPr/>
        </p:nvCxnSpPr>
        <p:spPr>
          <a:xfrm flipV="1">
            <a:off x="4391980" y="1491630"/>
            <a:ext cx="0" cy="469640"/>
          </a:xfrm>
          <a:prstGeom prst="straightConnector1">
            <a:avLst/>
          </a:prstGeom>
          <a:ln>
            <a:solidFill>
              <a:srgbClr val="00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24"/>
          <p:cNvCxnSpPr>
            <a:endCxn id="23" idx="1"/>
          </p:cNvCxnSpPr>
          <p:nvPr/>
        </p:nvCxnSpPr>
        <p:spPr>
          <a:xfrm flipV="1">
            <a:off x="5715008" y="1680160"/>
            <a:ext cx="744882" cy="677276"/>
          </a:xfrm>
          <a:prstGeom prst="straightConnector1">
            <a:avLst/>
          </a:prstGeom>
          <a:ln>
            <a:solidFill>
              <a:srgbClr val="00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Скругленный прямоугольник 22"/>
          <p:cNvSpPr/>
          <p:nvPr/>
        </p:nvSpPr>
        <p:spPr>
          <a:xfrm>
            <a:off x="6459890" y="1145759"/>
            <a:ext cx="2527996" cy="1068801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635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Обеспечение информационного взаимодействия </a:t>
            </a:r>
            <a:r>
              <a:rPr lang="ru-RU" sz="1400" dirty="0" smtClean="0">
                <a:solidFill>
                  <a:schemeClr val="tx1"/>
                </a:solidFill>
              </a:rPr>
              <a:t>между государствами-членами </a:t>
            </a:r>
            <a:endParaRPr lang="ru-RU" sz="1400" dirty="0" smtClean="0">
              <a:solidFill>
                <a:schemeClr val="tx1"/>
              </a:solidFill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(</a:t>
            </a:r>
            <a:r>
              <a:rPr lang="ru-RU" sz="1400" dirty="0" err="1" smtClean="0">
                <a:solidFill>
                  <a:schemeClr val="tx1"/>
                </a:solidFill>
              </a:rPr>
              <a:t>пп</a:t>
            </a:r>
            <a:r>
              <a:rPr lang="ru-RU" sz="1400" dirty="0" smtClean="0">
                <a:solidFill>
                  <a:schemeClr val="tx1"/>
                </a:solidFill>
              </a:rPr>
              <a:t>. </a:t>
            </a:r>
            <a:r>
              <a:rPr lang="ru-RU" sz="1400" dirty="0" smtClean="0">
                <a:solidFill>
                  <a:schemeClr val="tx1"/>
                </a:solidFill>
              </a:rPr>
              <a:t>4 </a:t>
            </a:r>
            <a:r>
              <a:rPr lang="ru-RU" sz="1400" dirty="0" smtClean="0">
                <a:solidFill>
                  <a:schemeClr val="tx1"/>
                </a:solidFill>
              </a:rPr>
              <a:t>п.4 Пр. 3) </a:t>
            </a:r>
            <a:endParaRPr lang="ru-RU" sz="1400" dirty="0">
              <a:solidFill>
                <a:schemeClr val="tx1"/>
              </a:solidFill>
            </a:endParaRPr>
          </a:p>
        </p:txBody>
      </p:sp>
      <p:cxnSp>
        <p:nvCxnSpPr>
          <p:cNvPr id="24" name="Прямая со стрелкой 24"/>
          <p:cNvCxnSpPr>
            <a:stCxn id="17" idx="0"/>
            <a:endCxn id="12" idx="1"/>
          </p:cNvCxnSpPr>
          <p:nvPr/>
        </p:nvCxnSpPr>
        <p:spPr>
          <a:xfrm>
            <a:off x="5998987" y="2885293"/>
            <a:ext cx="573277" cy="7928"/>
          </a:xfrm>
          <a:prstGeom prst="straightConnector1">
            <a:avLst/>
          </a:prstGeom>
          <a:ln>
            <a:solidFill>
              <a:srgbClr val="00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Скругленный прямоугольник 20"/>
          <p:cNvSpPr/>
          <p:nvPr/>
        </p:nvSpPr>
        <p:spPr>
          <a:xfrm>
            <a:off x="1214414" y="4143386"/>
            <a:ext cx="2928958" cy="85723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635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 </a:t>
            </a:r>
            <a:endParaRPr lang="ru-RU" sz="1400" dirty="0" smtClean="0">
              <a:solidFill>
                <a:schemeClr val="tx1"/>
              </a:solidFill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Формирование трансграничного пространства доверия, как </a:t>
            </a:r>
            <a:r>
              <a:rPr lang="ru-RU" sz="1400" dirty="0" smtClean="0">
                <a:solidFill>
                  <a:schemeClr val="tx1"/>
                </a:solidFill>
              </a:rPr>
              <a:t>основа сотрудничества (</a:t>
            </a:r>
            <a:r>
              <a:rPr lang="ru-RU" sz="1400" dirty="0" smtClean="0">
                <a:solidFill>
                  <a:schemeClr val="tx1"/>
                </a:solidFill>
              </a:rPr>
              <a:t>п.13-26 </a:t>
            </a:r>
            <a:r>
              <a:rPr lang="ru-RU" sz="1400" dirty="0" smtClean="0">
                <a:solidFill>
                  <a:schemeClr val="tx1"/>
                </a:solidFill>
              </a:rPr>
              <a:t>Пр. 3)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 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3740" y="2214560"/>
            <a:ext cx="2527996" cy="157163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635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Предполагается наличие международных стандартов и рекомендаций в сфере пользования информационной инфраструктурой </a:t>
            </a:r>
            <a:r>
              <a:rPr lang="ru-RU" sz="1400" dirty="0" smtClean="0">
                <a:solidFill>
                  <a:schemeClr val="tx1"/>
                </a:solidFill>
              </a:rPr>
              <a:t>(</a:t>
            </a:r>
            <a:r>
              <a:rPr lang="ru-RU" sz="1400" dirty="0" smtClean="0">
                <a:solidFill>
                  <a:schemeClr val="tx1"/>
                </a:solidFill>
              </a:rPr>
              <a:t>п.8 </a:t>
            </a:r>
            <a:r>
              <a:rPr lang="ru-RU" sz="1400" dirty="0" smtClean="0">
                <a:solidFill>
                  <a:schemeClr val="tx1"/>
                </a:solidFill>
              </a:rPr>
              <a:t>Пр. 3) 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42844" y="1071552"/>
            <a:ext cx="2527996" cy="100013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635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Наличие необходимых полномочий у </a:t>
            </a:r>
            <a:r>
              <a:rPr lang="ru-RU" sz="1400" dirty="0" smtClean="0">
                <a:solidFill>
                  <a:schemeClr val="tx1"/>
                </a:solidFill>
              </a:rPr>
              <a:t>наднациональных </a:t>
            </a:r>
            <a:r>
              <a:rPr lang="ru-RU" sz="1400" dirty="0" smtClean="0">
                <a:solidFill>
                  <a:schemeClr val="tx1"/>
                </a:solidFill>
              </a:rPr>
              <a:t>органов – ЕЭК (п.9, 11, 18, 27 </a:t>
            </a:r>
            <a:r>
              <a:rPr lang="ru-RU" sz="1400" dirty="0" smtClean="0">
                <a:solidFill>
                  <a:schemeClr val="tx1"/>
                </a:solidFill>
              </a:rPr>
              <a:t>Пр. 3) </a:t>
            </a:r>
          </a:p>
          <a:p>
            <a:pPr algn="ctr"/>
            <a:endParaRPr lang="ru-RU" sz="1400" dirty="0">
              <a:solidFill>
                <a:schemeClr val="tx1"/>
              </a:solidFill>
            </a:endParaRPr>
          </a:p>
        </p:txBody>
      </p:sp>
      <p:cxnSp>
        <p:nvCxnSpPr>
          <p:cNvPr id="29" name="Прямая со стрелкой 24"/>
          <p:cNvCxnSpPr>
            <a:stCxn id="17" idx="4"/>
            <a:endCxn id="25" idx="3"/>
          </p:cNvCxnSpPr>
          <p:nvPr/>
        </p:nvCxnSpPr>
        <p:spPr>
          <a:xfrm rot="16200000" flipV="1">
            <a:off x="2809050" y="1433408"/>
            <a:ext cx="389652" cy="666071"/>
          </a:xfrm>
          <a:prstGeom prst="straightConnector1">
            <a:avLst/>
          </a:prstGeom>
          <a:ln>
            <a:solidFill>
              <a:srgbClr val="00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24"/>
          <p:cNvCxnSpPr>
            <a:stCxn id="17" idx="3"/>
            <a:endCxn id="22" idx="3"/>
          </p:cNvCxnSpPr>
          <p:nvPr/>
        </p:nvCxnSpPr>
        <p:spPr>
          <a:xfrm rot="10800000" flipV="1">
            <a:off x="2571737" y="2885292"/>
            <a:ext cx="303163" cy="115085"/>
          </a:xfrm>
          <a:prstGeom prst="straightConnector1">
            <a:avLst/>
          </a:prstGeom>
          <a:ln>
            <a:solidFill>
              <a:srgbClr val="00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24"/>
          <p:cNvCxnSpPr>
            <a:endCxn id="21" idx="0"/>
          </p:cNvCxnSpPr>
          <p:nvPr/>
        </p:nvCxnSpPr>
        <p:spPr>
          <a:xfrm rot="5400000">
            <a:off x="2661034" y="3589742"/>
            <a:ext cx="571504" cy="535785"/>
          </a:xfrm>
          <a:prstGeom prst="straightConnector1">
            <a:avLst/>
          </a:prstGeom>
          <a:ln>
            <a:solidFill>
              <a:srgbClr val="00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Скругленный прямоугольник 52"/>
          <p:cNvSpPr/>
          <p:nvPr/>
        </p:nvSpPr>
        <p:spPr>
          <a:xfrm>
            <a:off x="4786314" y="4143386"/>
            <a:ext cx="3857652" cy="85723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635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 </a:t>
            </a:r>
            <a:endParaRPr lang="ru-RU" sz="1400" dirty="0" smtClean="0">
              <a:solidFill>
                <a:schemeClr val="tx1"/>
              </a:solidFill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Определение основ финансирования процессов по наднациональному сегменту (бюджет Союза) и национальным сегменту (бюджет члена)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(</a:t>
            </a:r>
            <a:r>
              <a:rPr lang="ru-RU" sz="1400" dirty="0" smtClean="0">
                <a:solidFill>
                  <a:schemeClr val="tx1"/>
                </a:solidFill>
              </a:rPr>
              <a:t>п.32, 33 </a:t>
            </a:r>
            <a:r>
              <a:rPr lang="ru-RU" sz="1400" dirty="0" smtClean="0">
                <a:solidFill>
                  <a:schemeClr val="tx1"/>
                </a:solidFill>
              </a:rPr>
              <a:t>Пр. 3)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 </a:t>
            </a:r>
            <a:endParaRPr lang="ru-RU" sz="1400" dirty="0">
              <a:solidFill>
                <a:schemeClr val="tx1"/>
              </a:solidFill>
            </a:endParaRPr>
          </a:p>
        </p:txBody>
      </p:sp>
      <p:cxnSp>
        <p:nvCxnSpPr>
          <p:cNvPr id="54" name="Прямая со стрелкой 24"/>
          <p:cNvCxnSpPr>
            <a:endCxn id="53" idx="0"/>
          </p:cNvCxnSpPr>
          <p:nvPr/>
        </p:nvCxnSpPr>
        <p:spPr>
          <a:xfrm>
            <a:off x="5786446" y="3429008"/>
            <a:ext cx="928694" cy="714378"/>
          </a:xfrm>
          <a:prstGeom prst="straightConnector1">
            <a:avLst/>
          </a:prstGeom>
          <a:ln>
            <a:solidFill>
              <a:srgbClr val="00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6852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707654"/>
            <a:ext cx="7344816" cy="97210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Спасибо за внимание !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0" name="Подзаголовок 2"/>
          <p:cNvSpPr txBox="1">
            <a:spLocks/>
          </p:cNvSpPr>
          <p:nvPr/>
        </p:nvSpPr>
        <p:spPr>
          <a:xfrm>
            <a:off x="431540" y="3507854"/>
            <a:ext cx="2196243" cy="839787"/>
          </a:xfrm>
          <a:prstGeom prst="rect">
            <a:avLst/>
          </a:prstGeom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Arial" panose="020B0604020202020204" pitchFamily="34" charset="0"/>
              <a:buNone/>
              <a:defRPr/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Андрей Лисицын</a:t>
            </a:r>
          </a:p>
          <a:p>
            <a:pPr algn="just">
              <a:buFont typeface="Arial" panose="020B0604020202020204" pitchFamily="34" charset="0"/>
              <a:buNone/>
              <a:defRPr/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+7(929)944-1010</a:t>
            </a:r>
            <a:endParaRPr lang="ru-RU" sz="1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just">
              <a:buFont typeface="Arial" panose="020B0604020202020204" pitchFamily="34" charset="0"/>
              <a:buNone/>
              <a:defRPr/>
            </a:pPr>
            <a:r>
              <a:rPr lang="en-US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laj@npc.ru</a:t>
            </a:r>
            <a:endParaRPr lang="ru-RU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just">
              <a:buFont typeface="Arial" panose="020B0604020202020204" pitchFamily="34" charset="0"/>
              <a:buNone/>
              <a:defRPr/>
            </a:pPr>
            <a:endParaRPr lang="en-US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342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9235</TotalTime>
  <Words>506</Words>
  <Application>Microsoft Office PowerPoint</Application>
  <PresentationFormat>Экран (16:9)</PresentationFormat>
  <Paragraphs>98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Направления развития финансовых технологий</vt:lpstr>
      <vt:lpstr>Удаленное обслуживание – основа Финтеха</vt:lpstr>
      <vt:lpstr>Факторы сотрудничества в сфере ИБ финтеха на пространстве ЕАЭС</vt:lpstr>
      <vt:lpstr>Информационная безопасность и противодействие мошенникам в ЕС</vt:lpstr>
      <vt:lpstr>Деятельность национальных регуляторов в сфере информационной безопасности на примере России </vt:lpstr>
      <vt:lpstr>Направления сотрудничества в сфере ИБ финтеха в ЕАЭС</vt:lpstr>
      <vt:lpstr>Нормативная основа для развития сотрудничества в сфере ИБ финтеха на пространстве ЕАЭС</vt:lpstr>
      <vt:lpstr>Спасибо за внимание !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Значение отдельных денежных агрегатов стран-участников Евразийского экономического союза по состоянию на 01.06.2014 г.</dc:title>
  <dc:creator>Лисицын А.Ю.</dc:creator>
  <cp:lastModifiedBy>macbook</cp:lastModifiedBy>
  <cp:revision>451</cp:revision>
  <cp:lastPrinted>2017-11-21T04:05:50Z</cp:lastPrinted>
  <dcterms:created xsi:type="dcterms:W3CDTF">2016-02-24T08:48:36Z</dcterms:created>
  <dcterms:modified xsi:type="dcterms:W3CDTF">2018-11-30T06:14:56Z</dcterms:modified>
</cp:coreProperties>
</file>