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  <p:sldMasterId id="2147483651" r:id="rId3"/>
    <p:sldMasterId id="2147483650" r:id="rId4"/>
  </p:sldMasterIdLst>
  <p:notesMasterIdLst>
    <p:notesMasterId r:id="rId10"/>
  </p:notesMasterIdLst>
  <p:handoutMasterIdLst>
    <p:handoutMasterId r:id="rId11"/>
  </p:handoutMasterIdLst>
  <p:sldIdLst>
    <p:sldId id="446" r:id="rId5"/>
    <p:sldId id="461" r:id="rId6"/>
    <p:sldId id="455" r:id="rId7"/>
    <p:sldId id="460" r:id="rId8"/>
    <p:sldId id="453" r:id="rId9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21A"/>
    <a:srgbClr val="FFCC00"/>
    <a:srgbClr val="990000"/>
    <a:srgbClr val="FF9933"/>
    <a:srgbClr val="CC3300"/>
    <a:srgbClr val="FC820C"/>
    <a:srgbClr val="B81E16"/>
    <a:srgbClr val="D9372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77178" autoAdjust="0"/>
  </p:normalViewPr>
  <p:slideViewPr>
    <p:cSldViewPr>
      <p:cViewPr>
        <p:scale>
          <a:sx n="66" d="100"/>
          <a:sy n="66" d="100"/>
        </p:scale>
        <p:origin x="-1373" y="-533"/>
      </p:cViewPr>
      <p:guideLst>
        <p:guide orient="horz" pos="2160"/>
        <p:guide pos="51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66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oot02\home\10Corporate\&#1040;&#1085;&#1072;&#1083;&#1080;&#1090;&#1080;&#1095;&#1077;&#1089;&#1082;&#1080;&#1081;%20&#1062;&#1077;&#1085;&#1090;&#1088;\&#1054;&#1090;&#1095;&#1077;&#1090;&#1085;&#1086;&#1089;&#1090;&#1100;\&#1045;&#1078;&#1077;&#1084;&#1077;&#1089;&#1103;&#1095;&#1085;&#1099;&#1077;%20&#1086;&#1090;&#1095;&#1077;&#1090;&#1099;\01%2009%2013\&#1044;&#1080;&#1072;&#1075;&#1088;&#1072;&#1084;&#1084;&#1099;%20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702327885091637E-2"/>
          <c:y val="7.0674085944976109E-2"/>
          <c:w val="0.84280070933650864"/>
          <c:h val="0.92932591405502385"/>
        </c:manualLayout>
      </c:layout>
      <c:pieChart>
        <c:varyColors val="1"/>
        <c:ser>
          <c:idx val="0"/>
          <c:order val="0"/>
          <c:spPr>
            <a:solidFill>
              <a:schemeClr val="accent4">
                <a:lumMod val="75000"/>
              </a:schemeClr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/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2540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bubble3D val="0"/>
          </c:dPt>
          <c:dPt>
            <c:idx val="4"/>
            <c:bubble3D val="0"/>
          </c:dPt>
          <c:cat>
            <c:strRef>
              <c:f>'Приорит напр'!$H$44:$I$49</c:f>
              <c:strCache>
                <c:ptCount val="5"/>
                <c:pt idx="0">
                  <c:v>Банки-партнеры </c:v>
                </c:pt>
                <c:pt idx="1">
                  <c:v>Организации инфраструктуры</c:v>
                </c:pt>
                <c:pt idx="2">
                  <c:v>Лизинговые компании </c:v>
                </c:pt>
                <c:pt idx="3">
                  <c:v>Факторинговые компании </c:v>
                </c:pt>
                <c:pt idx="4">
                  <c:v>Микрофинансовые организации и региональные фонды </c:v>
                </c:pt>
              </c:strCache>
            </c:strRef>
          </c:cat>
          <c:val>
            <c:numRef>
              <c:f>'Приорит напр'!$K$44:$K$49</c:f>
              <c:numCache>
                <c:formatCode>General</c:formatCode>
                <c:ptCount val="6"/>
                <c:pt idx="0" formatCode="0%">
                  <c:v>0.9</c:v>
                </c:pt>
                <c:pt idx="2" formatCode="0%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cene3d>
          <a:camera prst="orthographicFront"/>
          <a:lightRig rig="threePt" dir="t"/>
        </a:scene3d>
        <a:sp3d>
          <a:bevelB/>
        </a:sp3d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873" cy="495693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200" y="1"/>
            <a:ext cx="2945873" cy="495693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>
              <a:defRPr sz="1200"/>
            </a:lvl1pPr>
          </a:lstStyle>
          <a:p>
            <a:fld id="{F997CEB9-82DE-4077-8614-E478E3B61DB2}" type="datetimeFigureOut">
              <a:rPr lang="ru-RU" smtClean="0"/>
              <a:t>18.02.2014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9347"/>
            <a:ext cx="2945873" cy="495693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200" y="9429347"/>
            <a:ext cx="2945873" cy="495693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>
              <a:defRPr sz="1200"/>
            </a:lvl1pPr>
          </a:lstStyle>
          <a:p>
            <a:fld id="{9B49E881-6689-4DBE-8A62-14014CBE184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9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1"/>
            <a:ext cx="2945873" cy="49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4" tIns="46104" rIns="92204" bIns="4610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01" y="1"/>
            <a:ext cx="2945873" cy="49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4" tIns="46104" rIns="92204" bIns="4610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3" y="4715480"/>
            <a:ext cx="5438783" cy="4466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4" tIns="46104" rIns="92204" bIns="46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29351"/>
            <a:ext cx="2945873" cy="49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4" tIns="46104" rIns="92204" bIns="4610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01" y="9429351"/>
            <a:ext cx="2945873" cy="49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4" tIns="46104" rIns="92204" bIns="461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B9F5BA-AC78-4945-A3BB-D6ADDB52E48F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8282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900" i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9F5BA-AC78-4945-A3BB-D6ADDB52E48F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782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864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9F5BA-AC78-4945-A3BB-D6ADDB52E48F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00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48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15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493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863614-A142-44BB-807D-F37E3224227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381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5BC3AB-5469-4B1A-A294-73A2A3F67F7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8907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CA08D5-3B65-408A-8C66-6C086875664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309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0F2B0F-43A6-41CD-93FA-6E44E2507D4A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977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69C68C-9516-4F92-9F45-442C82ACD9E3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5832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EA1EDC-8003-4949-BCDB-418EEF7D10E0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7674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ABF8FC-6F66-426C-A5B7-72EEE8DE534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1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3FB8D1-4B82-4130-BDFE-ECC91A856F5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465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5168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7453EA-636E-4452-9C25-37E497A08585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465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2AB265-3C69-4BAC-A726-1FC49A1014D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8404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B130F4-1E13-48C3-8801-CDA2507A11D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810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A3DABE-DFAC-4DAF-A91F-118FF80E8495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2983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91BCB8-449C-4704-ACF7-7D463D5A05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9754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9094F3-163F-4AB6-B081-7EEF91AD78A3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9564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906A99-A244-4DCD-9854-CBA44BA45C8D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9558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DB36CD-689E-4A37-9661-F4F67F639970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9107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6D36DD-B171-4E07-9BC3-0CCB7EF7FAD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2269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31680F-0231-49D5-B971-7F3A1438262A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18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568930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EECA80-734C-417F-898C-B0EE75782B09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2540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992E04-C124-4F8C-9BCB-A0A77216B5C9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65974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4A8271-AC4D-4EC4-9596-2956308FC16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4209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414AE0-FDEE-425A-B8E0-9C6680AAACB3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3174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55422D-73B1-4049-9542-56FF087A0D28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4419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11E7B8-E365-49EA-9C2B-F033F31E8876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925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69150E-9C53-4010-9BE1-D1247236A095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9169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2BE667-D6BB-419F-A3D4-E5B83CEA89E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50306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B17AE7-E94E-4EA4-84A8-7A5DD107184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2363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C64DB5-B248-4E47-972E-470B2C8E6A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11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3012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D96066-C22B-4E75-B046-BC6DFAA9CE8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2949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F0E993-A464-4AEF-BC36-B907FC13EE78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7725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D6D607-127F-4843-85A5-8719187FB8A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07550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30B743-E03A-47E6-8E35-4480809DB3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599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FEC3F6-31A6-4159-8381-4967C88B046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26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51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52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859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41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5434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36700" y="6165850"/>
            <a:ext cx="1955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aseline="0" dirty="0">
                <a:solidFill>
                  <a:srgbClr val="646464"/>
                </a:solidFill>
              </a:rPr>
              <a:t>www.mspbank.ru</a:t>
            </a:r>
            <a:endParaRPr lang="ru-RU" sz="1600" baseline="0" dirty="0">
              <a:solidFill>
                <a:srgbClr val="64646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83488" y="6367463"/>
            <a:ext cx="5794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3D072A58-F2A1-4E64-9DD3-6DBC09B2612E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23528" y="638132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Программа</a:t>
            </a:r>
            <a:r>
              <a:rPr lang="ru-RU" baseline="0" dirty="0" smtClean="0">
                <a:solidFill>
                  <a:schemeClr val="bg1"/>
                </a:solidFill>
              </a:rPr>
              <a:t> финансовой поддержки МСП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165304"/>
            <a:ext cx="766834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244408" y="6165304"/>
            <a:ext cx="899592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907704" y="0"/>
            <a:ext cx="1926468" cy="1196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6800"/>
                    </a14:imgEffect>
                    <a14:imgEffect>
                      <a14:saturation sat="80000"/>
                    </a14:imgEffect>
                    <a14:imgEffect>
                      <a14:brightnessContrast bright="2000" contras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0"/>
            <a:ext cx="2652787" cy="33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83488" y="6367463"/>
            <a:ext cx="5794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941193C8-CD08-471B-B64D-46F4CEDDE89F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971550" y="6370638"/>
            <a:ext cx="64087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>
                <a:solidFill>
                  <a:schemeClr val="bg1"/>
                </a:solidFill>
              </a:rPr>
              <a:t>Государственная программа финансовой поддержки МСП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83488" y="6367463"/>
            <a:ext cx="5794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9B4E4916-9512-4278-AC91-E7222A0B9E01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971550" y="6370638"/>
            <a:ext cx="64087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>
                <a:solidFill>
                  <a:schemeClr val="bg1"/>
                </a:solidFill>
              </a:rPr>
              <a:t>Государственная программа финансовой поддержки МСП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619250" y="4292600"/>
            <a:ext cx="42481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200000"/>
              </a:lnSpc>
            </a:pPr>
            <a:r>
              <a:rPr lang="ru-RU" sz="1400" dirty="0" smtClean="0">
                <a:solidFill>
                  <a:srgbClr val="646464"/>
                </a:solidFill>
              </a:rPr>
              <a:t>Февраль, 2014</a:t>
            </a:r>
            <a:r>
              <a:rPr lang="en-US" sz="1400" dirty="0" smtClean="0">
                <a:solidFill>
                  <a:srgbClr val="646464"/>
                </a:solidFill>
              </a:rPr>
              <a:t> </a:t>
            </a:r>
            <a:r>
              <a:rPr lang="ru-RU" sz="1400" dirty="0" smtClean="0">
                <a:solidFill>
                  <a:srgbClr val="646464"/>
                </a:solidFill>
              </a:rPr>
              <a:t>г</a:t>
            </a:r>
            <a:r>
              <a:rPr lang="en-US" sz="1400" dirty="0" smtClean="0">
                <a:solidFill>
                  <a:srgbClr val="646464"/>
                </a:solidFill>
              </a:rPr>
              <a:t>.</a:t>
            </a:r>
            <a:endParaRPr lang="ru-RU" sz="1400" dirty="0" smtClean="0">
              <a:solidFill>
                <a:srgbClr val="646464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8312" y="2348880"/>
            <a:ext cx="849788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eaLnBrk="1" hangingPunct="1">
              <a:lnSpc>
                <a:spcPct val="120000"/>
              </a:lnSpc>
            </a:pPr>
            <a:r>
              <a:rPr lang="ru-RU" sz="2400" b="1" dirty="0" smtClean="0">
                <a:solidFill>
                  <a:srgbClr val="646464"/>
                </a:solidFill>
              </a:rPr>
              <a:t>МСП БАНК:</a:t>
            </a:r>
            <a:r>
              <a:rPr lang="en-US" sz="2400" b="1" dirty="0" smtClean="0">
                <a:solidFill>
                  <a:srgbClr val="646464"/>
                </a:solidFill>
              </a:rPr>
              <a:t> </a:t>
            </a:r>
            <a:r>
              <a:rPr lang="ru-RU" sz="2400" b="1" dirty="0" smtClean="0">
                <a:solidFill>
                  <a:srgbClr val="646464"/>
                </a:solidFill>
              </a:rPr>
              <a:t>ПОДДЕРЖК</a:t>
            </a:r>
            <a:r>
              <a:rPr lang="ru-RU" sz="2400" b="1" dirty="0">
                <a:solidFill>
                  <a:srgbClr val="646464"/>
                </a:solidFill>
              </a:rPr>
              <a:t>А</a:t>
            </a:r>
            <a:endParaRPr lang="ru-RU" sz="2400" b="1" dirty="0" smtClean="0">
              <a:solidFill>
                <a:srgbClr val="646464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r>
              <a:rPr lang="ru-RU" sz="2400" b="1" dirty="0" smtClean="0">
                <a:solidFill>
                  <a:srgbClr val="646464"/>
                </a:solidFill>
              </a:rPr>
              <a:t>МАЛОГО И СРЕДНЕГО ПРЕДПРИНИМАТЕЛЬСТВА</a:t>
            </a:r>
            <a:r>
              <a:rPr lang="en-US" sz="2400" b="1" dirty="0" smtClean="0">
                <a:solidFill>
                  <a:srgbClr val="646464"/>
                </a:solidFill>
              </a:rPr>
              <a:t> </a:t>
            </a:r>
            <a:endParaRPr lang="ru-RU" sz="2400" b="1" dirty="0" smtClean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2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utoShape 5"/>
          <p:cNvSpPr>
            <a:spLocks noChangeArrowheads="1"/>
          </p:cNvSpPr>
          <p:nvPr/>
        </p:nvSpPr>
        <p:spPr bwMode="auto">
          <a:xfrm>
            <a:off x="323529" y="4690015"/>
            <a:ext cx="2015909" cy="827217"/>
          </a:xfrm>
          <a:prstGeom prst="roundRect">
            <a:avLst>
              <a:gd name="adj" fmla="val 16667"/>
            </a:avLst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ysDash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ru-RU" sz="1500" kern="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Снижение </a:t>
            </a:r>
            <a:r>
              <a:rPr lang="ru-RU" sz="1500" kern="0" dirty="0" smtClean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просроченной </a:t>
            </a:r>
            <a:r>
              <a:rPr lang="ru-RU" sz="1500" kern="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задолженности</a:t>
            </a:r>
          </a:p>
        </p:txBody>
      </p:sp>
      <p:sp>
        <p:nvSpPr>
          <p:cNvPr id="72" name="AutoShape 5"/>
          <p:cNvSpPr>
            <a:spLocks noChangeArrowheads="1"/>
          </p:cNvSpPr>
          <p:nvPr/>
        </p:nvSpPr>
        <p:spPr bwMode="auto">
          <a:xfrm>
            <a:off x="2528468" y="4653137"/>
            <a:ext cx="1443913" cy="864095"/>
          </a:xfrm>
          <a:prstGeom prst="roundRect">
            <a:avLst>
              <a:gd name="adj" fmla="val 16667"/>
            </a:avLst>
          </a:prstGeom>
          <a:ln>
            <a:prstDash val="sysDash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ru-RU" sz="2400" b="1" kern="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1,31 </a:t>
            </a:r>
            <a:r>
              <a:rPr lang="ru-RU" sz="1600" b="1" kern="0" dirty="0" err="1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пп</a:t>
            </a:r>
            <a:endParaRPr lang="ru-RU" sz="1600" b="1" kern="0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</p:txBody>
      </p:sp>
      <p:sp>
        <p:nvSpPr>
          <p:cNvPr id="58" name="AutoShape 5"/>
          <p:cNvSpPr>
            <a:spLocks noChangeArrowheads="1"/>
          </p:cNvSpPr>
          <p:nvPr/>
        </p:nvSpPr>
        <p:spPr bwMode="auto">
          <a:xfrm>
            <a:off x="302277" y="2780928"/>
            <a:ext cx="2037478" cy="759725"/>
          </a:xfrm>
          <a:prstGeom prst="roundRect">
            <a:avLst>
              <a:gd name="adj" fmla="val 16667"/>
            </a:avLst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ysDash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ru-RU" sz="1500" kern="0" dirty="0" smtClean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Прирост портфеля за 12 месяцев</a:t>
            </a:r>
            <a:endParaRPr lang="ru-RU" sz="1500" kern="0" dirty="0">
              <a:solidFill>
                <a:schemeClr val="bg2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917576" y="509737"/>
            <a:ext cx="7046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/>
            <a:r>
              <a:rPr lang="ru-RU" sz="2400" b="1" dirty="0" smtClean="0">
                <a:solidFill>
                  <a:srgbClr val="646464"/>
                </a:solidFill>
              </a:rPr>
              <a:t>Банковское </a:t>
            </a:r>
            <a:r>
              <a:rPr lang="ru-RU" sz="2400" b="1" dirty="0" smtClean="0">
                <a:solidFill>
                  <a:srgbClr val="646464"/>
                </a:solidFill>
              </a:rPr>
              <a:t>кредитование</a:t>
            </a:r>
          </a:p>
          <a:p>
            <a:pPr algn="r"/>
            <a:r>
              <a:rPr lang="ru-RU" sz="1600" dirty="0" smtClean="0">
                <a:solidFill>
                  <a:srgbClr val="646464"/>
                </a:solidFill>
              </a:rPr>
              <a:t>(в среднем по России)</a:t>
            </a:r>
            <a:endParaRPr lang="ru-RU" sz="1600" dirty="0">
              <a:solidFill>
                <a:srgbClr val="646464"/>
              </a:solidFill>
            </a:endParaRPr>
          </a:p>
        </p:txBody>
      </p:sp>
      <p:sp>
        <p:nvSpPr>
          <p:cNvPr id="42" name="AutoShape 5"/>
          <p:cNvSpPr>
            <a:spLocks noChangeArrowheads="1"/>
          </p:cNvSpPr>
          <p:nvPr/>
        </p:nvSpPr>
        <p:spPr bwMode="auto">
          <a:xfrm>
            <a:off x="323528" y="1412776"/>
            <a:ext cx="1768264" cy="322820"/>
          </a:xfrm>
          <a:prstGeom prst="roundRect">
            <a:avLst>
              <a:gd name="adj" fmla="val 16667"/>
            </a:avLst>
          </a:prstGeom>
          <a:noFill/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1400" b="1" kern="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01.02.2014</a:t>
            </a:r>
            <a:endParaRPr lang="ru-RU" sz="1400" b="1" kern="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auto">
          <a:xfrm>
            <a:off x="302278" y="1772816"/>
            <a:ext cx="2037160" cy="824451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ru-RU" sz="1600" b="1" kern="0" dirty="0" smtClean="0">
                <a:solidFill>
                  <a:prstClr val="white"/>
                </a:solidFill>
                <a:cs typeface="Arial" pitchFamily="34" charset="0"/>
              </a:rPr>
              <a:t>Портфель кредитов МСП</a:t>
            </a:r>
            <a:endParaRPr lang="ru-RU" sz="12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5" name="AutoShape 5"/>
          <p:cNvSpPr>
            <a:spLocks noChangeArrowheads="1"/>
          </p:cNvSpPr>
          <p:nvPr/>
        </p:nvSpPr>
        <p:spPr bwMode="auto">
          <a:xfrm>
            <a:off x="323529" y="3717033"/>
            <a:ext cx="2016226" cy="792087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ru-RU" sz="1600" b="1" kern="0" dirty="0" smtClean="0">
                <a:solidFill>
                  <a:prstClr val="white"/>
                </a:solidFill>
                <a:cs typeface="Arial" pitchFamily="34" charset="0"/>
              </a:rPr>
              <a:t>Просроченная задолженность</a:t>
            </a:r>
            <a:endParaRPr lang="ru-RU" sz="16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1" name="AutoShape 5"/>
          <p:cNvSpPr>
            <a:spLocks noChangeArrowheads="1"/>
          </p:cNvSpPr>
          <p:nvPr/>
        </p:nvSpPr>
        <p:spPr bwMode="auto">
          <a:xfrm>
            <a:off x="2528467" y="2780928"/>
            <a:ext cx="1443915" cy="756081"/>
          </a:xfrm>
          <a:prstGeom prst="roundRect">
            <a:avLst>
              <a:gd name="adj" fmla="val 16667"/>
            </a:avLst>
          </a:prstGeom>
          <a:ln>
            <a:prstDash val="sysDash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ru-RU" sz="2400" b="1" kern="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14,8</a:t>
            </a:r>
            <a:r>
              <a:rPr lang="ru-RU" b="1" kern="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%</a:t>
            </a:r>
            <a:endParaRPr lang="ru-RU" sz="2400" b="1" kern="0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</p:txBody>
      </p:sp>
      <p:sp>
        <p:nvSpPr>
          <p:cNvPr id="69" name="AutoShape 5"/>
          <p:cNvSpPr>
            <a:spLocks noChangeArrowheads="1"/>
          </p:cNvSpPr>
          <p:nvPr/>
        </p:nvSpPr>
        <p:spPr bwMode="auto">
          <a:xfrm>
            <a:off x="2483768" y="1772816"/>
            <a:ext cx="1512168" cy="824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ru-RU" sz="2400" b="1" kern="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51 160</a:t>
            </a:r>
            <a:endParaRPr lang="ru-RU" sz="2400" b="1" kern="0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</p:txBody>
      </p:sp>
      <p:sp>
        <p:nvSpPr>
          <p:cNvPr id="70" name="AutoShape 5"/>
          <p:cNvSpPr>
            <a:spLocks noChangeArrowheads="1"/>
          </p:cNvSpPr>
          <p:nvPr/>
        </p:nvSpPr>
        <p:spPr bwMode="auto">
          <a:xfrm>
            <a:off x="2528469" y="3717033"/>
            <a:ext cx="1443913" cy="7920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ru-RU" sz="2400" b="1" kern="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7,08</a:t>
            </a:r>
            <a:r>
              <a:rPr lang="ru-RU" b="1" kern="0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%</a:t>
            </a:r>
            <a:endParaRPr lang="ru-RU" sz="2400" b="1" kern="0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auto">
          <a:xfrm>
            <a:off x="4644008" y="1666020"/>
            <a:ext cx="4248472" cy="322820"/>
          </a:xfrm>
          <a:prstGeom prst="roundRect">
            <a:avLst>
              <a:gd name="adj" fmla="val 16667"/>
            </a:avLst>
          </a:prstGeom>
          <a:noFill/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1400" b="1" kern="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Динамика объемов задолженности                        и кредитования, млрд. рублей</a:t>
            </a:r>
            <a:endParaRPr lang="ru-RU" sz="1400" b="1" kern="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299" y="2415630"/>
            <a:ext cx="4997310" cy="3173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782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45024"/>
            <a:ext cx="5976664" cy="1992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AutoShape 53" descr="прпрпар"/>
          <p:cNvSpPr>
            <a:spLocks noChangeArrowheads="1"/>
          </p:cNvSpPr>
          <p:nvPr/>
        </p:nvSpPr>
        <p:spPr bwMode="auto">
          <a:xfrm rot="10800000" flipV="1">
            <a:off x="4499992" y="1412777"/>
            <a:ext cx="1944216" cy="2802389"/>
          </a:xfrm>
          <a:prstGeom prst="downArrow">
            <a:avLst>
              <a:gd name="adj1" fmla="val 56370"/>
              <a:gd name="adj2" fmla="val 55522"/>
            </a:avLst>
          </a:prstGeom>
          <a:ln>
            <a:solidFill>
              <a:schemeClr val="accent4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AutoShape 53" descr="прпрпар"/>
          <p:cNvSpPr>
            <a:spLocks noChangeArrowheads="1"/>
          </p:cNvSpPr>
          <p:nvPr/>
        </p:nvSpPr>
        <p:spPr bwMode="auto">
          <a:xfrm rot="10800000" flipV="1">
            <a:off x="1331639" y="1412777"/>
            <a:ext cx="1944216" cy="2802389"/>
          </a:xfrm>
          <a:prstGeom prst="downArrow">
            <a:avLst>
              <a:gd name="adj1" fmla="val 56370"/>
              <a:gd name="adj2" fmla="val 54775"/>
            </a:avLst>
          </a:prstGeom>
          <a:ln>
            <a:solidFill>
              <a:schemeClr val="accent4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40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63142" y="1052736"/>
            <a:ext cx="2951586" cy="504056"/>
          </a:xfrm>
          <a:prstGeom prst="round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</a:rPr>
              <a:t>МСП </a:t>
            </a:r>
            <a:r>
              <a:rPr lang="ru-RU" sz="2000" b="1" dirty="0" smtClean="0">
                <a:solidFill>
                  <a:prstClr val="white"/>
                </a:solidFill>
              </a:rPr>
              <a:t>Банк</a:t>
            </a:r>
            <a:endParaRPr lang="ru-RU" sz="2000" b="1" dirty="0">
              <a:solidFill>
                <a:prstClr val="white"/>
              </a:solidFill>
            </a:endParaRPr>
          </a:p>
        </p:txBody>
      </p:sp>
      <p:sp>
        <p:nvSpPr>
          <p:cNvPr id="10" name="AutoShape 32"/>
          <p:cNvSpPr>
            <a:spLocks noChangeArrowheads="1"/>
          </p:cNvSpPr>
          <p:nvPr/>
        </p:nvSpPr>
        <p:spPr bwMode="auto">
          <a:xfrm>
            <a:off x="3203848" y="1688178"/>
            <a:ext cx="2303512" cy="574675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9525" algn="ctr">
            <a:noFill/>
            <a:round/>
            <a:headEnd/>
            <a:tailEnd/>
          </a:ln>
        </p:spPr>
        <p:txBody>
          <a:bodyPr lIns="98755" tIns="49378" rIns="98755" bIns="49378" anchor="ctr"/>
          <a:lstStyle/>
          <a:p>
            <a:pPr marL="3175" indent="-3175" algn="ctr" defTabSz="987425" eaLnBrk="0" hangingPunct="0">
              <a:buClr>
                <a:srgbClr val="476F93"/>
              </a:buClr>
              <a:tabLst>
                <a:tab pos="0" algn="l"/>
              </a:tabLst>
            </a:pPr>
            <a:r>
              <a:rPr lang="ru-RU" sz="1400" b="1" dirty="0">
                <a:solidFill>
                  <a:prstClr val="white"/>
                </a:solidFill>
              </a:rPr>
              <a:t>Организации инфраструктуры</a:t>
            </a:r>
          </a:p>
        </p:txBody>
      </p:sp>
      <p:sp>
        <p:nvSpPr>
          <p:cNvPr id="11" name="AutoShape 32"/>
          <p:cNvSpPr>
            <a:spLocks noChangeArrowheads="1"/>
          </p:cNvSpPr>
          <p:nvPr/>
        </p:nvSpPr>
        <p:spPr bwMode="auto">
          <a:xfrm>
            <a:off x="2339752" y="2381923"/>
            <a:ext cx="1224136" cy="471013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 algn="ctr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8755" tIns="49378" rIns="98755" bIns="49378" anchor="ctr"/>
          <a:lstStyle/>
          <a:p>
            <a:pPr marL="3175" indent="-3175" algn="ctr" defTabSz="987425" eaLnBrk="0" hangingPunct="0">
              <a:buClr>
                <a:srgbClr val="476F93"/>
              </a:buClr>
              <a:tabLst>
                <a:tab pos="0" algn="l"/>
              </a:tabLst>
            </a:pPr>
            <a:r>
              <a:rPr lang="ru-RU" sz="1100" b="1" dirty="0">
                <a:solidFill>
                  <a:prstClr val="white"/>
                </a:solidFill>
              </a:rPr>
              <a:t>Лизинговые компании</a:t>
            </a:r>
          </a:p>
        </p:txBody>
      </p:sp>
      <p:sp>
        <p:nvSpPr>
          <p:cNvPr id="12" name="AutoShape 32"/>
          <p:cNvSpPr>
            <a:spLocks noChangeArrowheads="1"/>
          </p:cNvSpPr>
          <p:nvPr/>
        </p:nvSpPr>
        <p:spPr bwMode="auto">
          <a:xfrm>
            <a:off x="3635896" y="2381923"/>
            <a:ext cx="1440160" cy="471013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 algn="ctr">
            <a:solidFill>
              <a:srgbClr val="FF9900"/>
            </a:solidFill>
            <a:round/>
            <a:headEnd/>
            <a:tailEnd/>
          </a:ln>
        </p:spPr>
        <p:txBody>
          <a:bodyPr lIns="98755" tIns="49378" rIns="98755" bIns="49378" anchor="ctr"/>
          <a:lstStyle/>
          <a:p>
            <a:pPr marL="3175" indent="-3175" algn="ctr" defTabSz="987425" eaLnBrk="0" hangingPunct="0">
              <a:buClr>
                <a:srgbClr val="476F93"/>
              </a:buClr>
              <a:tabLst>
                <a:tab pos="0" algn="l"/>
              </a:tabLst>
            </a:pPr>
            <a:r>
              <a:rPr lang="ru-RU" sz="1100" b="1" dirty="0" err="1">
                <a:solidFill>
                  <a:prstClr val="white"/>
                </a:solidFill>
              </a:rPr>
              <a:t>Факторинговые</a:t>
            </a:r>
            <a:r>
              <a:rPr lang="ru-RU" sz="1100" b="1" dirty="0">
                <a:solidFill>
                  <a:prstClr val="white"/>
                </a:solidFill>
              </a:rPr>
              <a:t> компании</a:t>
            </a:r>
          </a:p>
        </p:txBody>
      </p:sp>
      <p:sp>
        <p:nvSpPr>
          <p:cNvPr id="13" name="AutoShape 32"/>
          <p:cNvSpPr>
            <a:spLocks noChangeArrowheads="1"/>
          </p:cNvSpPr>
          <p:nvPr/>
        </p:nvSpPr>
        <p:spPr bwMode="auto">
          <a:xfrm>
            <a:off x="5148064" y="2391510"/>
            <a:ext cx="1152128" cy="461426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 algn="ctr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8755" tIns="49378" rIns="98755" bIns="49378" anchor="ctr"/>
          <a:lstStyle/>
          <a:p>
            <a:pPr marL="3175" indent="-3175" algn="ctr" defTabSz="987425" eaLnBrk="0" hangingPunct="0">
              <a:buClr>
                <a:srgbClr val="476F93"/>
              </a:buClr>
              <a:tabLst>
                <a:tab pos="0" algn="l"/>
              </a:tabLst>
            </a:pPr>
            <a:r>
              <a:rPr lang="ru-RU" sz="1200" b="1" dirty="0">
                <a:solidFill>
                  <a:prstClr val="white"/>
                </a:solidFill>
                <a:sym typeface="Lucida Grande" pitchFamily="8" charset="0"/>
              </a:rPr>
              <a:t>МФО</a:t>
            </a:r>
          </a:p>
        </p:txBody>
      </p:sp>
      <p:sp>
        <p:nvSpPr>
          <p:cNvPr id="16" name="Скругленный прямоугольник 5"/>
          <p:cNvSpPr>
            <a:spLocks noChangeArrowheads="1"/>
          </p:cNvSpPr>
          <p:nvPr/>
        </p:nvSpPr>
        <p:spPr bwMode="auto">
          <a:xfrm>
            <a:off x="2843808" y="3068960"/>
            <a:ext cx="2165176" cy="647849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indent="-342900" algn="ctr"/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МСП</a:t>
            </a:r>
            <a:endParaRPr lang="ru-RU" sz="28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AutoShape 32"/>
          <p:cNvSpPr>
            <a:spLocks noChangeArrowheads="1"/>
          </p:cNvSpPr>
          <p:nvPr/>
        </p:nvSpPr>
        <p:spPr bwMode="auto">
          <a:xfrm>
            <a:off x="1547664" y="1702197"/>
            <a:ext cx="1560041" cy="574675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9525" algn="ctr">
            <a:noFill/>
            <a:round/>
            <a:headEnd/>
            <a:tailEnd/>
          </a:ln>
        </p:spPr>
        <p:txBody>
          <a:bodyPr lIns="98755" tIns="49378" rIns="98755" bIns="49378" anchor="ctr"/>
          <a:lstStyle/>
          <a:p>
            <a:pPr marL="3175" indent="-3175" algn="ctr" defTabSz="987425" eaLnBrk="0" hangingPunct="0">
              <a:buClr>
                <a:srgbClr val="476F93"/>
              </a:buClr>
              <a:tabLst>
                <a:tab pos="0" algn="l"/>
              </a:tabLst>
            </a:pPr>
            <a:r>
              <a:rPr lang="ru-RU" sz="1400" b="1" dirty="0">
                <a:solidFill>
                  <a:prstClr val="white"/>
                </a:solidFill>
              </a:rPr>
              <a:t>Банки-партнеры</a:t>
            </a:r>
          </a:p>
        </p:txBody>
      </p:sp>
      <p:sp>
        <p:nvSpPr>
          <p:cNvPr id="22" name="Скругленный прямоугольник 5"/>
          <p:cNvSpPr>
            <a:spLocks noChangeArrowheads="1"/>
          </p:cNvSpPr>
          <p:nvPr/>
        </p:nvSpPr>
        <p:spPr bwMode="auto">
          <a:xfrm>
            <a:off x="6308576" y="1389947"/>
            <a:ext cx="2871936" cy="382869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indent="-342900" algn="ctr"/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УСТАВНЫЙ КАПИТАЛ</a:t>
            </a:r>
          </a:p>
          <a:p>
            <a:pPr marL="342900" indent="-342900" algn="ctr"/>
            <a:endParaRPr lang="ru-RU" sz="1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Прямоугольник 61"/>
          <p:cNvSpPr>
            <a:spLocks noChangeArrowheads="1"/>
          </p:cNvSpPr>
          <p:nvPr/>
        </p:nvSpPr>
        <p:spPr bwMode="auto">
          <a:xfrm>
            <a:off x="7020272" y="1628800"/>
            <a:ext cx="15001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17,18 </a:t>
            </a:r>
            <a:r>
              <a:rPr lang="ru-RU" sz="1200" b="1" dirty="0" smtClean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МЛРД РУБ</a:t>
            </a:r>
            <a:endParaRPr lang="ru-RU" sz="1200" dirty="0">
              <a:solidFill>
                <a:schemeClr val="accent4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24" name="Скругленный прямоугольник 5"/>
          <p:cNvSpPr>
            <a:spLocks noChangeArrowheads="1"/>
          </p:cNvSpPr>
          <p:nvPr/>
        </p:nvSpPr>
        <p:spPr bwMode="auto">
          <a:xfrm>
            <a:off x="6452592" y="2470067"/>
            <a:ext cx="2871936" cy="382869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indent="-342900" algn="ctr"/>
            <a:r>
              <a:rPr lang="ru-RU" sz="1400" b="1" dirty="0" smtClean="0">
                <a:solidFill>
                  <a:srgbClr val="F6621A"/>
                </a:solidFill>
              </a:rPr>
              <a:t>РАБОТАЮЩИЕ АКТИВЫ</a:t>
            </a:r>
          </a:p>
          <a:p>
            <a:pPr marL="342900" indent="-342900" algn="ctr"/>
            <a:endParaRPr lang="ru-RU" sz="1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Прямоугольник 61"/>
          <p:cNvSpPr>
            <a:spLocks noChangeArrowheads="1"/>
          </p:cNvSpPr>
          <p:nvPr/>
        </p:nvSpPr>
        <p:spPr bwMode="auto">
          <a:xfrm>
            <a:off x="7020272" y="2721114"/>
            <a:ext cx="15841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6621A"/>
                </a:solidFill>
                <a:cs typeface="Arial" charset="0"/>
              </a:rPr>
              <a:t>129 </a:t>
            </a:r>
          </a:p>
          <a:p>
            <a:pPr algn="ctr"/>
            <a:r>
              <a:rPr lang="ru-RU" sz="1200" b="1" dirty="0" smtClean="0">
                <a:solidFill>
                  <a:srgbClr val="F6621A"/>
                </a:solidFill>
                <a:cs typeface="Arial" charset="0"/>
              </a:rPr>
              <a:t>МЛРД РУБ</a:t>
            </a:r>
            <a:endParaRPr lang="ru-RU" sz="1200" dirty="0">
              <a:solidFill>
                <a:srgbClr val="F6621A"/>
              </a:solidFill>
              <a:cs typeface="Arial" charset="0"/>
            </a:endParaRPr>
          </a:p>
        </p:txBody>
      </p:sp>
      <p:sp>
        <p:nvSpPr>
          <p:cNvPr id="26" name="Скругленный прямоугольник 5"/>
          <p:cNvSpPr>
            <a:spLocks noChangeArrowheads="1"/>
          </p:cNvSpPr>
          <p:nvPr/>
        </p:nvSpPr>
        <p:spPr bwMode="auto">
          <a:xfrm>
            <a:off x="6308576" y="4558299"/>
            <a:ext cx="2871936" cy="382869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indent="-342900"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МЕЖДУНАРОДНЫЕ РЕЙТИНГИ</a:t>
            </a:r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/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</a:t>
            </a:r>
            <a:r>
              <a:rPr lang="en-US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Standart&amp;Poors</a:t>
            </a:r>
            <a:endParaRPr 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374650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BBB</a:t>
            </a:r>
          </a:p>
          <a:p>
            <a:pPr marL="342900" indent="374650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BBB+</a:t>
            </a:r>
          </a:p>
          <a:p>
            <a:pPr marL="342900" indent="374650"/>
            <a:endParaRPr lang="en-US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374650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Moody’s Investor</a:t>
            </a:r>
          </a:p>
          <a:p>
            <a:pPr marL="342900" indent="374650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Service</a:t>
            </a:r>
          </a:p>
          <a:p>
            <a:pPr marL="342900" indent="374650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Baa2</a:t>
            </a:r>
          </a:p>
          <a:p>
            <a:pPr marL="342900" indent="374650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Прогноз - стабильный</a:t>
            </a:r>
          </a:p>
          <a:p>
            <a:pPr marL="342900" indent="-342900" algn="ctr"/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02424" y="325105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175" lvl="0" indent="-3175" algn="ctr" defTabSz="987425" eaLnBrk="0" hangingPunct="0">
              <a:buClr>
                <a:srgbClr val="476F93"/>
              </a:buClr>
              <a:tabLst>
                <a:tab pos="0" algn="l"/>
              </a:tabLst>
            </a:pPr>
            <a:r>
              <a:rPr lang="ru-RU" sz="1200" dirty="0">
                <a:solidFill>
                  <a:prstClr val="black"/>
                </a:solidFill>
                <a:latin typeface="Arial"/>
              </a:rPr>
              <a:t>100% дочерняя организация </a:t>
            </a:r>
            <a:r>
              <a:rPr lang="ru-RU" sz="1200" b="1" dirty="0">
                <a:solidFill>
                  <a:prstClr val="black"/>
                </a:solidFill>
                <a:latin typeface="Arial"/>
              </a:rPr>
              <a:t>Внешэкономбанка</a:t>
            </a:r>
            <a:r>
              <a:rPr lang="ru-RU" sz="1200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182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900igr.net/datai/ekonomika/Svjaz-Bank/0007-007-53-mlrd.pn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026" y="980728"/>
            <a:ext cx="5077238" cy="3078478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24328" y="6404925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68245" y="2450826"/>
            <a:ext cx="1944214" cy="816039"/>
          </a:xfrm>
          <a:prstGeom prst="roundRect">
            <a:avLst/>
          </a:prstGeom>
          <a:noFill/>
          <a:ln w="12700"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defTabSz="912813">
              <a:defRPr/>
            </a:pPr>
            <a:endParaRPr lang="en-US" sz="1400" dirty="0" smtClean="0">
              <a:solidFill>
                <a:srgbClr val="808080">
                  <a:lumMod val="25000"/>
                </a:srgbClr>
              </a:solidFill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47664" y="644178"/>
            <a:ext cx="7046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ОБЩИЕ ИТОГИ РЕАЛИЗАЦИИ</a:t>
            </a: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ПРОГРАММЫ</a:t>
            </a: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67170" y="2348880"/>
            <a:ext cx="2016224" cy="720080"/>
          </a:xfrm>
          <a:prstGeom prst="roundRect">
            <a:avLst/>
          </a:prstGeom>
          <a:noFill/>
          <a:ln w="12700"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defTabSz="912813"/>
            <a:r>
              <a:rPr lang="ru-RU" sz="2800" b="1" dirty="0" smtClean="0">
                <a:solidFill>
                  <a:srgbClr val="C00000"/>
                </a:solidFill>
              </a:rPr>
              <a:t>82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1400" dirty="0">
                <a:solidFill>
                  <a:srgbClr val="808080">
                    <a:lumMod val="25000"/>
                  </a:srgbClr>
                </a:solidFill>
              </a:rPr>
              <a:t>региона</a:t>
            </a:r>
          </a:p>
          <a:p>
            <a:pPr algn="ctr" defTabSz="912813"/>
            <a:endParaRPr lang="ru-RU" sz="2400" b="1" dirty="0">
              <a:solidFill>
                <a:srgbClr val="C00000"/>
              </a:solidFill>
            </a:endParaRPr>
          </a:p>
          <a:p>
            <a:pPr algn="ctr" defTabSz="912813"/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32040" y="4631187"/>
            <a:ext cx="1584176" cy="26377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n w="1905"/>
                <a:solidFill>
                  <a:srgbClr val="F6621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Программе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228184" y="4631187"/>
            <a:ext cx="1333727" cy="26377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рынку</a:t>
            </a:r>
            <a:endParaRPr lang="ru-RU" sz="1400" b="1" dirty="0">
              <a:ln w="1905"/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99992" y="4149080"/>
            <a:ext cx="3524680" cy="47979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Средневзвешенная ставка для МСП</a:t>
            </a:r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022138" y="4979508"/>
            <a:ext cx="1574198" cy="1329812"/>
          </a:xfrm>
          <a:prstGeom prst="triangle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r>
              <a:rPr 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15 -17</a:t>
            </a:r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%</a:t>
            </a:r>
            <a:endParaRPr lang="en-US" i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  <a:p>
            <a:pPr algn="ctr" defTabSz="912813"/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</p:txBody>
      </p:sp>
      <p:sp>
        <p:nvSpPr>
          <p:cNvPr id="27" name="Равнобедренный треугольник 26"/>
          <p:cNvSpPr/>
          <p:nvPr/>
        </p:nvSpPr>
        <p:spPr>
          <a:xfrm rot="10800000">
            <a:off x="4928329" y="4974945"/>
            <a:ext cx="1574198" cy="1329812"/>
          </a:xfrm>
          <a:prstGeom prst="triangl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endParaRPr lang="ru-RU" sz="14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20072" y="5147953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.7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63688" y="594928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91</a:t>
            </a:r>
            <a:r>
              <a:rPr lang="en-US" sz="2400" b="1" dirty="0" smtClean="0">
                <a:solidFill>
                  <a:schemeClr val="bg1"/>
                </a:solidFill>
              </a:rPr>
              <a:t>.9</a:t>
            </a:r>
            <a:r>
              <a:rPr lang="en-US" sz="2000" b="1" dirty="0" smtClean="0">
                <a:solidFill>
                  <a:schemeClr val="bg1"/>
                </a:solidFill>
              </a:rPr>
              <a:t>%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320655"/>
              </p:ext>
            </p:extLst>
          </p:nvPr>
        </p:nvGraphicFramePr>
        <p:xfrm>
          <a:off x="1238333" y="4579482"/>
          <a:ext cx="2035681" cy="2050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755576" y="4149080"/>
            <a:ext cx="3312368" cy="479796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n w="1905"/>
                <a:solidFill>
                  <a:schemeClr val="accent4">
                    <a:lumMod val="75000"/>
                  </a:schemeClr>
                </a:solidFill>
              </a:rPr>
              <a:t>Стратегические </a:t>
            </a:r>
            <a:r>
              <a:rPr lang="ru-RU" sz="1400" dirty="0" smtClean="0">
                <a:ln w="1905"/>
                <a:solidFill>
                  <a:schemeClr val="tx1"/>
                </a:solidFill>
              </a:rPr>
              <a:t>ниши поддержки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4229" y="570427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83</a:t>
            </a:r>
            <a:r>
              <a:rPr lang="en-US" sz="2400" b="1" dirty="0" smtClean="0">
                <a:solidFill>
                  <a:schemeClr val="bg1"/>
                </a:solidFill>
              </a:rPr>
              <a:t>.</a:t>
            </a:r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1600" b="1" dirty="0" smtClean="0">
                <a:solidFill>
                  <a:schemeClr val="bg1"/>
                </a:solidFill>
              </a:rPr>
              <a:t>%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5881834" y="1856795"/>
            <a:ext cx="3226670" cy="2148269"/>
          </a:xfrm>
          <a:prstGeom prst="roundRect">
            <a:avLst/>
          </a:prstGeom>
          <a:noFill/>
          <a:ln w="12700"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342900" indent="-342900" defTabSz="912813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FC820C"/>
                </a:solidFill>
              </a:rPr>
              <a:t>400 </a:t>
            </a:r>
            <a:r>
              <a:rPr lang="ru-RU" sz="1400" dirty="0" smtClean="0">
                <a:solidFill>
                  <a:srgbClr val="808080">
                    <a:lumMod val="25000"/>
                  </a:srgbClr>
                </a:solidFill>
              </a:rPr>
              <a:t>партнеров</a:t>
            </a:r>
          </a:p>
          <a:p>
            <a:pPr marL="342900" indent="-342900" defTabSz="912813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rgbClr val="808080">
                  <a:lumMod val="25000"/>
                </a:srgbClr>
              </a:solidFill>
            </a:endParaRPr>
          </a:p>
          <a:p>
            <a:pPr marL="342900" indent="-342900" defTabSz="912813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FC820C"/>
                </a:solidFill>
              </a:rPr>
              <a:t>45</a:t>
            </a:r>
            <a:r>
              <a:rPr lang="ru-RU" sz="1400" b="1" dirty="0" smtClean="0">
                <a:solidFill>
                  <a:srgbClr val="C00000"/>
                </a:solidFill>
              </a:rPr>
              <a:t> </a:t>
            </a:r>
            <a:r>
              <a:rPr lang="ru-RU" sz="1400" dirty="0" smtClean="0">
                <a:solidFill>
                  <a:srgbClr val="808080">
                    <a:lumMod val="25000"/>
                  </a:srgbClr>
                </a:solidFill>
              </a:rPr>
              <a:t>тысяч</a:t>
            </a:r>
            <a:r>
              <a:rPr lang="ru-RU" sz="1400" dirty="0">
                <a:solidFill>
                  <a:srgbClr val="808080">
                    <a:lumMod val="25000"/>
                  </a:srgbClr>
                </a:solidFill>
              </a:rPr>
              <a:t>и</a:t>
            </a:r>
            <a:r>
              <a:rPr lang="ru-RU" sz="1400" dirty="0" smtClean="0">
                <a:solidFill>
                  <a:srgbClr val="808080">
                    <a:lumMod val="25000"/>
                  </a:srgbClr>
                </a:solidFill>
              </a:rPr>
              <a:t> </a:t>
            </a:r>
            <a:r>
              <a:rPr lang="ru-RU" sz="1400" dirty="0">
                <a:solidFill>
                  <a:srgbClr val="808080">
                    <a:lumMod val="25000"/>
                  </a:srgbClr>
                </a:solidFill>
              </a:rPr>
              <a:t>субъектов </a:t>
            </a:r>
            <a:r>
              <a:rPr lang="ru-RU" sz="1400" dirty="0" smtClean="0">
                <a:solidFill>
                  <a:srgbClr val="808080">
                    <a:lumMod val="25000"/>
                  </a:srgbClr>
                </a:solidFill>
              </a:rPr>
              <a:t>МСП</a:t>
            </a:r>
          </a:p>
          <a:p>
            <a:pPr marL="342900" indent="-342900" defTabSz="912813">
              <a:buFont typeface="Wingdings" panose="05000000000000000000" pitchFamily="2" charset="2"/>
              <a:buChar char="ü"/>
            </a:pPr>
            <a:endParaRPr lang="ru-RU" sz="1400" dirty="0">
              <a:solidFill>
                <a:srgbClr val="808080">
                  <a:lumMod val="25000"/>
                </a:srgbClr>
              </a:solidFill>
            </a:endParaRPr>
          </a:p>
          <a:p>
            <a:pPr marL="342900" indent="-342900" defTabSz="912813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FC820C"/>
                </a:solidFill>
              </a:rPr>
              <a:t>397 </a:t>
            </a:r>
            <a:r>
              <a:rPr lang="ru-RU" sz="1400" dirty="0" smtClean="0">
                <a:solidFill>
                  <a:srgbClr val="808080">
                    <a:lumMod val="25000"/>
                  </a:srgbClr>
                </a:solidFill>
              </a:rPr>
              <a:t>млрд. рублей доведено до субъектов МСП</a:t>
            </a:r>
            <a:endParaRPr lang="en-US" sz="1400" dirty="0">
              <a:solidFill>
                <a:srgbClr val="808080">
                  <a:lumMod val="25000"/>
                </a:srgbClr>
              </a:solidFill>
            </a:endParaRPr>
          </a:p>
          <a:p>
            <a:pPr marL="285750" indent="-285750" algn="ctr" defTabSz="912813">
              <a:buFont typeface="Wingdings" panose="05000000000000000000" pitchFamily="2" charset="2"/>
              <a:buChar char="ü"/>
            </a:pPr>
            <a:endParaRPr lang="ru-RU" sz="1400" b="1" dirty="0">
              <a:solidFill>
                <a:srgbClr val="808080">
                  <a:lumMod val="25000"/>
                </a:srgb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85508" y="1340768"/>
            <a:ext cx="2989911" cy="523039"/>
          </a:xfrm>
          <a:prstGeom prst="rect">
            <a:avLst/>
          </a:prstGeom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данные по партнерам на 01.0</a:t>
            </a:r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.2014</a:t>
            </a:r>
          </a:p>
          <a:p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данные по МСП на 01.</a:t>
            </a:r>
            <a:r>
              <a:rPr 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01</a:t>
            </a:r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.201</a:t>
            </a:r>
            <a:r>
              <a:rPr lang="en-US" sz="1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ru-RU" sz="1200" dirty="0">
              <a:ln w="1905"/>
              <a:solidFill>
                <a:schemeClr val="bg2">
                  <a:lumMod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 bwMode="auto">
          <a:xfrm>
            <a:off x="251520" y="1768491"/>
            <a:ext cx="3391012" cy="2524605"/>
          </a:xfrm>
          <a:prstGeom prst="roundRect">
            <a:avLst/>
          </a:prstGeom>
          <a:noFill/>
          <a:ln w="12700"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342900" indent="-342900" defTabSz="912813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C00000"/>
                </a:solidFill>
              </a:rPr>
              <a:t>25</a:t>
            </a:r>
            <a:r>
              <a:rPr lang="en-US" sz="2400" b="1" dirty="0" smtClean="0">
                <a:solidFill>
                  <a:srgbClr val="C00000"/>
                </a:solidFill>
              </a:rPr>
              <a:t>8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1400" dirty="0" smtClean="0">
                <a:solidFill>
                  <a:srgbClr val="808080">
                    <a:lumMod val="25000"/>
                  </a:srgbClr>
                </a:solidFill>
              </a:rPr>
              <a:t>партнеров</a:t>
            </a:r>
          </a:p>
          <a:p>
            <a:pPr marL="342900" indent="-342900" defTabSz="912813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rgbClr val="808080">
                  <a:lumMod val="25000"/>
                </a:srgbClr>
              </a:solidFill>
            </a:endParaRPr>
          </a:p>
          <a:p>
            <a:pPr marL="342900" indent="-342900" defTabSz="912813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0 </a:t>
            </a:r>
            <a:r>
              <a:rPr lang="ru-RU" sz="1400" dirty="0" smtClean="0">
                <a:solidFill>
                  <a:srgbClr val="808080">
                    <a:lumMod val="25000"/>
                  </a:srgbClr>
                </a:solidFill>
              </a:rPr>
              <a:t>тысяч </a:t>
            </a:r>
            <a:r>
              <a:rPr lang="ru-RU" sz="1400" dirty="0">
                <a:solidFill>
                  <a:srgbClr val="808080">
                    <a:lumMod val="25000"/>
                  </a:srgbClr>
                </a:solidFill>
              </a:rPr>
              <a:t>субъектов </a:t>
            </a:r>
            <a:r>
              <a:rPr lang="ru-RU" sz="1400" dirty="0" smtClean="0">
                <a:solidFill>
                  <a:srgbClr val="808080">
                    <a:lumMod val="25000"/>
                  </a:srgbClr>
                </a:solidFill>
              </a:rPr>
              <a:t>МСП</a:t>
            </a:r>
          </a:p>
          <a:p>
            <a:pPr marL="342900" indent="-342900" defTabSz="912813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rgbClr val="808080">
                  <a:lumMod val="25000"/>
                </a:srgbClr>
              </a:solidFill>
            </a:endParaRPr>
          </a:p>
          <a:p>
            <a:pPr marL="342900" indent="-342900" defTabSz="912813"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C00000"/>
                </a:solidFill>
              </a:rPr>
              <a:t>96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1400" dirty="0" smtClean="0">
                <a:solidFill>
                  <a:srgbClr val="808080">
                    <a:lumMod val="25000"/>
                  </a:srgbClr>
                </a:solidFill>
              </a:rPr>
              <a:t>млрд. рублей доведено до субъектов МСП</a:t>
            </a:r>
            <a:endParaRPr lang="ru-RU" sz="1400" dirty="0">
              <a:solidFill>
                <a:srgbClr val="808080">
                  <a:lumMod val="25000"/>
                </a:srgbClr>
              </a:solidFill>
            </a:endParaRPr>
          </a:p>
          <a:p>
            <a:pPr defTabSz="912813"/>
            <a:endParaRPr lang="ru-RU" sz="1400" dirty="0">
              <a:solidFill>
                <a:srgbClr val="808080">
                  <a:lumMod val="25000"/>
                </a:srgbClr>
              </a:solidFill>
            </a:endParaRPr>
          </a:p>
          <a:p>
            <a:pPr defTabSz="912813"/>
            <a:endParaRPr lang="ru-RU" sz="1400" dirty="0" smtClean="0">
              <a:solidFill>
                <a:srgbClr val="808080">
                  <a:lumMod val="25000"/>
                </a:srgbClr>
              </a:solidFill>
            </a:endParaRPr>
          </a:p>
          <a:p>
            <a:pPr defTabSz="912813"/>
            <a:endParaRPr lang="ru-RU" sz="1400" dirty="0">
              <a:solidFill>
                <a:srgbClr val="808080">
                  <a:lumMod val="25000"/>
                </a:srgb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052279" y="1410013"/>
            <a:ext cx="2622020" cy="35572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ln w="1905"/>
                <a:solidFill>
                  <a:srgbClr val="FC820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весь период реализации Программы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890962" y="2708920"/>
            <a:ext cx="2016224" cy="720080"/>
          </a:xfrm>
          <a:prstGeom prst="roundRect">
            <a:avLst/>
          </a:prstGeom>
          <a:noFill/>
          <a:ln w="12700"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defTabSz="912813"/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67</a:t>
            </a:r>
            <a:r>
              <a:rPr lang="ru-RU" sz="3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400" dirty="0">
                <a:solidFill>
                  <a:srgbClr val="808080">
                    <a:lumMod val="25000"/>
                  </a:srgbClr>
                </a:solidFill>
              </a:rPr>
              <a:t>моногородов </a:t>
            </a:r>
          </a:p>
          <a:p>
            <a:pPr algn="ctr" defTabSz="912813"/>
            <a:endParaRPr lang="ru-RU" sz="2400" b="1" dirty="0">
              <a:solidFill>
                <a:srgbClr val="C00000"/>
              </a:solidFill>
            </a:endParaRPr>
          </a:p>
          <a:p>
            <a:pPr algn="ctr" defTabSz="912813"/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31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81150" y="3502025"/>
            <a:ext cx="6446838" cy="38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20000"/>
              </a:lnSpc>
            </a:pPr>
            <a:r>
              <a:rPr lang="ru-RU" sz="2200" b="1" dirty="0">
                <a:solidFill>
                  <a:srgbClr val="646464"/>
                </a:solidFill>
              </a:rPr>
              <a:t>СПАСИБО ЗА ВНИМАНИЕ!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09725" y="4470400"/>
            <a:ext cx="5267325" cy="38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ru-RU" dirty="0">
                <a:solidFill>
                  <a:srgbClr val="646464"/>
                </a:solidFill>
              </a:rPr>
              <a:t>Россия, </a:t>
            </a:r>
            <a:r>
              <a:rPr lang="ru-RU" dirty="0" smtClean="0">
                <a:solidFill>
                  <a:srgbClr val="646464"/>
                </a:solidFill>
              </a:rPr>
              <a:t>Москва, ул. Садовническая, 79</a:t>
            </a:r>
            <a:endParaRPr lang="ru-RU" dirty="0">
              <a:solidFill>
                <a:srgbClr val="646464"/>
              </a:solidFill>
            </a:endParaRPr>
          </a:p>
          <a:p>
            <a:r>
              <a:rPr lang="ru-RU" dirty="0">
                <a:solidFill>
                  <a:srgbClr val="646464"/>
                </a:solidFill>
              </a:rPr>
              <a:t>Тел./факс</a:t>
            </a:r>
            <a:r>
              <a:rPr lang="ru-RU" dirty="0" smtClean="0">
                <a:solidFill>
                  <a:srgbClr val="646464"/>
                </a:solidFill>
              </a:rPr>
              <a:t>: +7 (495) 783-79</a:t>
            </a:r>
            <a:r>
              <a:rPr lang="en-US" dirty="0" smtClean="0">
                <a:solidFill>
                  <a:srgbClr val="646464"/>
                </a:solidFill>
              </a:rPr>
              <a:t>-98</a:t>
            </a:r>
            <a:r>
              <a:rPr lang="ru-RU" dirty="0" smtClean="0">
                <a:solidFill>
                  <a:srgbClr val="646464"/>
                </a:solidFill>
              </a:rPr>
              <a:t>, info@mspbank.ru</a:t>
            </a:r>
            <a:endParaRPr lang="en-US" dirty="0" smtClean="0">
              <a:solidFill>
                <a:srgbClr val="646464"/>
              </a:solidFill>
            </a:endParaRPr>
          </a:p>
          <a:p>
            <a:r>
              <a:rPr lang="en-US" b="1" dirty="0">
                <a:solidFill>
                  <a:srgbClr val="F6621A"/>
                </a:solidFill>
              </a:rPr>
              <a:t>http://</a:t>
            </a:r>
            <a:r>
              <a:rPr lang="en-US" b="1" dirty="0" smtClean="0">
                <a:solidFill>
                  <a:srgbClr val="F6621A"/>
                </a:solidFill>
              </a:rPr>
              <a:t>mspbank.ru</a:t>
            </a:r>
            <a:endParaRPr lang="en-US" b="1" dirty="0">
              <a:solidFill>
                <a:srgbClr val="F6621A"/>
              </a:solidFill>
            </a:endParaRPr>
          </a:p>
          <a:p>
            <a:endParaRPr lang="ru-RU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51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Специальное оформление">
  <a:themeElements>
    <a:clrScheme name="2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11400</TotalTime>
  <Words>213</Words>
  <Application>Microsoft Office PowerPoint</Application>
  <PresentationFormat>Экран (4:3)</PresentationFormat>
  <Paragraphs>72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Оформление по умолчанию</vt:lpstr>
      <vt:lpstr>Специальное оформление</vt:lpstr>
      <vt:lpstr>2_Специальное оформление</vt:lpstr>
      <vt:lpstr>1_Специальное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dubovskiy.d</dc:creator>
  <cp:lastModifiedBy>Силина Мария Сергеевна</cp:lastModifiedBy>
  <cp:revision>782</cp:revision>
  <cp:lastPrinted>2014-02-18T07:07:01Z</cp:lastPrinted>
  <dcterms:created xsi:type="dcterms:W3CDTF">2011-06-28T17:14:56Z</dcterms:created>
  <dcterms:modified xsi:type="dcterms:W3CDTF">2014-02-18T13:45:51Z</dcterms:modified>
</cp:coreProperties>
</file>