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5"/>
  </p:sldMasterIdLst>
  <p:notesMasterIdLst>
    <p:notesMasterId r:id="rId20"/>
  </p:notesMasterIdLst>
  <p:sldIdLst>
    <p:sldId id="274" r:id="rId6"/>
    <p:sldId id="283" r:id="rId7"/>
    <p:sldId id="296" r:id="rId8"/>
    <p:sldId id="257" r:id="rId9"/>
    <p:sldId id="294" r:id="rId10"/>
    <p:sldId id="292" r:id="rId11"/>
    <p:sldId id="293" r:id="rId12"/>
    <p:sldId id="295" r:id="rId13"/>
    <p:sldId id="301" r:id="rId14"/>
    <p:sldId id="297" r:id="rId15"/>
    <p:sldId id="300" r:id="rId16"/>
    <p:sldId id="299" r:id="rId17"/>
    <p:sldId id="291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88" d="100"/>
          <a:sy n="88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2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738" cap="all" baseline="0"/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7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8275" y="6231691"/>
            <a:ext cx="4062411" cy="276197"/>
          </a:xfrm>
        </p:spPr>
        <p:txBody>
          <a:bodyPr/>
          <a:lstStyle/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97" y="0"/>
            <a:ext cx="6369503" cy="68826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725" y="3762101"/>
            <a:ext cx="558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Новые требования к условиям страхования жизни и здоровья заемщиков по потребительским (ипотечным) кредитам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92C17D1-E7AD-476C-BDE5-8EC305D97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«Навязывание» дополнительных страховых услуг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0593B6-39AD-48C4-909A-F11B3EE408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208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11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13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 txBox="1">
            <a:spLocks/>
          </p:cNvSpPr>
          <p:nvPr/>
        </p:nvSpPr>
        <p:spPr>
          <a:xfrm>
            <a:off x="2226809" y="316705"/>
            <a:ext cx="8439150" cy="324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</a:rPr>
              <a:t>Проблема 2. </a:t>
            </a:r>
            <a:r>
              <a:rPr lang="ru-RU" sz="2000" dirty="0" smtClean="0">
                <a:solidFill>
                  <a:schemeClr val="tx2"/>
                </a:solidFill>
              </a:rPr>
              <a:t>«Навязывание» дополнительных страховых услуг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12357652-64CF-4ACA-A2E5-C1C67C43A17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10075" y="1185599"/>
            <a:ext cx="8299269" cy="880218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accent1"/>
                </a:solidFill>
              </a:rPr>
              <a:t>Высокая доля отказов от страхования по инициативе клиента (не в связи с досрочным погашением)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68929"/>
              </p:ext>
            </p:extLst>
          </p:nvPr>
        </p:nvGraphicFramePr>
        <p:xfrm>
          <a:off x="1239781" y="2065817"/>
          <a:ext cx="9839854" cy="3031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650">
                  <a:extLst>
                    <a:ext uri="{9D8B030D-6E8A-4147-A177-3AD203B41FA5}">
                      <a16:colId xmlns:a16="http://schemas.microsoft.com/office/drawing/2014/main" val="2129163040"/>
                    </a:ext>
                  </a:extLst>
                </a:gridCol>
                <a:gridCol w="2145801">
                  <a:extLst>
                    <a:ext uri="{9D8B030D-6E8A-4147-A177-3AD203B41FA5}">
                      <a16:colId xmlns:a16="http://schemas.microsoft.com/office/drawing/2014/main" val="2746082675"/>
                    </a:ext>
                  </a:extLst>
                </a:gridCol>
                <a:gridCol w="2145801">
                  <a:extLst>
                    <a:ext uri="{9D8B030D-6E8A-4147-A177-3AD203B41FA5}">
                      <a16:colId xmlns:a16="http://schemas.microsoft.com/office/drawing/2014/main" val="3470546887"/>
                    </a:ext>
                  </a:extLst>
                </a:gridCol>
                <a:gridCol w="2145801">
                  <a:extLst>
                    <a:ext uri="{9D8B030D-6E8A-4147-A177-3AD203B41FA5}">
                      <a16:colId xmlns:a16="http://schemas.microsoft.com/office/drawing/2014/main" val="921334289"/>
                    </a:ext>
                  </a:extLst>
                </a:gridCol>
                <a:gridCol w="2145801">
                  <a:extLst>
                    <a:ext uri="{9D8B030D-6E8A-4147-A177-3AD203B41FA5}">
                      <a16:colId xmlns:a16="http://schemas.microsoft.com/office/drawing/2014/main" val="10320291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Страхование </a:t>
                      </a:r>
                      <a:r>
                        <a:rPr lang="ru-RU" sz="1600" dirty="0">
                          <a:effectLst/>
                        </a:rPr>
                        <a:t>жизни и здоровья </a:t>
                      </a:r>
                      <a:r>
                        <a:rPr lang="ru-RU" sz="1600" dirty="0" smtClean="0">
                          <a:effectLst/>
                        </a:rPr>
                        <a:t>заемщика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840837"/>
                  </a:ext>
                </a:extLst>
              </a:tr>
              <a:tr h="578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 потребкредитовании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сравнение с прошлым годом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 ипотеке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сравнение с прошлым годом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8642324"/>
                  </a:ext>
                </a:extLst>
              </a:tr>
              <a:tr h="578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63,37%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+ 15,71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38,86%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- 13,07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8533676"/>
                  </a:ext>
                </a:extLst>
              </a:tr>
              <a:tr h="578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47,66%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+ 16,71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51,93%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+ 11,04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693395"/>
                  </a:ext>
                </a:extLst>
              </a:tr>
              <a:tr h="578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30,95%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40,89%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9112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1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871086" y="1499020"/>
            <a:ext cx="10448223" cy="33614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189"/>
            <a:endParaRPr lang="ru-RU" sz="1600" dirty="0" smtClean="0">
              <a:solidFill>
                <a:schemeClr val="tx1"/>
              </a:solidFill>
            </a:endParaRPr>
          </a:p>
          <a:p>
            <a:pPr algn="just" defTabSz="457189"/>
            <a:endParaRPr lang="ru-RU" sz="2000" dirty="0">
              <a:solidFill>
                <a:schemeClr val="tx1"/>
              </a:solidFill>
            </a:endParaRPr>
          </a:p>
          <a:p>
            <a:pPr algn="just" defTabSz="457189"/>
            <a:endParaRPr lang="ru-RU" sz="2000" dirty="0" smtClean="0">
              <a:solidFill>
                <a:schemeClr val="tx1"/>
              </a:solidFill>
            </a:endParaRPr>
          </a:p>
          <a:p>
            <a:pPr algn="just" defTabSz="457189"/>
            <a:r>
              <a:rPr lang="ru-RU" b="1" dirty="0" smtClean="0">
                <a:solidFill>
                  <a:schemeClr val="tx1"/>
                </a:solidFill>
              </a:rPr>
              <a:t>Гражданин обращается за получением кредита</a:t>
            </a:r>
            <a:r>
              <a:rPr lang="ru-RU" dirty="0" smtClean="0">
                <a:solidFill>
                  <a:schemeClr val="tx1"/>
                </a:solidFill>
              </a:rPr>
              <a:t>, подписывает документы, и впоследствии выясняет, что, помимо кредита, оформил еще и страховку, при этом </a:t>
            </a:r>
            <a:r>
              <a:rPr lang="ru-RU" b="1" dirty="0" smtClean="0">
                <a:solidFill>
                  <a:schemeClr val="tx1"/>
                </a:solidFill>
              </a:rPr>
              <a:t>в банке его не проинформировали о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algn="just" defTabSz="457189"/>
            <a:endParaRPr lang="ru-RU" dirty="0" smtClean="0">
              <a:solidFill>
                <a:schemeClr val="tx1"/>
              </a:solidFill>
            </a:endParaRPr>
          </a:p>
          <a:p>
            <a:pPr marL="285750" indent="-285750" algn="just" defTabSz="457189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возможности оформить кредит без страховки;</a:t>
            </a:r>
          </a:p>
          <a:p>
            <a:pPr marL="285750" indent="-285750" algn="just" defTabSz="457189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последствиях оформления кредита без страховки (в том числе об увеличенной ставке);</a:t>
            </a:r>
          </a:p>
          <a:p>
            <a:pPr marL="285750" indent="-285750" algn="just" defTabSz="457189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возможности выбора другой страховой организации;</a:t>
            </a:r>
          </a:p>
          <a:p>
            <a:pPr marL="285750" indent="-285750" algn="just" defTabSz="457189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основаниях для отказа в страховой выплате;</a:t>
            </a:r>
          </a:p>
          <a:p>
            <a:pPr marL="285750" indent="-285750" algn="just" defTabSz="457189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допустимости отказа от дополнительных рисков без влияния на кредит;</a:t>
            </a:r>
          </a:p>
          <a:p>
            <a:pPr marL="285750" indent="-285750" algn="just" defTabSz="457189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возврате страховой премии при отказе в «период охлаждения» и досрочном погашении кредита.</a:t>
            </a:r>
          </a:p>
          <a:p>
            <a:pPr marL="285750" indent="-285750" algn="just" defTabSz="457189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 algn="just" defTabSz="457189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 defTabSz="457189"/>
            <a:endParaRPr lang="ru-RU" sz="1600" dirty="0" smtClean="0">
              <a:solidFill>
                <a:schemeClr val="tx1"/>
              </a:solidFill>
            </a:endParaRPr>
          </a:p>
          <a:p>
            <a:pPr algn="just" defTabSz="457189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12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13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 txBox="1">
            <a:spLocks/>
          </p:cNvSpPr>
          <p:nvPr/>
        </p:nvSpPr>
        <p:spPr>
          <a:xfrm>
            <a:off x="2226809" y="316705"/>
            <a:ext cx="8439150" cy="324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</a:rPr>
              <a:t>Проблема 2. </a:t>
            </a:r>
            <a:r>
              <a:rPr lang="ru-RU" sz="2000" dirty="0" smtClean="0">
                <a:solidFill>
                  <a:schemeClr val="tx2"/>
                </a:solidFill>
              </a:rPr>
              <a:t>«Навязывание» дополнительных страховых услуг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343" y="4711125"/>
            <a:ext cx="10197966" cy="203132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Указание Банка России (пункты 1 - 4) – при выдаче кредита заемщика информируют 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основных и дополнительных страховых рисках и размере премий по ним;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основаниях для отказа в выплате;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влиянии страховки на кредит (допустимость выдачи кредита без страховки, последствиях отказа от страховки);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праве на возврат страховой премии в «период охлаждения» и при досрочном погашении;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порядке и сроках получения страховой выплаты.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34" y="1073583"/>
            <a:ext cx="11325225" cy="39134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</a:t>
            </a:r>
            <a:r>
              <a:rPr lang="ru-RU" dirty="0" smtClean="0"/>
              <a:t>иповая ситуация в судебной практике: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3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>
                <a:solidFill>
                  <a:srgbClr val="888A8D"/>
                </a:solidFill>
              </a:rPr>
              <a:pPr/>
              <a:t>13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394" y="902147"/>
            <a:ext cx="113988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82B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</a:t>
            </a:r>
            <a:r>
              <a:rPr lang="ru-RU" sz="2800" dirty="0" smtClean="0">
                <a:solidFill>
                  <a:srgbClr val="0082B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дополнительные страховые риски:</a:t>
            </a:r>
            <a:endParaRPr lang="ru-RU" sz="1600" dirty="0" smtClean="0"/>
          </a:p>
          <a:p>
            <a:endParaRPr lang="ru-RU" sz="1600" dirty="0"/>
          </a:p>
          <a:p>
            <a:pPr>
              <a:spcAft>
                <a:spcPts val="600"/>
              </a:spcAft>
            </a:pPr>
            <a:r>
              <a:rPr lang="ru-RU" sz="1900" dirty="0" smtClean="0"/>
              <a:t>Часто при заключении кредитного договора потребителю предлагается к заключению: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 smtClean="0"/>
              <a:t>договор страхования с </a:t>
            </a:r>
            <a:r>
              <a:rPr lang="ru-RU" sz="1900" b="1" dirty="0" smtClean="0"/>
              <a:t>несколькими страховыми рисками</a:t>
            </a:r>
            <a:r>
              <a:rPr lang="ru-RU" sz="1900" dirty="0" smtClean="0"/>
              <a:t>, часть из которых не имеют своей целью обеспечение возврата кредита (дополнительный риск);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 smtClean="0"/>
              <a:t>два договора страхования, один из которых содержит только дополнительные страховые </a:t>
            </a:r>
            <a:r>
              <a:rPr lang="ru-RU" sz="1900" dirty="0" smtClean="0"/>
              <a:t>риски.</a:t>
            </a:r>
            <a:endParaRPr lang="ru-RU" sz="1900" dirty="0"/>
          </a:p>
        </p:txBody>
      </p:sp>
      <p:sp>
        <p:nvSpPr>
          <p:cNvPr id="13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 txBox="1">
            <a:spLocks/>
          </p:cNvSpPr>
          <p:nvPr/>
        </p:nvSpPr>
        <p:spPr>
          <a:xfrm>
            <a:off x="2226809" y="316705"/>
            <a:ext cx="8439150" cy="32400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</a:rPr>
              <a:t>Проблема 2. </a:t>
            </a:r>
            <a:r>
              <a:rPr lang="ru-RU" sz="2000" dirty="0" smtClean="0">
                <a:solidFill>
                  <a:schemeClr val="tx2"/>
                </a:solidFill>
              </a:rPr>
              <a:t>«Навязывание» дополнительных страховых услуг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936" y="2967003"/>
            <a:ext cx="11815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Заемщик, не обладая специальными знаниями, не может </a:t>
            </a:r>
            <a:r>
              <a:rPr lang="ru-RU" sz="2000" dirty="0" smtClean="0"/>
              <a:t>оценить,</a:t>
            </a:r>
          </a:p>
          <a:p>
            <a:pPr algn="ctr"/>
            <a:r>
              <a:rPr lang="ru-RU" sz="2000" dirty="0" smtClean="0"/>
              <a:t>какие </a:t>
            </a:r>
            <a:r>
              <a:rPr lang="ru-RU" sz="2000" dirty="0" smtClean="0"/>
              <a:t>риски обеспечительные (т.е. влияют на кредит), а какие – дополнительные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0594" y="5062636"/>
            <a:ext cx="11358017" cy="156966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Указание Банка России (пункты 6.3, 6.5, 6.6, 7):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отказ от дополнительных страховых рисков в «период охлаждения» с полным возвратом страховой премии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</a:t>
            </a:r>
            <a:r>
              <a:rPr lang="ru-RU" sz="1600" dirty="0" smtClean="0"/>
              <a:t>астичный возврат страховой премии по дополнительным рискам при досрочном погашении кредита (срок страхования не может превышать срок кредитования)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</a:t>
            </a:r>
            <a:r>
              <a:rPr lang="ru-RU" sz="1600" b="1" dirty="0" smtClean="0"/>
              <a:t>раво заемщика на отказ от страхования и возврат части премии при установлении ненадлежащего информирования об условиях страхования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0594" y="3702914"/>
            <a:ext cx="11358017" cy="1178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189"/>
            <a:endParaRPr lang="ru-RU" sz="1600" dirty="0" smtClean="0">
              <a:solidFill>
                <a:schemeClr val="tx1"/>
              </a:solidFill>
            </a:endParaRPr>
          </a:p>
          <a:p>
            <a:pPr algn="just" defTabSz="457189"/>
            <a:r>
              <a:rPr lang="ru-RU" dirty="0" smtClean="0">
                <a:solidFill>
                  <a:schemeClr val="tx1"/>
                </a:solidFill>
              </a:rPr>
              <a:t>Страховщики отказывают </a:t>
            </a:r>
            <a:r>
              <a:rPr lang="ru-RU" b="1" dirty="0" smtClean="0">
                <a:solidFill>
                  <a:schemeClr val="tx1"/>
                </a:solidFill>
              </a:rPr>
              <a:t>в возврате премии в «период охлаждения»</a:t>
            </a:r>
            <a:r>
              <a:rPr lang="ru-RU" dirty="0" smtClean="0">
                <a:solidFill>
                  <a:schemeClr val="tx1"/>
                </a:solidFill>
              </a:rPr>
              <a:t> по доприскам в рамках единого договора (считают, что частичный отказ невозможен), а также </a:t>
            </a:r>
            <a:r>
              <a:rPr lang="ru-RU" b="1" dirty="0" smtClean="0">
                <a:solidFill>
                  <a:schemeClr val="tx1"/>
                </a:solidFill>
              </a:rPr>
              <a:t>в возврате части премии при досрочном погашении кредита</a:t>
            </a:r>
            <a:r>
              <a:rPr lang="ru-RU" dirty="0" smtClean="0">
                <a:solidFill>
                  <a:schemeClr val="tx1"/>
                </a:solidFill>
              </a:rPr>
              <a:t> (считают, что доприски никак не связаны с кредитом, отпадения возможности наступления страхового случая не происходит).</a:t>
            </a:r>
          </a:p>
          <a:p>
            <a:pPr algn="just" defTabSz="457189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420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C7245-42DB-42DD-A6F0-91BD6019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58" y="1324612"/>
            <a:ext cx="10915048" cy="1274998"/>
          </a:xfrm>
        </p:spPr>
        <p:txBody>
          <a:bodyPr/>
          <a:lstStyle/>
          <a:p>
            <a:r>
              <a:rPr lang="ru-RU" b="1" dirty="0" smtClean="0"/>
              <a:t>Новые требования* </a:t>
            </a:r>
            <a:r>
              <a:rPr lang="ru-RU" dirty="0" smtClean="0"/>
              <a:t>к условиям страхования жизни и здоровья заемщика по договору потребительского кредита преследуют </a:t>
            </a:r>
            <a:r>
              <a:rPr lang="ru-RU" b="1" dirty="0" smtClean="0"/>
              <a:t>следующие цели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1C3DD-7C22-42CA-9FDD-F8A0A25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8546A0-F491-4C9C-8263-56D8A0292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285" y="2878086"/>
            <a:ext cx="10818796" cy="177165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повышение потребительской ценности страхового продукта</a:t>
            </a:r>
            <a:endParaRPr lang="en-US" sz="2400" dirty="0"/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м</a:t>
            </a:r>
            <a:r>
              <a:rPr lang="ru-RU" sz="2400" dirty="0" smtClean="0"/>
              <a:t>инимизация случаев «навязывания» страховых услуг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5067" y="5870831"/>
            <a:ext cx="1137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* Указание </a:t>
            </a:r>
            <a:r>
              <a:rPr lang="ru-RU" sz="1200" dirty="0"/>
              <a:t>Банка России «О </a:t>
            </a:r>
            <a:r>
              <a:rPr lang="ru-RU" sz="1200" dirty="0" smtClean="0"/>
              <a:t>минимальных (стандартных</a:t>
            </a:r>
            <a:r>
              <a:rPr lang="ru-RU" sz="1200" dirty="0"/>
              <a:t>) требованиях к условиям и порядку </a:t>
            </a:r>
            <a:r>
              <a:rPr lang="ru-RU" sz="1200" dirty="0" smtClean="0"/>
              <a:t>осуществления добровольного </a:t>
            </a:r>
            <a:r>
              <a:rPr lang="ru-RU" sz="1200" dirty="0"/>
              <a:t>страхования жизни и здоровья заемщика по </a:t>
            </a:r>
            <a:r>
              <a:rPr lang="ru-RU" sz="1200" dirty="0" smtClean="0"/>
              <a:t>договору потребительского </a:t>
            </a:r>
            <a:r>
              <a:rPr lang="ru-RU" sz="1200" dirty="0"/>
              <a:t>кредита (займа), к объему и содержанию </a:t>
            </a:r>
            <a:r>
              <a:rPr lang="ru-RU" sz="1200" dirty="0" smtClean="0"/>
              <a:t>предоставляемой информации </a:t>
            </a:r>
            <a:r>
              <a:rPr lang="ru-RU" sz="1200" dirty="0"/>
              <a:t>о договоре добровольного страхования жизни и </a:t>
            </a:r>
            <a:r>
              <a:rPr lang="ru-RU" sz="1200" dirty="0" smtClean="0"/>
              <a:t>здоровья заемщика </a:t>
            </a:r>
            <a:r>
              <a:rPr lang="ru-RU" sz="1200" dirty="0"/>
              <a:t>по договору потребительского кредита (займа), а также о </a:t>
            </a:r>
            <a:r>
              <a:rPr lang="ru-RU" sz="1200" dirty="0" smtClean="0"/>
              <a:t>форме, способах </a:t>
            </a:r>
            <a:r>
              <a:rPr lang="ru-RU" sz="1200" dirty="0"/>
              <a:t>и порядке предоставления указанной информации</a:t>
            </a:r>
            <a:r>
              <a:rPr lang="ru-RU" sz="1200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105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92C17D1-E7AD-476C-BDE5-8EC305D97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Низкая потребительская ценность страхового продукта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0593B6-39AD-48C4-909A-F11B3EE408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97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27CBB25-0C22-44CE-99CE-07330838B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2009" y="1005272"/>
            <a:ext cx="7700034" cy="728798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accent1"/>
                </a:solidFill>
              </a:rPr>
              <a:t>Низкий уровень выплат </a:t>
            </a:r>
            <a:endParaRPr lang="ru-RU" sz="2000" b="1" dirty="0">
              <a:solidFill>
                <a:schemeClr val="accent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357652-64CF-4ACA-A2E5-C1C67C43A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0282" y="3561147"/>
            <a:ext cx="5551589" cy="470251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accent1"/>
                </a:solidFill>
              </a:rPr>
              <a:t>Высокая доля отказов в выплате</a:t>
            </a:r>
            <a:endParaRPr lang="ru-RU" dirty="0"/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809" y="316705"/>
            <a:ext cx="8439150" cy="324001"/>
          </a:xfrm>
        </p:spPr>
        <p:txBody>
          <a:bodyPr/>
          <a:lstStyle/>
          <a:p>
            <a:r>
              <a:rPr lang="ru-RU" sz="2000" b="1" dirty="0" smtClean="0"/>
              <a:t>Проблема 1. </a:t>
            </a:r>
            <a:r>
              <a:rPr lang="ru-RU" sz="2000" dirty="0" smtClean="0"/>
              <a:t>Низкая потребительская ценность страхового продукта</a:t>
            </a:r>
            <a:endParaRPr lang="ru-RU" sz="2000" dirty="0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467159"/>
              </p:ext>
            </p:extLst>
          </p:nvPr>
        </p:nvGraphicFramePr>
        <p:xfrm>
          <a:off x="729703" y="1471748"/>
          <a:ext cx="10637734" cy="1896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698">
                  <a:extLst>
                    <a:ext uri="{9D8B030D-6E8A-4147-A177-3AD203B41FA5}">
                      <a16:colId xmlns:a16="http://schemas.microsoft.com/office/drawing/2014/main" val="911396703"/>
                    </a:ext>
                  </a:extLst>
                </a:gridCol>
                <a:gridCol w="1679342">
                  <a:extLst>
                    <a:ext uri="{9D8B030D-6E8A-4147-A177-3AD203B41FA5}">
                      <a16:colId xmlns:a16="http://schemas.microsoft.com/office/drawing/2014/main" val="1458343699"/>
                    </a:ext>
                  </a:extLst>
                </a:gridCol>
                <a:gridCol w="1679342">
                  <a:extLst>
                    <a:ext uri="{9D8B030D-6E8A-4147-A177-3AD203B41FA5}">
                      <a16:colId xmlns:a16="http://schemas.microsoft.com/office/drawing/2014/main" val="1760572038"/>
                    </a:ext>
                  </a:extLst>
                </a:gridCol>
                <a:gridCol w="1679342">
                  <a:extLst>
                    <a:ext uri="{9D8B030D-6E8A-4147-A177-3AD203B41FA5}">
                      <a16:colId xmlns:a16="http://schemas.microsoft.com/office/drawing/2014/main" val="126647337"/>
                    </a:ext>
                  </a:extLst>
                </a:gridCol>
                <a:gridCol w="1679342">
                  <a:extLst>
                    <a:ext uri="{9D8B030D-6E8A-4147-A177-3AD203B41FA5}">
                      <a16:colId xmlns:a16="http://schemas.microsoft.com/office/drawing/2014/main" val="2407732842"/>
                    </a:ext>
                  </a:extLst>
                </a:gridCol>
                <a:gridCol w="2935668">
                  <a:extLst>
                    <a:ext uri="{9D8B030D-6E8A-4147-A177-3AD203B41FA5}">
                      <a16:colId xmlns:a16="http://schemas.microsoft.com/office/drawing/2014/main" val="3587164821"/>
                    </a:ext>
                  </a:extLst>
                </a:gridCol>
              </a:tblGrid>
              <a:tr h="275984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 smtClean="0"/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 smtClean="0"/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Год</a:t>
                      </a:r>
                      <a:endParaRPr lang="ru-RU" sz="1100" dirty="0"/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Страховании </a:t>
                      </a:r>
                      <a:r>
                        <a:rPr lang="ru-RU" sz="1200" dirty="0"/>
                        <a:t>жизни и здоровья заемщика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Иные виды добровольного страхования</a:t>
                      </a:r>
                      <a:endParaRPr lang="ru-RU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4039204"/>
                  </a:ext>
                </a:extLst>
              </a:tr>
              <a:tr h="3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при </a:t>
                      </a:r>
                      <a:r>
                        <a:rPr lang="ru-RU" sz="1400" dirty="0"/>
                        <a:t>потребкредитах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сравнение </a:t>
                      </a:r>
                      <a:r>
                        <a:rPr lang="ru-RU" sz="1400" dirty="0"/>
                        <a:t>с прошлым годом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при </a:t>
                      </a:r>
                      <a:r>
                        <a:rPr lang="ru-RU" sz="1400" dirty="0"/>
                        <a:t>ипотеке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сравнение с прошлым годом</a:t>
                      </a: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48%</a:t>
                      </a:r>
                      <a:r>
                        <a:rPr lang="ru-RU" sz="1100" dirty="0"/>
                        <a:t> </a:t>
                      </a:r>
                      <a:r>
                        <a:rPr lang="ru-RU" sz="1400" dirty="0"/>
                        <a:t>в 2020 году, при этом по сравнению с 2018 годом отмечается увеличение уровня выплат на </a:t>
                      </a:r>
                      <a:r>
                        <a:rPr lang="ru-RU" sz="1600" dirty="0"/>
                        <a:t>37,14%</a:t>
                      </a:r>
                      <a:endParaRPr lang="ru-RU" sz="11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0612198"/>
                  </a:ext>
                </a:extLst>
              </a:tr>
              <a:tr h="3522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5,02%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-1,12%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11,28%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-0,51%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08306"/>
                  </a:ext>
                </a:extLst>
              </a:tr>
              <a:tr h="3522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6,14%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-0,47%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11,79%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+0,4%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37169"/>
                  </a:ext>
                </a:extLst>
              </a:tr>
              <a:tr h="3522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6,61%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11,39%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 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76411"/>
                  </a:ext>
                </a:extLst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78962"/>
              </p:ext>
            </p:extLst>
          </p:nvPr>
        </p:nvGraphicFramePr>
        <p:xfrm>
          <a:off x="729699" y="3911369"/>
          <a:ext cx="10637737" cy="2898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506">
                  <a:extLst>
                    <a:ext uri="{9D8B030D-6E8A-4147-A177-3AD203B41FA5}">
                      <a16:colId xmlns:a16="http://schemas.microsoft.com/office/drawing/2014/main" val="3873751548"/>
                    </a:ext>
                  </a:extLst>
                </a:gridCol>
                <a:gridCol w="1676794">
                  <a:extLst>
                    <a:ext uri="{9D8B030D-6E8A-4147-A177-3AD203B41FA5}">
                      <a16:colId xmlns:a16="http://schemas.microsoft.com/office/drawing/2014/main" val="3127405806"/>
                    </a:ext>
                  </a:extLst>
                </a:gridCol>
                <a:gridCol w="1676794">
                  <a:extLst>
                    <a:ext uri="{9D8B030D-6E8A-4147-A177-3AD203B41FA5}">
                      <a16:colId xmlns:a16="http://schemas.microsoft.com/office/drawing/2014/main" val="3512084096"/>
                    </a:ext>
                  </a:extLst>
                </a:gridCol>
                <a:gridCol w="1676794">
                  <a:extLst>
                    <a:ext uri="{9D8B030D-6E8A-4147-A177-3AD203B41FA5}">
                      <a16:colId xmlns:a16="http://schemas.microsoft.com/office/drawing/2014/main" val="74620814"/>
                    </a:ext>
                  </a:extLst>
                </a:gridCol>
                <a:gridCol w="1676794">
                  <a:extLst>
                    <a:ext uri="{9D8B030D-6E8A-4147-A177-3AD203B41FA5}">
                      <a16:colId xmlns:a16="http://schemas.microsoft.com/office/drawing/2014/main" val="2359464078"/>
                    </a:ext>
                  </a:extLst>
                </a:gridCol>
                <a:gridCol w="2956055">
                  <a:extLst>
                    <a:ext uri="{9D8B030D-6E8A-4147-A177-3AD203B41FA5}">
                      <a16:colId xmlns:a16="http://schemas.microsoft.com/office/drawing/2014/main" val="3763846532"/>
                    </a:ext>
                  </a:extLst>
                </a:gridCol>
              </a:tblGrid>
              <a:tr h="329035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Год</a:t>
                      </a:r>
                      <a:endParaRPr lang="ru-RU" sz="1100" dirty="0"/>
                    </a:p>
                  </a:txBody>
                  <a:tcPr marL="55809" marR="5580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Страховании жизни и здоровья заемщика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09" marR="5580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Иные виды добровольного страхования</a:t>
                      </a:r>
                      <a:endParaRPr lang="ru-RU" sz="1200" dirty="0"/>
                    </a:p>
                  </a:txBody>
                  <a:tcPr marL="55809" marR="55809" marT="0" marB="0" anchor="ctr"/>
                </a:tc>
                <a:extLst>
                  <a:ext uri="{0D108BD9-81ED-4DB2-BD59-A6C34878D82A}">
                    <a16:rowId xmlns:a16="http://schemas.microsoft.com/office/drawing/2014/main" val="3675128826"/>
                  </a:ext>
                </a:extLst>
              </a:tr>
              <a:tr h="164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страхование потребкредитов</a:t>
                      </a:r>
                    </a:p>
                  </a:txBody>
                  <a:tcPr marL="55809" marR="5580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страхование ипотеки</a:t>
                      </a:r>
                    </a:p>
                  </a:txBody>
                  <a:tcPr marL="55809" marR="5580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0,23% </a:t>
                      </a:r>
                      <a:r>
                        <a:rPr lang="ru-RU" sz="1400" dirty="0"/>
                        <a:t>в 2020 году (по количеству отказов), при этом по сравнению с 2018 годом отмечается (обратная страхованию жизни и здоровья заемщиков) тенденция по сокращению доли отказов в страховой выплате на </a:t>
                      </a:r>
                      <a:r>
                        <a:rPr lang="ru-RU" sz="1600" dirty="0"/>
                        <a:t>23,33%</a:t>
                      </a:r>
                      <a:r>
                        <a:rPr lang="ru-RU" sz="1100" dirty="0"/>
                        <a:t>.</a:t>
                      </a:r>
                    </a:p>
                  </a:txBody>
                  <a:tcPr marL="55809" marR="55809" marT="0" marB="0" anchor="ctr"/>
                </a:tc>
                <a:extLst>
                  <a:ext uri="{0D108BD9-81ED-4DB2-BD59-A6C34878D82A}">
                    <a16:rowId xmlns:a16="http://schemas.microsoft.com/office/drawing/2014/main" val="593755434"/>
                  </a:ext>
                </a:extLst>
              </a:tr>
              <a:tr h="329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 количеству отказов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 объему отказов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 количеству отказов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по объему отказов</a:t>
                      </a:r>
                    </a:p>
                  </a:txBody>
                  <a:tcPr marL="55809" marR="5580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5895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2020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41,21%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изменение с 2019г. +10,19%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43,24%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изменение с 2019г. +7,65%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28,60%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изменение с 2019г. +1,97%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27,86%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изменение с 2019г. +2,44% </a:t>
                      </a:r>
                    </a:p>
                  </a:txBody>
                  <a:tcPr marL="55809" marR="5580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2612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2019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31,02%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изменение с 2018г. +5,65%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35,59%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изменение с 2018г. +3,78%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26,63%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изменение с 2018г. +3,38%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25,42%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изменение с 2018г. +5,6%</a:t>
                      </a:r>
                    </a:p>
                  </a:txBody>
                  <a:tcPr marL="55809" marR="5580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73774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2018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25,37%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31,81%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23,25%</a:t>
                      </a:r>
                    </a:p>
                  </a:txBody>
                  <a:tcPr marL="55809" marR="558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19,82%</a:t>
                      </a:r>
                    </a:p>
                  </a:txBody>
                  <a:tcPr marL="55809" marR="5580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391927"/>
                  </a:ext>
                </a:extLst>
              </a:tr>
            </a:tbl>
          </a:graphicData>
        </a:graphic>
      </p:graphicFrame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5556997" y="37962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21" y="1040851"/>
            <a:ext cx="11532191" cy="391341"/>
          </a:xfrm>
        </p:spPr>
        <p:txBody>
          <a:bodyPr/>
          <a:lstStyle/>
          <a:p>
            <a:pPr algn="ctr"/>
            <a:r>
              <a:rPr lang="ru-RU" dirty="0" smtClean="0"/>
              <a:t>Объем страхового покрытия по предлагаемым страховым продуктам значительно сокращен: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CBB25-0C22-44CE-99CE-07330838B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4455" y="1902006"/>
            <a:ext cx="3812905" cy="12598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1"/>
                </a:solidFill>
              </a:rPr>
              <a:t>Наиболее распространенные страховые риски не включаются в страховое покрытие</a:t>
            </a:r>
            <a:endParaRPr lang="ru-RU" sz="2000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В</a:t>
            </a:r>
            <a:r>
              <a:rPr lang="ru-RU" sz="1600" dirty="0" smtClean="0"/>
              <a:t> ряде случаев условия страхования предусматривают только страхование от несчастных случаев, тогда как статистически страховые случаи чаще происходят в результате заболевания</a:t>
            </a:r>
            <a:endParaRPr lang="ru-RU" sz="16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357652-64CF-4ACA-A2E5-C1C67C43A1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5302" y="1902006"/>
            <a:ext cx="4328161" cy="9230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1"/>
                </a:solidFill>
              </a:rPr>
              <a:t>Большое количество исключений из страхового покрытия </a:t>
            </a:r>
            <a:endParaRPr lang="ru-RU" sz="2000" b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Правила страхования предусматривают десятки исключений из страхового покрытия (=отказов в страховой выплате), среди которых встречаются </a:t>
            </a:r>
            <a:r>
              <a:rPr lang="ru-RU" sz="1600" b="1" dirty="0" smtClean="0"/>
              <a:t>частые причины наступления страховых случаев </a:t>
            </a:r>
            <a:r>
              <a:rPr lang="en-US" sz="1600" dirty="0" smtClean="0"/>
              <a:t>– </a:t>
            </a:r>
            <a:r>
              <a:rPr lang="ru-RU" sz="1600" dirty="0" smtClean="0"/>
              <a:t>например, </a:t>
            </a:r>
            <a:r>
              <a:rPr lang="ru-RU" sz="1600" b="1" dirty="0" smtClean="0"/>
              <a:t>распространенные заболевания</a:t>
            </a:r>
            <a:r>
              <a:rPr lang="ru-RU" sz="1600" b="1" dirty="0"/>
              <a:t> </a:t>
            </a:r>
            <a:r>
              <a:rPr lang="ru-RU" sz="1600" dirty="0"/>
              <a:t>(злокачественные опухоли, заболевания нервной системы, заболевания органов пищеварения, дыхания, эндокринной системы, костно-мышечной системы и проч</a:t>
            </a:r>
            <a:r>
              <a:rPr lang="ru-RU" sz="1600" dirty="0" smtClean="0"/>
              <a:t>.)</a:t>
            </a:r>
            <a:endParaRPr lang="ru-RU" sz="1600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618C15F-82B2-49B1-B59B-9B1359171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67" y="1971675"/>
            <a:ext cx="268204" cy="342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E2996C7-1F57-454E-82D7-239D7C203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17" y="1971675"/>
            <a:ext cx="268204" cy="342000"/>
          </a:xfrm>
          <a:prstGeom prst="rect">
            <a:avLst/>
          </a:prstGeom>
        </p:spPr>
      </p:pic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sp>
        <p:nvSpPr>
          <p:cNvPr id="14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809" y="316705"/>
            <a:ext cx="8439150" cy="324001"/>
          </a:xfrm>
        </p:spPr>
        <p:txBody>
          <a:bodyPr/>
          <a:lstStyle/>
          <a:p>
            <a:r>
              <a:rPr lang="ru-RU" sz="2000" b="1" dirty="0" smtClean="0"/>
              <a:t>Проблема 1. </a:t>
            </a:r>
            <a:r>
              <a:rPr lang="ru-RU" sz="2000" dirty="0" smtClean="0"/>
              <a:t>Низкая потребительская ценность страхового продукта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435669" y="5205068"/>
            <a:ext cx="4245793" cy="1077218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Указание Банка России (пункт 6.1):</a:t>
            </a:r>
          </a:p>
          <a:p>
            <a:r>
              <a:rPr lang="ru-RU" sz="1600" dirty="0" smtClean="0"/>
              <a:t>обязательны страховые случаи: смерть и инвалидность </a:t>
            </a:r>
            <a:r>
              <a:rPr lang="en-US" sz="1600" dirty="0" smtClean="0"/>
              <a:t>I</a:t>
            </a:r>
            <a:r>
              <a:rPr lang="ru-RU" sz="1600" dirty="0" smtClean="0"/>
              <a:t>, </a:t>
            </a:r>
            <a:r>
              <a:rPr lang="en-US" sz="1600" dirty="0" smtClean="0"/>
              <a:t>II</a:t>
            </a:r>
            <a:r>
              <a:rPr lang="ru-RU" sz="1600" dirty="0" smtClean="0"/>
              <a:t> группы, вызванные в том числе заболеванием.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2021" y="5743677"/>
            <a:ext cx="4662053" cy="83099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/>
              <a:t>Указание Банка России (пункты 6.9):</a:t>
            </a:r>
          </a:p>
          <a:p>
            <a:r>
              <a:rPr lang="ru-RU" sz="1600" dirty="0" smtClean="0"/>
              <a:t>закрытый перечень исключений из покрытия: только состояние опьянения</a:t>
            </a:r>
          </a:p>
        </p:txBody>
      </p:sp>
    </p:spTree>
    <p:extLst>
      <p:ext uri="{BB962C8B-B14F-4D97-AF65-F5344CB8AC3E}">
        <p14:creationId xmlns:p14="http://schemas.microsoft.com/office/powerpoint/2010/main" val="25978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327CBB25-0C22-44CE-99CE-07330838B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7537" y="1967320"/>
            <a:ext cx="9577137" cy="22148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/>
              <a:t>Временная франшиза </a:t>
            </a:r>
            <a:r>
              <a:rPr lang="ru-RU" sz="2000" dirty="0" smtClean="0"/>
              <a:t>– срок, в течение которого страховое покрытие не действует, т.е. по страховым случаям, произошедшим в этот период, выплат не происходит.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Однако заемщик заинтересован </a:t>
            </a:r>
            <a:r>
              <a:rPr lang="ru-RU" sz="2000" b="1" dirty="0" smtClean="0"/>
              <a:t>в действии обеспечительного страхования сразу с момента получения кредита</a:t>
            </a:r>
            <a:r>
              <a:rPr lang="ru-RU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6" y="1266499"/>
            <a:ext cx="11325225" cy="391341"/>
          </a:xfrm>
        </p:spPr>
        <p:txBody>
          <a:bodyPr/>
          <a:lstStyle/>
          <a:p>
            <a:pPr algn="ctr"/>
            <a:r>
              <a:rPr lang="ru-RU" dirty="0" smtClean="0"/>
              <a:t>Длительная временная франшиза сокращает страховое покрытие:</a:t>
            </a:r>
            <a:endParaRPr lang="ru-RU" dirty="0"/>
          </a:p>
        </p:txBody>
      </p:sp>
      <p:sp>
        <p:nvSpPr>
          <p:cNvPr id="19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809" y="316705"/>
            <a:ext cx="8439150" cy="324001"/>
          </a:xfrm>
        </p:spPr>
        <p:txBody>
          <a:bodyPr/>
          <a:lstStyle/>
          <a:p>
            <a:r>
              <a:rPr lang="ru-RU" sz="2000" b="1" dirty="0" smtClean="0"/>
              <a:t>Проблема 1. </a:t>
            </a:r>
            <a:r>
              <a:rPr lang="ru-RU" sz="2000" dirty="0" smtClean="0"/>
              <a:t>Низкая потребительская ценность страхового продукта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347537" y="4491657"/>
            <a:ext cx="9524198" cy="1015663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Указание Банка России (пункт 6.</a:t>
            </a:r>
            <a:r>
              <a:rPr lang="en-US" sz="2000" b="1" dirty="0" smtClean="0"/>
              <a:t>2</a:t>
            </a:r>
            <a:r>
              <a:rPr lang="ru-RU" sz="2000" b="1" dirty="0" smtClean="0"/>
              <a:t>):</a:t>
            </a:r>
          </a:p>
          <a:p>
            <a:r>
              <a:rPr lang="ru-RU" sz="2000" dirty="0" smtClean="0"/>
              <a:t>страхование действует со дня, следующего за днем уплаты страховой премии, либо ее первого взноса.</a:t>
            </a:r>
          </a:p>
        </p:txBody>
      </p:sp>
    </p:spTree>
    <p:extLst>
      <p:ext uri="{BB962C8B-B14F-4D97-AF65-F5344CB8AC3E}">
        <p14:creationId xmlns:p14="http://schemas.microsoft.com/office/powerpoint/2010/main" val="18564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27CBB25-0C22-44CE-99CE-07330838B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146" y="1844040"/>
            <a:ext cx="10457849" cy="3199598"/>
          </a:xfrm>
        </p:spPr>
        <p:txBody>
          <a:bodyPr/>
          <a:lstStyle/>
          <a:p>
            <a:r>
              <a:rPr lang="ru-RU" sz="2000" b="1" dirty="0" smtClean="0"/>
              <a:t>Длительный срок для принятия страховщиком решения об осуществлении страховой </a:t>
            </a:r>
            <a:r>
              <a:rPr lang="ru-RU" sz="2000" dirty="0" smtClean="0"/>
              <a:t>выплаты после предоставления подтверждающих документов:</a:t>
            </a:r>
          </a:p>
          <a:p>
            <a:r>
              <a:rPr lang="ru-RU" sz="2000" dirty="0" smtClean="0"/>
              <a:t>Например, </a:t>
            </a:r>
            <a:r>
              <a:rPr lang="ru-RU" sz="2000" b="1" dirty="0" smtClean="0"/>
              <a:t>правилами страховая крупных страховщиков предусмотрено</a:t>
            </a:r>
            <a:r>
              <a:rPr lang="ru-RU" sz="2000" dirty="0" smtClean="0"/>
              <a:t>, что: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 момента </a:t>
            </a:r>
            <a:r>
              <a:rPr lang="ru-RU" sz="2000" dirty="0" smtClean="0"/>
              <a:t>предоставления документов, подтверждающих страховой случай, </a:t>
            </a:r>
            <a:r>
              <a:rPr lang="ru-RU" sz="2000" dirty="0"/>
              <a:t>и до даты выплаты может пройти 50 </a:t>
            </a:r>
            <a:r>
              <a:rPr lang="ru-RU" sz="2000" dirty="0" smtClean="0"/>
              <a:t>дней;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принятие решения о страховой выплате может быть отсрочено страховщиком до окончания дополнительной проверки документов, окончания расследования по уголовному делу либо окончания судебного </a:t>
            </a:r>
            <a:r>
              <a:rPr lang="ru-RU" sz="2000" dirty="0" smtClean="0"/>
              <a:t>разбирательства – страховая </a:t>
            </a:r>
            <a:r>
              <a:rPr lang="ru-RU" sz="2000" dirty="0"/>
              <a:t>выплата может быть получена и </a:t>
            </a:r>
            <a:r>
              <a:rPr lang="ru-RU" sz="2000" b="1" dirty="0"/>
              <a:t>через несколько лет после наступления страхового случая</a:t>
            </a:r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9880DF66-14B3-4AA5-A2A1-FC8C6914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</p:spPr>
        <p:txBody>
          <a:bodyPr/>
          <a:lstStyle/>
          <a:p>
            <a:pPr algn="ctr"/>
            <a:r>
              <a:rPr lang="ru-RU" dirty="0" smtClean="0"/>
              <a:t>Процедура получения страховой выплаты </a:t>
            </a:r>
            <a:r>
              <a:rPr lang="ru-RU" dirty="0" smtClean="0"/>
              <a:t>затруднена:</a:t>
            </a:r>
            <a:endParaRPr lang="ru-RU" dirty="0"/>
          </a:p>
        </p:txBody>
      </p:sp>
      <p:sp>
        <p:nvSpPr>
          <p:cNvPr id="16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6809" y="316705"/>
            <a:ext cx="8439150" cy="324001"/>
          </a:xfrm>
        </p:spPr>
        <p:txBody>
          <a:bodyPr/>
          <a:lstStyle/>
          <a:p>
            <a:r>
              <a:rPr lang="ru-RU" sz="2000" b="1" dirty="0" smtClean="0"/>
              <a:t>Проблема 1. </a:t>
            </a:r>
            <a:r>
              <a:rPr lang="ru-RU" sz="2000" dirty="0" smtClean="0"/>
              <a:t>Низкая потребительская ценность страхового продукта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950493" y="5426185"/>
            <a:ext cx="10193154" cy="1015663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Указание Банка России (пункт 6.7):</a:t>
            </a:r>
          </a:p>
          <a:p>
            <a:r>
              <a:rPr lang="ru-RU" sz="2000" dirty="0" smtClean="0"/>
              <a:t>страховая выплата производится в течение 30 дней с момента подачи заявления о выплате и предъявления подтверждающих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13950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/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327CBB25-0C22-44CE-99CE-07330838B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9587" y="1864286"/>
            <a:ext cx="10505975" cy="30638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Заключая </a:t>
            </a:r>
            <a:r>
              <a:rPr lang="ru-RU" sz="2000" dirty="0"/>
              <a:t>договор страхования </a:t>
            </a:r>
            <a:r>
              <a:rPr lang="ru-RU" sz="2000" b="1" dirty="0"/>
              <a:t>через банк </a:t>
            </a:r>
            <a:r>
              <a:rPr lang="ru-RU" sz="2000" dirty="0"/>
              <a:t>клиент уверен, что изменить / расторгнуть данный договор он </a:t>
            </a:r>
            <a:r>
              <a:rPr lang="ru-RU" sz="2000" b="1" dirty="0"/>
              <a:t>также сможет через </a:t>
            </a:r>
            <a:r>
              <a:rPr lang="ru-RU" sz="2000" b="1" dirty="0" smtClean="0"/>
              <a:t>банк</a:t>
            </a:r>
            <a:r>
              <a:rPr lang="ru-RU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Однако </a:t>
            </a:r>
            <a:r>
              <a:rPr lang="ru-RU" sz="2000" dirty="0"/>
              <a:t>зачастую </a:t>
            </a:r>
            <a:r>
              <a:rPr lang="ru-RU" sz="2000" b="1" dirty="0"/>
              <a:t>банк отказывает клиенту в приеме заявлений</a:t>
            </a:r>
            <a:r>
              <a:rPr lang="ru-RU" sz="2000" dirty="0"/>
              <a:t>, ссылаясь на то, что он </a:t>
            </a:r>
            <a:r>
              <a:rPr lang="ru-RU" sz="2000" b="1" dirty="0"/>
              <a:t>не является надлежащим адресатом</a:t>
            </a:r>
            <a:r>
              <a:rPr lang="ru-RU" sz="2000" dirty="0"/>
              <a:t>. Как следствие, клиенты пропускают срок для отказа от договора в «период охлаждения», иные сроки</a:t>
            </a:r>
            <a:r>
              <a:rPr lang="ru-RU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На уровне Верховного Суда РФ уже устоялась позиция о том, что банк является представителем страховщика (агентом), поэтому любая </a:t>
            </a:r>
            <a:r>
              <a:rPr lang="ru-RU" sz="2000" b="1" dirty="0" smtClean="0"/>
              <a:t>коммуникация между клиентом и страховщиком может осуществляться через банк</a:t>
            </a:r>
            <a:r>
              <a:rPr lang="ru-RU" sz="2000" b="1" dirty="0"/>
              <a:t> </a:t>
            </a:r>
            <a:r>
              <a:rPr lang="ru-RU" sz="2000" dirty="0" smtClean="0"/>
              <a:t>(см. Определение </a:t>
            </a:r>
            <a:r>
              <a:rPr lang="ru-RU" sz="2000" dirty="0"/>
              <a:t>Судебной коллегии по гражданским делам Верховного Суда Российской Федерации от 23.06.2020 N 82-КГ20-3, </a:t>
            </a:r>
            <a:r>
              <a:rPr lang="ru-RU" sz="2000" dirty="0" smtClean="0"/>
              <a:t>2-375/2019).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0" y="1196454"/>
            <a:ext cx="11325225" cy="391341"/>
          </a:xfrm>
        </p:spPr>
        <p:txBody>
          <a:bodyPr/>
          <a:lstStyle/>
          <a:p>
            <a:pPr algn="ctr"/>
            <a:r>
              <a:rPr lang="ru-RU" dirty="0" smtClean="0"/>
              <a:t>Сложность коммуникации со страховщиком:</a:t>
            </a:r>
            <a:endParaRPr lang="ru-RU" dirty="0"/>
          </a:p>
        </p:txBody>
      </p:sp>
      <p:sp>
        <p:nvSpPr>
          <p:cNvPr id="19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560" y="394453"/>
            <a:ext cx="8439150" cy="324001"/>
          </a:xfrm>
        </p:spPr>
        <p:txBody>
          <a:bodyPr/>
          <a:lstStyle/>
          <a:p>
            <a:r>
              <a:rPr lang="ru-RU" sz="2000" b="1" dirty="0" smtClean="0"/>
              <a:t>Проблема 1. </a:t>
            </a:r>
            <a:r>
              <a:rPr lang="ru-RU" sz="2000" dirty="0" smtClean="0"/>
              <a:t>Низкая потребительская ценность страхового продукта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909587" y="5801044"/>
            <a:ext cx="10505975" cy="707886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Указание Банка России (пункт 1.4): </a:t>
            </a:r>
            <a:r>
              <a:rPr lang="ru-RU" sz="2000" dirty="0" smtClean="0"/>
              <a:t>любые юридически значимые сообщения могут быть направлены страховщику через кредитора.</a:t>
            </a:r>
          </a:p>
        </p:txBody>
      </p:sp>
    </p:spTree>
    <p:extLst>
      <p:ext uri="{BB962C8B-B14F-4D97-AF65-F5344CB8AC3E}">
        <p14:creationId xmlns:p14="http://schemas.microsoft.com/office/powerpoint/2010/main" val="1273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Номер слайда 41">
            <a:extLst>
              <a:ext uri="{FF2B5EF4-FFF2-40B4-BE49-F238E27FC236}">
                <a16:creationId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9</a:t>
            </a:fld>
            <a:endParaRPr lang="ru-RU"/>
          </a:p>
        </p:txBody>
      </p:sp>
      <p:sp>
        <p:nvSpPr>
          <p:cNvPr id="34" name="Текст 2">
            <a:extLst>
              <a:ext uri="{FF2B5EF4-FFF2-40B4-BE49-F238E27FC236}">
                <a16:creationId xmlns:a16="http://schemas.microsoft.com/office/drawing/2014/main" id="{327CBB25-0C22-44CE-99CE-07330838B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7356" y="1880403"/>
            <a:ext cx="9096354" cy="464231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На практике </a:t>
            </a:r>
            <a:r>
              <a:rPr lang="ru-RU" sz="2000" b="1" dirty="0" smtClean="0"/>
              <a:t>с</a:t>
            </a:r>
            <a:r>
              <a:rPr lang="ru-RU" sz="2000" b="1" dirty="0" smtClean="0"/>
              <a:t>траховая сумма</a:t>
            </a:r>
            <a:r>
              <a:rPr lang="ru-RU" sz="2000" dirty="0" smtClean="0"/>
              <a:t> устанавливается при заключении договора кредита в </a:t>
            </a:r>
            <a:r>
              <a:rPr lang="ru-RU" sz="2000" b="1" dirty="0" smtClean="0"/>
              <a:t>размере задолженности</a:t>
            </a:r>
            <a:r>
              <a:rPr lang="ru-RU" sz="2000" dirty="0" smtClean="0"/>
              <a:t>, однако при постепенном погашении кредита </a:t>
            </a:r>
            <a:r>
              <a:rPr lang="ru-RU" sz="2000" b="1" dirty="0" smtClean="0"/>
              <a:t>две величины приходят в несоответствие</a:t>
            </a:r>
            <a:r>
              <a:rPr lang="ru-RU" sz="2000" dirty="0" smtClean="0"/>
              <a:t>: выгодоприобретатель (кредитор) при наступлении страхового случая может получить больше размера задолженности (ежегодное перезаключение договора на рынке ипотеки не решает проблемы).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Поскольку положения Указаний Банка России имеют прямое действие (применяются независимо от включения в договор и правила страхования), </a:t>
            </a:r>
            <a:r>
              <a:rPr lang="ru-RU" sz="2000" b="1" dirty="0" smtClean="0"/>
              <a:t>выгодоприобретатель не может в в</a:t>
            </a:r>
            <a:r>
              <a:rPr lang="ru-RU" sz="2000" b="1" dirty="0" smtClean="0"/>
              <a:t>иде страховой выплаты получить больше размера непогашенной задолженности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B3149B26-724C-43CF-8642-239C59F6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40" y="1196454"/>
            <a:ext cx="11325225" cy="391341"/>
          </a:xfrm>
        </p:spPr>
        <p:txBody>
          <a:bodyPr/>
          <a:lstStyle/>
          <a:p>
            <a:pPr algn="ctr"/>
            <a:r>
              <a:rPr lang="ru-RU" dirty="0" smtClean="0"/>
              <a:t>Несоответствие размера задолженности страховой сумме:</a:t>
            </a:r>
            <a:endParaRPr lang="ru-RU" dirty="0"/>
          </a:p>
        </p:txBody>
      </p:sp>
      <p:sp>
        <p:nvSpPr>
          <p:cNvPr id="19" name="Нижний колонтитул 20">
            <a:extLst>
              <a:ext uri="{FF2B5EF4-FFF2-40B4-BE49-F238E27FC236}">
                <a16:creationId xmlns:a16="http://schemas.microsoft.com/office/drawing/2014/main" id="{A3321FDC-0876-4EDD-A931-D3C6360F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4560" y="394453"/>
            <a:ext cx="8439150" cy="324001"/>
          </a:xfrm>
        </p:spPr>
        <p:txBody>
          <a:bodyPr/>
          <a:lstStyle/>
          <a:p>
            <a:r>
              <a:rPr lang="ru-RU" sz="2000" b="1" dirty="0" smtClean="0"/>
              <a:t>Проблема 1. </a:t>
            </a:r>
            <a:r>
              <a:rPr lang="ru-RU" sz="2000" dirty="0" smtClean="0"/>
              <a:t>Низкая потребительская ценность страхового продукта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627356" y="3946119"/>
            <a:ext cx="9070436" cy="1015663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Указание Банка России (пункт </a:t>
            </a:r>
            <a:r>
              <a:rPr lang="ru-RU" sz="2000" b="1" dirty="0" smtClean="0"/>
              <a:t>6.4):</a:t>
            </a:r>
          </a:p>
          <a:p>
            <a:r>
              <a:rPr lang="ru-RU" sz="2000" dirty="0" smtClean="0"/>
              <a:t>страховая сумма равна основной сумме долга либо основной сумме долга с процентами.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0833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8a301b8-fba3-4a56-9ee3-0e2775d83ffb">6MRAV4MPJ4WK-1850682920-98</_dlc_DocId>
    <_dlc_DocIdUrl xmlns="b8a301b8-fba3-4a56-9ee3-0e2775d83ffb">
      <Url>https://cbrportal.cbr.ru/_layouts/15/DocIdRedir.aspx?ID=6MRAV4MPJ4WK-1850682920-98</Url>
      <Description>6MRAV4MPJ4WK-1850682920-98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56E3D5-E39D-444D-9600-2B9B0AD40D17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b8a301b8-fba3-4a56-9ee3-0e2775d83ffb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1421</Words>
  <Application>Microsoft Office PowerPoint</Application>
  <PresentationFormat>Широкоэкранный</PresentationFormat>
  <Paragraphs>189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Новые требования* к условиям страхования жизни и здоровья заемщика по договору потребительского кредита преследуют следующие цели:  </vt:lpstr>
      <vt:lpstr>Презентация PowerPoint</vt:lpstr>
      <vt:lpstr>Презентация PowerPoint</vt:lpstr>
      <vt:lpstr>Объем страхового покрытия по предлагаемым страховым продуктам значительно сокращен:</vt:lpstr>
      <vt:lpstr>Длительная временная франшиза сокращает страховое покрытие:</vt:lpstr>
      <vt:lpstr>Процедура получения страховой выплаты затруднена:</vt:lpstr>
      <vt:lpstr>Сложность коммуникации со страховщиком:</vt:lpstr>
      <vt:lpstr>Несоответствие размера задолженности страховой сумме:</vt:lpstr>
      <vt:lpstr>Презентация PowerPoint</vt:lpstr>
      <vt:lpstr>Презентация PowerPoint</vt:lpstr>
      <vt:lpstr>Типовая ситуация в судебной практике: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Ефремов Евгений Михайлович</cp:lastModifiedBy>
  <cp:revision>88</cp:revision>
  <cp:lastPrinted>2018-11-09T14:38:56Z</cp:lastPrinted>
  <dcterms:created xsi:type="dcterms:W3CDTF">2018-11-05T17:34:13Z</dcterms:created>
  <dcterms:modified xsi:type="dcterms:W3CDTF">2022-06-23T09:40:43Z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  <property fmtid="{D5CDD505-2E9C-101B-9397-08002B2CF9AE}" pid="3" name="_dlc_DocIdItemGuid">
    <vt:lpwstr>11809405-d614-478a-9107-cb18e1227940</vt:lpwstr>
  </property>
</Properties>
</file>