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9" r:id="rId1"/>
  </p:sldMasterIdLst>
  <p:notesMasterIdLst>
    <p:notesMasterId r:id="rId23"/>
  </p:notesMasterIdLst>
  <p:handoutMasterIdLst>
    <p:handoutMasterId r:id="rId24"/>
  </p:handoutMasterIdLst>
  <p:sldIdLst>
    <p:sldId id="682" r:id="rId2"/>
    <p:sldId id="681" r:id="rId3"/>
    <p:sldId id="670" r:id="rId4"/>
    <p:sldId id="671" r:id="rId5"/>
    <p:sldId id="661" r:id="rId6"/>
    <p:sldId id="630" r:id="rId7"/>
    <p:sldId id="672" r:id="rId8"/>
    <p:sldId id="673" r:id="rId9"/>
    <p:sldId id="674" r:id="rId10"/>
    <p:sldId id="676" r:id="rId11"/>
    <p:sldId id="680" r:id="rId12"/>
    <p:sldId id="639" r:id="rId13"/>
    <p:sldId id="606" r:id="rId14"/>
    <p:sldId id="675" r:id="rId15"/>
    <p:sldId id="659" r:id="rId16"/>
    <p:sldId id="662" r:id="rId17"/>
    <p:sldId id="542" r:id="rId18"/>
    <p:sldId id="677" r:id="rId19"/>
    <p:sldId id="660" r:id="rId20"/>
    <p:sldId id="679" r:id="rId21"/>
    <p:sldId id="663" r:id="rId2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9900"/>
    <a:srgbClr val="FFCCCC"/>
    <a:srgbClr val="CCFFCC"/>
    <a:srgbClr val="37FB4A"/>
    <a:srgbClr val="000000"/>
    <a:srgbClr val="4D4D4D"/>
    <a:srgbClr val="DE8954"/>
    <a:srgbClr val="893F3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6" autoAdjust="0"/>
    <p:restoredTop sz="87232" autoAdjust="0"/>
  </p:normalViewPr>
  <p:slideViewPr>
    <p:cSldViewPr>
      <p:cViewPr>
        <p:scale>
          <a:sx n="80" d="100"/>
          <a:sy n="80" d="100"/>
        </p:scale>
        <p:origin x="-1878" y="-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-1349" y="1368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Тюменская область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accent4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105.6</c:v>
                </c:pt>
                <c:pt idx="1">
                  <c:v>108.4</c:v>
                </c:pt>
                <c:pt idx="2">
                  <c:v>127.9</c:v>
                </c:pt>
                <c:pt idx="3">
                  <c:v>115.9</c:v>
                </c:pt>
                <c:pt idx="4">
                  <c:v>118.5</c:v>
                </c:pt>
                <c:pt idx="5">
                  <c:v>117.7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194432"/>
        <c:axId val="15220032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4.3209876543209874E-2"/>
                  <c:y val="7.7586206896551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037037037037035E-2"/>
                  <c:y val="6.3218390804597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296296296296294E-2"/>
                  <c:y val="7.7586206896551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123456790123455E-2"/>
                  <c:y val="6.89655172413793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105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382716049382713E-2"/>
                  <c:y val="6.0344827586206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3209876543209874E-2"/>
                  <c:y val="6.0344827586206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100.6</c:v>
                </c:pt>
                <c:pt idx="1">
                  <c:v>90.7</c:v>
                </c:pt>
                <c:pt idx="2">
                  <c:v>107.3</c:v>
                </c:pt>
                <c:pt idx="3">
                  <c:v>105</c:v>
                </c:pt>
                <c:pt idx="4">
                  <c:v>103.4</c:v>
                </c:pt>
                <c:pt idx="5">
                  <c:v>100.4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194432"/>
        <c:axId val="152200320"/>
      </c:lineChart>
      <c:catAx>
        <c:axId val="152194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accent4">
                <a:lumMod val="10000"/>
              </a:schemeClr>
            </a:solidFill>
          </a:ln>
        </c:spPr>
        <c:txPr>
          <a:bodyPr/>
          <a:lstStyle/>
          <a:p>
            <a:pPr>
              <a:defRPr b="1">
                <a:solidFill>
                  <a:schemeClr val="accent4">
                    <a:lumMod val="10000"/>
                  </a:schemeClr>
                </a:solidFill>
              </a:defRPr>
            </a:pPr>
            <a:endParaRPr lang="ru-RU"/>
          </a:p>
        </c:txPr>
        <c:crossAx val="152200320"/>
        <c:crosses val="autoZero"/>
        <c:auto val="1"/>
        <c:lblAlgn val="ctr"/>
        <c:lblOffset val="100"/>
        <c:noMultiLvlLbl val="0"/>
      </c:catAx>
      <c:valAx>
        <c:axId val="152200320"/>
        <c:scaling>
          <c:orientation val="minMax"/>
          <c:max val="1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4">
                <a:lumMod val="1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accent4">
                    <a:lumMod val="10000"/>
                  </a:schemeClr>
                </a:solidFill>
              </a:defRPr>
            </a:pPr>
            <a:endParaRPr lang="ru-RU"/>
          </a:p>
        </c:txPr>
        <c:crossAx val="152194432"/>
        <c:crosses val="autoZero"/>
        <c:crossBetween val="between"/>
        <c:majorUnit val="50"/>
      </c:valAx>
    </c:plotArea>
    <c:legend>
      <c:legendPos val="b"/>
      <c:layout/>
      <c:overlay val="0"/>
      <c:txPr>
        <a:bodyPr/>
        <a:lstStyle/>
        <a:p>
          <a:pPr>
            <a:defRPr sz="2000">
              <a:solidFill>
                <a:schemeClr val="accent4">
                  <a:lumMod val="1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706839174703262E-2"/>
          <c:y val="0.19315026576451813"/>
          <c:w val="0.92147909313060006"/>
          <c:h val="0.6370499357619902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'Инвестиции в основной капитал'!$B$6:$B$13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 (оценка)</c:v>
                </c:pt>
              </c:strCache>
            </c:strRef>
          </c:cat>
          <c:val>
            <c:numRef>
              <c:f>'Инвестиции в основной капитал'!$C$6:$C$13</c:f>
              <c:numCache>
                <c:formatCode>General</c:formatCode>
                <c:ptCount val="8"/>
                <c:pt idx="0">
                  <c:v>87.6</c:v>
                </c:pt>
                <c:pt idx="1">
                  <c:v>106.6</c:v>
                </c:pt>
                <c:pt idx="2">
                  <c:v>143.30000000000001</c:v>
                </c:pt>
                <c:pt idx="3">
                  <c:v>140.5</c:v>
                </c:pt>
                <c:pt idx="4">
                  <c:v>154.80000000000001</c:v>
                </c:pt>
                <c:pt idx="5">
                  <c:v>184.2</c:v>
                </c:pt>
                <c:pt idx="6" formatCode="0.0">
                  <c:v>204.6</c:v>
                </c:pt>
                <c:pt idx="7">
                  <c:v>223.2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881536"/>
        <c:axId val="16883072"/>
        <c:axId val="0"/>
      </c:bar3DChart>
      <c:catAx>
        <c:axId val="1688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0" anchor="ctr" anchorCtr="0"/>
          <a:lstStyle/>
          <a:p>
            <a:pPr>
              <a:defRPr sz="1000" baseline="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6883072"/>
        <c:crosses val="autoZero"/>
        <c:auto val="1"/>
        <c:lblAlgn val="ctr"/>
        <c:lblOffset val="100"/>
        <c:noMultiLvlLbl val="0"/>
      </c:catAx>
      <c:valAx>
        <c:axId val="16883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688153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121791594232532E-2"/>
          <c:y val="6.6679502052839013E-2"/>
          <c:w val="0.59451554471184065"/>
          <c:h val="0.879180180847300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976931134635833"/>
          <c:w val="0.86149716525918707"/>
          <c:h val="0.685860301236370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2009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38141</c:v>
                </c:pt>
                <c:pt idx="1">
                  <c:v>47979</c:v>
                </c:pt>
                <c:pt idx="2">
                  <c:v>48649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прибыль организаций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666804395298426E-3"/>
                  <c:y val="-4.5810205792429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33402197649213E-3"/>
                  <c:y val="-1.1452551448107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167010988246065E-3"/>
                  <c:y val="-1.6033572027350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2009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20386</c:v>
                </c:pt>
                <c:pt idx="1">
                  <c:v>31764</c:v>
                </c:pt>
                <c:pt idx="2">
                  <c:v>28991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НДПИ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833402197649213E-3"/>
                  <c:y val="-2.7486123475457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583712087070673E-2"/>
                  <c:y val="-2.2905102896214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583712087070673E-2"/>
                  <c:y val="-2.2905102896214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2009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32292</c:v>
                </c:pt>
                <c:pt idx="1">
                  <c:v>52</c:v>
                </c:pt>
                <c:pt idx="2">
                  <c:v>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4284032"/>
        <c:axId val="134285568"/>
        <c:axId val="0"/>
      </c:bar3DChart>
      <c:catAx>
        <c:axId val="134284032"/>
        <c:scaling>
          <c:orientation val="minMax"/>
        </c:scaling>
        <c:delete val="0"/>
        <c:axPos val="b"/>
        <c:majorTickMark val="out"/>
        <c:minorTickMark val="none"/>
        <c:tickLblPos val="nextTo"/>
        <c:crossAx val="134285568"/>
        <c:crosses val="autoZero"/>
        <c:auto val="1"/>
        <c:lblAlgn val="ctr"/>
        <c:lblOffset val="100"/>
        <c:noMultiLvlLbl val="0"/>
      </c:catAx>
      <c:valAx>
        <c:axId val="134285568"/>
        <c:scaling>
          <c:orientation val="minMax"/>
          <c:max val="90000"/>
        </c:scaling>
        <c:delete val="1"/>
        <c:axPos val="l"/>
        <c:numFmt formatCode="#,##0" sourceLinked="1"/>
        <c:majorTickMark val="out"/>
        <c:minorTickMark val="none"/>
        <c:tickLblPos val="nextTo"/>
        <c:crossAx val="134284032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8768581094648127"/>
          <c:y val="0.26028240729385049"/>
          <c:w val="0.19531377586762341"/>
          <c:h val="0.310128239719396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13226929463977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25400"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4.2501032964738202E-3"/>
                  <c:y val="-4.5812009343839137E-3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sz="20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2012 год факт</c:v>
                </c:pt>
                <c:pt idx="1">
                  <c:v>2013 год факт</c:v>
                </c:pt>
                <c:pt idx="2">
                  <c:v>2014 год план</c:v>
                </c:pt>
                <c:pt idx="3">
                  <c:v>2015 год план</c:v>
                </c:pt>
                <c:pt idx="4">
                  <c:v>2016 год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ln w="25400">
              <a:solidFill>
                <a:schemeClr val="accent2">
                  <a:lumMod val="50000"/>
                </a:schemeClr>
              </a:solidFill>
            </a:ln>
          </c:spPr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-1.4167010988246065E-3"/>
                  <c:y val="-2.2905102896214995E-3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2012 год факт</c:v>
                </c:pt>
                <c:pt idx="1">
                  <c:v>2013 год факт</c:v>
                </c:pt>
                <c:pt idx="2">
                  <c:v>2014 год план</c:v>
                </c:pt>
                <c:pt idx="3">
                  <c:v>2015 год план</c:v>
                </c:pt>
                <c:pt idx="4">
                  <c:v>2016 год план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4512680899533278E-2"/>
                  <c:y val="-0.30736844054364332"/>
                </c:manualLayout>
              </c:layout>
              <c:tx>
                <c:rich>
                  <a:bodyPr/>
                  <a:lstStyle/>
                  <a:p>
                    <a:pPr>
                      <a:defRPr sz="2500" b="1">
                        <a:solidFill>
                          <a:schemeClr val="accent3">
                            <a:lumMod val="75000"/>
                          </a:schemeClr>
                        </a:solidFill>
                      </a:defRPr>
                    </a:pPr>
                    <a:r>
                      <a:rPr lang="ru-RU" sz="25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9 006</a:t>
                    </a:r>
                    <a:endParaRPr lang="en-US" b="1" dirty="0">
                      <a:solidFill>
                        <a:schemeClr val="accent3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57518096694788E-2"/>
                  <c:y val="-0.31607099211198758"/>
                </c:manualLayout>
              </c:layout>
              <c:tx>
                <c:rich>
                  <a:bodyPr/>
                  <a:lstStyle/>
                  <a:p>
                    <a:pPr>
                      <a:defRPr sz="2500" b="1">
                        <a:solidFill>
                          <a:schemeClr val="accent3">
                            <a:lumMod val="75000"/>
                          </a:schemeClr>
                        </a:solidFill>
                      </a:defRPr>
                    </a:pPr>
                    <a:r>
                      <a:rPr lang="ru-RU" b="1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9 245</a:t>
                    </a:r>
                    <a:endParaRPr lang="en-US" b="1" dirty="0">
                      <a:solidFill>
                        <a:schemeClr val="accent3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123097433618485E-2"/>
                  <c:y val="-0.34854386549642635"/>
                </c:manualLayout>
              </c:layout>
              <c:tx>
                <c:rich>
                  <a:bodyPr/>
                  <a:lstStyle/>
                  <a:p>
                    <a:pPr algn="ctr">
                      <a:defRPr lang="en-US" sz="2500" b="0" i="0" u="none" strike="noStrike" kern="1200" baseline="0">
                        <a:solidFill>
                          <a:srgbClr val="9BBB59">
                            <a:lumMod val="75000"/>
                          </a:srgb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500" b="1" i="0" u="none" strike="noStrike" kern="1200" baseline="0" dirty="0" smtClean="0">
                        <a:solidFill>
                          <a:srgbClr val="9BBB59">
                            <a:lumMod val="75000"/>
                          </a:srgbClr>
                        </a:solidFill>
                        <a:latin typeface="+mn-lt"/>
                        <a:ea typeface="+mn-ea"/>
                        <a:cs typeface="+mn-cs"/>
                      </a:rPr>
                      <a:t>12 135</a:t>
                    </a:r>
                    <a:endParaRPr lang="en-US" sz="2500" b="1" i="0" u="none" strike="noStrike" kern="1200" baseline="0" dirty="0">
                      <a:solidFill>
                        <a:srgbClr val="9BBB59">
                          <a:lumMod val="75000"/>
                        </a:srgbClr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835555488440875E-2"/>
                  <c:y val="-0.34616042661926455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12 290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273939357331386E-2"/>
                  <c:y val="-0.36497315113135576"/>
                </c:manualLayout>
              </c:layout>
              <c:tx>
                <c:rich>
                  <a:bodyPr/>
                  <a:lstStyle/>
                  <a:p>
                    <a:pPr>
                      <a:defRPr sz="2500" b="1">
                        <a:solidFill>
                          <a:schemeClr val="accent3">
                            <a:lumMod val="75000"/>
                          </a:schemeClr>
                        </a:solidFill>
                      </a:defRPr>
                    </a:pPr>
                    <a:r>
                      <a:rPr lang="ru-RU" b="1" dirty="0" smtClean="0"/>
                      <a:t>14 057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50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2012 год факт</c:v>
                </c:pt>
                <c:pt idx="1">
                  <c:v>2013 год факт</c:v>
                </c:pt>
                <c:pt idx="2">
                  <c:v>2014 год план</c:v>
                </c:pt>
                <c:pt idx="3">
                  <c:v>2015 год план</c:v>
                </c:pt>
                <c:pt idx="4">
                  <c:v>2016 год план</c:v>
                </c:pt>
              </c:strCache>
            </c:strRef>
          </c:cat>
          <c:val>
            <c:numRef>
              <c:f>Лист1!$D$2:$D$6</c:f>
              <c:numCache>
                <c:formatCode>#,##0</c:formatCode>
                <c:ptCount val="5"/>
                <c:pt idx="0">
                  <c:v>27018</c:v>
                </c:pt>
                <c:pt idx="1">
                  <c:v>27735</c:v>
                </c:pt>
                <c:pt idx="2">
                  <c:v>36408</c:v>
                </c:pt>
                <c:pt idx="3">
                  <c:v>36870</c:v>
                </c:pt>
                <c:pt idx="4">
                  <c:v>42171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4783104"/>
        <c:axId val="154805376"/>
        <c:axId val="0"/>
      </c:bar3DChart>
      <c:catAx>
        <c:axId val="154783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4805376"/>
        <c:crosses val="autoZero"/>
        <c:auto val="1"/>
        <c:lblAlgn val="ctr"/>
        <c:lblOffset val="100"/>
        <c:noMultiLvlLbl val="0"/>
      </c:catAx>
      <c:valAx>
        <c:axId val="154805376"/>
        <c:scaling>
          <c:orientation val="minMax"/>
          <c:max val="57000"/>
        </c:scaling>
        <c:delete val="1"/>
        <c:axPos val="l"/>
        <c:numFmt formatCode="General" sourceLinked="1"/>
        <c:majorTickMark val="out"/>
        <c:minorTickMark val="none"/>
        <c:tickLblPos val="nextTo"/>
        <c:crossAx val="154783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Кредиты, привлеченные </a:t>
            </a:r>
            <a:r>
              <a:rPr lang="ru-RU" sz="1400" dirty="0" smtClean="0"/>
              <a:t>  промышленными предприятиями</a:t>
            </a:r>
            <a:r>
              <a:rPr lang="ru-RU" sz="1400" dirty="0"/>
              <a:t>, </a:t>
            </a:r>
            <a:r>
              <a:rPr lang="ru-RU" sz="1050" i="1" dirty="0"/>
              <a:t>млн. руб.</a:t>
            </a:r>
          </a:p>
        </c:rich>
      </c:tx>
      <c:layout>
        <c:manualLayout>
          <c:xMode val="edge"/>
          <c:yMode val="edge"/>
          <c:x val="7.9750000000000001E-2"/>
          <c:y val="1.1695906432748537E-2"/>
        </c:manualLayout>
      </c:layout>
      <c:overlay val="1"/>
    </c:title>
    <c:autoTitleDeleted val="0"/>
    <c:view3D>
      <c:rotX val="30"/>
      <c:rotY val="1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540267992816684E-2"/>
          <c:y val="6.3123534026258712E-2"/>
          <c:w val="0.57074606299212594"/>
          <c:h val="0.8944937146014643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explosion val="10"/>
            <c:spPr>
              <a:solidFill>
                <a:srgbClr val="0099CC">
                  <a:lumMod val="60000"/>
                  <a:lumOff val="40000"/>
                </a:srgbClr>
              </a:solidFill>
            </c:spPr>
          </c:dPt>
          <c:dPt>
            <c:idx val="2"/>
            <c:bubble3D val="0"/>
            <c:spPr>
              <a:solidFill>
                <a:srgbClr val="AACAE2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2.6383609376414156E-2"/>
                  <c:y val="1.421057944679991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1656337784857501"/>
                  <c:y val="-0.1280186106334573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showLegendKey val="0"/>
            <c:showVal val="1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Лист1!$B$3:$B$7</c:f>
              <c:strCache>
                <c:ptCount val="5"/>
                <c:pt idx="0">
                  <c:v>ОАО «Газпромбанк»</c:v>
                </c:pt>
                <c:pt idx="1">
                  <c:v>ОАО «Запсибкомбанк»</c:v>
                </c:pt>
                <c:pt idx="2">
                  <c:v>ОАО «Сбербанк России»</c:v>
                </c:pt>
                <c:pt idx="3">
                  <c:v>ОАО «Ханты-Мансийский банк»</c:v>
                </c:pt>
                <c:pt idx="4">
                  <c:v>ООО «Сибирский банк реконструкции и развития»</c:v>
                </c:pt>
              </c:strCache>
            </c:strRef>
          </c:cat>
          <c:val>
            <c:numRef>
              <c:f>Лист1!$C$3:$C$7</c:f>
              <c:numCache>
                <c:formatCode>0</c:formatCode>
                <c:ptCount val="5"/>
                <c:pt idx="0">
                  <c:v>200</c:v>
                </c:pt>
                <c:pt idx="1">
                  <c:v>889.07299999999998</c:v>
                </c:pt>
                <c:pt idx="2">
                  <c:v>849.62840000000006</c:v>
                </c:pt>
                <c:pt idx="3">
                  <c:v>295</c:v>
                </c:pt>
                <c:pt idx="4">
                  <c:v>13.5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7868052677625825"/>
          <c:y val="0.18428066647034294"/>
          <c:w val="0.33740135608048993"/>
          <c:h val="0.7455894767540022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Кредиты, привлеченные малыми</a:t>
            </a:r>
            <a:r>
              <a:rPr lang="ru-RU" sz="1400" baseline="0" dirty="0"/>
              <a:t> и средними предприятиями, </a:t>
            </a:r>
            <a:r>
              <a:rPr lang="ru-RU" sz="1200" i="1" baseline="0" dirty="0"/>
              <a:t>млн. руб.</a:t>
            </a:r>
            <a:r>
              <a:rPr lang="ru-RU" dirty="0"/>
              <a:t> </a:t>
            </a:r>
          </a:p>
        </c:rich>
      </c:tx>
      <c:layout>
        <c:manualLayout>
          <c:xMode val="edge"/>
          <c:yMode val="edge"/>
          <c:x val="0.11710383858267717"/>
          <c:y val="8.5216082903430176E-2"/>
        </c:manualLayout>
      </c:layout>
      <c:overlay val="1"/>
    </c:title>
    <c:autoTitleDeleted val="0"/>
    <c:view3D>
      <c:rotX val="30"/>
      <c:rotY val="1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822670603674543E-2"/>
          <c:y val="0"/>
          <c:w val="0.81896415965245717"/>
          <c:h val="1"/>
        </c:manualLayout>
      </c:layout>
      <c:pie3DChart>
        <c:varyColors val="1"/>
        <c:ser>
          <c:idx val="0"/>
          <c:order val="0"/>
          <c:explosion val="7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37FB4A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Pt>
            <c:idx val="6"/>
            <c:bubble3D val="0"/>
            <c:spPr>
              <a:solidFill>
                <a:srgbClr val="AACAE2"/>
              </a:solidFill>
            </c:spPr>
          </c:dPt>
          <c:dPt>
            <c:idx val="7"/>
            <c:bubble3D val="0"/>
            <c:spPr>
              <a:solidFill>
                <a:srgbClr val="009900"/>
              </a:solidFill>
            </c:spPr>
          </c:dPt>
          <c:dLbls>
            <c:dLbl>
              <c:idx val="0"/>
              <c:layout>
                <c:manualLayout>
                  <c:x val="-7.4401543180596399E-2"/>
                  <c:y val="-0.2022080325571669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2010768874478924E-2"/>
                  <c:y val="9.9103991311430897E-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7165530011559798E-3"/>
                  <c:y val="6.0014793037909504E-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0021837129796526"/>
                  <c:y val="-0.1694358359782910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2086824990249713"/>
                  <c:y val="0.110328286847616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showLegendKey val="0"/>
            <c:showVal val="1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Лист1!$F$3:$F$10</c:f>
              <c:strCache>
                <c:ptCount val="8"/>
                <c:pt idx="0">
                  <c:v> ОАО «ХАНТЫ-МАНСИЙСКИЙ БАНК»</c:v>
                </c:pt>
                <c:pt idx="1">
                  <c:v>АКБ «АК БАРС»</c:v>
                </c:pt>
                <c:pt idx="2">
                  <c:v>ЗАО «ТЮМЕНЬАГРОПРОМБАНК»</c:v>
                </c:pt>
                <c:pt idx="3">
                  <c:v>ОАО «Альфа банк»</c:v>
                </c:pt>
                <c:pt idx="4">
                  <c:v>ОАО «Запсибкомбанк»</c:v>
                </c:pt>
                <c:pt idx="5">
                  <c:v>ОАО «МДМ Банк»</c:v>
                </c:pt>
                <c:pt idx="6">
                  <c:v>ОАО «Сбербанк России»</c:v>
                </c:pt>
                <c:pt idx="7">
                  <c:v>ООО КБ «Юниаструм банк»</c:v>
                </c:pt>
              </c:strCache>
            </c:strRef>
          </c:cat>
          <c:val>
            <c:numRef>
              <c:f>Лист1!$G$3:$G$10</c:f>
              <c:numCache>
                <c:formatCode>0</c:formatCode>
                <c:ptCount val="8"/>
                <c:pt idx="0">
                  <c:v>84.000010000000003</c:v>
                </c:pt>
                <c:pt idx="1">
                  <c:v>4.5324999999999998</c:v>
                </c:pt>
                <c:pt idx="2">
                  <c:v>15</c:v>
                </c:pt>
                <c:pt idx="3">
                  <c:v>89.55</c:v>
                </c:pt>
                <c:pt idx="4">
                  <c:v>22.1</c:v>
                </c:pt>
                <c:pt idx="5">
                  <c:v>65</c:v>
                </c:pt>
                <c:pt idx="6">
                  <c:v>401.82470000000001</c:v>
                </c:pt>
                <c:pt idx="7">
                  <c:v>12.4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2.7158020688590398E-2"/>
          <c:y val="0.79646076568015201"/>
          <c:w val="0.92607611548556434"/>
          <c:h val="0.2035392343198479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529025237679518E-2"/>
          <c:y val="0.10748119778180737"/>
          <c:w val="0.6528222472220373"/>
          <c:h val="0.8385598863696511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Лист2!$B$3</c:f>
              <c:strCache>
                <c:ptCount val="1"/>
                <c:pt idx="0">
                  <c:v>собственные средства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5741681404854628E-3"/>
                  <c:y val="2.0941279169181958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smtClean="0"/>
                      <a:t>29%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2064298347018262E-3"/>
                  <c:y val="-2.0941279169181958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smtClean="0"/>
                      <a:t>29%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386915289181879E-3"/>
                  <c:y val="2.0941279169181958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smtClean="0"/>
                      <a:t>28%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4709532231345505E-3"/>
                  <c:y val="-2.0941279169181958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smtClean="0"/>
                      <a:t>35%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8386915289181879E-3"/>
                  <c:y val="-2.0941279169181958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smtClean="0"/>
                      <a:t>42%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354766115672753E-3"/>
                  <c:y val="-4.1882558338363915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smtClean="0"/>
                      <a:t>50%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Лист2!$C$2:$H$2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Лист2!$C$3:$H$3</c:f>
              <c:numCache>
                <c:formatCode>General</c:formatCode>
                <c:ptCount val="6"/>
                <c:pt idx="0">
                  <c:v>26063</c:v>
                </c:pt>
                <c:pt idx="1">
                  <c:v>23821</c:v>
                </c:pt>
                <c:pt idx="2">
                  <c:v>25972</c:v>
                </c:pt>
                <c:pt idx="3">
                  <c:v>41119</c:v>
                </c:pt>
                <c:pt idx="4">
                  <c:v>60129</c:v>
                </c:pt>
                <c:pt idx="5">
                  <c:v>95282</c:v>
                </c:pt>
              </c:numCache>
            </c:numRef>
          </c:val>
        </c:ser>
        <c:ser>
          <c:idx val="1"/>
          <c:order val="1"/>
          <c:tx>
            <c:strRef>
              <c:f>Лист2!$B$4</c:f>
              <c:strCache>
                <c:ptCount val="1"/>
                <c:pt idx="0">
                  <c:v>бюджетные средства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5741681404854628E-3"/>
                  <c:y val="2.0941279169181958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smtClean="0"/>
                      <a:t>46%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2064298347018262E-3"/>
                  <c:y val="4.1882558338363915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smtClean="0"/>
                      <a:t>43%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386915289181879E-3"/>
                  <c:y val="2.0941279169181958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smtClean="0"/>
                      <a:t>44%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470953223134550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smtClean="0"/>
                      <a:t>45%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4709532231345505E-3"/>
                  <c:y val="-2.0941279169181958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smtClean="0"/>
                      <a:t>34%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103214917350913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smtClean="0"/>
                      <a:t>25%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Лист2!$C$2:$H$2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Лист2!$C$4:$H$4</c:f>
              <c:numCache>
                <c:formatCode>General</c:formatCode>
                <c:ptCount val="6"/>
                <c:pt idx="0">
                  <c:v>40947</c:v>
                </c:pt>
                <c:pt idx="1">
                  <c:v>34568</c:v>
                </c:pt>
                <c:pt idx="2">
                  <c:v>41560</c:v>
                </c:pt>
                <c:pt idx="3">
                  <c:v>52706</c:v>
                </c:pt>
                <c:pt idx="4">
                  <c:v>48740</c:v>
                </c:pt>
                <c:pt idx="5">
                  <c:v>46726</c:v>
                </c:pt>
              </c:numCache>
            </c:numRef>
          </c:val>
        </c:ser>
        <c:ser>
          <c:idx val="2"/>
          <c:order val="2"/>
          <c:tx>
            <c:strRef>
              <c:f>Лист2!$B$5</c:f>
              <c:strCache>
                <c:ptCount val="1"/>
                <c:pt idx="0">
                  <c:v>прочие привлеченные средства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574168140485462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smtClean="0"/>
                      <a:t>14%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2064298347018262E-3"/>
                  <c:y val="2.0941279169182725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smtClean="0"/>
                      <a:t>23%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386915289181879E-3"/>
                  <c:y val="7.6783803273952869E-17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smtClean="0"/>
                      <a:t>24%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5741681404854628E-3"/>
                  <c:y val="4.1882558338363915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smtClean="0"/>
                      <a:t>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8386915289181879E-3"/>
                  <c:y val="-2.0941279169181958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smtClean="0"/>
                      <a:t>20%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103214917350913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smtClean="0"/>
                      <a:t>17%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Лист2!$C$2:$H$2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Лист2!$C$5:$H$5</c:f>
              <c:numCache>
                <c:formatCode>General</c:formatCode>
                <c:ptCount val="6"/>
                <c:pt idx="0">
                  <c:v>12876</c:v>
                </c:pt>
                <c:pt idx="1">
                  <c:v>18366</c:v>
                </c:pt>
                <c:pt idx="2">
                  <c:v>23191</c:v>
                </c:pt>
                <c:pt idx="3">
                  <c:v>9628</c:v>
                </c:pt>
                <c:pt idx="4">
                  <c:v>29515</c:v>
                </c:pt>
                <c:pt idx="5">
                  <c:v>31448</c:v>
                </c:pt>
              </c:numCache>
            </c:numRef>
          </c:val>
        </c:ser>
        <c:ser>
          <c:idx val="3"/>
          <c:order val="3"/>
          <c:tx>
            <c:strRef>
              <c:f>Лист2!$B$6</c:f>
              <c:strCache>
                <c:ptCount val="1"/>
                <c:pt idx="0">
                  <c:v>кредиты банков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9.574168140485462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smtClean="0"/>
                      <a:t>11%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709532231345505E-3"/>
                  <c:y val="-1.6489196196206265E-7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smtClean="0"/>
                      <a:t>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941906446269101E-2"/>
                  <c:y val="-4.1882558338363915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smtClean="0"/>
                      <a:t>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4709532231345505E-3"/>
                  <c:y val="-6.2823837507545869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smtClean="0"/>
                      <a:t>12%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5741681404854628E-3"/>
                  <c:y val="-4.1882558338363915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smtClean="0"/>
                      <a:t>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354766115672753E-3"/>
                  <c:y val="-2.0941279169181958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smtClean="0"/>
                      <a:t>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Лист2!$C$2:$H$2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Лист2!$C$6:$H$6</c:f>
              <c:numCache>
                <c:formatCode>General</c:formatCode>
                <c:ptCount val="6"/>
                <c:pt idx="0">
                  <c:v>9924</c:v>
                </c:pt>
                <c:pt idx="1">
                  <c:v>4401</c:v>
                </c:pt>
                <c:pt idx="2">
                  <c:v>4101</c:v>
                </c:pt>
                <c:pt idx="3">
                  <c:v>14431</c:v>
                </c:pt>
                <c:pt idx="4">
                  <c:v>6238</c:v>
                </c:pt>
                <c:pt idx="5">
                  <c:v>15838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3925888"/>
        <c:axId val="173927424"/>
        <c:axId val="0"/>
      </c:bar3DChart>
      <c:catAx>
        <c:axId val="17392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3927424"/>
        <c:crosses val="autoZero"/>
        <c:auto val="1"/>
        <c:lblAlgn val="ctr"/>
        <c:lblOffset val="100"/>
        <c:noMultiLvlLbl val="0"/>
      </c:catAx>
      <c:valAx>
        <c:axId val="173927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3925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051258093079864"/>
          <c:y val="0.41203170476687823"/>
          <c:w val="0.2485455126229322"/>
          <c:h val="0.1717481697404452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0.12992</cdr:x>
      <cdr:y>0.02711</cdr:y>
    </cdr:from>
    <cdr:to>
      <cdr:x>0.26647</cdr:x>
      <cdr:y>0.10969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64654" y="150342"/>
          <a:ext cx="1224136" cy="457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500" b="1" dirty="0" smtClean="0">
              <a:solidFill>
                <a:srgbClr val="FF0000"/>
              </a:solidFill>
            </a:rPr>
            <a:t>90 819</a:t>
          </a:r>
          <a:endParaRPr lang="ru-RU" sz="25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0.63597</cdr:x>
      <cdr:y>0.09091</cdr:y>
    </cdr:from>
    <cdr:to>
      <cdr:x>0.74406</cdr:x>
      <cdr:y>0.18182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5701158" y="504056"/>
          <a:ext cx="968963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500" b="1" dirty="0" smtClean="0">
              <a:solidFill>
                <a:srgbClr val="FF0000"/>
              </a:solidFill>
            </a:rPr>
            <a:t>77 677</a:t>
          </a:r>
          <a:endParaRPr lang="ru-RU" sz="25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0.38696</cdr:x>
      <cdr:y>0.07792</cdr:y>
    </cdr:from>
    <cdr:to>
      <cdr:x>0.49942</cdr:x>
      <cdr:y>0.15584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3468910" y="432048"/>
          <a:ext cx="100811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500" b="1" dirty="0" smtClean="0">
              <a:solidFill>
                <a:srgbClr val="FF0000"/>
              </a:solidFill>
            </a:rPr>
            <a:t>79 795</a:t>
          </a:r>
          <a:endParaRPr lang="ru-RU" sz="25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0.06459</cdr:x>
      <cdr:y>0.08471</cdr:y>
    </cdr:from>
    <cdr:to>
      <cdr:x>0.92867</cdr:x>
      <cdr:y>0.15138</cdr:y>
    </cdr:to>
    <cdr:sp macro="" textlink="">
      <cdr:nvSpPr>
        <cdr:cNvPr id="2" name="Левая фигурная скобка 1"/>
        <cdr:cNvSpPr/>
      </cdr:nvSpPr>
      <cdr:spPr>
        <a:xfrm xmlns:a="http://schemas.openxmlformats.org/drawingml/2006/main" rot="5400000">
          <a:off x="3503409" y="-2566838"/>
          <a:ext cx="360040" cy="6408712"/>
        </a:xfrm>
        <a:prstGeom xmlns:a="http://schemas.openxmlformats.org/drawingml/2006/main" prst="leftBrace">
          <a:avLst/>
        </a:prstGeom>
        <a:ln xmlns:a="http://schemas.openxmlformats.org/drawingml/2006/main" w="25400">
          <a:solidFill>
            <a:schemeClr val="accent3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0.13538</cdr:x>
      <cdr:y>0.51056</cdr:y>
    </cdr:from>
    <cdr:to>
      <cdr:x>0.20517</cdr:x>
      <cdr:y>0.55806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57018" y="3096344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89 810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0.24395</cdr:x>
      <cdr:y>0.52974</cdr:y>
    </cdr:from>
    <cdr:to>
      <cdr:x>0.31374</cdr:x>
      <cdr:y>0.57723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65130" y="3212645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81 156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0.34476</cdr:x>
      <cdr:y>0.47037</cdr:y>
    </cdr:from>
    <cdr:to>
      <cdr:x>0.41455</cdr:x>
      <cdr:y>0.51787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201234" y="2852605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94 824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0.43782</cdr:x>
      <cdr:y>0.39913</cdr:y>
    </cdr:from>
    <cdr:to>
      <cdr:x>0.51537</cdr:x>
      <cdr:y>0.44662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065330" y="2420557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117 884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0.54115</cdr:x>
      <cdr:y>0.29227</cdr:y>
    </cdr:from>
    <cdr:to>
      <cdr:x>0.6187</cdr:x>
      <cdr:y>0.33976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024817" y="1772485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144 622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0.6472</cdr:x>
      <cdr:y>0.12604</cdr:y>
    </cdr:from>
    <cdr:to>
      <cdr:x>0.72475</cdr:x>
      <cdr:y>0.17353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009546" y="764373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189 294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0.18191</cdr:x>
      <cdr:y>0.88595</cdr:y>
    </cdr:from>
    <cdr:to>
      <cdr:x>0.18683</cdr:x>
      <cdr:y>0.89782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689066" y="5372885"/>
          <a:ext cx="45719" cy="72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1845AC8-279F-457A-9A53-F3C1EDBA6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3594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4"/>
            <a:ext cx="5435600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E7FF17-690E-4388-8BC8-596A7FDAE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9705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925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614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44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61000" cy="4668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r>
              <a:rPr lang="ru-RU" altLang="ru-RU" smtClean="0"/>
              <a:t>ЗАО «Винзилинский завод керамических стеновых материалов» приняло участие  в выставке: «Строительство и архитектура - 2012»,  г.Тюмень, 07 – 10 февраля  2012 года.</a:t>
            </a:r>
          </a:p>
          <a:p>
            <a:pPr eaLnBrk="1" hangingPunct="1"/>
            <a:r>
              <a:rPr lang="ru-RU" altLang="ru-RU" smtClean="0"/>
              <a:t>Сумма государственной поддержки составила 56 994,0 руб.</a:t>
            </a:r>
          </a:p>
          <a:p>
            <a:pPr eaLnBrk="1" hangingPunct="1"/>
            <a:r>
              <a:rPr lang="ru-RU" altLang="ru-RU" smtClean="0"/>
              <a:t>  ЗАО «Комбинат строительных материалов» приняло участие в  выставке «Строительство и архитектура - 2012», г.Тюмень, 07-10 февраля 2012 года.</a:t>
            </a:r>
          </a:p>
          <a:p>
            <a:pPr eaLnBrk="1" hangingPunct="1"/>
            <a:r>
              <a:rPr lang="ru-RU" altLang="ru-RU" smtClean="0"/>
              <a:t> Сумма государственной поддержки составила 139 192,8 руб.</a:t>
            </a:r>
          </a:p>
          <a:p>
            <a:pPr eaLnBrk="1" hangingPunct="1"/>
            <a:r>
              <a:rPr lang="ru-RU" altLang="ru-RU" smtClean="0"/>
              <a:t>ООО «Завод ЖБИ 5»  приняло участие в выставке: «Строительство и архитектура - 2012», г.Тюмень, 06-10 февраля 2012 года.</a:t>
            </a:r>
          </a:p>
          <a:p>
            <a:pPr eaLnBrk="1" hangingPunct="1"/>
            <a:r>
              <a:rPr lang="ru-RU" altLang="ru-RU" smtClean="0"/>
              <a:t> Сумма возмещения составило 140 538,0 руб. </a:t>
            </a:r>
          </a:p>
          <a:p>
            <a:pPr eaLnBrk="1" hangingPunct="1"/>
            <a:r>
              <a:rPr lang="ru-RU" altLang="ru-RU" smtClean="0"/>
              <a:t>ООО «Сибжилстрой» приняло участие в выставке: «Строительство и архитектура – 2012», г.Тюмень, 7-10 февраля 2012.</a:t>
            </a:r>
          </a:p>
          <a:p>
            <a:pPr eaLnBrk="1" hangingPunct="1"/>
            <a:r>
              <a:rPr lang="ru-RU" altLang="ru-RU" smtClean="0"/>
              <a:t>Сумма государственной поддержки составила – 129 210,0 руб.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63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line_for_pp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33338"/>
            <a:ext cx="8682038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43075" y="1382713"/>
            <a:ext cx="6638925" cy="16097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38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743075" y="3452813"/>
            <a:ext cx="6629400" cy="1676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2825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75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85800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AEC4A-F373-477C-8B68-50ABB7F0F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41995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C414-9F3C-4AB0-8ED1-433AC31D4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176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685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AB672-0464-4D77-84B9-BA5467D78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20868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685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B8FED-E1BA-4D54-B2DC-B8C540F37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8145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87406-7CDE-4FB9-AB09-8F0598B80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36525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0E57C-C7C5-4631-8BA9-6D779780F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63764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3F83E-4A44-4F3E-B24E-1C38C8878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09552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10D59-1C53-4666-B637-6482022D0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2056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6D668-08F9-4A6D-82E7-94CB0BFC0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6428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58E08-3717-4139-87FC-3BFD668FE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8279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85210-3A71-4C37-9CF0-3C6CAD4EE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879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1B2B5-DC67-46B4-84EB-EBE55C726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47930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1"/>
          <p:cNvSpPr>
            <a:spLocks noChangeArrowheads="1"/>
          </p:cNvSpPr>
          <p:nvPr userDrawn="1"/>
        </p:nvSpPr>
        <p:spPr bwMode="auto">
          <a:xfrm>
            <a:off x="8229600" y="6324600"/>
            <a:ext cx="1066800" cy="327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4C3E0"/>
              </a:gs>
              <a:gs pos="100000">
                <a:srgbClr val="197FBD"/>
              </a:gs>
            </a:gsLst>
            <a:lin ang="5400000" scaled="1"/>
          </a:gradFill>
          <a:ln w="3175" algn="ctr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27" name="AutoShape 22"/>
          <p:cNvSpPr>
            <a:spLocks noChangeArrowheads="1"/>
          </p:cNvSpPr>
          <p:nvPr userDrawn="1"/>
        </p:nvSpPr>
        <p:spPr bwMode="auto">
          <a:xfrm>
            <a:off x="8258175" y="6353175"/>
            <a:ext cx="1262063" cy="1444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alpha val="18999"/>
                </a:schemeClr>
              </a:gs>
              <a:gs pos="100000">
                <a:schemeClr val="tx2">
                  <a:alpha val="26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C0C0C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153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6282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960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282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282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8650" y="6334125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E9DEFB-A7D8-4162-B37A-B7FDD0A5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3" name="Picture 19" descr="line_for_ppt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-33338"/>
            <a:ext cx="8682037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516" r:id="rId1"/>
    <p:sldLayoutId id="2147484504" r:id="rId2"/>
    <p:sldLayoutId id="2147484505" r:id="rId3"/>
    <p:sldLayoutId id="2147484506" r:id="rId4"/>
    <p:sldLayoutId id="2147484507" r:id="rId5"/>
    <p:sldLayoutId id="2147484508" r:id="rId6"/>
    <p:sldLayoutId id="2147484509" r:id="rId7"/>
    <p:sldLayoutId id="2147484510" r:id="rId8"/>
    <p:sldLayoutId id="2147484511" r:id="rId9"/>
    <p:sldLayoutId id="2147484512" r:id="rId10"/>
    <p:sldLayoutId id="2147484513" r:id="rId11"/>
    <p:sldLayoutId id="2147484514" r:id="rId12"/>
    <p:sldLayoutId id="2147484515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0099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0099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0099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0099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0099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0099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0099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009900"/>
          </a:solidFill>
          <a:latin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682625" indent="-225425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–"/>
        <a:defRPr>
          <a:solidFill>
            <a:srgbClr val="000000"/>
          </a:solidFill>
          <a:latin typeface="+mn-lt"/>
        </a:defRPr>
      </a:lvl2pPr>
      <a:lvl3pPr marL="1123950" indent="-206375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–"/>
        <a:defRPr sz="1600">
          <a:solidFill>
            <a:srgbClr val="000000"/>
          </a:solidFill>
          <a:latin typeface="+mn-lt"/>
        </a:defRPr>
      </a:lvl3pPr>
      <a:lvl4pPr marL="1544638" indent="-173038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Arial" charset="0"/>
        <a:buChar char="–"/>
        <a:defRPr sz="1400">
          <a:solidFill>
            <a:srgbClr val="000000"/>
          </a:solidFill>
          <a:latin typeface="+mn-lt"/>
        </a:defRPr>
      </a:lvl4pPr>
      <a:lvl5pPr marL="2008188" indent="-179388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Arial" charset="0"/>
        <a:buChar char="–"/>
        <a:defRPr sz="1200">
          <a:solidFill>
            <a:srgbClr val="000000"/>
          </a:solidFill>
          <a:latin typeface="+mn-lt"/>
        </a:defRPr>
      </a:lvl5pPr>
      <a:lvl6pPr marL="2465388" indent="-179388" algn="l" rtl="0" fontAlgn="base">
        <a:spcBef>
          <a:spcPct val="20000"/>
        </a:spcBef>
        <a:spcAft>
          <a:spcPct val="0"/>
        </a:spcAft>
        <a:buClr>
          <a:srgbClr val="000000"/>
        </a:buClr>
        <a:buFont typeface="Arial" charset="0"/>
        <a:buChar char="–"/>
        <a:defRPr sz="1200">
          <a:solidFill>
            <a:srgbClr val="000000"/>
          </a:solidFill>
          <a:latin typeface="+mn-lt"/>
        </a:defRPr>
      </a:lvl6pPr>
      <a:lvl7pPr marL="2922588" indent="-179388" algn="l" rtl="0" fontAlgn="base">
        <a:spcBef>
          <a:spcPct val="20000"/>
        </a:spcBef>
        <a:spcAft>
          <a:spcPct val="0"/>
        </a:spcAft>
        <a:buClr>
          <a:srgbClr val="000000"/>
        </a:buClr>
        <a:buFont typeface="Arial" charset="0"/>
        <a:buChar char="–"/>
        <a:defRPr sz="1200">
          <a:solidFill>
            <a:srgbClr val="000000"/>
          </a:solidFill>
          <a:latin typeface="+mn-lt"/>
        </a:defRPr>
      </a:lvl7pPr>
      <a:lvl8pPr marL="3379788" indent="-179388" algn="l" rtl="0" fontAlgn="base">
        <a:spcBef>
          <a:spcPct val="20000"/>
        </a:spcBef>
        <a:spcAft>
          <a:spcPct val="0"/>
        </a:spcAft>
        <a:buClr>
          <a:srgbClr val="000000"/>
        </a:buClr>
        <a:buFont typeface="Arial" charset="0"/>
        <a:buChar char="–"/>
        <a:defRPr sz="1200">
          <a:solidFill>
            <a:srgbClr val="000000"/>
          </a:solidFill>
          <a:latin typeface="+mn-lt"/>
        </a:defRPr>
      </a:lvl8pPr>
      <a:lvl9pPr marL="3836988" indent="-179388" algn="l" rtl="0" fontAlgn="base">
        <a:spcBef>
          <a:spcPct val="20000"/>
        </a:spcBef>
        <a:spcAft>
          <a:spcPct val="0"/>
        </a:spcAft>
        <a:buClr>
          <a:srgbClr val="000000"/>
        </a:buClr>
        <a:buFont typeface="Arial" charset="0"/>
        <a:buChar char="–"/>
        <a:defRPr sz="12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20689"/>
            <a:ext cx="6638925" cy="864096"/>
          </a:xfrm>
        </p:spPr>
        <p:txBody>
          <a:bodyPr/>
          <a:lstStyle/>
          <a:p>
            <a:pPr algn="ctr"/>
            <a:r>
              <a:rPr lang="ru-RU" dirty="0" smtClean="0"/>
              <a:t>межрегиональная конференция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539552" y="2060848"/>
            <a:ext cx="7920880" cy="446449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009900"/>
                </a:solidFill>
                <a:cs typeface="Aharoni" panose="02010803020104030203" pitchFamily="2" charset="-79"/>
              </a:rPr>
              <a:t>Влияние банковского сектора на экономическое развитие регионов и эффективную работу субъектов малого и среднего предпринимательства </a:t>
            </a:r>
            <a:endParaRPr lang="ru-RU" sz="4000" dirty="0">
              <a:solidFill>
                <a:srgbClr val="00990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17062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685800"/>
          </a:xfrm>
        </p:spPr>
        <p:txBody>
          <a:bodyPr/>
          <a:lstStyle/>
          <a:p>
            <a:r>
              <a:rPr lang="ru-RU" sz="2800" b="1" dirty="0" smtClean="0"/>
              <a:t>Инвестиционная политика Тюменской области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675" y="1066800"/>
            <a:ext cx="86868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Для развития инвестиционной деятельности в Тюменской области: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разработаны</a:t>
            </a:r>
          </a:p>
          <a:p>
            <a:pPr marL="541338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ru-RU" sz="1600" dirty="0" smtClean="0"/>
              <a:t>стратегии инвестиционного развития приоритетных отраслей;</a:t>
            </a:r>
          </a:p>
          <a:p>
            <a:pPr marL="541338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ru-RU" sz="1600" dirty="0" smtClean="0"/>
              <a:t>стандарт </a:t>
            </a:r>
            <a:r>
              <a:rPr lang="ru-RU" sz="1600" dirty="0"/>
              <a:t>деятельности органов исполнительной власти по улучшению инвестиционного климата в регионе</a:t>
            </a:r>
            <a:r>
              <a:rPr lang="ru-RU" sz="1600" dirty="0" smtClean="0"/>
              <a:t>;</a:t>
            </a:r>
          </a:p>
          <a:p>
            <a:pPr marL="541338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ru-RU" sz="1600" dirty="0" smtClean="0"/>
              <a:t>региональная программа «О развитии направлений по улучшению инвестиционного климата в Тюменской области»;</a:t>
            </a:r>
          </a:p>
          <a:p>
            <a:pPr marL="541338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ru-RU" sz="1600" dirty="0"/>
              <a:t>и</a:t>
            </a:r>
            <a:r>
              <a:rPr lang="ru-RU" sz="1600" dirty="0" smtClean="0"/>
              <a:t>нвестиционная декларация Тюменской области;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созданы</a:t>
            </a:r>
          </a:p>
          <a:p>
            <a:pPr marL="541338">
              <a:buFont typeface="Arial" panose="020B0604020202020204" pitchFamily="34" charset="0"/>
              <a:buChar char="•"/>
            </a:pPr>
            <a:r>
              <a:rPr lang="ru-RU" sz="1600" dirty="0" smtClean="0"/>
              <a:t>Фонд «Инвестиционное агентство Тюменской области»;</a:t>
            </a:r>
          </a:p>
          <a:p>
            <a:pPr marL="541338">
              <a:buFont typeface="Arial" panose="020B0604020202020204" pitchFamily="34" charset="0"/>
              <a:buChar char="•"/>
            </a:pPr>
            <a:r>
              <a:rPr lang="ru-RU" sz="1600" dirty="0" smtClean="0"/>
              <a:t>Совет </a:t>
            </a:r>
            <a:r>
              <a:rPr lang="ru-RU" sz="1600" dirty="0"/>
              <a:t>по улучшению инвестиционного климата при Губернаторе Тюменской </a:t>
            </a:r>
            <a:r>
              <a:rPr lang="ru-RU" sz="1600" dirty="0" smtClean="0"/>
              <a:t>области;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сформированы</a:t>
            </a:r>
          </a:p>
          <a:p>
            <a:pPr marL="541338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реестр </a:t>
            </a:r>
            <a:r>
              <a:rPr lang="ru-RU" sz="1600" dirty="0">
                <a:solidFill>
                  <a:schemeClr val="bg1"/>
                </a:solidFill>
              </a:rPr>
              <a:t>инвестиционных проектов </a:t>
            </a:r>
            <a:r>
              <a:rPr lang="ru-RU" sz="1600" dirty="0" smtClean="0">
                <a:solidFill>
                  <a:schemeClr val="bg1"/>
                </a:solidFill>
              </a:rPr>
              <a:t>(в настоящее время реализуется 287 инвестиционных проектов с совокупным объемом инвестиций около 		   1 трлн 300 млрд. рублей;</a:t>
            </a:r>
          </a:p>
          <a:p>
            <a:pPr marL="541338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реестр </a:t>
            </a:r>
            <a:r>
              <a:rPr lang="ru-RU" sz="1600" dirty="0">
                <a:solidFill>
                  <a:schemeClr val="bg1"/>
                </a:solidFill>
              </a:rPr>
              <a:t>инфраструктурных площадок Тюменской области </a:t>
            </a:r>
            <a:r>
              <a:rPr lang="ru-RU" sz="1600" dirty="0" smtClean="0">
                <a:solidFill>
                  <a:schemeClr val="bg1"/>
                </a:solidFill>
              </a:rPr>
              <a:t>(</a:t>
            </a:r>
            <a:r>
              <a:rPr lang="ru-RU" sz="1600" smtClean="0">
                <a:solidFill>
                  <a:schemeClr val="bg1"/>
                </a:solidFill>
              </a:rPr>
              <a:t>содержит 235 площадок</a:t>
            </a:r>
            <a:r>
              <a:rPr lang="ru-RU" sz="1600" dirty="0" smtClean="0">
                <a:solidFill>
                  <a:schemeClr val="bg1"/>
                </a:solidFill>
              </a:rPr>
              <a:t>, готовых для реализации инвестиционных проектов)</a:t>
            </a:r>
            <a:endParaRPr lang="ru-RU" sz="1600" dirty="0">
              <a:solidFill>
                <a:schemeClr val="bg1"/>
              </a:solidFill>
            </a:endParaRPr>
          </a:p>
          <a:p>
            <a:pPr marL="541338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/>
              </a:solidFill>
            </a:endParaRPr>
          </a:p>
          <a:p>
            <a:pPr marL="541338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/>
              </a:solidFill>
            </a:endParaRPr>
          </a:p>
          <a:p>
            <a:pPr marL="541338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7406-7CDE-4FB9-AB09-8F0598B8057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32067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7406-7CDE-4FB9-AB09-8F0598B8057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5800" y="152400"/>
            <a:ext cx="7848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9900"/>
                </a:solidFill>
              </a:rPr>
              <a:t>Перспективы сотрудничества</a:t>
            </a:r>
          </a:p>
          <a:p>
            <a:pPr algn="ctr"/>
            <a:r>
              <a:rPr lang="ru-RU" sz="1700" b="1" dirty="0" smtClean="0">
                <a:solidFill>
                  <a:srgbClr val="009900"/>
                </a:solidFill>
              </a:rPr>
              <a:t>(проекты малого и среднего бизнеса стоимостью до 300 млн. рублей)</a:t>
            </a:r>
            <a:endParaRPr lang="ru-RU" sz="1700" b="1" dirty="0">
              <a:solidFill>
                <a:srgbClr val="0099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143000"/>
            <a:ext cx="84201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78896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7B6B6-B1F3-430F-A3FC-63C7DF1B3D13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7700" y="990600"/>
            <a:ext cx="8001000" cy="54864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dirty="0">
                <a:solidFill>
                  <a:srgbClr val="0070C0"/>
                </a:solidFill>
              </a:rPr>
              <a:t>В 2013 году государственная поддержка предоставлена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b="1" dirty="0">
                <a:solidFill>
                  <a:srgbClr val="0070C0"/>
                </a:solidFill>
              </a:rPr>
              <a:t>28 промышленным предприятиям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ru-RU" sz="16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ru-RU" sz="1600" dirty="0">
                <a:solidFill>
                  <a:srgbClr val="002060"/>
                </a:solidFill>
              </a:rPr>
              <a:t>На предприятиях, получивших государственную поддержку, </a:t>
            </a:r>
            <a:r>
              <a:rPr lang="ru-RU" sz="1600" b="1" dirty="0">
                <a:solidFill>
                  <a:srgbClr val="002060"/>
                </a:solidFill>
              </a:rPr>
              <a:t>создано  453 (</a:t>
            </a:r>
            <a:r>
              <a:rPr lang="ru-RU" sz="1600" b="1" dirty="0">
                <a:solidFill>
                  <a:srgbClr val="C00000"/>
                </a:solidFill>
              </a:rPr>
              <a:t>откорректируем после 16 января</a:t>
            </a:r>
            <a:r>
              <a:rPr lang="ru-RU" sz="1600" b="1" dirty="0">
                <a:solidFill>
                  <a:srgbClr val="002060"/>
                </a:solidFill>
              </a:rPr>
              <a:t>) новых рабочих мест </a:t>
            </a:r>
            <a:r>
              <a:rPr lang="ru-RU" sz="1600" dirty="0">
                <a:solidFill>
                  <a:srgbClr val="002060"/>
                </a:solidFill>
              </a:rPr>
              <a:t>(в 2012 году за аналогичный период - 450) + </a:t>
            </a:r>
            <a:r>
              <a:rPr lang="ru-RU" sz="1600" dirty="0">
                <a:solidFill>
                  <a:srgbClr val="FF0000"/>
                </a:solidFill>
              </a:rPr>
              <a:t>лесники!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381000" y="228600"/>
            <a:ext cx="853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476250" indent="-476250" eaLnBrk="0" hangingPunct="0">
              <a:spcBef>
                <a:spcPct val="20000"/>
              </a:spcBef>
              <a:buClr>
                <a:srgbClr val="009900"/>
              </a:buClr>
              <a:buChar char="•"/>
              <a:defRPr sz="2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00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600" b="1" dirty="0">
              <a:solidFill>
                <a:srgbClr val="0099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rgbClr val="009900"/>
                </a:solidFill>
                <a:latin typeface="+mn-lt"/>
              </a:rPr>
              <a:t>ФИНАНСОВАЯ ПОДДЕРЖКА ПРОМЫШЛЕННОСТИ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 smtClean="0">
                <a:solidFill>
                  <a:srgbClr val="009900"/>
                </a:solidFill>
                <a:latin typeface="+mn-lt"/>
              </a:rPr>
              <a:t>(постановление </a:t>
            </a:r>
            <a:r>
              <a:rPr lang="ru-RU" altLang="ru-RU" sz="1200" dirty="0">
                <a:solidFill>
                  <a:srgbClr val="009900"/>
                </a:solidFill>
                <a:latin typeface="+mn-lt"/>
              </a:rPr>
              <a:t>Правительства Тюменской области от 07.05.2007 № </a:t>
            </a:r>
            <a:r>
              <a:rPr lang="ru-RU" altLang="ru-RU" sz="1200" dirty="0" smtClean="0">
                <a:solidFill>
                  <a:srgbClr val="009900"/>
                </a:solidFill>
                <a:latin typeface="+mn-lt"/>
              </a:rPr>
              <a:t>105-п,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 smtClean="0">
                <a:solidFill>
                  <a:srgbClr val="009900"/>
                </a:solidFill>
                <a:latin typeface="+mn-lt"/>
              </a:rPr>
              <a:t>от 18.02.2008 № 58-п)</a:t>
            </a:r>
            <a:endParaRPr lang="ru-RU" altLang="ru-RU" sz="1200" dirty="0">
              <a:solidFill>
                <a:srgbClr val="00990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rgbClr val="009900"/>
                </a:solidFill>
                <a:latin typeface="Arial" charset="0"/>
              </a:rPr>
              <a:t> </a:t>
            </a: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539750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Char char="•"/>
              <a:defRPr sz="2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00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6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53340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Char char="•"/>
              <a:defRPr sz="2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00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60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341259"/>
              </p:ext>
            </p:extLst>
          </p:nvPr>
        </p:nvGraphicFramePr>
        <p:xfrm>
          <a:off x="533400" y="914400"/>
          <a:ext cx="8220075" cy="4429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72150"/>
                <a:gridCol w="2447925"/>
              </a:tblGrid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bg1"/>
                          </a:solidFill>
                          <a:effectLst/>
                        </a:rPr>
                        <a:t>Наименование формы </a:t>
                      </a:r>
                      <a:r>
                        <a:rPr lang="ru-RU" sz="1150" dirty="0" smtClean="0">
                          <a:solidFill>
                            <a:schemeClr val="bg1"/>
                          </a:solidFill>
                          <a:effectLst/>
                        </a:rPr>
                        <a:t>государственной поддержки</a:t>
                      </a:r>
                      <a:endParaRPr lang="ru-RU" sz="11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69" marR="6046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bg1"/>
                          </a:solidFill>
                          <a:effectLst/>
                        </a:rPr>
                        <a:t>Общая сумма предоставленных субсидий, </a:t>
                      </a:r>
                      <a:r>
                        <a:rPr lang="ru-RU" sz="1150" dirty="0" smtClean="0">
                          <a:solidFill>
                            <a:schemeClr val="bg1"/>
                          </a:solidFill>
                          <a:effectLst/>
                        </a:rPr>
                        <a:t>руб.</a:t>
                      </a:r>
                      <a:endParaRPr lang="ru-RU" sz="11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69" marR="6046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9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bg1"/>
                          </a:solidFill>
                          <a:effectLst/>
                        </a:rPr>
                        <a:t>Возмещение части затрат на оплату процентов по договорам кредита, заключенным с российскими кредитными организациями</a:t>
                      </a:r>
                      <a:endParaRPr lang="ru-RU" sz="11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69" marR="6046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bg1"/>
                          </a:solidFill>
                          <a:effectLst/>
                        </a:rPr>
                        <a:t>17 086 762,34</a:t>
                      </a:r>
                      <a:endParaRPr lang="ru-RU" sz="11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69" marR="60469" marT="0" marB="0"/>
                </a:tc>
              </a:tr>
              <a:tr h="254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bg1"/>
                          </a:solidFill>
                          <a:effectLst/>
                        </a:rPr>
                        <a:t>Возмещение первого взноса по договору лизинга</a:t>
                      </a:r>
                      <a:endParaRPr lang="ru-RU" sz="11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69" marR="6046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bg1"/>
                          </a:solidFill>
                          <a:effectLst/>
                        </a:rPr>
                        <a:t>144 132 088,54</a:t>
                      </a:r>
                      <a:endParaRPr lang="ru-RU" sz="11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69" marR="60469" marT="0" marB="0"/>
                </a:tc>
              </a:tr>
              <a:tr h="203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bg1"/>
                          </a:solidFill>
                          <a:effectLst/>
                        </a:rPr>
                        <a:t>Возмещение части стоимости предметов </a:t>
                      </a:r>
                      <a:r>
                        <a:rPr lang="ru-RU" sz="1150" dirty="0" smtClean="0">
                          <a:solidFill>
                            <a:schemeClr val="bg1"/>
                          </a:solidFill>
                          <a:effectLst/>
                        </a:rPr>
                        <a:t>лизинга</a:t>
                      </a:r>
                    </a:p>
                  </a:txBody>
                  <a:tcPr marL="60469" marR="6046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bg1"/>
                          </a:solidFill>
                          <a:effectLst/>
                        </a:rPr>
                        <a:t>13 380 372,83</a:t>
                      </a:r>
                      <a:endParaRPr lang="ru-RU" sz="11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69" marR="60469" marT="0" marB="0"/>
                </a:tc>
              </a:tr>
              <a:tr h="409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bg1"/>
                          </a:solidFill>
                          <a:effectLst/>
                        </a:rPr>
                        <a:t>Компенсация части затрат  по организации и  участию в международных, общероссийских региональных выставках,  </a:t>
                      </a:r>
                      <a:r>
                        <a:rPr lang="ru-RU" sz="1150" dirty="0" smtClean="0">
                          <a:solidFill>
                            <a:schemeClr val="bg1"/>
                          </a:solidFill>
                          <a:effectLst/>
                        </a:rPr>
                        <a:t>ярмарках</a:t>
                      </a:r>
                      <a:endParaRPr lang="ru-RU" sz="11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69" marR="6046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bg1"/>
                          </a:solidFill>
                          <a:effectLst/>
                        </a:rPr>
                        <a:t>7 071 967,91</a:t>
                      </a:r>
                      <a:endParaRPr lang="ru-RU" sz="11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69" marR="60469" marT="0" marB="0"/>
                </a:tc>
              </a:tr>
              <a:tr h="313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bg1"/>
                          </a:solidFill>
                          <a:effectLst/>
                        </a:rPr>
                        <a:t>Возмещение части затрат, связанных с реализацией программ по энергосбережению</a:t>
                      </a:r>
                      <a:endParaRPr lang="ru-RU" sz="11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69" marR="6046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bg1"/>
                          </a:solidFill>
                          <a:effectLst/>
                        </a:rPr>
                        <a:t>119 000,0</a:t>
                      </a:r>
                      <a:endParaRPr lang="ru-RU" sz="11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69" marR="60469" marT="0" marB="0"/>
                </a:tc>
              </a:tr>
              <a:tr h="569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bg1"/>
                          </a:solidFill>
                          <a:effectLst/>
                        </a:rPr>
                        <a:t>Предоставление нефтегазовым компаниям компенсации части стоимости заказанного и оплаченного оборудования и других материальных ресурсов</a:t>
                      </a:r>
                      <a:endParaRPr lang="ru-RU" sz="11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69" marR="6046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bg1"/>
                          </a:solidFill>
                          <a:effectLst/>
                        </a:rPr>
                        <a:t>216 921 589,48</a:t>
                      </a:r>
                      <a:endParaRPr lang="ru-RU" sz="11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69" marR="60469" marT="0" marB="0"/>
                </a:tc>
              </a:tr>
              <a:tr h="206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bg1"/>
                          </a:solidFill>
                          <a:effectLst/>
                        </a:rPr>
                        <a:t>Итого</a:t>
                      </a:r>
                      <a:endParaRPr lang="ru-RU" sz="11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69" marR="60469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chemeClr val="bg1"/>
                          </a:solidFill>
                          <a:effectLst/>
                        </a:rPr>
                        <a:t>398 711 781,1</a:t>
                      </a:r>
                      <a:endParaRPr lang="ru-RU" sz="11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69" marR="60469" marT="0" marB="0"/>
                </a:tc>
              </a:tr>
              <a:tr h="578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effectLst/>
                        </a:rPr>
                        <a:t>Справочно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1"/>
                          </a:solidFill>
                          <a:effectLst/>
                        </a:rPr>
                        <a:t>В рамках ДЦП «Основные направления развития лесопромышленного комплекса Тюменской области» на 2013-2015 </a:t>
                      </a:r>
                      <a:r>
                        <a:rPr lang="ru-RU" sz="1100" b="0" dirty="0" smtClean="0">
                          <a:solidFill>
                            <a:schemeClr val="bg1"/>
                          </a:solidFill>
                          <a:effectLst/>
                        </a:rPr>
                        <a:t>годы (всего), в том числе:</a:t>
                      </a:r>
                    </a:p>
                  </a:txBody>
                  <a:tcPr marL="60469" marR="6046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157 048 517,73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69" marR="60469" marT="0" marB="0"/>
                </a:tc>
              </a:tr>
              <a:tr h="359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1"/>
                          </a:solidFill>
                          <a:effectLst/>
                        </a:rPr>
                        <a:t>в</a:t>
                      </a:r>
                      <a:r>
                        <a:rPr lang="ru-RU" sz="1100" b="0" dirty="0" smtClean="0">
                          <a:solidFill>
                            <a:schemeClr val="bg1"/>
                          </a:solidFill>
                          <a:effectLst/>
                        </a:rPr>
                        <a:t>озмещение </a:t>
                      </a:r>
                      <a:r>
                        <a:rPr lang="ru-RU" sz="1100" b="0" dirty="0">
                          <a:solidFill>
                            <a:schemeClr val="bg1"/>
                          </a:solidFill>
                          <a:effectLst/>
                        </a:rPr>
                        <a:t>части затрат на оплату процентов по договорам кредита, заключенным с российскими кредитными организациями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69" marR="6046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effectLst/>
                        </a:rPr>
                        <a:t>36 580 114,27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69" marR="60469" marT="0" marB="0"/>
                </a:tc>
              </a:tr>
              <a:tr h="215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effectLst/>
                        </a:rPr>
                        <a:t>возмещение </a:t>
                      </a:r>
                      <a:r>
                        <a:rPr lang="ru-RU" sz="1100" b="0" dirty="0">
                          <a:solidFill>
                            <a:schemeClr val="bg1"/>
                          </a:solidFill>
                          <a:effectLst/>
                        </a:rPr>
                        <a:t>первого взноса по договору лизинга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69" marR="6046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effectLst/>
                        </a:rPr>
                        <a:t>113 439 172,48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69" marR="60469" marT="0" marB="0"/>
                </a:tc>
              </a:tr>
              <a:tr h="215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effectLst/>
                        </a:rPr>
                        <a:t>возмещение </a:t>
                      </a:r>
                      <a:r>
                        <a:rPr lang="ru-RU" sz="1100" b="0" dirty="0">
                          <a:solidFill>
                            <a:schemeClr val="bg1"/>
                          </a:solidFill>
                          <a:effectLst/>
                        </a:rPr>
                        <a:t>части стоимости предметов лизинга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69" marR="6046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effectLst/>
                        </a:rPr>
                        <a:t>7 029 230,98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69" marR="60469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57200" y="5410200"/>
            <a:ext cx="8305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1250" dirty="0">
                <a:solidFill>
                  <a:srgbClr val="000000"/>
                </a:solidFill>
                <a:latin typeface="+mn-lt"/>
              </a:rPr>
              <a:t>В 2013 году государственная поддержка предоставлена </a:t>
            </a:r>
            <a:r>
              <a:rPr lang="ru-RU" sz="1250" b="1" dirty="0">
                <a:solidFill>
                  <a:srgbClr val="000000"/>
                </a:solidFill>
                <a:latin typeface="+mn-lt"/>
              </a:rPr>
              <a:t>33 промышленным и лесопромышленным  предприятиям </a:t>
            </a:r>
            <a:r>
              <a:rPr lang="ru-RU" sz="1250" dirty="0">
                <a:solidFill>
                  <a:srgbClr val="000000"/>
                </a:solidFill>
                <a:latin typeface="+mn-lt"/>
              </a:rPr>
              <a:t>в виде прямого субсидирования.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1250" dirty="0">
                <a:solidFill>
                  <a:srgbClr val="000000"/>
                </a:solidFill>
                <a:latin typeface="+mn-lt"/>
              </a:rPr>
              <a:t>На предприятиях, получивших государственную поддержку в форме субсидий, </a:t>
            </a:r>
            <a:r>
              <a:rPr lang="ru-RU" sz="1250" b="1" dirty="0">
                <a:solidFill>
                  <a:srgbClr val="000000"/>
                </a:solidFill>
                <a:latin typeface="+mn-lt"/>
              </a:rPr>
              <a:t>создано  более </a:t>
            </a:r>
            <a:r>
              <a:rPr lang="ru-RU" sz="1250" b="1">
                <a:solidFill>
                  <a:srgbClr val="000000"/>
                </a:solidFill>
                <a:latin typeface="+mn-lt"/>
              </a:rPr>
              <a:t>480 </a:t>
            </a:r>
            <a:r>
              <a:rPr lang="ru-RU" sz="1250" b="1" smtClean="0">
                <a:solidFill>
                  <a:srgbClr val="000000"/>
                </a:solidFill>
                <a:latin typeface="+mn-lt"/>
              </a:rPr>
              <a:t>новых рабочих </a:t>
            </a:r>
            <a:r>
              <a:rPr lang="ru-RU" sz="1250" b="1" dirty="0">
                <a:solidFill>
                  <a:srgbClr val="000000"/>
                </a:solidFill>
                <a:latin typeface="+mn-lt"/>
              </a:rPr>
              <a:t>мест </a:t>
            </a:r>
            <a:r>
              <a:rPr lang="ru-RU" sz="1250" dirty="0">
                <a:solidFill>
                  <a:srgbClr val="000000"/>
                </a:solidFill>
                <a:latin typeface="+mn-lt"/>
              </a:rPr>
              <a:t>(в 2012 году – более 600).</a:t>
            </a:r>
            <a:endParaRPr lang="ru-RU" sz="1250" dirty="0">
              <a:solidFill>
                <a:srgbClr val="FF0000"/>
              </a:solidFill>
              <a:latin typeface="+mn-lt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1250" b="1" dirty="0">
                <a:solidFill>
                  <a:srgbClr val="000000"/>
                </a:solidFill>
                <a:latin typeface="+mn-lt"/>
              </a:rPr>
              <a:t>27 промышленных предприятий получили опосредованную поддержку </a:t>
            </a:r>
            <a:r>
              <a:rPr lang="ru-RU" sz="1250" dirty="0">
                <a:solidFill>
                  <a:srgbClr val="000000"/>
                </a:solidFill>
                <a:latin typeface="+mn-lt"/>
              </a:rPr>
              <a:t>благодаря компенсации нефтегазовым компаниям части стоимости заказанного и оплаченного оборудования и других материальных 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2054961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7406-7CDE-4FB9-AB09-8F0598B8057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398"/>
            <a:ext cx="8763000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476250" indent="-476250" eaLnBrk="0" hangingPunct="0">
              <a:spcBef>
                <a:spcPct val="20000"/>
              </a:spcBef>
              <a:buClr>
                <a:srgbClr val="009900"/>
              </a:buClr>
              <a:buChar char="•"/>
              <a:defRPr sz="2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00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400" b="1" dirty="0">
              <a:solidFill>
                <a:srgbClr val="0099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ru-RU" altLang="ru-RU" sz="1400" b="1" dirty="0" smtClean="0">
                <a:solidFill>
                  <a:srgbClr val="009900"/>
                </a:solidFill>
                <a:latin typeface="Arial" charset="0"/>
              </a:rPr>
              <a:t/>
            </a:r>
            <a:br>
              <a:rPr lang="ru-RU" altLang="ru-RU" sz="1400" b="1" dirty="0" smtClean="0">
                <a:solidFill>
                  <a:srgbClr val="009900"/>
                </a:solidFill>
                <a:latin typeface="Arial" charset="0"/>
              </a:rPr>
            </a:br>
            <a:r>
              <a:rPr lang="ru-RU" altLang="ru-RU" sz="1800" b="1" dirty="0" smtClean="0">
                <a:solidFill>
                  <a:srgbClr val="009900"/>
                </a:solidFill>
                <a:latin typeface="+mn-lt"/>
              </a:rPr>
              <a:t>Льготы по региональным налогам промышленным предприятиям</a:t>
            </a:r>
            <a:r>
              <a:rPr lang="ru-RU" altLang="ru-RU" sz="1400" b="1" dirty="0" smtClean="0">
                <a:solidFill>
                  <a:srgbClr val="009900"/>
                </a:solidFill>
                <a:latin typeface="+mn-lt"/>
              </a:rPr>
              <a:t/>
            </a:r>
            <a:br>
              <a:rPr lang="ru-RU" altLang="ru-RU" sz="1400" b="1" dirty="0" smtClean="0">
                <a:solidFill>
                  <a:srgbClr val="009900"/>
                </a:solidFill>
                <a:latin typeface="+mn-lt"/>
              </a:rPr>
            </a:br>
            <a:r>
              <a:rPr lang="ru-RU" altLang="ru-RU" sz="1000" b="1" dirty="0" smtClean="0">
                <a:solidFill>
                  <a:srgbClr val="009900"/>
                </a:solidFill>
                <a:latin typeface="+mn-lt"/>
              </a:rPr>
              <a:t>(ЗТО «</a:t>
            </a:r>
            <a:r>
              <a:rPr lang="ru-RU" sz="1000" b="1" dirty="0" smtClean="0">
                <a:solidFill>
                  <a:srgbClr val="009900"/>
                </a:solidFill>
                <a:latin typeface="+mn-lt"/>
              </a:rPr>
              <a:t>О </a:t>
            </a:r>
            <a:r>
              <a:rPr lang="ru-RU" sz="1000" b="1" dirty="0">
                <a:solidFill>
                  <a:srgbClr val="009900"/>
                </a:solidFill>
                <a:latin typeface="+mn-lt"/>
              </a:rPr>
              <a:t>предоставлении налоговых льгот на 2013 год и на плановый период 2014 и 2015 годов отдельным категориям </a:t>
            </a:r>
            <a:r>
              <a:rPr lang="ru-RU" sz="1000" b="1" dirty="0" smtClean="0">
                <a:solidFill>
                  <a:srgbClr val="009900"/>
                </a:solidFill>
                <a:latin typeface="+mn-lt"/>
              </a:rPr>
              <a:t>налогоплательщиков»)</a:t>
            </a:r>
            <a:r>
              <a:rPr lang="ru-RU" sz="900" b="1" dirty="0">
                <a:solidFill>
                  <a:srgbClr val="009900"/>
                </a:solidFill>
                <a:latin typeface="+mn-lt"/>
              </a:rPr>
              <a:t/>
            </a:r>
            <a:br>
              <a:rPr lang="ru-RU" sz="900" b="1" dirty="0">
                <a:solidFill>
                  <a:srgbClr val="009900"/>
                </a:solidFill>
                <a:latin typeface="+mn-lt"/>
              </a:rPr>
            </a:br>
            <a:endParaRPr lang="ru-RU" altLang="ru-RU" sz="900" b="1" dirty="0">
              <a:solidFill>
                <a:srgbClr val="00990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rgbClr val="009900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53975"/>
              </p:ext>
            </p:extLst>
          </p:nvPr>
        </p:nvGraphicFramePr>
        <p:xfrm>
          <a:off x="419100" y="3619500"/>
          <a:ext cx="5867400" cy="303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58674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050" b="1" dirty="0" smtClean="0">
                <a:solidFill>
                  <a:srgbClr val="002060"/>
                </a:solidFill>
              </a:rPr>
              <a:t>Фактические получатели льгот:</a:t>
            </a:r>
          </a:p>
          <a:p>
            <a:pPr>
              <a:spcBef>
                <a:spcPts val="0"/>
              </a:spcBef>
            </a:pPr>
            <a:r>
              <a:rPr lang="ru-RU" sz="1050" b="1" dirty="0" smtClean="0"/>
              <a:t>держатели инвестиционного проекта </a:t>
            </a:r>
            <a:r>
              <a:rPr lang="ru-RU" sz="1050" b="1" dirty="0"/>
              <a:t>«Комплексное развитие Тобольской промышленной площадки</a:t>
            </a:r>
            <a:r>
              <a:rPr lang="ru-RU" sz="1050" b="1" dirty="0" smtClean="0"/>
              <a:t>» </a:t>
            </a:r>
            <a:r>
              <a:rPr lang="ru-RU" sz="1050" dirty="0" smtClean="0"/>
              <a:t>(ООО «Тобольск-Полимер», ООО «Тобольск-</a:t>
            </a:r>
            <a:r>
              <a:rPr lang="ru-RU" sz="1050" dirty="0" err="1" smtClean="0"/>
              <a:t>Нефтехим</a:t>
            </a:r>
            <a:r>
              <a:rPr lang="ru-RU" sz="1050" dirty="0" smtClean="0"/>
              <a:t>», ОАО «</a:t>
            </a:r>
            <a:r>
              <a:rPr lang="ru-RU" sz="1050" dirty="0" err="1" smtClean="0"/>
              <a:t>Сибур</a:t>
            </a:r>
            <a:r>
              <a:rPr lang="ru-RU" sz="1050" dirty="0"/>
              <a:t> </a:t>
            </a:r>
            <a:r>
              <a:rPr lang="ru-RU" sz="1050" dirty="0" smtClean="0"/>
              <a:t>Холдинг», ООО </a:t>
            </a:r>
            <a:r>
              <a:rPr lang="ru-RU" sz="1050" dirty="0"/>
              <a:t>«Западно-Сибирский нефтехимический комбинат</a:t>
            </a:r>
            <a:r>
              <a:rPr lang="ru-RU" sz="1050" dirty="0" smtClean="0"/>
              <a:t>»);</a:t>
            </a:r>
            <a:endParaRPr lang="ru-RU" sz="1050" dirty="0"/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050" b="1" dirty="0"/>
              <a:t>д</a:t>
            </a:r>
            <a:r>
              <a:rPr lang="ru-RU" sz="1050" b="1" dirty="0" smtClean="0"/>
              <a:t>ержатели инвестиционного проекта «</a:t>
            </a:r>
            <a:r>
              <a:rPr lang="ru-RU" sz="1050" b="1" dirty="0"/>
              <a:t>Обеспечение развития нефтедобывающего комплекса в Тюменской области путем вовлечения в разработку трудно извлекаемых запасов на истощенных месторождениях Тюменской области, запасов углеводородов в </a:t>
            </a:r>
            <a:r>
              <a:rPr lang="ru-RU" sz="1050" b="1" dirty="0" err="1"/>
              <a:t>Уватском</a:t>
            </a:r>
            <a:r>
              <a:rPr lang="ru-RU" sz="1050" b="1" dirty="0"/>
              <a:t> районе и внедрения новых технологий</a:t>
            </a:r>
            <a:r>
              <a:rPr lang="ru-RU" sz="1050" b="1" dirty="0" smtClean="0"/>
              <a:t>» </a:t>
            </a:r>
            <a:r>
              <a:rPr lang="ru-RU" sz="1050" dirty="0" smtClean="0"/>
              <a:t>(ОАО </a:t>
            </a:r>
            <a:r>
              <a:rPr lang="ru-RU" sz="1050" dirty="0"/>
              <a:t>«НК «Роснефть» в составе 13 держателей </a:t>
            </a:r>
            <a:r>
              <a:rPr lang="ru-RU" sz="1050" dirty="0" smtClean="0"/>
              <a:t>проекта);</a:t>
            </a:r>
          </a:p>
          <a:p>
            <a:pPr>
              <a:spcBef>
                <a:spcPts val="0"/>
              </a:spcBef>
            </a:pPr>
            <a:r>
              <a:rPr lang="ru-RU" sz="1050" b="1" dirty="0" smtClean="0"/>
              <a:t> </a:t>
            </a:r>
            <a:r>
              <a:rPr lang="ru-RU" sz="1050" dirty="0" smtClean="0"/>
              <a:t>организации </a:t>
            </a:r>
            <a:r>
              <a:rPr lang="ru-RU" sz="1050" dirty="0"/>
              <a:t>по производству стального проката с проектной мощностью не менее 545500 тонн в год;</a:t>
            </a:r>
          </a:p>
          <a:p>
            <a:pPr lvl="0">
              <a:spcBef>
                <a:spcPts val="0"/>
              </a:spcBef>
            </a:pPr>
            <a:r>
              <a:rPr lang="ru-RU" sz="1050" dirty="0" smtClean="0"/>
              <a:t>организации </a:t>
            </a:r>
            <a:r>
              <a:rPr lang="ru-RU" sz="1050" dirty="0"/>
              <a:t>по переработке древесины лиственных пород с проектной мощностью не менее 80 </a:t>
            </a:r>
            <a:r>
              <a:rPr lang="ru-RU" sz="1050" dirty="0" smtClean="0"/>
              <a:t>тыс. куб. </a:t>
            </a:r>
            <a:r>
              <a:rPr lang="ru-RU" sz="1050" dirty="0"/>
              <a:t>метров пиловочника в год; </a:t>
            </a:r>
            <a:endParaRPr lang="ru-RU" sz="1050" dirty="0" smtClean="0"/>
          </a:p>
          <a:p>
            <a:pPr lvl="0">
              <a:spcBef>
                <a:spcPts val="0"/>
              </a:spcBef>
            </a:pPr>
            <a:r>
              <a:rPr lang="ru-RU" sz="1050" dirty="0"/>
              <a:t>организации по производству стеклянной тары с проектной мощностью не менее 300 миллионов бутылок в год;</a:t>
            </a:r>
          </a:p>
          <a:p>
            <a:pPr lvl="0">
              <a:spcBef>
                <a:spcPts val="0"/>
              </a:spcBef>
            </a:pPr>
            <a:r>
              <a:rPr lang="ru-RU" sz="1050" dirty="0"/>
              <a:t> организации по переработке нефти с проектной мощностью не менее 3 миллионов тонн в </a:t>
            </a:r>
            <a:r>
              <a:rPr lang="ru-RU" sz="1050" dirty="0" smtClean="0"/>
              <a:t>год;</a:t>
            </a:r>
            <a:endParaRPr lang="ru-RU" sz="1050" dirty="0"/>
          </a:p>
          <a:p>
            <a:pPr lvl="0">
              <a:spcBef>
                <a:spcPts val="0"/>
              </a:spcBef>
            </a:pPr>
            <a:r>
              <a:rPr lang="ru-RU" sz="1050" dirty="0"/>
              <a:t>организации по производству автоклавного газобетона с проектной мощностью не менее 260 тысяч кубических метров в </a:t>
            </a:r>
            <a:r>
              <a:rPr lang="ru-RU" sz="1050" dirty="0" smtClean="0"/>
              <a:t>год;</a:t>
            </a:r>
            <a:endParaRPr lang="ru-RU" sz="1050" dirty="0"/>
          </a:p>
          <a:p>
            <a:pPr lvl="0">
              <a:spcBef>
                <a:spcPts val="0"/>
              </a:spcBef>
            </a:pPr>
            <a:r>
              <a:rPr lang="ru-RU" sz="1050" dirty="0"/>
              <a:t>организации по производству силикатного и (или) керамического кирпича с проектной мощностью не менее 60 </a:t>
            </a:r>
            <a:r>
              <a:rPr lang="ru-RU" sz="1050" dirty="0" smtClean="0"/>
              <a:t>млн </a:t>
            </a:r>
            <a:r>
              <a:rPr lang="ru-RU" sz="1050" dirty="0"/>
              <a:t>штук в </a:t>
            </a:r>
            <a:r>
              <a:rPr lang="ru-RU" sz="1050" dirty="0" smtClean="0"/>
              <a:t>год;</a:t>
            </a:r>
            <a:endParaRPr lang="ru-RU" sz="1050" dirty="0"/>
          </a:p>
          <a:p>
            <a:pPr lvl="0">
              <a:spcBef>
                <a:spcPts val="0"/>
              </a:spcBef>
            </a:pPr>
            <a:r>
              <a:rPr lang="ru-RU" sz="1050" dirty="0"/>
              <a:t>организации по производству фанеры с проектной мощностью не менее 30 тысяч </a:t>
            </a:r>
            <a:r>
              <a:rPr lang="ru-RU" sz="1050" dirty="0" smtClean="0"/>
              <a:t>куб. </a:t>
            </a:r>
            <a:r>
              <a:rPr lang="ru-RU" sz="1050" dirty="0"/>
              <a:t>метров в </a:t>
            </a:r>
            <a:r>
              <a:rPr lang="ru-RU" sz="1050" dirty="0" smtClean="0"/>
              <a:t>год;</a:t>
            </a:r>
            <a:endParaRPr lang="ru-RU" sz="1050" dirty="0"/>
          </a:p>
          <a:p>
            <a:pPr>
              <a:spcBef>
                <a:spcPts val="0"/>
              </a:spcBef>
            </a:pPr>
            <a:r>
              <a:rPr lang="ru-RU" sz="1050" dirty="0"/>
              <a:t>организации по производству плитной продукции (древесно-стружечная плита, ламинированная древесно-стружечная плита, ориентированно-стружечная плита, древесно-волокнистая плита, древесно-волокнистая плита средней плотности, древесно-волокнистая изоляционная плита) с производственной мощностью не менее 50 тысяч </a:t>
            </a:r>
            <a:r>
              <a:rPr lang="ru-RU" sz="1050" dirty="0" smtClean="0"/>
              <a:t>куб. </a:t>
            </a:r>
            <a:r>
              <a:rPr lang="ru-RU" sz="1050" dirty="0"/>
              <a:t>метров в год;</a:t>
            </a:r>
          </a:p>
          <a:p>
            <a:pPr>
              <a:spcBef>
                <a:spcPts val="0"/>
              </a:spcBef>
            </a:pPr>
            <a:r>
              <a:rPr lang="ru-RU" sz="1050" dirty="0"/>
              <a:t>организации по производству металлических конструкций мостовых сооружений, металлических конструкций промышленных и гражданских сооружений с проектной мощностью не менее 30 тысяч тонн металлоконструкций в </a:t>
            </a:r>
            <a:r>
              <a:rPr lang="ru-RU" sz="1050" dirty="0" smtClean="0"/>
              <a:t>год.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700" b="1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050" b="1" dirty="0" smtClean="0">
                <a:solidFill>
                  <a:srgbClr val="002060"/>
                </a:solidFill>
              </a:rPr>
              <a:t>Потенциальные получатели льгот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050" b="1" dirty="0" smtClean="0">
                <a:solidFill>
                  <a:srgbClr val="002060"/>
                </a:solidFill>
              </a:rPr>
              <a:t>(новые промышленные производства):</a:t>
            </a:r>
            <a:endParaRPr lang="ru-RU" sz="1050" b="1" dirty="0">
              <a:solidFill>
                <a:srgbClr val="002060"/>
              </a:solidFill>
            </a:endParaRPr>
          </a:p>
          <a:p>
            <a:pPr lvl="0">
              <a:spcBef>
                <a:spcPts val="0"/>
              </a:spcBef>
            </a:pPr>
            <a:r>
              <a:rPr lang="ru-RU" sz="1050" dirty="0" smtClean="0"/>
              <a:t>организации, осуществляющие </a:t>
            </a:r>
            <a:r>
              <a:rPr lang="ru-RU" sz="1050" dirty="0"/>
              <a:t>производство </a:t>
            </a:r>
            <a:r>
              <a:rPr lang="ru-RU" sz="1050" dirty="0" err="1"/>
              <a:t>меламиновой</a:t>
            </a:r>
            <a:r>
              <a:rPr lang="ru-RU" sz="1050" dirty="0"/>
              <a:t> пленки с производственной мощностью не менее 15 </a:t>
            </a:r>
            <a:r>
              <a:rPr lang="ru-RU" sz="1050" dirty="0" smtClean="0"/>
              <a:t>млн м</a:t>
            </a:r>
            <a:r>
              <a:rPr lang="ru-RU" sz="1050" baseline="30000" dirty="0" smtClean="0"/>
              <a:t>2</a:t>
            </a:r>
            <a:r>
              <a:rPr lang="ru-RU" sz="1050" dirty="0" smtClean="0"/>
              <a:t> </a:t>
            </a:r>
            <a:r>
              <a:rPr lang="ru-RU" sz="1050" dirty="0"/>
              <a:t>в год;</a:t>
            </a:r>
          </a:p>
          <a:p>
            <a:pPr lvl="0">
              <a:spcBef>
                <a:spcPts val="0"/>
              </a:spcBef>
            </a:pPr>
            <a:r>
              <a:rPr lang="ru-RU" sz="1050" dirty="0" smtClean="0"/>
              <a:t>организации, осуществляющие производство </a:t>
            </a:r>
            <a:r>
              <a:rPr lang="ru-RU" sz="1050" dirty="0"/>
              <a:t>теплоизоляционных материалов с производственной мощностью не менее 45 </a:t>
            </a:r>
            <a:r>
              <a:rPr lang="ru-RU" sz="1050" dirty="0" smtClean="0"/>
              <a:t>тыс. </a:t>
            </a:r>
            <a:r>
              <a:rPr lang="ru-RU" sz="1050" dirty="0"/>
              <a:t>тонн в год;</a:t>
            </a:r>
          </a:p>
          <a:p>
            <a:pPr lvl="0">
              <a:spcBef>
                <a:spcPts val="0"/>
              </a:spcBef>
            </a:pPr>
            <a:r>
              <a:rPr lang="ru-RU" sz="1050" dirty="0" smtClean="0"/>
              <a:t>организации, осуществляющие </a:t>
            </a:r>
            <a:r>
              <a:rPr lang="ru-RU" sz="1050" dirty="0"/>
              <a:t>производство кабельной продукции с производственной мощностью не менее 3500 </a:t>
            </a:r>
            <a:r>
              <a:rPr lang="ru-RU" sz="1050" dirty="0" smtClean="0"/>
              <a:t>тыс. </a:t>
            </a:r>
            <a:r>
              <a:rPr lang="ru-RU" sz="1050" dirty="0"/>
              <a:t>метров кабеля в год;</a:t>
            </a:r>
          </a:p>
          <a:p>
            <a:pPr lvl="0">
              <a:spcBef>
                <a:spcPts val="0"/>
              </a:spcBef>
            </a:pPr>
            <a:r>
              <a:rPr lang="ru-RU" sz="1050" dirty="0" smtClean="0"/>
              <a:t>организации, осуществляющие производство </a:t>
            </a:r>
            <a:r>
              <a:rPr lang="ru-RU" sz="1050" dirty="0"/>
              <a:t>перфорационных кумулятивных зарядов и специальных детонирующих шнуров;</a:t>
            </a:r>
          </a:p>
          <a:p>
            <a:pPr lvl="0">
              <a:spcBef>
                <a:spcPts val="0"/>
              </a:spcBef>
            </a:pPr>
            <a:r>
              <a:rPr lang="ru-RU" sz="1050" dirty="0" smtClean="0"/>
              <a:t>организации </a:t>
            </a:r>
            <a:r>
              <a:rPr lang="ru-RU" sz="1050" dirty="0"/>
              <a:t>по переработке древесины лиственных пород с проектной мощностью не менее 80 тысяч кубических метров пиловочника в </a:t>
            </a:r>
            <a:r>
              <a:rPr lang="ru-RU" sz="1050" dirty="0" smtClean="0"/>
              <a:t>год.</a:t>
            </a:r>
            <a:endParaRPr lang="ru-RU" sz="1050" dirty="0"/>
          </a:p>
          <a:p>
            <a:pPr marL="0" indent="0" algn="just">
              <a:buNone/>
            </a:pPr>
            <a:r>
              <a:rPr lang="ru-RU" sz="1050" b="1" dirty="0"/>
              <a:t>Для предприятий, осуществляющих новое строительство, в отношении объектов недвижимости с объемом капитальных вложений более 300 миллионов рублей, введенных в эксплуатацию после 1 января 2015 года и используемых для осуществления видов деятельности по разделу D «Обрабатывающие производства» </a:t>
            </a:r>
            <a:r>
              <a:rPr lang="ru-RU" sz="1050" b="1" dirty="0" smtClean="0"/>
              <a:t>ставка </a:t>
            </a:r>
            <a:r>
              <a:rPr lang="ru-RU" sz="1050" b="1" dirty="0"/>
              <a:t>налога на имущество </a:t>
            </a:r>
            <a:r>
              <a:rPr lang="ru-RU" sz="1050" b="1" dirty="0" smtClean="0"/>
              <a:t>организаций установлена:</a:t>
            </a:r>
            <a:endParaRPr lang="ru-RU" sz="1050" b="1" dirty="0"/>
          </a:p>
          <a:p>
            <a:r>
              <a:rPr lang="ru-RU" sz="1050" dirty="0"/>
              <a:t>в 2015 году </a:t>
            </a:r>
            <a:r>
              <a:rPr lang="ru-RU" sz="1050" dirty="0" smtClean="0"/>
              <a:t>в </a:t>
            </a:r>
            <a:r>
              <a:rPr lang="ru-RU" sz="1050" dirty="0"/>
              <a:t>размере 0 процентов, </a:t>
            </a:r>
          </a:p>
          <a:p>
            <a:r>
              <a:rPr lang="ru-RU" sz="1050" dirty="0"/>
              <a:t>в 2016 году - 0,5 процента.</a:t>
            </a:r>
          </a:p>
          <a:p>
            <a:pPr marL="0" indent="0">
              <a:buNone/>
            </a:pPr>
            <a:r>
              <a:rPr lang="ru-RU" sz="1050" dirty="0"/>
              <a:t> </a:t>
            </a:r>
          </a:p>
          <a:p>
            <a:pPr marL="0" indent="0">
              <a:buNone/>
            </a:pPr>
            <a:r>
              <a:rPr lang="ru-RU" sz="1050" dirty="0"/>
              <a:t> </a:t>
            </a:r>
          </a:p>
          <a:p>
            <a:pPr marL="0" indent="0">
              <a:buNone/>
            </a:pPr>
            <a:r>
              <a:rPr lang="ru-RU" sz="1050" dirty="0"/>
              <a:t> </a:t>
            </a:r>
          </a:p>
          <a:p>
            <a:endParaRPr lang="ru-RU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1078999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375" y="152400"/>
            <a:ext cx="8610600" cy="685800"/>
          </a:xfrm>
        </p:spPr>
        <p:txBody>
          <a:bodyPr/>
          <a:lstStyle/>
          <a:p>
            <a:pPr algn="ctr"/>
            <a:r>
              <a:rPr lang="ru-RU" sz="2600" b="1" dirty="0" smtClean="0"/>
              <a:t>Государственная поддержка инвестиционных проектов малого и среднего бизнеса</a:t>
            </a:r>
            <a:endParaRPr lang="ru-RU" sz="2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05800" y="6324600"/>
            <a:ext cx="457199" cy="304800"/>
          </a:xfrm>
        </p:spPr>
        <p:txBody>
          <a:bodyPr/>
          <a:lstStyle/>
          <a:p>
            <a:pPr>
              <a:defRPr/>
            </a:pPr>
            <a:fld id="{A1F87406-7CDE-4FB9-AB09-8F0598B8057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933447" y="1029059"/>
            <a:ext cx="7239000" cy="419100"/>
          </a:xfrm>
          <a:prstGeom prst="roundRect">
            <a:avLst/>
          </a:prstGeom>
          <a:gradFill>
            <a:gsLst>
              <a:gs pos="100000">
                <a:schemeClr val="accent1">
                  <a:tint val="66000"/>
                  <a:satMod val="160000"/>
                </a:schemeClr>
              </a:gs>
              <a:gs pos="8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b="1" dirty="0" smtClean="0">
                <a:solidFill>
                  <a:schemeClr val="bg1"/>
                </a:solidFill>
              </a:rPr>
              <a:t>Формы поддержки</a:t>
            </a:r>
            <a:endParaRPr kumimoji="0" lang="ru-RU" sz="120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69" y="2660100"/>
            <a:ext cx="4819653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Инвестиционное агентство ТО</a:t>
            </a:r>
          </a:p>
          <a:p>
            <a:pPr algn="ctr"/>
            <a:r>
              <a:rPr lang="ru-RU" sz="1400" i="1" dirty="0" smtClean="0">
                <a:solidFill>
                  <a:srgbClr val="C00000"/>
                </a:solidFill>
              </a:rPr>
              <a:t>Инвестиционные займы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0156" y="4033154"/>
            <a:ext cx="4805366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Фонд микрофинансирования ТО</a:t>
            </a:r>
          </a:p>
          <a:p>
            <a:pPr algn="ctr"/>
            <a:r>
              <a:rPr lang="ru-RU" sz="1400" i="1" dirty="0" err="1" smtClean="0">
                <a:solidFill>
                  <a:srgbClr val="C00000"/>
                </a:solidFill>
              </a:rPr>
              <a:t>Микрозаймы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0157" y="4635687"/>
            <a:ext cx="4805365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Областной бюджет</a:t>
            </a:r>
          </a:p>
          <a:p>
            <a:pPr marL="19050" indent="-19050">
              <a:buFontTx/>
              <a:buChar char="-"/>
            </a:pPr>
            <a:r>
              <a:rPr lang="ru-RU" sz="1400" i="1" dirty="0" smtClean="0">
                <a:solidFill>
                  <a:srgbClr val="C00000"/>
                </a:solidFill>
              </a:rPr>
              <a:t>субсидии  малому и среднему бизнесу;</a:t>
            </a:r>
          </a:p>
          <a:p>
            <a:pPr marL="19050" indent="-19050">
              <a:buFontTx/>
              <a:buChar char="-"/>
            </a:pPr>
            <a:r>
              <a:rPr lang="ru-RU" sz="1400" i="1" dirty="0" smtClean="0">
                <a:solidFill>
                  <a:srgbClr val="C00000"/>
                </a:solidFill>
              </a:rPr>
              <a:t>субсидии на поддержку муниципальных инвестиционных проектов</a:t>
            </a:r>
            <a:endParaRPr lang="ru-RU" sz="1200" i="1" dirty="0" smtClean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70" y="3224264"/>
            <a:ext cx="481965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Инвестиционное агентство ТО</a:t>
            </a:r>
          </a:p>
          <a:p>
            <a:pPr algn="ctr"/>
            <a:r>
              <a:rPr lang="ru-RU" sz="1400" i="1" dirty="0" smtClean="0">
                <a:solidFill>
                  <a:srgbClr val="C00000"/>
                </a:solidFill>
              </a:rPr>
              <a:t>Поручительства по кредитам малого и среднего бизнеса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8672" y="5727175"/>
            <a:ext cx="725805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Областной бюджет</a:t>
            </a:r>
          </a:p>
          <a:p>
            <a:pPr algn="ctr"/>
            <a:r>
              <a:rPr lang="ru-RU" sz="1400" i="1" dirty="0" smtClean="0">
                <a:solidFill>
                  <a:srgbClr val="C00000"/>
                </a:solidFill>
              </a:rPr>
              <a:t>Гарантии  по направлениям, предусмотренным программой </a:t>
            </a:r>
            <a:r>
              <a:rPr lang="ru-RU" sz="1400" i="1" dirty="0" err="1" smtClean="0">
                <a:solidFill>
                  <a:srgbClr val="C00000"/>
                </a:solidFill>
              </a:rPr>
              <a:t>гос.гарантий</a:t>
            </a:r>
            <a:endParaRPr lang="ru-RU" sz="1400" i="1" dirty="0">
              <a:solidFill>
                <a:srgbClr val="C00000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 bwMode="auto">
          <a:xfrm>
            <a:off x="981067" y="1448159"/>
            <a:ext cx="0" cy="4279016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 стрелкой 31"/>
          <p:cNvCxnSpPr/>
          <p:nvPr/>
        </p:nvCxnSpPr>
        <p:spPr bwMode="auto">
          <a:xfrm>
            <a:off x="962022" y="1975754"/>
            <a:ext cx="323848" cy="0"/>
          </a:xfrm>
          <a:prstGeom prst="straightConnector1">
            <a:avLst/>
          </a:prstGeom>
          <a:noFill/>
          <a:ln w="15875" cap="flat" cmpd="sng" algn="ctr">
            <a:solidFill>
              <a:schemeClr val="bg1"/>
            </a:solidFill>
            <a:prstDash val="solid"/>
            <a:round/>
            <a:headEnd type="none" w="lg" len="lg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 стрелкой 33"/>
          <p:cNvCxnSpPr>
            <a:endCxn id="7" idx="1"/>
          </p:cNvCxnSpPr>
          <p:nvPr/>
        </p:nvCxnSpPr>
        <p:spPr bwMode="auto">
          <a:xfrm>
            <a:off x="981067" y="2906321"/>
            <a:ext cx="304802" cy="1"/>
          </a:xfrm>
          <a:prstGeom prst="straightConnector1">
            <a:avLst/>
          </a:prstGeom>
          <a:noFill/>
          <a:ln w="15875" cap="flat" cmpd="sng" algn="ctr">
            <a:solidFill>
              <a:schemeClr val="bg1"/>
            </a:solidFill>
            <a:prstDash val="solid"/>
            <a:round/>
            <a:headEnd type="none" w="lg" len="lg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Прямая со стрелкой 35"/>
          <p:cNvCxnSpPr>
            <a:endCxn id="8" idx="1"/>
          </p:cNvCxnSpPr>
          <p:nvPr/>
        </p:nvCxnSpPr>
        <p:spPr bwMode="auto">
          <a:xfrm>
            <a:off x="981067" y="4279375"/>
            <a:ext cx="319089" cy="1"/>
          </a:xfrm>
          <a:prstGeom prst="straightConnector1">
            <a:avLst/>
          </a:prstGeom>
          <a:noFill/>
          <a:ln w="15875" cap="flat" cmpd="sng" algn="ctr">
            <a:solidFill>
              <a:schemeClr val="bg1"/>
            </a:solidFill>
            <a:prstDash val="solid"/>
            <a:round/>
            <a:headEnd type="none" w="lg" len="lg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Прямая со стрелкой 36"/>
          <p:cNvCxnSpPr>
            <a:endCxn id="9" idx="1"/>
          </p:cNvCxnSpPr>
          <p:nvPr/>
        </p:nvCxnSpPr>
        <p:spPr bwMode="auto">
          <a:xfrm>
            <a:off x="981067" y="5097352"/>
            <a:ext cx="319090" cy="0"/>
          </a:xfrm>
          <a:prstGeom prst="straightConnector1">
            <a:avLst/>
          </a:prstGeom>
          <a:noFill/>
          <a:ln w="15875" cap="flat" cmpd="sng" algn="ctr">
            <a:solidFill>
              <a:schemeClr val="bg1"/>
            </a:solidFill>
            <a:prstDash val="solid"/>
            <a:round/>
            <a:headEnd type="none" w="lg" len="lg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Box 53"/>
          <p:cNvSpPr txBox="1"/>
          <p:nvPr/>
        </p:nvSpPr>
        <p:spPr>
          <a:xfrm>
            <a:off x="1295396" y="1514832"/>
            <a:ext cx="4810126" cy="9258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i="1" dirty="0" smtClean="0">
                <a:solidFill>
                  <a:srgbClr val="FF0000"/>
                </a:solidFill>
              </a:rPr>
              <a:t>С 2009г. снижена ставка </a:t>
            </a:r>
            <a:r>
              <a:rPr lang="ru-RU" sz="1400" i="1" dirty="0">
                <a:solidFill>
                  <a:srgbClr val="FF0000"/>
                </a:solidFill>
              </a:rPr>
              <a:t>налога с 15 до 5 процентов для всех плательщиков, применяющих упрощенную систему налогообложения, с объектом налогообложения «доходы, уменьшенные на величину расходов»</a:t>
            </a:r>
          </a:p>
        </p:txBody>
      </p:sp>
      <p:cxnSp>
        <p:nvCxnSpPr>
          <p:cNvPr id="58" name="Прямая со стрелкой 57"/>
          <p:cNvCxnSpPr/>
          <p:nvPr/>
        </p:nvCxnSpPr>
        <p:spPr bwMode="auto">
          <a:xfrm>
            <a:off x="981067" y="3601232"/>
            <a:ext cx="304802" cy="1"/>
          </a:xfrm>
          <a:prstGeom prst="straightConnector1">
            <a:avLst/>
          </a:prstGeom>
          <a:noFill/>
          <a:ln w="15875" cap="flat" cmpd="sng" algn="ctr">
            <a:solidFill>
              <a:schemeClr val="bg1"/>
            </a:solidFill>
            <a:prstDash val="solid"/>
            <a:round/>
            <a:headEnd type="none" w="lg" len="lg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6876747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DDF7F-4569-42F6-A54A-899301C1550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95800" y="1082675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500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r>
              <a:rPr lang="ru-RU" sz="1500" dirty="0">
                <a:solidFill>
                  <a:srgbClr val="000000"/>
                </a:solidFill>
                <a:latin typeface="+mn-lt"/>
              </a:rPr>
              <a:t> </a:t>
            </a:r>
          </a:p>
        </p:txBody>
      </p:sp>
      <p:sp>
        <p:nvSpPr>
          <p:cNvPr id="15" name="Прямоугольник 6"/>
          <p:cNvSpPr>
            <a:spLocks noChangeArrowheads="1"/>
          </p:cNvSpPr>
          <p:nvPr/>
        </p:nvSpPr>
        <p:spPr bwMode="auto">
          <a:xfrm>
            <a:off x="8001000" y="2895599"/>
            <a:ext cx="3962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Char char="•"/>
              <a:defRPr sz="2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00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latin typeface="+mn-lt"/>
              </a:rPr>
              <a:t> </a:t>
            </a:r>
          </a:p>
        </p:txBody>
      </p:sp>
      <p:graphicFrame>
        <p:nvGraphicFramePr>
          <p:cNvPr id="6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713642"/>
              </p:ext>
            </p:extLst>
          </p:nvPr>
        </p:nvGraphicFramePr>
        <p:xfrm>
          <a:off x="166986" y="1196752"/>
          <a:ext cx="896448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467544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</a:rPr>
              <a:t>Налоговые и неналоговые доходы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</a:rPr>
              <a:t>бюджета Тюменской области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</a:rPr>
              <a:t>(без учета поступлений налога на прибыль организаций с территории АО)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6296" y="1365740"/>
            <a:ext cx="1376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млн рублей</a:t>
            </a:r>
            <a:endParaRPr lang="ru-RU" sz="18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9358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0627E-4ABC-48DB-B446-7457575A211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31522" y="116632"/>
            <a:ext cx="8640960" cy="950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</a:rPr>
              <a:t>Расходы бюджета Тюменской области на реализацию Указов Президента Российской Федерации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905977"/>
              </p:ext>
            </p:extLst>
          </p:nvPr>
        </p:nvGraphicFramePr>
        <p:xfrm>
          <a:off x="863588" y="1215953"/>
          <a:ext cx="741682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94856" y="1052736"/>
            <a:ext cx="3672408" cy="58477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9BBB59">
                    <a:lumMod val="75000"/>
                  </a:srgbClr>
                </a:solidFill>
                <a:latin typeface="Calibri"/>
              </a:rPr>
              <a:t>56 733 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424089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C61B4-0C19-4838-AE2D-3CB8E6EDF98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152523" y="228600"/>
            <a:ext cx="7189787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26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23950" indent="-2063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3pPr>
            <a:lvl4pPr marL="154463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081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–"/>
              <a:defRPr sz="1200">
                <a:solidFill>
                  <a:srgbClr val="000000"/>
                </a:solidFill>
                <a:latin typeface="+mn-lt"/>
              </a:defRPr>
            </a:lvl5pPr>
            <a:lvl6pPr marL="2465388" indent="-17938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+mn-lt"/>
              </a:defRPr>
            </a:lvl6pPr>
            <a:lvl7pPr marL="2922588" indent="-17938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+mn-lt"/>
              </a:defRPr>
            </a:lvl7pPr>
            <a:lvl8pPr marL="3379788" indent="-17938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+mn-lt"/>
              </a:defRPr>
            </a:lvl8pPr>
            <a:lvl9pPr marL="3836988" indent="-17938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1800" b="1" kern="0" dirty="0" smtClean="0">
                <a:solidFill>
                  <a:srgbClr val="009900"/>
                </a:solidFill>
              </a:rPr>
              <a:t>Объем субсидируемых кредитов, привлеченных промышленными предприятиями и субъектами малого и среднего предпринимательства, в разрезе банков</a:t>
            </a:r>
            <a:endParaRPr lang="ru-RU" sz="1800" b="1" kern="0" dirty="0">
              <a:solidFill>
                <a:srgbClr val="009900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355437"/>
              </p:ext>
            </p:extLst>
          </p:nvPr>
        </p:nvGraphicFramePr>
        <p:xfrm>
          <a:off x="-152400" y="1143000"/>
          <a:ext cx="47244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992298"/>
              </p:ext>
            </p:extLst>
          </p:nvPr>
        </p:nvGraphicFramePr>
        <p:xfrm>
          <a:off x="4124324" y="2286000"/>
          <a:ext cx="5181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Стрелка вправо 2"/>
          <p:cNvSpPr/>
          <p:nvPr/>
        </p:nvSpPr>
        <p:spPr bwMode="auto">
          <a:xfrm rot="10800000">
            <a:off x="4143375" y="1752600"/>
            <a:ext cx="632616" cy="533400"/>
          </a:xfrm>
          <a:prstGeom prst="rightArrow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Стрелка вправо 11"/>
          <p:cNvSpPr/>
          <p:nvPr/>
        </p:nvSpPr>
        <p:spPr bwMode="auto">
          <a:xfrm>
            <a:off x="3505198" y="4838700"/>
            <a:ext cx="609599" cy="533400"/>
          </a:xfrm>
          <a:prstGeom prst="rightArrow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4756941" y="1495425"/>
            <a:ext cx="3177384" cy="1047750"/>
          </a:xfrm>
          <a:prstGeom prst="roundRect">
            <a:avLst/>
          </a:prstGeom>
          <a:solidFill>
            <a:srgbClr val="FFCCCC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Промышленными предприятиями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– получателями субсидий заключены 23 договора с 5 банками, в рамках которых были предоставлены кредиты на сумму более 2 млрд. 200 млн. руб.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381000" y="4495800"/>
            <a:ext cx="3124199" cy="1219200"/>
          </a:xfrm>
          <a:prstGeom prst="roundRect">
            <a:avLst/>
          </a:prstGeom>
          <a:solidFill>
            <a:srgbClr val="FFCCCC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ru-RU" sz="1200" dirty="0" smtClean="0">
                <a:solidFill>
                  <a:srgbClr val="2B335B"/>
                </a:solidFill>
              </a:rPr>
              <a:t>Субъектами малого и среднего предпринимательства – </a:t>
            </a:r>
            <a:r>
              <a:rPr lang="ru-RU" sz="1200" dirty="0">
                <a:solidFill>
                  <a:srgbClr val="2B335B"/>
                </a:solidFill>
              </a:rPr>
              <a:t>получателями субсидий заключены </a:t>
            </a:r>
            <a:r>
              <a:rPr lang="ru-RU" sz="1200" dirty="0" smtClean="0">
                <a:solidFill>
                  <a:srgbClr val="2B335B"/>
                </a:solidFill>
              </a:rPr>
              <a:t>32 </a:t>
            </a:r>
            <a:r>
              <a:rPr lang="ru-RU" sz="1200" dirty="0">
                <a:solidFill>
                  <a:srgbClr val="2B335B"/>
                </a:solidFill>
              </a:rPr>
              <a:t>договора с </a:t>
            </a:r>
            <a:r>
              <a:rPr lang="ru-RU" sz="1200" dirty="0" smtClean="0">
                <a:solidFill>
                  <a:srgbClr val="2B335B"/>
                </a:solidFill>
              </a:rPr>
              <a:t>8 </a:t>
            </a:r>
            <a:r>
              <a:rPr lang="ru-RU" sz="1200" dirty="0">
                <a:solidFill>
                  <a:srgbClr val="2B335B"/>
                </a:solidFill>
              </a:rPr>
              <a:t>банками, в рамках которых были предоставлены кредиты на сумму </a:t>
            </a:r>
            <a:r>
              <a:rPr lang="ru-RU" sz="1200" dirty="0" smtClean="0">
                <a:solidFill>
                  <a:srgbClr val="2B335B"/>
                </a:solidFill>
              </a:rPr>
              <a:t>700 </a:t>
            </a:r>
            <a:r>
              <a:rPr lang="ru-RU" sz="1200" dirty="0">
                <a:solidFill>
                  <a:srgbClr val="2B335B"/>
                </a:solidFill>
              </a:rPr>
              <a:t>млн.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58E08-3717-4139-87FC-3BFD668FE7C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536" y="228600"/>
            <a:ext cx="842493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</a:rPr>
              <a:t>Структура инвестиций в основной капитал по Тюменской области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</a:rPr>
              <a:t>(без автономных округов),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</a:rPr>
              <a:t>млн. рублей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803957"/>
              </p:ext>
            </p:extLst>
          </p:nvPr>
        </p:nvGraphicFramePr>
        <p:xfrm>
          <a:off x="-141402" y="277493"/>
          <a:ext cx="9285402" cy="606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5436096" y="6342070"/>
            <a:ext cx="1008112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ts val="132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Calibri"/>
              </a:rPr>
              <a:t>оперативные данные</a:t>
            </a:r>
            <a:endParaRPr lang="ru-RU" sz="1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889153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25" y="457200"/>
            <a:ext cx="8153400" cy="533400"/>
          </a:xfrm>
        </p:spPr>
        <p:txBody>
          <a:bodyPr/>
          <a:lstStyle/>
          <a:p>
            <a:pPr algn="ctr"/>
            <a:r>
              <a:rPr lang="ru-RU" sz="2800" b="1" dirty="0" smtClean="0"/>
              <a:t>Инвестиционный потенциал</a:t>
            </a:r>
            <a:br>
              <a:rPr lang="ru-RU" sz="2800" b="1" dirty="0" smtClean="0"/>
            </a:br>
            <a:r>
              <a:rPr lang="ru-RU" sz="2800" b="1" dirty="0" smtClean="0"/>
              <a:t>Тюменской области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4495800"/>
            <a:ext cx="4724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Объем инвестиций -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около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1 триллиона 300 млрд. рублей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" y="14478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настоящее время департаментом </a:t>
            </a:r>
            <a:r>
              <a:rPr lang="ru-RU" dirty="0">
                <a:solidFill>
                  <a:schemeClr val="bg1"/>
                </a:solidFill>
              </a:rPr>
              <a:t>инвестиционной политики и </a:t>
            </a:r>
            <a:r>
              <a:rPr lang="ru-RU" dirty="0" smtClean="0">
                <a:solidFill>
                  <a:schemeClr val="bg1"/>
                </a:solidFill>
              </a:rPr>
              <a:t>Инвестиционным агентством </a:t>
            </a:r>
            <a:r>
              <a:rPr lang="ru-RU" dirty="0">
                <a:solidFill>
                  <a:schemeClr val="bg1"/>
                </a:solidFill>
              </a:rPr>
              <a:t>Тюменской </a:t>
            </a:r>
            <a:r>
              <a:rPr lang="ru-RU" dirty="0" smtClean="0">
                <a:solidFill>
                  <a:schemeClr val="bg1"/>
                </a:solidFill>
              </a:rPr>
              <a:t>области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сопровождается порядка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300 инвестиционных проектов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4038600" y="2971800"/>
            <a:ext cx="1143000" cy="1428750"/>
          </a:xfrm>
          <a:prstGeom prst="downArrow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8650" y="6334125"/>
            <a:ext cx="457200" cy="304800"/>
          </a:xfrm>
        </p:spPr>
        <p:txBody>
          <a:bodyPr/>
          <a:lstStyle/>
          <a:p>
            <a:pPr>
              <a:defRPr/>
            </a:pPr>
            <a:fld id="{F2ADDF7F-4569-42F6-A54A-899301C1550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872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 rot="10800000" flipV="1">
            <a:off x="504825" y="1752601"/>
            <a:ext cx="3924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9pPr>
          </a:lstStyle>
          <a:p>
            <a:pPr marL="476250" indent="-476250" algn="ctr" eaLnBrk="1" hangingPunct="1"/>
            <a:endParaRPr lang="ru-RU" altLang="ru-RU" sz="1600" b="1" kern="0" dirty="0" smtClean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00406" y="3417886"/>
            <a:ext cx="495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9pPr>
          </a:lstStyle>
          <a:p>
            <a:pPr marL="476250" indent="-476250" algn="ctr" eaLnBrk="1" hangingPunct="1"/>
            <a:endParaRPr lang="ru-RU" altLang="ru-RU" sz="1200" b="1" kern="0" dirty="0" smtClean="0">
              <a:latin typeface="Tahoma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572546" y="5493222"/>
            <a:ext cx="6172200" cy="90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b="1" kern="0" dirty="0">
                <a:solidFill>
                  <a:srgbClr val="002060"/>
                </a:solidFill>
              </a:rPr>
              <a:t>Средневзвешенный темп </a:t>
            </a:r>
            <a:r>
              <a:rPr lang="ru-RU" altLang="ru-RU" sz="1400" b="1" kern="0" dirty="0" smtClean="0">
                <a:solidFill>
                  <a:srgbClr val="002060"/>
                </a:solidFill>
              </a:rPr>
              <a:t>прироста индекса </a:t>
            </a:r>
            <a:r>
              <a:rPr lang="ru-RU" altLang="ru-RU" sz="1400" b="1" kern="0" dirty="0">
                <a:solidFill>
                  <a:srgbClr val="002060"/>
                </a:solidFill>
              </a:rPr>
              <a:t>промышленного  производства </a:t>
            </a:r>
            <a:r>
              <a:rPr lang="ru-RU" altLang="ru-RU" sz="1400" b="1" kern="0" dirty="0" smtClean="0">
                <a:solidFill>
                  <a:srgbClr val="002060"/>
                </a:solidFill>
              </a:rPr>
              <a:t>за </a:t>
            </a:r>
            <a:r>
              <a:rPr lang="ru-RU" altLang="ru-RU" sz="1400" b="1" kern="0" dirty="0">
                <a:solidFill>
                  <a:srgbClr val="002060"/>
                </a:solidFill>
              </a:rPr>
              <a:t>последние 4 </a:t>
            </a:r>
            <a:r>
              <a:rPr lang="ru-RU" altLang="ru-RU" sz="1400" b="1" kern="0" dirty="0" smtClean="0">
                <a:solidFill>
                  <a:srgbClr val="002060"/>
                </a:solidFill>
              </a:rPr>
              <a:t>года </a:t>
            </a:r>
            <a:r>
              <a:rPr lang="ru-RU" altLang="ru-RU" sz="1400" b="1" kern="0" dirty="0">
                <a:solidFill>
                  <a:srgbClr val="002060"/>
                </a:solidFill>
              </a:rPr>
              <a:t>составил </a:t>
            </a:r>
            <a:r>
              <a:rPr lang="ru-RU" altLang="ru-RU" sz="1400" b="1" kern="0" dirty="0" smtClean="0">
                <a:solidFill>
                  <a:srgbClr val="002060"/>
                </a:solidFill>
              </a:rPr>
              <a:t>около </a:t>
            </a:r>
            <a:r>
              <a:rPr lang="ru-RU" altLang="ru-RU" sz="1400" b="1" kern="0" dirty="0" smtClean="0">
                <a:solidFill>
                  <a:srgbClr val="2B335B"/>
                </a:solidFill>
              </a:rPr>
              <a:t>19 </a:t>
            </a:r>
            <a:r>
              <a:rPr lang="ru-RU" altLang="ru-RU" sz="1400" b="1" kern="0" dirty="0">
                <a:solidFill>
                  <a:srgbClr val="2B335B"/>
                </a:solidFill>
              </a:rPr>
              <a:t>% </a:t>
            </a:r>
            <a:r>
              <a:rPr lang="ru-RU" altLang="ru-RU" sz="1400" b="1" kern="0" dirty="0" smtClean="0">
                <a:solidFill>
                  <a:srgbClr val="002060"/>
                </a:solidFill>
              </a:rPr>
              <a:t>ежегодно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8153400" cy="381000"/>
          </a:xfrm>
        </p:spPr>
        <p:txBody>
          <a:bodyPr/>
          <a:lstStyle/>
          <a:p>
            <a:r>
              <a:rPr lang="ru-RU" altLang="ru-RU" sz="2800" b="1" dirty="0"/>
              <a:t>Индекс промышленного производства, </a:t>
            </a:r>
            <a:r>
              <a:rPr lang="ru-RU" altLang="ru-RU" sz="1600" b="1" dirty="0">
                <a:latin typeface="+mn-lt"/>
              </a:rPr>
              <a:t>%</a:t>
            </a:r>
            <a:r>
              <a:rPr lang="ru-RU" altLang="ru-RU" sz="2800" b="1" dirty="0">
                <a:latin typeface="+mn-lt"/>
              </a:rPr>
              <a:t/>
            </a:r>
            <a:br>
              <a:rPr lang="ru-RU" altLang="ru-RU" sz="2800" b="1" dirty="0">
                <a:latin typeface="+mn-lt"/>
              </a:rPr>
            </a:br>
            <a:endParaRPr lang="ru-RU" dirty="0"/>
          </a:p>
        </p:txBody>
      </p:sp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044786"/>
              </p:ext>
            </p:extLst>
          </p:nvPr>
        </p:nvGraphicFramePr>
        <p:xfrm>
          <a:off x="314325" y="908720"/>
          <a:ext cx="8229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7406-7CDE-4FB9-AB09-8F0598B8057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405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7406-7CDE-4FB9-AB09-8F0598B8057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6275" y="609600"/>
            <a:ext cx="8077200" cy="1456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ru-RU" sz="28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Проблемы кредитования </a:t>
            </a:r>
          </a:p>
          <a:p>
            <a:pPr algn="ctr" fontAlgn="auto">
              <a:spcAft>
                <a:spcPts val="0"/>
              </a:spcAft>
            </a:pPr>
            <a:r>
              <a:rPr lang="ru-RU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реального сектора экономики</a:t>
            </a:r>
            <a:r>
              <a:rPr lang="ru-RU" sz="28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:</a:t>
            </a:r>
          </a:p>
          <a:p>
            <a:pPr algn="ctr" fontAlgn="auto">
              <a:spcAft>
                <a:spcPts val="0"/>
              </a:spcAft>
            </a:pPr>
            <a:endParaRPr lang="ru-RU" sz="1100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marL="457200" indent="-457200" fontAlgn="auto">
              <a:spcAft>
                <a:spcPts val="0"/>
              </a:spcAft>
              <a:buFontTx/>
              <a:buChar char="-"/>
            </a:pPr>
            <a:r>
              <a:rPr lang="ru-RU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дорогие кредиты;</a:t>
            </a:r>
          </a:p>
          <a:p>
            <a:pPr marL="457200" indent="-457200" fontAlgn="auto">
              <a:spcAft>
                <a:spcPts val="0"/>
              </a:spcAft>
              <a:buFontTx/>
              <a:buChar char="-"/>
            </a:pPr>
            <a:r>
              <a:rPr lang="ru-RU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недостаток долгосрочных ресурсов</a:t>
            </a:r>
            <a:endParaRPr lang="ru-RU" sz="24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7177" y="2667000"/>
            <a:ext cx="7195395" cy="3200400"/>
          </a:xfrm>
          <a:prstGeom prst="roundRect">
            <a:avLst/>
          </a:prstGeom>
          <a:gradFill rotWithShape="1">
            <a:gsLst>
              <a:gs pos="0">
                <a:sysClr val="window" lastClr="FFFFFF">
                  <a:lumMod val="95000"/>
                </a:sysClr>
              </a:gs>
              <a:gs pos="9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НЕОБХОДИМЫ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незамедлительные, действенные и масштабные меры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по повышению роли банков в социально-экономическом развитии экономики и, прежде всего, по повышению инвестиционной активности банковского сектора</a:t>
            </a:r>
            <a:endParaRPr kumimoji="0" lang="ru-RU" sz="2400" b="0" i="0" u="none" strike="noStrike" kern="0" cap="none" spc="-5" normalizeH="0" baseline="0" noProof="0" dirty="0" smtClean="0">
              <a:ln>
                <a:noFill/>
              </a:ln>
              <a:solidFill>
                <a:srgbClr val="0099CC">
                  <a:lumMod val="50000"/>
                </a:srgbClr>
              </a:solidFill>
              <a:effectLst/>
              <a:uLnTx/>
              <a:uFillTx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1319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D2F24-C3C3-469F-935F-571FD1856E70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49012" y="188641"/>
            <a:ext cx="6967847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 fontAlgn="auto">
              <a:spcAft>
                <a:spcPts val="0"/>
              </a:spcAft>
            </a:pPr>
            <a:r>
              <a:rPr lang="ru-RU" sz="3000" b="1" dirty="0" smtClean="0">
                <a:solidFill>
                  <a:srgbClr val="009900"/>
                </a:solidFill>
                <a:latin typeface="Calibri"/>
                <a:ea typeface="+mj-ea"/>
                <a:cs typeface="+mj-cs"/>
              </a:rPr>
              <a:t>Рекомендации по итогам конференции</a:t>
            </a:r>
            <a:endParaRPr lang="ru-RU" sz="3000" b="1" dirty="0">
              <a:solidFill>
                <a:srgbClr val="0099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73500" y="1149504"/>
            <a:ext cx="5380263" cy="1055359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Ускорить рассмотрение и принятие Закона РФ «Об основах государственно-частного партнерства в Российской Федерации»</a:t>
            </a:r>
            <a:endParaRPr kumimoji="0" lang="ru-RU" sz="1800" b="0" i="0" u="none" strike="noStrike" kern="0" cap="none" spc="-5" normalizeH="0" baseline="0" noProof="0" dirty="0" smtClean="0">
              <a:ln>
                <a:noFill/>
              </a:ln>
              <a:solidFill>
                <a:srgbClr val="0099CC">
                  <a:lumMod val="50000"/>
                </a:srgbClr>
              </a:solidFill>
              <a:effectLst/>
              <a:uLnTx/>
              <a:uFillTx/>
              <a:latin typeface="Arial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573463" y="1718589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543" y="1274585"/>
            <a:ext cx="282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C00000"/>
                </a:solidFill>
                <a:latin typeface="Calibri"/>
              </a:rPr>
              <a:t>Государственная Дума Федерального Собрания</a:t>
            </a:r>
            <a:endParaRPr lang="ru-RU" sz="18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132698" y="1452370"/>
            <a:ext cx="242316" cy="323166"/>
          </a:xfrm>
          <a:prstGeom prst="chevr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46310" y="2636912"/>
            <a:ext cx="5407453" cy="1656184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Разработать и принять нормативный правовой акт, регулирующий рефинансирование Центральным банком РФ проектов, реализуемых с участием государственно-частного партнерства</a:t>
            </a:r>
            <a:endParaRPr kumimoji="0" lang="ru-RU" sz="1800" b="0" i="0" u="none" strike="noStrike" kern="0" cap="none" spc="-5" normalizeH="0" baseline="0" noProof="0" dirty="0" smtClean="0">
              <a:ln>
                <a:noFill/>
              </a:ln>
              <a:solidFill>
                <a:srgbClr val="0099CC">
                  <a:lumMod val="50000"/>
                </a:srgbClr>
              </a:solidFill>
              <a:effectLst/>
              <a:uLnTx/>
              <a:uFillTx/>
              <a:latin typeface="Arial"/>
              <a:ea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872" y="3126385"/>
            <a:ext cx="282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C00000"/>
                </a:solidFill>
                <a:latin typeface="Calibri"/>
              </a:rPr>
              <a:t>Центральный банк Российской Федерации</a:t>
            </a:r>
            <a:endParaRPr lang="ru-RU" sz="18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3141389" y="3304170"/>
            <a:ext cx="242316" cy="323166"/>
          </a:xfrm>
          <a:prstGeom prst="chevr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46310" y="4905913"/>
            <a:ext cx="5407453" cy="1440160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Продолжить работу по совершенствованию кредитных продуктов, удешевляющих стоимость кредитов малому и среднему бизнесу</a:t>
            </a:r>
            <a:endParaRPr kumimoji="0" lang="ru-RU" sz="1800" b="0" i="0" u="none" strike="noStrike" kern="0" cap="none" spc="-5" normalizeH="0" baseline="0" noProof="0" dirty="0" smtClean="0">
              <a:ln>
                <a:noFill/>
              </a:ln>
              <a:solidFill>
                <a:srgbClr val="0099CC">
                  <a:lumMod val="50000"/>
                </a:srgbClr>
              </a:solidFill>
              <a:effectLst/>
              <a:uLnTx/>
              <a:uFillTx/>
              <a:latin typeface="Arial"/>
              <a:ea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114" y="5148125"/>
            <a:ext cx="2911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C00000"/>
                </a:solidFill>
                <a:latin typeface="Calibri"/>
              </a:rPr>
              <a:t>ОАО «Российский Банк поддержки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C00000"/>
                </a:solidFill>
                <a:latin typeface="Calibri"/>
              </a:rPr>
              <a:t>малого и среднего предпринимательства»</a:t>
            </a:r>
            <a:endParaRPr lang="ru-RU" sz="18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3117485" y="5586706"/>
            <a:ext cx="242316" cy="323166"/>
          </a:xfrm>
          <a:prstGeom prst="chevr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515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153400" cy="685800"/>
          </a:xfrm>
        </p:spPr>
        <p:txBody>
          <a:bodyPr/>
          <a:lstStyle/>
          <a:p>
            <a:pPr algn="ctr"/>
            <a:r>
              <a:rPr lang="ru-RU" sz="2800" b="1" dirty="0" smtClean="0"/>
              <a:t>Инвестиции в основной капитал, </a:t>
            </a:r>
            <a:r>
              <a:rPr lang="ru-RU" sz="1600" b="1" dirty="0" smtClean="0"/>
              <a:t>млрд </a:t>
            </a:r>
            <a:r>
              <a:rPr lang="ru-RU" sz="1600" b="1" dirty="0" err="1" smtClean="0"/>
              <a:t>руб</a:t>
            </a:r>
            <a:endParaRPr lang="ru-RU" sz="1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7406-7CDE-4FB9-AB09-8F0598B8057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366520"/>
              </p:ext>
            </p:extLst>
          </p:nvPr>
        </p:nvGraphicFramePr>
        <p:xfrm>
          <a:off x="762000" y="609600"/>
          <a:ext cx="7543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555245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</a:rPr>
              <a:t>Инвестиции в основной капитал составляют 28% от валового регионального продукта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85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1" cy="685800"/>
          </a:xfrm>
        </p:spPr>
        <p:txBody>
          <a:bodyPr/>
          <a:lstStyle/>
          <a:p>
            <a:pPr algn="ctr"/>
            <a:r>
              <a:rPr lang="ru-RU" sz="2800" b="1" dirty="0" smtClean="0"/>
              <a:t>Открытие новых производств в Тюменской области в 2013 году </a:t>
            </a:r>
            <a:r>
              <a:rPr lang="ru-RU" sz="1600" b="1" dirty="0" smtClean="0"/>
              <a:t>(проекты с объемом инвестиций более 300 млн. рублей)</a:t>
            </a:r>
            <a:endParaRPr lang="ru-RU" sz="1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7406-7CDE-4FB9-AB09-8F0598B8057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Freeform 3"/>
          <p:cNvSpPr/>
          <p:nvPr/>
        </p:nvSpPr>
        <p:spPr>
          <a:xfrm>
            <a:off x="28575" y="4010025"/>
            <a:ext cx="10237788" cy="682625"/>
          </a:xfrm>
          <a:custGeom>
            <a:avLst/>
            <a:gdLst>
              <a:gd name="connsiteX0" fmla="*/ 0 w 9072004"/>
              <a:gd name="connsiteY0" fmla="*/ 925080 h 925080"/>
              <a:gd name="connsiteX1" fmla="*/ 9072004 w 9072004"/>
              <a:gd name="connsiteY1" fmla="*/ 925080 h 925080"/>
              <a:gd name="connsiteX2" fmla="*/ 9072004 w 9072004"/>
              <a:gd name="connsiteY2" fmla="*/ 0 h 925080"/>
              <a:gd name="connsiteX3" fmla="*/ 0 w 9072004"/>
              <a:gd name="connsiteY3" fmla="*/ 0 h 925080"/>
              <a:gd name="connsiteX4" fmla="*/ 0 w 9072004"/>
              <a:gd name="connsiteY4" fmla="*/ 925080 h 9250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72004" h="925080">
                <a:moveTo>
                  <a:pt x="0" y="925080"/>
                </a:moveTo>
                <a:lnTo>
                  <a:pt x="9072004" y="925080"/>
                </a:lnTo>
                <a:lnTo>
                  <a:pt x="9072004" y="0"/>
                </a:lnTo>
                <a:lnTo>
                  <a:pt x="0" y="0"/>
                </a:lnTo>
                <a:lnTo>
                  <a:pt x="0" y="925080"/>
                </a:lnTo>
              </a:path>
            </a:pathLst>
          </a:custGeom>
          <a:noFill/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476" tIns="43739" rIns="87476" bIns="4373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andara" pitchFamily="34" charset="0"/>
            </a:endParaRPr>
          </a:p>
        </p:txBody>
      </p:sp>
      <p:sp>
        <p:nvSpPr>
          <p:cNvPr id="6" name="Freeform 3"/>
          <p:cNvSpPr/>
          <p:nvPr/>
        </p:nvSpPr>
        <p:spPr>
          <a:xfrm>
            <a:off x="33338" y="2767013"/>
            <a:ext cx="10239375" cy="627062"/>
          </a:xfrm>
          <a:custGeom>
            <a:avLst/>
            <a:gdLst>
              <a:gd name="connsiteX0" fmla="*/ 0 w 9072004"/>
              <a:gd name="connsiteY0" fmla="*/ 925080 h 925080"/>
              <a:gd name="connsiteX1" fmla="*/ 9072004 w 9072004"/>
              <a:gd name="connsiteY1" fmla="*/ 925080 h 925080"/>
              <a:gd name="connsiteX2" fmla="*/ 9072004 w 9072004"/>
              <a:gd name="connsiteY2" fmla="*/ 0 h 925080"/>
              <a:gd name="connsiteX3" fmla="*/ 0 w 9072004"/>
              <a:gd name="connsiteY3" fmla="*/ 0 h 925080"/>
              <a:gd name="connsiteX4" fmla="*/ 0 w 9072004"/>
              <a:gd name="connsiteY4" fmla="*/ 925080 h 9250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72004" h="925080">
                <a:moveTo>
                  <a:pt x="0" y="925080"/>
                </a:moveTo>
                <a:lnTo>
                  <a:pt x="9072004" y="925080"/>
                </a:lnTo>
                <a:lnTo>
                  <a:pt x="9072004" y="0"/>
                </a:lnTo>
                <a:lnTo>
                  <a:pt x="0" y="0"/>
                </a:lnTo>
                <a:lnTo>
                  <a:pt x="0" y="925080"/>
                </a:lnTo>
              </a:path>
            </a:pathLst>
          </a:custGeom>
          <a:noFill/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476" tIns="43739" rIns="87476" bIns="4373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9" y="1265238"/>
            <a:ext cx="952500" cy="730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84138" y="1720850"/>
            <a:ext cx="3397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373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rgbClr val="6666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rgbClr val="6666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rgbClr val="6666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rgbClr val="6666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rgbClr val="6666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100"/>
              </a:lnSpc>
              <a:spcBef>
                <a:spcPct val="0"/>
              </a:spcBef>
              <a:buFontTx/>
              <a:buNone/>
            </a:pPr>
            <a:r>
              <a:rPr lang="ru-RU" altLang="zh-CN" sz="2300" b="1">
                <a:solidFill>
                  <a:schemeClr val="tx1"/>
                </a:solidFill>
                <a:latin typeface="Candara" pitchFamily="34" charset="0"/>
                <a:cs typeface="Times New Roman" pitchFamily="18" charset="0"/>
              </a:rPr>
              <a:t>1</a:t>
            </a:r>
            <a:endParaRPr lang="en-US" altLang="zh-CN" sz="2300" b="1">
              <a:solidFill>
                <a:schemeClr val="tx1"/>
              </a:solidFill>
              <a:latin typeface="Candara" pitchFamily="34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4925" y="2317750"/>
            <a:ext cx="3397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373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rgbClr val="6666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rgbClr val="6666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rgbClr val="6666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rgbClr val="6666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rgbClr val="6666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100"/>
              </a:lnSpc>
              <a:spcBef>
                <a:spcPct val="0"/>
              </a:spcBef>
              <a:buFontTx/>
              <a:buNone/>
            </a:pPr>
            <a:r>
              <a:rPr lang="ru-RU" altLang="zh-CN" sz="2300" b="1">
                <a:solidFill>
                  <a:schemeClr val="tx1"/>
                </a:solidFill>
                <a:latin typeface="Candara" pitchFamily="34" charset="0"/>
                <a:cs typeface="Times New Roman" pitchFamily="18" charset="0"/>
              </a:rPr>
              <a:t>2</a:t>
            </a:r>
            <a:endParaRPr lang="en-US" altLang="zh-CN" sz="2300" b="1">
              <a:solidFill>
                <a:schemeClr val="tx1"/>
              </a:solidFill>
              <a:latin typeface="Candara" pitchFamily="34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42863" y="3079750"/>
            <a:ext cx="3397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373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rgbClr val="6666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rgbClr val="6666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rgbClr val="6666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rgbClr val="6666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rgbClr val="6666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100"/>
              </a:lnSpc>
              <a:spcBef>
                <a:spcPct val="0"/>
              </a:spcBef>
              <a:buFontTx/>
              <a:buNone/>
            </a:pPr>
            <a:r>
              <a:rPr lang="ru-RU" altLang="zh-CN" sz="2000" b="1">
                <a:solidFill>
                  <a:schemeClr val="tx1"/>
                </a:solidFill>
                <a:latin typeface="Candara" pitchFamily="34" charset="0"/>
                <a:cs typeface="Times New Roman" pitchFamily="18" charset="0"/>
              </a:rPr>
              <a:t>3</a:t>
            </a:r>
            <a:endParaRPr lang="en-US" altLang="zh-CN" sz="2000" b="1">
              <a:solidFill>
                <a:schemeClr val="tx1"/>
              </a:solidFill>
              <a:latin typeface="Candara" pitchFamily="34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1560187" y="1265238"/>
            <a:ext cx="7126614" cy="74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779" tIns="49890" rIns="99779" bIns="49890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latin typeface="Candara" pitchFamily="34" charset="0"/>
              </a:rPr>
              <a:t>Комплексное развитие  Тобольской промышленной площадки компанией ОАО СИБУР Холдинг:  Тобольск-Полимер Комплекс по производству   пропилена дегидрированием  пропана и полипропилена мощностью 500 тыс. тонн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28575" y="3536950"/>
            <a:ext cx="3397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373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rgbClr val="6666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rgbClr val="6666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rgbClr val="6666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rgbClr val="6666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rgbClr val="6666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100"/>
              </a:lnSpc>
              <a:spcBef>
                <a:spcPct val="0"/>
              </a:spcBef>
              <a:buFontTx/>
              <a:buNone/>
            </a:pPr>
            <a:r>
              <a:rPr lang="ru-RU" altLang="zh-CN" sz="2000" b="1">
                <a:solidFill>
                  <a:schemeClr val="tx1"/>
                </a:solidFill>
                <a:latin typeface="Candara" pitchFamily="34" charset="0"/>
                <a:cs typeface="Times New Roman" pitchFamily="18" charset="0"/>
              </a:rPr>
              <a:t>4</a:t>
            </a:r>
            <a:endParaRPr lang="en-US" altLang="zh-CN" sz="2000" b="1">
              <a:solidFill>
                <a:schemeClr val="tx1"/>
              </a:solidFill>
              <a:latin typeface="Candara" pitchFamily="34" charset="0"/>
              <a:ea typeface="宋体" charset="-122"/>
              <a:cs typeface="Times New Roman" pitchFamily="18" charset="0"/>
            </a:endParaRPr>
          </a:p>
        </p:txBody>
      </p:sp>
      <p:grpSp>
        <p:nvGrpSpPr>
          <p:cNvPr id="14" name="Группа 40"/>
          <p:cNvGrpSpPr>
            <a:grpSpLocks/>
          </p:cNvGrpSpPr>
          <p:nvPr/>
        </p:nvGrpSpPr>
        <p:grpSpPr bwMode="auto">
          <a:xfrm>
            <a:off x="252413" y="2113486"/>
            <a:ext cx="9778558" cy="442912"/>
            <a:chOff x="413304" y="5339439"/>
            <a:chExt cx="7722419" cy="636438"/>
          </a:xfrm>
        </p:grpSpPr>
        <p:sp>
          <p:nvSpPr>
            <p:cNvPr id="15" name="Прямоугольник 5"/>
            <p:cNvSpPr>
              <a:spLocks noChangeArrowheads="1"/>
            </p:cNvSpPr>
            <p:nvPr/>
          </p:nvSpPr>
          <p:spPr bwMode="auto">
            <a:xfrm>
              <a:off x="1446092" y="5436529"/>
              <a:ext cx="6689631" cy="442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463" eaLnBrk="0" hangingPunct="0">
                <a:spcBef>
                  <a:spcPct val="20000"/>
                </a:spcBef>
                <a:buChar char="•"/>
                <a:defRPr sz="3500">
                  <a:solidFill>
                    <a:srgbClr val="6666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100">
                  <a:solidFill>
                    <a:srgbClr val="6666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600">
                  <a:solidFill>
                    <a:srgbClr val="6666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200">
                  <a:solidFill>
                    <a:srgbClr val="6666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200">
                  <a:solidFill>
                    <a:srgbClr val="6666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rgbClr val="6666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rgbClr val="6666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rgbClr val="6666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rgbClr val="6666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 dirty="0">
                  <a:solidFill>
                    <a:schemeClr val="bg1"/>
                  </a:solidFill>
                  <a:latin typeface="Candara" pitchFamily="34" charset="0"/>
                </a:rPr>
                <a:t>Создание лесопильного производства ООО «</a:t>
              </a:r>
              <a:r>
                <a:rPr lang="ru-RU" altLang="ru-RU" sz="1400" b="1" dirty="0" err="1">
                  <a:solidFill>
                    <a:schemeClr val="bg1"/>
                  </a:solidFill>
                  <a:latin typeface="Candara" pitchFamily="34" charset="0"/>
                </a:rPr>
                <a:t>Загрос</a:t>
              </a:r>
              <a:r>
                <a:rPr lang="ru-RU" altLang="ru-RU" sz="1400" b="1" dirty="0">
                  <a:solidFill>
                    <a:schemeClr val="bg1"/>
                  </a:solidFill>
                  <a:latin typeface="Candara" pitchFamily="34" charset="0"/>
                </a:rPr>
                <a:t>» в Заводоуковске</a:t>
              </a:r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304" y="5339439"/>
              <a:ext cx="875915" cy="636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Группа 27"/>
          <p:cNvGrpSpPr>
            <a:grpSpLocks/>
          </p:cNvGrpSpPr>
          <p:nvPr/>
        </p:nvGrpSpPr>
        <p:grpSpPr bwMode="auto">
          <a:xfrm>
            <a:off x="177165" y="2629535"/>
            <a:ext cx="8729972" cy="607377"/>
            <a:chOff x="364384" y="1024939"/>
            <a:chExt cx="7486988" cy="830327"/>
          </a:xfrm>
        </p:grpSpPr>
        <p:sp>
          <p:nvSpPr>
            <p:cNvPr id="18" name="Прямоугольник 2"/>
            <p:cNvSpPr>
              <a:spLocks noChangeArrowheads="1"/>
            </p:cNvSpPr>
            <p:nvPr/>
          </p:nvSpPr>
          <p:spPr bwMode="auto">
            <a:xfrm>
              <a:off x="1812939" y="1024939"/>
              <a:ext cx="6038433" cy="715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500">
                  <a:solidFill>
                    <a:srgbClr val="6666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100">
                  <a:solidFill>
                    <a:srgbClr val="6666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600">
                  <a:solidFill>
                    <a:srgbClr val="6666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200">
                  <a:solidFill>
                    <a:srgbClr val="6666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200">
                  <a:solidFill>
                    <a:srgbClr val="6666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rgbClr val="6666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rgbClr val="6666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rgbClr val="6666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rgbClr val="6666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 dirty="0">
                  <a:solidFill>
                    <a:schemeClr val="bg1"/>
                  </a:solidFill>
                  <a:latin typeface="Candara" pitchFamily="34" charset="0"/>
                </a:rPr>
                <a:t>Инвестиционный проект ГМС групп на базе завода «</a:t>
              </a:r>
              <a:r>
                <a:rPr lang="ru-RU" altLang="ru-RU" sz="1400" b="1" dirty="0" err="1">
                  <a:solidFill>
                    <a:schemeClr val="bg1"/>
                  </a:solidFill>
                  <a:latin typeface="Candara" pitchFamily="34" charset="0"/>
                </a:rPr>
                <a:t>Сибнефтемаш</a:t>
              </a:r>
              <a:r>
                <a:rPr lang="ru-RU" altLang="ru-RU" sz="1400" b="1" dirty="0">
                  <a:solidFill>
                    <a:schemeClr val="bg1"/>
                  </a:solidFill>
                  <a:latin typeface="Candara" pitchFamily="34" charset="0"/>
                </a:rPr>
                <a:t>» по строительству комплекса по производству емкостного оборудования</a:t>
              </a:r>
              <a:endParaRPr lang="ru-RU" altLang="ru-RU" sz="1400" dirty="0">
                <a:solidFill>
                  <a:schemeClr val="bg1"/>
                </a:solidFill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84" y="1130727"/>
              <a:ext cx="1401681" cy="724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Группа 15"/>
          <p:cNvGrpSpPr>
            <a:grpSpLocks/>
          </p:cNvGrpSpPr>
          <p:nvPr/>
        </p:nvGrpSpPr>
        <p:grpSpPr bwMode="auto">
          <a:xfrm>
            <a:off x="239713" y="3394074"/>
            <a:ext cx="8667424" cy="594807"/>
            <a:chOff x="298767" y="4716967"/>
            <a:chExt cx="6866881" cy="728951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67" y="4771230"/>
              <a:ext cx="1046163" cy="6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Прямоугольник 6"/>
            <p:cNvSpPr>
              <a:spLocks noChangeArrowheads="1"/>
            </p:cNvSpPr>
            <p:nvPr/>
          </p:nvSpPr>
          <p:spPr bwMode="auto">
            <a:xfrm>
              <a:off x="1547812" y="4716967"/>
              <a:ext cx="5617836" cy="641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500">
                  <a:solidFill>
                    <a:srgbClr val="6666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100">
                  <a:solidFill>
                    <a:srgbClr val="6666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600">
                  <a:solidFill>
                    <a:srgbClr val="6666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200">
                  <a:solidFill>
                    <a:srgbClr val="6666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200">
                  <a:solidFill>
                    <a:srgbClr val="6666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rgbClr val="6666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rgbClr val="6666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rgbClr val="6666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rgbClr val="6666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 dirty="0">
                  <a:solidFill>
                    <a:schemeClr val="bg1"/>
                  </a:solidFill>
                  <a:latin typeface="Candara" pitchFamily="34" charset="0"/>
                </a:rPr>
                <a:t>«Эра-98» инвестиционный проект по развитию товарного рыбоводства в Сладковском районе Тюменской области</a:t>
              </a:r>
              <a:endParaRPr lang="ru-RU" altLang="ru-RU" sz="1400" dirty="0">
                <a:solidFill>
                  <a:schemeClr val="bg1"/>
                </a:solidFill>
                <a:latin typeface="Candara" pitchFamily="34" charset="0"/>
              </a:endParaRPr>
            </a:p>
          </p:txBody>
        </p:sp>
      </p:grpSp>
      <p:sp>
        <p:nvSpPr>
          <p:cNvPr id="23" name="Прямоугольник 6"/>
          <p:cNvSpPr>
            <a:spLocks noChangeArrowheads="1"/>
          </p:cNvSpPr>
          <p:nvPr/>
        </p:nvSpPr>
        <p:spPr bwMode="auto">
          <a:xfrm>
            <a:off x="1614488" y="4076700"/>
            <a:ext cx="7148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rgbClr val="6666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rgbClr val="6666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rgbClr val="6666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rgbClr val="6666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rgbClr val="6666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bg1"/>
                </a:solidFill>
                <a:latin typeface="Candara" pitchFamily="34" charset="0"/>
              </a:rPr>
              <a:t>Филиал ООО «УГМК-Сталь» в г. Тюмени Инвестиционный проект по строительству в Тюменской области металлургического завода по производству сортового проката</a:t>
            </a: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34925" y="4267200"/>
            <a:ext cx="3397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373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rgbClr val="6666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rgbClr val="6666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rgbClr val="6666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rgbClr val="6666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rgbClr val="6666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100"/>
              </a:lnSpc>
              <a:spcBef>
                <a:spcPct val="0"/>
              </a:spcBef>
              <a:buFontTx/>
              <a:buNone/>
            </a:pPr>
            <a:r>
              <a:rPr lang="ru-RU" altLang="zh-CN" sz="2000" b="1">
                <a:solidFill>
                  <a:schemeClr val="tx1"/>
                </a:solidFill>
                <a:latin typeface="Candara" pitchFamily="34" charset="0"/>
                <a:cs typeface="Times New Roman" pitchFamily="18" charset="0"/>
              </a:rPr>
              <a:t>5</a:t>
            </a:r>
            <a:endParaRPr lang="en-US" altLang="zh-CN" sz="2000" b="1">
              <a:solidFill>
                <a:schemeClr val="tx1"/>
              </a:solidFill>
              <a:latin typeface="Candara" pitchFamily="34" charset="0"/>
              <a:ea typeface="宋体" charset="-122"/>
              <a:cs typeface="Times New Roman" pitchFamily="18" charset="0"/>
            </a:endParaRPr>
          </a:p>
        </p:txBody>
      </p:sp>
      <p:pic>
        <p:nvPicPr>
          <p:cNvPr id="25" name="Picture 2" descr="D:\угмк сталь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054475"/>
            <a:ext cx="7429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6"/>
          <p:cNvSpPr>
            <a:spLocks noChangeArrowheads="1"/>
          </p:cNvSpPr>
          <p:nvPr/>
        </p:nvSpPr>
        <p:spPr bwMode="auto">
          <a:xfrm>
            <a:off x="1885950" y="4706938"/>
            <a:ext cx="6877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rgbClr val="6666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rgbClr val="6666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rgbClr val="6666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rgbClr val="6666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rgbClr val="6666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bg1"/>
                </a:solidFill>
                <a:latin typeface="Candara" pitchFamily="34" charset="0"/>
              </a:rPr>
              <a:t>ООО «Тюменский фанерный завод» (2 очередь). Инвестиционный проект по созданию в Тюменской области производства большеформатной фанеры</a:t>
            </a:r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61913" y="5580063"/>
            <a:ext cx="3397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373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rgbClr val="6666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rgbClr val="6666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rgbClr val="6666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rgbClr val="6666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rgbClr val="6666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100"/>
              </a:lnSpc>
              <a:spcBef>
                <a:spcPct val="0"/>
              </a:spcBef>
              <a:buFontTx/>
              <a:buNone/>
            </a:pPr>
            <a:r>
              <a:rPr lang="ru-RU" altLang="zh-CN" sz="2000" b="1">
                <a:solidFill>
                  <a:schemeClr val="tx1"/>
                </a:solidFill>
                <a:latin typeface="Candara" pitchFamily="34" charset="0"/>
                <a:cs typeface="Times New Roman" pitchFamily="18" charset="0"/>
              </a:rPr>
              <a:t>7</a:t>
            </a:r>
            <a:endParaRPr lang="en-US" altLang="zh-CN" sz="2000" b="1">
              <a:solidFill>
                <a:schemeClr val="tx1"/>
              </a:solidFill>
              <a:latin typeface="Candara" pitchFamily="34" charset="0"/>
              <a:ea typeface="宋体" charset="-122"/>
              <a:cs typeface="Times New Roman" pitchFamily="18" charset="0"/>
            </a:endParaRPr>
          </a:p>
        </p:txBody>
      </p:sp>
      <p:pic>
        <p:nvPicPr>
          <p:cNvPr id="28" name="Picture 3" descr="D:\тюм фанер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2" r="10826" b="24194"/>
          <a:stretch>
            <a:fillRect/>
          </a:stretch>
        </p:blipFill>
        <p:spPr bwMode="auto">
          <a:xfrm>
            <a:off x="169863" y="4754563"/>
            <a:ext cx="162718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63500" y="6653213"/>
            <a:ext cx="3397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373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rgbClr val="6666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rgbClr val="6666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rgbClr val="6666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rgbClr val="6666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rgbClr val="6666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100"/>
              </a:lnSpc>
              <a:spcBef>
                <a:spcPct val="0"/>
              </a:spcBef>
              <a:buFontTx/>
              <a:buNone/>
            </a:pPr>
            <a:r>
              <a:rPr lang="ru-RU" altLang="zh-CN" sz="2000" b="1">
                <a:solidFill>
                  <a:schemeClr val="tx1"/>
                </a:solidFill>
                <a:latin typeface="Candara" pitchFamily="34" charset="0"/>
                <a:cs typeface="Times New Roman" pitchFamily="18" charset="0"/>
              </a:rPr>
              <a:t>9</a:t>
            </a:r>
            <a:endParaRPr lang="en-US" altLang="zh-CN" sz="2000" b="1">
              <a:solidFill>
                <a:schemeClr val="tx1"/>
              </a:solidFill>
              <a:latin typeface="Candara" pitchFamily="34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30" name="Прямоугольник 6"/>
          <p:cNvSpPr>
            <a:spLocks noChangeArrowheads="1"/>
          </p:cNvSpPr>
          <p:nvPr/>
        </p:nvSpPr>
        <p:spPr bwMode="auto">
          <a:xfrm>
            <a:off x="1751013" y="5322888"/>
            <a:ext cx="7011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rgbClr val="6666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rgbClr val="6666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rgbClr val="6666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rgbClr val="6666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rgbClr val="6666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400" b="1" dirty="0">
                <a:solidFill>
                  <a:schemeClr val="bg1"/>
                </a:solidFill>
                <a:latin typeface="Candara" pitchFamily="34" charset="0"/>
              </a:rPr>
              <a:t>ООО «Абсолют» Инвестиционный проект по строительству хлебобулочного комбината в г. Тюмени</a:t>
            </a:r>
          </a:p>
        </p:txBody>
      </p:sp>
      <p:pic>
        <p:nvPicPr>
          <p:cNvPr id="31" name="Picture 4" descr="D:\абсолют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3"/>
          <a:stretch>
            <a:fillRect/>
          </a:stretch>
        </p:blipFill>
        <p:spPr bwMode="auto">
          <a:xfrm>
            <a:off x="423863" y="5368925"/>
            <a:ext cx="10144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61913" y="6081713"/>
            <a:ext cx="3397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373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rgbClr val="6666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rgbClr val="6666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rgbClr val="6666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rgbClr val="6666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rgbClr val="6666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100"/>
              </a:lnSpc>
              <a:spcBef>
                <a:spcPct val="0"/>
              </a:spcBef>
              <a:buFontTx/>
              <a:buNone/>
            </a:pPr>
            <a:r>
              <a:rPr lang="ru-RU" altLang="zh-CN" sz="2000" b="1">
                <a:solidFill>
                  <a:schemeClr val="tx1"/>
                </a:solidFill>
                <a:latin typeface="Candara" pitchFamily="34" charset="0"/>
                <a:cs typeface="Times New Roman" pitchFamily="18" charset="0"/>
              </a:rPr>
              <a:t>8</a:t>
            </a:r>
            <a:endParaRPr lang="en-US" altLang="zh-CN" sz="2000" b="1">
              <a:solidFill>
                <a:schemeClr val="tx1"/>
              </a:solidFill>
              <a:latin typeface="Candara" pitchFamily="34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35" name="Прямоугольник 6"/>
          <p:cNvSpPr>
            <a:spLocks noChangeArrowheads="1"/>
          </p:cNvSpPr>
          <p:nvPr/>
        </p:nvSpPr>
        <p:spPr bwMode="auto">
          <a:xfrm>
            <a:off x="1535749" y="6072188"/>
            <a:ext cx="72272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rgbClr val="6666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100">
                <a:solidFill>
                  <a:srgbClr val="6666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rgbClr val="6666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rgbClr val="6666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rgbClr val="6666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666699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1400" b="1" dirty="0">
                <a:solidFill>
                  <a:schemeClr val="bg1"/>
                </a:solidFill>
                <a:latin typeface="Candara" pitchFamily="34" charset="0"/>
              </a:rPr>
              <a:t>ООО «</a:t>
            </a:r>
            <a:r>
              <a:rPr lang="ru-RU" altLang="ru-RU" sz="1400" b="1" dirty="0" err="1">
                <a:solidFill>
                  <a:schemeClr val="bg1"/>
                </a:solidFill>
                <a:latin typeface="Candara" pitchFamily="34" charset="0"/>
              </a:rPr>
              <a:t>ПрофМодуль</a:t>
            </a:r>
            <a:r>
              <a:rPr lang="ru-RU" altLang="ru-RU" sz="1400" b="1" dirty="0">
                <a:solidFill>
                  <a:schemeClr val="bg1"/>
                </a:solidFill>
                <a:latin typeface="Candara" pitchFamily="34" charset="0"/>
              </a:rPr>
              <a:t>» Создание производства термоизоляционных многослойных сэндвич-панелей, стеновых панелей</a:t>
            </a:r>
          </a:p>
        </p:txBody>
      </p:sp>
      <p:pic>
        <p:nvPicPr>
          <p:cNvPr id="36" name="Picture 6" descr="D:\профмодуль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0" t="14285" r="14032" b="9100"/>
          <a:stretch>
            <a:fillRect/>
          </a:stretch>
        </p:blipFill>
        <p:spPr bwMode="auto">
          <a:xfrm>
            <a:off x="337079" y="6096319"/>
            <a:ext cx="9398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75217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7E7A8-AA53-4410-A2E5-FDEE9895E6E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561975" y="154771"/>
            <a:ext cx="83597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Char char="•"/>
              <a:defRPr sz="2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00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dirty="0" smtClean="0">
                <a:solidFill>
                  <a:srgbClr val="00B050"/>
                </a:solidFill>
                <a:latin typeface="+mj-lt"/>
              </a:rPr>
              <a:t>«</a:t>
            </a:r>
            <a:r>
              <a:rPr lang="ru-RU" altLang="ru-RU" sz="2800" b="1" dirty="0">
                <a:solidFill>
                  <a:srgbClr val="00B050"/>
                </a:solidFill>
                <a:latin typeface="+mj-lt"/>
              </a:rPr>
              <a:t>Комплексное развитие Тобольской промышленной площадки</a:t>
            </a:r>
            <a:r>
              <a:rPr lang="ru-RU" altLang="ru-RU" sz="2800" b="1" dirty="0" smtClean="0">
                <a:solidFill>
                  <a:srgbClr val="00B050"/>
                </a:solidFill>
                <a:latin typeface="+mj-lt"/>
              </a:rPr>
              <a:t>»,  </a:t>
            </a:r>
            <a:r>
              <a:rPr lang="ru-RU" altLang="ru-RU" sz="2400" b="1" dirty="0" err="1" smtClean="0">
                <a:solidFill>
                  <a:srgbClr val="00B050"/>
                </a:solidFill>
                <a:latin typeface="+mj-lt"/>
              </a:rPr>
              <a:t>г.Тобольск</a:t>
            </a:r>
            <a:endParaRPr lang="ru-RU" altLang="ru-RU" sz="24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5" y="1111998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" algn="just">
              <a:defRPr/>
            </a:pPr>
            <a:r>
              <a:rPr lang="ru-RU" sz="15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Завод «Тобольск-Полимер»</a:t>
            </a:r>
          </a:p>
          <a:p>
            <a:pPr marL="18288" algn="just">
              <a:defRPr/>
            </a:pPr>
            <a:r>
              <a:rPr lang="ru-RU" sz="15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Объем инвестиций – 62,4 млрд руб.</a:t>
            </a:r>
          </a:p>
          <a:p>
            <a:pPr marL="18288" algn="just">
              <a:defRPr/>
            </a:pPr>
            <a:r>
              <a:rPr lang="ru-RU" sz="15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Количество рабочих мест – 463</a:t>
            </a:r>
          </a:p>
          <a:p>
            <a:pPr marL="18288" algn="just">
              <a:defRPr/>
            </a:pPr>
            <a:r>
              <a:rPr lang="ru-RU" sz="1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(открыт 15 октября 2013 г</a:t>
            </a:r>
            <a:r>
              <a:rPr lang="ru-RU" sz="1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.)</a:t>
            </a:r>
            <a:endParaRPr lang="ru-RU" sz="1800" b="1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4171950"/>
            <a:ext cx="362902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34000" y="1371600"/>
            <a:ext cx="35877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latin typeface="+mn-lt"/>
              </a:rPr>
              <a:t> Государственная поддержка</a:t>
            </a:r>
          </a:p>
          <a:p>
            <a:pPr>
              <a:defRPr/>
            </a:pPr>
            <a:endParaRPr lang="ru-RU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+mn-lt"/>
              </a:rPr>
              <a:t>В соответствии с инвестиционным соглашением 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предоставлены 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льготы по налогу на прибыль, налогу на имущество организаций с  2007 по 2017 гг.</a:t>
            </a: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+mn-lt"/>
              </a:rPr>
              <a:t>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94188" y="5010150"/>
            <a:ext cx="3554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latin typeface="+mn-lt"/>
              </a:rPr>
              <a:t>Административное сопровождение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7174" y="2156429"/>
            <a:ext cx="50006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500" b="1" dirty="0">
                <a:solidFill>
                  <a:srgbClr val="000000"/>
                </a:solidFill>
                <a:latin typeface="+mn-lt"/>
              </a:rPr>
              <a:t>Расширение комплекса по переработке ШФЛУ мощностью не менее 5,8 млн. тонн в год </a:t>
            </a:r>
          </a:p>
          <a:p>
            <a:pPr>
              <a:defRPr/>
            </a:pPr>
            <a:r>
              <a:rPr lang="ru-RU" sz="1500" b="1" dirty="0">
                <a:solidFill>
                  <a:srgbClr val="000000"/>
                </a:solidFill>
                <a:latin typeface="+mn-lt"/>
              </a:rPr>
              <a:t>Объем инвестиций – 13,4 млрд. рублей</a:t>
            </a:r>
          </a:p>
          <a:p>
            <a:pPr>
              <a:defRPr/>
            </a:pPr>
            <a:r>
              <a:rPr lang="ru-RU" sz="15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Количество рабочих мест - </a:t>
            </a:r>
            <a:r>
              <a:rPr lang="ru-RU" sz="1500" b="1" dirty="0">
                <a:solidFill>
                  <a:srgbClr val="000000"/>
                </a:solidFill>
                <a:latin typeface="+mn-lt"/>
              </a:rPr>
              <a:t>174 ед</a:t>
            </a:r>
            <a:r>
              <a:rPr lang="ru-RU" sz="1500" b="1" dirty="0" smtClean="0">
                <a:solidFill>
                  <a:srgbClr val="000000"/>
                </a:solidFill>
                <a:latin typeface="+mn-lt"/>
              </a:rPr>
              <a:t>.-2014 г.</a:t>
            </a:r>
            <a:endParaRPr lang="ru-RU" sz="15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572" y="3276600"/>
            <a:ext cx="481982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500" b="1" dirty="0">
                <a:solidFill>
                  <a:srgbClr val="000000"/>
                </a:solidFill>
                <a:latin typeface="+mn-lt"/>
              </a:rPr>
              <a:t>Строительство продуктопровода Южно-</a:t>
            </a:r>
            <a:r>
              <a:rPr lang="ru-RU" sz="1500" b="1" dirty="0" err="1">
                <a:solidFill>
                  <a:srgbClr val="000000"/>
                </a:solidFill>
                <a:latin typeface="+mn-lt"/>
              </a:rPr>
              <a:t>Балыкский</a:t>
            </a:r>
            <a:r>
              <a:rPr lang="ru-RU" sz="1500" b="1" dirty="0">
                <a:solidFill>
                  <a:srgbClr val="000000"/>
                </a:solidFill>
                <a:latin typeface="+mn-lt"/>
              </a:rPr>
              <a:t> ГПК – «</a:t>
            </a:r>
            <a:r>
              <a:rPr lang="ru-RU" sz="1500" b="1" dirty="0" smtClean="0">
                <a:solidFill>
                  <a:srgbClr val="000000"/>
                </a:solidFill>
                <a:latin typeface="+mn-lt"/>
              </a:rPr>
              <a:t>Тобольск-</a:t>
            </a:r>
            <a:r>
              <a:rPr lang="ru-RU" sz="1500" b="1" dirty="0" err="1" smtClean="0">
                <a:solidFill>
                  <a:srgbClr val="000000"/>
                </a:solidFill>
                <a:latin typeface="+mn-lt"/>
              </a:rPr>
              <a:t>Нефтехим</a:t>
            </a:r>
            <a:r>
              <a:rPr lang="ru-RU" sz="1500" b="1" dirty="0" smtClean="0">
                <a:solidFill>
                  <a:srgbClr val="000000"/>
                </a:solidFill>
                <a:latin typeface="+mn-lt"/>
              </a:rPr>
              <a:t>»  </a:t>
            </a:r>
            <a:endParaRPr lang="ru-RU" sz="1500" b="1" dirty="0">
              <a:solidFill>
                <a:srgbClr val="000000"/>
              </a:solidFill>
              <a:latin typeface="+mn-lt"/>
            </a:endParaRPr>
          </a:p>
          <a:p>
            <a:pPr algn="just">
              <a:defRPr/>
            </a:pPr>
            <a:r>
              <a:rPr lang="ru-RU" sz="1500" b="1" dirty="0">
                <a:solidFill>
                  <a:srgbClr val="000000"/>
                </a:solidFill>
                <a:latin typeface="+mn-lt"/>
              </a:rPr>
              <a:t>Объем инвестиций - 22,7 млрд. руб</a:t>
            </a:r>
            <a:r>
              <a:rPr lang="ru-RU" sz="1500" b="1" dirty="0" smtClean="0">
                <a:solidFill>
                  <a:srgbClr val="000000"/>
                </a:solidFill>
                <a:latin typeface="+mn-lt"/>
              </a:rPr>
              <a:t>.-2014 г.</a:t>
            </a:r>
            <a:endParaRPr lang="ru-RU" sz="1500" b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390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685800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rgbClr val="00B050"/>
                </a:solidFill>
              </a:rPr>
              <a:t>ООО «УГМК-Сталь»</a:t>
            </a:r>
            <a:r>
              <a:rPr lang="ru-RU" sz="2200" b="1" u="sng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ru-RU" sz="2200" b="1" u="sng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ru-RU" sz="1800" b="1" dirty="0" smtClean="0">
                <a:solidFill>
                  <a:srgbClr val="0070C0"/>
                </a:solidFill>
                <a:latin typeface="+mn-lt"/>
              </a:rPr>
              <a:t>Открыт 24 июля 2013 года</a:t>
            </a:r>
            <a:br>
              <a:rPr lang="ru-RU" sz="1800" b="1" dirty="0" smtClean="0">
                <a:solidFill>
                  <a:srgbClr val="0070C0"/>
                </a:solidFill>
                <a:latin typeface="+mn-lt"/>
              </a:rPr>
            </a:br>
            <a:endParaRPr lang="ru-RU" sz="1800" b="1" u="sng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932" y="975740"/>
            <a:ext cx="8601075" cy="2803780"/>
          </a:xfrm>
        </p:spPr>
        <p:txBody>
          <a:bodyPr/>
          <a:lstStyle/>
          <a:p>
            <a:pPr marL="18288" indent="0">
              <a:spcBef>
                <a:spcPts val="0"/>
              </a:spcBef>
              <a:buFontTx/>
              <a:buNone/>
              <a:defRPr/>
            </a:pPr>
            <a:r>
              <a:rPr lang="ru-RU" sz="1800" b="1" dirty="0" smtClean="0"/>
              <a:t>Металлургический завод  по производству сортового проката в г.Тюмени</a:t>
            </a:r>
          </a:p>
          <a:p>
            <a:pPr marL="18288" indent="0">
              <a:spcBef>
                <a:spcPts val="0"/>
              </a:spcBef>
              <a:buFontTx/>
              <a:buNone/>
              <a:defRPr/>
            </a:pPr>
            <a:r>
              <a:rPr lang="ru-RU" sz="1800" dirty="0" smtClean="0"/>
              <a:t>Объем инвестиций – 21,29 млрд. руб.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800" dirty="0" smtClean="0"/>
              <a:t>Количество рабочих мест – 1046 ед.</a:t>
            </a:r>
            <a:r>
              <a:rPr lang="ru-RU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</a:rPr>
              <a:t>Государственная </a:t>
            </a:r>
            <a:r>
              <a:rPr lang="ru-RU" sz="1800" b="1" dirty="0">
                <a:solidFill>
                  <a:schemeClr val="bg1">
                    <a:lumMod val="50000"/>
                  </a:schemeClr>
                </a:solidFill>
              </a:rPr>
              <a:t>поддержка</a:t>
            </a:r>
            <a:endParaRPr lang="ru-RU" sz="1800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В рамках </a:t>
            </a:r>
            <a:r>
              <a:rPr lang="ru-RU" sz="1800" dirty="0" err="1">
                <a:solidFill>
                  <a:schemeClr val="bg1">
                    <a:lumMod val="50000"/>
                  </a:schemeClr>
                </a:solidFill>
              </a:rPr>
              <a:t>софинансирования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 Инвестиционного фонда и областного бюджета построена подстанция для завода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Предоставлена 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льгота по налогу на прибыль организаций, налогу на имущество организаций. Сумма  налоговых льгот за 2009 - 2012 годы составила 32 181 тыс. рублей.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sz="1800" dirty="0">
              <a:solidFill>
                <a:schemeClr val="bg1">
                  <a:lumMod val="50000"/>
                </a:schemeClr>
              </a:solidFill>
            </a:endParaRPr>
          </a:p>
          <a:p>
            <a:pPr marL="18288" indent="0">
              <a:spcBef>
                <a:spcPts val="0"/>
              </a:spcBef>
              <a:buFontTx/>
              <a:buNone/>
              <a:defRPr/>
            </a:pPr>
            <a:endParaRPr lang="ru-RU" sz="1800" dirty="0" smtClean="0"/>
          </a:p>
          <a:p>
            <a:pPr>
              <a:spcBef>
                <a:spcPts val="0"/>
              </a:spcBef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ADE43-D70B-48BF-88B5-41D864592B9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00200" y="3733800"/>
            <a:ext cx="7191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 Административное сопровождение</a:t>
            </a:r>
          </a:p>
          <a:p>
            <a:pPr>
              <a:defRPr/>
            </a:pPr>
            <a:endParaRPr lang="ru-RU" sz="1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" name="object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"/>
          <a:stretch>
            <a:fillRect/>
          </a:stretch>
        </p:blipFill>
        <p:spPr bwMode="auto">
          <a:xfrm>
            <a:off x="381000" y="4103132"/>
            <a:ext cx="7315200" cy="268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523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536" y="314325"/>
            <a:ext cx="8153400" cy="68580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ООО «Тюменский фанерный завод»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7406-7CDE-4FB9-AB09-8F0598B8057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76225" y="1640510"/>
            <a:ext cx="8181975" cy="2093290"/>
          </a:xfrm>
        </p:spPr>
        <p:txBody>
          <a:bodyPr/>
          <a:lstStyle/>
          <a:p>
            <a:pPr marL="18288" indent="0">
              <a:spcBef>
                <a:spcPts val="0"/>
              </a:spcBef>
              <a:buFontTx/>
              <a:buNone/>
              <a:defRPr/>
            </a:pPr>
            <a:r>
              <a:rPr lang="ru-RU" sz="1550" dirty="0" smtClean="0"/>
              <a:t>Завод большеформатной фанеры</a:t>
            </a:r>
          </a:p>
          <a:p>
            <a:pPr marL="18288" indent="0">
              <a:spcBef>
                <a:spcPts val="0"/>
              </a:spcBef>
              <a:buFontTx/>
              <a:buNone/>
              <a:defRPr/>
            </a:pPr>
            <a:r>
              <a:rPr lang="ru-RU" sz="1550" dirty="0" smtClean="0"/>
              <a:t>Количество рабочих мест после  окончания строительства 3-й очереди – 725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550" dirty="0" smtClean="0"/>
              <a:t>Общий объем инвестиций с 3-й  очередью-порядка 1,7 млрд. руб.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sz="1550" b="1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550" b="1" dirty="0" smtClean="0"/>
              <a:t>Государственная </a:t>
            </a:r>
            <a:r>
              <a:rPr lang="ru-RU" sz="1550" b="1" dirty="0"/>
              <a:t>поддержка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550" dirty="0" smtClean="0"/>
              <a:t>Предоставлена </a:t>
            </a:r>
            <a:r>
              <a:rPr lang="ru-RU" sz="1550" dirty="0"/>
              <a:t>льгота по уплате налога на имущество организаций </a:t>
            </a:r>
            <a:endParaRPr lang="ru-RU" sz="155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550" dirty="0" smtClean="0"/>
              <a:t>Оказана </a:t>
            </a:r>
            <a:r>
              <a:rPr lang="ru-RU" sz="1550" dirty="0"/>
              <a:t>государственная поддержка через субсидирование части капитальных </a:t>
            </a:r>
            <a:r>
              <a:rPr lang="ru-RU" sz="1550" dirty="0" smtClean="0"/>
              <a:t>затрат в </a:t>
            </a:r>
            <a:r>
              <a:rPr lang="ru-RU" sz="1550" dirty="0"/>
              <a:t>сумме 329 753,5 тыс. </a:t>
            </a:r>
            <a:r>
              <a:rPr lang="ru-RU" sz="1550" dirty="0" smtClean="0"/>
              <a:t>рублей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altLang="ru-RU" sz="1550" b="1" dirty="0" smtClean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altLang="ru-RU" sz="1550" b="1" dirty="0" smtClean="0">
                <a:solidFill>
                  <a:srgbClr val="FF0000"/>
                </a:solidFill>
              </a:rPr>
              <a:t>Административное </a:t>
            </a:r>
            <a:r>
              <a:rPr lang="ru-RU" altLang="ru-RU" sz="1550" b="1" dirty="0">
                <a:solidFill>
                  <a:srgbClr val="FF0000"/>
                </a:solidFill>
              </a:rPr>
              <a:t>сопровождение </a:t>
            </a:r>
            <a:endParaRPr lang="ru-RU" sz="155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ru-RU" sz="155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85749" y="990600"/>
            <a:ext cx="856297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500" b="1" kern="0" dirty="0" smtClean="0">
                <a:solidFill>
                  <a:srgbClr val="0070C0"/>
                </a:solidFill>
                <a:latin typeface="+mn-lt"/>
              </a:rPr>
              <a:t>2-я очередь открыта 30 июля 2013 года.</a:t>
            </a:r>
            <a:r>
              <a:rPr lang="ru-RU" sz="1500" b="1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</a:p>
          <a:p>
            <a:pPr algn="ctr">
              <a:defRPr/>
            </a:pPr>
            <a:r>
              <a:rPr lang="ru-RU" sz="1500" b="1" kern="0" dirty="0" smtClean="0">
                <a:solidFill>
                  <a:srgbClr val="0070C0"/>
                </a:solidFill>
                <a:latin typeface="+mn-lt"/>
              </a:rPr>
              <a:t> 3-я очередь (2014-2015)</a:t>
            </a:r>
            <a:endParaRPr lang="ru-RU" sz="1500" kern="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8" name="Picture 2" descr="C:\Users\RemmeleMV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4114800"/>
            <a:ext cx="6096000" cy="236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75913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«Бейкер Хьюз»</a:t>
            </a:r>
            <a:r>
              <a:rPr lang="ru-RU" sz="3600" b="1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ru-RU" sz="3600" b="1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   </a:t>
            </a:r>
            <a:r>
              <a:rPr lang="ru-RU" sz="1500" b="1" dirty="0">
                <a:solidFill>
                  <a:srgbClr val="0070C0"/>
                </a:solidFill>
                <a:latin typeface="+mn-lt"/>
              </a:rPr>
              <a:t>открыт 22 января 2014 года</a:t>
            </a:r>
            <a:r>
              <a:rPr lang="ru-RU" sz="1200" dirty="0">
                <a:solidFill>
                  <a:srgbClr val="0070C0"/>
                </a:solidFill>
                <a:latin typeface="+mn-lt"/>
              </a:rPr>
              <a:t/>
            </a:r>
            <a:br>
              <a:rPr lang="ru-RU" sz="1200" dirty="0">
                <a:solidFill>
                  <a:srgbClr val="0070C0"/>
                </a:solidFill>
                <a:latin typeface="+mn-lt"/>
              </a:rPr>
            </a:b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7406-7CDE-4FB9-AB09-8F0598B8057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8248650" y="6334125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105D2F24-C3C3-469F-935F-571FD1856E7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838200" y="1143000"/>
            <a:ext cx="6934200" cy="2667000"/>
          </a:xfrm>
        </p:spPr>
        <p:txBody>
          <a:bodyPr/>
          <a:lstStyle/>
          <a:p>
            <a:pPr marL="18288" indent="0">
              <a:spcBef>
                <a:spcPts val="0"/>
              </a:spcBef>
              <a:buFontTx/>
              <a:buNone/>
              <a:defRPr/>
            </a:pPr>
            <a:r>
              <a:rPr lang="ru-RU" sz="1700" dirty="0" smtClean="0"/>
              <a:t>Производство </a:t>
            </a:r>
            <a:r>
              <a:rPr lang="ru-RU" sz="1700" dirty="0" err="1" smtClean="0"/>
              <a:t>нефтепогружного</a:t>
            </a:r>
            <a:r>
              <a:rPr lang="ru-RU" sz="1700" dirty="0" smtClean="0"/>
              <a:t> </a:t>
            </a:r>
            <a:endParaRPr lang="en-US" sz="1700" dirty="0" smtClean="0"/>
          </a:p>
          <a:p>
            <a:pPr marL="18288" indent="0">
              <a:spcBef>
                <a:spcPts val="0"/>
              </a:spcBef>
              <a:buFontTx/>
              <a:buNone/>
              <a:defRPr/>
            </a:pPr>
            <a:r>
              <a:rPr lang="ru-RU" sz="1700" dirty="0" smtClean="0"/>
              <a:t>силового кабеля в </a:t>
            </a:r>
            <a:r>
              <a:rPr lang="ru-RU" sz="1700" dirty="0" err="1" smtClean="0"/>
              <a:t>г.Тюмени</a:t>
            </a:r>
            <a:r>
              <a:rPr lang="ru-RU" sz="1700" dirty="0" smtClean="0"/>
              <a:t> (1-я очередь) </a:t>
            </a:r>
          </a:p>
          <a:p>
            <a:pPr marL="18288" indent="0">
              <a:spcBef>
                <a:spcPts val="0"/>
              </a:spcBef>
              <a:buFontTx/>
              <a:buNone/>
              <a:defRPr/>
            </a:pPr>
            <a:r>
              <a:rPr lang="ru-RU" sz="1700" dirty="0" smtClean="0"/>
              <a:t>Объем инвестиций – 2 млрд. руб. </a:t>
            </a:r>
          </a:p>
          <a:p>
            <a:pPr eaLnBrk="1" hangingPunct="1">
              <a:spcBef>
                <a:spcPts val="0"/>
              </a:spcBef>
              <a:buClrTx/>
              <a:buFontTx/>
              <a:buNone/>
            </a:pPr>
            <a:r>
              <a:rPr lang="ru-RU" sz="1700" dirty="0" smtClean="0"/>
              <a:t>Количество рабочих мест – 150</a:t>
            </a:r>
          </a:p>
          <a:p>
            <a:pPr eaLnBrk="1" hangingPunct="1">
              <a:spcBef>
                <a:spcPts val="0"/>
              </a:spcBef>
              <a:buClrTx/>
              <a:buFontTx/>
              <a:buNone/>
            </a:pPr>
            <a:endParaRPr lang="ru-RU" altLang="ru-RU" sz="1700" b="1" dirty="0" smtClean="0"/>
          </a:p>
          <a:p>
            <a:pPr eaLnBrk="1" hangingPunct="1">
              <a:spcBef>
                <a:spcPts val="0"/>
              </a:spcBef>
              <a:buClrTx/>
              <a:buFontTx/>
              <a:buNone/>
            </a:pPr>
            <a:r>
              <a:rPr lang="ru-RU" altLang="ru-RU" sz="1700" b="1" dirty="0" smtClean="0"/>
              <a:t>Государственная поддержка</a:t>
            </a:r>
          </a:p>
          <a:p>
            <a:pPr marL="0" indent="0" eaLnBrk="1" hangingPunct="1">
              <a:spcBef>
                <a:spcPts val="0"/>
              </a:spcBef>
              <a:buClrTx/>
              <a:buNone/>
            </a:pPr>
            <a:r>
              <a:rPr lang="ru-RU" altLang="ru-RU" sz="1700" dirty="0" smtClean="0"/>
              <a:t>Предоставлена </a:t>
            </a:r>
            <a:r>
              <a:rPr lang="ru-RU" altLang="ru-RU" sz="1700" dirty="0"/>
              <a:t>льгота по уплате </a:t>
            </a:r>
            <a:r>
              <a:rPr lang="ru-RU" altLang="ru-RU" sz="1700" dirty="0" smtClean="0"/>
              <a:t>налога на имущество </a:t>
            </a:r>
            <a:r>
              <a:rPr lang="ru-RU" altLang="ru-RU" sz="1700" dirty="0"/>
              <a:t>организаций, начиная с </a:t>
            </a:r>
            <a:r>
              <a:rPr lang="ru-RU" altLang="ru-RU" sz="1700" dirty="0" smtClean="0"/>
              <a:t>2013 года </a:t>
            </a:r>
            <a:endParaRPr lang="ru-RU" altLang="ru-RU" sz="1700" dirty="0"/>
          </a:p>
          <a:p>
            <a:pPr marL="18288" indent="0">
              <a:spcBef>
                <a:spcPts val="0"/>
              </a:spcBef>
              <a:buNone/>
              <a:defRPr/>
            </a:pPr>
            <a:endParaRPr lang="ru-RU" altLang="ru-RU" sz="1700" b="1" dirty="0" smtClean="0">
              <a:solidFill>
                <a:srgbClr val="FF0000"/>
              </a:solidFill>
            </a:endParaRPr>
          </a:p>
          <a:p>
            <a:pPr marL="18288" indent="0" algn="ctr">
              <a:spcBef>
                <a:spcPts val="0"/>
              </a:spcBef>
              <a:buNone/>
              <a:defRPr/>
            </a:pPr>
            <a:r>
              <a:rPr lang="ru-RU" altLang="ru-RU" sz="1700" b="1" dirty="0" smtClean="0">
                <a:solidFill>
                  <a:srgbClr val="FF0000"/>
                </a:solidFill>
              </a:rPr>
              <a:t>Административное сопровождение </a:t>
            </a:r>
            <a:endParaRPr lang="ru-RU" sz="1700" dirty="0"/>
          </a:p>
        </p:txBody>
      </p:sp>
      <p:pic>
        <p:nvPicPr>
          <p:cNvPr id="8" name="Picture 2" descr="C:\Users\RemmeleMV\Desktop\00000022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14775"/>
            <a:ext cx="613757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78912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28324" cy="381000"/>
          </a:xfrm>
        </p:spPr>
        <p:txBody>
          <a:bodyPr/>
          <a:lstStyle/>
          <a:p>
            <a:r>
              <a:rPr lang="ru-RU" sz="2800" b="1" dirty="0" smtClean="0"/>
              <a:t>Открытие новых производств до конца 2014 г.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8650" y="6322147"/>
            <a:ext cx="457200" cy="304800"/>
          </a:xfrm>
        </p:spPr>
        <p:txBody>
          <a:bodyPr/>
          <a:lstStyle/>
          <a:p>
            <a:pPr>
              <a:defRPr/>
            </a:pPr>
            <a:fld id="{A1F87406-7CDE-4FB9-AB09-8F0598B8057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7" name="Picture 8" descr="C:\Users\ShalnevAN\AppData\Local\Microsoft\Windows\Temporary Internet Files\Content.Outlook\WJUWQAHY\logo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93" y="793584"/>
            <a:ext cx="1062047" cy="7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609725" y="900786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Char char="•"/>
              <a:defRPr sz="2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00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 dirty="0">
                <a:solidFill>
                  <a:schemeClr val="bg1"/>
                </a:solidFill>
                <a:latin typeface="+mn-lt"/>
              </a:rPr>
              <a:t>Дина </a:t>
            </a:r>
            <a:r>
              <a:rPr lang="ru-RU" altLang="ru-RU" sz="1300" b="1" dirty="0" err="1">
                <a:solidFill>
                  <a:schemeClr val="bg1"/>
                </a:solidFill>
                <a:latin typeface="+mn-lt"/>
              </a:rPr>
              <a:t>Э</a:t>
            </a:r>
            <a:r>
              <a:rPr lang="ru-RU" altLang="ru-RU" sz="1300" b="1" dirty="0" err="1" smtClean="0">
                <a:solidFill>
                  <a:schemeClr val="bg1"/>
                </a:solidFill>
                <a:latin typeface="+mn-lt"/>
              </a:rPr>
              <a:t>нерджетикс</a:t>
            </a:r>
            <a:r>
              <a:rPr lang="ru-RU" altLang="ru-RU" sz="13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altLang="ru-RU" sz="1300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dirty="0" smtClean="0">
                <a:solidFill>
                  <a:schemeClr val="bg1"/>
                </a:solidFill>
                <a:latin typeface="+mn-lt"/>
              </a:rPr>
              <a:t>Завод по изготовлению перфорационных зарядов и специальных детонирующих шнуров</a:t>
            </a:r>
            <a:endParaRPr lang="ru-RU" altLang="ru-RU" sz="1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318823" y="1000813"/>
            <a:ext cx="26670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Char char="•"/>
              <a:defRPr sz="2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00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 dirty="0">
                <a:solidFill>
                  <a:schemeClr val="bg1"/>
                </a:solidFill>
                <a:latin typeface="+mn-lt"/>
              </a:rPr>
              <a:t>Инвестиции - </a:t>
            </a:r>
            <a:r>
              <a:rPr lang="ru-RU" altLang="ru-RU" sz="1300" b="1" dirty="0" smtClean="0">
                <a:solidFill>
                  <a:schemeClr val="bg1"/>
                </a:solidFill>
                <a:latin typeface="+mn-lt"/>
              </a:rPr>
              <a:t>720</a:t>
            </a:r>
            <a:r>
              <a:rPr lang="ru-RU" altLang="ru-RU" sz="1300" b="1" dirty="0">
                <a:solidFill>
                  <a:schemeClr val="bg1"/>
                </a:solidFill>
                <a:latin typeface="+mn-lt"/>
              </a:rPr>
              <a:t> млн. руб.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zh-CN" sz="1300" b="1" dirty="0">
                <a:solidFill>
                  <a:schemeClr val="bg1"/>
                </a:solidFill>
                <a:latin typeface="+mn-lt"/>
                <a:ea typeface="宋体" pitchFamily="2" charset="-122"/>
                <a:cs typeface="Times New Roman" pitchFamily="18" charset="0"/>
              </a:rPr>
              <a:t>Рабочие места - </a:t>
            </a:r>
            <a:r>
              <a:rPr lang="ru-RU" altLang="zh-CN" sz="1300" b="1" dirty="0" smtClean="0">
                <a:solidFill>
                  <a:schemeClr val="bg1"/>
                </a:solidFill>
                <a:latin typeface="+mn-lt"/>
                <a:ea typeface="宋体" pitchFamily="2" charset="-122"/>
                <a:cs typeface="Times New Roman" pitchFamily="18" charset="0"/>
              </a:rPr>
              <a:t>120</a:t>
            </a:r>
            <a:endParaRPr lang="en-US" altLang="zh-CN" sz="1300" b="1" dirty="0">
              <a:solidFill>
                <a:schemeClr val="bg1"/>
              </a:solidFill>
              <a:latin typeface="+mn-lt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505428" y="1498948"/>
            <a:ext cx="466677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rgbClr val="009900"/>
                </a:solidFill>
                <a:latin typeface="Arial" charset="0"/>
              </a:defRPr>
            </a:lvl9pPr>
          </a:lstStyle>
          <a:p>
            <a:pPr marL="18288" indent="0">
              <a:spcBef>
                <a:spcPts val="0"/>
              </a:spcBef>
              <a:buFontTx/>
              <a:buNone/>
              <a:defRPr/>
            </a:pPr>
            <a:r>
              <a:rPr lang="ru-RU" sz="1300" b="1" kern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КНАУФ </a:t>
            </a:r>
            <a:r>
              <a:rPr lang="ru-RU" sz="1300" b="1" kern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Инсулейшн</a:t>
            </a:r>
            <a:r>
              <a:rPr lang="ru-RU" sz="1300" b="1" kern="0" dirty="0">
                <a:solidFill>
                  <a:schemeClr val="bg1">
                    <a:lumMod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kern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Тюмень</a:t>
            </a:r>
            <a:r>
              <a:rPr lang="ru-RU" sz="1300" b="1" kern="0" dirty="0" smtClean="0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kern="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1300" b="1" kern="0" dirty="0" smtClean="0">
                <a:solidFill>
                  <a:srgbClr val="0070C0"/>
                </a:solidFill>
                <a:latin typeface="+mn-lt"/>
              </a:rPr>
            </a:br>
            <a:r>
              <a:rPr lang="ru-RU" sz="1300" dirty="0" smtClean="0">
                <a:solidFill>
                  <a:schemeClr val="bg1"/>
                </a:solidFill>
                <a:latin typeface="+mn-lt"/>
              </a:rPr>
              <a:t>завод </a:t>
            </a:r>
            <a:r>
              <a:rPr lang="ru-RU" sz="1300" dirty="0">
                <a:solidFill>
                  <a:schemeClr val="bg1"/>
                </a:solidFill>
                <a:latin typeface="+mn-lt"/>
              </a:rPr>
              <a:t>по </a:t>
            </a:r>
            <a:r>
              <a:rPr lang="ru-RU" sz="1300" dirty="0" smtClean="0">
                <a:solidFill>
                  <a:schemeClr val="bg1"/>
                </a:solidFill>
                <a:latin typeface="+mn-lt"/>
              </a:rPr>
              <a:t>производству </a:t>
            </a:r>
            <a:r>
              <a:rPr lang="ru-RU" sz="1300" dirty="0" err="1" smtClean="0">
                <a:solidFill>
                  <a:schemeClr val="bg1"/>
                </a:solidFill>
                <a:latin typeface="+mn-lt"/>
              </a:rPr>
              <a:t>энергоэффективных</a:t>
            </a:r>
            <a:r>
              <a:rPr lang="ru-RU" sz="1300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ru-RU" sz="1300" dirty="0">
                <a:solidFill>
                  <a:schemeClr val="bg1"/>
                </a:solidFill>
                <a:latin typeface="+mn-lt"/>
              </a:rPr>
              <a:t>теплоизоляционных материалов в </a:t>
            </a:r>
            <a:r>
              <a:rPr lang="ru-RU" sz="1300" dirty="0" err="1" smtClean="0">
                <a:solidFill>
                  <a:schemeClr val="bg1"/>
                </a:solidFill>
                <a:latin typeface="+mn-lt"/>
              </a:rPr>
              <a:t>г.Тюмени</a:t>
            </a:r>
            <a:r>
              <a:rPr lang="ru-RU" sz="1300" b="1" u="sng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ru-RU" sz="1300" b="1" u="sng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endParaRPr lang="ru-RU" sz="1300" u="sng" kern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68" y="1659815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6318823" y="1817677"/>
            <a:ext cx="26670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Char char="•"/>
              <a:defRPr sz="2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00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 dirty="0">
                <a:solidFill>
                  <a:schemeClr val="bg1"/>
                </a:solidFill>
                <a:latin typeface="+mn-lt"/>
              </a:rPr>
              <a:t>Инвестиции </a:t>
            </a:r>
            <a:r>
              <a:rPr lang="ru-RU" altLang="ru-RU" sz="1300" b="1" dirty="0" smtClean="0">
                <a:solidFill>
                  <a:schemeClr val="bg1"/>
                </a:solidFill>
                <a:latin typeface="+mn-lt"/>
              </a:rPr>
              <a:t>– 3 млрд. </a:t>
            </a:r>
            <a:r>
              <a:rPr lang="ru-RU" altLang="ru-RU" sz="1300" b="1" dirty="0">
                <a:solidFill>
                  <a:schemeClr val="bg1"/>
                </a:solidFill>
                <a:latin typeface="+mn-lt"/>
              </a:rPr>
              <a:t>руб.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zh-CN" sz="1300" b="1" dirty="0">
                <a:solidFill>
                  <a:schemeClr val="bg1"/>
                </a:solidFill>
                <a:latin typeface="+mn-lt"/>
                <a:ea typeface="宋体" pitchFamily="2" charset="-122"/>
                <a:cs typeface="Times New Roman" pitchFamily="18" charset="0"/>
              </a:rPr>
              <a:t>Рабочие места - </a:t>
            </a:r>
            <a:r>
              <a:rPr lang="ru-RU" altLang="zh-CN" sz="1300" b="1" dirty="0" smtClean="0">
                <a:solidFill>
                  <a:schemeClr val="bg1"/>
                </a:solidFill>
                <a:latin typeface="+mn-lt"/>
                <a:ea typeface="宋体" pitchFamily="2" charset="-122"/>
                <a:cs typeface="Times New Roman" pitchFamily="18" charset="0"/>
              </a:rPr>
              <a:t>200</a:t>
            </a:r>
            <a:endParaRPr lang="en-US" altLang="zh-CN" sz="1300" b="1" dirty="0">
              <a:solidFill>
                <a:schemeClr val="bg1"/>
              </a:solidFill>
              <a:latin typeface="+mn-lt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 bwMode="auto">
          <a:xfrm>
            <a:off x="1514953" y="2560952"/>
            <a:ext cx="4342921" cy="84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26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2pPr>
            <a:lvl3pPr marL="1123950" indent="-2063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3pPr>
            <a:lvl4pPr marL="154463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081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+mn-lt"/>
              </a:defRPr>
            </a:lvl5pPr>
            <a:lvl6pPr marL="2465388" indent="-17938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+mn-lt"/>
              </a:defRPr>
            </a:lvl6pPr>
            <a:lvl7pPr marL="2922588" indent="-17938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+mn-lt"/>
              </a:defRPr>
            </a:lvl7pPr>
            <a:lvl8pPr marL="3379788" indent="-17938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+mn-lt"/>
              </a:defRPr>
            </a:lvl8pPr>
            <a:lvl9pPr marL="3836988" indent="-17938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+mn-lt"/>
              </a:defRPr>
            </a:lvl9pPr>
          </a:lstStyle>
          <a:p>
            <a:pPr marL="18288" indent="0">
              <a:spcBef>
                <a:spcPts val="0"/>
              </a:spcBef>
              <a:buNone/>
              <a:defRPr/>
            </a:pPr>
            <a:r>
              <a:rPr lang="ru-RU" sz="1300" b="1" kern="0" dirty="0" err="1" smtClean="0">
                <a:solidFill>
                  <a:schemeClr val="bg1">
                    <a:lumMod val="50000"/>
                  </a:schemeClr>
                </a:solidFill>
              </a:rPr>
              <a:t>Шаттдекор</a:t>
            </a:r>
            <a:endParaRPr lang="ru-RU" sz="1300" kern="0" dirty="0" smtClean="0"/>
          </a:p>
          <a:p>
            <a:pPr marL="18288" indent="0">
              <a:spcBef>
                <a:spcPts val="0"/>
              </a:spcBef>
              <a:buFontTx/>
              <a:buNone/>
              <a:defRPr/>
            </a:pPr>
            <a:r>
              <a:rPr lang="ru-RU" sz="1300" kern="0" dirty="0" smtClean="0"/>
              <a:t>завод по производству  декоративных покрытий (</a:t>
            </a:r>
            <a:r>
              <a:rPr lang="ru-RU" sz="1300" kern="0" dirty="0" err="1" smtClean="0"/>
              <a:t>меламиновые</a:t>
            </a:r>
            <a:r>
              <a:rPr lang="ru-RU" sz="1300" kern="0" dirty="0" smtClean="0"/>
              <a:t> и финиш-пленки)</a:t>
            </a:r>
          </a:p>
          <a:p>
            <a:pPr marL="18288" indent="0">
              <a:spcBef>
                <a:spcPts val="0"/>
              </a:spcBef>
              <a:buFontTx/>
              <a:buNone/>
              <a:defRPr/>
            </a:pPr>
            <a:r>
              <a:rPr lang="ru-RU" sz="1300" kern="0" dirty="0" smtClean="0"/>
              <a:t>для мебельной индустрии в </a:t>
            </a:r>
            <a:r>
              <a:rPr lang="ru-RU" sz="1300" kern="0" dirty="0" err="1" smtClean="0"/>
              <a:t>г.Тюмени</a:t>
            </a:r>
            <a:endParaRPr lang="ru-RU" sz="1300" kern="0" dirty="0" smtClean="0"/>
          </a:p>
          <a:p>
            <a:pPr eaLnBrk="1" hangingPunct="1">
              <a:spcBef>
                <a:spcPts val="0"/>
              </a:spcBef>
              <a:buClrTx/>
              <a:buFontTx/>
              <a:buNone/>
            </a:pPr>
            <a:endParaRPr lang="ru-RU" sz="1650" kern="0" dirty="0" smtClean="0"/>
          </a:p>
          <a:p>
            <a:pPr eaLnBrk="1" hangingPunct="1">
              <a:spcBef>
                <a:spcPts val="200"/>
              </a:spcBef>
              <a:buClrTx/>
              <a:buFontTx/>
              <a:buNone/>
            </a:pPr>
            <a:endParaRPr lang="ru-RU" altLang="ru-RU" sz="1650" kern="0" dirty="0" smtClean="0"/>
          </a:p>
          <a:p>
            <a:pPr eaLnBrk="1" hangingPunct="1">
              <a:spcBef>
                <a:spcPts val="200"/>
              </a:spcBef>
              <a:buClrTx/>
              <a:buFontTx/>
              <a:buNone/>
            </a:pPr>
            <a:endParaRPr lang="ru-RU" altLang="ru-RU" sz="1650" kern="0" dirty="0" smtClean="0"/>
          </a:p>
          <a:p>
            <a:pPr marL="18288" indent="0">
              <a:spcBef>
                <a:spcPts val="200"/>
              </a:spcBef>
              <a:buFontTx/>
              <a:buNone/>
              <a:defRPr/>
            </a:pPr>
            <a:endParaRPr lang="ru-RU" sz="1650" kern="0" dirty="0" smtClean="0"/>
          </a:p>
          <a:p>
            <a:pPr>
              <a:spcBef>
                <a:spcPts val="200"/>
              </a:spcBef>
              <a:defRPr/>
            </a:pPr>
            <a:endParaRPr lang="ru-RU" sz="1650" kern="0" dirty="0"/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94" y="2620188"/>
            <a:ext cx="1016000" cy="72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6309298" y="2820566"/>
            <a:ext cx="26670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Char char="•"/>
              <a:defRPr sz="2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00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 dirty="0">
                <a:solidFill>
                  <a:schemeClr val="bg1"/>
                </a:solidFill>
                <a:latin typeface="+mn-lt"/>
              </a:rPr>
              <a:t>Инвестиции </a:t>
            </a:r>
            <a:r>
              <a:rPr lang="ru-RU" altLang="ru-RU" sz="1300" b="1" dirty="0" smtClean="0">
                <a:solidFill>
                  <a:schemeClr val="bg1"/>
                </a:solidFill>
                <a:latin typeface="+mn-lt"/>
              </a:rPr>
              <a:t>– 1 млрд. </a:t>
            </a:r>
            <a:r>
              <a:rPr lang="ru-RU" altLang="ru-RU" sz="1300" b="1" dirty="0">
                <a:solidFill>
                  <a:schemeClr val="bg1"/>
                </a:solidFill>
                <a:latin typeface="+mn-lt"/>
              </a:rPr>
              <a:t>руб.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zh-CN" sz="1300" b="1" dirty="0">
                <a:solidFill>
                  <a:schemeClr val="bg1"/>
                </a:solidFill>
                <a:latin typeface="+mn-lt"/>
                <a:ea typeface="宋体" pitchFamily="2" charset="-122"/>
                <a:cs typeface="Times New Roman" pitchFamily="18" charset="0"/>
              </a:rPr>
              <a:t>Рабочие места - </a:t>
            </a:r>
            <a:r>
              <a:rPr lang="ru-RU" altLang="zh-CN" sz="1300" b="1" dirty="0" smtClean="0">
                <a:solidFill>
                  <a:schemeClr val="bg1"/>
                </a:solidFill>
                <a:latin typeface="+mn-lt"/>
                <a:ea typeface="宋体" pitchFamily="2" charset="-122"/>
                <a:cs typeface="Times New Roman" pitchFamily="18" charset="0"/>
              </a:rPr>
              <a:t>100</a:t>
            </a:r>
            <a:endParaRPr lang="en-US" altLang="zh-CN" sz="1300" b="1" dirty="0">
              <a:solidFill>
                <a:schemeClr val="bg1"/>
              </a:solidFill>
              <a:latin typeface="+mn-lt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3" name="Номер слайда 3"/>
          <p:cNvSpPr txBox="1">
            <a:spLocks/>
          </p:cNvSpPr>
          <p:nvPr/>
        </p:nvSpPr>
        <p:spPr bwMode="auto">
          <a:xfrm>
            <a:off x="8248650" y="6133573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9B745D9-5F75-4461-9FC2-E2C1BE6C7F2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890776" y="866984"/>
            <a:ext cx="41148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800" dirty="0">
                <a:solidFill>
                  <a:srgbClr val="000000"/>
                </a:solidFill>
                <a:latin typeface="+mn-lt"/>
              </a:rPr>
              <a:t> </a:t>
            </a:r>
          </a:p>
        </p:txBody>
      </p:sp>
      <p:sp>
        <p:nvSpPr>
          <p:cNvPr id="26" name="Объект 2"/>
          <p:cNvSpPr>
            <a:spLocks noGrp="1"/>
          </p:cNvSpPr>
          <p:nvPr>
            <p:ph idx="1"/>
          </p:nvPr>
        </p:nvSpPr>
        <p:spPr>
          <a:xfrm>
            <a:off x="1529422" y="3568943"/>
            <a:ext cx="4200525" cy="772483"/>
          </a:xfrm>
        </p:spPr>
        <p:txBody>
          <a:bodyPr/>
          <a:lstStyle/>
          <a:p>
            <a:pPr marL="18288" indent="0">
              <a:spcBef>
                <a:spcPts val="0"/>
              </a:spcBef>
              <a:buFontTx/>
              <a:buNone/>
              <a:defRPr/>
            </a:pPr>
            <a:r>
              <a:rPr lang="ru-RU" sz="1300" b="1" dirty="0" smtClean="0">
                <a:solidFill>
                  <a:schemeClr val="bg1">
                    <a:lumMod val="50000"/>
                  </a:schemeClr>
                </a:solidFill>
              </a:rPr>
              <a:t>Эм-Си </a:t>
            </a:r>
            <a:r>
              <a:rPr lang="ru-RU" sz="1300" b="1" dirty="0" err="1" smtClean="0">
                <a:solidFill>
                  <a:schemeClr val="bg1">
                    <a:lumMod val="50000"/>
                  </a:schemeClr>
                </a:solidFill>
              </a:rPr>
              <a:t>Баухеми</a:t>
            </a:r>
            <a:endParaRPr lang="ru-RU" sz="1300" dirty="0" smtClean="0"/>
          </a:p>
          <a:p>
            <a:pPr marL="18288" indent="0">
              <a:spcBef>
                <a:spcPts val="0"/>
              </a:spcBef>
              <a:buFontTx/>
              <a:buNone/>
              <a:defRPr/>
            </a:pPr>
            <a:r>
              <a:rPr lang="ru-RU" sz="1300" dirty="0" smtClean="0"/>
              <a:t>завод по производству сухих строительных смесей и добавок в бетоны в Тюменском районе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sz="1650" dirty="0" smtClean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86" y="3568943"/>
            <a:ext cx="1029978" cy="77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6314242" y="3732046"/>
            <a:ext cx="26670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Char char="•"/>
              <a:defRPr sz="2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00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 dirty="0">
                <a:solidFill>
                  <a:schemeClr val="bg1"/>
                </a:solidFill>
                <a:latin typeface="+mn-lt"/>
              </a:rPr>
              <a:t>Инвестиции </a:t>
            </a:r>
            <a:r>
              <a:rPr lang="ru-RU" altLang="ru-RU" sz="1300" b="1" dirty="0" smtClean="0">
                <a:solidFill>
                  <a:schemeClr val="bg1"/>
                </a:solidFill>
                <a:latin typeface="+mn-lt"/>
              </a:rPr>
              <a:t>– 415 млн. </a:t>
            </a:r>
            <a:r>
              <a:rPr lang="ru-RU" altLang="ru-RU" sz="1300" b="1" dirty="0">
                <a:solidFill>
                  <a:schemeClr val="bg1"/>
                </a:solidFill>
                <a:latin typeface="+mn-lt"/>
              </a:rPr>
              <a:t>руб.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zh-CN" sz="1300" b="1" dirty="0">
                <a:solidFill>
                  <a:schemeClr val="bg1"/>
                </a:solidFill>
                <a:latin typeface="+mn-lt"/>
                <a:ea typeface="宋体" pitchFamily="2" charset="-122"/>
                <a:cs typeface="Times New Roman" pitchFamily="18" charset="0"/>
              </a:rPr>
              <a:t>Рабочие места </a:t>
            </a:r>
            <a:r>
              <a:rPr lang="ru-RU" altLang="zh-CN" sz="1300" b="1" dirty="0" smtClean="0">
                <a:solidFill>
                  <a:schemeClr val="bg1"/>
                </a:solidFill>
                <a:latin typeface="+mn-lt"/>
                <a:ea typeface="宋体" pitchFamily="2" charset="-122"/>
                <a:cs typeface="Times New Roman" pitchFamily="18" charset="0"/>
              </a:rPr>
              <a:t>- 60</a:t>
            </a:r>
            <a:endParaRPr lang="en-US" altLang="zh-CN" sz="1300" b="1" dirty="0">
              <a:solidFill>
                <a:schemeClr val="bg1"/>
              </a:solidFill>
              <a:latin typeface="+mn-lt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1" name="Прямоугольник 7"/>
          <p:cNvSpPr>
            <a:spLocks noChangeArrowheads="1"/>
          </p:cNvSpPr>
          <p:nvPr/>
        </p:nvSpPr>
        <p:spPr bwMode="auto">
          <a:xfrm>
            <a:off x="1533883" y="4522388"/>
            <a:ext cx="45283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Char char="•"/>
              <a:defRPr sz="2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00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marL="18288" indent="0" algn="just">
              <a:spcBef>
                <a:spcPts val="0"/>
              </a:spcBef>
              <a:buFontTx/>
              <a:buNone/>
              <a:defRPr/>
            </a:pPr>
            <a:r>
              <a:rPr lang="ru-RU" sz="1400" b="1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Эра-98</a:t>
            </a:r>
            <a:endParaRPr lang="ru-RU" sz="1300" dirty="0" smtClean="0">
              <a:latin typeface="+mn-lt"/>
            </a:endParaRPr>
          </a:p>
          <a:p>
            <a:pPr marL="18288" indent="0" algn="just">
              <a:spcBef>
                <a:spcPts val="0"/>
              </a:spcBef>
              <a:buFontTx/>
              <a:buNone/>
              <a:defRPr/>
            </a:pPr>
            <a:r>
              <a:rPr lang="ru-RU" sz="1300" dirty="0" err="1" smtClean="0">
                <a:latin typeface="+mn-lt"/>
              </a:rPr>
              <a:t>Рыбоперерабатывающий</a:t>
            </a:r>
            <a:r>
              <a:rPr lang="ru-RU" sz="1300" dirty="0" smtClean="0">
                <a:latin typeface="+mn-lt"/>
              </a:rPr>
              <a:t> завод и завод по рыборазведению в Тюменском районе</a:t>
            </a:r>
            <a:endParaRPr lang="ru-RU" sz="1300" dirty="0">
              <a:latin typeface="+mn-lt"/>
            </a:endParaRP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6299773" y="5564841"/>
            <a:ext cx="26670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Char char="•"/>
              <a:defRPr sz="2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00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 dirty="0">
                <a:solidFill>
                  <a:schemeClr val="bg1"/>
                </a:solidFill>
                <a:latin typeface="+mn-lt"/>
              </a:rPr>
              <a:t>Инвестиции </a:t>
            </a:r>
            <a:r>
              <a:rPr lang="ru-RU" altLang="ru-RU" sz="1300" b="1" dirty="0" smtClean="0">
                <a:solidFill>
                  <a:schemeClr val="bg1"/>
                </a:solidFill>
                <a:latin typeface="+mn-lt"/>
              </a:rPr>
              <a:t>– 145 млн. </a:t>
            </a:r>
            <a:r>
              <a:rPr lang="ru-RU" altLang="ru-RU" sz="1300" b="1" dirty="0">
                <a:solidFill>
                  <a:schemeClr val="bg1"/>
                </a:solidFill>
                <a:latin typeface="+mn-lt"/>
              </a:rPr>
              <a:t>руб.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zh-CN" sz="1300" b="1" dirty="0">
                <a:solidFill>
                  <a:schemeClr val="bg1"/>
                </a:solidFill>
                <a:latin typeface="+mn-lt"/>
                <a:ea typeface="宋体" pitchFamily="2" charset="-122"/>
                <a:cs typeface="Times New Roman" pitchFamily="18" charset="0"/>
              </a:rPr>
              <a:t>Рабочие места </a:t>
            </a:r>
            <a:r>
              <a:rPr lang="ru-RU" altLang="zh-CN" sz="1300" b="1" dirty="0" smtClean="0">
                <a:solidFill>
                  <a:schemeClr val="bg1"/>
                </a:solidFill>
                <a:latin typeface="+mn-lt"/>
                <a:ea typeface="宋体" pitchFamily="2" charset="-122"/>
                <a:cs typeface="Times New Roman" pitchFamily="18" charset="0"/>
              </a:rPr>
              <a:t>- 120</a:t>
            </a:r>
            <a:endParaRPr lang="en-US" altLang="zh-CN" sz="1300" b="1" dirty="0">
              <a:solidFill>
                <a:schemeClr val="bg1"/>
              </a:solidFill>
              <a:latin typeface="+mn-lt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24358" y="5464159"/>
            <a:ext cx="462891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1338" algn="l"/>
                <a:tab pos="630238" algn="l"/>
              </a:tabLst>
              <a:defRPr/>
            </a:pPr>
            <a:r>
              <a:rPr lang="ru-RU" sz="1300" b="1" dirty="0" smtClean="0">
                <a:solidFill>
                  <a:srgbClr val="000000"/>
                </a:solidFill>
                <a:latin typeface="+mn-lt"/>
              </a:rPr>
              <a:t>Мостострой-11</a:t>
            </a:r>
          </a:p>
          <a:p>
            <a:pPr algn="just">
              <a:tabLst>
                <a:tab pos="541338" algn="l"/>
                <a:tab pos="630238" algn="l"/>
              </a:tabLst>
              <a:defRPr/>
            </a:pPr>
            <a:r>
              <a:rPr lang="ru-RU" sz="1300" dirty="0" smtClean="0">
                <a:solidFill>
                  <a:srgbClr val="000000"/>
                </a:solidFill>
                <a:latin typeface="+mn-lt"/>
              </a:rPr>
              <a:t>1.Строительство </a:t>
            </a:r>
            <a:r>
              <a:rPr lang="ru-RU" sz="1300" dirty="0">
                <a:solidFill>
                  <a:srgbClr val="000000"/>
                </a:solidFill>
                <a:latin typeface="+mn-lt"/>
              </a:rPr>
              <a:t>цеха м</a:t>
            </a:r>
            <a:r>
              <a:rPr lang="ru-RU" sz="1300" dirty="0" smtClean="0">
                <a:solidFill>
                  <a:srgbClr val="000000"/>
                </a:solidFill>
                <a:latin typeface="+mn-lt"/>
              </a:rPr>
              <a:t>еталлоконструкций мощностью </a:t>
            </a:r>
            <a:r>
              <a:rPr lang="ru-RU" sz="1300" dirty="0">
                <a:solidFill>
                  <a:srgbClr val="000000"/>
                </a:solidFill>
                <a:latin typeface="+mn-lt"/>
              </a:rPr>
              <a:t>8 тыс.тонн </a:t>
            </a:r>
            <a:r>
              <a:rPr lang="ru-RU" sz="1300" dirty="0" smtClean="0">
                <a:solidFill>
                  <a:srgbClr val="000000"/>
                </a:solidFill>
                <a:latin typeface="+mn-lt"/>
              </a:rPr>
              <a:t>продукции </a:t>
            </a:r>
            <a:r>
              <a:rPr lang="ru-RU" sz="1300" dirty="0">
                <a:solidFill>
                  <a:srgbClr val="000000"/>
                </a:solidFill>
                <a:latin typeface="+mn-lt"/>
              </a:rPr>
              <a:t>в </a:t>
            </a:r>
            <a:r>
              <a:rPr lang="ru-RU" sz="1300" dirty="0" smtClean="0">
                <a:solidFill>
                  <a:srgbClr val="000000"/>
                </a:solidFill>
                <a:latin typeface="+mn-lt"/>
              </a:rPr>
              <a:t>год.</a:t>
            </a:r>
          </a:p>
          <a:p>
            <a:pPr algn="just">
              <a:tabLst>
                <a:tab pos="541338" algn="l"/>
                <a:tab pos="630238" algn="l"/>
              </a:tabLst>
              <a:defRPr/>
            </a:pPr>
            <a:endParaRPr lang="ru-RU" sz="1300" dirty="0" smtClean="0">
              <a:solidFill>
                <a:srgbClr val="000000"/>
              </a:solidFill>
              <a:latin typeface="+mn-lt"/>
            </a:endParaRPr>
          </a:p>
          <a:p>
            <a:pPr algn="just">
              <a:tabLst>
                <a:tab pos="541338" algn="l"/>
                <a:tab pos="630238" algn="l"/>
              </a:tabLst>
              <a:defRPr/>
            </a:pPr>
            <a:r>
              <a:rPr lang="ru-RU" sz="1300" dirty="0" smtClean="0">
                <a:solidFill>
                  <a:srgbClr val="000000"/>
                </a:solidFill>
                <a:latin typeface="+mn-lt"/>
              </a:rPr>
              <a:t>2</a:t>
            </a:r>
            <a:r>
              <a:rPr lang="ru-RU" sz="1300" dirty="0">
                <a:solidFill>
                  <a:srgbClr val="000000"/>
                </a:solidFill>
                <a:latin typeface="+mn-lt"/>
              </a:rPr>
              <a:t>. </a:t>
            </a:r>
            <a:r>
              <a:rPr lang="ru-RU" sz="1300" dirty="0" smtClean="0">
                <a:solidFill>
                  <a:srgbClr val="000000"/>
                </a:solidFill>
                <a:latin typeface="+mn-lt"/>
              </a:rPr>
              <a:t>Строительство </a:t>
            </a:r>
            <a:r>
              <a:rPr lang="ru-RU" sz="1300" dirty="0">
                <a:solidFill>
                  <a:srgbClr val="000000"/>
                </a:solidFill>
                <a:latin typeface="+mn-lt"/>
              </a:rPr>
              <a:t>завода </a:t>
            </a:r>
            <a:r>
              <a:rPr lang="ru-RU" sz="1300" dirty="0" smtClean="0">
                <a:solidFill>
                  <a:srgbClr val="000000"/>
                </a:solidFill>
                <a:latin typeface="+mn-lt"/>
              </a:rPr>
              <a:t>ЖБИ</a:t>
            </a:r>
          </a:p>
        </p:txBody>
      </p:sp>
      <p:pic>
        <p:nvPicPr>
          <p:cNvPr id="39" name="C021C79867D9AD4CAA83BD8498CAF087@72to.ru" descr="C021C79867D9AD4CAA83BD8498CAF087@72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18" y="5564841"/>
            <a:ext cx="1127110" cy="844868"/>
          </a:xfrm>
          <a:prstGeom prst="rect">
            <a:avLst/>
          </a:prstGeom>
          <a:noFill/>
          <a:effectLst>
            <a:softEdge rad="84836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1"/>
          <p:cNvSpPr txBox="1">
            <a:spLocks noChangeArrowheads="1"/>
          </p:cNvSpPr>
          <p:nvPr/>
        </p:nvSpPr>
        <p:spPr bwMode="auto">
          <a:xfrm>
            <a:off x="6295402" y="4653193"/>
            <a:ext cx="26670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Char char="•"/>
              <a:defRPr sz="2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00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 dirty="0">
                <a:solidFill>
                  <a:schemeClr val="bg1"/>
                </a:solidFill>
                <a:latin typeface="+mn-lt"/>
              </a:rPr>
              <a:t>Инвестиции </a:t>
            </a:r>
            <a:r>
              <a:rPr lang="ru-RU" altLang="ru-RU" sz="1300" b="1" dirty="0" smtClean="0">
                <a:solidFill>
                  <a:schemeClr val="bg1"/>
                </a:solidFill>
                <a:latin typeface="+mn-lt"/>
              </a:rPr>
              <a:t>– 800 млн. </a:t>
            </a:r>
            <a:r>
              <a:rPr lang="ru-RU" altLang="ru-RU" sz="1300" b="1" dirty="0">
                <a:solidFill>
                  <a:schemeClr val="bg1"/>
                </a:solidFill>
                <a:latin typeface="+mn-lt"/>
              </a:rPr>
              <a:t>руб.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zh-CN" sz="1300" b="1" dirty="0">
                <a:solidFill>
                  <a:schemeClr val="bg1"/>
                </a:solidFill>
                <a:latin typeface="+mn-lt"/>
                <a:ea typeface="宋体" pitchFamily="2" charset="-122"/>
                <a:cs typeface="Times New Roman" pitchFamily="18" charset="0"/>
              </a:rPr>
              <a:t>Рабочие места </a:t>
            </a:r>
            <a:r>
              <a:rPr lang="ru-RU" altLang="zh-CN" sz="1300" b="1" dirty="0" smtClean="0">
                <a:solidFill>
                  <a:schemeClr val="bg1"/>
                </a:solidFill>
                <a:latin typeface="+mn-lt"/>
                <a:ea typeface="宋体" pitchFamily="2" charset="-122"/>
                <a:cs typeface="Times New Roman" pitchFamily="18" charset="0"/>
              </a:rPr>
              <a:t>- 192</a:t>
            </a:r>
            <a:endParaRPr lang="en-US" altLang="zh-CN" sz="1300" b="1" dirty="0">
              <a:solidFill>
                <a:schemeClr val="bg1"/>
              </a:solidFill>
              <a:latin typeface="+mn-lt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1" name="TextBox 1"/>
          <p:cNvSpPr txBox="1">
            <a:spLocks noChangeArrowheads="1"/>
          </p:cNvSpPr>
          <p:nvPr/>
        </p:nvSpPr>
        <p:spPr bwMode="auto">
          <a:xfrm>
            <a:off x="6295402" y="6129013"/>
            <a:ext cx="26670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Char char="•"/>
              <a:defRPr sz="2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00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–"/>
              <a:defRPr sz="12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 dirty="0">
                <a:solidFill>
                  <a:schemeClr val="bg1"/>
                </a:solidFill>
                <a:latin typeface="+mn-lt"/>
              </a:rPr>
              <a:t>Инвестиции </a:t>
            </a:r>
            <a:r>
              <a:rPr lang="ru-RU" altLang="ru-RU" sz="1300" b="1" dirty="0" smtClean="0">
                <a:solidFill>
                  <a:schemeClr val="bg1"/>
                </a:solidFill>
                <a:latin typeface="+mn-lt"/>
              </a:rPr>
              <a:t>– 167 млн. </a:t>
            </a:r>
            <a:r>
              <a:rPr lang="ru-RU" altLang="ru-RU" sz="1300" b="1" dirty="0">
                <a:solidFill>
                  <a:schemeClr val="bg1"/>
                </a:solidFill>
                <a:latin typeface="+mn-lt"/>
              </a:rPr>
              <a:t>руб.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zh-CN" sz="1300" b="1" dirty="0">
                <a:solidFill>
                  <a:schemeClr val="bg1"/>
                </a:solidFill>
                <a:latin typeface="+mn-lt"/>
                <a:ea typeface="宋体" pitchFamily="2" charset="-122"/>
                <a:cs typeface="Times New Roman" pitchFamily="18" charset="0"/>
              </a:rPr>
              <a:t>Рабочие места </a:t>
            </a:r>
            <a:r>
              <a:rPr lang="ru-RU" altLang="zh-CN" sz="1300" b="1" dirty="0" smtClean="0">
                <a:solidFill>
                  <a:schemeClr val="bg1"/>
                </a:solidFill>
                <a:latin typeface="+mn-lt"/>
                <a:ea typeface="宋体" pitchFamily="2" charset="-122"/>
                <a:cs typeface="Times New Roman" pitchFamily="18" charset="0"/>
              </a:rPr>
              <a:t>- 70</a:t>
            </a:r>
            <a:endParaRPr lang="en-US" altLang="zh-CN" sz="1300" b="1" dirty="0">
              <a:solidFill>
                <a:schemeClr val="bg1"/>
              </a:solidFill>
              <a:latin typeface="+mn-lt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1026" name="Picture 2" descr="C:\Users\BorisovSV\AppData\Local\Microsoft\Windows\Temporary Internet Files\Content.Outlook\RF6C07VV\Эра 9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86" y="4572000"/>
            <a:ext cx="1029978" cy="81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94116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Инвестиционная презентация">
  <a:themeElements>
    <a:clrScheme name="Инвестиционная презентация 8">
      <a:dk1>
        <a:srgbClr val="BECBD8"/>
      </a:dk1>
      <a:lt1>
        <a:srgbClr val="FFFFFF"/>
      </a:lt1>
      <a:dk2>
        <a:srgbClr val="2B335B"/>
      </a:dk2>
      <a:lt2>
        <a:srgbClr val="FFFFFF"/>
      </a:lt2>
      <a:accent1>
        <a:srgbClr val="0099CC"/>
      </a:accent1>
      <a:accent2>
        <a:srgbClr val="B5DBE3"/>
      </a:accent2>
      <a:accent3>
        <a:srgbClr val="ACADB5"/>
      </a:accent3>
      <a:accent4>
        <a:srgbClr val="DADADA"/>
      </a:accent4>
      <a:accent5>
        <a:srgbClr val="AACAE2"/>
      </a:accent5>
      <a:accent6>
        <a:srgbClr val="A4C6CE"/>
      </a:accent6>
      <a:hlink>
        <a:srgbClr val="FFCC00"/>
      </a:hlink>
      <a:folHlink>
        <a:srgbClr val="58648C"/>
      </a:folHlink>
    </a:clrScheme>
    <a:fontScheme name="Инвестиционная презентация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Инвестиционная презентация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вестиционная презентация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вестиционная презентация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вестиционная презентация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вестиционная презентация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вестиционная презентация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вестиционная презентация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вестиционная презентация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вестиционная презентация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вестиционная презентация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21133</TotalTime>
  <Words>2020</Words>
  <Application>Microsoft Office PowerPoint</Application>
  <PresentationFormat>Экран (4:3)</PresentationFormat>
  <Paragraphs>312</Paragraphs>
  <Slides>21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Инвестиционная презентация</vt:lpstr>
      <vt:lpstr>межрегиональная конференция</vt:lpstr>
      <vt:lpstr>Индекс промышленного производства, % </vt:lpstr>
      <vt:lpstr>Инвестиции в основной капитал, млрд руб</vt:lpstr>
      <vt:lpstr>Открытие новых производств в Тюменской области в 2013 году (проекты с объемом инвестиций более 300 млн. рублей)</vt:lpstr>
      <vt:lpstr>Презентация PowerPoint</vt:lpstr>
      <vt:lpstr>ООО «УГМК-Сталь» Открыт 24 июля 2013 года </vt:lpstr>
      <vt:lpstr>ООО «Тюменский фанерный завод»</vt:lpstr>
      <vt:lpstr>«Бейкер Хьюз»     открыт 22 января 2014 года </vt:lpstr>
      <vt:lpstr>Открытие новых производств до конца 2014 г.</vt:lpstr>
      <vt:lpstr>Инвестиционная политика Тюменской области</vt:lpstr>
      <vt:lpstr>Презентация PowerPoint</vt:lpstr>
      <vt:lpstr>Презентация PowerPoint</vt:lpstr>
      <vt:lpstr>  Льготы по региональным налогам промышленным предприятиям (ЗТО «О предоставлении налоговых льгот на 2013 год и на плановый период 2014 и 2015 годов отдельным категориям налогоплательщиков»)   </vt:lpstr>
      <vt:lpstr>Государственная поддержка инвестиционных проектов малого и среднего бизнеса</vt:lpstr>
      <vt:lpstr>Презентация PowerPoint</vt:lpstr>
      <vt:lpstr>Презентация PowerPoint</vt:lpstr>
      <vt:lpstr>Презентация PowerPoint</vt:lpstr>
      <vt:lpstr>Презентация PowerPoint</vt:lpstr>
      <vt:lpstr>Инвестиционный потенциал Тюменской области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Саносян Андрей Григорьевич</dc:creator>
  <cp:lastModifiedBy>Евгений Караульных</cp:lastModifiedBy>
  <cp:revision>1602</cp:revision>
  <cp:lastPrinted>2014-02-24T04:42:49Z</cp:lastPrinted>
  <dcterms:created xsi:type="dcterms:W3CDTF">1601-01-01T00:00:00Z</dcterms:created>
  <dcterms:modified xsi:type="dcterms:W3CDTF">2014-02-24T05:12:07Z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