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874" r:id="rId4"/>
  </p:sldMasterIdLst>
  <p:notesMasterIdLst>
    <p:notesMasterId r:id="rId18"/>
  </p:notesMasterIdLst>
  <p:sldIdLst>
    <p:sldId id="378" r:id="rId5"/>
    <p:sldId id="661" r:id="rId6"/>
    <p:sldId id="660" r:id="rId7"/>
    <p:sldId id="644" r:id="rId8"/>
    <p:sldId id="653" r:id="rId9"/>
    <p:sldId id="664" r:id="rId10"/>
    <p:sldId id="665" r:id="rId11"/>
    <p:sldId id="666" r:id="rId12"/>
    <p:sldId id="663" r:id="rId13"/>
    <p:sldId id="667" r:id="rId14"/>
    <p:sldId id="656" r:id="rId15"/>
    <p:sldId id="668" r:id="rId16"/>
    <p:sldId id="659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F9900"/>
    <a:srgbClr val="FFC000"/>
    <a:srgbClr val="FF7C80"/>
    <a:srgbClr val="FF3300"/>
    <a:srgbClr val="D31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CD9D03-E999-463A-AC56-12CA02B7FAE4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AE4D1D-E9B2-4365-B445-8FA8E83F3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51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712F8A-7CC3-42EB-8DFB-8C2CFD7E6A3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EE58F-5DE0-4A34-B1D3-AD234772C44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EE58F-5DE0-4A34-B1D3-AD234772C44E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1A453A-0D1E-4061-A07A-709DE823765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BC385-49CD-406D-A1C7-F8B0D9210E0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9672AA-C3B6-42AA-8B3C-1BF5B4DDD50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CD650-16E2-425C-8050-5BBEC38E32A8}" type="datetime1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E583-2CF0-4EBB-BA91-2AF9AFC26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5BB6-A28D-4941-94D0-3011882EF671}" type="datetime1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0C35-8D11-46F4-8ADB-26232CF62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706C1-8571-44E9-B57E-846F122EB62D}" type="datetime1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FA71-003D-4F67-B3D8-05B817762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8683-26E0-49EF-92AF-B9D3E01C155A}" type="datetime1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FA25-31B7-4AF2-AD63-C18FA8294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mp_Eng_Bottom_Gr_Wh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675" y="5265738"/>
            <a:ext cx="28194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3" y="184150"/>
            <a:ext cx="32019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65213" y="6477000"/>
            <a:ext cx="37131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en-US" altLang="ja-JP" sz="1100">
                <a:solidFill>
                  <a:srgbClr val="000000"/>
                </a:solidFill>
                <a:latin typeface="Arial" pitchFamily="34" charset="0"/>
                <a:cs typeface="Arial Unicode MS" pitchFamily="34" charset="-128"/>
              </a:rPr>
              <a:t>© 2011 Toshiba Corporation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03188"/>
            <a:ext cx="33131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5213" y="1844675"/>
            <a:ext cx="7502525" cy="1331913"/>
          </a:xfrm>
        </p:spPr>
        <p:txBody>
          <a:bodyPr anchor="ctr"/>
          <a:lstStyle>
            <a:lvl1pPr>
              <a:defRPr sz="3800">
                <a:latin typeface="Arial Black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5213" y="3176588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65213" y="5524500"/>
            <a:ext cx="7502525" cy="6842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ts val="2113"/>
              </a:lnSpc>
              <a:spcBef>
                <a:spcPct val="0"/>
              </a:spcBef>
              <a:buFontTx/>
              <a:buNone/>
              <a:defRPr kumimoji="0" sz="1900" b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A43F3119-FCD0-4951-B9D6-A3163F8D8A9A}" type="datetime1">
              <a:rPr lang="ru-RU" altLang="ja-JP" smtClean="0"/>
              <a:t>22.11.2013</a:t>
            </a:fld>
            <a:endParaRPr lang="en-US" altLang="ja-JP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 bwMode="hidden">
          <a:xfrm>
            <a:off x="4779963" y="6477000"/>
            <a:ext cx="375285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0" sz="11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 bwMode="hidden">
          <a:xfrm>
            <a:off x="0" y="6477000"/>
            <a:ext cx="1066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kumimoji="0" sz="1100">
                <a:solidFill>
                  <a:srgbClr val="CCCCCC"/>
                </a:solidFill>
                <a:latin typeface="Helvetica" charset="0"/>
                <a:ea typeface="ＭＳ Ｐゴシック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8A27B943-FBBB-4E31-94DB-F10FF049B5A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6613"/>
            <a:ext cx="41148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1148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E4504-D4D5-4B3D-9B35-CF3846A7F13E}" type="datetime1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14FB3-F9B4-44A3-9644-845B94129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squar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13" y="0"/>
            <a:ext cx="6135687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383587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6613"/>
            <a:ext cx="4114800" cy="5335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114800" cy="5335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713788" cy="44926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827088" y="1168400"/>
            <a:ext cx="3657600" cy="4492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グラフ プレースホルダー 3"/>
          <p:cNvSpPr>
            <a:spLocks noGrp="1"/>
          </p:cNvSpPr>
          <p:nvPr>
            <p:ph type="chart" sz="half" idx="2"/>
          </p:nvPr>
        </p:nvSpPr>
        <p:spPr>
          <a:xfrm>
            <a:off x="4637088" y="1168400"/>
            <a:ext cx="3657600" cy="449263"/>
          </a:xfrm>
        </p:spPr>
        <p:txBody>
          <a:bodyPr/>
          <a:lstStyle/>
          <a:p>
            <a:pPr lvl="0"/>
            <a:endParaRPr lang="ja-JP" altLang="en-US" noProof="0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250825" y="179388"/>
            <a:ext cx="8713788" cy="4492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827088" y="1168400"/>
            <a:ext cx="3657600" cy="1476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37088" y="1168400"/>
            <a:ext cx="3657600" cy="1476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827088" y="1468438"/>
            <a:ext cx="3657600" cy="1492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37088" y="1468438"/>
            <a:ext cx="3657600" cy="1492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mp_Eng_Bottom_Gr_Wh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675" y="5265738"/>
            <a:ext cx="28194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3" y="184150"/>
            <a:ext cx="32019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65213" y="6477000"/>
            <a:ext cx="37131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en-US" altLang="ja-JP" sz="1100">
                <a:solidFill>
                  <a:srgbClr val="000000"/>
                </a:solidFill>
                <a:latin typeface="Arial" pitchFamily="34" charset="0"/>
                <a:cs typeface="Arial Unicode MS" pitchFamily="34" charset="-128"/>
              </a:rPr>
              <a:t>© 2011 Toshiba Corporation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03188"/>
            <a:ext cx="33131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5213" y="1844675"/>
            <a:ext cx="7502525" cy="1331913"/>
          </a:xfrm>
        </p:spPr>
        <p:txBody>
          <a:bodyPr anchor="ctr"/>
          <a:lstStyle>
            <a:lvl1pPr>
              <a:defRPr sz="3800">
                <a:latin typeface="Arial Black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5213" y="3176588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65213" y="5524500"/>
            <a:ext cx="7502525" cy="6842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ts val="2113"/>
              </a:lnSpc>
              <a:spcBef>
                <a:spcPct val="0"/>
              </a:spcBef>
              <a:buFontTx/>
              <a:buNone/>
              <a:defRPr kumimoji="0" sz="1900" b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181AB9BF-0FCE-4872-9E11-03F116FB0176}" type="datetime1">
              <a:rPr lang="ru-RU" altLang="ja-JP" smtClean="0"/>
              <a:t>22.11.2013</a:t>
            </a:fld>
            <a:endParaRPr lang="en-US" altLang="ja-JP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 bwMode="hidden">
          <a:xfrm>
            <a:off x="4779963" y="6477000"/>
            <a:ext cx="375285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0" sz="11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 bwMode="hidden">
          <a:xfrm>
            <a:off x="0" y="6477000"/>
            <a:ext cx="1066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kumimoji="0" sz="1100">
                <a:solidFill>
                  <a:srgbClr val="CCCCCC"/>
                </a:solidFill>
                <a:latin typeface="Helvetica" charset="0"/>
                <a:ea typeface="ＭＳ Ｐゴシック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F36A6F5E-EC1C-459B-98D5-0F4A478CC9C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781B3-A1DD-4E2B-A932-89320E138368}" type="datetime1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06B3-E7A3-463F-B633-E8AB6DC3C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6613"/>
            <a:ext cx="41148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1148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squar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13" y="0"/>
            <a:ext cx="6135687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383587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6613"/>
            <a:ext cx="4114800" cy="5335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114800" cy="5335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713788" cy="44926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827088" y="1168400"/>
            <a:ext cx="3657600" cy="4492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グラフ プレースホルダー 3"/>
          <p:cNvSpPr>
            <a:spLocks noGrp="1"/>
          </p:cNvSpPr>
          <p:nvPr>
            <p:ph type="chart" sz="half" idx="2"/>
          </p:nvPr>
        </p:nvSpPr>
        <p:spPr>
          <a:xfrm>
            <a:off x="4637088" y="1168400"/>
            <a:ext cx="3657600" cy="449263"/>
          </a:xfrm>
        </p:spPr>
        <p:txBody>
          <a:bodyPr/>
          <a:lstStyle/>
          <a:p>
            <a:pPr lvl="0"/>
            <a:endParaRPr lang="ja-JP" altLang="en-US" noProof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464A-F742-441E-9C1C-1972A218FF80}" type="datetime1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5DEAB-D999-4438-95BD-E9EECDB7D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250825" y="179388"/>
            <a:ext cx="8713788" cy="4492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827088" y="1168400"/>
            <a:ext cx="3657600" cy="1476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37088" y="1168400"/>
            <a:ext cx="3657600" cy="1476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827088" y="1468438"/>
            <a:ext cx="3657600" cy="1492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37088" y="1468438"/>
            <a:ext cx="3657600" cy="1492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mp_Eng_Bottom_Gr_Wh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675" y="5265738"/>
            <a:ext cx="28194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3" y="184150"/>
            <a:ext cx="32019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65213" y="6477000"/>
            <a:ext cx="37131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en-US" altLang="ja-JP" sz="1100">
                <a:solidFill>
                  <a:srgbClr val="000000"/>
                </a:solidFill>
                <a:latin typeface="Arial" pitchFamily="34" charset="0"/>
                <a:cs typeface="Arial Unicode MS" pitchFamily="34" charset="-128"/>
              </a:rPr>
              <a:t>© 2011 Toshiba Corporation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03188"/>
            <a:ext cx="33131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5213" y="1844675"/>
            <a:ext cx="7502525" cy="1331913"/>
          </a:xfrm>
        </p:spPr>
        <p:txBody>
          <a:bodyPr anchor="ctr"/>
          <a:lstStyle>
            <a:lvl1pPr>
              <a:defRPr sz="3800">
                <a:latin typeface="Arial Black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5213" y="3176588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65213" y="5524500"/>
            <a:ext cx="7502525" cy="6842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ts val="2113"/>
              </a:lnSpc>
              <a:spcBef>
                <a:spcPct val="0"/>
              </a:spcBef>
              <a:buFontTx/>
              <a:buNone/>
              <a:defRPr kumimoji="0" sz="1900" b="1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7A1F18D3-8944-47E0-96D0-80AB8D718CB9}" type="datetime1">
              <a:rPr lang="ru-RU" altLang="ja-JP" smtClean="0"/>
              <a:t>22.11.2013</a:t>
            </a:fld>
            <a:endParaRPr lang="en-US" altLang="ja-JP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 bwMode="hidden">
          <a:xfrm>
            <a:off x="4779963" y="6477000"/>
            <a:ext cx="375285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kumimoji="0" sz="1100">
                <a:solidFill>
                  <a:srgbClr val="000000"/>
                </a:solidFill>
                <a:latin typeface="Arial" charset="0"/>
                <a:ea typeface="ＭＳ Ｐゴシック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 bwMode="hidden">
          <a:xfrm>
            <a:off x="0" y="6477000"/>
            <a:ext cx="1066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kumimoji="0" sz="1100">
                <a:solidFill>
                  <a:srgbClr val="CCCCCC"/>
                </a:solidFill>
                <a:latin typeface="Helvetica" charset="0"/>
                <a:ea typeface="ＭＳ Ｐゴシック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2FDD3B96-74EE-4AA1-9A9E-C425EA02B0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6613"/>
            <a:ext cx="41148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1148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wrap="squar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81AD-4FCB-4940-998F-CBC8564B4EA5}" type="datetime1">
              <a:rPr lang="ru-RU" smtClean="0"/>
              <a:t>22.11.2013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6970-21B2-46F1-A646-D27AF7F03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13" y="0"/>
            <a:ext cx="6135687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0"/>
            <a:ext cx="8383587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6613"/>
            <a:ext cx="4114800" cy="5335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114800" cy="5335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179388"/>
            <a:ext cx="8713788" cy="44926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827088" y="1168400"/>
            <a:ext cx="3657600" cy="4492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グラフ プレースホルダー 3"/>
          <p:cNvSpPr>
            <a:spLocks noGrp="1"/>
          </p:cNvSpPr>
          <p:nvPr>
            <p:ph type="chart" sz="half" idx="2"/>
          </p:nvPr>
        </p:nvSpPr>
        <p:spPr>
          <a:xfrm>
            <a:off x="4637088" y="1168400"/>
            <a:ext cx="3657600" cy="449263"/>
          </a:xfrm>
        </p:spPr>
        <p:txBody>
          <a:bodyPr/>
          <a:lstStyle/>
          <a:p>
            <a:pPr lvl="0"/>
            <a:endParaRPr lang="ja-JP" altLang="en-US" noProof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250825" y="179388"/>
            <a:ext cx="8713788" cy="44926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827088" y="1168400"/>
            <a:ext cx="3657600" cy="1476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37088" y="1168400"/>
            <a:ext cx="3657600" cy="1476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827088" y="1468438"/>
            <a:ext cx="3657600" cy="1492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37088" y="1468438"/>
            <a:ext cx="3657600" cy="1492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83FB-0292-4947-8E1A-F97A85B7EACD}" type="datetime1">
              <a:rPr lang="ru-RU" smtClean="0"/>
              <a:t>22.11.2013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E517-D9BF-47A7-BB73-6A9295511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991B-863D-4D5C-B256-0DDD455B4683}" type="datetime1">
              <a:rPr lang="ru-RU" smtClean="0"/>
              <a:t>22.11.2013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5E9C8-18DB-4645-B678-4F03655A8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BBA3-59FE-49C7-BC40-CF1BF1063F0A}" type="datetime1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2ADE-752B-4D94-9EC2-0176C88CF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618B-6EC2-4A21-8E6D-22FFD0FA98D6}" type="datetime1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0D46-DA0E-497C-8D33-2327946B1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33DBCA-4EB3-41AC-928F-E9074491DD31}" type="datetime1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280272-F2BB-4F1C-94AA-EF2BA5A47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p:transition spd="slow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71378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0-0. Title_Arial or Arial Narrow_28pt</a:t>
            </a:r>
            <a:endParaRPr lang="ja-JP" altLang="en-US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168400"/>
            <a:ext cx="7467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Arial_28pt</a:t>
            </a:r>
            <a:endParaRPr lang="ja-JP" altLang="en-US" smtClean="0"/>
          </a:p>
        </p:txBody>
      </p:sp>
      <p:sp>
        <p:nvSpPr>
          <p:cNvPr id="2052" name="Line 7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190500" y="692150"/>
            <a:ext cx="8763000" cy="0"/>
          </a:xfrm>
          <a:prstGeom prst="line">
            <a:avLst/>
          </a:prstGeom>
          <a:noFill/>
          <a:ln w="28575">
            <a:solidFill>
              <a:srgbClr val="9999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Rectangle 61"/>
          <p:cNvSpPr>
            <a:spLocks noChangeArrowheads="1"/>
          </p:cNvSpPr>
          <p:nvPr userDrawn="1"/>
        </p:nvSpPr>
        <p:spPr bwMode="auto">
          <a:xfrm>
            <a:off x="8434388" y="6546850"/>
            <a:ext cx="57626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tabLst>
                <a:tab pos="568325" algn="ctr"/>
                <a:tab pos="857250" algn="l"/>
                <a:tab pos="1089025" algn="l"/>
              </a:tabLst>
              <a:defRPr/>
            </a:pPr>
            <a:fld id="{65219685-3956-43EB-8F77-7D6B60CA86A2}" type="slidenum">
              <a:rPr lang="ja-JP" altLang="en-US" sz="1400">
                <a:solidFill>
                  <a:srgbClr val="000000"/>
                </a:solidFill>
                <a:latin typeface="HGP創英角ｺﾞｼｯｸUB"/>
                <a:ea typeface="HGP創英角ｺﾞｼｯｸUB"/>
                <a:cs typeface="Arial Unicode MS" pitchFamily="34" charset="-128"/>
              </a:rPr>
              <a:pPr algn="r" eaLnBrk="0" hangingPunct="0">
                <a:tabLst>
                  <a:tab pos="568325" algn="ctr"/>
                  <a:tab pos="857250" algn="l"/>
                  <a:tab pos="1089025" algn="l"/>
                </a:tabLs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HGP創英角ｺﾞｼｯｸUB"/>
              <a:ea typeface="HGP創英角ｺﾞｼｯｸUB"/>
              <a:cs typeface="Arial Unicode MS" pitchFamily="34" charset="-128"/>
            </a:endParaRPr>
          </a:p>
        </p:txBody>
      </p:sp>
      <p:sp>
        <p:nvSpPr>
          <p:cNvPr id="143374" name="Text Box 14"/>
          <p:cNvSpPr txBox="1">
            <a:spLocks noChangeArrowheads="1"/>
          </p:cNvSpPr>
          <p:nvPr userDrawn="1"/>
        </p:nvSpPr>
        <p:spPr bwMode="auto">
          <a:xfrm>
            <a:off x="7164388" y="6507163"/>
            <a:ext cx="1368425" cy="255587"/>
          </a:xfrm>
          <a:prstGeom prst="rect">
            <a:avLst/>
          </a:prstGeom>
          <a:noFill/>
          <a:ln>
            <a:noFill/>
          </a:ln>
          <a:extLst/>
        </p:spPr>
        <p:txBody>
          <a:bodyPr lIns="72000" tIns="36000" rIns="72000" bIns="36000">
            <a:spAutoFit/>
          </a:bodyPr>
          <a:lstStyle>
            <a:lvl1pPr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en-US" altLang="ja-JP" sz="1200" smtClean="0">
                <a:solidFill>
                  <a:srgbClr val="5F5F5F"/>
                </a:solidFill>
                <a:latin typeface="Tahoma" pitchFamily="34" charset="0"/>
                <a:ea typeface="Arial Unicode MS" pitchFamily="50" charset="-128"/>
                <a:cs typeface="Arial Unicode MS" pitchFamily="50" charset="-128"/>
              </a:rPr>
              <a:t>CONFIDENTIAL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1524000" y="6527800"/>
            <a:ext cx="3660775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000" tIns="10800" rIns="18000" bIns="10800">
            <a:spAutoFit/>
          </a:bodyPr>
          <a:lstStyle>
            <a:lvl1pPr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ja-JP" sz="1100" smtClean="0">
                <a:solidFill>
                  <a:srgbClr val="000000"/>
                </a:solidFill>
                <a:ea typeface="Arial Unicode MS" pitchFamily="50" charset="-128"/>
                <a:cs typeface="Arial Unicode MS" pitchFamily="50" charset="-128"/>
              </a:rPr>
              <a:t>Copyright © 2012 Toshiba Corporation. All rights reserved.</a:t>
            </a:r>
            <a:endParaRPr lang="ja-JP" altLang="en-US" sz="1100" smtClean="0">
              <a:solidFill>
                <a:srgbClr val="00000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057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613" y="6429375"/>
            <a:ext cx="1227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0" fontAlgn="base" hangingPunct="0">
        <a:spcBef>
          <a:spcPct val="0"/>
        </a:spcBef>
        <a:spcAft>
          <a:spcPct val="2500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84163" algn="l" rtl="0" eaLnBrk="0" fontAlgn="base" hangingPunct="0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857250" indent="-282575" algn="l" rtl="0" eaLnBrk="0" fontAlgn="base" hangingPunct="0">
        <a:spcBef>
          <a:spcPct val="0"/>
        </a:spcBef>
        <a:spcAft>
          <a:spcPct val="25000"/>
        </a:spcAft>
        <a:buFont typeface="Helvetica" pitchFamily="34" charset="0"/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138238" indent="-279400" algn="l" rtl="0" eaLnBrk="0" fontAlgn="base" hangingPunct="0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1425575" indent="-284163" algn="l" rtl="0" eaLnBrk="0" fontAlgn="base" hangingPunct="0">
        <a:spcBef>
          <a:spcPct val="0"/>
        </a:spcBef>
        <a:spcAft>
          <a:spcPct val="2500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18827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71378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0-0. Title_Arial or Arial Narrow_28pt</a:t>
            </a:r>
            <a:endParaRPr lang="ja-JP" altLang="en-US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168400"/>
            <a:ext cx="7467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Arial_28pt</a:t>
            </a:r>
            <a:endParaRPr lang="ja-JP" altLang="en-US" smtClean="0"/>
          </a:p>
        </p:txBody>
      </p:sp>
      <p:sp>
        <p:nvSpPr>
          <p:cNvPr id="3076" name="Line 7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3077" name="Line 9"/>
          <p:cNvSpPr>
            <a:spLocks noChangeShapeType="1"/>
          </p:cNvSpPr>
          <p:nvPr userDrawn="1"/>
        </p:nvSpPr>
        <p:spPr bwMode="auto">
          <a:xfrm>
            <a:off x="190500" y="692150"/>
            <a:ext cx="8763000" cy="0"/>
          </a:xfrm>
          <a:prstGeom prst="line">
            <a:avLst/>
          </a:prstGeom>
          <a:noFill/>
          <a:ln w="28575">
            <a:solidFill>
              <a:srgbClr val="9999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3078" name="Rectangle 61"/>
          <p:cNvSpPr>
            <a:spLocks noChangeArrowheads="1"/>
          </p:cNvSpPr>
          <p:nvPr userDrawn="1"/>
        </p:nvSpPr>
        <p:spPr bwMode="auto">
          <a:xfrm>
            <a:off x="8434388" y="6546850"/>
            <a:ext cx="57626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tabLst>
                <a:tab pos="568325" algn="ctr"/>
                <a:tab pos="857250" algn="l"/>
                <a:tab pos="1089025" algn="l"/>
              </a:tabLst>
              <a:defRPr/>
            </a:pPr>
            <a:fld id="{7C429103-03A4-41E1-B824-2F65800A3807}" type="slidenum">
              <a:rPr lang="ja-JP" altLang="en-US" sz="1400">
                <a:solidFill>
                  <a:srgbClr val="000000"/>
                </a:solidFill>
                <a:latin typeface="HGP創英角ｺﾞｼｯｸUB"/>
                <a:ea typeface="HGP創英角ｺﾞｼｯｸUB"/>
                <a:cs typeface="Arial Unicode MS" pitchFamily="34" charset="-128"/>
              </a:rPr>
              <a:pPr algn="r" eaLnBrk="0" hangingPunct="0">
                <a:tabLst>
                  <a:tab pos="568325" algn="ctr"/>
                  <a:tab pos="857250" algn="l"/>
                  <a:tab pos="1089025" algn="l"/>
                </a:tabLs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HGP創英角ｺﾞｼｯｸUB"/>
              <a:ea typeface="HGP創英角ｺﾞｼｯｸUB"/>
              <a:cs typeface="Arial Unicode MS" pitchFamily="34" charset="-128"/>
            </a:endParaRPr>
          </a:p>
        </p:txBody>
      </p:sp>
      <p:sp>
        <p:nvSpPr>
          <p:cNvPr id="143374" name="Text Box 14"/>
          <p:cNvSpPr txBox="1">
            <a:spLocks noChangeArrowheads="1"/>
          </p:cNvSpPr>
          <p:nvPr userDrawn="1"/>
        </p:nvSpPr>
        <p:spPr bwMode="auto">
          <a:xfrm>
            <a:off x="7164388" y="6507163"/>
            <a:ext cx="1368425" cy="255587"/>
          </a:xfrm>
          <a:prstGeom prst="rect">
            <a:avLst/>
          </a:prstGeom>
          <a:noFill/>
          <a:ln>
            <a:noFill/>
          </a:ln>
          <a:extLst/>
        </p:spPr>
        <p:txBody>
          <a:bodyPr lIns="72000" tIns="36000" rIns="72000" bIns="36000">
            <a:spAutoFit/>
          </a:bodyPr>
          <a:lstStyle>
            <a:lvl1pPr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en-US" altLang="ja-JP" sz="1200" smtClean="0">
                <a:solidFill>
                  <a:srgbClr val="5F5F5F"/>
                </a:solidFill>
                <a:latin typeface="Tahoma" pitchFamily="34" charset="0"/>
                <a:ea typeface="Arial Unicode MS" pitchFamily="50" charset="-128"/>
                <a:cs typeface="Arial Unicode MS" pitchFamily="50" charset="-128"/>
              </a:rPr>
              <a:t>CONFIDENTIAL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1524000" y="6527800"/>
            <a:ext cx="3660775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000" tIns="10800" rIns="18000" bIns="10800">
            <a:spAutoFit/>
          </a:bodyPr>
          <a:lstStyle>
            <a:lvl1pPr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ja-JP" sz="1100" smtClean="0">
                <a:solidFill>
                  <a:srgbClr val="000000"/>
                </a:solidFill>
                <a:ea typeface="Arial Unicode MS" pitchFamily="50" charset="-128"/>
                <a:cs typeface="Arial Unicode MS" pitchFamily="50" charset="-128"/>
              </a:rPr>
              <a:t>Copyright © 2012 Toshiba Corporation. All rights reserved.</a:t>
            </a:r>
            <a:endParaRPr lang="ja-JP" altLang="en-US" sz="1100" smtClean="0">
              <a:solidFill>
                <a:srgbClr val="00000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81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613" y="6429375"/>
            <a:ext cx="1227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0" fontAlgn="base" hangingPunct="0">
        <a:spcBef>
          <a:spcPct val="0"/>
        </a:spcBef>
        <a:spcAft>
          <a:spcPct val="2500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84163" algn="l" rtl="0" eaLnBrk="0" fontAlgn="base" hangingPunct="0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857250" indent="-282575" algn="l" rtl="0" eaLnBrk="0" fontAlgn="base" hangingPunct="0">
        <a:spcBef>
          <a:spcPct val="0"/>
        </a:spcBef>
        <a:spcAft>
          <a:spcPct val="25000"/>
        </a:spcAft>
        <a:buFont typeface="Helvetica" pitchFamily="34" charset="0"/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138238" indent="-279400" algn="l" rtl="0" eaLnBrk="0" fontAlgn="base" hangingPunct="0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1425575" indent="-284163" algn="l" rtl="0" eaLnBrk="0" fontAlgn="base" hangingPunct="0">
        <a:spcBef>
          <a:spcPct val="0"/>
        </a:spcBef>
        <a:spcAft>
          <a:spcPct val="2500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18827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71378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0-0. Title_Arial or Arial Narrow_28pt</a:t>
            </a:r>
            <a:endParaRPr lang="ja-JP" alt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168400"/>
            <a:ext cx="7467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Arial_28pt</a:t>
            </a:r>
            <a:endParaRPr lang="ja-JP" altLang="en-US" smtClean="0"/>
          </a:p>
        </p:txBody>
      </p:sp>
      <p:sp>
        <p:nvSpPr>
          <p:cNvPr id="3076" name="Line 7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7" name="Line 9"/>
          <p:cNvSpPr>
            <a:spLocks noChangeShapeType="1"/>
          </p:cNvSpPr>
          <p:nvPr userDrawn="1"/>
        </p:nvSpPr>
        <p:spPr bwMode="auto">
          <a:xfrm>
            <a:off x="190500" y="692150"/>
            <a:ext cx="8763000" cy="0"/>
          </a:xfrm>
          <a:prstGeom prst="line">
            <a:avLst/>
          </a:prstGeom>
          <a:noFill/>
          <a:ln w="28575">
            <a:solidFill>
              <a:srgbClr val="9999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8" name="Rectangle 61"/>
          <p:cNvSpPr>
            <a:spLocks noChangeArrowheads="1"/>
          </p:cNvSpPr>
          <p:nvPr userDrawn="1"/>
        </p:nvSpPr>
        <p:spPr bwMode="auto">
          <a:xfrm>
            <a:off x="8434388" y="6546850"/>
            <a:ext cx="57626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tabLst>
                <a:tab pos="568325" algn="ctr"/>
                <a:tab pos="857250" algn="l"/>
                <a:tab pos="1089025" algn="l"/>
              </a:tabLst>
              <a:defRPr/>
            </a:pPr>
            <a:fld id="{CEA93296-8D32-43BF-A947-EB59B0EE3102}" type="slidenum">
              <a:rPr lang="ja-JP" altLang="en-US" sz="1400">
                <a:solidFill>
                  <a:srgbClr val="000000"/>
                </a:solidFill>
                <a:latin typeface="HGP創英角ｺﾞｼｯｸUB"/>
                <a:ea typeface="HGP創英角ｺﾞｼｯｸUB"/>
                <a:cs typeface="Arial Unicode MS" pitchFamily="34" charset="-128"/>
              </a:rPr>
              <a:pPr algn="r" eaLnBrk="0" hangingPunct="0">
                <a:tabLst>
                  <a:tab pos="568325" algn="ctr"/>
                  <a:tab pos="857250" algn="l"/>
                  <a:tab pos="1089025" algn="l"/>
                </a:tabLst>
                <a:defRPr/>
              </a:pPr>
              <a:t>‹#›</a:t>
            </a:fld>
            <a:endParaRPr lang="en-US" altLang="ja-JP" sz="1400">
              <a:solidFill>
                <a:srgbClr val="000000"/>
              </a:solidFill>
              <a:latin typeface="HGP創英角ｺﾞｼｯｸUB"/>
              <a:ea typeface="HGP創英角ｺﾞｼｯｸUB"/>
              <a:cs typeface="Arial Unicode MS" pitchFamily="34" charset="-128"/>
            </a:endParaRPr>
          </a:p>
        </p:txBody>
      </p:sp>
      <p:sp>
        <p:nvSpPr>
          <p:cNvPr id="143374" name="Text Box 14"/>
          <p:cNvSpPr txBox="1">
            <a:spLocks noChangeArrowheads="1"/>
          </p:cNvSpPr>
          <p:nvPr userDrawn="1"/>
        </p:nvSpPr>
        <p:spPr bwMode="auto">
          <a:xfrm>
            <a:off x="7164388" y="6507163"/>
            <a:ext cx="1368425" cy="255587"/>
          </a:xfrm>
          <a:prstGeom prst="rect">
            <a:avLst/>
          </a:prstGeom>
          <a:noFill/>
          <a:ln>
            <a:noFill/>
          </a:ln>
          <a:extLst/>
        </p:spPr>
        <p:txBody>
          <a:bodyPr lIns="72000" tIns="36000" rIns="72000" bIns="36000">
            <a:spAutoFit/>
          </a:bodyPr>
          <a:lstStyle>
            <a:lvl1pPr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ctr" defTabSz="935038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35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en-US" altLang="ja-JP" sz="1200" smtClean="0">
                <a:solidFill>
                  <a:srgbClr val="5F5F5F"/>
                </a:solidFill>
                <a:latin typeface="Tahoma" pitchFamily="34" charset="0"/>
                <a:ea typeface="Arial Unicode MS" pitchFamily="50" charset="-128"/>
                <a:cs typeface="Arial Unicode MS" pitchFamily="50" charset="-128"/>
              </a:rPr>
              <a:t>CONFIDENTIAL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1524000" y="6527800"/>
            <a:ext cx="3660775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000" tIns="10800" rIns="18000" bIns="10800">
            <a:spAutoFit/>
          </a:bodyPr>
          <a:lstStyle>
            <a:lvl1pPr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ctr" defTabSz="968375" eaLnBrk="0" hangingPunct="0">
              <a:spcBef>
                <a:spcPct val="0"/>
              </a:spcBef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ja-JP" sz="1100" smtClean="0">
                <a:solidFill>
                  <a:srgbClr val="000000"/>
                </a:solidFill>
                <a:ea typeface="Arial Unicode MS" pitchFamily="50" charset="-128"/>
                <a:cs typeface="Arial Unicode MS" pitchFamily="50" charset="-128"/>
              </a:rPr>
              <a:t>Copyright © 2012 Toshiba Corporation. All rights reserved.</a:t>
            </a:r>
            <a:endParaRPr lang="ja-JP" altLang="en-US" sz="1100" smtClean="0">
              <a:solidFill>
                <a:srgbClr val="00000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4105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613" y="6429375"/>
            <a:ext cx="1227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0" fontAlgn="base" hangingPunct="0">
        <a:spcBef>
          <a:spcPct val="0"/>
        </a:spcBef>
        <a:spcAft>
          <a:spcPct val="2500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84163" algn="l" rtl="0" eaLnBrk="0" fontAlgn="base" hangingPunct="0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857250" indent="-282575" algn="l" rtl="0" eaLnBrk="0" fontAlgn="base" hangingPunct="0">
        <a:spcBef>
          <a:spcPct val="0"/>
        </a:spcBef>
        <a:spcAft>
          <a:spcPct val="25000"/>
        </a:spcAft>
        <a:buFont typeface="Helvetica" pitchFamily="34" charset="0"/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138238" indent="-279400" algn="l" rtl="0" eaLnBrk="0" fontAlgn="base" hangingPunct="0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1425575" indent="-284163" algn="l" rtl="0" eaLnBrk="0" fontAlgn="base" hangingPunct="0">
        <a:spcBef>
          <a:spcPct val="0"/>
        </a:spcBef>
        <a:spcAft>
          <a:spcPct val="2500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18827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user\Desktop\текстуры\148d958942430fdb1db9888169a90e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E:\makets\Рената\Презентации для Италии\верхушка ДИИП 2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72575" cy="202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/>
          <p:nvPr/>
        </p:nvGrpSpPr>
        <p:grpSpPr>
          <a:xfrm>
            <a:off x="3059832" y="2266669"/>
            <a:ext cx="2700000" cy="2700000"/>
            <a:chOff x="-1980728" y="3438943"/>
            <a:chExt cx="1583854" cy="1583854"/>
          </a:xfrm>
        </p:grpSpPr>
        <p:sp>
          <p:nvSpPr>
            <p:cNvPr id="9" name="Овал 8"/>
            <p:cNvSpPr/>
            <p:nvPr/>
          </p:nvSpPr>
          <p:spPr bwMode="auto">
            <a:xfrm>
              <a:off x="-1980728" y="3438943"/>
              <a:ext cx="1583854" cy="158385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8" name="Picture 4" descr="C:\02_Рената\Логотипы\логотип 20 лет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16292" y="3531375"/>
              <a:ext cx="1454981" cy="139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92409" y="5013176"/>
            <a:ext cx="86280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Рециркуляция монет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зарубежный опыт и отечественная практика. 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70" y="335423"/>
            <a:ext cx="7624068" cy="571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6647" y="924516"/>
            <a:ext cx="2079452" cy="228296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54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4013" y="263525"/>
            <a:ext cx="83534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Организация работы с монетой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В </a:t>
            </a:r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операционной </a:t>
            </a:r>
            <a:r>
              <a:rPr lang="ru-RU" sz="2400" b="1" cap="all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кассе</a:t>
            </a:r>
          </a:p>
        </p:txBody>
      </p:sp>
      <p:sp>
        <p:nvSpPr>
          <p:cNvPr id="9222" name="Прямоугольник 2"/>
          <p:cNvSpPr>
            <a:spLocks noChangeArrowheads="1"/>
          </p:cNvSpPr>
          <p:nvPr/>
        </p:nvSpPr>
        <p:spPr bwMode="auto">
          <a:xfrm>
            <a:off x="3923928" y="1196752"/>
            <a:ext cx="4572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Быстрый прием монет с определением подлинности, суммы, 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пономинальным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подсчетом и распечаткой чека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Высокая скорость счета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Обработка крупных монетных депозитов от юр. и физ. лиц прямо в опер. кассе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Снижение трудоемкости операций, снижение нагрузки на кассира при работе с монетой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Снижение времени обслуживания одного клиента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Лояльность кассира по отношению к клиентам с монетой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Компактные габариты, возможность размещения в опер. кассе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Низкий уровень шума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Стильный и современный дизайн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Рост притока клиентов с  монетой при минимальных трудозатратах</a:t>
            </a:r>
          </a:p>
        </p:txBody>
      </p:sp>
      <p:pic>
        <p:nvPicPr>
          <p:cNvPr id="9223" name="Picture 4" descr="C:\Users\baa\Documents\Doc_Рабочие документы\Реклама\Презентации\Рециркуляция монет\Pelican 301 с мешк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497013"/>
            <a:ext cx="306387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39752" y="5302250"/>
            <a:ext cx="1531938" cy="647700"/>
          </a:xfrm>
          <a:prstGeom prst="rect">
            <a:avLst/>
          </a:prstGeom>
          <a:solidFill>
            <a:srgbClr val="FFFFCC"/>
          </a:solidFill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latin typeface="Arial Narrow" pitchFamily="34" charset="0"/>
                <a:cs typeface="Arial" pitchFamily="34" charset="0"/>
              </a:rPr>
              <a:t>CTcoin</a:t>
            </a:r>
            <a:r>
              <a:rPr lang="ru-RU" kern="0" dirty="0">
                <a:latin typeface="Arial Narrow" pitchFamily="34" charset="0"/>
                <a:cs typeface="Arial" pitchFamily="34" charset="0"/>
              </a:rPr>
              <a:t> </a:t>
            </a:r>
            <a:endParaRPr lang="en-US" kern="0" dirty="0">
              <a:latin typeface="Arial Narrow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Arial Narrow" pitchFamily="34" charset="0"/>
                <a:cs typeface="Arial" pitchFamily="34" charset="0"/>
              </a:rPr>
              <a:t>Pelican 301 +</a:t>
            </a:r>
            <a:endParaRPr lang="ru-RU" kern="0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V="1">
            <a:off x="948477" y="1124744"/>
            <a:ext cx="7223923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448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9" y="1124744"/>
            <a:ext cx="7315572" cy="4877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013" y="263525"/>
            <a:ext cx="83534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Успешная работа в операционной кассе</a:t>
            </a:r>
            <a:endParaRPr lang="ru-RU" sz="2400" b="1" cap="all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5338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user\Desktop\текстуры\148d958942430fdb1db9888169a90ec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F:\Новая папка (3)\лого\лого ДИИП 2000\логотип бел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215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Благодарим за внимание!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-108520" y="4422776"/>
            <a:ext cx="928928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получения подробной информации о продукте </a:t>
            </a:r>
            <a:endParaRPr lang="ru-RU" sz="2000" b="1" spc="-1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ru-RU" sz="2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</a:t>
            </a:r>
            <a:r>
              <a:rPr lang="ru-RU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совершения заказа обращайтесь </a:t>
            </a:r>
            <a:endParaRPr lang="ru-RU" sz="2000" b="1" spc="-1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ru-RU" sz="2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телефонам </a:t>
            </a:r>
            <a:endParaRPr lang="ru-RU" sz="2000" b="1" spc="-1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ru-RU" sz="2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</a:t>
            </a:r>
            <a:r>
              <a:rPr lang="ru-RU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800 555-25-80 (звонок по России бесплатный), </a:t>
            </a:r>
            <a:endParaRPr lang="ru-RU" sz="2000" b="1" spc="-1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ru-RU" sz="2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ru-RU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(495) 739-53-02 </a:t>
            </a:r>
            <a:endParaRPr lang="ru-RU" sz="2000" b="1" spc="-1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ru-RU" sz="2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 </a:t>
            </a:r>
            <a:r>
              <a:rPr lang="ru-RU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электронной почте  </a:t>
            </a:r>
            <a:r>
              <a:rPr lang="ru-RU" sz="2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banks@deep2000.ru</a:t>
            </a:r>
            <a:endParaRPr lang="ru-RU" sz="2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361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5695" y="5813605"/>
            <a:ext cx="7652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 данным директора Департамента наличного денежного обращения Банка России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А.В.Юрова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, только лишь менее 3% монет номиналом 1, 5 и 10 копеек, выпущенных в обращение, возвращается в ЦБ РФ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604448" y="292310"/>
            <a:ext cx="401315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91" y="222430"/>
            <a:ext cx="7297737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200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4013" y="263525"/>
            <a:ext cx="83534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Проблема  государственной важности</a:t>
            </a:r>
            <a:endParaRPr lang="ru-RU" sz="2400" b="1" cap="all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604448" y="292310"/>
            <a:ext cx="401315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3" y="952083"/>
            <a:ext cx="7831269" cy="587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"/>
          <p:cNvSpPr>
            <a:spLocks noChangeArrowheads="1"/>
          </p:cNvSpPr>
          <p:nvPr/>
        </p:nvSpPr>
        <p:spPr bwMode="auto">
          <a:xfrm>
            <a:off x="1035298" y="1628800"/>
            <a:ext cx="699085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 Банк России отпускает монету коммерческим банкам бесплатно…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 Кассиры коммерческих банков не любят работать с монетой… 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 Граждане монету копят, копят, копят…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 Государство тратит на чеканку новой монеты десятки и сотни миллионов рублей ежегодно.</a:t>
            </a:r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Как разорвать «порочный круг»?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</a:rPr>
              <a:t>Нужно учитывать интересы!</a:t>
            </a:r>
            <a:endParaRPr lang="ru-RU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08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315718" y="5898803"/>
            <a:ext cx="792162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Arial Narrow" pitchFamily="34" charset="0"/>
                <a:cs typeface="Arial" pitchFamily="34" charset="0"/>
              </a:rPr>
              <a:t>ВСП</a:t>
            </a:r>
          </a:p>
        </p:txBody>
      </p:sp>
      <p:sp>
        <p:nvSpPr>
          <p:cNvPr id="4099" name="TextBox 22"/>
          <p:cNvSpPr txBox="1">
            <a:spLocks noChangeArrowheads="1"/>
          </p:cNvSpPr>
          <p:nvPr/>
        </p:nvSpPr>
        <p:spPr bwMode="auto">
          <a:xfrm>
            <a:off x="924818" y="980728"/>
            <a:ext cx="129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>
                <a:latin typeface="Arial Narrow" pitchFamily="34" charset="0"/>
              </a:rPr>
              <a:t>Подкрепление </a:t>
            </a:r>
          </a:p>
          <a:p>
            <a:pPr algn="ctr" eaLnBrk="1" hangingPunct="1"/>
            <a:r>
              <a:rPr lang="ru-RU" sz="1400">
                <a:latin typeface="Arial Narrow" pitchFamily="34" charset="0"/>
              </a:rPr>
              <a:t>монетой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4013" y="116632"/>
            <a:ext cx="8353425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100% рециркуляция монет: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опыт Скандинавии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730" y="4293096"/>
            <a:ext cx="1900238" cy="522288"/>
          </a:xfrm>
          <a:prstGeom prst="rect">
            <a:avLst/>
          </a:prstGeom>
          <a:solidFill>
            <a:srgbClr val="FFFFCC"/>
          </a:solidFill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latin typeface="Arial Narrow" pitchFamily="34" charset="0"/>
                <a:cs typeface="Arial" pitchFamily="34" charset="0"/>
              </a:rPr>
              <a:t>Национальный банк Дании</a:t>
            </a:r>
          </a:p>
        </p:txBody>
      </p:sp>
      <p:sp>
        <p:nvSpPr>
          <p:cNvPr id="13" name="Стрелка углом 12"/>
          <p:cNvSpPr/>
          <p:nvPr/>
        </p:nvSpPr>
        <p:spPr>
          <a:xfrm>
            <a:off x="1147068" y="1658591"/>
            <a:ext cx="1368425" cy="720725"/>
          </a:xfrm>
          <a:prstGeom prst="bentArrow">
            <a:avLst>
              <a:gd name="adj1" fmla="val 39376"/>
              <a:gd name="adj2" fmla="val 32188"/>
              <a:gd name="adj3" fmla="val 41772"/>
              <a:gd name="adj4" fmla="val 43750"/>
            </a:avLst>
          </a:prstGeom>
          <a:solidFill>
            <a:srgbClr val="92D050">
              <a:alpha val="50000"/>
            </a:srgb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8355" y="2558703"/>
            <a:ext cx="1512888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Arial Narrow" pitchFamily="34" charset="0"/>
                <a:cs typeface="Arial" pitchFamily="34" charset="0"/>
              </a:rPr>
              <a:t>Банк</a:t>
            </a:r>
          </a:p>
        </p:txBody>
      </p:sp>
      <p:sp>
        <p:nvSpPr>
          <p:cNvPr id="4107" name="TextBox 25"/>
          <p:cNvSpPr txBox="1">
            <a:spLocks noChangeArrowheads="1"/>
          </p:cNvSpPr>
          <p:nvPr/>
        </p:nvSpPr>
        <p:spPr bwMode="auto">
          <a:xfrm>
            <a:off x="5513277" y="5930265"/>
            <a:ext cx="1296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>
                <a:latin typeface="Arial Narrow" pitchFamily="34" charset="0"/>
              </a:rPr>
              <a:t>Возврат </a:t>
            </a:r>
          </a:p>
          <a:p>
            <a:pPr algn="ctr" eaLnBrk="1" hangingPunct="1"/>
            <a:r>
              <a:rPr lang="ru-RU" sz="1400" dirty="0">
                <a:latin typeface="Arial Narrow" pitchFamily="34" charset="0"/>
              </a:rPr>
              <a:t>монеты в банк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2330" y="5825778"/>
            <a:ext cx="792163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Arial Narrow" pitchFamily="34" charset="0"/>
                <a:cs typeface="Arial" pitchFamily="34" charset="0"/>
              </a:rPr>
              <a:t>ВСП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34630" y="5744816"/>
            <a:ext cx="792163" cy="369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Arial Narrow" pitchFamily="34" charset="0"/>
                <a:cs typeface="Arial" pitchFamily="34" charset="0"/>
              </a:rPr>
              <a:t>ВСП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86930" y="5609878"/>
            <a:ext cx="792163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latin typeface="Arial Narrow" pitchFamily="34" charset="0"/>
                <a:cs typeface="Arial" pitchFamily="34" charset="0"/>
              </a:rPr>
              <a:t>ВСП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3517205" y="3315941"/>
            <a:ext cx="365125" cy="863600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2802830" y="3242916"/>
            <a:ext cx="390525" cy="865187"/>
          </a:xfrm>
          <a:prstGeom prst="downArrow">
            <a:avLst>
              <a:gd name="adj1" fmla="val 51761"/>
              <a:gd name="adj2" fmla="val 50000"/>
            </a:avLst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6200000">
            <a:off x="4734818" y="1190278"/>
            <a:ext cx="360362" cy="865188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5400000" flipH="1">
            <a:off x="4888012" y="2540446"/>
            <a:ext cx="342900" cy="487363"/>
          </a:xfrm>
          <a:prstGeom prst="downArrow">
            <a:avLst>
              <a:gd name="adj1" fmla="val 56622"/>
              <a:gd name="adj2" fmla="val 57952"/>
            </a:avLst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5471418" y="1995141"/>
            <a:ext cx="1008062" cy="585787"/>
          </a:xfrm>
          <a:prstGeom prst="rect">
            <a:avLst/>
          </a:prstGeom>
          <a:solidFill>
            <a:srgbClr val="FF66CC"/>
          </a:solidFill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latin typeface="Arial Narrow" pitchFamily="34" charset="0"/>
                <a:cs typeface="Arial" pitchFamily="34" charset="0"/>
              </a:rPr>
              <a:t>Торговые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latin typeface="Arial Narrow" pitchFamily="34" charset="0"/>
                <a:cs typeface="Arial" pitchFamily="34" charset="0"/>
              </a:rPr>
              <a:t>сети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61893" y="1331566"/>
            <a:ext cx="1008062" cy="584200"/>
          </a:xfrm>
          <a:prstGeom prst="rect">
            <a:avLst/>
          </a:prstGeom>
          <a:solidFill>
            <a:srgbClr val="99CCFF"/>
          </a:solidFill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err="1">
                <a:latin typeface="Arial Narrow" pitchFamily="34" charset="0"/>
                <a:cs typeface="Arial" pitchFamily="34" charset="0"/>
              </a:rPr>
              <a:t>Организа-ции</a:t>
            </a:r>
            <a:endParaRPr lang="ru-RU" sz="1600" kern="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66655" y="2666653"/>
            <a:ext cx="1008063" cy="339725"/>
          </a:xfrm>
          <a:prstGeom prst="rect">
            <a:avLst/>
          </a:prstGeom>
          <a:solidFill>
            <a:srgbClr val="FFC000"/>
          </a:solidFill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latin typeface="Arial Narrow" pitchFamily="34" charset="0"/>
                <a:cs typeface="Arial" pitchFamily="34" charset="0"/>
              </a:rPr>
              <a:t>Клиенты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164461" y="3241328"/>
            <a:ext cx="1223963" cy="339725"/>
          </a:xfrm>
          <a:prstGeom prst="rect">
            <a:avLst/>
          </a:prstGeom>
          <a:solidFill>
            <a:srgbClr val="0070C0"/>
          </a:solidFill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Население</a:t>
            </a:r>
          </a:p>
        </p:txBody>
      </p:sp>
      <p:pic>
        <p:nvPicPr>
          <p:cNvPr id="4119" name="Picture 2" descr="C:\Users\baa\Documents\Doc_Рабочие документы\Реклама\Презентации\Рециркуляция монет\800px-Danmarks_Nationalb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" y="3212976"/>
            <a:ext cx="19065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" descr="C:\Users\baa\Documents\Doc_Рабочие документы\Реклама\Презентации\Рециркуляция монет\Нацбанк Дании_Лог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8703"/>
            <a:ext cx="21034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72518" y="1533178"/>
            <a:ext cx="727075" cy="7016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572518" y="1533178"/>
            <a:ext cx="727075" cy="7016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3" name="TextBox 74"/>
          <p:cNvSpPr txBox="1">
            <a:spLocks noChangeArrowheads="1"/>
          </p:cNvSpPr>
          <p:nvPr/>
        </p:nvSpPr>
        <p:spPr bwMode="auto">
          <a:xfrm>
            <a:off x="924818" y="5239991"/>
            <a:ext cx="1454150" cy="1169551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>
                <a:latin typeface="Arial Narrow" pitchFamily="34" charset="0"/>
              </a:rPr>
              <a:t>Уже 2 года Национальный банк не выпускает монету. Монетный двор закрыт! </a:t>
            </a:r>
          </a:p>
        </p:txBody>
      </p:sp>
      <p:pic>
        <p:nvPicPr>
          <p:cNvPr id="4124" name="Picture 4" descr="C:\Users\baa\Documents\Doc_Рабочие документы\Реклама\Презентации\Рециркуляция монет\Датский банк_3,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05" y="1358553"/>
            <a:ext cx="15398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3" descr="C:\Users\baa\Documents\Doc_Рабочие документы\Продукция\Счетчики и сортировщики монет\CTcoin_Пингвин\Photo\Pengui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55" y="2311053"/>
            <a:ext cx="5254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" descr="C:\Users\baa\Documents\Doc_Рабочие документы\Продукция\Счетчики и сортировщики монет\CTcoin_Пингвин\Photo\Pengui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05" y="1933228"/>
            <a:ext cx="5254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9" name="TextBox 10"/>
          <p:cNvSpPr txBox="1">
            <a:spLocks noChangeArrowheads="1"/>
          </p:cNvSpPr>
          <p:nvPr/>
        </p:nvSpPr>
        <p:spPr bwMode="auto">
          <a:xfrm>
            <a:off x="3891855" y="3054003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>
                <a:solidFill>
                  <a:srgbClr val="17375E"/>
                </a:solidFill>
                <a:latin typeface="Arial Narrow" pitchFamily="34" charset="0"/>
              </a:rPr>
              <a:t>Системы самообслуживания</a:t>
            </a:r>
          </a:p>
          <a:p>
            <a:pPr algn="ctr" eaLnBrk="1" hangingPunct="1"/>
            <a:r>
              <a:rPr lang="ru-RU" sz="1200">
                <a:solidFill>
                  <a:srgbClr val="17375E"/>
                </a:solidFill>
                <a:latin typeface="Arial Narrow" pitchFamily="34" charset="0"/>
              </a:rPr>
              <a:t>компании </a:t>
            </a:r>
            <a:r>
              <a:rPr lang="en-US" sz="1200">
                <a:solidFill>
                  <a:srgbClr val="17375E"/>
                </a:solidFill>
                <a:latin typeface="Arial Narrow" pitchFamily="34" charset="0"/>
              </a:rPr>
              <a:t>CTcoin</a:t>
            </a:r>
            <a:endParaRPr lang="ru-RU" sz="1200">
              <a:solidFill>
                <a:srgbClr val="17375E"/>
              </a:solidFill>
              <a:latin typeface="Arial Narrow" pitchFamily="34" charset="0"/>
            </a:endParaRPr>
          </a:p>
        </p:txBody>
      </p:sp>
      <p:pic>
        <p:nvPicPr>
          <p:cNvPr id="4130" name="Picture 5" descr="C:\Users\baa\Documents\Doc_Рабочие документы\Реклама\Презентации\Рециркуляция монет\MP9004331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42666"/>
            <a:ext cx="10604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6" descr="C:\Users\baa\Documents\Doc_Рабочие документы\Реклама\Презентации\Рециркуляция монет\Датский банк_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80" y="4477991"/>
            <a:ext cx="1701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Стрелка вниз 81"/>
          <p:cNvSpPr/>
          <p:nvPr/>
        </p:nvSpPr>
        <p:spPr>
          <a:xfrm rot="16200000">
            <a:off x="4783236" y="4072385"/>
            <a:ext cx="360363" cy="863600"/>
          </a:xfrm>
          <a:prstGeom prst="downArrow">
            <a:avLst/>
          </a:prstGeom>
          <a:solidFill>
            <a:srgbClr val="92D050">
              <a:alpha val="50000"/>
            </a:srgb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Стрелка вниз 82"/>
          <p:cNvSpPr/>
          <p:nvPr/>
        </p:nvSpPr>
        <p:spPr>
          <a:xfrm rot="5400000" flipH="1">
            <a:off x="5040412" y="5061396"/>
            <a:ext cx="342900" cy="487363"/>
          </a:xfrm>
          <a:prstGeom prst="downArrow">
            <a:avLst>
              <a:gd name="adj1" fmla="val 56622"/>
              <a:gd name="adj2" fmla="val 57952"/>
            </a:avLst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34" name="Picture 3" descr="C:\Users\baa\Documents\Doc_Рабочие документы\Продукция\Счетчики и сортировщики монет\CTcoin_Пингвин\Photo\Pengui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55" y="4832003"/>
            <a:ext cx="5254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5549205" y="4717008"/>
            <a:ext cx="1008063" cy="584200"/>
          </a:xfrm>
          <a:prstGeom prst="rect">
            <a:avLst/>
          </a:prstGeom>
          <a:solidFill>
            <a:srgbClr val="FF66CC"/>
          </a:solidFill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latin typeface="Arial Narrow" pitchFamily="34" charset="0"/>
                <a:cs typeface="Arial" pitchFamily="34" charset="0"/>
              </a:rPr>
              <a:t>Торговые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latin typeface="Arial Narrow" pitchFamily="34" charset="0"/>
                <a:cs typeface="Arial" pitchFamily="34" charset="0"/>
              </a:rPr>
              <a:t>сети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39680" y="3933056"/>
            <a:ext cx="1008063" cy="584200"/>
          </a:xfrm>
          <a:prstGeom prst="rect">
            <a:avLst/>
          </a:prstGeom>
          <a:solidFill>
            <a:srgbClr val="99CCFF"/>
          </a:solidFill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err="1">
                <a:latin typeface="Arial Narrow" pitchFamily="34" charset="0"/>
                <a:cs typeface="Arial" pitchFamily="34" charset="0"/>
              </a:rPr>
              <a:t>Организа-ции</a:t>
            </a:r>
            <a:endParaRPr lang="ru-RU" sz="1600" kern="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544443" y="5467127"/>
            <a:ext cx="1008062" cy="338137"/>
          </a:xfrm>
          <a:prstGeom prst="rect">
            <a:avLst/>
          </a:prstGeom>
          <a:solidFill>
            <a:srgbClr val="FFC000"/>
          </a:solidFill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latin typeface="Arial Narrow" pitchFamily="34" charset="0"/>
                <a:cs typeface="Arial" pitchFamily="34" charset="0"/>
              </a:rPr>
              <a:t>Клиенты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208609" y="6023133"/>
            <a:ext cx="1223963" cy="338137"/>
          </a:xfrm>
          <a:prstGeom prst="rect">
            <a:avLst/>
          </a:prstGeom>
          <a:solidFill>
            <a:srgbClr val="0070C0"/>
          </a:solidFill>
          <a:effectLst>
            <a:outerShdw blurRad="101600" dist="762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Население</a:t>
            </a:r>
          </a:p>
        </p:txBody>
      </p:sp>
      <p:pic>
        <p:nvPicPr>
          <p:cNvPr id="4139" name="Picture 3" descr="C:\Users\baa\Documents\Doc_Рабочие документы\Продукция\Счетчики и сортировщики монет\CTcoin_Пингвин\Photo\Pengui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2766"/>
            <a:ext cx="5254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2" name="Picture 8" descr="C:\Users\baa\Documents\Doc_Рабочие документы\Реклама\Презентации\Рециркуляция монет\MC90034184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79" y="4229853"/>
            <a:ext cx="13239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Прямая соединительная линия 48"/>
          <p:cNvCxnSpPr/>
          <p:nvPr/>
        </p:nvCxnSpPr>
        <p:spPr bwMode="auto">
          <a:xfrm flipV="1">
            <a:off x="948477" y="980728"/>
            <a:ext cx="7223923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0" name="Стрелка углом 89"/>
          <p:cNvSpPr/>
          <p:nvPr/>
        </p:nvSpPr>
        <p:spPr>
          <a:xfrm rot="5400000">
            <a:off x="7029336" y="3626087"/>
            <a:ext cx="246486" cy="860425"/>
          </a:xfrm>
          <a:prstGeom prst="bentArrow">
            <a:avLst>
              <a:gd name="adj1" fmla="val 33848"/>
              <a:gd name="adj2" fmla="val 33426"/>
              <a:gd name="adj3" fmla="val 41772"/>
              <a:gd name="adj4" fmla="val 43750"/>
            </a:avLst>
          </a:prstGeom>
          <a:solidFill>
            <a:srgbClr val="92D050">
              <a:alpha val="50000"/>
            </a:srgb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Стрелка углом 90"/>
          <p:cNvSpPr/>
          <p:nvPr/>
        </p:nvSpPr>
        <p:spPr>
          <a:xfrm rot="10800000">
            <a:off x="6722368" y="5458668"/>
            <a:ext cx="839787" cy="302419"/>
          </a:xfrm>
          <a:prstGeom prst="bentArrow">
            <a:avLst>
              <a:gd name="adj1" fmla="val 22604"/>
              <a:gd name="adj2" fmla="val 26198"/>
              <a:gd name="adj3" fmla="val 41772"/>
              <a:gd name="adj4" fmla="val 43750"/>
            </a:avLst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Стрелка углом 45"/>
          <p:cNvSpPr/>
          <p:nvPr/>
        </p:nvSpPr>
        <p:spPr>
          <a:xfrm rot="10800000">
            <a:off x="6660232" y="2708920"/>
            <a:ext cx="839787" cy="302419"/>
          </a:xfrm>
          <a:prstGeom prst="bentArrow">
            <a:avLst>
              <a:gd name="adj1" fmla="val 22604"/>
              <a:gd name="adj2" fmla="val 26198"/>
              <a:gd name="adj3" fmla="val 41772"/>
              <a:gd name="adj4" fmla="val 43750"/>
            </a:avLst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Стрелка углом 46"/>
          <p:cNvSpPr/>
          <p:nvPr/>
        </p:nvSpPr>
        <p:spPr>
          <a:xfrm rot="5400000">
            <a:off x="6967202" y="1075344"/>
            <a:ext cx="246486" cy="860425"/>
          </a:xfrm>
          <a:prstGeom prst="bentArrow">
            <a:avLst>
              <a:gd name="adj1" fmla="val 33848"/>
              <a:gd name="adj2" fmla="val 33426"/>
              <a:gd name="adj3" fmla="val 41772"/>
              <a:gd name="adj4" fmla="val 43750"/>
            </a:avLst>
          </a:prstGeom>
          <a:solidFill>
            <a:srgbClr val="92D050">
              <a:alpha val="50000"/>
            </a:srgbClr>
          </a:solidFill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08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4013" y="116632"/>
            <a:ext cx="83534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Сбор монеты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В клиентской зоне</a:t>
            </a:r>
          </a:p>
        </p:txBody>
      </p:sp>
      <p:sp>
        <p:nvSpPr>
          <p:cNvPr id="6150" name="Прямоугольник 2"/>
          <p:cNvSpPr>
            <a:spLocks noChangeArrowheads="1"/>
          </p:cNvSpPr>
          <p:nvPr/>
        </p:nvSpPr>
        <p:spPr bwMode="auto">
          <a:xfrm>
            <a:off x="5292080" y="1351310"/>
            <a:ext cx="3246437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Размещение в самых людных местах, как можно ближе к клиенту (в клиентской зоне ВСП, в крупных торговых центрах, на вокзалах)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Привлечение клиентов с монетой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Автоматизация процесса приема монет, переход на систему самообслуживания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Снижение нагрузки на кассира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При работе с юр. лицами – привлечение клиентов с монетой без открытия ставки кассира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Возможность сортировки монет по номиналам прямо в терминале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151" name="Picture 2" descr="C:\Users\baa\Documents\Download\Download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760"/>
            <a:ext cx="426878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 descr="C:\Users\baa\Documents\Download\Download\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86448"/>
            <a:ext cx="31083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 descr="C:\Users\baa\Documents\Doc_Рабочие документы\Реклама\Презентации\Рециркуляция монет\Penguin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054948"/>
            <a:ext cx="1155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287" y="3930998"/>
            <a:ext cx="1368425" cy="180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10"/>
          <p:cNvSpPr txBox="1">
            <a:spLocks noChangeArrowheads="1"/>
          </p:cNvSpPr>
          <p:nvPr/>
        </p:nvSpPr>
        <p:spPr bwMode="auto">
          <a:xfrm>
            <a:off x="3032125" y="5088285"/>
            <a:ext cx="2200275" cy="1076325"/>
          </a:xfrm>
          <a:prstGeom prst="rect">
            <a:avLst/>
          </a:prstGeom>
          <a:solidFill>
            <a:schemeClr val="tx2">
              <a:lumMod val="60000"/>
              <a:lumOff val="40000"/>
              <a:alpha val="50195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latin typeface="Arial Narrow" pitchFamily="34" charset="0"/>
              </a:rPr>
              <a:t>Терминалы самообслуживания </a:t>
            </a:r>
          </a:p>
          <a:p>
            <a:pPr algn="ctr" eaLnBrk="1" hangingPunct="1"/>
            <a:r>
              <a:rPr lang="ru-RU" sz="1600" b="1" dirty="0">
                <a:latin typeface="Arial Narrow" pitchFamily="34" charset="0"/>
              </a:rPr>
              <a:t>по приему монет </a:t>
            </a:r>
          </a:p>
          <a:p>
            <a:pPr algn="ctr" eaLnBrk="1" hangingPunct="1"/>
            <a:r>
              <a:rPr lang="en-US" sz="1600" b="1" dirty="0">
                <a:latin typeface="Arial Narrow" pitchFamily="34" charset="0"/>
              </a:rPr>
              <a:t>Panda </a:t>
            </a:r>
            <a:r>
              <a:rPr lang="ru-RU" sz="1600" b="1" dirty="0">
                <a:latin typeface="Arial Narrow" pitchFamily="34" charset="0"/>
              </a:rPr>
              <a:t>и </a:t>
            </a:r>
            <a:r>
              <a:rPr lang="en-US" sz="1600" b="1" dirty="0">
                <a:latin typeface="Arial Narrow" pitchFamily="34" charset="0"/>
              </a:rPr>
              <a:t>Penguin</a:t>
            </a:r>
            <a:endParaRPr lang="ru-RU" sz="1600" b="1" dirty="0">
              <a:latin typeface="Arial Narrow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948477" y="980728"/>
            <a:ext cx="7223923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12638" y="630423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41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365625"/>
            <a:ext cx="31511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1687225"/>
            <a:ext cx="6883400" cy="3935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Новое поколение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устройств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самообслуживания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приема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монет с возможностью зачислением суммы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счет клиента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Ультрамодный дизайн от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Bang &amp;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Olufsen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3" descr="C:\Users\user\Desktop\Люда\!!!777Презентация CTcoin Penguin_Шестако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57" y="342999"/>
            <a:ext cx="41767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" descr="C:\Users\user\Desktop\Люда\!!!Презентация CTcoin Penguin_Шестаков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4750"/>
            <a:ext cx="2957512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72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9" y="260648"/>
            <a:ext cx="451403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538"/>
            <a:ext cx="4306888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5472906" y="58867"/>
            <a:ext cx="313154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Г. И.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Лунтовский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«Необходимо активно использовать терминалы для приема монет от населения по опыту европейских государств» </a:t>
            </a:r>
          </a:p>
        </p:txBody>
      </p:sp>
      <p:pic>
        <p:nvPicPr>
          <p:cNvPr id="7" name="Picture 3" descr="V:\4. Отделы\15. Маркетинг\Юля Спирина\Презентация_CTcoin\Logo\CTcoi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5514975"/>
            <a:ext cx="2740025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24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425"/>
            <a:ext cx="7624068" cy="571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2200" y="919458"/>
            <a:ext cx="2079452" cy="228296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28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0746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shiba PowerPoint">
  <a:themeElements>
    <a:clrScheme name="2_Toshiba PowerPoint 15">
      <a:dk1>
        <a:srgbClr val="000000"/>
      </a:dk1>
      <a:lt1>
        <a:srgbClr val="FFFFFF"/>
      </a:lt1>
      <a:dk2>
        <a:srgbClr val="8273A6"/>
      </a:dk2>
      <a:lt2>
        <a:srgbClr val="6388A1"/>
      </a:lt2>
      <a:accent1>
        <a:srgbClr val="939DCF"/>
      </a:accent1>
      <a:accent2>
        <a:srgbClr val="E0764C"/>
      </a:accent2>
      <a:accent3>
        <a:srgbClr val="FFFFFF"/>
      </a:accent3>
      <a:accent4>
        <a:srgbClr val="000000"/>
      </a:accent4>
      <a:accent5>
        <a:srgbClr val="C8CCE4"/>
      </a:accent5>
      <a:accent6>
        <a:srgbClr val="CB6A44"/>
      </a:accent6>
      <a:hlink>
        <a:srgbClr val="DDDDDD"/>
      </a:hlink>
      <a:folHlink>
        <a:srgbClr val="C8C850"/>
      </a:folHlink>
    </a:clrScheme>
    <a:fontScheme name="2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3">
        <a:dk1>
          <a:srgbClr val="000000"/>
        </a:dk1>
        <a:lt1>
          <a:srgbClr val="FFFFFF"/>
        </a:lt1>
        <a:dk2>
          <a:srgbClr val="8273A6"/>
        </a:dk2>
        <a:lt2>
          <a:srgbClr val="6388A1"/>
        </a:lt2>
        <a:accent1>
          <a:srgbClr val="939DCF"/>
        </a:accent1>
        <a:accent2>
          <a:srgbClr val="E0764C"/>
        </a:accent2>
        <a:accent3>
          <a:srgbClr val="FFFFFF"/>
        </a:accent3>
        <a:accent4>
          <a:srgbClr val="000000"/>
        </a:accent4>
        <a:accent5>
          <a:srgbClr val="C8CCE4"/>
        </a:accent5>
        <a:accent6>
          <a:srgbClr val="CB6A44"/>
        </a:accent6>
        <a:hlink>
          <a:srgbClr val="DDDDDD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14">
        <a:dk1>
          <a:srgbClr val="000000"/>
        </a:dk1>
        <a:lt1>
          <a:srgbClr val="FFFFFF"/>
        </a:lt1>
        <a:dk2>
          <a:srgbClr val="8273A6"/>
        </a:dk2>
        <a:lt2>
          <a:srgbClr val="6388A1"/>
        </a:lt2>
        <a:accent1>
          <a:srgbClr val="939DCF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C8CCE4"/>
        </a:accent5>
        <a:accent6>
          <a:srgbClr val="8A8A8A"/>
        </a:accent6>
        <a:hlink>
          <a:srgbClr val="DDDDDD"/>
        </a:hlink>
        <a:folHlink>
          <a:srgbClr val="E076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15">
        <a:dk1>
          <a:srgbClr val="000000"/>
        </a:dk1>
        <a:lt1>
          <a:srgbClr val="FFFFFF"/>
        </a:lt1>
        <a:dk2>
          <a:srgbClr val="8273A6"/>
        </a:dk2>
        <a:lt2>
          <a:srgbClr val="6388A1"/>
        </a:lt2>
        <a:accent1>
          <a:srgbClr val="939DCF"/>
        </a:accent1>
        <a:accent2>
          <a:srgbClr val="E0764C"/>
        </a:accent2>
        <a:accent3>
          <a:srgbClr val="FFFFFF"/>
        </a:accent3>
        <a:accent4>
          <a:srgbClr val="000000"/>
        </a:accent4>
        <a:accent5>
          <a:srgbClr val="C8CCE4"/>
        </a:accent5>
        <a:accent6>
          <a:srgbClr val="CB6A44"/>
        </a:accent6>
        <a:hlink>
          <a:srgbClr val="DDDDDD"/>
        </a:hlink>
        <a:folHlink>
          <a:srgbClr val="C8C8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oshiba PowerPoint">
  <a:themeElements>
    <a:clrScheme name="2_Toshiba PowerPoint 15">
      <a:dk1>
        <a:srgbClr val="000000"/>
      </a:dk1>
      <a:lt1>
        <a:srgbClr val="FFFFFF"/>
      </a:lt1>
      <a:dk2>
        <a:srgbClr val="8273A6"/>
      </a:dk2>
      <a:lt2>
        <a:srgbClr val="6388A1"/>
      </a:lt2>
      <a:accent1>
        <a:srgbClr val="939DCF"/>
      </a:accent1>
      <a:accent2>
        <a:srgbClr val="E0764C"/>
      </a:accent2>
      <a:accent3>
        <a:srgbClr val="FFFFFF"/>
      </a:accent3>
      <a:accent4>
        <a:srgbClr val="000000"/>
      </a:accent4>
      <a:accent5>
        <a:srgbClr val="C8CCE4"/>
      </a:accent5>
      <a:accent6>
        <a:srgbClr val="CB6A44"/>
      </a:accent6>
      <a:hlink>
        <a:srgbClr val="DDDDDD"/>
      </a:hlink>
      <a:folHlink>
        <a:srgbClr val="C8C850"/>
      </a:folHlink>
    </a:clrScheme>
    <a:fontScheme name="2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3">
        <a:dk1>
          <a:srgbClr val="000000"/>
        </a:dk1>
        <a:lt1>
          <a:srgbClr val="FFFFFF"/>
        </a:lt1>
        <a:dk2>
          <a:srgbClr val="8273A6"/>
        </a:dk2>
        <a:lt2>
          <a:srgbClr val="6388A1"/>
        </a:lt2>
        <a:accent1>
          <a:srgbClr val="939DCF"/>
        </a:accent1>
        <a:accent2>
          <a:srgbClr val="E0764C"/>
        </a:accent2>
        <a:accent3>
          <a:srgbClr val="FFFFFF"/>
        </a:accent3>
        <a:accent4>
          <a:srgbClr val="000000"/>
        </a:accent4>
        <a:accent5>
          <a:srgbClr val="C8CCE4"/>
        </a:accent5>
        <a:accent6>
          <a:srgbClr val="CB6A44"/>
        </a:accent6>
        <a:hlink>
          <a:srgbClr val="DDDDDD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14">
        <a:dk1>
          <a:srgbClr val="000000"/>
        </a:dk1>
        <a:lt1>
          <a:srgbClr val="FFFFFF"/>
        </a:lt1>
        <a:dk2>
          <a:srgbClr val="8273A6"/>
        </a:dk2>
        <a:lt2>
          <a:srgbClr val="6388A1"/>
        </a:lt2>
        <a:accent1>
          <a:srgbClr val="939DCF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C8CCE4"/>
        </a:accent5>
        <a:accent6>
          <a:srgbClr val="8A8A8A"/>
        </a:accent6>
        <a:hlink>
          <a:srgbClr val="DDDDDD"/>
        </a:hlink>
        <a:folHlink>
          <a:srgbClr val="E076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15">
        <a:dk1>
          <a:srgbClr val="000000"/>
        </a:dk1>
        <a:lt1>
          <a:srgbClr val="FFFFFF"/>
        </a:lt1>
        <a:dk2>
          <a:srgbClr val="8273A6"/>
        </a:dk2>
        <a:lt2>
          <a:srgbClr val="6388A1"/>
        </a:lt2>
        <a:accent1>
          <a:srgbClr val="939DCF"/>
        </a:accent1>
        <a:accent2>
          <a:srgbClr val="E0764C"/>
        </a:accent2>
        <a:accent3>
          <a:srgbClr val="FFFFFF"/>
        </a:accent3>
        <a:accent4>
          <a:srgbClr val="000000"/>
        </a:accent4>
        <a:accent5>
          <a:srgbClr val="C8CCE4"/>
        </a:accent5>
        <a:accent6>
          <a:srgbClr val="CB6A44"/>
        </a:accent6>
        <a:hlink>
          <a:srgbClr val="DDDDDD"/>
        </a:hlink>
        <a:folHlink>
          <a:srgbClr val="C8C8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oshiba PowerPoint">
  <a:themeElements>
    <a:clrScheme name="2_Toshiba PowerPoint 15">
      <a:dk1>
        <a:srgbClr val="000000"/>
      </a:dk1>
      <a:lt1>
        <a:srgbClr val="FFFFFF"/>
      </a:lt1>
      <a:dk2>
        <a:srgbClr val="8273A6"/>
      </a:dk2>
      <a:lt2>
        <a:srgbClr val="6388A1"/>
      </a:lt2>
      <a:accent1>
        <a:srgbClr val="939DCF"/>
      </a:accent1>
      <a:accent2>
        <a:srgbClr val="E0764C"/>
      </a:accent2>
      <a:accent3>
        <a:srgbClr val="FFFFFF"/>
      </a:accent3>
      <a:accent4>
        <a:srgbClr val="000000"/>
      </a:accent4>
      <a:accent5>
        <a:srgbClr val="C8CCE4"/>
      </a:accent5>
      <a:accent6>
        <a:srgbClr val="CB6A44"/>
      </a:accent6>
      <a:hlink>
        <a:srgbClr val="DDDDDD"/>
      </a:hlink>
      <a:folHlink>
        <a:srgbClr val="C8C850"/>
      </a:folHlink>
    </a:clrScheme>
    <a:fontScheme name="2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3">
        <a:dk1>
          <a:srgbClr val="000000"/>
        </a:dk1>
        <a:lt1>
          <a:srgbClr val="FFFFFF"/>
        </a:lt1>
        <a:dk2>
          <a:srgbClr val="8273A6"/>
        </a:dk2>
        <a:lt2>
          <a:srgbClr val="6388A1"/>
        </a:lt2>
        <a:accent1>
          <a:srgbClr val="939DCF"/>
        </a:accent1>
        <a:accent2>
          <a:srgbClr val="E0764C"/>
        </a:accent2>
        <a:accent3>
          <a:srgbClr val="FFFFFF"/>
        </a:accent3>
        <a:accent4>
          <a:srgbClr val="000000"/>
        </a:accent4>
        <a:accent5>
          <a:srgbClr val="C8CCE4"/>
        </a:accent5>
        <a:accent6>
          <a:srgbClr val="CB6A44"/>
        </a:accent6>
        <a:hlink>
          <a:srgbClr val="DDDDDD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14">
        <a:dk1>
          <a:srgbClr val="000000"/>
        </a:dk1>
        <a:lt1>
          <a:srgbClr val="FFFFFF"/>
        </a:lt1>
        <a:dk2>
          <a:srgbClr val="8273A6"/>
        </a:dk2>
        <a:lt2>
          <a:srgbClr val="6388A1"/>
        </a:lt2>
        <a:accent1>
          <a:srgbClr val="939DCF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C8CCE4"/>
        </a:accent5>
        <a:accent6>
          <a:srgbClr val="8A8A8A"/>
        </a:accent6>
        <a:hlink>
          <a:srgbClr val="DDDDDD"/>
        </a:hlink>
        <a:folHlink>
          <a:srgbClr val="E076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15">
        <a:dk1>
          <a:srgbClr val="000000"/>
        </a:dk1>
        <a:lt1>
          <a:srgbClr val="FFFFFF"/>
        </a:lt1>
        <a:dk2>
          <a:srgbClr val="8273A6"/>
        </a:dk2>
        <a:lt2>
          <a:srgbClr val="6388A1"/>
        </a:lt2>
        <a:accent1>
          <a:srgbClr val="939DCF"/>
        </a:accent1>
        <a:accent2>
          <a:srgbClr val="E0764C"/>
        </a:accent2>
        <a:accent3>
          <a:srgbClr val="FFFFFF"/>
        </a:accent3>
        <a:accent4>
          <a:srgbClr val="000000"/>
        </a:accent4>
        <a:accent5>
          <a:srgbClr val="C8CCE4"/>
        </a:accent5>
        <a:accent6>
          <a:srgbClr val="CB6A44"/>
        </a:accent6>
        <a:hlink>
          <a:srgbClr val="DDDDDD"/>
        </a:hlink>
        <a:folHlink>
          <a:srgbClr val="C8C8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9933"/>
    </a:dk2>
    <a:lt2>
      <a:srgbClr val="66CCCC"/>
    </a:lt2>
    <a:accent1>
      <a:srgbClr val="FF0000"/>
    </a:accent1>
    <a:accent2>
      <a:srgbClr val="999999"/>
    </a:accent2>
    <a:accent3>
      <a:srgbClr val="FFFFFF"/>
    </a:accent3>
    <a:accent4>
      <a:srgbClr val="000000"/>
    </a:accent4>
    <a:accent5>
      <a:srgbClr val="FFAAAA"/>
    </a:accent5>
    <a:accent6>
      <a:srgbClr val="8A8A8A"/>
    </a:accent6>
    <a:hlink>
      <a:srgbClr val="006666"/>
    </a:hlink>
    <a:folHlink>
      <a:srgbClr val="9900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9933"/>
    </a:dk2>
    <a:lt2>
      <a:srgbClr val="66CCCC"/>
    </a:lt2>
    <a:accent1>
      <a:srgbClr val="FF0000"/>
    </a:accent1>
    <a:accent2>
      <a:srgbClr val="999999"/>
    </a:accent2>
    <a:accent3>
      <a:srgbClr val="FFFFFF"/>
    </a:accent3>
    <a:accent4>
      <a:srgbClr val="000000"/>
    </a:accent4>
    <a:accent5>
      <a:srgbClr val="FFAAAA"/>
    </a:accent5>
    <a:accent6>
      <a:srgbClr val="8A8A8A"/>
    </a:accent6>
    <a:hlink>
      <a:srgbClr val="006666"/>
    </a:hlink>
    <a:folHlink>
      <a:srgbClr val="9900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9933"/>
    </a:dk2>
    <a:lt2>
      <a:srgbClr val="66CCCC"/>
    </a:lt2>
    <a:accent1>
      <a:srgbClr val="FF0000"/>
    </a:accent1>
    <a:accent2>
      <a:srgbClr val="999999"/>
    </a:accent2>
    <a:accent3>
      <a:srgbClr val="FFFFFF"/>
    </a:accent3>
    <a:accent4>
      <a:srgbClr val="000000"/>
    </a:accent4>
    <a:accent5>
      <a:srgbClr val="FFAAAA"/>
    </a:accent5>
    <a:accent6>
      <a:srgbClr val="8A8A8A"/>
    </a:accent6>
    <a:hlink>
      <a:srgbClr val="006666"/>
    </a:hlink>
    <a:folHlink>
      <a:srgbClr val="99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7151</TotalTime>
  <Words>403</Words>
  <Application>Microsoft Office PowerPoint</Application>
  <PresentationFormat>Экран (4:3)</PresentationFormat>
  <Paragraphs>92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2_Toshiba PowerPoint</vt:lpstr>
      <vt:lpstr>3_Toshiba PowerPoint</vt:lpstr>
      <vt:lpstr>4_Toshiba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Спирина</dc:creator>
  <cp:lastModifiedBy>Алексей</cp:lastModifiedBy>
  <cp:revision>506</cp:revision>
  <cp:lastPrinted>2013-03-22T06:59:40Z</cp:lastPrinted>
  <dcterms:created xsi:type="dcterms:W3CDTF">2011-06-22T13:09:48Z</dcterms:created>
  <dcterms:modified xsi:type="dcterms:W3CDTF">2013-11-22T07:28:07Z</dcterms:modified>
</cp:coreProperties>
</file>