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2" r:id="rId1"/>
    <p:sldMasterId id="2147483664" r:id="rId2"/>
    <p:sldMasterId id="2147483709" r:id="rId3"/>
    <p:sldMasterId id="2147483699" r:id="rId4"/>
    <p:sldMasterId id="2147483688" r:id="rId5"/>
  </p:sldMasterIdLst>
  <p:notesMasterIdLst>
    <p:notesMasterId r:id="rId23"/>
  </p:notesMasterIdLst>
  <p:handoutMasterIdLst>
    <p:handoutMasterId r:id="rId24"/>
  </p:handoutMasterIdLst>
  <p:sldIdLst>
    <p:sldId id="368" r:id="rId6"/>
    <p:sldId id="424" r:id="rId7"/>
    <p:sldId id="440" r:id="rId8"/>
    <p:sldId id="458" r:id="rId9"/>
    <p:sldId id="459" r:id="rId10"/>
    <p:sldId id="448" r:id="rId11"/>
    <p:sldId id="442" r:id="rId12"/>
    <p:sldId id="465" r:id="rId13"/>
    <p:sldId id="452" r:id="rId14"/>
    <p:sldId id="449" r:id="rId15"/>
    <p:sldId id="466" r:id="rId16"/>
    <p:sldId id="473" r:id="rId17"/>
    <p:sldId id="468" r:id="rId18"/>
    <p:sldId id="469" r:id="rId19"/>
    <p:sldId id="470" r:id="rId20"/>
    <p:sldId id="471" r:id="rId21"/>
    <p:sldId id="408" r:id="rId22"/>
  </p:sldIdLst>
  <p:sldSz cx="9144000" cy="5143500" type="screen16x9"/>
  <p:notesSz cx="6797675" cy="9928225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дминистратор" initials="А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7B"/>
    <a:srgbClr val="BBE0E3"/>
    <a:srgbClr val="DAEDEF"/>
    <a:srgbClr val="E04E39"/>
    <a:srgbClr val="FB3A05"/>
    <a:srgbClr val="C1FFE0"/>
    <a:srgbClr val="99FFCC"/>
    <a:srgbClr val="000000"/>
    <a:srgbClr val="C39367"/>
    <a:srgbClr val="702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82095" autoAdjust="0"/>
  </p:normalViewPr>
  <p:slideViewPr>
    <p:cSldViewPr snapToGrid="0" snapToObjects="1">
      <p:cViewPr varScale="1">
        <p:scale>
          <a:sx n="127" d="100"/>
          <a:sy n="127" d="100"/>
        </p:scale>
        <p:origin x="-115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-397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C1F67A-7282-4EE1-91B4-541E03E516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A8B5F4-E103-455A-B5B4-1C3CB0BBB556}">
      <dgm:prSet phldrT="[Текст]" custT="1"/>
      <dgm:spPr>
        <a:solidFill>
          <a:srgbClr val="00757B"/>
        </a:solidFill>
      </dgm:spPr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Arial Narrow" panose="020B0606020202030204" pitchFamily="34" charset="0"/>
            </a:rPr>
            <a:t>175-ФЗ – о чем и для кого?</a:t>
          </a:r>
          <a:endParaRPr lang="ru-RU" sz="32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CB41258A-53D8-4812-8BAF-3EE58726F334}" type="parTrans" cxnId="{5D732F25-C036-43C4-950C-C94746B600B0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F6973FBA-A38E-4472-BD4D-DB97985DBD3F}" type="sibTrans" cxnId="{5D732F25-C036-43C4-950C-C94746B600B0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EB2275D8-49D4-4D97-AEA0-93E37408B2DD}">
      <dgm:prSet phldrT="[Текст]"/>
      <dgm:spPr>
        <a:solidFill>
          <a:srgbClr val="C00000"/>
        </a:solidFill>
        <a:ln>
          <a:solidFill>
            <a:srgbClr val="00757B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 Narrow" panose="020B0606020202030204" pitchFamily="34" charset="0"/>
            </a:rPr>
            <a:t>Основные понятия и тезисы закона, на кого распространяется?</a:t>
          </a:r>
          <a:endParaRPr lang="ru-RU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B384401D-A87A-49BF-B9DD-2402FC2FC48F}" type="parTrans" cxnId="{0758FD5F-30C2-40A7-AE48-52F0DF734510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DD12E0CF-C992-46D3-A050-C7AB157DDE12}" type="sibTrans" cxnId="{0758FD5F-30C2-40A7-AE48-52F0DF734510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121B3490-4E66-4EC2-A9A0-46BA5909F697}">
      <dgm:prSet phldrT="[Текст]"/>
      <dgm:spPr>
        <a:solidFill>
          <a:schemeClr val="accent5">
            <a:lumMod val="20000"/>
            <a:lumOff val="80000"/>
          </a:schemeClr>
        </a:solidFill>
        <a:ln>
          <a:solidFill>
            <a:srgbClr val="00757B"/>
          </a:solidFill>
        </a:ln>
      </dgm:spPr>
      <dgm:t>
        <a:bodyPr/>
        <a:lstStyle/>
        <a:p>
          <a:r>
            <a:rPr lang="ru-RU" dirty="0" smtClean="0">
              <a:solidFill>
                <a:srgbClr val="00757B"/>
              </a:solidFill>
              <a:latin typeface="Arial Narrow" panose="020B0606020202030204" pitchFamily="34" charset="0"/>
            </a:rPr>
            <a:t>Как проводятся банком платежные операции?</a:t>
          </a:r>
          <a:endParaRPr lang="ru-RU" dirty="0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296227B4-35C0-4C07-BE6B-5F0DF330EA36}" type="parTrans" cxnId="{E2A401CA-A653-40CF-BE88-BE9BBF3C830F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5616D633-F479-493A-B7F9-D485116F077A}" type="sibTrans" cxnId="{E2A401CA-A653-40CF-BE88-BE9BBF3C830F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9AD74C94-2C23-419D-B66A-61155B0ABE8A}">
      <dgm:prSet phldrT="[Текст]"/>
      <dgm:spPr>
        <a:solidFill>
          <a:schemeClr val="accent5">
            <a:lumMod val="20000"/>
            <a:lumOff val="80000"/>
          </a:schemeClr>
        </a:solidFill>
        <a:ln>
          <a:solidFill>
            <a:srgbClr val="00757B"/>
          </a:solidFill>
        </a:ln>
      </dgm:spPr>
      <dgm:t>
        <a:bodyPr/>
        <a:lstStyle/>
        <a:p>
          <a:r>
            <a:rPr lang="ru-RU" dirty="0" smtClean="0">
              <a:solidFill>
                <a:srgbClr val="00757B"/>
              </a:solidFill>
              <a:latin typeface="Arial Narrow" panose="020B0606020202030204" pitchFamily="34" charset="0"/>
            </a:rPr>
            <a:t>Преимущества нового вида кредитования</a:t>
          </a:r>
          <a:endParaRPr lang="ru-RU" dirty="0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0E539D16-9789-4D7F-ADFD-FAA15A45DE87}" type="parTrans" cxnId="{BAA1E808-FDFC-4960-8592-1FB9D2A15C72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B3994211-5D52-4601-9590-BDC5C38747D0}" type="sibTrans" cxnId="{BAA1E808-FDFC-4960-8592-1FB9D2A15C72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53549229-B28F-4087-812D-CBEB4B562256}">
      <dgm:prSet phldrT="[Текст]" custT="1"/>
      <dgm:spPr>
        <a:solidFill>
          <a:srgbClr val="00757B"/>
        </a:solidFill>
      </dgm:spPr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Arial Narrow" panose="020B0606020202030204" pitchFamily="34" charset="0"/>
            </a:rPr>
            <a:t>Банк ↔ Застройщик</a:t>
          </a:r>
          <a:endParaRPr lang="ru-RU" sz="32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255C09E6-B3A5-4D07-956A-79533BA1D109}" type="parTrans" cxnId="{A63DB96B-8702-4703-93B2-8041592A3455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53721107-5502-42DD-B3AB-4AC2CFD8D09E}" type="sibTrans" cxnId="{A63DB96B-8702-4703-93B2-8041592A3455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F201936E-5D29-42FC-BC3D-A6FAFFB31203}">
      <dgm:prSet phldrT="[Текст]" custT="1"/>
      <dgm:spPr>
        <a:solidFill>
          <a:srgbClr val="00757B"/>
        </a:solidFill>
      </dgm:spPr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Arial Narrow" panose="020B0606020202030204" pitchFamily="34" charset="0"/>
            </a:rPr>
            <a:t>Кредиты «под счета </a:t>
          </a:r>
          <a:r>
            <a:rPr lang="ru-RU" sz="3200" b="1" dirty="0" err="1" smtClean="0">
              <a:solidFill>
                <a:schemeClr val="bg1"/>
              </a:solidFill>
              <a:latin typeface="Arial Narrow" panose="020B0606020202030204" pitchFamily="34" charset="0"/>
            </a:rPr>
            <a:t>эскроу</a:t>
          </a:r>
          <a:r>
            <a:rPr lang="ru-RU" sz="3200" b="1" dirty="0" smtClean="0">
              <a:solidFill>
                <a:schemeClr val="bg1"/>
              </a:solidFill>
              <a:latin typeface="Arial Narrow" panose="020B0606020202030204" pitchFamily="34" charset="0"/>
            </a:rPr>
            <a:t>»</a:t>
          </a:r>
          <a:endParaRPr lang="ru-RU" sz="32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8FB3C3CD-2F7D-4CE8-B53B-04D1EFD1751D}" type="parTrans" cxnId="{9F5D2F53-9779-45E7-9464-88835D0FFE1B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BF980771-C47C-4DC0-815B-5BAF54502918}" type="sibTrans" cxnId="{9F5D2F53-9779-45E7-9464-88835D0FFE1B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CF50CA8A-FC1F-4755-A43B-10978098F241}" type="pres">
      <dgm:prSet presAssocID="{9FC1F67A-7282-4EE1-91B4-541E03E516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48AC3A-811B-4BD6-9F6E-9A76F71C2293}" type="pres">
      <dgm:prSet presAssocID="{90A8B5F4-E103-455A-B5B4-1C3CB0BBB556}" presName="parentLin" presStyleCnt="0"/>
      <dgm:spPr/>
    </dgm:pt>
    <dgm:pt modelId="{5EAD853E-A05D-4AA7-8956-C6BB50655AE7}" type="pres">
      <dgm:prSet presAssocID="{90A8B5F4-E103-455A-B5B4-1C3CB0BBB55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86E6648-ED4E-4A91-9807-95D01089EED9}" type="pres">
      <dgm:prSet presAssocID="{90A8B5F4-E103-455A-B5B4-1C3CB0BBB556}" presName="parentText" presStyleLbl="node1" presStyleIdx="0" presStyleCnt="3" custScaleX="104449" custScaleY="1458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1EC1D-E1BE-4E0A-8FF1-0AAE88A92672}" type="pres">
      <dgm:prSet presAssocID="{90A8B5F4-E103-455A-B5B4-1C3CB0BBB556}" presName="negativeSpace" presStyleCnt="0"/>
      <dgm:spPr/>
    </dgm:pt>
    <dgm:pt modelId="{8FBA5F4E-FECE-4A64-AD64-5C6A01F2110C}" type="pres">
      <dgm:prSet presAssocID="{90A8B5F4-E103-455A-B5B4-1C3CB0BBB55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389B9-B5FB-4CC3-94F9-F5B6201A472A}" type="pres">
      <dgm:prSet presAssocID="{F6973FBA-A38E-4472-BD4D-DB97985DBD3F}" presName="spaceBetweenRectangles" presStyleCnt="0"/>
      <dgm:spPr/>
    </dgm:pt>
    <dgm:pt modelId="{B00AA0FA-89FC-4601-87B0-EFC99C554912}" type="pres">
      <dgm:prSet presAssocID="{53549229-B28F-4087-812D-CBEB4B562256}" presName="parentLin" presStyleCnt="0"/>
      <dgm:spPr/>
    </dgm:pt>
    <dgm:pt modelId="{4131733C-12C4-4AAB-9BDB-282F0F08CFF2}" type="pres">
      <dgm:prSet presAssocID="{53549229-B28F-4087-812D-CBEB4B56225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4501BB4-C93A-452F-9E8E-959F0169AE19}" type="pres">
      <dgm:prSet presAssocID="{53549229-B28F-4087-812D-CBEB4B562256}" presName="parentText" presStyleLbl="node1" presStyleIdx="1" presStyleCnt="3" custScaleX="105816" custScaleY="156869" custLinFactNeighborX="-11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9A22B-F8BA-4182-B687-7F29044CFF33}" type="pres">
      <dgm:prSet presAssocID="{53549229-B28F-4087-812D-CBEB4B562256}" presName="negativeSpace" presStyleCnt="0"/>
      <dgm:spPr/>
    </dgm:pt>
    <dgm:pt modelId="{3F80371F-3389-4C03-80B7-82B1D103875F}" type="pres">
      <dgm:prSet presAssocID="{53549229-B28F-4087-812D-CBEB4B56225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66CA6-C133-480E-95D4-88036662D22D}" type="pres">
      <dgm:prSet presAssocID="{53721107-5502-42DD-B3AB-4AC2CFD8D09E}" presName="spaceBetweenRectangles" presStyleCnt="0"/>
      <dgm:spPr/>
    </dgm:pt>
    <dgm:pt modelId="{C37B0162-7D04-44B6-A3D3-BB11349070F7}" type="pres">
      <dgm:prSet presAssocID="{F201936E-5D29-42FC-BC3D-A6FAFFB31203}" presName="parentLin" presStyleCnt="0"/>
      <dgm:spPr/>
    </dgm:pt>
    <dgm:pt modelId="{C40C53B4-C1FE-4754-BEED-2E8BEE094368}" type="pres">
      <dgm:prSet presAssocID="{F201936E-5D29-42FC-BC3D-A6FAFFB3120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A9C22D1-76A9-4B36-B28F-E39B3C1D26CC}" type="pres">
      <dgm:prSet presAssocID="{F201936E-5D29-42FC-BC3D-A6FAFFB31203}" presName="parentText" presStyleLbl="node1" presStyleIdx="2" presStyleCnt="3" custScaleX="104722" custScaleY="141824" custLinFactNeighborX="-4347" custLinFactNeighborY="14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1A69E-385F-43B3-8649-D6D325A52D61}" type="pres">
      <dgm:prSet presAssocID="{F201936E-5D29-42FC-BC3D-A6FAFFB31203}" presName="negativeSpace" presStyleCnt="0"/>
      <dgm:spPr/>
    </dgm:pt>
    <dgm:pt modelId="{2DF5FFF0-92B2-4BE8-A38D-1FC8F247DE70}" type="pres">
      <dgm:prSet presAssocID="{F201936E-5D29-42FC-BC3D-A6FAFFB3120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58FD5F-30C2-40A7-AE48-52F0DF734510}" srcId="{90A8B5F4-E103-455A-B5B4-1C3CB0BBB556}" destId="{EB2275D8-49D4-4D97-AEA0-93E37408B2DD}" srcOrd="0" destOrd="0" parTransId="{B384401D-A87A-49BF-B9DD-2402FC2FC48F}" sibTransId="{DD12E0CF-C992-46D3-A050-C7AB157DDE12}"/>
    <dgm:cxn modelId="{6C854C7D-A04C-48AE-80E9-8843CB46B97A}" type="presOf" srcId="{EB2275D8-49D4-4D97-AEA0-93E37408B2DD}" destId="{8FBA5F4E-FECE-4A64-AD64-5C6A01F2110C}" srcOrd="0" destOrd="0" presId="urn:microsoft.com/office/officeart/2005/8/layout/list1"/>
    <dgm:cxn modelId="{EBC227C4-D178-4B42-B497-A2909B9112D5}" type="presOf" srcId="{53549229-B28F-4087-812D-CBEB4B562256}" destId="{B4501BB4-C93A-452F-9E8E-959F0169AE19}" srcOrd="1" destOrd="0" presId="urn:microsoft.com/office/officeart/2005/8/layout/list1"/>
    <dgm:cxn modelId="{B486B74A-8812-4677-943E-0AEDDC44973C}" type="presOf" srcId="{F201936E-5D29-42FC-BC3D-A6FAFFB31203}" destId="{C40C53B4-C1FE-4754-BEED-2E8BEE094368}" srcOrd="0" destOrd="0" presId="urn:microsoft.com/office/officeart/2005/8/layout/list1"/>
    <dgm:cxn modelId="{5D732F25-C036-43C4-950C-C94746B600B0}" srcId="{9FC1F67A-7282-4EE1-91B4-541E03E516B9}" destId="{90A8B5F4-E103-455A-B5B4-1C3CB0BBB556}" srcOrd="0" destOrd="0" parTransId="{CB41258A-53D8-4812-8BAF-3EE58726F334}" sibTransId="{F6973FBA-A38E-4472-BD4D-DB97985DBD3F}"/>
    <dgm:cxn modelId="{BAA1E808-FDFC-4960-8592-1FB9D2A15C72}" srcId="{F201936E-5D29-42FC-BC3D-A6FAFFB31203}" destId="{9AD74C94-2C23-419D-B66A-61155B0ABE8A}" srcOrd="0" destOrd="0" parTransId="{0E539D16-9789-4D7F-ADFD-FAA15A45DE87}" sibTransId="{B3994211-5D52-4601-9590-BDC5C38747D0}"/>
    <dgm:cxn modelId="{94165B6C-2DC9-4E0A-BBBD-7A47C339BD88}" type="presOf" srcId="{90A8B5F4-E103-455A-B5B4-1C3CB0BBB556}" destId="{B86E6648-ED4E-4A91-9807-95D01089EED9}" srcOrd="1" destOrd="0" presId="urn:microsoft.com/office/officeart/2005/8/layout/list1"/>
    <dgm:cxn modelId="{1D14E064-EACE-447D-BF09-1A56D1B9AF2B}" type="presOf" srcId="{121B3490-4E66-4EC2-A9A0-46BA5909F697}" destId="{3F80371F-3389-4C03-80B7-82B1D103875F}" srcOrd="0" destOrd="0" presId="urn:microsoft.com/office/officeart/2005/8/layout/list1"/>
    <dgm:cxn modelId="{A63DB96B-8702-4703-93B2-8041592A3455}" srcId="{9FC1F67A-7282-4EE1-91B4-541E03E516B9}" destId="{53549229-B28F-4087-812D-CBEB4B562256}" srcOrd="1" destOrd="0" parTransId="{255C09E6-B3A5-4D07-956A-79533BA1D109}" sibTransId="{53721107-5502-42DD-B3AB-4AC2CFD8D09E}"/>
    <dgm:cxn modelId="{3FB5C0D8-0C93-45A9-A2C5-E57ECCCADEBD}" type="presOf" srcId="{53549229-B28F-4087-812D-CBEB4B562256}" destId="{4131733C-12C4-4AAB-9BDB-282F0F08CFF2}" srcOrd="0" destOrd="0" presId="urn:microsoft.com/office/officeart/2005/8/layout/list1"/>
    <dgm:cxn modelId="{E2A401CA-A653-40CF-BE88-BE9BBF3C830F}" srcId="{53549229-B28F-4087-812D-CBEB4B562256}" destId="{121B3490-4E66-4EC2-A9A0-46BA5909F697}" srcOrd="0" destOrd="0" parTransId="{296227B4-35C0-4C07-BE6B-5F0DF330EA36}" sibTransId="{5616D633-F479-493A-B7F9-D485116F077A}"/>
    <dgm:cxn modelId="{9F5D2F53-9779-45E7-9464-88835D0FFE1B}" srcId="{9FC1F67A-7282-4EE1-91B4-541E03E516B9}" destId="{F201936E-5D29-42FC-BC3D-A6FAFFB31203}" srcOrd="2" destOrd="0" parTransId="{8FB3C3CD-2F7D-4CE8-B53B-04D1EFD1751D}" sibTransId="{BF980771-C47C-4DC0-815B-5BAF54502918}"/>
    <dgm:cxn modelId="{8724F0B2-7B70-4CE4-8AD4-077B0DA7D2D5}" type="presOf" srcId="{9FC1F67A-7282-4EE1-91B4-541E03E516B9}" destId="{CF50CA8A-FC1F-4755-A43B-10978098F241}" srcOrd="0" destOrd="0" presId="urn:microsoft.com/office/officeart/2005/8/layout/list1"/>
    <dgm:cxn modelId="{47F12A3E-861E-4D33-9B8E-0EE4B45A8877}" type="presOf" srcId="{F201936E-5D29-42FC-BC3D-A6FAFFB31203}" destId="{BA9C22D1-76A9-4B36-B28F-E39B3C1D26CC}" srcOrd="1" destOrd="0" presId="urn:microsoft.com/office/officeart/2005/8/layout/list1"/>
    <dgm:cxn modelId="{883C1BE7-5540-407A-83EB-3BEF429EB3A1}" type="presOf" srcId="{90A8B5F4-E103-455A-B5B4-1C3CB0BBB556}" destId="{5EAD853E-A05D-4AA7-8956-C6BB50655AE7}" srcOrd="0" destOrd="0" presId="urn:microsoft.com/office/officeart/2005/8/layout/list1"/>
    <dgm:cxn modelId="{22C39EB5-74C3-4708-9091-5FED4E7A44B7}" type="presOf" srcId="{9AD74C94-2C23-419D-B66A-61155B0ABE8A}" destId="{2DF5FFF0-92B2-4BE8-A38D-1FC8F247DE70}" srcOrd="0" destOrd="0" presId="urn:microsoft.com/office/officeart/2005/8/layout/list1"/>
    <dgm:cxn modelId="{C7DC5BF3-F266-4D51-8B1A-6A30CF202393}" type="presParOf" srcId="{CF50CA8A-FC1F-4755-A43B-10978098F241}" destId="{0D48AC3A-811B-4BD6-9F6E-9A76F71C2293}" srcOrd="0" destOrd="0" presId="urn:microsoft.com/office/officeart/2005/8/layout/list1"/>
    <dgm:cxn modelId="{BE4315CC-2C59-46BA-8B0E-DDA40D4D7AB3}" type="presParOf" srcId="{0D48AC3A-811B-4BD6-9F6E-9A76F71C2293}" destId="{5EAD853E-A05D-4AA7-8956-C6BB50655AE7}" srcOrd="0" destOrd="0" presId="urn:microsoft.com/office/officeart/2005/8/layout/list1"/>
    <dgm:cxn modelId="{B7FAF88A-61F9-4B7D-A434-4194DAC8F90D}" type="presParOf" srcId="{0D48AC3A-811B-4BD6-9F6E-9A76F71C2293}" destId="{B86E6648-ED4E-4A91-9807-95D01089EED9}" srcOrd="1" destOrd="0" presId="urn:microsoft.com/office/officeart/2005/8/layout/list1"/>
    <dgm:cxn modelId="{BF88AAA9-8929-4E7A-935E-36381D1B1D0B}" type="presParOf" srcId="{CF50CA8A-FC1F-4755-A43B-10978098F241}" destId="{E301EC1D-E1BE-4E0A-8FF1-0AAE88A92672}" srcOrd="1" destOrd="0" presId="urn:microsoft.com/office/officeart/2005/8/layout/list1"/>
    <dgm:cxn modelId="{7F521FAC-D372-4B64-90D5-CBF4F612E240}" type="presParOf" srcId="{CF50CA8A-FC1F-4755-A43B-10978098F241}" destId="{8FBA5F4E-FECE-4A64-AD64-5C6A01F2110C}" srcOrd="2" destOrd="0" presId="urn:microsoft.com/office/officeart/2005/8/layout/list1"/>
    <dgm:cxn modelId="{FDE0CE07-94F3-43E4-8D50-4192B6CC1E71}" type="presParOf" srcId="{CF50CA8A-FC1F-4755-A43B-10978098F241}" destId="{8B2389B9-B5FB-4CC3-94F9-F5B6201A472A}" srcOrd="3" destOrd="0" presId="urn:microsoft.com/office/officeart/2005/8/layout/list1"/>
    <dgm:cxn modelId="{F6FB1570-1EDF-411F-BD86-9FDC4C8BE248}" type="presParOf" srcId="{CF50CA8A-FC1F-4755-A43B-10978098F241}" destId="{B00AA0FA-89FC-4601-87B0-EFC99C554912}" srcOrd="4" destOrd="0" presId="urn:microsoft.com/office/officeart/2005/8/layout/list1"/>
    <dgm:cxn modelId="{571CC626-4B09-4797-9CE1-7FE159F75AF8}" type="presParOf" srcId="{B00AA0FA-89FC-4601-87B0-EFC99C554912}" destId="{4131733C-12C4-4AAB-9BDB-282F0F08CFF2}" srcOrd="0" destOrd="0" presId="urn:microsoft.com/office/officeart/2005/8/layout/list1"/>
    <dgm:cxn modelId="{E9D0283E-BCCC-4A33-B7D2-55E213C7D209}" type="presParOf" srcId="{B00AA0FA-89FC-4601-87B0-EFC99C554912}" destId="{B4501BB4-C93A-452F-9E8E-959F0169AE19}" srcOrd="1" destOrd="0" presId="urn:microsoft.com/office/officeart/2005/8/layout/list1"/>
    <dgm:cxn modelId="{60CB7C79-9FAB-4CEA-A068-BDDBB527C082}" type="presParOf" srcId="{CF50CA8A-FC1F-4755-A43B-10978098F241}" destId="{F119A22B-F8BA-4182-B687-7F29044CFF33}" srcOrd="5" destOrd="0" presId="urn:microsoft.com/office/officeart/2005/8/layout/list1"/>
    <dgm:cxn modelId="{0029843B-8638-469F-930E-904732DCA61B}" type="presParOf" srcId="{CF50CA8A-FC1F-4755-A43B-10978098F241}" destId="{3F80371F-3389-4C03-80B7-82B1D103875F}" srcOrd="6" destOrd="0" presId="urn:microsoft.com/office/officeart/2005/8/layout/list1"/>
    <dgm:cxn modelId="{A41F1DF5-2F43-4D3A-99E1-884C72694C2C}" type="presParOf" srcId="{CF50CA8A-FC1F-4755-A43B-10978098F241}" destId="{9C866CA6-C133-480E-95D4-88036662D22D}" srcOrd="7" destOrd="0" presId="urn:microsoft.com/office/officeart/2005/8/layout/list1"/>
    <dgm:cxn modelId="{F1057824-8DF1-4F92-B0BC-1B84DA8A8B57}" type="presParOf" srcId="{CF50CA8A-FC1F-4755-A43B-10978098F241}" destId="{C37B0162-7D04-44B6-A3D3-BB11349070F7}" srcOrd="8" destOrd="0" presId="urn:microsoft.com/office/officeart/2005/8/layout/list1"/>
    <dgm:cxn modelId="{58392C10-9E3B-43C6-887E-7C2CDEF9BBAF}" type="presParOf" srcId="{C37B0162-7D04-44B6-A3D3-BB11349070F7}" destId="{C40C53B4-C1FE-4754-BEED-2E8BEE094368}" srcOrd="0" destOrd="0" presId="urn:microsoft.com/office/officeart/2005/8/layout/list1"/>
    <dgm:cxn modelId="{A00E7467-3471-4EAB-935A-EAADD5CF17A3}" type="presParOf" srcId="{C37B0162-7D04-44B6-A3D3-BB11349070F7}" destId="{BA9C22D1-76A9-4B36-B28F-E39B3C1D26CC}" srcOrd="1" destOrd="0" presId="urn:microsoft.com/office/officeart/2005/8/layout/list1"/>
    <dgm:cxn modelId="{AD8B9B45-573E-4F35-B87C-36D26652186F}" type="presParOf" srcId="{CF50CA8A-FC1F-4755-A43B-10978098F241}" destId="{87F1A69E-385F-43B3-8649-D6D325A52D61}" srcOrd="9" destOrd="0" presId="urn:microsoft.com/office/officeart/2005/8/layout/list1"/>
    <dgm:cxn modelId="{CC141425-8737-4B48-9AA6-9859B3F7E717}" type="presParOf" srcId="{CF50CA8A-FC1F-4755-A43B-10978098F241}" destId="{2DF5FFF0-92B2-4BE8-A38D-1FC8F247DE7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9D3E77-6694-416C-B0FE-70F96E09FF4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43F237-1DC4-4896-8CAD-1B3F7A94086F}">
      <dgm:prSet phldrT="[Текст]"/>
      <dgm:spPr>
        <a:solidFill>
          <a:srgbClr val="00757B"/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214-ФЗ</a:t>
          </a:r>
          <a:endParaRPr lang="ru-RU" dirty="0">
            <a:latin typeface="Arial Narrow" panose="020B0606020202030204" pitchFamily="34" charset="0"/>
          </a:endParaRPr>
        </a:p>
      </dgm:t>
    </dgm:pt>
    <dgm:pt modelId="{E05B54B2-0D47-47D9-BA22-29BED6B3F1C0}" type="parTrans" cxnId="{C26C2E82-05EB-4714-A545-6FE26E196DAF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0BF0CE7D-B5CC-430F-B7C5-950B2802BA70}" type="sibTrans" cxnId="{C26C2E82-05EB-4714-A545-6FE26E196DAF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A3055499-B27C-4D61-A9D8-5E4FAA5D8EA7}">
      <dgm:prSet phldrT="[Текст]" custT="1"/>
      <dgm:spPr>
        <a:solidFill>
          <a:srgbClr val="BBE0E3">
            <a:alpha val="90000"/>
          </a:srgbClr>
        </a:solidFill>
        <a:ln>
          <a:solidFill>
            <a:srgbClr val="00757B">
              <a:alpha val="90000"/>
            </a:srgbClr>
          </a:solidFill>
        </a:ln>
      </dgm:spPr>
      <dgm:t>
        <a:bodyPr/>
        <a:lstStyle/>
        <a:p>
          <a:pPr algn="just"/>
          <a:r>
            <a:rPr lang="ru-RU" sz="1400" b="1" i="0" dirty="0" smtClean="0">
              <a:solidFill>
                <a:srgbClr val="00757B"/>
              </a:solidFill>
              <a:latin typeface="Arial Narrow" panose="020B0606020202030204" pitchFamily="34" charset="0"/>
            </a:rPr>
            <a:t>Постановление Правительства РФ от 1 августа 2018 г. № 897</a:t>
          </a:r>
          <a:br>
            <a:rPr lang="ru-RU" sz="1400" b="1" i="0" dirty="0" smtClean="0">
              <a:solidFill>
                <a:srgbClr val="00757B"/>
              </a:solidFill>
              <a:latin typeface="Arial Narrow" panose="020B0606020202030204" pitchFamily="34" charset="0"/>
            </a:rPr>
          </a:br>
          <a:r>
            <a:rPr lang="ru-RU" sz="1400" b="1" i="0" dirty="0" smtClean="0">
              <a:solidFill>
                <a:srgbClr val="00757B"/>
              </a:solidFill>
              <a:latin typeface="Arial Narrow" panose="020B0606020202030204" pitchFamily="34" charset="0"/>
            </a:rPr>
            <a:t>«Об утверждении состава документов, необходимых для проведения операций по расчетному счету застройщика»</a:t>
          </a:r>
          <a:endParaRPr lang="ru-RU" sz="1400" b="1" i="0" dirty="0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89B780E2-7501-4BD7-B517-22D10A2F6866}" type="parTrans" cxnId="{148F23E1-7167-48EF-A418-1DD2434AA47F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29AD48B2-D8F0-429C-9C71-8CD158447F43}" type="sibTrans" cxnId="{148F23E1-7167-48EF-A418-1DD2434AA47F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41352E55-6D23-43E2-A508-2A4C0BE71FCC}">
      <dgm:prSet phldrT="[Текст]"/>
      <dgm:spPr>
        <a:solidFill>
          <a:srgbClr val="00757B"/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Постановление №897</a:t>
          </a:r>
          <a:endParaRPr lang="ru-RU" dirty="0">
            <a:latin typeface="Arial Narrow" panose="020B0606020202030204" pitchFamily="34" charset="0"/>
          </a:endParaRPr>
        </a:p>
      </dgm:t>
    </dgm:pt>
    <dgm:pt modelId="{39888175-0447-4E81-9E75-7E92FFA3E4E8}" type="parTrans" cxnId="{3864C436-B6CB-4D72-B1DE-2B1836EDCA46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5B97547C-F548-43E9-8D5A-4354D8B7EF51}" type="sibTrans" cxnId="{3864C436-B6CB-4D72-B1DE-2B1836EDCA46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67AAC1AE-D9F1-422F-AE3C-68492D0BBD9C}">
      <dgm:prSet custT="1"/>
      <dgm:spPr>
        <a:solidFill>
          <a:srgbClr val="BBE0E3">
            <a:alpha val="90000"/>
          </a:srgbClr>
        </a:solidFill>
        <a:ln>
          <a:solidFill>
            <a:srgbClr val="00757B">
              <a:alpha val="90000"/>
            </a:srgbClr>
          </a:solidFill>
        </a:ln>
      </dgm:spPr>
      <dgm:t>
        <a:bodyPr/>
        <a:lstStyle/>
        <a:p>
          <a:pPr algn="just"/>
          <a:r>
            <a:rPr lang="ru-RU" sz="1400" b="1" i="0" dirty="0" smtClean="0">
              <a:solidFill>
                <a:srgbClr val="00757B"/>
              </a:solidFill>
              <a:latin typeface="Arial Narrow" panose="020B0606020202030204" pitchFamily="34" charset="0"/>
            </a:rPr>
            <a:t>Федеральный закон 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</a:t>
          </a:r>
          <a:endParaRPr lang="ru-RU" sz="1400" b="1" i="0" dirty="0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13E8345D-0162-47F9-B433-19A5A44AF624}" type="parTrans" cxnId="{156BFD26-6181-4126-82FC-D7EA8C5E10C7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50B32388-F5DC-4C8D-890E-02ADEB53F224}" type="sibTrans" cxnId="{156BFD26-6181-4126-82FC-D7EA8C5E10C7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B0755E20-B647-413C-8D48-C31F47F81015}" type="pres">
      <dgm:prSet presAssocID="{A59D3E77-6694-416C-B0FE-70F96E09FF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436EDC-DA26-4181-9353-D3E46D8A9CC0}" type="pres">
      <dgm:prSet presAssocID="{6F43F237-1DC4-4896-8CAD-1B3F7A94086F}" presName="linNode" presStyleCnt="0"/>
      <dgm:spPr/>
    </dgm:pt>
    <dgm:pt modelId="{8BF63CA0-151E-485C-9DF0-56CE7DA987D2}" type="pres">
      <dgm:prSet presAssocID="{6F43F237-1DC4-4896-8CAD-1B3F7A94086F}" presName="parentText" presStyleLbl="node1" presStyleIdx="0" presStyleCnt="2" custScaleX="787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DBA63A-C5D7-458A-BD03-8DF46C4B077E}" type="pres">
      <dgm:prSet presAssocID="{6F43F237-1DC4-4896-8CAD-1B3F7A94086F}" presName="descendantText" presStyleLbl="alignAccFollowNode1" presStyleIdx="0" presStyleCnt="2" custScaleX="112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7DB5E-2D52-4C60-AE27-D4C3C1980FC9}" type="pres">
      <dgm:prSet presAssocID="{0BF0CE7D-B5CC-430F-B7C5-950B2802BA70}" presName="sp" presStyleCnt="0"/>
      <dgm:spPr/>
    </dgm:pt>
    <dgm:pt modelId="{D5994414-7E74-4B06-A963-ECF7FC20DD22}" type="pres">
      <dgm:prSet presAssocID="{41352E55-6D23-43E2-A508-2A4C0BE71FCC}" presName="linNode" presStyleCnt="0"/>
      <dgm:spPr/>
    </dgm:pt>
    <dgm:pt modelId="{08BC565F-6912-42F6-BF3D-E2BF2DD94CD6}" type="pres">
      <dgm:prSet presAssocID="{41352E55-6D23-43E2-A508-2A4C0BE71FCC}" presName="parentText" presStyleLbl="node1" presStyleIdx="1" presStyleCnt="2" custScaleX="932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0303B-B8F6-4227-B6AD-08467F3AFA12}" type="pres">
      <dgm:prSet presAssocID="{41352E55-6D23-43E2-A508-2A4C0BE71FCC}" presName="descendantText" presStyleLbl="alignAccFollowNode1" presStyleIdx="1" presStyleCnt="2" custScaleX="131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BB6ABD-2F56-4F18-8CEE-ED0AFC842F63}" type="presOf" srcId="{A3055499-B27C-4D61-A9D8-5E4FAA5D8EA7}" destId="{68E0303B-B8F6-4227-B6AD-08467F3AFA12}" srcOrd="0" destOrd="0" presId="urn:microsoft.com/office/officeart/2005/8/layout/vList5"/>
    <dgm:cxn modelId="{156BFD26-6181-4126-82FC-D7EA8C5E10C7}" srcId="{6F43F237-1DC4-4896-8CAD-1B3F7A94086F}" destId="{67AAC1AE-D9F1-422F-AE3C-68492D0BBD9C}" srcOrd="0" destOrd="0" parTransId="{13E8345D-0162-47F9-B433-19A5A44AF624}" sibTransId="{50B32388-F5DC-4C8D-890E-02ADEB53F224}"/>
    <dgm:cxn modelId="{C26C2E82-05EB-4714-A545-6FE26E196DAF}" srcId="{A59D3E77-6694-416C-B0FE-70F96E09FF42}" destId="{6F43F237-1DC4-4896-8CAD-1B3F7A94086F}" srcOrd="0" destOrd="0" parTransId="{E05B54B2-0D47-47D9-BA22-29BED6B3F1C0}" sibTransId="{0BF0CE7D-B5CC-430F-B7C5-950B2802BA70}"/>
    <dgm:cxn modelId="{9ECCA851-425D-4F4D-87C7-7831DCA89F08}" type="presOf" srcId="{67AAC1AE-D9F1-422F-AE3C-68492D0BBD9C}" destId="{08DBA63A-C5D7-458A-BD03-8DF46C4B077E}" srcOrd="0" destOrd="0" presId="urn:microsoft.com/office/officeart/2005/8/layout/vList5"/>
    <dgm:cxn modelId="{E12BF329-1340-4206-8D2E-84902773EF4B}" type="presOf" srcId="{41352E55-6D23-43E2-A508-2A4C0BE71FCC}" destId="{08BC565F-6912-42F6-BF3D-E2BF2DD94CD6}" srcOrd="0" destOrd="0" presId="urn:microsoft.com/office/officeart/2005/8/layout/vList5"/>
    <dgm:cxn modelId="{148F23E1-7167-48EF-A418-1DD2434AA47F}" srcId="{41352E55-6D23-43E2-A508-2A4C0BE71FCC}" destId="{A3055499-B27C-4D61-A9D8-5E4FAA5D8EA7}" srcOrd="0" destOrd="0" parTransId="{89B780E2-7501-4BD7-B517-22D10A2F6866}" sibTransId="{29AD48B2-D8F0-429C-9C71-8CD158447F43}"/>
    <dgm:cxn modelId="{392EBDD9-FEF3-4587-AFA2-7440126B9885}" type="presOf" srcId="{A59D3E77-6694-416C-B0FE-70F96E09FF42}" destId="{B0755E20-B647-413C-8D48-C31F47F81015}" srcOrd="0" destOrd="0" presId="urn:microsoft.com/office/officeart/2005/8/layout/vList5"/>
    <dgm:cxn modelId="{3864C436-B6CB-4D72-B1DE-2B1836EDCA46}" srcId="{A59D3E77-6694-416C-B0FE-70F96E09FF42}" destId="{41352E55-6D23-43E2-A508-2A4C0BE71FCC}" srcOrd="1" destOrd="0" parTransId="{39888175-0447-4E81-9E75-7E92FFA3E4E8}" sibTransId="{5B97547C-F548-43E9-8D5A-4354D8B7EF51}"/>
    <dgm:cxn modelId="{1EE06DAC-2777-4952-BF4F-3480A472C165}" type="presOf" srcId="{6F43F237-1DC4-4896-8CAD-1B3F7A94086F}" destId="{8BF63CA0-151E-485C-9DF0-56CE7DA987D2}" srcOrd="0" destOrd="0" presId="urn:microsoft.com/office/officeart/2005/8/layout/vList5"/>
    <dgm:cxn modelId="{09E2CF7D-DF23-484E-948E-DA480DE3050E}" type="presParOf" srcId="{B0755E20-B647-413C-8D48-C31F47F81015}" destId="{AC436EDC-DA26-4181-9353-D3E46D8A9CC0}" srcOrd="0" destOrd="0" presId="urn:microsoft.com/office/officeart/2005/8/layout/vList5"/>
    <dgm:cxn modelId="{4F40D382-497A-4453-AB4F-9E343A5A3CF9}" type="presParOf" srcId="{AC436EDC-DA26-4181-9353-D3E46D8A9CC0}" destId="{8BF63CA0-151E-485C-9DF0-56CE7DA987D2}" srcOrd="0" destOrd="0" presId="urn:microsoft.com/office/officeart/2005/8/layout/vList5"/>
    <dgm:cxn modelId="{B1633426-261C-4B77-835D-35612D25811C}" type="presParOf" srcId="{AC436EDC-DA26-4181-9353-D3E46D8A9CC0}" destId="{08DBA63A-C5D7-458A-BD03-8DF46C4B077E}" srcOrd="1" destOrd="0" presId="urn:microsoft.com/office/officeart/2005/8/layout/vList5"/>
    <dgm:cxn modelId="{3F7F54A7-89BA-4679-A68C-3AA48B42DD61}" type="presParOf" srcId="{B0755E20-B647-413C-8D48-C31F47F81015}" destId="{BA27DB5E-2D52-4C60-AE27-D4C3C1980FC9}" srcOrd="1" destOrd="0" presId="urn:microsoft.com/office/officeart/2005/8/layout/vList5"/>
    <dgm:cxn modelId="{BBCCF842-E63F-4668-87F2-FE7F354A9780}" type="presParOf" srcId="{B0755E20-B647-413C-8D48-C31F47F81015}" destId="{D5994414-7E74-4B06-A963-ECF7FC20DD22}" srcOrd="2" destOrd="0" presId="urn:microsoft.com/office/officeart/2005/8/layout/vList5"/>
    <dgm:cxn modelId="{0A38EBA2-0E77-4BEA-A7DD-116B508485D6}" type="presParOf" srcId="{D5994414-7E74-4B06-A963-ECF7FC20DD22}" destId="{08BC565F-6912-42F6-BF3D-E2BF2DD94CD6}" srcOrd="0" destOrd="0" presId="urn:microsoft.com/office/officeart/2005/8/layout/vList5"/>
    <dgm:cxn modelId="{ED8E2CDE-06A9-497A-A576-0A58CFF908AA}" type="presParOf" srcId="{D5994414-7E74-4B06-A963-ECF7FC20DD22}" destId="{68E0303B-B8F6-4227-B6AD-08467F3AFA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1B1DF6-FC86-4A76-B263-F78C4B1B359B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E82D022-E1CA-4669-AEE6-DBACA7725F46}">
      <dgm:prSet phldrT="[Текст]" custT="1"/>
      <dgm:spPr/>
      <dgm:t>
        <a:bodyPr/>
        <a:lstStyle/>
        <a:p>
          <a:r>
            <a:rPr lang="ru-RU" sz="4000" dirty="0" err="1" smtClean="0">
              <a:latin typeface="Arial Narrow" panose="020B0606020202030204" pitchFamily="34" charset="0"/>
            </a:rPr>
            <a:t>ссз</a:t>
          </a:r>
          <a:endParaRPr lang="ru-RU" sz="4000" dirty="0">
            <a:latin typeface="Arial Narrow" panose="020B0606020202030204" pitchFamily="34" charset="0"/>
          </a:endParaRPr>
        </a:p>
      </dgm:t>
    </dgm:pt>
    <dgm:pt modelId="{ABC9520A-C3BB-4CDD-8233-42E363E9E9F3}" type="parTrans" cxnId="{CB7FABB0-7180-43AB-B5FA-42ACF18AEAF1}">
      <dgm:prSet/>
      <dgm:spPr/>
      <dgm:t>
        <a:bodyPr/>
        <a:lstStyle/>
        <a:p>
          <a:endParaRPr lang="ru-RU"/>
        </a:p>
      </dgm:t>
    </dgm:pt>
    <dgm:pt modelId="{D3894826-7B6F-41E9-A864-945A74C4F050}" type="sibTrans" cxnId="{CB7FABB0-7180-43AB-B5FA-42ACF18AEAF1}">
      <dgm:prSet/>
      <dgm:spPr/>
      <dgm:t>
        <a:bodyPr/>
        <a:lstStyle/>
        <a:p>
          <a:endParaRPr lang="ru-RU"/>
        </a:p>
      </dgm:t>
    </dgm:pt>
    <dgm:pt modelId="{C8572776-0861-4236-87A8-62D7638276EB}">
      <dgm:prSet phldrT="[Текст]" custT="1"/>
      <dgm:spPr/>
      <dgm:t>
        <a:bodyPr/>
        <a:lstStyle/>
        <a:p>
          <a:r>
            <a:rPr lang="ru-RU" sz="2500" dirty="0" smtClean="0">
              <a:latin typeface="Arial Narrow" panose="020B0606020202030204" pitchFamily="34" charset="0"/>
            </a:rPr>
            <a:t>Кредит</a:t>
          </a:r>
          <a:endParaRPr lang="ru-RU" sz="2500" dirty="0">
            <a:latin typeface="Arial Narrow" panose="020B0606020202030204" pitchFamily="34" charset="0"/>
          </a:endParaRPr>
        </a:p>
      </dgm:t>
    </dgm:pt>
    <dgm:pt modelId="{91F402D2-6CE2-44B5-9B06-C17EFF14FD7D}" type="parTrans" cxnId="{31D94257-8172-4721-9BAD-8236CB0F1047}">
      <dgm:prSet/>
      <dgm:spPr/>
      <dgm:t>
        <a:bodyPr/>
        <a:lstStyle/>
        <a:p>
          <a:endParaRPr lang="ru-RU"/>
        </a:p>
      </dgm:t>
    </dgm:pt>
    <dgm:pt modelId="{8CAC4A07-32CF-4911-BA78-AECCF3B593DD}" type="sibTrans" cxnId="{31D94257-8172-4721-9BAD-8236CB0F1047}">
      <dgm:prSet/>
      <dgm:spPr/>
      <dgm:t>
        <a:bodyPr/>
        <a:lstStyle/>
        <a:p>
          <a:endParaRPr lang="ru-RU"/>
        </a:p>
      </dgm:t>
    </dgm:pt>
    <dgm:pt modelId="{AD6319A2-CD1F-40F6-B05C-993F9B8755DF}">
      <dgm:prSet phldrT="[Текст]"/>
      <dgm:spPr/>
      <dgm:t>
        <a:bodyPr/>
        <a:lstStyle/>
        <a:p>
          <a:r>
            <a:rPr lang="ru-RU" dirty="0" err="1" smtClean="0"/>
            <a:t>Эскроу</a:t>
          </a:r>
          <a:endParaRPr lang="ru-RU" dirty="0"/>
        </a:p>
      </dgm:t>
    </dgm:pt>
    <dgm:pt modelId="{7038BBE7-AE46-426B-986D-37BFDA7B444D}" type="parTrans" cxnId="{1DCC78D4-3212-4387-A4D3-C9E5987363EF}">
      <dgm:prSet/>
      <dgm:spPr/>
      <dgm:t>
        <a:bodyPr/>
        <a:lstStyle/>
        <a:p>
          <a:endParaRPr lang="ru-RU"/>
        </a:p>
      </dgm:t>
    </dgm:pt>
    <dgm:pt modelId="{762F88A7-8A45-4AB6-87A8-872C0EFD96B1}" type="sibTrans" cxnId="{1DCC78D4-3212-4387-A4D3-C9E5987363EF}">
      <dgm:prSet/>
      <dgm:spPr/>
      <dgm:t>
        <a:bodyPr/>
        <a:lstStyle/>
        <a:p>
          <a:endParaRPr lang="ru-RU"/>
        </a:p>
      </dgm:t>
    </dgm:pt>
    <dgm:pt modelId="{3662ECC2-DAF3-46EB-9506-B9DADD2575A8}" type="pres">
      <dgm:prSet presAssocID="{331B1DF6-FC86-4A76-B263-F78C4B1B359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D25F54C-8429-4C51-96B1-836C5FC0B783}" type="pres">
      <dgm:prSet presAssocID="{6E82D022-E1CA-4669-AEE6-DBACA7725F46}" presName="Accent1" presStyleCnt="0"/>
      <dgm:spPr/>
    </dgm:pt>
    <dgm:pt modelId="{AF5CA374-FF1D-4369-A6DF-AD8EDE641F5E}" type="pres">
      <dgm:prSet presAssocID="{6E82D022-E1CA-4669-AEE6-DBACA7725F46}" presName="Accent" presStyleLbl="node1" presStyleIdx="0" presStyleCnt="3"/>
      <dgm:spPr/>
    </dgm:pt>
    <dgm:pt modelId="{4C5855A8-0E11-49D5-8EB1-54D0E2B9786D}" type="pres">
      <dgm:prSet presAssocID="{6E82D022-E1CA-4669-AEE6-DBACA7725F46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9EE30-18C4-47A4-A459-3EFEF75D07DD}" type="pres">
      <dgm:prSet presAssocID="{C8572776-0861-4236-87A8-62D7638276EB}" presName="Accent2" presStyleCnt="0"/>
      <dgm:spPr/>
    </dgm:pt>
    <dgm:pt modelId="{A0458270-2100-4623-840A-6382D60F0AA1}" type="pres">
      <dgm:prSet presAssocID="{C8572776-0861-4236-87A8-62D7638276EB}" presName="Accent" presStyleLbl="node1" presStyleIdx="1" presStyleCnt="3"/>
      <dgm:spPr/>
    </dgm:pt>
    <dgm:pt modelId="{24B0186D-8FBE-4353-A600-C7E41A6770B9}" type="pres">
      <dgm:prSet presAssocID="{C8572776-0861-4236-87A8-62D7638276EB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49922D-BF23-49D0-8D35-43E5C1DA8C71}" type="pres">
      <dgm:prSet presAssocID="{AD6319A2-CD1F-40F6-B05C-993F9B8755DF}" presName="Accent3" presStyleCnt="0"/>
      <dgm:spPr/>
    </dgm:pt>
    <dgm:pt modelId="{373D0087-F78A-4032-A6EA-D527F14FBE9C}" type="pres">
      <dgm:prSet presAssocID="{AD6319A2-CD1F-40F6-B05C-993F9B8755DF}" presName="Accent" presStyleLbl="node1" presStyleIdx="2" presStyleCnt="3"/>
      <dgm:spPr/>
    </dgm:pt>
    <dgm:pt modelId="{C05782BA-B265-45F6-BC5A-02EBDDCD60AC}" type="pres">
      <dgm:prSet presAssocID="{AD6319A2-CD1F-40F6-B05C-993F9B8755DF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D94257-8172-4721-9BAD-8236CB0F1047}" srcId="{331B1DF6-FC86-4A76-B263-F78C4B1B359B}" destId="{C8572776-0861-4236-87A8-62D7638276EB}" srcOrd="1" destOrd="0" parTransId="{91F402D2-6CE2-44B5-9B06-C17EFF14FD7D}" sibTransId="{8CAC4A07-32CF-4911-BA78-AECCF3B593DD}"/>
    <dgm:cxn modelId="{998DBF37-BF46-4376-9F47-CB38245255B9}" type="presOf" srcId="{AD6319A2-CD1F-40F6-B05C-993F9B8755DF}" destId="{C05782BA-B265-45F6-BC5A-02EBDDCD60AC}" srcOrd="0" destOrd="0" presId="urn:microsoft.com/office/officeart/2009/layout/CircleArrowProcess"/>
    <dgm:cxn modelId="{CB7FABB0-7180-43AB-B5FA-42ACF18AEAF1}" srcId="{331B1DF6-FC86-4A76-B263-F78C4B1B359B}" destId="{6E82D022-E1CA-4669-AEE6-DBACA7725F46}" srcOrd="0" destOrd="0" parTransId="{ABC9520A-C3BB-4CDD-8233-42E363E9E9F3}" sibTransId="{D3894826-7B6F-41E9-A864-945A74C4F050}"/>
    <dgm:cxn modelId="{D0B60891-22E6-48E6-A75F-237E0F415741}" type="presOf" srcId="{6E82D022-E1CA-4669-AEE6-DBACA7725F46}" destId="{4C5855A8-0E11-49D5-8EB1-54D0E2B9786D}" srcOrd="0" destOrd="0" presId="urn:microsoft.com/office/officeart/2009/layout/CircleArrowProcess"/>
    <dgm:cxn modelId="{C76DA967-C3CC-49B1-B910-6760591B5872}" type="presOf" srcId="{331B1DF6-FC86-4A76-B263-F78C4B1B359B}" destId="{3662ECC2-DAF3-46EB-9506-B9DADD2575A8}" srcOrd="0" destOrd="0" presId="urn:microsoft.com/office/officeart/2009/layout/CircleArrowProcess"/>
    <dgm:cxn modelId="{157FC7DC-A957-45D2-9A6F-A90A9B59E47E}" type="presOf" srcId="{C8572776-0861-4236-87A8-62D7638276EB}" destId="{24B0186D-8FBE-4353-A600-C7E41A6770B9}" srcOrd="0" destOrd="0" presId="urn:microsoft.com/office/officeart/2009/layout/CircleArrowProcess"/>
    <dgm:cxn modelId="{1DCC78D4-3212-4387-A4D3-C9E5987363EF}" srcId="{331B1DF6-FC86-4A76-B263-F78C4B1B359B}" destId="{AD6319A2-CD1F-40F6-B05C-993F9B8755DF}" srcOrd="2" destOrd="0" parTransId="{7038BBE7-AE46-426B-986D-37BFDA7B444D}" sibTransId="{762F88A7-8A45-4AB6-87A8-872C0EFD96B1}"/>
    <dgm:cxn modelId="{0FB7D5FE-3669-4A3D-83BE-F5213D425985}" type="presParOf" srcId="{3662ECC2-DAF3-46EB-9506-B9DADD2575A8}" destId="{4D25F54C-8429-4C51-96B1-836C5FC0B783}" srcOrd="0" destOrd="0" presId="urn:microsoft.com/office/officeart/2009/layout/CircleArrowProcess"/>
    <dgm:cxn modelId="{88113D93-1D03-48A5-8515-233534DB96E5}" type="presParOf" srcId="{4D25F54C-8429-4C51-96B1-836C5FC0B783}" destId="{AF5CA374-FF1D-4369-A6DF-AD8EDE641F5E}" srcOrd="0" destOrd="0" presId="urn:microsoft.com/office/officeart/2009/layout/CircleArrowProcess"/>
    <dgm:cxn modelId="{1764980E-CA93-48E7-ACEC-C05B29117263}" type="presParOf" srcId="{3662ECC2-DAF3-46EB-9506-B9DADD2575A8}" destId="{4C5855A8-0E11-49D5-8EB1-54D0E2B9786D}" srcOrd="1" destOrd="0" presId="urn:microsoft.com/office/officeart/2009/layout/CircleArrowProcess"/>
    <dgm:cxn modelId="{545DE904-4BF1-4D5E-A6F0-651BAC71678E}" type="presParOf" srcId="{3662ECC2-DAF3-46EB-9506-B9DADD2575A8}" destId="{4349EE30-18C4-47A4-A459-3EFEF75D07DD}" srcOrd="2" destOrd="0" presId="urn:microsoft.com/office/officeart/2009/layout/CircleArrowProcess"/>
    <dgm:cxn modelId="{B7E9F231-F925-4A75-B46E-88442E2E9A71}" type="presParOf" srcId="{4349EE30-18C4-47A4-A459-3EFEF75D07DD}" destId="{A0458270-2100-4623-840A-6382D60F0AA1}" srcOrd="0" destOrd="0" presId="urn:microsoft.com/office/officeart/2009/layout/CircleArrowProcess"/>
    <dgm:cxn modelId="{1A27FCC7-1047-416B-A23B-CC04A5F8BBE7}" type="presParOf" srcId="{3662ECC2-DAF3-46EB-9506-B9DADD2575A8}" destId="{24B0186D-8FBE-4353-A600-C7E41A6770B9}" srcOrd="3" destOrd="0" presId="urn:microsoft.com/office/officeart/2009/layout/CircleArrowProcess"/>
    <dgm:cxn modelId="{2FA1EDEE-63E9-4DCE-890F-33FDE804B6F5}" type="presParOf" srcId="{3662ECC2-DAF3-46EB-9506-B9DADD2575A8}" destId="{6D49922D-BF23-49D0-8D35-43E5C1DA8C71}" srcOrd="4" destOrd="0" presId="urn:microsoft.com/office/officeart/2009/layout/CircleArrowProcess"/>
    <dgm:cxn modelId="{AD7ECB89-D593-41EA-A8DA-E7B367813A10}" type="presParOf" srcId="{6D49922D-BF23-49D0-8D35-43E5C1DA8C71}" destId="{373D0087-F78A-4032-A6EA-D527F14FBE9C}" srcOrd="0" destOrd="0" presId="urn:microsoft.com/office/officeart/2009/layout/CircleArrowProcess"/>
    <dgm:cxn modelId="{0695345C-20E0-42B3-93C6-D80FB2D8E42D}" type="presParOf" srcId="{3662ECC2-DAF3-46EB-9506-B9DADD2575A8}" destId="{C05782BA-B265-45F6-BC5A-02EBDDCD60A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C1F67A-7282-4EE1-91B4-541E03E516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A8B5F4-E103-455A-B5B4-1C3CB0BBB556}">
      <dgm:prSet phldrT="[Текст]" custT="1"/>
      <dgm:spPr>
        <a:solidFill>
          <a:srgbClr val="00757B"/>
        </a:solidFill>
      </dgm:spPr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Arial Narrow" panose="020B0606020202030204" pitchFamily="34" charset="0"/>
            </a:rPr>
            <a:t>175-ФЗ – о чем и для кого?</a:t>
          </a:r>
          <a:endParaRPr lang="ru-RU" sz="32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CB41258A-53D8-4812-8BAF-3EE58726F334}" type="parTrans" cxnId="{5D732F25-C036-43C4-950C-C94746B600B0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F6973FBA-A38E-4472-BD4D-DB97985DBD3F}" type="sibTrans" cxnId="{5D732F25-C036-43C4-950C-C94746B600B0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EB2275D8-49D4-4D97-AEA0-93E37408B2DD}">
      <dgm:prSet phldrT="[Текст]"/>
      <dgm:spPr>
        <a:solidFill>
          <a:schemeClr val="accent5">
            <a:lumMod val="20000"/>
            <a:lumOff val="80000"/>
          </a:schemeClr>
        </a:solidFill>
        <a:ln>
          <a:solidFill>
            <a:srgbClr val="00757B"/>
          </a:solidFill>
        </a:ln>
      </dgm:spPr>
      <dgm:t>
        <a:bodyPr/>
        <a:lstStyle/>
        <a:p>
          <a:r>
            <a:rPr lang="ru-RU" dirty="0" smtClean="0">
              <a:solidFill>
                <a:srgbClr val="00757B"/>
              </a:solidFill>
              <a:latin typeface="Arial Narrow" panose="020B0606020202030204" pitchFamily="34" charset="0"/>
            </a:rPr>
            <a:t>Основные понятия и тезисы закона, на кого распространяется?</a:t>
          </a:r>
          <a:endParaRPr lang="ru-RU" dirty="0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B384401D-A87A-49BF-B9DD-2402FC2FC48F}" type="parTrans" cxnId="{0758FD5F-30C2-40A7-AE48-52F0DF734510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DD12E0CF-C992-46D3-A050-C7AB157DDE12}" type="sibTrans" cxnId="{0758FD5F-30C2-40A7-AE48-52F0DF734510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121B3490-4E66-4EC2-A9A0-46BA5909F697}">
      <dgm:prSet phldrT="[Текст]"/>
      <dgm:spPr>
        <a:solidFill>
          <a:srgbClr val="C00000"/>
        </a:solidFill>
        <a:ln>
          <a:solidFill>
            <a:srgbClr val="00757B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 Narrow" panose="020B0606020202030204" pitchFamily="34" charset="0"/>
            </a:rPr>
            <a:t>Как будут проводиться банком платежные операции?</a:t>
          </a:r>
          <a:endParaRPr lang="ru-RU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296227B4-35C0-4C07-BE6B-5F0DF330EA36}" type="parTrans" cxnId="{E2A401CA-A653-40CF-BE88-BE9BBF3C830F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5616D633-F479-493A-B7F9-D485116F077A}" type="sibTrans" cxnId="{E2A401CA-A653-40CF-BE88-BE9BBF3C830F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9AD74C94-2C23-419D-B66A-61155B0ABE8A}">
      <dgm:prSet phldrT="[Текст]"/>
      <dgm:spPr>
        <a:solidFill>
          <a:schemeClr val="accent5">
            <a:lumMod val="20000"/>
            <a:lumOff val="80000"/>
          </a:schemeClr>
        </a:solidFill>
        <a:ln>
          <a:solidFill>
            <a:srgbClr val="00757B"/>
          </a:solidFill>
        </a:ln>
      </dgm:spPr>
      <dgm:t>
        <a:bodyPr/>
        <a:lstStyle/>
        <a:p>
          <a:r>
            <a:rPr lang="ru-RU" dirty="0" smtClean="0">
              <a:solidFill>
                <a:srgbClr val="00757B"/>
              </a:solidFill>
              <a:latin typeface="Arial Narrow" panose="020B0606020202030204" pitchFamily="34" charset="0"/>
            </a:rPr>
            <a:t>Преимущества нового вида кредитования</a:t>
          </a:r>
          <a:endParaRPr lang="ru-RU" dirty="0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0E539D16-9789-4D7F-ADFD-FAA15A45DE87}" type="parTrans" cxnId="{BAA1E808-FDFC-4960-8592-1FB9D2A15C72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B3994211-5D52-4601-9590-BDC5C38747D0}" type="sibTrans" cxnId="{BAA1E808-FDFC-4960-8592-1FB9D2A15C72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53549229-B28F-4087-812D-CBEB4B562256}">
      <dgm:prSet phldrT="[Текст]" custT="1"/>
      <dgm:spPr>
        <a:solidFill>
          <a:srgbClr val="00757B"/>
        </a:solidFill>
      </dgm:spPr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Arial Narrow" panose="020B0606020202030204" pitchFamily="34" charset="0"/>
            </a:rPr>
            <a:t>Банк ↔ Застройщик</a:t>
          </a:r>
          <a:endParaRPr lang="ru-RU" sz="32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255C09E6-B3A5-4D07-956A-79533BA1D109}" type="parTrans" cxnId="{A63DB96B-8702-4703-93B2-8041592A3455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53721107-5502-42DD-B3AB-4AC2CFD8D09E}" type="sibTrans" cxnId="{A63DB96B-8702-4703-93B2-8041592A3455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F201936E-5D29-42FC-BC3D-A6FAFFB31203}">
      <dgm:prSet phldrT="[Текст]" custT="1"/>
      <dgm:spPr>
        <a:solidFill>
          <a:srgbClr val="00757B"/>
        </a:solidFill>
      </dgm:spPr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Arial Narrow" panose="020B0606020202030204" pitchFamily="34" charset="0"/>
            </a:rPr>
            <a:t>Кредиты под счета </a:t>
          </a:r>
          <a:r>
            <a:rPr lang="ru-RU" sz="3200" b="1" dirty="0" err="1" smtClean="0">
              <a:solidFill>
                <a:schemeClr val="bg1"/>
              </a:solidFill>
              <a:latin typeface="Arial Narrow" panose="020B0606020202030204" pitchFamily="34" charset="0"/>
            </a:rPr>
            <a:t>эскроу</a:t>
          </a:r>
          <a:endParaRPr lang="ru-RU" sz="32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8FB3C3CD-2F7D-4CE8-B53B-04D1EFD1751D}" type="parTrans" cxnId="{9F5D2F53-9779-45E7-9464-88835D0FFE1B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BF980771-C47C-4DC0-815B-5BAF54502918}" type="sibTrans" cxnId="{9F5D2F53-9779-45E7-9464-88835D0FFE1B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CF50CA8A-FC1F-4755-A43B-10978098F241}" type="pres">
      <dgm:prSet presAssocID="{9FC1F67A-7282-4EE1-91B4-541E03E516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48AC3A-811B-4BD6-9F6E-9A76F71C2293}" type="pres">
      <dgm:prSet presAssocID="{90A8B5F4-E103-455A-B5B4-1C3CB0BBB556}" presName="parentLin" presStyleCnt="0"/>
      <dgm:spPr/>
    </dgm:pt>
    <dgm:pt modelId="{5EAD853E-A05D-4AA7-8956-C6BB50655AE7}" type="pres">
      <dgm:prSet presAssocID="{90A8B5F4-E103-455A-B5B4-1C3CB0BBB55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86E6648-ED4E-4A91-9807-95D01089EED9}" type="pres">
      <dgm:prSet presAssocID="{90A8B5F4-E103-455A-B5B4-1C3CB0BBB556}" presName="parentText" presStyleLbl="node1" presStyleIdx="0" presStyleCnt="3" custScaleX="104449" custScaleY="1458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1EC1D-E1BE-4E0A-8FF1-0AAE88A92672}" type="pres">
      <dgm:prSet presAssocID="{90A8B5F4-E103-455A-B5B4-1C3CB0BBB556}" presName="negativeSpace" presStyleCnt="0"/>
      <dgm:spPr/>
    </dgm:pt>
    <dgm:pt modelId="{8FBA5F4E-FECE-4A64-AD64-5C6A01F2110C}" type="pres">
      <dgm:prSet presAssocID="{90A8B5F4-E103-455A-B5B4-1C3CB0BBB55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389B9-B5FB-4CC3-94F9-F5B6201A472A}" type="pres">
      <dgm:prSet presAssocID="{F6973FBA-A38E-4472-BD4D-DB97985DBD3F}" presName="spaceBetweenRectangles" presStyleCnt="0"/>
      <dgm:spPr/>
    </dgm:pt>
    <dgm:pt modelId="{B00AA0FA-89FC-4601-87B0-EFC99C554912}" type="pres">
      <dgm:prSet presAssocID="{53549229-B28F-4087-812D-CBEB4B562256}" presName="parentLin" presStyleCnt="0"/>
      <dgm:spPr/>
    </dgm:pt>
    <dgm:pt modelId="{4131733C-12C4-4AAB-9BDB-282F0F08CFF2}" type="pres">
      <dgm:prSet presAssocID="{53549229-B28F-4087-812D-CBEB4B56225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4501BB4-C93A-452F-9E8E-959F0169AE19}" type="pres">
      <dgm:prSet presAssocID="{53549229-B28F-4087-812D-CBEB4B562256}" presName="parentText" presStyleLbl="node1" presStyleIdx="1" presStyleCnt="3" custScaleX="105816" custScaleY="156869" custLinFactNeighborX="-11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9A22B-F8BA-4182-B687-7F29044CFF33}" type="pres">
      <dgm:prSet presAssocID="{53549229-B28F-4087-812D-CBEB4B562256}" presName="negativeSpace" presStyleCnt="0"/>
      <dgm:spPr/>
    </dgm:pt>
    <dgm:pt modelId="{3F80371F-3389-4C03-80B7-82B1D103875F}" type="pres">
      <dgm:prSet presAssocID="{53549229-B28F-4087-812D-CBEB4B56225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66CA6-C133-480E-95D4-88036662D22D}" type="pres">
      <dgm:prSet presAssocID="{53721107-5502-42DD-B3AB-4AC2CFD8D09E}" presName="spaceBetweenRectangles" presStyleCnt="0"/>
      <dgm:spPr/>
    </dgm:pt>
    <dgm:pt modelId="{C37B0162-7D04-44B6-A3D3-BB11349070F7}" type="pres">
      <dgm:prSet presAssocID="{F201936E-5D29-42FC-BC3D-A6FAFFB31203}" presName="parentLin" presStyleCnt="0"/>
      <dgm:spPr/>
    </dgm:pt>
    <dgm:pt modelId="{C40C53B4-C1FE-4754-BEED-2E8BEE094368}" type="pres">
      <dgm:prSet presAssocID="{F201936E-5D29-42FC-BC3D-A6FAFFB3120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A9C22D1-76A9-4B36-B28F-E39B3C1D26CC}" type="pres">
      <dgm:prSet presAssocID="{F201936E-5D29-42FC-BC3D-A6FAFFB31203}" presName="parentText" presStyleLbl="node1" presStyleIdx="2" presStyleCnt="3" custScaleX="104722" custScaleY="1418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1A69E-385F-43B3-8649-D6D325A52D61}" type="pres">
      <dgm:prSet presAssocID="{F201936E-5D29-42FC-BC3D-A6FAFFB31203}" presName="negativeSpace" presStyleCnt="0"/>
      <dgm:spPr/>
    </dgm:pt>
    <dgm:pt modelId="{2DF5FFF0-92B2-4BE8-A38D-1FC8F247DE70}" type="pres">
      <dgm:prSet presAssocID="{F201936E-5D29-42FC-BC3D-A6FAFFB3120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58FD5F-30C2-40A7-AE48-52F0DF734510}" srcId="{90A8B5F4-E103-455A-B5B4-1C3CB0BBB556}" destId="{EB2275D8-49D4-4D97-AEA0-93E37408B2DD}" srcOrd="0" destOrd="0" parTransId="{B384401D-A87A-49BF-B9DD-2402FC2FC48F}" sibTransId="{DD12E0CF-C992-46D3-A050-C7AB157DDE12}"/>
    <dgm:cxn modelId="{14165A31-B765-4EA1-82F3-335FE380CFDF}" type="presOf" srcId="{121B3490-4E66-4EC2-A9A0-46BA5909F697}" destId="{3F80371F-3389-4C03-80B7-82B1D103875F}" srcOrd="0" destOrd="0" presId="urn:microsoft.com/office/officeart/2005/8/layout/list1"/>
    <dgm:cxn modelId="{5D732F25-C036-43C4-950C-C94746B600B0}" srcId="{9FC1F67A-7282-4EE1-91B4-541E03E516B9}" destId="{90A8B5F4-E103-455A-B5B4-1C3CB0BBB556}" srcOrd="0" destOrd="0" parTransId="{CB41258A-53D8-4812-8BAF-3EE58726F334}" sibTransId="{F6973FBA-A38E-4472-BD4D-DB97985DBD3F}"/>
    <dgm:cxn modelId="{D8882D06-42F2-46D4-A315-8C217BB04C12}" type="presOf" srcId="{90A8B5F4-E103-455A-B5B4-1C3CB0BBB556}" destId="{5EAD853E-A05D-4AA7-8956-C6BB50655AE7}" srcOrd="0" destOrd="0" presId="urn:microsoft.com/office/officeart/2005/8/layout/list1"/>
    <dgm:cxn modelId="{BAA1E808-FDFC-4960-8592-1FB9D2A15C72}" srcId="{F201936E-5D29-42FC-BC3D-A6FAFFB31203}" destId="{9AD74C94-2C23-419D-B66A-61155B0ABE8A}" srcOrd="0" destOrd="0" parTransId="{0E539D16-9789-4D7F-ADFD-FAA15A45DE87}" sibTransId="{B3994211-5D52-4601-9590-BDC5C38747D0}"/>
    <dgm:cxn modelId="{2D336F45-D97D-42CC-89CF-A9980C3239EC}" type="presOf" srcId="{90A8B5F4-E103-455A-B5B4-1C3CB0BBB556}" destId="{B86E6648-ED4E-4A91-9807-95D01089EED9}" srcOrd="1" destOrd="0" presId="urn:microsoft.com/office/officeart/2005/8/layout/list1"/>
    <dgm:cxn modelId="{2B8B308F-0FE7-43DD-BD95-757ABD1F420E}" type="presOf" srcId="{53549229-B28F-4087-812D-CBEB4B562256}" destId="{B4501BB4-C93A-452F-9E8E-959F0169AE19}" srcOrd="1" destOrd="0" presId="urn:microsoft.com/office/officeart/2005/8/layout/list1"/>
    <dgm:cxn modelId="{A63DB96B-8702-4703-93B2-8041592A3455}" srcId="{9FC1F67A-7282-4EE1-91B4-541E03E516B9}" destId="{53549229-B28F-4087-812D-CBEB4B562256}" srcOrd="1" destOrd="0" parTransId="{255C09E6-B3A5-4D07-956A-79533BA1D109}" sibTransId="{53721107-5502-42DD-B3AB-4AC2CFD8D09E}"/>
    <dgm:cxn modelId="{7A0F104C-EE73-4F3B-983F-D7591D84B7C4}" type="presOf" srcId="{EB2275D8-49D4-4D97-AEA0-93E37408B2DD}" destId="{8FBA5F4E-FECE-4A64-AD64-5C6A01F2110C}" srcOrd="0" destOrd="0" presId="urn:microsoft.com/office/officeart/2005/8/layout/list1"/>
    <dgm:cxn modelId="{9A3036F6-73D6-4560-9DD0-49BD8AF69395}" type="presOf" srcId="{F201936E-5D29-42FC-BC3D-A6FAFFB31203}" destId="{C40C53B4-C1FE-4754-BEED-2E8BEE094368}" srcOrd="0" destOrd="0" presId="urn:microsoft.com/office/officeart/2005/8/layout/list1"/>
    <dgm:cxn modelId="{F08D8AFD-6F6A-4772-89B8-DF2D4A0A3E5A}" type="presOf" srcId="{53549229-B28F-4087-812D-CBEB4B562256}" destId="{4131733C-12C4-4AAB-9BDB-282F0F08CFF2}" srcOrd="0" destOrd="0" presId="urn:microsoft.com/office/officeart/2005/8/layout/list1"/>
    <dgm:cxn modelId="{E2A401CA-A653-40CF-BE88-BE9BBF3C830F}" srcId="{53549229-B28F-4087-812D-CBEB4B562256}" destId="{121B3490-4E66-4EC2-A9A0-46BA5909F697}" srcOrd="0" destOrd="0" parTransId="{296227B4-35C0-4C07-BE6B-5F0DF330EA36}" sibTransId="{5616D633-F479-493A-B7F9-D485116F077A}"/>
    <dgm:cxn modelId="{311EA036-8938-49E6-9D73-7C48BE0D2F93}" type="presOf" srcId="{9FC1F67A-7282-4EE1-91B4-541E03E516B9}" destId="{CF50CA8A-FC1F-4755-A43B-10978098F241}" srcOrd="0" destOrd="0" presId="urn:microsoft.com/office/officeart/2005/8/layout/list1"/>
    <dgm:cxn modelId="{9F5D2F53-9779-45E7-9464-88835D0FFE1B}" srcId="{9FC1F67A-7282-4EE1-91B4-541E03E516B9}" destId="{F201936E-5D29-42FC-BC3D-A6FAFFB31203}" srcOrd="2" destOrd="0" parTransId="{8FB3C3CD-2F7D-4CE8-B53B-04D1EFD1751D}" sibTransId="{BF980771-C47C-4DC0-815B-5BAF54502918}"/>
    <dgm:cxn modelId="{3CF78290-3F32-4290-9DD9-02F7B2B7E818}" type="presOf" srcId="{9AD74C94-2C23-419D-B66A-61155B0ABE8A}" destId="{2DF5FFF0-92B2-4BE8-A38D-1FC8F247DE70}" srcOrd="0" destOrd="0" presId="urn:microsoft.com/office/officeart/2005/8/layout/list1"/>
    <dgm:cxn modelId="{74AAF014-C040-47D4-9208-2D3F6F064610}" type="presOf" srcId="{F201936E-5D29-42FC-BC3D-A6FAFFB31203}" destId="{BA9C22D1-76A9-4B36-B28F-E39B3C1D26CC}" srcOrd="1" destOrd="0" presId="urn:microsoft.com/office/officeart/2005/8/layout/list1"/>
    <dgm:cxn modelId="{D8BA5003-B701-425F-A3D2-EE9C2B47AE82}" type="presParOf" srcId="{CF50CA8A-FC1F-4755-A43B-10978098F241}" destId="{0D48AC3A-811B-4BD6-9F6E-9A76F71C2293}" srcOrd="0" destOrd="0" presId="urn:microsoft.com/office/officeart/2005/8/layout/list1"/>
    <dgm:cxn modelId="{B1191194-5CEF-4D56-B8A9-5B41E7F04246}" type="presParOf" srcId="{0D48AC3A-811B-4BD6-9F6E-9A76F71C2293}" destId="{5EAD853E-A05D-4AA7-8956-C6BB50655AE7}" srcOrd="0" destOrd="0" presId="urn:microsoft.com/office/officeart/2005/8/layout/list1"/>
    <dgm:cxn modelId="{65410D08-055F-4DDF-B249-5AD317F15421}" type="presParOf" srcId="{0D48AC3A-811B-4BD6-9F6E-9A76F71C2293}" destId="{B86E6648-ED4E-4A91-9807-95D01089EED9}" srcOrd="1" destOrd="0" presId="urn:microsoft.com/office/officeart/2005/8/layout/list1"/>
    <dgm:cxn modelId="{20F22FC7-497B-4E71-874B-1BA6B023C4DE}" type="presParOf" srcId="{CF50CA8A-FC1F-4755-A43B-10978098F241}" destId="{E301EC1D-E1BE-4E0A-8FF1-0AAE88A92672}" srcOrd="1" destOrd="0" presId="urn:microsoft.com/office/officeart/2005/8/layout/list1"/>
    <dgm:cxn modelId="{01C63171-3925-44FD-B027-67C1B1D3FC0B}" type="presParOf" srcId="{CF50CA8A-FC1F-4755-A43B-10978098F241}" destId="{8FBA5F4E-FECE-4A64-AD64-5C6A01F2110C}" srcOrd="2" destOrd="0" presId="urn:microsoft.com/office/officeart/2005/8/layout/list1"/>
    <dgm:cxn modelId="{AFDC0BA7-685A-48F7-B35E-EF564586E252}" type="presParOf" srcId="{CF50CA8A-FC1F-4755-A43B-10978098F241}" destId="{8B2389B9-B5FB-4CC3-94F9-F5B6201A472A}" srcOrd="3" destOrd="0" presId="urn:microsoft.com/office/officeart/2005/8/layout/list1"/>
    <dgm:cxn modelId="{5C11D237-5A3D-4D4F-AEDE-B43673154D7B}" type="presParOf" srcId="{CF50CA8A-FC1F-4755-A43B-10978098F241}" destId="{B00AA0FA-89FC-4601-87B0-EFC99C554912}" srcOrd="4" destOrd="0" presId="urn:microsoft.com/office/officeart/2005/8/layout/list1"/>
    <dgm:cxn modelId="{9DD96057-F179-4F76-BAA8-66566556B515}" type="presParOf" srcId="{B00AA0FA-89FC-4601-87B0-EFC99C554912}" destId="{4131733C-12C4-4AAB-9BDB-282F0F08CFF2}" srcOrd="0" destOrd="0" presId="urn:microsoft.com/office/officeart/2005/8/layout/list1"/>
    <dgm:cxn modelId="{3438D5CA-7660-4F59-8FE6-AA1ED7087E56}" type="presParOf" srcId="{B00AA0FA-89FC-4601-87B0-EFC99C554912}" destId="{B4501BB4-C93A-452F-9E8E-959F0169AE19}" srcOrd="1" destOrd="0" presId="urn:microsoft.com/office/officeart/2005/8/layout/list1"/>
    <dgm:cxn modelId="{105D1B46-FF24-42EB-88DB-03A7F92A6883}" type="presParOf" srcId="{CF50CA8A-FC1F-4755-A43B-10978098F241}" destId="{F119A22B-F8BA-4182-B687-7F29044CFF33}" srcOrd="5" destOrd="0" presId="urn:microsoft.com/office/officeart/2005/8/layout/list1"/>
    <dgm:cxn modelId="{252BE71E-5E0B-46B6-BC77-FA02FF888CB4}" type="presParOf" srcId="{CF50CA8A-FC1F-4755-A43B-10978098F241}" destId="{3F80371F-3389-4C03-80B7-82B1D103875F}" srcOrd="6" destOrd="0" presId="urn:microsoft.com/office/officeart/2005/8/layout/list1"/>
    <dgm:cxn modelId="{D3BFB5BE-CAE9-463C-BBE3-2043984AAE4E}" type="presParOf" srcId="{CF50CA8A-FC1F-4755-A43B-10978098F241}" destId="{9C866CA6-C133-480E-95D4-88036662D22D}" srcOrd="7" destOrd="0" presId="urn:microsoft.com/office/officeart/2005/8/layout/list1"/>
    <dgm:cxn modelId="{ACBA9421-1BB0-49AF-AA92-269ED1D84CD0}" type="presParOf" srcId="{CF50CA8A-FC1F-4755-A43B-10978098F241}" destId="{C37B0162-7D04-44B6-A3D3-BB11349070F7}" srcOrd="8" destOrd="0" presId="urn:microsoft.com/office/officeart/2005/8/layout/list1"/>
    <dgm:cxn modelId="{48B2B8D7-D2C9-4B19-B8E7-806A3E61A3F3}" type="presParOf" srcId="{C37B0162-7D04-44B6-A3D3-BB11349070F7}" destId="{C40C53B4-C1FE-4754-BEED-2E8BEE094368}" srcOrd="0" destOrd="0" presId="urn:microsoft.com/office/officeart/2005/8/layout/list1"/>
    <dgm:cxn modelId="{B99C28C8-CC3B-49DD-A264-CFC82A656F3C}" type="presParOf" srcId="{C37B0162-7D04-44B6-A3D3-BB11349070F7}" destId="{BA9C22D1-76A9-4B36-B28F-E39B3C1D26CC}" srcOrd="1" destOrd="0" presId="urn:microsoft.com/office/officeart/2005/8/layout/list1"/>
    <dgm:cxn modelId="{581EBD2E-2AEF-4D26-84A2-BD4AE026FBF8}" type="presParOf" srcId="{CF50CA8A-FC1F-4755-A43B-10978098F241}" destId="{87F1A69E-385F-43B3-8649-D6D325A52D61}" srcOrd="9" destOrd="0" presId="urn:microsoft.com/office/officeart/2005/8/layout/list1"/>
    <dgm:cxn modelId="{C4534B0A-58FA-4496-9EB9-6E3B09542872}" type="presParOf" srcId="{CF50CA8A-FC1F-4755-A43B-10978098F241}" destId="{2DF5FFF0-92B2-4BE8-A38D-1FC8F247DE7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7A6F8E-9775-439F-B6BE-1E94E7E79845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AEF00C-AB68-42B3-8870-3CFD6187672E}">
      <dgm:prSet phldrT="[Текст]"/>
      <dgm:spPr>
        <a:solidFill>
          <a:srgbClr val="00757B"/>
        </a:solidFill>
        <a:ln>
          <a:solidFill>
            <a:srgbClr val="00757B"/>
          </a:solidFill>
        </a:ln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Письмо</a:t>
          </a:r>
          <a:endParaRPr lang="ru-RU" dirty="0">
            <a:latin typeface="Arial Narrow" panose="020B0606020202030204" pitchFamily="34" charset="0"/>
          </a:endParaRPr>
        </a:p>
      </dgm:t>
    </dgm:pt>
    <dgm:pt modelId="{5C082BE0-BE04-4F62-80EB-6F6B2BFF6C0B}" type="parTrans" cxnId="{3507DDEC-D4B2-4670-9831-C4E984DBE804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C4E162D8-1228-4C8E-8CF1-CA92B2555E49}" type="sibTrans" cxnId="{3507DDEC-D4B2-4670-9831-C4E984DBE804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2EAE71DB-1A19-48D2-8071-86BA07B2118F}">
      <dgm:prSet phldrT="[Текст]" custT="1"/>
      <dgm:spPr>
        <a:solidFill>
          <a:srgbClr val="BBE0E3">
            <a:alpha val="90000"/>
          </a:srgbClr>
        </a:solidFill>
        <a:ln>
          <a:solidFill>
            <a:srgbClr val="00757B">
              <a:alpha val="90000"/>
            </a:srgbClr>
          </a:solidFill>
        </a:ln>
      </dgm:spPr>
      <dgm:t>
        <a:bodyPr/>
        <a:lstStyle/>
        <a:p>
          <a:r>
            <a:rPr lang="ru-RU" sz="1000" b="1" dirty="0" smtClean="0">
              <a:solidFill>
                <a:srgbClr val="00757B"/>
              </a:solidFill>
              <a:latin typeface="Arial Narrow" panose="020B0606020202030204" pitchFamily="34" charset="0"/>
            </a:rPr>
            <a:t>Документы</a:t>
          </a:r>
          <a:endParaRPr lang="ru-RU" sz="1000" b="1" dirty="0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185195F9-A312-4C4E-8AE4-6879151500F8}" type="parTrans" cxnId="{1872420C-D046-4032-B919-5868E1213EE5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C37E21BF-8564-41B0-9DD6-81583D27BC43}" type="sibTrans" cxnId="{1872420C-D046-4032-B919-5868E1213EE5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9DB7E4DB-68C4-43DC-94DD-0F2BDB9C46D0}">
      <dgm:prSet phldrT="[Текст]"/>
      <dgm:spPr>
        <a:solidFill>
          <a:srgbClr val="00757B"/>
        </a:solidFill>
        <a:ln>
          <a:solidFill>
            <a:srgbClr val="00757B"/>
          </a:solidFill>
        </a:ln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УКЭП</a:t>
          </a:r>
          <a:endParaRPr lang="ru-RU" dirty="0">
            <a:latin typeface="Arial Narrow" panose="020B0606020202030204" pitchFamily="34" charset="0"/>
          </a:endParaRPr>
        </a:p>
      </dgm:t>
    </dgm:pt>
    <dgm:pt modelId="{DFA33E90-47AB-450D-98EF-105330E2A119}" type="parTrans" cxnId="{B374FB22-C33C-46FF-88A9-ADA0B0D05680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2EAABC3E-6B79-45BF-A747-ED0C5F7777FD}" type="sibTrans" cxnId="{B374FB22-C33C-46FF-88A9-ADA0B0D05680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618D6785-59A5-4B31-9335-3C0DF833E35A}">
      <dgm:prSet phldrT="[Текст]" custT="1"/>
      <dgm:spPr>
        <a:solidFill>
          <a:srgbClr val="BBE0E3">
            <a:alpha val="90000"/>
          </a:srgbClr>
        </a:solidFill>
        <a:ln>
          <a:solidFill>
            <a:srgbClr val="00757B">
              <a:alpha val="90000"/>
            </a:srgbClr>
          </a:solidFill>
        </a:ln>
      </dgm:spPr>
      <dgm:t>
        <a:bodyPr/>
        <a:lstStyle/>
        <a:p>
          <a:r>
            <a:rPr lang="ru-RU" sz="1000" b="1" dirty="0" smtClean="0">
              <a:solidFill>
                <a:srgbClr val="00757B"/>
              </a:solidFill>
              <a:latin typeface="Arial Narrow" panose="020B0606020202030204" pitchFamily="34" charset="0"/>
            </a:rPr>
            <a:t>Подпись</a:t>
          </a:r>
          <a:endParaRPr lang="ru-RU" sz="1000" b="1" dirty="0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743681EF-2581-439D-BB59-D49054CF6AF6}" type="parTrans" cxnId="{C67BBBE6-0C0B-4924-8EC6-292B8D168D64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8F1C6707-D99F-4E49-AB52-7916686EFA0C}" type="sibTrans" cxnId="{C67BBBE6-0C0B-4924-8EC6-292B8D168D64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60D0DCA5-7618-48D3-9E4F-DD821AE24363}">
      <dgm:prSet phldrT="[Текст]" custT="1"/>
      <dgm:spPr>
        <a:solidFill>
          <a:srgbClr val="BBE0E3">
            <a:alpha val="90000"/>
          </a:srgbClr>
        </a:solidFill>
        <a:ln>
          <a:solidFill>
            <a:srgbClr val="00757B">
              <a:alpha val="90000"/>
            </a:srgbClr>
          </a:solidFill>
        </a:ln>
      </dgm:spPr>
      <dgm:t>
        <a:bodyPr/>
        <a:lstStyle/>
        <a:p>
          <a:r>
            <a:rPr lang="ru-RU" sz="1100" b="1" dirty="0" smtClean="0">
              <a:solidFill>
                <a:srgbClr val="00757B"/>
              </a:solidFill>
              <a:latin typeface="Arial Narrow" panose="020B0606020202030204" pitchFamily="34" charset="0"/>
            </a:rPr>
            <a:t>Отправка в банк</a:t>
          </a:r>
          <a:endParaRPr lang="ru-RU" sz="1100" b="1" dirty="0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BB886A6C-B793-4C0B-BE05-2CE11D0434DF}" type="sibTrans" cxnId="{07B09FCF-884F-4493-8D7A-CE1FF7E418F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EE017CCA-DBD2-4312-B88C-BB442905E05D}" type="parTrans" cxnId="{07B09FCF-884F-4493-8D7A-CE1FF7E418FA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B76DA058-D637-40E7-AC8C-34B15993AE8A}">
      <dgm:prSet phldrT="[Текст]"/>
      <dgm:spPr>
        <a:solidFill>
          <a:srgbClr val="00757B"/>
        </a:solidFill>
        <a:ln>
          <a:solidFill>
            <a:srgbClr val="00757B"/>
          </a:solidFill>
        </a:ln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Платеж</a:t>
          </a:r>
          <a:endParaRPr lang="ru-RU" dirty="0">
            <a:latin typeface="Arial Narrow" panose="020B0606020202030204" pitchFamily="34" charset="0"/>
          </a:endParaRPr>
        </a:p>
      </dgm:t>
    </dgm:pt>
    <dgm:pt modelId="{B61B1D75-AEDB-4649-9B4C-2D9DC008BBB0}" type="sibTrans" cxnId="{39D4A716-5CF4-4D28-A606-BC909AB7F2C9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D9930956-284D-46B7-8B34-BE65ED47E0C4}" type="parTrans" cxnId="{39D4A716-5CF4-4D28-A606-BC909AB7F2C9}">
      <dgm:prSet/>
      <dgm:spPr/>
      <dgm:t>
        <a:bodyPr/>
        <a:lstStyle/>
        <a:p>
          <a:endParaRPr lang="ru-RU">
            <a:latin typeface="Arial Narrow" panose="020B0606020202030204" pitchFamily="34" charset="0"/>
          </a:endParaRPr>
        </a:p>
      </dgm:t>
    </dgm:pt>
    <dgm:pt modelId="{8FF624DA-BC5E-4671-A5C9-0E04A38F6DA0}" type="pres">
      <dgm:prSet presAssocID="{717A6F8E-9775-439F-B6BE-1E94E7E7984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A51603-608B-4C36-9D3C-7659C99CA547}" type="pres">
      <dgm:prSet presAssocID="{B76DA058-D637-40E7-AC8C-34B15993AE8A}" presName="compNode" presStyleCnt="0"/>
      <dgm:spPr/>
    </dgm:pt>
    <dgm:pt modelId="{9EBF9B4F-71D4-4FF7-866A-B6E6031CBA01}" type="pres">
      <dgm:prSet presAssocID="{B76DA058-D637-40E7-AC8C-34B15993AE8A}" presName="noGeometry" presStyleCnt="0"/>
      <dgm:spPr/>
    </dgm:pt>
    <dgm:pt modelId="{E6130527-F7D8-4D5D-870A-09B59884A7C8}" type="pres">
      <dgm:prSet presAssocID="{B76DA058-D637-40E7-AC8C-34B15993AE8A}" presName="childTextVisible" presStyleLbl="bgAccFollowNode1" presStyleIdx="0" presStyleCnt="3" custScaleX="126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68E76-DC9E-4200-8311-8B2B38CA04A0}" type="pres">
      <dgm:prSet presAssocID="{B76DA058-D637-40E7-AC8C-34B15993AE8A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4CA3899D-3E5C-4436-A2C0-FC5F48DDC82A}" type="pres">
      <dgm:prSet presAssocID="{B76DA058-D637-40E7-AC8C-34B15993AE8A}" presName="parentText" presStyleLbl="node1" presStyleIdx="0" presStyleCnt="3" custLinFactNeighborX="-22125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64AC1-27B9-4A3B-8B03-E241DD572786}" type="pres">
      <dgm:prSet presAssocID="{B76DA058-D637-40E7-AC8C-34B15993AE8A}" presName="aSpace" presStyleCnt="0"/>
      <dgm:spPr/>
    </dgm:pt>
    <dgm:pt modelId="{A8B8DEA3-F674-4140-B189-531967495E16}" type="pres">
      <dgm:prSet presAssocID="{DCAEF00C-AB68-42B3-8870-3CFD6187672E}" presName="compNode" presStyleCnt="0"/>
      <dgm:spPr/>
    </dgm:pt>
    <dgm:pt modelId="{36EF5159-B94A-4857-B041-715273D2710A}" type="pres">
      <dgm:prSet presAssocID="{DCAEF00C-AB68-42B3-8870-3CFD6187672E}" presName="noGeometry" presStyleCnt="0"/>
      <dgm:spPr/>
    </dgm:pt>
    <dgm:pt modelId="{32DBDC45-48E1-40F6-BE0E-34906BE7F82F}" type="pres">
      <dgm:prSet presAssocID="{DCAEF00C-AB68-42B3-8870-3CFD6187672E}" presName="childTextVisible" presStyleLbl="bgAccFollowNode1" presStyleIdx="1" presStyleCnt="3" custScaleX="131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1607E-3136-48BF-ACCE-5E997A960411}" type="pres">
      <dgm:prSet presAssocID="{DCAEF00C-AB68-42B3-8870-3CFD6187672E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8A62402A-F1ED-4748-8B5B-A0ABE6899A16}" type="pres">
      <dgm:prSet presAssocID="{DCAEF00C-AB68-42B3-8870-3CFD6187672E}" presName="parentText" presStyleLbl="node1" presStyleIdx="1" presStyleCnt="3" custLinFactNeighborX="-9255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89412-B620-4058-BA45-3A1E57A34B84}" type="pres">
      <dgm:prSet presAssocID="{DCAEF00C-AB68-42B3-8870-3CFD6187672E}" presName="aSpace" presStyleCnt="0"/>
      <dgm:spPr/>
    </dgm:pt>
    <dgm:pt modelId="{722FE2BB-8738-448B-8820-FFF42B52D28D}" type="pres">
      <dgm:prSet presAssocID="{9DB7E4DB-68C4-43DC-94DD-0F2BDB9C46D0}" presName="compNode" presStyleCnt="0"/>
      <dgm:spPr/>
    </dgm:pt>
    <dgm:pt modelId="{D91AB321-F3EA-40ED-98E1-EF1DFFDDF1C3}" type="pres">
      <dgm:prSet presAssocID="{9DB7E4DB-68C4-43DC-94DD-0F2BDB9C46D0}" presName="noGeometry" presStyleCnt="0"/>
      <dgm:spPr/>
    </dgm:pt>
    <dgm:pt modelId="{F9850573-7C54-4E9B-B61D-EF00D0B8071C}" type="pres">
      <dgm:prSet presAssocID="{9DB7E4DB-68C4-43DC-94DD-0F2BDB9C46D0}" presName="childTextVisible" presStyleLbl="bgAccFollowNode1" presStyleIdx="2" presStyleCnt="3" custScaleX="129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CC68E-C03F-4785-A76A-77D9A32F487D}" type="pres">
      <dgm:prSet presAssocID="{9DB7E4DB-68C4-43DC-94DD-0F2BDB9C46D0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64E73EF2-A8F9-4321-856B-2DE6F31C4E33}" type="pres">
      <dgm:prSet presAssocID="{9DB7E4DB-68C4-43DC-94DD-0F2BDB9C46D0}" presName="parentText" presStyleLbl="node1" presStyleIdx="2" presStyleCnt="3" custLinFactNeighborX="-897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07DDEC-D4B2-4670-9831-C4E984DBE804}" srcId="{717A6F8E-9775-439F-B6BE-1E94E7E79845}" destId="{DCAEF00C-AB68-42B3-8870-3CFD6187672E}" srcOrd="1" destOrd="0" parTransId="{5C082BE0-BE04-4F62-80EB-6F6B2BFF6C0B}" sibTransId="{C4E162D8-1228-4C8E-8CF1-CA92B2555E49}"/>
    <dgm:cxn modelId="{BF6C3C8E-2C2E-4447-B1A9-D1BE594157E6}" type="presOf" srcId="{9DB7E4DB-68C4-43DC-94DD-0F2BDB9C46D0}" destId="{64E73EF2-A8F9-4321-856B-2DE6F31C4E33}" srcOrd="0" destOrd="0" presId="urn:microsoft.com/office/officeart/2005/8/layout/hProcess6"/>
    <dgm:cxn modelId="{0135C266-2782-4C1B-B526-69815B83F842}" type="presOf" srcId="{60D0DCA5-7618-48D3-9E4F-DD821AE24363}" destId="{E6130527-F7D8-4D5D-870A-09B59884A7C8}" srcOrd="0" destOrd="0" presId="urn:microsoft.com/office/officeart/2005/8/layout/hProcess6"/>
    <dgm:cxn modelId="{EFA4FBD9-FB67-4C06-BCF1-9AD6A9569224}" type="presOf" srcId="{DCAEF00C-AB68-42B3-8870-3CFD6187672E}" destId="{8A62402A-F1ED-4748-8B5B-A0ABE6899A16}" srcOrd="0" destOrd="0" presId="urn:microsoft.com/office/officeart/2005/8/layout/hProcess6"/>
    <dgm:cxn modelId="{C67BBBE6-0C0B-4924-8EC6-292B8D168D64}" srcId="{9DB7E4DB-68C4-43DC-94DD-0F2BDB9C46D0}" destId="{618D6785-59A5-4B31-9335-3C0DF833E35A}" srcOrd="0" destOrd="0" parTransId="{743681EF-2581-439D-BB59-D49054CF6AF6}" sibTransId="{8F1C6707-D99F-4E49-AB52-7916686EFA0C}"/>
    <dgm:cxn modelId="{1872420C-D046-4032-B919-5868E1213EE5}" srcId="{DCAEF00C-AB68-42B3-8870-3CFD6187672E}" destId="{2EAE71DB-1A19-48D2-8071-86BA07B2118F}" srcOrd="0" destOrd="0" parTransId="{185195F9-A312-4C4E-8AE4-6879151500F8}" sibTransId="{C37E21BF-8564-41B0-9DD6-81583D27BC43}"/>
    <dgm:cxn modelId="{56486363-85DD-4A4E-B65D-90029DA7FAF6}" type="presOf" srcId="{B76DA058-D637-40E7-AC8C-34B15993AE8A}" destId="{4CA3899D-3E5C-4436-A2C0-FC5F48DDC82A}" srcOrd="0" destOrd="0" presId="urn:microsoft.com/office/officeart/2005/8/layout/hProcess6"/>
    <dgm:cxn modelId="{07B09FCF-884F-4493-8D7A-CE1FF7E418FA}" srcId="{B76DA058-D637-40E7-AC8C-34B15993AE8A}" destId="{60D0DCA5-7618-48D3-9E4F-DD821AE24363}" srcOrd="0" destOrd="0" parTransId="{EE017CCA-DBD2-4312-B88C-BB442905E05D}" sibTransId="{BB886A6C-B793-4C0B-BE05-2CE11D0434DF}"/>
    <dgm:cxn modelId="{CF59380E-77E2-4ACA-9BA2-4EDDB57AAEEB}" type="presOf" srcId="{60D0DCA5-7618-48D3-9E4F-DD821AE24363}" destId="{4AD68E76-DC9E-4200-8311-8B2B38CA04A0}" srcOrd="1" destOrd="0" presId="urn:microsoft.com/office/officeart/2005/8/layout/hProcess6"/>
    <dgm:cxn modelId="{B374FB22-C33C-46FF-88A9-ADA0B0D05680}" srcId="{717A6F8E-9775-439F-B6BE-1E94E7E79845}" destId="{9DB7E4DB-68C4-43DC-94DD-0F2BDB9C46D0}" srcOrd="2" destOrd="0" parTransId="{DFA33E90-47AB-450D-98EF-105330E2A119}" sibTransId="{2EAABC3E-6B79-45BF-A747-ED0C5F7777FD}"/>
    <dgm:cxn modelId="{6F765A95-602F-48A2-B971-551C6F876EA7}" type="presOf" srcId="{2EAE71DB-1A19-48D2-8071-86BA07B2118F}" destId="{DE71607E-3136-48BF-ACCE-5E997A960411}" srcOrd="1" destOrd="0" presId="urn:microsoft.com/office/officeart/2005/8/layout/hProcess6"/>
    <dgm:cxn modelId="{1907A919-2FEF-437A-BA7E-B6C99758064C}" type="presOf" srcId="{717A6F8E-9775-439F-B6BE-1E94E7E79845}" destId="{8FF624DA-BC5E-4671-A5C9-0E04A38F6DA0}" srcOrd="0" destOrd="0" presId="urn:microsoft.com/office/officeart/2005/8/layout/hProcess6"/>
    <dgm:cxn modelId="{862E1490-700C-44C5-91CC-B04B2784572C}" type="presOf" srcId="{618D6785-59A5-4B31-9335-3C0DF833E35A}" destId="{F9850573-7C54-4E9B-B61D-EF00D0B8071C}" srcOrd="0" destOrd="0" presId="urn:microsoft.com/office/officeart/2005/8/layout/hProcess6"/>
    <dgm:cxn modelId="{5432F5B5-BE24-42D1-AA75-CC73DFAC9670}" type="presOf" srcId="{618D6785-59A5-4B31-9335-3C0DF833E35A}" destId="{241CC68E-C03F-4785-A76A-77D9A32F487D}" srcOrd="1" destOrd="0" presId="urn:microsoft.com/office/officeart/2005/8/layout/hProcess6"/>
    <dgm:cxn modelId="{39D4A716-5CF4-4D28-A606-BC909AB7F2C9}" srcId="{717A6F8E-9775-439F-B6BE-1E94E7E79845}" destId="{B76DA058-D637-40E7-AC8C-34B15993AE8A}" srcOrd="0" destOrd="0" parTransId="{D9930956-284D-46B7-8B34-BE65ED47E0C4}" sibTransId="{B61B1D75-AEDB-4649-9B4C-2D9DC008BBB0}"/>
    <dgm:cxn modelId="{1D3F69E7-8A28-4C05-AE19-F0AB5D24D9E3}" type="presOf" srcId="{2EAE71DB-1A19-48D2-8071-86BA07B2118F}" destId="{32DBDC45-48E1-40F6-BE0E-34906BE7F82F}" srcOrd="0" destOrd="0" presId="urn:microsoft.com/office/officeart/2005/8/layout/hProcess6"/>
    <dgm:cxn modelId="{1EB29AEA-B79E-40B7-A2B7-6297F391EBDA}" type="presParOf" srcId="{8FF624DA-BC5E-4671-A5C9-0E04A38F6DA0}" destId="{59A51603-608B-4C36-9D3C-7659C99CA547}" srcOrd="0" destOrd="0" presId="urn:microsoft.com/office/officeart/2005/8/layout/hProcess6"/>
    <dgm:cxn modelId="{3AF8DCE1-628C-46DE-ADB9-1B66D6154DB5}" type="presParOf" srcId="{59A51603-608B-4C36-9D3C-7659C99CA547}" destId="{9EBF9B4F-71D4-4FF7-866A-B6E6031CBA01}" srcOrd="0" destOrd="0" presId="urn:microsoft.com/office/officeart/2005/8/layout/hProcess6"/>
    <dgm:cxn modelId="{857887F0-005E-4180-87D8-8FF380E63316}" type="presParOf" srcId="{59A51603-608B-4C36-9D3C-7659C99CA547}" destId="{E6130527-F7D8-4D5D-870A-09B59884A7C8}" srcOrd="1" destOrd="0" presId="urn:microsoft.com/office/officeart/2005/8/layout/hProcess6"/>
    <dgm:cxn modelId="{6BD222C2-0E92-4CFE-A4AA-F6D8945481D7}" type="presParOf" srcId="{59A51603-608B-4C36-9D3C-7659C99CA547}" destId="{4AD68E76-DC9E-4200-8311-8B2B38CA04A0}" srcOrd="2" destOrd="0" presId="urn:microsoft.com/office/officeart/2005/8/layout/hProcess6"/>
    <dgm:cxn modelId="{AB87D460-7127-445A-A7CB-BB73ED94B66B}" type="presParOf" srcId="{59A51603-608B-4C36-9D3C-7659C99CA547}" destId="{4CA3899D-3E5C-4436-A2C0-FC5F48DDC82A}" srcOrd="3" destOrd="0" presId="urn:microsoft.com/office/officeart/2005/8/layout/hProcess6"/>
    <dgm:cxn modelId="{4E8DE2BA-0301-4F92-B12F-2B0ECE62C9FE}" type="presParOf" srcId="{8FF624DA-BC5E-4671-A5C9-0E04A38F6DA0}" destId="{97C64AC1-27B9-4A3B-8B03-E241DD572786}" srcOrd="1" destOrd="0" presId="urn:microsoft.com/office/officeart/2005/8/layout/hProcess6"/>
    <dgm:cxn modelId="{55834A29-E2D8-4F5F-9193-02AC1344184C}" type="presParOf" srcId="{8FF624DA-BC5E-4671-A5C9-0E04A38F6DA0}" destId="{A8B8DEA3-F674-4140-B189-531967495E16}" srcOrd="2" destOrd="0" presId="urn:microsoft.com/office/officeart/2005/8/layout/hProcess6"/>
    <dgm:cxn modelId="{82F84E8D-FE92-4AA7-A147-94838E9BF4C7}" type="presParOf" srcId="{A8B8DEA3-F674-4140-B189-531967495E16}" destId="{36EF5159-B94A-4857-B041-715273D2710A}" srcOrd="0" destOrd="0" presId="urn:microsoft.com/office/officeart/2005/8/layout/hProcess6"/>
    <dgm:cxn modelId="{A01AB6CC-EEFF-428B-80C9-0D0B0E850EDF}" type="presParOf" srcId="{A8B8DEA3-F674-4140-B189-531967495E16}" destId="{32DBDC45-48E1-40F6-BE0E-34906BE7F82F}" srcOrd="1" destOrd="0" presId="urn:microsoft.com/office/officeart/2005/8/layout/hProcess6"/>
    <dgm:cxn modelId="{0EB3FC62-0A27-49BD-8A8D-AECDD457E49F}" type="presParOf" srcId="{A8B8DEA3-F674-4140-B189-531967495E16}" destId="{DE71607E-3136-48BF-ACCE-5E997A960411}" srcOrd="2" destOrd="0" presId="urn:microsoft.com/office/officeart/2005/8/layout/hProcess6"/>
    <dgm:cxn modelId="{0EC63E07-0C68-41A9-912B-078EC3D5A5D1}" type="presParOf" srcId="{A8B8DEA3-F674-4140-B189-531967495E16}" destId="{8A62402A-F1ED-4748-8B5B-A0ABE6899A16}" srcOrd="3" destOrd="0" presId="urn:microsoft.com/office/officeart/2005/8/layout/hProcess6"/>
    <dgm:cxn modelId="{4ACAF39D-BC52-423B-95DE-284A6FBDC891}" type="presParOf" srcId="{8FF624DA-BC5E-4671-A5C9-0E04A38F6DA0}" destId="{3CF89412-B620-4058-BA45-3A1E57A34B84}" srcOrd="3" destOrd="0" presId="urn:microsoft.com/office/officeart/2005/8/layout/hProcess6"/>
    <dgm:cxn modelId="{9766C592-B6C7-40E0-88C6-245AB9497C34}" type="presParOf" srcId="{8FF624DA-BC5E-4671-A5C9-0E04A38F6DA0}" destId="{722FE2BB-8738-448B-8820-FFF42B52D28D}" srcOrd="4" destOrd="0" presId="urn:microsoft.com/office/officeart/2005/8/layout/hProcess6"/>
    <dgm:cxn modelId="{1A74FE2C-5C00-45CE-9447-8878FE24C2DD}" type="presParOf" srcId="{722FE2BB-8738-448B-8820-FFF42B52D28D}" destId="{D91AB321-F3EA-40ED-98E1-EF1DFFDDF1C3}" srcOrd="0" destOrd="0" presId="urn:microsoft.com/office/officeart/2005/8/layout/hProcess6"/>
    <dgm:cxn modelId="{0EC9C49E-E7C5-4DEE-9CFC-A92A976304F4}" type="presParOf" srcId="{722FE2BB-8738-448B-8820-FFF42B52D28D}" destId="{F9850573-7C54-4E9B-B61D-EF00D0B8071C}" srcOrd="1" destOrd="0" presId="urn:microsoft.com/office/officeart/2005/8/layout/hProcess6"/>
    <dgm:cxn modelId="{C7BE30C0-3960-4F8C-911D-E8CE0F24099B}" type="presParOf" srcId="{722FE2BB-8738-448B-8820-FFF42B52D28D}" destId="{241CC68E-C03F-4785-A76A-77D9A32F487D}" srcOrd="2" destOrd="0" presId="urn:microsoft.com/office/officeart/2005/8/layout/hProcess6"/>
    <dgm:cxn modelId="{9C03F5DE-CA43-4728-BA2B-0A18C5E17D78}" type="presParOf" srcId="{722FE2BB-8738-448B-8820-FFF42B52D28D}" destId="{64E73EF2-A8F9-4321-856B-2DE6F31C4E33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C1F67A-7282-4EE1-91B4-541E03E516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A8B5F4-E103-455A-B5B4-1C3CB0BBB556}">
      <dgm:prSet phldrT="[Текст]" custT="1"/>
      <dgm:spPr>
        <a:solidFill>
          <a:srgbClr val="00757B"/>
        </a:solidFill>
      </dgm:spPr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Arial Narrow" panose="020B0606020202030204" pitchFamily="34" charset="0"/>
            </a:rPr>
            <a:t>175-ФЗ – о чем и для кого?</a:t>
          </a:r>
          <a:endParaRPr lang="ru-RU" sz="32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CB41258A-53D8-4812-8BAF-3EE58726F334}" type="parTrans" cxnId="{5D732F25-C036-43C4-950C-C94746B600B0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F6973FBA-A38E-4472-BD4D-DB97985DBD3F}" type="sibTrans" cxnId="{5D732F25-C036-43C4-950C-C94746B600B0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EB2275D8-49D4-4D97-AEA0-93E37408B2DD}">
      <dgm:prSet phldrT="[Текст]"/>
      <dgm:spPr>
        <a:solidFill>
          <a:schemeClr val="accent5">
            <a:lumMod val="20000"/>
            <a:lumOff val="80000"/>
          </a:schemeClr>
        </a:solidFill>
        <a:ln>
          <a:solidFill>
            <a:srgbClr val="00757B"/>
          </a:solidFill>
        </a:ln>
      </dgm:spPr>
      <dgm:t>
        <a:bodyPr/>
        <a:lstStyle/>
        <a:p>
          <a:r>
            <a:rPr lang="ru-RU" dirty="0" smtClean="0">
              <a:solidFill>
                <a:srgbClr val="00757B"/>
              </a:solidFill>
              <a:latin typeface="Arial Narrow" panose="020B0606020202030204" pitchFamily="34" charset="0"/>
            </a:rPr>
            <a:t>Основные понятия и тезисы закона, на кого распространяется?</a:t>
          </a:r>
          <a:endParaRPr lang="ru-RU" dirty="0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B384401D-A87A-49BF-B9DD-2402FC2FC48F}" type="parTrans" cxnId="{0758FD5F-30C2-40A7-AE48-52F0DF734510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DD12E0CF-C992-46D3-A050-C7AB157DDE12}" type="sibTrans" cxnId="{0758FD5F-30C2-40A7-AE48-52F0DF734510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121B3490-4E66-4EC2-A9A0-46BA5909F697}">
      <dgm:prSet phldrT="[Текст]"/>
      <dgm:spPr>
        <a:solidFill>
          <a:schemeClr val="accent5">
            <a:lumMod val="20000"/>
            <a:lumOff val="80000"/>
          </a:schemeClr>
        </a:solidFill>
        <a:ln>
          <a:solidFill>
            <a:srgbClr val="00757B"/>
          </a:solidFill>
        </a:ln>
      </dgm:spPr>
      <dgm:t>
        <a:bodyPr/>
        <a:lstStyle/>
        <a:p>
          <a:r>
            <a:rPr lang="ru-RU" dirty="0" smtClean="0">
              <a:solidFill>
                <a:srgbClr val="00757B"/>
              </a:solidFill>
              <a:latin typeface="Arial Narrow" panose="020B0606020202030204" pitchFamily="34" charset="0"/>
            </a:rPr>
            <a:t>Как будут проводиться банком платежные операции?</a:t>
          </a:r>
          <a:endParaRPr lang="ru-RU" dirty="0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296227B4-35C0-4C07-BE6B-5F0DF330EA36}" type="parTrans" cxnId="{E2A401CA-A653-40CF-BE88-BE9BBF3C830F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5616D633-F479-493A-B7F9-D485116F077A}" type="sibTrans" cxnId="{E2A401CA-A653-40CF-BE88-BE9BBF3C830F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9AD74C94-2C23-419D-B66A-61155B0ABE8A}">
      <dgm:prSet phldrT="[Текст]"/>
      <dgm:spPr>
        <a:solidFill>
          <a:srgbClr val="C00000"/>
        </a:solidFill>
        <a:ln>
          <a:solidFill>
            <a:srgbClr val="00757B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 Narrow" panose="020B0606020202030204" pitchFamily="34" charset="0"/>
            </a:rPr>
            <a:t>Преимущества нового вида кредитования</a:t>
          </a:r>
          <a:endParaRPr lang="ru-RU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0E539D16-9789-4D7F-ADFD-FAA15A45DE87}" type="parTrans" cxnId="{BAA1E808-FDFC-4960-8592-1FB9D2A15C72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B3994211-5D52-4601-9590-BDC5C38747D0}" type="sibTrans" cxnId="{BAA1E808-FDFC-4960-8592-1FB9D2A15C72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53549229-B28F-4087-812D-CBEB4B562256}">
      <dgm:prSet phldrT="[Текст]" custT="1"/>
      <dgm:spPr>
        <a:solidFill>
          <a:srgbClr val="00757B"/>
        </a:solidFill>
      </dgm:spPr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Arial Narrow" panose="020B0606020202030204" pitchFamily="34" charset="0"/>
            </a:rPr>
            <a:t>Банк ↔ Застройщик</a:t>
          </a:r>
          <a:endParaRPr lang="ru-RU" sz="32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255C09E6-B3A5-4D07-956A-79533BA1D109}" type="parTrans" cxnId="{A63DB96B-8702-4703-93B2-8041592A3455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53721107-5502-42DD-B3AB-4AC2CFD8D09E}" type="sibTrans" cxnId="{A63DB96B-8702-4703-93B2-8041592A3455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F201936E-5D29-42FC-BC3D-A6FAFFB31203}">
      <dgm:prSet phldrT="[Текст]" custT="1"/>
      <dgm:spPr>
        <a:solidFill>
          <a:srgbClr val="00757B"/>
        </a:solidFill>
      </dgm:spPr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Arial Narrow" panose="020B0606020202030204" pitchFamily="34" charset="0"/>
            </a:rPr>
            <a:t>Проектное финансирование</a:t>
          </a:r>
          <a:endParaRPr lang="ru-RU" sz="32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8FB3C3CD-2F7D-4CE8-B53B-04D1EFD1751D}" type="parTrans" cxnId="{9F5D2F53-9779-45E7-9464-88835D0FFE1B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BF980771-C47C-4DC0-815B-5BAF54502918}" type="sibTrans" cxnId="{9F5D2F53-9779-45E7-9464-88835D0FFE1B}">
      <dgm:prSet/>
      <dgm:spPr/>
      <dgm:t>
        <a:bodyPr/>
        <a:lstStyle/>
        <a:p>
          <a:endParaRPr lang="ru-RU">
            <a:solidFill>
              <a:srgbClr val="00757B"/>
            </a:solidFill>
            <a:latin typeface="Arial Narrow" panose="020B0606020202030204" pitchFamily="34" charset="0"/>
          </a:endParaRPr>
        </a:p>
      </dgm:t>
    </dgm:pt>
    <dgm:pt modelId="{CF50CA8A-FC1F-4755-A43B-10978098F241}" type="pres">
      <dgm:prSet presAssocID="{9FC1F67A-7282-4EE1-91B4-541E03E516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48AC3A-811B-4BD6-9F6E-9A76F71C2293}" type="pres">
      <dgm:prSet presAssocID="{90A8B5F4-E103-455A-B5B4-1C3CB0BBB556}" presName="parentLin" presStyleCnt="0"/>
      <dgm:spPr/>
    </dgm:pt>
    <dgm:pt modelId="{5EAD853E-A05D-4AA7-8956-C6BB50655AE7}" type="pres">
      <dgm:prSet presAssocID="{90A8B5F4-E103-455A-B5B4-1C3CB0BBB55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86E6648-ED4E-4A91-9807-95D01089EED9}" type="pres">
      <dgm:prSet presAssocID="{90A8B5F4-E103-455A-B5B4-1C3CB0BBB556}" presName="parentText" presStyleLbl="node1" presStyleIdx="0" presStyleCnt="3" custScaleX="104449" custScaleY="1458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1EC1D-E1BE-4E0A-8FF1-0AAE88A92672}" type="pres">
      <dgm:prSet presAssocID="{90A8B5F4-E103-455A-B5B4-1C3CB0BBB556}" presName="negativeSpace" presStyleCnt="0"/>
      <dgm:spPr/>
    </dgm:pt>
    <dgm:pt modelId="{8FBA5F4E-FECE-4A64-AD64-5C6A01F2110C}" type="pres">
      <dgm:prSet presAssocID="{90A8B5F4-E103-455A-B5B4-1C3CB0BBB55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389B9-B5FB-4CC3-94F9-F5B6201A472A}" type="pres">
      <dgm:prSet presAssocID="{F6973FBA-A38E-4472-BD4D-DB97985DBD3F}" presName="spaceBetweenRectangles" presStyleCnt="0"/>
      <dgm:spPr/>
    </dgm:pt>
    <dgm:pt modelId="{B00AA0FA-89FC-4601-87B0-EFC99C554912}" type="pres">
      <dgm:prSet presAssocID="{53549229-B28F-4087-812D-CBEB4B562256}" presName="parentLin" presStyleCnt="0"/>
      <dgm:spPr/>
    </dgm:pt>
    <dgm:pt modelId="{4131733C-12C4-4AAB-9BDB-282F0F08CFF2}" type="pres">
      <dgm:prSet presAssocID="{53549229-B28F-4087-812D-CBEB4B56225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4501BB4-C93A-452F-9E8E-959F0169AE19}" type="pres">
      <dgm:prSet presAssocID="{53549229-B28F-4087-812D-CBEB4B562256}" presName="parentText" presStyleLbl="node1" presStyleIdx="1" presStyleCnt="3" custScaleX="105816" custScaleY="156869" custLinFactNeighborX="-11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9A22B-F8BA-4182-B687-7F29044CFF33}" type="pres">
      <dgm:prSet presAssocID="{53549229-B28F-4087-812D-CBEB4B562256}" presName="negativeSpace" presStyleCnt="0"/>
      <dgm:spPr/>
    </dgm:pt>
    <dgm:pt modelId="{3F80371F-3389-4C03-80B7-82B1D103875F}" type="pres">
      <dgm:prSet presAssocID="{53549229-B28F-4087-812D-CBEB4B56225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66CA6-C133-480E-95D4-88036662D22D}" type="pres">
      <dgm:prSet presAssocID="{53721107-5502-42DD-B3AB-4AC2CFD8D09E}" presName="spaceBetweenRectangles" presStyleCnt="0"/>
      <dgm:spPr/>
    </dgm:pt>
    <dgm:pt modelId="{C37B0162-7D04-44B6-A3D3-BB11349070F7}" type="pres">
      <dgm:prSet presAssocID="{F201936E-5D29-42FC-BC3D-A6FAFFB31203}" presName="parentLin" presStyleCnt="0"/>
      <dgm:spPr/>
    </dgm:pt>
    <dgm:pt modelId="{C40C53B4-C1FE-4754-BEED-2E8BEE094368}" type="pres">
      <dgm:prSet presAssocID="{F201936E-5D29-42FC-BC3D-A6FAFFB3120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A9C22D1-76A9-4B36-B28F-E39B3C1D26CC}" type="pres">
      <dgm:prSet presAssocID="{F201936E-5D29-42FC-BC3D-A6FAFFB31203}" presName="parentText" presStyleLbl="node1" presStyleIdx="2" presStyleCnt="3" custScaleX="104722" custScaleY="1418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1A69E-385F-43B3-8649-D6D325A52D61}" type="pres">
      <dgm:prSet presAssocID="{F201936E-5D29-42FC-BC3D-A6FAFFB31203}" presName="negativeSpace" presStyleCnt="0"/>
      <dgm:spPr/>
    </dgm:pt>
    <dgm:pt modelId="{2DF5FFF0-92B2-4BE8-A38D-1FC8F247DE70}" type="pres">
      <dgm:prSet presAssocID="{F201936E-5D29-42FC-BC3D-A6FAFFB3120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732F25-C036-43C4-950C-C94746B600B0}" srcId="{9FC1F67A-7282-4EE1-91B4-541E03E516B9}" destId="{90A8B5F4-E103-455A-B5B4-1C3CB0BBB556}" srcOrd="0" destOrd="0" parTransId="{CB41258A-53D8-4812-8BAF-3EE58726F334}" sibTransId="{F6973FBA-A38E-4472-BD4D-DB97985DBD3F}"/>
    <dgm:cxn modelId="{98232F14-4CC5-4B63-B579-5DC0863FBCC3}" type="presOf" srcId="{121B3490-4E66-4EC2-A9A0-46BA5909F697}" destId="{3F80371F-3389-4C03-80B7-82B1D103875F}" srcOrd="0" destOrd="0" presId="urn:microsoft.com/office/officeart/2005/8/layout/list1"/>
    <dgm:cxn modelId="{0758FD5F-30C2-40A7-AE48-52F0DF734510}" srcId="{90A8B5F4-E103-455A-B5B4-1C3CB0BBB556}" destId="{EB2275D8-49D4-4D97-AEA0-93E37408B2DD}" srcOrd="0" destOrd="0" parTransId="{B384401D-A87A-49BF-B9DD-2402FC2FC48F}" sibTransId="{DD12E0CF-C992-46D3-A050-C7AB157DDE12}"/>
    <dgm:cxn modelId="{6A4E2EB2-7F9C-4061-88A4-8453BAFC65A4}" type="presOf" srcId="{F201936E-5D29-42FC-BC3D-A6FAFFB31203}" destId="{C40C53B4-C1FE-4754-BEED-2E8BEE094368}" srcOrd="0" destOrd="0" presId="urn:microsoft.com/office/officeart/2005/8/layout/list1"/>
    <dgm:cxn modelId="{773CDF96-9A1C-42E2-9479-D56AB0DAA189}" type="presOf" srcId="{90A8B5F4-E103-455A-B5B4-1C3CB0BBB556}" destId="{B86E6648-ED4E-4A91-9807-95D01089EED9}" srcOrd="1" destOrd="0" presId="urn:microsoft.com/office/officeart/2005/8/layout/list1"/>
    <dgm:cxn modelId="{3A9B7694-D408-4C37-8436-F29179851175}" type="presOf" srcId="{53549229-B28F-4087-812D-CBEB4B562256}" destId="{B4501BB4-C93A-452F-9E8E-959F0169AE19}" srcOrd="1" destOrd="0" presId="urn:microsoft.com/office/officeart/2005/8/layout/list1"/>
    <dgm:cxn modelId="{652E94D8-7821-45FE-ABB4-D625F32E0D89}" type="presOf" srcId="{53549229-B28F-4087-812D-CBEB4B562256}" destId="{4131733C-12C4-4AAB-9BDB-282F0F08CFF2}" srcOrd="0" destOrd="0" presId="urn:microsoft.com/office/officeart/2005/8/layout/list1"/>
    <dgm:cxn modelId="{98922402-5BAB-4AC1-81B6-4BB322EDDE47}" type="presOf" srcId="{EB2275D8-49D4-4D97-AEA0-93E37408B2DD}" destId="{8FBA5F4E-FECE-4A64-AD64-5C6A01F2110C}" srcOrd="0" destOrd="0" presId="urn:microsoft.com/office/officeart/2005/8/layout/list1"/>
    <dgm:cxn modelId="{A63DB96B-8702-4703-93B2-8041592A3455}" srcId="{9FC1F67A-7282-4EE1-91B4-541E03E516B9}" destId="{53549229-B28F-4087-812D-CBEB4B562256}" srcOrd="1" destOrd="0" parTransId="{255C09E6-B3A5-4D07-956A-79533BA1D109}" sibTransId="{53721107-5502-42DD-B3AB-4AC2CFD8D09E}"/>
    <dgm:cxn modelId="{398822E3-B573-4328-93FC-916B1B637870}" type="presOf" srcId="{F201936E-5D29-42FC-BC3D-A6FAFFB31203}" destId="{BA9C22D1-76A9-4B36-B28F-E39B3C1D26CC}" srcOrd="1" destOrd="0" presId="urn:microsoft.com/office/officeart/2005/8/layout/list1"/>
    <dgm:cxn modelId="{BAA1E808-FDFC-4960-8592-1FB9D2A15C72}" srcId="{F201936E-5D29-42FC-BC3D-A6FAFFB31203}" destId="{9AD74C94-2C23-419D-B66A-61155B0ABE8A}" srcOrd="0" destOrd="0" parTransId="{0E539D16-9789-4D7F-ADFD-FAA15A45DE87}" sibTransId="{B3994211-5D52-4601-9590-BDC5C38747D0}"/>
    <dgm:cxn modelId="{28DDE539-4129-4CC8-B5A3-4AA578D0C4FD}" type="presOf" srcId="{9AD74C94-2C23-419D-B66A-61155B0ABE8A}" destId="{2DF5FFF0-92B2-4BE8-A38D-1FC8F247DE70}" srcOrd="0" destOrd="0" presId="urn:microsoft.com/office/officeart/2005/8/layout/list1"/>
    <dgm:cxn modelId="{9F5D2F53-9779-45E7-9464-88835D0FFE1B}" srcId="{9FC1F67A-7282-4EE1-91B4-541E03E516B9}" destId="{F201936E-5D29-42FC-BC3D-A6FAFFB31203}" srcOrd="2" destOrd="0" parTransId="{8FB3C3CD-2F7D-4CE8-B53B-04D1EFD1751D}" sibTransId="{BF980771-C47C-4DC0-815B-5BAF54502918}"/>
    <dgm:cxn modelId="{E2A401CA-A653-40CF-BE88-BE9BBF3C830F}" srcId="{53549229-B28F-4087-812D-CBEB4B562256}" destId="{121B3490-4E66-4EC2-A9A0-46BA5909F697}" srcOrd="0" destOrd="0" parTransId="{296227B4-35C0-4C07-BE6B-5F0DF330EA36}" sibTransId="{5616D633-F479-493A-B7F9-D485116F077A}"/>
    <dgm:cxn modelId="{A7250928-E0F3-4493-86BA-9E848DBBE24A}" type="presOf" srcId="{9FC1F67A-7282-4EE1-91B4-541E03E516B9}" destId="{CF50CA8A-FC1F-4755-A43B-10978098F241}" srcOrd="0" destOrd="0" presId="urn:microsoft.com/office/officeart/2005/8/layout/list1"/>
    <dgm:cxn modelId="{2098D6C9-3859-4E3E-B18A-1640FDC2027A}" type="presOf" srcId="{90A8B5F4-E103-455A-B5B4-1C3CB0BBB556}" destId="{5EAD853E-A05D-4AA7-8956-C6BB50655AE7}" srcOrd="0" destOrd="0" presId="urn:microsoft.com/office/officeart/2005/8/layout/list1"/>
    <dgm:cxn modelId="{FCAB099C-DFDA-4343-B712-820C8F4D6A68}" type="presParOf" srcId="{CF50CA8A-FC1F-4755-A43B-10978098F241}" destId="{0D48AC3A-811B-4BD6-9F6E-9A76F71C2293}" srcOrd="0" destOrd="0" presId="urn:microsoft.com/office/officeart/2005/8/layout/list1"/>
    <dgm:cxn modelId="{1EE7B9E8-ED63-49CC-AF34-7058EA201A9A}" type="presParOf" srcId="{0D48AC3A-811B-4BD6-9F6E-9A76F71C2293}" destId="{5EAD853E-A05D-4AA7-8956-C6BB50655AE7}" srcOrd="0" destOrd="0" presId="urn:microsoft.com/office/officeart/2005/8/layout/list1"/>
    <dgm:cxn modelId="{D33BE381-0DC3-4121-B2E6-67D20DED082E}" type="presParOf" srcId="{0D48AC3A-811B-4BD6-9F6E-9A76F71C2293}" destId="{B86E6648-ED4E-4A91-9807-95D01089EED9}" srcOrd="1" destOrd="0" presId="urn:microsoft.com/office/officeart/2005/8/layout/list1"/>
    <dgm:cxn modelId="{C4587CD2-3517-42A3-8B4B-4B991DDCEA03}" type="presParOf" srcId="{CF50CA8A-FC1F-4755-A43B-10978098F241}" destId="{E301EC1D-E1BE-4E0A-8FF1-0AAE88A92672}" srcOrd="1" destOrd="0" presId="urn:microsoft.com/office/officeart/2005/8/layout/list1"/>
    <dgm:cxn modelId="{1D993CEA-81C1-4A5B-A8DF-1214D482D94B}" type="presParOf" srcId="{CF50CA8A-FC1F-4755-A43B-10978098F241}" destId="{8FBA5F4E-FECE-4A64-AD64-5C6A01F2110C}" srcOrd="2" destOrd="0" presId="urn:microsoft.com/office/officeart/2005/8/layout/list1"/>
    <dgm:cxn modelId="{F3F97788-8548-41C9-8E79-814DC6B14097}" type="presParOf" srcId="{CF50CA8A-FC1F-4755-A43B-10978098F241}" destId="{8B2389B9-B5FB-4CC3-94F9-F5B6201A472A}" srcOrd="3" destOrd="0" presId="urn:microsoft.com/office/officeart/2005/8/layout/list1"/>
    <dgm:cxn modelId="{D679A104-6733-4B79-82BF-55ADF3FAE1CE}" type="presParOf" srcId="{CF50CA8A-FC1F-4755-A43B-10978098F241}" destId="{B00AA0FA-89FC-4601-87B0-EFC99C554912}" srcOrd="4" destOrd="0" presId="urn:microsoft.com/office/officeart/2005/8/layout/list1"/>
    <dgm:cxn modelId="{C4645B84-E811-4D60-8313-3F68611D41FB}" type="presParOf" srcId="{B00AA0FA-89FC-4601-87B0-EFC99C554912}" destId="{4131733C-12C4-4AAB-9BDB-282F0F08CFF2}" srcOrd="0" destOrd="0" presId="urn:microsoft.com/office/officeart/2005/8/layout/list1"/>
    <dgm:cxn modelId="{3D556A6A-5C2E-4119-A9CC-FEE9A5EED5EA}" type="presParOf" srcId="{B00AA0FA-89FC-4601-87B0-EFC99C554912}" destId="{B4501BB4-C93A-452F-9E8E-959F0169AE19}" srcOrd="1" destOrd="0" presId="urn:microsoft.com/office/officeart/2005/8/layout/list1"/>
    <dgm:cxn modelId="{644C9B35-9A44-4E6C-BF87-DE5DEFD8D55D}" type="presParOf" srcId="{CF50CA8A-FC1F-4755-A43B-10978098F241}" destId="{F119A22B-F8BA-4182-B687-7F29044CFF33}" srcOrd="5" destOrd="0" presId="urn:microsoft.com/office/officeart/2005/8/layout/list1"/>
    <dgm:cxn modelId="{F50323E3-7DCC-4E4A-939B-89A0489C51E7}" type="presParOf" srcId="{CF50CA8A-FC1F-4755-A43B-10978098F241}" destId="{3F80371F-3389-4C03-80B7-82B1D103875F}" srcOrd="6" destOrd="0" presId="urn:microsoft.com/office/officeart/2005/8/layout/list1"/>
    <dgm:cxn modelId="{0AD0A1B6-CF4B-4A91-9DA2-BA53B53DCB80}" type="presParOf" srcId="{CF50CA8A-FC1F-4755-A43B-10978098F241}" destId="{9C866CA6-C133-480E-95D4-88036662D22D}" srcOrd="7" destOrd="0" presId="urn:microsoft.com/office/officeart/2005/8/layout/list1"/>
    <dgm:cxn modelId="{ADC23392-8EC2-402B-9469-2B523E74A16D}" type="presParOf" srcId="{CF50CA8A-FC1F-4755-A43B-10978098F241}" destId="{C37B0162-7D04-44B6-A3D3-BB11349070F7}" srcOrd="8" destOrd="0" presId="urn:microsoft.com/office/officeart/2005/8/layout/list1"/>
    <dgm:cxn modelId="{C2013657-A0A0-4789-8424-7C0E2D02D695}" type="presParOf" srcId="{C37B0162-7D04-44B6-A3D3-BB11349070F7}" destId="{C40C53B4-C1FE-4754-BEED-2E8BEE094368}" srcOrd="0" destOrd="0" presId="urn:microsoft.com/office/officeart/2005/8/layout/list1"/>
    <dgm:cxn modelId="{0542A315-7F72-47C0-B76A-5B7EE698F6C4}" type="presParOf" srcId="{C37B0162-7D04-44B6-A3D3-BB11349070F7}" destId="{BA9C22D1-76A9-4B36-B28F-E39B3C1D26CC}" srcOrd="1" destOrd="0" presId="urn:microsoft.com/office/officeart/2005/8/layout/list1"/>
    <dgm:cxn modelId="{9528C73C-BD48-49CD-908E-C64ABBAB44B4}" type="presParOf" srcId="{CF50CA8A-FC1F-4755-A43B-10978098F241}" destId="{87F1A69E-385F-43B3-8649-D6D325A52D61}" srcOrd="9" destOrd="0" presId="urn:microsoft.com/office/officeart/2005/8/layout/list1"/>
    <dgm:cxn modelId="{3E0FF250-E974-4FA4-AC4B-F3D5A16D5644}" type="presParOf" srcId="{CF50CA8A-FC1F-4755-A43B-10978098F241}" destId="{2DF5FFF0-92B2-4BE8-A38D-1FC8F247DE7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A5F4E-FECE-4A64-AD64-5C6A01F2110C}">
      <dsp:nvSpPr>
        <dsp:cNvPr id="0" name=""/>
        <dsp:cNvSpPr/>
      </dsp:nvSpPr>
      <dsp:spPr>
        <a:xfrm>
          <a:off x="0" y="539066"/>
          <a:ext cx="7963604" cy="751275"/>
        </a:xfrm>
        <a:prstGeom prst="rect">
          <a:avLst/>
        </a:prstGeom>
        <a:solidFill>
          <a:srgbClr val="C00000"/>
        </a:solidFill>
        <a:ln w="25400" cap="flat" cmpd="sng" algn="ctr">
          <a:solidFill>
            <a:srgbClr val="0075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064" tIns="374904" rIns="61806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Основные понятия и тезисы закона, на кого распространяется?</a:t>
          </a:r>
          <a:endParaRPr lang="ru-RU" sz="180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0" y="539066"/>
        <a:ext cx="7963604" cy="751275"/>
      </dsp:txXfrm>
    </dsp:sp>
    <dsp:sp modelId="{B86E6648-ED4E-4A91-9807-95D01089EED9}">
      <dsp:nvSpPr>
        <dsp:cNvPr id="0" name=""/>
        <dsp:cNvSpPr/>
      </dsp:nvSpPr>
      <dsp:spPr>
        <a:xfrm>
          <a:off x="398180" y="29497"/>
          <a:ext cx="5822533" cy="775248"/>
        </a:xfrm>
        <a:prstGeom prst="roundRect">
          <a:avLst/>
        </a:prstGeom>
        <a:solidFill>
          <a:srgbClr val="0075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704" tIns="0" rIns="21070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175-ФЗ – о чем и для кого?</a:t>
          </a:r>
          <a:endParaRPr lang="ru-RU" sz="32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436024" y="67341"/>
        <a:ext cx="5746845" cy="699560"/>
      </dsp:txXfrm>
    </dsp:sp>
    <dsp:sp modelId="{3F80371F-3389-4C03-80B7-82B1D103875F}">
      <dsp:nvSpPr>
        <dsp:cNvPr id="0" name=""/>
        <dsp:cNvSpPr/>
      </dsp:nvSpPr>
      <dsp:spPr>
        <a:xfrm>
          <a:off x="0" y="1955401"/>
          <a:ext cx="7963604" cy="75127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0075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064" tIns="374904" rIns="61806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757B"/>
              </a:solidFill>
              <a:latin typeface="Arial Narrow" panose="020B0606020202030204" pitchFamily="34" charset="0"/>
            </a:rPr>
            <a:t>Как проводятся банком платежные операции?</a:t>
          </a:r>
          <a:endParaRPr lang="ru-RU" sz="1800" kern="1200" dirty="0">
            <a:solidFill>
              <a:srgbClr val="00757B"/>
            </a:solidFill>
            <a:latin typeface="Arial Narrow" panose="020B0606020202030204" pitchFamily="34" charset="0"/>
          </a:endParaRPr>
        </a:p>
      </dsp:txBody>
      <dsp:txXfrm>
        <a:off x="0" y="1955401"/>
        <a:ext cx="7963604" cy="751275"/>
      </dsp:txXfrm>
    </dsp:sp>
    <dsp:sp modelId="{B4501BB4-C93A-452F-9E8E-959F0169AE19}">
      <dsp:nvSpPr>
        <dsp:cNvPr id="0" name=""/>
        <dsp:cNvSpPr/>
      </dsp:nvSpPr>
      <dsp:spPr>
        <a:xfrm>
          <a:off x="352453" y="1387541"/>
          <a:ext cx="5898737" cy="833539"/>
        </a:xfrm>
        <a:prstGeom prst="roundRect">
          <a:avLst/>
        </a:prstGeom>
        <a:solidFill>
          <a:srgbClr val="0075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704" tIns="0" rIns="21070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Банк ↔ Застройщик</a:t>
          </a:r>
          <a:endParaRPr lang="ru-RU" sz="32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393143" y="1428231"/>
        <a:ext cx="5817357" cy="752159"/>
      </dsp:txXfrm>
    </dsp:sp>
    <dsp:sp modelId="{2DF5FFF0-92B2-4BE8-A38D-1FC8F247DE70}">
      <dsp:nvSpPr>
        <dsp:cNvPr id="0" name=""/>
        <dsp:cNvSpPr/>
      </dsp:nvSpPr>
      <dsp:spPr>
        <a:xfrm>
          <a:off x="0" y="3291792"/>
          <a:ext cx="7963604" cy="75127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0075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064" tIns="374904" rIns="61806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757B"/>
              </a:solidFill>
              <a:latin typeface="Arial Narrow" panose="020B0606020202030204" pitchFamily="34" charset="0"/>
            </a:rPr>
            <a:t>Преимущества нового вида кредитования</a:t>
          </a:r>
          <a:endParaRPr lang="ru-RU" sz="1800" kern="1200" dirty="0">
            <a:solidFill>
              <a:srgbClr val="00757B"/>
            </a:solidFill>
            <a:latin typeface="Arial Narrow" panose="020B0606020202030204" pitchFamily="34" charset="0"/>
          </a:endParaRPr>
        </a:p>
      </dsp:txBody>
      <dsp:txXfrm>
        <a:off x="0" y="3291792"/>
        <a:ext cx="7963604" cy="751275"/>
      </dsp:txXfrm>
    </dsp:sp>
    <dsp:sp modelId="{BA9C22D1-76A9-4B36-B28F-E39B3C1D26CC}">
      <dsp:nvSpPr>
        <dsp:cNvPr id="0" name=""/>
        <dsp:cNvSpPr/>
      </dsp:nvSpPr>
      <dsp:spPr>
        <a:xfrm>
          <a:off x="380871" y="2811495"/>
          <a:ext cx="5837751" cy="753596"/>
        </a:xfrm>
        <a:prstGeom prst="roundRect">
          <a:avLst/>
        </a:prstGeom>
        <a:solidFill>
          <a:srgbClr val="0075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704" tIns="0" rIns="21070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Кредиты «под счета </a:t>
          </a:r>
          <a:r>
            <a:rPr lang="ru-RU" sz="3200" b="1" kern="1200" dirty="0" err="1" smtClean="0">
              <a:solidFill>
                <a:schemeClr val="bg1"/>
              </a:solidFill>
              <a:latin typeface="Arial Narrow" panose="020B0606020202030204" pitchFamily="34" charset="0"/>
            </a:rPr>
            <a:t>эскроу</a:t>
          </a:r>
          <a:r>
            <a:rPr lang="ru-RU" sz="32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»</a:t>
          </a:r>
          <a:endParaRPr lang="ru-RU" sz="32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417659" y="2848283"/>
        <a:ext cx="5764175" cy="680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BA63A-C5D7-458A-BD03-8DF46C4B077E}">
      <dsp:nvSpPr>
        <dsp:cNvPr id="0" name=""/>
        <dsp:cNvSpPr/>
      </dsp:nvSpPr>
      <dsp:spPr>
        <a:xfrm rot="5400000">
          <a:off x="5080754" y="-2379815"/>
          <a:ext cx="1340146" cy="6434898"/>
        </a:xfrm>
        <a:prstGeom prst="round2SameRect">
          <a:avLst/>
        </a:prstGeom>
        <a:solidFill>
          <a:srgbClr val="BBE0E3">
            <a:alpha val="90000"/>
          </a:srgbClr>
        </a:solidFill>
        <a:ln w="25400" cap="flat" cmpd="sng" algn="ctr">
          <a:solidFill>
            <a:srgbClr val="00757B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0" kern="1200" dirty="0" smtClean="0">
              <a:solidFill>
                <a:srgbClr val="00757B"/>
              </a:solidFill>
              <a:latin typeface="Arial Narrow" panose="020B0606020202030204" pitchFamily="34" charset="0"/>
            </a:rPr>
            <a:t>Федеральный закон 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</a:t>
          </a:r>
          <a:endParaRPr lang="ru-RU" sz="1400" b="1" i="0" kern="1200" dirty="0">
            <a:solidFill>
              <a:srgbClr val="00757B"/>
            </a:solidFill>
            <a:latin typeface="Arial Narrow" panose="020B0606020202030204" pitchFamily="34" charset="0"/>
          </a:endParaRPr>
        </a:p>
      </dsp:txBody>
      <dsp:txXfrm rot="-5400000">
        <a:off x="2533379" y="232981"/>
        <a:ext cx="6369477" cy="1209304"/>
      </dsp:txXfrm>
    </dsp:sp>
    <dsp:sp modelId="{8BF63CA0-151E-485C-9DF0-56CE7DA987D2}">
      <dsp:nvSpPr>
        <dsp:cNvPr id="0" name=""/>
        <dsp:cNvSpPr/>
      </dsp:nvSpPr>
      <dsp:spPr>
        <a:xfrm>
          <a:off x="383" y="41"/>
          <a:ext cx="2532995" cy="1675182"/>
        </a:xfrm>
        <a:prstGeom prst="roundRect">
          <a:avLst/>
        </a:prstGeom>
        <a:solidFill>
          <a:srgbClr val="0075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Arial Narrow" panose="020B0606020202030204" pitchFamily="34" charset="0"/>
            </a:rPr>
            <a:t>214-ФЗ</a:t>
          </a:r>
          <a:endParaRPr lang="ru-RU" sz="2700" kern="1200" dirty="0">
            <a:latin typeface="Arial Narrow" panose="020B0606020202030204" pitchFamily="34" charset="0"/>
          </a:endParaRPr>
        </a:p>
      </dsp:txBody>
      <dsp:txXfrm>
        <a:off x="82159" y="81817"/>
        <a:ext cx="2369443" cy="1511630"/>
      </dsp:txXfrm>
    </dsp:sp>
    <dsp:sp modelId="{68E0303B-B8F6-4227-B6AD-08467F3AFA12}">
      <dsp:nvSpPr>
        <dsp:cNvPr id="0" name=""/>
        <dsp:cNvSpPr/>
      </dsp:nvSpPr>
      <dsp:spPr>
        <a:xfrm rot="5400000">
          <a:off x="5092338" y="-609370"/>
          <a:ext cx="1340146" cy="6411890"/>
        </a:xfrm>
        <a:prstGeom prst="round2SameRect">
          <a:avLst/>
        </a:prstGeom>
        <a:solidFill>
          <a:srgbClr val="BBE0E3">
            <a:alpha val="90000"/>
          </a:srgbClr>
        </a:solidFill>
        <a:ln w="25400" cap="flat" cmpd="sng" algn="ctr">
          <a:solidFill>
            <a:srgbClr val="00757B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0" kern="1200" dirty="0" smtClean="0">
              <a:solidFill>
                <a:srgbClr val="00757B"/>
              </a:solidFill>
              <a:latin typeface="Arial Narrow" panose="020B0606020202030204" pitchFamily="34" charset="0"/>
            </a:rPr>
            <a:t>Постановление Правительства РФ от 1 августа 2018 г. № 897</a:t>
          </a:r>
          <a:br>
            <a:rPr lang="ru-RU" sz="1400" b="1" i="0" kern="1200" dirty="0" smtClean="0">
              <a:solidFill>
                <a:srgbClr val="00757B"/>
              </a:solidFill>
              <a:latin typeface="Arial Narrow" panose="020B0606020202030204" pitchFamily="34" charset="0"/>
            </a:rPr>
          </a:br>
          <a:r>
            <a:rPr lang="ru-RU" sz="1400" b="1" i="0" kern="1200" dirty="0" smtClean="0">
              <a:solidFill>
                <a:srgbClr val="00757B"/>
              </a:solidFill>
              <a:latin typeface="Arial Narrow" panose="020B0606020202030204" pitchFamily="34" charset="0"/>
            </a:rPr>
            <a:t>«Об утверждении состава документов, необходимых для проведения операций по расчетному счету застройщика»</a:t>
          </a:r>
          <a:endParaRPr lang="ru-RU" sz="1400" b="1" i="0" kern="1200" dirty="0">
            <a:solidFill>
              <a:srgbClr val="00757B"/>
            </a:solidFill>
            <a:latin typeface="Arial Narrow" panose="020B0606020202030204" pitchFamily="34" charset="0"/>
          </a:endParaRPr>
        </a:p>
      </dsp:txBody>
      <dsp:txXfrm rot="-5400000">
        <a:off x="2556467" y="1991922"/>
        <a:ext cx="6346469" cy="1209304"/>
      </dsp:txXfrm>
    </dsp:sp>
    <dsp:sp modelId="{08BC565F-6912-42F6-BF3D-E2BF2DD94CD6}">
      <dsp:nvSpPr>
        <dsp:cNvPr id="0" name=""/>
        <dsp:cNvSpPr/>
      </dsp:nvSpPr>
      <dsp:spPr>
        <a:xfrm>
          <a:off x="383" y="1758983"/>
          <a:ext cx="2556082" cy="1675182"/>
        </a:xfrm>
        <a:prstGeom prst="roundRect">
          <a:avLst/>
        </a:prstGeom>
        <a:solidFill>
          <a:srgbClr val="0075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Arial Narrow" panose="020B0606020202030204" pitchFamily="34" charset="0"/>
            </a:rPr>
            <a:t>Постановление №897</a:t>
          </a:r>
          <a:endParaRPr lang="ru-RU" sz="2700" kern="1200" dirty="0">
            <a:latin typeface="Arial Narrow" panose="020B0606020202030204" pitchFamily="34" charset="0"/>
          </a:endParaRPr>
        </a:p>
      </dsp:txBody>
      <dsp:txXfrm>
        <a:off x="82159" y="1840759"/>
        <a:ext cx="2392530" cy="15116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CA374-FF1D-4369-A6DF-AD8EDE641F5E}">
      <dsp:nvSpPr>
        <dsp:cNvPr id="0" name=""/>
        <dsp:cNvSpPr/>
      </dsp:nvSpPr>
      <dsp:spPr>
        <a:xfrm>
          <a:off x="2274953" y="0"/>
          <a:ext cx="1619558" cy="161980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855A8-0E11-49D5-8EB1-54D0E2B9786D}">
      <dsp:nvSpPr>
        <dsp:cNvPr id="0" name=""/>
        <dsp:cNvSpPr/>
      </dsp:nvSpPr>
      <dsp:spPr>
        <a:xfrm>
          <a:off x="2632928" y="584798"/>
          <a:ext cx="899957" cy="449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err="1" smtClean="0">
              <a:latin typeface="Arial Narrow" panose="020B0606020202030204" pitchFamily="34" charset="0"/>
            </a:rPr>
            <a:t>ссз</a:t>
          </a:r>
          <a:endParaRPr lang="ru-RU" sz="4000" kern="1200" dirty="0">
            <a:latin typeface="Arial Narrow" panose="020B0606020202030204" pitchFamily="34" charset="0"/>
          </a:endParaRPr>
        </a:p>
      </dsp:txBody>
      <dsp:txXfrm>
        <a:off x="2632928" y="584798"/>
        <a:ext cx="899957" cy="449870"/>
      </dsp:txXfrm>
    </dsp:sp>
    <dsp:sp modelId="{A0458270-2100-4623-840A-6382D60F0AA1}">
      <dsp:nvSpPr>
        <dsp:cNvPr id="0" name=""/>
        <dsp:cNvSpPr/>
      </dsp:nvSpPr>
      <dsp:spPr>
        <a:xfrm>
          <a:off x="1825126" y="930697"/>
          <a:ext cx="1619558" cy="161980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B0186D-8FBE-4353-A600-C7E41A6770B9}">
      <dsp:nvSpPr>
        <dsp:cNvPr id="0" name=""/>
        <dsp:cNvSpPr/>
      </dsp:nvSpPr>
      <dsp:spPr>
        <a:xfrm>
          <a:off x="2184927" y="1520880"/>
          <a:ext cx="899957" cy="449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Arial Narrow" panose="020B0606020202030204" pitchFamily="34" charset="0"/>
            </a:rPr>
            <a:t>Кредит</a:t>
          </a:r>
          <a:endParaRPr lang="ru-RU" sz="2500" kern="1200" dirty="0">
            <a:latin typeface="Arial Narrow" panose="020B0606020202030204" pitchFamily="34" charset="0"/>
          </a:endParaRPr>
        </a:p>
      </dsp:txBody>
      <dsp:txXfrm>
        <a:off x="2184927" y="1520880"/>
        <a:ext cx="899957" cy="449870"/>
      </dsp:txXfrm>
    </dsp:sp>
    <dsp:sp modelId="{373D0087-F78A-4032-A6EA-D527F14FBE9C}">
      <dsp:nvSpPr>
        <dsp:cNvPr id="0" name=""/>
        <dsp:cNvSpPr/>
      </dsp:nvSpPr>
      <dsp:spPr>
        <a:xfrm>
          <a:off x="2390223" y="1972769"/>
          <a:ext cx="1391451" cy="139200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82BA-B265-45F6-BC5A-02EBDDCD60AC}">
      <dsp:nvSpPr>
        <dsp:cNvPr id="0" name=""/>
        <dsp:cNvSpPr/>
      </dsp:nvSpPr>
      <dsp:spPr>
        <a:xfrm>
          <a:off x="2635057" y="2458307"/>
          <a:ext cx="899957" cy="449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Эскроу</a:t>
          </a:r>
          <a:endParaRPr lang="ru-RU" sz="2100" kern="1200" dirty="0"/>
        </a:p>
      </dsp:txBody>
      <dsp:txXfrm>
        <a:off x="2635057" y="2458307"/>
        <a:ext cx="899957" cy="4498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A5F4E-FECE-4A64-AD64-5C6A01F2110C}">
      <dsp:nvSpPr>
        <dsp:cNvPr id="0" name=""/>
        <dsp:cNvSpPr/>
      </dsp:nvSpPr>
      <dsp:spPr>
        <a:xfrm>
          <a:off x="0" y="539066"/>
          <a:ext cx="7963604" cy="75127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0075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064" tIns="374904" rIns="61806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757B"/>
              </a:solidFill>
              <a:latin typeface="Arial Narrow" panose="020B0606020202030204" pitchFamily="34" charset="0"/>
            </a:rPr>
            <a:t>Основные понятия и тезисы закона, на кого распространяется?</a:t>
          </a:r>
          <a:endParaRPr lang="ru-RU" sz="1800" kern="1200" dirty="0">
            <a:solidFill>
              <a:srgbClr val="00757B"/>
            </a:solidFill>
            <a:latin typeface="Arial Narrow" panose="020B0606020202030204" pitchFamily="34" charset="0"/>
          </a:endParaRPr>
        </a:p>
      </dsp:txBody>
      <dsp:txXfrm>
        <a:off x="0" y="539066"/>
        <a:ext cx="7963604" cy="751275"/>
      </dsp:txXfrm>
    </dsp:sp>
    <dsp:sp modelId="{B86E6648-ED4E-4A91-9807-95D01089EED9}">
      <dsp:nvSpPr>
        <dsp:cNvPr id="0" name=""/>
        <dsp:cNvSpPr/>
      </dsp:nvSpPr>
      <dsp:spPr>
        <a:xfrm>
          <a:off x="398180" y="29497"/>
          <a:ext cx="5822533" cy="775248"/>
        </a:xfrm>
        <a:prstGeom prst="roundRect">
          <a:avLst/>
        </a:prstGeom>
        <a:solidFill>
          <a:srgbClr val="0075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704" tIns="0" rIns="21070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175-ФЗ – о чем и для кого?</a:t>
          </a:r>
          <a:endParaRPr lang="ru-RU" sz="32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436024" y="67341"/>
        <a:ext cx="5746845" cy="699560"/>
      </dsp:txXfrm>
    </dsp:sp>
    <dsp:sp modelId="{3F80371F-3389-4C03-80B7-82B1D103875F}">
      <dsp:nvSpPr>
        <dsp:cNvPr id="0" name=""/>
        <dsp:cNvSpPr/>
      </dsp:nvSpPr>
      <dsp:spPr>
        <a:xfrm>
          <a:off x="0" y="1955401"/>
          <a:ext cx="7963604" cy="751275"/>
        </a:xfrm>
        <a:prstGeom prst="rect">
          <a:avLst/>
        </a:prstGeom>
        <a:solidFill>
          <a:srgbClr val="C00000"/>
        </a:solidFill>
        <a:ln w="25400" cap="flat" cmpd="sng" algn="ctr">
          <a:solidFill>
            <a:srgbClr val="0075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064" tIns="374904" rIns="61806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Как будут проводиться банком платежные операции?</a:t>
          </a:r>
          <a:endParaRPr lang="ru-RU" sz="180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0" y="1955401"/>
        <a:ext cx="7963604" cy="751275"/>
      </dsp:txXfrm>
    </dsp:sp>
    <dsp:sp modelId="{B4501BB4-C93A-452F-9E8E-959F0169AE19}">
      <dsp:nvSpPr>
        <dsp:cNvPr id="0" name=""/>
        <dsp:cNvSpPr/>
      </dsp:nvSpPr>
      <dsp:spPr>
        <a:xfrm>
          <a:off x="352453" y="1387541"/>
          <a:ext cx="5898737" cy="833539"/>
        </a:xfrm>
        <a:prstGeom prst="roundRect">
          <a:avLst/>
        </a:prstGeom>
        <a:solidFill>
          <a:srgbClr val="0075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704" tIns="0" rIns="21070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Банк ↔ Застройщик</a:t>
          </a:r>
          <a:endParaRPr lang="ru-RU" sz="32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393143" y="1428231"/>
        <a:ext cx="5817357" cy="752159"/>
      </dsp:txXfrm>
    </dsp:sp>
    <dsp:sp modelId="{2DF5FFF0-92B2-4BE8-A38D-1FC8F247DE70}">
      <dsp:nvSpPr>
        <dsp:cNvPr id="0" name=""/>
        <dsp:cNvSpPr/>
      </dsp:nvSpPr>
      <dsp:spPr>
        <a:xfrm>
          <a:off x="0" y="3291792"/>
          <a:ext cx="7963604" cy="75127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0075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064" tIns="374904" rIns="61806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757B"/>
              </a:solidFill>
              <a:latin typeface="Arial Narrow" panose="020B0606020202030204" pitchFamily="34" charset="0"/>
            </a:rPr>
            <a:t>Преимущества нового вида кредитования</a:t>
          </a:r>
          <a:endParaRPr lang="ru-RU" sz="1800" kern="1200" dirty="0">
            <a:solidFill>
              <a:srgbClr val="00757B"/>
            </a:solidFill>
            <a:latin typeface="Arial Narrow" panose="020B0606020202030204" pitchFamily="34" charset="0"/>
          </a:endParaRPr>
        </a:p>
      </dsp:txBody>
      <dsp:txXfrm>
        <a:off x="0" y="3291792"/>
        <a:ext cx="7963604" cy="751275"/>
      </dsp:txXfrm>
    </dsp:sp>
    <dsp:sp modelId="{BA9C22D1-76A9-4B36-B28F-E39B3C1D26CC}">
      <dsp:nvSpPr>
        <dsp:cNvPr id="0" name=""/>
        <dsp:cNvSpPr/>
      </dsp:nvSpPr>
      <dsp:spPr>
        <a:xfrm>
          <a:off x="398180" y="2803876"/>
          <a:ext cx="5837751" cy="753596"/>
        </a:xfrm>
        <a:prstGeom prst="roundRect">
          <a:avLst/>
        </a:prstGeom>
        <a:solidFill>
          <a:srgbClr val="0075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704" tIns="0" rIns="21070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Кредиты под счета </a:t>
          </a:r>
          <a:r>
            <a:rPr lang="ru-RU" sz="3200" b="1" kern="1200" dirty="0" err="1" smtClean="0">
              <a:solidFill>
                <a:schemeClr val="bg1"/>
              </a:solidFill>
              <a:latin typeface="Arial Narrow" panose="020B0606020202030204" pitchFamily="34" charset="0"/>
            </a:rPr>
            <a:t>эскроу</a:t>
          </a:r>
          <a:endParaRPr lang="ru-RU" sz="32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434968" y="2840664"/>
        <a:ext cx="5764175" cy="6800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30527-F7D8-4D5D-870A-09B59884A7C8}">
      <dsp:nvSpPr>
        <dsp:cNvPr id="0" name=""/>
        <dsp:cNvSpPr/>
      </dsp:nvSpPr>
      <dsp:spPr>
        <a:xfrm>
          <a:off x="813931" y="0"/>
          <a:ext cx="1871375" cy="1295400"/>
        </a:xfrm>
        <a:prstGeom prst="rightArrow">
          <a:avLst>
            <a:gd name="adj1" fmla="val 70000"/>
            <a:gd name="adj2" fmla="val 50000"/>
          </a:avLst>
        </a:prstGeom>
        <a:solidFill>
          <a:srgbClr val="BBE0E3">
            <a:alpha val="90000"/>
          </a:srgbClr>
        </a:solidFill>
        <a:ln w="25400" cap="flat" cmpd="sng" algn="ctr">
          <a:solidFill>
            <a:srgbClr val="00757B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00757B"/>
              </a:solidFill>
              <a:latin typeface="Arial Narrow" panose="020B0606020202030204" pitchFamily="34" charset="0"/>
            </a:rPr>
            <a:t>Отправка в банк</a:t>
          </a:r>
          <a:endParaRPr lang="ru-RU" sz="1100" b="1" kern="1200" dirty="0">
            <a:solidFill>
              <a:srgbClr val="00757B"/>
            </a:solidFill>
            <a:latin typeface="Arial Narrow" panose="020B0606020202030204" pitchFamily="34" charset="0"/>
          </a:endParaRPr>
        </a:p>
      </dsp:txBody>
      <dsp:txXfrm>
        <a:off x="1281775" y="194310"/>
        <a:ext cx="950141" cy="906780"/>
      </dsp:txXfrm>
    </dsp:sp>
    <dsp:sp modelId="{4CA3899D-3E5C-4436-A2C0-FC5F48DDC82A}">
      <dsp:nvSpPr>
        <dsp:cNvPr id="0" name=""/>
        <dsp:cNvSpPr/>
      </dsp:nvSpPr>
      <dsp:spPr>
        <a:xfrm>
          <a:off x="474227" y="277215"/>
          <a:ext cx="740968" cy="740968"/>
        </a:xfrm>
        <a:prstGeom prst="ellipse">
          <a:avLst/>
        </a:prstGeom>
        <a:solidFill>
          <a:srgbClr val="00757B"/>
        </a:solidFill>
        <a:ln w="25400" cap="flat" cmpd="sng" algn="ctr">
          <a:solidFill>
            <a:srgbClr val="0075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 Narrow" panose="020B0606020202030204" pitchFamily="34" charset="0"/>
            </a:rPr>
            <a:t>Платеж</a:t>
          </a:r>
          <a:endParaRPr lang="ru-RU" sz="1300" kern="1200" dirty="0">
            <a:latin typeface="Arial Narrow" panose="020B0606020202030204" pitchFamily="34" charset="0"/>
          </a:endParaRPr>
        </a:p>
      </dsp:txBody>
      <dsp:txXfrm>
        <a:off x="582739" y="385727"/>
        <a:ext cx="523944" cy="523944"/>
      </dsp:txXfrm>
    </dsp:sp>
    <dsp:sp modelId="{32DBDC45-48E1-40F6-BE0E-34906BE7F82F}">
      <dsp:nvSpPr>
        <dsp:cNvPr id="0" name=""/>
        <dsp:cNvSpPr/>
      </dsp:nvSpPr>
      <dsp:spPr>
        <a:xfrm>
          <a:off x="2936400" y="0"/>
          <a:ext cx="1944005" cy="1295400"/>
        </a:xfrm>
        <a:prstGeom prst="rightArrow">
          <a:avLst>
            <a:gd name="adj1" fmla="val 70000"/>
            <a:gd name="adj2" fmla="val 50000"/>
          </a:avLst>
        </a:prstGeom>
        <a:solidFill>
          <a:srgbClr val="BBE0E3">
            <a:alpha val="90000"/>
          </a:srgbClr>
        </a:solidFill>
        <a:ln w="25400" cap="flat" cmpd="sng" algn="ctr">
          <a:solidFill>
            <a:srgbClr val="00757B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00757B"/>
              </a:solidFill>
              <a:latin typeface="Arial Narrow" panose="020B0606020202030204" pitchFamily="34" charset="0"/>
            </a:rPr>
            <a:t>Документы</a:t>
          </a:r>
          <a:endParaRPr lang="ru-RU" sz="1000" b="1" kern="1200" dirty="0">
            <a:solidFill>
              <a:srgbClr val="00757B"/>
            </a:solidFill>
            <a:latin typeface="Arial Narrow" panose="020B0606020202030204" pitchFamily="34" charset="0"/>
          </a:endParaRPr>
        </a:p>
      </dsp:txBody>
      <dsp:txXfrm>
        <a:off x="3422401" y="194310"/>
        <a:ext cx="1004614" cy="906780"/>
      </dsp:txXfrm>
    </dsp:sp>
    <dsp:sp modelId="{8A62402A-F1ED-4748-8B5B-A0ABE6899A16}">
      <dsp:nvSpPr>
        <dsp:cNvPr id="0" name=""/>
        <dsp:cNvSpPr/>
      </dsp:nvSpPr>
      <dsp:spPr>
        <a:xfrm>
          <a:off x="2728373" y="277215"/>
          <a:ext cx="740968" cy="740968"/>
        </a:xfrm>
        <a:prstGeom prst="ellipse">
          <a:avLst/>
        </a:prstGeom>
        <a:solidFill>
          <a:srgbClr val="00757B"/>
        </a:solidFill>
        <a:ln w="25400" cap="flat" cmpd="sng" algn="ctr">
          <a:solidFill>
            <a:srgbClr val="0075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 Narrow" panose="020B0606020202030204" pitchFamily="34" charset="0"/>
            </a:rPr>
            <a:t>Письмо</a:t>
          </a:r>
          <a:endParaRPr lang="ru-RU" sz="1300" kern="1200" dirty="0">
            <a:latin typeface="Arial Narrow" panose="020B0606020202030204" pitchFamily="34" charset="0"/>
          </a:endParaRPr>
        </a:p>
      </dsp:txBody>
      <dsp:txXfrm>
        <a:off x="2836885" y="385727"/>
        <a:ext cx="523944" cy="523944"/>
      </dsp:txXfrm>
    </dsp:sp>
    <dsp:sp modelId="{F9850573-7C54-4E9B-B61D-EF00D0B8071C}">
      <dsp:nvSpPr>
        <dsp:cNvPr id="0" name=""/>
        <dsp:cNvSpPr/>
      </dsp:nvSpPr>
      <dsp:spPr>
        <a:xfrm>
          <a:off x="5146747" y="0"/>
          <a:ext cx="1913507" cy="1295400"/>
        </a:xfrm>
        <a:prstGeom prst="rightArrow">
          <a:avLst>
            <a:gd name="adj1" fmla="val 70000"/>
            <a:gd name="adj2" fmla="val 50000"/>
          </a:avLst>
        </a:prstGeom>
        <a:solidFill>
          <a:srgbClr val="BBE0E3">
            <a:alpha val="90000"/>
          </a:srgbClr>
        </a:solidFill>
        <a:ln w="25400" cap="flat" cmpd="sng" algn="ctr">
          <a:solidFill>
            <a:srgbClr val="00757B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rgbClr val="00757B"/>
              </a:solidFill>
              <a:latin typeface="Arial Narrow" panose="020B0606020202030204" pitchFamily="34" charset="0"/>
            </a:rPr>
            <a:t>Подпись</a:t>
          </a:r>
          <a:endParaRPr lang="ru-RU" sz="1000" b="1" kern="1200" dirty="0">
            <a:solidFill>
              <a:srgbClr val="00757B"/>
            </a:solidFill>
            <a:latin typeface="Arial Narrow" panose="020B0606020202030204" pitchFamily="34" charset="0"/>
          </a:endParaRPr>
        </a:p>
      </dsp:txBody>
      <dsp:txXfrm>
        <a:off x="5625124" y="194310"/>
        <a:ext cx="981740" cy="906780"/>
      </dsp:txXfrm>
    </dsp:sp>
    <dsp:sp modelId="{64E73EF2-A8F9-4321-856B-2DE6F31C4E33}">
      <dsp:nvSpPr>
        <dsp:cNvPr id="0" name=""/>
        <dsp:cNvSpPr/>
      </dsp:nvSpPr>
      <dsp:spPr>
        <a:xfrm>
          <a:off x="4925516" y="277215"/>
          <a:ext cx="740968" cy="740968"/>
        </a:xfrm>
        <a:prstGeom prst="ellipse">
          <a:avLst/>
        </a:prstGeom>
        <a:solidFill>
          <a:srgbClr val="00757B"/>
        </a:solidFill>
        <a:ln w="25400" cap="flat" cmpd="sng" algn="ctr">
          <a:solidFill>
            <a:srgbClr val="0075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 Narrow" panose="020B0606020202030204" pitchFamily="34" charset="0"/>
            </a:rPr>
            <a:t>УКЭП</a:t>
          </a:r>
          <a:endParaRPr lang="ru-RU" sz="1300" kern="1200" dirty="0">
            <a:latin typeface="Arial Narrow" panose="020B0606020202030204" pitchFamily="34" charset="0"/>
          </a:endParaRPr>
        </a:p>
      </dsp:txBody>
      <dsp:txXfrm>
        <a:off x="5034028" y="385727"/>
        <a:ext cx="523944" cy="5239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A5F4E-FECE-4A64-AD64-5C6A01F2110C}">
      <dsp:nvSpPr>
        <dsp:cNvPr id="0" name=""/>
        <dsp:cNvSpPr/>
      </dsp:nvSpPr>
      <dsp:spPr>
        <a:xfrm>
          <a:off x="0" y="539066"/>
          <a:ext cx="7963604" cy="75127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0075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064" tIns="374904" rIns="61806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757B"/>
              </a:solidFill>
              <a:latin typeface="Arial Narrow" panose="020B0606020202030204" pitchFamily="34" charset="0"/>
            </a:rPr>
            <a:t>Основные понятия и тезисы закона, на кого распространяется?</a:t>
          </a:r>
          <a:endParaRPr lang="ru-RU" sz="1800" kern="1200" dirty="0">
            <a:solidFill>
              <a:srgbClr val="00757B"/>
            </a:solidFill>
            <a:latin typeface="Arial Narrow" panose="020B0606020202030204" pitchFamily="34" charset="0"/>
          </a:endParaRPr>
        </a:p>
      </dsp:txBody>
      <dsp:txXfrm>
        <a:off x="0" y="539066"/>
        <a:ext cx="7963604" cy="751275"/>
      </dsp:txXfrm>
    </dsp:sp>
    <dsp:sp modelId="{B86E6648-ED4E-4A91-9807-95D01089EED9}">
      <dsp:nvSpPr>
        <dsp:cNvPr id="0" name=""/>
        <dsp:cNvSpPr/>
      </dsp:nvSpPr>
      <dsp:spPr>
        <a:xfrm>
          <a:off x="398180" y="29497"/>
          <a:ext cx="5822533" cy="775248"/>
        </a:xfrm>
        <a:prstGeom prst="roundRect">
          <a:avLst/>
        </a:prstGeom>
        <a:solidFill>
          <a:srgbClr val="0075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704" tIns="0" rIns="21070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175-ФЗ – о чем и для кого?</a:t>
          </a:r>
          <a:endParaRPr lang="ru-RU" sz="32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436024" y="67341"/>
        <a:ext cx="5746845" cy="699560"/>
      </dsp:txXfrm>
    </dsp:sp>
    <dsp:sp modelId="{3F80371F-3389-4C03-80B7-82B1D103875F}">
      <dsp:nvSpPr>
        <dsp:cNvPr id="0" name=""/>
        <dsp:cNvSpPr/>
      </dsp:nvSpPr>
      <dsp:spPr>
        <a:xfrm>
          <a:off x="0" y="1955401"/>
          <a:ext cx="7963604" cy="75127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0075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064" tIns="374904" rIns="61806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757B"/>
              </a:solidFill>
              <a:latin typeface="Arial Narrow" panose="020B0606020202030204" pitchFamily="34" charset="0"/>
            </a:rPr>
            <a:t>Как будут проводиться банком платежные операции?</a:t>
          </a:r>
          <a:endParaRPr lang="ru-RU" sz="1800" kern="1200" dirty="0">
            <a:solidFill>
              <a:srgbClr val="00757B"/>
            </a:solidFill>
            <a:latin typeface="Arial Narrow" panose="020B0606020202030204" pitchFamily="34" charset="0"/>
          </a:endParaRPr>
        </a:p>
      </dsp:txBody>
      <dsp:txXfrm>
        <a:off x="0" y="1955401"/>
        <a:ext cx="7963604" cy="751275"/>
      </dsp:txXfrm>
    </dsp:sp>
    <dsp:sp modelId="{B4501BB4-C93A-452F-9E8E-959F0169AE19}">
      <dsp:nvSpPr>
        <dsp:cNvPr id="0" name=""/>
        <dsp:cNvSpPr/>
      </dsp:nvSpPr>
      <dsp:spPr>
        <a:xfrm>
          <a:off x="352453" y="1387541"/>
          <a:ext cx="5898737" cy="833539"/>
        </a:xfrm>
        <a:prstGeom prst="roundRect">
          <a:avLst/>
        </a:prstGeom>
        <a:solidFill>
          <a:srgbClr val="0075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704" tIns="0" rIns="21070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Банк ↔ Застройщик</a:t>
          </a:r>
          <a:endParaRPr lang="ru-RU" sz="32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393143" y="1428231"/>
        <a:ext cx="5817357" cy="752159"/>
      </dsp:txXfrm>
    </dsp:sp>
    <dsp:sp modelId="{2DF5FFF0-92B2-4BE8-A38D-1FC8F247DE70}">
      <dsp:nvSpPr>
        <dsp:cNvPr id="0" name=""/>
        <dsp:cNvSpPr/>
      </dsp:nvSpPr>
      <dsp:spPr>
        <a:xfrm>
          <a:off x="0" y="3291792"/>
          <a:ext cx="7963604" cy="751275"/>
        </a:xfrm>
        <a:prstGeom prst="rect">
          <a:avLst/>
        </a:prstGeom>
        <a:solidFill>
          <a:srgbClr val="C00000"/>
        </a:solidFill>
        <a:ln w="25400" cap="flat" cmpd="sng" algn="ctr">
          <a:solidFill>
            <a:srgbClr val="00757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064" tIns="374904" rIns="61806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Преимущества нового вида кредитования</a:t>
          </a:r>
          <a:endParaRPr lang="ru-RU" sz="180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0" y="3291792"/>
        <a:ext cx="7963604" cy="751275"/>
      </dsp:txXfrm>
    </dsp:sp>
    <dsp:sp modelId="{BA9C22D1-76A9-4B36-B28F-E39B3C1D26CC}">
      <dsp:nvSpPr>
        <dsp:cNvPr id="0" name=""/>
        <dsp:cNvSpPr/>
      </dsp:nvSpPr>
      <dsp:spPr>
        <a:xfrm>
          <a:off x="398180" y="2803876"/>
          <a:ext cx="5837751" cy="753596"/>
        </a:xfrm>
        <a:prstGeom prst="roundRect">
          <a:avLst/>
        </a:prstGeom>
        <a:solidFill>
          <a:srgbClr val="0075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704" tIns="0" rIns="21070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Проектное финансирование</a:t>
          </a:r>
          <a:endParaRPr lang="ru-RU" sz="32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434968" y="2840664"/>
        <a:ext cx="5764175" cy="680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6F3E4-8B1C-1640-AFF1-B387C5E3802D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D20C5-69F8-1048-A14C-629DE90A57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6748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A808F-7040-9448-9EF4-7B1C8BA04EBE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1DBA5-0EFC-484D-BA1B-DC70895F0E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872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1DBA5-0EFC-484D-BA1B-DC70895F0EB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248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1DBA5-0EFC-484D-BA1B-DC70895F0EB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248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6871C-7944-4030-8CA6-44EE5737099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D182-44F9-4B84-B32E-37BBCADF87A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563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6871C-7944-4030-8CA6-44EE5737099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6871C-7944-4030-8CA6-44EE5737099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6871C-7944-4030-8CA6-44EE5737099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C6871C-7944-4030-8CA6-44EE5737099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baseline="0" dirty="0" smtClean="0"/>
          </a:p>
          <a:p>
            <a:endParaRPr lang="ru-RU" altLang="ru-RU" baseline="0" dirty="0" smtClean="0"/>
          </a:p>
          <a:p>
            <a:r>
              <a:rPr lang="ru-RU" altLang="ru-RU" baseline="0" dirty="0" smtClean="0"/>
              <a:t> </a:t>
            </a:r>
            <a:endParaRPr lang="ru-RU" altLang="ru-RU" dirty="0" smtClean="0"/>
          </a:p>
        </p:txBody>
      </p:sp>
      <p:sp>
        <p:nvSpPr>
          <p:cNvPr id="1136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C4B0921-73CD-444A-B9A3-66A263E15BCC}" type="slidenum">
              <a:rPr lang="ru-RU" altLang="ru-RU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17</a:t>
            </a:fld>
            <a:endParaRPr lang="ru-RU" altLang="ru-RU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1DBA5-0EFC-484D-BA1B-DC70895F0EB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248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effectLst/>
              <a:latin typeface="+mn-lt"/>
              <a:ea typeface="Calibri"/>
              <a:cs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D182-44F9-4B84-B32E-37BBCADF87A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433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Информация по </a:t>
            </a:r>
            <a:r>
              <a:rPr lang="ru-RU" b="1" smtClean="0"/>
              <a:t>слайду уточняется ЮУ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D182-44F9-4B84-B32E-37BBCADF87A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714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Информация по </a:t>
            </a:r>
            <a:r>
              <a:rPr lang="ru-RU" b="1" smtClean="0"/>
              <a:t>слайду уточняется ЮУ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D182-44F9-4B84-B32E-37BBCADF87A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714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1DBA5-0EFC-484D-BA1B-DC70895F0EB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248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D182-44F9-4B84-B32E-37BBCADF87A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714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Переделаем</a:t>
            </a:r>
            <a:r>
              <a:rPr lang="ru-RU" baseline="0" dirty="0" smtClean="0"/>
              <a:t> на более крупный шрифт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D182-44F9-4B84-B32E-37BBCADF87A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714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1D182-44F9-4B84-B32E-37BBCADF87A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71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Текст, 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7848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614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екст + пиктограмма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83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Подзаголовок, текст + пикт.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1352483"/>
            <a:ext cx="5220000" cy="337073"/>
          </a:xfrm>
        </p:spPr>
        <p:txBody>
          <a:bodyPr tIns="0" anchor="b"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0286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Текст + пиктограмма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837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Подзаголовок, текст + пикт.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1352483"/>
            <a:ext cx="5220000" cy="337073"/>
          </a:xfrm>
        </p:spPr>
        <p:txBody>
          <a:bodyPr tIns="0" anchor="b"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0286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Текст + пиктограмма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837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Подзаголовок, текст + пикт.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1352483"/>
            <a:ext cx="5220000" cy="337073"/>
          </a:xfrm>
        </p:spPr>
        <p:txBody>
          <a:bodyPr tIns="0" anchor="b"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0286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Текст + пиктограмма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837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Подзаголовок, текст + пикт.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1352483"/>
            <a:ext cx="5220000" cy="337073"/>
          </a:xfrm>
        </p:spPr>
        <p:txBody>
          <a:bodyPr tIns="0" anchor="b"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0286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Текст + пиктограмма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837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Подзаголовок, текст + пикт.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1352483"/>
            <a:ext cx="5220000" cy="337073"/>
          </a:xfrm>
        </p:spPr>
        <p:txBody>
          <a:bodyPr tIns="0" anchor="b"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028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Подзаголовок, текст, 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7848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689553"/>
            <a:ext cx="7848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3" name="Текст 2"/>
          <p:cNvSpPr>
            <a:spLocks noGrp="1"/>
          </p:cNvSpPr>
          <p:nvPr>
            <p:ph type="body" idx="14" hasCustomPrompt="1"/>
          </p:nvPr>
        </p:nvSpPr>
        <p:spPr>
          <a:xfrm>
            <a:off x="648001" y="1352482"/>
            <a:ext cx="7848000" cy="337073"/>
          </a:xfrm>
        </p:spPr>
        <p:txBody>
          <a:bodyPr tIns="0" anchor="b"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224071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Текст + пиктограмма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837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Подзаголовок, текст + пикт.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1352483"/>
            <a:ext cx="5220000" cy="337073"/>
          </a:xfrm>
        </p:spPr>
        <p:txBody>
          <a:bodyPr tIns="0" anchor="b"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0286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Текст + пиктограмма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837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Подзаголовок, текст + пикт.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1352483"/>
            <a:ext cx="5220000" cy="337073"/>
          </a:xfrm>
        </p:spPr>
        <p:txBody>
          <a:bodyPr tIns="0" anchor="b"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028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1944002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837239" y="4561752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2048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1944002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2879653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1944002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2879653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1944002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2879653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2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516394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2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4905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екст, 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4644000" y="1458001"/>
            <a:ext cx="3852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2"/>
            <a:ext cx="3852000" cy="2757771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13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7848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272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2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490529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2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49052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2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490529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2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490529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2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490529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Шмуцтиту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40202"/>
            <a:ext cx="5220000" cy="113080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490529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B6A7A133-AE57-42F9-B071-D237141FA36D}" type="datetime1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C22A-3EE9-4E5E-AF68-B8EF40699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07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6E27945-A0CA-4F9F-90E3-A77AC4E24A55}" type="datetime1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5113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Титульный, заключите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39134"/>
            <a:ext cx="5220000" cy="1041911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8057" y="3153398"/>
            <a:ext cx="914400" cy="685800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  <p:sp>
        <p:nvSpPr>
          <p:cNvPr id="11" name="Дата 3"/>
          <p:cNvSpPr>
            <a:spLocks noGrp="1"/>
          </p:cNvSpPr>
          <p:nvPr>
            <p:ph type="dt" sz="half" idx="2"/>
          </p:nvPr>
        </p:nvSpPr>
        <p:spPr>
          <a:xfrm>
            <a:off x="648000" y="4383657"/>
            <a:ext cx="2133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3FE967D-58B9-4CBF-AB35-6133B23D6210}" type="datetime1">
              <a:rPr lang="ru-RU" smtClean="0"/>
              <a:t>26.02.2019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4031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итульный, заключительный лист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39134"/>
            <a:ext cx="5220000" cy="1041911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648000" y="4383657"/>
            <a:ext cx="2133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04EEC30-5871-43B5-A77D-7A0835518CB2}" type="datetime1">
              <a:rPr lang="ru-RU" smtClean="0"/>
              <a:t>26.02.2019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54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Подзаголовок, текст, 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689553"/>
            <a:ext cx="3852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1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7848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13" name="Текст 2"/>
          <p:cNvSpPr>
            <a:spLocks noGrp="1"/>
          </p:cNvSpPr>
          <p:nvPr>
            <p:ph type="body" idx="15" hasCustomPrompt="1"/>
          </p:nvPr>
        </p:nvSpPr>
        <p:spPr>
          <a:xfrm>
            <a:off x="648002" y="1352482"/>
            <a:ext cx="3851999" cy="337073"/>
          </a:xfrm>
        </p:spPr>
        <p:txBody>
          <a:bodyPr tIns="0" anchor="b"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6"/>
          </p:nvPr>
        </p:nvSpPr>
        <p:spPr>
          <a:xfrm>
            <a:off x="4644001" y="1689553"/>
            <a:ext cx="3852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5" name="Текст 2"/>
          <p:cNvSpPr>
            <a:spLocks noGrp="1"/>
          </p:cNvSpPr>
          <p:nvPr>
            <p:ph type="body" idx="17" hasCustomPrompt="1"/>
          </p:nvPr>
        </p:nvSpPr>
        <p:spPr>
          <a:xfrm>
            <a:off x="4644007" y="1352482"/>
            <a:ext cx="3851999" cy="337073"/>
          </a:xfrm>
        </p:spPr>
        <p:txBody>
          <a:bodyPr tIns="0" anchor="b"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5412892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Титульный, заключите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39134"/>
            <a:ext cx="5220000" cy="1041911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648000" y="4383657"/>
            <a:ext cx="2133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03C1B29-81D6-4E79-8DAE-E28C85549CB3}" type="datetime1">
              <a:rPr lang="ru-RU" smtClean="0"/>
              <a:t>26.02.2019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5452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Титульный, заключите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39134"/>
            <a:ext cx="5220000" cy="1041911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648000" y="4383657"/>
            <a:ext cx="2133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279E49E-707F-49AB-812E-B5EBDF6FE1C1}" type="datetime1">
              <a:rPr lang="ru-RU" smtClean="0"/>
              <a:t>26.02.2019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5452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Титульный, заключите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39134"/>
            <a:ext cx="5220000" cy="1041911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648000" y="4383657"/>
            <a:ext cx="2133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E7AC80F-CBF1-443F-B014-0357F725A9B9}" type="datetime1">
              <a:rPr lang="ru-RU" smtClean="0"/>
              <a:t>26.02.2019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5452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Титульный, заключите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78810" y="3152277"/>
            <a:ext cx="914400" cy="685800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  <p:sp>
        <p:nvSpPr>
          <p:cNvPr id="8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9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39134"/>
            <a:ext cx="5220000" cy="1041911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648000" y="4383657"/>
            <a:ext cx="2133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0B6BE40-C38D-4B57-97E3-CBFFB1B4A9BF}" type="datetime1">
              <a:rPr lang="ru-RU" smtClean="0"/>
              <a:t>26.02.2019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5452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Титульный, заключите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8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39134"/>
            <a:ext cx="5220000" cy="1041911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648000" y="4383657"/>
            <a:ext cx="2133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8889BFF-05E2-4EA6-A73C-7FB4B9E7AF51}" type="datetime1">
              <a:rPr lang="ru-RU" smtClean="0"/>
              <a:t>26.02.2019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5452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Титульный, заключительны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9549192" y="3999550"/>
            <a:ext cx="914400" cy="685800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  <p:sp>
        <p:nvSpPr>
          <p:cNvPr id="7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3039134"/>
            <a:ext cx="5220000" cy="1041911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648000" y="4383657"/>
            <a:ext cx="2133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3C3E2D-48F5-42BA-B098-B9466D03F0D0}" type="datetime1">
              <a:rPr lang="ru-RU" smtClean="0"/>
              <a:t>26.02.2019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54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,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7848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 hasCustomPrompt="1"/>
          </p:nvPr>
        </p:nvSpPr>
        <p:spPr>
          <a:xfrm>
            <a:off x="648000" y="1352482"/>
            <a:ext cx="4572000" cy="28632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 smtClean="0"/>
              <a:t>Изображение</a:t>
            </a:r>
            <a:endParaRPr lang="ru-RU" dirty="0"/>
          </a:p>
        </p:txBody>
      </p:sp>
      <p:sp>
        <p:nvSpPr>
          <p:cNvPr id="10" name="Содержимое 2"/>
          <p:cNvSpPr>
            <a:spLocks noGrp="1"/>
          </p:cNvSpPr>
          <p:nvPr>
            <p:ph idx="16"/>
          </p:nvPr>
        </p:nvSpPr>
        <p:spPr>
          <a:xfrm>
            <a:off x="5868000" y="1689553"/>
            <a:ext cx="2628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type="body" idx="17" hasCustomPrompt="1"/>
          </p:nvPr>
        </p:nvSpPr>
        <p:spPr>
          <a:xfrm>
            <a:off x="5868000" y="1352483"/>
            <a:ext cx="2628000" cy="337073"/>
          </a:xfrm>
        </p:spPr>
        <p:txBody>
          <a:bodyPr tIns="0" anchor="b"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1651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, графика, малые пикт.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6552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6552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81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дзаголовок, текст, графика, малые пикт.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6552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6"/>
          </p:nvPr>
        </p:nvSpPr>
        <p:spPr>
          <a:xfrm>
            <a:off x="648000" y="1689553"/>
            <a:ext cx="6552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7" hasCustomPrompt="1"/>
          </p:nvPr>
        </p:nvSpPr>
        <p:spPr>
          <a:xfrm>
            <a:off x="648000" y="1352483"/>
            <a:ext cx="6552000" cy="337073"/>
          </a:xfrm>
        </p:spPr>
        <p:txBody>
          <a:bodyPr tIns="0" anchor="b"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79409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Текст + пиктограмма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91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Подзаголовок, текст + пикт.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 hasCustomPrompt="1"/>
          </p:nvPr>
        </p:nvSpPr>
        <p:spPr>
          <a:xfrm>
            <a:off x="648000" y="1352483"/>
            <a:ext cx="5220000" cy="337073"/>
          </a:xfrm>
        </p:spPr>
        <p:txBody>
          <a:bodyPr tIns="0" anchor="b"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48312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7848000" cy="972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8000" y="1458003"/>
            <a:ext cx="7848000" cy="2713499"/>
          </a:xfrm>
          <a:prstGeom prst="rect">
            <a:avLst/>
          </a:prstGeom>
        </p:spPr>
        <p:txBody>
          <a:bodyPr vert="horz" lIns="0" tIns="93600" rIns="0" bIns="0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600400" y="4383657"/>
            <a:ext cx="2895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0" i="1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8000" y="4382991"/>
            <a:ext cx="2133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0" i="0" cap="none">
                <a:solidFill>
                  <a:srgbClr val="000000"/>
                </a:solidFill>
              </a:defRPr>
            </a:lvl1pPr>
          </a:lstStyle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662864" y="242078"/>
            <a:ext cx="914400" cy="685800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2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58" r:id="rId3"/>
    <p:sldLayoutId id="2147483661" r:id="rId4"/>
    <p:sldLayoutId id="2147483659" r:id="rId5"/>
    <p:sldLayoutId id="2147483656" r:id="rId6"/>
    <p:sldLayoutId id="2147483662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400" b="1" i="0" kern="1200" cap="all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00" b="1" i="0" kern="1200" cap="all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7848000" cy="972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8000" y="1458003"/>
            <a:ext cx="7848000" cy="2713499"/>
          </a:xfrm>
          <a:prstGeom prst="rect">
            <a:avLst/>
          </a:prstGeom>
        </p:spPr>
        <p:txBody>
          <a:bodyPr vert="horz" lIns="0" tIns="93600" rIns="0" bIns="0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600400" y="4383657"/>
            <a:ext cx="2895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0" i="1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8000" y="4382991"/>
            <a:ext cx="2383044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0" i="0" cap="none">
                <a:solidFill>
                  <a:srgbClr val="000000"/>
                </a:solidFill>
              </a:defRPr>
            </a:lvl1pPr>
          </a:lstStyle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6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400" b="1" i="0" kern="1200" cap="all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00" b="1" i="0" kern="1200" cap="all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7848000" cy="972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8000" y="1458003"/>
            <a:ext cx="7848000" cy="2713499"/>
          </a:xfrm>
          <a:prstGeom prst="rect">
            <a:avLst/>
          </a:prstGeom>
        </p:spPr>
        <p:txBody>
          <a:bodyPr vert="horz" lIns="0" tIns="93600" rIns="0" bIns="0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600400" y="4383657"/>
            <a:ext cx="2895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0" i="1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8000" y="4382991"/>
            <a:ext cx="6480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0" i="0" cap="none">
                <a:solidFill>
                  <a:srgbClr val="000000"/>
                </a:solidFill>
              </a:defRPr>
            </a:lvl1pPr>
          </a:lstStyle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55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1" i="0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400" b="1" i="0" kern="1200" cap="all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00" b="1" i="0" kern="1200" cap="all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7848000" cy="972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8000" y="1458003"/>
            <a:ext cx="7848000" cy="2713499"/>
          </a:xfrm>
          <a:prstGeom prst="rect">
            <a:avLst/>
          </a:prstGeom>
        </p:spPr>
        <p:txBody>
          <a:bodyPr vert="horz" lIns="0" tIns="93600" rIns="0" bIns="0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600400" y="4383657"/>
            <a:ext cx="2895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0" i="1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8000" y="4382991"/>
            <a:ext cx="6480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0" i="0" cap="none">
                <a:solidFill>
                  <a:srgbClr val="000000"/>
                </a:solidFill>
              </a:defRPr>
            </a:lvl1pPr>
          </a:lstStyle>
          <a:p>
            <a:fld id="{90A8CD38-519D-BA4E-A1CD-80F900F18B87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55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25" r:id="rId9"/>
    <p:sldLayoutId id="2147483726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1" i="0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400" b="1" i="0" kern="1200" cap="all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00" b="1" i="0" kern="1200" cap="all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7848000" cy="972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8000" y="1458003"/>
            <a:ext cx="7848000" cy="2713499"/>
          </a:xfrm>
          <a:prstGeom prst="rect">
            <a:avLst/>
          </a:prstGeom>
        </p:spPr>
        <p:txBody>
          <a:bodyPr vert="horz" lIns="0" tIns="93600" rIns="0" bIns="0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255919" y="4583695"/>
            <a:ext cx="914400" cy="685800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34940" y="4573169"/>
            <a:ext cx="914400" cy="685800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  <p:sp>
        <p:nvSpPr>
          <p:cNvPr id="11" name="Дата 3"/>
          <p:cNvSpPr>
            <a:spLocks noGrp="1"/>
          </p:cNvSpPr>
          <p:nvPr>
            <p:ph type="dt" sz="half" idx="2"/>
          </p:nvPr>
        </p:nvSpPr>
        <p:spPr>
          <a:xfrm>
            <a:off x="648000" y="4383657"/>
            <a:ext cx="2133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4F4B9E-341E-453E-8FFF-679C0E0699DD}" type="datetime1">
              <a:rPr lang="ru-RU" smtClean="0"/>
              <a:t>26.02.2019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600400" y="4383657"/>
            <a:ext cx="289560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0" i="1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15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1" i="0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400" b="1" i="0" kern="1200" cap="all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00" b="1" i="0" kern="1200" cap="all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30.png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0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0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2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0.png"/><Relationship Id="rId7" Type="http://schemas.openxmlformats.org/officeDocument/2006/relationships/diagramColors" Target="../diagrams/colors5.xml"/><Relationship Id="rId12" Type="http://schemas.openxmlformats.org/officeDocument/2006/relationships/image" Target="../media/image3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Relationship Id="rId6" Type="http://schemas.openxmlformats.org/officeDocument/2006/relationships/diagramQuickStyle" Target="../diagrams/quickStyle5.xml"/><Relationship Id="rId11" Type="http://schemas.openxmlformats.org/officeDocument/2006/relationships/image" Target="../media/image35.jpeg"/><Relationship Id="rId5" Type="http://schemas.openxmlformats.org/officeDocument/2006/relationships/diagramLayout" Target="../diagrams/layout5.xml"/><Relationship Id="rId10" Type="http://schemas.openxmlformats.org/officeDocument/2006/relationships/image" Target="../media/image34.jpeg"/><Relationship Id="rId4" Type="http://schemas.openxmlformats.org/officeDocument/2006/relationships/diagramData" Target="../diagrams/data5.xml"/><Relationship Id="rId9" Type="http://schemas.openxmlformats.org/officeDocument/2006/relationships/image" Target="../media/image3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5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1%D0%B5%D0%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77" y="4491348"/>
            <a:ext cx="2228423" cy="65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6244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anose="020B0606020202030204" pitchFamily="34" charset="0"/>
              </a:rPr>
              <a:t>Актуальные вопросы взаимодействия Застройщика и Банка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88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05579451"/>
              </p:ext>
            </p:extLst>
          </p:nvPr>
        </p:nvGraphicFramePr>
        <p:xfrm>
          <a:off x="646996" y="330796"/>
          <a:ext cx="7963604" cy="4072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7%D0%B5%D0%BB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620" y="4496988"/>
            <a:ext cx="2339340" cy="68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36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-85346"/>
            <a:ext cx="57961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dirty="0" smtClean="0">
                <a:solidFill>
                  <a:srgbClr val="FFFFFF"/>
                </a:solidFill>
                <a:latin typeface="Arial Narrow" pitchFamily="34" charset="0"/>
              </a:rPr>
              <a:t>Долгосрочные кредиты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dirty="0" smtClean="0">
                <a:solidFill>
                  <a:srgbClr val="FFFFFF"/>
                </a:solidFill>
                <a:latin typeface="Arial Narrow" pitchFamily="34" charset="0"/>
              </a:rPr>
              <a:t>на инвестиционные цели</a:t>
            </a:r>
            <a:endParaRPr lang="ru-RU" sz="26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15" name="Picture 2" descr="E:\Офис\ЛОГО_25\Логотип_ЗСКБ_без слогана_25 лет_белы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35"/>
          <a:stretch>
            <a:fillRect/>
          </a:stretch>
        </p:blipFill>
        <p:spPr bwMode="auto">
          <a:xfrm>
            <a:off x="6156176" y="87475"/>
            <a:ext cx="2664296" cy="54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4491317"/>
            <a:ext cx="9144000" cy="652183"/>
          </a:xfrm>
          <a:prstGeom prst="rect">
            <a:avLst/>
          </a:prstGeom>
          <a:gradFill flip="none" rotWithShape="1">
            <a:gsLst>
              <a:gs pos="0">
                <a:srgbClr val="00757B"/>
              </a:gs>
              <a:gs pos="48000">
                <a:srgbClr val="5CA4AD">
                  <a:alpha val="47000"/>
                </a:srgbClr>
              </a:gs>
              <a:gs pos="21000">
                <a:srgbClr val="00757B">
                  <a:alpha val="59000"/>
                </a:srgbClr>
              </a:gs>
              <a:gs pos="81000">
                <a:srgbClr val="00757B">
                  <a:alpha val="11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endParaRPr lang="ru-RU" sz="8000" b="1" dirty="0">
              <a:solidFill>
                <a:srgbClr val="FFFFFF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14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1%D0%B5%D0%B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77" y="4514208"/>
            <a:ext cx="2228423" cy="65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1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Проектное финансирование</a:t>
            </a:r>
            <a:endParaRPr lang="ru-RU" sz="4000" b="1"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8614" y="2096180"/>
            <a:ext cx="2691034" cy="1181819"/>
          </a:xfrm>
          <a:prstGeom prst="rect">
            <a:avLst/>
          </a:prstGeom>
          <a:solidFill>
            <a:srgbClr val="BBE0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757B"/>
                </a:solidFill>
                <a:latin typeface="Arial Narrow" panose="020B0606020202030204" pitchFamily="34" charset="0"/>
              </a:rPr>
              <a:t>Для застройщиков, </a:t>
            </a:r>
            <a:r>
              <a:rPr lang="ru-RU" b="1" dirty="0">
                <a:solidFill>
                  <a:srgbClr val="00757B"/>
                </a:solidFill>
                <a:latin typeface="Arial Narrow" panose="020B0606020202030204" pitchFamily="34" charset="0"/>
              </a:rPr>
              <a:t>работающих </a:t>
            </a:r>
            <a:r>
              <a:rPr lang="ru-RU" b="1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через счета </a:t>
            </a:r>
            <a:r>
              <a:rPr lang="ru-RU" b="1" dirty="0" err="1" smtClean="0">
                <a:solidFill>
                  <a:srgbClr val="00757B"/>
                </a:solidFill>
                <a:latin typeface="Arial Narrow" panose="020B0606020202030204" pitchFamily="34" charset="0"/>
              </a:rPr>
              <a:t>эскроу</a:t>
            </a:r>
            <a:endParaRPr lang="ru-RU" b="1" dirty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26483" y="3398808"/>
            <a:ext cx="2691034" cy="1026540"/>
          </a:xfrm>
          <a:prstGeom prst="rect">
            <a:avLst/>
          </a:prstGeom>
          <a:solidFill>
            <a:srgbClr val="BBE0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Снижение % ставки в зависимости от накопления остатков на счетах </a:t>
            </a:r>
            <a:r>
              <a:rPr lang="ru-RU" dirty="0" err="1" smtClean="0">
                <a:solidFill>
                  <a:srgbClr val="00757B"/>
                </a:solidFill>
                <a:latin typeface="Arial Narrow" panose="020B0606020202030204" pitchFamily="34" charset="0"/>
              </a:rPr>
              <a:t>эскроу</a:t>
            </a:r>
            <a:r>
              <a:rPr lang="ru-RU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 </a:t>
            </a:r>
            <a:endParaRPr lang="ru-RU" dirty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8790" y="1199071"/>
            <a:ext cx="2639278" cy="776377"/>
          </a:xfrm>
          <a:prstGeom prst="rect">
            <a:avLst/>
          </a:prstGeom>
          <a:solidFill>
            <a:srgbClr val="00757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Срок кредитования – до 5 лет (до 7 лет – комп. </a:t>
            </a:r>
            <a:r>
              <a:rPr lang="ru-RU" dirty="0">
                <a:latin typeface="Arial Narrow" panose="020B0606020202030204" pitchFamily="34" charset="0"/>
              </a:rPr>
              <a:t>з</a:t>
            </a:r>
            <a:r>
              <a:rPr lang="ru-RU" dirty="0" smtClean="0">
                <a:latin typeface="Arial Narrow" panose="020B0606020202030204" pitchFamily="34" charset="0"/>
              </a:rPr>
              <a:t>астройка)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57913" y="1209136"/>
            <a:ext cx="2639278" cy="757685"/>
          </a:xfrm>
          <a:prstGeom prst="rect">
            <a:avLst/>
          </a:prstGeom>
          <a:solidFill>
            <a:srgbClr val="00757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90% от стоимости проекта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70354" y="1217762"/>
            <a:ext cx="2650117" cy="757685"/>
          </a:xfrm>
          <a:prstGeom prst="rect">
            <a:avLst/>
          </a:prstGeom>
          <a:solidFill>
            <a:srgbClr val="00757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Без комиссии за досрочное погашение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3751" y="1871931"/>
            <a:ext cx="3010619" cy="2769079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84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r>
              <a:rPr lang="ru-RU" sz="66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Время - деньги</a:t>
            </a:r>
            <a:endParaRPr lang="ru-RU" sz="6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6025" y="1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>
              <a:defRPr/>
            </a:pPr>
            <a:r>
              <a:rPr lang="ru-RU" sz="4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Кредиты под счета </a:t>
            </a:r>
            <a:r>
              <a:rPr lang="ru-RU" sz="40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эскроу</a:t>
            </a:r>
            <a:endParaRPr lang="ru-RU" sz="4000" b="1"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" y="4515555"/>
            <a:ext cx="9144000" cy="652183"/>
          </a:xfrm>
          <a:prstGeom prst="rect">
            <a:avLst/>
          </a:prstGeom>
          <a:gradFill flip="none" rotWithShape="1">
            <a:gsLst>
              <a:gs pos="0">
                <a:srgbClr val="00757B"/>
              </a:gs>
              <a:gs pos="48000">
                <a:srgbClr val="5CA4AD">
                  <a:alpha val="47000"/>
                </a:srgbClr>
              </a:gs>
              <a:gs pos="21000">
                <a:srgbClr val="00757B">
                  <a:alpha val="59000"/>
                </a:srgbClr>
              </a:gs>
              <a:gs pos="81000">
                <a:srgbClr val="00757B">
                  <a:alpha val="11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endParaRPr lang="ru-RU" sz="8000" b="1" dirty="0">
              <a:solidFill>
                <a:srgbClr val="FFFFFF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AutoShape 4" descr="Картинки по запросу пятерка оценка в тетради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Картинки по запросу пятерка оценка в тетради"/>
          <p:cNvSpPr>
            <a:spLocks noChangeAspect="1" noChangeArrowheads="1"/>
          </p:cNvSpPr>
          <p:nvPr/>
        </p:nvSpPr>
        <p:spPr bwMode="auto">
          <a:xfrm>
            <a:off x="307975" y="59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1%D0%B5%D0%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77" y="4514208"/>
            <a:ext cx="2228423" cy="65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6820" y="1667924"/>
            <a:ext cx="2351405" cy="647700"/>
          </a:xfrm>
          <a:prstGeom prst="roundRect">
            <a:avLst/>
          </a:prstGeom>
          <a:solidFill>
            <a:srgbClr val="00757B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Средневзвешенная ставка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06040" y="1125748"/>
            <a:ext cx="1965960" cy="627430"/>
          </a:xfrm>
          <a:prstGeom prst="roundRect">
            <a:avLst/>
          </a:prstGeom>
          <a:solidFill>
            <a:srgbClr val="BBE0E3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Специальная ставка</a:t>
            </a:r>
          </a:p>
        </p:txBody>
      </p:sp>
      <p:sp>
        <p:nvSpPr>
          <p:cNvPr id="8" name="Умножение 7"/>
          <p:cNvSpPr/>
          <p:nvPr/>
        </p:nvSpPr>
        <p:spPr>
          <a:xfrm>
            <a:off x="3412887" y="1740736"/>
            <a:ext cx="333375" cy="375368"/>
          </a:xfrm>
          <a:prstGeom prst="mathMultiply">
            <a:avLst/>
          </a:prstGeom>
          <a:solidFill>
            <a:srgbClr val="00757B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06040" y="2114850"/>
            <a:ext cx="1965960" cy="746760"/>
          </a:xfrm>
          <a:prstGeom prst="roundRect">
            <a:avLst/>
          </a:prstGeom>
          <a:solidFill>
            <a:srgbClr val="BBE0E3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Доля кредита под счета </a:t>
            </a:r>
            <a:r>
              <a:rPr lang="ru-RU" sz="1600" dirty="0" err="1" smtClean="0">
                <a:solidFill>
                  <a:srgbClr val="00757B"/>
                </a:solidFill>
                <a:latin typeface="Arial Narrow" panose="020B0606020202030204" pitchFamily="34" charset="0"/>
              </a:rPr>
              <a:t>эскроу</a:t>
            </a:r>
            <a:endParaRPr lang="ru-RU" sz="1600" dirty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люс 8"/>
          <p:cNvSpPr/>
          <p:nvPr/>
        </p:nvSpPr>
        <p:spPr>
          <a:xfrm>
            <a:off x="4797004" y="1690891"/>
            <a:ext cx="685800" cy="640080"/>
          </a:xfrm>
          <a:prstGeom prst="mathPlus">
            <a:avLst/>
          </a:prstGeom>
          <a:solidFill>
            <a:srgbClr val="00757B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37860" y="1125748"/>
            <a:ext cx="1965960" cy="619810"/>
          </a:xfrm>
          <a:prstGeom prst="roundRect">
            <a:avLst/>
          </a:prstGeom>
          <a:solidFill>
            <a:srgbClr val="BBE0E3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Базовая ставка</a:t>
            </a:r>
            <a:endParaRPr lang="ru-RU" sz="1600" dirty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37860" y="2120672"/>
            <a:ext cx="1965960" cy="746760"/>
          </a:xfrm>
          <a:prstGeom prst="roundRect">
            <a:avLst/>
          </a:prstGeom>
          <a:solidFill>
            <a:srgbClr val="BBE0E3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Доля кредита, не покрытого счетами </a:t>
            </a:r>
            <a:r>
              <a:rPr lang="ru-RU" sz="1600" dirty="0" err="1" smtClean="0">
                <a:solidFill>
                  <a:srgbClr val="00757B"/>
                </a:solidFill>
                <a:latin typeface="Arial Narrow" panose="020B0606020202030204" pitchFamily="34" charset="0"/>
              </a:rPr>
              <a:t>эскроу</a:t>
            </a:r>
            <a:endParaRPr lang="ru-RU" sz="1600" dirty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Picture 6" descr="Картинки по запросу штрихи маркеро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820" y="3175085"/>
            <a:ext cx="2526327" cy="108030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45322" y="289687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/>
          <a:p>
            <a:r>
              <a:rPr lang="ru-RU" b="1" i="0" u="sng" cap="all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Например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/>
          </p:nvPr>
        </p:nvGraphicFramePr>
        <p:xfrm>
          <a:off x="2606038" y="2956736"/>
          <a:ext cx="526125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6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306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29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Доля долга под счета </a:t>
                      </a:r>
                      <a:r>
                        <a:rPr lang="ru-RU" sz="1200" dirty="0" err="1" smtClean="0">
                          <a:latin typeface="Arial Narrow" panose="020B0606020202030204" pitchFamily="34" charset="0"/>
                        </a:rPr>
                        <a:t>эскроу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rgbClr val="0075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Процентная ставка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% годовых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rgbClr val="0075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63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0%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11%</a:t>
                      </a:r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 - </a:t>
                      </a:r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базовая</a:t>
                      </a:r>
                      <a:r>
                        <a:rPr lang="ru-RU" sz="1200" baseline="0" dirty="0" smtClean="0">
                          <a:latin typeface="Arial Narrow" panose="020B0606020202030204" pitchFamily="34" charset="0"/>
                        </a:rPr>
                        <a:t> ставка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63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50%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8%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63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100%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5% - специальная ставка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63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130%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anose="020B0606020202030204" pitchFamily="34" charset="0"/>
                        </a:rPr>
                        <a:t>3,5%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Умножение 19"/>
          <p:cNvSpPr/>
          <p:nvPr/>
        </p:nvSpPr>
        <p:spPr>
          <a:xfrm>
            <a:off x="6571404" y="1732110"/>
            <a:ext cx="333375" cy="375368"/>
          </a:xfrm>
          <a:prstGeom prst="mathMultiply">
            <a:avLst/>
          </a:prstGeom>
          <a:solidFill>
            <a:srgbClr val="00757B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07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-85346"/>
            <a:ext cx="57961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dirty="0" smtClean="0">
                <a:solidFill>
                  <a:srgbClr val="FFFFFF"/>
                </a:solidFill>
                <a:latin typeface="Arial Narrow" pitchFamily="34" charset="0"/>
              </a:rPr>
              <a:t>Долгосрочные кредиты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dirty="0" smtClean="0">
                <a:solidFill>
                  <a:srgbClr val="FFFFFF"/>
                </a:solidFill>
                <a:latin typeface="Arial Narrow" pitchFamily="34" charset="0"/>
              </a:rPr>
              <a:t>на инвестиционные цели</a:t>
            </a:r>
            <a:endParaRPr lang="ru-RU" sz="26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15" name="Picture 2" descr="E:\Офис\ЛОГО_25\Логотип_ЗСКБ_без слогана_25 лет_белы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35"/>
          <a:stretch>
            <a:fillRect/>
          </a:stretch>
        </p:blipFill>
        <p:spPr bwMode="auto">
          <a:xfrm>
            <a:off x="6156176" y="87475"/>
            <a:ext cx="2664296" cy="54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4623758"/>
            <a:ext cx="9144000" cy="519742"/>
          </a:xfrm>
          <a:prstGeom prst="rect">
            <a:avLst/>
          </a:prstGeom>
          <a:gradFill flip="none" rotWithShape="1">
            <a:gsLst>
              <a:gs pos="0">
                <a:srgbClr val="00757B"/>
              </a:gs>
              <a:gs pos="48000">
                <a:srgbClr val="5CA4AD">
                  <a:alpha val="47000"/>
                </a:srgbClr>
              </a:gs>
              <a:gs pos="21000">
                <a:srgbClr val="00757B">
                  <a:alpha val="59000"/>
                </a:srgbClr>
              </a:gs>
              <a:gs pos="81000">
                <a:srgbClr val="00757B">
                  <a:alpha val="11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endParaRPr lang="ru-RU" sz="8000" b="1" dirty="0">
              <a:solidFill>
                <a:srgbClr val="FFFFFF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14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1%D0%B5%D0%B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77" y="4583216"/>
            <a:ext cx="2228423" cy="65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85" y="1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Документы для оценки инвестиционного проекта</a:t>
            </a:r>
            <a:endParaRPr lang="ru-RU" sz="3200" b="1"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2091" y="1397479"/>
            <a:ext cx="4891177" cy="2303253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245" y="1108379"/>
            <a:ext cx="86652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</a:tabLst>
            </a:pPr>
            <a:r>
              <a:rPr lang="ru-RU" altLang="ru-RU" sz="1400" b="1" dirty="0" smtClean="0">
                <a:solidFill>
                  <a:srgbClr val="00757B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Запрашиваются у Застройщика или самостоятельно из ЕИСЖ ( при наличии):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  <a:tab pos="450850" algn="l"/>
              </a:tabLst>
            </a:pPr>
            <a:r>
              <a:rPr lang="ru-RU" altLang="ru-RU" sz="1400" dirty="0" smtClean="0">
                <a:solidFill>
                  <a:srgbClr val="00757B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Разрешение </a:t>
            </a:r>
            <a:r>
              <a:rPr lang="ru-RU" altLang="ru-RU" sz="1400" dirty="0">
                <a:solidFill>
                  <a:srgbClr val="00757B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на строительство инвестируемого объекта </a:t>
            </a:r>
            <a:r>
              <a:rPr lang="ru-RU" altLang="ru-RU" sz="1400" dirty="0" smtClean="0">
                <a:solidFill>
                  <a:srgbClr val="00757B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недвижимости;</a:t>
            </a:r>
            <a:endParaRPr lang="ru-RU" altLang="ru-RU" sz="800" dirty="0">
              <a:solidFill>
                <a:srgbClr val="00757B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  <a:tab pos="450850" algn="l"/>
              </a:tabLst>
            </a:pPr>
            <a:r>
              <a:rPr lang="ru-RU" altLang="ru-RU" sz="1400" dirty="0">
                <a:solidFill>
                  <a:srgbClr val="00757B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Заключение государственной экспертизы проектной документации объекта недвижимости (применительно к объектам, требующим проведение государственной экспертизы);</a:t>
            </a:r>
            <a:endParaRPr lang="ru-RU" altLang="ru-RU" sz="800" dirty="0">
              <a:solidFill>
                <a:srgbClr val="00757B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  <a:tab pos="450850" algn="l"/>
              </a:tabLst>
            </a:pPr>
            <a:r>
              <a:rPr lang="ru-RU" altLang="ru-RU" sz="1400" dirty="0">
                <a:solidFill>
                  <a:srgbClr val="00757B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Правоустанавливающие документы на земельный участок;</a:t>
            </a:r>
            <a:endParaRPr lang="ru-RU" altLang="ru-RU" sz="800" dirty="0">
              <a:solidFill>
                <a:srgbClr val="00757B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  <a:tab pos="450850" algn="l"/>
              </a:tabLst>
            </a:pPr>
            <a:r>
              <a:rPr lang="ru-RU" altLang="ru-RU" sz="1400" dirty="0">
                <a:solidFill>
                  <a:srgbClr val="00757B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Проектная декларация;</a:t>
            </a:r>
            <a:endParaRPr lang="ru-RU" altLang="ru-RU" sz="800" dirty="0">
              <a:solidFill>
                <a:srgbClr val="00757B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  <a:tab pos="450850" algn="l"/>
              </a:tabLst>
            </a:pPr>
            <a:r>
              <a:rPr lang="ru-RU" altLang="ru-RU" sz="1400" dirty="0">
                <a:solidFill>
                  <a:srgbClr val="00757B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Заключение </a:t>
            </a:r>
            <a:r>
              <a:rPr lang="ru-RU" altLang="ru-RU" sz="1400" dirty="0" smtClean="0">
                <a:solidFill>
                  <a:srgbClr val="00757B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о </a:t>
            </a:r>
            <a:r>
              <a:rPr lang="ru-RU" altLang="ru-RU" sz="1400" dirty="0">
                <a:solidFill>
                  <a:srgbClr val="00757B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соответствии Застройщика и проектной декларации требованиям Федерального закона № 214-ФЗ;</a:t>
            </a:r>
            <a:endParaRPr lang="ru-RU" altLang="ru-RU" sz="800" dirty="0">
              <a:solidFill>
                <a:srgbClr val="00757B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  <a:tab pos="450850" algn="l"/>
              </a:tabLst>
            </a:pPr>
            <a:r>
              <a:rPr lang="ru-RU" altLang="ru-RU" sz="1400" dirty="0">
                <a:solidFill>
                  <a:srgbClr val="00757B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Градостроительный план земельного </a:t>
            </a:r>
            <a:r>
              <a:rPr lang="ru-RU" altLang="ru-RU" sz="1400" dirty="0" smtClean="0">
                <a:solidFill>
                  <a:srgbClr val="00757B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участка;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  <a:tab pos="450850" algn="l"/>
              </a:tabLst>
            </a:pP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Схема </a:t>
            </a:r>
            <a:r>
              <a:rPr lang="ru-RU" sz="1400" dirty="0">
                <a:solidFill>
                  <a:srgbClr val="00757B"/>
                </a:solidFill>
                <a:latin typeface="Arial Narrow" panose="020B0606020202030204" pitchFamily="34" charset="0"/>
              </a:rPr>
              <a:t>планировочной организации земельного участка, </a:t>
            </a:r>
            <a:endParaRPr lang="ru-RU" sz="1400" dirty="0" smtClean="0">
              <a:solidFill>
                <a:srgbClr val="00757B"/>
              </a:solidFill>
              <a:latin typeface="Arial Narrow" panose="020B060602020203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  <a:tab pos="450850" algn="l"/>
              </a:tabLst>
            </a:pP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Извещение </a:t>
            </a:r>
            <a:r>
              <a:rPr lang="ru-RU" sz="1400" dirty="0">
                <a:solidFill>
                  <a:srgbClr val="00757B"/>
                </a:solidFill>
                <a:latin typeface="Arial Narrow" panose="020B0606020202030204" pitchFamily="34" charset="0"/>
              </a:rPr>
              <a:t>о начале строительства, реконструкции объекта капитального </a:t>
            </a: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строительства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</a:tabLst>
            </a:pPr>
            <a:endParaRPr lang="ru-RU" sz="1400" b="1" dirty="0" smtClean="0">
              <a:solidFill>
                <a:srgbClr val="00757B"/>
              </a:solidFill>
              <a:latin typeface="Arial Narrow" panose="020B060602020203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</a:tabLst>
            </a:pPr>
            <a:endParaRPr lang="ru-RU" sz="1400" b="1" dirty="0" smtClean="0">
              <a:solidFill>
                <a:srgbClr val="00757B"/>
              </a:solidFill>
              <a:latin typeface="Arial Narrow" panose="020B060602020203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50850" algn="l"/>
              </a:tabLst>
            </a:pPr>
            <a:r>
              <a:rPr lang="ru-RU" sz="1400" b="1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Запрашиваются у Застройщика: 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  <a:tab pos="450850" algn="l"/>
              </a:tabLst>
            </a:pP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Информация </a:t>
            </a:r>
            <a:r>
              <a:rPr lang="ru-RU" sz="1400" dirty="0">
                <a:solidFill>
                  <a:srgbClr val="00757B"/>
                </a:solidFill>
                <a:latin typeface="Arial Narrow" panose="020B0606020202030204" pitchFamily="34" charset="0"/>
              </a:rPr>
              <a:t>о реализованных генеральным подрядчиком объектах недвижимости за последние 5 </a:t>
            </a: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лет</a:t>
            </a:r>
            <a:endParaRPr lang="ru-RU" sz="1400" dirty="0">
              <a:solidFill>
                <a:srgbClr val="00757B"/>
              </a:solidFill>
              <a:latin typeface="Arial Narrow" panose="020B060602020203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  <a:tab pos="450850" algn="l"/>
              </a:tabLst>
            </a:pP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Информация </a:t>
            </a:r>
            <a:r>
              <a:rPr lang="ru-RU" sz="1400" dirty="0">
                <a:solidFill>
                  <a:srgbClr val="00757B"/>
                </a:solidFill>
                <a:latin typeface="Arial Narrow" panose="020B0606020202030204" pitchFamily="34" charset="0"/>
              </a:rPr>
              <a:t>о реализованных техническим заказчиком объектах недвижимости за последние 5 </a:t>
            </a: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лет ( при наличии технического заказчика)</a:t>
            </a:r>
            <a:endParaRPr lang="ru-RU" altLang="ru-RU" sz="2400" dirty="0">
              <a:solidFill>
                <a:srgbClr val="623B2A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-85346"/>
            <a:ext cx="57961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dirty="0" smtClean="0">
                <a:solidFill>
                  <a:srgbClr val="FFFFFF"/>
                </a:solidFill>
                <a:latin typeface="Arial Narrow" pitchFamily="34" charset="0"/>
              </a:rPr>
              <a:t>Долгосрочные кредиты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dirty="0" smtClean="0">
                <a:solidFill>
                  <a:srgbClr val="FFFFFF"/>
                </a:solidFill>
                <a:latin typeface="Arial Narrow" pitchFamily="34" charset="0"/>
              </a:rPr>
              <a:t>на инвестиционные цели</a:t>
            </a:r>
            <a:endParaRPr lang="ru-RU" sz="26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15" name="Picture 2" descr="E:\Офис\ЛОГО_25\Логотип_ЗСКБ_без слогана_25 лет_белы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35"/>
          <a:stretch>
            <a:fillRect/>
          </a:stretch>
        </p:blipFill>
        <p:spPr bwMode="auto">
          <a:xfrm>
            <a:off x="6156176" y="87475"/>
            <a:ext cx="2664296" cy="54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4623758"/>
            <a:ext cx="9144000" cy="519742"/>
          </a:xfrm>
          <a:prstGeom prst="rect">
            <a:avLst/>
          </a:prstGeom>
          <a:gradFill flip="none" rotWithShape="1">
            <a:gsLst>
              <a:gs pos="0">
                <a:srgbClr val="00757B"/>
              </a:gs>
              <a:gs pos="48000">
                <a:srgbClr val="5CA4AD">
                  <a:alpha val="47000"/>
                </a:srgbClr>
              </a:gs>
              <a:gs pos="21000">
                <a:srgbClr val="00757B">
                  <a:alpha val="59000"/>
                </a:srgbClr>
              </a:gs>
              <a:gs pos="81000">
                <a:srgbClr val="00757B">
                  <a:alpha val="11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endParaRPr lang="ru-RU" sz="8000" b="1" dirty="0">
              <a:solidFill>
                <a:srgbClr val="FFFFFF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14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1%D0%B5%D0%B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77" y="4583216"/>
            <a:ext cx="2228423" cy="65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85" y="1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Документы для мониторинга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инвестиционного проекта</a:t>
            </a:r>
            <a:endParaRPr lang="ru-RU" sz="3200" b="1"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2091" y="1397479"/>
            <a:ext cx="4891177" cy="2303253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419" y="1181819"/>
            <a:ext cx="8880932" cy="3562697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 lnSpcReduction="10000"/>
          </a:bodyPr>
          <a:lstStyle/>
          <a:p>
            <a:r>
              <a:rPr lang="ru-RU" sz="1400" b="1" cap="all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Ежемесячно: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справка </a:t>
            </a:r>
            <a:r>
              <a:rPr lang="ru-RU" sz="1400" dirty="0">
                <a:solidFill>
                  <a:srgbClr val="00757B"/>
                </a:solidFill>
                <a:latin typeface="Arial Narrow" panose="020B0606020202030204" pitchFamily="34" charset="0"/>
              </a:rPr>
              <a:t>о темпах выполнения работ и соответствии их графику реализации проекта. В случае отставания от графика </a:t>
            </a: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   Заемщик </a:t>
            </a:r>
            <a:r>
              <a:rPr lang="ru-RU" sz="1400" dirty="0">
                <a:solidFill>
                  <a:srgbClr val="00757B"/>
                </a:solidFill>
                <a:latin typeface="Arial Narrow" panose="020B0606020202030204" pitchFamily="34" charset="0"/>
              </a:rPr>
              <a:t>должен в письменной форме указать причины отставания и изложить перечень мер, предназначенных для его устранения</a:t>
            </a: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;</a:t>
            </a:r>
          </a:p>
          <a:p>
            <a:pPr algn="just"/>
            <a:endParaRPr lang="ru-RU" sz="1400" dirty="0">
              <a:solidFill>
                <a:srgbClr val="00757B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заверенные копии </a:t>
            </a:r>
            <a:r>
              <a:rPr lang="ru-RU" sz="1400" dirty="0">
                <a:solidFill>
                  <a:srgbClr val="00757B"/>
                </a:solidFill>
                <a:latin typeface="Arial Narrow" panose="020B0606020202030204" pitchFamily="34" charset="0"/>
              </a:rPr>
              <a:t>заключаемых в рамках проекта договоров подряда, поставки и т.д</a:t>
            </a: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.;</a:t>
            </a:r>
          </a:p>
          <a:p>
            <a:pPr algn="just"/>
            <a:endParaRPr lang="ru-RU" sz="1400" dirty="0">
              <a:solidFill>
                <a:srgbClr val="00757B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реестр </a:t>
            </a:r>
            <a:r>
              <a:rPr lang="ru-RU" sz="1400" dirty="0">
                <a:solidFill>
                  <a:srgbClr val="00757B"/>
                </a:solidFill>
                <a:latin typeface="Arial Narrow" panose="020B0606020202030204" pitchFamily="34" charset="0"/>
              </a:rPr>
              <a:t>всех </a:t>
            </a: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зарегистрированных </a:t>
            </a:r>
            <a:r>
              <a:rPr lang="ru-RU" sz="1400" dirty="0">
                <a:solidFill>
                  <a:srgbClr val="00757B"/>
                </a:solidFill>
                <a:latin typeface="Arial Narrow" panose="020B0606020202030204" pitchFamily="34" charset="0"/>
              </a:rPr>
              <a:t>договоров участия в долевом строительстве и договоров купли-продажи в отношении объекта капитального строительства (или его части), действующих на первое число месяца, следующего за последним завершенным календарным </a:t>
            </a: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месяцем;</a:t>
            </a:r>
          </a:p>
          <a:p>
            <a:pPr marL="285750" indent="-285750" algn="just">
              <a:buFontTx/>
              <a:buChar char="-"/>
            </a:pPr>
            <a:endParaRPr lang="ru-RU" sz="1400" dirty="0" smtClean="0">
              <a:solidFill>
                <a:srgbClr val="00757B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заверенные </a:t>
            </a:r>
            <a:r>
              <a:rPr lang="ru-RU" sz="1400" dirty="0">
                <a:solidFill>
                  <a:srgbClr val="00757B"/>
                </a:solidFill>
                <a:latin typeface="Arial Narrow" panose="020B0606020202030204" pitchFamily="34" charset="0"/>
              </a:rPr>
              <a:t>копии всех договоров участия в долевом строительстве и договоров купли-продажи в отношении объекта капитального строительства (или его </a:t>
            </a: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части )за </a:t>
            </a:r>
            <a:r>
              <a:rPr lang="ru-RU" sz="1400" dirty="0">
                <a:solidFill>
                  <a:srgbClr val="00757B"/>
                </a:solidFill>
                <a:latin typeface="Arial Narrow" panose="020B0606020202030204" pitchFamily="34" charset="0"/>
              </a:rPr>
              <a:t>последний завершенный календарный месяц</a:t>
            </a: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400" dirty="0">
              <a:solidFill>
                <a:srgbClr val="00757B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копии </a:t>
            </a:r>
            <a:r>
              <a:rPr lang="ru-RU" sz="1400" dirty="0">
                <a:solidFill>
                  <a:srgbClr val="00757B"/>
                </a:solidFill>
                <a:latin typeface="Arial Narrow" panose="020B0606020202030204" pitchFamily="34" charset="0"/>
              </a:rPr>
              <a:t>всех дополнительных соглашений к договорам участия в долевом строительстве </a:t>
            </a: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sz="1400" dirty="0">
              <a:solidFill>
                <a:srgbClr val="00757B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фотографии </a:t>
            </a:r>
            <a:r>
              <a:rPr lang="ru-RU" sz="1400" dirty="0">
                <a:solidFill>
                  <a:srgbClr val="00757B"/>
                </a:solidFill>
                <a:latin typeface="Arial Narrow" panose="020B0606020202030204" pitchFamily="34" charset="0"/>
              </a:rPr>
              <a:t>реализуемого инвестиционного проекта </a:t>
            </a:r>
            <a:endParaRPr lang="ru-RU" sz="1400" b="1" cap="all" dirty="0" smtClean="0">
              <a:solidFill>
                <a:srgbClr val="00757B"/>
              </a:solidFill>
              <a:latin typeface="Arial Narrow" panose="020B0606020202030204" pitchFamily="34" charset="0"/>
            </a:endParaRPr>
          </a:p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79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-85346"/>
            <a:ext cx="57961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dirty="0" smtClean="0">
                <a:solidFill>
                  <a:srgbClr val="FFFFFF"/>
                </a:solidFill>
                <a:latin typeface="Arial Narrow" pitchFamily="34" charset="0"/>
              </a:rPr>
              <a:t>Долгосрочные кредиты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dirty="0" smtClean="0">
                <a:solidFill>
                  <a:srgbClr val="FFFFFF"/>
                </a:solidFill>
                <a:latin typeface="Arial Narrow" pitchFamily="34" charset="0"/>
              </a:rPr>
              <a:t>на инвестиционные цели</a:t>
            </a:r>
            <a:endParaRPr lang="ru-RU" sz="26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15" name="Picture 2" descr="E:\Офис\ЛОГО_25\Логотип_ЗСКБ_без слогана_25 лет_белы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35"/>
          <a:stretch>
            <a:fillRect/>
          </a:stretch>
        </p:blipFill>
        <p:spPr bwMode="auto">
          <a:xfrm>
            <a:off x="6156176" y="87475"/>
            <a:ext cx="2664296" cy="54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4623758"/>
            <a:ext cx="9144000" cy="519742"/>
          </a:xfrm>
          <a:prstGeom prst="rect">
            <a:avLst/>
          </a:prstGeom>
          <a:gradFill flip="none" rotWithShape="1">
            <a:gsLst>
              <a:gs pos="0">
                <a:srgbClr val="00757B"/>
              </a:gs>
              <a:gs pos="48000">
                <a:srgbClr val="5CA4AD">
                  <a:alpha val="47000"/>
                </a:srgbClr>
              </a:gs>
              <a:gs pos="21000">
                <a:srgbClr val="00757B">
                  <a:alpha val="59000"/>
                </a:srgbClr>
              </a:gs>
              <a:gs pos="81000">
                <a:srgbClr val="00757B">
                  <a:alpha val="11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endParaRPr lang="ru-RU" sz="8000" b="1" dirty="0">
              <a:solidFill>
                <a:srgbClr val="FFFFFF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14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1%D0%B5%D0%B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77" y="4583216"/>
            <a:ext cx="2228423" cy="65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85" y="1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Документы для мониторинга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инвестиционного проекта</a:t>
            </a:r>
            <a:endParaRPr lang="ru-RU" sz="3200" b="1"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2091" y="1397479"/>
            <a:ext cx="4891177" cy="2303253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418" y="1138694"/>
            <a:ext cx="8704053" cy="1136979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ru-RU" sz="2000" b="1" cap="all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Ежеквартально Банком проводится:</a:t>
            </a:r>
          </a:p>
          <a:p>
            <a:pPr lvl="0"/>
            <a:r>
              <a:rPr lang="ru-RU" sz="20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- выезд  на </a:t>
            </a:r>
            <a:r>
              <a:rPr lang="ru-RU" sz="2000" dirty="0">
                <a:solidFill>
                  <a:srgbClr val="00757B"/>
                </a:solidFill>
                <a:latin typeface="Arial Narrow" panose="020B0606020202030204" pitchFamily="34" charset="0"/>
              </a:rPr>
              <a:t>место осуществления проекта, визуальный осмотр, </a:t>
            </a:r>
            <a:r>
              <a:rPr lang="ru-RU" sz="20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фотографирование;</a:t>
            </a:r>
            <a:endParaRPr lang="ru-RU" sz="2000" dirty="0">
              <a:solidFill>
                <a:srgbClr val="00757B"/>
              </a:solidFill>
              <a:latin typeface="Arial Narrow" panose="020B0606020202030204" pitchFamily="34" charset="0"/>
            </a:endParaRPr>
          </a:p>
          <a:p>
            <a:pPr lvl="0"/>
            <a:r>
              <a:rPr lang="ru-RU" sz="20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- полный </a:t>
            </a:r>
            <a:r>
              <a:rPr lang="ru-RU" sz="2000" dirty="0">
                <a:solidFill>
                  <a:srgbClr val="00757B"/>
                </a:solidFill>
                <a:latin typeface="Arial Narrow" panose="020B0606020202030204" pitchFamily="34" charset="0"/>
              </a:rPr>
              <a:t>анализ выполнения инвестиционного проекта </a:t>
            </a:r>
            <a:r>
              <a:rPr lang="ru-RU" sz="20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Застройщиком;</a:t>
            </a:r>
            <a:endParaRPr lang="ru-RU" sz="2000" b="1" i="0" cap="all" dirty="0" smtClean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091" y="2984740"/>
            <a:ext cx="5149969" cy="715992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09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-85346"/>
            <a:ext cx="57961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dirty="0" smtClean="0">
                <a:solidFill>
                  <a:srgbClr val="FFFFFF"/>
                </a:solidFill>
                <a:latin typeface="Arial Narrow" pitchFamily="34" charset="0"/>
              </a:rPr>
              <a:t>Долгосрочные кредиты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600" b="1" dirty="0" smtClean="0">
                <a:solidFill>
                  <a:srgbClr val="FFFFFF"/>
                </a:solidFill>
                <a:latin typeface="Arial Narrow" pitchFamily="34" charset="0"/>
              </a:rPr>
              <a:t>на инвестиционные цели</a:t>
            </a:r>
            <a:endParaRPr lang="ru-RU" sz="26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15" name="Picture 2" descr="E:\Офис\ЛОГО_25\Логотип_ЗСКБ_без слогана_25 лет_белы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35"/>
          <a:stretch>
            <a:fillRect/>
          </a:stretch>
        </p:blipFill>
        <p:spPr bwMode="auto">
          <a:xfrm>
            <a:off x="6156176" y="87475"/>
            <a:ext cx="2664296" cy="54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4623758"/>
            <a:ext cx="9144000" cy="519742"/>
          </a:xfrm>
          <a:prstGeom prst="rect">
            <a:avLst/>
          </a:prstGeom>
          <a:gradFill flip="none" rotWithShape="1">
            <a:gsLst>
              <a:gs pos="0">
                <a:srgbClr val="00757B"/>
              </a:gs>
              <a:gs pos="48000">
                <a:srgbClr val="5CA4AD">
                  <a:alpha val="47000"/>
                </a:srgbClr>
              </a:gs>
              <a:gs pos="21000">
                <a:srgbClr val="00757B">
                  <a:alpha val="59000"/>
                </a:srgbClr>
              </a:gs>
              <a:gs pos="81000">
                <a:srgbClr val="00757B">
                  <a:alpha val="11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endParaRPr lang="ru-RU" sz="8000" b="1" dirty="0">
              <a:solidFill>
                <a:srgbClr val="FFFFFF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14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1%D0%B5%D0%B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77" y="4583216"/>
            <a:ext cx="2228423" cy="65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85" y="1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bg1"/>
                </a:solidFill>
                <a:effectLst/>
                <a:latin typeface="Arial Narrow" panose="020B0606020202030204" pitchFamily="34" charset="0"/>
              </a:rPr>
              <a:t>Мониторинг платежей  </a:t>
            </a:r>
            <a:endParaRPr lang="ru-RU" sz="3200" b="1"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2091" y="1397479"/>
            <a:ext cx="4891177" cy="2303253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091" y="2984740"/>
            <a:ext cx="5149969" cy="715992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2528" y="1131054"/>
            <a:ext cx="88075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Банк осуществляет анализ всех платежных </a:t>
            </a: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документов</a:t>
            </a:r>
            <a:endParaRPr lang="ru-RU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lvl="0"/>
            <a:endParaRPr lang="ru-RU" dirty="0" smtClean="0">
              <a:solidFill>
                <a:srgbClr val="00757B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При </a:t>
            </a:r>
            <a:r>
              <a:rPr lang="ru-RU" dirty="0">
                <a:solidFill>
                  <a:srgbClr val="00757B"/>
                </a:solidFill>
                <a:latin typeface="Arial Narrow" panose="020B0606020202030204" pitchFamily="34" charset="0"/>
              </a:rPr>
              <a:t>наличии хотя бы одного из нижеуказанных </a:t>
            </a:r>
            <a:r>
              <a:rPr lang="ru-RU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случаев Банк вправе отказать или приостановить платеж, а случае если:</a:t>
            </a:r>
            <a:endParaRPr lang="ru-RU" dirty="0">
              <a:solidFill>
                <a:srgbClr val="00757B"/>
              </a:solidFill>
              <a:latin typeface="Arial Narrow" panose="020B0606020202030204" pitchFamily="34" charset="0"/>
            </a:endParaRPr>
          </a:p>
          <a:p>
            <a:r>
              <a:rPr lang="ru-RU" b="1" dirty="0">
                <a:solidFill>
                  <a:srgbClr val="00757B"/>
                </a:solidFill>
                <a:latin typeface="Arial Narrow" panose="020B0606020202030204" pitchFamily="34" charset="0"/>
              </a:rPr>
              <a:t>-  платеж не соответствует </a:t>
            </a:r>
            <a:r>
              <a:rPr lang="ru-RU" dirty="0">
                <a:solidFill>
                  <a:srgbClr val="00757B"/>
                </a:solidFill>
                <a:latin typeface="Arial Narrow" panose="020B0606020202030204" pitchFamily="34" charset="0"/>
              </a:rPr>
              <a:t>проектно-сметной документации Заемщика;</a:t>
            </a:r>
          </a:p>
          <a:p>
            <a:r>
              <a:rPr lang="ru-RU" dirty="0">
                <a:solidFill>
                  <a:srgbClr val="00757B"/>
                </a:solidFill>
                <a:latin typeface="Arial Narrow" panose="020B0606020202030204" pitchFamily="34" charset="0"/>
              </a:rPr>
              <a:t>- </a:t>
            </a:r>
            <a:r>
              <a:rPr lang="ru-RU" b="1" dirty="0">
                <a:solidFill>
                  <a:srgbClr val="00757B"/>
                </a:solidFill>
                <a:latin typeface="Arial Narrow" panose="020B0606020202030204" pitchFamily="34" charset="0"/>
              </a:rPr>
              <a:t>расходы Заемщика </a:t>
            </a:r>
            <a:r>
              <a:rPr lang="ru-RU" dirty="0">
                <a:solidFill>
                  <a:srgbClr val="00757B"/>
                </a:solidFill>
                <a:latin typeface="Arial Narrow" panose="020B0606020202030204" pitchFamily="34" charset="0"/>
              </a:rPr>
              <a:t>по отдельно взятой статье проектно-сметной документации, с учетом планируемого платежа, </a:t>
            </a:r>
            <a:r>
              <a:rPr lang="ru-RU" b="1" dirty="0">
                <a:solidFill>
                  <a:srgbClr val="00757B"/>
                </a:solidFill>
                <a:latin typeface="Arial Narrow" panose="020B0606020202030204" pitchFamily="34" charset="0"/>
              </a:rPr>
              <a:t>превышают установленные проектно-сметной документацией расходы на более чем на  5 (пять) процентов;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в </a:t>
            </a:r>
            <a:r>
              <a:rPr lang="ru-RU" b="1" dirty="0">
                <a:solidFill>
                  <a:srgbClr val="00757B"/>
                </a:solidFill>
                <a:latin typeface="Arial Narrow" panose="020B0606020202030204" pitchFamily="34" charset="0"/>
              </a:rPr>
              <a:t>Банке отсутствуют документы</a:t>
            </a:r>
            <a:r>
              <a:rPr lang="ru-RU" dirty="0">
                <a:solidFill>
                  <a:srgbClr val="00757B"/>
                </a:solidFill>
                <a:latin typeface="Arial Narrow" panose="020B0606020202030204" pitchFamily="34" charset="0"/>
              </a:rPr>
              <a:t>, необходимые для проведения операций по банковскому </a:t>
            </a:r>
            <a:r>
              <a:rPr lang="ru-RU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счету. </a:t>
            </a:r>
          </a:p>
          <a:p>
            <a:endParaRPr lang="ru-RU" dirty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2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1"/>
            <a:ext cx="9160025" cy="5146308"/>
          </a:xfrm>
          <a:prstGeom prst="rect">
            <a:avLst/>
          </a:prstGeom>
        </p:spPr>
      </p:pic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0" y="171450"/>
            <a:ext cx="9144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6" tIns="45709" rIns="91416" bIns="45709" anchor="ctr"/>
          <a:lstStyle/>
          <a:p>
            <a:pPr algn="ctr" eaLnBrk="0" hangingPunct="0">
              <a:defRPr/>
            </a:pPr>
            <a:endParaRPr lang="ru-RU" sz="24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4101" name="Picture 4" descr="http://portal/SiteDirectory/usoir/Documents/%D0%9B%D0%BE%D0%B3%D0%BE%D1%82%D0%B8%D0%BF_25%20%D0%BB%D0%B5%D1%82/%D0%9B%D0%BE%D0%B3%D0%BE%D1%82%D0%B8%D0%BF_%D0%97%D0%A1%D0%9A%D0%91_%D1%81%D0%BE%20%D1%81%D0%BB%D0%BE%D0%B3%D0%B0%D0%BD%D0%BE%D0%BC_25%20%D0%BB%D0%B5%D1%82_%D0%B1%D0%B5%D0%BB%D1%8B%D0%B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08"/>
          <a:stretch>
            <a:fillRect/>
          </a:stretch>
        </p:blipFill>
        <p:spPr bwMode="auto">
          <a:xfrm>
            <a:off x="6372226" y="21431"/>
            <a:ext cx="26638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4515555"/>
            <a:ext cx="9144000" cy="652183"/>
          </a:xfrm>
          <a:prstGeom prst="rect">
            <a:avLst/>
          </a:prstGeom>
          <a:gradFill flip="none" rotWithShape="1">
            <a:gsLst>
              <a:gs pos="0">
                <a:srgbClr val="00757B"/>
              </a:gs>
              <a:gs pos="48000">
                <a:srgbClr val="5CA4AD">
                  <a:alpha val="47000"/>
                </a:srgbClr>
              </a:gs>
              <a:gs pos="21000">
                <a:srgbClr val="00757B">
                  <a:alpha val="59000"/>
                </a:srgbClr>
              </a:gs>
              <a:gs pos="81000">
                <a:srgbClr val="00757B">
                  <a:alpha val="11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endParaRPr lang="ru-RU" sz="8000" b="1" dirty="0">
              <a:solidFill>
                <a:srgbClr val="FFFFFF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18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1%D0%B5%D0%BB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77" y="4514208"/>
            <a:ext cx="2228423" cy="65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13872" y="1"/>
            <a:ext cx="9173897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r>
              <a:rPr lang="ru-RU" sz="60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Спасибо за внимание!</a:t>
            </a:r>
            <a:endParaRPr lang="ru-RU" sz="6000" b="1" dirty="0">
              <a:solidFill>
                <a:srgbClr val="FFFFFF"/>
              </a:solidFill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65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62048997"/>
              </p:ext>
            </p:extLst>
          </p:nvPr>
        </p:nvGraphicFramePr>
        <p:xfrm>
          <a:off x="646996" y="330796"/>
          <a:ext cx="7963604" cy="4072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7%D0%B5%D0%BB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620" y="4496988"/>
            <a:ext cx="2339340" cy="68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91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r>
              <a:rPr lang="ru-RU" sz="66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Берешься – делай!</a:t>
            </a:r>
            <a:endParaRPr lang="ru-RU" sz="6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AutoShape 2" descr="Картинки по запросу пап пап ты обещал сходить в зоопарк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пап пап ты обещал сходить в зоопарк"/>
          <p:cNvSpPr>
            <a:spLocks noChangeAspect="1" noChangeArrowheads="1"/>
          </p:cNvSpPr>
          <p:nvPr/>
        </p:nvSpPr>
        <p:spPr bwMode="auto">
          <a:xfrm>
            <a:off x="307975" y="59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Картинки по запросу пап пап ты обещал сходить в зоопарк"/>
          <p:cNvSpPr>
            <a:spLocks noChangeAspect="1" noChangeArrowheads="1"/>
          </p:cNvSpPr>
          <p:nvPr/>
        </p:nvSpPr>
        <p:spPr bwMode="auto">
          <a:xfrm>
            <a:off x="460375" y="1202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Картинки по запросу пап пап ты обещал сходить в зоопарк"/>
          <p:cNvSpPr>
            <a:spLocks noChangeAspect="1" noChangeArrowheads="1"/>
          </p:cNvSpPr>
          <p:nvPr/>
        </p:nvSpPr>
        <p:spPr bwMode="auto">
          <a:xfrm>
            <a:off x="612775" y="2345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Картинки по запросу пап пап ты обещал сходить в зоопарк"/>
          <p:cNvSpPr>
            <a:spLocks noChangeAspect="1" noChangeArrowheads="1"/>
          </p:cNvSpPr>
          <p:nvPr/>
        </p:nvSpPr>
        <p:spPr bwMode="auto">
          <a:xfrm>
            <a:off x="765175" y="3488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7" descr="Картинки по запросу сходить в зоопарк пап"/>
          <p:cNvSpPr>
            <a:spLocks noChangeAspect="1" noChangeArrowheads="1"/>
          </p:cNvSpPr>
          <p:nvPr/>
        </p:nvSpPr>
        <p:spPr bwMode="auto">
          <a:xfrm>
            <a:off x="917575" y="4631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9" descr="Картинки по запросу папа ты обещал сходить в зоопарк"/>
          <p:cNvSpPr>
            <a:spLocks noChangeAspect="1" noChangeArrowheads="1"/>
          </p:cNvSpPr>
          <p:nvPr/>
        </p:nvSpPr>
        <p:spPr bwMode="auto">
          <a:xfrm>
            <a:off x="1069975" y="5774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21" descr="Картинки по запросу папа ты обещал сходить в зоопарк отец обещал отец сходил"/>
          <p:cNvSpPr>
            <a:spLocks noChangeAspect="1" noChangeArrowheads="1"/>
          </p:cNvSpPr>
          <p:nvPr/>
        </p:nvSpPr>
        <p:spPr bwMode="auto">
          <a:xfrm>
            <a:off x="1222375" y="6917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4515555"/>
            <a:ext cx="9160025" cy="652183"/>
          </a:xfrm>
          <a:prstGeom prst="rect">
            <a:avLst/>
          </a:prstGeom>
          <a:gradFill flip="none" rotWithShape="1">
            <a:gsLst>
              <a:gs pos="0">
                <a:srgbClr val="00757B"/>
              </a:gs>
              <a:gs pos="48000">
                <a:srgbClr val="5CA4AD">
                  <a:alpha val="47000"/>
                </a:srgbClr>
              </a:gs>
              <a:gs pos="21000">
                <a:srgbClr val="00757B">
                  <a:alpha val="59000"/>
                </a:srgbClr>
              </a:gs>
              <a:gs pos="81000">
                <a:srgbClr val="00757B">
                  <a:alpha val="11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endParaRPr lang="ru-RU" sz="8000" b="1" dirty="0">
              <a:solidFill>
                <a:srgbClr val="FFFFFF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25" y="1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>
              <a:defRPr/>
            </a:pPr>
            <a:r>
              <a:rPr lang="ru-RU" sz="4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Нормативные документы</a:t>
            </a:r>
            <a:endParaRPr lang="ru-RU" sz="4800" b="1"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18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1%D0%B5%D0%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77" y="4514208"/>
            <a:ext cx="2228423" cy="65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86205268"/>
              </p:ext>
            </p:extLst>
          </p:nvPr>
        </p:nvGraphicFramePr>
        <p:xfrm>
          <a:off x="91440" y="1080000"/>
          <a:ext cx="8968740" cy="3434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9698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r>
              <a:rPr lang="ru-RU" sz="66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Время - деньги</a:t>
            </a:r>
            <a:endParaRPr lang="ru-RU" sz="6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6025" y="1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>
              <a:defRPr/>
            </a:pPr>
            <a:r>
              <a:rPr lang="ru-RU" sz="4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Схема работы с банком</a:t>
            </a:r>
            <a:endParaRPr lang="ru-RU" sz="4400" b="1"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AutoShape 4" descr="Картинки по запросу пятерка оценка в тетради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5" name="AutoShape 6" descr="Картинки по запросу пятерка оценка в тетради"/>
          <p:cNvSpPr>
            <a:spLocks noChangeAspect="1" noChangeArrowheads="1"/>
          </p:cNvSpPr>
          <p:nvPr/>
        </p:nvSpPr>
        <p:spPr bwMode="auto">
          <a:xfrm>
            <a:off x="307975" y="59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94279" y="2126277"/>
            <a:ext cx="4549721" cy="134874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CC</a:t>
            </a:r>
            <a:r>
              <a:rPr lang="ru-RU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 + </a:t>
            </a:r>
            <a:r>
              <a:rPr lang="ru-RU" sz="24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Эскроу</a:t>
            </a:r>
            <a:endParaRPr lang="ru-RU" sz="2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1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025" y="2652396"/>
            <a:ext cx="4555975" cy="134874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Эскроу</a:t>
            </a:r>
            <a:r>
              <a:rPr lang="ru-RU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+ ССЗ  либо ССЗ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Е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диный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порядок оплаты по всем ДДУ (либо 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счет </a:t>
            </a:r>
            <a:r>
              <a:rPr lang="ru-RU" sz="14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эскроу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, либо 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ССЗ);</a:t>
            </a:r>
          </a:p>
          <a:p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ССЗ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должен быть открыт до 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01.09.2018г.</a:t>
            </a:r>
            <a:r>
              <a:rPr lang="en-US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 отношении каждого разрешения на строительство,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полученного до 01.07.2018г.</a:t>
            </a:r>
            <a:endParaRPr lang="ru-RU" sz="14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0599" y="1293184"/>
            <a:ext cx="3246120" cy="773622"/>
          </a:xfrm>
          <a:prstGeom prst="roundRect">
            <a:avLst/>
          </a:prstGeom>
          <a:solidFill>
            <a:srgbClr val="BBE0E3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rgbClr val="00757B"/>
                </a:solidFill>
                <a:latin typeface="Arial Narrow" panose="020B0606020202030204" pitchFamily="34" charset="0"/>
              </a:rPr>
              <a:t>ДДУ с первым участником представлен на гос. регистрацию до 01.07.2019г.;</a:t>
            </a:r>
          </a:p>
          <a:p>
            <a:pPr algn="ctr"/>
            <a:r>
              <a:rPr lang="ru-RU" sz="1400" b="1" dirty="0">
                <a:solidFill>
                  <a:srgbClr val="00757B"/>
                </a:solidFill>
                <a:latin typeface="Arial Narrow" panose="020B0606020202030204" pitchFamily="34" charset="0"/>
              </a:rPr>
              <a:t>дом не введен в эксплуатацию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39177" y="1307279"/>
            <a:ext cx="3352799" cy="764778"/>
          </a:xfrm>
          <a:prstGeom prst="roundRect">
            <a:avLst/>
          </a:prstGeom>
          <a:solidFill>
            <a:srgbClr val="BBE0E3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rgbClr val="00757B"/>
                </a:solidFill>
                <a:latin typeface="Arial Narrow" panose="020B0606020202030204" pitchFamily="34" charset="0"/>
              </a:rPr>
              <a:t>ДДУ с первым участником представлен на </a:t>
            </a:r>
            <a:r>
              <a:rPr lang="ru-RU" sz="1400" b="1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гос. регистрацию после </a:t>
            </a:r>
            <a:r>
              <a:rPr lang="ru-RU" sz="1400" b="1" dirty="0">
                <a:solidFill>
                  <a:srgbClr val="00757B"/>
                </a:solidFill>
                <a:latin typeface="Arial Narrow" panose="020B0606020202030204" pitchFamily="34" charset="0"/>
              </a:rPr>
              <a:t>01.07.2019г</a:t>
            </a:r>
            <a:r>
              <a:rPr lang="ru-RU" sz="1400" b="1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.; дом </a:t>
            </a:r>
            <a:r>
              <a:rPr lang="ru-RU" sz="1400" b="1" dirty="0">
                <a:solidFill>
                  <a:srgbClr val="00757B"/>
                </a:solidFill>
                <a:latin typeface="Arial Narrow" panose="020B0606020202030204" pitchFamily="34" charset="0"/>
              </a:rPr>
              <a:t>не введен в эксплуатацию </a:t>
            </a:r>
          </a:p>
        </p:txBody>
      </p:sp>
      <p:cxnSp>
        <p:nvCxnSpPr>
          <p:cNvPr id="12" name="Прямая соединительная линия 11"/>
          <p:cNvCxnSpPr>
            <a:stCxn id="4" idx="2"/>
            <a:endCxn id="25" idx="0"/>
          </p:cNvCxnSpPr>
          <p:nvPr/>
        </p:nvCxnSpPr>
        <p:spPr>
          <a:xfrm>
            <a:off x="4572000" y="1080000"/>
            <a:ext cx="8013" cy="343555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0" y="4515555"/>
            <a:ext cx="9160025" cy="652183"/>
          </a:xfrm>
          <a:prstGeom prst="rect">
            <a:avLst/>
          </a:prstGeom>
          <a:gradFill flip="none" rotWithShape="1">
            <a:gsLst>
              <a:gs pos="0">
                <a:srgbClr val="00757B"/>
              </a:gs>
              <a:gs pos="48000">
                <a:srgbClr val="5CA4AD">
                  <a:alpha val="47000"/>
                </a:srgbClr>
              </a:gs>
              <a:gs pos="21000">
                <a:srgbClr val="00757B">
                  <a:alpha val="59000"/>
                </a:srgbClr>
              </a:gs>
              <a:gs pos="81000">
                <a:srgbClr val="00757B">
                  <a:alpha val="11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endParaRPr lang="ru-RU" sz="8000" b="1" dirty="0">
              <a:solidFill>
                <a:srgbClr val="FFFFFF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26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1%D0%B5%D0%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77" y="4514208"/>
            <a:ext cx="2228423" cy="65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5575" y="3586038"/>
            <a:ext cx="4438704" cy="92817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8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r>
              <a:rPr lang="ru-RU" sz="66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Время - деньги</a:t>
            </a:r>
            <a:endParaRPr lang="ru-RU" sz="6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6025" y="1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>
              <a:defRPr/>
            </a:pPr>
            <a:r>
              <a:rPr lang="ru-RU" sz="4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Схема работы с банком</a:t>
            </a:r>
            <a:endParaRPr lang="ru-RU" sz="4400" b="1"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AutoShape 4" descr="Картинки по запросу пятерка оценка в тетради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5" name="AutoShape 6" descr="Картинки по запросу пятерка оценка в тетради"/>
          <p:cNvSpPr>
            <a:spLocks noChangeAspect="1" noChangeArrowheads="1"/>
          </p:cNvSpPr>
          <p:nvPr/>
        </p:nvSpPr>
        <p:spPr bwMode="auto">
          <a:xfrm>
            <a:off x="307975" y="59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0" y="4515555"/>
            <a:ext cx="9160025" cy="652183"/>
          </a:xfrm>
          <a:prstGeom prst="rect">
            <a:avLst/>
          </a:prstGeom>
          <a:gradFill flip="none" rotWithShape="1">
            <a:gsLst>
              <a:gs pos="0">
                <a:srgbClr val="00757B"/>
              </a:gs>
              <a:gs pos="48000">
                <a:srgbClr val="5CA4AD">
                  <a:alpha val="47000"/>
                </a:srgbClr>
              </a:gs>
              <a:gs pos="21000">
                <a:srgbClr val="00757B">
                  <a:alpha val="59000"/>
                </a:srgbClr>
              </a:gs>
              <a:gs pos="81000">
                <a:srgbClr val="00757B">
                  <a:alpha val="11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endParaRPr lang="ru-RU" sz="8000" b="1" dirty="0">
              <a:solidFill>
                <a:srgbClr val="FFFFFF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26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1%D0%B5%D0%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77" y="4514208"/>
            <a:ext cx="2228423" cy="65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5575" y="3586038"/>
            <a:ext cx="4438704" cy="92817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70490" y="1409963"/>
            <a:ext cx="3856383" cy="2939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Преимущества комплексной схемы</a:t>
            </a:r>
          </a:p>
          <a:p>
            <a:pPr algn="ctr"/>
            <a:endParaRPr lang="ru-RU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Возможность кредитования на более выгодных условиях;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Экономия на обязательных отчислениях  в  компенсационный фонд</a:t>
            </a:r>
            <a:endParaRPr lang="en-US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Единая схема работы по всем объектам.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6" name="Picture 6" descr="Картинки по запросу штрихи маркеро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39" y="2101700"/>
            <a:ext cx="3054458" cy="1306139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005648" y="2220965"/>
            <a:ext cx="1227147" cy="759969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/>
          <a:p>
            <a:pPr algn="ctr"/>
            <a:r>
              <a:rPr lang="ru-RU" b="1" cap="all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Рекомендация </a:t>
            </a:r>
          </a:p>
          <a:p>
            <a:pPr algn="ctr"/>
            <a:r>
              <a:rPr lang="ru-RU" b="1" i="0" cap="all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банка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6169651"/>
              </p:ext>
            </p:extLst>
          </p:nvPr>
        </p:nvGraphicFramePr>
        <p:xfrm>
          <a:off x="1603510" y="1080000"/>
          <a:ext cx="5719638" cy="33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52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76797174"/>
              </p:ext>
            </p:extLst>
          </p:nvPr>
        </p:nvGraphicFramePr>
        <p:xfrm>
          <a:off x="646996" y="330796"/>
          <a:ext cx="7963604" cy="4072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7%D0%B5%D0%BB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620" y="4496988"/>
            <a:ext cx="2339340" cy="68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45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r>
              <a:rPr lang="ru-RU" sz="66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Время - деньги</a:t>
            </a:r>
            <a:endParaRPr lang="ru-RU" sz="6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6025" y="1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Механизм отправки и проведения платежа </a:t>
            </a:r>
          </a:p>
          <a:p>
            <a:pPr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 специальному счету </a:t>
            </a:r>
            <a:endParaRPr lang="ru-RU" sz="2800" b="1"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" y="4515555"/>
            <a:ext cx="9144000" cy="652183"/>
          </a:xfrm>
          <a:prstGeom prst="rect">
            <a:avLst/>
          </a:prstGeom>
          <a:gradFill flip="none" rotWithShape="1">
            <a:gsLst>
              <a:gs pos="0">
                <a:srgbClr val="00757B"/>
              </a:gs>
              <a:gs pos="48000">
                <a:srgbClr val="5CA4AD">
                  <a:alpha val="47000"/>
                </a:srgbClr>
              </a:gs>
              <a:gs pos="21000">
                <a:srgbClr val="00757B">
                  <a:alpha val="59000"/>
                </a:srgbClr>
              </a:gs>
              <a:gs pos="81000">
                <a:srgbClr val="00757B">
                  <a:alpha val="11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endParaRPr lang="ru-RU" sz="8000" b="1" dirty="0">
              <a:solidFill>
                <a:srgbClr val="FFFFFF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AutoShape 4" descr="Картинки по запросу пятерка оценка в тетради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5" name="AutoShape 6" descr="Картинки по запросу пятерка оценка в тетради"/>
          <p:cNvSpPr>
            <a:spLocks noChangeAspect="1" noChangeArrowheads="1"/>
          </p:cNvSpPr>
          <p:nvPr/>
        </p:nvSpPr>
        <p:spPr bwMode="auto">
          <a:xfrm>
            <a:off x="307975" y="59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14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1%D0%B5%D0%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77" y="4514208"/>
            <a:ext cx="2228423" cy="65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41593903"/>
              </p:ext>
            </p:extLst>
          </p:nvPr>
        </p:nvGraphicFramePr>
        <p:xfrm>
          <a:off x="649715" y="1146810"/>
          <a:ext cx="7698422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050" name="Picture 2" descr="C:\Users\matckevich_nm\Desktop\chelovechek-s-konvertom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261110"/>
            <a:ext cx="10477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atckevich_nm\Desktop\banki_1588330011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93" y="2724258"/>
            <a:ext cx="1324381" cy="124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1315288" y="2961799"/>
            <a:ext cx="1348740" cy="739140"/>
          </a:xfrm>
          <a:prstGeom prst="roundRect">
            <a:avLst/>
          </a:prstGeom>
          <a:solidFill>
            <a:srgbClr val="00757B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Проверка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48606" y="2575560"/>
            <a:ext cx="1348740" cy="739140"/>
          </a:xfrm>
          <a:prstGeom prst="roundRect">
            <a:avLst/>
          </a:prstGeom>
          <a:solidFill>
            <a:srgbClr val="00757B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Платеж проведен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764839" y="3700939"/>
            <a:ext cx="1348740" cy="739140"/>
          </a:xfrm>
          <a:prstGeom prst="roundRect">
            <a:avLst/>
          </a:prstGeom>
          <a:solidFill>
            <a:srgbClr val="00757B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Платеж отклонен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058" name="TextBox 2057"/>
          <p:cNvSpPr txBox="1"/>
          <p:nvPr/>
        </p:nvSpPr>
        <p:spPr>
          <a:xfrm>
            <a:off x="8649361" y="2061713"/>
            <a:ext cx="347989" cy="496215"/>
          </a:xfrm>
          <a:prstGeom prst="rect">
            <a:avLst/>
          </a:prstGeom>
          <a:solidFill>
            <a:srgbClr val="C00000"/>
          </a:solidFill>
        </p:spPr>
        <p:txBody>
          <a:bodyPr vert="horz" wrap="none" lIns="0" tIns="0" rIns="0" bIns="0" rtlCol="0" anchor="ctr" anchorCtr="0">
            <a:normAutofit/>
          </a:bodyPr>
          <a:lstStyle/>
          <a:p>
            <a:pPr algn="ctr"/>
            <a:r>
              <a:rPr lang="ru-RU" sz="1600" b="1" i="0" cap="al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1д</a:t>
            </a:r>
          </a:p>
        </p:txBody>
      </p:sp>
      <p:grpSp>
        <p:nvGrpSpPr>
          <p:cNvPr id="2048" name="Группа 2047"/>
          <p:cNvGrpSpPr/>
          <p:nvPr/>
        </p:nvGrpSpPr>
        <p:grpSpPr>
          <a:xfrm>
            <a:off x="2656077" y="2557929"/>
            <a:ext cx="4092529" cy="1649514"/>
            <a:chOff x="2918460" y="2557929"/>
            <a:chExt cx="4092529" cy="1649514"/>
          </a:xfrm>
        </p:grpSpPr>
        <p:sp>
          <p:nvSpPr>
            <p:cNvPr id="28" name="Овал 27"/>
            <p:cNvSpPr/>
            <p:nvPr/>
          </p:nvSpPr>
          <p:spPr>
            <a:xfrm>
              <a:off x="4035479" y="3458518"/>
              <a:ext cx="810458" cy="7489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57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4027528" y="2557929"/>
              <a:ext cx="810458" cy="7489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57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pic>
          <p:nvPicPr>
            <p:cNvPr id="1026" name="Picture 2" descr="C:\Users\matckevich_nm\Desktop\images.jp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951" y="2773174"/>
              <a:ext cx="511612" cy="3972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0" name="Группа 29"/>
            <p:cNvGrpSpPr/>
            <p:nvPr/>
          </p:nvGrpSpPr>
          <p:grpSpPr>
            <a:xfrm>
              <a:off x="2918460" y="2932392"/>
              <a:ext cx="4092529" cy="1209820"/>
              <a:chOff x="2918460" y="2932392"/>
              <a:chExt cx="4092529" cy="1209820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2918460" y="3346609"/>
                <a:ext cx="632460" cy="0"/>
              </a:xfrm>
              <a:prstGeom prst="line">
                <a:avLst/>
              </a:prstGeom>
              <a:ln>
                <a:solidFill>
                  <a:srgbClr val="00757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>
                <a:stCxn id="6" idx="6"/>
                <a:endCxn id="15" idx="1"/>
              </p:cNvCxnSpPr>
              <p:nvPr/>
            </p:nvCxnSpPr>
            <p:spPr>
              <a:xfrm>
                <a:off x="4837986" y="2932392"/>
                <a:ext cx="2173003" cy="12738"/>
              </a:xfrm>
              <a:prstGeom prst="line">
                <a:avLst/>
              </a:prstGeom>
              <a:ln>
                <a:solidFill>
                  <a:srgbClr val="00757B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4834383" y="3725538"/>
                <a:ext cx="1908313" cy="2940"/>
              </a:xfrm>
              <a:prstGeom prst="line">
                <a:avLst/>
              </a:prstGeom>
              <a:ln>
                <a:solidFill>
                  <a:srgbClr val="00757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2" name="Прямая соединительная линия 2051"/>
              <p:cNvCxnSpPr/>
              <p:nvPr/>
            </p:nvCxnSpPr>
            <p:spPr>
              <a:xfrm>
                <a:off x="6742696" y="3170426"/>
                <a:ext cx="0" cy="971786"/>
              </a:xfrm>
              <a:prstGeom prst="line">
                <a:avLst/>
              </a:prstGeom>
              <a:ln>
                <a:solidFill>
                  <a:srgbClr val="00757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550920" y="3002280"/>
                <a:ext cx="0" cy="729139"/>
              </a:xfrm>
              <a:prstGeom prst="line">
                <a:avLst/>
              </a:prstGeom>
              <a:ln>
                <a:solidFill>
                  <a:srgbClr val="00757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3550920" y="3725538"/>
                <a:ext cx="476608" cy="2940"/>
              </a:xfrm>
              <a:prstGeom prst="line">
                <a:avLst/>
              </a:prstGeom>
              <a:ln>
                <a:solidFill>
                  <a:srgbClr val="00757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27" name="Picture 3" descr="C:\Users\matckevich_nm\Desktop\images (1).jp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4259" y="3574300"/>
              <a:ext cx="504304" cy="504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Скругленный прямоугольник 15"/>
          <p:cNvSpPr/>
          <p:nvPr/>
        </p:nvSpPr>
        <p:spPr>
          <a:xfrm>
            <a:off x="4796424" y="3283030"/>
            <a:ext cx="1426144" cy="940069"/>
          </a:xfrm>
          <a:prstGeom prst="roundRect">
            <a:avLst/>
          </a:prstGeom>
          <a:solidFill>
            <a:srgbClr val="00757B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Уточняющие документы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6480313" y="3170426"/>
            <a:ext cx="284526" cy="0"/>
          </a:xfrm>
          <a:prstGeom prst="straightConnector1">
            <a:avLst/>
          </a:prstGeom>
          <a:ln>
            <a:solidFill>
              <a:srgbClr val="00757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464080" y="4142212"/>
            <a:ext cx="284526" cy="0"/>
          </a:xfrm>
          <a:prstGeom prst="straightConnector1">
            <a:avLst/>
          </a:prstGeom>
          <a:ln>
            <a:solidFill>
              <a:srgbClr val="00757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273966" y="2987426"/>
            <a:ext cx="476608" cy="2940"/>
          </a:xfrm>
          <a:prstGeom prst="line">
            <a:avLst/>
          </a:prstGeom>
          <a:ln>
            <a:solidFill>
              <a:srgbClr val="00757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8411651" y="1261110"/>
            <a:ext cx="1" cy="202192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2058" idx="1"/>
          </p:cNvCxnSpPr>
          <p:nvPr/>
        </p:nvCxnSpPr>
        <p:spPr>
          <a:xfrm>
            <a:off x="8411651" y="2308860"/>
            <a:ext cx="237710" cy="96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408785" y="3630392"/>
            <a:ext cx="2867" cy="8096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17409" y="3953558"/>
            <a:ext cx="237710" cy="96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655119" y="3700939"/>
            <a:ext cx="347989" cy="496215"/>
          </a:xfrm>
          <a:prstGeom prst="rect">
            <a:avLst/>
          </a:prstGeom>
          <a:solidFill>
            <a:srgbClr val="C00000"/>
          </a:solidFill>
        </p:spPr>
        <p:txBody>
          <a:bodyPr vert="horz" wrap="none" lIns="0" tIns="0" rIns="0" bIns="0" rtlCol="0" anchor="ctr" anchorCtr="0">
            <a:normAutofit/>
          </a:bodyPr>
          <a:lstStyle/>
          <a:p>
            <a:pPr algn="ctr"/>
            <a:r>
              <a:rPr lang="en-US" sz="1600" b="1" i="0" cap="al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ru-RU" sz="1600" b="1" i="0" cap="al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</a:t>
            </a:r>
          </a:p>
        </p:txBody>
      </p:sp>
    </p:spTree>
    <p:extLst>
      <p:ext uri="{BB962C8B-B14F-4D97-AF65-F5344CB8AC3E}">
        <p14:creationId xmlns:p14="http://schemas.microsoft.com/office/powerpoint/2010/main" val="237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r>
              <a:rPr lang="ru-RU" sz="66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Время - деньги</a:t>
            </a:r>
            <a:endParaRPr lang="ru-RU" sz="6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6025" y="1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>
              <a:defRPr/>
            </a:pPr>
            <a:r>
              <a:rPr lang="ru-RU" sz="4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Что проверяет банк?</a:t>
            </a:r>
            <a:endParaRPr lang="ru-RU" sz="4400" b="1"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23175"/>
            <a:ext cx="9144000" cy="652183"/>
          </a:xfrm>
          <a:prstGeom prst="rect">
            <a:avLst/>
          </a:prstGeom>
          <a:gradFill flip="none" rotWithShape="1">
            <a:gsLst>
              <a:gs pos="0">
                <a:srgbClr val="00757B"/>
              </a:gs>
              <a:gs pos="48000">
                <a:srgbClr val="5CA4AD">
                  <a:alpha val="47000"/>
                </a:srgbClr>
              </a:gs>
              <a:gs pos="21000">
                <a:srgbClr val="00757B">
                  <a:alpha val="59000"/>
                </a:srgbClr>
              </a:gs>
              <a:gs pos="81000">
                <a:srgbClr val="00757B">
                  <a:alpha val="11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endParaRPr lang="ru-RU" sz="8000" b="1" dirty="0">
              <a:solidFill>
                <a:srgbClr val="FFFFFF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AutoShape 4" descr="Картинки по запросу пятерка оценка в тетради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Картинки по запросу пятерка оценка в тетради"/>
          <p:cNvSpPr>
            <a:spLocks noChangeAspect="1" noChangeArrowheads="1"/>
          </p:cNvSpPr>
          <p:nvPr/>
        </p:nvSpPr>
        <p:spPr bwMode="auto">
          <a:xfrm>
            <a:off x="307975" y="59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1%D0%B5%D0%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77" y="4514208"/>
            <a:ext cx="2228423" cy="65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4057008"/>
            <a:ext cx="7307580" cy="44196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572000" y="1080000"/>
            <a:ext cx="8013" cy="343555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55575" y="1110976"/>
            <a:ext cx="4218317" cy="467661"/>
          </a:xfrm>
          <a:prstGeom prst="roundRect">
            <a:avLst/>
          </a:prstGeom>
          <a:solidFill>
            <a:srgbClr val="BBE0E3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Разрешение на строительство до 01.07.2018г. </a:t>
            </a:r>
            <a:endParaRPr lang="ru-RU" sz="1400" b="1" dirty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44810" y="1110975"/>
            <a:ext cx="4218317" cy="467661"/>
          </a:xfrm>
          <a:prstGeom prst="roundRect">
            <a:avLst/>
          </a:prstGeom>
          <a:solidFill>
            <a:srgbClr val="BBE0E3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Разрешение на строительство после 01.07.2018г. </a:t>
            </a:r>
            <a:endParaRPr lang="ru-RU" sz="1400" b="1" dirty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025" y="1759593"/>
            <a:ext cx="4555975" cy="256993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Назначение платежного поручения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Платежное поручение не относится к списку запрещенных операций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000" dirty="0">
              <a:solidFill>
                <a:srgbClr val="00757B"/>
              </a:solidFill>
              <a:effectLst/>
              <a:latin typeface="Arial Narrow" panose="020B0606020202030204" pitchFamily="34" charset="0"/>
            </a:endParaRPr>
          </a:p>
          <a:p>
            <a:r>
              <a:rPr lang="ru-RU" sz="10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Запрещенные операции:</a:t>
            </a:r>
          </a:p>
          <a:p>
            <a:pPr marL="342900" indent="-342900">
              <a:buAutoNum type="arabicPeriod"/>
            </a:pPr>
            <a:r>
              <a:rPr lang="ru-RU" sz="1000" dirty="0" smtClean="0">
                <a:solidFill>
                  <a:srgbClr val="00757B"/>
                </a:solidFill>
                <a:effectLst/>
                <a:latin typeface="Arial Narrow" panose="020B0606020202030204" pitchFamily="34" charset="0"/>
              </a:rPr>
              <a:t>Обеспечение исполнения обязательств 3-х лиц</a:t>
            </a:r>
          </a:p>
          <a:p>
            <a:pPr marL="342900" indent="-342900">
              <a:buAutoNum type="arabicPeriod"/>
            </a:pPr>
            <a:r>
              <a:rPr lang="ru-RU" sz="10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Обеспечение исполнения собственных обязательств застройщика перед 3-ми лицами, не связанных с привлечением денежных средств участников долевого строительства. </a:t>
            </a:r>
          </a:p>
          <a:p>
            <a:pPr marL="342900" indent="-342900">
              <a:buAutoNum type="arabicPeriod"/>
            </a:pPr>
            <a:r>
              <a:rPr lang="ru-RU" sz="1000" dirty="0" smtClean="0">
                <a:solidFill>
                  <a:srgbClr val="00757B"/>
                </a:solidFill>
                <a:effectLst/>
                <a:latin typeface="Arial Narrow" panose="020B0606020202030204" pitchFamily="34" charset="0"/>
              </a:rPr>
              <a:t>Предоставление ссуд, займов</a:t>
            </a:r>
          </a:p>
          <a:p>
            <a:pPr marL="342900" indent="-342900">
              <a:buAutoNum type="arabicPeriod"/>
            </a:pPr>
            <a:r>
              <a:rPr lang="ru-RU" sz="10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Покупка ценных бумаг</a:t>
            </a:r>
          </a:p>
          <a:p>
            <a:pPr marL="342900" indent="-342900">
              <a:buAutoNum type="arabicPeriod"/>
            </a:pPr>
            <a:r>
              <a:rPr lang="ru-RU" sz="1000" dirty="0" smtClean="0">
                <a:solidFill>
                  <a:srgbClr val="00757B"/>
                </a:solidFill>
                <a:effectLst/>
                <a:latin typeface="Arial Narrow" panose="020B0606020202030204" pitchFamily="34" charset="0"/>
              </a:rPr>
              <a:t>Операции, связанные с созданием коммерческих и некоммерческих организаций, участием в уставных капиталах хозяйственных обществ, имуществе.</a:t>
            </a:r>
          </a:p>
          <a:p>
            <a:pPr marL="342900" indent="-342900">
              <a:buAutoNum type="arabicPeriod"/>
            </a:pPr>
            <a:r>
              <a:rPr lang="ru-RU" sz="10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Оплата выпускаемых застройщиком ценных бумаг</a:t>
            </a:r>
            <a:endParaRPr lang="ru-RU" sz="1000" dirty="0">
              <a:solidFill>
                <a:srgbClr val="00757B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94459" y="1777035"/>
            <a:ext cx="4555975" cy="267765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Назначение платежного поручения – только целевое расходование!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Размер платежного поручения</a:t>
            </a:r>
          </a:p>
          <a:p>
            <a:pPr lvl="0"/>
            <a:r>
              <a:rPr lang="ru-RU" sz="1000" dirty="0">
                <a:solidFill>
                  <a:srgbClr val="00757B"/>
                </a:solidFill>
                <a:latin typeface="Arial Narrow" panose="020B0606020202030204" pitchFamily="34" charset="0"/>
              </a:rPr>
              <a:t>Административные расходы не более 10% или 20% в случае, есть отчетность по МСФО</a:t>
            </a:r>
          </a:p>
          <a:p>
            <a:pPr lvl="0"/>
            <a:r>
              <a:rPr lang="ru-RU" sz="1000" dirty="0">
                <a:solidFill>
                  <a:srgbClr val="00757B"/>
                </a:solidFill>
                <a:latin typeface="Arial Narrow" panose="020B0606020202030204" pitchFamily="34" charset="0"/>
              </a:rPr>
              <a:t>Авансовые расходы не более 30%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757B"/>
                </a:solidFill>
                <a:latin typeface="Arial Narrow" panose="020B0606020202030204" pitchFamily="34" charset="0"/>
              </a:rPr>
              <a:t>Соответствие</a:t>
            </a:r>
            <a:r>
              <a:rPr lang="ru-RU" sz="1600" dirty="0">
                <a:solidFill>
                  <a:srgbClr val="00757B"/>
                </a:solidFill>
                <a:latin typeface="Arial Narrow" panose="020B0606020202030204" pitchFamily="34" charset="0"/>
              </a:rPr>
              <a:t> первичным документам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57B"/>
                </a:solidFill>
                <a:latin typeface="Arial Narrow" panose="020B0606020202030204" pitchFamily="34" charset="0"/>
              </a:rPr>
              <a:t>Перечень подтверждающих документов в соответствии с Постановлением Правительства РФ от 1 августа 2018 г. № 897 «Об утверждении состава документов, необходимых для проведения операций по расчетному счету застройщика</a:t>
            </a:r>
            <a:r>
              <a:rPr lang="ru-RU" sz="16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»</a:t>
            </a:r>
            <a:endParaRPr lang="ru-RU" sz="1600" dirty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1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913120" y="1150620"/>
            <a:ext cx="2971800" cy="32994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r>
              <a:rPr lang="ru-RU" sz="66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Время - деньги</a:t>
            </a:r>
            <a:endParaRPr lang="ru-RU" sz="66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6025" y="1"/>
            <a:ext cx="9144000" cy="1080000"/>
          </a:xfrm>
          <a:prstGeom prst="rect">
            <a:avLst/>
          </a:prstGeom>
          <a:solidFill>
            <a:srgbClr val="00757B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>
              <a:defRPr/>
            </a:pPr>
            <a:r>
              <a:rPr lang="ru-RU" sz="4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Причины отказа в проведении операции</a:t>
            </a:r>
            <a:endParaRPr lang="ru-RU" sz="4400" b="1" dirty="0">
              <a:solidFill>
                <a:schemeClr val="bg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515555"/>
            <a:ext cx="9144000" cy="652183"/>
          </a:xfrm>
          <a:prstGeom prst="rect">
            <a:avLst/>
          </a:prstGeom>
          <a:gradFill flip="none" rotWithShape="1">
            <a:gsLst>
              <a:gs pos="0">
                <a:srgbClr val="00757B"/>
              </a:gs>
              <a:gs pos="48000">
                <a:srgbClr val="5CA4AD">
                  <a:alpha val="47000"/>
                </a:srgbClr>
              </a:gs>
              <a:gs pos="21000">
                <a:srgbClr val="00757B">
                  <a:alpha val="59000"/>
                </a:srgbClr>
              </a:gs>
              <a:gs pos="81000">
                <a:srgbClr val="00757B">
                  <a:alpha val="11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defTabSz="457200">
              <a:defRPr/>
            </a:pPr>
            <a:endParaRPr lang="ru-RU" sz="8000" b="1" dirty="0">
              <a:solidFill>
                <a:srgbClr val="FFFFFF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AutoShape 4" descr="Картинки по запросу пятерка оценка в тетради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5" name="AutoShape 6" descr="Картинки по запросу пятерка оценка в тетради"/>
          <p:cNvSpPr>
            <a:spLocks noChangeAspect="1" noChangeArrowheads="1"/>
          </p:cNvSpPr>
          <p:nvPr/>
        </p:nvSpPr>
        <p:spPr bwMode="auto">
          <a:xfrm>
            <a:off x="307975" y="59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 Narrow" panose="020B0606020202030204" pitchFamily="34" charset="0"/>
            </a:endParaRPr>
          </a:p>
        </p:txBody>
      </p:sp>
      <p:pic>
        <p:nvPicPr>
          <p:cNvPr id="14" name="Picture 2" descr="http://portal/SiteDirectory/usoir/Documents/%D0%9B%D0%BE%D0%B3%D0%BE%D1%82%D0%B8%D0%BF%20%D0%B1%D0%B0%D0%BD%D0%BA%D0%B0/%D0%9B%D0%BE%D0%B3%D0%BE%D1%82%D0%B8%D0%BF_%D0%97%D0%A1%D0%9A%D0%91_%D1%81%D0%BE%20%D1%81%D0%BB%D0%BE%D0%B3%D0%B0%D0%BD%D0%BE%D0%BC_%D0%B1%D0%B5%D0%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77" y="4514208"/>
            <a:ext cx="2228423" cy="65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22960" y="1150620"/>
            <a:ext cx="4290060" cy="594360"/>
          </a:xfrm>
          <a:prstGeom prst="rect">
            <a:avLst/>
          </a:prstGeom>
          <a:solidFill>
            <a:srgbClr val="DAEDEF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>
                <a:solidFill>
                  <a:srgbClr val="00757B"/>
                </a:solidFill>
                <a:latin typeface="Arial Narrow" panose="020B0606020202030204" pitchFamily="34" charset="0"/>
              </a:rPr>
              <a:t>Платежное поручение относится к списку запрещенных операций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22960" y="1811655"/>
            <a:ext cx="4290060" cy="624840"/>
          </a:xfrm>
          <a:prstGeom prst="rect">
            <a:avLst/>
          </a:prstGeom>
          <a:solidFill>
            <a:srgbClr val="DAEDEF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Назначение операции не соответствует строительству</a:t>
            </a:r>
            <a:endParaRPr lang="ru-RU" sz="1400" dirty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2960" y="2505075"/>
            <a:ext cx="4290060" cy="640080"/>
          </a:xfrm>
          <a:prstGeom prst="rect">
            <a:avLst/>
          </a:prstGeom>
          <a:solidFill>
            <a:srgbClr val="DAEDEF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Размер платежа по оплате расходов превышает 10%/20% от проектной стоимости строительства</a:t>
            </a:r>
            <a:endParaRPr lang="ru-RU" sz="1400" dirty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2960" y="3216102"/>
            <a:ext cx="4290060" cy="590550"/>
          </a:xfrm>
          <a:prstGeom prst="rect">
            <a:avLst/>
          </a:prstGeom>
          <a:solidFill>
            <a:srgbClr val="DAEDEF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Размер операции по оплате авансовых платежей превышает 30% от проектной стоимости строительства</a:t>
            </a:r>
            <a:endParaRPr lang="ru-RU" sz="1400" dirty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2960" y="3887123"/>
            <a:ext cx="4290060" cy="562957"/>
          </a:xfrm>
          <a:prstGeom prst="rect">
            <a:avLst/>
          </a:prstGeom>
          <a:solidFill>
            <a:srgbClr val="DAEDEF"/>
          </a:solidFill>
          <a:ln>
            <a:solidFill>
              <a:srgbClr val="00757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Назначение и размер платежа не соответствуют содержанию представленных документов</a:t>
            </a:r>
            <a:endParaRPr lang="ru-RU" sz="1400" dirty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C:\Users\matckevich_nm\Desktop\letter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32" y="1369235"/>
            <a:ext cx="1161576" cy="915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1965" y="897255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/>
          <a:p>
            <a:r>
              <a:rPr lang="ru-RU" sz="4400" b="1" i="0" cap="all" dirty="0" smtClean="0">
                <a:solidFill>
                  <a:srgbClr val="00757B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6410" y="1605915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/>
          <a:p>
            <a:r>
              <a:rPr lang="ru-RU" sz="4400" b="1" cap="all" dirty="0">
                <a:solidFill>
                  <a:srgbClr val="00757B"/>
                </a:solidFill>
                <a:latin typeface="Arial Narrow" panose="020B0606020202030204" pitchFamily="34" charset="0"/>
              </a:rPr>
              <a:t>2</a:t>
            </a:r>
            <a:endParaRPr lang="ru-RU" sz="4400" b="1" i="0" cap="all" dirty="0" smtClean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0855" y="2270761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/>
          <a:p>
            <a:r>
              <a:rPr lang="ru-RU" sz="4400" b="1" cap="all" dirty="0">
                <a:solidFill>
                  <a:srgbClr val="00757B"/>
                </a:solidFill>
                <a:latin typeface="Arial Narrow" panose="020B0606020202030204" pitchFamily="34" charset="0"/>
              </a:rPr>
              <a:t>3</a:t>
            </a:r>
            <a:endParaRPr lang="ru-RU" sz="4400" b="1" i="0" cap="all" dirty="0" smtClean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2936067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/>
          <a:p>
            <a:r>
              <a:rPr lang="ru-RU" sz="4400" b="1" cap="all" dirty="0">
                <a:solidFill>
                  <a:srgbClr val="00757B"/>
                </a:solidFill>
                <a:latin typeface="Arial Narrow" panose="020B0606020202030204" pitchFamily="34" charset="0"/>
              </a:rPr>
              <a:t>4</a:t>
            </a:r>
            <a:endParaRPr lang="ru-RU" sz="4400" b="1" i="0" cap="all" dirty="0" smtClean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235" y="3658523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/>
          <a:p>
            <a:r>
              <a:rPr lang="ru-RU" sz="4400" b="1" cap="all" dirty="0">
                <a:solidFill>
                  <a:srgbClr val="00757B"/>
                </a:solidFill>
                <a:latin typeface="Arial Narrow" panose="020B0606020202030204" pitchFamily="34" charset="0"/>
              </a:rPr>
              <a:t>5</a:t>
            </a:r>
            <a:endParaRPr lang="ru-RU" sz="4400" b="1" i="0" cap="all" dirty="0" smtClean="0">
              <a:solidFill>
                <a:srgbClr val="00757B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49340" y="2727961"/>
            <a:ext cx="2324100" cy="1480154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/>
          <a:p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6940" y="2560780"/>
            <a:ext cx="2887980" cy="1615441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 lnSpcReduction="10000"/>
          </a:bodyPr>
          <a:lstStyle/>
          <a:p>
            <a:pPr algn="ctr"/>
            <a:r>
              <a:rPr lang="ru-RU" sz="1400" b="1" cap="al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Уведомление об </a:t>
            </a:r>
            <a:r>
              <a:rPr lang="ru-RU" sz="1400" b="1" cap="all" dirty="0">
                <a:solidFill>
                  <a:schemeClr val="bg1"/>
                </a:solidFill>
                <a:latin typeface="Arial Narrow" panose="020B0606020202030204" pitchFamily="34" charset="0"/>
              </a:rPr>
              <a:t>отказе банк </a:t>
            </a:r>
            <a:r>
              <a:rPr lang="ru-RU" sz="1400" b="1" cap="al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направляет:</a:t>
            </a:r>
            <a:endParaRPr lang="ru-RU" sz="1400" b="1" cap="all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ru-RU" sz="1400" b="1" cap="all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cap="al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Уполномоченному органу исполнительной  Власти ;</a:t>
            </a:r>
            <a:endParaRPr lang="ru-RU" sz="1400" b="1" cap="all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ru-RU" sz="1400" b="1" cap="all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cap="al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фонду </a:t>
            </a:r>
            <a:r>
              <a:rPr lang="ru-RU" sz="1400" b="1" cap="all" dirty="0">
                <a:solidFill>
                  <a:schemeClr val="bg1"/>
                </a:solidFill>
                <a:latin typeface="Arial Narrow" panose="020B0606020202030204" pitchFamily="34" charset="0"/>
              </a:rPr>
              <a:t>защиты прав граждан – </a:t>
            </a:r>
          </a:p>
          <a:p>
            <a:r>
              <a:rPr lang="ru-RU" sz="1400" b="1" cap="al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   участников Долевого </a:t>
            </a:r>
            <a:r>
              <a:rPr lang="ru-RU" sz="1400" b="1" cap="all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стр-ва</a:t>
            </a:r>
            <a:endParaRPr lang="ru-RU" sz="1400" b="1" i="0" cap="all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8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айды контента">
  <a:themeElements>
    <a:clrScheme name="МФЦ">
      <a:dk1>
        <a:srgbClr val="623B2A"/>
      </a:dk1>
      <a:lt1>
        <a:srgbClr val="FFFFFF"/>
      </a:lt1>
      <a:dk2>
        <a:srgbClr val="623B2A"/>
      </a:dk2>
      <a:lt2>
        <a:srgbClr val="FFFFFF"/>
      </a:lt2>
      <a:accent1>
        <a:srgbClr val="FF4E39"/>
      </a:accent1>
      <a:accent2>
        <a:srgbClr val="C39367"/>
      </a:accent2>
      <a:accent3>
        <a:srgbClr val="623B2A"/>
      </a:accent3>
      <a:accent4>
        <a:srgbClr val="EF8E6B"/>
      </a:accent4>
      <a:accent5>
        <a:srgbClr val="DCB68D"/>
      </a:accent5>
      <a:accent6>
        <a:srgbClr val="955C3E"/>
      </a:accent6>
      <a:hlink>
        <a:srgbClr val="BF9C85"/>
      </a:hlink>
      <a:folHlink>
        <a:srgbClr val="EBD6BE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b" anchorCtr="0">
        <a:normAutofit/>
      </a:bodyPr>
      <a:lstStyle>
        <a:defPPr>
          <a:defRPr sz="1400" b="1" i="0" cap="all"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кст + пиктограмма">
  <a:themeElements>
    <a:clrScheme name="МФЦ">
      <a:dk1>
        <a:srgbClr val="623B2A"/>
      </a:dk1>
      <a:lt1>
        <a:srgbClr val="FFFFFF"/>
      </a:lt1>
      <a:dk2>
        <a:srgbClr val="623B2A"/>
      </a:dk2>
      <a:lt2>
        <a:srgbClr val="FFFFFF"/>
      </a:lt2>
      <a:accent1>
        <a:srgbClr val="FF4E39"/>
      </a:accent1>
      <a:accent2>
        <a:srgbClr val="C39367"/>
      </a:accent2>
      <a:accent3>
        <a:srgbClr val="623B2A"/>
      </a:accent3>
      <a:accent4>
        <a:srgbClr val="EF8E6B"/>
      </a:accent4>
      <a:accent5>
        <a:srgbClr val="DCB68D"/>
      </a:accent5>
      <a:accent6>
        <a:srgbClr val="955C3E"/>
      </a:accent6>
      <a:hlink>
        <a:srgbClr val="BF9C85"/>
      </a:hlink>
      <a:folHlink>
        <a:srgbClr val="EBD6BE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b" anchorCtr="0">
        <a:normAutofit/>
      </a:bodyPr>
      <a:lstStyle>
        <a:defPPr>
          <a:defRPr sz="1400" b="1" i="0" cap="all"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 Шмуцтитульный слайд">
  <a:themeElements>
    <a:clrScheme name="МФЦ">
      <a:dk1>
        <a:srgbClr val="623B2A"/>
      </a:dk1>
      <a:lt1>
        <a:srgbClr val="FFFFFF"/>
      </a:lt1>
      <a:dk2>
        <a:srgbClr val="623B2A"/>
      </a:dk2>
      <a:lt2>
        <a:srgbClr val="FFFFFF"/>
      </a:lt2>
      <a:accent1>
        <a:srgbClr val="FF4E39"/>
      </a:accent1>
      <a:accent2>
        <a:srgbClr val="C39367"/>
      </a:accent2>
      <a:accent3>
        <a:srgbClr val="623B2A"/>
      </a:accent3>
      <a:accent4>
        <a:srgbClr val="EF8E6B"/>
      </a:accent4>
      <a:accent5>
        <a:srgbClr val="DCB68D"/>
      </a:accent5>
      <a:accent6>
        <a:srgbClr val="955C3E"/>
      </a:accent6>
      <a:hlink>
        <a:srgbClr val="BF9C85"/>
      </a:hlink>
      <a:folHlink>
        <a:srgbClr val="EBD6BE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b" anchorCtr="0">
        <a:normAutofit/>
      </a:bodyPr>
      <a:lstStyle>
        <a:defPPr>
          <a:defRPr sz="1400" b="1" i="0" cap="all"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Шмуцтитульный слайд">
  <a:themeElements>
    <a:clrScheme name="МФЦ">
      <a:dk1>
        <a:srgbClr val="623B2A"/>
      </a:dk1>
      <a:lt1>
        <a:srgbClr val="FFFFFF"/>
      </a:lt1>
      <a:dk2>
        <a:srgbClr val="623B2A"/>
      </a:dk2>
      <a:lt2>
        <a:srgbClr val="FFFFFF"/>
      </a:lt2>
      <a:accent1>
        <a:srgbClr val="FF4E39"/>
      </a:accent1>
      <a:accent2>
        <a:srgbClr val="C39367"/>
      </a:accent2>
      <a:accent3>
        <a:srgbClr val="623B2A"/>
      </a:accent3>
      <a:accent4>
        <a:srgbClr val="EF8E6B"/>
      </a:accent4>
      <a:accent5>
        <a:srgbClr val="DCB68D"/>
      </a:accent5>
      <a:accent6>
        <a:srgbClr val="955C3E"/>
      </a:accent6>
      <a:hlink>
        <a:srgbClr val="BF9C85"/>
      </a:hlink>
      <a:folHlink>
        <a:srgbClr val="EBD6BE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b" anchorCtr="0">
        <a:normAutofit/>
      </a:bodyPr>
      <a:lstStyle>
        <a:defPPr>
          <a:defRPr sz="1400" b="1" i="0" cap="all"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Титульный, заключительный слайд">
  <a:themeElements>
    <a:clrScheme name="МФЦ">
      <a:dk1>
        <a:srgbClr val="623B2A"/>
      </a:dk1>
      <a:lt1>
        <a:srgbClr val="FFFFFF"/>
      </a:lt1>
      <a:dk2>
        <a:srgbClr val="623B2A"/>
      </a:dk2>
      <a:lt2>
        <a:srgbClr val="FFFFFF"/>
      </a:lt2>
      <a:accent1>
        <a:srgbClr val="FF4E39"/>
      </a:accent1>
      <a:accent2>
        <a:srgbClr val="C39367"/>
      </a:accent2>
      <a:accent3>
        <a:srgbClr val="623B2A"/>
      </a:accent3>
      <a:accent4>
        <a:srgbClr val="EF8E6B"/>
      </a:accent4>
      <a:accent5>
        <a:srgbClr val="DCB68D"/>
      </a:accent5>
      <a:accent6>
        <a:srgbClr val="955C3E"/>
      </a:accent6>
      <a:hlink>
        <a:srgbClr val="BF9C85"/>
      </a:hlink>
      <a:folHlink>
        <a:srgbClr val="EBD6BE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b" anchorCtr="0">
        <a:normAutofit/>
      </a:bodyPr>
      <a:lstStyle>
        <a:defPPr>
          <a:defRPr sz="1400" b="1" i="0" cap="all"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8798</TotalTime>
  <Words>1034</Words>
  <Application>Microsoft Office PowerPoint</Application>
  <PresentationFormat>Экран (16:9)</PresentationFormat>
  <Paragraphs>206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слайды контента</vt:lpstr>
      <vt:lpstr>Текст + пиктограмма</vt:lpstr>
      <vt:lpstr>2 Шмуцтитульный слайд</vt:lpstr>
      <vt:lpstr>Шмуцтитульный слайд</vt:lpstr>
      <vt:lpstr>Титульный, заключительный слайд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*** ***</dc:creator>
  <cp:lastModifiedBy>Ганиев Р.Р.</cp:lastModifiedBy>
  <cp:revision>668</cp:revision>
  <cp:lastPrinted>2019-02-07T14:27:11Z</cp:lastPrinted>
  <dcterms:created xsi:type="dcterms:W3CDTF">2013-12-14T15:27:23Z</dcterms:created>
  <dcterms:modified xsi:type="dcterms:W3CDTF">2019-02-26T05:58:35Z</dcterms:modified>
</cp:coreProperties>
</file>