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5"/>
  </p:notesMasterIdLst>
  <p:sldIdLst>
    <p:sldId id="256" r:id="rId3"/>
    <p:sldId id="291" r:id="rId4"/>
    <p:sldId id="286" r:id="rId5"/>
    <p:sldId id="293" r:id="rId6"/>
    <p:sldId id="292" r:id="rId7"/>
    <p:sldId id="294" r:id="rId8"/>
    <p:sldId id="295" r:id="rId9"/>
    <p:sldId id="287" r:id="rId10"/>
    <p:sldId id="272" r:id="rId11"/>
    <p:sldId id="259" r:id="rId12"/>
    <p:sldId id="276" r:id="rId13"/>
    <p:sldId id="277" r:id="rId14"/>
    <p:sldId id="279" r:id="rId15"/>
    <p:sldId id="280" r:id="rId16"/>
    <p:sldId id="288" r:id="rId17"/>
    <p:sldId id="262" r:id="rId18"/>
    <p:sldId id="264" r:id="rId19"/>
    <p:sldId id="267" r:id="rId20"/>
    <p:sldId id="297" r:id="rId21"/>
    <p:sldId id="260" r:id="rId22"/>
    <p:sldId id="261" r:id="rId23"/>
    <p:sldId id="29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6B542-150D-4007-A864-66773FC01AD4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26F80-871E-4D56-B76F-7EFCE3B09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37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854F8-1A86-4070-BB38-3BB780A9715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00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17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853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9FB5BC5B-41D7-4E6B-A8B7-568B38ED9B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972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959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073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78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37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00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82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9099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214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093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81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11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64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74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22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72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99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53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42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7B748-687E-443B-A278-246829F232A3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E4647-AB11-4EED-A745-D927334F20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30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8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266429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 обсуждению проекта «Основных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направлений единой государственной денежно-кредитной политики на 2016 год и период 2017 и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20168 годов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», </a:t>
            </a:r>
            <a:endParaRPr lang="ru-RU" sz="2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936104"/>
          </a:xfrm>
          <a:solidFill>
            <a:schemeClr val="bg1">
              <a:lumMod val="85000"/>
            </a:schemeClr>
          </a:solidFill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Совет </a:t>
            </a: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по финансовому регулированию денежно-кредитной политике Ассоциации </a:t>
            </a:r>
            <a:r>
              <a:rPr lang="ru-RU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региональных </a:t>
            </a: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банков </a:t>
            </a:r>
            <a:r>
              <a:rPr lang="ru-RU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России,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12 </a:t>
            </a: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октября </a:t>
            </a:r>
            <a:r>
              <a:rPr lang="ru-RU" sz="6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2015 г</a:t>
            </a:r>
            <a:r>
              <a:rPr lang="ru-RU" sz="6400" b="1" dirty="0">
                <a:solidFill>
                  <a:srgbClr val="000000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>.</a:t>
            </a:r>
            <a:endParaRPr lang="ru-RU" sz="6400" b="1" dirty="0"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6400" b="1" dirty="0">
                <a:solidFill>
                  <a:srgbClr val="000000"/>
                </a:solidFill>
                <a:latin typeface="Arial" panose="020B0604020202020204" pitchFamily="34" charset="0"/>
                <a:ea typeface="SimSun"/>
                <a:cs typeface="Arial" panose="020B0604020202020204" pitchFamily="34" charset="0"/>
              </a:rPr>
              <a:t> </a:t>
            </a:r>
            <a:endParaRPr lang="ru-RU" sz="6400" dirty="0">
              <a:latin typeface="Arial" panose="020B0604020202020204" pitchFamily="34" charset="0"/>
              <a:ea typeface="SimSun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6156176" y="1000108"/>
            <a:ext cx="2160240" cy="4846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А.Хандруев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Подзаголовок 3"/>
          <p:cNvSpPr txBox="1">
            <a:spLocks/>
          </p:cNvSpPr>
          <p:nvPr/>
        </p:nvSpPr>
        <p:spPr>
          <a:xfrm>
            <a:off x="1524000" y="4867284"/>
            <a:ext cx="6400800" cy="1009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02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116632"/>
            <a:ext cx="7886700" cy="93610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Модификация концепции инфляционного таргетирования</a:t>
            </a:r>
            <a:endParaRPr lang="ru-RU" sz="24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3789" y="1330947"/>
            <a:ext cx="8463031" cy="19082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Эффективность использования «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 guidance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зависит от комплекса следующих условий: </a:t>
            </a:r>
          </a:p>
          <a:p>
            <a:pPr fontAlgn="base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1) предсказуемость реакции общественности;</a:t>
            </a:r>
          </a:p>
          <a:p>
            <a:pPr fontAlgn="base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2) качественная интерпретация информации;</a:t>
            </a:r>
          </a:p>
          <a:p>
            <a:pPr fontAlgn="base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3) соблюдение обязательств (обещаний).</a:t>
            </a:r>
          </a:p>
          <a:p>
            <a:endParaRPr lang="ru-RU" dirty="0"/>
          </a:p>
        </p:txBody>
      </p:sp>
      <p:pic>
        <p:nvPicPr>
          <p:cNvPr id="4098" name="Рисунок 9" descr="C:\Users\Оля\Desktop\ДИПЛОМ\картинки\Рисунок1 безра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146" y="2996953"/>
            <a:ext cx="2221706" cy="2783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Рисунок 8" descr="C:\Users\Оля\Desktop\ДИПЛОМ\картинки\Рисунок1 ВВП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050" y="3068960"/>
            <a:ext cx="2314575" cy="274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Рисунок 7" descr="C:\Users\Оля\Desktop\ДИПЛОМ\картинки\Рисунок1 ИПЦ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62" y="3239163"/>
            <a:ext cx="2208277" cy="253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7669" y="5780898"/>
            <a:ext cx="2929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уровня инфляции в Великобритании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24420" y="5775627"/>
            <a:ext cx="2827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уровня безработицы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Великобритании</a:t>
            </a:r>
          </a:p>
          <a:p>
            <a:endParaRPr lang="ru-RU" sz="16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1150" y="5780898"/>
            <a:ext cx="2791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темпов экономического роста в Великобритании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1752" y="1260129"/>
            <a:ext cx="8545068" cy="1736824"/>
          </a:xfrm>
          <a:prstGeom prst="rect">
            <a:avLst/>
          </a:prstGeom>
          <a:noFill/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06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1"/>
            <a:ext cx="8229600" cy="9555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altLang="ru-RU" sz="3200" b="1" dirty="0" smtClean="0"/>
              <a:t>       </a:t>
            </a:r>
            <a:r>
              <a:rPr lang="ru-RU" altLang="ru-RU" sz="2400" b="1" dirty="0" smtClean="0"/>
              <a:t>«Черный ящик» денежно-кредитной  политики </a:t>
            </a:r>
          </a:p>
        </p:txBody>
      </p:sp>
      <p:sp>
        <p:nvSpPr>
          <p:cNvPr id="10243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CE08F40-641D-4F10-A2B1-72CF66551019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9520" y="1857376"/>
            <a:ext cx="8044962" cy="3571875"/>
          </a:xfrm>
          <a:prstGeom prst="rect">
            <a:avLst/>
          </a:prstGeom>
          <a:solidFill>
            <a:srgbClr val="EAF7E7"/>
          </a:solidFill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773723" y="123825"/>
            <a:ext cx="6963508" cy="1295400"/>
          </a:xfrm>
        </p:spPr>
        <p:txBody>
          <a:bodyPr/>
          <a:lstStyle/>
          <a:p>
            <a:pPr algn="ctr" eaLnBrk="1" hangingPunct="1"/>
            <a:r>
              <a:rPr lang="ru-RU" altLang="ru-RU" sz="2800" dirty="0" smtClean="0">
                <a:latin typeface="Times New Roman" pitchFamily="18" charset="0"/>
              </a:rPr>
              <a:t>Общая схема трансмиссионного механизма  денежно-кредитной политики</a:t>
            </a:r>
          </a:p>
        </p:txBody>
      </p:sp>
      <p:sp>
        <p:nvSpPr>
          <p:cNvPr id="13315" name="Номер слайда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5EA201F-F178-4D9A-809E-128AA173E665}" type="slidenum">
              <a:rPr lang="ru-RU" altLang="en-US" smtClean="0">
                <a:solidFill>
                  <a:srgbClr val="000000"/>
                </a:solidFill>
                <a:latin typeface="Arial" charset="0"/>
              </a:rPr>
              <a:pPr/>
              <a:t>12</a:t>
            </a:fld>
            <a:endParaRPr lang="ru-RU" alt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6" name="Text Box 39"/>
          <p:cNvSpPr txBox="1">
            <a:spLocks noChangeArrowheads="1"/>
          </p:cNvSpPr>
          <p:nvPr/>
        </p:nvSpPr>
        <p:spPr bwMode="auto">
          <a:xfrm>
            <a:off x="3446585" y="1419226"/>
            <a:ext cx="2110154" cy="24606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</p:txBody>
      </p:sp>
      <p:sp>
        <p:nvSpPr>
          <p:cNvPr id="13317" name="Text Box 39"/>
          <p:cNvSpPr txBox="1">
            <a:spLocks noChangeArrowheads="1"/>
          </p:cNvSpPr>
          <p:nvPr/>
        </p:nvSpPr>
        <p:spPr bwMode="auto">
          <a:xfrm>
            <a:off x="3376246" y="6019801"/>
            <a:ext cx="2602523" cy="24606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ВАЛОВЫЙ ВНУТРЕННИЙ ПРОДУКТ</a:t>
            </a:r>
          </a:p>
        </p:txBody>
      </p:sp>
      <p:sp>
        <p:nvSpPr>
          <p:cNvPr id="13318" name="Text Box 39"/>
          <p:cNvSpPr txBox="1">
            <a:spLocks noChangeArrowheads="1"/>
          </p:cNvSpPr>
          <p:nvPr/>
        </p:nvSpPr>
        <p:spPr bwMode="auto">
          <a:xfrm>
            <a:off x="4642338" y="19050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800" dirty="0">
                <a:solidFill>
                  <a:srgbClr val="000000"/>
                </a:solidFill>
                <a:latin typeface="Times New Roman" pitchFamily="18" charset="0"/>
              </a:rPr>
              <a:t>Влияние ставки процента на расходы по приобретению товаров длительного пользования</a:t>
            </a:r>
          </a:p>
        </p:txBody>
      </p:sp>
      <p:sp>
        <p:nvSpPr>
          <p:cNvPr id="13319" name="Text Box 39"/>
          <p:cNvSpPr txBox="1">
            <a:spLocks noChangeArrowheads="1"/>
          </p:cNvSpPr>
          <p:nvPr/>
        </p:nvSpPr>
        <p:spPr bwMode="auto">
          <a:xfrm>
            <a:off x="5627077" y="19050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Эффект богатства</a:t>
            </a:r>
          </a:p>
          <a:p>
            <a:pPr algn="ctr">
              <a:spcBef>
                <a:spcPct val="50000"/>
              </a:spcBef>
            </a:pPr>
            <a:endParaRPr lang="ru-RU" altLang="ru-RU" sz="10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 altLang="ru-RU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20" name="Text Box 39"/>
          <p:cNvSpPr txBox="1">
            <a:spLocks noChangeArrowheads="1"/>
          </p:cNvSpPr>
          <p:nvPr/>
        </p:nvSpPr>
        <p:spPr bwMode="auto">
          <a:xfrm>
            <a:off x="6611815" y="19050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Эффект ликвидности</a:t>
            </a:r>
          </a:p>
          <a:p>
            <a:pPr algn="ctr">
              <a:spcBef>
                <a:spcPct val="50000"/>
              </a:spcBef>
            </a:pPr>
            <a:endParaRPr lang="ru-RU" altLang="ru-RU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21" name="Text Box 39"/>
          <p:cNvSpPr txBox="1">
            <a:spLocks noChangeArrowheads="1"/>
          </p:cNvSpPr>
          <p:nvPr/>
        </p:nvSpPr>
        <p:spPr bwMode="auto">
          <a:xfrm>
            <a:off x="7596554" y="19050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Влияние ставки процента на чистый экспорт</a:t>
            </a:r>
          </a:p>
        </p:txBody>
      </p:sp>
      <p:sp>
        <p:nvSpPr>
          <p:cNvPr id="13322" name="Text Box 39"/>
          <p:cNvSpPr txBox="1">
            <a:spLocks noChangeArrowheads="1"/>
          </p:cNvSpPr>
          <p:nvPr/>
        </p:nvSpPr>
        <p:spPr bwMode="auto">
          <a:xfrm>
            <a:off x="691661" y="19050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Влияние ставки процента на инвестиции</a:t>
            </a:r>
          </a:p>
        </p:txBody>
      </p:sp>
      <p:sp>
        <p:nvSpPr>
          <p:cNvPr id="13323" name="Text Box 39"/>
          <p:cNvSpPr txBox="1">
            <a:spLocks noChangeArrowheads="1"/>
          </p:cNvSpPr>
          <p:nvPr/>
        </p:nvSpPr>
        <p:spPr bwMode="auto">
          <a:xfrm>
            <a:off x="1676400" y="19050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Теория </a:t>
            </a:r>
            <a:r>
              <a:rPr lang="en-US" altLang="ru-RU" sz="1000" dirty="0">
                <a:solidFill>
                  <a:srgbClr val="000000"/>
                </a:solidFill>
                <a:latin typeface="Times New Roman" pitchFamily="18" charset="0"/>
              </a:rPr>
              <a:t>q-</a:t>
            </a: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Тобина</a:t>
            </a:r>
          </a:p>
        </p:txBody>
      </p:sp>
      <p:sp>
        <p:nvSpPr>
          <p:cNvPr id="13324" name="Text Box 39"/>
          <p:cNvSpPr txBox="1">
            <a:spLocks noChangeArrowheads="1"/>
          </p:cNvSpPr>
          <p:nvPr/>
        </p:nvSpPr>
        <p:spPr bwMode="auto">
          <a:xfrm>
            <a:off x="2661138" y="19050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Кредитный подход</a:t>
            </a:r>
          </a:p>
          <a:p>
            <a:pPr algn="ctr">
              <a:spcBef>
                <a:spcPct val="50000"/>
              </a:spcBef>
            </a:pPr>
            <a:endParaRPr lang="ru-RU" altLang="ru-RU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25" name="Text Box 39"/>
          <p:cNvSpPr txBox="1">
            <a:spLocks noChangeArrowheads="1"/>
          </p:cNvSpPr>
          <p:nvPr/>
        </p:nvSpPr>
        <p:spPr bwMode="auto">
          <a:xfrm>
            <a:off x="3645877" y="19050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Влияние </a:t>
            </a:r>
            <a:r>
              <a:rPr lang="ru-RU" altLang="ru-RU" sz="1000" dirty="0" err="1">
                <a:solidFill>
                  <a:srgbClr val="000000"/>
                </a:solidFill>
                <a:latin typeface="Times New Roman" pitchFamily="18" charset="0"/>
              </a:rPr>
              <a:t>ассиметричности</a:t>
            </a:r>
            <a:r>
              <a:rPr lang="ru-RU" altLang="ru-RU" sz="1000" dirty="0">
                <a:solidFill>
                  <a:srgbClr val="000000"/>
                </a:solidFill>
                <a:latin typeface="Times New Roman" pitchFamily="18" charset="0"/>
              </a:rPr>
              <a:t> информации</a:t>
            </a:r>
          </a:p>
        </p:txBody>
      </p:sp>
      <p:sp>
        <p:nvSpPr>
          <p:cNvPr id="13326" name="Text Box 39"/>
          <p:cNvSpPr txBox="1">
            <a:spLocks noChangeArrowheads="1"/>
          </p:cNvSpPr>
          <p:nvPr/>
        </p:nvSpPr>
        <p:spPr bwMode="auto">
          <a:xfrm>
            <a:off x="703385" y="2667000"/>
            <a:ext cx="983274" cy="2362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Процентные ставки</a:t>
            </a:r>
          </a:p>
        </p:txBody>
      </p:sp>
      <p:sp>
        <p:nvSpPr>
          <p:cNvPr id="13327" name="Text Box 39"/>
          <p:cNvSpPr txBox="1">
            <a:spLocks noChangeArrowheads="1"/>
          </p:cNvSpPr>
          <p:nvPr/>
        </p:nvSpPr>
        <p:spPr bwMode="auto">
          <a:xfrm>
            <a:off x="691661" y="50292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Инвестиции</a:t>
            </a: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Инвестиции в жилье</a:t>
            </a:r>
          </a:p>
        </p:txBody>
      </p:sp>
      <p:sp>
        <p:nvSpPr>
          <p:cNvPr id="13328" name="Text Box 39"/>
          <p:cNvSpPr txBox="1">
            <a:spLocks noChangeArrowheads="1"/>
          </p:cNvSpPr>
          <p:nvPr/>
        </p:nvSpPr>
        <p:spPr bwMode="auto">
          <a:xfrm>
            <a:off x="1676400" y="2667000"/>
            <a:ext cx="983274" cy="2362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Цены акций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ru-RU" sz="1000">
                <a:solidFill>
                  <a:srgbClr val="000000"/>
                </a:solidFill>
                <a:latin typeface="Times New Roman" pitchFamily="18" charset="0"/>
              </a:rPr>
              <a:t>q-</a:t>
            </a: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Тобина</a:t>
            </a:r>
            <a:endParaRPr lang="ru-RU" altLang="ru-RU" sz="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29" name="Text Box 39"/>
          <p:cNvSpPr txBox="1">
            <a:spLocks noChangeArrowheads="1"/>
          </p:cNvSpPr>
          <p:nvPr/>
        </p:nvSpPr>
        <p:spPr bwMode="auto">
          <a:xfrm>
            <a:off x="1688123" y="50292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Инвестиции</a:t>
            </a:r>
          </a:p>
        </p:txBody>
      </p:sp>
      <p:sp>
        <p:nvSpPr>
          <p:cNvPr id="13330" name="Text Box 39"/>
          <p:cNvSpPr txBox="1">
            <a:spLocks noChangeArrowheads="1"/>
          </p:cNvSpPr>
          <p:nvPr/>
        </p:nvSpPr>
        <p:spPr bwMode="auto">
          <a:xfrm>
            <a:off x="2672862" y="2667000"/>
            <a:ext cx="983274" cy="2362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Доступность кредитов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31" name="Text Box 39"/>
          <p:cNvSpPr txBox="1">
            <a:spLocks noChangeArrowheads="1"/>
          </p:cNvSpPr>
          <p:nvPr/>
        </p:nvSpPr>
        <p:spPr bwMode="auto">
          <a:xfrm>
            <a:off x="2672861" y="50292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Инвестиции</a:t>
            </a: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Инвестиции в жилье</a:t>
            </a:r>
          </a:p>
        </p:txBody>
      </p:sp>
      <p:sp>
        <p:nvSpPr>
          <p:cNvPr id="13332" name="Text Box 39"/>
          <p:cNvSpPr txBox="1">
            <a:spLocks noChangeArrowheads="1"/>
          </p:cNvSpPr>
          <p:nvPr/>
        </p:nvSpPr>
        <p:spPr bwMode="auto">
          <a:xfrm>
            <a:off x="3657600" y="2667000"/>
            <a:ext cx="983274" cy="2362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Цены акций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Риск ложного выбора и недобросовестного поведения</a:t>
            </a:r>
          </a:p>
          <a:p>
            <a:pPr algn="ctr">
              <a:spcBef>
                <a:spcPct val="50000"/>
              </a:spcBef>
            </a:pPr>
            <a:endParaRPr lang="en-US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Ссуды</a:t>
            </a:r>
          </a:p>
        </p:txBody>
      </p:sp>
      <p:sp>
        <p:nvSpPr>
          <p:cNvPr id="13333" name="Text Box 39"/>
          <p:cNvSpPr txBox="1">
            <a:spLocks noChangeArrowheads="1"/>
          </p:cNvSpPr>
          <p:nvPr/>
        </p:nvSpPr>
        <p:spPr bwMode="auto">
          <a:xfrm>
            <a:off x="4642339" y="2667000"/>
            <a:ext cx="983274" cy="2362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Процентные ставки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34" name="Text Box 39"/>
          <p:cNvSpPr txBox="1">
            <a:spLocks noChangeArrowheads="1"/>
          </p:cNvSpPr>
          <p:nvPr/>
        </p:nvSpPr>
        <p:spPr bwMode="auto">
          <a:xfrm>
            <a:off x="3657600" y="50292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Инвестиции</a:t>
            </a:r>
          </a:p>
        </p:txBody>
      </p:sp>
      <p:sp>
        <p:nvSpPr>
          <p:cNvPr id="13335" name="Text Box 39"/>
          <p:cNvSpPr txBox="1">
            <a:spLocks noChangeArrowheads="1"/>
          </p:cNvSpPr>
          <p:nvPr/>
        </p:nvSpPr>
        <p:spPr bwMode="auto">
          <a:xfrm>
            <a:off x="4642338" y="50292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 eaLnBrk="1" hangingPunct="1"/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Расходы на товары длительного пользования</a:t>
            </a:r>
          </a:p>
        </p:txBody>
      </p:sp>
      <p:sp>
        <p:nvSpPr>
          <p:cNvPr id="13336" name="Text Box 39"/>
          <p:cNvSpPr txBox="1">
            <a:spLocks noChangeArrowheads="1"/>
          </p:cNvSpPr>
          <p:nvPr/>
        </p:nvSpPr>
        <p:spPr bwMode="auto">
          <a:xfrm>
            <a:off x="5627077" y="2667000"/>
            <a:ext cx="983274" cy="2362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Цены акций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Рыночная стоимость богатства в форме фин. ресурсов</a:t>
            </a:r>
          </a:p>
        </p:txBody>
      </p:sp>
      <p:sp>
        <p:nvSpPr>
          <p:cNvPr id="13337" name="Text Box 39"/>
          <p:cNvSpPr txBox="1">
            <a:spLocks noChangeArrowheads="1"/>
          </p:cNvSpPr>
          <p:nvPr/>
        </p:nvSpPr>
        <p:spPr bwMode="auto">
          <a:xfrm>
            <a:off x="5627077" y="50292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Потребление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338" name="Text Box 39"/>
          <p:cNvSpPr txBox="1">
            <a:spLocks noChangeArrowheads="1"/>
          </p:cNvSpPr>
          <p:nvPr/>
        </p:nvSpPr>
        <p:spPr bwMode="auto">
          <a:xfrm>
            <a:off x="6611816" y="2667000"/>
            <a:ext cx="983274" cy="2362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  <a:p>
            <a:pPr algn="ctr">
              <a:spcBef>
                <a:spcPct val="50000"/>
              </a:spcBef>
            </a:pPr>
            <a:endParaRPr lang="en-US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Цены акций</a:t>
            </a:r>
          </a:p>
          <a:p>
            <a:pPr algn="ctr">
              <a:spcBef>
                <a:spcPct val="50000"/>
              </a:spcBef>
            </a:pPr>
            <a:endParaRPr lang="en-US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900">
                <a:solidFill>
                  <a:srgbClr val="000000"/>
                </a:solidFill>
                <a:latin typeface="Times New Roman" pitchFamily="18" charset="0"/>
              </a:rPr>
              <a:t>Рыночная стоимость богатства в форме фин. ресурсов</a:t>
            </a:r>
          </a:p>
          <a:p>
            <a:pPr algn="ctr">
              <a:spcBef>
                <a:spcPct val="50000"/>
              </a:spcBef>
            </a:pPr>
            <a:endParaRPr lang="en-US" altLang="ru-RU" sz="9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900">
                <a:solidFill>
                  <a:srgbClr val="000000"/>
                </a:solidFill>
                <a:latin typeface="Times New Roman" pitchFamily="18" charset="0"/>
              </a:rPr>
              <a:t>Вероятность появления фин. затруднений</a:t>
            </a:r>
          </a:p>
        </p:txBody>
      </p:sp>
      <p:sp>
        <p:nvSpPr>
          <p:cNvPr id="13339" name="Text Box 39"/>
          <p:cNvSpPr txBox="1">
            <a:spLocks noChangeArrowheads="1"/>
          </p:cNvSpPr>
          <p:nvPr/>
        </p:nvSpPr>
        <p:spPr bwMode="auto">
          <a:xfrm>
            <a:off x="6611815" y="50292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900">
                <a:solidFill>
                  <a:srgbClr val="000000"/>
                </a:solidFill>
                <a:latin typeface="Times New Roman" pitchFamily="18" charset="0"/>
              </a:rPr>
              <a:t>Инвестиции в жилье</a:t>
            </a:r>
          </a:p>
          <a:p>
            <a:pPr algn="ctr">
              <a:spcBef>
                <a:spcPct val="50000"/>
              </a:spcBef>
            </a:pPr>
            <a:r>
              <a:rPr lang="ru-RU" altLang="ru-RU" sz="900">
                <a:solidFill>
                  <a:srgbClr val="000000"/>
                </a:solidFill>
                <a:latin typeface="Times New Roman" pitchFamily="18" charset="0"/>
              </a:rPr>
              <a:t>Расходы на товары длительного пользования</a:t>
            </a:r>
          </a:p>
        </p:txBody>
      </p:sp>
      <p:sp>
        <p:nvSpPr>
          <p:cNvPr id="13340" name="Text Box 39"/>
          <p:cNvSpPr txBox="1">
            <a:spLocks noChangeArrowheads="1"/>
          </p:cNvSpPr>
          <p:nvPr/>
        </p:nvSpPr>
        <p:spPr bwMode="auto">
          <a:xfrm>
            <a:off x="7596554" y="2667000"/>
            <a:ext cx="983274" cy="23622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Предложение денег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Процентные ставки</a:t>
            </a:r>
          </a:p>
          <a:p>
            <a:pPr algn="ctr">
              <a:spcBef>
                <a:spcPct val="50000"/>
              </a:spcBef>
            </a:pPr>
            <a:endParaRPr lang="ru-RU" altLang="ru-RU" sz="100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Обменный курс</a:t>
            </a:r>
          </a:p>
        </p:txBody>
      </p:sp>
      <p:sp>
        <p:nvSpPr>
          <p:cNvPr id="13341" name="Text Box 39"/>
          <p:cNvSpPr txBox="1">
            <a:spLocks noChangeArrowheads="1"/>
          </p:cNvSpPr>
          <p:nvPr/>
        </p:nvSpPr>
        <p:spPr bwMode="auto">
          <a:xfrm>
            <a:off x="7596554" y="5029200"/>
            <a:ext cx="996462" cy="763588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18000" rIns="18000"/>
          <a:lstStyle/>
          <a:p>
            <a:pPr algn="ctr">
              <a:spcBef>
                <a:spcPct val="50000"/>
              </a:spcBef>
            </a:pPr>
            <a:r>
              <a:rPr lang="ru-RU" altLang="ru-RU" sz="1000">
                <a:solidFill>
                  <a:srgbClr val="000000"/>
                </a:solidFill>
                <a:latin typeface="Times New Roman" pitchFamily="18" charset="0"/>
              </a:rPr>
              <a:t>Чистый экспорт</a:t>
            </a:r>
          </a:p>
        </p:txBody>
      </p:sp>
      <p:sp>
        <p:nvSpPr>
          <p:cNvPr id="19486" name="Line 47"/>
          <p:cNvSpPr>
            <a:spLocks noChangeShapeType="1"/>
          </p:cNvSpPr>
          <p:nvPr/>
        </p:nvSpPr>
        <p:spPr bwMode="auto">
          <a:xfrm>
            <a:off x="1125415" y="3048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87" name="Line 48"/>
          <p:cNvSpPr>
            <a:spLocks noChangeShapeType="1"/>
          </p:cNvSpPr>
          <p:nvPr/>
        </p:nvSpPr>
        <p:spPr bwMode="auto">
          <a:xfrm>
            <a:off x="2110154" y="3048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88" name="Line 49"/>
          <p:cNvSpPr>
            <a:spLocks noChangeShapeType="1"/>
          </p:cNvSpPr>
          <p:nvPr/>
        </p:nvSpPr>
        <p:spPr bwMode="auto">
          <a:xfrm>
            <a:off x="3165231" y="3048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89" name="Line 50"/>
          <p:cNvSpPr>
            <a:spLocks noChangeShapeType="1"/>
          </p:cNvSpPr>
          <p:nvPr/>
        </p:nvSpPr>
        <p:spPr bwMode="auto">
          <a:xfrm>
            <a:off x="4149969" y="3048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0" name="Line 51"/>
          <p:cNvSpPr>
            <a:spLocks noChangeShapeType="1"/>
          </p:cNvSpPr>
          <p:nvPr/>
        </p:nvSpPr>
        <p:spPr bwMode="auto">
          <a:xfrm>
            <a:off x="5134708" y="3048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1" name="Line 52"/>
          <p:cNvSpPr>
            <a:spLocks noChangeShapeType="1"/>
          </p:cNvSpPr>
          <p:nvPr/>
        </p:nvSpPr>
        <p:spPr bwMode="auto">
          <a:xfrm>
            <a:off x="6119446" y="3048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2" name="Line 53"/>
          <p:cNvSpPr>
            <a:spLocks noChangeShapeType="1"/>
          </p:cNvSpPr>
          <p:nvPr/>
        </p:nvSpPr>
        <p:spPr bwMode="auto">
          <a:xfrm>
            <a:off x="7104185" y="3048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3" name="Line 54"/>
          <p:cNvSpPr>
            <a:spLocks noChangeShapeType="1"/>
          </p:cNvSpPr>
          <p:nvPr/>
        </p:nvSpPr>
        <p:spPr bwMode="auto">
          <a:xfrm>
            <a:off x="8088923" y="30480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4" name="Line 55"/>
          <p:cNvSpPr>
            <a:spLocks noChangeShapeType="1"/>
          </p:cNvSpPr>
          <p:nvPr/>
        </p:nvSpPr>
        <p:spPr bwMode="auto">
          <a:xfrm>
            <a:off x="1125415" y="3706814"/>
            <a:ext cx="0" cy="132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5" name="Line 56"/>
          <p:cNvSpPr>
            <a:spLocks noChangeShapeType="1"/>
          </p:cNvSpPr>
          <p:nvPr/>
        </p:nvSpPr>
        <p:spPr bwMode="auto">
          <a:xfrm>
            <a:off x="2110154" y="3554414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6" name="Line 57"/>
          <p:cNvSpPr>
            <a:spLocks noChangeShapeType="1"/>
          </p:cNvSpPr>
          <p:nvPr/>
        </p:nvSpPr>
        <p:spPr bwMode="auto">
          <a:xfrm>
            <a:off x="3165231" y="3657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7" name="Line 58"/>
          <p:cNvSpPr>
            <a:spLocks noChangeShapeType="1"/>
          </p:cNvSpPr>
          <p:nvPr/>
        </p:nvSpPr>
        <p:spPr bwMode="auto">
          <a:xfrm>
            <a:off x="2110154" y="4038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8" name="Line 59"/>
          <p:cNvSpPr>
            <a:spLocks noChangeShapeType="1"/>
          </p:cNvSpPr>
          <p:nvPr/>
        </p:nvSpPr>
        <p:spPr bwMode="auto">
          <a:xfrm>
            <a:off x="4149969" y="3554414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499" name="Line 60"/>
          <p:cNvSpPr>
            <a:spLocks noChangeShapeType="1"/>
          </p:cNvSpPr>
          <p:nvPr/>
        </p:nvSpPr>
        <p:spPr bwMode="auto">
          <a:xfrm>
            <a:off x="4149969" y="4392614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0" name="Line 61"/>
          <p:cNvSpPr>
            <a:spLocks noChangeShapeType="1"/>
          </p:cNvSpPr>
          <p:nvPr/>
        </p:nvSpPr>
        <p:spPr bwMode="auto">
          <a:xfrm>
            <a:off x="4149969" y="4849814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1" name="Line 62"/>
          <p:cNvSpPr>
            <a:spLocks noChangeShapeType="1"/>
          </p:cNvSpPr>
          <p:nvPr/>
        </p:nvSpPr>
        <p:spPr bwMode="auto">
          <a:xfrm>
            <a:off x="5134708" y="3706814"/>
            <a:ext cx="0" cy="132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2" name="Line 63"/>
          <p:cNvSpPr>
            <a:spLocks noChangeShapeType="1"/>
          </p:cNvSpPr>
          <p:nvPr/>
        </p:nvSpPr>
        <p:spPr bwMode="auto">
          <a:xfrm>
            <a:off x="6119446" y="3554414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3" name="Line 64"/>
          <p:cNvSpPr>
            <a:spLocks noChangeShapeType="1"/>
          </p:cNvSpPr>
          <p:nvPr/>
        </p:nvSpPr>
        <p:spPr bwMode="auto">
          <a:xfrm>
            <a:off x="7104185" y="3554414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4" name="Line 65"/>
          <p:cNvSpPr>
            <a:spLocks noChangeShapeType="1"/>
          </p:cNvSpPr>
          <p:nvPr/>
        </p:nvSpPr>
        <p:spPr bwMode="auto">
          <a:xfrm>
            <a:off x="6119446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5" name="Line 66"/>
          <p:cNvSpPr>
            <a:spLocks noChangeShapeType="1"/>
          </p:cNvSpPr>
          <p:nvPr/>
        </p:nvSpPr>
        <p:spPr bwMode="auto">
          <a:xfrm>
            <a:off x="7104185" y="42672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6" name="Line 67"/>
          <p:cNvSpPr>
            <a:spLocks noChangeShapeType="1"/>
          </p:cNvSpPr>
          <p:nvPr/>
        </p:nvSpPr>
        <p:spPr bwMode="auto">
          <a:xfrm>
            <a:off x="7104185" y="4849814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7" name="Line 68"/>
          <p:cNvSpPr>
            <a:spLocks noChangeShapeType="1"/>
          </p:cNvSpPr>
          <p:nvPr/>
        </p:nvSpPr>
        <p:spPr bwMode="auto">
          <a:xfrm>
            <a:off x="8088923" y="37068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8" name="Line 70"/>
          <p:cNvSpPr>
            <a:spLocks noChangeShapeType="1"/>
          </p:cNvSpPr>
          <p:nvPr/>
        </p:nvSpPr>
        <p:spPr bwMode="auto">
          <a:xfrm>
            <a:off x="8088923" y="4191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09" name="Line 74"/>
          <p:cNvSpPr>
            <a:spLocks noChangeShapeType="1"/>
          </p:cNvSpPr>
          <p:nvPr/>
        </p:nvSpPr>
        <p:spPr bwMode="auto">
          <a:xfrm>
            <a:off x="4149969" y="17256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0" name="Line 75"/>
          <p:cNvSpPr>
            <a:spLocks noChangeShapeType="1"/>
          </p:cNvSpPr>
          <p:nvPr/>
        </p:nvSpPr>
        <p:spPr bwMode="auto">
          <a:xfrm>
            <a:off x="5134708" y="1725613"/>
            <a:ext cx="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1" name="Line 76"/>
          <p:cNvSpPr>
            <a:spLocks noChangeShapeType="1"/>
          </p:cNvSpPr>
          <p:nvPr/>
        </p:nvSpPr>
        <p:spPr bwMode="auto">
          <a:xfrm>
            <a:off x="5556738" y="1600200"/>
            <a:ext cx="562708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2" name="Line 77"/>
          <p:cNvSpPr>
            <a:spLocks noChangeShapeType="1"/>
          </p:cNvSpPr>
          <p:nvPr/>
        </p:nvSpPr>
        <p:spPr bwMode="auto">
          <a:xfrm>
            <a:off x="5556739" y="1600200"/>
            <a:ext cx="1547446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3" name="Line 78"/>
          <p:cNvSpPr>
            <a:spLocks noChangeShapeType="1"/>
          </p:cNvSpPr>
          <p:nvPr/>
        </p:nvSpPr>
        <p:spPr bwMode="auto">
          <a:xfrm>
            <a:off x="5556738" y="1600200"/>
            <a:ext cx="253218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4" name="Line 79"/>
          <p:cNvSpPr>
            <a:spLocks noChangeShapeType="1"/>
          </p:cNvSpPr>
          <p:nvPr/>
        </p:nvSpPr>
        <p:spPr bwMode="auto">
          <a:xfrm flipH="1">
            <a:off x="3165231" y="1524000"/>
            <a:ext cx="281354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5" name="Line 80"/>
          <p:cNvSpPr>
            <a:spLocks noChangeShapeType="1"/>
          </p:cNvSpPr>
          <p:nvPr/>
        </p:nvSpPr>
        <p:spPr bwMode="auto">
          <a:xfrm flipH="1">
            <a:off x="2180492" y="1524000"/>
            <a:ext cx="126609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6" name="Line 81"/>
          <p:cNvSpPr>
            <a:spLocks noChangeShapeType="1"/>
          </p:cNvSpPr>
          <p:nvPr/>
        </p:nvSpPr>
        <p:spPr bwMode="auto">
          <a:xfrm flipH="1">
            <a:off x="1195754" y="1524000"/>
            <a:ext cx="2250831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7" name="Line 82"/>
          <p:cNvSpPr>
            <a:spLocks noChangeShapeType="1"/>
          </p:cNvSpPr>
          <p:nvPr/>
        </p:nvSpPr>
        <p:spPr bwMode="auto">
          <a:xfrm>
            <a:off x="4149969" y="57912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8" name="Line 83"/>
          <p:cNvSpPr>
            <a:spLocks noChangeShapeType="1"/>
          </p:cNvSpPr>
          <p:nvPr/>
        </p:nvSpPr>
        <p:spPr bwMode="auto">
          <a:xfrm>
            <a:off x="5134708" y="5791200"/>
            <a:ext cx="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19" name="Line 84"/>
          <p:cNvSpPr>
            <a:spLocks noChangeShapeType="1"/>
          </p:cNvSpPr>
          <p:nvPr/>
        </p:nvSpPr>
        <p:spPr bwMode="auto">
          <a:xfrm flipH="1">
            <a:off x="5978769" y="5791200"/>
            <a:ext cx="14067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20" name="Line 85"/>
          <p:cNvSpPr>
            <a:spLocks noChangeShapeType="1"/>
          </p:cNvSpPr>
          <p:nvPr/>
        </p:nvSpPr>
        <p:spPr bwMode="auto">
          <a:xfrm flipH="1">
            <a:off x="5978769" y="5791200"/>
            <a:ext cx="1125415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21" name="Line 86"/>
          <p:cNvSpPr>
            <a:spLocks noChangeShapeType="1"/>
          </p:cNvSpPr>
          <p:nvPr/>
        </p:nvSpPr>
        <p:spPr bwMode="auto">
          <a:xfrm>
            <a:off x="2180492" y="5791200"/>
            <a:ext cx="11957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22" name="Line 87"/>
          <p:cNvSpPr>
            <a:spLocks noChangeShapeType="1"/>
          </p:cNvSpPr>
          <p:nvPr/>
        </p:nvSpPr>
        <p:spPr bwMode="auto">
          <a:xfrm>
            <a:off x="3165231" y="5791200"/>
            <a:ext cx="21101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23" name="Line 88"/>
          <p:cNvSpPr>
            <a:spLocks noChangeShapeType="1"/>
          </p:cNvSpPr>
          <p:nvPr/>
        </p:nvSpPr>
        <p:spPr bwMode="auto">
          <a:xfrm>
            <a:off x="1195754" y="5791200"/>
            <a:ext cx="2110154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9524" name="Line 89"/>
          <p:cNvSpPr>
            <a:spLocks noChangeShapeType="1"/>
          </p:cNvSpPr>
          <p:nvPr/>
        </p:nvSpPr>
        <p:spPr bwMode="auto">
          <a:xfrm flipH="1">
            <a:off x="5978769" y="5791200"/>
            <a:ext cx="2180492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600" b="1" dirty="0" smtClean="0"/>
              <a:t>Схема каналов денежной трансмиссии, предполагающая использование процентной ставки в качестве инструмента денежной политики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532549"/>
              </p:ext>
            </p:extLst>
          </p:nvPr>
        </p:nvGraphicFramePr>
        <p:xfrm>
          <a:off x="858715" y="1412777"/>
          <a:ext cx="7287358" cy="510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Visio" r:id="rId4" imgW="7284415" imgH="4379976" progId="Visio.Drawing.11">
                  <p:embed/>
                </p:oleObj>
              </mc:Choice>
              <mc:Fallback>
                <p:oleObj name="Visio" r:id="rId4" imgW="7284415" imgH="4379976" progId="Visio.Drawing.11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715" y="1412777"/>
                        <a:ext cx="7287358" cy="5107088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EC0722-0F37-4B98-B31F-561EFDACD04C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  <p:cxnSp>
        <p:nvCxnSpPr>
          <p:cNvPr id="5125" name="Прямая со стрелкой 5"/>
          <p:cNvCxnSpPr>
            <a:cxnSpLocks noChangeShapeType="1"/>
          </p:cNvCxnSpPr>
          <p:nvPr/>
        </p:nvCxnSpPr>
        <p:spPr bwMode="auto">
          <a:xfrm rot="10800000" flipV="1">
            <a:off x="3582866" y="5572125"/>
            <a:ext cx="1780442" cy="642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1"/>
            <a:ext cx="8229600" cy="102758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Особенности каналов денежной трансмиссии</a:t>
            </a:r>
            <a: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странах с развивающимися рынками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1338" y="1700213"/>
            <a:ext cx="8229600" cy="4105051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8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dirty="0" smtClean="0"/>
              <a:t>Процентный канал: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i="1" dirty="0" smtClean="0">
                <a:solidFill>
                  <a:srgbClr val="002060"/>
                </a:solidFill>
              </a:rPr>
              <a:t>Денежная политика в большей степени оказывает влияние на кредитно-депозитные ставки, а не на доходность рыночных корпоративных обязательств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i="1" dirty="0" smtClean="0">
                <a:solidFill>
                  <a:srgbClr val="002060"/>
                </a:solidFill>
              </a:rPr>
              <a:t>Наличие сильной связи между девальвационными и инфляционными ожиданиями имеет своим следствием включение в ставки внутреннего облигационного и кредитного рынков «рисковой премии»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dirty="0" smtClean="0"/>
              <a:t>Кредитный канал: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i="1" dirty="0" smtClean="0">
                <a:solidFill>
                  <a:srgbClr val="002060"/>
                </a:solidFill>
              </a:rPr>
              <a:t>Высокая зависимость предприятий от банковского кредитования, а также низкий уровень конкуренции в финансовой сфере  предопределяет ключевую роль кредитного канала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dirty="0" smtClean="0"/>
              <a:t>Валютный канал: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b="1" i="1" dirty="0" smtClean="0">
                <a:solidFill>
                  <a:srgbClr val="002060"/>
                </a:solidFill>
              </a:rPr>
              <a:t>Инфляция в значительной степени формируется под влиянием прямого воздействия курса на цены торгуемых товаров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800" b="1" i="1" dirty="0" smtClean="0">
              <a:solidFill>
                <a:srgbClr val="002060"/>
              </a:solidFill>
            </a:endParaRPr>
          </a:p>
        </p:txBody>
      </p:sp>
      <p:sp>
        <p:nvSpPr>
          <p:cNvPr id="15364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BCCF6D-6FBA-4D85-8CD5-3E743E09E944}" type="slidenum">
              <a:rPr lang="ru-RU" altLang="ru-RU" smtClean="0"/>
              <a:pPr/>
              <a:t>14</a:t>
            </a:fld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EF4775-545C-4442-83C8-AFCCCB5A2BA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16574" y="457200"/>
            <a:ext cx="7970226" cy="81156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Ключевые элементы</a:t>
            </a:r>
            <a:b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инфляционного таргетирования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alt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Ценовая стабильность определена как  основная долгосрочная задача денежно-кредитной политики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alt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Публичное </a:t>
            </a:r>
            <a:r>
              <a:rPr lang="ru-RU" alt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провозглашение среднесрочных количественно определенных плановых показателей инфляции;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ru-RU" alt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Относительная свобода денежных властей в выборе промежуточных целей; 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прозрачность денежно-кредитной политики;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Повышенная ответственность регулирующих органов за достижение плановых показателей.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656" y="285728"/>
            <a:ext cx="7717536" cy="928694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Транспарентность  при таргетировании инфляции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357298"/>
            <a:ext cx="7560839" cy="49292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4666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Канал   </a:t>
            </a:r>
            <a:r>
              <a:rPr lang="ru-RU" sz="2400" b="1" dirty="0"/>
              <a:t>ожиданий</a:t>
            </a:r>
            <a:endParaRPr lang="en-US" sz="2400" b="1" dirty="0"/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013576" cy="44973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endParaRPr lang="en-US" sz="2500" b="1" dirty="0"/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Один из наиболее важных каналов – связан с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инфляционными ожиданиями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Ожидания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относительно будущей политики важны и относятся к текущей политике 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Механизм денежной трансмиссии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может меняться если частные экономические агенты не верят и/или меняют поведение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Эффективность инструментов проводимой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политики зависят от предыдущих ожиданий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12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1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1625-F367-4CF3-87B2-66D6CB43015E}" type="slidenum">
              <a:rPr lang="ru-RU"/>
              <a:pPr/>
              <a:t>18</a:t>
            </a:fld>
            <a:endParaRPr lang="ru-RU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Значение канала </a:t>
            </a:r>
            <a:r>
              <a:rPr lang="ru-RU" sz="2800" b="1" dirty="0"/>
              <a:t>ожиданий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052736"/>
            <a:ext cx="8229600" cy="514543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ru-RU" sz="1800" dirty="0"/>
          </a:p>
          <a:p>
            <a:r>
              <a:rPr lang="ru-RU" sz="2000" b="1" dirty="0" smtClean="0"/>
              <a:t>Изменения </a:t>
            </a:r>
            <a:r>
              <a:rPr lang="ru-RU" sz="2000" b="1" dirty="0"/>
              <a:t>в </a:t>
            </a:r>
            <a:r>
              <a:rPr lang="ru-RU" sz="2000" b="1" dirty="0" smtClean="0"/>
              <a:t>денежно-кредитной </a:t>
            </a:r>
            <a:r>
              <a:rPr lang="ru-RU" sz="2000" b="1" dirty="0"/>
              <a:t>политике уже сами по себе обладают сигнальным эффектом, т.е. способны повлиять на поведение предприятий и </a:t>
            </a:r>
            <a:r>
              <a:rPr lang="ru-RU" sz="2000" b="1" dirty="0" smtClean="0"/>
              <a:t>населения. </a:t>
            </a:r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Канал </a:t>
            </a:r>
            <a:r>
              <a:rPr lang="ru-RU" sz="2000" b="1" dirty="0"/>
              <a:t>ожиданий характеризуется наименьшей предсказуемостью: финансовые посредники, предприятия и население могут интерпретировать решения денежных властей противоположным </a:t>
            </a:r>
            <a:r>
              <a:rPr lang="ru-RU" sz="2000" b="1" dirty="0" smtClean="0"/>
              <a:t>образом.</a:t>
            </a:r>
            <a:endParaRPr lang="ru-RU" sz="2000" b="1" dirty="0"/>
          </a:p>
          <a:p>
            <a:endParaRPr lang="ru-RU" sz="2000" b="1" dirty="0" smtClean="0"/>
          </a:p>
          <a:p>
            <a:r>
              <a:rPr lang="ru-RU" sz="2000" b="1" dirty="0" smtClean="0"/>
              <a:t>В </a:t>
            </a:r>
            <a:r>
              <a:rPr lang="ru-RU" sz="2000" b="1" dirty="0"/>
              <a:t>ситуации, когда денежные власти пользуются высоким уровнем доверия, они могут достигать конечных целей денежной политики, действуя через «словесные интервенции» и проводя незначительные изменения в параметрах процентной </a:t>
            </a:r>
            <a:r>
              <a:rPr lang="ru-RU" sz="2000" b="1" dirty="0" smtClean="0"/>
              <a:t>политики. 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2000" y="4572000"/>
            <a:ext cx="7696200" cy="198120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Глава Центробанка Эльвира Набиуллина: «Отмечу, что в рамках данного сценария рубль существенно укрепится в будущем году как за счет компенсации наблюдаемого сейчас эффекта «перелета», или, другими словами, чрезмерного обесценения, так и за счет роста цен на нефть. Банк России даже при альтернативном сценарии развития российской экономики, предусматривающем стоимость нефти в $60 за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барр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 на протяжении последующих трех лет,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ожидает укрепления рубля в 2015 году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»                                                                                            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РИА Новости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pics.v6.top.rbk.ru/v6_top_pics/resized/800xH/media/img/8/36/754228925202368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095" y="228600"/>
            <a:ext cx="762381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Кольцо 5"/>
          <p:cNvSpPr/>
          <p:nvPr/>
        </p:nvSpPr>
        <p:spPr>
          <a:xfrm>
            <a:off x="2209800" y="1905000"/>
            <a:ext cx="1905000" cy="1752600"/>
          </a:xfrm>
          <a:prstGeom prst="donut">
            <a:avLst>
              <a:gd name="adj" fmla="val 1587"/>
            </a:avLst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0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Оценка текущего момента: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>
                <a:solidFill>
                  <a:srgbClr val="C00000"/>
                </a:solidFill>
              </a:rPr>
              <a:t>Банк России в ситуации «идеального шторма»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Отрицательные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темпы роста ВВП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 инвестиций в основной капитал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Clr>
                <a:srgbClr val="C00000"/>
              </a:buClr>
              <a:buSzPct val="120000"/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Вялый внутренний спрос;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Инфляция, близкая к галопирующей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Ограничения, вплоть до полного закрытия, доступа на внешние рынки заимствования;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Волатильность внутреннего валютного рынка и высокие девальвационные ожидания;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Неустойчивость финансового сектора, прежде всего банковской системы.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01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13"/>
          <p:cNvSpPr>
            <a:spLocks noGrp="1"/>
          </p:cNvSpPr>
          <p:nvPr>
            <p:ph type="body" sz="half" idx="2"/>
          </p:nvPr>
        </p:nvSpPr>
        <p:spPr>
          <a:xfrm>
            <a:off x="1143000" y="5367338"/>
            <a:ext cx="6858000" cy="8048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Фактическая и прогнозная динамика ключевой ставки в рамках  коридора неопределенности  (uncertainty  bands)</a:t>
            </a:r>
            <a:endParaRPr lang="ru-RU" sz="1800" b="1" dirty="0"/>
          </a:p>
        </p:txBody>
      </p:sp>
      <p:pic>
        <p:nvPicPr>
          <p:cNvPr id="15" name="Рисунок 14" descr=" Repo rate with uncertainty bands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914400"/>
            <a:ext cx="4724400" cy="411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</p:pic>
      <p:sp>
        <p:nvSpPr>
          <p:cNvPr id="18" name="Прямоугольник 17"/>
          <p:cNvSpPr/>
          <p:nvPr/>
        </p:nvSpPr>
        <p:spPr>
          <a:xfrm>
            <a:off x="838200" y="914400"/>
            <a:ext cx="2895600" cy="15240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Ставка РЕПО ( </a:t>
            </a:r>
            <a:r>
              <a:rPr lang="en-US" b="1" dirty="0" smtClean="0">
                <a:solidFill>
                  <a:schemeClr val="tx1"/>
                </a:solidFill>
              </a:rPr>
              <a:t>policy rate)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ru-RU" sz="2400" dirty="0" smtClean="0">
                <a:solidFill>
                  <a:srgbClr val="FF0000"/>
                </a:solidFill>
              </a:rPr>
              <a:t>-</a:t>
            </a:r>
            <a:r>
              <a:rPr lang="en-US" sz="2400" dirty="0" smtClean="0">
                <a:solidFill>
                  <a:srgbClr val="FF0000"/>
                </a:solidFill>
              </a:rPr>
              <a:t>) </a:t>
            </a:r>
            <a:r>
              <a:rPr lang="ru-RU" sz="2400" dirty="0" smtClean="0">
                <a:solidFill>
                  <a:srgbClr val="FF0000"/>
                </a:solidFill>
              </a:rPr>
              <a:t>0.35%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Установлена с 9.09.2015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Заголовок 6"/>
          <p:cNvSpPr txBox="1">
            <a:spLocks/>
          </p:cNvSpPr>
          <p:nvPr/>
        </p:nvSpPr>
        <p:spPr>
          <a:xfrm>
            <a:off x="762000" y="152400"/>
            <a:ext cx="7696200" cy="609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Банк Швеции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38200" y="2590800"/>
            <a:ext cx="2895600" cy="2438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838200" y="2590799"/>
          <a:ext cx="2895600" cy="2438401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723900"/>
                <a:gridCol w="723900"/>
                <a:gridCol w="723900"/>
                <a:gridCol w="723900"/>
              </a:tblGrid>
              <a:tr h="853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Effective</a:t>
                      </a:r>
                      <a:br>
                        <a:rPr lang="ru-RU" sz="1200" b="1" dirty="0">
                          <a:cs typeface="Arabic Typesetting" pitchFamily="66" charset="-78"/>
                        </a:rPr>
                      </a:br>
                      <a:r>
                        <a:rPr lang="ru-RU" sz="1200" b="1" dirty="0">
                          <a:cs typeface="Arabic Typesetting" pitchFamily="66" charset="-78"/>
                        </a:rPr>
                        <a:t>(DD/MM/YY)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cs typeface="Arabic Typesetting" pitchFamily="66" charset="-78"/>
                        </a:rPr>
                        <a:t>Repo</a:t>
                      </a:r>
                      <a:r>
                        <a:rPr lang="ru-RU" sz="1200" b="1" dirty="0">
                          <a:cs typeface="Arabic Typesetting" pitchFamily="66" charset="-78"/>
                        </a:rPr>
                        <a:t> </a:t>
                      </a:r>
                      <a:r>
                        <a:rPr lang="ru-RU" sz="1200" b="1" dirty="0" err="1">
                          <a:cs typeface="Arabic Typesetting" pitchFamily="66" charset="-78"/>
                        </a:rPr>
                        <a:t>rate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cs typeface="Arabic Typesetting" pitchFamily="66" charset="-78"/>
                        </a:rPr>
                        <a:t>Deposit</a:t>
                      </a:r>
                      <a:r>
                        <a:rPr lang="ru-RU" sz="1200" b="1" dirty="0">
                          <a:cs typeface="Arabic Typesetting" pitchFamily="66" charset="-78"/>
                        </a:rPr>
                        <a:t/>
                      </a:r>
                      <a:br>
                        <a:rPr lang="ru-RU" sz="1200" b="1" dirty="0">
                          <a:cs typeface="Arabic Typesetting" pitchFamily="66" charset="-78"/>
                        </a:rPr>
                      </a:br>
                      <a:r>
                        <a:rPr lang="ru-RU" sz="1200" b="1" dirty="0" err="1">
                          <a:cs typeface="Arabic Typesetting" pitchFamily="66" charset="-78"/>
                        </a:rPr>
                        <a:t>rate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>
                          <a:cs typeface="Arabic Typesetting" pitchFamily="66" charset="-78"/>
                        </a:rPr>
                        <a:t>Lending</a:t>
                      </a:r>
                      <a:br>
                        <a:rPr lang="ru-RU" sz="1200" b="1">
                          <a:cs typeface="Arabic Typesetting" pitchFamily="66" charset="-78"/>
                        </a:rPr>
                      </a:br>
                      <a:r>
                        <a:rPr lang="ru-RU" sz="1200" b="1">
                          <a:cs typeface="Arabic Typesetting" pitchFamily="66" charset="-78"/>
                        </a:rPr>
                        <a:t>rate</a:t>
                      </a:r>
                      <a:endParaRPr lang="ru-RU" sz="1200" b="1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</a:tr>
              <a:tr h="30246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9/9/2015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-0.35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-1.10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cs typeface="Arabic Typesetting" pitchFamily="66" charset="-78"/>
                        </a:rPr>
                        <a:t> 0.40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</a:tr>
              <a:tr h="3747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8/7/2015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-0,35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-1,10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       </a:t>
                      </a:r>
                      <a:r>
                        <a:rPr lang="ru-RU" sz="1200" b="1" dirty="0" smtClean="0">
                          <a:cs typeface="Arabic Typesetting" pitchFamily="66" charset="-78"/>
                        </a:rPr>
                        <a:t>0,40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</a:tr>
              <a:tr h="30246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cs typeface="Arabic Typesetting" pitchFamily="66" charset="-78"/>
                        </a:rPr>
                        <a:t>6/5/2015</a:t>
                      </a:r>
                      <a:endParaRPr lang="ru-RU" sz="1200" b="1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-0.25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-1.00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cs typeface="Arabic Typesetting" pitchFamily="66" charset="-78"/>
                        </a:rPr>
                        <a:t>   0.50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</a:tr>
              <a:tr h="30246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cs typeface="Arabic Typesetting" pitchFamily="66" charset="-78"/>
                        </a:rPr>
                        <a:t>25/3/2015</a:t>
                      </a:r>
                      <a:endParaRPr lang="ru-RU" sz="1200" b="1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-0.25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-1.00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        </a:t>
                      </a:r>
                      <a:r>
                        <a:rPr lang="ru-RU" sz="1200" b="1" dirty="0" smtClean="0">
                          <a:cs typeface="Arabic Typesetting" pitchFamily="66" charset="-78"/>
                        </a:rPr>
                        <a:t>0.50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</a:tr>
              <a:tr h="30246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cs typeface="Arabic Typesetting" pitchFamily="66" charset="-78"/>
                        </a:rPr>
                        <a:t>18/2/2015</a:t>
                      </a:r>
                      <a:endParaRPr lang="ru-RU" sz="1200" b="1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cs typeface="Arabic Typesetting" pitchFamily="66" charset="-78"/>
                        </a:rPr>
                        <a:t>-0.10</a:t>
                      </a:r>
                      <a:endParaRPr lang="ru-RU" sz="1200" b="1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-0.85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cs typeface="Arabic Typesetting" pitchFamily="66" charset="-78"/>
                        </a:rPr>
                        <a:t>       </a:t>
                      </a:r>
                      <a:r>
                        <a:rPr lang="ru-RU" sz="1200" b="1" baseline="0" dirty="0" smtClean="0">
                          <a:cs typeface="Arabic Typesetting" pitchFamily="66" charset="-78"/>
                        </a:rPr>
                        <a:t> </a:t>
                      </a:r>
                      <a:r>
                        <a:rPr lang="ru-RU" sz="1200" b="1" dirty="0" smtClean="0">
                          <a:cs typeface="Arabic Typesetting" pitchFamily="66" charset="-78"/>
                        </a:rPr>
                        <a:t> </a:t>
                      </a:r>
                      <a:r>
                        <a:rPr lang="ru-RU" sz="1200" b="1" dirty="0">
                          <a:cs typeface="Arabic Typesetting" pitchFamily="66" charset="-78"/>
                        </a:rPr>
                        <a:t>0,65</a:t>
                      </a:r>
                      <a:endParaRPr lang="ru-RU" sz="1200" b="1" dirty="0">
                        <a:latin typeface="Calibri"/>
                        <a:ea typeface="Calibri"/>
                        <a:cs typeface="Arabic Typesetting" pitchFamily="66" charset="-78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28" name="Выноска со стрелкой вниз 27"/>
          <p:cNvSpPr/>
          <p:nvPr/>
        </p:nvSpPr>
        <p:spPr>
          <a:xfrm rot="20326186">
            <a:off x="6284616" y="1557793"/>
            <a:ext cx="1542694" cy="1048931"/>
          </a:xfrm>
          <a:prstGeom prst="downArrowCallout">
            <a:avLst>
              <a:gd name="adj1" fmla="val 25000"/>
              <a:gd name="adj2" fmla="val 6091"/>
              <a:gd name="adj3" fmla="val 25000"/>
              <a:gd name="adj4" fmla="val 6497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Ожидания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609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Банк Швеции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4876800"/>
            <a:ext cx="3733800" cy="1524000"/>
          </a:xfrm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Фактическая и прогнозная динамика  инфляции (индекса потребительских цен)в  рамках  коридора неопределенности  (uncertainty  bands)</a:t>
            </a:r>
          </a:p>
          <a:p>
            <a:endParaRPr lang="ru-RU" dirty="0"/>
          </a:p>
        </p:txBody>
      </p:sp>
      <p:pic>
        <p:nvPicPr>
          <p:cNvPr id="5" name="Рисунок 4" descr="CPI with uncertainty band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3810000" cy="36576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pic>
        <p:nvPicPr>
          <p:cNvPr id="7" name="Рисунок 6" descr=" GDP with uncertainty bands "/>
          <p:cNvPicPr>
            <a:picLocks noGrp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1" r="7171"/>
          <a:stretch>
            <a:fillRect/>
          </a:stretch>
        </p:blipFill>
        <p:spPr bwMode="auto">
          <a:xfrm>
            <a:off x="4648200" y="1143000"/>
            <a:ext cx="3962400" cy="36576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4648200" y="4876800"/>
            <a:ext cx="3962400" cy="152400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Фактическая и прогнозная динамика  ВВП в рамках коридора неопределенности  (uncertainty  bands)</a:t>
            </a:r>
          </a:p>
        </p:txBody>
      </p:sp>
      <p:sp>
        <p:nvSpPr>
          <p:cNvPr id="9" name="Выноска со стрелкой вниз 8"/>
          <p:cNvSpPr/>
          <p:nvPr/>
        </p:nvSpPr>
        <p:spPr>
          <a:xfrm rot="19040651">
            <a:off x="2131371" y="1766497"/>
            <a:ext cx="1271359" cy="1047197"/>
          </a:xfrm>
          <a:prstGeom prst="downArrowCallout">
            <a:avLst>
              <a:gd name="adj1" fmla="val 16477"/>
              <a:gd name="adj2" fmla="val 13196"/>
              <a:gd name="adj3" fmla="val 25000"/>
              <a:gd name="adj4" fmla="val 6497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Ожидания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3600399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30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altLang="ru-RU" sz="2800" b="1" dirty="0" smtClean="0"/>
              <a:t>Режимы денежно-кредитной политики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41438"/>
            <a:ext cx="3754760" cy="4525962"/>
          </a:xfrm>
          <a:solidFill>
            <a:srgbClr val="FFFFCC"/>
          </a:solidFill>
          <a:ln w="38100">
            <a:solidFill>
              <a:schemeClr val="accent1"/>
            </a:solidFill>
          </a:ln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altLang="ru-RU" b="1" dirty="0" smtClean="0"/>
              <a:t>Стандартный подход:</a:t>
            </a:r>
          </a:p>
          <a:p>
            <a:pPr eaLnBrk="1" hangingPunct="1">
              <a:defRPr/>
            </a:pPr>
            <a:endParaRPr lang="ru-RU" altLang="ru-RU" sz="2600" dirty="0" smtClean="0"/>
          </a:p>
          <a:p>
            <a:pPr eaLnBrk="1" hangingPunct="1">
              <a:defRPr/>
            </a:pPr>
            <a:r>
              <a:rPr lang="ru-RU" altLang="ru-RU" sz="2000" b="1" dirty="0" smtClean="0">
                <a:solidFill>
                  <a:schemeClr val="accent5">
                    <a:lumMod val="25000"/>
                  </a:schemeClr>
                </a:solidFill>
              </a:rPr>
              <a:t>Таргетирование  валютного курса</a:t>
            </a:r>
          </a:p>
          <a:p>
            <a:pPr eaLnBrk="1" hangingPunct="1">
              <a:defRPr/>
            </a:pPr>
            <a:endParaRPr lang="ru-RU" altLang="ru-RU" sz="2000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eaLnBrk="1" hangingPunct="1">
              <a:defRPr/>
            </a:pPr>
            <a:r>
              <a:rPr lang="ru-RU" altLang="ru-RU" sz="2000" b="1" dirty="0" smtClean="0">
                <a:solidFill>
                  <a:schemeClr val="accent5">
                    <a:lumMod val="25000"/>
                  </a:schemeClr>
                </a:solidFill>
              </a:rPr>
              <a:t>Таргетирование денежной массы</a:t>
            </a:r>
          </a:p>
          <a:p>
            <a:pPr eaLnBrk="1" hangingPunct="1">
              <a:defRPr/>
            </a:pPr>
            <a:endParaRPr lang="ru-RU" altLang="ru-RU" sz="2000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eaLnBrk="1" hangingPunct="1">
              <a:defRPr/>
            </a:pPr>
            <a:r>
              <a:rPr lang="ru-RU" altLang="ru-RU" sz="2000" b="1" dirty="0" smtClean="0">
                <a:solidFill>
                  <a:schemeClr val="accent5">
                    <a:lumMod val="25000"/>
                  </a:schemeClr>
                </a:solidFill>
              </a:rPr>
              <a:t> Инфляционное таргетирование</a:t>
            </a:r>
          </a:p>
        </p:txBody>
      </p:sp>
      <p:sp>
        <p:nvSpPr>
          <p:cNvPr id="23556" name="Объект 1"/>
          <p:cNvSpPr>
            <a:spLocks noGrp="1"/>
          </p:cNvSpPr>
          <p:nvPr>
            <p:ph sz="half" idx="2"/>
          </p:nvPr>
        </p:nvSpPr>
        <p:spPr>
          <a:xfrm>
            <a:off x="4355975" y="1341438"/>
            <a:ext cx="4464175" cy="4525962"/>
          </a:xfrm>
          <a:solidFill>
            <a:srgbClr val="CCFFFF"/>
          </a:solidFill>
        </p:spPr>
        <p:txBody>
          <a:bodyPr/>
          <a:lstStyle/>
          <a:p>
            <a:pPr marL="0" indent="0">
              <a:buNone/>
            </a:pPr>
            <a:r>
              <a:rPr lang="ru-RU" altLang="ru-RU" b="1" dirty="0" smtClean="0"/>
              <a:t>    Нестандартный подход:</a:t>
            </a:r>
          </a:p>
          <a:p>
            <a:pPr marL="0" indent="0">
              <a:buNone/>
            </a:pPr>
            <a:endParaRPr lang="ru-RU" altLang="ru-RU" dirty="0" smtClean="0"/>
          </a:p>
          <a:p>
            <a:r>
              <a:rPr lang="ru-RU" altLang="ru-RU" sz="2000" b="1" dirty="0" smtClean="0"/>
              <a:t>Таргетирование ВВП и занятости</a:t>
            </a:r>
          </a:p>
          <a:p>
            <a:pPr marL="0" indent="0">
              <a:buNone/>
            </a:pPr>
            <a:endParaRPr lang="ru-RU" altLang="ru-RU" sz="2000" b="1" dirty="0" smtClean="0"/>
          </a:p>
          <a:p>
            <a:r>
              <a:rPr lang="ru-RU" altLang="ru-RU" sz="2000" b="1" dirty="0" smtClean="0"/>
              <a:t>Таргетирование процентных ставок (</a:t>
            </a:r>
            <a:r>
              <a:rPr lang="en-US" altLang="ru-RU" sz="2000" b="1" dirty="0" smtClean="0"/>
              <a:t>Forward guidance)</a:t>
            </a:r>
          </a:p>
          <a:p>
            <a:endParaRPr lang="ru-RU" altLang="ru-RU" sz="2000" b="1" dirty="0" smtClean="0"/>
          </a:p>
          <a:p>
            <a:r>
              <a:rPr lang="ru-RU" altLang="ru-RU" sz="2000" b="1" dirty="0" smtClean="0"/>
              <a:t>Таргетирование инфляционных ожиданий</a:t>
            </a:r>
          </a:p>
          <a:p>
            <a:endParaRPr lang="ru-RU" altLang="ru-RU" sz="2000" b="1" dirty="0" smtClean="0"/>
          </a:p>
        </p:txBody>
      </p:sp>
      <p:sp>
        <p:nvSpPr>
          <p:cNvPr id="23557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E83DADA-58DB-41D8-BB3B-E5C2E5D39AA1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nimBg="1"/>
      <p:bldP spid="2355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«Банк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России в предстоящий трехлетний период сохранит преемственность реализуемых принципов денежно-кредитной политики и планирует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2015 году завершить переход к режиму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таргетирования  инфляции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72808" cy="172819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endParaRPr lang="ru-RU" sz="1600" dirty="0">
              <a:solidFill>
                <a:srgbClr val="000000"/>
              </a:solidFill>
              <a:latin typeface="FuturisLightC"/>
            </a:endParaRPr>
          </a:p>
          <a:p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единой государственной денежно-кредитной политики на 2013 год и период 2014 и 2015 годов (</a:t>
            </a:r>
            <a:r>
              <a:rPr lang="ru-RU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1.11.2012</a:t>
            </a:r>
            <a:r>
              <a:rPr lang="ru-RU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1924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году Банк России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планирует завершить переход к режиму таргетирования инфляции, в рамках которого обеспечение ценовой стабильности признается приоритетной целью денежно-кредитной 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политики»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endParaRPr lang="ru-RU" sz="1600" dirty="0">
              <a:solidFill>
                <a:srgbClr val="000000"/>
              </a:solidFill>
              <a:latin typeface="FuturisLightC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Основные направления единой государственной денежно-кредитной политики на 2014 год и период 2015 и 2016 годов</a:t>
            </a:r>
          </a:p>
          <a:p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13.09.2013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371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«Банк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2015 года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будет проводить денежно-кредитную политику в рамках режима таргетирования 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инфляции»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56172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l"/>
            <a:endParaRPr lang="ru-RU" sz="1600" dirty="0">
              <a:solidFill>
                <a:srgbClr val="000000"/>
              </a:solidFill>
              <a:latin typeface="FuturisLightC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Основные направления единой государственной денежно-кредитной политики на 2015 год и период 2016 и 2017 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годов     (</a:t>
            </a:r>
            <a:r>
              <a:rPr lang="ru-RU" sz="2400" b="1" i="1" dirty="0" smtClean="0">
                <a:solidFill>
                  <a:srgbClr val="C00000"/>
                </a:solidFill>
                <a:latin typeface="FuturisLightC"/>
                <a:ea typeface="+mj-ea"/>
                <a:cs typeface="+mj-cs"/>
              </a:rPr>
              <a:t>6.11.2014</a:t>
            </a:r>
            <a:r>
              <a:rPr lang="ru-RU" sz="2400" b="1" i="1" dirty="0" smtClean="0">
                <a:solidFill>
                  <a:srgbClr val="4F81BD">
                    <a:lumMod val="75000"/>
                  </a:srgbClr>
                </a:solidFill>
                <a:latin typeface="FuturisLightC"/>
                <a:ea typeface="+mj-ea"/>
                <a:cs typeface="+mj-cs"/>
              </a:rPr>
              <a:t>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46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«Защита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обеспечение устойчивости рубля является основной функцией Банка России в соответствии с Конституцией Российской Федерации.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Устойчивость рубля обеспечивается посредством поддержания ценовой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стабильности…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 по денежно-кредитной политике будут приниматься на основе оценки баланса инфляционных рисков и рисков для экономического роста. При этом обеспечение финансовой стабильности останется одним из приоритетов деятельности Банка 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России»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21089"/>
            <a:ext cx="8229600" cy="129614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Основные направления единой государственной денежно-кредитной политики </a:t>
            </a:r>
            <a:endParaRPr lang="ru-RU" sz="20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2016 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 и период 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ru-RU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годов</a:t>
            </a:r>
            <a:endParaRPr lang="ru-RU" sz="2000" b="1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072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32655"/>
            <a:ext cx="7772400" cy="18002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altLang="ru-RU" sz="1800" b="1" cap="all" dirty="0" smtClean="0">
                <a:solidFill>
                  <a:srgbClr val="08080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Таргетирование </a:t>
            </a:r>
            <a:r>
              <a:rPr lang="ru-RU" altLang="ru-RU" sz="1800" b="1" cap="all" dirty="0">
                <a:solidFill>
                  <a:srgbClr val="08080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инфляции – режим денежно-кредитной политики, предусматривающий  установление целевых (количественных) ориентиров по инфляции на определенную перспективу в качестве главной цели деятельности центрального банка.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57D6B4D-A5CA-4542-9750-A057CA73423F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" name="Содержимое 2"/>
          <p:cNvSpPr>
            <a:spLocks noGrp="1"/>
          </p:cNvSpPr>
          <p:nvPr>
            <p:ph type="title"/>
          </p:nvPr>
        </p:nvSpPr>
        <p:spPr>
          <a:xfrm>
            <a:off x="722313" y="2276872"/>
            <a:ext cx="7772400" cy="3815953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altLang="ru-RU" sz="1800" b="1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 smtClean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Виды </a:t>
            </a:r>
            <a:r>
              <a:rPr lang="ru-RU" altLang="ru-RU" sz="2000" b="1" dirty="0">
                <a:solidFill>
                  <a:srgbClr val="002060"/>
                </a:solidFill>
              </a:rPr>
              <a:t>инфляционного таргетирования</a:t>
            </a:r>
            <a:endParaRPr lang="ru-RU" alt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1800" b="1" dirty="0" smtClean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1800" b="1" dirty="0">
              <a:solidFill>
                <a:srgbClr val="08080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800" b="1" dirty="0" smtClean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Полнофункциональное  инфляционное таргетирование</a:t>
            </a:r>
            <a:r>
              <a:rPr lang="ru-RU" altLang="ru-RU" sz="1800" dirty="0" smtClean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(англ. Full-fledged inflation targeting —FFIT); </a:t>
            </a:r>
          </a:p>
          <a:p>
            <a:pPr eaLnBrk="1" hangingPunct="1">
              <a:lnSpc>
                <a:spcPct val="90000"/>
              </a:lnSpc>
            </a:pPr>
            <a:endParaRPr lang="ru-RU" altLang="ru-RU" sz="1800" dirty="0" smtClean="0">
              <a:solidFill>
                <a:srgbClr val="0808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altLang="ru-RU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ыборочное инфляционное таргетирование</a:t>
            </a:r>
            <a:r>
              <a:rPr lang="ru-RU" altLang="ru-RU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(англ. eclectic inflation targeting — EIT);</a:t>
            </a:r>
          </a:p>
          <a:p>
            <a:pPr eaLnBrk="1" hangingPunct="1">
              <a:lnSpc>
                <a:spcPct val="90000"/>
              </a:lnSpc>
            </a:pPr>
            <a:endParaRPr lang="ru-RU" altLang="ru-RU" sz="1800" dirty="0" smtClean="0">
              <a:solidFill>
                <a:srgbClr val="0808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800" b="1" dirty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altLang="ru-RU" sz="1800" b="1" dirty="0" smtClean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прощенное инфляционное таргетирование</a:t>
            </a:r>
            <a:r>
              <a:rPr lang="ru-RU" altLang="ru-RU" sz="1800" dirty="0" smtClean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(англ. inflation targeting </a:t>
            </a:r>
            <a:r>
              <a:rPr lang="ru-RU" altLang="ru-RU" sz="1800" dirty="0" err="1" smtClean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en-US" altLang="ru-RU" sz="1800" dirty="0" smtClean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ght</a:t>
            </a:r>
            <a:r>
              <a:rPr lang="ru-RU" altLang="ru-RU" sz="1800" dirty="0" smtClean="0">
                <a:solidFill>
                  <a:srgbClr val="08080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ITL)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dirty="0" smtClean="0">
              <a:solidFill>
                <a:srgbClr val="006666"/>
              </a:solidFill>
              <a:latin typeface="Verdana" pitchFamily="34" charset="0"/>
            </a:endParaRPr>
          </a:p>
          <a:p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4B04-0722-4358-ACD6-E30DD6B04736}" type="slidenum">
              <a:rPr lang="ru-RU"/>
              <a:pPr/>
              <a:t>9</a:t>
            </a:fld>
            <a:endParaRPr lang="ru-RU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Трилемма «обменный курс – процентные ставки – свободное движение капиталов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b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Impossible trinity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dirty="0" smtClean="0"/>
              <a:t>        В </a:t>
            </a:r>
            <a:r>
              <a:rPr lang="ru-RU" sz="1800" b="1" dirty="0"/>
              <a:t>условиях отсутствия ограничений по капитальным операциям центральный банк не может одновременно контролировать валютный курс и процентные </a:t>
            </a:r>
            <a:r>
              <a:rPr lang="ru-RU" sz="1800" b="1" dirty="0" smtClean="0"/>
              <a:t>ставки.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sz="1800" b="1" dirty="0" smtClean="0">
                <a:solidFill>
                  <a:srgbClr val="C00000"/>
                </a:solidFill>
              </a:rPr>
              <a:t>На </a:t>
            </a:r>
            <a:r>
              <a:rPr lang="ru-RU" sz="1800" b="1" dirty="0">
                <a:solidFill>
                  <a:srgbClr val="C00000"/>
                </a:solidFill>
              </a:rPr>
              <a:t>практике многие страны с развивающимися рынками следуют  режиму управляемого плавания национальных валют, в рамках которого ставки по инструментам центрального банка используются для сглаживания курсовой динамики. 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800" b="1" dirty="0"/>
              <a:t> </a:t>
            </a:r>
            <a:r>
              <a:rPr lang="en-US" sz="1800" b="1" dirty="0" smtClean="0"/>
              <a:t>          </a:t>
            </a:r>
            <a:r>
              <a:rPr lang="ru-RU" sz="1800" b="1" dirty="0" smtClean="0"/>
              <a:t>Такая </a:t>
            </a:r>
            <a:r>
              <a:rPr lang="ru-RU" sz="1800" b="1" dirty="0"/>
              <a:t>политика может быть оправданной в условиях:</a:t>
            </a:r>
          </a:p>
          <a:p>
            <a:pPr lvl="1">
              <a:buClr>
                <a:srgbClr val="C00000"/>
              </a:buClr>
            </a:pPr>
            <a:r>
              <a:rPr lang="ru-RU" sz="1600" b="1" dirty="0"/>
              <a:t>Высокой зависимости экономики от импорта и, как следствие, сильного воздействия курса на цены</a:t>
            </a:r>
          </a:p>
          <a:p>
            <a:pPr lvl="1">
              <a:buClr>
                <a:srgbClr val="C00000"/>
              </a:buClr>
            </a:pPr>
            <a:r>
              <a:rPr lang="ru-RU" sz="1600" b="1" dirty="0"/>
              <a:t>Значительных относительно масштабов экономики внешних потоков капитала и низкой емкости внутреннего финансового рынка</a:t>
            </a:r>
          </a:p>
          <a:p>
            <a:pPr lvl="1">
              <a:buClr>
                <a:srgbClr val="C00000"/>
              </a:buClr>
            </a:pPr>
            <a:r>
              <a:rPr lang="ru-RU" sz="1600" b="1" dirty="0"/>
              <a:t>Нестабильных курсовых ожиданий и значимой рисковой премии</a:t>
            </a:r>
          </a:p>
          <a:p>
            <a:pPr lvl="1">
              <a:buClr>
                <a:srgbClr val="C00000"/>
              </a:buClr>
            </a:pPr>
            <a:r>
              <a:rPr lang="ru-RU" sz="1600" b="1" dirty="0"/>
              <a:t>Невысокого уровня доверия к денежным властям и, как следствие, отсутствия альтернативного валютному курсу якоря денежной политики</a:t>
            </a:r>
          </a:p>
          <a:p>
            <a:pPr lvl="1">
              <a:buClr>
                <a:srgbClr val="C00000"/>
              </a:buClr>
            </a:pPr>
            <a:endParaRPr lang="ru-RU" sz="1600" b="1" dirty="0"/>
          </a:p>
          <a:p>
            <a:pPr lvl="1">
              <a:buClr>
                <a:srgbClr val="C00000"/>
              </a:buClr>
            </a:pPr>
            <a:endParaRPr lang="ru-RU" sz="1600" dirty="0"/>
          </a:p>
          <a:p>
            <a:pPr lvl="1">
              <a:buClr>
                <a:srgbClr val="C00000"/>
              </a:buClr>
            </a:pPr>
            <a:endParaRPr lang="ru-RU" sz="1600" dirty="0"/>
          </a:p>
          <a:p>
            <a:pPr lvl="1">
              <a:buClr>
                <a:srgbClr val="C00000"/>
              </a:buClr>
            </a:pPr>
            <a:endParaRPr lang="ru-RU" sz="1600" dirty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1176</Words>
  <Application>Microsoft Office PowerPoint</Application>
  <PresentationFormat>Экран (4:3)</PresentationFormat>
  <Paragraphs>219</Paragraphs>
  <Slides>22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Тема Office</vt:lpstr>
      <vt:lpstr>Office Theme</vt:lpstr>
      <vt:lpstr>Visio</vt:lpstr>
      <vt:lpstr>К обсуждению проекта «Основных направлений единой государственной денежно-кредитной политики на 2016 год и период 2017 и 20168 годов», </vt:lpstr>
      <vt:lpstr>Оценка текущего момента:  Банк России в ситуации «идеального шторма»</vt:lpstr>
      <vt:lpstr>Режимы денежно-кредитной политики</vt:lpstr>
      <vt:lpstr>«Банк России в предстоящий трехлетний период сохранит преемственность реализуемых принципов денежно-кредитной политики и планирует к 2015 году завершить переход к режиму таргетирования  инфляции»</vt:lpstr>
      <vt:lpstr>«К 2015 году Банк России планирует завершить переход к режиму таргетирования инфляции, в рамках которого обеспечение ценовой стабильности признается приоритетной целью денежно-кредитной политики» </vt:lpstr>
      <vt:lpstr>«Банк России с 2015 года будет проводить денежно-кредитную политику в рамках режима таргетирования инфляции»</vt:lpstr>
      <vt:lpstr>«Защита и обеспечение устойчивости рубля является основной функцией Банка России в соответствии с Конституцией Российской Федерации. Устойчивость рубля обеспечивается посредством поддержания ценовой стабильности… Решения по денежно-кредитной политике будут приниматься на основе оценки баланса инфляционных рисков и рисков для экономического роста. При этом обеспечение финансовой стабильности останется одним из приоритетов деятельности Банка России»</vt:lpstr>
      <vt:lpstr>                       Виды инфляционного таргетирования   Полнофункциональное  инфляционное таргетирование (англ. Full-fledged inflation targeting —FFIT);   Выборочное инфляционное таргетирование (англ. eclectic inflation targeting — EIT);  Упрощенное инфляционное таргетирование (англ. inflation targeting light — ITL)  </vt:lpstr>
      <vt:lpstr>Трилемма «обменный курс – процентные ставки – свободное движение капиталов» (Impossible trinity)</vt:lpstr>
      <vt:lpstr>Презентация PowerPoint</vt:lpstr>
      <vt:lpstr>       «Черный ящик» денежно-кредитной  политики </vt:lpstr>
      <vt:lpstr>Общая схема трансмиссионного механизма  денежно-кредитной политики</vt:lpstr>
      <vt:lpstr>Схема каналов денежной трансмиссии, предполагающая использование процентной ставки в качестве инструмента денежной политики</vt:lpstr>
      <vt:lpstr>Особенности каналов денежной трансмиссии в странах с развивающимися рынками</vt:lpstr>
      <vt:lpstr>Ключевые элементы инфляционного таргетирования</vt:lpstr>
      <vt:lpstr>Транспарентность  при таргетировании инфляции</vt:lpstr>
      <vt:lpstr>Канал   ожиданий</vt:lpstr>
      <vt:lpstr>Значение канала ожиданий</vt:lpstr>
      <vt:lpstr>Презентация PowerPoint</vt:lpstr>
      <vt:lpstr>Презентация PowerPoint</vt:lpstr>
      <vt:lpstr>Банк Швеции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</dc:creator>
  <cp:lastModifiedBy>Анна</cp:lastModifiedBy>
  <cp:revision>34</cp:revision>
  <cp:lastPrinted>2015-10-12T10:00:59Z</cp:lastPrinted>
  <dcterms:created xsi:type="dcterms:W3CDTF">2015-10-02T14:51:11Z</dcterms:created>
  <dcterms:modified xsi:type="dcterms:W3CDTF">2015-10-12T10:08:49Z</dcterms:modified>
</cp:coreProperties>
</file>