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2" r:id="rId1"/>
  </p:sldMasterIdLst>
  <p:notesMasterIdLst>
    <p:notesMasterId r:id="rId17"/>
  </p:notesMasterIdLst>
  <p:handoutMasterIdLst>
    <p:handoutMasterId r:id="rId18"/>
  </p:handoutMasterIdLst>
  <p:sldIdLst>
    <p:sldId id="774" r:id="rId2"/>
    <p:sldId id="748" r:id="rId3"/>
    <p:sldId id="713" r:id="rId4"/>
    <p:sldId id="778" r:id="rId5"/>
    <p:sldId id="720" r:id="rId6"/>
    <p:sldId id="716" r:id="rId7"/>
    <p:sldId id="829" r:id="rId8"/>
    <p:sldId id="723" r:id="rId9"/>
    <p:sldId id="831" r:id="rId10"/>
    <p:sldId id="830" r:id="rId11"/>
    <p:sldId id="832" r:id="rId12"/>
    <p:sldId id="756" r:id="rId13"/>
    <p:sldId id="730" r:id="rId14"/>
    <p:sldId id="810" r:id="rId15"/>
    <p:sldId id="806" r:id="rId16"/>
  </p:sldIdLst>
  <p:sldSz cx="9144000" cy="6858000" type="screen4x3"/>
  <p:notesSz cx="6783388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15000"/>
      </a:spcBef>
      <a:spcAft>
        <a:spcPct val="0"/>
      </a:spcAft>
      <a:buClr>
        <a:schemeClr val="accent2"/>
      </a:buClr>
      <a:buFont typeface="Wingdings" pitchFamily="2" charset="2"/>
      <a:buChar char="§"/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15000"/>
      </a:spcBef>
      <a:spcAft>
        <a:spcPct val="0"/>
      </a:spcAft>
      <a:buClr>
        <a:schemeClr val="accent2"/>
      </a:buClr>
      <a:buFont typeface="Wingdings" pitchFamily="2" charset="2"/>
      <a:buChar char="§"/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15000"/>
      </a:spcBef>
      <a:spcAft>
        <a:spcPct val="0"/>
      </a:spcAft>
      <a:buClr>
        <a:schemeClr val="accent2"/>
      </a:buClr>
      <a:buFont typeface="Wingdings" pitchFamily="2" charset="2"/>
      <a:buChar char="§"/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15000"/>
      </a:spcBef>
      <a:spcAft>
        <a:spcPct val="0"/>
      </a:spcAft>
      <a:buClr>
        <a:schemeClr val="accent2"/>
      </a:buClr>
      <a:buFont typeface="Wingdings" pitchFamily="2" charset="2"/>
      <a:buChar char="§"/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15000"/>
      </a:spcBef>
      <a:spcAft>
        <a:spcPct val="0"/>
      </a:spcAft>
      <a:buClr>
        <a:schemeClr val="accent2"/>
      </a:buClr>
      <a:buFont typeface="Wingdings" pitchFamily="2" charset="2"/>
      <a:buChar char="§"/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ивоваров" initials="К.О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9D03"/>
    <a:srgbClr val="377F87"/>
    <a:srgbClr val="EBF0F5"/>
    <a:srgbClr val="CCCC00"/>
    <a:srgbClr val="DDDDDD"/>
    <a:srgbClr val="333333"/>
    <a:srgbClr val="B2B2B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89486" autoAdjust="0"/>
  </p:normalViewPr>
  <p:slideViewPr>
    <p:cSldViewPr>
      <p:cViewPr>
        <p:scale>
          <a:sx n="110" d="100"/>
          <a:sy n="110" d="100"/>
        </p:scale>
        <p:origin x="-9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139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5" tIns="46464" rIns="92925" bIns="46464" numCol="1" anchor="t" anchorCtr="0" compatLnSpc="1">
            <a:prstTxWarp prst="textNoShape">
              <a:avLst/>
            </a:prstTxWarp>
          </a:bodyPr>
          <a:lstStyle>
            <a:lvl1pPr defTabSz="92891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997" y="1"/>
            <a:ext cx="293991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5" tIns="46464" rIns="92925" bIns="46464" numCol="1" anchor="t" anchorCtr="0" compatLnSpc="1">
            <a:prstTxWarp prst="textNoShape">
              <a:avLst/>
            </a:prstTxWarp>
          </a:bodyPr>
          <a:lstStyle>
            <a:lvl1pPr algn="r" defTabSz="92891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00"/>
            <a:ext cx="294139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5" tIns="46464" rIns="92925" bIns="46464" numCol="1" anchor="b" anchorCtr="0" compatLnSpc="1">
            <a:prstTxWarp prst="textNoShape">
              <a:avLst/>
            </a:prstTxWarp>
          </a:bodyPr>
          <a:lstStyle>
            <a:lvl1pPr defTabSz="92891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997" y="9428500"/>
            <a:ext cx="293991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5" tIns="46464" rIns="92925" bIns="46464" numCol="1" anchor="b" anchorCtr="0" compatLnSpc="1">
            <a:prstTxWarp prst="textNoShape">
              <a:avLst/>
            </a:prstTxWarp>
          </a:bodyPr>
          <a:lstStyle>
            <a:lvl1pPr algn="r" defTabSz="92891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8E398A-8959-4582-BF89-79FA12ADA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139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4" tIns="47197" rIns="94394" bIns="47197" numCol="1" anchor="t" anchorCtr="0" compatLnSpc="1">
            <a:prstTxWarp prst="textNoShape">
              <a:avLst/>
            </a:prstTxWarp>
          </a:bodyPr>
          <a:lstStyle>
            <a:lvl1pPr defTabSz="94320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997" y="1"/>
            <a:ext cx="293991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4" tIns="47197" rIns="94394" bIns="47197" numCol="1" anchor="t" anchorCtr="0" compatLnSpc="1">
            <a:prstTxWarp prst="textNoShape">
              <a:avLst/>
            </a:prstTxWarp>
          </a:bodyPr>
          <a:lstStyle>
            <a:lvl1pPr algn="r" defTabSz="94320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304" y="4716717"/>
            <a:ext cx="5428780" cy="446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4" tIns="47197" rIns="94394" bIns="47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00"/>
            <a:ext cx="294139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4" tIns="47197" rIns="94394" bIns="47197" numCol="1" anchor="b" anchorCtr="0" compatLnSpc="1">
            <a:prstTxWarp prst="textNoShape">
              <a:avLst/>
            </a:prstTxWarp>
          </a:bodyPr>
          <a:lstStyle>
            <a:lvl1pPr defTabSz="94320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997" y="9428500"/>
            <a:ext cx="2939911" cy="4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94" tIns="47197" rIns="94394" bIns="47197" numCol="1" anchor="b" anchorCtr="0" compatLnSpc="1">
            <a:prstTxWarp prst="textNoShape">
              <a:avLst/>
            </a:prstTxWarp>
          </a:bodyPr>
          <a:lstStyle>
            <a:lvl1pPr algn="r" defTabSz="943204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453FC5-A423-4B43-A8C1-05E5882E5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7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Одним из таких каналов – устройства самообслуживания. Рассказать о проведении круглого стола в Новосибирске, одним  из провокационных вопросов – </a:t>
            </a:r>
          </a:p>
          <a:p>
            <a:r>
              <a:rPr lang="ru-RU" altLang="ru-RU" dirty="0" smtClean="0"/>
              <a:t>Заменит ли устройство самообслуживание кассира банка? 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204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3131" indent="-285819" defTabSz="943204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279" indent="-228656" defTabSz="943204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591" indent="-228656" defTabSz="943204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902" indent="-228656" defTabSz="943204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5213" indent="-228656" defTabSz="943204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2525" indent="-228656" defTabSz="943204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836" indent="-228656" defTabSz="943204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7148" indent="-228656" defTabSz="943204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968CC-0E03-439E-840B-B215F3498D00}" type="slidenum">
              <a:rPr lang="en-US" altLang="ru-RU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ru-RU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53FC5-A423-4B43-A8C1-05E5882E58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53FC5-A423-4B43-A8C1-05E5882E58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Shablon-02-2011-1-2-1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79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2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Shablon-02-2011-1-2-1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2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6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4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1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7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3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43CA4E1-D103-4428-AAEB-6023E3453D0E}" type="datetimeFigureOut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21.04.2015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591A6B34-3675-4C0F-99AE-6FB362FDF76C}" type="slidenum">
              <a:rPr lang="ru-RU" sz="1800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ru-RU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2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-тем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344"/>
            <a:ext cx="9144000" cy="675331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5500" y="908720"/>
            <a:ext cx="166246" cy="63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287" tIns="41143" rIns="82287" bIns="41143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940360"/>
            <a:ext cx="6931706" cy="15696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u-RU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Изменение бизнес-модели работы </a:t>
            </a:r>
          </a:p>
          <a:p>
            <a:pPr>
              <a:spcBef>
                <a:spcPts val="0"/>
              </a:spcBef>
              <a:buNone/>
            </a:pPr>
            <a:r>
              <a:rPr lang="ru-RU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банка со своей инфраструктурой: </a:t>
            </a:r>
          </a:p>
          <a:p>
            <a:pPr>
              <a:spcBef>
                <a:spcPts val="0"/>
              </a:spcBef>
              <a:buNone/>
            </a:pPr>
            <a:r>
              <a:rPr lang="ru-RU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модернизация и оптимизация</a:t>
            </a:r>
            <a:endParaRPr lang="ru-RU" b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7" y="4149079"/>
            <a:ext cx="7140788" cy="95069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32657" y="4437112"/>
            <a:ext cx="698375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r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None/>
            </a:pPr>
            <a:r>
              <a:rPr lang="ru-RU" sz="2200" b="0" dirty="0" smtClean="0">
                <a:solidFill>
                  <a:schemeClr val="bg1"/>
                </a:solidFill>
                <a:latin typeface="Georgia" panose="02040502050405020303" pitchFamily="18" charset="0"/>
                <a:cs typeface="Calibri" pitchFamily="34" charset="0"/>
              </a:rPr>
              <a:t>Смоленская Виктория</a:t>
            </a:r>
            <a:endParaRPr lang="ru-RU" sz="2200" dirty="0" smtClean="0">
              <a:solidFill>
                <a:schemeClr val="bg1"/>
              </a:solidFill>
              <a:latin typeface="Georgia" panose="02040502050405020303" pitchFamily="18" charset="0"/>
              <a:cs typeface="Calibri" pitchFamily="34" charset="0"/>
            </a:endParaRPr>
          </a:p>
          <a:p>
            <a:pPr marL="228600" indent="-22860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None/>
            </a:pPr>
            <a:endParaRPr lang="ru-RU" sz="1600" b="0" i="1" dirty="0" smtClean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  <a:cs typeface="Calibri" pitchFamily="34" charset="0"/>
            </a:endParaRPr>
          </a:p>
          <a:p>
            <a:pPr marL="228600" indent="-22860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</a:pPr>
            <a:endParaRPr lang="ru-RU" sz="1200" i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1268" r="69811" b="2929"/>
          <a:stretch/>
        </p:blipFill>
        <p:spPr>
          <a:xfrm>
            <a:off x="6402443" y="1256565"/>
            <a:ext cx="2562045" cy="535126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467544" y="1256566"/>
            <a:ext cx="5904658" cy="5412794"/>
          </a:xfrm>
          <a:prstGeom prst="roundRect">
            <a:avLst>
              <a:gd name="adj" fmla="val 2370"/>
            </a:avLst>
          </a:prstGeom>
          <a:solidFill>
            <a:schemeClr val="bg1">
              <a:alpha val="8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36868"/>
            <a:ext cx="6084677" cy="5432491"/>
          </a:xfrm>
        </p:spPr>
        <p:txBody>
          <a:bodyPr>
            <a:normAutofit fontScale="92500" lnSpcReduction="10000"/>
          </a:bodyPr>
          <a:lstStyle/>
          <a:p>
            <a:pPr marL="252000" lvl="0" indent="-252000">
              <a:lnSpc>
                <a:spcPct val="110000"/>
              </a:lnSpc>
              <a:spcBef>
                <a:spcPts val="1200"/>
              </a:spcBef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Централизованное формирование списка доступных для оплаты услуг  </a:t>
            </a:r>
          </a:p>
          <a:p>
            <a:pPr marL="252000" lvl="0" indent="-252000">
              <a:lnSpc>
                <a:spcPct val="110000"/>
              </a:lnSpc>
              <a:spcBef>
                <a:spcPts val="1200"/>
              </a:spcBef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Управление параметрами услуг</a:t>
            </a:r>
          </a:p>
          <a:p>
            <a:pPr marL="652050" lvl="1" indent="-252000">
              <a:lnSpc>
                <a:spcPct val="110000"/>
              </a:lnSpc>
              <a:spcBef>
                <a:spcPts val="1200"/>
              </a:spcBef>
            </a:pP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Расположение в иерархии меню устройства</a:t>
            </a:r>
          </a:p>
          <a:p>
            <a:pPr marL="652050" lvl="1" indent="-252000">
              <a:lnSpc>
                <a:spcPct val="110000"/>
              </a:lnSpc>
              <a:spcBef>
                <a:spcPts val="1200"/>
              </a:spcBef>
            </a:pP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Определение комиссии, взымаемой с клиента, в зависимости от способа оплаты</a:t>
            </a:r>
            <a:endParaRPr lang="ru-RU" sz="17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252000" lvl="0" indent="-252000">
              <a:lnSpc>
                <a:spcPct val="110000"/>
              </a:lnSpc>
              <a:spcBef>
                <a:spcPts val="1200"/>
              </a:spcBef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Назначение услуг и тарифов для группы устройств – локализация в зависимости от территории</a:t>
            </a: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  <a:latin typeface="Georgia" panose="02040502050405020303" pitchFamily="18" charset="0"/>
            </a:endParaRPr>
          </a:p>
          <a:p>
            <a:pPr marL="252000" lvl="0" indent="-252000">
              <a:lnSpc>
                <a:spcPct val="110000"/>
              </a:lnSpc>
              <a:spcBef>
                <a:spcPts val="1200"/>
              </a:spcBef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Маршрутизация запросов от устройства во внешнюю систему приема платежей</a:t>
            </a:r>
          </a:p>
          <a:p>
            <a:pPr marL="252000" lvl="0" indent="-252000">
              <a:lnSpc>
                <a:spcPct val="110000"/>
              </a:lnSpc>
              <a:spcBef>
                <a:spcPts val="1200"/>
              </a:spcBef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Централизованный контроль, мониторинг платежей, незавершенных операций</a:t>
            </a:r>
          </a:p>
          <a:p>
            <a:pPr marL="252000" lvl="0" indent="-252000">
              <a:lnSpc>
                <a:spcPct val="110000"/>
              </a:lnSpc>
              <a:spcBef>
                <a:spcPts val="1200"/>
              </a:spcBef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Экспорт/импорт услуг</a:t>
            </a: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Обработка запросов от системы ДБО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Faktura.ru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: на </a:t>
            </a:r>
            <a:r>
              <a:rPr lang="ru-RU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валидацию</a:t>
            </a: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 pitchFamily="18" charset="0"/>
              </a:rPr>
              <a:t> и совершение платежа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325267"/>
            <a:ext cx="6912768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ru-RU" sz="2200" b="0" spc="-50" dirty="0">
                <a:solidFill>
                  <a:srgbClr val="C00000"/>
                </a:solidFill>
                <a:latin typeface="Georgia" panose="02040502050405020303" pitchFamily="18" charset="0"/>
              </a:rPr>
              <a:t>Организация и управление приемом платежей в пользу региональных и местных поставщиков услуг</a:t>
            </a:r>
          </a:p>
          <a:p>
            <a:pPr algn="l" fontAlgn="auto">
              <a:spcAft>
                <a:spcPts val="0"/>
              </a:spcAft>
              <a:buClrTx/>
              <a:buFontTx/>
            </a:pPr>
            <a:endParaRPr lang="ru-RU" sz="2000" b="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l" fontAlgn="auto">
              <a:spcAft>
                <a:spcPts val="0"/>
              </a:spcAft>
              <a:buClrTx/>
              <a:buFontTx/>
            </a:pPr>
            <a:endParaRPr lang="ru-RU" sz="20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15"/>
          <p:cNvSpPr>
            <a:spLocks noChangeArrowheads="1"/>
          </p:cNvSpPr>
          <p:nvPr/>
        </p:nvSpPr>
        <p:spPr bwMode="auto">
          <a:xfrm>
            <a:off x="2996424" y="4185821"/>
            <a:ext cx="5430279" cy="1106198"/>
          </a:xfrm>
          <a:prstGeom prst="roundRect">
            <a:avLst>
              <a:gd name="adj" fmla="val 602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55"/>
            <a:ext cx="9144000" cy="6753312"/>
          </a:xfrm>
          <a:prstGeom prst="rect">
            <a:avLst/>
          </a:prstGeom>
        </p:spPr>
      </p:pic>
      <p:sp>
        <p:nvSpPr>
          <p:cNvPr id="44" name="Скругленный прямоугольник 15"/>
          <p:cNvSpPr>
            <a:spLocks noChangeArrowheads="1"/>
          </p:cNvSpPr>
          <p:nvPr/>
        </p:nvSpPr>
        <p:spPr bwMode="auto">
          <a:xfrm>
            <a:off x="1813343" y="1511465"/>
            <a:ext cx="5965963" cy="1181745"/>
          </a:xfrm>
          <a:prstGeom prst="roundRect">
            <a:avLst>
              <a:gd name="adj" fmla="val 3429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sp>
        <p:nvSpPr>
          <p:cNvPr id="42" name="Пятиугольник 41"/>
          <p:cNvSpPr/>
          <p:nvPr/>
        </p:nvSpPr>
        <p:spPr bwMode="auto">
          <a:xfrm>
            <a:off x="1779807" y="1512210"/>
            <a:ext cx="2589646" cy="1181745"/>
          </a:xfrm>
          <a:prstGeom prst="homePlate">
            <a:avLst>
              <a:gd name="adj" fmla="val 1501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 defTabSz="1016000">
              <a:buFont typeface="Wingdings" pitchFamily="2" charset="2"/>
              <a:buNone/>
              <a:defRPr/>
            </a:pPr>
            <a:endParaRPr lang="ru-RU" sz="1800" b="0" dirty="0">
              <a:solidFill>
                <a:schemeClr val="accent3"/>
              </a:solidFill>
              <a:latin typeface="Georgia" pitchFamily="18" charset="0"/>
            </a:endParaRPr>
          </a:p>
          <a:p>
            <a:pPr marL="177800" indent="-177800" defTabSz="1016000">
              <a:defRPr/>
            </a:pPr>
            <a:endParaRPr lang="ru-RU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15"/>
          <p:cNvSpPr>
            <a:spLocks noChangeArrowheads="1"/>
          </p:cNvSpPr>
          <p:nvPr/>
        </p:nvSpPr>
        <p:spPr bwMode="auto">
          <a:xfrm>
            <a:off x="3112221" y="4181138"/>
            <a:ext cx="5430279" cy="2311289"/>
          </a:xfrm>
          <a:prstGeom prst="roundRect">
            <a:avLst>
              <a:gd name="adj" fmla="val 602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4369453" y="4091046"/>
            <a:ext cx="4218206" cy="108012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2pPr>
            <a:lvl3pPr marL="68262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3pPr>
            <a:lvl4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4pPr>
            <a:lvl5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5pPr>
            <a:lvl6pPr marL="1600200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6pPr>
            <a:lvl7pPr marL="2057400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7pPr>
            <a:lvl8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8pPr>
            <a:lvl9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ru-RU" sz="1700" b="0" i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4072" y="1641417"/>
            <a:ext cx="2313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sz="1800" b="0" dirty="0">
                <a:solidFill>
                  <a:schemeClr val="bg1"/>
                </a:solidFill>
                <a:latin typeface="Georgia" panose="02040502050405020303" pitchFamily="18" charset="0"/>
              </a:rPr>
              <a:t>Мониторинг работоспособности инфраструктуры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27813" y="2939635"/>
            <a:ext cx="6803914" cy="1111383"/>
            <a:chOff x="1835696" y="3465567"/>
            <a:chExt cx="6803914" cy="1111383"/>
          </a:xfrm>
        </p:grpSpPr>
        <p:sp>
          <p:nvSpPr>
            <p:cNvPr id="45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1835696" y="3470752"/>
              <a:ext cx="5832235" cy="1106198"/>
            </a:xfrm>
            <a:prstGeom prst="roundRect">
              <a:avLst>
                <a:gd name="adj" fmla="val 6027"/>
              </a:avLst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82287" tIns="41143" rIns="82287" bIns="41143"/>
            <a:lstStyle/>
            <a:p>
              <a:pPr defTabSz="1016000">
                <a:buFont typeface="Wingdings" pitchFamily="2" charset="2"/>
                <a:buNone/>
              </a:pPr>
              <a:endParaRPr lang="ru-RU" dirty="0"/>
            </a:p>
          </p:txBody>
        </p:sp>
        <p:sp>
          <p:nvSpPr>
            <p:cNvPr id="19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3777887" y="3465567"/>
              <a:ext cx="4861723" cy="1106198"/>
            </a:xfrm>
            <a:prstGeom prst="roundRect">
              <a:avLst>
                <a:gd name="adj" fmla="val 602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82287" tIns="41143" rIns="82287" bIns="41143"/>
            <a:lstStyle/>
            <a:p>
              <a:pPr marL="1028700" lvl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endPara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endParaRPr>
            </a:p>
            <a:p>
              <a:pPr marL="1028700" lvl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Оптимальное 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планирование сроков инкассации</a:t>
              </a:r>
            </a:p>
          </p:txBody>
        </p:sp>
        <p:sp>
          <p:nvSpPr>
            <p:cNvPr id="40" name="Пятиугольник 39"/>
            <p:cNvSpPr/>
            <p:nvPr/>
          </p:nvSpPr>
          <p:spPr bwMode="auto">
            <a:xfrm>
              <a:off x="2949395" y="3465567"/>
              <a:ext cx="1656984" cy="1111383"/>
            </a:xfrm>
            <a:prstGeom prst="homePlate">
              <a:avLst>
                <a:gd name="adj" fmla="val 1501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287" tIns="41143" rIns="82287" bIns="41143"/>
            <a:lstStyle/>
            <a:p>
              <a:pPr algn="r" defTabSz="1016000">
                <a:buFont typeface="Wingdings" pitchFamily="2" charset="2"/>
                <a:buNone/>
                <a:defRPr/>
              </a:pPr>
              <a:endParaRPr lang="ru-RU" sz="1800" b="0" dirty="0">
                <a:solidFill>
                  <a:schemeClr val="accent3"/>
                </a:solidFill>
                <a:latin typeface="Georgia" pitchFamily="18" charset="0"/>
              </a:endParaRPr>
            </a:p>
            <a:p>
              <a:pPr marL="177800" indent="-177800" defTabSz="1016000">
                <a:defRPr/>
              </a:pP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039819" y="3562186"/>
              <a:ext cx="181915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800" b="0" dirty="0">
                  <a:solidFill>
                    <a:schemeClr val="bg1"/>
                  </a:solidFill>
                  <a:latin typeface="Georgia" panose="02040502050405020303" pitchFamily="18" charset="0"/>
                </a:rPr>
                <a:t>Мониторинг денежной наличности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57803" y="4185821"/>
            <a:ext cx="6773924" cy="1106198"/>
            <a:chOff x="1835696" y="4800542"/>
            <a:chExt cx="6773924" cy="110619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835696" y="4800542"/>
              <a:ext cx="6773924" cy="1106198"/>
              <a:chOff x="1835696" y="4800542"/>
              <a:chExt cx="6773924" cy="1106198"/>
            </a:xfrm>
          </p:grpSpPr>
          <p:sp>
            <p:nvSpPr>
              <p:cNvPr id="43" name="Пятиугольник 42"/>
              <p:cNvSpPr/>
              <p:nvPr/>
            </p:nvSpPr>
            <p:spPr bwMode="auto">
              <a:xfrm>
                <a:off x="1835696" y="4800542"/>
                <a:ext cx="2770683" cy="1106198"/>
              </a:xfrm>
              <a:prstGeom prst="homePlate">
                <a:avLst>
                  <a:gd name="adj" fmla="val 15010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287" tIns="41143" rIns="82287" bIns="41143"/>
              <a:lstStyle/>
              <a:p>
                <a:pPr defTabSz="1016000">
                  <a:buFont typeface="Wingdings" pitchFamily="2" charset="2"/>
                  <a:buNone/>
                  <a:defRPr/>
                </a:pPr>
                <a:endParaRPr lang="ru-RU" sz="1800" b="0" dirty="0">
                  <a:solidFill>
                    <a:schemeClr val="accent3"/>
                  </a:solidFill>
                  <a:latin typeface="Georgia" pitchFamily="18" charset="0"/>
                </a:endParaRPr>
              </a:p>
              <a:p>
                <a:pPr marL="177800" indent="-177800" defTabSz="1016000">
                  <a:defRPr/>
                </a:pPr>
                <a:endParaRPr lang="ru-RU" dirty="0"/>
              </a:p>
            </p:txBody>
          </p:sp>
          <p:sp>
            <p:nvSpPr>
              <p:cNvPr id="25" name="Содержимое 2"/>
              <p:cNvSpPr txBox="1">
                <a:spLocks/>
              </p:cNvSpPr>
              <p:nvPr/>
            </p:nvSpPr>
            <p:spPr>
              <a:xfrm>
                <a:off x="4067944" y="4800603"/>
                <a:ext cx="4541676" cy="104794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rtl="0" eaLnBrk="0" fontAlgn="base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7013" algn="l" rtl="0" eaLnBrk="0" fontAlgn="base" hangingPunct="0">
                  <a:spcBef>
                    <a:spcPct val="25000"/>
                  </a:spcBef>
                  <a:spcAft>
                    <a:spcPct val="15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2pPr>
                <a:lvl3pPr marL="682625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3pPr>
                <a:lvl4pPr marL="9128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4pPr>
                <a:lvl5pPr marL="1143000" indent="-228600" algn="l" rtl="0" eaLnBrk="0" fontAlgn="base" hangingPunct="0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5pPr>
                <a:lvl6pPr marL="16002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6pPr>
                <a:lvl7pPr marL="20574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7pPr>
                <a:lvl8pPr marL="25146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8pPr>
                <a:lvl9pPr marL="29718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9pPr>
              </a:lstStyle>
              <a:p>
                <a:pPr marL="742950" lvl="1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Анализ кассового периода на наличие </a:t>
                </a:r>
                <a:r>
                  <a:rPr lang="ru-RU" sz="16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излишков/недостач</a:t>
                </a:r>
                <a:endPara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742950" lvl="1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Мониторинг изъятых карт, незавершенных операций</a:t>
                </a: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2110142" y="5108356"/>
              <a:ext cx="20944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kern="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Претензионная работа</a:t>
              </a:r>
              <a:endParaRPr lang="ru-RU" sz="1800" b="0" kern="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736264" y="1497696"/>
            <a:ext cx="6772897" cy="1195515"/>
            <a:chOff x="1736264" y="1497696"/>
            <a:chExt cx="6772897" cy="1195515"/>
          </a:xfrm>
        </p:grpSpPr>
        <p:sp>
          <p:nvSpPr>
            <p:cNvPr id="20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3858970" y="1511466"/>
              <a:ext cx="4650191" cy="1181745"/>
            </a:xfrm>
            <a:prstGeom prst="roundRect">
              <a:avLst>
                <a:gd name="adj" fmla="val 3429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82287" tIns="41143" rIns="82287" bIns="41143"/>
            <a:lstStyle/>
            <a:p>
              <a:pPr marL="742950" lvl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endPara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endParaRPr>
            </a:p>
            <a:p>
              <a:pPr marL="742950" lvl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Оперативный 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контроль состояния УС </a:t>
              </a:r>
              <a:endPara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endParaRPr>
            </a:p>
            <a:p>
              <a:pPr marL="742950" lvl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с 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группировкой по типам проблем</a:t>
              </a: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, </a:t>
              </a:r>
            </a:p>
            <a:p>
              <a:pPr marL="742950" lvl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6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с </a:t>
              </a:r>
              <a:r>
                <a: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разбивкой по причинам простоя</a:t>
              </a:r>
            </a:p>
          </p:txBody>
        </p:sp>
        <p:sp>
          <p:nvSpPr>
            <p:cNvPr id="26" name="Пятиугольник 25"/>
            <p:cNvSpPr/>
            <p:nvPr/>
          </p:nvSpPr>
          <p:spPr bwMode="auto">
            <a:xfrm>
              <a:off x="1736264" y="1497696"/>
              <a:ext cx="2589646" cy="1181745"/>
            </a:xfrm>
            <a:prstGeom prst="homePlate">
              <a:avLst>
                <a:gd name="adj" fmla="val 1501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287" tIns="41143" rIns="82287" bIns="41143"/>
            <a:lstStyle/>
            <a:p>
              <a:pPr algn="r" defTabSz="1016000">
                <a:buFont typeface="Wingdings" pitchFamily="2" charset="2"/>
                <a:buNone/>
                <a:defRPr/>
              </a:pPr>
              <a:endParaRPr lang="ru-RU" sz="1800" b="0" dirty="0">
                <a:solidFill>
                  <a:schemeClr val="accent3"/>
                </a:solidFill>
                <a:latin typeface="Georgia" pitchFamily="18" charset="0"/>
              </a:endParaRPr>
            </a:p>
            <a:p>
              <a:pPr marL="177800" indent="-177800" defTabSz="1016000">
                <a:defRPr/>
              </a:pP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80529" y="1626903"/>
              <a:ext cx="23137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800" b="0" dirty="0">
                  <a:solidFill>
                    <a:schemeClr val="bg1"/>
                  </a:solidFill>
                  <a:latin typeface="Georgia" panose="02040502050405020303" pitchFamily="18" charset="0"/>
                </a:rPr>
                <a:t>Мониторинг работоспособности инфраструктуры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57803" y="5386230"/>
            <a:ext cx="6773924" cy="1106198"/>
            <a:chOff x="1835696" y="4800542"/>
            <a:chExt cx="6773924" cy="110619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835696" y="4800542"/>
              <a:ext cx="6773924" cy="1106198"/>
              <a:chOff x="1835696" y="4800542"/>
              <a:chExt cx="6773924" cy="1106198"/>
            </a:xfrm>
          </p:grpSpPr>
          <p:sp>
            <p:nvSpPr>
              <p:cNvPr id="37" name="Пятиугольник 36"/>
              <p:cNvSpPr/>
              <p:nvPr/>
            </p:nvSpPr>
            <p:spPr bwMode="auto">
              <a:xfrm>
                <a:off x="1835696" y="4800542"/>
                <a:ext cx="2770683" cy="1106198"/>
              </a:xfrm>
              <a:prstGeom prst="homePlate">
                <a:avLst>
                  <a:gd name="adj" fmla="val 15010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287" tIns="41143" rIns="82287" bIns="41143"/>
              <a:lstStyle/>
              <a:p>
                <a:pPr defTabSz="1016000">
                  <a:buFont typeface="Wingdings" pitchFamily="2" charset="2"/>
                  <a:buNone/>
                  <a:defRPr/>
                </a:pPr>
                <a:endParaRPr lang="ru-RU" sz="1800" b="0" dirty="0">
                  <a:solidFill>
                    <a:schemeClr val="accent3"/>
                  </a:solidFill>
                  <a:latin typeface="Georgia" pitchFamily="18" charset="0"/>
                </a:endParaRPr>
              </a:p>
              <a:p>
                <a:pPr marL="177800" indent="-177800" defTabSz="1016000">
                  <a:defRPr/>
                </a:pPr>
                <a:endParaRPr lang="ru-RU" dirty="0"/>
              </a:p>
            </p:txBody>
          </p:sp>
          <p:sp>
            <p:nvSpPr>
              <p:cNvPr id="36" name="Содержимое 2"/>
              <p:cNvSpPr txBox="1">
                <a:spLocks/>
              </p:cNvSpPr>
              <p:nvPr/>
            </p:nvSpPr>
            <p:spPr>
              <a:xfrm>
                <a:off x="4315712" y="4800603"/>
                <a:ext cx="4293908" cy="104794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rtl="0" eaLnBrk="0" fontAlgn="base" hangingPunct="0">
                  <a:spcBef>
                    <a:spcPct val="25000"/>
                  </a:spcBef>
                  <a:spcAft>
                    <a:spcPct val="1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7013" algn="l" rtl="0" eaLnBrk="0" fontAlgn="base" hangingPunct="0">
                  <a:spcBef>
                    <a:spcPct val="25000"/>
                  </a:spcBef>
                  <a:spcAft>
                    <a:spcPct val="15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2pPr>
                <a:lvl3pPr marL="682625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3pPr>
                <a:lvl4pPr marL="9128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4pPr>
                <a:lvl5pPr marL="1143000" indent="-228600" algn="l" rtl="0" eaLnBrk="0" fontAlgn="base" hangingPunct="0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5pPr>
                <a:lvl6pPr marL="16002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6pPr>
                <a:lvl7pPr marL="20574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7pPr>
                <a:lvl8pPr marL="25146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8pPr>
                <a:lvl9pPr marL="2971800" indent="-228600" algn="l" rtl="0" fontAlgn="base">
                  <a:spcBef>
                    <a:spcPct val="1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000066"/>
                    </a:solidFill>
                    <a:latin typeface="+mn-lt"/>
                    <a:cs typeface="+mn-cs"/>
                  </a:defRPr>
                </a:lvl9pPr>
              </a:lstStyle>
              <a:p>
                <a:pPr marL="458787" lvl="2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Определение </a:t>
                </a:r>
                <a:r>
                  <a:rPr lang="ru-RU" sz="1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максимальной суммы и </a:t>
                </a:r>
                <a:r>
                  <a:rPr lang="ru-RU" sz="16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количества </a:t>
                </a:r>
                <a:r>
                  <a:rPr lang="ru-RU" sz="1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операций УС </a:t>
                </a:r>
                <a:r>
                  <a:rPr lang="ru-RU" sz="16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endParaRPr lang="ru-RU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458787" lvl="2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Уведомление ответственных Блокировка </a:t>
                </a:r>
                <a:r>
                  <a:rPr lang="ru-RU" sz="1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</a:rPr>
                  <a:t>устройств</a:t>
                </a: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2110142" y="5108356"/>
              <a:ext cx="20944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  <a:defRPr/>
              </a:pPr>
              <a:r>
                <a:rPr lang="ru-RU" sz="1800" b="0" dirty="0">
                  <a:solidFill>
                    <a:schemeClr val="bg1"/>
                  </a:solidFill>
                  <a:latin typeface="Georgia" panose="02040502050405020303" pitchFamily="18" charset="0"/>
                </a:rPr>
                <a:t>Управление рисками</a:t>
              </a:r>
            </a:p>
          </p:txBody>
        </p:sp>
      </p:grpSp>
      <p:sp>
        <p:nvSpPr>
          <p:cNvPr id="41" name="Заголовок 1"/>
          <p:cNvSpPr txBox="1">
            <a:spLocks/>
          </p:cNvSpPr>
          <p:nvPr/>
        </p:nvSpPr>
        <p:spPr>
          <a:xfrm>
            <a:off x="323528" y="325267"/>
            <a:ext cx="6984776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200" b="0" spc="-70" dirty="0">
                <a:solidFill>
                  <a:schemeClr val="bg1"/>
                </a:solidFill>
                <a:latin typeface="Georgia" panose="02040502050405020303" pitchFamily="18" charset="0"/>
              </a:rPr>
              <a:t>Сервис </a:t>
            </a:r>
            <a:r>
              <a:rPr lang="ru-RU" sz="2200" b="0" spc="-7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</a:t>
            </a:r>
            <a:r>
              <a:rPr lang="ru-RU" sz="2200" b="0" spc="-70" dirty="0">
                <a:solidFill>
                  <a:schemeClr val="bg1"/>
                </a:solidFill>
                <a:latin typeface="Georgia" panose="02040502050405020303" pitchFamily="18" charset="0"/>
              </a:rPr>
              <a:t>ЦФТ-Управление сетями </a:t>
            </a:r>
            <a:r>
              <a:rPr lang="ru-RU" sz="2200" b="0" spc="-7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самообслуживания»</a:t>
            </a:r>
            <a:endParaRPr lang="ru-RU" sz="20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4"/>
            <a:ext cx="9144000" cy="6753312"/>
          </a:xfrm>
          <a:prstGeom prst="rect">
            <a:avLst/>
          </a:prstGeom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Скругленный прямоугольник 1"/>
          <p:cNvSpPr>
            <a:spLocks noChangeArrowheads="1"/>
          </p:cNvSpPr>
          <p:nvPr/>
        </p:nvSpPr>
        <p:spPr bwMode="auto">
          <a:xfrm>
            <a:off x="2267743" y="1071091"/>
            <a:ext cx="6264326" cy="773733"/>
          </a:xfrm>
          <a:prstGeom prst="roundRect">
            <a:avLst>
              <a:gd name="adj" fmla="val 13494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lIns="82287" tIns="41143" rIns="82287" bIns="41143"/>
          <a:lstStyle/>
          <a:p>
            <a:pPr marL="177800" indent="-177800" defTabSz="1016000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267743" y="1916833"/>
            <a:ext cx="6264325" cy="4392487"/>
          </a:xfrm>
          <a:prstGeom prst="roundRect">
            <a:avLst>
              <a:gd name="adj" fmla="val 2370"/>
            </a:avLst>
          </a:prstGeom>
          <a:solidFill>
            <a:schemeClr val="bg1">
              <a:alpha val="8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771801" y="1239143"/>
            <a:ext cx="295232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Безопасность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56592" y="2151211"/>
            <a:ext cx="6047856" cy="36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Соответствие требованиям PA DSS и  PCI DSS </a:t>
            </a:r>
          </a:p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Шифрование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каналов взаимодействия с устройством</a:t>
            </a:r>
          </a:p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Контроль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мониторинг встроенных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датчиков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устройства (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cabinet door, safe door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)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Система </a:t>
            </a:r>
            <a:r>
              <a:rPr lang="ru-RU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журналирования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операций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 модификации данных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Поддержка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систем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видеонаблюдения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Работа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 ключами построена с использованием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HSM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52000" indent="-252000"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Распределенная система управления и назначения прав для служебных пользователей </a:t>
            </a:r>
          </a:p>
          <a:p>
            <a:pPr>
              <a:spcBef>
                <a:spcPts val="800"/>
              </a:spcBef>
              <a:spcAft>
                <a:spcPct val="10000"/>
              </a:spcAft>
              <a:buClr>
                <a:srgbClr val="C00000"/>
              </a:buClr>
              <a:buNone/>
              <a:defRPr/>
            </a:pPr>
            <a:endParaRPr lang="ru-RU" sz="17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325267"/>
            <a:ext cx="6984776" cy="5114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200" b="0" spc="-70" dirty="0">
                <a:solidFill>
                  <a:schemeClr val="bg1"/>
                </a:solidFill>
                <a:latin typeface="Georgia" panose="02040502050405020303" pitchFamily="18" charset="0"/>
              </a:rPr>
              <a:t>Сервис </a:t>
            </a:r>
            <a:r>
              <a:rPr lang="ru-RU" sz="2200" b="0" spc="-70" dirty="0" smtClean="0">
                <a:solidFill>
                  <a:schemeClr val="bg1"/>
                </a:solidFill>
                <a:latin typeface="Georgia" panose="02040502050405020303" pitchFamily="18" charset="0"/>
              </a:rPr>
              <a:t>«</a:t>
            </a:r>
            <a:r>
              <a:rPr lang="ru-RU" sz="2200" b="0" spc="-70" dirty="0">
                <a:solidFill>
                  <a:schemeClr val="bg1"/>
                </a:solidFill>
                <a:latin typeface="Georgia" panose="02040502050405020303" pitchFamily="18" charset="0"/>
              </a:rPr>
              <a:t>ЦФТ-Управление сетями </a:t>
            </a:r>
            <a:r>
              <a:rPr lang="ru-RU" sz="2200" b="0" spc="-7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самообслуживания</a:t>
            </a:r>
            <a:r>
              <a:rPr lang="ru-RU" sz="2200" b="0" spc="-70" dirty="0">
                <a:solidFill>
                  <a:schemeClr val="bg1"/>
                </a:solidFill>
                <a:latin typeface="Georgia" panose="02040502050405020303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544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63588" y="1265336"/>
            <a:ext cx="6046887" cy="96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ru-RU" altLang="ru-RU" sz="24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 descr="га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28" y="10274"/>
            <a:ext cx="9144000" cy="6753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5776" y="323364"/>
            <a:ext cx="476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altLang="ru-RU" sz="2400" b="0" dirty="0">
                <a:solidFill>
                  <a:srgbClr val="C00000"/>
                </a:solidFill>
                <a:latin typeface="Georgia" panose="02040502050405020303" pitchFamily="18" charset="0"/>
              </a:rPr>
              <a:t>Карта юридического лица </a:t>
            </a:r>
          </a:p>
        </p:txBody>
      </p:sp>
      <p:sp>
        <p:nvSpPr>
          <p:cNvPr id="10" name="Скругленный прямоугольник 15"/>
          <p:cNvSpPr>
            <a:spLocks noChangeArrowheads="1"/>
          </p:cNvSpPr>
          <p:nvPr/>
        </p:nvSpPr>
        <p:spPr bwMode="auto">
          <a:xfrm>
            <a:off x="2411760" y="980728"/>
            <a:ext cx="5904656" cy="4176464"/>
          </a:xfrm>
          <a:prstGeom prst="roundRect">
            <a:avLst>
              <a:gd name="adj" fmla="val 1657"/>
            </a:avLst>
          </a:prstGeom>
          <a:solidFill>
            <a:schemeClr val="bg1">
              <a:alpha val="9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75757" y="1199444"/>
            <a:ext cx="5760639" cy="37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indent="-227013">
              <a:spcBef>
                <a:spcPct val="25000"/>
              </a:spcBef>
              <a:spcAft>
                <a:spcPct val="15000"/>
              </a:spcAft>
              <a:buClr>
                <a:schemeClr val="tx1"/>
              </a:buClr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682625" indent="-223838">
              <a:spcBef>
                <a:spcPct val="20000"/>
              </a:spcBef>
              <a:buClr>
                <a:schemeClr val="tx1"/>
              </a:buClr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912813" indent="-228600">
              <a:spcBef>
                <a:spcPct val="20000"/>
              </a:spcBef>
              <a:buClr>
                <a:schemeClr val="tx1"/>
              </a:buClr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1143000" indent="-228600">
              <a:spcBef>
                <a:spcPct val="10000"/>
              </a:spcBef>
              <a:buClr>
                <a:schemeClr val="tx1"/>
              </a:buClr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1600200" indent="-22860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057400" indent="-22860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2514600" indent="-22860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2971800" indent="-228600" fontAlgn="base"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Обслуживание корпоративных клиентов </a:t>
            </a:r>
            <a:r>
              <a:rPr lang="ru-RU" altLang="ru-RU" sz="1800" dirty="0" smtClean="0">
                <a:solidFill>
                  <a:srgbClr val="4D4D4D"/>
                </a:solidFill>
                <a:latin typeface="Georgia" panose="02040502050405020303" pitchFamily="18" charset="0"/>
              </a:rPr>
              <a:t>24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часа в сутки </a:t>
            </a:r>
            <a:r>
              <a:rPr lang="ru-RU" altLang="ru-RU" sz="1800" dirty="0">
                <a:solidFill>
                  <a:srgbClr val="4D4D4D"/>
                </a:solidFill>
                <a:latin typeface="Georgia" panose="02040502050405020303" pitchFamily="18" charset="0"/>
              </a:rPr>
              <a:t>365</a:t>
            </a: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 дней в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году</a:t>
            </a:r>
            <a:endParaRPr lang="ru-RU" altLang="ru-RU" sz="1800" b="0" dirty="0">
              <a:solidFill>
                <a:srgbClr val="4D4D4D"/>
              </a:solidFill>
              <a:latin typeface="Georgia" panose="02040502050405020303" pitchFamily="18" charset="0"/>
            </a:endParaRP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Расширение географии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обслуживания</a:t>
            </a:r>
            <a:endParaRPr lang="ru-RU" altLang="ru-RU" sz="1800" b="0" dirty="0">
              <a:solidFill>
                <a:srgbClr val="4D4D4D"/>
              </a:solidFill>
              <a:latin typeface="Georgia" panose="02040502050405020303" pitchFamily="18" charset="0"/>
            </a:endParaRP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Высокая скорость обслуживания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клиентов</a:t>
            </a:r>
            <a:endParaRPr lang="ru-RU" altLang="ru-RU" sz="1800" b="0" dirty="0">
              <a:solidFill>
                <a:srgbClr val="4D4D4D"/>
              </a:solidFill>
              <a:latin typeface="Georgia" panose="02040502050405020303" pitchFamily="18" charset="0"/>
            </a:endParaRP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Отсутствие ошибок в заполнении чеков,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ордеров</a:t>
            </a: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, повторный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пересчет</a:t>
            </a:r>
            <a:endParaRPr lang="ru-RU" altLang="ru-RU" sz="1800" b="0" dirty="0">
              <a:solidFill>
                <a:srgbClr val="4D4D4D"/>
              </a:solidFill>
              <a:latin typeface="Georgia" panose="02040502050405020303" pitchFamily="18" charset="0"/>
            </a:endParaRP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Экономия на инкассации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при </a:t>
            </a: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использовании </a:t>
            </a:r>
            <a:r>
              <a:rPr lang="en-US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Recycling</a:t>
            </a:r>
            <a:endParaRPr lang="ru-RU" altLang="ru-RU" sz="1800" b="0" dirty="0">
              <a:solidFill>
                <a:srgbClr val="4D4D4D"/>
              </a:solidFill>
              <a:latin typeface="Georgia" panose="02040502050405020303" pitchFamily="18" charset="0"/>
            </a:endParaRP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Безопасность 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клиентов</a:t>
            </a:r>
          </a:p>
          <a:p>
            <a:pPr marL="228600" lvl="1" indent="-228600">
              <a:spcAft>
                <a:spcPct val="100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Имидж высокотехнологичного банка</a:t>
            </a:r>
            <a:endParaRPr lang="ru-RU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Дополнительные </a:t>
            </a:r>
            <a:r>
              <a:rPr lang="ru-RU" altLang="ru-RU" sz="1800" b="0" dirty="0">
                <a:solidFill>
                  <a:srgbClr val="4D4D4D"/>
                </a:solidFill>
                <a:latin typeface="Georgia" panose="02040502050405020303" pitchFamily="18" charset="0"/>
              </a:rPr>
              <a:t>доходы (оптимизация затрат</a:t>
            </a:r>
            <a:r>
              <a:rPr lang="ru-RU" altLang="ru-RU" sz="1800" b="0" dirty="0" smtClean="0">
                <a:solidFill>
                  <a:srgbClr val="4D4D4D"/>
                </a:solidFill>
                <a:latin typeface="Georgia" panose="02040502050405020303" pitchFamily="18" charset="0"/>
              </a:rPr>
              <a:t>)</a:t>
            </a:r>
            <a:endParaRPr lang="ru-RU" altLang="ru-RU" sz="1800" b="0" dirty="0">
              <a:solidFill>
                <a:srgbClr val="4D4D4D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Скругленный прямоугольник 1"/>
          <p:cNvSpPr>
            <a:spLocks noChangeArrowheads="1"/>
          </p:cNvSpPr>
          <p:nvPr/>
        </p:nvSpPr>
        <p:spPr bwMode="auto">
          <a:xfrm>
            <a:off x="486701" y="5421989"/>
            <a:ext cx="7992888" cy="887332"/>
          </a:xfrm>
          <a:prstGeom prst="roundRect">
            <a:avLst>
              <a:gd name="adj" fmla="val 7339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marL="177800" indent="-177800" defTabSz="1016000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91580" y="5400219"/>
            <a:ext cx="7344816" cy="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ru-RU" b="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On-line </a:t>
            </a:r>
            <a:r>
              <a:rPr lang="ru-RU" altLang="ru-RU" b="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взаимодействие </a:t>
            </a:r>
            <a:r>
              <a:rPr lang="ru-RU" altLang="ru-RU" b="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 расчетным счетом в АБС Банка</a:t>
            </a:r>
            <a:endParaRPr lang="ru-RU" altLang="ru-RU" b="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1172341"/>
            <a:ext cx="7704138" cy="87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66885" y="4221088"/>
            <a:ext cx="8064500" cy="20108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" indent="-252000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Свежее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решение</a:t>
            </a:r>
          </a:p>
          <a:p>
            <a:pPr marL="252000" indent="-252000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предложение идет к клиенту, клиент сам приходит к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предложению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52000" indent="-252000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«Мультидоступ» к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клиенту в режиме 24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/7/365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52000" indent="-252000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Мгновенная обратная реакция от клиента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252000" indent="-252000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Снижение издержек банка на доставку предложений</a:t>
            </a:r>
          </a:p>
          <a:p>
            <a:pPr marL="252000" indent="-252000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Возможность привлечения новых клиентов</a:t>
            </a:r>
            <a:endPara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6885" y="1591442"/>
            <a:ext cx="7862294" cy="2216150"/>
            <a:chOff x="776882" y="1788914"/>
            <a:chExt cx="7862294" cy="2216150"/>
          </a:xfrm>
        </p:grpSpPr>
        <p:pic>
          <p:nvPicPr>
            <p:cNvPr id="12" name="Picture 2" descr="D:\Work\ЗК\Полиграфия\Мероприятия\5\8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6" y="1788914"/>
              <a:ext cx="2000250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D:\Work\ЗК\Полиграфия\Мероприятия\5\8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13" y="1788914"/>
              <a:ext cx="1998663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D:\Work\ЗК\Полиграфия\Мероприятия\5\8_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6" y="2874764"/>
              <a:ext cx="2009775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D:\Work\ЗК\Полиграфия\Мероприятия\5\8_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13" y="2881114"/>
              <a:ext cx="1998663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D:\Work\ЗК\Мероприятия\Корона+\Чашка кофе_09 2012\Презы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82" y="1788914"/>
              <a:ext cx="3940175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43487" y="323364"/>
            <a:ext cx="687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0" dirty="0"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Персональные предложения – эффективный инструмент продажи банковских </a:t>
            </a: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>продуктов</a:t>
            </a: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-тем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344"/>
            <a:ext cx="9144000" cy="675331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5500" y="908720"/>
            <a:ext cx="166246" cy="63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287" tIns="41143" rIns="82287" bIns="41143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657" y="2404570"/>
            <a:ext cx="662473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None/>
            </a:pPr>
            <a:r>
              <a:rPr lang="ru-RU" sz="1800" b="0" i="1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Мы готовы предоставить весь потенциал ГК </a:t>
            </a:r>
            <a:r>
              <a:rPr lang="ru-RU" sz="1800" b="0" i="1" dirty="0" err="1" smtClean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ЦФТ</a:t>
            </a:r>
            <a:r>
              <a:rPr lang="ru-RU" sz="1800" b="0" i="1" dirty="0" smtClean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 </a:t>
            </a:r>
            <a:br>
              <a:rPr lang="ru-RU" sz="1800" b="0" i="1" dirty="0" smtClean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0" i="1" dirty="0" smtClean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для </a:t>
            </a:r>
            <a:r>
              <a:rPr lang="ru-RU" sz="1800" b="0" i="1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успешного решения ваших бизнес-задач! </a:t>
            </a:r>
          </a:p>
          <a:p>
            <a:pPr>
              <a:spcBef>
                <a:spcPts val="0"/>
              </a:spcBef>
              <a:buNone/>
            </a:pPr>
            <a:r>
              <a:rPr lang="ru-RU" altLang="ru-RU" sz="1800" b="0" i="1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sz="1800" b="0" i="1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</a:br>
            <a:endParaRPr lang="ru-RU" sz="1800" b="0" i="1" dirty="0">
              <a:solidFill>
                <a:schemeClr val="bg1">
                  <a:lumMod val="8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65" y="3844730"/>
            <a:ext cx="6438900" cy="85725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332657" y="4437112"/>
            <a:ext cx="72739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  <a:buNone/>
            </a:pPr>
            <a:endParaRPr lang="ru-RU" sz="1600" b="0" i="1" dirty="0" smtClean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  <a:cs typeface="Calibri" pitchFamily="34" charset="0"/>
            </a:endParaRPr>
          </a:p>
          <a:p>
            <a:pPr marL="228600" indent="-228600">
              <a:spcBef>
                <a:spcPct val="25000"/>
              </a:spcBef>
              <a:spcAft>
                <a:spcPct val="10000"/>
              </a:spcAft>
              <a:buClr>
                <a:schemeClr val="tx1"/>
              </a:buClr>
            </a:pPr>
            <a:endParaRPr lang="ru-RU" sz="1200" i="1" dirty="0">
              <a:solidFill>
                <a:schemeClr val="bg1">
                  <a:lumMod val="75000"/>
                </a:schemeClr>
              </a:solidFill>
              <a:latin typeface="Georgia" panose="02040502050405020303" pitchFamily="18" charset="0"/>
              <a:cs typeface="Calibri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32657" y="158272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sz="4000" b="0" dirty="0">
                <a:solidFill>
                  <a:schemeClr val="bg1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343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5500" y="908720"/>
            <a:ext cx="166246" cy="637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287" tIns="41143" rIns="82287" bIns="41143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"/>
          <p:cNvSpPr>
            <a:spLocks noChangeArrowheads="1"/>
          </p:cNvSpPr>
          <p:nvPr/>
        </p:nvSpPr>
        <p:spPr bwMode="auto">
          <a:xfrm>
            <a:off x="854039" y="5238968"/>
            <a:ext cx="7488831" cy="864096"/>
          </a:xfrm>
          <a:prstGeom prst="roundRect">
            <a:avLst>
              <a:gd name="adj" fmla="val 12950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marL="177800" indent="-177800" defTabSz="1016000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3041" y="5301208"/>
            <a:ext cx="7589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defTabSz="1016000">
              <a:buFont typeface="Wingdings" pitchFamily="2" charset="2"/>
              <a:buNone/>
              <a:defRPr/>
            </a:pPr>
            <a:r>
              <a:rPr lang="ru-RU" sz="1900" b="0" i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Продажа продуктов по всем </a:t>
            </a:r>
            <a:r>
              <a:rPr lang="ru-RU" sz="1900" b="0" i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каналам,</a:t>
            </a:r>
            <a:r>
              <a:rPr lang="en-US" sz="1900" b="0" i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900" b="0" i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стремление </a:t>
            </a:r>
            <a:r>
              <a:rPr lang="ru-RU" sz="1900" b="0" i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обслуживать клиентов на расстоянии –  вне офисов банка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539356"/>
            <a:ext cx="7553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Сохранение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en-US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наращивание размера клиентской базы;</a:t>
            </a:r>
          </a:p>
          <a:p>
            <a:pPr marL="216000" indent="-216000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Повышение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уровня обслуживания  клиентов;</a:t>
            </a:r>
          </a:p>
          <a:p>
            <a:pPr marL="216000" indent="-216000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Снижение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издержек, увеличение эффективности </a:t>
            </a: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работы</a:t>
            </a:r>
            <a:b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структурных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подразделений банка;</a:t>
            </a:r>
            <a:endParaRPr lang="en-US" alt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lvl="1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- Оперативное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обновление </a:t>
            </a: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en-US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on-line</a:t>
            </a: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) сетей </a:t>
            </a:r>
            <a:r>
              <a:rPr lang="ru-RU" alt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банка на прием новых </a:t>
            </a: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услуг и сервисов;</a:t>
            </a:r>
            <a:endParaRPr lang="ru-RU" alt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lvl="1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u-RU" alt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- Увеличение доходности  устройств самообслуживания.</a:t>
            </a:r>
            <a:endParaRPr lang="en-US" alt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487" y="323364"/>
            <a:ext cx="687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9FF"/>
              </a:buClr>
              <a:buNone/>
            </a:pPr>
            <a:r>
              <a:rPr lang="ru-RU" sz="2400" b="0" dirty="0">
                <a:solidFill>
                  <a:srgbClr val="C00000"/>
                </a:solidFill>
                <a:latin typeface="Georgia" panose="02040502050405020303" pitchFamily="18" charset="0"/>
                <a:cs typeface="Calibri" pitchFamily="34" charset="0"/>
              </a:rPr>
              <a:t>Ключевые</a:t>
            </a:r>
            <a:r>
              <a:rPr lang="en-US" sz="2400" b="0" dirty="0">
                <a:solidFill>
                  <a:srgbClr val="C00000"/>
                </a:solidFill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Georgia" panose="02040502050405020303" pitchFamily="18" charset="0"/>
                <a:cs typeface="Calibri" pitchFamily="34" charset="0"/>
              </a:rPr>
              <a:t>цели и задачи банка</a:t>
            </a:r>
          </a:p>
        </p:txBody>
      </p:sp>
    </p:spTree>
    <p:extLst>
      <p:ext uri="{BB962C8B-B14F-4D97-AF65-F5344CB8AC3E}">
        <p14:creationId xmlns:p14="http://schemas.microsoft.com/office/powerpoint/2010/main" val="168531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1"/>
          <p:cNvSpPr>
            <a:spLocks noChangeArrowheads="1"/>
          </p:cNvSpPr>
          <p:nvPr/>
        </p:nvSpPr>
        <p:spPr bwMode="auto">
          <a:xfrm>
            <a:off x="768670" y="1556792"/>
            <a:ext cx="7750409" cy="1080120"/>
          </a:xfrm>
          <a:prstGeom prst="roundRect">
            <a:avLst>
              <a:gd name="adj" fmla="val 9080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marL="177800" indent="-177800" defTabSz="1016000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6235749"/>
            <a:ext cx="22252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000" b="0" i="1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по данным </a:t>
            </a:r>
            <a:r>
              <a:rPr lang="ru-RU" sz="1000" b="0" i="1" dirty="0" err="1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J'son</a:t>
            </a:r>
            <a:r>
              <a:rPr lang="ru-RU" sz="1000" b="0" i="1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 &amp; </a:t>
            </a:r>
            <a:r>
              <a:rPr lang="ru-RU" sz="1000" b="0" i="1" dirty="0" err="1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Partners</a:t>
            </a:r>
            <a:r>
              <a:rPr lang="ru-RU" sz="1000" b="0" i="1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000" b="0" i="1" dirty="0" err="1" smtClean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Consulting</a:t>
            </a:r>
            <a:endParaRPr lang="ru-RU" sz="1000" b="0" i="1" dirty="0">
              <a:solidFill>
                <a:prstClr val="white">
                  <a:lumMod val="50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4533" y="4636293"/>
            <a:ext cx="4387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Оборот 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рынка небанковских </a:t>
            </a:r>
            <a:endParaRPr lang="ru-RU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платежных </a:t>
            </a:r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терминалов </a:t>
            </a:r>
            <a:r>
              <a:rPr lang="ru-RU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–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1,1 трлн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endParaRPr lang="ru-RU" sz="24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90375" y="3020759"/>
            <a:ext cx="3258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Количество банковских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устройств самообслуживания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1" dirty="0" smtClean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58 </a:t>
            </a:r>
            <a:r>
              <a:rPr lang="ru-RU" sz="1500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тыс. </a:t>
            </a:r>
            <a:r>
              <a:rPr lang="ru-RU" sz="15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терминалов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1" dirty="0" smtClean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190 тыс. </a:t>
            </a:r>
            <a:r>
              <a:rPr lang="ru-RU" sz="15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банкоматов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90375" y="4679269"/>
            <a:ext cx="3237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Количество </a:t>
            </a:r>
            <a:r>
              <a:rPr lang="ru-RU" sz="15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небанковских </a:t>
            </a:r>
            <a:endParaRPr lang="ru-RU" sz="1500" b="0" i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устройств самообслуживания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1" dirty="0" smtClean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220 тыс. </a:t>
            </a:r>
            <a:r>
              <a:rPr lang="ru-RU" sz="15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терминалов</a:t>
            </a:r>
            <a:endParaRPr lang="ru-RU" sz="1500" b="0" i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487" y="323364"/>
            <a:ext cx="687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Краткий обзор рынка банкоматов и платежных терминалов</a:t>
            </a: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0800" y="1565365"/>
            <a:ext cx="6614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400" b="0" i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Оборот в платежных терминалах НКО выше чем в банковских в 6 раз!</a:t>
            </a:r>
            <a:endParaRPr lang="ru-RU" sz="2400" b="0" i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9476" y="3061409"/>
            <a:ext cx="4217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Оборот 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рынка </a:t>
            </a:r>
            <a:r>
              <a:rPr 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банковских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платежных </a:t>
            </a: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терминалов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180 млрд рублей 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370210" y="4679269"/>
            <a:ext cx="45719" cy="905908"/>
          </a:xfrm>
          <a:prstGeom prst="roundRect">
            <a:avLst>
              <a:gd name="adj" fmla="val 41469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7" tIns="41143" rIns="82287" bIns="41143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10160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ru-RU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370209" y="3056599"/>
            <a:ext cx="45720" cy="1005210"/>
          </a:xfrm>
          <a:prstGeom prst="roundRect">
            <a:avLst>
              <a:gd name="adj" fmla="val 41469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87" tIns="41143" rIns="82287" bIns="41143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10160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</a:pPr>
            <a:endParaRPr kumimoji="0" lang="ru-RU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" y="2852936"/>
            <a:ext cx="6143888" cy="2776075"/>
          </a:xfrm>
          <a:prstGeom prst="rect">
            <a:avLst/>
          </a:prstGeom>
        </p:spPr>
      </p:pic>
      <p:sp>
        <p:nvSpPr>
          <p:cNvPr id="70" name="Скругленный прямоугольник 1"/>
          <p:cNvSpPr>
            <a:spLocks noChangeArrowheads="1"/>
          </p:cNvSpPr>
          <p:nvPr/>
        </p:nvSpPr>
        <p:spPr bwMode="auto">
          <a:xfrm>
            <a:off x="755575" y="1478722"/>
            <a:ext cx="7750409" cy="864096"/>
          </a:xfrm>
          <a:prstGeom prst="roundRect">
            <a:avLst>
              <a:gd name="adj" fmla="val 1260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marL="177800" indent="-177800" defTabSz="1016000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67894" y="6222837"/>
            <a:ext cx="24881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000" b="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по данным </a:t>
            </a:r>
            <a:r>
              <a:rPr lang="en-US" sz="1000" b="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PricewaterhouseCoopers (PwC</a:t>
            </a:r>
            <a:r>
              <a:rPr lang="en-US" sz="1000" b="0" i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) </a:t>
            </a:r>
            <a:endParaRPr lang="ru-RU" sz="1000" b="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5145" y="1679937"/>
            <a:ext cx="7695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400" b="0" i="1" dirty="0">
                <a:solidFill>
                  <a:schemeClr val="bg1"/>
                </a:solidFill>
                <a:latin typeface="Georgia" panose="02040502050405020303" pitchFamily="18" charset="0"/>
              </a:rPr>
              <a:t>Устройства вашего </a:t>
            </a:r>
            <a:r>
              <a:rPr lang="ru-RU" sz="2400" b="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банка</a:t>
            </a:r>
            <a:r>
              <a:rPr lang="en-US" sz="2400" b="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способны на </a:t>
            </a:r>
            <a:r>
              <a:rPr lang="ru-RU" sz="2400" b="0" i="1" dirty="0">
                <a:solidFill>
                  <a:schemeClr val="bg1"/>
                </a:solidFill>
                <a:latin typeface="Georgia" panose="02040502050405020303" pitchFamily="18" charset="0"/>
              </a:rPr>
              <a:t>большее!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81981" y="2980019"/>
            <a:ext cx="3252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5600" dirty="0" smtClean="0">
                <a:solidFill>
                  <a:srgbClr val="F39D03"/>
                </a:solidFill>
                <a:latin typeface="Georgia" panose="02040502050405020303" pitchFamily="18" charset="0"/>
                <a:cs typeface="+mn-cs"/>
              </a:rPr>
              <a:t>3500</a:t>
            </a:r>
            <a:endParaRPr lang="ru-RU" sz="5600" dirty="0">
              <a:solidFill>
                <a:srgbClr val="F39D03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68144" y="4005064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лучшие</a:t>
            </a:r>
            <a:r>
              <a:rPr lang="en-US" sz="15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sz="15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практики</a:t>
            </a:r>
            <a:r>
              <a:rPr lang="en-US" sz="15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 PWC</a:t>
            </a:r>
            <a:endParaRPr lang="ru-RU" sz="1500" b="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500" b="0" i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39119" y="2348880"/>
            <a:ext cx="1964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5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+mn-cs"/>
              </a:rPr>
              <a:t>600</a:t>
            </a:r>
            <a:endParaRPr lang="ru-RU" sz="56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6810" y="3284984"/>
            <a:ext cx="328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ф</a:t>
            </a:r>
            <a:r>
              <a:rPr lang="ru-RU" sz="15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+mn-cs"/>
              </a:rPr>
              <a:t>актическое количество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2123728" y="3258992"/>
            <a:ext cx="445769" cy="501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569497" y="3258991"/>
            <a:ext cx="24345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2531770" y="2342818"/>
            <a:ext cx="816094" cy="1014174"/>
            <a:chOff x="5988154" y="2207972"/>
            <a:chExt cx="816094" cy="101417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012160" y="2207972"/>
              <a:ext cx="79208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orgia" panose="02040502050405020303" pitchFamily="18" charset="0"/>
                  <a:cs typeface="+mn-cs"/>
                </a:rPr>
                <a:t>~</a:t>
              </a:r>
              <a:endParaRPr lang="ru-RU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+mn-c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988154" y="2360372"/>
              <a:ext cx="79208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orgia" panose="02040502050405020303" pitchFamily="18" charset="0"/>
                  <a:cs typeface="+mn-cs"/>
                </a:rPr>
                <a:t>~</a:t>
              </a:r>
              <a:endParaRPr lang="ru-RU" sz="5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+mn-cs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747844" y="3079172"/>
            <a:ext cx="816094" cy="1014174"/>
            <a:chOff x="5988154" y="2207972"/>
            <a:chExt cx="816094" cy="1014174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012160" y="2207972"/>
              <a:ext cx="79208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5000" dirty="0">
                  <a:solidFill>
                    <a:srgbClr val="F39D03"/>
                  </a:solidFill>
                  <a:latin typeface="Georgia" panose="02040502050405020303" pitchFamily="18" charset="0"/>
                  <a:cs typeface="+mn-cs"/>
                </a:rPr>
                <a:t>~</a:t>
              </a:r>
              <a:endParaRPr lang="ru-RU" sz="5000" dirty="0">
                <a:solidFill>
                  <a:srgbClr val="F39D03"/>
                </a:solidFill>
                <a:latin typeface="Georgia" panose="02040502050405020303" pitchFamily="18" charset="0"/>
                <a:cs typeface="+mn-cs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988154" y="2360372"/>
              <a:ext cx="79208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5000" dirty="0">
                  <a:solidFill>
                    <a:srgbClr val="F39D03"/>
                  </a:solidFill>
                  <a:latin typeface="Georgia" panose="02040502050405020303" pitchFamily="18" charset="0"/>
                  <a:cs typeface="+mn-cs"/>
                </a:rPr>
                <a:t>~</a:t>
              </a:r>
              <a:endParaRPr lang="ru-RU" sz="5000" dirty="0">
                <a:solidFill>
                  <a:srgbClr val="F39D03"/>
                </a:solidFill>
                <a:latin typeface="Georgia" panose="02040502050405020303" pitchFamily="18" charset="0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 flipV="1">
            <a:off x="5321783" y="4005065"/>
            <a:ext cx="445769" cy="501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767552" y="4005064"/>
            <a:ext cx="24345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065664" y="5510731"/>
            <a:ext cx="480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Среднее количество операций на </a:t>
            </a:r>
            <a:r>
              <a:rPr lang="ru-RU" sz="1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1 </a:t>
            </a:r>
            <a:r>
              <a:rPr lang="ru-RU" sz="16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устройство</a:t>
            </a:r>
            <a:r>
              <a:rPr lang="en-US" sz="16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sz="16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+mn-cs"/>
              </a:rPr>
              <a:t>самообслуживания (в месяц)</a:t>
            </a:r>
            <a:endParaRPr lang="ru-RU" sz="1600" b="0" i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487" y="323364"/>
            <a:ext cx="687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Краткий обзор рынка банкоматов и платежных терминалов</a:t>
            </a: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/>
          <p:cNvSpPr>
            <a:spLocks noChangeArrowheads="1"/>
          </p:cNvSpPr>
          <p:nvPr/>
        </p:nvSpPr>
        <p:spPr bwMode="auto">
          <a:xfrm>
            <a:off x="401229" y="3789040"/>
            <a:ext cx="8136904" cy="1656184"/>
          </a:xfrm>
          <a:prstGeom prst="roundRect">
            <a:avLst>
              <a:gd name="adj" fmla="val 12950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defTabSz="1016000">
              <a:spcBef>
                <a:spcPts val="0"/>
              </a:spcBef>
              <a:buNone/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Сократить</a:t>
            </a: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 marL="285750" indent="-285750" defTabSz="1016000">
              <a:spcBef>
                <a:spcPts val="0"/>
              </a:spcBef>
              <a:buClr>
                <a:schemeClr val="bg1"/>
              </a:buClr>
              <a:defRPr/>
            </a:pP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 издержки на  поддержку </a:t>
            </a:r>
            <a:r>
              <a:rPr lang="ru-RU" sz="20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мультивендорных</a:t>
            </a:r>
            <a:r>
              <a:rPr lang="ru-RU" sz="20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решений, </a:t>
            </a:r>
          </a:p>
          <a:p>
            <a:pPr marL="285750" indent="-285750">
              <a:buClr>
                <a:schemeClr val="bg1"/>
              </a:buClr>
            </a:pP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затраты </a:t>
            </a:r>
            <a:r>
              <a:rPr lang="ru-RU" sz="20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 управление </a:t>
            </a: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различными </a:t>
            </a:r>
            <a:r>
              <a:rPr lang="ru-RU" sz="20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сетями </a:t>
            </a: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устройств самообслуживания</a:t>
            </a:r>
          </a:p>
        </p:txBody>
      </p:sp>
      <p:sp>
        <p:nvSpPr>
          <p:cNvPr id="8" name="Скругленный прямоугольник 1"/>
          <p:cNvSpPr>
            <a:spLocks noChangeArrowheads="1"/>
          </p:cNvSpPr>
          <p:nvPr/>
        </p:nvSpPr>
        <p:spPr bwMode="auto">
          <a:xfrm>
            <a:off x="395536" y="980038"/>
            <a:ext cx="8136904" cy="1728882"/>
          </a:xfrm>
          <a:prstGeom prst="roundRect">
            <a:avLst>
              <a:gd name="adj" fmla="val 12950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marL="342900" indent="-342900">
              <a:buClr>
                <a:schemeClr val="bg1"/>
              </a:buClr>
            </a:pP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Реализация и поддержка сложных интеграционных проектов</a:t>
            </a:r>
          </a:p>
          <a:p>
            <a:pPr marL="342900" indent="-342900">
              <a:buClr>
                <a:schemeClr val="bg1"/>
              </a:buClr>
            </a:pP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Использование решений от разных </a:t>
            </a:r>
            <a:r>
              <a:rPr lang="ru-RU" sz="2000" b="0" dirty="0" err="1">
                <a:solidFill>
                  <a:schemeClr val="bg1"/>
                </a:solidFill>
                <a:latin typeface="Georgia" panose="02040502050405020303" pitchFamily="18" charset="0"/>
              </a:rPr>
              <a:t>вендоров</a:t>
            </a: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затрудняют </a:t>
            </a: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управление сетями</a:t>
            </a:r>
          </a:p>
          <a:p>
            <a:pPr marL="342900" indent="-342900">
              <a:buClr>
                <a:schemeClr val="bg1"/>
              </a:buClr>
            </a:pPr>
            <a:r>
              <a:rPr lang="ru-RU" sz="2000" b="0" dirty="0">
                <a:solidFill>
                  <a:schemeClr val="bg1"/>
                </a:solidFill>
                <a:latin typeface="Georgia" panose="02040502050405020303" pitchFamily="18" charset="0"/>
              </a:rPr>
              <a:t>Долгий вывод новых услуг и тарифов мешает зарабатывать</a:t>
            </a:r>
          </a:p>
          <a:p>
            <a:pPr marL="342900" indent="-342900">
              <a:buClr>
                <a:srgbClr val="C00000"/>
              </a:buClr>
            </a:pPr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72941"/>
            <a:ext cx="669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Текущие проблемы банков</a:t>
            </a: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065" y="3065919"/>
            <a:ext cx="400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None/>
            </a:pPr>
            <a:r>
              <a:rPr lang="ru-RU" sz="2400" b="0" dirty="0">
                <a:solidFill>
                  <a:srgbClr val="C00000"/>
                </a:solidFill>
                <a:latin typeface="Georgia" panose="02040502050405020303" pitchFamily="18" charset="0"/>
              </a:rPr>
              <a:t>Предложение от ЦФТ</a:t>
            </a:r>
          </a:p>
        </p:txBody>
      </p:sp>
    </p:spTree>
    <p:extLst>
      <p:ext uri="{BB962C8B-B14F-4D97-AF65-F5344CB8AC3E}">
        <p14:creationId xmlns:p14="http://schemas.microsoft.com/office/powerpoint/2010/main" val="18547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9" y="1196752"/>
            <a:ext cx="7056784" cy="53285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Оптимизирует работу банка по управлению своей инфраструктурой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Позволяет экономить на содержании и эксплуатации серверного оборудования и программного обеспечения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Значительно сокращает сроки внедрения новых услуг во всей сети банка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Имеет гарантированную службу сопровождения с готовыми процедурами и регламентами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Позволяет интенсивно и экстенсивно развиваться </a:t>
            </a:r>
            <a:b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сети банка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Стабильно функционирует при работе с крупной сетью банков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Интегрирован со всеми сервисами ГК ЦФТ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Консолидирует опыт работы 125 банков при эксплуатации более 10 тыс. устройств</a:t>
            </a:r>
          </a:p>
          <a:p>
            <a:pPr algn="r" fontAlgn="auto">
              <a:spcBef>
                <a:spcPts val="800"/>
              </a:spcBef>
              <a:spcAft>
                <a:spcPts val="0"/>
              </a:spcAft>
              <a:buClrTx/>
            </a:pPr>
            <a: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altLang="ru-RU" sz="18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altLang="ru-RU" sz="1800" b="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ru-RU" sz="1800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399" y="260648"/>
            <a:ext cx="733526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Tx/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Сервис </a:t>
            </a:r>
          </a:p>
          <a:p>
            <a:pPr fontAlgn="auto">
              <a:spcAft>
                <a:spcPts val="0"/>
              </a:spcAft>
              <a:buClrTx/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ЦФТ-Управление </a:t>
            </a:r>
            <a:r>
              <a:rPr lang="ru-RU" sz="2400" b="0" dirty="0">
                <a:solidFill>
                  <a:srgbClr val="C00000"/>
                </a:solidFill>
                <a:latin typeface="Georgia" panose="02040502050405020303" pitchFamily="18" charset="0"/>
              </a:rPr>
              <a:t>сетями </a:t>
            </a: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самообслуживания</a:t>
            </a: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82" y="2492896"/>
            <a:ext cx="2156322" cy="2796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59686" y="3207061"/>
            <a:ext cx="2013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Сертификаты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PA DSS</a:t>
            </a:r>
            <a:r>
              <a:rPr lang="ru-RU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PCI 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DSS 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81199" cy="60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6871" y="251776"/>
            <a:ext cx="679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операций в устройствах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6871" y="729347"/>
            <a:ext cx="8405492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Выдача наличных в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банкомате – в валюте карты или с конвертацией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Отправка денежных переводов по системе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«Денежные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переводы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–Золотая Корона» – наличными или по Карте отправителя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Получение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мини-выписки из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ПЦ банка по операциям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Открытие депозитных счетов (срочные вклады)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Активация овердрафта к договору банковского счета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Подключение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 изменение параметров сервиса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интернет-банк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Faktura.ru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Обмен валют в банкомате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Обслуживание карт юридических лиц,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инкассация юридических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лиц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Пополнение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карты наличными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Изменение </a:t>
            </a:r>
            <a:r>
              <a:rPr lang="ru-RU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пин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-кода карты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Работа клиента со своим счетом в режиме </a:t>
            </a:r>
            <a:r>
              <a:rPr lang="ru-RU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on-line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Оплата услуги по штрих-коду </a:t>
            </a:r>
            <a:endParaRPr lang="ru-RU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Card2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ru-RU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ard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– безналичные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переводы по картам </a:t>
            </a:r>
            <a:endParaRPr lang="ru-RU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Оплата услуг ФСГ и услуг локальных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поставщиков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Погашение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кредитов с </a:t>
            </a:r>
            <a:r>
              <a:rPr lang="ru-RU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on-line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валидацией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АБС банка</a:t>
            </a:r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Персональные предложения для клиента, сбор анкет/заявок от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клиентов</a:t>
            </a:r>
          </a:p>
          <a:p>
            <a:pPr marL="216000" indent="-216000">
              <a:spcBef>
                <a:spcPts val="4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Автоплатежи</a:t>
            </a:r>
            <a:endParaRPr lang="ru-RU" sz="15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4"/>
            <a:ext cx="9144000" cy="6753312"/>
          </a:xfrm>
          <a:prstGeom prst="rect">
            <a:avLst/>
          </a:prstGeom>
        </p:spPr>
      </p:pic>
      <p:sp>
        <p:nvSpPr>
          <p:cNvPr id="10" name="Скругленный прямоугольник 29"/>
          <p:cNvSpPr>
            <a:spLocks noChangeArrowheads="1"/>
          </p:cNvSpPr>
          <p:nvPr/>
        </p:nvSpPr>
        <p:spPr bwMode="auto">
          <a:xfrm>
            <a:off x="3059833" y="908719"/>
            <a:ext cx="5529760" cy="1080121"/>
          </a:xfrm>
          <a:prstGeom prst="roundRect">
            <a:avLst>
              <a:gd name="adj" fmla="val 7653"/>
            </a:avLst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sp>
        <p:nvSpPr>
          <p:cNvPr id="11" name="Скругленный прямоугольник 29"/>
          <p:cNvSpPr>
            <a:spLocks noChangeArrowheads="1"/>
          </p:cNvSpPr>
          <p:nvPr/>
        </p:nvSpPr>
        <p:spPr bwMode="auto">
          <a:xfrm>
            <a:off x="3059834" y="4941168"/>
            <a:ext cx="5529759" cy="1512168"/>
          </a:xfrm>
          <a:prstGeom prst="roundRect">
            <a:avLst>
              <a:gd name="adj" fmla="val 7653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sp>
        <p:nvSpPr>
          <p:cNvPr id="12" name="Скругленный прямоугольник 15"/>
          <p:cNvSpPr>
            <a:spLocks noChangeArrowheads="1"/>
          </p:cNvSpPr>
          <p:nvPr/>
        </p:nvSpPr>
        <p:spPr bwMode="auto">
          <a:xfrm>
            <a:off x="3275856" y="3501009"/>
            <a:ext cx="5041634" cy="1512168"/>
          </a:xfrm>
          <a:prstGeom prst="roundRect">
            <a:avLst>
              <a:gd name="adj" fmla="val 588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dist="635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sp>
        <p:nvSpPr>
          <p:cNvPr id="13" name="Скругленный прямоугольник 15"/>
          <p:cNvSpPr>
            <a:spLocks noChangeArrowheads="1"/>
          </p:cNvSpPr>
          <p:nvPr/>
        </p:nvSpPr>
        <p:spPr bwMode="auto">
          <a:xfrm>
            <a:off x="3275856" y="1916832"/>
            <a:ext cx="5041634" cy="1515651"/>
          </a:xfrm>
          <a:prstGeom prst="roundRect">
            <a:avLst>
              <a:gd name="adj" fmla="val 5889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dist="635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/>
          </a:p>
        </p:txBody>
      </p:sp>
      <p:pic>
        <p:nvPicPr>
          <p:cNvPr id="7" name="Рисунок 10" descr="фон-2-челове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25267"/>
            <a:ext cx="6912768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buClrTx/>
              <a:buFontTx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Взаимодействие с АБС банка</a:t>
            </a:r>
          </a:p>
          <a:p>
            <a:pPr algn="l" fontAlgn="auto">
              <a:spcAft>
                <a:spcPts val="0"/>
              </a:spcAft>
              <a:buClrTx/>
              <a:buFontTx/>
            </a:pPr>
            <a:endParaRPr lang="ru-RU" sz="2000" b="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l" fontAlgn="auto">
              <a:spcAft>
                <a:spcPts val="0"/>
              </a:spcAft>
              <a:buClrTx/>
              <a:buFontTx/>
            </a:pPr>
            <a:endParaRPr lang="ru-RU" sz="20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15"/>
          <p:cNvSpPr>
            <a:spLocks noChangeArrowheads="1"/>
          </p:cNvSpPr>
          <p:nvPr/>
        </p:nvSpPr>
        <p:spPr bwMode="auto">
          <a:xfrm>
            <a:off x="2051720" y="1196753"/>
            <a:ext cx="5256584" cy="4824536"/>
          </a:xfrm>
          <a:prstGeom prst="roundRect">
            <a:avLst>
              <a:gd name="adj" fmla="val 1657"/>
            </a:avLst>
          </a:prstGeom>
          <a:solidFill>
            <a:schemeClr val="bg1">
              <a:alpha val="79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82287" tIns="41143" rIns="82287" bIns="41143"/>
          <a:lstStyle/>
          <a:p>
            <a:pPr defTabSz="101600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67744" y="1196753"/>
            <a:ext cx="5112568" cy="4608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Font typeface="Arial" pitchFamily="34" charset="0"/>
              <a:buNone/>
            </a:pPr>
            <a:r>
              <a:rPr lang="ru-RU" sz="2000" b="0" dirty="0" smtClean="0">
                <a:latin typeface="Georgia" panose="02040502050405020303" pitchFamily="18" charset="0"/>
              </a:rPr>
              <a:t>Передача реестра транзакций </a:t>
            </a:r>
          </a:p>
          <a:p>
            <a:pPr marL="0" indent="0" fontAlgn="auto">
              <a:spcAft>
                <a:spcPts val="0"/>
              </a:spcAft>
              <a:buClrTx/>
              <a:buFont typeface="Arial" pitchFamily="34" charset="0"/>
              <a:buNone/>
            </a:pPr>
            <a:r>
              <a:rPr lang="ru-RU" sz="2000" b="0" dirty="0" smtClean="0">
                <a:latin typeface="Georgia" panose="02040502050405020303" pitchFamily="18" charset="0"/>
              </a:rPr>
              <a:t>Автоматизация сверки платежей</a:t>
            </a:r>
          </a:p>
          <a:p>
            <a:pPr marL="0" indent="0" fontAlgn="auto">
              <a:spcAft>
                <a:spcPts val="0"/>
              </a:spcAft>
              <a:buClrTx/>
              <a:buNone/>
            </a:pPr>
            <a:r>
              <a:rPr lang="ru-RU" sz="2000" b="0" dirty="0" smtClean="0">
                <a:latin typeface="Georgia" panose="02040502050405020303" pitchFamily="18" charset="0"/>
              </a:rPr>
              <a:t>Реализация работы клиента в </a:t>
            </a:r>
            <a:r>
              <a:rPr lang="en-US" sz="2000" b="0" dirty="0">
                <a:latin typeface="Georgia" panose="02040502050405020303" pitchFamily="18" charset="0"/>
              </a:rPr>
              <a:t>on-line </a:t>
            </a:r>
            <a:r>
              <a:rPr lang="ru-RU" sz="2000" b="0" dirty="0" smtClean="0">
                <a:latin typeface="Georgia" panose="02040502050405020303" pitchFamily="18" charset="0"/>
              </a:rPr>
              <a:t>режиме со своими счетами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000" b="0" dirty="0" smtClean="0">
              <a:latin typeface="Georgia" panose="02040502050405020303" pitchFamily="18" charset="0"/>
            </a:endParaRPr>
          </a:p>
          <a:p>
            <a:pPr marL="252000" indent="-2520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Получение </a:t>
            </a:r>
            <a:r>
              <a:rPr lang="en-US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информации о списке счетов </a:t>
            </a:r>
            <a:r>
              <a:rPr lang="en-US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и доступных операций, формирование выписки по любому счету</a:t>
            </a:r>
          </a:p>
          <a:p>
            <a:pPr marL="252000" indent="-252000" fontAlgn="auto">
              <a:spcBef>
                <a:spcPts val="400"/>
              </a:spcBef>
              <a:spcAft>
                <a:spcPts val="0"/>
              </a:spcAft>
              <a:buClrTx/>
            </a:pP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Осуществление безналичного пополнения депозитных счетов с карточного счета или  наличными (</a:t>
            </a:r>
            <a:r>
              <a:rPr lang="en-US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cash</a:t>
            </a: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-</a:t>
            </a:r>
            <a:r>
              <a:rPr lang="en-US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in)</a:t>
            </a: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погашение кредитов</a:t>
            </a:r>
          </a:p>
          <a:p>
            <a:pPr marL="252000" indent="-252000" fontAlgn="auto">
              <a:spcBef>
                <a:spcPts val="400"/>
              </a:spcBef>
              <a:spcAft>
                <a:spcPts val="0"/>
              </a:spcAft>
              <a:buClrTx/>
            </a:pP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Открытие вкладов в банкомате</a:t>
            </a:r>
          </a:p>
          <a:p>
            <a:pPr marL="252000" indent="-252000" fontAlgn="auto">
              <a:spcBef>
                <a:spcPts val="400"/>
              </a:spcBef>
              <a:spcAft>
                <a:spcPts val="0"/>
              </a:spcAft>
              <a:buClrTx/>
            </a:pPr>
            <a:r>
              <a:rPr lang="ru-RU" sz="15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Валидация</a:t>
            </a:r>
            <a:r>
              <a:rPr lang="ru-RU" sz="15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данных клиента при совершении платежа (погашение кредита, пополнение счета)</a:t>
            </a:r>
          </a:p>
          <a:p>
            <a:pPr marL="0" indent="0" fontAlgn="auto">
              <a:spcAft>
                <a:spcPts val="0"/>
              </a:spcAft>
              <a:buClrTx/>
              <a:buFont typeface="Arial" pitchFamily="34" charset="0"/>
              <a:buNone/>
            </a:pPr>
            <a:endParaRPr lang="ru-RU" sz="1500" b="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"/>
          <p:cNvSpPr>
            <a:spLocks noChangeArrowheads="1"/>
          </p:cNvSpPr>
          <p:nvPr/>
        </p:nvSpPr>
        <p:spPr bwMode="auto">
          <a:xfrm>
            <a:off x="2627784" y="5373216"/>
            <a:ext cx="4104456" cy="432048"/>
          </a:xfrm>
          <a:prstGeom prst="roundRect">
            <a:avLst>
              <a:gd name="adj" fmla="val 12950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39700" dir="2700000" algn="tl" rotWithShape="0">
              <a:prstClr val="black">
                <a:alpha val="15000"/>
              </a:prstClr>
            </a:outerShdw>
          </a:effectLst>
        </p:spPr>
        <p:txBody>
          <a:bodyPr lIns="82287" tIns="41143" rIns="82287" bIns="41143"/>
          <a:lstStyle/>
          <a:p>
            <a:pPr defTabSz="1016000">
              <a:buNone/>
            </a:pPr>
            <a:r>
              <a:rPr lang="ru-RU" sz="1800" b="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Зачисление наличных в  режиме </a:t>
            </a:r>
            <a:r>
              <a:rPr lang="en-US" sz="1800" b="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on-line </a:t>
            </a:r>
            <a:endParaRPr lang="ru-RU" sz="1800" b="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12234</TotalTime>
  <Words>796</Words>
  <Application>Microsoft Office PowerPoint</Application>
  <PresentationFormat>Экран (4:3)</PresentationFormat>
  <Paragraphs>154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Calibri</vt:lpstr>
      <vt:lpstr>Georgia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Муканова Мадина Мукаметракимовна</dc:creator>
  <cp:lastModifiedBy>Smolenskaya Victory</cp:lastModifiedBy>
  <cp:revision>1452</cp:revision>
  <cp:lastPrinted>2015-04-16T09:29:35Z</cp:lastPrinted>
  <dcterms:created xsi:type="dcterms:W3CDTF">2007-08-15T04:41:26Z</dcterms:created>
  <dcterms:modified xsi:type="dcterms:W3CDTF">2015-04-21T07:09:41Z</dcterms:modified>
</cp:coreProperties>
</file>