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2"/>
  </p:notesMasterIdLst>
  <p:sldIdLst>
    <p:sldId id="509" r:id="rId2"/>
    <p:sldId id="513" r:id="rId3"/>
    <p:sldId id="584" r:id="rId4"/>
    <p:sldId id="575" r:id="rId5"/>
    <p:sldId id="576" r:id="rId6"/>
    <p:sldId id="577" r:id="rId7"/>
    <p:sldId id="578" r:id="rId8"/>
    <p:sldId id="579" r:id="rId9"/>
    <p:sldId id="580" r:id="rId10"/>
    <p:sldId id="507" r:id="rId11"/>
  </p:sldIdLst>
  <p:sldSz cx="9144000" cy="6858000" type="screen4x3"/>
  <p:notesSz cx="6934200" cy="9220200"/>
  <p:custDataLst>
    <p:tags r:id="rId13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52">
          <p15:clr>
            <a:srgbClr val="A4A3A4"/>
          </p15:clr>
        </p15:guide>
        <p15:guide id="2" pos="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F4FF"/>
    <a:srgbClr val="CCECFF"/>
    <a:srgbClr val="FF6600"/>
    <a:srgbClr val="FF9966"/>
    <a:srgbClr val="E8F7FC"/>
    <a:srgbClr val="FFFF66"/>
    <a:srgbClr val="004AF2"/>
    <a:srgbClr val="0277F2"/>
    <a:srgbClr val="337ED5"/>
    <a:srgbClr val="1551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0" autoAdjust="0"/>
    <p:restoredTop sz="97513" autoAdjust="0"/>
  </p:normalViewPr>
  <p:slideViewPr>
    <p:cSldViewPr snapToGrid="0" snapToObjects="1">
      <p:cViewPr varScale="1">
        <p:scale>
          <a:sx n="60" d="100"/>
          <a:sy n="60" d="100"/>
        </p:scale>
        <p:origin x="1452" y="56"/>
      </p:cViewPr>
      <p:guideLst>
        <p:guide orient="horz" pos="1852"/>
        <p:guide pos="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05038" cy="46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72" tIns="45336" rIns="90672" bIns="45336" numCol="1" anchor="t" anchorCtr="0" compatLnSpc="1">
            <a:prstTxWarp prst="textNoShape">
              <a:avLst/>
            </a:prstTxWarp>
          </a:bodyPr>
          <a:lstStyle>
            <a:lvl1pPr defTabSz="906463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524" y="1"/>
            <a:ext cx="3005038" cy="46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72" tIns="45336" rIns="90672" bIns="45336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094" y="4379894"/>
            <a:ext cx="5548016" cy="4148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72" tIns="45336" rIns="90672" bIns="453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56815"/>
            <a:ext cx="3005038" cy="46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72" tIns="45336" rIns="90672" bIns="45336" numCol="1" anchor="b" anchorCtr="0" compatLnSpc="1">
            <a:prstTxWarp prst="textNoShape">
              <a:avLst/>
            </a:prstTxWarp>
          </a:bodyPr>
          <a:lstStyle>
            <a:lvl1pPr defTabSz="906463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524" y="8756815"/>
            <a:ext cx="3005038" cy="46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72" tIns="45336" rIns="90672" bIns="45336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fld id="{BE4DA3E6-CE98-AC4D-A9E8-42655BF20A3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60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4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64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64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64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64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AEDF00D-09E3-CC49-9A87-08608C689CCE}" type="slidenum">
              <a:rPr lang="ru-RU" sz="1200"/>
              <a:pPr eaLnBrk="1" hangingPunct="1"/>
              <a:t>1</a:t>
            </a:fld>
            <a:endParaRPr lang="ru-RU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460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4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64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64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64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64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C87AC13-A37B-6E4C-9C72-7CEDDF5F2310}" type="slidenum">
              <a:rPr lang="ru-RU" sz="1200"/>
              <a:pPr eaLnBrk="1" hangingPunct="1"/>
              <a:t>2</a:t>
            </a:fld>
            <a:endParaRPr lang="ru-RU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88230" tIns="44114" rIns="88230" bIns="44114"/>
          <a:lstStyle/>
          <a:p>
            <a:pPr eaLnBrk="1" hangingPunct="1"/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6AC3B3-E141-4129-B50C-20AB2DCEABEF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236" tIns="44117" rIns="88236" bIns="44117"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161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886200"/>
            <a:ext cx="6400800" cy="1752600"/>
          </a:xfrm>
          <a:ln/>
        </p:spPr>
        <p:txBody>
          <a:bodyPr anchor="b"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281811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93135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209550"/>
            <a:ext cx="1943100" cy="58864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209550"/>
            <a:ext cx="5676900" cy="5886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84635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09550"/>
            <a:ext cx="7772400" cy="6096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lv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65760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37919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50635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04285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489327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02856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>
            <a:extLst>
              <a:ext uri="{FF2B5EF4-FFF2-40B4-BE49-F238E27FC236}">
                <a16:creationId xmlns:a16="http://schemas.microsoft.com/office/drawing/2014/main" id="{43B7EE36-1C4E-43B0-91E7-E2B95B25A77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910104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3" name="think-cell Slide" r:id="rId4" imgW="421" imgH="423" progId="TCLayout.ActiveDocument.1">
                  <p:embed/>
                </p:oleObj>
              </mc:Choice>
              <mc:Fallback>
                <p:oleObj name="think-cell Slide" r:id="rId4" imgW="421" imgH="42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8036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55062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96636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>
            <a:extLst>
              <a:ext uri="{FF2B5EF4-FFF2-40B4-BE49-F238E27FC236}">
                <a16:creationId xmlns:a16="http://schemas.microsoft.com/office/drawing/2014/main" id="{2525339B-8189-45B7-B427-C7E68C8ADBC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269738176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52" name="think-cell Slide" r:id="rId16" imgW="421" imgH="423" progId="TCLayout.ActiveDocument.1">
                  <p:embed/>
                </p:oleObj>
              </mc:Choice>
              <mc:Fallback>
                <p:oleObj name="think-cell Slide" r:id="rId16" imgW="421" imgH="42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1219200"/>
            <a:ext cx="7899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0" y="1047750"/>
            <a:ext cx="9144000" cy="0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 type="none" w="sm" len="sm"/>
            <a:tailEnd type="none" w="sm" len="sm"/>
          </a:ln>
        </p:spPr>
        <p:txBody>
          <a:bodyPr lIns="594000" tIns="0" rIns="216000" bIns="0" anchor="ctr"/>
          <a:lstStyle/>
          <a:p>
            <a:pPr>
              <a:defRPr/>
            </a:pPr>
            <a:endParaRPr lang="ru-RU" sz="1800" dirty="0">
              <a:ea typeface="+mn-ea"/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0"/>
            <a:ext cx="78994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8" name="Line 7"/>
          <p:cNvSpPr>
            <a:spLocks noChangeShapeType="1"/>
          </p:cNvSpPr>
          <p:nvPr userDrawn="1"/>
        </p:nvSpPr>
        <p:spPr bwMode="auto">
          <a:xfrm>
            <a:off x="0" y="6348016"/>
            <a:ext cx="9144000" cy="0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round/>
            <a:headEnd type="none" w="sm" len="sm"/>
            <a:tailEnd type="none" w="sm" len="sm"/>
          </a:ln>
        </p:spPr>
        <p:txBody>
          <a:bodyPr lIns="594000" tIns="0" rIns="216000" bIns="0" anchor="ctr"/>
          <a:lstStyle/>
          <a:p>
            <a:pPr>
              <a:defRPr/>
            </a:pPr>
            <a:endParaRPr lang="ru-RU" sz="1800" dirty="0">
              <a:ea typeface="+mn-ea"/>
              <a:cs typeface="Arial" charset="0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 userDrawn="1"/>
        </p:nvSpPr>
        <p:spPr bwMode="auto">
          <a:xfrm>
            <a:off x="8613230" y="6430680"/>
            <a:ext cx="457200" cy="3603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46800" tIns="45720" rIns="46800" bIns="45720" numCol="1" anchor="ctr" anchorCtr="1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7F7F7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fld id="{FF4C30BF-B512-1E4E-A3A0-3AB32AA5172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8559800" y="6413500"/>
            <a:ext cx="0" cy="388406"/>
          </a:xfrm>
          <a:prstGeom prst="line">
            <a:avLst/>
          </a:prstGeom>
          <a:ln w="9525" cmpd="sng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0E45A55-9C0D-4FA3-A837-F5BBEBD502AE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304" y="6421841"/>
            <a:ext cx="1610067" cy="3809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04" r:id="rId1"/>
    <p:sldLayoutId id="2147484381" r:id="rId2"/>
    <p:sldLayoutId id="2147484382" r:id="rId3"/>
    <p:sldLayoutId id="2147484383" r:id="rId4"/>
    <p:sldLayoutId id="2147484384" r:id="rId5"/>
    <p:sldLayoutId id="2147484385" r:id="rId6"/>
    <p:sldLayoutId id="2147484386" r:id="rId7"/>
    <p:sldLayoutId id="2147484387" r:id="rId8"/>
    <p:sldLayoutId id="2147484388" r:id="rId9"/>
    <p:sldLayoutId id="2147484389" r:id="rId10"/>
    <p:sldLayoutId id="2147484390" r:id="rId11"/>
    <p:sldLayoutId id="2147484391" r:id="rId12"/>
  </p:sldLayoutIdLst>
  <p:hf hdr="0" ftr="0" dt="0"/>
  <p:txStyles>
    <p:titleStyle>
      <a:lvl1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000" b="1">
          <a:solidFill>
            <a:srgbClr val="000000"/>
          </a:solidFill>
          <a:latin typeface="+mj-lt"/>
          <a:ea typeface="ＭＳ Ｐゴシック" pitchFamily="34" charset="-128"/>
          <a:cs typeface="ＭＳ Ｐゴシック" charset="0"/>
        </a:defRPr>
      </a:lvl1pPr>
      <a:lvl2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000" b="1">
          <a:solidFill>
            <a:srgbClr val="000000"/>
          </a:solidFill>
          <a:latin typeface="Arial" charset="0"/>
          <a:ea typeface="ＭＳ Ｐゴシック" pitchFamily="34" charset="-128"/>
          <a:cs typeface="ＭＳ Ｐゴシック" charset="0"/>
        </a:defRPr>
      </a:lvl2pPr>
      <a:lvl3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000" b="1">
          <a:solidFill>
            <a:srgbClr val="000000"/>
          </a:solidFill>
          <a:latin typeface="Arial" charset="0"/>
          <a:ea typeface="ＭＳ Ｐゴシック" pitchFamily="34" charset="-128"/>
          <a:cs typeface="ＭＳ Ｐゴシック" charset="0"/>
        </a:defRPr>
      </a:lvl3pPr>
      <a:lvl4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000" b="1">
          <a:solidFill>
            <a:srgbClr val="000000"/>
          </a:solidFill>
          <a:latin typeface="Arial" charset="0"/>
          <a:ea typeface="ＭＳ Ｐゴシック" pitchFamily="34" charset="-128"/>
          <a:cs typeface="ＭＳ Ｐゴシック" charset="0"/>
        </a:defRPr>
      </a:lvl4pPr>
      <a:lvl5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000" b="1">
          <a:solidFill>
            <a:srgbClr val="000000"/>
          </a:solidFill>
          <a:latin typeface="Arial" charset="0"/>
          <a:ea typeface="ＭＳ Ｐゴシック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600">
          <a:solidFill>
            <a:srgbClr val="000000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400">
          <a:solidFill>
            <a:srgbClr val="000000"/>
          </a:solidFill>
          <a:latin typeface="+mn-lt"/>
          <a:ea typeface="ＭＳ Ｐゴシック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200">
          <a:solidFill>
            <a:srgbClr val="000000"/>
          </a:solidFill>
          <a:latin typeface="+mn-lt"/>
          <a:ea typeface="ＭＳ Ｐゴシック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ea typeface="ＭＳ Ｐゴシック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  <a:ea typeface="ＭＳ Ｐゴシック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■"/>
        <a:defRPr sz="1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jpeg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7.pn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rant.ru/products/ipo/prime/doc/71621612/#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garant.ru/products/ipo/prime/doc/71621612/#7" TargetMode="External"/><Relationship Id="rId4" Type="http://schemas.openxmlformats.org/officeDocument/2006/relationships/hyperlink" Target="http://www.garant.ru/products/ipo/prime/doc/71621612/#5" TargetMode="Externa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29.xml"/><Relationship Id="rId21" Type="http://schemas.openxmlformats.org/officeDocument/2006/relationships/tags" Target="../tags/tag24.xml"/><Relationship Id="rId34" Type="http://schemas.openxmlformats.org/officeDocument/2006/relationships/tags" Target="../tags/tag37.xml"/><Relationship Id="rId42" Type="http://schemas.openxmlformats.org/officeDocument/2006/relationships/tags" Target="../tags/tag45.xml"/><Relationship Id="rId47" Type="http://schemas.openxmlformats.org/officeDocument/2006/relationships/tags" Target="../tags/tag50.xml"/><Relationship Id="rId50" Type="http://schemas.openxmlformats.org/officeDocument/2006/relationships/tags" Target="../tags/tag53.xml"/><Relationship Id="rId55" Type="http://schemas.openxmlformats.org/officeDocument/2006/relationships/tags" Target="../tags/tag58.xml"/><Relationship Id="rId63" Type="http://schemas.openxmlformats.org/officeDocument/2006/relationships/tags" Target="../tags/tag66.xml"/><Relationship Id="rId68" Type="http://schemas.openxmlformats.org/officeDocument/2006/relationships/tags" Target="../tags/tag71.xml"/><Relationship Id="rId76" Type="http://schemas.openxmlformats.org/officeDocument/2006/relationships/tags" Target="../tags/tag79.xml"/><Relationship Id="rId84" Type="http://schemas.openxmlformats.org/officeDocument/2006/relationships/tags" Target="../tags/tag87.xml"/><Relationship Id="rId89" Type="http://schemas.openxmlformats.org/officeDocument/2006/relationships/tags" Target="../tags/tag92.xml"/><Relationship Id="rId97" Type="http://schemas.openxmlformats.org/officeDocument/2006/relationships/oleObject" Target="../embeddings/oleObject6.bin"/><Relationship Id="rId7" Type="http://schemas.openxmlformats.org/officeDocument/2006/relationships/tags" Target="../tags/tag10.xml"/><Relationship Id="rId71" Type="http://schemas.openxmlformats.org/officeDocument/2006/relationships/tags" Target="../tags/tag74.xml"/><Relationship Id="rId92" Type="http://schemas.openxmlformats.org/officeDocument/2006/relationships/slideLayout" Target="../slideLayouts/slideLayout7.xml"/><Relationship Id="rId2" Type="http://schemas.openxmlformats.org/officeDocument/2006/relationships/tags" Target="../tags/tag5.xml"/><Relationship Id="rId16" Type="http://schemas.openxmlformats.org/officeDocument/2006/relationships/tags" Target="../tags/tag19.xml"/><Relationship Id="rId29" Type="http://schemas.openxmlformats.org/officeDocument/2006/relationships/tags" Target="../tags/tag32.xml"/><Relationship Id="rId11" Type="http://schemas.openxmlformats.org/officeDocument/2006/relationships/tags" Target="../tags/tag14.xml"/><Relationship Id="rId24" Type="http://schemas.openxmlformats.org/officeDocument/2006/relationships/tags" Target="../tags/tag27.xml"/><Relationship Id="rId32" Type="http://schemas.openxmlformats.org/officeDocument/2006/relationships/tags" Target="../tags/tag35.xml"/><Relationship Id="rId37" Type="http://schemas.openxmlformats.org/officeDocument/2006/relationships/tags" Target="../tags/tag40.xml"/><Relationship Id="rId40" Type="http://schemas.openxmlformats.org/officeDocument/2006/relationships/tags" Target="../tags/tag43.xml"/><Relationship Id="rId45" Type="http://schemas.openxmlformats.org/officeDocument/2006/relationships/tags" Target="../tags/tag48.xml"/><Relationship Id="rId53" Type="http://schemas.openxmlformats.org/officeDocument/2006/relationships/tags" Target="../tags/tag56.xml"/><Relationship Id="rId58" Type="http://schemas.openxmlformats.org/officeDocument/2006/relationships/tags" Target="../tags/tag61.xml"/><Relationship Id="rId66" Type="http://schemas.openxmlformats.org/officeDocument/2006/relationships/tags" Target="../tags/tag69.xml"/><Relationship Id="rId74" Type="http://schemas.openxmlformats.org/officeDocument/2006/relationships/tags" Target="../tags/tag77.xml"/><Relationship Id="rId79" Type="http://schemas.openxmlformats.org/officeDocument/2006/relationships/tags" Target="../tags/tag82.xml"/><Relationship Id="rId87" Type="http://schemas.openxmlformats.org/officeDocument/2006/relationships/tags" Target="../tags/tag90.xml"/><Relationship Id="rId5" Type="http://schemas.openxmlformats.org/officeDocument/2006/relationships/tags" Target="../tags/tag8.xml"/><Relationship Id="rId61" Type="http://schemas.openxmlformats.org/officeDocument/2006/relationships/tags" Target="../tags/tag64.xml"/><Relationship Id="rId82" Type="http://schemas.openxmlformats.org/officeDocument/2006/relationships/tags" Target="../tags/tag85.xml"/><Relationship Id="rId90" Type="http://schemas.openxmlformats.org/officeDocument/2006/relationships/tags" Target="../tags/tag93.xml"/><Relationship Id="rId95" Type="http://schemas.openxmlformats.org/officeDocument/2006/relationships/oleObject" Target="../embeddings/oleObject5.bin"/><Relationship Id="rId19" Type="http://schemas.openxmlformats.org/officeDocument/2006/relationships/tags" Target="../tags/tag22.xml"/><Relationship Id="rId14" Type="http://schemas.openxmlformats.org/officeDocument/2006/relationships/tags" Target="../tags/tag17.xml"/><Relationship Id="rId22" Type="http://schemas.openxmlformats.org/officeDocument/2006/relationships/tags" Target="../tags/tag25.xml"/><Relationship Id="rId27" Type="http://schemas.openxmlformats.org/officeDocument/2006/relationships/tags" Target="../tags/tag30.xml"/><Relationship Id="rId30" Type="http://schemas.openxmlformats.org/officeDocument/2006/relationships/tags" Target="../tags/tag33.xml"/><Relationship Id="rId35" Type="http://schemas.openxmlformats.org/officeDocument/2006/relationships/tags" Target="../tags/tag38.xml"/><Relationship Id="rId43" Type="http://schemas.openxmlformats.org/officeDocument/2006/relationships/tags" Target="../tags/tag46.xml"/><Relationship Id="rId48" Type="http://schemas.openxmlformats.org/officeDocument/2006/relationships/tags" Target="../tags/tag51.xml"/><Relationship Id="rId56" Type="http://schemas.openxmlformats.org/officeDocument/2006/relationships/tags" Target="../tags/tag59.xml"/><Relationship Id="rId64" Type="http://schemas.openxmlformats.org/officeDocument/2006/relationships/tags" Target="../tags/tag67.xml"/><Relationship Id="rId69" Type="http://schemas.openxmlformats.org/officeDocument/2006/relationships/tags" Target="../tags/tag72.xml"/><Relationship Id="rId77" Type="http://schemas.openxmlformats.org/officeDocument/2006/relationships/tags" Target="../tags/tag80.xml"/><Relationship Id="rId8" Type="http://schemas.openxmlformats.org/officeDocument/2006/relationships/tags" Target="../tags/tag11.xml"/><Relationship Id="rId51" Type="http://schemas.openxmlformats.org/officeDocument/2006/relationships/tags" Target="../tags/tag54.xml"/><Relationship Id="rId72" Type="http://schemas.openxmlformats.org/officeDocument/2006/relationships/tags" Target="../tags/tag75.xml"/><Relationship Id="rId80" Type="http://schemas.openxmlformats.org/officeDocument/2006/relationships/tags" Target="../tags/tag83.xml"/><Relationship Id="rId85" Type="http://schemas.openxmlformats.org/officeDocument/2006/relationships/tags" Target="../tags/tag88.xml"/><Relationship Id="rId93" Type="http://schemas.openxmlformats.org/officeDocument/2006/relationships/oleObject" Target="../embeddings/oleObject4.bin"/><Relationship Id="rId98" Type="http://schemas.openxmlformats.org/officeDocument/2006/relationships/image" Target="../media/image9.emf"/><Relationship Id="rId3" Type="http://schemas.openxmlformats.org/officeDocument/2006/relationships/tags" Target="../tags/tag6.xml"/><Relationship Id="rId12" Type="http://schemas.openxmlformats.org/officeDocument/2006/relationships/tags" Target="../tags/tag15.xml"/><Relationship Id="rId17" Type="http://schemas.openxmlformats.org/officeDocument/2006/relationships/tags" Target="../tags/tag20.xml"/><Relationship Id="rId25" Type="http://schemas.openxmlformats.org/officeDocument/2006/relationships/tags" Target="../tags/tag28.xml"/><Relationship Id="rId33" Type="http://schemas.openxmlformats.org/officeDocument/2006/relationships/tags" Target="../tags/tag36.xml"/><Relationship Id="rId38" Type="http://schemas.openxmlformats.org/officeDocument/2006/relationships/tags" Target="../tags/tag41.xml"/><Relationship Id="rId46" Type="http://schemas.openxmlformats.org/officeDocument/2006/relationships/tags" Target="../tags/tag49.xml"/><Relationship Id="rId59" Type="http://schemas.openxmlformats.org/officeDocument/2006/relationships/tags" Target="../tags/tag62.xml"/><Relationship Id="rId67" Type="http://schemas.openxmlformats.org/officeDocument/2006/relationships/tags" Target="../tags/tag70.xml"/><Relationship Id="rId20" Type="http://schemas.openxmlformats.org/officeDocument/2006/relationships/tags" Target="../tags/tag23.xml"/><Relationship Id="rId41" Type="http://schemas.openxmlformats.org/officeDocument/2006/relationships/tags" Target="../tags/tag44.xml"/><Relationship Id="rId54" Type="http://schemas.openxmlformats.org/officeDocument/2006/relationships/tags" Target="../tags/tag57.xml"/><Relationship Id="rId62" Type="http://schemas.openxmlformats.org/officeDocument/2006/relationships/tags" Target="../tags/tag65.xml"/><Relationship Id="rId70" Type="http://schemas.openxmlformats.org/officeDocument/2006/relationships/tags" Target="../tags/tag73.xml"/><Relationship Id="rId75" Type="http://schemas.openxmlformats.org/officeDocument/2006/relationships/tags" Target="../tags/tag78.xml"/><Relationship Id="rId83" Type="http://schemas.openxmlformats.org/officeDocument/2006/relationships/tags" Target="../tags/tag86.xml"/><Relationship Id="rId88" Type="http://schemas.openxmlformats.org/officeDocument/2006/relationships/tags" Target="../tags/tag91.xml"/><Relationship Id="rId91" Type="http://schemas.openxmlformats.org/officeDocument/2006/relationships/tags" Target="../tags/tag94.xml"/><Relationship Id="rId96" Type="http://schemas.openxmlformats.org/officeDocument/2006/relationships/image" Target="../media/image8.emf"/><Relationship Id="rId1" Type="http://schemas.openxmlformats.org/officeDocument/2006/relationships/vmlDrawing" Target="../drawings/vmlDrawing4.vml"/><Relationship Id="rId6" Type="http://schemas.openxmlformats.org/officeDocument/2006/relationships/tags" Target="../tags/tag9.xml"/><Relationship Id="rId15" Type="http://schemas.openxmlformats.org/officeDocument/2006/relationships/tags" Target="../tags/tag18.xml"/><Relationship Id="rId23" Type="http://schemas.openxmlformats.org/officeDocument/2006/relationships/tags" Target="../tags/tag26.xml"/><Relationship Id="rId28" Type="http://schemas.openxmlformats.org/officeDocument/2006/relationships/tags" Target="../tags/tag31.xml"/><Relationship Id="rId36" Type="http://schemas.openxmlformats.org/officeDocument/2006/relationships/tags" Target="../tags/tag39.xml"/><Relationship Id="rId49" Type="http://schemas.openxmlformats.org/officeDocument/2006/relationships/tags" Target="../tags/tag52.xml"/><Relationship Id="rId57" Type="http://schemas.openxmlformats.org/officeDocument/2006/relationships/tags" Target="../tags/tag60.xml"/><Relationship Id="rId10" Type="http://schemas.openxmlformats.org/officeDocument/2006/relationships/tags" Target="../tags/tag13.xml"/><Relationship Id="rId31" Type="http://schemas.openxmlformats.org/officeDocument/2006/relationships/tags" Target="../tags/tag34.xml"/><Relationship Id="rId44" Type="http://schemas.openxmlformats.org/officeDocument/2006/relationships/tags" Target="../tags/tag47.xml"/><Relationship Id="rId52" Type="http://schemas.openxmlformats.org/officeDocument/2006/relationships/tags" Target="../tags/tag55.xml"/><Relationship Id="rId60" Type="http://schemas.openxmlformats.org/officeDocument/2006/relationships/tags" Target="../tags/tag63.xml"/><Relationship Id="rId65" Type="http://schemas.openxmlformats.org/officeDocument/2006/relationships/tags" Target="../tags/tag68.xml"/><Relationship Id="rId73" Type="http://schemas.openxmlformats.org/officeDocument/2006/relationships/tags" Target="../tags/tag76.xml"/><Relationship Id="rId78" Type="http://schemas.openxmlformats.org/officeDocument/2006/relationships/tags" Target="../tags/tag81.xml"/><Relationship Id="rId81" Type="http://schemas.openxmlformats.org/officeDocument/2006/relationships/tags" Target="../tags/tag84.xml"/><Relationship Id="rId86" Type="http://schemas.openxmlformats.org/officeDocument/2006/relationships/tags" Target="../tags/tag89.xml"/><Relationship Id="rId94" Type="http://schemas.openxmlformats.org/officeDocument/2006/relationships/image" Target="../media/image1.emf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3" Type="http://schemas.openxmlformats.org/officeDocument/2006/relationships/tags" Target="../tags/tag16.xml"/><Relationship Id="rId18" Type="http://schemas.openxmlformats.org/officeDocument/2006/relationships/tags" Target="../tags/tag21.xml"/><Relationship Id="rId39" Type="http://schemas.openxmlformats.org/officeDocument/2006/relationships/tags" Target="../tags/tag4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4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7.bin"/><Relationship Id="rId4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4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Объект 5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5716197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514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6" name="Рисунок 55" descr="menu_bg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6001746"/>
            <a:ext cx="9144000" cy="870767"/>
          </a:xfrm>
          <a:prstGeom prst="rect">
            <a:avLst/>
          </a:prstGeom>
        </p:spPr>
      </p:pic>
      <p:sp>
        <p:nvSpPr>
          <p:cNvPr id="1945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2674" y="2987326"/>
            <a:ext cx="7829152" cy="524933"/>
          </a:xfrm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ru-RU" sz="2800" cap="small" dirty="0">
                <a:solidFill>
                  <a:srgbClr val="002060"/>
                </a:solidFill>
              </a:rPr>
              <a:t>Институт квалифицированного заемщика</a:t>
            </a:r>
            <a:br>
              <a:rPr lang="ru-RU" sz="2800" cap="small" dirty="0">
                <a:solidFill>
                  <a:srgbClr val="002060"/>
                </a:solidFill>
              </a:rPr>
            </a:br>
            <a:r>
              <a:rPr lang="ru-RU" sz="2800" cap="small" dirty="0">
                <a:solidFill>
                  <a:srgbClr val="002060"/>
                </a:solidFill>
              </a:rPr>
              <a:t>Комплексная система оценки кредитных рисков корпоративных заемщиков МСБ</a:t>
            </a:r>
            <a:endParaRPr lang="en-US" sz="2400" cap="small" dirty="0">
              <a:solidFill>
                <a:srgbClr val="00206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54" name="Рисунок 53" descr="menu_bg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5537545"/>
            <a:ext cx="9144000" cy="476618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760B8BB-A65E-41D7-8B4A-B0FCB891432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48" y="429430"/>
            <a:ext cx="1590984" cy="408083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D8CA6B39-416B-4857-93C1-5911F897B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7440" y="4788394"/>
            <a:ext cx="7829152" cy="524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ru-RU" sz="1400" kern="0" cap="small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Управляющий партнер </a:t>
            </a:r>
            <a:r>
              <a:rPr lang="en-US" sz="1400" kern="0" cap="small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SBS Consulting</a:t>
            </a:r>
          </a:p>
          <a:p>
            <a:pPr eaLnBrk="1" hangingPunct="1">
              <a:lnSpc>
                <a:spcPct val="120000"/>
              </a:lnSpc>
            </a:pPr>
            <a:r>
              <a:rPr lang="ru-RU" sz="1400" kern="0" cap="small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Самохвалов Владимир</a:t>
            </a:r>
            <a:endParaRPr lang="en-US" sz="1400" kern="0" cap="small" dirty="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C2AAF20-C045-4DD7-8AD8-6862A58BFA4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140" y="238233"/>
            <a:ext cx="2419048" cy="790476"/>
          </a:xfrm>
          <a:prstGeom prst="rect">
            <a:avLst/>
          </a:prstGeom>
        </p:spPr>
      </p:pic>
      <p:sp>
        <p:nvSpPr>
          <p:cNvPr id="13" name="Rectangle 2">
            <a:extLst>
              <a:ext uri="{FF2B5EF4-FFF2-40B4-BE49-F238E27FC236}">
                <a16:creationId xmlns:a16="http://schemas.microsoft.com/office/drawing/2014/main" id="{A7D87502-EAD0-48AF-85BF-5FD38E902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674" y="1131673"/>
            <a:ext cx="7829152" cy="524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ru-RU" sz="1400" kern="0" cap="small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XX Всероссийская банковская конференция «Банковская система России 2018: практические вопросы текущего надзора и регулирования»</a:t>
            </a: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AAA1ECF8-3FB2-4E07-B92B-2FEC54884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6354" y="6217709"/>
            <a:ext cx="2441792" cy="524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ru-RU" sz="1400" kern="0" cap="small" dirty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29 марта 2018</a:t>
            </a:r>
            <a:endParaRPr lang="en-US" sz="1400" kern="0" cap="small" dirty="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755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3"/>
          <p:cNvSpPr>
            <a:spLocks noEditPoints="1"/>
          </p:cNvSpPr>
          <p:nvPr/>
        </p:nvSpPr>
        <p:spPr bwMode="auto">
          <a:xfrm>
            <a:off x="1132885" y="1068148"/>
            <a:ext cx="8011115" cy="5256000"/>
          </a:xfrm>
          <a:custGeom>
            <a:avLst/>
            <a:gdLst/>
            <a:ahLst/>
            <a:cxnLst>
              <a:cxn ang="0">
                <a:pos x="8" y="24"/>
              </a:cxn>
              <a:cxn ang="0">
                <a:pos x="0" y="40"/>
              </a:cxn>
              <a:cxn ang="0">
                <a:pos x="204" y="0"/>
              </a:cxn>
              <a:cxn ang="0">
                <a:pos x="156" y="2"/>
              </a:cxn>
              <a:cxn ang="0">
                <a:pos x="204" y="48"/>
              </a:cxn>
              <a:cxn ang="0">
                <a:pos x="65" y="0"/>
              </a:cxn>
              <a:cxn ang="0">
                <a:pos x="62" y="71"/>
              </a:cxn>
              <a:cxn ang="0">
                <a:pos x="65" y="141"/>
              </a:cxn>
              <a:cxn ang="0">
                <a:pos x="65" y="0"/>
              </a:cxn>
              <a:cxn ang="0">
                <a:pos x="146" y="141"/>
              </a:cxn>
              <a:cxn ang="0">
                <a:pos x="108" y="104"/>
              </a:cxn>
              <a:cxn ang="0">
                <a:pos x="156" y="141"/>
              </a:cxn>
              <a:cxn ang="0">
                <a:pos x="204" y="124"/>
              </a:cxn>
              <a:cxn ang="0">
                <a:pos x="156" y="141"/>
              </a:cxn>
              <a:cxn ang="0">
                <a:pos x="204" y="60"/>
              </a:cxn>
              <a:cxn ang="0">
                <a:pos x="156" y="104"/>
              </a:cxn>
              <a:cxn ang="0">
                <a:pos x="73" y="96"/>
              </a:cxn>
              <a:cxn ang="0">
                <a:pos x="101" y="140"/>
              </a:cxn>
              <a:cxn ang="0">
                <a:pos x="73" y="96"/>
              </a:cxn>
              <a:cxn ang="0">
                <a:pos x="146" y="58"/>
              </a:cxn>
              <a:cxn ang="0">
                <a:pos x="108" y="95"/>
              </a:cxn>
              <a:cxn ang="0">
                <a:pos x="73" y="55"/>
              </a:cxn>
              <a:cxn ang="0">
                <a:pos x="101" y="94"/>
              </a:cxn>
              <a:cxn ang="0">
                <a:pos x="73" y="55"/>
              </a:cxn>
              <a:cxn ang="0">
                <a:pos x="146" y="4"/>
              </a:cxn>
              <a:cxn ang="0">
                <a:pos x="108" y="48"/>
              </a:cxn>
              <a:cxn ang="0">
                <a:pos x="73" y="14"/>
              </a:cxn>
              <a:cxn ang="0">
                <a:pos x="101" y="48"/>
              </a:cxn>
              <a:cxn ang="0">
                <a:pos x="73" y="14"/>
              </a:cxn>
              <a:cxn ang="0">
                <a:pos x="11" y="86"/>
              </a:cxn>
              <a:cxn ang="0">
                <a:pos x="1" y="103"/>
              </a:cxn>
              <a:cxn ang="0">
                <a:pos x="15" y="84"/>
              </a:cxn>
              <a:cxn ang="0">
                <a:pos x="25" y="105"/>
              </a:cxn>
              <a:cxn ang="0">
                <a:pos x="15" y="84"/>
              </a:cxn>
              <a:cxn ang="0">
                <a:pos x="55" y="87"/>
              </a:cxn>
              <a:cxn ang="0">
                <a:pos x="55" y="123"/>
              </a:cxn>
              <a:cxn ang="0">
                <a:pos x="33" y="99"/>
              </a:cxn>
              <a:cxn ang="0">
                <a:pos x="36" y="57"/>
              </a:cxn>
              <a:cxn ang="0">
                <a:pos x="48" y="78"/>
              </a:cxn>
              <a:cxn ang="0">
                <a:pos x="36" y="57"/>
              </a:cxn>
              <a:cxn ang="0">
                <a:pos x="31" y="50"/>
              </a:cxn>
              <a:cxn ang="0">
                <a:pos x="31" y="82"/>
              </a:cxn>
              <a:cxn ang="0">
                <a:pos x="13" y="64"/>
              </a:cxn>
              <a:cxn ang="0">
                <a:pos x="4" y="57"/>
              </a:cxn>
              <a:cxn ang="0">
                <a:pos x="10" y="69"/>
              </a:cxn>
              <a:cxn ang="0">
                <a:pos x="4" y="57"/>
              </a:cxn>
              <a:cxn ang="0">
                <a:pos x="18" y="33"/>
              </a:cxn>
              <a:cxn ang="0">
                <a:pos x="11" y="45"/>
              </a:cxn>
              <a:cxn ang="0">
                <a:pos x="37" y="20"/>
              </a:cxn>
              <a:cxn ang="0">
                <a:pos x="53" y="44"/>
              </a:cxn>
              <a:cxn ang="0">
                <a:pos x="37" y="20"/>
              </a:cxn>
              <a:cxn ang="0">
                <a:pos x="34" y="23"/>
              </a:cxn>
              <a:cxn ang="0">
                <a:pos x="23" y="42"/>
              </a:cxn>
            </a:cxnLst>
            <a:rect l="0" t="0" r="r" b="b"/>
            <a:pathLst>
              <a:path w="204" h="141">
                <a:moveTo>
                  <a:pt x="0" y="25"/>
                </a:moveTo>
                <a:cubicBezTo>
                  <a:pt x="3" y="25"/>
                  <a:pt x="5" y="25"/>
                  <a:pt x="8" y="24"/>
                </a:cubicBezTo>
                <a:cubicBezTo>
                  <a:pt x="8" y="30"/>
                  <a:pt x="8" y="35"/>
                  <a:pt x="8" y="40"/>
                </a:cubicBezTo>
                <a:cubicBezTo>
                  <a:pt x="5" y="40"/>
                  <a:pt x="3" y="40"/>
                  <a:pt x="0" y="40"/>
                </a:cubicBezTo>
                <a:cubicBezTo>
                  <a:pt x="0" y="35"/>
                  <a:pt x="0" y="30"/>
                  <a:pt x="0" y="25"/>
                </a:cubicBezTo>
                <a:close/>
                <a:moveTo>
                  <a:pt x="204" y="0"/>
                </a:moveTo>
                <a:lnTo>
                  <a:pt x="172" y="0"/>
                </a:lnTo>
                <a:lnTo>
                  <a:pt x="156" y="2"/>
                </a:lnTo>
                <a:cubicBezTo>
                  <a:pt x="156" y="18"/>
                  <a:pt x="156" y="33"/>
                  <a:pt x="156" y="48"/>
                </a:cubicBezTo>
                <a:lnTo>
                  <a:pt x="204" y="48"/>
                </a:lnTo>
                <a:lnTo>
                  <a:pt x="204" y="0"/>
                </a:lnTo>
                <a:close/>
                <a:moveTo>
                  <a:pt x="65" y="0"/>
                </a:moveTo>
                <a:lnTo>
                  <a:pt x="62" y="0"/>
                </a:lnTo>
                <a:cubicBezTo>
                  <a:pt x="62" y="24"/>
                  <a:pt x="62" y="47"/>
                  <a:pt x="62" y="71"/>
                </a:cubicBezTo>
                <a:cubicBezTo>
                  <a:pt x="62" y="94"/>
                  <a:pt x="63" y="117"/>
                  <a:pt x="63" y="141"/>
                </a:cubicBezTo>
                <a:lnTo>
                  <a:pt x="65" y="141"/>
                </a:lnTo>
                <a:cubicBezTo>
                  <a:pt x="65" y="118"/>
                  <a:pt x="65" y="94"/>
                  <a:pt x="65" y="71"/>
                </a:cubicBezTo>
                <a:lnTo>
                  <a:pt x="65" y="0"/>
                </a:lnTo>
                <a:close/>
                <a:moveTo>
                  <a:pt x="108" y="141"/>
                </a:moveTo>
                <a:lnTo>
                  <a:pt x="146" y="141"/>
                </a:lnTo>
                <a:cubicBezTo>
                  <a:pt x="146" y="131"/>
                  <a:pt x="146" y="121"/>
                  <a:pt x="146" y="112"/>
                </a:cubicBezTo>
                <a:cubicBezTo>
                  <a:pt x="132" y="109"/>
                  <a:pt x="120" y="106"/>
                  <a:pt x="108" y="104"/>
                </a:cubicBezTo>
                <a:cubicBezTo>
                  <a:pt x="108" y="116"/>
                  <a:pt x="108" y="129"/>
                  <a:pt x="108" y="141"/>
                </a:cubicBezTo>
                <a:close/>
                <a:moveTo>
                  <a:pt x="156" y="141"/>
                </a:moveTo>
                <a:lnTo>
                  <a:pt x="204" y="141"/>
                </a:lnTo>
                <a:lnTo>
                  <a:pt x="204" y="124"/>
                </a:lnTo>
                <a:cubicBezTo>
                  <a:pt x="187" y="120"/>
                  <a:pt x="171" y="117"/>
                  <a:pt x="156" y="114"/>
                </a:cubicBezTo>
                <a:lnTo>
                  <a:pt x="156" y="141"/>
                </a:lnTo>
                <a:close/>
                <a:moveTo>
                  <a:pt x="204" y="112"/>
                </a:moveTo>
                <a:lnTo>
                  <a:pt x="204" y="60"/>
                </a:lnTo>
                <a:lnTo>
                  <a:pt x="156" y="58"/>
                </a:lnTo>
                <a:cubicBezTo>
                  <a:pt x="156" y="73"/>
                  <a:pt x="156" y="89"/>
                  <a:pt x="156" y="104"/>
                </a:cubicBezTo>
                <a:cubicBezTo>
                  <a:pt x="171" y="106"/>
                  <a:pt x="187" y="109"/>
                  <a:pt x="204" y="112"/>
                </a:cubicBezTo>
                <a:close/>
                <a:moveTo>
                  <a:pt x="73" y="96"/>
                </a:moveTo>
                <a:cubicBezTo>
                  <a:pt x="82" y="98"/>
                  <a:pt x="91" y="100"/>
                  <a:pt x="101" y="102"/>
                </a:cubicBezTo>
                <a:cubicBezTo>
                  <a:pt x="101" y="115"/>
                  <a:pt x="101" y="127"/>
                  <a:pt x="101" y="140"/>
                </a:cubicBezTo>
                <a:cubicBezTo>
                  <a:pt x="91" y="136"/>
                  <a:pt x="82" y="133"/>
                  <a:pt x="73" y="130"/>
                </a:cubicBezTo>
                <a:cubicBezTo>
                  <a:pt x="73" y="119"/>
                  <a:pt x="73" y="108"/>
                  <a:pt x="73" y="96"/>
                </a:cubicBezTo>
                <a:close/>
                <a:moveTo>
                  <a:pt x="108" y="56"/>
                </a:moveTo>
                <a:cubicBezTo>
                  <a:pt x="120" y="57"/>
                  <a:pt x="132" y="57"/>
                  <a:pt x="146" y="58"/>
                </a:cubicBezTo>
                <a:cubicBezTo>
                  <a:pt x="146" y="72"/>
                  <a:pt x="146" y="87"/>
                  <a:pt x="146" y="102"/>
                </a:cubicBezTo>
                <a:cubicBezTo>
                  <a:pt x="132" y="100"/>
                  <a:pt x="120" y="97"/>
                  <a:pt x="108" y="95"/>
                </a:cubicBezTo>
                <a:cubicBezTo>
                  <a:pt x="108" y="82"/>
                  <a:pt x="108" y="69"/>
                  <a:pt x="108" y="56"/>
                </a:cubicBezTo>
                <a:close/>
                <a:moveTo>
                  <a:pt x="73" y="55"/>
                </a:moveTo>
                <a:cubicBezTo>
                  <a:pt x="81" y="56"/>
                  <a:pt x="91" y="56"/>
                  <a:pt x="101" y="56"/>
                </a:cubicBezTo>
                <a:cubicBezTo>
                  <a:pt x="101" y="69"/>
                  <a:pt x="101" y="81"/>
                  <a:pt x="101" y="94"/>
                </a:cubicBezTo>
                <a:cubicBezTo>
                  <a:pt x="91" y="92"/>
                  <a:pt x="82" y="90"/>
                  <a:pt x="73" y="89"/>
                </a:cubicBezTo>
                <a:cubicBezTo>
                  <a:pt x="73" y="78"/>
                  <a:pt x="73" y="67"/>
                  <a:pt x="73" y="55"/>
                </a:cubicBezTo>
                <a:close/>
                <a:moveTo>
                  <a:pt x="108" y="9"/>
                </a:moveTo>
                <a:cubicBezTo>
                  <a:pt x="119" y="8"/>
                  <a:pt x="132" y="6"/>
                  <a:pt x="146" y="4"/>
                </a:cubicBezTo>
                <a:cubicBezTo>
                  <a:pt x="146" y="19"/>
                  <a:pt x="146" y="33"/>
                  <a:pt x="146" y="48"/>
                </a:cubicBezTo>
                <a:cubicBezTo>
                  <a:pt x="132" y="48"/>
                  <a:pt x="120" y="48"/>
                  <a:pt x="108" y="48"/>
                </a:cubicBezTo>
                <a:cubicBezTo>
                  <a:pt x="108" y="35"/>
                  <a:pt x="108" y="22"/>
                  <a:pt x="108" y="9"/>
                </a:cubicBezTo>
                <a:close/>
                <a:moveTo>
                  <a:pt x="73" y="14"/>
                </a:moveTo>
                <a:cubicBezTo>
                  <a:pt x="81" y="13"/>
                  <a:pt x="91" y="12"/>
                  <a:pt x="101" y="10"/>
                </a:cubicBezTo>
                <a:cubicBezTo>
                  <a:pt x="101" y="23"/>
                  <a:pt x="101" y="35"/>
                  <a:pt x="101" y="48"/>
                </a:cubicBezTo>
                <a:cubicBezTo>
                  <a:pt x="91" y="48"/>
                  <a:pt x="81" y="48"/>
                  <a:pt x="73" y="48"/>
                </a:cubicBezTo>
                <a:cubicBezTo>
                  <a:pt x="73" y="37"/>
                  <a:pt x="73" y="25"/>
                  <a:pt x="73" y="14"/>
                </a:cubicBezTo>
                <a:close/>
                <a:moveTo>
                  <a:pt x="0" y="83"/>
                </a:moveTo>
                <a:cubicBezTo>
                  <a:pt x="4" y="84"/>
                  <a:pt x="7" y="85"/>
                  <a:pt x="11" y="86"/>
                </a:cubicBezTo>
                <a:cubicBezTo>
                  <a:pt x="11" y="93"/>
                  <a:pt x="11" y="100"/>
                  <a:pt x="11" y="107"/>
                </a:cubicBezTo>
                <a:cubicBezTo>
                  <a:pt x="8" y="105"/>
                  <a:pt x="4" y="104"/>
                  <a:pt x="1" y="103"/>
                </a:cubicBezTo>
                <a:cubicBezTo>
                  <a:pt x="0" y="96"/>
                  <a:pt x="0" y="90"/>
                  <a:pt x="0" y="83"/>
                </a:cubicBezTo>
                <a:close/>
                <a:moveTo>
                  <a:pt x="15" y="84"/>
                </a:moveTo>
                <a:cubicBezTo>
                  <a:pt x="18" y="85"/>
                  <a:pt x="21" y="86"/>
                  <a:pt x="24" y="87"/>
                </a:cubicBezTo>
                <a:cubicBezTo>
                  <a:pt x="25" y="93"/>
                  <a:pt x="25" y="99"/>
                  <a:pt x="25" y="105"/>
                </a:cubicBezTo>
                <a:cubicBezTo>
                  <a:pt x="21" y="103"/>
                  <a:pt x="18" y="102"/>
                  <a:pt x="15" y="101"/>
                </a:cubicBezTo>
                <a:cubicBezTo>
                  <a:pt x="15" y="96"/>
                  <a:pt x="15" y="90"/>
                  <a:pt x="15" y="84"/>
                </a:cubicBezTo>
                <a:close/>
                <a:moveTo>
                  <a:pt x="33" y="83"/>
                </a:moveTo>
                <a:cubicBezTo>
                  <a:pt x="40" y="84"/>
                  <a:pt x="47" y="85"/>
                  <a:pt x="55" y="87"/>
                </a:cubicBezTo>
                <a:cubicBezTo>
                  <a:pt x="55" y="93"/>
                  <a:pt x="55" y="99"/>
                  <a:pt x="55" y="105"/>
                </a:cubicBezTo>
                <a:cubicBezTo>
                  <a:pt x="55" y="111"/>
                  <a:pt x="55" y="117"/>
                  <a:pt x="55" y="123"/>
                </a:cubicBezTo>
                <a:cubicBezTo>
                  <a:pt x="47" y="120"/>
                  <a:pt x="40" y="118"/>
                  <a:pt x="33" y="115"/>
                </a:cubicBezTo>
                <a:cubicBezTo>
                  <a:pt x="33" y="110"/>
                  <a:pt x="33" y="104"/>
                  <a:pt x="33" y="99"/>
                </a:cubicBezTo>
                <a:cubicBezTo>
                  <a:pt x="33" y="94"/>
                  <a:pt x="33" y="88"/>
                  <a:pt x="33" y="83"/>
                </a:cubicBezTo>
                <a:close/>
                <a:moveTo>
                  <a:pt x="36" y="57"/>
                </a:moveTo>
                <a:cubicBezTo>
                  <a:pt x="40" y="57"/>
                  <a:pt x="44" y="57"/>
                  <a:pt x="48" y="58"/>
                </a:cubicBezTo>
                <a:cubicBezTo>
                  <a:pt x="48" y="64"/>
                  <a:pt x="48" y="71"/>
                  <a:pt x="48" y="78"/>
                </a:cubicBezTo>
                <a:cubicBezTo>
                  <a:pt x="44" y="77"/>
                  <a:pt x="40" y="77"/>
                  <a:pt x="36" y="76"/>
                </a:cubicBezTo>
                <a:cubicBezTo>
                  <a:pt x="36" y="70"/>
                  <a:pt x="36" y="63"/>
                  <a:pt x="36" y="57"/>
                </a:cubicBezTo>
                <a:close/>
                <a:moveTo>
                  <a:pt x="13" y="50"/>
                </a:moveTo>
                <a:cubicBezTo>
                  <a:pt x="19" y="50"/>
                  <a:pt x="25" y="50"/>
                  <a:pt x="31" y="50"/>
                </a:cubicBezTo>
                <a:cubicBezTo>
                  <a:pt x="31" y="55"/>
                  <a:pt x="31" y="61"/>
                  <a:pt x="31" y="66"/>
                </a:cubicBezTo>
                <a:cubicBezTo>
                  <a:pt x="31" y="71"/>
                  <a:pt x="31" y="77"/>
                  <a:pt x="31" y="82"/>
                </a:cubicBezTo>
                <a:cubicBezTo>
                  <a:pt x="25" y="81"/>
                  <a:pt x="19" y="80"/>
                  <a:pt x="13" y="79"/>
                </a:cubicBezTo>
                <a:cubicBezTo>
                  <a:pt x="13" y="74"/>
                  <a:pt x="13" y="69"/>
                  <a:pt x="13" y="64"/>
                </a:cubicBezTo>
                <a:cubicBezTo>
                  <a:pt x="13" y="59"/>
                  <a:pt x="13" y="54"/>
                  <a:pt x="13" y="50"/>
                </a:cubicBezTo>
                <a:close/>
                <a:moveTo>
                  <a:pt x="4" y="57"/>
                </a:moveTo>
                <a:cubicBezTo>
                  <a:pt x="6" y="57"/>
                  <a:pt x="8" y="57"/>
                  <a:pt x="10" y="57"/>
                </a:cubicBezTo>
                <a:cubicBezTo>
                  <a:pt x="10" y="61"/>
                  <a:pt x="10" y="65"/>
                  <a:pt x="10" y="69"/>
                </a:cubicBezTo>
                <a:cubicBezTo>
                  <a:pt x="8" y="69"/>
                  <a:pt x="6" y="69"/>
                  <a:pt x="4" y="68"/>
                </a:cubicBezTo>
                <a:cubicBezTo>
                  <a:pt x="4" y="65"/>
                  <a:pt x="4" y="61"/>
                  <a:pt x="4" y="57"/>
                </a:cubicBezTo>
                <a:close/>
                <a:moveTo>
                  <a:pt x="11" y="33"/>
                </a:moveTo>
                <a:cubicBezTo>
                  <a:pt x="13" y="33"/>
                  <a:pt x="15" y="33"/>
                  <a:pt x="18" y="33"/>
                </a:cubicBezTo>
                <a:cubicBezTo>
                  <a:pt x="18" y="37"/>
                  <a:pt x="18" y="41"/>
                  <a:pt x="18" y="45"/>
                </a:cubicBezTo>
                <a:cubicBezTo>
                  <a:pt x="15" y="45"/>
                  <a:pt x="13" y="45"/>
                  <a:pt x="11" y="45"/>
                </a:cubicBezTo>
                <a:cubicBezTo>
                  <a:pt x="11" y="41"/>
                  <a:pt x="11" y="37"/>
                  <a:pt x="11" y="33"/>
                </a:cubicBezTo>
                <a:close/>
                <a:moveTo>
                  <a:pt x="37" y="20"/>
                </a:moveTo>
                <a:cubicBezTo>
                  <a:pt x="42" y="20"/>
                  <a:pt x="47" y="19"/>
                  <a:pt x="53" y="18"/>
                </a:cubicBezTo>
                <a:cubicBezTo>
                  <a:pt x="53" y="27"/>
                  <a:pt x="53" y="35"/>
                  <a:pt x="53" y="44"/>
                </a:cubicBezTo>
                <a:cubicBezTo>
                  <a:pt x="47" y="44"/>
                  <a:pt x="42" y="44"/>
                  <a:pt x="37" y="44"/>
                </a:cubicBezTo>
                <a:cubicBezTo>
                  <a:pt x="37" y="36"/>
                  <a:pt x="37" y="28"/>
                  <a:pt x="37" y="20"/>
                </a:cubicBezTo>
                <a:close/>
                <a:moveTo>
                  <a:pt x="22" y="24"/>
                </a:moveTo>
                <a:cubicBezTo>
                  <a:pt x="26" y="24"/>
                  <a:pt x="30" y="23"/>
                  <a:pt x="34" y="23"/>
                </a:cubicBezTo>
                <a:cubicBezTo>
                  <a:pt x="34" y="29"/>
                  <a:pt x="34" y="35"/>
                  <a:pt x="34" y="42"/>
                </a:cubicBezTo>
                <a:cubicBezTo>
                  <a:pt x="30" y="42"/>
                  <a:pt x="26" y="42"/>
                  <a:pt x="23" y="42"/>
                </a:cubicBezTo>
                <a:cubicBezTo>
                  <a:pt x="22" y="36"/>
                  <a:pt x="22" y="30"/>
                  <a:pt x="22" y="24"/>
                </a:cubicBezTo>
                <a:close/>
              </a:path>
            </a:pathLst>
          </a:custGeom>
          <a:solidFill>
            <a:srgbClr val="F3F4F7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8087" y="2942547"/>
            <a:ext cx="7543800" cy="104888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lnSpc>
                <a:spcPct val="200000"/>
              </a:lnSpc>
              <a:spcBef>
                <a:spcPct val="10000"/>
              </a:spcBef>
              <a:buClr>
                <a:schemeClr val="accent1"/>
              </a:buClr>
              <a:buNone/>
              <a:tabLst>
                <a:tab pos="355600" algn="l"/>
              </a:tabLst>
            </a:pPr>
            <a:r>
              <a:rPr lang="ru-RU" sz="2800" b="1" cap="small" dirty="0">
                <a:solidFill>
                  <a:srgbClr val="002060"/>
                </a:solidFill>
                <a:latin typeface="+mj-lt"/>
              </a:rPr>
              <a:t>Спасибо за внимание!</a:t>
            </a:r>
          </a:p>
          <a:p>
            <a:pPr marL="0" indent="457200" eaLnBrk="1" hangingPunct="1">
              <a:lnSpc>
                <a:spcPct val="200000"/>
              </a:lnSpc>
              <a:spcBef>
                <a:spcPct val="10000"/>
              </a:spcBef>
              <a:buFont typeface="Arial" charset="0"/>
              <a:buNone/>
              <a:tabLst>
                <a:tab pos="444500" algn="l"/>
              </a:tabLst>
            </a:pPr>
            <a:endParaRPr lang="ru-RU" dirty="0"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32054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9861" y="0"/>
            <a:ext cx="8522913" cy="1054100"/>
          </a:xfrm>
        </p:spPr>
        <p:txBody>
          <a:bodyPr/>
          <a:lstStyle/>
          <a:p>
            <a:pPr eaLnBrk="1" hangingPunct="1"/>
            <a:r>
              <a:rPr lang="ru-RU" b="0" kern="1200" dirty="0">
                <a:solidFill>
                  <a:schemeClr val="accent6">
                    <a:lumMod val="50000"/>
                  </a:schemeClr>
                </a:solidFill>
                <a:latin typeface="Arial" charset="0"/>
                <a:ea typeface="ＭＳ Ｐゴシック" charset="0"/>
              </a:rPr>
              <a:t>В настоящее время в российских банках отсутствуют методики, позволяющие оценить реальную кредитоспособность предприятий МСБ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7FBC3BB8-1431-44BC-BA90-ED4357ED887D}"/>
              </a:ext>
            </a:extLst>
          </p:cNvPr>
          <p:cNvSpPr txBox="1">
            <a:spLocks/>
          </p:cNvSpPr>
          <p:nvPr/>
        </p:nvSpPr>
        <p:spPr bwMode="auto">
          <a:xfrm>
            <a:off x="359240" y="1897336"/>
            <a:ext cx="8425520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r"/>
            <a:endParaRPr lang="ru-RU" sz="1400" kern="0" dirty="0">
              <a:latin typeface="Ariel"/>
            </a:endParaRPr>
          </a:p>
          <a:p>
            <a:pPr algn="r"/>
            <a:endParaRPr lang="ru-RU" sz="1400" kern="0" dirty="0">
              <a:latin typeface="Ariel"/>
            </a:endParaRPr>
          </a:p>
          <a:p>
            <a:r>
              <a:rPr lang="ru-RU" sz="1400" dirty="0"/>
              <a:t>Положение Банка России от 28 июня 2017 г. № 590-П </a:t>
            </a:r>
            <a:r>
              <a:rPr lang="en-GB" sz="1400" dirty="0"/>
              <a:t>“</a:t>
            </a:r>
            <a:r>
              <a:rPr lang="ru-RU" sz="1400" dirty="0"/>
              <a:t>О порядке формирования кредитными организациями резервов на возможные потери по ссудам, ссудной и приравненной к ней задолженности</a:t>
            </a:r>
            <a:r>
              <a:rPr lang="en-GB" sz="1400" dirty="0"/>
              <a:t>”</a:t>
            </a:r>
            <a:endParaRPr lang="ru-RU" sz="1400" dirty="0"/>
          </a:p>
          <a:p>
            <a:endParaRPr lang="ru-RU" sz="1400" dirty="0"/>
          </a:p>
          <a:p>
            <a:r>
              <a:rPr lang="ru-RU" sz="1400" b="0" dirty="0"/>
              <a:t>Глава 2. Общие требования по оценке кредитных рисков по ссудам</a:t>
            </a:r>
          </a:p>
          <a:p>
            <a:r>
              <a:rPr lang="ru-RU" sz="1100" b="0" dirty="0"/>
              <a:t>2.1. Оценка кредитного риска по ссуде и портфелям однородных ссуд осуществляется на постоянной основе. Классификация и оценка ссуды (портфелей однородных ссуд), определение (уточнение размера) резерва по ссуде и портфелям однородных ссуд производятся с периодичностью, установленной </a:t>
            </a:r>
            <a:r>
              <a:rPr lang="ru-RU" sz="1100" b="0" dirty="0">
                <a:hlinkClick r:id="rId3"/>
              </a:rPr>
              <a:t>главами 3</a:t>
            </a:r>
            <a:r>
              <a:rPr lang="ru-RU" sz="1100" b="0" dirty="0"/>
              <a:t> и </a:t>
            </a:r>
            <a:r>
              <a:rPr lang="ru-RU" sz="1100" b="0" dirty="0">
                <a:hlinkClick r:id="rId4"/>
              </a:rPr>
              <a:t>5</a:t>
            </a:r>
            <a:r>
              <a:rPr lang="ru-RU" sz="1100" b="0" dirty="0"/>
              <a:t> настоящего Положения.</a:t>
            </a:r>
          </a:p>
          <a:p>
            <a:r>
              <a:rPr lang="ru-RU" sz="1100" b="0" dirty="0"/>
              <a:t>2.2. Оценка ссуды и определение размера расчетного резерва осуществляются кредитными организациями самостоятельно на основе профессионального суждения, за исключением случаев, когда оценка ссуды и (или) определение размера резерва производится на основании оценки Банка России в соответствии со статьей 72 Федерального закона "О Центральном банке Российской Федерации (Банке России)" и с </a:t>
            </a:r>
            <a:r>
              <a:rPr lang="ru-RU" sz="1100" b="0" dirty="0">
                <a:hlinkClick r:id="rId5"/>
              </a:rPr>
              <a:t>главой 7</a:t>
            </a:r>
            <a:r>
              <a:rPr lang="ru-RU" sz="1100" b="0" dirty="0"/>
              <a:t> настоящего Положения.</a:t>
            </a:r>
          </a:p>
          <a:p>
            <a:r>
              <a:rPr lang="ru-RU" sz="1100" b="0" dirty="0"/>
              <a:t>2.3. Внутренние документы должны соответствовать требованиям настоящего Положения и иных нормативных актов по вопросам кредитной политики кредитных организаций и (или) методов ее реализации, а также содержать полный перечень существенных факторов, используемых кредитной организацией при классификации ссуд в соответствии с настоящим Положением. Состав внутренних документов определяется кредитной организацией самостоятельно с учетом требований настоящего Положения.</a:t>
            </a:r>
            <a:endParaRPr lang="en-GB" sz="1100" b="0" dirty="0"/>
          </a:p>
          <a:p>
            <a:endParaRPr lang="ru-RU" sz="1000" b="0" dirty="0"/>
          </a:p>
          <a:p>
            <a:pPr algn="r"/>
            <a:endParaRPr lang="ru-RU" sz="1600" kern="0" dirty="0">
              <a:latin typeface="Ariel"/>
            </a:endParaRPr>
          </a:p>
          <a:p>
            <a:pPr algn="r"/>
            <a:endParaRPr lang="ru-RU" sz="1600" kern="0" dirty="0">
              <a:latin typeface="Ariel"/>
            </a:endParaRPr>
          </a:p>
          <a:p>
            <a:pPr algn="r"/>
            <a:r>
              <a:rPr lang="ru-RU" sz="1600" kern="0" dirty="0">
                <a:latin typeface="Ariel"/>
              </a:rPr>
              <a:t> </a:t>
            </a:r>
          </a:p>
        </p:txBody>
      </p:sp>
      <p:sp>
        <p:nvSpPr>
          <p:cNvPr id="6" name="Прямоугольник 11">
            <a:extLst>
              <a:ext uri="{FF2B5EF4-FFF2-40B4-BE49-F238E27FC236}">
                <a16:creationId xmlns:a16="http://schemas.microsoft.com/office/drawing/2014/main" id="{75204AA8-A14C-4D8A-8DAE-12B1188A0B52}"/>
              </a:ext>
            </a:extLst>
          </p:cNvPr>
          <p:cNvSpPr/>
          <p:nvPr/>
        </p:nvSpPr>
        <p:spPr>
          <a:xfrm>
            <a:off x="399861" y="4763729"/>
            <a:ext cx="8369980" cy="13295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bg1"/>
                </a:solidFill>
              </a:rPr>
              <a:t>Реальная кредитоспособность предприятия МСБ определяется не столько финансовыми показателями, сколько сутью реализуемого бизнеса,  правильностью выбранной бизнес-модели, конкурентным окружением, качеством управления и квалификацией команды. На это накладывается практически полное отсутствие качественного и достоверного аудита в сегменте МСБ.</a:t>
            </a:r>
          </a:p>
        </p:txBody>
      </p:sp>
    </p:spTree>
    <p:extLst>
      <p:ext uri="{BB962C8B-B14F-4D97-AF65-F5344CB8AC3E}">
        <p14:creationId xmlns:p14="http://schemas.microsoft.com/office/powerpoint/2010/main" val="275352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Объект 10" hidden="1">
            <a:extLst>
              <a:ext uri="{FF2B5EF4-FFF2-40B4-BE49-F238E27FC236}">
                <a16:creationId xmlns:a16="http://schemas.microsoft.com/office/drawing/2014/main" id="{767C4C5E-BF68-497E-8DC1-903692FA913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738772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70" name="think-cell Slide" r:id="rId93" imgW="421" imgH="423" progId="TCLayout.ActiveDocument.1">
                  <p:embed/>
                </p:oleObj>
              </mc:Choice>
              <mc:Fallback>
                <p:oleObj name="think-cell Slide" r:id="rId93" imgW="421" imgH="423" progId="TCLayout.ActiveDocument.1">
                  <p:embed/>
                  <p:pic>
                    <p:nvPicPr>
                      <p:cNvPr id="11" name="Объект 10" hidden="1">
                        <a:extLst>
                          <a:ext uri="{FF2B5EF4-FFF2-40B4-BE49-F238E27FC236}">
                            <a16:creationId xmlns:a16="http://schemas.microsoft.com/office/drawing/2014/main" id="{767C4C5E-BF68-497E-8DC1-903692FA913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 hidden="1">
            <a:extLst>
              <a:ext uri="{FF2B5EF4-FFF2-40B4-BE49-F238E27FC236}">
                <a16:creationId xmlns:a16="http://schemas.microsoft.com/office/drawing/2014/main" id="{F81262AC-EB6C-4EBA-9E48-6F88A83269F9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endParaRPr lang="ru-RU" sz="1200" b="1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4ED17B59-7479-400C-BBF2-801CA5AC0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861" y="0"/>
            <a:ext cx="812490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0" dirty="0">
                <a:solidFill>
                  <a:schemeClr val="accent6">
                    <a:lumMod val="50000"/>
                  </a:schemeClr>
                </a:solidFill>
                <a:latin typeface="Arial" charset="0"/>
                <a:ea typeface="ＭＳ Ｐゴシック" charset="0"/>
              </a:rPr>
              <a:t>Сегодня кредитование малого и среднего бизнеса находится на уровне 2012 года</a:t>
            </a:r>
          </a:p>
        </p:txBody>
      </p:sp>
      <p:sp>
        <p:nvSpPr>
          <p:cNvPr id="22" name="Rectangle 46">
            <a:extLst>
              <a:ext uri="{FF2B5EF4-FFF2-40B4-BE49-F238E27FC236}">
                <a16:creationId xmlns:a16="http://schemas.microsoft.com/office/drawing/2014/main" id="{32E0414C-BD6D-4740-A753-D85037534B39}"/>
              </a:ext>
            </a:extLst>
          </p:cNvPr>
          <p:cNvSpPr/>
          <p:nvPr/>
        </p:nvSpPr>
        <p:spPr>
          <a:xfrm>
            <a:off x="129611" y="1165225"/>
            <a:ext cx="8875713" cy="2263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/>
            <a:r>
              <a:rPr lang="ru-RU" sz="1200" b="1" dirty="0">
                <a:solidFill>
                  <a:srgbClr val="000000"/>
                </a:solidFill>
              </a:rPr>
              <a:t>Динамика объема предоставленных кредитов субъектам МСП (в целом по РФ), трлн. руб.</a:t>
            </a:r>
            <a:r>
              <a:rPr lang="ru-RU" sz="1200" dirty="0">
                <a:solidFill>
                  <a:srgbClr val="000000"/>
                </a:solidFill>
              </a:rPr>
              <a:t>.</a:t>
            </a:r>
          </a:p>
        </p:txBody>
      </p:sp>
      <p:graphicFrame>
        <p:nvGraphicFramePr>
          <p:cNvPr id="23" name="Объект 22">
            <a:extLst>
              <a:ext uri="{FF2B5EF4-FFF2-40B4-BE49-F238E27FC236}">
                <a16:creationId xmlns:a16="http://schemas.microsoft.com/office/drawing/2014/main" id="{ECD4984C-F752-484F-BED3-8B7D5E649DA0}"/>
              </a:ext>
            </a:extLst>
          </p:cNvPr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2816499"/>
              </p:ext>
            </p:extLst>
          </p:nvPr>
        </p:nvGraphicFramePr>
        <p:xfrm>
          <a:off x="342900" y="1828800"/>
          <a:ext cx="8181866" cy="124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71" name="Chart" r:id="rId95" imgW="8181866" imgH="1247812" progId="MSGraph.Chart.8">
                  <p:embed followColorScheme="full"/>
                </p:oleObj>
              </mc:Choice>
              <mc:Fallback>
                <p:oleObj name="Chart" r:id="rId95" imgW="8181866" imgH="1247812" progId="MSGraph.Chart.8">
                  <p:embed followColorScheme="full"/>
                  <p:pic>
                    <p:nvPicPr>
                      <p:cNvPr id="23" name="Объект 22">
                        <a:extLst>
                          <a:ext uri="{FF2B5EF4-FFF2-40B4-BE49-F238E27FC236}">
                            <a16:creationId xmlns:a16="http://schemas.microsoft.com/office/drawing/2014/main" id="{ECD4984C-F752-484F-BED3-8B7D5E649D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6"/>
                      <a:stretch>
                        <a:fillRect/>
                      </a:stretch>
                    </p:blipFill>
                    <p:spPr>
                      <a:xfrm>
                        <a:off x="342900" y="1828800"/>
                        <a:ext cx="8181866" cy="1247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50145C50-6EF4-4DB5-9972-8D46B8556431}"/>
              </a:ext>
            </a:extLst>
          </p:cNvPr>
          <p:cNvCxnSpPr/>
          <p:nvPr>
            <p:custDataLst>
              <p:tags r:id="rId5"/>
            </p:custDataLst>
          </p:nvPr>
        </p:nvCxnSpPr>
        <p:spPr bwMode="auto">
          <a:xfrm flipV="1">
            <a:off x="1881188" y="1897063"/>
            <a:ext cx="0" cy="20955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5DB5ADAE-3537-4017-95E1-6A57FEC833C4}"/>
              </a:ext>
            </a:extLst>
          </p:cNvPr>
          <p:cNvCxnSpPr/>
          <p:nvPr>
            <p:custDataLst>
              <p:tags r:id="rId6"/>
            </p:custDataLst>
          </p:nvPr>
        </p:nvCxnSpPr>
        <p:spPr bwMode="auto">
          <a:xfrm>
            <a:off x="3548063" y="1858963"/>
            <a:ext cx="0" cy="1524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9AD156E2-5ACA-4486-9A70-3B4B5B32E0A1}"/>
              </a:ext>
            </a:extLst>
          </p:cNvPr>
          <p:cNvCxnSpPr/>
          <p:nvPr>
            <p:custDataLst>
              <p:tags r:id="rId7"/>
            </p:custDataLst>
          </p:nvPr>
        </p:nvCxnSpPr>
        <p:spPr bwMode="auto">
          <a:xfrm flipV="1">
            <a:off x="2752725" y="1858963"/>
            <a:ext cx="0" cy="1905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6A7C13DE-63E8-458E-ACFF-86285DA6B1DA}"/>
              </a:ext>
            </a:extLst>
          </p:cNvPr>
          <p:cNvCxnSpPr/>
          <p:nvPr>
            <p:custDataLst>
              <p:tags r:id="rId8"/>
            </p:custDataLst>
          </p:nvPr>
        </p:nvCxnSpPr>
        <p:spPr bwMode="auto">
          <a:xfrm flipV="1">
            <a:off x="976313" y="1954213"/>
            <a:ext cx="0" cy="21907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79F67319-4D7D-4C4C-BD75-4FE28150052B}"/>
              </a:ext>
            </a:extLst>
          </p:cNvPr>
          <p:cNvCxnSpPr/>
          <p:nvPr>
            <p:custDataLst>
              <p:tags r:id="rId9"/>
            </p:custDataLst>
          </p:nvPr>
        </p:nvCxnSpPr>
        <p:spPr bwMode="auto">
          <a:xfrm>
            <a:off x="5357813" y="1906588"/>
            <a:ext cx="795338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70A34F6A-0489-444A-B3D5-D850FE888E43}"/>
              </a:ext>
            </a:extLst>
          </p:cNvPr>
          <p:cNvCxnSpPr/>
          <p:nvPr>
            <p:custDataLst>
              <p:tags r:id="rId10"/>
            </p:custDataLst>
          </p:nvPr>
        </p:nvCxnSpPr>
        <p:spPr bwMode="auto">
          <a:xfrm>
            <a:off x="4414838" y="1811338"/>
            <a:ext cx="0" cy="1524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2FF8B8AB-8DBA-428D-BFDA-B7DAA0080BE6}"/>
              </a:ext>
            </a:extLst>
          </p:cNvPr>
          <p:cNvCxnSpPr/>
          <p:nvPr>
            <p:custDataLst>
              <p:tags r:id="rId11"/>
            </p:custDataLst>
          </p:nvPr>
        </p:nvCxnSpPr>
        <p:spPr bwMode="auto">
          <a:xfrm flipV="1">
            <a:off x="6229350" y="1925638"/>
            <a:ext cx="0" cy="14287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7609D389-81FC-4A16-BAD5-DD5C150CC7A0}"/>
              </a:ext>
            </a:extLst>
          </p:cNvPr>
          <p:cNvCxnSpPr/>
          <p:nvPr>
            <p:custDataLst>
              <p:tags r:id="rId12"/>
            </p:custDataLst>
          </p:nvPr>
        </p:nvCxnSpPr>
        <p:spPr bwMode="auto">
          <a:xfrm>
            <a:off x="6229350" y="1925638"/>
            <a:ext cx="795338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346BAD2F-774E-4EA5-8CCD-2E2C693B1035}"/>
              </a:ext>
            </a:extLst>
          </p:cNvPr>
          <p:cNvCxnSpPr/>
          <p:nvPr>
            <p:custDataLst>
              <p:tags r:id="rId13"/>
            </p:custDataLst>
          </p:nvPr>
        </p:nvCxnSpPr>
        <p:spPr bwMode="auto">
          <a:xfrm>
            <a:off x="7024688" y="1925638"/>
            <a:ext cx="0" cy="1524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E726C37D-BC6D-4393-B864-171AEFF0BCE1}"/>
              </a:ext>
            </a:extLst>
          </p:cNvPr>
          <p:cNvCxnSpPr/>
          <p:nvPr>
            <p:custDataLst>
              <p:tags r:id="rId14"/>
            </p:custDataLst>
          </p:nvPr>
        </p:nvCxnSpPr>
        <p:spPr bwMode="auto">
          <a:xfrm>
            <a:off x="2676525" y="1897063"/>
            <a:ext cx="0" cy="1524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43C59DC3-1C9A-4A91-B190-2618ACBD7E2F}"/>
              </a:ext>
            </a:extLst>
          </p:cNvPr>
          <p:cNvCxnSpPr/>
          <p:nvPr>
            <p:custDataLst>
              <p:tags r:id="rId15"/>
            </p:custDataLst>
          </p:nvPr>
        </p:nvCxnSpPr>
        <p:spPr bwMode="auto">
          <a:xfrm>
            <a:off x="6153150" y="1906588"/>
            <a:ext cx="0" cy="16192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156AABB1-BCDC-4B32-B004-DB910124E90D}"/>
              </a:ext>
            </a:extLst>
          </p:cNvPr>
          <p:cNvCxnSpPr/>
          <p:nvPr>
            <p:custDataLst>
              <p:tags r:id="rId16"/>
            </p:custDataLst>
          </p:nvPr>
        </p:nvCxnSpPr>
        <p:spPr bwMode="auto">
          <a:xfrm>
            <a:off x="1881188" y="1897063"/>
            <a:ext cx="795338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B68DBAC0-A4F9-4B55-92CC-A3CD1E556D23}"/>
              </a:ext>
            </a:extLst>
          </p:cNvPr>
          <p:cNvCxnSpPr/>
          <p:nvPr>
            <p:custDataLst>
              <p:tags r:id="rId17"/>
            </p:custDataLst>
          </p:nvPr>
        </p:nvCxnSpPr>
        <p:spPr bwMode="auto">
          <a:xfrm flipV="1">
            <a:off x="7100888" y="1897063"/>
            <a:ext cx="0" cy="18097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F219E145-5432-4D09-A845-1A1C035F6990}"/>
              </a:ext>
            </a:extLst>
          </p:cNvPr>
          <p:cNvCxnSpPr/>
          <p:nvPr>
            <p:custDataLst>
              <p:tags r:id="rId18"/>
            </p:custDataLst>
          </p:nvPr>
        </p:nvCxnSpPr>
        <p:spPr bwMode="auto">
          <a:xfrm>
            <a:off x="7929563" y="1897063"/>
            <a:ext cx="0" cy="1524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89B24192-E466-4458-8A1B-62BD96F68412}"/>
              </a:ext>
            </a:extLst>
          </p:cNvPr>
          <p:cNvCxnSpPr/>
          <p:nvPr>
            <p:custDataLst>
              <p:tags r:id="rId19"/>
            </p:custDataLst>
          </p:nvPr>
        </p:nvCxnSpPr>
        <p:spPr bwMode="auto">
          <a:xfrm>
            <a:off x="7100888" y="1897063"/>
            <a:ext cx="828675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id="{2980F8C0-923D-4224-8713-89EF9F93634C}"/>
              </a:ext>
            </a:extLst>
          </p:cNvPr>
          <p:cNvCxnSpPr/>
          <p:nvPr>
            <p:custDataLst>
              <p:tags r:id="rId20"/>
            </p:custDataLst>
          </p:nvPr>
        </p:nvCxnSpPr>
        <p:spPr bwMode="auto">
          <a:xfrm flipV="1">
            <a:off x="3624263" y="1811338"/>
            <a:ext cx="0" cy="20002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E9FA8EA7-CCAA-49E2-96C8-972A7E7E29E1}"/>
              </a:ext>
            </a:extLst>
          </p:cNvPr>
          <p:cNvCxnSpPr/>
          <p:nvPr>
            <p:custDataLst>
              <p:tags r:id="rId21"/>
            </p:custDataLst>
          </p:nvPr>
        </p:nvCxnSpPr>
        <p:spPr bwMode="auto">
          <a:xfrm>
            <a:off x="3624263" y="1811338"/>
            <a:ext cx="790575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43D8BEB9-5A37-4F90-ADD8-3BF8601A815D}"/>
              </a:ext>
            </a:extLst>
          </p:cNvPr>
          <p:cNvCxnSpPr/>
          <p:nvPr>
            <p:custDataLst>
              <p:tags r:id="rId22"/>
            </p:custDataLst>
          </p:nvPr>
        </p:nvCxnSpPr>
        <p:spPr bwMode="auto">
          <a:xfrm flipV="1">
            <a:off x="4491038" y="1830388"/>
            <a:ext cx="0" cy="13335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789877F1-66D2-419E-87BD-BA5A7DC82556}"/>
              </a:ext>
            </a:extLst>
          </p:cNvPr>
          <p:cNvCxnSpPr/>
          <p:nvPr>
            <p:custDataLst>
              <p:tags r:id="rId23"/>
            </p:custDataLst>
          </p:nvPr>
        </p:nvCxnSpPr>
        <p:spPr bwMode="auto">
          <a:xfrm>
            <a:off x="5281613" y="1830388"/>
            <a:ext cx="0" cy="1524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B2871690-3724-4EAC-8865-957B8F7ED242}"/>
              </a:ext>
            </a:extLst>
          </p:cNvPr>
          <p:cNvCxnSpPr/>
          <p:nvPr>
            <p:custDataLst>
              <p:tags r:id="rId24"/>
            </p:custDataLst>
          </p:nvPr>
        </p:nvCxnSpPr>
        <p:spPr bwMode="auto">
          <a:xfrm>
            <a:off x="4491038" y="1830388"/>
            <a:ext cx="790575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6F301F16-F1F0-434F-858B-111B82999B72}"/>
              </a:ext>
            </a:extLst>
          </p:cNvPr>
          <p:cNvCxnSpPr/>
          <p:nvPr>
            <p:custDataLst>
              <p:tags r:id="rId25"/>
            </p:custDataLst>
          </p:nvPr>
        </p:nvCxnSpPr>
        <p:spPr bwMode="auto">
          <a:xfrm flipV="1">
            <a:off x="5357813" y="1906588"/>
            <a:ext cx="0" cy="762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65541B21-7065-4E46-843F-2761AE1A2D89}"/>
              </a:ext>
            </a:extLst>
          </p:cNvPr>
          <p:cNvCxnSpPr/>
          <p:nvPr>
            <p:custDataLst>
              <p:tags r:id="rId26"/>
            </p:custDataLst>
          </p:nvPr>
        </p:nvCxnSpPr>
        <p:spPr bwMode="auto">
          <a:xfrm>
            <a:off x="1804988" y="1954213"/>
            <a:ext cx="0" cy="1524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C713EBCC-E21E-44DE-B2B7-982868F469B9}"/>
              </a:ext>
            </a:extLst>
          </p:cNvPr>
          <p:cNvCxnSpPr/>
          <p:nvPr>
            <p:custDataLst>
              <p:tags r:id="rId27"/>
            </p:custDataLst>
          </p:nvPr>
        </p:nvCxnSpPr>
        <p:spPr bwMode="auto">
          <a:xfrm>
            <a:off x="976313" y="1954213"/>
            <a:ext cx="828675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C4AD6427-3E46-46B3-9CA0-BC8AF0F93AD1}"/>
              </a:ext>
            </a:extLst>
          </p:cNvPr>
          <p:cNvCxnSpPr/>
          <p:nvPr>
            <p:custDataLst>
              <p:tags r:id="rId28"/>
            </p:custDataLst>
          </p:nvPr>
        </p:nvCxnSpPr>
        <p:spPr bwMode="auto">
          <a:xfrm>
            <a:off x="2752725" y="1858963"/>
            <a:ext cx="795338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">
            <a:extLst>
              <a:ext uri="{FF2B5EF4-FFF2-40B4-BE49-F238E27FC236}">
                <a16:creationId xmlns:a16="http://schemas.microsoft.com/office/drawing/2014/main" id="{9E5DB5F7-42BC-4D36-8D67-574E7B625189}"/>
              </a:ext>
            </a:extLst>
          </p:cNvPr>
          <p:cNvSpPr>
            <a:spLocks noGrp="1" noChangeArrowheads="1"/>
          </p:cNvSpPr>
          <p:nvPr>
            <p:custDataLst>
              <p:tags r:id="rId29"/>
            </p:custDataLst>
          </p:nvPr>
        </p:nvSpPr>
        <p:spPr bwMode="auto">
          <a:xfrm>
            <a:off x="7543800" y="2632075"/>
            <a:ext cx="7715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34131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</a:defRPr>
            </a:lvl2pPr>
            <a:lvl3pPr marL="11414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</a:defRPr>
            </a:lvl3pPr>
            <a:lvl4pPr marL="1598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4pPr>
            <a:lvl5pPr marL="20558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7F409995-EA5F-4D05-866C-144164EC0F31}" type="datetime'''''''0''''1.01''''''''''''''''.''2''0''''1''''8'''''''">
              <a:rPr lang="ru-RU" altLang="en-US" sz="1200">
                <a:ea typeface="ＭＳ Ｐゴシック" panose="020B0600070205080204" pitchFamily="34" charset="-128"/>
                <a:sym typeface="+mn-lt"/>
              </a:rPr>
              <a:pPr/>
              <a:t>01.01.2018</a:t>
            </a:fld>
            <a:endParaRPr lang="ru-RU" sz="1200" dirty="0">
              <a:ea typeface="ＭＳ Ｐゴシック" panose="020B0600070205080204" pitchFamily="34" charset="-128"/>
              <a:sym typeface="+mn-lt"/>
            </a:endParaRPr>
          </a:p>
        </p:txBody>
      </p:sp>
      <p:sp>
        <p:nvSpPr>
          <p:cNvPr id="31" name="Rectangle 3">
            <a:extLst>
              <a:ext uri="{FF2B5EF4-FFF2-40B4-BE49-F238E27FC236}">
                <a16:creationId xmlns:a16="http://schemas.microsoft.com/office/drawing/2014/main" id="{596C9090-D6E1-4BFA-BCA7-7B727507FDB1}"/>
              </a:ext>
            </a:extLst>
          </p:cNvPr>
          <p:cNvSpPr>
            <a:spLocks noGrp="1" noChangeArrowheads="1"/>
          </p:cNvSpPr>
          <p:nvPr>
            <p:custDataLst>
              <p:tags r:id="rId30"/>
            </p:custDataLst>
          </p:nvPr>
        </p:nvSpPr>
        <p:spPr bwMode="auto">
          <a:xfrm>
            <a:off x="5805488" y="2632075"/>
            <a:ext cx="7715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34131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</a:defRPr>
            </a:lvl2pPr>
            <a:lvl3pPr marL="11414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</a:defRPr>
            </a:lvl3pPr>
            <a:lvl4pPr marL="1598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4pPr>
            <a:lvl5pPr marL="20558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39060DF0-3C3D-495F-80A1-A3A05F7FEAE3}" type="datetime'''0''''''''''''''''''''''''''''''1.''01''''''.20''''''1''6'">
              <a:rPr lang="ru-RU" altLang="en-US" sz="1200">
                <a:ea typeface="ＭＳ Ｐゴシック" panose="020B0600070205080204" pitchFamily="34" charset="-128"/>
                <a:sym typeface="+mn-lt"/>
              </a:rPr>
              <a:pPr/>
              <a:t>01.01.2016</a:t>
            </a:fld>
            <a:endParaRPr lang="ru-RU" sz="1200" dirty="0">
              <a:ea typeface="ＭＳ Ｐゴシック" panose="020B0600070205080204" pitchFamily="34" charset="-128"/>
              <a:sym typeface="+mn-lt"/>
            </a:endParaRPr>
          </a:p>
        </p:txBody>
      </p:sp>
      <p:sp>
        <p:nvSpPr>
          <p:cNvPr id="30" name="Rectangle 3">
            <a:extLst>
              <a:ext uri="{FF2B5EF4-FFF2-40B4-BE49-F238E27FC236}">
                <a16:creationId xmlns:a16="http://schemas.microsoft.com/office/drawing/2014/main" id="{02E82D03-9615-49B0-9540-4EDED68D2030}"/>
              </a:ext>
            </a:extLst>
          </p:cNvPr>
          <p:cNvSpPr>
            <a:spLocks noGrp="1" noChangeArrowheads="1"/>
          </p:cNvSpPr>
          <p:nvPr>
            <p:custDataLst>
              <p:tags r:id="rId31"/>
            </p:custDataLst>
          </p:nvPr>
        </p:nvSpPr>
        <p:spPr bwMode="auto">
          <a:xfrm>
            <a:off x="4933950" y="2632075"/>
            <a:ext cx="7715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34131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</a:defRPr>
            </a:lvl2pPr>
            <a:lvl3pPr marL="11414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</a:defRPr>
            </a:lvl3pPr>
            <a:lvl4pPr marL="1598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4pPr>
            <a:lvl5pPr marL="20558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209C4396-C5D4-4455-8F4F-BD2EF30E79F8}" type="datetime'''''''0''''''1''''''.''0''''''''''''''''''''''''1.''''2015'''">
              <a:rPr lang="ru-RU" altLang="en-US" sz="1200">
                <a:ea typeface="ＭＳ Ｐゴシック" panose="020B0600070205080204" pitchFamily="34" charset="-128"/>
                <a:sym typeface="+mn-lt"/>
              </a:rPr>
              <a:pPr/>
              <a:t>01.01.2015</a:t>
            </a:fld>
            <a:endParaRPr lang="ru-RU" sz="1200" dirty="0">
              <a:ea typeface="ＭＳ Ｐゴシック" panose="020B0600070205080204" pitchFamily="34" charset="-128"/>
              <a:sym typeface="+mn-lt"/>
            </a:endParaRPr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62C639F7-29F3-4399-BC0A-496801A60F19}"/>
              </a:ext>
            </a:extLst>
          </p:cNvPr>
          <p:cNvSpPr>
            <a:spLocks noGrp="1" noChangeArrowheads="1"/>
          </p:cNvSpPr>
          <p:nvPr>
            <p:custDataLst>
              <p:tags r:id="rId32"/>
            </p:custDataLst>
          </p:nvPr>
        </p:nvSpPr>
        <p:spPr bwMode="auto">
          <a:xfrm>
            <a:off x="4067175" y="2632075"/>
            <a:ext cx="7715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34131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</a:defRPr>
            </a:lvl2pPr>
            <a:lvl3pPr marL="11414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</a:defRPr>
            </a:lvl3pPr>
            <a:lvl4pPr marL="1598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4pPr>
            <a:lvl5pPr marL="20558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36CF7194-7A02-4090-9A11-2E71D7ECC815}" type="datetime'''0''''''1''''''''''.''''''''0''1.2''0''''1''''''''''''''4'''">
              <a:rPr lang="ru-RU" altLang="en-US" sz="1200">
                <a:ea typeface="ＭＳ Ｐゴシック" panose="020B0600070205080204" pitchFamily="34" charset="-128"/>
                <a:sym typeface="+mn-lt"/>
              </a:rPr>
              <a:pPr/>
              <a:t>01.01.2014</a:t>
            </a:fld>
            <a:endParaRPr lang="ru-RU" sz="1200" dirty="0">
              <a:ea typeface="ＭＳ Ｐゴシック" panose="020B0600070205080204" pitchFamily="34" charset="-128"/>
              <a:sym typeface="+mn-lt"/>
            </a:endParaRPr>
          </a:p>
        </p:txBody>
      </p:sp>
      <p:sp>
        <p:nvSpPr>
          <p:cNvPr id="32" name="Rectangle 3">
            <a:extLst>
              <a:ext uri="{FF2B5EF4-FFF2-40B4-BE49-F238E27FC236}">
                <a16:creationId xmlns:a16="http://schemas.microsoft.com/office/drawing/2014/main" id="{61860EFD-C7D7-4CAD-824C-732C63D5E0A4}"/>
              </a:ext>
            </a:extLst>
          </p:cNvPr>
          <p:cNvSpPr>
            <a:spLocks noGrp="1" noChangeArrowheads="1"/>
          </p:cNvSpPr>
          <p:nvPr>
            <p:custDataLst>
              <p:tags r:id="rId33"/>
            </p:custDataLst>
          </p:nvPr>
        </p:nvSpPr>
        <p:spPr bwMode="auto">
          <a:xfrm>
            <a:off x="6677025" y="2632075"/>
            <a:ext cx="7715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34131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</a:defRPr>
            </a:lvl2pPr>
            <a:lvl3pPr marL="11414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</a:defRPr>
            </a:lvl3pPr>
            <a:lvl4pPr marL="1598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4pPr>
            <a:lvl5pPr marL="20558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01E00564-5EAF-4FA6-A63C-E39E86878D8F}" type="datetime'''0''''''''1.''0''''''''''''''1''''''''.2''''0''''''''1''7'">
              <a:rPr lang="ru-RU" altLang="en-US" sz="1200">
                <a:ea typeface="ＭＳ Ｐゴシック" panose="020B0600070205080204" pitchFamily="34" charset="-128"/>
                <a:sym typeface="+mn-lt"/>
              </a:rPr>
              <a:pPr/>
              <a:t>01.01.2017</a:t>
            </a:fld>
            <a:endParaRPr lang="ru-RU" sz="1200" dirty="0">
              <a:ea typeface="ＭＳ Ｐゴシック" panose="020B0600070205080204" pitchFamily="34" charset="-128"/>
              <a:sym typeface="+mn-lt"/>
            </a:endParaRP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E2DFD1FA-31C5-41A1-A055-496B8A4A70B6}"/>
              </a:ext>
            </a:extLst>
          </p:cNvPr>
          <p:cNvSpPr>
            <a:spLocks noGrp="1" noChangeArrowheads="1"/>
          </p:cNvSpPr>
          <p:nvPr>
            <p:custDataLst>
              <p:tags r:id="rId34"/>
            </p:custDataLst>
          </p:nvPr>
        </p:nvSpPr>
        <p:spPr bwMode="auto">
          <a:xfrm>
            <a:off x="2328863" y="2632075"/>
            <a:ext cx="7715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34131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</a:defRPr>
            </a:lvl2pPr>
            <a:lvl3pPr marL="11414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</a:defRPr>
            </a:lvl3pPr>
            <a:lvl4pPr marL="1598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4pPr>
            <a:lvl5pPr marL="20558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BE6B7DED-82E4-4198-A37B-9C0BB41E40D2}" type="datetime'''0''1.''0''''1''''.''''''''''2''''0''''''''''''''12'''">
              <a:rPr lang="ru-RU" altLang="en-US" sz="1200">
                <a:ea typeface="ＭＳ Ｐゴシック" panose="020B0600070205080204" pitchFamily="34" charset="-128"/>
                <a:sym typeface="+mn-lt"/>
              </a:rPr>
              <a:pPr/>
              <a:t>01.01.2012</a:t>
            </a:fld>
            <a:endParaRPr lang="ru-RU" sz="1200" dirty="0">
              <a:ea typeface="ＭＳ Ｐゴシック" panose="020B0600070205080204" pitchFamily="34" charset="-128"/>
              <a:sym typeface="+mn-lt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0DEF0031-7FBB-4B18-AF25-F716AEBFBEE1}"/>
              </a:ext>
            </a:extLst>
          </p:cNvPr>
          <p:cNvSpPr>
            <a:spLocks noGrp="1" noChangeArrowheads="1"/>
          </p:cNvSpPr>
          <p:nvPr>
            <p:custDataLst>
              <p:tags r:id="rId35"/>
            </p:custDataLst>
          </p:nvPr>
        </p:nvSpPr>
        <p:spPr bwMode="auto">
          <a:xfrm>
            <a:off x="590550" y="2632075"/>
            <a:ext cx="7715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34131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</a:defRPr>
            </a:lvl2pPr>
            <a:lvl3pPr marL="11414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</a:defRPr>
            </a:lvl3pPr>
            <a:lvl4pPr marL="1598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4pPr>
            <a:lvl5pPr marL="20558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9CF0AA28-D69B-4F80-8D85-790CB655498D}" type="datetime'''''01.0''1''''''''.''201''0'''''''''''''''''''''">
              <a:rPr lang="ru-RU" altLang="en-US" sz="1200">
                <a:ea typeface="ＭＳ Ｐゴシック" panose="020B0600070205080204" pitchFamily="34" charset="-128"/>
                <a:sym typeface="+mn-lt"/>
              </a:rPr>
              <a:pPr/>
              <a:t>01.01.2010</a:t>
            </a:fld>
            <a:endParaRPr lang="ru-RU" sz="1200" dirty="0">
              <a:ea typeface="ＭＳ Ｐゴシック" panose="020B0600070205080204" pitchFamily="34" charset="-128"/>
              <a:sym typeface="+mn-lt"/>
            </a:endParaRP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971EFB09-80C8-47E5-B327-169CCE73FCFC}"/>
              </a:ext>
            </a:extLst>
          </p:cNvPr>
          <p:cNvSpPr>
            <a:spLocks noGrp="1" noChangeArrowheads="1"/>
          </p:cNvSpPr>
          <p:nvPr>
            <p:custDataLst>
              <p:tags r:id="rId36"/>
            </p:custDataLst>
          </p:nvPr>
        </p:nvSpPr>
        <p:spPr bwMode="auto">
          <a:xfrm>
            <a:off x="1463675" y="2632075"/>
            <a:ext cx="760413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34131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</a:defRPr>
            </a:lvl2pPr>
            <a:lvl3pPr marL="11414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</a:defRPr>
            </a:lvl3pPr>
            <a:lvl4pPr marL="1598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4pPr>
            <a:lvl5pPr marL="20558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201B9F45-16B9-419E-926A-A03CE284D25B}" type="datetime'''''01''.''''''''0''''''1''''.''''''20''''''''11'''''''''''''">
              <a:rPr lang="ru-RU" altLang="en-US" sz="1200">
                <a:ea typeface="ＭＳ Ｐゴシック" panose="020B0600070205080204" pitchFamily="34" charset="-128"/>
                <a:sym typeface="+mn-lt"/>
              </a:rPr>
              <a:pPr/>
              <a:t>01.01.2011</a:t>
            </a:fld>
            <a:endParaRPr lang="ru-RU" sz="1200" dirty="0">
              <a:ea typeface="ＭＳ Ｐゴシック" panose="020B0600070205080204" pitchFamily="34" charset="-128"/>
              <a:sym typeface="+mn-lt"/>
            </a:endParaRPr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2D73A196-17CC-4867-AF2D-1FD0F81C50B8}"/>
              </a:ext>
            </a:extLst>
          </p:cNvPr>
          <p:cNvSpPr>
            <a:spLocks noGrp="1" noChangeArrowheads="1"/>
          </p:cNvSpPr>
          <p:nvPr>
            <p:custDataLst>
              <p:tags r:id="rId37"/>
            </p:custDataLst>
          </p:nvPr>
        </p:nvSpPr>
        <p:spPr bwMode="auto">
          <a:xfrm>
            <a:off x="3200400" y="2632075"/>
            <a:ext cx="7715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34131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</a:defRPr>
            </a:lvl2pPr>
            <a:lvl3pPr marL="11414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</a:defRPr>
            </a:lvl3pPr>
            <a:lvl4pPr marL="1598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4pPr>
            <a:lvl5pPr marL="20558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0E9900CD-A520-4094-9438-2A2AC016351F}" type="datetime'0''''1.''''0''1''.''20''''''''''''''1''''''''3'''''''''''''''">
              <a:rPr lang="ru-RU" altLang="en-US" sz="1200">
                <a:ea typeface="ＭＳ Ｐゴシック" panose="020B0600070205080204" pitchFamily="34" charset="-128"/>
                <a:sym typeface="+mn-lt"/>
              </a:rPr>
              <a:pPr/>
              <a:t>01.01.2013</a:t>
            </a:fld>
            <a:endParaRPr lang="ru-RU" sz="1200" dirty="0">
              <a:ea typeface="ＭＳ Ｐゴシック" panose="020B0600070205080204" pitchFamily="34" charset="-128"/>
              <a:sym typeface="+mn-lt"/>
            </a:endParaRPr>
          </a:p>
        </p:txBody>
      </p:sp>
      <p:sp>
        <p:nvSpPr>
          <p:cNvPr id="45" name="Rectangle 3">
            <a:extLst>
              <a:ext uri="{FF2B5EF4-FFF2-40B4-BE49-F238E27FC236}">
                <a16:creationId xmlns:a16="http://schemas.microsoft.com/office/drawing/2014/main" id="{5BB34F3B-1033-41E4-8046-871FC9605D30}"/>
              </a:ext>
            </a:extLst>
          </p:cNvPr>
          <p:cNvSpPr>
            <a:spLocks noGrp="1" noChangeArrowheads="1"/>
          </p:cNvSpPr>
          <p:nvPr>
            <p:custDataLst>
              <p:tags r:id="rId38"/>
            </p:custDataLst>
          </p:nvPr>
        </p:nvSpPr>
        <p:spPr bwMode="gray">
          <a:xfrm>
            <a:off x="4695825" y="1712913"/>
            <a:ext cx="382588" cy="234950"/>
          </a:xfrm>
          <a:prstGeom prst="ellipse">
            <a:avLst/>
          </a:prstGeom>
          <a:solidFill>
            <a:srgbClr val="C30C3E"/>
          </a:solidFill>
          <a:ln w="9525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ＭＳ Ｐゴシック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fld id="{5C47100E-8ED9-405D-892F-604D932A865D}" type="datetime'''''''''''''''-6''''''%'''''''''''''''''''''''''">
              <a:rPr lang="ru-RU" altLang="en-US" sz="1200" b="1">
                <a:solidFill>
                  <a:schemeClr val="bg1"/>
                </a:solidFill>
                <a:ea typeface="+mn-ea"/>
                <a:cs typeface="+mn-cs"/>
              </a:rPr>
              <a:pPr/>
              <a:t>-6%</a:t>
            </a:fld>
            <a:endParaRPr lang="ru-RU" sz="1200" b="1" dirty="0">
              <a:solidFill>
                <a:schemeClr val="bg1"/>
              </a:solidFill>
              <a:ea typeface="+mn-ea"/>
              <a:cs typeface="+mn-cs"/>
              <a:sym typeface="+mn-lt"/>
            </a:endParaRPr>
          </a:p>
        </p:txBody>
      </p:sp>
      <p:sp>
        <p:nvSpPr>
          <p:cNvPr id="53" name="Rectangle 3">
            <a:extLst>
              <a:ext uri="{FF2B5EF4-FFF2-40B4-BE49-F238E27FC236}">
                <a16:creationId xmlns:a16="http://schemas.microsoft.com/office/drawing/2014/main" id="{67D78913-C53B-40B0-BD15-BD4FB2F16BE2}"/>
              </a:ext>
            </a:extLst>
          </p:cNvPr>
          <p:cNvSpPr>
            <a:spLocks noGrp="1" noChangeArrowheads="1"/>
          </p:cNvSpPr>
          <p:nvPr>
            <p:custDataLst>
              <p:tags r:id="rId39"/>
            </p:custDataLst>
          </p:nvPr>
        </p:nvSpPr>
        <p:spPr bwMode="gray">
          <a:xfrm>
            <a:off x="6435725" y="1808163"/>
            <a:ext cx="382588" cy="234950"/>
          </a:xfrm>
          <a:prstGeom prst="ellipse">
            <a:avLst/>
          </a:prstGeom>
          <a:solidFill>
            <a:srgbClr val="C30C3E"/>
          </a:solidFill>
          <a:ln w="9525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ＭＳ Ｐゴシック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fld id="{39A0E194-A1A0-4F45-AC5E-3568D3F9DAF8}" type="datetime'''''''''''''''''-''4%'''''''''''''''''">
              <a:rPr lang="ru-RU" altLang="en-US" sz="1200" b="1">
                <a:solidFill>
                  <a:schemeClr val="bg1"/>
                </a:solidFill>
                <a:ea typeface="+mn-ea"/>
                <a:cs typeface="+mn-cs"/>
              </a:rPr>
              <a:pPr/>
              <a:t>-4%</a:t>
            </a:fld>
            <a:endParaRPr lang="ru-RU" sz="1200" b="1" dirty="0">
              <a:solidFill>
                <a:schemeClr val="bg1"/>
              </a:solidFill>
              <a:ea typeface="+mn-ea"/>
              <a:cs typeface="+mn-cs"/>
              <a:sym typeface="+mn-lt"/>
            </a:endParaRPr>
          </a:p>
        </p:txBody>
      </p:sp>
      <p:sp>
        <p:nvSpPr>
          <p:cNvPr id="36" name="Rectangle 3">
            <a:extLst>
              <a:ext uri="{FF2B5EF4-FFF2-40B4-BE49-F238E27FC236}">
                <a16:creationId xmlns:a16="http://schemas.microsoft.com/office/drawing/2014/main" id="{A16C4769-7325-4B8D-BBDD-85E86EDABB34}"/>
              </a:ext>
            </a:extLst>
          </p:cNvPr>
          <p:cNvSpPr>
            <a:spLocks noGrp="1" noChangeArrowheads="1"/>
          </p:cNvSpPr>
          <p:nvPr>
            <p:custDataLst>
              <p:tags r:id="rId40"/>
            </p:custDataLst>
          </p:nvPr>
        </p:nvSpPr>
        <p:spPr bwMode="gray">
          <a:xfrm>
            <a:off x="1176338" y="1836738"/>
            <a:ext cx="430213" cy="2349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ＭＳ Ｐゴシック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fld id="{85941BB9-3F26-4BCD-968B-180BED64AF8E}" type="datetime'''''5''''''''''''''''7''''''''''''''%'''''''''''''''''''">
              <a:rPr lang="ru-RU" altLang="en-US" sz="1200" b="1">
                <a:ea typeface="+mn-ea"/>
                <a:cs typeface="+mn-cs"/>
              </a:rPr>
              <a:pPr/>
              <a:t>57%</a:t>
            </a:fld>
            <a:endParaRPr lang="ru-RU" sz="1200" b="1" dirty="0">
              <a:ea typeface="+mn-ea"/>
              <a:cs typeface="+mn-cs"/>
              <a:sym typeface="+mn-lt"/>
            </a:endParaRPr>
          </a:p>
        </p:txBody>
      </p:sp>
      <p:sp>
        <p:nvSpPr>
          <p:cNvPr id="57" name="Rectangle 3">
            <a:extLst>
              <a:ext uri="{FF2B5EF4-FFF2-40B4-BE49-F238E27FC236}">
                <a16:creationId xmlns:a16="http://schemas.microsoft.com/office/drawing/2014/main" id="{D9EA47BA-9864-4982-9A1B-293FD5C9FE23}"/>
              </a:ext>
            </a:extLst>
          </p:cNvPr>
          <p:cNvSpPr>
            <a:spLocks noGrp="1" noChangeArrowheads="1"/>
          </p:cNvSpPr>
          <p:nvPr>
            <p:custDataLst>
              <p:tags r:id="rId41"/>
            </p:custDataLst>
          </p:nvPr>
        </p:nvSpPr>
        <p:spPr bwMode="gray">
          <a:xfrm>
            <a:off x="7300913" y="1779588"/>
            <a:ext cx="430213" cy="2349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ＭＳ Ｐゴシック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fld id="{87E26AA7-7148-4E60-82BF-0E8C4BA8B03B}" type="datetime'1''''''5%'''">
              <a:rPr lang="ru-RU" altLang="en-US" sz="1200" b="1">
                <a:ea typeface="+mn-ea"/>
                <a:cs typeface="+mn-cs"/>
              </a:rPr>
              <a:pPr/>
              <a:t>15%</a:t>
            </a:fld>
            <a:endParaRPr lang="ru-RU" sz="1200" b="1" dirty="0">
              <a:ea typeface="+mn-ea"/>
              <a:cs typeface="+mn-cs"/>
              <a:sym typeface="+mn-lt"/>
            </a:endParaRPr>
          </a:p>
        </p:txBody>
      </p:sp>
      <p:sp>
        <p:nvSpPr>
          <p:cNvPr id="38" name="Rectangle 3">
            <a:extLst>
              <a:ext uri="{FF2B5EF4-FFF2-40B4-BE49-F238E27FC236}">
                <a16:creationId xmlns:a16="http://schemas.microsoft.com/office/drawing/2014/main" id="{475D889D-7660-469B-BC6D-7CFE6B037F4B}"/>
              </a:ext>
            </a:extLst>
          </p:cNvPr>
          <p:cNvSpPr>
            <a:spLocks noGrp="1" noChangeArrowheads="1"/>
          </p:cNvSpPr>
          <p:nvPr>
            <p:custDataLst>
              <p:tags r:id="rId42"/>
            </p:custDataLst>
          </p:nvPr>
        </p:nvSpPr>
        <p:spPr bwMode="gray">
          <a:xfrm>
            <a:off x="2935288" y="1741488"/>
            <a:ext cx="430213" cy="2349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ＭＳ Ｐゴシック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fld id="{706CF495-EBBF-4558-9EF5-A1C2DA6374B7}" type="datetime'''''''1''3''''''''''''''''''''''''''''''''%'''''''''">
              <a:rPr lang="ru-RU" altLang="en-US" sz="1200" b="1">
                <a:ea typeface="+mn-ea"/>
                <a:cs typeface="+mn-cs"/>
              </a:rPr>
              <a:pPr/>
              <a:t>13%</a:t>
            </a:fld>
            <a:endParaRPr lang="ru-RU" sz="1200" b="1" dirty="0">
              <a:ea typeface="+mn-ea"/>
              <a:cs typeface="+mn-cs"/>
              <a:sym typeface="+mn-lt"/>
            </a:endParaRPr>
          </a:p>
        </p:txBody>
      </p:sp>
      <p:sp>
        <p:nvSpPr>
          <p:cNvPr id="37" name="Rectangle 3">
            <a:extLst>
              <a:ext uri="{FF2B5EF4-FFF2-40B4-BE49-F238E27FC236}">
                <a16:creationId xmlns:a16="http://schemas.microsoft.com/office/drawing/2014/main" id="{3E11B2AA-DDFA-4113-BE0E-62679788BD27}"/>
              </a:ext>
            </a:extLst>
          </p:cNvPr>
          <p:cNvSpPr>
            <a:spLocks noGrp="1" noChangeArrowheads="1"/>
          </p:cNvSpPr>
          <p:nvPr>
            <p:custDataLst>
              <p:tags r:id="rId43"/>
            </p:custDataLst>
          </p:nvPr>
        </p:nvSpPr>
        <p:spPr bwMode="gray">
          <a:xfrm>
            <a:off x="2063750" y="1779588"/>
            <a:ext cx="430213" cy="2349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ＭＳ Ｐゴシック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fld id="{93175A6F-979A-46B1-819C-E52F6582171B}" type="datetime'''''''''''''''''''''3''''''0''''''''''''%'">
              <a:rPr lang="ru-RU" altLang="en-US" sz="1200" b="1">
                <a:ea typeface="+mn-ea"/>
                <a:cs typeface="+mn-cs"/>
              </a:rPr>
              <a:pPr/>
              <a:t>30%</a:t>
            </a:fld>
            <a:endParaRPr lang="ru-RU" sz="1200" b="1" dirty="0">
              <a:ea typeface="+mn-ea"/>
              <a:cs typeface="+mn-cs"/>
              <a:sym typeface="+mn-lt"/>
            </a:endParaRPr>
          </a:p>
        </p:txBody>
      </p:sp>
      <p:sp>
        <p:nvSpPr>
          <p:cNvPr id="41" name="Rectangle 3">
            <a:extLst>
              <a:ext uri="{FF2B5EF4-FFF2-40B4-BE49-F238E27FC236}">
                <a16:creationId xmlns:a16="http://schemas.microsoft.com/office/drawing/2014/main" id="{568C476F-EAE3-49C3-BA79-6755134F3F4B}"/>
              </a:ext>
            </a:extLst>
          </p:cNvPr>
          <p:cNvSpPr>
            <a:spLocks noGrp="1" noChangeArrowheads="1"/>
          </p:cNvSpPr>
          <p:nvPr>
            <p:custDataLst>
              <p:tags r:id="rId44"/>
            </p:custDataLst>
          </p:nvPr>
        </p:nvSpPr>
        <p:spPr bwMode="gray">
          <a:xfrm>
            <a:off x="3805238" y="1693863"/>
            <a:ext cx="430213" cy="2349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ＭＳ Ｐゴシック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fld id="{B25E94F1-1D28-4CF3-8C07-98A6264D6E1D}" type="datetime'''''''''''1''''''''''''7''%'''''''''''''''''''''''''''''''''''">
              <a:rPr lang="ru-RU" altLang="en-US" sz="1200" b="1">
                <a:ea typeface="+mn-ea"/>
                <a:cs typeface="+mn-cs"/>
              </a:rPr>
              <a:pPr/>
              <a:t>17%</a:t>
            </a:fld>
            <a:endParaRPr lang="ru-RU" sz="1200" b="1" dirty="0">
              <a:ea typeface="+mn-ea"/>
              <a:cs typeface="+mn-cs"/>
              <a:sym typeface="+mn-lt"/>
            </a:endParaRPr>
          </a:p>
        </p:txBody>
      </p:sp>
      <p:sp>
        <p:nvSpPr>
          <p:cNvPr id="49" name="Rectangle 3">
            <a:extLst>
              <a:ext uri="{FF2B5EF4-FFF2-40B4-BE49-F238E27FC236}">
                <a16:creationId xmlns:a16="http://schemas.microsoft.com/office/drawing/2014/main" id="{3BA3D16D-FABF-46B0-9BB6-502E831F6B25}"/>
              </a:ext>
            </a:extLst>
          </p:cNvPr>
          <p:cNvSpPr>
            <a:spLocks noGrp="1" noChangeArrowheads="1"/>
          </p:cNvSpPr>
          <p:nvPr>
            <p:custDataLst>
              <p:tags r:id="rId45"/>
            </p:custDataLst>
          </p:nvPr>
        </p:nvSpPr>
        <p:spPr bwMode="gray">
          <a:xfrm>
            <a:off x="5503863" y="1789113"/>
            <a:ext cx="501650" cy="234950"/>
          </a:xfrm>
          <a:prstGeom prst="ellipse">
            <a:avLst/>
          </a:prstGeom>
          <a:solidFill>
            <a:srgbClr val="C30C3E"/>
          </a:solidFill>
          <a:ln w="9525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ＭＳ Ｐゴシック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fld id="{D99FA88C-E5C2-4F9D-B9D4-3574C22E5CE6}" type="datetime'''''''''''''''''''''''''''''''''''''''-2''8''''%'''''''">
              <a:rPr lang="ru-RU" altLang="en-US" sz="1200" b="1">
                <a:solidFill>
                  <a:schemeClr val="bg1"/>
                </a:solidFill>
                <a:ea typeface="+mn-ea"/>
                <a:cs typeface="+mn-cs"/>
              </a:rPr>
              <a:pPr/>
              <a:t>-28%</a:t>
            </a:fld>
            <a:endParaRPr lang="ru-RU" sz="1200" b="1" dirty="0">
              <a:solidFill>
                <a:schemeClr val="bg1"/>
              </a:solidFill>
              <a:ea typeface="+mn-ea"/>
              <a:cs typeface="+mn-cs"/>
              <a:sym typeface="+mn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D2AAB54-7F90-4CCE-9B9B-904DC7DCC2AB}"/>
              </a:ext>
            </a:extLst>
          </p:cNvPr>
          <p:cNvSpPr txBox="1"/>
          <p:nvPr/>
        </p:nvSpPr>
        <p:spPr>
          <a:xfrm flipH="1">
            <a:off x="163311" y="3011525"/>
            <a:ext cx="61105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/>
              <a:t>Источник: Статистические данные Центрального Банка Российской Федерации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266A42E7-301A-4DAE-A17B-D865F0942C07}"/>
              </a:ext>
            </a:extLst>
          </p:cNvPr>
          <p:cNvSpPr/>
          <p:nvPr>
            <p:custDataLst>
              <p:tags r:id="rId46"/>
            </p:custDataLst>
          </p:nvPr>
        </p:nvSpPr>
        <p:spPr bwMode="auto">
          <a:xfrm>
            <a:off x="6105525" y="3119438"/>
            <a:ext cx="214313" cy="160337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F3F7D5E7-3294-4466-92AF-2EBBC3B60466}"/>
              </a:ext>
            </a:extLst>
          </p:cNvPr>
          <p:cNvSpPr>
            <a:spLocks noGrp="1" noChangeArrowheads="1"/>
          </p:cNvSpPr>
          <p:nvPr>
            <p:custDataLst>
              <p:tags r:id="rId47"/>
            </p:custDataLst>
          </p:nvPr>
        </p:nvSpPr>
        <p:spPr bwMode="auto">
          <a:xfrm>
            <a:off x="6370638" y="3114675"/>
            <a:ext cx="13747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ＭＳ Ｐゴシック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fld id="{9BEE337D-5448-4F4A-BC75-0CD8E2606919}" type="datetime'Вы''д''''''''''анн''''ые'''' к''''реди''''''''т''''''''ы'''">
              <a:rPr lang="ru-RU" altLang="en-US" sz="1200">
                <a:ea typeface="+mn-ea"/>
                <a:cs typeface="+mn-cs"/>
              </a:rPr>
              <a:pPr/>
              <a:t>Выданные кредиты</a:t>
            </a:fld>
            <a:endParaRPr lang="ru-RU" sz="1200" dirty="0">
              <a:ea typeface="+mn-ea"/>
              <a:cs typeface="+mn-cs"/>
              <a:sym typeface="+mn-lt"/>
            </a:endParaRPr>
          </a:p>
        </p:txBody>
      </p:sp>
      <p:sp>
        <p:nvSpPr>
          <p:cNvPr id="107" name="Rectangle 46">
            <a:extLst>
              <a:ext uri="{FF2B5EF4-FFF2-40B4-BE49-F238E27FC236}">
                <a16:creationId xmlns:a16="http://schemas.microsoft.com/office/drawing/2014/main" id="{964663E4-AEF4-41EC-A1BE-44ED58AB0FFE}"/>
              </a:ext>
            </a:extLst>
          </p:cNvPr>
          <p:cNvSpPr/>
          <p:nvPr/>
        </p:nvSpPr>
        <p:spPr>
          <a:xfrm>
            <a:off x="130175" y="3716338"/>
            <a:ext cx="8875713" cy="2263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/>
            <a:r>
              <a:rPr lang="ru-RU" sz="1200" b="1" dirty="0">
                <a:solidFill>
                  <a:srgbClr val="000000"/>
                </a:solidFill>
              </a:rPr>
              <a:t>Динамика объема задолженности по кредитам, предоставленным субъектам МСП (в целом по РФ), трлн. руб.</a:t>
            </a:r>
            <a:r>
              <a:rPr lang="ru-RU" sz="12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8C14C1B1-524D-46EF-BDE0-7ACE19B678AA}"/>
              </a:ext>
            </a:extLst>
          </p:cNvPr>
          <p:cNvSpPr txBox="1"/>
          <p:nvPr/>
        </p:nvSpPr>
        <p:spPr>
          <a:xfrm flipH="1">
            <a:off x="163513" y="5562600"/>
            <a:ext cx="611051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/>
              <a:t>Источник: Статистические данные Центрального Банка Российской Федерации</a:t>
            </a:r>
          </a:p>
        </p:txBody>
      </p:sp>
      <p:graphicFrame>
        <p:nvGraphicFramePr>
          <p:cNvPr id="153" name="Объект 152">
            <a:extLst>
              <a:ext uri="{FF2B5EF4-FFF2-40B4-BE49-F238E27FC236}">
                <a16:creationId xmlns:a16="http://schemas.microsoft.com/office/drawing/2014/main" id="{3D2D03AA-0BC3-4C91-BE7B-BA6B3C5588B9}"/>
              </a:ext>
            </a:extLst>
          </p:cNvPr>
          <p:cNvGraphicFramePr>
            <a:graphicFrameLocks/>
          </p:cNvGraphicFramePr>
          <p:nvPr>
            <p:custDataLst>
              <p:tags r:id="rId48"/>
            </p:custDataLst>
            <p:extLst>
              <p:ext uri="{D42A27DB-BD31-4B8C-83A1-F6EECF244321}">
                <p14:modId xmlns:p14="http://schemas.microsoft.com/office/powerpoint/2010/main" val="2807398228"/>
              </p:ext>
            </p:extLst>
          </p:nvPr>
        </p:nvGraphicFramePr>
        <p:xfrm>
          <a:off x="342900" y="4305300"/>
          <a:ext cx="8181866" cy="124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72" name="Chart" r:id="rId97" imgW="8181866" imgH="1247812" progId="MSGraph.Chart.8">
                  <p:embed followColorScheme="full"/>
                </p:oleObj>
              </mc:Choice>
              <mc:Fallback>
                <p:oleObj name="Chart" r:id="rId97" imgW="8181866" imgH="1247812" progId="MSGraph.Chart.8">
                  <p:embed followColorScheme="full"/>
                  <p:pic>
                    <p:nvPicPr>
                      <p:cNvPr id="23" name="Объект 22">
                        <a:extLst>
                          <a:ext uri="{FF2B5EF4-FFF2-40B4-BE49-F238E27FC236}">
                            <a16:creationId xmlns:a16="http://schemas.microsoft.com/office/drawing/2014/main" id="{ECD4984C-F752-484F-BED3-8B7D5E649D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8"/>
                      <a:stretch>
                        <a:fillRect/>
                      </a:stretch>
                    </p:blipFill>
                    <p:spPr>
                      <a:xfrm>
                        <a:off x="342900" y="4305300"/>
                        <a:ext cx="8181866" cy="1247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4" name="Прямая соединительная линия 153">
            <a:extLst>
              <a:ext uri="{FF2B5EF4-FFF2-40B4-BE49-F238E27FC236}">
                <a16:creationId xmlns:a16="http://schemas.microsoft.com/office/drawing/2014/main" id="{B73A14DD-954E-4368-A3FF-4DFF171CD214}"/>
              </a:ext>
            </a:extLst>
          </p:cNvPr>
          <p:cNvCxnSpPr/>
          <p:nvPr>
            <p:custDataLst>
              <p:tags r:id="rId49"/>
            </p:custDataLst>
          </p:nvPr>
        </p:nvCxnSpPr>
        <p:spPr bwMode="auto">
          <a:xfrm>
            <a:off x="976313" y="4449763"/>
            <a:ext cx="828675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единительная линия 154">
            <a:extLst>
              <a:ext uri="{FF2B5EF4-FFF2-40B4-BE49-F238E27FC236}">
                <a16:creationId xmlns:a16="http://schemas.microsoft.com/office/drawing/2014/main" id="{31E2B03B-F4AA-4D0F-B3AA-AD4A109F0714}"/>
              </a:ext>
            </a:extLst>
          </p:cNvPr>
          <p:cNvCxnSpPr/>
          <p:nvPr>
            <p:custDataLst>
              <p:tags r:id="rId50"/>
            </p:custDataLst>
          </p:nvPr>
        </p:nvCxnSpPr>
        <p:spPr bwMode="auto">
          <a:xfrm flipV="1">
            <a:off x="976313" y="4449763"/>
            <a:ext cx="0" cy="20955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единительная линия 155">
            <a:extLst>
              <a:ext uri="{FF2B5EF4-FFF2-40B4-BE49-F238E27FC236}">
                <a16:creationId xmlns:a16="http://schemas.microsoft.com/office/drawing/2014/main" id="{4CE3E49F-9A18-472E-94BD-C469FDAC60E8}"/>
              </a:ext>
            </a:extLst>
          </p:cNvPr>
          <p:cNvCxnSpPr/>
          <p:nvPr>
            <p:custDataLst>
              <p:tags r:id="rId51"/>
            </p:custDataLst>
          </p:nvPr>
        </p:nvCxnSpPr>
        <p:spPr bwMode="auto">
          <a:xfrm>
            <a:off x="1804988" y="4449763"/>
            <a:ext cx="0" cy="1524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Прямая соединительная линия 156">
            <a:extLst>
              <a:ext uri="{FF2B5EF4-FFF2-40B4-BE49-F238E27FC236}">
                <a16:creationId xmlns:a16="http://schemas.microsoft.com/office/drawing/2014/main" id="{27CA05FF-9399-4E1A-A016-0D1344EFC065}"/>
              </a:ext>
            </a:extLst>
          </p:cNvPr>
          <p:cNvCxnSpPr/>
          <p:nvPr>
            <p:custDataLst>
              <p:tags r:id="rId52"/>
            </p:custDataLst>
          </p:nvPr>
        </p:nvCxnSpPr>
        <p:spPr bwMode="auto">
          <a:xfrm>
            <a:off x="5281613" y="4297363"/>
            <a:ext cx="0" cy="1524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Прямая соединительная линия 157">
            <a:extLst>
              <a:ext uri="{FF2B5EF4-FFF2-40B4-BE49-F238E27FC236}">
                <a16:creationId xmlns:a16="http://schemas.microsoft.com/office/drawing/2014/main" id="{D394CC2A-6EC4-40BC-80FE-5EE092154EFF}"/>
              </a:ext>
            </a:extLst>
          </p:cNvPr>
          <p:cNvCxnSpPr/>
          <p:nvPr>
            <p:custDataLst>
              <p:tags r:id="rId53"/>
            </p:custDataLst>
          </p:nvPr>
        </p:nvCxnSpPr>
        <p:spPr bwMode="auto">
          <a:xfrm flipV="1">
            <a:off x="3624263" y="4287838"/>
            <a:ext cx="0" cy="20955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единительная линия 158">
            <a:extLst>
              <a:ext uri="{FF2B5EF4-FFF2-40B4-BE49-F238E27FC236}">
                <a16:creationId xmlns:a16="http://schemas.microsoft.com/office/drawing/2014/main" id="{50F275D0-D4BB-4C63-8F19-5D98D415387B}"/>
              </a:ext>
            </a:extLst>
          </p:cNvPr>
          <p:cNvCxnSpPr/>
          <p:nvPr>
            <p:custDataLst>
              <p:tags r:id="rId54"/>
            </p:custDataLst>
          </p:nvPr>
        </p:nvCxnSpPr>
        <p:spPr bwMode="auto">
          <a:xfrm>
            <a:off x="4491038" y="4297363"/>
            <a:ext cx="790575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единительная линия 159">
            <a:extLst>
              <a:ext uri="{FF2B5EF4-FFF2-40B4-BE49-F238E27FC236}">
                <a16:creationId xmlns:a16="http://schemas.microsoft.com/office/drawing/2014/main" id="{DD66928D-D901-4254-B382-BE595A7F000E}"/>
              </a:ext>
            </a:extLst>
          </p:cNvPr>
          <p:cNvCxnSpPr/>
          <p:nvPr>
            <p:custDataLst>
              <p:tags r:id="rId55"/>
            </p:custDataLst>
          </p:nvPr>
        </p:nvCxnSpPr>
        <p:spPr bwMode="auto">
          <a:xfrm>
            <a:off x="4414838" y="4287838"/>
            <a:ext cx="0" cy="1524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единительная линия 160">
            <a:extLst>
              <a:ext uri="{FF2B5EF4-FFF2-40B4-BE49-F238E27FC236}">
                <a16:creationId xmlns:a16="http://schemas.microsoft.com/office/drawing/2014/main" id="{50F2CE20-8FAD-44AB-84AF-58BA710B24B2}"/>
              </a:ext>
            </a:extLst>
          </p:cNvPr>
          <p:cNvCxnSpPr/>
          <p:nvPr>
            <p:custDataLst>
              <p:tags r:id="rId56"/>
            </p:custDataLst>
          </p:nvPr>
        </p:nvCxnSpPr>
        <p:spPr bwMode="auto">
          <a:xfrm>
            <a:off x="3624263" y="4287838"/>
            <a:ext cx="790575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единительная линия 161">
            <a:extLst>
              <a:ext uri="{FF2B5EF4-FFF2-40B4-BE49-F238E27FC236}">
                <a16:creationId xmlns:a16="http://schemas.microsoft.com/office/drawing/2014/main" id="{7EAA1605-4D36-4653-B2CA-5F4BD8555BBF}"/>
              </a:ext>
            </a:extLst>
          </p:cNvPr>
          <p:cNvCxnSpPr/>
          <p:nvPr>
            <p:custDataLst>
              <p:tags r:id="rId57"/>
            </p:custDataLst>
          </p:nvPr>
        </p:nvCxnSpPr>
        <p:spPr bwMode="auto">
          <a:xfrm flipV="1">
            <a:off x="2752725" y="4344988"/>
            <a:ext cx="0" cy="20955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>
            <a:extLst>
              <a:ext uri="{FF2B5EF4-FFF2-40B4-BE49-F238E27FC236}">
                <a16:creationId xmlns:a16="http://schemas.microsoft.com/office/drawing/2014/main" id="{11900ECF-5449-4B5B-9D4F-41E2CC7EECDA}"/>
              </a:ext>
            </a:extLst>
          </p:cNvPr>
          <p:cNvCxnSpPr/>
          <p:nvPr>
            <p:custDataLst>
              <p:tags r:id="rId58"/>
            </p:custDataLst>
          </p:nvPr>
        </p:nvCxnSpPr>
        <p:spPr bwMode="auto">
          <a:xfrm>
            <a:off x="2752725" y="4344988"/>
            <a:ext cx="795338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единительная линия 163">
            <a:extLst>
              <a:ext uri="{FF2B5EF4-FFF2-40B4-BE49-F238E27FC236}">
                <a16:creationId xmlns:a16="http://schemas.microsoft.com/office/drawing/2014/main" id="{3AEC836B-A343-4757-AD48-18FEDF655F50}"/>
              </a:ext>
            </a:extLst>
          </p:cNvPr>
          <p:cNvCxnSpPr/>
          <p:nvPr>
            <p:custDataLst>
              <p:tags r:id="rId59"/>
            </p:custDataLst>
          </p:nvPr>
        </p:nvCxnSpPr>
        <p:spPr bwMode="auto">
          <a:xfrm>
            <a:off x="3548063" y="4344988"/>
            <a:ext cx="0" cy="1524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единительная линия 164">
            <a:extLst>
              <a:ext uri="{FF2B5EF4-FFF2-40B4-BE49-F238E27FC236}">
                <a16:creationId xmlns:a16="http://schemas.microsoft.com/office/drawing/2014/main" id="{144760B9-EE54-4BB6-9BEF-582A077E3F09}"/>
              </a:ext>
            </a:extLst>
          </p:cNvPr>
          <p:cNvCxnSpPr/>
          <p:nvPr>
            <p:custDataLst>
              <p:tags r:id="rId60"/>
            </p:custDataLst>
          </p:nvPr>
        </p:nvCxnSpPr>
        <p:spPr bwMode="auto">
          <a:xfrm flipV="1">
            <a:off x="4491038" y="4297363"/>
            <a:ext cx="0" cy="14287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единительная линия 165">
            <a:extLst>
              <a:ext uri="{FF2B5EF4-FFF2-40B4-BE49-F238E27FC236}">
                <a16:creationId xmlns:a16="http://schemas.microsoft.com/office/drawing/2014/main" id="{DC0CA27D-4F3C-4D82-91F9-315CDBEC4549}"/>
              </a:ext>
            </a:extLst>
          </p:cNvPr>
          <p:cNvCxnSpPr/>
          <p:nvPr>
            <p:custDataLst>
              <p:tags r:id="rId61"/>
            </p:custDataLst>
          </p:nvPr>
        </p:nvCxnSpPr>
        <p:spPr bwMode="auto">
          <a:xfrm>
            <a:off x="5357813" y="4316413"/>
            <a:ext cx="795338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Прямая соединительная линия 166">
            <a:extLst>
              <a:ext uri="{FF2B5EF4-FFF2-40B4-BE49-F238E27FC236}">
                <a16:creationId xmlns:a16="http://schemas.microsoft.com/office/drawing/2014/main" id="{9C2ABD5C-AAE5-4302-89F9-0B9DD3AC8557}"/>
              </a:ext>
            </a:extLst>
          </p:cNvPr>
          <p:cNvCxnSpPr/>
          <p:nvPr>
            <p:custDataLst>
              <p:tags r:id="rId62"/>
            </p:custDataLst>
          </p:nvPr>
        </p:nvCxnSpPr>
        <p:spPr bwMode="auto">
          <a:xfrm flipV="1">
            <a:off x="5357813" y="4316413"/>
            <a:ext cx="0" cy="13335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единительная линия 167">
            <a:extLst>
              <a:ext uri="{FF2B5EF4-FFF2-40B4-BE49-F238E27FC236}">
                <a16:creationId xmlns:a16="http://schemas.microsoft.com/office/drawing/2014/main" id="{443F6F33-C84F-4D20-9593-E9BD27C4D73A}"/>
              </a:ext>
            </a:extLst>
          </p:cNvPr>
          <p:cNvCxnSpPr/>
          <p:nvPr>
            <p:custDataLst>
              <p:tags r:id="rId63"/>
            </p:custDataLst>
          </p:nvPr>
        </p:nvCxnSpPr>
        <p:spPr bwMode="auto">
          <a:xfrm>
            <a:off x="6153150" y="4316413"/>
            <a:ext cx="0" cy="1524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единительная линия 168">
            <a:extLst>
              <a:ext uri="{FF2B5EF4-FFF2-40B4-BE49-F238E27FC236}">
                <a16:creationId xmlns:a16="http://schemas.microsoft.com/office/drawing/2014/main" id="{61875E39-338D-4E67-8B7B-FC392551114C}"/>
              </a:ext>
            </a:extLst>
          </p:cNvPr>
          <p:cNvCxnSpPr/>
          <p:nvPr>
            <p:custDataLst>
              <p:tags r:id="rId64"/>
            </p:custDataLst>
          </p:nvPr>
        </p:nvCxnSpPr>
        <p:spPr bwMode="auto">
          <a:xfrm>
            <a:off x="7929563" y="4373563"/>
            <a:ext cx="0" cy="1524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Прямая соединительная линия 169">
            <a:extLst>
              <a:ext uri="{FF2B5EF4-FFF2-40B4-BE49-F238E27FC236}">
                <a16:creationId xmlns:a16="http://schemas.microsoft.com/office/drawing/2014/main" id="{BF4E2E17-323E-4D76-BD47-AADC5B712AB3}"/>
              </a:ext>
            </a:extLst>
          </p:cNvPr>
          <p:cNvCxnSpPr/>
          <p:nvPr>
            <p:custDataLst>
              <p:tags r:id="rId65"/>
            </p:custDataLst>
          </p:nvPr>
        </p:nvCxnSpPr>
        <p:spPr bwMode="auto">
          <a:xfrm>
            <a:off x="7100888" y="4373563"/>
            <a:ext cx="828675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Прямая соединительная линия 170">
            <a:extLst>
              <a:ext uri="{FF2B5EF4-FFF2-40B4-BE49-F238E27FC236}">
                <a16:creationId xmlns:a16="http://schemas.microsoft.com/office/drawing/2014/main" id="{5FA572B4-1E08-47F7-83E3-CD2BF4FA5FA7}"/>
              </a:ext>
            </a:extLst>
          </p:cNvPr>
          <p:cNvCxnSpPr/>
          <p:nvPr>
            <p:custDataLst>
              <p:tags r:id="rId66"/>
            </p:custDataLst>
          </p:nvPr>
        </p:nvCxnSpPr>
        <p:spPr bwMode="auto">
          <a:xfrm flipV="1">
            <a:off x="7100888" y="4373563"/>
            <a:ext cx="0" cy="12382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Прямая соединительная линия 171">
            <a:extLst>
              <a:ext uri="{FF2B5EF4-FFF2-40B4-BE49-F238E27FC236}">
                <a16:creationId xmlns:a16="http://schemas.microsoft.com/office/drawing/2014/main" id="{240731A4-B3E1-4E5D-8E3C-776B40AC348B}"/>
              </a:ext>
            </a:extLst>
          </p:cNvPr>
          <p:cNvCxnSpPr/>
          <p:nvPr>
            <p:custDataLst>
              <p:tags r:id="rId67"/>
            </p:custDataLst>
          </p:nvPr>
        </p:nvCxnSpPr>
        <p:spPr bwMode="auto">
          <a:xfrm>
            <a:off x="2676525" y="4402138"/>
            <a:ext cx="0" cy="1524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Прямая соединительная линия 172">
            <a:extLst>
              <a:ext uri="{FF2B5EF4-FFF2-40B4-BE49-F238E27FC236}">
                <a16:creationId xmlns:a16="http://schemas.microsoft.com/office/drawing/2014/main" id="{FD166AC0-6BC1-4B9D-8784-BD50A74CE7AA}"/>
              </a:ext>
            </a:extLst>
          </p:cNvPr>
          <p:cNvCxnSpPr/>
          <p:nvPr>
            <p:custDataLst>
              <p:tags r:id="rId68"/>
            </p:custDataLst>
          </p:nvPr>
        </p:nvCxnSpPr>
        <p:spPr bwMode="auto">
          <a:xfrm>
            <a:off x="1881188" y="4402138"/>
            <a:ext cx="795338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Прямая соединительная линия 173">
            <a:extLst>
              <a:ext uri="{FF2B5EF4-FFF2-40B4-BE49-F238E27FC236}">
                <a16:creationId xmlns:a16="http://schemas.microsoft.com/office/drawing/2014/main" id="{63B9D824-F505-435F-B48E-CD8C3EFEDB6D}"/>
              </a:ext>
            </a:extLst>
          </p:cNvPr>
          <p:cNvCxnSpPr/>
          <p:nvPr>
            <p:custDataLst>
              <p:tags r:id="rId69"/>
            </p:custDataLst>
          </p:nvPr>
        </p:nvCxnSpPr>
        <p:spPr bwMode="auto">
          <a:xfrm flipV="1">
            <a:off x="1881188" y="4402138"/>
            <a:ext cx="0" cy="20002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единительная линия 174">
            <a:extLst>
              <a:ext uri="{FF2B5EF4-FFF2-40B4-BE49-F238E27FC236}">
                <a16:creationId xmlns:a16="http://schemas.microsoft.com/office/drawing/2014/main" id="{6B0E24D8-0BC4-4A5D-B62C-6F551CC78679}"/>
              </a:ext>
            </a:extLst>
          </p:cNvPr>
          <p:cNvCxnSpPr/>
          <p:nvPr>
            <p:custDataLst>
              <p:tags r:id="rId70"/>
            </p:custDataLst>
          </p:nvPr>
        </p:nvCxnSpPr>
        <p:spPr bwMode="auto">
          <a:xfrm>
            <a:off x="6229350" y="4344988"/>
            <a:ext cx="795338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единительная линия 175">
            <a:extLst>
              <a:ext uri="{FF2B5EF4-FFF2-40B4-BE49-F238E27FC236}">
                <a16:creationId xmlns:a16="http://schemas.microsoft.com/office/drawing/2014/main" id="{BABEC587-4519-46CD-A011-954A2FF30D77}"/>
              </a:ext>
            </a:extLst>
          </p:cNvPr>
          <p:cNvCxnSpPr/>
          <p:nvPr>
            <p:custDataLst>
              <p:tags r:id="rId71"/>
            </p:custDataLst>
          </p:nvPr>
        </p:nvCxnSpPr>
        <p:spPr bwMode="auto">
          <a:xfrm flipV="1">
            <a:off x="6229350" y="4344988"/>
            <a:ext cx="0" cy="123825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единительная линия 176">
            <a:extLst>
              <a:ext uri="{FF2B5EF4-FFF2-40B4-BE49-F238E27FC236}">
                <a16:creationId xmlns:a16="http://schemas.microsoft.com/office/drawing/2014/main" id="{A166F9EB-C765-400D-894B-4B670914B0E8}"/>
              </a:ext>
            </a:extLst>
          </p:cNvPr>
          <p:cNvCxnSpPr/>
          <p:nvPr>
            <p:custDataLst>
              <p:tags r:id="rId72"/>
            </p:custDataLst>
          </p:nvPr>
        </p:nvCxnSpPr>
        <p:spPr bwMode="auto">
          <a:xfrm>
            <a:off x="7024688" y="4344988"/>
            <a:ext cx="0" cy="15240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Rectangle 3">
            <a:extLst>
              <a:ext uri="{FF2B5EF4-FFF2-40B4-BE49-F238E27FC236}">
                <a16:creationId xmlns:a16="http://schemas.microsoft.com/office/drawing/2014/main" id="{8596F5AA-C706-450D-87A4-331DED67255B}"/>
              </a:ext>
            </a:extLst>
          </p:cNvPr>
          <p:cNvSpPr>
            <a:spLocks noGrp="1" noChangeArrowheads="1"/>
          </p:cNvSpPr>
          <p:nvPr>
            <p:custDataLst>
              <p:tags r:id="rId73"/>
            </p:custDataLst>
          </p:nvPr>
        </p:nvSpPr>
        <p:spPr bwMode="auto">
          <a:xfrm>
            <a:off x="1463675" y="5203825"/>
            <a:ext cx="760413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34131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</a:defRPr>
            </a:lvl2pPr>
            <a:lvl3pPr marL="11414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</a:defRPr>
            </a:lvl3pPr>
            <a:lvl4pPr marL="1598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4pPr>
            <a:lvl5pPr marL="20558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19EBB80B-A496-45D6-B0B1-82A7F37A2A72}" type="datetime'01.''''''0''''''''''1''''''''.''2''0''''''''''''11'''">
              <a:rPr lang="ru-RU" altLang="en-US" sz="1200"/>
              <a:pPr/>
              <a:t>01.01.2011</a:t>
            </a:fld>
            <a:endParaRPr lang="ru-RU" sz="1200" dirty="0">
              <a:sym typeface="+mn-lt"/>
            </a:endParaRPr>
          </a:p>
        </p:txBody>
      </p:sp>
      <p:sp>
        <p:nvSpPr>
          <p:cNvPr id="179" name="Rectangle 3">
            <a:extLst>
              <a:ext uri="{FF2B5EF4-FFF2-40B4-BE49-F238E27FC236}">
                <a16:creationId xmlns:a16="http://schemas.microsoft.com/office/drawing/2014/main" id="{51093C30-7D3A-44A0-99D1-D30965954635}"/>
              </a:ext>
            </a:extLst>
          </p:cNvPr>
          <p:cNvSpPr>
            <a:spLocks noGrp="1" noChangeArrowheads="1"/>
          </p:cNvSpPr>
          <p:nvPr>
            <p:custDataLst>
              <p:tags r:id="rId74"/>
            </p:custDataLst>
          </p:nvPr>
        </p:nvSpPr>
        <p:spPr bwMode="auto">
          <a:xfrm>
            <a:off x="590550" y="5203825"/>
            <a:ext cx="7715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34131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</a:defRPr>
            </a:lvl2pPr>
            <a:lvl3pPr marL="11414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</a:defRPr>
            </a:lvl3pPr>
            <a:lvl4pPr marL="1598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4pPr>
            <a:lvl5pPr marL="20558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66D6B810-B2F8-4903-9FE2-2D6E3AB27496}" type="datetime'''''''0''1''.''''''''''''01''''''''''''.2''''''''''''01''0'">
              <a:rPr lang="ru-RU" altLang="en-US" sz="1200">
                <a:ea typeface="ＭＳ Ｐゴシック" panose="020B0600070205080204" pitchFamily="34" charset="-128"/>
              </a:rPr>
              <a:pPr/>
              <a:t>01.01.2010</a:t>
            </a:fld>
            <a:endParaRPr lang="ru-RU" sz="1200" dirty="0">
              <a:ea typeface="ＭＳ Ｐゴシック" panose="020B0600070205080204" pitchFamily="34" charset="-128"/>
              <a:sym typeface="+mn-lt"/>
            </a:endParaRPr>
          </a:p>
        </p:txBody>
      </p:sp>
      <p:sp>
        <p:nvSpPr>
          <p:cNvPr id="180" name="Rectangle 3">
            <a:extLst>
              <a:ext uri="{FF2B5EF4-FFF2-40B4-BE49-F238E27FC236}">
                <a16:creationId xmlns:a16="http://schemas.microsoft.com/office/drawing/2014/main" id="{5440D9FA-753E-4ABB-BBCC-32B79C484FBC}"/>
              </a:ext>
            </a:extLst>
          </p:cNvPr>
          <p:cNvSpPr>
            <a:spLocks noGrp="1" noChangeArrowheads="1"/>
          </p:cNvSpPr>
          <p:nvPr>
            <p:custDataLst>
              <p:tags r:id="rId75"/>
            </p:custDataLst>
          </p:nvPr>
        </p:nvSpPr>
        <p:spPr bwMode="auto">
          <a:xfrm>
            <a:off x="3200400" y="5203825"/>
            <a:ext cx="7715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34131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</a:defRPr>
            </a:lvl2pPr>
            <a:lvl3pPr marL="11414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</a:defRPr>
            </a:lvl3pPr>
            <a:lvl4pPr marL="1598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4pPr>
            <a:lvl5pPr marL="20558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1D18D218-0BF7-49CC-AF10-35298DFD1A01}" type="datetime'''01''''''''.''''0''''1''''''''''''''''.20''''''''''''1''''3'">
              <a:rPr lang="ru-RU" altLang="en-US" sz="1200"/>
              <a:pPr/>
              <a:t>01.01.2013</a:t>
            </a:fld>
            <a:endParaRPr lang="ru-RU" sz="1200" dirty="0">
              <a:sym typeface="+mn-lt"/>
            </a:endParaRPr>
          </a:p>
        </p:txBody>
      </p:sp>
      <p:sp>
        <p:nvSpPr>
          <p:cNvPr id="181" name="Rectangle 3">
            <a:extLst>
              <a:ext uri="{FF2B5EF4-FFF2-40B4-BE49-F238E27FC236}">
                <a16:creationId xmlns:a16="http://schemas.microsoft.com/office/drawing/2014/main" id="{7882A074-DCF0-4C85-BB8B-067C9C04440C}"/>
              </a:ext>
            </a:extLst>
          </p:cNvPr>
          <p:cNvSpPr>
            <a:spLocks noGrp="1" noChangeArrowheads="1"/>
          </p:cNvSpPr>
          <p:nvPr>
            <p:custDataLst>
              <p:tags r:id="rId76"/>
            </p:custDataLst>
          </p:nvPr>
        </p:nvSpPr>
        <p:spPr bwMode="auto">
          <a:xfrm>
            <a:off x="2328863" y="5203825"/>
            <a:ext cx="7715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34131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</a:defRPr>
            </a:lvl2pPr>
            <a:lvl3pPr marL="11414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</a:defRPr>
            </a:lvl3pPr>
            <a:lvl4pPr marL="1598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4pPr>
            <a:lvl5pPr marL="20558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10916874-B98E-4A18-AA38-B245177D686D}" type="datetime'''''''0''1''''''''''.01''.''2''''0''''''1''''''''''''2'">
              <a:rPr lang="ru-RU" altLang="en-US" sz="1200"/>
              <a:pPr/>
              <a:t>01.01.2012</a:t>
            </a:fld>
            <a:endParaRPr lang="ru-RU" sz="1200" dirty="0">
              <a:sym typeface="+mn-lt"/>
            </a:endParaRPr>
          </a:p>
        </p:txBody>
      </p:sp>
      <p:sp>
        <p:nvSpPr>
          <p:cNvPr id="182" name="Rectangle 3">
            <a:extLst>
              <a:ext uri="{FF2B5EF4-FFF2-40B4-BE49-F238E27FC236}">
                <a16:creationId xmlns:a16="http://schemas.microsoft.com/office/drawing/2014/main" id="{2DD228FF-BCD8-42AA-A322-4FF8EBB273FE}"/>
              </a:ext>
            </a:extLst>
          </p:cNvPr>
          <p:cNvSpPr>
            <a:spLocks noGrp="1" noChangeArrowheads="1"/>
          </p:cNvSpPr>
          <p:nvPr>
            <p:custDataLst>
              <p:tags r:id="rId77"/>
            </p:custDataLst>
          </p:nvPr>
        </p:nvSpPr>
        <p:spPr bwMode="gray">
          <a:xfrm>
            <a:off x="3805238" y="4170363"/>
            <a:ext cx="430213" cy="2349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ＭＳ Ｐゴシック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fld id="{3655C4DE-D791-45DA-8F0D-D1F21C9662B5}" type="datetime'''''1''''''''''6%'''''''''''''''''''''''''''''''">
              <a:rPr lang="ru-RU" altLang="en-US" sz="1200" b="1">
                <a:ea typeface="+mn-ea"/>
                <a:cs typeface="+mn-cs"/>
              </a:rPr>
              <a:pPr/>
              <a:t>16%</a:t>
            </a:fld>
            <a:endParaRPr lang="ru-RU" sz="1200" b="1" dirty="0">
              <a:ea typeface="+mn-ea"/>
              <a:cs typeface="+mn-cs"/>
              <a:sym typeface="+mn-lt"/>
            </a:endParaRPr>
          </a:p>
        </p:txBody>
      </p:sp>
      <p:sp>
        <p:nvSpPr>
          <p:cNvPr id="183" name="Rectangle 3">
            <a:extLst>
              <a:ext uri="{FF2B5EF4-FFF2-40B4-BE49-F238E27FC236}">
                <a16:creationId xmlns:a16="http://schemas.microsoft.com/office/drawing/2014/main" id="{BB5E171C-2669-4B74-BE86-DE73C51E0A82}"/>
              </a:ext>
            </a:extLst>
          </p:cNvPr>
          <p:cNvSpPr>
            <a:spLocks noGrp="1" noChangeArrowheads="1"/>
          </p:cNvSpPr>
          <p:nvPr>
            <p:custDataLst>
              <p:tags r:id="rId78"/>
            </p:custDataLst>
          </p:nvPr>
        </p:nvSpPr>
        <p:spPr bwMode="gray">
          <a:xfrm>
            <a:off x="6435725" y="4227513"/>
            <a:ext cx="382588" cy="234950"/>
          </a:xfrm>
          <a:prstGeom prst="ellipse">
            <a:avLst/>
          </a:prstGeom>
          <a:solidFill>
            <a:srgbClr val="C30C3E"/>
          </a:solidFill>
          <a:ln w="9525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ＭＳ Ｐゴシック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fld id="{1CC94868-D57C-45B1-BF69-AC19D39E2439}" type="datetime'-8''''''''''''''''''''''''''''''''''''%'''''''">
              <a:rPr lang="ru-RU" altLang="en-US" sz="1200" b="1">
                <a:solidFill>
                  <a:schemeClr val="bg1"/>
                </a:solidFill>
                <a:ea typeface="+mn-ea"/>
                <a:cs typeface="+mn-cs"/>
              </a:rPr>
              <a:pPr/>
              <a:t>-8%</a:t>
            </a:fld>
            <a:endParaRPr lang="ru-RU" sz="1200" b="1" dirty="0">
              <a:solidFill>
                <a:schemeClr val="bg1"/>
              </a:solidFill>
              <a:ea typeface="+mn-ea"/>
              <a:cs typeface="+mn-cs"/>
              <a:sym typeface="+mn-lt"/>
            </a:endParaRPr>
          </a:p>
        </p:txBody>
      </p:sp>
      <p:sp>
        <p:nvSpPr>
          <p:cNvPr id="184" name="Rectangle 3">
            <a:extLst>
              <a:ext uri="{FF2B5EF4-FFF2-40B4-BE49-F238E27FC236}">
                <a16:creationId xmlns:a16="http://schemas.microsoft.com/office/drawing/2014/main" id="{817A90E6-6373-4E25-95FC-9312C854CD86}"/>
              </a:ext>
            </a:extLst>
          </p:cNvPr>
          <p:cNvSpPr>
            <a:spLocks noGrp="1" noChangeArrowheads="1"/>
          </p:cNvSpPr>
          <p:nvPr>
            <p:custDataLst>
              <p:tags r:id="rId79"/>
            </p:custDataLst>
          </p:nvPr>
        </p:nvSpPr>
        <p:spPr bwMode="gray">
          <a:xfrm>
            <a:off x="2935288" y="4227513"/>
            <a:ext cx="430213" cy="2349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ＭＳ Ｐゴシック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fld id="{2C65860E-3193-449A-9609-81112DC99C54}" type="datetime'''''''''''''''''''1''8''''%'''''''''''''''''''">
              <a:rPr lang="ru-RU" altLang="en-US" sz="1200" b="1">
                <a:ea typeface="+mn-ea"/>
                <a:cs typeface="+mn-cs"/>
              </a:rPr>
              <a:pPr/>
              <a:t>18%</a:t>
            </a:fld>
            <a:endParaRPr lang="ru-RU" sz="1200" b="1" dirty="0">
              <a:ea typeface="+mn-ea"/>
              <a:cs typeface="+mn-cs"/>
              <a:sym typeface="+mn-lt"/>
            </a:endParaRPr>
          </a:p>
        </p:txBody>
      </p:sp>
      <p:sp>
        <p:nvSpPr>
          <p:cNvPr id="185" name="Rectangle 3">
            <a:extLst>
              <a:ext uri="{FF2B5EF4-FFF2-40B4-BE49-F238E27FC236}">
                <a16:creationId xmlns:a16="http://schemas.microsoft.com/office/drawing/2014/main" id="{A8414DD8-4E9B-43F6-B5E9-92FD732B4015}"/>
              </a:ext>
            </a:extLst>
          </p:cNvPr>
          <p:cNvSpPr>
            <a:spLocks noGrp="1" noChangeArrowheads="1"/>
          </p:cNvSpPr>
          <p:nvPr>
            <p:custDataLst>
              <p:tags r:id="rId80"/>
            </p:custDataLst>
          </p:nvPr>
        </p:nvSpPr>
        <p:spPr bwMode="gray">
          <a:xfrm>
            <a:off x="4695825" y="4179888"/>
            <a:ext cx="382588" cy="234950"/>
          </a:xfrm>
          <a:prstGeom prst="ellipse">
            <a:avLst/>
          </a:prstGeom>
          <a:solidFill>
            <a:srgbClr val="C30C3E"/>
          </a:solidFill>
          <a:ln w="9525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ＭＳ Ｐゴシック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fld id="{067EB6A6-A559-4F45-80F0-1C61AA29ABB6}" type="datetime'''''''-''''''2''''%'''''''''''''''''''''''''''''''''''''''">
              <a:rPr lang="ru-RU" altLang="en-US" sz="1200" b="1">
                <a:solidFill>
                  <a:schemeClr val="bg1"/>
                </a:solidFill>
                <a:ea typeface="+mn-ea"/>
                <a:cs typeface="+mn-cs"/>
              </a:rPr>
              <a:pPr/>
              <a:t>-2%</a:t>
            </a:fld>
            <a:endParaRPr lang="ru-RU" sz="1200" b="1" dirty="0">
              <a:solidFill>
                <a:schemeClr val="bg1"/>
              </a:solidFill>
              <a:ea typeface="+mn-ea"/>
              <a:cs typeface="+mn-cs"/>
              <a:sym typeface="+mn-lt"/>
            </a:endParaRPr>
          </a:p>
        </p:txBody>
      </p:sp>
      <p:sp>
        <p:nvSpPr>
          <p:cNvPr id="186" name="Rectangle 3">
            <a:extLst>
              <a:ext uri="{FF2B5EF4-FFF2-40B4-BE49-F238E27FC236}">
                <a16:creationId xmlns:a16="http://schemas.microsoft.com/office/drawing/2014/main" id="{44554915-FD00-45B0-914E-712151AB60BB}"/>
              </a:ext>
            </a:extLst>
          </p:cNvPr>
          <p:cNvSpPr>
            <a:spLocks noGrp="1" noChangeArrowheads="1"/>
          </p:cNvSpPr>
          <p:nvPr>
            <p:custDataLst>
              <p:tags r:id="rId81"/>
            </p:custDataLst>
          </p:nvPr>
        </p:nvSpPr>
        <p:spPr bwMode="gray">
          <a:xfrm>
            <a:off x="2063750" y="4284663"/>
            <a:ext cx="430213" cy="2349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ＭＳ Ｐゴシック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fld id="{CAF132D4-F8CE-4B45-B691-2DDD267B3BA2}" type="datetime'''''''''''''''1''''9''''''''''%'''''''''''''''''''''''''''''''">
              <a:rPr lang="ru-RU" altLang="en-US" sz="1200" b="1">
                <a:ea typeface="+mn-ea"/>
                <a:cs typeface="+mn-cs"/>
              </a:rPr>
              <a:pPr/>
              <a:t>19%</a:t>
            </a:fld>
            <a:endParaRPr lang="ru-RU" sz="1200" b="1" dirty="0">
              <a:ea typeface="+mn-ea"/>
              <a:cs typeface="+mn-cs"/>
              <a:sym typeface="+mn-lt"/>
            </a:endParaRPr>
          </a:p>
        </p:txBody>
      </p:sp>
      <p:sp>
        <p:nvSpPr>
          <p:cNvPr id="187" name="Rectangle 3">
            <a:extLst>
              <a:ext uri="{FF2B5EF4-FFF2-40B4-BE49-F238E27FC236}">
                <a16:creationId xmlns:a16="http://schemas.microsoft.com/office/drawing/2014/main" id="{93AC47CC-E24A-47F6-8D4F-EE31F20F73E7}"/>
              </a:ext>
            </a:extLst>
          </p:cNvPr>
          <p:cNvSpPr>
            <a:spLocks noGrp="1" noChangeArrowheads="1"/>
          </p:cNvSpPr>
          <p:nvPr>
            <p:custDataLst>
              <p:tags r:id="rId82"/>
            </p:custDataLst>
          </p:nvPr>
        </p:nvSpPr>
        <p:spPr bwMode="auto">
          <a:xfrm>
            <a:off x="4067175" y="5203825"/>
            <a:ext cx="7715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34131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</a:defRPr>
            </a:lvl2pPr>
            <a:lvl3pPr marL="11414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</a:defRPr>
            </a:lvl3pPr>
            <a:lvl4pPr marL="1598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4pPr>
            <a:lvl5pPr marL="20558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F89B2A97-70C2-44F2-A3C7-25A519B712F8}" type="datetime'''''''0''''''1''''''''.''''''''''''''''0''''''''''''1.''2014'">
              <a:rPr lang="ru-RU" altLang="en-US" sz="1200"/>
              <a:pPr/>
              <a:t>01.01.2014</a:t>
            </a:fld>
            <a:endParaRPr lang="ru-RU" sz="1200" dirty="0">
              <a:sym typeface="+mn-lt"/>
            </a:endParaRPr>
          </a:p>
        </p:txBody>
      </p:sp>
      <p:sp>
        <p:nvSpPr>
          <p:cNvPr id="188" name="Rectangle 3">
            <a:extLst>
              <a:ext uri="{FF2B5EF4-FFF2-40B4-BE49-F238E27FC236}">
                <a16:creationId xmlns:a16="http://schemas.microsoft.com/office/drawing/2014/main" id="{6742E10E-029D-4BA9-8315-D94F2B9E8E89}"/>
              </a:ext>
            </a:extLst>
          </p:cNvPr>
          <p:cNvSpPr>
            <a:spLocks noGrp="1" noChangeArrowheads="1"/>
          </p:cNvSpPr>
          <p:nvPr>
            <p:custDataLst>
              <p:tags r:id="rId83"/>
            </p:custDataLst>
          </p:nvPr>
        </p:nvSpPr>
        <p:spPr bwMode="auto">
          <a:xfrm>
            <a:off x="5805488" y="5203825"/>
            <a:ext cx="7715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34131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</a:defRPr>
            </a:lvl2pPr>
            <a:lvl3pPr marL="11414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</a:defRPr>
            </a:lvl3pPr>
            <a:lvl4pPr marL="1598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4pPr>
            <a:lvl5pPr marL="20558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C3E3F248-EA7F-4F7A-A236-4300FC57E87E}" type="datetime'''''''''''01''''''.01''''''.''''''''''2''''''''0''1''6'''">
              <a:rPr lang="ru-RU" altLang="en-US" sz="1200"/>
              <a:pPr/>
              <a:t>01.01.2016</a:t>
            </a:fld>
            <a:endParaRPr lang="ru-RU" sz="1200" dirty="0">
              <a:sym typeface="+mn-lt"/>
            </a:endParaRPr>
          </a:p>
        </p:txBody>
      </p:sp>
      <p:sp>
        <p:nvSpPr>
          <p:cNvPr id="189" name="Rectangle 3">
            <a:extLst>
              <a:ext uri="{FF2B5EF4-FFF2-40B4-BE49-F238E27FC236}">
                <a16:creationId xmlns:a16="http://schemas.microsoft.com/office/drawing/2014/main" id="{E27E106F-08AD-460D-9CD6-5174CC61A559}"/>
              </a:ext>
            </a:extLst>
          </p:cNvPr>
          <p:cNvSpPr>
            <a:spLocks noGrp="1" noChangeArrowheads="1"/>
          </p:cNvSpPr>
          <p:nvPr>
            <p:custDataLst>
              <p:tags r:id="rId84"/>
            </p:custDataLst>
          </p:nvPr>
        </p:nvSpPr>
        <p:spPr bwMode="auto">
          <a:xfrm>
            <a:off x="4933950" y="5203825"/>
            <a:ext cx="7715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34131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</a:defRPr>
            </a:lvl2pPr>
            <a:lvl3pPr marL="11414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</a:defRPr>
            </a:lvl3pPr>
            <a:lvl4pPr marL="1598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4pPr>
            <a:lvl5pPr marL="20558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F807EF70-D061-48CD-AAF7-4E28FE78AFA8}" type="datetime'''''0''''''''''''1''''.''''0''1.''''201''''5'''''''''''''''''">
              <a:rPr lang="ru-RU" altLang="en-US" sz="1200"/>
              <a:pPr/>
              <a:t>01.01.2015</a:t>
            </a:fld>
            <a:endParaRPr lang="ru-RU" sz="1200" dirty="0">
              <a:sym typeface="+mn-lt"/>
            </a:endParaRPr>
          </a:p>
        </p:txBody>
      </p:sp>
      <p:sp>
        <p:nvSpPr>
          <p:cNvPr id="190" name="Rectangle 3">
            <a:extLst>
              <a:ext uri="{FF2B5EF4-FFF2-40B4-BE49-F238E27FC236}">
                <a16:creationId xmlns:a16="http://schemas.microsoft.com/office/drawing/2014/main" id="{9088B7C9-AD48-4596-B32B-1B0441FEB95C}"/>
              </a:ext>
            </a:extLst>
          </p:cNvPr>
          <p:cNvSpPr>
            <a:spLocks noGrp="1" noChangeArrowheads="1"/>
          </p:cNvSpPr>
          <p:nvPr>
            <p:custDataLst>
              <p:tags r:id="rId85"/>
            </p:custDataLst>
          </p:nvPr>
        </p:nvSpPr>
        <p:spPr bwMode="auto">
          <a:xfrm>
            <a:off x="6677025" y="5203825"/>
            <a:ext cx="7715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34131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</a:defRPr>
            </a:lvl2pPr>
            <a:lvl3pPr marL="11414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</a:defRPr>
            </a:lvl3pPr>
            <a:lvl4pPr marL="1598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4pPr>
            <a:lvl5pPr marL="20558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AFC8EB0D-AF22-46E6-9858-7CF2DB423158}" type="datetime'''0''''''''''1''''''''''''.''01''.''''''''''20''''1''''7'">
              <a:rPr lang="ru-RU" altLang="en-US" sz="1200"/>
              <a:pPr/>
              <a:t>01.01.2017</a:t>
            </a:fld>
            <a:endParaRPr lang="ru-RU" sz="1200" dirty="0">
              <a:sym typeface="+mn-lt"/>
            </a:endParaRPr>
          </a:p>
        </p:txBody>
      </p:sp>
      <p:sp>
        <p:nvSpPr>
          <p:cNvPr id="191" name="Rectangle 3">
            <a:extLst>
              <a:ext uri="{FF2B5EF4-FFF2-40B4-BE49-F238E27FC236}">
                <a16:creationId xmlns:a16="http://schemas.microsoft.com/office/drawing/2014/main" id="{B6FE45A3-E5CF-44FE-84A8-76511B893D59}"/>
              </a:ext>
            </a:extLst>
          </p:cNvPr>
          <p:cNvSpPr>
            <a:spLocks noGrp="1" noChangeArrowheads="1"/>
          </p:cNvSpPr>
          <p:nvPr>
            <p:custDataLst>
              <p:tags r:id="rId86"/>
            </p:custDataLst>
          </p:nvPr>
        </p:nvSpPr>
        <p:spPr bwMode="auto">
          <a:xfrm>
            <a:off x="7543800" y="5203825"/>
            <a:ext cx="7715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marL="341313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1363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</a:defRPr>
            </a:lvl2pPr>
            <a:lvl3pPr marL="11414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</a:defRPr>
            </a:lvl3pPr>
            <a:lvl4pPr marL="15986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4pPr>
            <a:lvl5pPr marL="2055813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fld id="{A9BEC888-EEB2-49DB-8F41-195032D15665}" type="datetime'''''''01.''''''''''0''''''''''''''1''.20''''''1''''''''8'''''">
              <a:rPr lang="ru-RU" altLang="en-US" sz="1200"/>
              <a:pPr/>
              <a:t>01.01.2018</a:t>
            </a:fld>
            <a:endParaRPr lang="ru-RU" sz="1200" dirty="0">
              <a:sym typeface="+mn-lt"/>
            </a:endParaRPr>
          </a:p>
        </p:txBody>
      </p:sp>
      <p:sp>
        <p:nvSpPr>
          <p:cNvPr id="192" name="Rectangle 3">
            <a:extLst>
              <a:ext uri="{FF2B5EF4-FFF2-40B4-BE49-F238E27FC236}">
                <a16:creationId xmlns:a16="http://schemas.microsoft.com/office/drawing/2014/main" id="{AF28DBE3-B9A1-4FBF-9969-0175F9C3C080}"/>
              </a:ext>
            </a:extLst>
          </p:cNvPr>
          <p:cNvSpPr>
            <a:spLocks noGrp="1" noChangeArrowheads="1"/>
          </p:cNvSpPr>
          <p:nvPr>
            <p:custDataLst>
              <p:tags r:id="rId87"/>
            </p:custDataLst>
          </p:nvPr>
        </p:nvSpPr>
        <p:spPr bwMode="gray">
          <a:xfrm>
            <a:off x="5564188" y="4198938"/>
            <a:ext cx="382588" cy="234950"/>
          </a:xfrm>
          <a:prstGeom prst="ellipse">
            <a:avLst/>
          </a:prstGeom>
          <a:solidFill>
            <a:srgbClr val="C30C3E"/>
          </a:solidFill>
          <a:ln w="9525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ＭＳ Ｐゴシック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fld id="{B0DCDE92-2B2C-4758-A40E-B5BDC89E6DED}" type="datetime'''''''''''''''''''''''''-''''''''''''''4''''%'''''''''''''">
              <a:rPr lang="ru-RU" altLang="en-US" sz="1200" b="1">
                <a:solidFill>
                  <a:schemeClr val="bg1"/>
                </a:solidFill>
                <a:ea typeface="+mn-ea"/>
                <a:cs typeface="+mn-cs"/>
              </a:rPr>
              <a:pPr/>
              <a:t>-4%</a:t>
            </a:fld>
            <a:endParaRPr lang="ru-RU" sz="1200" b="1" dirty="0">
              <a:solidFill>
                <a:schemeClr val="bg1"/>
              </a:solidFill>
              <a:ea typeface="+mn-ea"/>
              <a:cs typeface="+mn-cs"/>
              <a:sym typeface="+mn-lt"/>
            </a:endParaRPr>
          </a:p>
        </p:txBody>
      </p:sp>
      <p:sp>
        <p:nvSpPr>
          <p:cNvPr id="193" name="Rectangle 3">
            <a:extLst>
              <a:ext uri="{FF2B5EF4-FFF2-40B4-BE49-F238E27FC236}">
                <a16:creationId xmlns:a16="http://schemas.microsoft.com/office/drawing/2014/main" id="{EEA9C000-7BBC-4092-A39B-D3AC3E6F2920}"/>
              </a:ext>
            </a:extLst>
          </p:cNvPr>
          <p:cNvSpPr>
            <a:spLocks noGrp="1" noChangeArrowheads="1"/>
          </p:cNvSpPr>
          <p:nvPr>
            <p:custDataLst>
              <p:tags r:id="rId88"/>
            </p:custDataLst>
          </p:nvPr>
        </p:nvSpPr>
        <p:spPr bwMode="gray">
          <a:xfrm>
            <a:off x="1176338" y="4332288"/>
            <a:ext cx="430213" cy="2349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ＭＳ Ｐゴシック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fld id="{D4C3930B-0BDB-4AEA-B355-E0D9EF19A5FC}" type="datetime'''2''''''''''''''''''''3''''''''''''''''''''''''%'''''''''''">
              <a:rPr lang="ru-RU" altLang="en-US" sz="1200" b="1">
                <a:ea typeface="+mn-ea"/>
                <a:cs typeface="+mn-cs"/>
              </a:rPr>
              <a:pPr/>
              <a:t>23%</a:t>
            </a:fld>
            <a:endParaRPr lang="ru-RU" sz="1200" b="1" dirty="0">
              <a:ea typeface="+mn-ea"/>
              <a:cs typeface="+mn-cs"/>
              <a:sym typeface="+mn-lt"/>
            </a:endParaRPr>
          </a:p>
        </p:txBody>
      </p:sp>
      <p:sp>
        <p:nvSpPr>
          <p:cNvPr id="194" name="Rectangle 3">
            <a:extLst>
              <a:ext uri="{FF2B5EF4-FFF2-40B4-BE49-F238E27FC236}">
                <a16:creationId xmlns:a16="http://schemas.microsoft.com/office/drawing/2014/main" id="{6581C333-8DF0-4856-A984-3C5905BC8E0F}"/>
              </a:ext>
            </a:extLst>
          </p:cNvPr>
          <p:cNvSpPr>
            <a:spLocks noGrp="1" noChangeArrowheads="1"/>
          </p:cNvSpPr>
          <p:nvPr>
            <p:custDataLst>
              <p:tags r:id="rId89"/>
            </p:custDataLst>
          </p:nvPr>
        </p:nvSpPr>
        <p:spPr bwMode="gray">
          <a:xfrm>
            <a:off x="7324725" y="4256088"/>
            <a:ext cx="382588" cy="234950"/>
          </a:xfrm>
          <a:prstGeom prst="ellipse">
            <a:avLst/>
          </a:prstGeom>
          <a:solidFill>
            <a:srgbClr val="C30C3E"/>
          </a:solidFill>
          <a:ln w="9525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ＭＳ Ｐゴシック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fld id="{CC4C562B-1586-48C9-A21B-2A9328F98147}" type="datetime'''''''''-7''''''''''''''%'''''''''''''''''''''''''''''">
              <a:rPr lang="ru-RU" altLang="en-US" sz="1200" b="1">
                <a:solidFill>
                  <a:schemeClr val="bg1"/>
                </a:solidFill>
                <a:ea typeface="+mn-ea"/>
                <a:cs typeface="+mn-cs"/>
              </a:rPr>
              <a:pPr/>
              <a:t>-7%</a:t>
            </a:fld>
            <a:endParaRPr lang="ru-RU" sz="1200" b="1" dirty="0">
              <a:solidFill>
                <a:schemeClr val="bg1"/>
              </a:solidFill>
              <a:ea typeface="+mn-ea"/>
              <a:cs typeface="+mn-cs"/>
              <a:sym typeface="+mn-lt"/>
            </a:endParaRPr>
          </a:p>
        </p:txBody>
      </p:sp>
      <p:sp>
        <p:nvSpPr>
          <p:cNvPr id="195" name="Прямоугольник 194">
            <a:extLst>
              <a:ext uri="{FF2B5EF4-FFF2-40B4-BE49-F238E27FC236}">
                <a16:creationId xmlns:a16="http://schemas.microsoft.com/office/drawing/2014/main" id="{33446F9D-9AA6-444E-A48F-4FA8DF23939A}"/>
              </a:ext>
            </a:extLst>
          </p:cNvPr>
          <p:cNvSpPr/>
          <p:nvPr>
            <p:custDataLst>
              <p:tags r:id="rId90"/>
            </p:custDataLst>
          </p:nvPr>
        </p:nvSpPr>
        <p:spPr bwMode="auto">
          <a:xfrm>
            <a:off x="6105525" y="5741988"/>
            <a:ext cx="214313" cy="160338"/>
          </a:xfrm>
          <a:prstGeom prst="rect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7" name="Rectangle 3">
            <a:extLst>
              <a:ext uri="{FF2B5EF4-FFF2-40B4-BE49-F238E27FC236}">
                <a16:creationId xmlns:a16="http://schemas.microsoft.com/office/drawing/2014/main" id="{8CF4F140-8905-4AFB-A5CB-6DA948524BE0}"/>
              </a:ext>
            </a:extLst>
          </p:cNvPr>
          <p:cNvSpPr>
            <a:spLocks noGrp="1" noChangeArrowheads="1"/>
          </p:cNvSpPr>
          <p:nvPr>
            <p:custDataLst>
              <p:tags r:id="rId91"/>
            </p:custDataLst>
          </p:nvPr>
        </p:nvSpPr>
        <p:spPr bwMode="auto">
          <a:xfrm>
            <a:off x="6370638" y="5737225"/>
            <a:ext cx="1141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600">
                <a:solidFill>
                  <a:srgbClr val="000000"/>
                </a:solidFill>
                <a:latin typeface="+mn-lt"/>
                <a:ea typeface="ＭＳ Ｐゴシック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4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2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Arial" charset="0"/>
              <a:buChar char="■"/>
              <a:defRPr sz="10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fld id="{C9643C10-8638-45E3-B2E8-A492DB47FB42}" type="datetime'З''''''а''до''л''ж''''е''н''''''''н''о''''''с''''т''ь'''' '">
              <a:rPr lang="ru-RU" altLang="en-US" sz="1200">
                <a:ea typeface="+mn-ea"/>
                <a:cs typeface="+mn-cs"/>
              </a:rPr>
              <a:pPr/>
              <a:t>Задолженность </a:t>
            </a:fld>
            <a:endParaRPr lang="ru-RU" sz="1200" dirty="0">
              <a:ea typeface="+mn-ea"/>
              <a:cs typeface="+mn-cs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6533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D206740-AE95-40D1-9BFE-B39811307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861" y="0"/>
            <a:ext cx="8522913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0" dirty="0">
                <a:solidFill>
                  <a:schemeClr val="accent6">
                    <a:lumMod val="50000"/>
                  </a:schemeClr>
                </a:solidFill>
                <a:latin typeface="Arial" charset="0"/>
                <a:ea typeface="ＭＳ Ｐゴシック" charset="0"/>
              </a:rPr>
              <a:t>Наше решение – комплексная система оценки рисков заемщика</a:t>
            </a:r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2286ED6A-FCC7-4F72-A5DC-60F98608316F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4313184" y="-2614955"/>
            <a:ext cx="432247" cy="8132458"/>
          </a:xfrm>
          <a:prstGeom prst="homePlate">
            <a:avLst>
              <a:gd name="adj" fmla="val 30944"/>
            </a:avLst>
          </a:prstGeom>
          <a:solidFill>
            <a:schemeClr val="accent1"/>
          </a:solidFill>
          <a:ln w="12700">
            <a:noFill/>
            <a:miter lim="800000"/>
            <a:headEnd/>
            <a:tailEnd/>
          </a:ln>
        </p:spPr>
        <p:txBody>
          <a:bodyPr vert="eaVert" lIns="52153" tIns="54000" rIns="108000" bIns="52153">
            <a:noAutofit/>
          </a:bodyPr>
          <a:lstStyle/>
          <a:p>
            <a:pPr algn="ctr" defTabSz="1042988" eaLnBrk="0" hangingPunct="0">
              <a:buClrTx/>
              <a:buSzTx/>
              <a:buFontTx/>
              <a:buNone/>
            </a:pPr>
            <a:r>
              <a:rPr lang="ru-RU" sz="1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Что это?</a:t>
            </a:r>
            <a:endParaRPr lang="en-GB" sz="1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4" name="Freeform 4">
            <a:extLst>
              <a:ext uri="{FF2B5EF4-FFF2-40B4-BE49-F238E27FC236}">
                <a16:creationId xmlns:a16="http://schemas.microsoft.com/office/drawing/2014/main" id="{286C5A10-F5B7-4F54-95C1-E1D2562C5C0F}"/>
              </a:ext>
            </a:extLst>
          </p:cNvPr>
          <p:cNvSpPr>
            <a:spLocks/>
          </p:cNvSpPr>
          <p:nvPr/>
        </p:nvSpPr>
        <p:spPr bwMode="auto">
          <a:xfrm>
            <a:off x="458760" y="1682315"/>
            <a:ext cx="8145414" cy="2106725"/>
          </a:xfrm>
          <a:custGeom>
            <a:avLst/>
            <a:gdLst>
              <a:gd name="T0" fmla="*/ 2147483647 w 1590"/>
              <a:gd name="T1" fmla="*/ 0 h 1901"/>
              <a:gd name="T2" fmla="*/ 2147483647 w 1590"/>
              <a:gd name="T3" fmla="*/ 2147483647 h 1901"/>
              <a:gd name="T4" fmla="*/ 2147483647 w 1590"/>
              <a:gd name="T5" fmla="*/ 0 h 1901"/>
              <a:gd name="T6" fmla="*/ 2147483647 w 1590"/>
              <a:gd name="T7" fmla="*/ 2147483647 h 1901"/>
              <a:gd name="T8" fmla="*/ 0 w 1590"/>
              <a:gd name="T9" fmla="*/ 2147483647 h 1901"/>
              <a:gd name="T10" fmla="*/ 2147483647 w 1590"/>
              <a:gd name="T11" fmla="*/ 2147483647 h 1901"/>
              <a:gd name="T12" fmla="*/ 2147483647 w 1590"/>
              <a:gd name="T13" fmla="*/ 2147483647 h 1901"/>
              <a:gd name="T14" fmla="*/ 2147483647 w 1590"/>
              <a:gd name="T15" fmla="*/ 2147483647 h 1901"/>
              <a:gd name="T16" fmla="*/ 2147483647 w 1590"/>
              <a:gd name="T17" fmla="*/ 0 h 190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90"/>
              <a:gd name="T28" fmla="*/ 0 h 1901"/>
              <a:gd name="T29" fmla="*/ 1590 w 1590"/>
              <a:gd name="T30" fmla="*/ 1901 h 190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90" h="1901">
                <a:moveTo>
                  <a:pt x="4" y="0"/>
                </a:moveTo>
                <a:lnTo>
                  <a:pt x="797" y="127"/>
                </a:lnTo>
                <a:lnTo>
                  <a:pt x="1589" y="0"/>
                </a:lnTo>
                <a:lnTo>
                  <a:pt x="1589" y="1900"/>
                </a:lnTo>
                <a:lnTo>
                  <a:pt x="0" y="1900"/>
                </a:lnTo>
                <a:lnTo>
                  <a:pt x="24" y="1900"/>
                </a:lnTo>
                <a:lnTo>
                  <a:pt x="8" y="1900"/>
                </a:lnTo>
                <a:lnTo>
                  <a:pt x="4" y="1900"/>
                </a:lnTo>
                <a:lnTo>
                  <a:pt x="4" y="0"/>
                </a:lnTo>
              </a:path>
            </a:pathLst>
          </a:custGeom>
          <a:noFill/>
          <a:ln w="12700" cap="rnd">
            <a:solidFill>
              <a:schemeClr val="accent1"/>
            </a:solidFill>
            <a:round/>
            <a:headEnd/>
            <a:tailEnd/>
          </a:ln>
        </p:spPr>
        <p:txBody>
          <a:bodyPr lIns="52153" tIns="52153" rIns="52153" bIns="52153">
            <a:noAutofit/>
          </a:bodyPr>
          <a:lstStyle/>
          <a:p>
            <a:pPr defTabSz="1042988">
              <a:spcAft>
                <a:spcPct val="0"/>
              </a:spcAft>
              <a:buClrTx/>
              <a:buSzTx/>
              <a:buFontTx/>
              <a:buNone/>
            </a:pPr>
            <a:endParaRPr lang="en-GB" sz="12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AF2BB87-C5BB-4B40-904E-B64834AEA520}"/>
              </a:ext>
            </a:extLst>
          </p:cNvPr>
          <p:cNvSpPr txBox="1">
            <a:spLocks noChangeArrowheads="1"/>
          </p:cNvSpPr>
          <p:nvPr/>
        </p:nvSpPr>
        <p:spPr>
          <a:xfrm>
            <a:off x="548341" y="1885604"/>
            <a:ext cx="7988325" cy="174639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lIns="0" tIns="0" rIns="0" bIns="0">
            <a:noAutofit/>
          </a:bodyPr>
          <a:lstStyle/>
          <a:p>
            <a:pPr marL="179388" indent="-179388"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Система оценки создана на основе практики из реального сектора и  учитывает реалии ведения бизнеса в Росси («схемы», «не бизнес-отношения», монополизм и т.п.);</a:t>
            </a:r>
          </a:p>
          <a:p>
            <a:pPr marL="179388" indent="-179388"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Методология использует передовой мировой опыт управленческого консультирования и оценки качества управления компанией, например, разработки Института </a:t>
            </a:r>
            <a:r>
              <a:rPr lang="ru-RU" sz="1200" dirty="0" err="1"/>
              <a:t>Адизеса</a:t>
            </a:r>
            <a:r>
              <a:rPr lang="ru-RU" sz="1200" dirty="0"/>
              <a:t>;</a:t>
            </a:r>
          </a:p>
          <a:p>
            <a:pPr marL="179388" indent="-179388"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Методология предполагает оценку не просто финансовых показателей, а выбранной бизнес-модели, конкурентного окружения, качества существующей системы управления, кадрового потенциала и так далее;</a:t>
            </a:r>
          </a:p>
          <a:p>
            <a:pPr marL="179388" indent="-179388"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Методология позволяет понять суть бизнеса – на чем именно держится бизнес и от каких факторов зависит его будущее;</a:t>
            </a:r>
          </a:p>
          <a:p>
            <a:pPr marL="179388" indent="-179388"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Методика основана на детальном анализе более 1500 компаний</a:t>
            </a:r>
            <a:r>
              <a:rPr lang="de-DE" sz="1200" dirty="0"/>
              <a:t>-</a:t>
            </a:r>
            <a:r>
              <a:rPr lang="ru-RU" sz="1200" dirty="0"/>
              <a:t>заемщиков в РФ как в проблемной зоне, так и в зеленой зоне.</a:t>
            </a:r>
          </a:p>
          <a:p>
            <a:pPr marL="171450" indent="-1714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1000" dirty="0">
              <a:solidFill>
                <a:srgbClr val="000000"/>
              </a:solidFill>
            </a:endParaRPr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DB66E338-AC78-4EDD-AD85-C0D12162F61B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2192399" y="2355165"/>
            <a:ext cx="432247" cy="3891019"/>
          </a:xfrm>
          <a:prstGeom prst="homePlate">
            <a:avLst>
              <a:gd name="adj" fmla="val 30944"/>
            </a:avLst>
          </a:prstGeom>
          <a:solidFill>
            <a:schemeClr val="accent1"/>
          </a:solidFill>
          <a:ln w="12700">
            <a:noFill/>
            <a:miter lim="800000"/>
            <a:headEnd/>
            <a:tailEnd/>
          </a:ln>
        </p:spPr>
        <p:txBody>
          <a:bodyPr vert="eaVert" lIns="52153" tIns="54000" rIns="108000" bIns="52153">
            <a:noAutofit/>
          </a:bodyPr>
          <a:lstStyle/>
          <a:p>
            <a:pPr algn="ctr" defTabSz="1042988" eaLnBrk="0" hangingPunct="0">
              <a:buClrTx/>
              <a:buSzTx/>
              <a:buFontTx/>
              <a:buNone/>
            </a:pPr>
            <a:r>
              <a:rPr lang="ru-RU" sz="1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Где применяется?</a:t>
            </a:r>
            <a:endParaRPr lang="en-GB" sz="1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77742F77-C02C-4DD2-919A-D7F022856693}"/>
              </a:ext>
            </a:extLst>
          </p:cNvPr>
          <p:cNvSpPr>
            <a:spLocks/>
          </p:cNvSpPr>
          <p:nvPr/>
        </p:nvSpPr>
        <p:spPr bwMode="auto">
          <a:xfrm>
            <a:off x="458760" y="4459707"/>
            <a:ext cx="3897216" cy="1664426"/>
          </a:xfrm>
          <a:custGeom>
            <a:avLst/>
            <a:gdLst>
              <a:gd name="T0" fmla="*/ 2147483647 w 1590"/>
              <a:gd name="T1" fmla="*/ 0 h 1901"/>
              <a:gd name="T2" fmla="*/ 2147483647 w 1590"/>
              <a:gd name="T3" fmla="*/ 2147483647 h 1901"/>
              <a:gd name="T4" fmla="*/ 2147483647 w 1590"/>
              <a:gd name="T5" fmla="*/ 0 h 1901"/>
              <a:gd name="T6" fmla="*/ 2147483647 w 1590"/>
              <a:gd name="T7" fmla="*/ 2147483647 h 1901"/>
              <a:gd name="T8" fmla="*/ 0 w 1590"/>
              <a:gd name="T9" fmla="*/ 2147483647 h 1901"/>
              <a:gd name="T10" fmla="*/ 2147483647 w 1590"/>
              <a:gd name="T11" fmla="*/ 2147483647 h 1901"/>
              <a:gd name="T12" fmla="*/ 2147483647 w 1590"/>
              <a:gd name="T13" fmla="*/ 2147483647 h 1901"/>
              <a:gd name="T14" fmla="*/ 2147483647 w 1590"/>
              <a:gd name="T15" fmla="*/ 2147483647 h 1901"/>
              <a:gd name="T16" fmla="*/ 2147483647 w 1590"/>
              <a:gd name="T17" fmla="*/ 0 h 190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90"/>
              <a:gd name="T28" fmla="*/ 0 h 1901"/>
              <a:gd name="T29" fmla="*/ 1590 w 1590"/>
              <a:gd name="T30" fmla="*/ 1901 h 190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90" h="1901">
                <a:moveTo>
                  <a:pt x="4" y="0"/>
                </a:moveTo>
                <a:lnTo>
                  <a:pt x="797" y="127"/>
                </a:lnTo>
                <a:lnTo>
                  <a:pt x="1589" y="0"/>
                </a:lnTo>
                <a:lnTo>
                  <a:pt x="1589" y="1900"/>
                </a:lnTo>
                <a:lnTo>
                  <a:pt x="0" y="1900"/>
                </a:lnTo>
                <a:lnTo>
                  <a:pt x="24" y="1900"/>
                </a:lnTo>
                <a:lnTo>
                  <a:pt x="8" y="1900"/>
                </a:lnTo>
                <a:lnTo>
                  <a:pt x="4" y="1900"/>
                </a:lnTo>
                <a:lnTo>
                  <a:pt x="4" y="0"/>
                </a:lnTo>
              </a:path>
            </a:pathLst>
          </a:custGeom>
          <a:noFill/>
          <a:ln w="12700" cap="rnd">
            <a:solidFill>
              <a:schemeClr val="accent1"/>
            </a:solidFill>
            <a:round/>
            <a:headEnd/>
            <a:tailEnd/>
          </a:ln>
        </p:spPr>
        <p:txBody>
          <a:bodyPr lIns="52153" tIns="52153" rIns="52153" bIns="52153">
            <a:noAutofit/>
          </a:bodyPr>
          <a:lstStyle/>
          <a:p>
            <a:pPr defTabSz="1042988">
              <a:spcAft>
                <a:spcPct val="0"/>
              </a:spcAft>
              <a:buClrTx/>
              <a:buSzTx/>
              <a:buFontTx/>
              <a:buNone/>
            </a:pPr>
            <a:endParaRPr lang="en-GB" sz="12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7E16BEA1-DED8-4E7A-98E6-07D0BE55E317}"/>
              </a:ext>
            </a:extLst>
          </p:cNvPr>
          <p:cNvSpPr txBox="1">
            <a:spLocks noChangeArrowheads="1"/>
          </p:cNvSpPr>
          <p:nvPr/>
        </p:nvSpPr>
        <p:spPr>
          <a:xfrm>
            <a:off x="577837" y="4653136"/>
            <a:ext cx="3718741" cy="1416816"/>
          </a:xfrm>
          <a:prstGeom prst="rect">
            <a:avLst/>
          </a:prstGeom>
          <a:noFill/>
          <a:ln w="12700">
            <a:noFill/>
          </a:ln>
        </p:spPr>
        <p:txBody>
          <a:bodyPr lIns="0" tIns="0" rIns="0" bIns="0">
            <a:noAutofit/>
          </a:bodyPr>
          <a:lstStyle/>
          <a:p>
            <a:pPr marL="179388" lvl="0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Заемщик: любая отрасль и бизнес в сегменте МСБ</a:t>
            </a:r>
          </a:p>
          <a:p>
            <a:pPr marL="179388" lvl="0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Масштаб банков:</a:t>
            </a:r>
            <a:r>
              <a:rPr lang="de-DE" sz="1200" dirty="0"/>
              <a:t> </a:t>
            </a:r>
            <a:r>
              <a:rPr lang="ru-RU" sz="1200" dirty="0"/>
              <a:t>региональные и федеральные</a:t>
            </a:r>
          </a:p>
          <a:p>
            <a:pPr marL="179388" lvl="0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Сумма кредита: от 10 млн руб.</a:t>
            </a:r>
          </a:p>
        </p:txBody>
      </p:sp>
      <p:sp>
        <p:nvSpPr>
          <p:cNvPr id="9" name="AutoShape 3">
            <a:extLst>
              <a:ext uri="{FF2B5EF4-FFF2-40B4-BE49-F238E27FC236}">
                <a16:creationId xmlns:a16="http://schemas.microsoft.com/office/drawing/2014/main" id="{08592F83-D457-44F0-B626-7C81111D162A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6299107" y="2201100"/>
            <a:ext cx="432247" cy="4199150"/>
          </a:xfrm>
          <a:prstGeom prst="homePlate">
            <a:avLst>
              <a:gd name="adj" fmla="val 30944"/>
            </a:avLst>
          </a:prstGeom>
          <a:solidFill>
            <a:schemeClr val="accent1"/>
          </a:solidFill>
          <a:ln w="12700">
            <a:noFill/>
            <a:miter lim="800000"/>
            <a:headEnd/>
            <a:tailEnd/>
          </a:ln>
        </p:spPr>
        <p:txBody>
          <a:bodyPr vert="eaVert" lIns="52153" tIns="54000" rIns="108000" bIns="52153">
            <a:noAutofit/>
          </a:bodyPr>
          <a:lstStyle/>
          <a:p>
            <a:pPr algn="ctr" defTabSz="1042988" eaLnBrk="0" hangingPunct="0">
              <a:buClrTx/>
              <a:buSzTx/>
              <a:buFontTx/>
              <a:buNone/>
            </a:pPr>
            <a:r>
              <a:rPr lang="ru-RU" sz="14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Сколько требует ресурсов?</a:t>
            </a:r>
            <a:endParaRPr lang="en-GB" sz="14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0" name="Freeform 4">
            <a:extLst>
              <a:ext uri="{FF2B5EF4-FFF2-40B4-BE49-F238E27FC236}">
                <a16:creationId xmlns:a16="http://schemas.microsoft.com/office/drawing/2014/main" id="{9A5BD84E-FE25-4BB0-AEC3-0C27D12289FA}"/>
              </a:ext>
            </a:extLst>
          </p:cNvPr>
          <p:cNvSpPr>
            <a:spLocks/>
          </p:cNvSpPr>
          <p:nvPr/>
        </p:nvSpPr>
        <p:spPr bwMode="auto">
          <a:xfrm>
            <a:off x="4415655" y="4459707"/>
            <a:ext cx="4201094" cy="1664426"/>
          </a:xfrm>
          <a:custGeom>
            <a:avLst/>
            <a:gdLst>
              <a:gd name="T0" fmla="*/ 2147483647 w 1590"/>
              <a:gd name="T1" fmla="*/ 0 h 1901"/>
              <a:gd name="T2" fmla="*/ 2147483647 w 1590"/>
              <a:gd name="T3" fmla="*/ 2147483647 h 1901"/>
              <a:gd name="T4" fmla="*/ 2147483647 w 1590"/>
              <a:gd name="T5" fmla="*/ 0 h 1901"/>
              <a:gd name="T6" fmla="*/ 2147483647 w 1590"/>
              <a:gd name="T7" fmla="*/ 2147483647 h 1901"/>
              <a:gd name="T8" fmla="*/ 0 w 1590"/>
              <a:gd name="T9" fmla="*/ 2147483647 h 1901"/>
              <a:gd name="T10" fmla="*/ 2147483647 w 1590"/>
              <a:gd name="T11" fmla="*/ 2147483647 h 1901"/>
              <a:gd name="T12" fmla="*/ 2147483647 w 1590"/>
              <a:gd name="T13" fmla="*/ 2147483647 h 1901"/>
              <a:gd name="T14" fmla="*/ 2147483647 w 1590"/>
              <a:gd name="T15" fmla="*/ 2147483647 h 1901"/>
              <a:gd name="T16" fmla="*/ 2147483647 w 1590"/>
              <a:gd name="T17" fmla="*/ 0 h 190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90"/>
              <a:gd name="T28" fmla="*/ 0 h 1901"/>
              <a:gd name="T29" fmla="*/ 1590 w 1590"/>
              <a:gd name="T30" fmla="*/ 1901 h 190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90" h="1901">
                <a:moveTo>
                  <a:pt x="4" y="0"/>
                </a:moveTo>
                <a:lnTo>
                  <a:pt x="797" y="127"/>
                </a:lnTo>
                <a:lnTo>
                  <a:pt x="1589" y="0"/>
                </a:lnTo>
                <a:lnTo>
                  <a:pt x="1589" y="1900"/>
                </a:lnTo>
                <a:lnTo>
                  <a:pt x="0" y="1900"/>
                </a:lnTo>
                <a:lnTo>
                  <a:pt x="24" y="1900"/>
                </a:lnTo>
                <a:lnTo>
                  <a:pt x="8" y="1900"/>
                </a:lnTo>
                <a:lnTo>
                  <a:pt x="4" y="1900"/>
                </a:lnTo>
                <a:lnTo>
                  <a:pt x="4" y="0"/>
                </a:lnTo>
              </a:path>
            </a:pathLst>
          </a:custGeom>
          <a:noFill/>
          <a:ln w="12700" cap="rnd">
            <a:solidFill>
              <a:schemeClr val="accent1"/>
            </a:solidFill>
            <a:round/>
            <a:headEnd/>
            <a:tailEnd/>
          </a:ln>
        </p:spPr>
        <p:txBody>
          <a:bodyPr lIns="52153" tIns="52153" rIns="52153" bIns="52153">
            <a:noAutofit/>
          </a:bodyPr>
          <a:lstStyle/>
          <a:p>
            <a:pPr defTabSz="1042988">
              <a:spcAft>
                <a:spcPct val="0"/>
              </a:spcAft>
              <a:buClrTx/>
              <a:buSzTx/>
              <a:buFontTx/>
              <a:buNone/>
            </a:pPr>
            <a:endParaRPr lang="en-GB" sz="12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67F18C3C-AB75-4372-9B40-C7DB27CFAE07}"/>
              </a:ext>
            </a:extLst>
          </p:cNvPr>
          <p:cNvSpPr txBox="1">
            <a:spLocks noChangeArrowheads="1"/>
          </p:cNvSpPr>
          <p:nvPr/>
        </p:nvSpPr>
        <p:spPr>
          <a:xfrm>
            <a:off x="4475053" y="4614323"/>
            <a:ext cx="4061613" cy="1388083"/>
          </a:xfrm>
          <a:prstGeom prst="rect">
            <a:avLst/>
          </a:prstGeom>
          <a:noFill/>
          <a:ln w="12700">
            <a:noFill/>
          </a:ln>
        </p:spPr>
        <p:txBody>
          <a:bodyPr lIns="0" tIns="0" rIns="0" bIns="0">
            <a:noAutofit/>
          </a:bodyPr>
          <a:lstStyle/>
          <a:p>
            <a:pPr marL="179388" indent="-179388"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Срок оценки - до 1 дня для малого бизнеса и 2</a:t>
            </a:r>
            <a:r>
              <a:rPr lang="de-DE" sz="1200" dirty="0"/>
              <a:t>-</a:t>
            </a:r>
            <a:r>
              <a:rPr lang="ru-RU" sz="1200" dirty="0"/>
              <a:t>3 дня для среднего</a:t>
            </a:r>
          </a:p>
          <a:p>
            <a:pPr marL="179388" indent="-179388"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Проводится в формате запроса информации, анкетирования и интервью</a:t>
            </a:r>
          </a:p>
          <a:p>
            <a:pPr marL="179388" indent="-179388"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Не требует заметных изменений банковских процессов и процедур</a:t>
            </a:r>
          </a:p>
          <a:p>
            <a:pPr marL="179388" indent="-179388"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Хорошо вписывается в формат первичного и регулярного общения банков с заемщиками</a:t>
            </a:r>
          </a:p>
        </p:txBody>
      </p:sp>
    </p:spTree>
    <p:extLst>
      <p:ext uri="{BB962C8B-B14F-4D97-AF65-F5344CB8AC3E}">
        <p14:creationId xmlns:p14="http://schemas.microsoft.com/office/powerpoint/2010/main" val="1797830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CD2EA3A-DD41-47E0-846C-912F7DD7C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861" y="0"/>
            <a:ext cx="8522913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0" dirty="0">
                <a:solidFill>
                  <a:schemeClr val="accent6">
                    <a:lumMod val="50000"/>
                  </a:schemeClr>
                </a:solidFill>
                <a:latin typeface="Arial" charset="0"/>
                <a:ea typeface="ＭＳ Ｐゴシック" charset="0"/>
              </a:rPr>
              <a:t>Методика и алгоритм анализа информации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4FB4EB1-42D9-45A0-A9F2-DD767E6DE428}"/>
              </a:ext>
            </a:extLst>
          </p:cNvPr>
          <p:cNvSpPr/>
          <p:nvPr/>
        </p:nvSpPr>
        <p:spPr>
          <a:xfrm>
            <a:off x="73742" y="1748697"/>
            <a:ext cx="31502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100"/>
              </a:spcAft>
            </a:pPr>
            <a:r>
              <a:rPr lang="ru-RU" sz="1100" b="1" dirty="0">
                <a:solidFill>
                  <a:schemeClr val="accent1"/>
                </a:solidFill>
              </a:rPr>
              <a:t>Цель</a:t>
            </a:r>
            <a:r>
              <a:rPr lang="ru-RU" sz="1100" dirty="0"/>
              <a:t>: проанализировать финансово-экономические показатели компании и используемые инструменты управления, оценить качество   выявить.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9B525E0-6693-4CC6-BD20-527C1E28680D}"/>
              </a:ext>
            </a:extLst>
          </p:cNvPr>
          <p:cNvSpPr/>
          <p:nvPr/>
        </p:nvSpPr>
        <p:spPr>
          <a:xfrm>
            <a:off x="3150248" y="1748697"/>
            <a:ext cx="288794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7500"/>
              </a:spcAft>
            </a:pPr>
            <a:r>
              <a:rPr lang="ru-RU" sz="1100" b="1" dirty="0">
                <a:solidFill>
                  <a:schemeClr val="accent1"/>
                </a:solidFill>
              </a:rPr>
              <a:t>Цель</a:t>
            </a:r>
            <a:r>
              <a:rPr lang="ru-RU" sz="1100" dirty="0">
                <a:solidFill>
                  <a:schemeClr val="accent1"/>
                </a:solidFill>
              </a:rPr>
              <a:t>:</a:t>
            </a:r>
            <a:r>
              <a:rPr lang="ru-RU" sz="1100" b="1" dirty="0">
                <a:solidFill>
                  <a:schemeClr val="accent1"/>
                </a:solidFill>
              </a:rPr>
              <a:t> </a:t>
            </a:r>
            <a:r>
              <a:rPr lang="ru-RU" sz="1100" dirty="0"/>
              <a:t>выявить несоответствие мнений, оценить качество коммуникаций и уровень управляемости в компании.</a:t>
            </a:r>
            <a:endParaRPr lang="ru-RU" sz="1100" b="1" dirty="0">
              <a:solidFill>
                <a:schemeClr val="accent1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241B72F-7F98-4B93-A81F-AC815096ED37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17986" y="1072085"/>
            <a:ext cx="2896522" cy="59922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accent1"/>
            </a:outerShdw>
          </a:effectLst>
        </p:spPr>
        <p:txBody>
          <a:bodyPr wrap="square" lIns="95793" tIns="95793" rIns="95793" bIns="95793" anchor="t">
            <a:noAutofit/>
          </a:bodyPr>
          <a:lstStyle/>
          <a:p>
            <a:pPr algn="ctr">
              <a:spcAft>
                <a:spcPts val="600"/>
              </a:spcAft>
            </a:pPr>
            <a:r>
              <a:rPr lang="ru-RU" sz="1300" b="1" dirty="0"/>
              <a:t>Запрос информации                       </a:t>
            </a:r>
            <a:r>
              <a:rPr lang="ru-RU" sz="1300" dirty="0"/>
              <a:t>(заемщик присылает что есть)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A9FA881-F58D-4990-85B3-C4DF52535506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268233" y="1166258"/>
            <a:ext cx="2634218" cy="50505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accent1"/>
            </a:outerShdw>
          </a:effectLst>
        </p:spPr>
        <p:txBody>
          <a:bodyPr wrap="square" lIns="95793" tIns="95793" rIns="95793" bIns="95793" anchor="t">
            <a:noAutofit/>
          </a:bodyPr>
          <a:lstStyle/>
          <a:p>
            <a:pPr algn="ctr">
              <a:spcAft>
                <a:spcPts val="600"/>
              </a:spcAft>
            </a:pPr>
            <a:r>
              <a:rPr lang="ru-RU" sz="1300" b="1" dirty="0"/>
              <a:t>Анкета для опроса сотрудников</a:t>
            </a:r>
          </a:p>
        </p:txBody>
      </p:sp>
      <p:sp>
        <p:nvSpPr>
          <p:cNvPr id="7" name="Прямоугольник 24">
            <a:extLst>
              <a:ext uri="{FF2B5EF4-FFF2-40B4-BE49-F238E27FC236}">
                <a16:creationId xmlns:a16="http://schemas.microsoft.com/office/drawing/2014/main" id="{84329F24-F203-460A-A213-55F4ED3F2847}"/>
              </a:ext>
            </a:extLst>
          </p:cNvPr>
          <p:cNvSpPr/>
          <p:nvPr/>
        </p:nvSpPr>
        <p:spPr>
          <a:xfrm>
            <a:off x="5976191" y="1748697"/>
            <a:ext cx="3123563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  <a:spcAft>
                <a:spcPts val="6000"/>
              </a:spcAft>
            </a:pPr>
            <a:r>
              <a:rPr lang="ru-RU" sz="1100" b="1" dirty="0">
                <a:solidFill>
                  <a:srgbClr val="0E4D99"/>
                </a:solidFill>
              </a:rPr>
              <a:t>Цель: </a:t>
            </a:r>
            <a:r>
              <a:rPr lang="ru-RU" sz="1100" dirty="0">
                <a:solidFill>
                  <a:srgbClr val="000000"/>
                </a:solidFill>
              </a:rPr>
              <a:t>определить бизнес-модель, источники создания реальной стоимости и ключевые факторы влияющие на устойчивость и перспективы развития компании в будущем.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6DC7A45-18D8-43F4-A50A-24AC2EA98700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6156176" y="1166258"/>
            <a:ext cx="2628900" cy="50505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accent1"/>
            </a:outerShdw>
          </a:effectLst>
        </p:spPr>
        <p:txBody>
          <a:bodyPr wrap="square" lIns="95793" tIns="95793" rIns="95793" bIns="95793" anchor="t">
            <a:noAutofit/>
          </a:bodyPr>
          <a:lstStyle/>
          <a:p>
            <a:pPr algn="ctr">
              <a:spcAft>
                <a:spcPts val="600"/>
              </a:spcAft>
            </a:pPr>
            <a:r>
              <a:rPr lang="ru-RU" sz="1300" b="1" dirty="0"/>
              <a:t>Проведение интервью и дополнительного анализа</a:t>
            </a:r>
          </a:p>
        </p:txBody>
      </p:sp>
      <p:sp>
        <p:nvSpPr>
          <p:cNvPr id="9" name="Равнобедренный треугольник 58">
            <a:extLst>
              <a:ext uri="{FF2B5EF4-FFF2-40B4-BE49-F238E27FC236}">
                <a16:creationId xmlns:a16="http://schemas.microsoft.com/office/drawing/2014/main" id="{EE7DF5D2-B218-4D01-92B0-3C07FF1DDFAF}"/>
              </a:ext>
            </a:extLst>
          </p:cNvPr>
          <p:cNvSpPr/>
          <p:nvPr/>
        </p:nvSpPr>
        <p:spPr>
          <a:xfrm rot="10800000" flipH="1">
            <a:off x="796753" y="2756943"/>
            <a:ext cx="1620000" cy="122143"/>
          </a:xfrm>
          <a:prstGeom prst="triangl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Равнобедренный треугольник 58">
            <a:extLst>
              <a:ext uri="{FF2B5EF4-FFF2-40B4-BE49-F238E27FC236}">
                <a16:creationId xmlns:a16="http://schemas.microsoft.com/office/drawing/2014/main" id="{E600F7AF-7D65-4D66-981E-0F5FC4DB95C5}"/>
              </a:ext>
            </a:extLst>
          </p:cNvPr>
          <p:cNvSpPr/>
          <p:nvPr/>
        </p:nvSpPr>
        <p:spPr>
          <a:xfrm rot="10800000" flipH="1">
            <a:off x="3775341" y="2756943"/>
            <a:ext cx="1620000" cy="122143"/>
          </a:xfrm>
          <a:prstGeom prst="triangl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Равнобедренный треугольник 58">
            <a:extLst>
              <a:ext uri="{FF2B5EF4-FFF2-40B4-BE49-F238E27FC236}">
                <a16:creationId xmlns:a16="http://schemas.microsoft.com/office/drawing/2014/main" id="{78F14046-3EE4-4D90-848F-ED632566C2AF}"/>
              </a:ext>
            </a:extLst>
          </p:cNvPr>
          <p:cNvSpPr/>
          <p:nvPr/>
        </p:nvSpPr>
        <p:spPr>
          <a:xfrm rot="10800000" flipH="1">
            <a:off x="6663285" y="2756943"/>
            <a:ext cx="1620000" cy="122143"/>
          </a:xfrm>
          <a:prstGeom prst="triangl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CD792F-5C2C-4D78-85FF-091D4DD6A677}"/>
              </a:ext>
            </a:extLst>
          </p:cNvPr>
          <p:cNvSpPr txBox="1"/>
          <p:nvPr/>
        </p:nvSpPr>
        <p:spPr>
          <a:xfrm>
            <a:off x="5902451" y="3176998"/>
            <a:ext cx="2701722" cy="2156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accent1"/>
                </a:solidFill>
              </a:rPr>
              <a:t>Зоны для анализа (пример):</a:t>
            </a:r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Стратегия компании</a:t>
            </a:r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Бизнес-модель компании</a:t>
            </a:r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Конкурентное окружение</a:t>
            </a:r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Видение акционеров и руководителей</a:t>
            </a:r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Факторы продаж и факторы себестоимости</a:t>
            </a:r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Специфика корпоративной культуры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7C36CEF-E89B-42BF-BEE8-07E40B0A67DD}"/>
              </a:ext>
            </a:extLst>
          </p:cNvPr>
          <p:cNvSpPr/>
          <p:nvPr/>
        </p:nvSpPr>
        <p:spPr>
          <a:xfrm>
            <a:off x="3032071" y="3176999"/>
            <a:ext cx="2887944" cy="2815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ru-RU" sz="1100" b="1" dirty="0">
                <a:solidFill>
                  <a:schemeClr val="accent1"/>
                </a:solidFill>
              </a:rPr>
              <a:t>Критерии (пример)</a:t>
            </a:r>
            <a:r>
              <a:rPr lang="ru-RU" sz="1100" dirty="0"/>
              <a:t> –</a:t>
            </a:r>
            <a:r>
              <a:rPr lang="ru-RU" sz="1100" b="1" dirty="0">
                <a:solidFill>
                  <a:schemeClr val="accent1"/>
                </a:solidFill>
              </a:rPr>
              <a:t> </a:t>
            </a:r>
            <a:r>
              <a:rPr lang="ru-RU" sz="1100" dirty="0"/>
              <a:t>каждый опрашиваемый напротив утверждения указывает оценку от 1 до 7, где 1 – полностью НЕ согласен, 7 – полностью согласен:</a:t>
            </a:r>
          </a:p>
          <a:p>
            <a:pPr marL="354013" lvl="1" indent="-177800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Линейный персонал вовлечен  в процесс выработки решений</a:t>
            </a:r>
          </a:p>
          <a:p>
            <a:pPr marL="354013" lvl="1" indent="-177800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Персонал лоялен к компании</a:t>
            </a:r>
          </a:p>
          <a:p>
            <a:pPr marL="354013" lvl="1" indent="-177800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Люди умеют работать в команде</a:t>
            </a:r>
          </a:p>
          <a:p>
            <a:pPr marL="354013" lvl="1" indent="-177800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В организации есть дублирующие зоны ответственности</a:t>
            </a:r>
          </a:p>
          <a:p>
            <a:pPr marL="354013" lvl="1" indent="-177800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Система мотивации отвечает нынешней ситуации в компании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9D79EEA-1B44-4D01-BA04-12D9A4186875}"/>
              </a:ext>
            </a:extLst>
          </p:cNvPr>
          <p:cNvSpPr/>
          <p:nvPr/>
        </p:nvSpPr>
        <p:spPr>
          <a:xfrm>
            <a:off x="73741" y="3007722"/>
            <a:ext cx="3150245" cy="3167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ru-RU" sz="1100" b="1" dirty="0">
              <a:solidFill>
                <a:schemeClr val="accent1"/>
              </a:solidFill>
            </a:endParaRPr>
          </a:p>
          <a:p>
            <a:pPr>
              <a:spcAft>
                <a:spcPts val="0"/>
              </a:spcAft>
            </a:pPr>
            <a:r>
              <a:rPr lang="ru-RU" sz="1100" b="1" dirty="0">
                <a:solidFill>
                  <a:schemeClr val="accent1"/>
                </a:solidFill>
              </a:rPr>
              <a:t>Запрашиваемая информация (пример</a:t>
            </a:r>
            <a:r>
              <a:rPr lang="ru-RU" sz="1100" b="1" dirty="0">
                <a:solidFill>
                  <a:srgbClr val="0E4D99"/>
                </a:solidFill>
              </a:rPr>
              <a:t>)</a:t>
            </a:r>
            <a:r>
              <a:rPr lang="ru-RU" sz="1100" dirty="0"/>
              <a:t>:</a:t>
            </a:r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Оргструктура</a:t>
            </a:r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Финансовые индикаторы, используемые в ежедневном, еженедельном управлении</a:t>
            </a:r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Нефинансовые индикаторы на еженедельной основе</a:t>
            </a:r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Описание основных бизнес</a:t>
            </a:r>
            <a:r>
              <a:rPr lang="en-US" sz="1200" dirty="0"/>
              <a:t>-</a:t>
            </a:r>
            <a:r>
              <a:rPr lang="ru-RU" sz="1200" dirty="0"/>
              <a:t>процессов и система их движения в компании</a:t>
            </a:r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КПЭ руководителей</a:t>
            </a:r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Стратегия развития</a:t>
            </a:r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Консолидированная управленческая отчетность</a:t>
            </a:r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Внебалансовые обязательства</a:t>
            </a:r>
          </a:p>
        </p:txBody>
      </p:sp>
    </p:spTree>
    <p:extLst>
      <p:ext uri="{BB962C8B-B14F-4D97-AF65-F5344CB8AC3E}">
        <p14:creationId xmlns:p14="http://schemas.microsoft.com/office/powerpoint/2010/main" val="111308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5770899-D016-44D6-A531-C5AE558C8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861" y="0"/>
            <a:ext cx="8522913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0" dirty="0">
                <a:solidFill>
                  <a:schemeClr val="accent6">
                    <a:lumMod val="50000"/>
                  </a:schemeClr>
                </a:solidFill>
                <a:latin typeface="Arial" charset="0"/>
                <a:ea typeface="ＭＳ Ｐゴシック" charset="0"/>
              </a:rPr>
              <a:t>Финальное экспертное заключение </a:t>
            </a:r>
            <a:r>
              <a:rPr lang="de-DE" b="0" dirty="0">
                <a:solidFill>
                  <a:schemeClr val="accent6">
                    <a:lumMod val="50000"/>
                  </a:schemeClr>
                </a:solidFill>
                <a:latin typeface="Arial" charset="0"/>
                <a:ea typeface="ＭＳ Ｐゴシック" charset="0"/>
              </a:rPr>
              <a:t>= </a:t>
            </a:r>
            <a:r>
              <a:rPr lang="ru-RU" b="0" dirty="0">
                <a:solidFill>
                  <a:schemeClr val="accent6">
                    <a:lumMod val="50000"/>
                  </a:schemeClr>
                </a:solidFill>
                <a:latin typeface="Arial" charset="0"/>
                <a:ea typeface="ＭＳ Ｐゴシック" charset="0"/>
              </a:rPr>
              <a:t>сертификат квалифицированного заемщика</a:t>
            </a:r>
          </a:p>
        </p:txBody>
      </p:sp>
      <p:graphicFrame>
        <p:nvGraphicFramePr>
          <p:cNvPr id="3" name="Object 4">
            <a:extLst>
              <a:ext uri="{FF2B5EF4-FFF2-40B4-BE49-F238E27FC236}">
                <a16:creationId xmlns:a16="http://schemas.microsoft.com/office/drawing/2014/main" id="{67C706BD-AC2A-4548-A648-6947B4FF85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3688969"/>
              </p:ext>
            </p:extLst>
          </p:nvPr>
        </p:nvGraphicFramePr>
        <p:xfrm>
          <a:off x="357188" y="2585807"/>
          <a:ext cx="5162550" cy="318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34" name="Worksheet" r:id="rId5" imgW="6896001" imgH="4257510" progId="Excel.Sheet.12">
                  <p:embed/>
                </p:oleObj>
              </mc:Choice>
              <mc:Fallback>
                <p:oleObj name="Worksheet" r:id="rId5" imgW="6896001" imgH="4257510" progId="Excel.Sheet.12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7188" y="2585807"/>
                        <a:ext cx="5162550" cy="318928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solidFill>
                          <a:srgbClr val="FFFF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llout: Line with Border and Accent Bar 10">
            <a:extLst>
              <a:ext uri="{FF2B5EF4-FFF2-40B4-BE49-F238E27FC236}">
                <a16:creationId xmlns:a16="http://schemas.microsoft.com/office/drawing/2014/main" id="{3BCDCEC2-5B2C-47EF-A698-E6EA582A1820}"/>
              </a:ext>
            </a:extLst>
          </p:cNvPr>
          <p:cNvSpPr/>
          <p:nvPr/>
        </p:nvSpPr>
        <p:spPr>
          <a:xfrm rot="16200000">
            <a:off x="1393753" y="569681"/>
            <a:ext cx="571325" cy="2711774"/>
          </a:xfrm>
          <a:prstGeom prst="accentBorderCallout1">
            <a:avLst>
              <a:gd name="adj1" fmla="val 48851"/>
              <a:gd name="adj2" fmla="val -13192"/>
              <a:gd name="adj3" fmla="val 59364"/>
              <a:gd name="adj4" fmla="val -54691"/>
            </a:avLst>
          </a:prstGeom>
          <a:solidFill>
            <a:srgbClr val="878786">
              <a:alpha val="13000"/>
            </a:srgbClr>
          </a:solidFill>
          <a:ln w="12700" cap="flat" cmpd="sng" algn="ctr">
            <a:solidFill>
              <a:srgbClr val="878786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marL="268288" indent="-179388">
              <a:spcAft>
                <a:spcPts val="300"/>
              </a:spcAft>
              <a:buFont typeface="+mj-lt"/>
              <a:buAutoNum type="arabicPeriod"/>
            </a:pPr>
            <a:r>
              <a:rPr lang="ru-RU" sz="1100" dirty="0">
                <a:solidFill>
                  <a:srgbClr val="000000"/>
                </a:solidFill>
              </a:rPr>
              <a:t>Заключение состоит из 14 подразделов, разбитых на 5 блоков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41012823-B664-42E1-BCF2-5C485624BF62}"/>
              </a:ext>
            </a:extLst>
          </p:cNvPr>
          <p:cNvSpPr/>
          <p:nvPr/>
        </p:nvSpPr>
        <p:spPr>
          <a:xfrm>
            <a:off x="345554" y="2584245"/>
            <a:ext cx="5162550" cy="3189286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allout: Line with Border and Accent Bar 16">
            <a:extLst>
              <a:ext uri="{FF2B5EF4-FFF2-40B4-BE49-F238E27FC236}">
                <a16:creationId xmlns:a16="http://schemas.microsoft.com/office/drawing/2014/main" id="{42290E0B-1D96-4BC2-BE69-ED6FDECECD72}"/>
              </a:ext>
            </a:extLst>
          </p:cNvPr>
          <p:cNvSpPr/>
          <p:nvPr/>
        </p:nvSpPr>
        <p:spPr>
          <a:xfrm rot="16200000">
            <a:off x="5905327" y="-709597"/>
            <a:ext cx="571500" cy="5270155"/>
          </a:xfrm>
          <a:prstGeom prst="accentBorderCallout1">
            <a:avLst>
              <a:gd name="adj1" fmla="val 17395"/>
              <a:gd name="adj2" fmla="val -13016"/>
              <a:gd name="adj3" fmla="val 11987"/>
              <a:gd name="adj4" fmla="val -58381"/>
            </a:avLst>
          </a:prstGeom>
          <a:solidFill>
            <a:srgbClr val="878786">
              <a:alpha val="13000"/>
            </a:srgbClr>
          </a:solidFill>
          <a:ln w="12700" cap="flat" cmpd="sng" algn="ctr">
            <a:solidFill>
              <a:srgbClr val="878786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marL="228600" indent="-228600">
              <a:spcAft>
                <a:spcPts val="300"/>
              </a:spcAft>
              <a:buFont typeface="+mj-lt"/>
              <a:buAutoNum type="arabicPeriod" startAt="2"/>
            </a:pPr>
            <a:r>
              <a:rPr lang="ru-RU" sz="1100" dirty="0">
                <a:solidFill>
                  <a:srgbClr val="000000"/>
                </a:solidFill>
              </a:rPr>
              <a:t>Каждому подразделу заключения дан одинаковый вес чтобы минимизировать возможное существенное отклонение и субъективность</a:t>
            </a: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080B2640-B535-4699-AC87-5C3958749FFD}"/>
              </a:ext>
            </a:extLst>
          </p:cNvPr>
          <p:cNvSpPr/>
          <p:nvPr/>
        </p:nvSpPr>
        <p:spPr>
          <a:xfrm>
            <a:off x="3707904" y="2546118"/>
            <a:ext cx="643506" cy="2939378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Callout: Line with Border and Accent Bar 18">
            <a:extLst>
              <a:ext uri="{FF2B5EF4-FFF2-40B4-BE49-F238E27FC236}">
                <a16:creationId xmlns:a16="http://schemas.microsoft.com/office/drawing/2014/main" id="{598A9FD0-07B5-442C-8FA5-FC757049C136}"/>
              </a:ext>
            </a:extLst>
          </p:cNvPr>
          <p:cNvSpPr/>
          <p:nvPr/>
        </p:nvSpPr>
        <p:spPr>
          <a:xfrm>
            <a:off x="6580552" y="2389155"/>
            <a:ext cx="2206260" cy="1487386"/>
          </a:xfrm>
          <a:prstGeom prst="accentBorderCallout1">
            <a:avLst>
              <a:gd name="adj1" fmla="val 17705"/>
              <a:gd name="adj2" fmla="val -4873"/>
              <a:gd name="adj3" fmla="val 62964"/>
              <a:gd name="adj4" fmla="val -48698"/>
            </a:avLst>
          </a:prstGeom>
          <a:solidFill>
            <a:srgbClr val="878786">
              <a:alpha val="13000"/>
            </a:srgbClr>
          </a:solidFill>
          <a:ln w="12700" cap="flat" cmpd="sng" algn="ctr">
            <a:solidFill>
              <a:srgbClr val="878786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228600" indent="-228600">
              <a:spcAft>
                <a:spcPts val="300"/>
              </a:spcAft>
              <a:buFont typeface="+mj-lt"/>
              <a:buAutoNum type="arabicPeriod" startAt="3"/>
            </a:pPr>
            <a:r>
              <a:rPr lang="ru-RU" sz="1100" dirty="0">
                <a:solidFill>
                  <a:srgbClr val="000000"/>
                </a:solidFill>
              </a:rPr>
              <a:t>Заключение по каждому подразделу сводится к </a:t>
            </a:r>
            <a:r>
              <a:rPr lang="en-GB" sz="1100" dirty="0">
                <a:solidFill>
                  <a:srgbClr val="000000"/>
                </a:solidFill>
              </a:rPr>
              <a:t>“</a:t>
            </a:r>
            <a:r>
              <a:rPr lang="ru-RU" sz="1100" dirty="0">
                <a:solidFill>
                  <a:srgbClr val="000000"/>
                </a:solidFill>
              </a:rPr>
              <a:t>да, нет или польза неочевидна</a:t>
            </a:r>
            <a:r>
              <a:rPr lang="en-GB" sz="1100" dirty="0">
                <a:solidFill>
                  <a:srgbClr val="000000"/>
                </a:solidFill>
              </a:rPr>
              <a:t>”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 startAt="3"/>
            </a:pPr>
            <a:r>
              <a:rPr lang="ru-RU" sz="1100" dirty="0">
                <a:solidFill>
                  <a:srgbClr val="000000"/>
                </a:solidFill>
              </a:rPr>
              <a:t>Ответ «да» равен 100%, «нет» - 0% и «польза неочевидна» - 50%. На основе реальной ситуации</a:t>
            </a:r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36DAD79C-D8DB-4ED7-8862-7A54D942E75F}"/>
              </a:ext>
            </a:extLst>
          </p:cNvPr>
          <p:cNvSpPr/>
          <p:nvPr/>
        </p:nvSpPr>
        <p:spPr>
          <a:xfrm>
            <a:off x="4864598" y="2546117"/>
            <a:ext cx="643506" cy="2939379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allout: Line with Border and Accent Bar 21">
            <a:extLst>
              <a:ext uri="{FF2B5EF4-FFF2-40B4-BE49-F238E27FC236}">
                <a16:creationId xmlns:a16="http://schemas.microsoft.com/office/drawing/2014/main" id="{102A144A-41C0-4846-9A39-4157FC805AF4}"/>
              </a:ext>
            </a:extLst>
          </p:cNvPr>
          <p:cNvSpPr/>
          <p:nvPr/>
        </p:nvSpPr>
        <p:spPr>
          <a:xfrm>
            <a:off x="6580552" y="3939536"/>
            <a:ext cx="2194627" cy="1752777"/>
          </a:xfrm>
          <a:prstGeom prst="accentBorderCallout1">
            <a:avLst>
              <a:gd name="adj1" fmla="val 56691"/>
              <a:gd name="adj2" fmla="val -5375"/>
              <a:gd name="adj3" fmla="val 68962"/>
              <a:gd name="adj4" fmla="val -14991"/>
            </a:avLst>
          </a:prstGeom>
          <a:solidFill>
            <a:srgbClr val="878786">
              <a:alpha val="13000"/>
            </a:srgbClr>
          </a:solidFill>
          <a:ln w="12700" cap="flat" cmpd="sng" algn="ctr">
            <a:solidFill>
              <a:srgbClr val="878786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marL="228600" indent="-228600">
              <a:spcAft>
                <a:spcPts val="300"/>
              </a:spcAft>
              <a:buFont typeface="+mj-lt"/>
              <a:buAutoNum type="arabicPeriod" startAt="5"/>
            </a:pPr>
            <a:r>
              <a:rPr lang="ru-RU" sz="1100" dirty="0">
                <a:solidFill>
                  <a:srgbClr val="000000"/>
                </a:solidFill>
              </a:rPr>
              <a:t>Финальный результат дает ответ на вопрос </a:t>
            </a:r>
            <a:r>
              <a:rPr lang="en-GB" sz="1100" dirty="0">
                <a:solidFill>
                  <a:srgbClr val="000000"/>
                </a:solidFill>
              </a:rPr>
              <a:t>“</a:t>
            </a:r>
            <a:r>
              <a:rPr lang="ru-RU" sz="1100" dirty="0">
                <a:solidFill>
                  <a:srgbClr val="000000"/>
                </a:solidFill>
              </a:rPr>
              <a:t>какова вероятность возврата тела кредита заемщиком</a:t>
            </a:r>
            <a:r>
              <a:rPr lang="en-GB" sz="1100" dirty="0">
                <a:solidFill>
                  <a:srgbClr val="000000"/>
                </a:solidFill>
              </a:rPr>
              <a:t>”</a:t>
            </a:r>
            <a:r>
              <a:rPr lang="ru-RU" sz="1100" dirty="0">
                <a:solidFill>
                  <a:srgbClr val="000000"/>
                </a:solidFill>
              </a:rPr>
              <a:t> при работе как есть.</a:t>
            </a:r>
            <a:br>
              <a:rPr lang="ru-RU" sz="1100" dirty="0">
                <a:solidFill>
                  <a:srgbClr val="000000"/>
                </a:solidFill>
              </a:rPr>
            </a:br>
            <a:r>
              <a:rPr lang="ru-RU" sz="1100" dirty="0">
                <a:solidFill>
                  <a:srgbClr val="000000"/>
                </a:solidFill>
              </a:rPr>
              <a:t>Ниже 70% - насторожиться, ниже 50% - выдавать сертификат квалифицированного заемщика нельзя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8C2496FC-516B-43E7-8161-AEBD3D359FA3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23528" y="1244907"/>
            <a:ext cx="8599246" cy="329591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accent1"/>
            </a:outerShdw>
          </a:effectLst>
        </p:spPr>
        <p:txBody>
          <a:bodyPr wrap="square" lIns="95793" tIns="95793" rIns="95793" bIns="95793" anchor="b">
            <a:noAutofit/>
          </a:bodyPr>
          <a:lstStyle/>
          <a:p>
            <a:pPr>
              <a:spcAft>
                <a:spcPts val="600"/>
              </a:spcAft>
            </a:pPr>
            <a:r>
              <a:rPr lang="ru-RU" sz="1200" b="1" dirty="0"/>
              <a:t>По результатам исследования  формируется оценка компании по перечисленным критериям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C964A280-800A-43E1-99C7-ADB0062A3133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323528" y="5803231"/>
            <a:ext cx="8599246" cy="404839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accent1"/>
            </a:outerShdw>
          </a:effectLst>
        </p:spPr>
        <p:txBody>
          <a:bodyPr wrap="square" lIns="95793" tIns="95793" rIns="95793" bIns="95793" anchor="b">
            <a:noAutofit/>
          </a:bodyPr>
          <a:lstStyle/>
          <a:p>
            <a:pPr>
              <a:spcAft>
                <a:spcPts val="600"/>
              </a:spcAft>
            </a:pPr>
            <a:r>
              <a:rPr lang="ru-RU" sz="1000" b="1" dirty="0"/>
              <a:t>Финальное заключение дает ответ можно ли присвоить компании</a:t>
            </a:r>
            <a:r>
              <a:rPr lang="de-DE" sz="1000" b="1" dirty="0"/>
              <a:t>-</a:t>
            </a:r>
            <a:r>
              <a:rPr lang="ru-RU" sz="1000" b="1" dirty="0"/>
              <a:t>соискателю сертификат квалифицированного заемщика или нет</a:t>
            </a:r>
          </a:p>
        </p:txBody>
      </p:sp>
    </p:spTree>
    <p:extLst>
      <p:ext uri="{BB962C8B-B14F-4D97-AF65-F5344CB8AC3E}">
        <p14:creationId xmlns:p14="http://schemas.microsoft.com/office/powerpoint/2010/main" val="3113723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85C658C-0023-42FF-9F12-DA9B27BFE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861" y="0"/>
            <a:ext cx="8522913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0" dirty="0">
                <a:solidFill>
                  <a:schemeClr val="accent6">
                    <a:lumMod val="50000"/>
                  </a:schemeClr>
                </a:solidFill>
                <a:latin typeface="Arial" charset="0"/>
                <a:ea typeface="ＭＳ Ｐゴシック" charset="0"/>
              </a:rPr>
              <a:t>С целью дальнейшего развития практики предлагается создать Институт квалифицированного заемщика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9E21155-95C8-477D-B60D-7A656D470D36}"/>
              </a:ext>
            </a:extLst>
          </p:cNvPr>
          <p:cNvSpPr/>
          <p:nvPr/>
        </p:nvSpPr>
        <p:spPr>
          <a:xfrm>
            <a:off x="298263" y="1080126"/>
            <a:ext cx="8522913" cy="4732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endParaRPr lang="ru-RU" sz="1200" dirty="0"/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endParaRPr lang="ru-RU" sz="1200" dirty="0"/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Повысить уровень доверия банковского сообщества к реальному сектору экономики, особенно малому и среднему бизнесу за счет внедрения прозрачной системы комплексной оценки рисков заемщиков, базирующейся на лучших мировых стандартах и понимании нюансов ведения бизнеса в РФ.</a:t>
            </a:r>
          </a:p>
          <a:p>
            <a:endParaRPr lang="ru-RU" sz="1100" b="1" dirty="0"/>
          </a:p>
          <a:p>
            <a:r>
              <a:rPr lang="ru-RU" sz="1400" b="1" dirty="0"/>
              <a:t> </a:t>
            </a:r>
          </a:p>
          <a:p>
            <a:endParaRPr lang="en-GB" sz="1100" dirty="0"/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Внедрить в РФ новую практику комплексной оценки рисков заемщиков, включающую не только анализ финансово-хозяйственной деятельности, но также оценку бизнес-модели, конкурентного окружения, квалификации персонала и качества корпоративного управления компании;</a:t>
            </a:r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Способствовать улучшению качества  корпоративного управления в организациях реального сектора, особенно в сфере малого и среднего бизнеса;</a:t>
            </a:r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Способствовать росту рейтинга кредитных организаций за счет более точного понимания рисков заемщиков.</a:t>
            </a:r>
          </a:p>
          <a:p>
            <a:endParaRPr lang="en-GB" sz="1100" dirty="0"/>
          </a:p>
          <a:p>
            <a:endParaRPr lang="ru-RU" sz="1100" dirty="0"/>
          </a:p>
          <a:p>
            <a:endParaRPr lang="de-DE" sz="1100" dirty="0"/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Институт проводит комплексную оценку заемщика, по результатам которой заемщик или получает сертификат квалифицированного заемщика или нет. Сертификат выдается на 3 года, после чего необходимо подтверждение; </a:t>
            </a:r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Сертификат предъявляется заемщиком в банк, который использует его в рамках скоринга для принятия решения о выдаче кредита;</a:t>
            </a:r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На период действия сертификата заемщик заключает договор на мониторинг с Институтом, целью которого является контроль за качеством управления в финансовой и операционной деятельности заемщика.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63CDA2-704A-4BB3-820E-D5E87396DDE0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474289" y="1143924"/>
            <a:ext cx="7894487" cy="34783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accent1"/>
            </a:outerShdw>
          </a:effectLst>
        </p:spPr>
        <p:txBody>
          <a:bodyPr wrap="square" lIns="95793" tIns="95793" rIns="95793" bIns="95793" anchor="b">
            <a:noAutofit/>
          </a:bodyPr>
          <a:lstStyle/>
          <a:p>
            <a:pPr>
              <a:spcAft>
                <a:spcPts val="600"/>
              </a:spcAft>
            </a:pPr>
            <a:r>
              <a:rPr lang="ru-RU" sz="1400" b="1" dirty="0"/>
              <a:t>Миссия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68B1310-163B-4E6A-851F-873F031FF121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474289" y="2308121"/>
            <a:ext cx="7894487" cy="34783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accent1"/>
            </a:outerShdw>
          </a:effectLst>
        </p:spPr>
        <p:txBody>
          <a:bodyPr wrap="square" lIns="95793" tIns="95793" rIns="95793" bIns="95793" anchor="b">
            <a:noAutofit/>
          </a:bodyPr>
          <a:lstStyle/>
          <a:p>
            <a:pPr>
              <a:spcAft>
                <a:spcPts val="600"/>
              </a:spcAft>
            </a:pPr>
            <a:r>
              <a:rPr lang="ru-RU" sz="1400" b="1" dirty="0"/>
              <a:t>Цели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42A43B4-F3BC-4B0D-8577-A3DC907CDFD8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474288" y="4072292"/>
            <a:ext cx="7894487" cy="34783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accent1"/>
            </a:outerShdw>
          </a:effectLst>
        </p:spPr>
        <p:txBody>
          <a:bodyPr wrap="square" lIns="95793" tIns="95793" rIns="95793" bIns="95793" anchor="b">
            <a:noAutofit/>
          </a:bodyPr>
          <a:lstStyle/>
          <a:p>
            <a:pPr>
              <a:spcAft>
                <a:spcPts val="600"/>
              </a:spcAft>
            </a:pPr>
            <a:r>
              <a:rPr lang="ru-RU" sz="1400" b="1" dirty="0"/>
              <a:t>Механизм</a:t>
            </a:r>
          </a:p>
        </p:txBody>
      </p:sp>
    </p:spTree>
    <p:extLst>
      <p:ext uri="{BB962C8B-B14F-4D97-AF65-F5344CB8AC3E}">
        <p14:creationId xmlns:p14="http://schemas.microsoft.com/office/powerpoint/2010/main" val="2295412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CA5EBFB-E2FE-4CB0-BCD6-F3A50ECB7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861" y="0"/>
            <a:ext cx="8522913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0" dirty="0">
                <a:solidFill>
                  <a:schemeClr val="accent6">
                    <a:lumMod val="50000"/>
                  </a:schemeClr>
                </a:solidFill>
                <a:latin typeface="Arial" charset="0"/>
                <a:ea typeface="ＭＳ Ｐゴシック" charset="0"/>
              </a:rPr>
              <a:t>Преимущества создания института квалифицированных заемщиков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776B4B-B80D-4D4F-A609-626CF0A56B80}"/>
              </a:ext>
            </a:extLst>
          </p:cNvPr>
          <p:cNvSpPr txBox="1"/>
          <p:nvPr/>
        </p:nvSpPr>
        <p:spPr>
          <a:xfrm>
            <a:off x="1685455" y="1789146"/>
            <a:ext cx="7003948" cy="916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Институт позволяет провести комплексный анализ бизнеса компании независимым компетентным органом, по результатам которого заемщик получает ответ на вопрос, сможет ли компания устойчиво развиваться и достичь поставленных целей при работе в текущей бизнес-модели и, если нет, что необходимо сделать для их достижения.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F8448D-DA83-42A4-B814-9F87009A982E}"/>
              </a:ext>
            </a:extLst>
          </p:cNvPr>
          <p:cNvSpPr txBox="1"/>
          <p:nvPr/>
        </p:nvSpPr>
        <p:spPr>
          <a:xfrm>
            <a:off x="1685455" y="3380654"/>
            <a:ext cx="7237319" cy="934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Институт позволяет банку лучше понять существующие риски заемщиков;</a:t>
            </a:r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Институт позволяет сократить время банков на скоринг и принятие решений о выдаче кредита;</a:t>
            </a:r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Институт помогает банкам создать систему раннего предупреждения о возможных кредитных рисках заемщиков.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D85C5C-D256-42F0-B00E-D65F8D850DAD}"/>
              </a:ext>
            </a:extLst>
          </p:cNvPr>
          <p:cNvSpPr txBox="1"/>
          <p:nvPr/>
        </p:nvSpPr>
        <p:spPr>
          <a:xfrm>
            <a:off x="1685455" y="5042940"/>
            <a:ext cx="7237319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Институт позволяет повысить качество оценки кредитного портфеля банков;</a:t>
            </a:r>
          </a:p>
          <a:p>
            <a:pPr marL="179388" indent="-179388">
              <a:lnSpc>
                <a:spcPct val="114000"/>
              </a:lnSpc>
              <a:spcAft>
                <a:spcPts val="0"/>
              </a:spcAft>
              <a:buClr>
                <a:schemeClr val="accent1"/>
              </a:buClr>
              <a:buSzPct val="110000"/>
              <a:buFont typeface="Wingdings" pitchFamily="2" charset="2"/>
              <a:buChar char="§"/>
              <a:tabLst>
                <a:tab pos="538163" algn="l"/>
              </a:tabLst>
            </a:pPr>
            <a:r>
              <a:rPr lang="ru-RU" sz="1200" dirty="0"/>
              <a:t>Институт создает предпосылки для развития кредитования современных, амбициозных, грамотно управляемых предприятий малого и среднего бизнеса.</a:t>
            </a:r>
          </a:p>
        </p:txBody>
      </p:sp>
      <p:sp>
        <p:nvSpPr>
          <p:cNvPr id="9" name="Стрелка: пятиугольник 8">
            <a:extLst>
              <a:ext uri="{FF2B5EF4-FFF2-40B4-BE49-F238E27FC236}">
                <a16:creationId xmlns:a16="http://schemas.microsoft.com/office/drawing/2014/main" id="{21C97946-1AB6-4774-99EE-2728D421CF89}"/>
              </a:ext>
            </a:extLst>
          </p:cNvPr>
          <p:cNvSpPr/>
          <p:nvPr/>
        </p:nvSpPr>
        <p:spPr>
          <a:xfrm>
            <a:off x="221226" y="1665440"/>
            <a:ext cx="1360968" cy="1164265"/>
          </a:xfrm>
          <a:prstGeom prst="homePlate">
            <a:avLst>
              <a:gd name="adj" fmla="val 1255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bg1"/>
                </a:solidFill>
              </a:rPr>
              <a:t>Для заемщиков</a:t>
            </a:r>
          </a:p>
        </p:txBody>
      </p:sp>
      <p:sp>
        <p:nvSpPr>
          <p:cNvPr id="10" name="Стрелка: пятиугольник 9">
            <a:extLst>
              <a:ext uri="{FF2B5EF4-FFF2-40B4-BE49-F238E27FC236}">
                <a16:creationId xmlns:a16="http://schemas.microsoft.com/office/drawing/2014/main" id="{5B07E94A-6A0F-4D7F-8138-B71CFBED967E}"/>
              </a:ext>
            </a:extLst>
          </p:cNvPr>
          <p:cNvSpPr/>
          <p:nvPr/>
        </p:nvSpPr>
        <p:spPr>
          <a:xfrm>
            <a:off x="221226" y="3265700"/>
            <a:ext cx="1360968" cy="1164265"/>
          </a:xfrm>
          <a:prstGeom prst="homePlate">
            <a:avLst>
              <a:gd name="adj" fmla="val 1255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bg1"/>
                </a:solidFill>
              </a:rPr>
              <a:t>Для банков</a:t>
            </a:r>
          </a:p>
        </p:txBody>
      </p:sp>
      <p:sp>
        <p:nvSpPr>
          <p:cNvPr id="11" name="Стрелка: пятиугольник 10">
            <a:extLst>
              <a:ext uri="{FF2B5EF4-FFF2-40B4-BE49-F238E27FC236}">
                <a16:creationId xmlns:a16="http://schemas.microsoft.com/office/drawing/2014/main" id="{B5D5793D-DDC1-43BC-B3D0-9AA345B2F5FC}"/>
              </a:ext>
            </a:extLst>
          </p:cNvPr>
          <p:cNvSpPr/>
          <p:nvPr/>
        </p:nvSpPr>
        <p:spPr>
          <a:xfrm>
            <a:off x="221226" y="4814605"/>
            <a:ext cx="1360968" cy="1164265"/>
          </a:xfrm>
          <a:prstGeom prst="homePlate">
            <a:avLst>
              <a:gd name="adj" fmla="val 1255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bg1"/>
                </a:solidFill>
              </a:rPr>
              <a:t>Для Банка России</a:t>
            </a:r>
          </a:p>
        </p:txBody>
      </p:sp>
    </p:spTree>
    <p:extLst>
      <p:ext uri="{BB962C8B-B14F-4D97-AF65-F5344CB8AC3E}">
        <p14:creationId xmlns:p14="http://schemas.microsoft.com/office/powerpoint/2010/main" val="2984877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9CE5FC9-065B-43EF-B80F-4B844D445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861" y="0"/>
            <a:ext cx="8522913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0" dirty="0">
                <a:solidFill>
                  <a:schemeClr val="accent6">
                    <a:lumMod val="50000"/>
                  </a:schemeClr>
                </a:solidFill>
                <a:latin typeface="Arial" charset="0"/>
                <a:ea typeface="ＭＳ Ｐゴシック" charset="0"/>
              </a:rPr>
              <a:t>Наши предложения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C2F507-8CC3-493A-B283-7E1C115434DD}"/>
              </a:ext>
            </a:extLst>
          </p:cNvPr>
          <p:cNvSpPr txBox="1"/>
          <p:nvPr/>
        </p:nvSpPr>
        <p:spPr>
          <a:xfrm>
            <a:off x="399861" y="1814669"/>
            <a:ext cx="83529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1600" dirty="0">
                <a:latin typeface="+mj-lt"/>
              </a:rPr>
              <a:t>Одобрить целесообразность создания Института квалифицированных заемщиков; </a:t>
            </a:r>
          </a:p>
          <a:p>
            <a:pPr marL="342900" indent="-342900">
              <a:buAutoNum type="arabicPeriod"/>
            </a:pPr>
            <a:endParaRPr lang="ru-RU" sz="1600" dirty="0">
              <a:latin typeface="+mj-lt"/>
            </a:endParaRPr>
          </a:p>
          <a:p>
            <a:pPr marL="342900" indent="-342900">
              <a:buAutoNum type="arabicPeriod"/>
            </a:pPr>
            <a:r>
              <a:rPr lang="ru-RU" sz="1600" dirty="0">
                <a:latin typeface="+mj-lt"/>
              </a:rPr>
              <a:t>Провести системный пилотный проект на базе одного крупного банка;</a:t>
            </a:r>
          </a:p>
          <a:p>
            <a:pPr marL="342900" indent="-342900">
              <a:buAutoNum type="arabicPeriod"/>
            </a:pPr>
            <a:endParaRPr lang="ru-RU" sz="1600" dirty="0">
              <a:latin typeface="+mj-lt"/>
            </a:endParaRPr>
          </a:p>
          <a:p>
            <a:pPr marL="342900" indent="-342900">
              <a:buAutoNum type="arabicPeriod"/>
            </a:pPr>
            <a:r>
              <a:rPr lang="ru-RU" sz="1600" dirty="0">
                <a:latin typeface="+mj-lt"/>
              </a:rPr>
              <a:t>Проработать вопрос о компенсации государством части расходов на проведение оценки заемщиков, поскольку представленная система полностью вписывается в меры по стимулирования поддержки малого и среднего бизнеса;</a:t>
            </a:r>
          </a:p>
          <a:p>
            <a:pPr marL="342900" indent="-342900">
              <a:buAutoNum type="arabicPeriod"/>
            </a:pPr>
            <a:endParaRPr lang="ru-RU" sz="1600" dirty="0">
              <a:latin typeface="+mj-lt"/>
            </a:endParaRPr>
          </a:p>
          <a:p>
            <a:pPr marL="342900" indent="-342900">
              <a:buAutoNum type="arabicPeriod"/>
            </a:pPr>
            <a:r>
              <a:rPr lang="ru-RU" sz="1600" dirty="0">
                <a:latin typeface="+mj-lt"/>
              </a:rPr>
              <a:t>Проработать вопрос о совершенствовании регулирования со стороны Банка России в части создания механизмов, позволяющих банкам принимать «Сертификаты квалифицированных заемщиков» для упрощения принятия решений о предоставлении кредитов и снижения начисляемых резервов.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1160629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77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1&quot;&gt;&lt;elem m_fUsage=&quot;1.00000000000000000000E+00&quot;&gt;&lt;m_msothmcolidx val=&quot;0&quot;/&gt;&lt;m_rgb r=&quot;FF&quot; g=&quot;66&quot; b=&quot;00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7ssW_9NRTOFsOvlWeRizg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pGZdqMmSkqC8cUQkjQCSA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pGZdqMmSkqC8cUQkjQCSA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pGZdqMmSkqC8cUQkjQCS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kHF9TKfRPK0XyIQUB1Uk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YQWyQxkRzGL0TBeLquZE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MY4m_mvR4SP_95wSRDTi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47UfftvTgyl5txqtYofy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HySksaDQ2CC4Yzpio2P8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0ZzK0VsSmOFe88jDUXWH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rL9L5bXSgaVVcgFpT7Dv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EEnhvhNQQW3rmgJGm6Ij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5_hznztQzKYRT6zY29Rf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agfrYOzTgKgl1syHAjyt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WqoFdf0QVu_YVARCKemE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6fGKQJdSMOfhUMXRw99_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AtimxEIT9a8G2lAdIdRh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ai6WyxdTSm6lGux4KuJk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8XlJgUdTMCrAXrvyHbJI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cAQrX7BSASOUWn6UqMBd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Q02kGUjSDGKv5_LJF.eg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CbvtXt7S5GCAt.ZXwQNX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.7Ei5BZTYWD6s1I4EiKC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C2jbVXxQSS7EnPtqDmdA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jd5EWu1Qjq4gtRCMgjsA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lGVyGr8RrmycCbQQoruC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Z31ddHaQVKozeWyS_3Fj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jJdy8zpTji3U87ff518B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tZSlODoRCaErhl.l0IFl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Yndo08AQtmPj9EpHIMCn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y_eIIu7SLWRj6URQoZJJ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FwVwai7Qpailxd8ZsTNR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_2iK9jkTFGA5OF8TCAg.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JXXfILfTxeG082J08h0k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S8oq0uATnWWjvb4nHKS2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fYWSoj.QDiY4ENqAhlaV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3pd6e.5RM.rMGHF8Lb6c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QA4u_i0SWaQjXqBBg39W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1C5FqC8TBqJh6O_fo7m6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.70N9H4Qp6Pg2igt9sfL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.yOuwXHTfO55bJ44XT2p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fBKBvcCSVq1tk_HbJLaZ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KPDZePHR8afLo1fmiL1.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fBHay3dS_Ow41QCGghw_Q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kDb50MwRwyJEqGGCMbgk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1gHT9CzQsWYjB9QlxEOO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4OQLJpsS1Sx63g0t60nKQ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Q5VPz2wTiCg_MN87K5Mbw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5xzs3_sStmYQbplHWrsq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X5x3zUHQ8Gavbmivg5_Q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4YyOmZdQjCVY58.BA2tf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UZ63atNR0WGXgSB6b1li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WYD1X6QTaee3M.8jAlFB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SE9023R72FtLIEwsbAeQ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Btf2tNxRK6AV4vWI.pGd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1VSKifuSwC2pdZ4TSL0e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CqBHcTzTDatGhblG_2jV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6vvc2a1QM.jJfPeM40cB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O6.M_U8TpOELbWgkoFunA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CKSL3g0Ruy8VgpA1S_eW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eLin1hgRpa3Mf_9lXlKkQ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jI99VCvSHqq.2ZWuFHTR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J.y_4iGR2edZFD7lr6YyQ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vAuAVneRmqKQ5V0gkPYb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sfpU3.XSf6q1vfIr7C4nw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UiKcQo9SvG5j5GCWSmscg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pH2Qz2ESeiu8wtePNxyWA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WGcHJwJTj.wj38GVqrPMQ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3UeO30LSaWK6FYxXW7I4g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IaoM7DGQtCgFmh.D98HRg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koM0IBHTlKayk6ptZJeTQ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jbI5GPnS3OOky5YohPuCw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.Dhcl_ySC63hFELnKqWOQ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3ddNkTkQxmeCBbC5f.iXw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hUnDC2pRyujXkFbsz8RK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XrVJcA3Q16SfUXTPzJ_9w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H2qeFbMS8yamJKkWnHneA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AXV3FpQCa2r_zRZr.9I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0o03VK7SGOmvy9Lllsq.g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fWMgD3QQpa3PG4rDpo4PQ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wL3a8MBQ5.36hsBWBM51w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17m5L6qSBWRtPtKPLGHow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eZu0xndQtaD84rnRyaL9A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AMylUYmRm2Z.B25zKgtS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zxX.LlfSa2auN9dBIb40A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GDa6qvmQvyDVzsvZ3k31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gtNc8XSTPeJ7OT7TIyjBg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LyrJxFwQZWPiYoHsPgUKQ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vbba94SS7WivvvlUGBxJ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MGCoFpgS5aAmSXj7ePr4A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4je2RKSQbqzbLW6EZYiwg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N5WXPGXTbu7JrRjtcZWYg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pGZdqMmSkqC8cUQkjQCS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pGZdqMmSkqC8cUQkjQCSA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pGZdqMmSkqC8cUQkjQCS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pGZdqMmSkqC8cUQkjQCSA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pGZdqMmSkqC8cUQkjQCSA"/>
</p:tagLst>
</file>

<file path=ppt/theme/theme1.xml><?xml version="1.0" encoding="utf-8"?>
<a:theme xmlns:a="http://schemas.openxmlformats.org/drawingml/2006/main" name="шаблон">
  <a:themeElements>
    <a:clrScheme name="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0E4D99"/>
      </a:accent1>
      <a:accent2>
        <a:srgbClr val="6699FF"/>
      </a:accent2>
      <a:accent3>
        <a:srgbClr val="FFFFFF"/>
      </a:accent3>
      <a:accent4>
        <a:srgbClr val="000000"/>
      </a:accent4>
      <a:accent5>
        <a:srgbClr val="AAB2CA"/>
      </a:accent5>
      <a:accent6>
        <a:srgbClr val="5C8AE7"/>
      </a:accent6>
      <a:hlink>
        <a:srgbClr val="99CCFF"/>
      </a:hlink>
      <a:folHlink>
        <a:srgbClr val="CCECFF"/>
      </a:folHlink>
    </a:clrScheme>
    <a:fontScheme name="шаблон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блон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DDDDD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9966"/>
        </a:accent1>
        <a:accent2>
          <a:srgbClr val="CCFFCC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B9E7B9"/>
        </a:accent6>
        <a:hlink>
          <a:srgbClr val="00CC99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CCFFFF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B9E7E7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CC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B9B9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33FF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DADFF"/>
        </a:accent5>
        <a:accent6>
          <a:srgbClr val="5C8AE7"/>
        </a:accent6>
        <a:hlink>
          <a:srgbClr val="33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</Template>
  <TotalTime>30637</TotalTime>
  <Words>1097</Words>
  <Application>Microsoft Office PowerPoint</Application>
  <PresentationFormat>Экран (4:3)</PresentationFormat>
  <Paragraphs>155</Paragraphs>
  <Slides>10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Ariel</vt:lpstr>
      <vt:lpstr>Wingdings</vt:lpstr>
      <vt:lpstr>шаблон</vt:lpstr>
      <vt:lpstr>think-cell Slide</vt:lpstr>
      <vt:lpstr>Chart</vt:lpstr>
      <vt:lpstr>Worksheet</vt:lpstr>
      <vt:lpstr>Институт квалифицированного заемщика Комплексная система оценки кредитных рисков корпоративных заемщиков МСБ</vt:lpstr>
      <vt:lpstr>В настоящее время в российских банках отсутствуют методики, позволяющие оценить реальную кредитоспособность предприятий МСБ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ООО «Бизнес решения»  надежный партнер для Вашего бизнеса</dc:title>
  <dc:creator>Paul</dc:creator>
  <cp:lastModifiedBy>Владимир Самохвалов</cp:lastModifiedBy>
  <cp:revision>1203</cp:revision>
  <cp:lastPrinted>2017-03-20T15:12:04Z</cp:lastPrinted>
  <dcterms:created xsi:type="dcterms:W3CDTF">2009-07-03T07:13:37Z</dcterms:created>
  <dcterms:modified xsi:type="dcterms:W3CDTF">2018-03-29T08:38:04Z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