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1" r:id="rId1"/>
    <p:sldMasterId id="2147483687" r:id="rId2"/>
  </p:sldMasterIdLst>
  <p:notesMasterIdLst>
    <p:notesMasterId r:id="rId19"/>
  </p:notesMasterIdLst>
  <p:handoutMasterIdLst>
    <p:handoutMasterId r:id="rId20"/>
  </p:handoutMasterIdLst>
  <p:sldIdLst>
    <p:sldId id="274" r:id="rId3"/>
    <p:sldId id="320" r:id="rId4"/>
    <p:sldId id="330" r:id="rId5"/>
    <p:sldId id="329" r:id="rId6"/>
    <p:sldId id="322" r:id="rId7"/>
    <p:sldId id="321" r:id="rId8"/>
    <p:sldId id="323" r:id="rId9"/>
    <p:sldId id="325" r:id="rId10"/>
    <p:sldId id="324" r:id="rId11"/>
    <p:sldId id="327" r:id="rId12"/>
    <p:sldId id="326" r:id="rId13"/>
    <p:sldId id="308" r:id="rId14"/>
    <p:sldId id="312" r:id="rId15"/>
    <p:sldId id="313" r:id="rId16"/>
    <p:sldId id="315" r:id="rId17"/>
    <p:sldId id="316" r:id="rId18"/>
  </p:sldIdLst>
  <p:sldSz cx="9144000" cy="6858000" type="screen4x3"/>
  <p:notesSz cx="6718300" cy="9867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Korinna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Korinna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Korinna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Korinna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Korinna" pitchFamily="2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Korinna" pitchFamily="2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Korinna" pitchFamily="2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Korinna" pitchFamily="2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Korinna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22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8">
          <p15:clr>
            <a:srgbClr val="A4A3A4"/>
          </p15:clr>
        </p15:guide>
        <p15:guide id="2" pos="21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CCECFF"/>
    <a:srgbClr val="0070C0"/>
    <a:srgbClr val="0066FF"/>
    <a:srgbClr val="004794"/>
    <a:srgbClr val="035690"/>
    <a:srgbClr val="1105A7"/>
    <a:srgbClr val="FFFFFF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howGuides="1">
      <p:cViewPr>
        <p:scale>
          <a:sx n="104" d="100"/>
          <a:sy n="104" d="100"/>
        </p:scale>
        <p:origin x="66" y="852"/>
      </p:cViewPr>
      <p:guideLst>
        <p:guide orient="horz" pos="222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83" d="100"/>
          <a:sy n="83" d="100"/>
        </p:scale>
        <p:origin x="-1956" y="-78"/>
      </p:cViewPr>
      <p:guideLst>
        <p:guide orient="horz" pos="3108"/>
        <p:guide pos="211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Cyrl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4074264672247"/>
          <c:y val="4.4706746371753397E-2"/>
          <c:w val="0.83598588811124797"/>
          <c:h val="0.75985075394987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ВВП</c:v>
                </c:pt>
              </c:strCache>
            </c:strRef>
          </c:tx>
          <c:spPr>
            <a:ln w="31750">
              <a:solidFill>
                <a:srgbClr val="00B05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4.8326265679054799E-2"/>
                  <c:y val="-3.52480764916177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099290780141897E-2"/>
                  <c:y val="3.8493038493038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8708166973797302E-2"/>
                  <c:y val="2.7050849400543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9333445021500002E-2"/>
                  <c:y val="2.211302211302210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04257341848017E-2"/>
                  <c:y val="4.50450450450450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4777322397031997E-2"/>
                  <c:y val="2.21851819435870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#.##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+mn-lt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  <c:pt idx="3">
                  <c:v>2017.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-1.8</c:v>
                </c:pt>
                <c:pt idx="1">
                  <c:v>0.8</c:v>
                </c:pt>
                <c:pt idx="2">
                  <c:v>2.8</c:v>
                </c:pt>
                <c:pt idx="3">
                  <c:v>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Промышленное производство     </c:v>
                </c:pt>
              </c:strCache>
            </c:strRef>
          </c:tx>
          <c:spPr>
            <a:ln w="31750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Lbl>
              <c:idx val="1"/>
              <c:layout>
                <c:manualLayout>
                  <c:x val="-2.3829518342908199E-2"/>
                  <c:y val="4.3479125212579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3.3459601960401E-2"/>
                  <c:y val="-3.0329740236973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1530481557906302E-2"/>
                  <c:y val="-2.21591057251241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4751773049645399E-2"/>
                  <c:y val="-3.19412898940458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74016049037302E-2"/>
                  <c:y val="-2.8740123632257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+mn-lt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  <c:pt idx="3">
                  <c:v>2017.</c:v>
                </c:pt>
              </c:strCache>
            </c:strRef>
          </c:cat>
          <c:val>
            <c:numRef>
              <c:f>Sheet1!$C$2:$C$5</c:f>
              <c:numCache>
                <c:formatCode>0.0</c:formatCode>
                <c:ptCount val="4"/>
                <c:pt idx="0">
                  <c:v>-6.5</c:v>
                </c:pt>
                <c:pt idx="1">
                  <c:v>8.3000000000000007</c:v>
                </c:pt>
                <c:pt idx="2">
                  <c:v>4.7</c:v>
                </c:pt>
                <c:pt idx="3">
                  <c:v>3.5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Экспорт </c:v>
                </c:pt>
              </c:strCache>
            </c:strRef>
          </c:tx>
          <c:spPr>
            <a:ln w="31750">
              <a:solidFill>
                <a:srgbClr val="0070C0"/>
              </a:solidFill>
              <a:prstDash val="solid"/>
            </a:ln>
          </c:spPr>
          <c:marker>
            <c:symbol val="none"/>
          </c:marker>
          <c:dLbls>
            <c:dLbl>
              <c:idx val="1"/>
              <c:layout>
                <c:manualLayout>
                  <c:x val="-5.9709039392753398E-2"/>
                  <c:y val="-3.68609293306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6241134751773101E-2"/>
                  <c:y val="-3.35790335790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2979932626532001E-2"/>
                  <c:y val="2.53890253890254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39632545931758E-2"/>
                  <c:y val="-3.357903357903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+mn-lt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  <c:pt idx="3">
                  <c:v>2017.</c:v>
                </c:pt>
              </c:strCache>
            </c:strRef>
          </c:cat>
          <c:val>
            <c:numRef>
              <c:f>Sheet1!$D$2:$D$5</c:f>
              <c:numCache>
                <c:formatCode>0.0</c:formatCode>
                <c:ptCount val="4"/>
                <c:pt idx="0">
                  <c:v>1.5</c:v>
                </c:pt>
                <c:pt idx="1">
                  <c:v>7.9</c:v>
                </c:pt>
                <c:pt idx="2">
                  <c:v>11.6</c:v>
                </c:pt>
                <c:pt idx="3">
                  <c:v>12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7166592"/>
        <c:axId val="34703040"/>
      </c:lineChart>
      <c:catAx>
        <c:axId val="37166592"/>
        <c:scaling>
          <c:orientation val="minMax"/>
        </c:scaling>
        <c:delete val="0"/>
        <c:axPos val="b"/>
        <c:numFmt formatCode="General" sourceLinked="1"/>
        <c:majorTickMark val="none"/>
        <c:minorTickMark val="in"/>
        <c:tickLblPos val="low"/>
        <c:txPr>
          <a:bodyPr rot="0" vert="horz" anchor="ctr" anchorCtr="1"/>
          <a:lstStyle/>
          <a:p>
            <a:pPr>
              <a:defRPr sz="1200" baseline="0">
                <a:latin typeface="+mn-lt"/>
                <a:cs typeface="Times New Roman" panose="02020603050405020304" pitchFamily="18" charset="0"/>
              </a:defRPr>
            </a:pPr>
            <a:endParaRPr lang="sr-Latn-RS"/>
          </a:p>
        </c:txPr>
        <c:crossAx val="34703040"/>
        <c:crosses val="autoZero"/>
        <c:auto val="1"/>
        <c:lblAlgn val="ctr"/>
        <c:lblOffset val="100"/>
        <c:tickLblSkip val="1"/>
        <c:noMultiLvlLbl val="0"/>
      </c:catAx>
      <c:valAx>
        <c:axId val="34703040"/>
        <c:scaling>
          <c:orientation val="minMax"/>
        </c:scaling>
        <c:delete val="0"/>
        <c:axPos val="l"/>
        <c:numFmt formatCode="#.##0" sourceLinked="0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+mn-lt"/>
                <a:cs typeface="Times New Roman" panose="02020603050405020304" pitchFamily="18" charset="0"/>
              </a:defRPr>
            </a:pPr>
            <a:endParaRPr lang="sr-Latn-RS"/>
          </a:p>
        </c:txPr>
        <c:crossAx val="37166592"/>
        <c:crosses val="autoZero"/>
        <c:crossBetween val="between"/>
      </c:valAx>
      <c:spPr>
        <a:noFill/>
        <a:ln w="25398">
          <a:noFill/>
        </a:ln>
      </c:spPr>
    </c:plotArea>
    <c:legend>
      <c:legendPos val="b"/>
      <c:layout>
        <c:manualLayout>
          <c:xMode val="edge"/>
          <c:yMode val="edge"/>
          <c:x val="0.12995283873539501"/>
          <c:y val="0.90716175183984304"/>
          <c:w val="0.71372267828223601"/>
          <c:h val="9.2393580487995897E-2"/>
        </c:manualLayout>
      </c:layout>
      <c:overlay val="0"/>
      <c:txPr>
        <a:bodyPr/>
        <a:lstStyle/>
        <a:p>
          <a:pPr>
            <a:defRPr sz="1200">
              <a:latin typeface="+mn-lt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r-Latn-R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Cyrl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24074264672247"/>
          <c:y val="4.4706746371753397E-2"/>
          <c:w val="0.83598588811124797"/>
          <c:h val="0.6720865667964790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Общие банковские кредиты (население и нефинансовый сектор)*</c:v>
                </c:pt>
              </c:strCache>
            </c:strRef>
          </c:tx>
          <c:spPr>
            <a:ln w="31750">
              <a:solidFill>
                <a:srgbClr val="00B050"/>
              </a:solidFill>
              <a:prstDash val="solid"/>
            </a:ln>
          </c:spPr>
          <c:marker>
            <c:symbol val="none"/>
          </c:marker>
          <c:dLbls>
            <c:numFmt formatCode="#.##0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+mn-lt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  <c:pt idx="3">
                  <c:v>2017.</c:v>
                </c:pt>
              </c:strCache>
            </c:strRef>
          </c:cat>
          <c:val>
            <c:numRef>
              <c:f>Sheet1!$B$2:$B$5</c:f>
              <c:numCache>
                <c:formatCode>0.00</c:formatCode>
                <c:ptCount val="4"/>
                <c:pt idx="0">
                  <c:v>9.44</c:v>
                </c:pt>
                <c:pt idx="1">
                  <c:v>7.3</c:v>
                </c:pt>
                <c:pt idx="2">
                  <c:v>5.63</c:v>
                </c:pt>
                <c:pt idx="3">
                  <c:v>5.18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Общие банковские вклады (население и нефинансовый сектор)**</c:v>
                </c:pt>
              </c:strCache>
            </c:strRef>
          </c:tx>
          <c:spPr>
            <a:ln w="31750">
              <a:solidFill>
                <a:srgbClr val="FF0000"/>
              </a:solidFill>
              <a:prstDash val="solid"/>
            </a:ln>
          </c:spPr>
          <c:marker>
            <c:symbol val="none"/>
          </c:marker>
          <c:dLbls>
            <c:dLbl>
              <c:idx val="4"/>
              <c:layout>
                <c:manualLayout>
                  <c:x val="-3.8714117428234898E-2"/>
                  <c:y val="-3.68550368550369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+mn-lt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  <c:pt idx="3">
                  <c:v>2017.</c:v>
                </c:pt>
              </c:strCache>
            </c:strRef>
          </c:cat>
          <c:val>
            <c:numRef>
              <c:f>Sheet1!$C$2:$C$5</c:f>
              <c:numCache>
                <c:formatCode>0.00</c:formatCode>
                <c:ptCount val="4"/>
                <c:pt idx="0">
                  <c:v>4.18</c:v>
                </c:pt>
                <c:pt idx="1">
                  <c:v>3.1</c:v>
                </c:pt>
                <c:pt idx="2">
                  <c:v>1.84</c:v>
                </c:pt>
                <c:pt idx="3">
                  <c:v>2.04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5076608"/>
        <c:axId val="34706496"/>
      </c:lineChart>
      <c:catAx>
        <c:axId val="115076608"/>
        <c:scaling>
          <c:orientation val="minMax"/>
        </c:scaling>
        <c:delete val="0"/>
        <c:axPos val="b"/>
        <c:numFmt formatCode="General" sourceLinked="1"/>
        <c:majorTickMark val="none"/>
        <c:minorTickMark val="in"/>
        <c:tickLblPos val="nextTo"/>
        <c:txPr>
          <a:bodyPr rot="0" vert="horz" anchor="ctr" anchorCtr="1"/>
          <a:lstStyle/>
          <a:p>
            <a:pPr>
              <a:defRPr sz="1200" baseline="0">
                <a:latin typeface="+mn-lt"/>
                <a:cs typeface="Times New Roman" panose="02020603050405020304" pitchFamily="18" charset="0"/>
              </a:defRPr>
            </a:pPr>
            <a:endParaRPr lang="sr-Latn-RS"/>
          </a:p>
        </c:txPr>
        <c:crossAx val="34706496"/>
        <c:crosses val="autoZero"/>
        <c:auto val="1"/>
        <c:lblAlgn val="ctr"/>
        <c:lblOffset val="100"/>
        <c:tickLblSkip val="1"/>
        <c:noMultiLvlLbl val="0"/>
      </c:catAx>
      <c:valAx>
        <c:axId val="34706496"/>
        <c:scaling>
          <c:orientation val="minMax"/>
        </c:scaling>
        <c:delete val="0"/>
        <c:axPos val="l"/>
        <c:numFmt formatCode="#.##0" sourceLinked="0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+mn-lt"/>
                <a:cs typeface="Times New Roman" panose="02020603050405020304" pitchFamily="18" charset="0"/>
              </a:defRPr>
            </a:pPr>
            <a:endParaRPr lang="sr-Latn-RS"/>
          </a:p>
        </c:txPr>
        <c:crossAx val="115076608"/>
        <c:crosses val="autoZero"/>
        <c:crossBetween val="between"/>
      </c:valAx>
      <c:spPr>
        <a:noFill/>
        <a:ln w="25398">
          <a:noFill/>
        </a:ln>
      </c:spPr>
    </c:plotArea>
    <c:legend>
      <c:legendPos val="b"/>
      <c:layout>
        <c:manualLayout>
          <c:xMode val="edge"/>
          <c:yMode val="edge"/>
          <c:x val="8.4692761780228706E-2"/>
          <c:y val="0.839372731838123"/>
          <c:w val="0.83917803766588706"/>
          <c:h val="0.12585034417867599"/>
        </c:manualLayout>
      </c:layout>
      <c:overlay val="0"/>
      <c:txPr>
        <a:bodyPr/>
        <a:lstStyle/>
        <a:p>
          <a:pPr>
            <a:defRPr sz="1200">
              <a:latin typeface="+mn-lt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sr-Latn-R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Cyrl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3532694694751696E-2"/>
          <c:y val="4.4706746371753397E-2"/>
          <c:w val="0.88652737902347101"/>
          <c:h val="0.6681161495129309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Коэффициент адекватности капитала</c:v>
                </c:pt>
              </c:strCache>
            </c:strRef>
          </c:tx>
          <c:spPr>
            <a:ln w="31750">
              <a:solidFill>
                <a:srgbClr val="00B050"/>
              </a:solidFill>
              <a:prstDash val="solid"/>
            </a:ln>
          </c:spPr>
          <c:marker>
            <c:symbol val="none"/>
          </c:marker>
          <c:dLbls>
            <c:numFmt formatCode="#.##0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latin typeface="+mn-lt"/>
                    <a:cs typeface="Times New Roman" panose="02020603050405020304" pitchFamily="18" charset="0"/>
                  </a:defRPr>
                </a:pPr>
                <a:endParaRPr lang="sr-Latn-R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  <c:pt idx="3">
                  <c:v>2017.</c:v>
                </c:pt>
              </c:strCache>
            </c:strRef>
          </c:cat>
          <c:val>
            <c:numRef>
              <c:f>Sheet1!$B$2:$B$5</c:f>
              <c:numCache>
                <c:formatCode>0.0</c:formatCode>
                <c:ptCount val="4"/>
                <c:pt idx="0">
                  <c:v>20</c:v>
                </c:pt>
                <c:pt idx="1">
                  <c:v>20.9</c:v>
                </c:pt>
                <c:pt idx="2">
                  <c:v>21.8</c:v>
                </c:pt>
                <c:pt idx="3">
                  <c:v>22.6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Законный минимум </c:v>
                </c:pt>
              </c:strCache>
            </c:strRef>
          </c:tx>
          <c:spPr>
            <a:ln w="31750">
              <a:prstDash val="solid"/>
            </a:ln>
          </c:spPr>
          <c:marker>
            <c:symbol val="none"/>
          </c:marker>
          <c:dLbls>
            <c:delete val="1"/>
          </c:dLbls>
          <c:cat>
            <c:strRef>
              <c:f>Sheet1!$A$2:$A$5</c:f>
              <c:strCache>
                <c:ptCount val="4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  <c:pt idx="3">
                  <c:v>2017.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12</c:v>
                </c:pt>
                <c:pt idx="1">
                  <c:v>12</c:v>
                </c:pt>
                <c:pt idx="2">
                  <c:v>12</c:v>
                </c:pt>
                <c:pt idx="3">
                  <c:v>12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8440960"/>
        <c:axId val="32826496"/>
      </c:lineChart>
      <c:catAx>
        <c:axId val="118440960"/>
        <c:scaling>
          <c:orientation val="minMax"/>
        </c:scaling>
        <c:delete val="0"/>
        <c:axPos val="b"/>
        <c:numFmt formatCode="General" sourceLinked="1"/>
        <c:majorTickMark val="none"/>
        <c:minorTickMark val="in"/>
        <c:tickLblPos val="nextTo"/>
        <c:txPr>
          <a:bodyPr rot="0" vert="horz" anchor="ctr" anchorCtr="1"/>
          <a:lstStyle/>
          <a:p>
            <a:pPr>
              <a:defRPr sz="1200" baseline="0">
                <a:latin typeface="+mn-lt"/>
                <a:cs typeface="Times New Roman" panose="02020603050405020304" pitchFamily="18" charset="0"/>
              </a:defRPr>
            </a:pPr>
            <a:endParaRPr lang="sr-Latn-RS"/>
          </a:p>
        </c:txPr>
        <c:crossAx val="32826496"/>
        <c:crosses val="autoZero"/>
        <c:auto val="1"/>
        <c:lblAlgn val="ctr"/>
        <c:lblOffset val="100"/>
        <c:tickLblSkip val="1"/>
        <c:noMultiLvlLbl val="0"/>
      </c:catAx>
      <c:valAx>
        <c:axId val="32826496"/>
        <c:scaling>
          <c:orientation val="minMax"/>
          <c:min val="5"/>
        </c:scaling>
        <c:delete val="0"/>
        <c:axPos val="l"/>
        <c:numFmt formatCode="#.##0" sourceLinked="0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+mn-lt"/>
                <a:cs typeface="Times New Roman" panose="02020603050405020304" pitchFamily="18" charset="0"/>
              </a:defRPr>
            </a:pPr>
            <a:endParaRPr lang="sr-Latn-RS"/>
          </a:p>
        </c:txPr>
        <c:crossAx val="118440960"/>
        <c:crosses val="autoZero"/>
        <c:crossBetween val="between"/>
      </c:valAx>
      <c:spPr>
        <a:noFill/>
        <a:ln w="25398">
          <a:noFill/>
        </a:ln>
      </c:spPr>
    </c:plotArea>
    <c:legend>
      <c:legendPos val="b"/>
      <c:layout>
        <c:manualLayout>
          <c:xMode val="edge"/>
          <c:yMode val="edge"/>
          <c:x val="0.22629591889249201"/>
          <c:y val="0.83540477779260602"/>
          <c:w val="0.52359039957550402"/>
          <c:h val="0.141473908981716"/>
        </c:manualLayout>
      </c:layout>
      <c:overlay val="0"/>
      <c:txPr>
        <a:bodyPr/>
        <a:lstStyle/>
        <a:p>
          <a:pPr>
            <a:defRPr sz="1200">
              <a:latin typeface="+mn-lt"/>
              <a:cs typeface="Times New Roman" panose="02020603050405020304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spcBef>
          <a:spcPts val="600"/>
        </a:spcBef>
        <a:defRPr sz="1800"/>
      </a:pPr>
      <a:endParaRPr lang="sr-Latn-R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Cyrl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4899569845436595E-2"/>
          <c:y val="4.4930633670791503E-2"/>
          <c:w val="0.91439753684635505"/>
          <c:h val="0.749171949174223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Сербия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20.9</c:v>
                </c:pt>
                <c:pt idx="1">
                  <c:v>21.8</c:v>
                </c:pt>
                <c:pt idx="2">
                  <c:v>22.5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A01-4B23-9ADD-795E22C7983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Хорватия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20.9</c:v>
                </c:pt>
                <c:pt idx="1">
                  <c:v>22.5</c:v>
                </c:pt>
                <c:pt idx="2">
                  <c:v>22.7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A01-4B23-9ADD-795E22C7983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БиГ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14.8</c:v>
                </c:pt>
                <c:pt idx="1">
                  <c:v>15.8</c:v>
                </c:pt>
                <c:pt idx="2">
                  <c:v>15.9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A01-4B23-9ADD-795E22C7983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Словения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18.7</c:v>
                </c:pt>
                <c:pt idx="1">
                  <c:v>19.2</c:v>
                </c:pt>
                <c:pt idx="2">
                  <c:v>18.2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A01-4B23-9ADD-795E22C7983A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Венгрия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16.899999999999999</c:v>
                </c:pt>
                <c:pt idx="1">
                  <c:v>17.899999999999999</c:v>
                </c:pt>
                <c:pt idx="2">
                  <c:v>16.8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AA01-4B23-9ADD-795E22C7983A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Словакия 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17.8</c:v>
                </c:pt>
                <c:pt idx="1">
                  <c:v>18</c:v>
                </c:pt>
                <c:pt idx="2">
                  <c:v>18.8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AA01-4B23-9ADD-795E22C7983A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Румыния  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0">
                  <c:v>19.2</c:v>
                </c:pt>
                <c:pt idx="1">
                  <c:v>19.7</c:v>
                </c:pt>
                <c:pt idx="2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A01-4B23-9ADD-795E22C7983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79"/>
        <c:overlap val="-25"/>
        <c:axId val="125024256"/>
        <c:axId val="32827648"/>
      </c:barChart>
      <c:catAx>
        <c:axId val="1250242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solidFill>
              <a:srgbClr val="000000"/>
            </a:solidFill>
          </a:ln>
        </c:spPr>
        <c:txPr>
          <a:bodyPr/>
          <a:lstStyle/>
          <a:p>
            <a:pPr>
              <a:defRPr sz="1100">
                <a:latin typeface="+mn-lt"/>
                <a:cs typeface="Times New Roman" pitchFamily="18" charset="0"/>
              </a:defRPr>
            </a:pPr>
            <a:endParaRPr lang="sr-Latn-RS"/>
          </a:p>
        </c:txPr>
        <c:crossAx val="32827648"/>
        <c:crosses val="autoZero"/>
        <c:auto val="1"/>
        <c:lblAlgn val="ctr"/>
        <c:lblOffset val="100"/>
        <c:noMultiLvlLbl val="0"/>
      </c:catAx>
      <c:valAx>
        <c:axId val="32827648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.##0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</a:ln>
        </c:spPr>
        <c:txPr>
          <a:bodyPr/>
          <a:lstStyle/>
          <a:p>
            <a:pPr>
              <a:defRPr sz="1100">
                <a:latin typeface="+mn-lt"/>
                <a:cs typeface="Times New Roman" pitchFamily="18" charset="0"/>
              </a:defRPr>
            </a:pPr>
            <a:endParaRPr lang="sr-Latn-RS"/>
          </a:p>
        </c:txPr>
        <c:crossAx val="125024256"/>
        <c:crosses val="autoZero"/>
        <c:crossBetween val="between"/>
      </c:valAx>
      <c:spPr>
        <a:solidFill>
          <a:srgbClr val="FFFFFF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legend>
      <c:legendPos val="b"/>
      <c:layout>
        <c:manualLayout>
          <c:xMode val="edge"/>
          <c:yMode val="edge"/>
          <c:x val="3.1687049757078298E-2"/>
          <c:y val="0.91569512954849597"/>
          <c:w val="0.93524208410119003"/>
          <c:h val="8.0894226743058004E-2"/>
        </c:manualLayout>
      </c:layout>
      <c:overlay val="0"/>
      <c:txPr>
        <a:bodyPr/>
        <a:lstStyle/>
        <a:p>
          <a:pPr>
            <a:defRPr sz="1100">
              <a:latin typeface="+mn-lt"/>
              <a:cs typeface="Times New Roman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Cyrl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4899569845436595E-2"/>
          <c:y val="4.4930633670791503E-2"/>
          <c:w val="0.91439753684635505"/>
          <c:h val="0.749171949174223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Сербия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21.6</c:v>
                </c:pt>
                <c:pt idx="1">
                  <c:v>17</c:v>
                </c:pt>
                <c:pt idx="2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C32-489A-810D-FA2516C980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Хорватия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16.3</c:v>
                </c:pt>
                <c:pt idx="1">
                  <c:v>13.6</c:v>
                </c:pt>
                <c:pt idx="2">
                  <c:v>12.3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C32-489A-810D-FA2516C9800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БиГ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13.7</c:v>
                </c:pt>
                <c:pt idx="1">
                  <c:v>11.8</c:v>
                </c:pt>
                <c:pt idx="2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C32-489A-810D-FA2516C98007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Словения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9.9</c:v>
                </c:pt>
                <c:pt idx="1">
                  <c:v>5</c:v>
                </c:pt>
                <c:pt idx="2">
                  <c:v>3.2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C32-489A-810D-FA2516C98007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Венгрия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11.6</c:v>
                </c:pt>
                <c:pt idx="1">
                  <c:v>13.6</c:v>
                </c:pt>
                <c:pt idx="2">
                  <c:v>12.3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C32-489A-810D-FA2516C98007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Словакия 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4.4000000000000004</c:v>
                </c:pt>
                <c:pt idx="2">
                  <c:v>3.7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C32-489A-810D-FA2516C98007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Румыния  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0">
                  <c:v>13.5</c:v>
                </c:pt>
                <c:pt idx="1">
                  <c:v>9.6</c:v>
                </c:pt>
                <c:pt idx="2">
                  <c:v>7.9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3C32-489A-810D-FA2516C9800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79"/>
        <c:overlap val="-25"/>
        <c:axId val="133613568"/>
        <c:axId val="32832832"/>
      </c:barChart>
      <c:catAx>
        <c:axId val="133613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19050">
            <a:solidFill>
              <a:srgbClr val="000000"/>
            </a:solidFill>
          </a:ln>
        </c:spPr>
        <c:txPr>
          <a:bodyPr/>
          <a:lstStyle/>
          <a:p>
            <a:pPr>
              <a:defRPr sz="1100">
                <a:latin typeface="+mn-lt"/>
                <a:cs typeface="Times New Roman" pitchFamily="18" charset="0"/>
              </a:defRPr>
            </a:pPr>
            <a:endParaRPr lang="sr-Latn-RS"/>
          </a:p>
        </c:txPr>
        <c:crossAx val="32832832"/>
        <c:crosses val="autoZero"/>
        <c:auto val="1"/>
        <c:lblAlgn val="ctr"/>
        <c:lblOffset val="100"/>
        <c:noMultiLvlLbl val="0"/>
      </c:catAx>
      <c:valAx>
        <c:axId val="32832832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.##0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</a:ln>
        </c:spPr>
        <c:txPr>
          <a:bodyPr/>
          <a:lstStyle/>
          <a:p>
            <a:pPr>
              <a:defRPr sz="1100">
                <a:latin typeface="+mn-lt"/>
                <a:cs typeface="Times New Roman" pitchFamily="18" charset="0"/>
              </a:defRPr>
            </a:pPr>
            <a:endParaRPr lang="sr-Latn-RS"/>
          </a:p>
        </c:txPr>
        <c:crossAx val="133613568"/>
        <c:crosses val="autoZero"/>
        <c:crossBetween val="between"/>
      </c:valAx>
      <c:spPr>
        <a:solidFill>
          <a:srgbClr val="FFFFFF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legend>
      <c:legendPos val="b"/>
      <c:layout>
        <c:manualLayout>
          <c:xMode val="edge"/>
          <c:yMode val="edge"/>
          <c:x val="3.6415182144785098E-2"/>
          <c:y val="0.91569512954849597"/>
          <c:w val="0.94233428268274999"/>
          <c:h val="8.0894226743058004E-2"/>
        </c:manualLayout>
      </c:layout>
      <c:overlay val="0"/>
      <c:txPr>
        <a:bodyPr/>
        <a:lstStyle/>
        <a:p>
          <a:pPr>
            <a:defRPr sz="1100">
              <a:latin typeface="+mn-lt"/>
              <a:cs typeface="Times New Roman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Cyrl-R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4899569845436595E-2"/>
          <c:y val="4.4930633670791503E-2"/>
          <c:w val="0.91439753684635505"/>
          <c:h val="0.749171949174223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Сербия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1.6</c:v>
                </c:pt>
                <c:pt idx="1">
                  <c:v>3.4</c:v>
                </c:pt>
                <c:pt idx="2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DAA-4D8A-B64A-A012C56F60D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Хорватия 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-8.6</c:v>
                </c:pt>
                <c:pt idx="1">
                  <c:v>13.1</c:v>
                </c:pt>
                <c:pt idx="2">
                  <c:v>6.3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DAA-4D8A-B64A-A012C56F60D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БиГ     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2</c:v>
                </c:pt>
                <c:pt idx="1">
                  <c:v>7.3</c:v>
                </c:pt>
                <c:pt idx="2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DAA-4D8A-B64A-A012C56F60D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Словения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4.2</c:v>
                </c:pt>
                <c:pt idx="1">
                  <c:v>8.8000000000000007</c:v>
                </c:pt>
                <c:pt idx="2">
                  <c:v>9.8000000000000007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BDAA-4D8A-B64A-A012C56F60D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Венгрия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Sheet1!$F$2:$F$4</c:f>
              <c:numCache>
                <c:formatCode>General</c:formatCode>
                <c:ptCount val="3"/>
                <c:pt idx="0">
                  <c:v>1.9</c:v>
                </c:pt>
                <c:pt idx="1">
                  <c:v>16.7</c:v>
                </c:pt>
                <c:pt idx="2">
                  <c:v>20.8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BDAA-4D8A-B64A-A012C56F60D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Словакия 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Sheet1!$G$2:$G$4</c:f>
              <c:numCache>
                <c:formatCode>General</c:formatCode>
                <c:ptCount val="3"/>
                <c:pt idx="0">
                  <c:v>11.2</c:v>
                </c:pt>
                <c:pt idx="1">
                  <c:v>13</c:v>
                </c:pt>
                <c:pt idx="2">
                  <c:v>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BDAA-4D8A-B64A-A012C56F60D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Румыния </c:v>
                </c:pt>
              </c:strCache>
            </c:strRef>
          </c:tx>
          <c:invertIfNegative val="0"/>
          <c:dLbls>
            <c:delete val="1"/>
          </c:dLbls>
          <c:cat>
            <c:strRef>
              <c:f>Sheet1!$A$2:$A$4</c:f>
              <c:strCache>
                <c:ptCount val="3"/>
                <c:pt idx="0">
                  <c:v>2015.</c:v>
                </c:pt>
                <c:pt idx="1">
                  <c:v>2016.</c:v>
                </c:pt>
                <c:pt idx="2">
                  <c:v>2017.</c:v>
                </c:pt>
              </c:strCache>
            </c:strRef>
          </c:cat>
          <c:val>
            <c:numRef>
              <c:f>Sheet1!$H$2:$H$4</c:f>
              <c:numCache>
                <c:formatCode>General</c:formatCode>
                <c:ptCount val="3"/>
                <c:pt idx="0">
                  <c:v>11.8</c:v>
                </c:pt>
                <c:pt idx="1">
                  <c:v>10.4</c:v>
                </c:pt>
                <c:pt idx="2">
                  <c:v>12.9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BDAA-4D8A-B64A-A012C56F60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79"/>
        <c:overlap val="-25"/>
        <c:axId val="133851136"/>
        <c:axId val="56820864"/>
      </c:barChart>
      <c:catAx>
        <c:axId val="1338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19050">
            <a:solidFill>
              <a:srgbClr val="000000"/>
            </a:solidFill>
          </a:ln>
        </c:spPr>
        <c:txPr>
          <a:bodyPr/>
          <a:lstStyle/>
          <a:p>
            <a:pPr>
              <a:defRPr sz="1100">
                <a:latin typeface="+mn-lt"/>
                <a:cs typeface="Times New Roman" pitchFamily="18" charset="0"/>
              </a:defRPr>
            </a:pPr>
            <a:endParaRPr lang="sr-Latn-RS"/>
          </a:p>
        </c:txPr>
        <c:crossAx val="56820864"/>
        <c:crosses val="autoZero"/>
        <c:auto val="1"/>
        <c:lblAlgn val="ctr"/>
        <c:lblOffset val="100"/>
        <c:noMultiLvlLbl val="0"/>
      </c:catAx>
      <c:valAx>
        <c:axId val="56820864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numFmt formatCode="#.##0" sourceLinked="0"/>
        <c:majorTickMark val="out"/>
        <c:minorTickMark val="none"/>
        <c:tickLblPos val="nextTo"/>
        <c:spPr>
          <a:ln w="19050">
            <a:solidFill>
              <a:srgbClr val="000000"/>
            </a:solidFill>
          </a:ln>
        </c:spPr>
        <c:txPr>
          <a:bodyPr/>
          <a:lstStyle/>
          <a:p>
            <a:pPr>
              <a:defRPr sz="1100">
                <a:latin typeface="+mn-lt"/>
                <a:cs typeface="Times New Roman" pitchFamily="18" charset="0"/>
              </a:defRPr>
            </a:pPr>
            <a:endParaRPr lang="sr-Latn-RS"/>
          </a:p>
        </c:txPr>
        <c:crossAx val="133851136"/>
        <c:crosses val="autoZero"/>
        <c:crossBetween val="between"/>
      </c:valAx>
      <c:spPr>
        <a:solidFill>
          <a:srgbClr val="FFFFFF"/>
        </a:solidFill>
        <a:effectLst>
          <a:outerShdw blurRad="50800" dist="38100" dir="2700000" algn="tl" rotWithShape="0">
            <a:prstClr val="black">
              <a:alpha val="40000"/>
            </a:prstClr>
          </a:outerShdw>
        </a:effectLst>
      </c:spPr>
    </c:plotArea>
    <c:legend>
      <c:legendPos val="b"/>
      <c:layout>
        <c:manualLayout>
          <c:xMode val="edge"/>
          <c:yMode val="edge"/>
          <c:x val="2.22307849816646E-2"/>
          <c:y val="0.91569512954849597"/>
          <c:w val="0.95651867984587102"/>
          <c:h val="8.0894226743058004E-2"/>
        </c:manualLayout>
      </c:layout>
      <c:overlay val="0"/>
      <c:txPr>
        <a:bodyPr/>
        <a:lstStyle/>
        <a:p>
          <a:pPr>
            <a:defRPr sz="1100">
              <a:latin typeface="+mn-lt"/>
              <a:cs typeface="Times New Roman" pitchFamily="18" charset="0"/>
            </a:defRPr>
          </a:pPr>
          <a:endParaRPr lang="sr-Latn-RS"/>
        </a:p>
      </c:txPr>
    </c:legend>
    <c:plotVisOnly val="1"/>
    <c:dispBlanksAs val="gap"/>
    <c:showDLblsOverMax val="0"/>
  </c:chart>
  <c:spPr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274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5482" y="0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54ACE-A0DE-4D6E-84E9-F4AEB6B2FD53}" type="datetimeFigureOut">
              <a:rPr lang="en-US" smtClean="0"/>
              <a:pPr/>
              <a:t>5/10/2018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2175" y="739775"/>
            <a:ext cx="493395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1830" y="4687253"/>
            <a:ext cx="5374640" cy="4440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2792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5482" y="9372792"/>
            <a:ext cx="2911263" cy="493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AAFF03-0300-43BC-ABAD-25060A27C4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72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ew-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6538" y="4381500"/>
            <a:ext cx="3041650" cy="233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617538" y="1130300"/>
            <a:ext cx="3244850" cy="58738"/>
          </a:xfrm>
          <a:prstGeom prst="rect">
            <a:avLst/>
          </a:prstGeom>
          <a:solidFill>
            <a:srgbClr val="03569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617538" y="1090613"/>
            <a:ext cx="3244850" cy="42862"/>
          </a:xfrm>
          <a:prstGeom prst="rect">
            <a:avLst/>
          </a:prstGeom>
          <a:solidFill>
            <a:srgbClr val="0388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5289550" y="1123950"/>
            <a:ext cx="3244850" cy="58738"/>
          </a:xfrm>
          <a:prstGeom prst="rect">
            <a:avLst/>
          </a:prstGeom>
          <a:solidFill>
            <a:srgbClr val="03569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289550" y="1084263"/>
            <a:ext cx="3244850" cy="42862"/>
          </a:xfrm>
          <a:prstGeom prst="rect">
            <a:avLst/>
          </a:prstGeom>
          <a:solidFill>
            <a:srgbClr val="0388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625475" y="6105525"/>
            <a:ext cx="7900988" cy="42863"/>
          </a:xfrm>
          <a:prstGeom prst="rect">
            <a:avLst/>
          </a:prstGeom>
          <a:solidFill>
            <a:srgbClr val="03569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2" name="Picture 4" descr="F:\UBS logo pu dvojezicni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0679" y="508383"/>
            <a:ext cx="2670094" cy="1245599"/>
          </a:xfrm>
          <a:prstGeom prst="rect">
            <a:avLst/>
          </a:prstGeom>
          <a:noFill/>
          <a:effectLst>
            <a:innerShdw blurRad="38100" dist="38100" dir="13500000">
              <a:prstClr val="black">
                <a:alpha val="37000"/>
              </a:prstClr>
            </a:inn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Korinna" pitchFamily="2" charset="0"/>
              </a:defRPr>
            </a:lvl1pPr>
          </a:lstStyle>
          <a:p>
            <a:pPr>
              <a:defRPr/>
            </a:pPr>
            <a:fld id="{D1B6B5B1-4B5D-48A3-A2AE-A1AF47FD46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20713"/>
            <a:ext cx="2057400" cy="5505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20713"/>
            <a:ext cx="6019800" cy="5505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Korinna" pitchFamily="2" charset="0"/>
              </a:defRPr>
            </a:lvl1pPr>
          </a:lstStyle>
          <a:p>
            <a:pPr>
              <a:defRPr/>
            </a:pPr>
            <a:fld id="{90570E1B-DBE8-40A9-8525-928D9A6CB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F99BAB5-B68F-4E7C-9D88-F5EC6955E1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11450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new-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16538" y="4381500"/>
            <a:ext cx="3041650" cy="2332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617538" y="1130300"/>
            <a:ext cx="3244850" cy="58738"/>
          </a:xfrm>
          <a:prstGeom prst="rect">
            <a:avLst/>
          </a:prstGeom>
          <a:solidFill>
            <a:srgbClr val="03569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 userDrawn="1"/>
        </p:nvSpPr>
        <p:spPr bwMode="auto">
          <a:xfrm>
            <a:off x="617538" y="1090613"/>
            <a:ext cx="3244850" cy="42862"/>
          </a:xfrm>
          <a:prstGeom prst="rect">
            <a:avLst/>
          </a:prstGeom>
          <a:solidFill>
            <a:srgbClr val="0388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 userDrawn="1"/>
        </p:nvSpPr>
        <p:spPr bwMode="auto">
          <a:xfrm>
            <a:off x="5289550" y="1123950"/>
            <a:ext cx="3244850" cy="58738"/>
          </a:xfrm>
          <a:prstGeom prst="rect">
            <a:avLst/>
          </a:prstGeom>
          <a:solidFill>
            <a:srgbClr val="03569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289550" y="1084263"/>
            <a:ext cx="3244850" cy="42862"/>
          </a:xfrm>
          <a:prstGeom prst="rect">
            <a:avLst/>
          </a:prstGeom>
          <a:solidFill>
            <a:srgbClr val="0388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 userDrawn="1"/>
        </p:nvSpPr>
        <p:spPr bwMode="auto">
          <a:xfrm>
            <a:off x="625475" y="6105525"/>
            <a:ext cx="7900988" cy="42863"/>
          </a:xfrm>
          <a:prstGeom prst="rect">
            <a:avLst/>
          </a:prstGeom>
          <a:solidFill>
            <a:srgbClr val="03569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9" name="Picture 4" descr="F:\UBS logo pu dvojezicni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0679" y="508383"/>
            <a:ext cx="2670094" cy="1245599"/>
          </a:xfrm>
          <a:prstGeom prst="rect">
            <a:avLst/>
          </a:prstGeom>
          <a:noFill/>
          <a:effectLst>
            <a:innerShdw blurRad="38100" dist="38100" dir="13500000">
              <a:prstClr val="black">
                <a:alpha val="37000"/>
              </a:prstClr>
            </a:inn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57624493-49C0-49D5-B468-8A50BFEA3B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080A5F7-B88C-4EE9-BF7B-6A8E15B0CB8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7F5BA72-5E21-40DE-BA88-7AA5DE8F6C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Korinna" pitchFamily="2" charset="0"/>
              </a:defRPr>
            </a:lvl1pPr>
          </a:lstStyle>
          <a:p>
            <a:pPr>
              <a:defRPr/>
            </a:pPr>
            <a:fld id="{21C445D7-BABD-4E9B-8578-9FB8929F9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Korinna" pitchFamily="2" charset="0"/>
              </a:defRPr>
            </a:lvl1pPr>
          </a:lstStyle>
          <a:p>
            <a:pPr>
              <a:defRPr/>
            </a:pPr>
            <a:fld id="{B7F53FD5-54B2-4E6B-9FC7-D93643A0F7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Korinna" pitchFamily="2" charset="0"/>
              </a:defRPr>
            </a:lvl1pPr>
          </a:lstStyle>
          <a:p>
            <a:pPr>
              <a:defRPr/>
            </a:pPr>
            <a:fld id="{DA3BC273-80E2-4F34-965B-34D39E4FE9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2"/>
            <a:ext cx="8229600" cy="792000"/>
          </a:xfrm>
        </p:spPr>
        <p:txBody>
          <a:bodyPr/>
          <a:lstStyle>
            <a:lvl1pPr>
              <a:lnSpc>
                <a:spcPct val="80000"/>
              </a:lnSpc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268288" indent="-250825">
              <a:buClr>
                <a:srgbClr val="004794"/>
              </a:buClr>
              <a:buFont typeface="Arial" panose="020B0604020202020204" pitchFamily="34" charset="0"/>
              <a:buChar char="▪"/>
              <a:defRPr sz="2700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D38DB276-705E-44F0-8736-8BF2478239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Korinna" pitchFamily="2" charset="0"/>
              </a:defRPr>
            </a:lvl1pPr>
          </a:lstStyle>
          <a:p>
            <a:pPr>
              <a:defRPr/>
            </a:pPr>
            <a:fld id="{08CCFE24-45AC-4AE2-8FED-6DF5438BBA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Korinna" pitchFamily="2" charset="0"/>
              </a:defRPr>
            </a:lvl1pPr>
          </a:lstStyle>
          <a:p>
            <a:pPr>
              <a:defRPr/>
            </a:pPr>
            <a:fld id="{19602780-AB01-4218-8633-FF6417D3B7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3A1DA4F-62AE-4A44-9504-E6D7E671CF4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20713"/>
            <a:ext cx="2057400" cy="5505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20713"/>
            <a:ext cx="6019800" cy="55054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7656F9D-C815-4318-A172-17BB201CC5B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Korinna" pitchFamily="2" charset="0"/>
              </a:defRPr>
            </a:lvl1pPr>
          </a:lstStyle>
          <a:p>
            <a:pPr>
              <a:defRPr/>
            </a:pPr>
            <a:fld id="{A6403D2E-CDAE-42E1-9A7E-E0F52AE0F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Korinna" pitchFamily="2" charset="0"/>
              </a:defRPr>
            </a:lvl1pPr>
          </a:lstStyle>
          <a:p>
            <a:pPr>
              <a:defRPr/>
            </a:pPr>
            <a:fld id="{8C8F203B-9CB2-4420-B595-8CC9A96C7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Korinna" pitchFamily="2" charset="0"/>
              </a:defRPr>
            </a:lvl1pPr>
          </a:lstStyle>
          <a:p>
            <a:pPr>
              <a:defRPr/>
            </a:pPr>
            <a:fld id="{AEBCD44D-DEA2-45AA-A4D6-713027064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Korinna" pitchFamily="2" charset="0"/>
              </a:defRPr>
            </a:lvl1pPr>
          </a:lstStyle>
          <a:p>
            <a:pPr>
              <a:defRPr/>
            </a:pPr>
            <a:fld id="{BD610B96-55C4-4B43-A42A-D6C994E12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Korinna" pitchFamily="2" charset="0"/>
              </a:defRPr>
            </a:lvl1pPr>
          </a:lstStyle>
          <a:p>
            <a:pPr>
              <a:defRPr/>
            </a:pPr>
            <a:fld id="{A2426579-1A08-4E56-AA5D-9CCE813B9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Korinna" pitchFamily="2" charset="0"/>
              </a:defRPr>
            </a:lvl1pPr>
          </a:lstStyle>
          <a:p>
            <a:pPr>
              <a:defRPr/>
            </a:pPr>
            <a:fld id="{5BB4E670-8295-4E3A-AF23-EE4276DADC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Korinna" pitchFamily="2" charset="0"/>
              </a:defRPr>
            </a:lvl1pPr>
          </a:lstStyle>
          <a:p>
            <a:pPr>
              <a:defRPr/>
            </a:pPr>
            <a:fld id="{F4B34B66-7076-4313-B3B3-309B6CB098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20713"/>
            <a:ext cx="8229600" cy="695325"/>
          </a:xfrm>
          <a:prstGeom prst="rect">
            <a:avLst/>
          </a:prstGeom>
          <a:gradFill rotWithShape="1">
            <a:gsLst>
              <a:gs pos="0">
                <a:srgbClr val="B9B7C0">
                  <a:alpha val="78999"/>
                </a:srgbClr>
              </a:gs>
              <a:gs pos="50000">
                <a:srgbClr val="EAEAEA"/>
              </a:gs>
              <a:gs pos="100000">
                <a:srgbClr val="B9B7C0">
                  <a:alpha val="78999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99331" name="Text Box 3"/>
          <p:cNvSpPr txBox="1">
            <a:spLocks noChangeArrowheads="1"/>
          </p:cNvSpPr>
          <p:nvPr userDrawn="1"/>
        </p:nvSpPr>
        <p:spPr bwMode="auto">
          <a:xfrm>
            <a:off x="458788" y="336550"/>
            <a:ext cx="8231187" cy="288925"/>
          </a:xfrm>
          <a:prstGeom prst="rect">
            <a:avLst/>
          </a:prstGeom>
          <a:gradFill rotWithShape="1">
            <a:gsLst>
              <a:gs pos="0">
                <a:srgbClr val="0388D7"/>
              </a:gs>
              <a:gs pos="100000">
                <a:srgbClr val="03569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tIns="0"/>
          <a:lstStyle/>
          <a:p>
            <a:pPr>
              <a:spcBef>
                <a:spcPct val="50000"/>
              </a:spcBef>
              <a:defRPr/>
            </a:pPr>
            <a:r>
              <a:rPr lang="ru-RU" sz="1800" b="1" kern="1200" dirty="0" smtClean="0">
                <a:solidFill>
                  <a:schemeClr val="bg1"/>
                </a:solidFill>
                <a:effectLst/>
                <a:latin typeface="Arial Narrow" panose="020B0606020202030204" pitchFamily="34" charset="0"/>
                <a:ea typeface="+mn-ea"/>
                <a:cs typeface="+mn-cs"/>
              </a:rPr>
              <a:t>Банковский сектор Сербии в 2017 году</a:t>
            </a:r>
            <a:endParaRPr lang="en-US" sz="1700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93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2113" y="6264275"/>
            <a:ext cx="58737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333399"/>
                </a:solidFill>
                <a:latin typeface="Arial" charset="0"/>
              </a:defRPr>
            </a:lvl1pPr>
          </a:lstStyle>
          <a:p>
            <a:pPr>
              <a:defRPr/>
            </a:pPr>
            <a:fld id="{110F8081-7B50-4D03-9D07-C65F9B7B5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4" descr="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739149" y="5696841"/>
            <a:ext cx="1082589" cy="861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855663" y="6456363"/>
            <a:ext cx="6840000" cy="58737"/>
          </a:xfrm>
          <a:prstGeom prst="rect">
            <a:avLst/>
          </a:prstGeom>
          <a:solidFill>
            <a:srgbClr val="03569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855663" y="6423025"/>
            <a:ext cx="6840000" cy="36513"/>
          </a:xfrm>
          <a:prstGeom prst="rect">
            <a:avLst/>
          </a:prstGeom>
          <a:solidFill>
            <a:srgbClr val="0388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31" r:id="rId12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9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20713"/>
            <a:ext cx="8229600" cy="696912"/>
          </a:xfrm>
          <a:prstGeom prst="rect">
            <a:avLst/>
          </a:prstGeom>
          <a:gradFill rotWithShape="1">
            <a:gsLst>
              <a:gs pos="0">
                <a:srgbClr val="B9B7C0">
                  <a:alpha val="78999"/>
                </a:srgbClr>
              </a:gs>
              <a:gs pos="50000">
                <a:srgbClr val="EAEAEA"/>
              </a:gs>
              <a:gs pos="100000">
                <a:srgbClr val="B9B7C0">
                  <a:alpha val="78999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1379" name="Text Box 3"/>
          <p:cNvSpPr txBox="1">
            <a:spLocks noChangeArrowheads="1"/>
          </p:cNvSpPr>
          <p:nvPr userDrawn="1"/>
        </p:nvSpPr>
        <p:spPr bwMode="auto">
          <a:xfrm>
            <a:off x="458788" y="336550"/>
            <a:ext cx="8231187" cy="288925"/>
          </a:xfrm>
          <a:prstGeom prst="rect">
            <a:avLst/>
          </a:prstGeom>
          <a:gradFill rotWithShape="1">
            <a:gsLst>
              <a:gs pos="0">
                <a:srgbClr val="0388D7"/>
              </a:gs>
              <a:gs pos="100000">
                <a:srgbClr val="03569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tIns="0"/>
          <a:lstStyle/>
          <a:p>
            <a:pPr>
              <a:spcBef>
                <a:spcPct val="50000"/>
              </a:spcBef>
              <a:defRPr/>
            </a:pPr>
            <a:r>
              <a:rPr lang="sr-Cyrl-CS" sz="1700" b="1" dirty="0">
                <a:solidFill>
                  <a:srgbClr val="FFFFFF"/>
                </a:solidFill>
                <a:latin typeface="Arial Narrow" pitchFamily="34" charset="0"/>
              </a:rPr>
              <a:t>Удружење банака Србије у </a:t>
            </a:r>
            <a:r>
              <a:rPr lang="sr-Cyrl-CS" sz="1700" b="1" dirty="0" smtClean="0">
                <a:solidFill>
                  <a:srgbClr val="FFFFFF"/>
                </a:solidFill>
                <a:latin typeface="Arial Narrow" pitchFamily="34" charset="0"/>
              </a:rPr>
              <a:t>201</a:t>
            </a:r>
            <a:r>
              <a:rPr lang="en-US" sz="1700" b="1" dirty="0" smtClean="0">
                <a:solidFill>
                  <a:srgbClr val="FFFFFF"/>
                </a:solidFill>
                <a:latin typeface="Arial Narrow" pitchFamily="34" charset="0"/>
              </a:rPr>
              <a:t>7</a:t>
            </a:r>
            <a:r>
              <a:rPr lang="sr-Cyrl-CS" sz="1700" b="1" dirty="0" smtClean="0">
                <a:solidFill>
                  <a:srgbClr val="FFFFFF"/>
                </a:solidFill>
                <a:latin typeface="Arial Narrow" pitchFamily="34" charset="0"/>
              </a:rPr>
              <a:t>. </a:t>
            </a:r>
            <a:r>
              <a:rPr lang="sr-Cyrl-CS" sz="1700" b="1" dirty="0">
                <a:solidFill>
                  <a:srgbClr val="FFFFFF"/>
                </a:solidFill>
                <a:latin typeface="Arial Narrow" pitchFamily="34" charset="0"/>
              </a:rPr>
              <a:t>години</a:t>
            </a:r>
            <a:endParaRPr lang="en-US" sz="1700" dirty="0">
              <a:solidFill>
                <a:srgbClr val="FFFFFF"/>
              </a:solidFill>
              <a:latin typeface="Arial Narrow" pitchFamily="34" charset="0"/>
            </a:endParaRPr>
          </a:p>
        </p:txBody>
      </p:sp>
      <p:pic>
        <p:nvPicPr>
          <p:cNvPr id="4100" name="Picture 4" descr="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39149" y="5696841"/>
            <a:ext cx="1082589" cy="8611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381" name="Rectangle 5"/>
          <p:cNvSpPr>
            <a:spLocks noChangeArrowheads="1"/>
          </p:cNvSpPr>
          <p:nvPr userDrawn="1"/>
        </p:nvSpPr>
        <p:spPr bwMode="auto">
          <a:xfrm>
            <a:off x="855663" y="6456363"/>
            <a:ext cx="6840000" cy="58737"/>
          </a:xfrm>
          <a:prstGeom prst="rect">
            <a:avLst/>
          </a:prstGeom>
          <a:solidFill>
            <a:srgbClr val="03569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1382" name="Rectangle 6"/>
          <p:cNvSpPr>
            <a:spLocks noChangeArrowheads="1"/>
          </p:cNvSpPr>
          <p:nvPr userDrawn="1"/>
        </p:nvSpPr>
        <p:spPr bwMode="auto">
          <a:xfrm>
            <a:off x="855663" y="6423025"/>
            <a:ext cx="6840000" cy="36513"/>
          </a:xfrm>
          <a:prstGeom prst="rect">
            <a:avLst/>
          </a:prstGeom>
          <a:solidFill>
            <a:srgbClr val="0388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2113" y="6264275"/>
            <a:ext cx="587375" cy="40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333399"/>
                </a:solidFill>
                <a:latin typeface="Arial" charset="0"/>
              </a:defRPr>
            </a:lvl1pPr>
          </a:lstStyle>
          <a:p>
            <a:pPr>
              <a:defRPr/>
            </a:pPr>
            <a:fld id="{979A8DE1-FEF5-4F17-A4FB-AE10C2644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3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3228974" y="6155189"/>
            <a:ext cx="2977861" cy="3190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0" indent="0" algn="ctr" rtl="0" eaLnBrk="1" hangingPunct="1">
              <a:lnSpc>
                <a:spcPct val="90000"/>
              </a:lnSpc>
              <a:buFontTx/>
              <a:buNone/>
            </a:pPr>
            <a:r>
              <a:rPr lang="ru" sz="1600" b="0" i="1" u="none" dirty="0"/>
              <a:t>г. Белград, 25.04.2018 года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45103" y="2167629"/>
            <a:ext cx="6653795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ru" sz="4700" b="1" i="0" u="none" dirty="0">
                <a:ln w="19050">
                  <a:solidFill>
                    <a:schemeClr val="bg1"/>
                  </a:solidFill>
                </a:ln>
                <a:solidFill>
                  <a:srgbClr val="004794"/>
                </a:solidFill>
                <a:effectLst>
                  <a:outerShdw blurRad="50800" dist="50800" dir="2700000" algn="tl" rotWithShape="0">
                    <a:prstClr val="black">
                      <a:alpha val="54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БАНКОВСКИЙ СЕКТОР СЕРБИИ В 2017 </a:t>
            </a:r>
            <a:r>
              <a:rPr lang="ru" sz="4700" b="0" i="0" u="none" dirty="0">
                <a:ln w="19050">
                  <a:solidFill>
                    <a:schemeClr val="bg1"/>
                  </a:solidFill>
                </a:ln>
                <a:solidFill>
                  <a:srgbClr val="004794"/>
                </a:solidFill>
                <a:effectLst>
                  <a:outerShdw blurRad="50800" dist="50800" dir="2700000" algn="tl" rotWithShape="0">
                    <a:prstClr val="black">
                      <a:alpha val="54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" sz="4700" b="1" i="0" u="none" dirty="0">
                <a:ln w="19050">
                  <a:solidFill>
                    <a:schemeClr val="bg1"/>
                  </a:solidFill>
                </a:ln>
                <a:solidFill>
                  <a:srgbClr val="004794"/>
                </a:solidFill>
                <a:effectLst>
                  <a:outerShdw blurRad="50800" dist="50800" dir="2700000" algn="tl" rotWithShape="0">
                    <a:prstClr val="black">
                      <a:alpha val="54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ГОДУ </a:t>
            </a:r>
            <a:endParaRPr lang="ru" sz="4700" b="1" dirty="0">
              <a:ln w="19050">
                <a:solidFill>
                  <a:schemeClr val="bg1"/>
                </a:solidFill>
              </a:ln>
              <a:solidFill>
                <a:srgbClr val="004794"/>
              </a:solidFill>
              <a:effectLst>
                <a:outerShdw blurRad="50800" dist="50800" dir="2700000" algn="tl" rotWithShape="0">
                  <a:prstClr val="black">
                    <a:alpha val="54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88401" y="5100276"/>
            <a:ext cx="4578292" cy="9848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l" rtl="0"/>
            <a:r>
              <a:rPr lang="ru" sz="2200" b="1" i="0" u="none" dirty="0">
                <a:ln w="19050">
                  <a:noFill/>
                </a:ln>
                <a:solidFill>
                  <a:srgbClr val="004794"/>
                </a:solidFill>
                <a:effectLst>
                  <a:outerShdw blurRad="50800" dist="38100" dir="2700000" algn="tl" rotWithShape="0">
                    <a:prstClr val="black">
                      <a:alpha val="47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Проф., д-р, Веролюб Дугалич</a:t>
            </a:r>
          </a:p>
          <a:p>
            <a:pPr algn="l" rtl="0"/>
            <a:r>
              <a:rPr lang="ru" b="1" i="0" u="none" dirty="0">
                <a:ln w="19050">
                  <a:noFill/>
                </a:ln>
                <a:solidFill>
                  <a:srgbClr val="004794"/>
                </a:solidFill>
                <a:effectLst>
                  <a:outerShdw blurRad="50800" dist="38100" dir="2700000" algn="tl" rotWithShape="0">
                    <a:prstClr val="black">
                      <a:alpha val="47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Генеральный секретарь </a:t>
            </a:r>
            <a:r>
              <a:rPr lang="ru" b="1" i="0" u="none" dirty="0" smtClean="0">
                <a:ln w="19050">
                  <a:noFill/>
                </a:ln>
                <a:solidFill>
                  <a:srgbClr val="004794"/>
                </a:solidFill>
                <a:effectLst>
                  <a:outerShdw blurRad="50800" dist="38100" dir="2700000" algn="tl" rotWithShape="0">
                    <a:prstClr val="black">
                      <a:alpha val="47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Ассоциаци</a:t>
            </a:r>
            <a:r>
              <a:rPr lang="ru-RU" b="1" i="0" u="none" dirty="0" smtClean="0">
                <a:ln w="19050">
                  <a:noFill/>
                </a:ln>
                <a:solidFill>
                  <a:srgbClr val="004794"/>
                </a:solidFill>
                <a:effectLst>
                  <a:outerShdw blurRad="50800" dist="38100" dir="2700000" algn="tl" rotWithShape="0">
                    <a:prstClr val="black">
                      <a:alpha val="47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и</a:t>
            </a:r>
            <a:r>
              <a:rPr lang="ru" b="1" i="0" u="none" dirty="0" smtClean="0">
                <a:ln w="19050">
                  <a:noFill/>
                </a:ln>
                <a:solidFill>
                  <a:srgbClr val="004794"/>
                </a:solidFill>
                <a:effectLst>
                  <a:outerShdw blurRad="50800" dist="38100" dir="2700000" algn="tl" rotWithShape="0">
                    <a:prstClr val="black">
                      <a:alpha val="47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ru" b="1" i="0" u="none" dirty="0">
                <a:ln w="19050">
                  <a:noFill/>
                </a:ln>
                <a:solidFill>
                  <a:srgbClr val="004794"/>
                </a:solidFill>
                <a:effectLst>
                  <a:outerShdw blurRad="50800" dist="38100" dir="2700000" algn="tl" rotWithShape="0">
                    <a:prstClr val="black">
                      <a:alpha val="47000"/>
                    </a:prstClr>
                  </a:outerShdw>
                </a:effectLst>
                <a:latin typeface="Arial" pitchFamily="34" charset="0"/>
                <a:cs typeface="Arial" pitchFamily="34" charset="0"/>
              </a:rPr>
              <a:t>сербских банков </a:t>
            </a:r>
            <a:endParaRPr lang="ru" b="1" dirty="0">
              <a:ln w="19050">
                <a:noFill/>
              </a:ln>
              <a:solidFill>
                <a:srgbClr val="004794"/>
              </a:solidFill>
              <a:effectLst>
                <a:outerShdw blurRad="50800" dist="38100" dir="2700000" algn="tl" rotWithShape="0">
                  <a:prstClr val="black">
                    <a:alpha val="47000"/>
                  </a:prst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6840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ru" b="0" i="0" u="none"/>
              <a:t>Коэффициент адекватности капитала</a:t>
            </a:r>
            <a:endParaRPr lang="ru" dirty="0" smtClean="0"/>
          </a:p>
        </p:txBody>
      </p:sp>
      <p:sp>
        <p:nvSpPr>
          <p:cNvPr id="54277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algn="l" rtl="0"/>
            <a:fld id="{C54FC3C7-0EA6-4D48-AF98-5AD57881E341}" type="slidenum">
              <a:rPr/>
              <a:pPr algn="l" rtl="0"/>
              <a:t>10</a:t>
            </a:fld>
            <a:endParaRPr lang="ru" smtClean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55561" y="5357477"/>
            <a:ext cx="47146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0" hangingPunct="0">
              <a:tabLst>
                <a:tab pos="7470775" algn="l"/>
              </a:tabLst>
            </a:pPr>
            <a:r>
              <a:rPr lang="ru" sz="800" b="0" i="0" u="none">
                <a:latin typeface="+mn-lt"/>
                <a:ea typeface="Times New Roman" pitchFamily="18" charset="0"/>
              </a:rPr>
              <a:t>Источник данных:  Национальный банк Сербии, www.nbs.rs</a:t>
            </a:r>
            <a:endParaRPr kumimoji="0" lang="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  <a:ea typeface="Times New Roman" pitchFamily="18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113632" y="2191588"/>
            <a:ext cx="70315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0" eaLnBrk="0" hangingPunct="0">
              <a:tabLst>
                <a:tab pos="7470775" algn="l"/>
              </a:tabLst>
            </a:pPr>
            <a:r>
              <a:rPr kumimoji="0" lang="ru" sz="9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</a:rPr>
              <a:t>в %</a:t>
            </a:r>
          </a:p>
        </p:txBody>
      </p:sp>
      <p:graphicFrame>
        <p:nvGraphicFramePr>
          <p:cNvPr id="10" name="Chart 9"/>
          <p:cNvGraphicFramePr/>
          <p:nvPr>
            <p:extLst>
              <p:ext uri="{D42A27DB-BD31-4B8C-83A1-F6EECF244321}">
                <p14:modId xmlns:p14="http://schemas.microsoft.com/office/powerpoint/2010/main" val="245768767"/>
              </p:ext>
            </p:extLst>
          </p:nvPr>
        </p:nvGraphicFramePr>
        <p:xfrm>
          <a:off x="1688382" y="2173255"/>
          <a:ext cx="5767236" cy="31939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216462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712"/>
            <a:ext cx="8229600" cy="756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defRPr/>
            </a:pPr>
            <a:r>
              <a:rPr lang="ru" sz="2700" b="0" i="0" u="none">
                <a:solidFill>
                  <a:schemeClr val="tx1"/>
                </a:solidFill>
              </a:rPr>
              <a:t>Валютная структура</a:t>
            </a:r>
            <a:r>
              <a:rPr lang="ru" sz="2700">
                <a:solidFill>
                  <a:schemeClr val="tx1"/>
                </a:solidFill>
              </a:rPr>
              <a:t/>
            </a:r>
            <a:br>
              <a:rPr lang="ru" sz="2700">
                <a:solidFill>
                  <a:schemeClr val="tx1"/>
                </a:solidFill>
              </a:rPr>
            </a:br>
            <a:r>
              <a:rPr lang="ru" sz="2700" b="0" i="0" u="none">
                <a:solidFill>
                  <a:schemeClr val="tx1"/>
                </a:solidFill>
              </a:rPr>
              <a:t>банковского депозитного потенциала</a:t>
            </a:r>
            <a:endParaRPr lang="ru" sz="2700" dirty="0" smtClean="0"/>
          </a:p>
        </p:txBody>
      </p:sp>
      <p:sp>
        <p:nvSpPr>
          <p:cNvPr id="491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algn="l" rtl="0"/>
            <a:fld id="{9A100084-1C6B-4CB1-8A9E-D0B8780B8369}" type="slidenum">
              <a:rPr/>
              <a:pPr algn="l" rtl="0"/>
              <a:t>11</a:t>
            </a:fld>
            <a:endParaRPr lang="ru" smtClean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125547" y="5391721"/>
            <a:ext cx="6684335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 rtl="0"/>
            <a:r>
              <a:rPr lang="ru" sz="900" b="0" i="0" u="none">
                <a:latin typeface="+mn-lt"/>
              </a:rPr>
              <a:t>Источник:  Статистический бюллетень НБС, декабрь 2017 года, www.nbs.rs</a:t>
            </a:r>
            <a:endParaRPr lang="ru" sz="900" noProof="1">
              <a:latin typeface="+mn-lt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245822" y="1923278"/>
            <a:ext cx="745717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" sz="900" b="0" i="0" u="none" strike="noStrike" kern="0" cap="none" spc="0" normalizeH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n-lt"/>
                <a:cs typeface="Times New Roman" pitchFamily="18" charset="0"/>
              </a:rPr>
              <a:t>в </a:t>
            </a:r>
            <a:r>
              <a:rPr lang="ru" sz="900" b="0" i="0" u="none" kern="0">
                <a:solidFill>
                  <a:sysClr val="windowText" lastClr="000000"/>
                </a:solidFill>
                <a:latin typeface="+mn-lt"/>
                <a:cs typeface="Times New Roman" pitchFamily="18" charset="0"/>
              </a:rPr>
              <a:t>млн. дин</a:t>
            </a:r>
            <a:endParaRPr kumimoji="0" lang="ru" sz="9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673379"/>
              </p:ext>
            </p:extLst>
          </p:nvPr>
        </p:nvGraphicFramePr>
        <p:xfrm>
          <a:off x="1204766" y="2136232"/>
          <a:ext cx="6734468" cy="3252816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181566"/>
                <a:gridCol w="1795549"/>
                <a:gridCol w="1138844"/>
                <a:gridCol w="731520"/>
                <a:gridCol w="1163782"/>
                <a:gridCol w="723207"/>
              </a:tblGrid>
              <a:tr h="520357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8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31.12.2016.</a:t>
                      </a:r>
                      <a:endParaRPr lang="ru" sz="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8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процентная доля участия</a:t>
                      </a:r>
                      <a:endParaRPr lang="ru" sz="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8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31.12.2017.</a:t>
                      </a:r>
                      <a:endParaRPr lang="ru" sz="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8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процентная доля участия</a:t>
                      </a:r>
                      <a:endParaRPr lang="ru" sz="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180123">
                <a:tc grid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9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" sz="9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9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" sz="9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9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" sz="9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9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" sz="9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9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ru" sz="9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96444">
                <a:tc rowSpan="3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Вклады промышленности 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динарах + с валютной оговоркой 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370.304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55,9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402.081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57,1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8648">
                <a:tc vMerge="1">
                  <a:txBody>
                    <a:bodyPr/>
                    <a:lstStyle/>
                    <a:p>
                      <a:endParaRPr lang="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Валютные 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292.398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44,1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302.616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42,9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8648">
                <a:tc vMerge="1">
                  <a:txBody>
                    <a:bodyPr/>
                    <a:lstStyle/>
                    <a:p>
                      <a:endParaRPr lang="ru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Всего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662.702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100,0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704.697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100,0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1300">
                <a:tc rowSpan="3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Вклады населения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 динарах + с валютной оговоркой 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187.076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14,9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201.472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15,8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8648">
                <a:tc vMerge="1">
                  <a:txBody>
                    <a:bodyPr/>
                    <a:lstStyle/>
                    <a:p>
                      <a:endParaRPr lang="ru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Валютные 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1.070.955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85,1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1.074.424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84,2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58648">
                <a:tc vMerge="1">
                  <a:txBody>
                    <a:bodyPr/>
                    <a:lstStyle/>
                    <a:p>
                      <a:endParaRPr lang="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Всего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1.258.031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100,0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1.275.895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100,0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78555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2"/>
            <a:ext cx="8229600" cy="756000"/>
          </a:xfrm>
        </p:spPr>
        <p:txBody>
          <a:bodyPr/>
          <a:lstStyle/>
          <a:p>
            <a:pPr algn="l" rtl="0"/>
            <a:r>
              <a:rPr lang="ru" sz="2700" b="0" i="0" u="none"/>
              <a:t>Эффективность и прибыльность</a:t>
            </a:r>
            <a:r>
              <a:rPr lang="ru" sz="2700"/>
              <a:t/>
            </a:r>
            <a:br>
              <a:rPr lang="ru" sz="2700"/>
            </a:br>
            <a:r>
              <a:rPr lang="ru" sz="2700" b="0" i="0" u="none"/>
              <a:t> банковского сектора Сербии</a:t>
            </a:r>
            <a:endParaRPr lang="ru" sz="2700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>
              <a:defRPr/>
            </a:pPr>
            <a:fld id="{D38DB276-705E-44F0-8736-8BF247823975}" type="slidenum">
              <a:rPr/>
              <a:pPr algn="l" rtl="0">
                <a:defRPr/>
              </a:pPr>
              <a:t>12</a:t>
            </a:fld>
            <a:endParaRPr lang="ru"/>
          </a:p>
        </p:txBody>
      </p:sp>
      <p:sp>
        <p:nvSpPr>
          <p:cNvPr id="59" name="Text Box 62"/>
          <p:cNvSpPr txBox="1">
            <a:spLocks noChangeArrowheads="1"/>
          </p:cNvSpPr>
          <p:nvPr/>
        </p:nvSpPr>
        <p:spPr bwMode="auto">
          <a:xfrm>
            <a:off x="1650744" y="1581978"/>
            <a:ext cx="2143125" cy="504825"/>
          </a:xfrm>
          <a:prstGeom prst="rect">
            <a:avLst/>
          </a:prstGeom>
          <a:solidFill>
            <a:srgbClr val="99CCFF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Эффективность</a:t>
            </a:r>
            <a:endParaRPr lang="ru" sz="110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61" name="Text Box 45"/>
          <p:cNvSpPr txBox="1">
            <a:spLocks noChangeArrowheads="1"/>
          </p:cNvSpPr>
          <p:nvPr/>
        </p:nvSpPr>
        <p:spPr bwMode="auto">
          <a:xfrm>
            <a:off x="3568023" y="2310125"/>
            <a:ext cx="1080135" cy="46672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2015 </a:t>
            </a:r>
            <a:endParaRPr lang="ru" sz="1100" dirty="0">
              <a:effectLst/>
              <a:latin typeface="+mn-lt"/>
              <a:ea typeface="Calibri"/>
              <a:cs typeface="Times New Roman"/>
            </a:endParaRPr>
          </a:p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0,07</a:t>
            </a:r>
            <a:endParaRPr lang="ru" sz="11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63" name="Text Box 50"/>
          <p:cNvSpPr txBox="1">
            <a:spLocks noChangeArrowheads="1"/>
          </p:cNvSpPr>
          <p:nvPr/>
        </p:nvSpPr>
        <p:spPr bwMode="auto">
          <a:xfrm>
            <a:off x="3561673" y="2898452"/>
            <a:ext cx="1080135" cy="46672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2015 </a:t>
            </a:r>
            <a:endParaRPr lang="ru" sz="1100" dirty="0">
              <a:effectLst/>
              <a:latin typeface="+mn-lt"/>
              <a:ea typeface="Calibri"/>
              <a:cs typeface="Times New Roman"/>
            </a:endParaRPr>
          </a:p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0,04</a:t>
            </a:r>
            <a:endParaRPr lang="ru" sz="11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64" name="Text Box 39"/>
          <p:cNvSpPr txBox="1">
            <a:spLocks noChangeArrowheads="1"/>
          </p:cNvSpPr>
          <p:nvPr/>
        </p:nvSpPr>
        <p:spPr bwMode="auto">
          <a:xfrm>
            <a:off x="1616900" y="3631140"/>
            <a:ext cx="2143125" cy="504825"/>
          </a:xfrm>
          <a:prstGeom prst="rect">
            <a:avLst/>
          </a:prstGeom>
          <a:solidFill>
            <a:srgbClr val="99CCFF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Прибыльность</a:t>
            </a:r>
            <a:endParaRPr lang="ru" sz="1100">
              <a:effectLst/>
              <a:latin typeface="+mn-lt"/>
              <a:ea typeface="Calibri"/>
              <a:cs typeface="Times New Roman"/>
            </a:endParaRPr>
          </a:p>
        </p:txBody>
      </p:sp>
      <p:cxnSp>
        <p:nvCxnSpPr>
          <p:cNvPr id="65" name="Straight Connector 64"/>
          <p:cNvCxnSpPr>
            <a:cxnSpLocks noChangeShapeType="1"/>
          </p:cNvCxnSpPr>
          <p:nvPr/>
        </p:nvCxnSpPr>
        <p:spPr bwMode="auto">
          <a:xfrm>
            <a:off x="2680079" y="2083628"/>
            <a:ext cx="0" cy="216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7" name="Straight Connector 66"/>
          <p:cNvCxnSpPr>
            <a:cxnSpLocks noChangeShapeType="1"/>
          </p:cNvCxnSpPr>
          <p:nvPr/>
        </p:nvCxnSpPr>
        <p:spPr bwMode="auto">
          <a:xfrm flipH="1">
            <a:off x="2688462" y="4135965"/>
            <a:ext cx="0" cy="25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8" name="Straight Connector 67"/>
          <p:cNvCxnSpPr>
            <a:cxnSpLocks noChangeShapeType="1"/>
            <a:endCxn id="64" idx="3"/>
          </p:cNvCxnSpPr>
          <p:nvPr/>
        </p:nvCxnSpPr>
        <p:spPr bwMode="auto">
          <a:xfrm flipH="1">
            <a:off x="3760025" y="3365177"/>
            <a:ext cx="3014837" cy="518376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9" name="Straight Connector 68"/>
          <p:cNvCxnSpPr>
            <a:cxnSpLocks noChangeShapeType="1"/>
          </p:cNvCxnSpPr>
          <p:nvPr/>
        </p:nvCxnSpPr>
        <p:spPr bwMode="auto">
          <a:xfrm flipV="1">
            <a:off x="3231259" y="2541723"/>
            <a:ext cx="324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72" name="Text Box 55"/>
          <p:cNvSpPr txBox="1">
            <a:spLocks noChangeArrowheads="1"/>
          </p:cNvSpPr>
          <p:nvPr/>
        </p:nvSpPr>
        <p:spPr bwMode="auto">
          <a:xfrm>
            <a:off x="1630423" y="2357126"/>
            <a:ext cx="2129602" cy="474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lvl="0" algn="l" rtl="0">
              <a:lnSpc>
                <a:spcPct val="90000"/>
              </a:lnSpc>
              <a:spcAft>
                <a:spcPts val="1000"/>
              </a:spcAft>
            </a:pPr>
            <a:r>
              <a:rPr lang="ru" sz="1200" b="0" i="0" u="none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E</a:t>
            </a:r>
            <a:r>
              <a:rPr lang="ru" sz="1200" b="0" i="0" u="none" baseline="-2500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1 </a:t>
            </a:r>
            <a:r>
              <a:rPr lang="ru" sz="1200" b="0" i="0" u="none">
                <a:latin typeface="+mn-lt"/>
                <a:ea typeface="Calibri"/>
                <a:cs typeface="Times New Roman"/>
              </a:rPr>
              <a:t>(общий доход от деятельности/общие активы)</a:t>
            </a:r>
            <a:endParaRPr lang="ru" sz="12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73" name="Text Box 58"/>
          <p:cNvSpPr txBox="1">
            <a:spLocks noChangeArrowheads="1"/>
          </p:cNvSpPr>
          <p:nvPr/>
        </p:nvSpPr>
        <p:spPr bwMode="auto">
          <a:xfrm>
            <a:off x="1630424" y="2945830"/>
            <a:ext cx="2002242" cy="361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lvl="0" algn="l" rtl="0">
              <a:lnSpc>
                <a:spcPct val="90000"/>
              </a:lnSpc>
              <a:spcAft>
                <a:spcPts val="1000"/>
              </a:spcAft>
            </a:pPr>
            <a:r>
              <a:rPr lang="ru" sz="1200" b="0" i="0" u="none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E</a:t>
            </a:r>
            <a:r>
              <a:rPr lang="ru" sz="1200" b="0" i="0" u="none" baseline="-25000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2</a:t>
            </a:r>
            <a:r>
              <a:rPr lang="ru" sz="1200" b="0" i="0" u="none">
                <a:solidFill>
                  <a:srgbClr val="000000"/>
                </a:solidFill>
                <a:latin typeface="+mn-lt"/>
                <a:ea typeface="Calibri"/>
                <a:cs typeface="Times New Roman"/>
              </a:rPr>
              <a:t> </a:t>
            </a:r>
            <a:r>
              <a:rPr lang="ru" sz="1200" b="0" i="0" u="none">
                <a:latin typeface="+mn-lt"/>
                <a:ea typeface="Calibri"/>
                <a:cs typeface="Times New Roman"/>
              </a:rPr>
              <a:t>(чистая выручка от процентов /общие активы)</a:t>
            </a:r>
            <a:endParaRPr lang="ru" sz="12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74" name="Text Box 46"/>
          <p:cNvSpPr txBox="1">
            <a:spLocks noChangeArrowheads="1"/>
          </p:cNvSpPr>
          <p:nvPr/>
        </p:nvSpPr>
        <p:spPr bwMode="auto">
          <a:xfrm>
            <a:off x="4975397" y="2310125"/>
            <a:ext cx="1080135" cy="46672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201</a:t>
            </a:r>
            <a:r>
              <a:rPr lang="ru" sz="1100" b="0" i="0" u="none">
                <a:latin typeface="+mn-lt"/>
                <a:ea typeface="Calibri"/>
                <a:cs typeface="Times New Roman"/>
              </a:rPr>
              <a:t>6</a:t>
            </a: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.</a:t>
            </a:r>
            <a:endParaRPr lang="ru" sz="1100" dirty="0">
              <a:effectLst/>
              <a:latin typeface="+mn-lt"/>
              <a:ea typeface="Calibri"/>
              <a:cs typeface="Times New Roman"/>
            </a:endParaRPr>
          </a:p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0,04</a:t>
            </a:r>
            <a:endParaRPr lang="ru" sz="11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75" name="Text Box 51"/>
          <p:cNvSpPr txBox="1">
            <a:spLocks noChangeArrowheads="1"/>
          </p:cNvSpPr>
          <p:nvPr/>
        </p:nvSpPr>
        <p:spPr bwMode="auto">
          <a:xfrm>
            <a:off x="4972222" y="2898452"/>
            <a:ext cx="1080135" cy="46672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201</a:t>
            </a:r>
            <a:r>
              <a:rPr lang="ru" sz="1100" b="0" i="0" u="none">
                <a:latin typeface="+mn-lt"/>
                <a:ea typeface="Calibri"/>
                <a:cs typeface="Times New Roman"/>
              </a:rPr>
              <a:t>6</a:t>
            </a: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.</a:t>
            </a:r>
            <a:endParaRPr lang="ru" sz="1100" dirty="0">
              <a:effectLst/>
              <a:latin typeface="+mn-lt"/>
              <a:ea typeface="Calibri"/>
              <a:cs typeface="Times New Roman"/>
            </a:endParaRPr>
          </a:p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0,04</a:t>
            </a:r>
            <a:endParaRPr lang="ru" sz="1100" dirty="0">
              <a:effectLst/>
              <a:latin typeface="+mn-lt"/>
              <a:ea typeface="Calibri"/>
              <a:cs typeface="Times New Roman"/>
            </a:endParaRPr>
          </a:p>
        </p:txBody>
      </p:sp>
      <p:cxnSp>
        <p:nvCxnSpPr>
          <p:cNvPr id="76" name="Straight Connector 75"/>
          <p:cNvCxnSpPr>
            <a:cxnSpLocks noChangeShapeType="1"/>
          </p:cNvCxnSpPr>
          <p:nvPr/>
        </p:nvCxnSpPr>
        <p:spPr bwMode="auto">
          <a:xfrm flipV="1">
            <a:off x="4645636" y="2541723"/>
            <a:ext cx="324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7" name="Straight Connector 76"/>
          <p:cNvCxnSpPr>
            <a:cxnSpLocks noChangeShapeType="1"/>
          </p:cNvCxnSpPr>
          <p:nvPr/>
        </p:nvCxnSpPr>
        <p:spPr bwMode="auto">
          <a:xfrm flipV="1">
            <a:off x="3239572" y="3132908"/>
            <a:ext cx="324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8" name="Straight Connector 77"/>
          <p:cNvCxnSpPr>
            <a:cxnSpLocks noChangeShapeType="1"/>
          </p:cNvCxnSpPr>
          <p:nvPr/>
        </p:nvCxnSpPr>
        <p:spPr bwMode="auto">
          <a:xfrm flipV="1">
            <a:off x="4645636" y="3132908"/>
            <a:ext cx="324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9" name="Straight Connector 78"/>
          <p:cNvCxnSpPr>
            <a:cxnSpLocks noChangeShapeType="1"/>
          </p:cNvCxnSpPr>
          <p:nvPr/>
        </p:nvCxnSpPr>
        <p:spPr bwMode="auto">
          <a:xfrm flipH="1">
            <a:off x="2681349" y="3363431"/>
            <a:ext cx="0" cy="252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5" name="Table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0781441"/>
              </p:ext>
            </p:extLst>
          </p:nvPr>
        </p:nvGraphicFramePr>
        <p:xfrm>
          <a:off x="1605089" y="4392826"/>
          <a:ext cx="4860651" cy="1151890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87056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9646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9646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716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5945"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ROA* (норма прибыли на активы)</a:t>
                      </a:r>
                      <a:endParaRPr lang="ru" sz="1100" noProof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0,3%</a:t>
                      </a:r>
                      <a:endParaRPr lang="ru" sz="1100" noProof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0,7%</a:t>
                      </a:r>
                      <a:endParaRPr lang="ru" sz="1100" noProof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2,2%</a:t>
                      </a:r>
                      <a:endParaRPr lang="ru" sz="1100" noProof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5945"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ROЕ** (норма прибыли на капитал)</a:t>
                      </a:r>
                      <a:endParaRPr lang="ru" sz="1100" noProof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1,6%</a:t>
                      </a:r>
                      <a:endParaRPr lang="ru" sz="1100" noProof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3,4%</a:t>
                      </a:r>
                      <a:endParaRPr lang="ru" sz="1100" noProof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11,1% (4,2%***)</a:t>
                      </a:r>
                      <a:endParaRPr lang="ru" sz="1100" noProof="1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cxnSp>
        <p:nvCxnSpPr>
          <p:cNvPr id="66" name="Straight Connector 65"/>
          <p:cNvCxnSpPr>
            <a:cxnSpLocks noChangeShapeType="1"/>
          </p:cNvCxnSpPr>
          <p:nvPr/>
        </p:nvCxnSpPr>
        <p:spPr bwMode="auto">
          <a:xfrm>
            <a:off x="2682619" y="2089978"/>
            <a:ext cx="4092243" cy="20965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6" name="Rectangle 85"/>
          <p:cNvSpPr/>
          <p:nvPr/>
        </p:nvSpPr>
        <p:spPr>
          <a:xfrm>
            <a:off x="1549433" y="5564002"/>
            <a:ext cx="5913474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90000"/>
              </a:lnSpc>
            </a:pPr>
            <a:r>
              <a:rPr lang="ru" sz="900" b="0" i="0" u="none" dirty="0">
                <a:latin typeface="+mn-lt"/>
              </a:rPr>
              <a:t>* Прибыль до налогообложения/общие активы </a:t>
            </a:r>
          </a:p>
          <a:p>
            <a:pPr algn="l" rtl="0">
              <a:lnSpc>
                <a:spcPct val="90000"/>
              </a:lnSpc>
            </a:pPr>
            <a:r>
              <a:rPr lang="ru" sz="900" b="0" i="0" u="none" dirty="0">
                <a:latin typeface="+mn-lt"/>
              </a:rPr>
              <a:t>**Прибыль до налогообложения/общий капитал </a:t>
            </a:r>
            <a:endParaRPr lang="ru" sz="900" noProof="1" smtClean="0">
              <a:latin typeface="+mn-lt"/>
            </a:endParaRPr>
          </a:p>
          <a:p>
            <a:pPr algn="l" rtl="0">
              <a:lnSpc>
                <a:spcPct val="90000"/>
              </a:lnSpc>
            </a:pPr>
            <a:r>
              <a:rPr lang="ru" sz="900" b="1" i="0" u="none" dirty="0">
                <a:latin typeface="+mn-lt"/>
              </a:rPr>
              <a:t>*** В случае исключения эффекта урегулирования НПЛ доход с капитала вместо 11,1%, </a:t>
            </a:r>
            <a:r>
              <a:rPr lang="ru" sz="900" b="1" i="0" u="none" dirty="0" smtClean="0">
                <a:latin typeface="+mn-lt"/>
              </a:rPr>
              <a:t>составил бы </a:t>
            </a:r>
            <a:r>
              <a:rPr lang="ru" sz="900" b="1" i="0" u="none" dirty="0">
                <a:latin typeface="+mn-lt"/>
              </a:rPr>
              <a:t>4,2%.</a:t>
            </a:r>
            <a:endParaRPr lang="ru" sz="900" b="1" noProof="1">
              <a:latin typeface="+mn-lt"/>
            </a:endParaRPr>
          </a:p>
          <a:p>
            <a:pPr algn="l" rtl="0">
              <a:lnSpc>
                <a:spcPct val="90000"/>
              </a:lnSpc>
            </a:pPr>
            <a:r>
              <a:rPr lang="ru" sz="900" b="0" i="0" u="none" dirty="0">
                <a:latin typeface="+mn-lt"/>
              </a:rPr>
              <a:t>Источник:  Ассоциация сербских банков, Билбон база данных </a:t>
            </a:r>
          </a:p>
        </p:txBody>
      </p:sp>
      <p:sp>
        <p:nvSpPr>
          <p:cNvPr id="87" name="Text Box 8"/>
          <p:cNvSpPr txBox="1">
            <a:spLocks noChangeArrowheads="1"/>
          </p:cNvSpPr>
          <p:nvPr/>
        </p:nvSpPr>
        <p:spPr bwMode="auto">
          <a:xfrm>
            <a:off x="3705668" y="4147866"/>
            <a:ext cx="5588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0">
              <a:lnSpc>
                <a:spcPct val="115000"/>
              </a:lnSpc>
              <a:spcAft>
                <a:spcPts val="100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2015 </a:t>
            </a:r>
            <a:endParaRPr lang="ru" sz="11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88" name="Text Box 8"/>
          <p:cNvSpPr txBox="1">
            <a:spLocks noChangeArrowheads="1"/>
          </p:cNvSpPr>
          <p:nvPr/>
        </p:nvSpPr>
        <p:spPr bwMode="auto">
          <a:xfrm>
            <a:off x="4704322" y="4147866"/>
            <a:ext cx="5588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0">
              <a:lnSpc>
                <a:spcPct val="115000"/>
              </a:lnSpc>
              <a:spcAft>
                <a:spcPts val="100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201</a:t>
            </a:r>
            <a:r>
              <a:rPr lang="ru" sz="1100" b="0" i="0" u="none">
                <a:latin typeface="+mn-lt"/>
                <a:ea typeface="Calibri"/>
                <a:cs typeface="Times New Roman"/>
              </a:rPr>
              <a:t>6</a:t>
            </a: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.</a:t>
            </a:r>
            <a:endParaRPr lang="ru" sz="11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89" name="Text Box 8"/>
          <p:cNvSpPr txBox="1">
            <a:spLocks noChangeArrowheads="1"/>
          </p:cNvSpPr>
          <p:nvPr/>
        </p:nvSpPr>
        <p:spPr bwMode="auto">
          <a:xfrm>
            <a:off x="5702976" y="4147866"/>
            <a:ext cx="5588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 rtl="0">
              <a:lnSpc>
                <a:spcPct val="115000"/>
              </a:lnSpc>
              <a:spcAft>
                <a:spcPts val="100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201</a:t>
            </a:r>
            <a:r>
              <a:rPr lang="ru" sz="1100" b="0" i="0" u="none">
                <a:latin typeface="+mn-lt"/>
                <a:ea typeface="Calibri"/>
                <a:cs typeface="Times New Roman"/>
              </a:rPr>
              <a:t>7</a:t>
            </a: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.</a:t>
            </a:r>
            <a:endParaRPr lang="ru" sz="11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30" name="Text Box 46"/>
          <p:cNvSpPr txBox="1">
            <a:spLocks noChangeArrowheads="1"/>
          </p:cNvSpPr>
          <p:nvPr/>
        </p:nvSpPr>
        <p:spPr bwMode="auto">
          <a:xfrm>
            <a:off x="6382772" y="2310125"/>
            <a:ext cx="1080135" cy="46672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201</a:t>
            </a:r>
            <a:r>
              <a:rPr lang="ru" sz="1100" b="0" i="0" u="none">
                <a:latin typeface="+mn-lt"/>
                <a:ea typeface="Calibri"/>
                <a:cs typeface="Times New Roman"/>
              </a:rPr>
              <a:t>7</a:t>
            </a: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.</a:t>
            </a:r>
            <a:endParaRPr lang="ru" sz="1100" dirty="0">
              <a:effectLst/>
              <a:latin typeface="+mn-lt"/>
              <a:ea typeface="Calibri"/>
              <a:cs typeface="Times New Roman"/>
            </a:endParaRPr>
          </a:p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0,05</a:t>
            </a:r>
            <a:endParaRPr lang="ru" sz="1100" dirty="0">
              <a:effectLst/>
              <a:latin typeface="+mn-lt"/>
              <a:ea typeface="Calibri"/>
              <a:cs typeface="Times New Roman"/>
            </a:endParaRPr>
          </a:p>
        </p:txBody>
      </p:sp>
      <p:sp>
        <p:nvSpPr>
          <p:cNvPr id="31" name="Text Box 51"/>
          <p:cNvSpPr txBox="1">
            <a:spLocks noChangeArrowheads="1"/>
          </p:cNvSpPr>
          <p:nvPr/>
        </p:nvSpPr>
        <p:spPr bwMode="auto">
          <a:xfrm>
            <a:off x="6382771" y="2898452"/>
            <a:ext cx="1080135" cy="46672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vert="horz" wrap="square" lIns="91440" tIns="45720" rIns="91440" bIns="45720" anchor="ctr" anchorCtr="0" upright="1">
            <a:noAutofit/>
          </a:bodyPr>
          <a:lstStyle/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2017 </a:t>
            </a:r>
            <a:endParaRPr lang="ru" sz="1100" dirty="0">
              <a:effectLst/>
              <a:latin typeface="+mn-lt"/>
              <a:ea typeface="Calibri"/>
              <a:cs typeface="Times New Roman"/>
            </a:endParaRPr>
          </a:p>
          <a:p>
            <a:pPr algn="ctr" rtl="0">
              <a:lnSpc>
                <a:spcPct val="115000"/>
              </a:lnSpc>
              <a:spcAft>
                <a:spcPts val="0"/>
              </a:spcAft>
            </a:pPr>
            <a:r>
              <a:rPr lang="ru" sz="1100" b="0" i="0" u="none">
                <a:effectLst/>
                <a:latin typeface="+mn-lt"/>
                <a:ea typeface="Calibri"/>
                <a:cs typeface="Times New Roman"/>
              </a:rPr>
              <a:t>0,04</a:t>
            </a:r>
            <a:endParaRPr lang="ru" sz="1100" dirty="0">
              <a:effectLst/>
              <a:latin typeface="+mn-lt"/>
              <a:ea typeface="Calibri"/>
              <a:cs typeface="Times New Roman"/>
            </a:endParaRPr>
          </a:p>
        </p:txBody>
      </p:sp>
      <p:cxnSp>
        <p:nvCxnSpPr>
          <p:cNvPr id="32" name="Straight Connector 31"/>
          <p:cNvCxnSpPr>
            <a:cxnSpLocks noChangeShapeType="1"/>
          </p:cNvCxnSpPr>
          <p:nvPr/>
        </p:nvCxnSpPr>
        <p:spPr bwMode="auto">
          <a:xfrm flipV="1">
            <a:off x="6058772" y="2541723"/>
            <a:ext cx="324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3" name="Straight Connector 32"/>
          <p:cNvCxnSpPr>
            <a:cxnSpLocks noChangeShapeType="1"/>
          </p:cNvCxnSpPr>
          <p:nvPr/>
        </p:nvCxnSpPr>
        <p:spPr bwMode="auto">
          <a:xfrm flipV="1">
            <a:off x="6058772" y="3132908"/>
            <a:ext cx="3240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6822584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2"/>
            <a:ext cx="8229600" cy="684000"/>
          </a:xfrm>
        </p:spPr>
        <p:txBody>
          <a:bodyPr/>
          <a:lstStyle/>
          <a:p>
            <a:pPr algn="l" rtl="0"/>
            <a:r>
              <a:rPr lang="ru" b="0" i="0" u="none"/>
              <a:t>Адекватность капитала </a:t>
            </a:r>
            <a:endParaRPr lang="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>
              <a:defRPr/>
            </a:pPr>
            <a:fld id="{D38DB276-705E-44F0-8736-8BF247823975}" type="slidenum">
              <a:rPr/>
              <a:pPr algn="l" rtl="0">
                <a:defRPr/>
              </a:pPr>
              <a:t>13</a:t>
            </a:fld>
            <a:endParaRPr lang="ru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788379"/>
              </p:ext>
            </p:extLst>
          </p:nvPr>
        </p:nvGraphicFramePr>
        <p:xfrm>
          <a:off x="2460308" y="1808902"/>
          <a:ext cx="4223385" cy="1714500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485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24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24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24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5435">
                <a:tc>
                  <a:txBody>
                    <a:bodyPr/>
                    <a:lstStyle/>
                    <a:p>
                      <a:pPr algn="l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2015 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 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2017 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Сербия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20,9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21,8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22,5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Хорватия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20,9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22,5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22,7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БиГ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14,8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15,8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15,9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Словения 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18,7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19,2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18,2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Венгрия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16,9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17,9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16,8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Словакия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17,8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18,0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18,8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Румыния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19,2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19,7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19,0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21705792"/>
              </p:ext>
            </p:extLst>
          </p:nvPr>
        </p:nvGraphicFramePr>
        <p:xfrm>
          <a:off x="1885950" y="3681962"/>
          <a:ext cx="5372100" cy="2303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1911937" y="5993166"/>
            <a:ext cx="547808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ru" sz="900" b="0" i="0" u="none">
                <a:latin typeface="+mn-lt"/>
              </a:rPr>
              <a:t>Источник:  IMF, GFSR Tables, October 2017; Национальный банк Сербии </a:t>
            </a:r>
            <a:endParaRPr lang="ru" sz="900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65328" y="3659642"/>
            <a:ext cx="41285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ru" sz="900" b="0" i="0" u="none">
                <a:latin typeface="+mn-lt"/>
              </a:rPr>
              <a:t>в %</a:t>
            </a:r>
            <a:endParaRPr lang="ru" sz="900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73098" y="1592545"/>
            <a:ext cx="41285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ru" sz="900" b="0" i="0" u="none">
                <a:latin typeface="+mn-lt"/>
              </a:rPr>
              <a:t>в %</a:t>
            </a:r>
            <a:endParaRPr lang="ru" sz="9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64034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2"/>
            <a:ext cx="8229600" cy="684000"/>
          </a:xfrm>
        </p:spPr>
        <p:txBody>
          <a:bodyPr/>
          <a:lstStyle/>
          <a:p>
            <a:pPr algn="l" rtl="0"/>
            <a:r>
              <a:rPr lang="ru" b="0" i="0" u="none"/>
              <a:t>Стандартный НПЛ коэффициент</a:t>
            </a:r>
            <a:endParaRPr lang="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>
              <a:defRPr/>
            </a:pPr>
            <a:fld id="{D38DB276-705E-44F0-8736-8BF247823975}" type="slidenum">
              <a:rPr/>
              <a:pPr algn="l" rtl="0">
                <a:defRPr/>
              </a:pPr>
              <a:t>14</a:t>
            </a:fld>
            <a:endParaRPr lang="ru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2654615"/>
              </p:ext>
            </p:extLst>
          </p:nvPr>
        </p:nvGraphicFramePr>
        <p:xfrm>
          <a:off x="2460308" y="1775649"/>
          <a:ext cx="4223385" cy="1777619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485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24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24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24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5435">
                <a:tc>
                  <a:txBody>
                    <a:bodyPr/>
                    <a:lstStyle/>
                    <a:p>
                      <a:pPr algn="l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2015 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 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2017 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Сербия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21,6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17,0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10,0</a:t>
                      </a:r>
                      <a:endParaRPr lang="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Хорватия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16,3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13,6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12,3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БиГ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13,7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11,8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11,0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Словения 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9,9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5,0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3,2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Венгрия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11,6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13,6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12,3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Словакия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4,9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4,4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3,7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Румыния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13,5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9,6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7,9</a:t>
                      </a:r>
                      <a:endParaRPr lang="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449004164"/>
              </p:ext>
            </p:extLst>
          </p:nvPr>
        </p:nvGraphicFramePr>
        <p:xfrm>
          <a:off x="1885950" y="3648707"/>
          <a:ext cx="5372100" cy="2303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1878688" y="5970931"/>
            <a:ext cx="5128953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ru" sz="900" b="0" i="0" u="none">
                <a:latin typeface="+mn-lt"/>
              </a:rPr>
              <a:t>Источник:  IMF, GFSR Tables, October 2017; Национальный банк Сербии </a:t>
            </a:r>
          </a:p>
        </p:txBody>
      </p:sp>
      <p:sp>
        <p:nvSpPr>
          <p:cNvPr id="9" name="Rectangle 8"/>
          <p:cNvSpPr/>
          <p:nvPr/>
        </p:nvSpPr>
        <p:spPr>
          <a:xfrm>
            <a:off x="1665328" y="3625542"/>
            <a:ext cx="41285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ru" sz="900" b="0" i="0" u="none">
                <a:latin typeface="+mn-lt"/>
              </a:rPr>
              <a:t>в %</a:t>
            </a:r>
            <a:endParaRPr lang="ru" sz="900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67579" y="1531091"/>
            <a:ext cx="41285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ru" sz="900" b="0" i="0" u="none">
                <a:latin typeface="+mn-lt"/>
              </a:rPr>
              <a:t>в %</a:t>
            </a:r>
            <a:endParaRPr lang="ru" sz="9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70138778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2"/>
            <a:ext cx="8229600" cy="684000"/>
          </a:xfrm>
        </p:spPr>
        <p:txBody>
          <a:bodyPr/>
          <a:lstStyle/>
          <a:p>
            <a:pPr algn="l" rtl="0"/>
            <a:r>
              <a:rPr lang="ru" b="0" i="0" u="none"/>
              <a:t>Норма прибыли на капитал (ROЕ)</a:t>
            </a:r>
            <a:endParaRPr lang="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>
              <a:defRPr/>
            </a:pPr>
            <a:fld id="{D38DB276-705E-44F0-8736-8BF247823975}" type="slidenum">
              <a:rPr/>
              <a:pPr algn="l" rtl="0">
                <a:defRPr/>
              </a:pPr>
              <a:t>15</a:t>
            </a:fld>
            <a:endParaRPr lang="ru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276697"/>
              </p:ext>
            </p:extLst>
          </p:nvPr>
        </p:nvGraphicFramePr>
        <p:xfrm>
          <a:off x="2460308" y="1742399"/>
          <a:ext cx="4223385" cy="1777619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485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24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249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24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5435">
                <a:tc>
                  <a:txBody>
                    <a:bodyPr/>
                    <a:lstStyle/>
                    <a:p>
                      <a:pPr algn="l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2015 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 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2017 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Сербия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1,6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3,4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11,1 (4,2*)</a:t>
                      </a:r>
                      <a:endParaRPr lang="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Хорватия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-8,6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13,1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6,3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БиГ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2,0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7,3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12,0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Словения 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4,2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8,8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9,8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Венгрия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1,9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16,7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20,8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Словакия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11,2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13,0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10,0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01295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Румыния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11,8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10,4</a:t>
                      </a:r>
                      <a:endParaRPr lang="ru" sz="11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12,9</a:t>
                      </a:r>
                      <a:endParaRPr lang="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3676374428"/>
              </p:ext>
            </p:extLst>
          </p:nvPr>
        </p:nvGraphicFramePr>
        <p:xfrm>
          <a:off x="1885950" y="3521309"/>
          <a:ext cx="5372100" cy="2463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/>
          <p:cNvSpPr/>
          <p:nvPr/>
        </p:nvSpPr>
        <p:spPr>
          <a:xfrm>
            <a:off x="1845433" y="6001479"/>
            <a:ext cx="57856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 rtl="0"/>
            <a:r>
              <a:rPr lang="ru" sz="900" b="1" i="0" u="none">
                <a:solidFill>
                  <a:srgbClr val="000000"/>
                </a:solidFill>
                <a:latin typeface="Arial"/>
              </a:rPr>
              <a:t>* В случае исключения эффекта урегулирования НПЛ доход с капитала вместо 11,1%, составил бы 4,2%.</a:t>
            </a:r>
            <a:endParaRPr lang="ru" sz="900" b="1" dirty="0">
              <a:solidFill>
                <a:srgbClr val="000000"/>
              </a:solidFill>
              <a:latin typeface="Arial"/>
            </a:endParaRPr>
          </a:p>
          <a:p>
            <a:pPr algn="l" rtl="0"/>
            <a:r>
              <a:rPr lang="ru" sz="900" b="0" i="0" u="none">
                <a:latin typeface="+mn-lt"/>
              </a:rPr>
              <a:t>Источник:  IMF, GFSR Tables, October 2017; Национальный банк Сербии </a:t>
            </a:r>
            <a:endParaRPr lang="ru" sz="900" dirty="0" smtClean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40389" y="3510008"/>
            <a:ext cx="41285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ru" sz="900" b="0" i="0" u="none">
                <a:latin typeface="+mn-lt"/>
              </a:rPr>
              <a:t>в %</a:t>
            </a:r>
            <a:endParaRPr lang="ru" sz="900" dirty="0"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6472" y="1517728"/>
            <a:ext cx="41285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ru" sz="900" b="0" i="0" u="none">
                <a:latin typeface="+mn-lt"/>
              </a:rPr>
              <a:t>в %</a:t>
            </a:r>
            <a:endParaRPr lang="ru" sz="9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155194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ru" sz="2700" b="0" i="0" u="none"/>
              <a:t>Кредитная задолженность населения в регионе</a:t>
            </a:r>
            <a:r>
              <a:rPr lang="ru" sz="2200"/>
              <a:t/>
            </a:r>
            <a:br>
              <a:rPr lang="ru" sz="2200"/>
            </a:br>
            <a:r>
              <a:rPr lang="ru" sz="2500" b="0" i="0" u="none"/>
              <a:t>(31.12.2017)</a:t>
            </a:r>
            <a:endParaRPr lang="ru" sz="2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>
              <a:defRPr/>
            </a:pPr>
            <a:fld id="{D38DB276-705E-44F0-8736-8BF247823975}" type="slidenum">
              <a:rPr/>
              <a:pPr algn="l" rtl="0">
                <a:defRPr/>
              </a:pPr>
              <a:t>16</a:t>
            </a:fld>
            <a:endParaRPr lang="ru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1985948"/>
              </p:ext>
            </p:extLst>
          </p:nvPr>
        </p:nvGraphicFramePr>
        <p:xfrm>
          <a:off x="1566726" y="2323433"/>
          <a:ext cx="6010549" cy="2971784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20629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10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106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201064"/>
                <a:gridCol w="1201064"/>
              </a:tblGrid>
              <a:tr h="813224">
                <a:tc>
                  <a:txBody>
                    <a:bodyPr/>
                    <a:lstStyle/>
                    <a:p>
                      <a:pPr algn="l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Кредиты населению</a:t>
                      </a:r>
                      <a:endParaRPr lang="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(в млрд. евро)</a:t>
                      </a:r>
                      <a:endParaRPr lang="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Задолженность населения/ВНП</a:t>
                      </a:r>
                      <a:endParaRPr lang="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(в %)</a:t>
                      </a:r>
                      <a:endParaRPr lang="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Задолженность на душу населения </a:t>
                      </a:r>
                      <a:endParaRPr lang="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(в евро)  </a:t>
                      </a:r>
                      <a:endParaRPr lang="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Чистая средняя заработная плата</a:t>
                      </a:r>
                      <a:endParaRPr lang="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1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(в евро)  </a:t>
                      </a:r>
                      <a:endParaRPr lang="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820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БиГ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3,6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22,0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1.038</a:t>
                      </a:r>
                      <a:endParaRPr lang="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445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69820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Хорватия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15,2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33,0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3.650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833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69820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Болгария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10,0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19,8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1.413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574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69820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Румыния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26,1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15,9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1.332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533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69820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Македония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2,2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22,0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1.094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390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9820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Черногория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1,1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26,7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1.804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511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69820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Словения 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10,0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25,0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4.882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1.078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69820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Сербия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7,6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20,7</a:t>
                      </a:r>
                      <a:endParaRPr lang="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1.084</a:t>
                      </a:r>
                      <a:endParaRPr lang="ru" sz="120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Calibri"/>
                          <a:cs typeface="Times New Roman"/>
                        </a:rPr>
                        <a:t>422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1496299" y="5303221"/>
            <a:ext cx="519545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ru" sz="900" b="0" i="0" u="none">
                <a:latin typeface="+mn-lt"/>
              </a:rPr>
              <a:t>Источник: центральные банки конкретных стран; институты статистики </a:t>
            </a:r>
            <a:endParaRPr lang="ru" sz="9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7254126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algn="l" rtl="0"/>
            <a:fld id="{BDCBD58E-3B9F-47A7-B12A-1C2D66461942}" type="slidenum">
              <a:rPr/>
              <a:pPr algn="l" rtl="0"/>
              <a:t>2</a:t>
            </a:fld>
            <a:endParaRPr lang="ru" smtClean="0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712"/>
            <a:ext cx="8229600" cy="6840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ru" sz="2700" b="0" i="0" u="none" dirty="0"/>
              <a:t>Основные показатели макроэкономических движений </a:t>
            </a:r>
            <a:endParaRPr lang="ru" sz="2700" dirty="0" smtClean="0"/>
          </a:p>
        </p:txBody>
      </p:sp>
      <p:sp>
        <p:nvSpPr>
          <p:cNvPr id="3079" name="TextBox 5"/>
          <p:cNvSpPr txBox="1">
            <a:spLocks noChangeArrowheads="1"/>
          </p:cNvSpPr>
          <p:nvPr/>
        </p:nvSpPr>
        <p:spPr bwMode="auto">
          <a:xfrm>
            <a:off x="1138630" y="1893068"/>
            <a:ext cx="104059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0"/>
            <a:r>
              <a:rPr lang="ru" sz="1000" b="0" i="0" u="none">
                <a:latin typeface="Arial" pitchFamily="34" charset="0"/>
                <a:cs typeface="Arial" pitchFamily="34" charset="0"/>
              </a:rPr>
              <a:t>в %</a:t>
            </a:r>
            <a:endParaRPr lang="ru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73"/>
          <p:cNvSpPr txBox="1">
            <a:spLocks noChangeArrowheads="1"/>
          </p:cNvSpPr>
          <p:nvPr/>
        </p:nvSpPr>
        <p:spPr bwMode="auto">
          <a:xfrm>
            <a:off x="2016223" y="5465991"/>
            <a:ext cx="5576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ru" sz="900" b="0" i="0" u="none" dirty="0">
                <a:latin typeface="+mn-lt"/>
              </a:rPr>
              <a:t>*Оценка Министерства финансов</a:t>
            </a:r>
            <a:endParaRPr lang="ru" sz="900" dirty="0" smtClean="0">
              <a:latin typeface="+mn-lt"/>
              <a:cs typeface="Arial" pitchFamily="34" charset="0"/>
            </a:endParaRPr>
          </a:p>
          <a:p>
            <a:pPr algn="l" rtl="0"/>
            <a:r>
              <a:rPr lang="ru" sz="900" b="0" i="0" u="none" dirty="0">
                <a:latin typeface="+mn-lt"/>
                <a:cs typeface="Arial" pitchFamily="34" charset="0"/>
              </a:rPr>
              <a:t>Источник:  Министерство финансов РС, Бюллетень публичных финансов, декабрь 2017 г.</a:t>
            </a:r>
            <a:endParaRPr lang="ru" sz="900" dirty="0" smtClean="0">
              <a:latin typeface="+mn-lt"/>
              <a:cs typeface="Arial" pitchFamily="34" charset="0"/>
            </a:endParaRPr>
          </a:p>
        </p:txBody>
      </p:sp>
      <p:graphicFrame>
        <p:nvGraphicFramePr>
          <p:cNvPr id="12" name="Chart 11"/>
          <p:cNvGraphicFramePr/>
          <p:nvPr>
            <p:extLst>
              <p:ext uri="{D42A27DB-BD31-4B8C-83A1-F6EECF244321}">
                <p14:modId xmlns:p14="http://schemas.microsoft.com/office/powerpoint/2010/main" val="4162752794"/>
              </p:ext>
            </p:extLst>
          </p:nvPr>
        </p:nvGraphicFramePr>
        <p:xfrm>
          <a:off x="1828800" y="1872495"/>
          <a:ext cx="5486400" cy="3536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 Box 73"/>
          <p:cNvSpPr txBox="1">
            <a:spLocks noChangeArrowheads="1"/>
          </p:cNvSpPr>
          <p:nvPr/>
        </p:nvSpPr>
        <p:spPr bwMode="auto">
          <a:xfrm>
            <a:off x="6421404" y="3371360"/>
            <a:ext cx="3905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rtl="0"/>
            <a:r>
              <a:rPr lang="ru" sz="1200" b="1" i="0" u="none">
                <a:latin typeface="+mn-lt"/>
              </a:rPr>
              <a:t>*</a:t>
            </a:r>
            <a:endParaRPr lang="ru" sz="1200" b="1" dirty="0" smtClean="0"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231927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ru" b="0" i="0" u="none"/>
              <a:t>Устойчивость финансовой системы </a:t>
            </a:r>
            <a:endParaRPr lang="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0302"/>
            <a:ext cx="8229600" cy="1666702"/>
          </a:xfrm>
        </p:spPr>
        <p:txBody>
          <a:bodyPr/>
          <a:lstStyle/>
          <a:p>
            <a:pPr indent="-268288" algn="l" rtl="0">
              <a:lnSpc>
                <a:spcPct val="114000"/>
              </a:lnSpc>
            </a:pPr>
            <a:r>
              <a:rPr lang="ru" sz="2600" b="0" i="0" u="none"/>
              <a:t>Денежная устойчивость </a:t>
            </a:r>
          </a:p>
          <a:p>
            <a:pPr marL="627063" lvl="1" indent="-268288" algn="l" rtl="0">
              <a:lnSpc>
                <a:spcPct val="114000"/>
              </a:lnSpc>
            </a:pPr>
            <a:r>
              <a:rPr lang="ru" sz="2400" b="0" i="0" u="none"/>
              <a:t>Устойчивая и низкая инфляция </a:t>
            </a:r>
          </a:p>
          <a:p>
            <a:pPr marL="627063" lvl="1" indent="-268288" algn="l" rtl="0">
              <a:lnSpc>
                <a:spcPct val="114000"/>
              </a:lnSpc>
            </a:pPr>
            <a:r>
              <a:rPr lang="ru" sz="2400" b="0" i="0" u="none"/>
              <a:t>Устойчивый курс </a:t>
            </a:r>
          </a:p>
          <a:p>
            <a:pPr indent="-268288" algn="l" rtl="0">
              <a:lnSpc>
                <a:spcPct val="114000"/>
              </a:lnSpc>
            </a:pPr>
            <a:r>
              <a:rPr lang="ru" b="0" i="0" u="none"/>
              <a:t>Фискальная консолидация</a:t>
            </a:r>
          </a:p>
          <a:p>
            <a:pPr marL="627063" lvl="1" indent="-268288" algn="l" rtl="0">
              <a:lnSpc>
                <a:spcPct val="114000"/>
              </a:lnSpc>
            </a:pPr>
            <a:r>
              <a:rPr lang="ru" sz="2400" b="0" i="0" u="none"/>
              <a:t>Бюджетный профицит</a:t>
            </a:r>
          </a:p>
          <a:p>
            <a:pPr marL="627063" lvl="1" indent="-268288" algn="l" rtl="0">
              <a:lnSpc>
                <a:spcPct val="114000"/>
              </a:lnSpc>
            </a:pPr>
            <a:r>
              <a:rPr lang="ru" sz="2400" b="0" i="0" u="none"/>
              <a:t>Общественная задолженность уменьшена </a:t>
            </a:r>
            <a:endParaRPr lang="ru" sz="2600" dirty="0" smtClean="0"/>
          </a:p>
          <a:p>
            <a:pPr algn="l" rtl="0">
              <a:lnSpc>
                <a:spcPct val="114000"/>
              </a:lnSpc>
            </a:pPr>
            <a:endParaRPr lang="ru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>
              <a:defRPr/>
            </a:pPr>
            <a:fld id="{D38DB276-705E-44F0-8736-8BF247823975}" type="slidenum">
              <a:rPr/>
              <a:pPr algn="l" rtl="0">
                <a:defRPr/>
              </a:pPr>
              <a:t>3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395754156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ru" b="0" i="0" u="none"/>
              <a:t>Ключевые проблемы банковского сектора Сербии </a:t>
            </a:r>
            <a:endParaRPr lang="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89204"/>
            <a:ext cx="8229600" cy="1666702"/>
          </a:xfrm>
        </p:spPr>
        <p:txBody>
          <a:bodyPr/>
          <a:lstStyle/>
          <a:p>
            <a:pPr indent="-268288" algn="l" rtl="0">
              <a:lnSpc>
                <a:spcPct val="114000"/>
              </a:lnSpc>
            </a:pPr>
            <a:r>
              <a:rPr lang="ru" sz="2600" b="0" i="0" u="none"/>
              <a:t>Снижение процентных ставок </a:t>
            </a:r>
          </a:p>
          <a:p>
            <a:pPr indent="-268288" algn="l" rtl="0">
              <a:lnSpc>
                <a:spcPct val="114000"/>
              </a:lnSpc>
            </a:pPr>
            <a:r>
              <a:rPr lang="ru" sz="2600" b="0" i="0" u="none"/>
              <a:t>Стагнация кредитной активности</a:t>
            </a:r>
          </a:p>
          <a:p>
            <a:pPr indent="-268288" algn="l" rtl="0">
              <a:lnSpc>
                <a:spcPct val="114000"/>
              </a:lnSpc>
            </a:pPr>
            <a:r>
              <a:rPr lang="ru" sz="2600" b="0" i="0" u="none"/>
              <a:t>Проблемные кредиты (НПЛ)</a:t>
            </a:r>
          </a:p>
          <a:p>
            <a:pPr algn="l" rtl="0">
              <a:lnSpc>
                <a:spcPct val="114000"/>
              </a:lnSpc>
            </a:pPr>
            <a:endParaRPr lang="ru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>
              <a:defRPr/>
            </a:pPr>
            <a:fld id="{D38DB276-705E-44F0-8736-8BF247823975}" type="slidenum">
              <a:rPr/>
              <a:pPr algn="l" rtl="0">
                <a:defRPr/>
              </a:pPr>
              <a:t>4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val="391111203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56000"/>
          </a:xfrm>
        </p:spPr>
        <p:txBody>
          <a:bodyPr/>
          <a:lstStyle/>
          <a:p>
            <a:pPr algn="l" rtl="0">
              <a:lnSpc>
                <a:spcPct val="80000"/>
              </a:lnSpc>
              <a:defRPr/>
            </a:pPr>
            <a:r>
              <a:rPr lang="ru" sz="2800" b="0" i="0" u="none" dirty="0"/>
              <a:t>Средневзвешенные процентные ставки</a:t>
            </a:r>
            <a:r>
              <a:rPr lang="ru" sz="2800" dirty="0"/>
              <a:t/>
            </a:r>
            <a:br>
              <a:rPr lang="ru" sz="2800" dirty="0"/>
            </a:br>
            <a:r>
              <a:rPr lang="ru" sz="2800" b="0" i="0" u="none" dirty="0"/>
              <a:t>по всем кредитам и вкладам</a:t>
            </a:r>
          </a:p>
        </p:txBody>
      </p:sp>
      <p:sp>
        <p:nvSpPr>
          <p:cNvPr id="17413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algn="l" rtl="0"/>
            <a:fld id="{D07FE019-9474-4D6F-8E1D-1E5850E6219E}" type="slidenum">
              <a:rPr/>
              <a:pPr algn="l" rtl="0"/>
              <a:t>5</a:t>
            </a:fld>
            <a:endParaRPr lang="ru" smtClean="0"/>
          </a:p>
        </p:txBody>
      </p:sp>
      <p:sp>
        <p:nvSpPr>
          <p:cNvPr id="3" name="Rectangle 2"/>
          <p:cNvSpPr/>
          <p:nvPr/>
        </p:nvSpPr>
        <p:spPr>
          <a:xfrm>
            <a:off x="2133590" y="5419748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 rtl="0"/>
            <a:r>
              <a:rPr lang="ru" sz="800" b="0" i="0" u="none" dirty="0">
                <a:latin typeface="+mn-lt"/>
              </a:rPr>
              <a:t>* Включены все кредиты по видам, срочности и назначениям </a:t>
            </a:r>
            <a:r>
              <a:rPr lang="ru" sz="800" b="0" i="0" u="none" dirty="0" smtClean="0">
                <a:latin typeface="+mn-lt"/>
              </a:rPr>
              <a:t>– новые сделки </a:t>
            </a:r>
            <a:endParaRPr lang="ru" sz="800" dirty="0">
              <a:latin typeface="+mn-lt"/>
            </a:endParaRPr>
          </a:p>
          <a:p>
            <a:pPr algn="l" rtl="0"/>
            <a:r>
              <a:rPr lang="ru" sz="800" b="0" i="0" u="none" dirty="0">
                <a:latin typeface="+mn-lt"/>
              </a:rPr>
              <a:t>** Включены все вклады по критерию срочности </a:t>
            </a:r>
            <a:r>
              <a:rPr lang="ru" sz="800" b="0" i="0" u="none" dirty="0" smtClean="0">
                <a:latin typeface="+mn-lt"/>
              </a:rPr>
              <a:t> - новые сделки </a:t>
            </a:r>
            <a:endParaRPr lang="ru" sz="800" dirty="0">
              <a:latin typeface="+mn-lt"/>
            </a:endParaRPr>
          </a:p>
          <a:p>
            <a:pPr algn="l" rtl="0"/>
            <a:r>
              <a:rPr lang="ru" sz="800" b="0" i="0" u="none" dirty="0">
                <a:latin typeface="+mn-lt"/>
              </a:rPr>
              <a:t>Источник данных:  Статистический бюллетень НБС, декабрь 2017 года </a:t>
            </a:r>
            <a:endParaRPr lang="ru" sz="800" dirty="0">
              <a:latin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89930" y="1836661"/>
            <a:ext cx="180107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0"/>
            <a:r>
              <a:rPr lang="ru" sz="1000" b="0" i="0" u="none">
                <a:latin typeface="+mn-lt"/>
              </a:rPr>
              <a:t>в % на годовом уровне </a:t>
            </a:r>
            <a:endParaRPr lang="ru" sz="1000" noProof="1">
              <a:latin typeface="+mn-lt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1380106651"/>
              </p:ext>
            </p:extLst>
          </p:nvPr>
        </p:nvGraphicFramePr>
        <p:xfrm>
          <a:off x="1683064" y="2111895"/>
          <a:ext cx="5777872" cy="33670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1815913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6840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ru" b="0" i="0" u="none"/>
              <a:t>Процентные ставки</a:t>
            </a:r>
            <a:endParaRPr lang="ru" dirty="0"/>
          </a:p>
        </p:txBody>
      </p:sp>
      <p:sp>
        <p:nvSpPr>
          <p:cNvPr id="47109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algn="l" rtl="0"/>
            <a:fld id="{1AFDEDF3-B36A-498C-BF0D-2EF8989F4847}" type="slidenum">
              <a:rPr/>
              <a:pPr algn="l" rtl="0"/>
              <a:t>6</a:t>
            </a:fld>
            <a:endParaRPr lang="ru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31494"/>
              </p:ext>
            </p:extLst>
          </p:nvPr>
        </p:nvGraphicFramePr>
        <p:xfrm>
          <a:off x="1288034" y="2185577"/>
          <a:ext cx="6567933" cy="331319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65895"/>
                <a:gridCol w="1803862"/>
                <a:gridCol w="1024544"/>
                <a:gridCol w="1024544"/>
                <a:gridCol w="1024544"/>
                <a:gridCol w="1024544"/>
              </a:tblGrid>
              <a:tr h="59971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№№ 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4135" marR="6413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Наименование процентной ставки  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4135" marR="6413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2014 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2015 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 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2017 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488655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4135" marR="6413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Референтная процентная ставка*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4135" marR="6413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8,00%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4,50%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4135" marR="6413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4,00%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3,50%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098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2.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4135" marR="6413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BEONIA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4135" marR="6413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9,45%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2,61%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4135" marR="6413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3,04%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2,27%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5388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3.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4135" marR="6413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BELIBOR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(в зависимости от срочности)  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4135" marR="6413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9,91 - 9,79%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3,03 - 4,03%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3,00 - 3,66%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2,52 - 3,24%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31190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4.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4135" marR="6413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Суммарная средневзвешенная процентная ставка на ценные бумаги, посредством которых НБС проводит операции на открытом рынке    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4135" marR="6413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6,98%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3,46%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4135" marR="64135" marT="9525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2,82%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2,83%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219874" y="5687562"/>
            <a:ext cx="521879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rtl="0" eaLnBrk="0" hangingPunct="0"/>
            <a:r>
              <a:rPr lang="ru" sz="1000" b="0" i="0" u="none" dirty="0">
                <a:latin typeface="+mn-lt"/>
                <a:ea typeface="Times New Roman" pitchFamily="18" charset="0"/>
                <a:cs typeface="Times New Roman" pitchFamily="18" charset="0"/>
              </a:rPr>
              <a:t>Источник данных:  Статистический бюллетень НБС, декабрь 2017 года, www.nbs.rs</a:t>
            </a:r>
            <a:endParaRPr kumimoji="0" lang="ru" altLang="en-US" sz="18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+mn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94113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2"/>
            <a:ext cx="8229600" cy="756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defRPr/>
            </a:pPr>
            <a:r>
              <a:rPr lang="ru" sz="2700" b="0" i="0" u="none"/>
              <a:t>Итого кредиты в конце 2017 года</a:t>
            </a:r>
            <a:r>
              <a:rPr lang="ru" sz="2700"/>
              <a:t/>
            </a:r>
            <a:br>
              <a:rPr lang="ru" sz="2700"/>
            </a:br>
            <a:r>
              <a:rPr lang="ru" sz="2500" b="0" i="0" u="none"/>
              <a:t>(чистая бухгалтерская стоимость)</a:t>
            </a:r>
            <a:endParaRPr lang="ru" sz="2500" dirty="0"/>
          </a:p>
        </p:txBody>
      </p:sp>
      <p:sp>
        <p:nvSpPr>
          <p:cNvPr id="50181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algn="l" rtl="0"/>
            <a:fld id="{80DAC66B-0F77-4A77-A77C-DF82B87CB639}" type="slidenum">
              <a:rPr/>
              <a:pPr algn="l" rtl="0"/>
              <a:t>7</a:t>
            </a:fld>
            <a:endParaRPr lang="ru" dirty="0" smtClean="0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870678" y="5820362"/>
            <a:ext cx="445974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rtl="0" eaLnBrk="0" hangingPunct="0">
              <a:tabLst>
                <a:tab pos="7470775" algn="l"/>
              </a:tabLst>
            </a:pPr>
            <a:r>
              <a:rPr lang="ru" sz="700" b="0" i="0" u="none">
                <a:latin typeface="+mn-lt"/>
                <a:ea typeface="Times New Roman" pitchFamily="18" charset="0"/>
              </a:rPr>
              <a:t>Средний курс на 29.12.2017. года 1 евро = 118,4727 дин. </a:t>
            </a:r>
          </a:p>
          <a:p>
            <a:pPr lvl="0" algn="l" rtl="0" eaLnBrk="0" hangingPunct="0">
              <a:tabLst>
                <a:tab pos="7470775" algn="l"/>
              </a:tabLst>
            </a:pPr>
            <a:r>
              <a:rPr lang="ru" sz="700" b="0" i="0" u="none">
                <a:latin typeface="+mn-lt"/>
                <a:ea typeface="Times New Roman" pitchFamily="18" charset="0"/>
              </a:rPr>
              <a:t>Средний курс на 31.12.2016. года 1 евро = 123,4723 дин. </a:t>
            </a:r>
          </a:p>
          <a:p>
            <a:pPr lvl="0" algn="l" rtl="0" eaLnBrk="0" hangingPunct="0">
              <a:tabLst>
                <a:tab pos="7470775" algn="l"/>
              </a:tabLst>
            </a:pPr>
            <a:r>
              <a:rPr lang="ru" sz="700" b="0" i="0" u="none">
                <a:latin typeface="+mn-lt"/>
                <a:ea typeface="Times New Roman" pitchFamily="18" charset="0"/>
              </a:rPr>
              <a:t>Источник данных:  Ассоциация сербских банков, Билбон база данных 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550605" y="1539631"/>
            <a:ext cx="471461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r" rtl="0" eaLnBrk="0" hangingPunct="0">
              <a:tabLst>
                <a:tab pos="7470775" algn="l"/>
              </a:tabLst>
            </a:pPr>
            <a:r>
              <a:rPr kumimoji="0" lang="ru" sz="8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itchFamily="18" charset="0"/>
              </a:rPr>
              <a:t>состояние в конце периода, в млн. дин. / млн. евро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935575"/>
              </p:ext>
            </p:extLst>
          </p:nvPr>
        </p:nvGraphicFramePr>
        <p:xfrm>
          <a:off x="1962151" y="1749161"/>
          <a:ext cx="5219699" cy="4074200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546971"/>
                <a:gridCol w="736413"/>
                <a:gridCol w="1137102"/>
                <a:gridCol w="949985"/>
                <a:gridCol w="849228"/>
              </a:tblGrid>
              <a:tr h="518868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Сектор</a:t>
                      </a:r>
                      <a:endParaRPr lang="ru" sz="1100" noProof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Валюта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 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2017 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Коэффициент (4/3)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171842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9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9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9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9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9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81259"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Публичные предприятия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РСД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106.176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81.740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77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21">
                <a:tc vMerge="1">
                  <a:txBody>
                    <a:bodyPr/>
                    <a:lstStyle/>
                    <a:p>
                      <a:endParaRPr lang="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ЕВРО 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860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690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80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21"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Хозяйственные общества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РСД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831.787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881.511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106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21">
                <a:tc vMerge="1">
                  <a:txBody>
                    <a:bodyPr/>
                    <a:lstStyle/>
                    <a:p>
                      <a:endParaRPr lang="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ЕВРО 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6.737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7.441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110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21"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Предприниматели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РСД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38.708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39.773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103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21">
                <a:tc vMerge="1">
                  <a:txBody>
                    <a:bodyPr/>
                    <a:lstStyle/>
                    <a:p>
                      <a:endParaRPr lang="ru"/>
                    </a:p>
                  </a:txBody>
                  <a:tcPr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ЕВРО 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313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336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107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21"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Население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РСД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714.502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782.715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110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21">
                <a:tc vMerge="1">
                  <a:txBody>
                    <a:bodyPr/>
                    <a:lstStyle/>
                    <a:p>
                      <a:endParaRPr lang="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ЕВРО 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5.789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6.607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114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21"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Общественный сектор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РСД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31.899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29.212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92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21">
                <a:tc vMerge="1">
                  <a:txBody>
                    <a:bodyPr/>
                    <a:lstStyle/>
                    <a:p>
                      <a:endParaRPr lang="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ЕВРО 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258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247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96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21"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Всего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РСД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1.723.072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1.814.951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105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2021">
                <a:tc vMerge="1">
                  <a:txBody>
                    <a:bodyPr/>
                    <a:lstStyle/>
                    <a:p>
                      <a:endParaRPr lang="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ЕВРО </a:t>
                      </a:r>
                      <a:endParaRPr lang="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13.955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15.320</a:t>
                      </a:r>
                      <a:endParaRPr lang="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110</a:t>
                      </a:r>
                      <a:endParaRPr lang="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384935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712"/>
            <a:ext cx="8229600" cy="756000"/>
          </a:xfrm>
        </p:spPr>
        <p:txBody>
          <a:bodyPr/>
          <a:lstStyle/>
          <a:p>
            <a:pPr algn="l" rtl="0">
              <a:lnSpc>
                <a:spcPct val="80000"/>
              </a:lnSpc>
            </a:pPr>
            <a:r>
              <a:rPr lang="ru" sz="2700" b="0" i="0" u="none"/>
              <a:t>Состояние НПЛ</a:t>
            </a:r>
            <a:r>
              <a:rPr lang="ru" sz="2700"/>
              <a:t/>
            </a:r>
            <a:br>
              <a:rPr lang="ru" sz="2700"/>
            </a:br>
            <a:r>
              <a:rPr lang="ru" sz="2500" b="0" i="0" u="none"/>
              <a:t>(чистая бухгалтерская стоимость)</a:t>
            </a:r>
            <a:endParaRPr lang="ru" sz="2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 rtl="0">
              <a:defRPr/>
            </a:pPr>
            <a:fld id="{DF99BAB5-B68F-4E7C-9D88-F5EC6955E10A}" type="slidenum">
              <a:rPr/>
              <a:pPr algn="l" rtl="0">
                <a:defRPr/>
              </a:pPr>
              <a:t>8</a:t>
            </a:fld>
            <a:endParaRPr lang="r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004291" y="5128263"/>
            <a:ext cx="6821129" cy="559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6350" lvl="0" indent="-6350" algn="just" rtl="0" eaLnBrk="0" hangingPunct="0">
              <a:spcBef>
                <a:spcPts val="200"/>
              </a:spcBef>
            </a:pPr>
            <a:r>
              <a:rPr lang="ru" sz="900" b="0" i="0" u="none">
                <a:latin typeface="Arial" pitchFamily="34" charset="0"/>
                <a:ea typeface="Times New Roman" pitchFamily="18" charset="0"/>
                <a:cs typeface="Arial" pitchFamily="34" charset="0"/>
              </a:rPr>
              <a:t>Средний курс на 29.12.2017. года 1 евро = 118,4727 дин. </a:t>
            </a:r>
          </a:p>
          <a:p>
            <a:pPr marL="6350" lvl="0" indent="-6350" algn="just" rtl="0" eaLnBrk="0" hangingPunct="0">
              <a:spcBef>
                <a:spcPts val="200"/>
              </a:spcBef>
            </a:pPr>
            <a:r>
              <a:rPr lang="ru" sz="900" b="0" i="0" u="none">
                <a:latin typeface="Arial" pitchFamily="34" charset="0"/>
                <a:ea typeface="Times New Roman" pitchFamily="18" charset="0"/>
                <a:cs typeface="Arial" pitchFamily="34" charset="0"/>
              </a:rPr>
              <a:t>Средний курс на 31.12.2016. года 1 евро = 123,4723 дин. </a:t>
            </a:r>
          </a:p>
          <a:p>
            <a:pPr marL="6350" lvl="0" indent="-6350" algn="just" rtl="0" eaLnBrk="0" hangingPunct="0">
              <a:spcBef>
                <a:spcPts val="200"/>
              </a:spcBef>
            </a:pPr>
            <a:r>
              <a:rPr lang="ru" sz="900" b="0" i="0" u="none">
                <a:latin typeface="Arial" pitchFamily="34" charset="0"/>
                <a:ea typeface="Times New Roman" pitchFamily="18" charset="0"/>
                <a:cs typeface="Arial" pitchFamily="34" charset="0"/>
              </a:rPr>
              <a:t>Источник:  Ассоциация сербских банков, Билбон база данных 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6700588" y="1969487"/>
            <a:ext cx="1402948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" sz="9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млн. динаров / млн. евро  </a:t>
            </a:r>
            <a:endParaRPr kumimoji="0" lang="ru" altLang="en-US" sz="900" b="0" i="0" u="none" strike="noStrike" cap="none" normalizeH="0" baseline="0" noProof="1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378027"/>
              </p:ext>
            </p:extLst>
          </p:nvPr>
        </p:nvGraphicFramePr>
        <p:xfrm>
          <a:off x="1097280" y="2197802"/>
          <a:ext cx="6949440" cy="2961574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534074"/>
                <a:gridCol w="524044"/>
                <a:gridCol w="1309309"/>
                <a:gridCol w="1309309"/>
                <a:gridCol w="1309309"/>
                <a:gridCol w="963395"/>
              </a:tblGrid>
              <a:tr h="551726"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Элемент  </a:t>
                      </a:r>
                      <a:endParaRPr lang="ru" sz="1100" noProof="1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Вал.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31.12.2015.</a:t>
                      </a:r>
                      <a:endParaRPr lang="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31.12.2016.</a:t>
                      </a:r>
                      <a:endParaRPr lang="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31.12.2017.</a:t>
                      </a:r>
                      <a:endParaRPr lang="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Коэффициент 2017/2016.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99416"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Итого предоставленных кредитов 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05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РСД</a:t>
                      </a:r>
                      <a:endParaRPr lang="ru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1.919.659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1.908.842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1.965.640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103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0143">
                <a:tc vMerge="1">
                  <a:txBody>
                    <a:bodyPr/>
                    <a:lstStyle/>
                    <a:p>
                      <a:endParaRPr lang="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05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ЕВРО </a:t>
                      </a:r>
                      <a:endParaRPr lang="ru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15.783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15.460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16.592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107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00143">
                <a:tc rowSpan="2">
                  <a:txBody>
                    <a:bodyPr/>
                    <a:lstStyle/>
                    <a:p>
                      <a:pPr algn="l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Проблемные кредиты</a:t>
                      </a:r>
                      <a:endParaRPr lang="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05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РСД</a:t>
                      </a:r>
                      <a:endParaRPr lang="ru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420.669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328.991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197.581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60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9416">
                <a:tc vMerge="1">
                  <a:txBody>
                    <a:bodyPr/>
                    <a:lstStyle/>
                    <a:p>
                      <a:endParaRPr lang="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05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ЕВРО </a:t>
                      </a:r>
                      <a:endParaRPr lang="ru" sz="1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3.459</a:t>
                      </a:r>
                      <a:endParaRPr lang="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2.664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1.668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63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9118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Процентная доля </a:t>
                      </a:r>
                      <a:r>
                        <a:rPr lang="ru" sz="12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проблемных кредитов в общем объеме предоставленных кредитов</a:t>
                      </a:r>
                      <a:endParaRPr lang="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21,9%</a:t>
                      </a:r>
                      <a:endParaRPr lang="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17,2%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10,0%</a:t>
                      </a:r>
                      <a:endParaRPr lang="ru" sz="11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58</a:t>
                      </a:r>
                      <a:endParaRPr lang="ru" sz="11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3885726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712"/>
            <a:ext cx="8229600" cy="756000"/>
          </a:xfrm>
        </p:spPr>
        <p:txBody>
          <a:bodyPr/>
          <a:lstStyle/>
          <a:p>
            <a:pPr algn="l" rtl="0" eaLnBrk="1" hangingPunct="1">
              <a:lnSpc>
                <a:spcPct val="80000"/>
              </a:lnSpc>
              <a:defRPr/>
            </a:pPr>
            <a:r>
              <a:rPr lang="ru" sz="2700" b="0" i="0" u="none">
                <a:solidFill>
                  <a:schemeClr val="tx1"/>
                </a:solidFill>
              </a:rPr>
              <a:t>Показатели качества</a:t>
            </a:r>
            <a:r>
              <a:rPr lang="ru" sz="2700">
                <a:solidFill>
                  <a:schemeClr val="tx1"/>
                </a:solidFill>
              </a:rPr>
              <a:t/>
            </a:r>
            <a:br>
              <a:rPr lang="ru" sz="2700">
                <a:solidFill>
                  <a:schemeClr val="tx1"/>
                </a:solidFill>
              </a:rPr>
            </a:br>
            <a:r>
              <a:rPr lang="ru" sz="2700" b="0" i="0" u="none">
                <a:solidFill>
                  <a:schemeClr val="tx1"/>
                </a:solidFill>
              </a:rPr>
              <a:t>балансовых активов и надежности</a:t>
            </a:r>
            <a:endParaRPr lang="ru" sz="2700" dirty="0">
              <a:solidFill>
                <a:schemeClr val="tx1"/>
              </a:solidFill>
            </a:endParaRPr>
          </a:p>
        </p:txBody>
      </p:sp>
      <p:sp>
        <p:nvSpPr>
          <p:cNvPr id="491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algn="l" rtl="0"/>
            <a:fld id="{9A100084-1C6B-4CB1-8A9E-D0B8780B8369}" type="slidenum">
              <a:rPr/>
              <a:pPr algn="l" rtl="0"/>
              <a:t>9</a:t>
            </a:fld>
            <a:endParaRPr lang="ru" smtClean="0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491319" y="5312136"/>
            <a:ext cx="5906084" cy="39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l" rtl="0">
              <a:spcBef>
                <a:spcPts val="200"/>
              </a:spcBef>
            </a:pPr>
            <a:r>
              <a:rPr lang="ru" sz="900" b="0" i="0" u="none">
                <a:latin typeface="+mn-lt"/>
              </a:rPr>
              <a:t>* НПЛ  / итого кредиты</a:t>
            </a:r>
          </a:p>
          <a:p>
            <a:pPr algn="l" rtl="0">
              <a:spcBef>
                <a:spcPts val="200"/>
              </a:spcBef>
            </a:pPr>
            <a:r>
              <a:rPr lang="ru" sz="900" b="0" i="0" u="none">
                <a:latin typeface="+mn-lt"/>
              </a:rPr>
              <a:t>Источник данных:  Национальный банк Сербии, www.nbs.rs</a:t>
            </a: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292019" y="1940039"/>
            <a:ext cx="37702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" sz="900" b="0" i="0" u="none" kern="0">
                <a:solidFill>
                  <a:sysClr val="windowText" lastClr="000000"/>
                </a:solidFill>
                <a:latin typeface="+mn-lt"/>
                <a:cs typeface="Times New Roman" pitchFamily="18" charset="0"/>
              </a:rPr>
              <a:t>в %</a:t>
            </a:r>
            <a:endParaRPr kumimoji="0" lang="ru" sz="9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287905"/>
              </p:ext>
            </p:extLst>
          </p:nvPr>
        </p:nvGraphicFramePr>
        <p:xfrm>
          <a:off x="1549109" y="2164088"/>
          <a:ext cx="6045783" cy="3139734"/>
        </p:xfrm>
        <a:graphic>
          <a:graphicData uri="http://schemas.openxmlformats.org/drawingml/2006/table">
            <a:tbl>
              <a:tblPr firstRow="1" firstCol="1" lastRow="1" lastCol="1" bandRow="1" bandCol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2025472"/>
                <a:gridCol w="1005310"/>
                <a:gridCol w="1004381"/>
                <a:gridCol w="1005310"/>
                <a:gridCol w="1005310"/>
              </a:tblGrid>
              <a:tr h="523289">
                <a:tc>
                  <a:txBody>
                    <a:bodyPr/>
                    <a:lstStyle/>
                    <a:p>
                      <a:pPr algn="l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2014 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2015 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2016 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2017 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523289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Стандартный НПЛ коэффициент*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21,5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21,9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17,2</a:t>
                      </a:r>
                      <a:endParaRPr lang="ru" sz="12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10,0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289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Покрытие резервами НПЛ 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113,3</a:t>
                      </a: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114,0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131,4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133,2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289">
                <a:tc>
                  <a:txBody>
                    <a:bodyPr/>
                    <a:lstStyle/>
                    <a:p>
                      <a:pPr algn="l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Коэффициент адекватности капитала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20,0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20,9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21,8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22,6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289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Структура активов 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А+Б+В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80,3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80,4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84,4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89,9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289">
                <a:tc>
                  <a:txBody>
                    <a:bodyPr/>
                    <a:lstStyle/>
                    <a:p>
                      <a:pPr algn="l" rtl="0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Показатель ликвидности сектора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2,2</a:t>
                      </a:r>
                      <a:endParaRPr lang="ru" sz="120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2,1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80000"/>
                        </a:lnSpc>
                        <a:spcAft>
                          <a:spcPts val="0"/>
                        </a:spcAft>
                      </a:pPr>
                      <a:r>
                        <a:rPr lang="ru" sz="1200" b="0" i="0" u="none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2,0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6696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Settings\BOJANA\Application Data\Microsoft\Templates\Blank.pot</Template>
  <TotalTime>1873</TotalTime>
  <Words>984</Words>
  <Application>Microsoft Office PowerPoint</Application>
  <PresentationFormat>On-screen Show (4:3)</PresentationFormat>
  <Paragraphs>464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1_Default Design</vt:lpstr>
      <vt:lpstr>3_Default Design</vt:lpstr>
      <vt:lpstr>PowerPoint Presentation</vt:lpstr>
      <vt:lpstr>Основные показатели макроэкономических движений </vt:lpstr>
      <vt:lpstr>Устойчивость финансовой системы </vt:lpstr>
      <vt:lpstr>Ключевые проблемы банковского сектора Сербии </vt:lpstr>
      <vt:lpstr>Средневзвешенные процентные ставки по всем кредитам и вкладам</vt:lpstr>
      <vt:lpstr>Процентные ставки</vt:lpstr>
      <vt:lpstr>Итого кредиты в конце 2017 года (чистая бухгалтерская стоимость)</vt:lpstr>
      <vt:lpstr>Состояние НПЛ (чистая бухгалтерская стоимость)</vt:lpstr>
      <vt:lpstr>Показатели качества балансовых активов и надежности</vt:lpstr>
      <vt:lpstr>Коэффициент адекватности капитала</vt:lpstr>
      <vt:lpstr>Валютная структура банковского депозитного потенциала</vt:lpstr>
      <vt:lpstr>Эффективность и прибыльность  банковского сектора Сербии</vt:lpstr>
      <vt:lpstr>Адекватность капитала </vt:lpstr>
      <vt:lpstr>Стандартный НПЛ коэффициент</vt:lpstr>
      <vt:lpstr>Норма прибыли на капитал (ROЕ)</vt:lpstr>
      <vt:lpstr>Кредитная задолженность населения в регионе (31.12.2017)</vt:lpstr>
    </vt:vector>
  </TitlesOfParts>
  <Company>UBS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Bojana Nesic</dc:creator>
  <cp:lastModifiedBy>Branka Veljovic</cp:lastModifiedBy>
  <cp:revision>517</cp:revision>
  <dcterms:created xsi:type="dcterms:W3CDTF">2003-10-28T08:28:19Z</dcterms:created>
  <dcterms:modified xsi:type="dcterms:W3CDTF">2018-05-10T07:46:06Z</dcterms:modified>
</cp:coreProperties>
</file>