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70" r:id="rId3"/>
    <p:sldId id="257" r:id="rId4"/>
    <p:sldId id="263" r:id="rId5"/>
    <p:sldId id="258" r:id="rId6"/>
    <p:sldId id="264" r:id="rId7"/>
    <p:sldId id="267" r:id="rId8"/>
    <p:sldId id="259" r:id="rId9"/>
    <p:sldId id="271" r:id="rId10"/>
    <p:sldId id="260" r:id="rId11"/>
    <p:sldId id="273" r:id="rId12"/>
    <p:sldId id="275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8"/>
    <a:srgbClr val="FF0000"/>
    <a:srgbClr val="006600"/>
    <a:srgbClr val="CC0000"/>
    <a:srgbClr val="CC6600"/>
    <a:srgbClr val="002A7E"/>
    <a:srgbClr val="FF6600"/>
    <a:srgbClr val="FFFF00"/>
    <a:srgbClr val="FFCC66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sp>
        <p:nvSpPr>
          <p:cNvPr id="6166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67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4C4F52-C5DB-45E5-ABD8-1B417C2BBCE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282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EF37DC-7294-4802-8A87-8C2815EF1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362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322265-DC37-43E9-9C96-A64EFABC5E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9038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53C577-5AE1-4B97-8B47-D35686739F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7275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07B078-43B3-4FBD-A488-62E98A31E9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3253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0C349-9F22-4B83-9DEE-A3E60523A6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9356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B1E792-AEB6-4668-8EAC-D815E77F5B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3429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84350B-2893-4D06-B72B-11A990ACA8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840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48ACE5-83B0-4ACE-9C81-F7CE3B185A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1875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E8C485-DAEE-47C9-B10B-683D85323A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2096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51ECAE-4A04-4241-A0E5-04AA34D876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7718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715681-A6CE-41AD-8DA6-ED9696706F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9638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8D49BF-6E02-42C4-9E75-030A808E4B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0270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sp>
        <p:nvSpPr>
          <p:cNvPr id="5125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512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512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513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513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136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5137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5138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5139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5140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5141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sp>
        <p:nvSpPr>
          <p:cNvPr id="514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144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46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A3B6AAA-8053-4BA1-96F6-106CD2181C6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8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01000" cy="44196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Компоненты структуры планов развития региональных банков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191000" y="4876800"/>
            <a:ext cx="4724400" cy="125128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400" dirty="0" smtClean="0">
              <a:solidFill>
                <a:srgbClr val="FFFF0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en-US" sz="1800" dirty="0" smtClean="0">
                <a:solidFill>
                  <a:srgbClr val="FFFF00"/>
                </a:solidFill>
              </a:rPr>
              <a:t>Март </a:t>
            </a:r>
            <a:r>
              <a:rPr lang="en-US" altLang="en-US" sz="1800" dirty="0" smtClean="0">
                <a:solidFill>
                  <a:srgbClr val="FFFF00"/>
                </a:solidFill>
              </a:rPr>
              <a:t>2015</a:t>
            </a:r>
            <a:r>
              <a:rPr lang="ru-RU" altLang="en-US" sz="1800" dirty="0" smtClean="0">
                <a:solidFill>
                  <a:srgbClr val="FFFF00"/>
                </a:solidFill>
              </a:rPr>
              <a:t> г.</a:t>
            </a:r>
            <a:endParaRPr lang="en-US" altLang="en-US" sz="1800" dirty="0" smtClean="0">
              <a:solidFill>
                <a:srgbClr val="FFFF0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en-US" sz="1800" dirty="0" smtClean="0">
                <a:solidFill>
                  <a:srgbClr val="FFFF00"/>
                </a:solidFill>
              </a:rPr>
              <a:t>Семинар Всемирного банка и Ассоциации региональных банков России, Москва, Россия.</a:t>
            </a:r>
            <a:endParaRPr lang="en-US" altLang="en-US" sz="1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86512"/>
            <a:ext cx="8229600" cy="8382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Маркетинг и конкуренция</a:t>
            </a:r>
            <a:endParaRPr lang="en-US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143000"/>
            <a:ext cx="6096000" cy="5334000"/>
          </a:xfrm>
        </p:spPr>
        <p:txBody>
          <a:bodyPr/>
          <a:lstStyle/>
          <a:p>
            <a:pPr algn="just" eaLnBrk="1" hangingPunct="1"/>
            <a:r>
              <a:rPr lang="ru-RU" altLang="en-US" sz="2400" dirty="0" smtClean="0">
                <a:solidFill>
                  <a:srgbClr val="FFFF00"/>
                </a:solidFill>
              </a:rPr>
              <a:t>Анализ сильных и слабых сторон, возможностей и угроз банков-конкурентов в стратегическом плане.</a:t>
            </a:r>
            <a:endParaRPr lang="en-US" altLang="en-US" sz="2400" dirty="0" smtClean="0">
              <a:solidFill>
                <a:srgbClr val="FFFF00"/>
              </a:solidFill>
            </a:endParaRPr>
          </a:p>
          <a:p>
            <a:pPr algn="just" eaLnBrk="1" hangingPunct="1"/>
            <a:r>
              <a:rPr lang="ru-RU" altLang="en-US" sz="2400" dirty="0" smtClean="0"/>
              <a:t>Конкуренты в традиционных и новых областях.</a:t>
            </a:r>
            <a:endParaRPr lang="en-US" altLang="en-US" sz="2400" dirty="0" smtClean="0"/>
          </a:p>
          <a:p>
            <a:pPr algn="just" eaLnBrk="1" hangingPunct="1"/>
            <a:r>
              <a:rPr lang="ru-RU" altLang="en-US" sz="2400" dirty="0" smtClean="0">
                <a:solidFill>
                  <a:srgbClr val="92D050"/>
                </a:solidFill>
              </a:rPr>
              <a:t>Конкурентные преимущества Вашего банка </a:t>
            </a:r>
            <a:r>
              <a:rPr lang="en-US" altLang="en-US" sz="2400" dirty="0" smtClean="0">
                <a:solidFill>
                  <a:srgbClr val="92D050"/>
                </a:solidFill>
              </a:rPr>
              <a:t>(</a:t>
            </a:r>
            <a:r>
              <a:rPr lang="ru-RU" altLang="en-US" sz="2400" dirty="0" smtClean="0">
                <a:solidFill>
                  <a:srgbClr val="92D050"/>
                </a:solidFill>
              </a:rPr>
              <a:t>ценообразование, затраты, знание клиента, электронный </a:t>
            </a:r>
            <a:r>
              <a:rPr lang="ru-RU" altLang="en-US" sz="2400" dirty="0" err="1" smtClean="0">
                <a:solidFill>
                  <a:srgbClr val="92D050"/>
                </a:solidFill>
              </a:rPr>
              <a:t>банкинг</a:t>
            </a:r>
            <a:r>
              <a:rPr lang="ru-RU" altLang="en-US" sz="2400" dirty="0" smtClean="0">
                <a:solidFill>
                  <a:srgbClr val="92D050"/>
                </a:solidFill>
              </a:rPr>
              <a:t> и др.).</a:t>
            </a:r>
            <a:endParaRPr lang="en-US" altLang="en-US" sz="2400" dirty="0" smtClean="0">
              <a:solidFill>
                <a:srgbClr val="92D050"/>
              </a:solidFill>
            </a:endParaRPr>
          </a:p>
          <a:p>
            <a:pPr algn="just" eaLnBrk="1" hangingPunct="1"/>
            <a:r>
              <a:rPr lang="ru-RU" altLang="en-US" sz="2400" dirty="0" smtClean="0"/>
              <a:t>Реальные возможности завоевания новой доли рынка с учетом уровня конкуренции.</a:t>
            </a:r>
            <a:endParaRPr lang="en-US" altLang="en-US" sz="2400" dirty="0" smtClean="0"/>
          </a:p>
          <a:p>
            <a:pPr algn="just" eaLnBrk="1" hangingPunct="1"/>
            <a:r>
              <a:rPr lang="ru-RU" altLang="en-US" sz="2400" dirty="0" smtClean="0">
                <a:solidFill>
                  <a:srgbClr val="002A7E"/>
                </a:solidFill>
              </a:rPr>
              <a:t>Стратегия маркетинга и методы, соответствующие нормативной базе. </a:t>
            </a:r>
            <a:endParaRPr lang="en-US" altLang="en-US" sz="2400" dirty="0" smtClean="0">
              <a:solidFill>
                <a:srgbClr val="002A7E"/>
              </a:solidFill>
            </a:endParaRPr>
          </a:p>
        </p:txBody>
      </p:sp>
      <p:pic>
        <p:nvPicPr>
          <p:cNvPr id="12292" name="Picture 5" descr="Sunset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53200" y="1295400"/>
            <a:ext cx="2286000" cy="5029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05800" cy="9906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>
                <a:solidFill>
                  <a:srgbClr val="CC6600"/>
                </a:solidFill>
              </a:rPr>
              <a:t>Внутреннее управление и мониторинг</a:t>
            </a:r>
            <a:endParaRPr lang="en-US" sz="4000" dirty="0" smtClean="0">
              <a:solidFill>
                <a:srgbClr val="CC6600"/>
              </a:solidFill>
            </a:endParaRPr>
          </a:p>
        </p:txBody>
      </p:sp>
      <p:sp>
        <p:nvSpPr>
          <p:cNvPr id="13315" name="Text Placeholder 5"/>
          <p:cNvSpPr>
            <a:spLocks noGrp="1"/>
          </p:cNvSpPr>
          <p:nvPr>
            <p:ph type="body" sz="half" idx="1"/>
          </p:nvPr>
        </p:nvSpPr>
        <p:spPr>
          <a:xfrm>
            <a:off x="152400" y="1143000"/>
            <a:ext cx="8763000" cy="5334000"/>
          </a:xfrm>
        </p:spPr>
        <p:txBody>
          <a:bodyPr/>
          <a:lstStyle/>
          <a:p>
            <a:pPr eaLnBrk="1" hangingPunct="1"/>
            <a:r>
              <a:rPr lang="ru-RU" altLang="en-US" sz="2800" dirty="0" smtClean="0"/>
              <a:t>Система внутреннего контроля и надзора за реализацией плана стратегического развития. </a:t>
            </a:r>
            <a:endParaRPr lang="en-US" altLang="en-US" sz="2800" dirty="0" smtClean="0"/>
          </a:p>
          <a:p>
            <a:pPr eaLnBrk="1" hangingPunct="1"/>
            <a:r>
              <a:rPr lang="ru-RU" altLang="en-US" sz="2800" dirty="0" smtClean="0">
                <a:solidFill>
                  <a:srgbClr val="92D050"/>
                </a:solidFill>
              </a:rPr>
              <a:t>Создание стратегического плана на основе данных ряда структурных подразделений банка. </a:t>
            </a:r>
            <a:endParaRPr lang="en-US" altLang="en-US" sz="2800" dirty="0" smtClean="0">
              <a:solidFill>
                <a:srgbClr val="92D050"/>
              </a:solidFill>
            </a:endParaRPr>
          </a:p>
          <a:p>
            <a:pPr eaLnBrk="1" hangingPunct="1"/>
            <a:r>
              <a:rPr lang="ru-RU" altLang="en-US" sz="2800" dirty="0" smtClean="0"/>
              <a:t>Использование надежных данных экономических и рыночных источников </a:t>
            </a:r>
            <a:r>
              <a:rPr lang="en-US" altLang="en-US" sz="2800" dirty="0" smtClean="0"/>
              <a:t>(</a:t>
            </a:r>
            <a:r>
              <a:rPr lang="ru-RU" altLang="en-US" sz="2800" dirty="0" smtClean="0"/>
              <a:t>ограничения и возможности).</a:t>
            </a:r>
            <a:endParaRPr lang="en-US" altLang="en-US" sz="2800" dirty="0" smtClean="0"/>
          </a:p>
          <a:p>
            <a:pPr eaLnBrk="1" hangingPunct="1"/>
            <a:r>
              <a:rPr lang="ru-RU" altLang="en-US" sz="2800" dirty="0" smtClean="0">
                <a:solidFill>
                  <a:srgbClr val="FFFF00"/>
                </a:solidFill>
              </a:rPr>
              <a:t>Утверждение плана Советом и акционерами. </a:t>
            </a:r>
            <a:endParaRPr lang="en-US" altLang="en-US" sz="2800" dirty="0" smtClean="0">
              <a:solidFill>
                <a:srgbClr val="FFFF00"/>
              </a:solidFill>
            </a:endParaRPr>
          </a:p>
          <a:p>
            <a:pPr eaLnBrk="1" hangingPunct="1"/>
            <a:r>
              <a:rPr lang="ru-RU" altLang="en-US" sz="2800" dirty="0" smtClean="0"/>
              <a:t>Регулярное обновление плана, внесение корректив. </a:t>
            </a:r>
            <a:endParaRPr lang="en-US" altLang="en-US" sz="2800" dirty="0" smtClean="0"/>
          </a:p>
          <a:p>
            <a:pPr eaLnBrk="1" hangingPunct="1"/>
            <a:r>
              <a:rPr lang="ru-RU" altLang="en-US" sz="2800" dirty="0" smtClean="0">
                <a:solidFill>
                  <a:srgbClr val="006600"/>
                </a:solidFill>
              </a:rPr>
              <a:t>Система определение рисков, оказывающих влияние на реализацию плана. </a:t>
            </a:r>
            <a:endParaRPr lang="en-US" altLang="en-US" sz="2800" dirty="0" smtClean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Составление финансовых прогнозов </a:t>
            </a:r>
            <a:endParaRPr lang="en-US" sz="4000" dirty="0" smtClean="0"/>
          </a:p>
        </p:txBody>
      </p:sp>
      <p:sp>
        <p:nvSpPr>
          <p:cNvPr id="16387" name="Text Placeholder 5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8382000" cy="5105400"/>
          </a:xfrm>
        </p:spPr>
        <p:txBody>
          <a:bodyPr/>
          <a:lstStyle/>
          <a:p>
            <a:pPr algn="just" eaLnBrk="1" hangingPunct="1"/>
            <a:r>
              <a:rPr lang="ru-RU" altLang="en-US" sz="2600" dirty="0" smtClean="0">
                <a:solidFill>
                  <a:srgbClr val="FFC000"/>
                </a:solidFill>
              </a:rPr>
              <a:t>Инструментарий планирования</a:t>
            </a:r>
            <a:r>
              <a:rPr lang="en-US" altLang="en-US" sz="2600" dirty="0" smtClean="0">
                <a:solidFill>
                  <a:srgbClr val="FFC000"/>
                </a:solidFill>
              </a:rPr>
              <a:t>: </a:t>
            </a:r>
            <a:r>
              <a:rPr lang="ru-RU" altLang="en-US" sz="2600" dirty="0" smtClean="0">
                <a:solidFill>
                  <a:srgbClr val="FFC000"/>
                </a:solidFill>
              </a:rPr>
              <a:t>прогнозирование уровней дохода, рентабельности, необходимого капитала или финансирования и проблемной задолженности. </a:t>
            </a:r>
            <a:endParaRPr lang="en-US" altLang="en-US" sz="2600" dirty="0" smtClean="0">
              <a:solidFill>
                <a:srgbClr val="FFC000"/>
              </a:solidFill>
            </a:endParaRPr>
          </a:p>
          <a:p>
            <a:pPr algn="just" eaLnBrk="1" hangingPunct="1"/>
            <a:r>
              <a:rPr lang="ru-RU" altLang="en-US" sz="2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Негативный</a:t>
            </a:r>
            <a:r>
              <a:rPr lang="ru-RU" altLang="en-US" sz="260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, промежуточный и </a:t>
            </a:r>
            <a:r>
              <a:rPr lang="ru-RU" altLang="en-US" sz="2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оптимистический сценарий реализации плана и соответствующее влияние на состояние баланса и капитал. </a:t>
            </a:r>
            <a:endParaRPr lang="en-US" altLang="en-US" sz="26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algn="just" eaLnBrk="1" hangingPunct="1"/>
            <a:r>
              <a:rPr lang="ru-RU" altLang="en-US" sz="2600" dirty="0" smtClean="0"/>
              <a:t>Определение действий Совета и исполнительного руководства банка в различных ситуациях (например, снижение или повышение процентной ставки).</a:t>
            </a:r>
            <a:endParaRPr lang="en-US" altLang="en-US" sz="2600" dirty="0" smtClean="0"/>
          </a:p>
          <a:p>
            <a:pPr marL="0" indent="0" eaLnBrk="1" hangingPunct="1">
              <a:buNone/>
            </a:pPr>
            <a:endParaRPr lang="en-US" altLang="en-US" sz="26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21156" y="5791200"/>
            <a:ext cx="1002791" cy="106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2954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Компоненты стратегических планов 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95400"/>
            <a:ext cx="8382000" cy="5410200"/>
          </a:xfrm>
        </p:spPr>
        <p:txBody>
          <a:bodyPr/>
          <a:lstStyle/>
          <a:p>
            <a:pPr algn="just" eaLnBrk="1" hangingPunct="1"/>
            <a:r>
              <a:rPr lang="ru-RU" altLang="en-US" sz="2200" dirty="0" smtClean="0">
                <a:solidFill>
                  <a:srgbClr val="FFFF00"/>
                </a:solidFill>
              </a:rPr>
              <a:t>Тенденции в области качества активов, резервов для покрытия убытков, прибыльности, источников дохода и финансирования. </a:t>
            </a:r>
            <a:endParaRPr lang="en-US" altLang="en-US" sz="2200" dirty="0" smtClean="0">
              <a:solidFill>
                <a:srgbClr val="FFFF00"/>
              </a:solidFill>
            </a:endParaRPr>
          </a:p>
          <a:p>
            <a:pPr algn="just" eaLnBrk="1" hangingPunct="1"/>
            <a:r>
              <a:rPr lang="ru-RU" altLang="en-US" sz="2200" dirty="0" smtClean="0">
                <a:solidFill>
                  <a:srgbClr val="FF0000"/>
                </a:solidFill>
              </a:rPr>
              <a:t>Кредитный портфель по типам производства, секторам экономики, потребителям, (физические лица, домохозяйства, средние и малые предприятия, корпоративные заемщики, государство). </a:t>
            </a:r>
            <a:endParaRPr lang="en-US" altLang="en-US" sz="2200" dirty="0" smtClean="0">
              <a:solidFill>
                <a:srgbClr val="FF0000"/>
              </a:solidFill>
            </a:endParaRPr>
          </a:p>
          <a:p>
            <a:pPr algn="just" eaLnBrk="1" hangingPunct="1"/>
            <a:r>
              <a:rPr lang="ru-RU" altLang="en-US" sz="2200" dirty="0" smtClean="0"/>
              <a:t>Надежность источников финансирования (депозиты и др.), стоимость финансирования, альтернативные источники финансирования. </a:t>
            </a:r>
            <a:endParaRPr lang="en-US" altLang="en-US" sz="2200" dirty="0" smtClean="0"/>
          </a:p>
          <a:p>
            <a:pPr algn="just" eaLnBrk="1" hangingPunct="1"/>
            <a:r>
              <a:rPr lang="ru-RU" altLang="en-US" sz="2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Секторальные возможности инвестирования и расширения деятельности </a:t>
            </a:r>
            <a:r>
              <a:rPr lang="en-US" altLang="en-US" sz="2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(</a:t>
            </a:r>
            <a:r>
              <a:rPr lang="ru-RU" altLang="en-US" sz="2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в том числе, охват новых территорий).</a:t>
            </a:r>
            <a:endParaRPr lang="en-US" altLang="en-US" sz="22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algn="just" eaLnBrk="1" hangingPunct="1"/>
            <a:r>
              <a:rPr lang="ru-RU" altLang="en-US" sz="2200" dirty="0" smtClean="0">
                <a:solidFill>
                  <a:srgbClr val="FFFF00"/>
                </a:solidFill>
              </a:rPr>
              <a:t>Социально-экономический эффект кредитной стратегии. </a:t>
            </a:r>
            <a:endParaRPr lang="en-US" altLang="en-US" sz="2200" dirty="0" smtClean="0">
              <a:solidFill>
                <a:srgbClr val="FFFF00"/>
              </a:solidFill>
            </a:endParaRPr>
          </a:p>
          <a:p>
            <a:pPr algn="just" eaLnBrk="1" hangingPunct="1"/>
            <a:r>
              <a:rPr lang="ru-RU" altLang="en-US" sz="2200" dirty="0" smtClean="0">
                <a:solidFill>
                  <a:srgbClr val="CC0000"/>
                </a:solidFill>
              </a:rPr>
              <a:t>Использование модели финансовой целесообразности для обеспечения доходности в будущем. </a:t>
            </a:r>
            <a:endParaRPr lang="en-US" altLang="en-US" sz="2200" dirty="0" smtClean="0">
              <a:solidFill>
                <a:srgbClr val="CC0000"/>
              </a:solidFill>
            </a:endParaRPr>
          </a:p>
          <a:p>
            <a:pPr eaLnBrk="1" hangingPunct="1"/>
            <a:endParaRPr lang="en-US" altLang="en-US" sz="22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Институциональный анализ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9200"/>
            <a:ext cx="5715000" cy="4800600"/>
          </a:xfrm>
          <a:noFill/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altLang="en-US" sz="2400" dirty="0" smtClean="0">
                <a:solidFill>
                  <a:srgbClr val="33CC33"/>
                </a:solidFill>
              </a:rPr>
              <a:t>Анализ сильных и слабых сторон в деятельности банка</a:t>
            </a:r>
            <a:r>
              <a:rPr lang="en-US" altLang="en-US" sz="2400" dirty="0" smtClean="0">
                <a:solidFill>
                  <a:srgbClr val="339933"/>
                </a:solidFill>
              </a:rPr>
              <a:t>:</a:t>
            </a:r>
            <a:r>
              <a:rPr lang="en-US" altLang="en-US" sz="2400" dirty="0" smtClean="0"/>
              <a:t> </a:t>
            </a:r>
            <a:r>
              <a:rPr lang="ru-RU" altLang="en-US" sz="2400" dirty="0" smtClean="0"/>
              <a:t>показатели портфеля, общее финансовое состояние, возможные риски, управление рисками.</a:t>
            </a:r>
            <a:endParaRPr lang="en-US" altLang="en-US" sz="2400" dirty="0" smtClean="0"/>
          </a:p>
          <a:p>
            <a:pPr algn="just" eaLnBrk="1" hangingPunct="1">
              <a:lnSpc>
                <a:spcPct val="90000"/>
              </a:lnSpc>
            </a:pPr>
            <a:r>
              <a:rPr lang="ru-RU" altLang="en-US" sz="2400" dirty="0" smtClean="0">
                <a:solidFill>
                  <a:srgbClr val="FF6600"/>
                </a:solidFill>
              </a:rPr>
              <a:t>Инвентаризация рисков и области, в которых необходимо обеспечить смягчение воздействия рисков, как часть стратегического плана. </a:t>
            </a:r>
            <a:r>
              <a:rPr lang="en-US" altLang="en-US" sz="2400" dirty="0" smtClean="0">
                <a:solidFill>
                  <a:srgbClr val="FF6600"/>
                </a:solidFill>
              </a:rPr>
              <a:t> 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en-US" sz="2400" dirty="0" smtClean="0"/>
              <a:t>Внутренние административные, управленческие и исполнительные функции (роли), связанные с составлением плана стратегического развития. </a:t>
            </a:r>
            <a:endParaRPr lang="en-US" altLang="en-US" sz="2400" dirty="0" smtClean="0"/>
          </a:p>
        </p:txBody>
      </p:sp>
      <p:pic>
        <p:nvPicPr>
          <p:cNvPr id="5124" name="Picture 5" descr="BD19094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72200" y="1371600"/>
            <a:ext cx="2743200" cy="4724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82000" cy="990600"/>
          </a:xfrm>
        </p:spPr>
        <p:txBody>
          <a:bodyPr/>
          <a:lstStyle/>
          <a:p>
            <a:pPr eaLnBrk="1" hangingPunct="1">
              <a:defRPr/>
            </a:pPr>
            <a:r>
              <a:rPr lang="ru-RU" sz="3800" dirty="0" smtClean="0">
                <a:solidFill>
                  <a:srgbClr val="33CC33"/>
                </a:solidFill>
              </a:rPr>
              <a:t>Основные финансовые </a:t>
            </a:r>
            <a:br>
              <a:rPr lang="ru-RU" sz="3800" dirty="0" smtClean="0">
                <a:solidFill>
                  <a:srgbClr val="33CC33"/>
                </a:solidFill>
              </a:rPr>
            </a:br>
            <a:r>
              <a:rPr lang="ru-RU" sz="3800" dirty="0" smtClean="0">
                <a:solidFill>
                  <a:srgbClr val="33CC33"/>
                </a:solidFill>
              </a:rPr>
              <a:t>данные и резервы</a:t>
            </a:r>
            <a:r>
              <a:rPr lang="ru-RU" dirty="0" smtClean="0">
                <a:solidFill>
                  <a:srgbClr val="33CC33"/>
                </a:solidFill>
              </a:rPr>
              <a:t/>
            </a:r>
            <a:br>
              <a:rPr lang="ru-RU" dirty="0" smtClean="0">
                <a:solidFill>
                  <a:srgbClr val="33CC33"/>
                </a:solidFill>
              </a:rPr>
            </a:br>
            <a:endParaRPr lang="en-US" dirty="0" smtClean="0">
              <a:solidFill>
                <a:srgbClr val="33CC33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066800"/>
            <a:ext cx="8763000" cy="4765792"/>
          </a:xfrm>
        </p:spPr>
        <p:txBody>
          <a:bodyPr/>
          <a:lstStyle/>
          <a:p>
            <a:pPr eaLnBrk="1" hangingPunct="1"/>
            <a:r>
              <a:rPr lang="ru-RU" altLang="en-US" sz="2200" dirty="0" smtClean="0"/>
              <a:t>Проверка «состояния здоровья» банка и обзор </a:t>
            </a:r>
            <a:r>
              <a:rPr lang="ru-RU" altLang="en-US" sz="2200" dirty="0" err="1" smtClean="0"/>
              <a:t>пруденциальных</a:t>
            </a:r>
            <a:r>
              <a:rPr lang="ru-RU" altLang="en-US" sz="2200" dirty="0" smtClean="0"/>
              <a:t> практик (классификация кредитов, резервирование средств и др.). </a:t>
            </a:r>
            <a:endParaRPr lang="en-US" altLang="en-US" sz="2200" dirty="0" smtClean="0"/>
          </a:p>
          <a:p>
            <a:pPr eaLnBrk="1" hangingPunct="1"/>
            <a:r>
              <a:rPr lang="ru-RU" altLang="en-US" sz="2200" dirty="0" smtClean="0">
                <a:solidFill>
                  <a:srgbClr val="FFFF00"/>
                </a:solidFill>
              </a:rPr>
              <a:t>Корректировка показателей взвешивания риска, связанного с активами.</a:t>
            </a:r>
            <a:endParaRPr lang="en-US" altLang="en-US" sz="2200" dirty="0" smtClean="0">
              <a:solidFill>
                <a:srgbClr val="FFFF00"/>
              </a:solidFill>
            </a:endParaRPr>
          </a:p>
          <a:p>
            <a:pPr eaLnBrk="1" hangingPunct="1"/>
            <a:r>
              <a:rPr lang="ru-RU" altLang="en-US" sz="2200" dirty="0" smtClean="0"/>
              <a:t>Обеспечение надежных и адекватных резервов для покрытия убытков. </a:t>
            </a:r>
            <a:endParaRPr lang="en-US" altLang="en-US" sz="2200" dirty="0" smtClean="0"/>
          </a:p>
          <a:p>
            <a:pPr eaLnBrk="1" hangingPunct="1"/>
            <a:r>
              <a:rPr lang="ru-RU" altLang="en-US" sz="2200" dirty="0" smtClean="0">
                <a:solidFill>
                  <a:srgbClr val="FFC000"/>
                </a:solidFill>
              </a:rPr>
              <a:t>Расчет соответствующего уровня резервов («буферного капитала») в дополнение к минимальным требованиям к  платежеспособности. </a:t>
            </a:r>
            <a:endParaRPr lang="en-US" altLang="en-US" sz="2200" dirty="0" smtClean="0">
              <a:solidFill>
                <a:srgbClr val="FFC000"/>
              </a:solidFill>
            </a:endParaRPr>
          </a:p>
          <a:p>
            <a:pPr eaLnBrk="1" hangingPunct="1"/>
            <a:r>
              <a:rPr lang="ru-RU" altLang="en-US" sz="2200" dirty="0" smtClean="0"/>
              <a:t>Средства повышения прибыльности в рамках альтернативного сценария с учетом факторов, изложенных выше. </a:t>
            </a:r>
            <a:endParaRPr lang="en-US" altLang="en-US" sz="2200" dirty="0" smtClean="0"/>
          </a:p>
          <a:p>
            <a:pPr eaLnBrk="1" hangingPunct="1"/>
            <a:r>
              <a:rPr lang="ru-RU" altLang="en-US" sz="2200" dirty="0" smtClean="0">
                <a:solidFill>
                  <a:schemeClr val="bg1">
                    <a:lumMod val="50000"/>
                  </a:schemeClr>
                </a:solidFill>
              </a:rPr>
              <a:t>Определение источников капитала при необходимости</a:t>
            </a:r>
            <a:r>
              <a:rPr lang="ru-RU" altLang="en-US" sz="2400" dirty="0" smtClean="0">
                <a:solidFill>
                  <a:schemeClr val="bg1">
                    <a:lumMod val="50000"/>
                  </a:schemeClr>
                </a:solidFill>
              </a:rPr>
              <a:t>. </a:t>
            </a:r>
            <a:endParaRPr lang="en-US" altLang="en-US" sz="24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4800" y="5832592"/>
            <a:ext cx="1090863" cy="10093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FFC000"/>
                </a:solidFill>
              </a:rPr>
              <a:t>Обзор рисков портфеля</a:t>
            </a:r>
            <a:endParaRPr lang="en-US" dirty="0" smtClean="0">
              <a:solidFill>
                <a:srgbClr val="FFC0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4600" y="1219200"/>
            <a:ext cx="64008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en-US" sz="2300" dirty="0" smtClean="0"/>
              <a:t>Концентрация (сектор, область экономики) и определение рисков. </a:t>
            </a:r>
            <a:endParaRPr lang="en-US" altLang="en-US" sz="2300" dirty="0" smtClean="0"/>
          </a:p>
          <a:p>
            <a:pPr eaLnBrk="1" hangingPunct="1">
              <a:lnSpc>
                <a:spcPct val="90000"/>
              </a:lnSpc>
            </a:pPr>
            <a:r>
              <a:rPr lang="ru-RU" altLang="en-US" sz="2300" dirty="0" smtClean="0">
                <a:solidFill>
                  <a:srgbClr val="FF6600"/>
                </a:solidFill>
              </a:rPr>
              <a:t>Клиенты </a:t>
            </a:r>
            <a:r>
              <a:rPr lang="en-US" altLang="en-US" sz="2300" dirty="0" smtClean="0">
                <a:solidFill>
                  <a:srgbClr val="FF6600"/>
                </a:solidFill>
              </a:rPr>
              <a:t>(</a:t>
            </a:r>
            <a:r>
              <a:rPr lang="ru-RU" altLang="en-US" sz="2300" dirty="0" smtClean="0">
                <a:solidFill>
                  <a:srgbClr val="FF6600"/>
                </a:solidFill>
              </a:rPr>
              <a:t>корпоративные, средние  и малые предприятия, физические лица, владельцы жилой недвижимости</a:t>
            </a:r>
            <a:r>
              <a:rPr lang="en-US" altLang="en-US" sz="2300" dirty="0" smtClean="0">
                <a:solidFill>
                  <a:srgbClr val="FF6600"/>
                </a:solidFill>
              </a:rPr>
              <a:t>)</a:t>
            </a:r>
            <a:r>
              <a:rPr lang="ru-RU" altLang="en-US" sz="2300" dirty="0" smtClean="0">
                <a:solidFill>
                  <a:srgbClr val="FF6600"/>
                </a:solidFill>
              </a:rPr>
              <a:t>;</a:t>
            </a:r>
            <a:r>
              <a:rPr lang="en-US" altLang="en-US" sz="2300" dirty="0" smtClean="0">
                <a:solidFill>
                  <a:srgbClr val="FF6600"/>
                </a:solidFill>
              </a:rPr>
              <a:t> </a:t>
            </a:r>
            <a:r>
              <a:rPr lang="ru-RU" altLang="en-US" sz="2300" dirty="0" smtClean="0">
                <a:solidFill>
                  <a:srgbClr val="FF6600"/>
                </a:solidFill>
              </a:rPr>
              <a:t>анализ сильных и слабых сторон, возможностей и угроз; области, где необходимо восстановление баланса. </a:t>
            </a:r>
            <a:endParaRPr lang="en-US" altLang="en-US" sz="2300" dirty="0" smtClean="0">
              <a:solidFill>
                <a:srgbClr val="FF66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en-US" sz="2300" dirty="0" smtClean="0">
                <a:solidFill>
                  <a:srgbClr val="FFFF00"/>
                </a:solidFill>
              </a:rPr>
              <a:t>Макроэкономические показатели </a:t>
            </a:r>
            <a:r>
              <a:rPr lang="en-US" altLang="en-US" sz="2300" dirty="0" smtClean="0">
                <a:solidFill>
                  <a:srgbClr val="FFFF00"/>
                </a:solidFill>
              </a:rPr>
              <a:t>(</a:t>
            </a:r>
            <a:r>
              <a:rPr lang="ru-RU" altLang="en-US" sz="2300" dirty="0" smtClean="0">
                <a:solidFill>
                  <a:srgbClr val="FFFF00"/>
                </a:solidFill>
              </a:rPr>
              <a:t>инфляция, импорт, экспорт, курсы валют, </a:t>
            </a:r>
            <a:r>
              <a:rPr lang="en-US" altLang="en-US" sz="2300" dirty="0" smtClean="0">
                <a:solidFill>
                  <a:srgbClr val="FFFF00"/>
                </a:solidFill>
              </a:rPr>
              <a:t> </a:t>
            </a:r>
            <a:r>
              <a:rPr lang="ru-RU" altLang="en-US" sz="2300" dirty="0" smtClean="0">
                <a:solidFill>
                  <a:srgbClr val="FFFF00"/>
                </a:solidFill>
              </a:rPr>
              <a:t>денежные показатели)</a:t>
            </a:r>
            <a:r>
              <a:rPr lang="en-US" altLang="en-US" sz="2300" dirty="0" smtClean="0">
                <a:solidFill>
                  <a:srgbClr val="FFFF00"/>
                </a:solidFill>
              </a:rPr>
              <a:t> </a:t>
            </a:r>
            <a:r>
              <a:rPr lang="ru-RU" altLang="en-US" sz="2300" dirty="0" smtClean="0">
                <a:solidFill>
                  <a:srgbClr val="FFFF00"/>
                </a:solidFill>
              </a:rPr>
              <a:t>и их влияние на качество портфеля. </a:t>
            </a:r>
            <a:endParaRPr lang="en-US" altLang="en-US" sz="2300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en-US" sz="2300" dirty="0" smtClean="0"/>
              <a:t>Стратегические действия (планы) по снижению риска и повышению качества активов.</a:t>
            </a:r>
            <a:endParaRPr lang="en-US" altLang="en-US" sz="2300" dirty="0" smtClean="0"/>
          </a:p>
        </p:txBody>
      </p:sp>
      <p:pic>
        <p:nvPicPr>
          <p:cNvPr id="7172" name="Picture 5" descr="BD19083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1960" y="1447800"/>
            <a:ext cx="1943100" cy="44577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00B050"/>
                </a:solidFill>
              </a:rPr>
              <a:t>Бизнес риски и </a:t>
            </a:r>
            <a:r>
              <a:rPr lang="ru-RU" dirty="0" err="1" smtClean="0">
                <a:solidFill>
                  <a:srgbClr val="00B050"/>
                </a:solidFill>
              </a:rPr>
              <a:t>пруденциальные</a:t>
            </a:r>
            <a:r>
              <a:rPr lang="ru-RU" dirty="0" smtClean="0">
                <a:solidFill>
                  <a:srgbClr val="00B050"/>
                </a:solidFill>
              </a:rPr>
              <a:t> риски </a:t>
            </a:r>
            <a:endParaRPr lang="en-US" dirty="0" smtClean="0">
              <a:solidFill>
                <a:srgbClr val="00B05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8458200" cy="4463716"/>
          </a:xfrm>
        </p:spPr>
        <p:txBody>
          <a:bodyPr/>
          <a:lstStyle/>
          <a:p>
            <a:pPr algn="just" eaLnBrk="1" hangingPunct="1"/>
            <a:r>
              <a:rPr lang="ru-RU" altLang="en-US" sz="2000" dirty="0" smtClean="0"/>
              <a:t>Определение секторов и областей, где возможно расширение деятельности. </a:t>
            </a:r>
            <a:endParaRPr lang="en-US" altLang="en-US" sz="2000" dirty="0" smtClean="0"/>
          </a:p>
          <a:p>
            <a:pPr algn="just" eaLnBrk="1" hangingPunct="1"/>
            <a:r>
              <a:rPr lang="ru-RU" altLang="en-US" sz="2000" dirty="0" smtClean="0">
                <a:solidFill>
                  <a:srgbClr val="FF0000"/>
                </a:solidFill>
              </a:rPr>
              <a:t>Области расширения деятельности и анализ новых кредитных рисков. </a:t>
            </a:r>
            <a:endParaRPr lang="en-US" altLang="en-US" sz="2000" dirty="0" smtClean="0">
              <a:solidFill>
                <a:srgbClr val="FF0000"/>
              </a:solidFill>
            </a:endParaRPr>
          </a:p>
          <a:p>
            <a:pPr algn="just" eaLnBrk="1" hangingPunct="1"/>
            <a:r>
              <a:rPr lang="ru-RU" altLang="en-US" sz="2000" dirty="0" smtClean="0"/>
              <a:t>Необходимость формирования резервов, прогнозирование уровня проблемной задолженности в стратегическом прогнозе выгод и затрат, связанных с расширением деятельности. </a:t>
            </a:r>
            <a:endParaRPr lang="en-US" altLang="en-US" sz="2000" dirty="0" smtClean="0"/>
          </a:p>
          <a:p>
            <a:pPr algn="just" eaLnBrk="1" hangingPunct="1"/>
            <a:r>
              <a:rPr lang="ru-RU" altLang="en-US" sz="2000" dirty="0" smtClean="0">
                <a:solidFill>
                  <a:srgbClr val="FFC000"/>
                </a:solidFill>
              </a:rPr>
              <a:t>Внутренние  добровольные корректировки показателей с целью обеспечения соответствия </a:t>
            </a:r>
            <a:r>
              <a:rPr lang="ru-RU" altLang="en-US" sz="2000" dirty="0" err="1" smtClean="0">
                <a:solidFill>
                  <a:srgbClr val="FFC000"/>
                </a:solidFill>
              </a:rPr>
              <a:t>пруденицальным</a:t>
            </a:r>
            <a:r>
              <a:rPr lang="ru-RU" altLang="en-US" sz="2000" dirty="0" smtClean="0">
                <a:solidFill>
                  <a:srgbClr val="FFC000"/>
                </a:solidFill>
              </a:rPr>
              <a:t> требованиям (и предварительное определение источников капитала). </a:t>
            </a:r>
          </a:p>
          <a:p>
            <a:pPr algn="just" eaLnBrk="1" hangingPunct="1"/>
            <a:r>
              <a:rPr lang="ru-RU" altLang="en-US" sz="2000" dirty="0" smtClean="0"/>
              <a:t>Определение рыночных рисков (связанных с курсом валют, изменением ставок) и размещение капитала для покрытия этих рисков.</a:t>
            </a:r>
            <a:endParaRPr lang="en-US" altLang="en-US" sz="2000" dirty="0" smtClean="0"/>
          </a:p>
          <a:p>
            <a:pPr eaLnBrk="1" hangingPunct="1"/>
            <a:endParaRPr lang="en-US" altLang="en-US" sz="28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00921" y="5791200"/>
            <a:ext cx="1143079" cy="106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>
                <a:solidFill>
                  <a:srgbClr val="FFCC66"/>
                </a:solidFill>
              </a:rPr>
              <a:t>Стратегии финансирования </a:t>
            </a:r>
            <a:endParaRPr lang="en-US" sz="4000" dirty="0" smtClean="0">
              <a:solidFill>
                <a:srgbClr val="FFCC66"/>
              </a:solidFill>
            </a:endParaRPr>
          </a:p>
        </p:txBody>
      </p:sp>
      <p:sp>
        <p:nvSpPr>
          <p:cNvPr id="9219" name="Text Placeholder 5"/>
          <p:cNvSpPr>
            <a:spLocks noGrp="1"/>
          </p:cNvSpPr>
          <p:nvPr>
            <p:ph type="body" sz="half" idx="1"/>
          </p:nvPr>
        </p:nvSpPr>
        <p:spPr>
          <a:xfrm>
            <a:off x="228600" y="1143000"/>
            <a:ext cx="8686800" cy="4724400"/>
          </a:xfrm>
        </p:spPr>
        <p:txBody>
          <a:bodyPr/>
          <a:lstStyle/>
          <a:p>
            <a:pPr algn="just" eaLnBrk="1" hangingPunct="1"/>
            <a:r>
              <a:rPr lang="ru-RU" altLang="en-US" sz="2400" dirty="0" smtClean="0"/>
              <a:t>Стратегический план определяет слабые места в системе финансирования банка в рамках различных сценариев </a:t>
            </a:r>
            <a:r>
              <a:rPr lang="en-US" altLang="en-US" sz="2400" dirty="0" smtClean="0"/>
              <a:t>(</a:t>
            </a:r>
            <a:r>
              <a:rPr lang="ru-RU" altLang="en-US" sz="2400" dirty="0" smtClean="0"/>
              <a:t>предусматривающих, например, расширение бизнеса, отток депозитов и т.д.). </a:t>
            </a:r>
            <a:endParaRPr lang="en-US" altLang="en-US" sz="2400" dirty="0" smtClean="0"/>
          </a:p>
          <a:p>
            <a:pPr algn="just" eaLnBrk="1" hangingPunct="1"/>
            <a:r>
              <a:rPr lang="ru-RU" altLang="en-US" sz="2400" dirty="0" smtClean="0">
                <a:solidFill>
                  <a:srgbClr val="FFFF00"/>
                </a:solidFill>
              </a:rPr>
              <a:t>Обсуждение возможностей стабильного финансирования из следующих источников</a:t>
            </a:r>
            <a:r>
              <a:rPr lang="en-US" altLang="en-US" sz="2400" dirty="0" smtClean="0">
                <a:solidFill>
                  <a:srgbClr val="FFFF00"/>
                </a:solidFill>
              </a:rPr>
              <a:t>: (</a:t>
            </a:r>
            <a:r>
              <a:rPr lang="ru-RU" altLang="en-US" sz="2400" dirty="0" smtClean="0">
                <a:solidFill>
                  <a:srgbClr val="FFFF00"/>
                </a:solidFill>
              </a:rPr>
              <a:t>а</a:t>
            </a:r>
            <a:r>
              <a:rPr lang="en-US" altLang="en-US" sz="2400" dirty="0" smtClean="0">
                <a:solidFill>
                  <a:srgbClr val="FFFF00"/>
                </a:solidFill>
              </a:rPr>
              <a:t>) </a:t>
            </a:r>
            <a:r>
              <a:rPr lang="ru-RU" altLang="en-US" sz="2400" dirty="0" smtClean="0">
                <a:solidFill>
                  <a:srgbClr val="FFFF00"/>
                </a:solidFill>
              </a:rPr>
              <a:t>депозиты</a:t>
            </a:r>
            <a:r>
              <a:rPr lang="en-US" altLang="en-US" sz="2400" dirty="0" smtClean="0">
                <a:solidFill>
                  <a:srgbClr val="FFFF00"/>
                </a:solidFill>
              </a:rPr>
              <a:t>, (</a:t>
            </a:r>
            <a:r>
              <a:rPr lang="ru-RU" altLang="en-US" sz="2400" dirty="0" smtClean="0">
                <a:solidFill>
                  <a:srgbClr val="FFFF00"/>
                </a:solidFill>
              </a:rPr>
              <a:t>б</a:t>
            </a:r>
            <a:r>
              <a:rPr lang="en-US" altLang="en-US" sz="2400" dirty="0" smtClean="0">
                <a:solidFill>
                  <a:srgbClr val="FFFF00"/>
                </a:solidFill>
              </a:rPr>
              <a:t>) </a:t>
            </a:r>
            <a:r>
              <a:rPr lang="ru-RU" altLang="en-US" sz="2400" dirty="0" smtClean="0">
                <a:solidFill>
                  <a:srgbClr val="FFFF00"/>
                </a:solidFill>
              </a:rPr>
              <a:t>акционерный капитал</a:t>
            </a:r>
            <a:r>
              <a:rPr lang="en-US" altLang="en-US" sz="2400" dirty="0" smtClean="0">
                <a:solidFill>
                  <a:srgbClr val="FFFF00"/>
                </a:solidFill>
              </a:rPr>
              <a:t>, (</a:t>
            </a:r>
            <a:r>
              <a:rPr lang="ru-RU" altLang="en-US" sz="2400" dirty="0" smtClean="0">
                <a:solidFill>
                  <a:srgbClr val="FFFF00"/>
                </a:solidFill>
              </a:rPr>
              <a:t>в</a:t>
            </a:r>
            <a:r>
              <a:rPr lang="en-US" altLang="en-US" sz="2400" dirty="0" smtClean="0">
                <a:solidFill>
                  <a:srgbClr val="FFFF00"/>
                </a:solidFill>
              </a:rPr>
              <a:t>) </a:t>
            </a:r>
            <a:r>
              <a:rPr lang="ru-RU" altLang="en-US" sz="2400" dirty="0" smtClean="0">
                <a:solidFill>
                  <a:srgbClr val="FFFF00"/>
                </a:solidFill>
              </a:rPr>
              <a:t>облигации</a:t>
            </a:r>
            <a:r>
              <a:rPr lang="en-US" altLang="en-US" sz="2400" dirty="0" smtClean="0">
                <a:solidFill>
                  <a:srgbClr val="FFFF00"/>
                </a:solidFill>
              </a:rPr>
              <a:t>, (</a:t>
            </a:r>
            <a:r>
              <a:rPr lang="ru-RU" altLang="en-US" sz="2400" dirty="0" smtClean="0">
                <a:solidFill>
                  <a:srgbClr val="FFFF00"/>
                </a:solidFill>
              </a:rPr>
              <a:t>г</a:t>
            </a:r>
            <a:r>
              <a:rPr lang="en-US" altLang="en-US" sz="2400" dirty="0" smtClean="0">
                <a:solidFill>
                  <a:srgbClr val="FFFF00"/>
                </a:solidFill>
              </a:rPr>
              <a:t>) </a:t>
            </a:r>
            <a:r>
              <a:rPr lang="ru-RU" altLang="en-US" sz="2400" dirty="0" smtClean="0">
                <a:solidFill>
                  <a:srgbClr val="FFFF00"/>
                </a:solidFill>
              </a:rPr>
              <a:t>другие заимствования</a:t>
            </a:r>
            <a:r>
              <a:rPr lang="en-US" altLang="en-US" sz="2400" dirty="0" smtClean="0">
                <a:solidFill>
                  <a:srgbClr val="FFFF00"/>
                </a:solidFill>
              </a:rPr>
              <a:t>, (</a:t>
            </a:r>
            <a:r>
              <a:rPr lang="ru-RU" altLang="en-US" sz="2400" dirty="0" err="1" smtClean="0">
                <a:solidFill>
                  <a:srgbClr val="FFFF00"/>
                </a:solidFill>
              </a:rPr>
              <a:t>д</a:t>
            </a:r>
            <a:r>
              <a:rPr lang="en-US" altLang="en-US" sz="2400" dirty="0" smtClean="0">
                <a:solidFill>
                  <a:srgbClr val="FFFF00"/>
                </a:solidFill>
              </a:rPr>
              <a:t>) </a:t>
            </a:r>
            <a:r>
              <a:rPr lang="ru-RU" altLang="en-US" sz="2400" dirty="0" smtClean="0">
                <a:solidFill>
                  <a:srgbClr val="FFFF00"/>
                </a:solidFill>
              </a:rPr>
              <a:t>выплаты по кредитам.</a:t>
            </a:r>
            <a:endParaRPr lang="en-US" altLang="en-US" sz="2400" dirty="0" smtClean="0">
              <a:solidFill>
                <a:srgbClr val="FFFF00"/>
              </a:solidFill>
            </a:endParaRPr>
          </a:p>
          <a:p>
            <a:pPr algn="just" eaLnBrk="1" hangingPunct="1"/>
            <a:r>
              <a:rPr lang="ru-RU" altLang="en-US" sz="2400" dirty="0" smtClean="0"/>
              <a:t>Оценка вероятности использования определенного источника финансирования </a:t>
            </a:r>
            <a:r>
              <a:rPr lang="en-US" altLang="en-US" sz="2400" dirty="0" smtClean="0"/>
              <a:t>(</a:t>
            </a:r>
            <a:r>
              <a:rPr lang="ru-RU" altLang="en-US" sz="2400" dirty="0" smtClean="0"/>
              <a:t>например, депозиты на региональном уровне или привлекаемые из других регионов, уровень задолженности банка, возможности привлечения заемных средств, выпуска и обслуживания займа). </a:t>
            </a:r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Региональное социально-экономическое развитие </a:t>
            </a:r>
            <a:endParaRPr lang="en-US" sz="4000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2900" y="1371600"/>
            <a:ext cx="5867400" cy="4724400"/>
          </a:xfrm>
        </p:spPr>
        <p:txBody>
          <a:bodyPr/>
          <a:lstStyle/>
          <a:p>
            <a:pPr eaLnBrk="1" hangingPunct="1"/>
            <a:r>
              <a:rPr lang="ru-RU" altLang="en-US" sz="2000" dirty="0" smtClean="0">
                <a:solidFill>
                  <a:srgbClr val="92D050"/>
                </a:solidFill>
              </a:rPr>
              <a:t>Обсуждение соответствия стратегического плана планам социально-экономического развития региона.</a:t>
            </a:r>
            <a:endParaRPr lang="en-US" altLang="en-US" sz="2000" dirty="0" smtClean="0">
              <a:solidFill>
                <a:srgbClr val="92D050"/>
              </a:solidFill>
            </a:endParaRPr>
          </a:p>
          <a:p>
            <a:pPr eaLnBrk="1" hangingPunct="1"/>
            <a:r>
              <a:rPr lang="ru-RU" altLang="en-US" sz="2000" dirty="0" smtClean="0">
                <a:solidFill>
                  <a:srgbClr val="FF0000"/>
                </a:solidFill>
              </a:rPr>
              <a:t>Потенциал инвестиционного кредитования (в том числе, синдицированного кредитования, сотрудничества между частным и государственным секторами) с целью поддержки региональной инфраструктуры. </a:t>
            </a:r>
            <a:r>
              <a:rPr lang="en-US" altLang="en-US" sz="2000" dirty="0" smtClean="0">
                <a:solidFill>
                  <a:srgbClr val="FF0000"/>
                </a:solidFill>
              </a:rPr>
              <a:t>  </a:t>
            </a:r>
          </a:p>
          <a:p>
            <a:pPr eaLnBrk="1" hangingPunct="1"/>
            <a:r>
              <a:rPr lang="ru-RU" altLang="en-US" sz="2000" dirty="0" smtClean="0">
                <a:solidFill>
                  <a:srgbClr val="FFFF00"/>
                </a:solidFill>
              </a:rPr>
              <a:t>Государственные гарантии, связанные с социально значимыми кредитами. Сотрудничество между частным и государственным секторами и проекты, по которым планируются поступления.</a:t>
            </a:r>
            <a:r>
              <a:rPr lang="en-US" altLang="en-US" sz="2000" dirty="0" smtClean="0">
                <a:solidFill>
                  <a:srgbClr val="FFFF00"/>
                </a:solidFill>
              </a:rPr>
              <a:t>  </a:t>
            </a:r>
          </a:p>
          <a:p>
            <a:pPr eaLnBrk="1" hangingPunct="1"/>
            <a:r>
              <a:rPr lang="ru-RU" altLang="en-US" sz="2000" dirty="0" smtClean="0"/>
              <a:t>Влияние на состояние баланса и риски.</a:t>
            </a:r>
            <a:endParaRPr lang="en-US" altLang="en-US" sz="2000" dirty="0" smtClean="0"/>
          </a:p>
          <a:p>
            <a:pPr eaLnBrk="1" hangingPunct="1"/>
            <a:endParaRPr lang="en-US" altLang="en-US" sz="2000" dirty="0" smtClean="0"/>
          </a:p>
        </p:txBody>
      </p:sp>
      <p:pic>
        <p:nvPicPr>
          <p:cNvPr id="10244" name="Picture 5" descr="Blue hills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24600" y="1676400"/>
            <a:ext cx="2476500" cy="4876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Расширение за пределы региона </a:t>
            </a:r>
            <a:endParaRPr lang="en-US" sz="4000" dirty="0" smtClean="0"/>
          </a:p>
        </p:txBody>
      </p:sp>
      <p:sp>
        <p:nvSpPr>
          <p:cNvPr id="11267" name="Text Placeholder 5"/>
          <p:cNvSpPr>
            <a:spLocks noGrp="1"/>
          </p:cNvSpPr>
          <p:nvPr>
            <p:ph type="body" sz="half" idx="1"/>
          </p:nvPr>
        </p:nvSpPr>
        <p:spPr>
          <a:xfrm>
            <a:off x="304800" y="1143000"/>
            <a:ext cx="8382000" cy="5715000"/>
          </a:xfrm>
        </p:spPr>
        <p:txBody>
          <a:bodyPr/>
          <a:lstStyle/>
          <a:p>
            <a:pPr eaLnBrk="1" hangingPunct="1"/>
            <a:r>
              <a:rPr lang="ru-RU" altLang="en-US" sz="25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Расширение за пределы региона: эффективность затрат, связанных с привлечением новых клиентов. </a:t>
            </a:r>
            <a:endParaRPr lang="en-US" altLang="en-US" sz="25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eaLnBrk="1" hangingPunct="1"/>
            <a:r>
              <a:rPr lang="ru-RU" altLang="en-US" sz="2500" dirty="0" smtClean="0"/>
              <a:t>Расширение за пределы региона: реалистичность плана проникновения на новые рынки. </a:t>
            </a:r>
            <a:endParaRPr lang="en-US" altLang="en-US" sz="2500" dirty="0" smtClean="0"/>
          </a:p>
          <a:p>
            <a:pPr eaLnBrk="1" hangingPunct="1"/>
            <a:r>
              <a:rPr lang="ru-RU" altLang="en-US" sz="25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Стоимость создания и удержания новых отделений банка.  Предполагаемые сценарии кредитования, прогнозируемый добавочный доход и расходы. </a:t>
            </a:r>
            <a:endParaRPr lang="en-US" altLang="en-US" sz="25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eaLnBrk="1" hangingPunct="1"/>
            <a:r>
              <a:rPr lang="ru-RU" altLang="en-US" sz="2500" dirty="0" smtClean="0">
                <a:solidFill>
                  <a:srgbClr val="FFFF00"/>
                </a:solidFill>
              </a:rPr>
              <a:t>Сотрудничество с другими банками (инвесторами) и другими партнерами, совместная деятельность </a:t>
            </a:r>
            <a:r>
              <a:rPr lang="en-US" altLang="en-US" sz="2500" dirty="0" smtClean="0">
                <a:solidFill>
                  <a:srgbClr val="FFFF00"/>
                </a:solidFill>
              </a:rPr>
              <a:t>(</a:t>
            </a:r>
            <a:r>
              <a:rPr lang="ru-RU" altLang="en-US" sz="2500" dirty="0" smtClean="0">
                <a:solidFill>
                  <a:srgbClr val="FFFF00"/>
                </a:solidFill>
              </a:rPr>
              <a:t>например, партнерство с организациями, сотрудничающих с корпоративным сектором, с привлечением малых и средних предприятий определенной специализации в регионе). </a:t>
            </a:r>
            <a:endParaRPr lang="en-US" altLang="en-US" sz="25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2508</TotalTime>
  <Words>840</Words>
  <Application>Microsoft Office PowerPoint</Application>
  <PresentationFormat>On-screen Show (4:3)</PresentationFormat>
  <Paragraphs>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Arial</vt:lpstr>
      <vt:lpstr>Mountain Top</vt:lpstr>
      <vt:lpstr>Компоненты структуры планов развития региональных банков</vt:lpstr>
      <vt:lpstr>Компоненты стратегических планов </vt:lpstr>
      <vt:lpstr>Институциональный анализ</vt:lpstr>
      <vt:lpstr>Основные финансовые  данные и резервы </vt:lpstr>
      <vt:lpstr>Обзор рисков портфеля</vt:lpstr>
      <vt:lpstr>Бизнес риски и пруденциальные риски </vt:lpstr>
      <vt:lpstr>Стратегии финансирования </vt:lpstr>
      <vt:lpstr>Региональное социально-экономическое развитие </vt:lpstr>
      <vt:lpstr>Расширение за пределы региона </vt:lpstr>
      <vt:lpstr>Маркетинг и конкуренция</vt:lpstr>
      <vt:lpstr>Внутреннее управление и мониторинг</vt:lpstr>
      <vt:lpstr>Составление финансовых прогнозов </vt:lpstr>
    </vt:vector>
  </TitlesOfParts>
  <Company>The World Bank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wb12349</dc:creator>
  <cp:lastModifiedBy>Elena Savinova</cp:lastModifiedBy>
  <cp:revision>207</cp:revision>
  <dcterms:created xsi:type="dcterms:W3CDTF">2006-06-27T13:38:00Z</dcterms:created>
  <dcterms:modified xsi:type="dcterms:W3CDTF">2015-03-17T14:30:42Z</dcterms:modified>
</cp:coreProperties>
</file>