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5" r:id="rId2"/>
    <p:sldId id="261" r:id="rId3"/>
    <p:sldId id="258" r:id="rId4"/>
    <p:sldId id="264" r:id="rId5"/>
    <p:sldId id="263" r:id="rId6"/>
    <p:sldId id="267" r:id="rId7"/>
  </p:sldIdLst>
  <p:sldSz cx="9144000" cy="6858000" type="screen4x3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3F1B1"/>
    <a:srgbClr val="00CC66"/>
    <a:srgbClr val="33CC33"/>
    <a:srgbClr val="00CC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5" autoAdjust="0"/>
    <p:restoredTop sz="98842" autoAdjust="0"/>
  </p:normalViewPr>
  <p:slideViewPr>
    <p:cSldViewPr>
      <p:cViewPr>
        <p:scale>
          <a:sx n="90" d="100"/>
          <a:sy n="90" d="100"/>
        </p:scale>
        <p:origin x="-11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ome:Library:Containers:com.apple.mail:Data:Library:Mail%20Downloads:27D0F84F-BDAD-4F71-988E-177D3D6252A3:&#1075;&#1088;&#1072;&#1092;&#1080;&#108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13136612021859"/>
          <c:y val="0.19813134850656799"/>
          <c:w val="0.79106797814207652"/>
          <c:h val="0.537910235745973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Лист1!$D$13</c:f>
              <c:strCache>
                <c:ptCount val="1"/>
                <c:pt idx="0">
                  <c:v>кредиты + долговые ценные бумаги</c:v>
                </c:pt>
              </c:strCache>
            </c:strRef>
          </c:tx>
          <c:spPr>
            <a:solidFill>
              <a:srgbClr val="006600"/>
            </a:solidFill>
          </c:spPr>
          <c:invertIfNegative val="0"/>
          <c:cat>
            <c:strRef>
              <c:f>Лист1!$E$12:$K$12</c:f>
              <c:strCache>
                <c:ptCount val="7"/>
                <c:pt idx="0">
                  <c:v>I кв. 2015</c:v>
                </c:pt>
                <c:pt idx="1">
                  <c:v>II кв. 2015</c:v>
                </c:pt>
                <c:pt idx="2">
                  <c:v>III кв. 2015</c:v>
                </c:pt>
                <c:pt idx="3">
                  <c:v>IV кв. 2015</c:v>
                </c:pt>
                <c:pt idx="4">
                  <c:v>I кв. 2016</c:v>
                </c:pt>
                <c:pt idx="5">
                  <c:v>II кв. 2016</c:v>
                </c:pt>
                <c:pt idx="6">
                  <c:v>III кв. 2016</c:v>
                </c:pt>
              </c:strCache>
            </c:strRef>
          </c:cat>
          <c:val>
            <c:numRef>
              <c:f>Лист1!$E$13:$K$13</c:f>
              <c:numCache>
                <c:formatCode>#,##0</c:formatCode>
                <c:ptCount val="7"/>
                <c:pt idx="0">
                  <c:v>14.427</c:v>
                </c:pt>
                <c:pt idx="1">
                  <c:v>10.365</c:v>
                </c:pt>
                <c:pt idx="2">
                  <c:v>9.7769999999999992</c:v>
                </c:pt>
                <c:pt idx="3">
                  <c:v>12.17</c:v>
                </c:pt>
                <c:pt idx="4">
                  <c:v>7.74</c:v>
                </c:pt>
                <c:pt idx="5">
                  <c:v>10.804</c:v>
                </c:pt>
                <c:pt idx="6">
                  <c:v>7.726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6166400"/>
        <c:axId val="26167936"/>
      </c:barChart>
      <c:catAx>
        <c:axId val="26166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/>
          <a:lstStyle/>
          <a:p>
            <a:pPr>
              <a:defRPr sz="1200"/>
            </a:pPr>
            <a:endParaRPr lang="ru-RU"/>
          </a:p>
        </c:txPr>
        <c:crossAx val="26167936"/>
        <c:crosses val="autoZero"/>
        <c:auto val="1"/>
        <c:lblAlgn val="ctr"/>
        <c:lblOffset val="100"/>
        <c:noMultiLvlLbl val="0"/>
      </c:catAx>
      <c:valAx>
        <c:axId val="2616793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1100"/>
            </a:pPr>
            <a:endParaRPr lang="ru-RU"/>
          </a:p>
        </c:txPr>
        <c:crossAx val="26166400"/>
        <c:crosses val="autoZero"/>
        <c:crossBetween val="between"/>
        <c:majorUnit val="4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09874E-9F47-4608-9C91-C1B43F443042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6A10CC4-C605-4ED8-942A-0F99559FA214}">
      <dgm:prSet phldrT="[Текст]" custT="1"/>
      <dgm:spPr>
        <a:solidFill>
          <a:schemeClr val="bg1"/>
        </a:solidFill>
        <a:ln>
          <a:solidFill>
            <a:srgbClr val="FFC000"/>
          </a:solidFill>
        </a:ln>
      </dgm:spPr>
      <dgm:t>
        <a:bodyPr lIns="0" rIns="0"/>
        <a:lstStyle/>
        <a:p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Профиль риска для российских банков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53C1BF-A857-430A-B8C2-C8A6C56807F8}" type="parTrans" cxnId="{03876507-420D-4EE7-8E39-69FA6AFB21C2}">
      <dgm:prSet/>
      <dgm:spPr/>
      <dgm:t>
        <a:bodyPr/>
        <a:lstStyle/>
        <a:p>
          <a:endParaRPr lang="ru-RU"/>
        </a:p>
      </dgm:t>
    </dgm:pt>
    <dgm:pt modelId="{71EBA30B-6DE6-41FB-8C6B-5F54B8CFDECE}" type="sibTrans" cxnId="{03876507-420D-4EE7-8E39-69FA6AFB21C2}">
      <dgm:prSet/>
      <dgm:spPr/>
      <dgm:t>
        <a:bodyPr/>
        <a:lstStyle/>
        <a:p>
          <a:endParaRPr lang="ru-RU"/>
        </a:p>
      </dgm:t>
    </dgm:pt>
    <dgm:pt modelId="{87913D30-54E4-4AD1-8B22-021C06930BA9}">
      <dgm:prSet phldrT="[Текст]" custT="1"/>
      <dgm:spPr>
        <a:solidFill>
          <a:schemeClr val="bg1"/>
        </a:solidFill>
        <a:ln>
          <a:solidFill>
            <a:srgbClr val="006600"/>
          </a:solidFill>
        </a:ln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Российские залоги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D0DBDD-B56E-4DB9-9332-B7EB52F1F91F}" type="parTrans" cxnId="{45EE557C-F4C2-4380-92BF-F2EE01893C96}">
      <dgm:prSet/>
      <dgm:spPr/>
      <dgm:t>
        <a:bodyPr/>
        <a:lstStyle/>
        <a:p>
          <a:endParaRPr lang="ru-RU"/>
        </a:p>
      </dgm:t>
    </dgm:pt>
    <dgm:pt modelId="{CD7D86DB-22E2-44BA-A8E3-6ED1F1016E9B}" type="sibTrans" cxnId="{45EE557C-F4C2-4380-92BF-F2EE01893C96}">
      <dgm:prSet/>
      <dgm:spPr/>
      <dgm:t>
        <a:bodyPr/>
        <a:lstStyle/>
        <a:p>
          <a:endParaRPr lang="ru-RU"/>
        </a:p>
      </dgm:t>
    </dgm:pt>
    <dgm:pt modelId="{E6183B57-1FC8-4FB3-9676-96A27AEA2045}">
      <dgm:prSet phldrT="[Текст]" custT="1"/>
      <dgm:spPr>
        <a:solidFill>
          <a:schemeClr val="bg1"/>
        </a:solidFill>
        <a:ln>
          <a:solidFill>
            <a:srgbClr val="006600"/>
          </a:solidFill>
        </a:ln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Рублевое</a:t>
          </a:r>
          <a:r>
            <a:rPr lang="ru-RU" sz="1400" baseline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финансирование</a:t>
          </a:r>
          <a:endParaRPr lang="ru-RU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0EBAE4-3D6A-4DDF-BF2A-3EB4A1108335}" type="parTrans" cxnId="{529B6D75-1139-4A2C-997E-A4510A1B98F2}">
      <dgm:prSet/>
      <dgm:spPr/>
      <dgm:t>
        <a:bodyPr/>
        <a:lstStyle/>
        <a:p>
          <a:endParaRPr lang="ru-RU"/>
        </a:p>
      </dgm:t>
    </dgm:pt>
    <dgm:pt modelId="{034C7994-BC16-4B29-8EA1-1CEA6E6EF989}" type="sibTrans" cxnId="{529B6D75-1139-4A2C-997E-A4510A1B98F2}">
      <dgm:prSet/>
      <dgm:spPr/>
      <dgm:t>
        <a:bodyPr/>
        <a:lstStyle/>
        <a:p>
          <a:endParaRPr lang="ru-RU"/>
        </a:p>
      </dgm:t>
    </dgm:pt>
    <dgm:pt modelId="{9584FA9E-6F13-4EEC-BD6A-B88E560A5DB6}">
      <dgm:prSet phldrT="[Текст]" custT="1"/>
      <dgm:spPr>
        <a:solidFill>
          <a:schemeClr val="bg1"/>
        </a:solidFill>
        <a:ln>
          <a:solidFill>
            <a:srgbClr val="006600"/>
          </a:solidFill>
        </a:ln>
      </dgm:spPr>
      <dgm:t>
        <a:bodyPr lIns="0" rIns="0"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Длинные сроки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042298-3906-4BF7-85F3-A0066805B4FE}" type="parTrans" cxnId="{E70CA786-2372-48BE-8C75-94BF83F5EF76}">
      <dgm:prSet/>
      <dgm:spPr/>
      <dgm:t>
        <a:bodyPr/>
        <a:lstStyle/>
        <a:p>
          <a:endParaRPr lang="ru-RU"/>
        </a:p>
      </dgm:t>
    </dgm:pt>
    <dgm:pt modelId="{51E2E698-5A1E-4523-9AA0-6135FECA6A39}" type="sibTrans" cxnId="{E70CA786-2372-48BE-8C75-94BF83F5EF76}">
      <dgm:prSet/>
      <dgm:spPr/>
      <dgm:t>
        <a:bodyPr/>
        <a:lstStyle/>
        <a:p>
          <a:endParaRPr lang="ru-RU"/>
        </a:p>
      </dgm:t>
    </dgm:pt>
    <dgm:pt modelId="{45BF80EE-0F32-4A5A-A5C9-8E56814FF6D2}" type="pres">
      <dgm:prSet presAssocID="{0E09874E-9F47-4608-9C91-C1B43F44304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5DD1F3-24DF-4DAF-8C06-8165D95AEBCF}" type="pres">
      <dgm:prSet presAssocID="{A6A10CC4-C605-4ED8-942A-0F99559FA214}" presName="centerShape" presStyleLbl="node0" presStyleIdx="0" presStyleCnt="1" custScaleX="156094" custLinFactNeighborX="2746" custLinFactNeighborY="-10829"/>
      <dgm:spPr/>
      <dgm:t>
        <a:bodyPr/>
        <a:lstStyle/>
        <a:p>
          <a:endParaRPr lang="ru-RU"/>
        </a:p>
      </dgm:t>
    </dgm:pt>
    <dgm:pt modelId="{2D1B7681-CC94-4312-A247-083590E795E6}" type="pres">
      <dgm:prSet presAssocID="{6ED0DBDD-B56E-4DB9-9332-B7EB52F1F91F}" presName="parTrans" presStyleLbl="bgSibTrans2D1" presStyleIdx="0" presStyleCnt="3" custLinFactNeighborX="9830" custLinFactNeighborY="-39014"/>
      <dgm:spPr/>
      <dgm:t>
        <a:bodyPr/>
        <a:lstStyle/>
        <a:p>
          <a:endParaRPr lang="ru-RU"/>
        </a:p>
      </dgm:t>
    </dgm:pt>
    <dgm:pt modelId="{D124C956-3D12-4FA2-A8CE-C94C86BB29F6}" type="pres">
      <dgm:prSet presAssocID="{87913D30-54E4-4AD1-8B22-021C06930BA9}" presName="node" presStyleLbl="node1" presStyleIdx="0" presStyleCnt="3" custScaleX="120084" custScaleY="81660" custRadScaleRad="133355" custRadScaleInc="-47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B1F4BB-60A2-4E26-AD0E-92E9C4D21A97}" type="pres">
      <dgm:prSet presAssocID="{140EBAE4-3D6A-4DDF-BF2A-3EB4A1108335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212B3734-C277-4084-AD68-ACE04D19014E}" type="pres">
      <dgm:prSet presAssocID="{E6183B57-1FC8-4FB3-9676-96A27AEA2045}" presName="node" presStyleLbl="node1" presStyleIdx="1" presStyleCnt="3" custScaleX="171858" custScaleY="69111" custRadScaleRad="102266" custRadScaleInc="2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59CB99-571E-4C3D-A0F9-C2735AB78F1F}" type="pres">
      <dgm:prSet presAssocID="{B8042298-3906-4BF7-85F3-A0066805B4FE}" presName="parTrans" presStyleLbl="bgSibTrans2D1" presStyleIdx="2" presStyleCnt="3" custLinFactNeighborX="-9600" custLinFactNeighborY="-37073"/>
      <dgm:spPr/>
      <dgm:t>
        <a:bodyPr/>
        <a:lstStyle/>
        <a:p>
          <a:endParaRPr lang="ru-RU"/>
        </a:p>
      </dgm:t>
    </dgm:pt>
    <dgm:pt modelId="{B1730588-0B9E-4371-9026-ED5946039675}" type="pres">
      <dgm:prSet presAssocID="{9584FA9E-6F13-4EEC-BD6A-B88E560A5DB6}" presName="node" presStyleLbl="node1" presStyleIdx="2" presStyleCnt="3" custScaleX="103836" custScaleY="80487" custRadScaleRad="137787" custRadScaleInc="56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87E4EE-C854-46AF-A113-C7B1F5DEA9D1}" type="presOf" srcId="{9584FA9E-6F13-4EEC-BD6A-B88E560A5DB6}" destId="{B1730588-0B9E-4371-9026-ED5946039675}" srcOrd="0" destOrd="0" presId="urn:microsoft.com/office/officeart/2005/8/layout/radial4"/>
    <dgm:cxn modelId="{495E373F-7633-4CF8-A431-497F483B4EFF}" type="presOf" srcId="{140EBAE4-3D6A-4DDF-BF2A-3EB4A1108335}" destId="{2BB1F4BB-60A2-4E26-AD0E-92E9C4D21A97}" srcOrd="0" destOrd="0" presId="urn:microsoft.com/office/officeart/2005/8/layout/radial4"/>
    <dgm:cxn modelId="{45EE557C-F4C2-4380-92BF-F2EE01893C96}" srcId="{A6A10CC4-C605-4ED8-942A-0F99559FA214}" destId="{87913D30-54E4-4AD1-8B22-021C06930BA9}" srcOrd="0" destOrd="0" parTransId="{6ED0DBDD-B56E-4DB9-9332-B7EB52F1F91F}" sibTransId="{CD7D86DB-22E2-44BA-A8E3-6ED1F1016E9B}"/>
    <dgm:cxn modelId="{CE851A67-54A3-4B22-B1B6-FC17845470B3}" type="presOf" srcId="{A6A10CC4-C605-4ED8-942A-0F99559FA214}" destId="{235DD1F3-24DF-4DAF-8C06-8165D95AEBCF}" srcOrd="0" destOrd="0" presId="urn:microsoft.com/office/officeart/2005/8/layout/radial4"/>
    <dgm:cxn modelId="{9AEDE36D-38C6-43F3-9744-33D9838C91C6}" type="presOf" srcId="{E6183B57-1FC8-4FB3-9676-96A27AEA2045}" destId="{212B3734-C277-4084-AD68-ACE04D19014E}" srcOrd="0" destOrd="0" presId="urn:microsoft.com/office/officeart/2005/8/layout/radial4"/>
    <dgm:cxn modelId="{03876507-420D-4EE7-8E39-69FA6AFB21C2}" srcId="{0E09874E-9F47-4608-9C91-C1B43F443042}" destId="{A6A10CC4-C605-4ED8-942A-0F99559FA214}" srcOrd="0" destOrd="0" parTransId="{D153C1BF-A857-430A-B8C2-C8A6C56807F8}" sibTransId="{71EBA30B-6DE6-41FB-8C6B-5F54B8CFDECE}"/>
    <dgm:cxn modelId="{E70CA786-2372-48BE-8C75-94BF83F5EF76}" srcId="{A6A10CC4-C605-4ED8-942A-0F99559FA214}" destId="{9584FA9E-6F13-4EEC-BD6A-B88E560A5DB6}" srcOrd="2" destOrd="0" parTransId="{B8042298-3906-4BF7-85F3-A0066805B4FE}" sibTransId="{51E2E698-5A1E-4523-9AA0-6135FECA6A39}"/>
    <dgm:cxn modelId="{60EC02C2-79A9-47C1-87D4-F538E68FB478}" type="presOf" srcId="{87913D30-54E4-4AD1-8B22-021C06930BA9}" destId="{D124C956-3D12-4FA2-A8CE-C94C86BB29F6}" srcOrd="0" destOrd="0" presId="urn:microsoft.com/office/officeart/2005/8/layout/radial4"/>
    <dgm:cxn modelId="{8EAF8BE8-21E2-451F-ADBB-FAE0A7AD5F49}" type="presOf" srcId="{6ED0DBDD-B56E-4DB9-9332-B7EB52F1F91F}" destId="{2D1B7681-CC94-4312-A247-083590E795E6}" srcOrd="0" destOrd="0" presId="urn:microsoft.com/office/officeart/2005/8/layout/radial4"/>
    <dgm:cxn modelId="{529B6D75-1139-4A2C-997E-A4510A1B98F2}" srcId="{A6A10CC4-C605-4ED8-942A-0F99559FA214}" destId="{E6183B57-1FC8-4FB3-9676-96A27AEA2045}" srcOrd="1" destOrd="0" parTransId="{140EBAE4-3D6A-4DDF-BF2A-3EB4A1108335}" sibTransId="{034C7994-BC16-4B29-8EA1-1CEA6E6EF989}"/>
    <dgm:cxn modelId="{EBE75F14-2B44-44BB-9D41-B96A830C5412}" type="presOf" srcId="{B8042298-3906-4BF7-85F3-A0066805B4FE}" destId="{6559CB99-571E-4C3D-A0F9-C2735AB78F1F}" srcOrd="0" destOrd="0" presId="urn:microsoft.com/office/officeart/2005/8/layout/radial4"/>
    <dgm:cxn modelId="{3B135559-2B96-40EC-B936-69D2ACAC33ED}" type="presOf" srcId="{0E09874E-9F47-4608-9C91-C1B43F443042}" destId="{45BF80EE-0F32-4A5A-A5C9-8E56814FF6D2}" srcOrd="0" destOrd="0" presId="urn:microsoft.com/office/officeart/2005/8/layout/radial4"/>
    <dgm:cxn modelId="{00D8F386-BED7-4841-83BF-7BD5520BC0BE}" type="presParOf" srcId="{45BF80EE-0F32-4A5A-A5C9-8E56814FF6D2}" destId="{235DD1F3-24DF-4DAF-8C06-8165D95AEBCF}" srcOrd="0" destOrd="0" presId="urn:microsoft.com/office/officeart/2005/8/layout/radial4"/>
    <dgm:cxn modelId="{2C6243CB-ED4D-46F6-855C-4BC9B205F679}" type="presParOf" srcId="{45BF80EE-0F32-4A5A-A5C9-8E56814FF6D2}" destId="{2D1B7681-CC94-4312-A247-083590E795E6}" srcOrd="1" destOrd="0" presId="urn:microsoft.com/office/officeart/2005/8/layout/radial4"/>
    <dgm:cxn modelId="{9497061F-DC4A-4610-9359-E7C1F0928832}" type="presParOf" srcId="{45BF80EE-0F32-4A5A-A5C9-8E56814FF6D2}" destId="{D124C956-3D12-4FA2-A8CE-C94C86BB29F6}" srcOrd="2" destOrd="0" presId="urn:microsoft.com/office/officeart/2005/8/layout/radial4"/>
    <dgm:cxn modelId="{8B69E131-7BB3-447E-A62F-FA58843BCC81}" type="presParOf" srcId="{45BF80EE-0F32-4A5A-A5C9-8E56814FF6D2}" destId="{2BB1F4BB-60A2-4E26-AD0E-92E9C4D21A97}" srcOrd="3" destOrd="0" presId="urn:microsoft.com/office/officeart/2005/8/layout/radial4"/>
    <dgm:cxn modelId="{04DEE377-CEEB-449C-A878-159F69D484D3}" type="presParOf" srcId="{45BF80EE-0F32-4A5A-A5C9-8E56814FF6D2}" destId="{212B3734-C277-4084-AD68-ACE04D19014E}" srcOrd="4" destOrd="0" presId="urn:microsoft.com/office/officeart/2005/8/layout/radial4"/>
    <dgm:cxn modelId="{032E08D0-A046-44DB-A814-CD39F6C2240F}" type="presParOf" srcId="{45BF80EE-0F32-4A5A-A5C9-8E56814FF6D2}" destId="{6559CB99-571E-4C3D-A0F9-C2735AB78F1F}" srcOrd="5" destOrd="0" presId="urn:microsoft.com/office/officeart/2005/8/layout/radial4"/>
    <dgm:cxn modelId="{9E812144-D1B3-4E3F-914D-0DE2AAD734CB}" type="presParOf" srcId="{45BF80EE-0F32-4A5A-A5C9-8E56814FF6D2}" destId="{B1730588-0B9E-4371-9026-ED594603967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09874E-9F47-4608-9C91-C1B43F443042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6A10CC4-C605-4ED8-942A-0F99559FA214}">
      <dgm:prSet phldrT="[Текст]" custT="1"/>
      <dgm:spPr>
        <a:solidFill>
          <a:schemeClr val="bg1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Единые условия в синдикате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53C1BF-A857-430A-B8C2-C8A6C56807F8}" type="parTrans" cxnId="{03876507-420D-4EE7-8E39-69FA6AFB21C2}">
      <dgm:prSet/>
      <dgm:spPr/>
      <dgm:t>
        <a:bodyPr/>
        <a:lstStyle/>
        <a:p>
          <a:endParaRPr lang="ru-RU"/>
        </a:p>
      </dgm:t>
    </dgm:pt>
    <dgm:pt modelId="{71EBA30B-6DE6-41FB-8C6B-5F54B8CFDECE}" type="sibTrans" cxnId="{03876507-420D-4EE7-8E39-69FA6AFB21C2}">
      <dgm:prSet/>
      <dgm:spPr/>
      <dgm:t>
        <a:bodyPr/>
        <a:lstStyle/>
        <a:p>
          <a:endParaRPr lang="ru-RU"/>
        </a:p>
      </dgm:t>
    </dgm:pt>
    <dgm:pt modelId="{87913D30-54E4-4AD1-8B22-021C06930BA9}">
      <dgm:prSet phldrT="[Текст]" custT="1"/>
      <dgm:spPr>
        <a:solidFill>
          <a:schemeClr val="bg1"/>
        </a:solidFill>
        <a:ln>
          <a:solidFill>
            <a:srgbClr val="006600"/>
          </a:solidFill>
        </a:ln>
      </dgm:spPr>
      <dgm:t>
        <a:bodyPr lIns="0" rIns="0"/>
        <a:lstStyle/>
        <a:p>
          <a:pPr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5-10</a:t>
          </a:r>
        </a:p>
        <a:p>
          <a:pPr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кредиторов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D0DBDD-B56E-4DB9-9332-B7EB52F1F91F}" type="parTrans" cxnId="{45EE557C-F4C2-4380-92BF-F2EE01893C96}">
      <dgm:prSet/>
      <dgm:spPr/>
      <dgm:t>
        <a:bodyPr/>
        <a:lstStyle/>
        <a:p>
          <a:endParaRPr lang="ru-RU"/>
        </a:p>
      </dgm:t>
    </dgm:pt>
    <dgm:pt modelId="{CD7D86DB-22E2-44BA-A8E3-6ED1F1016E9B}" type="sibTrans" cxnId="{45EE557C-F4C2-4380-92BF-F2EE01893C96}">
      <dgm:prSet/>
      <dgm:spPr/>
      <dgm:t>
        <a:bodyPr/>
        <a:lstStyle/>
        <a:p>
          <a:endParaRPr lang="ru-RU"/>
        </a:p>
      </dgm:t>
    </dgm:pt>
    <dgm:pt modelId="{E6183B57-1FC8-4FB3-9676-96A27AEA2045}">
      <dgm:prSet phldrT="[Текст]" custT="1"/>
      <dgm:spPr>
        <a:solidFill>
          <a:schemeClr val="bg1"/>
        </a:solidFill>
        <a:ln>
          <a:solidFill>
            <a:srgbClr val="006600"/>
          </a:solidFill>
        </a:ln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Долг/</a:t>
          </a:r>
          <a:r>
            <a:rPr 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EBITDA =</a:t>
          </a:r>
          <a:r>
            <a:rPr lang="ru-RU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6:1</a:t>
          </a:r>
          <a:endParaRPr lang="ru-RU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0EBAE4-3D6A-4DDF-BF2A-3EB4A1108335}" type="parTrans" cxnId="{529B6D75-1139-4A2C-997E-A4510A1B98F2}">
      <dgm:prSet/>
      <dgm:spPr/>
      <dgm:t>
        <a:bodyPr/>
        <a:lstStyle/>
        <a:p>
          <a:endParaRPr lang="ru-RU"/>
        </a:p>
      </dgm:t>
    </dgm:pt>
    <dgm:pt modelId="{034C7994-BC16-4B29-8EA1-1CEA6E6EF989}" type="sibTrans" cxnId="{529B6D75-1139-4A2C-997E-A4510A1B98F2}">
      <dgm:prSet/>
      <dgm:spPr/>
      <dgm:t>
        <a:bodyPr/>
        <a:lstStyle/>
        <a:p>
          <a:endParaRPr lang="ru-RU"/>
        </a:p>
      </dgm:t>
    </dgm:pt>
    <dgm:pt modelId="{9584FA9E-6F13-4EEC-BD6A-B88E560A5DB6}">
      <dgm:prSet phldrT="[Текст]" custT="1"/>
      <dgm:spPr>
        <a:solidFill>
          <a:schemeClr val="bg1"/>
        </a:solidFill>
        <a:ln>
          <a:solidFill>
            <a:srgbClr val="006600"/>
          </a:solidFill>
        </a:ln>
      </dgm:spPr>
      <dgm:t>
        <a:bodyPr lIns="0" rIns="0"/>
        <a:lstStyle/>
        <a:p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Разрозненные</a:t>
          </a:r>
          <a:r>
            <a:rPr lang="ru-RU" sz="1400" baseline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залоги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042298-3906-4BF7-85F3-A0066805B4FE}" type="parTrans" cxnId="{E70CA786-2372-48BE-8C75-94BF83F5EF76}">
      <dgm:prSet/>
      <dgm:spPr/>
      <dgm:t>
        <a:bodyPr/>
        <a:lstStyle/>
        <a:p>
          <a:endParaRPr lang="ru-RU"/>
        </a:p>
      </dgm:t>
    </dgm:pt>
    <dgm:pt modelId="{51E2E698-5A1E-4523-9AA0-6135FECA6A39}" type="sibTrans" cxnId="{E70CA786-2372-48BE-8C75-94BF83F5EF76}">
      <dgm:prSet/>
      <dgm:spPr/>
      <dgm:t>
        <a:bodyPr/>
        <a:lstStyle/>
        <a:p>
          <a:endParaRPr lang="ru-RU"/>
        </a:p>
      </dgm:t>
    </dgm:pt>
    <dgm:pt modelId="{45BF80EE-0F32-4A5A-A5C9-8E56814FF6D2}" type="pres">
      <dgm:prSet presAssocID="{0E09874E-9F47-4608-9C91-C1B43F44304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5DD1F3-24DF-4DAF-8C06-8165D95AEBCF}" type="pres">
      <dgm:prSet presAssocID="{A6A10CC4-C605-4ED8-942A-0F99559FA214}" presName="centerShape" presStyleLbl="node0" presStyleIdx="0" presStyleCnt="1" custScaleX="146786" custLinFactNeighborX="13300" custLinFactNeighborY="-7558"/>
      <dgm:spPr/>
      <dgm:t>
        <a:bodyPr/>
        <a:lstStyle/>
        <a:p>
          <a:endParaRPr lang="ru-RU"/>
        </a:p>
      </dgm:t>
    </dgm:pt>
    <dgm:pt modelId="{2D1B7681-CC94-4312-A247-083590E795E6}" type="pres">
      <dgm:prSet presAssocID="{6ED0DBDD-B56E-4DB9-9332-B7EB52F1F91F}" presName="parTrans" presStyleLbl="bgSibTrans2D1" presStyleIdx="0" presStyleCnt="3" custLinFactNeighborX="9830" custLinFactNeighborY="-39014"/>
      <dgm:spPr/>
      <dgm:t>
        <a:bodyPr/>
        <a:lstStyle/>
        <a:p>
          <a:endParaRPr lang="ru-RU"/>
        </a:p>
      </dgm:t>
    </dgm:pt>
    <dgm:pt modelId="{D124C956-3D12-4FA2-A8CE-C94C86BB29F6}" type="pres">
      <dgm:prSet presAssocID="{87913D30-54E4-4AD1-8B22-021C06930BA9}" presName="node" presStyleLbl="node1" presStyleIdx="0" presStyleCnt="3" custScaleX="130120" custScaleY="70798" custRadScaleRad="112836" custRadScaleInc="-3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B1F4BB-60A2-4E26-AD0E-92E9C4D21A97}" type="pres">
      <dgm:prSet presAssocID="{140EBAE4-3D6A-4DDF-BF2A-3EB4A1108335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212B3734-C277-4084-AD68-ACE04D19014E}" type="pres">
      <dgm:prSet presAssocID="{E6183B57-1FC8-4FB3-9676-96A27AEA2045}" presName="node" presStyleLbl="node1" presStyleIdx="1" presStyleCnt="3" custScaleX="139982" custScaleY="75056" custRadScaleRad="103689" custRadScaleInc="25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59CB99-571E-4C3D-A0F9-C2735AB78F1F}" type="pres">
      <dgm:prSet presAssocID="{B8042298-3906-4BF7-85F3-A0066805B4FE}" presName="parTrans" presStyleLbl="bgSibTrans2D1" presStyleIdx="2" presStyleCnt="3" custLinFactNeighborX="-12523" custLinFactNeighborY="-54320"/>
      <dgm:spPr/>
      <dgm:t>
        <a:bodyPr/>
        <a:lstStyle/>
        <a:p>
          <a:endParaRPr lang="ru-RU"/>
        </a:p>
      </dgm:t>
    </dgm:pt>
    <dgm:pt modelId="{B1730588-0B9E-4371-9026-ED5946039675}" type="pres">
      <dgm:prSet presAssocID="{9584FA9E-6F13-4EEC-BD6A-B88E560A5DB6}" presName="node" presStyleLbl="node1" presStyleIdx="2" presStyleCnt="3" custScaleX="157905" custScaleY="70795" custRadScaleRad="168934" custRadScaleInc="227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9DBD3B-0310-451E-A004-B21DB5EF898E}" type="presOf" srcId="{E6183B57-1FC8-4FB3-9676-96A27AEA2045}" destId="{212B3734-C277-4084-AD68-ACE04D19014E}" srcOrd="0" destOrd="0" presId="urn:microsoft.com/office/officeart/2005/8/layout/radial4"/>
    <dgm:cxn modelId="{9A429173-35A2-447E-A0A2-1674190F0FDA}" type="presOf" srcId="{6ED0DBDD-B56E-4DB9-9332-B7EB52F1F91F}" destId="{2D1B7681-CC94-4312-A247-083590E795E6}" srcOrd="0" destOrd="0" presId="urn:microsoft.com/office/officeart/2005/8/layout/radial4"/>
    <dgm:cxn modelId="{98E8CC2A-C331-4839-9A7B-E83083DE5DA2}" type="presOf" srcId="{B8042298-3906-4BF7-85F3-A0066805B4FE}" destId="{6559CB99-571E-4C3D-A0F9-C2735AB78F1F}" srcOrd="0" destOrd="0" presId="urn:microsoft.com/office/officeart/2005/8/layout/radial4"/>
    <dgm:cxn modelId="{F8E2388F-385A-4B0F-83A4-8D5057C52089}" type="presOf" srcId="{9584FA9E-6F13-4EEC-BD6A-B88E560A5DB6}" destId="{B1730588-0B9E-4371-9026-ED5946039675}" srcOrd="0" destOrd="0" presId="urn:microsoft.com/office/officeart/2005/8/layout/radial4"/>
    <dgm:cxn modelId="{03876507-420D-4EE7-8E39-69FA6AFB21C2}" srcId="{0E09874E-9F47-4608-9C91-C1B43F443042}" destId="{A6A10CC4-C605-4ED8-942A-0F99559FA214}" srcOrd="0" destOrd="0" parTransId="{D153C1BF-A857-430A-B8C2-C8A6C56807F8}" sibTransId="{71EBA30B-6DE6-41FB-8C6B-5F54B8CFDECE}"/>
    <dgm:cxn modelId="{45EE557C-F4C2-4380-92BF-F2EE01893C96}" srcId="{A6A10CC4-C605-4ED8-942A-0F99559FA214}" destId="{87913D30-54E4-4AD1-8B22-021C06930BA9}" srcOrd="0" destOrd="0" parTransId="{6ED0DBDD-B56E-4DB9-9332-B7EB52F1F91F}" sibTransId="{CD7D86DB-22E2-44BA-A8E3-6ED1F1016E9B}"/>
    <dgm:cxn modelId="{529B6D75-1139-4A2C-997E-A4510A1B98F2}" srcId="{A6A10CC4-C605-4ED8-942A-0F99559FA214}" destId="{E6183B57-1FC8-4FB3-9676-96A27AEA2045}" srcOrd="1" destOrd="0" parTransId="{140EBAE4-3D6A-4DDF-BF2A-3EB4A1108335}" sibTransId="{034C7994-BC16-4B29-8EA1-1CEA6E6EF989}"/>
    <dgm:cxn modelId="{E70CA786-2372-48BE-8C75-94BF83F5EF76}" srcId="{A6A10CC4-C605-4ED8-942A-0F99559FA214}" destId="{9584FA9E-6F13-4EEC-BD6A-B88E560A5DB6}" srcOrd="2" destOrd="0" parTransId="{B8042298-3906-4BF7-85F3-A0066805B4FE}" sibTransId="{51E2E698-5A1E-4523-9AA0-6135FECA6A39}"/>
    <dgm:cxn modelId="{D9499BC2-8D62-4EEB-BE3D-1E7CA171EA47}" type="presOf" srcId="{A6A10CC4-C605-4ED8-942A-0F99559FA214}" destId="{235DD1F3-24DF-4DAF-8C06-8165D95AEBCF}" srcOrd="0" destOrd="0" presId="urn:microsoft.com/office/officeart/2005/8/layout/radial4"/>
    <dgm:cxn modelId="{4190F84B-803A-4629-9C1C-3033144F6222}" type="presOf" srcId="{0E09874E-9F47-4608-9C91-C1B43F443042}" destId="{45BF80EE-0F32-4A5A-A5C9-8E56814FF6D2}" srcOrd="0" destOrd="0" presId="urn:microsoft.com/office/officeart/2005/8/layout/radial4"/>
    <dgm:cxn modelId="{773E920E-9AF7-4DC8-8563-29440C3C9613}" type="presOf" srcId="{87913D30-54E4-4AD1-8B22-021C06930BA9}" destId="{D124C956-3D12-4FA2-A8CE-C94C86BB29F6}" srcOrd="0" destOrd="0" presId="urn:microsoft.com/office/officeart/2005/8/layout/radial4"/>
    <dgm:cxn modelId="{0247C7A1-9F93-4AA7-9703-B6A78B889795}" type="presOf" srcId="{140EBAE4-3D6A-4DDF-BF2A-3EB4A1108335}" destId="{2BB1F4BB-60A2-4E26-AD0E-92E9C4D21A97}" srcOrd="0" destOrd="0" presId="urn:microsoft.com/office/officeart/2005/8/layout/radial4"/>
    <dgm:cxn modelId="{D9860F64-8A02-4F59-B6A9-F0F3C6052023}" type="presParOf" srcId="{45BF80EE-0F32-4A5A-A5C9-8E56814FF6D2}" destId="{235DD1F3-24DF-4DAF-8C06-8165D95AEBCF}" srcOrd="0" destOrd="0" presId="urn:microsoft.com/office/officeart/2005/8/layout/radial4"/>
    <dgm:cxn modelId="{4C7F1145-B9E7-49D4-9E90-8C774D11DC56}" type="presParOf" srcId="{45BF80EE-0F32-4A5A-A5C9-8E56814FF6D2}" destId="{2D1B7681-CC94-4312-A247-083590E795E6}" srcOrd="1" destOrd="0" presId="urn:microsoft.com/office/officeart/2005/8/layout/radial4"/>
    <dgm:cxn modelId="{344BC7A8-A465-49ED-BCF3-12745EB44749}" type="presParOf" srcId="{45BF80EE-0F32-4A5A-A5C9-8E56814FF6D2}" destId="{D124C956-3D12-4FA2-A8CE-C94C86BB29F6}" srcOrd="2" destOrd="0" presId="urn:microsoft.com/office/officeart/2005/8/layout/radial4"/>
    <dgm:cxn modelId="{2F807EA2-0A34-48EA-A07C-0C8A158E24CE}" type="presParOf" srcId="{45BF80EE-0F32-4A5A-A5C9-8E56814FF6D2}" destId="{2BB1F4BB-60A2-4E26-AD0E-92E9C4D21A97}" srcOrd="3" destOrd="0" presId="urn:microsoft.com/office/officeart/2005/8/layout/radial4"/>
    <dgm:cxn modelId="{EA7BD425-2FC9-4FD4-8AB9-AE57C1F815A6}" type="presParOf" srcId="{45BF80EE-0F32-4A5A-A5C9-8E56814FF6D2}" destId="{212B3734-C277-4084-AD68-ACE04D19014E}" srcOrd="4" destOrd="0" presId="urn:microsoft.com/office/officeart/2005/8/layout/radial4"/>
    <dgm:cxn modelId="{F8E3738C-F839-4E71-AEA0-114237E9E663}" type="presParOf" srcId="{45BF80EE-0F32-4A5A-A5C9-8E56814FF6D2}" destId="{6559CB99-571E-4C3D-A0F9-C2735AB78F1F}" srcOrd="5" destOrd="0" presId="urn:microsoft.com/office/officeart/2005/8/layout/radial4"/>
    <dgm:cxn modelId="{6B75177A-0868-4791-BB63-42B5A2B7F8BC}" type="presParOf" srcId="{45BF80EE-0F32-4A5A-A5C9-8E56814FF6D2}" destId="{B1730588-0B9E-4371-9026-ED594603967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DD1F3-24DF-4DAF-8C06-8165D95AEBCF}">
      <dsp:nvSpPr>
        <dsp:cNvPr id="0" name=""/>
        <dsp:cNvSpPr/>
      </dsp:nvSpPr>
      <dsp:spPr>
        <a:xfrm>
          <a:off x="1987730" y="780527"/>
          <a:ext cx="1436202" cy="920088"/>
        </a:xfrm>
        <a:prstGeom prst="ellipse">
          <a:avLst/>
        </a:prstGeom>
        <a:solidFill>
          <a:schemeClr val="bg1"/>
        </a:solidFill>
        <a:ln w="1905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Профиль риска для российских банков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98057" y="915271"/>
        <a:ext cx="1015548" cy="650600"/>
      </dsp:txXfrm>
    </dsp:sp>
    <dsp:sp modelId="{2D1B7681-CC94-4312-A247-083590E795E6}">
      <dsp:nvSpPr>
        <dsp:cNvPr id="0" name=""/>
        <dsp:cNvSpPr/>
      </dsp:nvSpPr>
      <dsp:spPr>
        <a:xfrm rot="12158177">
          <a:off x="1329443" y="574700"/>
          <a:ext cx="844751" cy="26222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4C956-3D12-4FA2-A8CE-C94C86BB29F6}">
      <dsp:nvSpPr>
        <dsp:cNvPr id="0" name=""/>
        <dsp:cNvSpPr/>
      </dsp:nvSpPr>
      <dsp:spPr>
        <a:xfrm>
          <a:off x="754123" y="360042"/>
          <a:ext cx="1049635" cy="571021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Российские залоги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0848" y="376767"/>
        <a:ext cx="1016185" cy="537571"/>
      </dsp:txXfrm>
    </dsp:sp>
    <dsp:sp modelId="{2BB1F4BB-60A2-4E26-AD0E-92E9C4D21A97}">
      <dsp:nvSpPr>
        <dsp:cNvPr id="0" name=""/>
        <dsp:cNvSpPr/>
      </dsp:nvSpPr>
      <dsp:spPr>
        <a:xfrm rot="16083317">
          <a:off x="2439303" y="379786"/>
          <a:ext cx="483503" cy="26222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2B3734-C277-4084-AD68-ACE04D19014E}">
      <dsp:nvSpPr>
        <dsp:cNvPr id="0" name=""/>
        <dsp:cNvSpPr/>
      </dsp:nvSpPr>
      <dsp:spPr>
        <a:xfrm>
          <a:off x="1921760" y="27651"/>
          <a:ext cx="1502183" cy="483270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Рублевое</a:t>
          </a:r>
          <a:r>
            <a:rPr lang="ru-RU" sz="1400" kern="1200" baseline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финансирование</a:t>
          </a:r>
          <a:endParaRPr lang="ru-RU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35914" y="41805"/>
        <a:ext cx="1473875" cy="454962"/>
      </dsp:txXfrm>
    </dsp:sp>
    <dsp:sp modelId="{6559CB99-571E-4C3D-A0F9-C2735AB78F1F}">
      <dsp:nvSpPr>
        <dsp:cNvPr id="0" name=""/>
        <dsp:cNvSpPr/>
      </dsp:nvSpPr>
      <dsp:spPr>
        <a:xfrm rot="20140488">
          <a:off x="3223571" y="565394"/>
          <a:ext cx="789869" cy="26222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30588-0B9E-4371-9026-ED5946039675}">
      <dsp:nvSpPr>
        <dsp:cNvPr id="0" name=""/>
        <dsp:cNvSpPr/>
      </dsp:nvSpPr>
      <dsp:spPr>
        <a:xfrm>
          <a:off x="3600399" y="349632"/>
          <a:ext cx="907613" cy="562819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Длинные сроки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6883" y="366116"/>
        <a:ext cx="874645" cy="5298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DD1F3-24DF-4DAF-8C06-8165D95AEBCF}">
      <dsp:nvSpPr>
        <dsp:cNvPr id="0" name=""/>
        <dsp:cNvSpPr/>
      </dsp:nvSpPr>
      <dsp:spPr>
        <a:xfrm>
          <a:off x="2132278" y="839330"/>
          <a:ext cx="1301455" cy="886634"/>
        </a:xfrm>
        <a:prstGeom prst="ellipse">
          <a:avLst/>
        </a:prstGeom>
        <a:solidFill>
          <a:schemeClr val="bg1"/>
        </a:solidFill>
        <a:ln w="1905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Единые условия в синдикате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22872" y="969175"/>
        <a:ext cx="920267" cy="626944"/>
      </dsp:txXfrm>
    </dsp:sp>
    <dsp:sp modelId="{2D1B7681-CC94-4312-A247-083590E795E6}">
      <dsp:nvSpPr>
        <dsp:cNvPr id="0" name=""/>
        <dsp:cNvSpPr/>
      </dsp:nvSpPr>
      <dsp:spPr>
        <a:xfrm rot="12057935">
          <a:off x="1429137" y="670148"/>
          <a:ext cx="852376" cy="25269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4C956-3D12-4FA2-A8CE-C94C86BB29F6}">
      <dsp:nvSpPr>
        <dsp:cNvPr id="0" name=""/>
        <dsp:cNvSpPr/>
      </dsp:nvSpPr>
      <dsp:spPr>
        <a:xfrm>
          <a:off x="825561" y="504052"/>
          <a:ext cx="1096004" cy="477066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5-10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кредиторов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9534" y="518025"/>
        <a:ext cx="1068058" cy="449120"/>
      </dsp:txXfrm>
    </dsp:sp>
    <dsp:sp modelId="{2BB1F4BB-60A2-4E26-AD0E-92E9C4D21A97}">
      <dsp:nvSpPr>
        <dsp:cNvPr id="0" name=""/>
        <dsp:cNvSpPr/>
      </dsp:nvSpPr>
      <dsp:spPr>
        <a:xfrm rot="16232631">
          <a:off x="2532861" y="426006"/>
          <a:ext cx="514154" cy="25269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2B3734-C277-4084-AD68-ACE04D19014E}">
      <dsp:nvSpPr>
        <dsp:cNvPr id="0" name=""/>
        <dsp:cNvSpPr/>
      </dsp:nvSpPr>
      <dsp:spPr>
        <a:xfrm>
          <a:off x="2202842" y="42406"/>
          <a:ext cx="1179072" cy="505759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Долг/</a:t>
          </a:r>
          <a:r>
            <a:rPr lang="en-US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EBITDA =</a:t>
          </a:r>
          <a:r>
            <a:rPr lang="ru-RU" sz="1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6:1</a:t>
          </a:r>
          <a:endParaRPr lang="ru-RU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17655" y="57219"/>
        <a:ext cx="1149446" cy="476133"/>
      </dsp:txXfrm>
    </dsp:sp>
    <dsp:sp modelId="{6559CB99-571E-4C3D-A0F9-C2735AB78F1F}">
      <dsp:nvSpPr>
        <dsp:cNvPr id="0" name=""/>
        <dsp:cNvSpPr/>
      </dsp:nvSpPr>
      <dsp:spPr>
        <a:xfrm rot="20426736">
          <a:off x="3266134" y="637314"/>
          <a:ext cx="946196" cy="25269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30588-0B9E-4371-9026-ED5946039675}">
      <dsp:nvSpPr>
        <dsp:cNvPr id="0" name=""/>
        <dsp:cNvSpPr/>
      </dsp:nvSpPr>
      <dsp:spPr>
        <a:xfrm>
          <a:off x="3638517" y="504051"/>
          <a:ext cx="1330038" cy="477046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Разрозненные</a:t>
          </a:r>
          <a:r>
            <a:rPr lang="ru-RU" sz="1400" kern="1200" baseline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залоги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52489" y="518023"/>
        <a:ext cx="1302094" cy="449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8" cy="496967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1" y="1"/>
            <a:ext cx="2949098" cy="496967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56AA2012-9EF3-46D7-924B-E2C34EF183A2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37" tIns="45719" rIns="91437" bIns="4571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098" cy="49696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1" y="9440647"/>
            <a:ext cx="2949098" cy="49696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09830FFE-99EB-4542-B5F2-20C044860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1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30FFE-99EB-4542-B5F2-20C04486001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282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30FFE-99EB-4542-B5F2-20C04486001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081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30FFE-99EB-4542-B5F2-20C04486001E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3046E7-C226-4C50-BC20-F64F25B31E8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B141F1-2EFA-425D-B0EC-B824FA92F1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gif"/><Relationship Id="rId18" Type="http://schemas.openxmlformats.org/officeDocument/2006/relationships/image" Target="../media/image17.jpeg"/><Relationship Id="rId26" Type="http://schemas.openxmlformats.org/officeDocument/2006/relationships/image" Target="../media/image24.png"/><Relationship Id="rId3" Type="http://schemas.openxmlformats.org/officeDocument/2006/relationships/image" Target="../media/image3.jpeg"/><Relationship Id="rId21" Type="http://schemas.openxmlformats.org/officeDocument/2006/relationships/image" Target="../media/image20.gif"/><Relationship Id="rId7" Type="http://schemas.openxmlformats.org/officeDocument/2006/relationships/image" Target="../media/image7.wmf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gif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0.gif"/><Relationship Id="rId24" Type="http://schemas.openxmlformats.org/officeDocument/2006/relationships/image" Target="../media/image23.jpeg"/><Relationship Id="rId5" Type="http://schemas.openxmlformats.org/officeDocument/2006/relationships/image" Target="../media/image5.png"/><Relationship Id="rId15" Type="http://schemas.openxmlformats.org/officeDocument/2006/relationships/image" Target="../media/image14.jpeg"/><Relationship Id="rId23" Type="http://schemas.openxmlformats.org/officeDocument/2006/relationships/image" Target="../media/image22.png"/><Relationship Id="rId10" Type="http://schemas.openxmlformats.org/officeDocument/2006/relationships/hyperlink" Target="http://www.tplants.com/ru/" TargetMode="External"/><Relationship Id="rId19" Type="http://schemas.openxmlformats.org/officeDocument/2006/relationships/image" Target="../media/image18.gif"/><Relationship Id="rId4" Type="http://schemas.openxmlformats.org/officeDocument/2006/relationships/image" Target="../media/image4.gif"/><Relationship Id="rId9" Type="http://schemas.openxmlformats.org/officeDocument/2006/relationships/image" Target="../media/image9.png"/><Relationship Id="rId14" Type="http://schemas.openxmlformats.org/officeDocument/2006/relationships/image" Target="../media/image13.gif"/><Relationship Id="rId22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4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2.png"/><Relationship Id="rId5" Type="http://schemas.openxmlformats.org/officeDocument/2006/relationships/image" Target="../media/image27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26.png"/><Relationship Id="rId9" Type="http://schemas.openxmlformats.org/officeDocument/2006/relationships/image" Target="../media/image21.png"/><Relationship Id="rId14" Type="http://schemas.openxmlformats.org/officeDocument/2006/relationships/image" Target="../media/image3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chart" Target="../charts/char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hyperlink" Target="http://www.cbr.r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2967335"/>
            <a:ext cx="763284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Представление Стандартного договора синдицированного кредита</a:t>
            </a:r>
          </a:p>
          <a:p>
            <a:endParaRPr lang="ru-RU" sz="2400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ru-RU" sz="2000" i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Ю.В. Корсун, Председатель Комитета, руководитель Управления синдицированного кредитования Сбербанка</a:t>
            </a:r>
          </a:p>
          <a:p>
            <a:endParaRPr lang="ru-RU" sz="2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4643"/>
            <a:ext cx="1428749" cy="50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3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129" y="116632"/>
            <a:ext cx="6854167" cy="6480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Примеры синдикатов в российском праве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185237" y="4581127"/>
            <a:ext cx="1098814" cy="1590085"/>
            <a:chOff x="4245970" y="4581128"/>
            <a:chExt cx="1080703" cy="1584176"/>
          </a:xfrm>
        </p:grpSpPr>
        <p:sp>
          <p:nvSpPr>
            <p:cNvPr id="11" name="Text Box 238"/>
            <p:cNvSpPr txBox="1">
              <a:spLocks noChangeArrowheads="1"/>
            </p:cNvSpPr>
            <p:nvPr/>
          </p:nvSpPr>
          <p:spPr bwMode="auto">
            <a:xfrm>
              <a:off x="4245970" y="4581128"/>
              <a:ext cx="1080703" cy="1584176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b="1" dirty="0">
                  <a:ea typeface="Arial Unicode MS" pitchFamily="34" charset="-128"/>
                  <a:cs typeface="Arial Unicode MS" pitchFamily="34" charset="-128"/>
                </a:rPr>
                <a:t>2004</a:t>
              </a: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8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endParaRPr lang="ru-RU" sz="700" dirty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ru-RU" sz="700" b="1" dirty="0">
                  <a:solidFill>
                    <a:schemeClr val="tx1"/>
                  </a:solidFill>
                </a:rPr>
                <a:t>Республика Саха (Якутия)</a:t>
              </a:r>
              <a:endParaRPr lang="ru-RU" sz="750" b="1" dirty="0">
                <a:solidFill>
                  <a:srgbClr val="92D050"/>
                </a:solidFill>
                <a:latin typeface="Arial" pitchFamily="34" charset="0"/>
              </a:endParaRPr>
            </a:p>
            <a:p>
              <a:pPr algn="ctr" eaLnBrk="1" hangingPunct="1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  <a:spcAft>
                  <a:spcPts val="600"/>
                </a:spcAft>
              </a:pPr>
              <a:r>
                <a:rPr lang="ru-RU" sz="750" b="1" dirty="0" smtClean="0">
                  <a:solidFill>
                    <a:schemeClr val="folHlink"/>
                  </a:solidFill>
                  <a:latin typeface="Arial" pitchFamily="34" charset="0"/>
                </a:rPr>
                <a:t>РУБ </a:t>
              </a: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1 000М</a:t>
              </a:r>
            </a:p>
            <a:p>
              <a:pPr eaLnBrk="1" hangingPunct="1">
                <a:spcBef>
                  <a:spcPts val="0"/>
                </a:spcBef>
                <a:spcAft>
                  <a:spcPts val="400"/>
                </a:spcAft>
              </a:pPr>
              <a:endParaRPr lang="ru-RU" sz="700" b="1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en-US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ru-RU" sz="65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pic>
          <p:nvPicPr>
            <p:cNvPr id="10" name="Picture 8" descr="C:\Users\Ксения\Desktop\tpmbstoun\gerb_saha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050" y="4737115"/>
              <a:ext cx="613442" cy="702595"/>
            </a:xfrm>
            <a:prstGeom prst="rect">
              <a:avLst/>
            </a:prstGeom>
            <a:noFill/>
          </p:spPr>
        </p:pic>
      </p:grpSp>
      <p:grpSp>
        <p:nvGrpSpPr>
          <p:cNvPr id="13" name="Группа 12"/>
          <p:cNvGrpSpPr/>
          <p:nvPr/>
        </p:nvGrpSpPr>
        <p:grpSpPr>
          <a:xfrm>
            <a:off x="2985591" y="4584551"/>
            <a:ext cx="1114811" cy="1584176"/>
            <a:chOff x="1855066" y="4581128"/>
            <a:chExt cx="1114811" cy="1584176"/>
          </a:xfrm>
        </p:grpSpPr>
        <p:pic>
          <p:nvPicPr>
            <p:cNvPr id="14" name="Picture 10" descr="C:\Users\Ксения\Desktop\tpmbstoun\Katren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55066" y="4761060"/>
              <a:ext cx="1088251" cy="576064"/>
            </a:xfrm>
            <a:prstGeom prst="rect">
              <a:avLst/>
            </a:prstGeom>
            <a:noFill/>
          </p:spPr>
        </p:pic>
        <p:sp>
          <p:nvSpPr>
            <p:cNvPr id="15" name="Text Box 238"/>
            <p:cNvSpPr txBox="1">
              <a:spLocks noChangeArrowheads="1"/>
            </p:cNvSpPr>
            <p:nvPr/>
          </p:nvSpPr>
          <p:spPr bwMode="auto">
            <a:xfrm>
              <a:off x="1855066" y="4581128"/>
              <a:ext cx="1114811" cy="1584176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b="1" dirty="0">
                  <a:ea typeface="Arial Unicode MS" pitchFamily="34" charset="-128"/>
                  <a:cs typeface="Arial Unicode MS" pitchFamily="34" charset="-128"/>
                </a:rPr>
                <a:t>2006</a:t>
              </a: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8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ru-RU" sz="700" b="1" dirty="0" smtClean="0">
                  <a:solidFill>
                    <a:schemeClr val="tx1"/>
                  </a:solidFill>
                </a:rPr>
                <a:t>ЗАО НПК «КАТРЕН»</a:t>
              </a:r>
              <a:endParaRPr lang="ru-RU" sz="700" b="1" dirty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eaLnBrk="1" hangingPunct="1">
                <a:spcBef>
                  <a:spcPct val="50000"/>
                </a:spcBef>
                <a:spcAft>
                  <a:spcPts val="600"/>
                </a:spcAft>
              </a:pP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РУБ 1 000М</a:t>
              </a:r>
            </a:p>
            <a:p>
              <a:pPr eaLnBrk="1" hangingPunct="1">
                <a:spcBef>
                  <a:spcPts val="0"/>
                </a:spcBef>
                <a:spcAft>
                  <a:spcPts val="400"/>
                </a:spcAft>
              </a:pPr>
              <a:endParaRPr lang="ru-RU" sz="700" b="1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en-US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ru-RU" sz="65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pic>
        <p:nvPicPr>
          <p:cNvPr id="16" name="Picture 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0635" y="2985120"/>
            <a:ext cx="165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73"/>
          <p:cNvGrpSpPr>
            <a:grpSpLocks/>
          </p:cNvGrpSpPr>
          <p:nvPr/>
        </p:nvGrpSpPr>
        <p:grpSpPr bwMode="auto">
          <a:xfrm>
            <a:off x="4185237" y="2915270"/>
            <a:ext cx="1098814" cy="1593850"/>
            <a:chOff x="2179" y="2544"/>
            <a:chExt cx="718" cy="1123"/>
          </a:xfrm>
        </p:grpSpPr>
        <p:sp>
          <p:nvSpPr>
            <p:cNvPr id="18" name="Text Box 230"/>
            <p:cNvSpPr txBox="1">
              <a:spLocks noChangeArrowheads="1"/>
            </p:cNvSpPr>
            <p:nvPr/>
          </p:nvSpPr>
          <p:spPr bwMode="auto">
            <a:xfrm>
              <a:off x="2179" y="2544"/>
              <a:ext cx="718" cy="1123"/>
            </a:xfrm>
            <a:prstGeom prst="rect">
              <a:avLst/>
            </a:prstGeom>
            <a:noFill/>
            <a:ln w="24130" algn="ctr">
              <a:solidFill>
                <a:srgbClr val="008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dirty="0">
                  <a:solidFill>
                    <a:srgbClr val="000000"/>
                  </a:solidFill>
                  <a:latin typeface="Arial" charset="0"/>
                </a:rPr>
                <a:t>2010</a:t>
              </a:r>
            </a:p>
            <a:p>
              <a:pPr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750" dirty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ts val="1200"/>
                </a:spcBef>
              </a:pPr>
              <a:r>
                <a:rPr lang="ru-RU" sz="750" dirty="0" smtClean="0">
                  <a:solidFill>
                    <a:schemeClr val="tx1"/>
                  </a:solidFill>
                </a:rPr>
                <a:t>Северо-Западная </a:t>
              </a:r>
              <a:r>
                <a:rPr lang="ru-RU" sz="750" dirty="0">
                  <a:solidFill>
                    <a:schemeClr val="tx1"/>
                  </a:solidFill>
                </a:rPr>
                <a:t>концессионная компания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ru-RU" sz="750" dirty="0" smtClean="0">
                  <a:solidFill>
                    <a:schemeClr val="folHlink"/>
                  </a:solidFill>
                </a:rPr>
                <a:t>РУБ</a:t>
              </a:r>
              <a:r>
                <a:rPr lang="en-US" sz="750" dirty="0" smtClean="0">
                  <a:solidFill>
                    <a:schemeClr val="folHlink"/>
                  </a:solidFill>
                </a:rPr>
                <a:t> </a:t>
              </a:r>
              <a:r>
                <a:rPr lang="en-US" sz="750" dirty="0">
                  <a:solidFill>
                    <a:schemeClr val="folHlink"/>
                  </a:solidFill>
                </a:rPr>
                <a:t>29 200</a:t>
              </a:r>
              <a:r>
                <a:rPr lang="ru-RU" sz="750" dirty="0">
                  <a:solidFill>
                    <a:schemeClr val="folHlink"/>
                  </a:solidFill>
                </a:rPr>
                <a:t>М</a:t>
              </a:r>
            </a:p>
            <a:p>
              <a:pPr algn="ctr" eaLnBrk="1" fontAlgn="base" hangingPunct="1">
                <a:spcBef>
                  <a:spcPts val="600"/>
                </a:spcBef>
                <a:spcAft>
                  <a:spcPts val="400"/>
                </a:spcAft>
                <a:defRPr/>
              </a:pPr>
              <a:r>
                <a:rPr lang="ru-RU" sz="750" dirty="0">
                  <a:solidFill>
                    <a:srgbClr val="000000"/>
                  </a:solidFill>
                  <a:latin typeface="+mn-lt"/>
                </a:rPr>
                <a:t>20 лет</a:t>
              </a:r>
            </a:p>
          </p:txBody>
        </p:sp>
        <p:pic>
          <p:nvPicPr>
            <p:cNvPr id="19" name="Picture 7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8" y="2799"/>
              <a:ext cx="337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0" name="Group 77"/>
          <p:cNvGrpSpPr>
            <a:grpSpLocks/>
          </p:cNvGrpSpPr>
          <p:nvPr/>
        </p:nvGrpSpPr>
        <p:grpSpPr bwMode="auto">
          <a:xfrm>
            <a:off x="6513218" y="2915270"/>
            <a:ext cx="1085769" cy="1584325"/>
            <a:chOff x="2459" y="867"/>
            <a:chExt cx="718" cy="1013"/>
          </a:xfrm>
        </p:grpSpPr>
        <p:sp>
          <p:nvSpPr>
            <p:cNvPr id="21" name="Text Box 238"/>
            <p:cNvSpPr txBox="1">
              <a:spLocks noChangeArrowheads="1"/>
            </p:cNvSpPr>
            <p:nvPr/>
          </p:nvSpPr>
          <p:spPr bwMode="auto">
            <a:xfrm>
              <a:off x="2459" y="867"/>
              <a:ext cx="718" cy="1013"/>
            </a:xfrm>
            <a:prstGeom prst="rect">
              <a:avLst/>
            </a:prstGeom>
            <a:noFill/>
            <a:ln w="24130" algn="ctr">
              <a:solidFill>
                <a:srgbClr val="008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sz="750" dirty="0">
                  <a:solidFill>
                    <a:schemeClr val="tx1"/>
                  </a:solidFill>
                </a:rPr>
                <a:t>2009</a:t>
              </a:r>
            </a:p>
            <a:p>
              <a:pPr eaLnBrk="1" hangingPunct="1">
                <a:spcBef>
                  <a:spcPct val="50000"/>
                </a:spcBef>
              </a:pPr>
              <a:endParaRPr lang="en-US" sz="750" dirty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50" dirty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</a:pPr>
              <a:endParaRPr lang="ru-RU" sz="75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</a:pPr>
              <a:endParaRPr lang="ru-RU" sz="75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</a:pPr>
              <a:endParaRPr lang="ru-RU" sz="6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ts val="0"/>
                </a:spcBef>
              </a:pPr>
              <a:endParaRPr lang="en-US" sz="75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ts val="0"/>
                </a:spcBef>
              </a:pPr>
              <a:r>
                <a:rPr lang="ru-RU" sz="750" dirty="0" smtClean="0">
                  <a:solidFill>
                    <a:schemeClr val="tx1"/>
                  </a:solidFill>
                </a:rPr>
                <a:t>Группа ГАЗ</a:t>
              </a:r>
              <a:endParaRPr lang="ru-RU" sz="750" dirty="0" smtClean="0">
                <a:solidFill>
                  <a:schemeClr val="folHlink"/>
                </a:solidFill>
              </a:endParaRPr>
            </a:p>
            <a:p>
              <a:pPr algn="ctr" eaLnBrk="1" hangingPunct="1">
                <a:spcBef>
                  <a:spcPts val="800"/>
                </a:spcBef>
              </a:pPr>
              <a:r>
                <a:rPr lang="ru-RU" sz="750" dirty="0" smtClean="0">
                  <a:solidFill>
                    <a:schemeClr val="folHlink"/>
                  </a:solidFill>
                </a:rPr>
                <a:t>РУБ</a:t>
              </a:r>
              <a:r>
                <a:rPr lang="en-US" sz="750" dirty="0" smtClean="0">
                  <a:solidFill>
                    <a:schemeClr val="folHlink"/>
                  </a:solidFill>
                </a:rPr>
                <a:t> </a:t>
              </a:r>
              <a:r>
                <a:rPr lang="en-US" sz="750" dirty="0">
                  <a:solidFill>
                    <a:schemeClr val="folHlink"/>
                  </a:solidFill>
                </a:rPr>
                <a:t>39 700</a:t>
              </a:r>
              <a:r>
                <a:rPr lang="ru-RU" sz="750" dirty="0">
                  <a:solidFill>
                    <a:schemeClr val="folHlink"/>
                  </a:solidFill>
                </a:rPr>
                <a:t>М</a:t>
              </a:r>
            </a:p>
            <a:p>
              <a:pPr algn="ctr" eaLnBrk="1" hangingPunct="1">
                <a:spcBef>
                  <a:spcPts val="800"/>
                </a:spcBef>
              </a:pPr>
              <a:r>
                <a:rPr lang="ru-RU" sz="750" dirty="0">
                  <a:solidFill>
                    <a:srgbClr val="000000"/>
                  </a:solidFill>
                  <a:latin typeface="+mn-lt"/>
                </a:rPr>
                <a:t>5 лет</a:t>
              </a:r>
            </a:p>
          </p:txBody>
        </p:sp>
        <p:pic>
          <p:nvPicPr>
            <p:cNvPr id="22" name="Picture 8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3" y="1103"/>
              <a:ext cx="54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3" name="Group 84"/>
          <p:cNvGrpSpPr>
            <a:grpSpLocks/>
          </p:cNvGrpSpPr>
          <p:nvPr/>
        </p:nvGrpSpPr>
        <p:grpSpPr bwMode="auto">
          <a:xfrm>
            <a:off x="5356645" y="2913682"/>
            <a:ext cx="1080521" cy="1584325"/>
            <a:chOff x="3169" y="864"/>
            <a:chExt cx="661" cy="1019"/>
          </a:xfrm>
        </p:grpSpPr>
        <p:sp>
          <p:nvSpPr>
            <p:cNvPr id="24" name="Text Box 238"/>
            <p:cNvSpPr txBox="1">
              <a:spLocks noChangeArrowheads="1"/>
            </p:cNvSpPr>
            <p:nvPr/>
          </p:nvSpPr>
          <p:spPr bwMode="auto">
            <a:xfrm>
              <a:off x="3169" y="864"/>
              <a:ext cx="661" cy="1019"/>
            </a:xfrm>
            <a:prstGeom prst="rect">
              <a:avLst/>
            </a:prstGeom>
            <a:noFill/>
            <a:ln w="24130" algn="ctr">
              <a:solidFill>
                <a:srgbClr val="008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00703C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dirty="0">
                  <a:solidFill>
                    <a:srgbClr val="000000"/>
                  </a:solidFill>
                  <a:latin typeface="Arial" charset="0"/>
                </a:rPr>
                <a:t>2009</a:t>
              </a:r>
            </a:p>
            <a:p>
              <a:pPr eaLnBrk="1" hangingPunct="1">
                <a:spcBef>
                  <a:spcPct val="50000"/>
                </a:spcBef>
              </a:pPr>
              <a:endParaRPr lang="en-US" sz="750" dirty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50" dirty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600"/>
                </a:spcBef>
                <a:spcAft>
                  <a:spcPts val="400"/>
                </a:spcAft>
              </a:pPr>
              <a:endParaRPr lang="ru-RU" sz="750" dirty="0" smtClean="0">
                <a:solidFill>
                  <a:schemeClr val="tx1"/>
                </a:solidFill>
              </a:endParaRPr>
            </a:p>
            <a:p>
              <a:pPr eaLnBrk="1" hangingPunct="1">
                <a:spcAft>
                  <a:spcPts val="400"/>
                </a:spcAft>
              </a:pPr>
              <a:endParaRPr lang="en-US" sz="750" dirty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ts val="600"/>
                </a:spcBef>
                <a:spcAft>
                  <a:spcPts val="400"/>
                </a:spcAft>
              </a:pPr>
              <a:r>
                <a:rPr lang="ru-RU" sz="750" dirty="0" smtClean="0">
                  <a:solidFill>
                    <a:schemeClr val="tx1"/>
                  </a:solidFill>
                </a:rPr>
                <a:t>ОАО </a:t>
              </a:r>
              <a:r>
                <a:rPr lang="ru-RU" sz="750" dirty="0">
                  <a:solidFill>
                    <a:schemeClr val="tx1"/>
                  </a:solidFill>
                </a:rPr>
                <a:t>«</a:t>
              </a:r>
              <a:r>
                <a:rPr lang="ru-RU" sz="750" dirty="0" err="1">
                  <a:solidFill>
                    <a:schemeClr val="tx1"/>
                  </a:solidFill>
                </a:rPr>
                <a:t>Рузхиммаш</a:t>
              </a:r>
              <a:r>
                <a:rPr lang="ru-RU" sz="750" dirty="0" smtClean="0">
                  <a:solidFill>
                    <a:schemeClr val="tx1"/>
                  </a:solidFill>
                </a:rPr>
                <a:t>»</a:t>
              </a:r>
              <a:endParaRPr lang="ru-RU" sz="750" dirty="0" smtClean="0">
                <a:solidFill>
                  <a:schemeClr val="folHlink"/>
                </a:solidFill>
              </a:endParaRPr>
            </a:p>
            <a:p>
              <a:pPr algn="ctr" eaLnBrk="1" hangingPunct="1">
                <a:spcBef>
                  <a:spcPts val="500"/>
                </a:spcBef>
              </a:pPr>
              <a:r>
                <a:rPr lang="ru-RU" sz="750" dirty="0" smtClean="0">
                  <a:solidFill>
                    <a:schemeClr val="folHlink"/>
                  </a:solidFill>
                </a:rPr>
                <a:t>РУБ</a:t>
              </a:r>
              <a:r>
                <a:rPr lang="en-US" sz="750" dirty="0" smtClean="0">
                  <a:solidFill>
                    <a:schemeClr val="folHlink"/>
                  </a:solidFill>
                </a:rPr>
                <a:t> </a:t>
              </a:r>
              <a:r>
                <a:rPr lang="ru-RU" sz="750" dirty="0">
                  <a:solidFill>
                    <a:schemeClr val="folHlink"/>
                  </a:solidFill>
                </a:rPr>
                <a:t>4 400М</a:t>
              </a:r>
            </a:p>
            <a:p>
              <a:pPr algn="ctr" eaLnBrk="1" fontAlgn="base" hangingPunct="1">
                <a:spcBef>
                  <a:spcPts val="600"/>
                </a:spcBef>
                <a:spcAft>
                  <a:spcPts val="400"/>
                </a:spcAft>
                <a:defRPr/>
              </a:pPr>
              <a:r>
                <a:rPr lang="ru-RU" sz="750" dirty="0">
                  <a:solidFill>
                    <a:srgbClr val="000000"/>
                  </a:solidFill>
                  <a:latin typeface="+mn-lt"/>
                </a:rPr>
                <a:t>5 лет</a:t>
              </a:r>
            </a:p>
            <a:p>
              <a:pPr eaLnBrk="1" hangingPunct="1">
                <a:lnSpc>
                  <a:spcPct val="90000"/>
                </a:lnSpc>
                <a:spcBef>
                  <a:spcPct val="50000"/>
                </a:spcBef>
              </a:pPr>
              <a:endParaRPr lang="ru-RU" sz="650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25" name="Picture 86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2" y="1096"/>
              <a:ext cx="317" cy="2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6" name="Picture 8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073" y="3154982"/>
            <a:ext cx="6556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8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238"/>
          <p:cNvSpPr txBox="1">
            <a:spLocks noChangeArrowheads="1"/>
          </p:cNvSpPr>
          <p:nvPr/>
        </p:nvSpPr>
        <p:spPr bwMode="auto">
          <a:xfrm>
            <a:off x="2985591" y="2915270"/>
            <a:ext cx="1118768" cy="1584174"/>
          </a:xfrm>
          <a:prstGeom prst="rect">
            <a:avLst/>
          </a:prstGeom>
          <a:noFill/>
          <a:ln w="24130" algn="ctr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8080"/>
              </a:buClr>
              <a:buSzPct val="85000"/>
              <a:buFont typeface="Wingdings" pitchFamily="2" charset="2"/>
              <a:defRPr sz="12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8080"/>
              </a:buClr>
              <a:buSzPct val="85000"/>
              <a:buFont typeface="Wingdings" pitchFamily="2" charset="2"/>
              <a:defRPr sz="12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8080"/>
              </a:buClr>
              <a:buSzPct val="85000"/>
              <a:buFont typeface="Wingdings" pitchFamily="2" charset="2"/>
              <a:defRPr sz="12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8080"/>
              </a:buClr>
              <a:buSzPct val="85000"/>
              <a:buFont typeface="Wingdings" pitchFamily="2" charset="2"/>
              <a:defRPr sz="12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700" b="1" dirty="0">
                <a:ea typeface="Arial Unicode MS" pitchFamily="34" charset="-128"/>
                <a:cs typeface="Arial Unicode MS" pitchFamily="34" charset="-128"/>
              </a:rPr>
              <a:t>2011</a:t>
            </a:r>
            <a:endParaRPr lang="en-US" sz="700" b="1" dirty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50000"/>
              </a:spcBef>
            </a:pPr>
            <a:endParaRPr lang="en-US" sz="700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ru-RU" sz="700" b="1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ru-RU" sz="700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ru-RU" sz="700" b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sz="700" b="1" dirty="0" smtClean="0">
                <a:solidFill>
                  <a:schemeClr val="tx1"/>
                </a:solidFill>
              </a:rPr>
              <a:t>Концерн Тракторные Заводы</a:t>
            </a:r>
            <a:endParaRPr lang="ru-RU" sz="700" b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endParaRPr lang="ru-RU" sz="750" dirty="0" smtClean="0">
              <a:solidFill>
                <a:schemeClr val="folHlink"/>
              </a:solidFill>
              <a:latin typeface="Arial" pitchFamily="34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sz="750" b="1" dirty="0" smtClean="0">
                <a:solidFill>
                  <a:schemeClr val="folHlink"/>
                </a:solidFill>
                <a:latin typeface="Arial" pitchFamily="34" charset="0"/>
              </a:rPr>
              <a:t>РУБ</a:t>
            </a:r>
            <a:r>
              <a:rPr lang="en-US" sz="750" b="1" dirty="0" smtClean="0">
                <a:solidFill>
                  <a:schemeClr val="folHlink"/>
                </a:solidFill>
                <a:latin typeface="Arial" pitchFamily="34" charset="0"/>
              </a:rPr>
              <a:t> 32 300M</a:t>
            </a:r>
            <a:endParaRPr lang="ru-RU" sz="750" b="1" dirty="0">
              <a:solidFill>
                <a:schemeClr val="folHlink"/>
              </a:solidFill>
              <a:latin typeface="Arial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en-US" sz="750" b="1" dirty="0">
                <a:latin typeface="+mn-lt"/>
                <a:ea typeface="Arial Unicode MS" pitchFamily="34" charset="-128"/>
                <a:cs typeface="Arial Unicode MS" pitchFamily="34" charset="-128"/>
              </a:rPr>
              <a:t>5</a:t>
            </a:r>
            <a:r>
              <a:rPr lang="ru-RU" sz="750" b="1" dirty="0">
                <a:latin typeface="+mn-lt"/>
                <a:ea typeface="Arial Unicode MS" pitchFamily="34" charset="-128"/>
                <a:cs typeface="Arial Unicode MS" pitchFamily="34" charset="-128"/>
              </a:rPr>
              <a:t> лет</a:t>
            </a:r>
          </a:p>
        </p:txBody>
      </p:sp>
      <p:pic>
        <p:nvPicPr>
          <p:cNvPr id="29" name="Рисунок 28" descr="Концерн «Тракторные заводы»">
            <a:hlinkClick r:id="rId10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925" y="3275308"/>
            <a:ext cx="472311" cy="274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718" y="2985690"/>
            <a:ext cx="180369" cy="16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818" y="2985690"/>
            <a:ext cx="180369" cy="16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560" y="2987276"/>
            <a:ext cx="180369" cy="16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327" y="2988641"/>
            <a:ext cx="180369" cy="16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Группа 46"/>
          <p:cNvGrpSpPr/>
          <p:nvPr/>
        </p:nvGrpSpPr>
        <p:grpSpPr>
          <a:xfrm>
            <a:off x="4179650" y="1294009"/>
            <a:ext cx="1101084" cy="1551082"/>
            <a:chOff x="7666030" y="1301854"/>
            <a:chExt cx="1101084" cy="1551082"/>
          </a:xfrm>
        </p:grpSpPr>
        <p:sp>
          <p:nvSpPr>
            <p:cNvPr id="34" name="Text Box 238"/>
            <p:cNvSpPr txBox="1">
              <a:spLocks noChangeArrowheads="1"/>
            </p:cNvSpPr>
            <p:nvPr/>
          </p:nvSpPr>
          <p:spPr bwMode="auto">
            <a:xfrm>
              <a:off x="7666030" y="1301854"/>
              <a:ext cx="1101084" cy="1551082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b="1" dirty="0" smtClean="0">
                  <a:ea typeface="Arial Unicode MS" pitchFamily="34" charset="-128"/>
                  <a:cs typeface="Arial Unicode MS" pitchFamily="34" charset="-128"/>
                </a:rPr>
                <a:t>2012, 2014</a:t>
              </a: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</a:pPr>
              <a:endParaRPr lang="ru-RU" sz="800" dirty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</a:pPr>
              <a:endParaRPr lang="en-US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ru-RU" sz="700" b="1" dirty="0" err="1" smtClean="0">
                  <a:solidFill>
                    <a:schemeClr val="tx1"/>
                  </a:solidFill>
                </a:rPr>
                <a:t>СеверЭнергия</a:t>
              </a:r>
              <a:r>
                <a:rPr lang="ru-RU" sz="700" b="1" dirty="0" smtClean="0">
                  <a:solidFill>
                    <a:schemeClr val="tx1"/>
                  </a:solidFill>
                </a:rPr>
                <a:t> / </a:t>
              </a:r>
              <a:r>
                <a:rPr lang="ru-RU" sz="700" b="1" dirty="0" err="1" smtClean="0">
                  <a:solidFill>
                    <a:schemeClr val="tx1"/>
                  </a:solidFill>
                </a:rPr>
                <a:t>Арктикгаз</a:t>
              </a:r>
              <a:endParaRPr lang="ru-RU" sz="750" b="1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eaLnBrk="1" hangingPunct="1">
                <a:spcBef>
                  <a:spcPts val="700"/>
                </a:spcBef>
                <a:spcAft>
                  <a:spcPts val="600"/>
                </a:spcAft>
              </a:pPr>
              <a:r>
                <a:rPr lang="ru-RU" sz="750" b="1" dirty="0" smtClean="0">
                  <a:solidFill>
                    <a:schemeClr val="folHlink"/>
                  </a:solidFill>
                  <a:latin typeface="Arial" pitchFamily="34" charset="0"/>
                </a:rPr>
                <a:t>РУБ</a:t>
              </a:r>
              <a:r>
                <a:rPr lang="en-US" sz="750" b="1" dirty="0" smtClean="0">
                  <a:solidFill>
                    <a:schemeClr val="folHlink"/>
                  </a:solidFill>
                  <a:latin typeface="Arial" pitchFamily="34" charset="0"/>
                </a:rPr>
                <a:t> </a:t>
              </a:r>
              <a:r>
                <a:rPr lang="ru-RU" sz="750" b="1" dirty="0" smtClean="0">
                  <a:solidFill>
                    <a:schemeClr val="folHlink"/>
                  </a:solidFill>
                  <a:latin typeface="Arial" pitchFamily="34" charset="0"/>
                </a:rPr>
                <a:t>93 150</a:t>
              </a:r>
              <a:r>
                <a:rPr lang="en-US" sz="750" b="1" dirty="0" smtClean="0">
                  <a:solidFill>
                    <a:schemeClr val="folHlink"/>
                  </a:solidFill>
                  <a:latin typeface="Arial" pitchFamily="34" charset="0"/>
                </a:rPr>
                <a:t>M</a:t>
              </a:r>
              <a:endParaRPr lang="ru-RU" sz="750" b="1" dirty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eaLnBrk="1" hangingPunct="1">
                <a:spcBef>
                  <a:spcPts val="0"/>
                </a:spcBef>
                <a:spcAft>
                  <a:spcPts val="400"/>
                </a:spcAft>
              </a:pPr>
              <a:r>
                <a:rPr lang="ru-RU" sz="750" b="1" dirty="0">
                  <a:latin typeface="+mn-lt"/>
                  <a:ea typeface="Arial Unicode MS" pitchFamily="34" charset="-128"/>
                  <a:cs typeface="Arial Unicode MS" pitchFamily="34" charset="-128"/>
                </a:rPr>
                <a:t>10 лет</a:t>
              </a: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en-US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</a:pPr>
              <a:endParaRPr lang="ru-RU" sz="65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pic>
          <p:nvPicPr>
            <p:cNvPr id="35" name="Picture 6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13494" y="1372276"/>
              <a:ext cx="180369" cy="161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10" descr="http://im5-tub-ru.yandex.net/i?id=323741707-35-72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9652" y="1589886"/>
              <a:ext cx="653672" cy="4657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Группа 37"/>
          <p:cNvGrpSpPr/>
          <p:nvPr/>
        </p:nvGrpSpPr>
        <p:grpSpPr>
          <a:xfrm>
            <a:off x="6513217" y="4581127"/>
            <a:ext cx="1089523" cy="1590085"/>
            <a:chOff x="6535586" y="4581128"/>
            <a:chExt cx="1118364" cy="1584176"/>
          </a:xfrm>
        </p:grpSpPr>
        <p:pic>
          <p:nvPicPr>
            <p:cNvPr id="39" name="Picture 5" descr="C:\Users\Ксения\Desktop\tpmbstoun\aeroflot.gif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774664" y="4734024"/>
              <a:ext cx="715108" cy="576064"/>
            </a:xfrm>
            <a:prstGeom prst="rect">
              <a:avLst/>
            </a:prstGeom>
            <a:noFill/>
          </p:spPr>
        </p:pic>
        <p:sp>
          <p:nvSpPr>
            <p:cNvPr id="40" name="Text Box 238"/>
            <p:cNvSpPr txBox="1">
              <a:spLocks noChangeArrowheads="1"/>
            </p:cNvSpPr>
            <p:nvPr/>
          </p:nvSpPr>
          <p:spPr bwMode="auto">
            <a:xfrm>
              <a:off x="6535586" y="4581128"/>
              <a:ext cx="1118364" cy="1584176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b="1" dirty="0">
                  <a:ea typeface="Arial Unicode MS" pitchFamily="34" charset="-128"/>
                  <a:cs typeface="Arial Unicode MS" pitchFamily="34" charset="-128"/>
                </a:rPr>
                <a:t>2001</a:t>
              </a: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8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ts val="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ts val="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ru-RU" sz="700" b="1" dirty="0" smtClean="0">
                  <a:solidFill>
                    <a:schemeClr val="tx1"/>
                  </a:solidFill>
                </a:rPr>
                <a:t>ОАО «Аэрофлот»</a:t>
              </a:r>
              <a:endParaRPr lang="ru-RU" sz="700" b="1" dirty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  <a:spcAft>
                  <a:spcPts val="600"/>
                </a:spcAft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eaLnBrk="1" hangingPunct="1">
                <a:spcAft>
                  <a:spcPts val="600"/>
                </a:spcAft>
              </a:pP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ДОЛЛ 45М</a:t>
              </a:r>
            </a:p>
            <a:p>
              <a:pPr eaLnBrk="1" hangingPunct="1">
                <a:spcBef>
                  <a:spcPts val="0"/>
                </a:spcBef>
                <a:spcAft>
                  <a:spcPts val="400"/>
                </a:spcAft>
              </a:pPr>
              <a:endParaRPr lang="ru-RU" sz="700" b="1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en-US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ru-RU" sz="65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5356556" y="4581127"/>
            <a:ext cx="1080609" cy="1590085"/>
            <a:chOff x="5383458" y="4581128"/>
            <a:chExt cx="1100504" cy="1584176"/>
          </a:xfrm>
        </p:grpSpPr>
        <p:sp>
          <p:nvSpPr>
            <p:cNvPr id="42" name="Text Box 238"/>
            <p:cNvSpPr txBox="1">
              <a:spLocks noChangeArrowheads="1"/>
            </p:cNvSpPr>
            <p:nvPr/>
          </p:nvSpPr>
          <p:spPr bwMode="auto">
            <a:xfrm>
              <a:off x="5383458" y="4581128"/>
              <a:ext cx="1100504" cy="1584176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b="1" dirty="0">
                  <a:ea typeface="Arial Unicode MS" pitchFamily="34" charset="-128"/>
                  <a:cs typeface="Arial Unicode MS" pitchFamily="34" charset="-128"/>
                </a:rPr>
                <a:t>2003</a:t>
              </a: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8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ru-RU" sz="700" b="1" dirty="0" smtClean="0">
                  <a:solidFill>
                    <a:schemeClr val="tx1"/>
                  </a:solidFill>
                </a:rPr>
                <a:t>ОАО «Уралмашзавод»</a:t>
              </a:r>
              <a:endParaRPr lang="ru-RU" sz="700" b="1" dirty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  <a:spcAft>
                  <a:spcPts val="600"/>
                </a:spcAft>
              </a:pPr>
              <a:endParaRPr lang="ru-RU" sz="750" b="1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eaLnBrk="1" hangingPunct="1">
                <a:spcAft>
                  <a:spcPts val="600"/>
                </a:spcAft>
              </a:pP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ДОЛЛ 30М</a:t>
              </a:r>
            </a:p>
            <a:p>
              <a:pPr eaLnBrk="1" hangingPunct="1">
                <a:spcBef>
                  <a:spcPts val="0"/>
                </a:spcBef>
                <a:spcAft>
                  <a:spcPts val="400"/>
                </a:spcAft>
              </a:pPr>
              <a:endParaRPr lang="ru-RU" sz="700" b="1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en-US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ru-RU" sz="65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pic>
          <p:nvPicPr>
            <p:cNvPr id="43" name="Picture 7" descr="C:\Users\Ксения\Desktop\tpmbstoun\uralmashzavod_logo.gif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528015" y="4761084"/>
              <a:ext cx="828614" cy="576064"/>
            </a:xfrm>
            <a:prstGeom prst="rect">
              <a:avLst/>
            </a:prstGeom>
            <a:noFill/>
          </p:spPr>
        </p:pic>
      </p:grpSp>
      <p:grpSp>
        <p:nvGrpSpPr>
          <p:cNvPr id="3" name="Группа 2"/>
          <p:cNvGrpSpPr/>
          <p:nvPr/>
        </p:nvGrpSpPr>
        <p:grpSpPr>
          <a:xfrm>
            <a:off x="517171" y="4589095"/>
            <a:ext cx="1278975" cy="1582118"/>
            <a:chOff x="7539756" y="2913682"/>
            <a:chExt cx="1305250" cy="1582118"/>
          </a:xfrm>
        </p:grpSpPr>
        <p:pic>
          <p:nvPicPr>
            <p:cNvPr id="12" name="Picture 5" descr="C:\Users\skopina-kv\Documents\Presentation\лого\независимость.jpg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9756" y="3014165"/>
              <a:ext cx="1305250" cy="856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Text Box 238"/>
            <p:cNvSpPr txBox="1">
              <a:spLocks noChangeArrowheads="1"/>
            </p:cNvSpPr>
            <p:nvPr/>
          </p:nvSpPr>
          <p:spPr bwMode="auto">
            <a:xfrm>
              <a:off x="7647723" y="2913682"/>
              <a:ext cx="1100741" cy="1582118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b="1" dirty="0">
                  <a:ea typeface="Arial Unicode MS" pitchFamily="34" charset="-128"/>
                  <a:cs typeface="Arial Unicode MS" pitchFamily="34" charset="-128"/>
                </a:rPr>
                <a:t>2008</a:t>
              </a: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ru-RU" sz="700" b="1" dirty="0" smtClean="0">
                  <a:solidFill>
                    <a:schemeClr val="tx1"/>
                  </a:solidFill>
                </a:rPr>
                <a:t>ООО «Холдинговая компания Независимость»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eaLnBrk="1" hangingPunct="1">
                <a:spcBef>
                  <a:spcPct val="50000"/>
                </a:spcBef>
                <a:spcAft>
                  <a:spcPts val="600"/>
                </a:spcAft>
              </a:pPr>
              <a:r>
                <a:rPr lang="ru-RU" sz="750" b="1" dirty="0" smtClean="0">
                  <a:solidFill>
                    <a:schemeClr val="folHlink"/>
                  </a:solidFill>
                  <a:latin typeface="Arial" pitchFamily="34" charset="0"/>
                </a:rPr>
                <a:t>ДОЛЛ 70М</a:t>
              </a:r>
              <a:endParaRPr lang="ru-RU" sz="750" b="1" dirty="0">
                <a:solidFill>
                  <a:schemeClr val="folHlink"/>
                </a:solidFill>
                <a:latin typeface="Arial" pitchFamily="34" charset="0"/>
              </a:endParaRPr>
            </a:p>
            <a:p>
              <a:pPr eaLnBrk="1" hangingPunct="1">
                <a:spcBef>
                  <a:spcPts val="0"/>
                </a:spcBef>
                <a:spcAft>
                  <a:spcPts val="400"/>
                </a:spcAft>
              </a:pPr>
              <a:endParaRPr lang="ru-RU" sz="700" b="1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en-US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ru-RU" sz="700" b="1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1782968" y="4587974"/>
            <a:ext cx="1116472" cy="1580753"/>
            <a:chOff x="611560" y="4584551"/>
            <a:chExt cx="1114811" cy="1584176"/>
          </a:xfrm>
        </p:grpSpPr>
        <p:sp>
          <p:nvSpPr>
            <p:cNvPr id="54" name="Text Box 238"/>
            <p:cNvSpPr txBox="1">
              <a:spLocks noChangeArrowheads="1"/>
            </p:cNvSpPr>
            <p:nvPr/>
          </p:nvSpPr>
          <p:spPr bwMode="auto">
            <a:xfrm>
              <a:off x="611560" y="4584551"/>
              <a:ext cx="1114811" cy="1584176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b="1" dirty="0">
                  <a:ea typeface="Arial Unicode MS" pitchFamily="34" charset="-128"/>
                  <a:cs typeface="Arial Unicode MS" pitchFamily="34" charset="-128"/>
                </a:rPr>
                <a:t>2007</a:t>
              </a: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8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ru-RU" sz="700" b="1" dirty="0" smtClean="0">
                  <a:solidFill>
                    <a:schemeClr val="tx1"/>
                  </a:solidFill>
                </a:rPr>
                <a:t>ООО «Фирма «</a:t>
              </a:r>
              <a:r>
                <a:rPr lang="ru-RU" sz="700" b="1" dirty="0" err="1" smtClean="0">
                  <a:solidFill>
                    <a:schemeClr val="tx1"/>
                  </a:solidFill>
                </a:rPr>
                <a:t>Трансгарант</a:t>
              </a:r>
              <a:r>
                <a:rPr lang="ru-RU" sz="700" b="1" dirty="0" smtClean="0">
                  <a:solidFill>
                    <a:schemeClr val="tx1"/>
                  </a:solidFill>
                </a:rPr>
                <a:t>»</a:t>
              </a:r>
              <a:endParaRPr lang="ru-RU" sz="700" b="1" dirty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eaLnBrk="1" hangingPunct="1">
                <a:spcBef>
                  <a:spcPct val="50000"/>
                </a:spcBef>
                <a:spcAft>
                  <a:spcPts val="600"/>
                </a:spcAft>
              </a:pP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РУБ 1 </a:t>
              </a:r>
              <a:r>
                <a:rPr lang="ru-RU" sz="750" b="1" dirty="0" smtClean="0">
                  <a:solidFill>
                    <a:schemeClr val="folHlink"/>
                  </a:solidFill>
                  <a:latin typeface="Arial" pitchFamily="34" charset="0"/>
                </a:rPr>
                <a:t>150М</a:t>
              </a:r>
              <a:endParaRPr lang="ru-RU" sz="750" b="1" dirty="0">
                <a:solidFill>
                  <a:schemeClr val="folHlink"/>
                </a:solidFill>
                <a:latin typeface="Arial" pitchFamily="34" charset="0"/>
              </a:endParaRPr>
            </a:p>
            <a:p>
              <a:pPr eaLnBrk="1" hangingPunct="1">
                <a:spcBef>
                  <a:spcPts val="0"/>
                </a:spcBef>
                <a:spcAft>
                  <a:spcPts val="400"/>
                </a:spcAft>
              </a:pPr>
              <a:endParaRPr lang="ru-RU" sz="700" b="1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en-US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ru-RU" sz="65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pic>
          <p:nvPicPr>
            <p:cNvPr id="55" name="Picture 2" descr="C:\Users\skopina-kv\Documents\Presentation\лого\трансгарант.gif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505" y="4894906"/>
              <a:ext cx="997175" cy="308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Группа 6"/>
          <p:cNvGrpSpPr/>
          <p:nvPr/>
        </p:nvGrpSpPr>
        <p:grpSpPr>
          <a:xfrm>
            <a:off x="6516216" y="1306117"/>
            <a:ext cx="1085809" cy="1534711"/>
            <a:chOff x="4184790" y="1301854"/>
            <a:chExt cx="1085809" cy="1546819"/>
          </a:xfrm>
        </p:grpSpPr>
        <p:sp>
          <p:nvSpPr>
            <p:cNvPr id="8" name="Text Box 238"/>
            <p:cNvSpPr txBox="1">
              <a:spLocks noChangeArrowheads="1"/>
            </p:cNvSpPr>
            <p:nvPr/>
          </p:nvSpPr>
          <p:spPr bwMode="auto">
            <a:xfrm>
              <a:off x="4184790" y="1301854"/>
              <a:ext cx="1085809" cy="1546819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b="1" dirty="0" smtClean="0">
                  <a:ea typeface="Arial Unicode MS" pitchFamily="34" charset="-128"/>
                  <a:cs typeface="Arial Unicode MS" pitchFamily="34" charset="-128"/>
                </a:rPr>
                <a:t>2013</a:t>
              </a: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spcBef>
                  <a:spcPct val="50000"/>
                </a:spcBef>
                <a:defRPr/>
              </a:pP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spcBef>
                  <a:spcPct val="50000"/>
                </a:spcBef>
                <a:defRPr/>
              </a:pPr>
              <a:endParaRPr lang="ru-RU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spcBef>
                  <a:spcPct val="50000"/>
                </a:spcBef>
                <a:defRPr/>
              </a:pPr>
              <a:endParaRPr lang="ru-RU" sz="600" b="1" dirty="0"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spcBef>
                  <a:spcPts val="650"/>
                </a:spcBef>
                <a:defRPr/>
              </a:pPr>
              <a:endParaRPr lang="ru-RU" sz="750" dirty="0">
                <a:latin typeface="Arial" pitchFamily="34" charset="0"/>
              </a:endParaRPr>
            </a:p>
            <a:p>
              <a:pPr algn="ctr" eaLnBrk="1" hangingPunct="1">
                <a:spcBef>
                  <a:spcPts val="650"/>
                </a:spcBef>
                <a:defRPr/>
              </a:pPr>
              <a:r>
                <a:rPr lang="ru-RU" sz="750" b="1" dirty="0" smtClean="0">
                  <a:latin typeface="Arial" pitchFamily="34" charset="0"/>
                  <a:ea typeface="Arial Unicode MS" pitchFamily="34" charset="-128"/>
                  <a:cs typeface="Arial Unicode MS" pitchFamily="34" charset="-128"/>
                </a:rPr>
                <a:t>ЗАО </a:t>
              </a:r>
              <a:r>
                <a:rPr lang="ru-RU" sz="750" b="1" dirty="0">
                  <a:latin typeface="Arial" pitchFamily="34" charset="0"/>
                  <a:ea typeface="Arial Unicode MS" pitchFamily="34" charset="-128"/>
                  <a:cs typeface="Arial Unicode MS" pitchFamily="34" charset="-128"/>
                </a:rPr>
                <a:t>Кредит Европа Банк</a:t>
              </a:r>
            </a:p>
            <a:p>
              <a:pPr algn="ctr" eaLnBrk="1" hangingPunct="1">
                <a:spcBef>
                  <a:spcPts val="400"/>
                </a:spcBef>
                <a:spcAft>
                  <a:spcPct val="0"/>
                </a:spcAft>
                <a:defRPr/>
              </a:pP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РУБ</a:t>
              </a:r>
              <a:r>
                <a:rPr lang="en-US" sz="750" b="1" dirty="0">
                  <a:solidFill>
                    <a:schemeClr val="folHlink"/>
                  </a:solidFill>
                  <a:latin typeface="Arial" pitchFamily="34" charset="0"/>
                </a:rPr>
                <a:t> 5</a:t>
              </a: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 </a:t>
              </a:r>
              <a:r>
                <a:rPr lang="en-US" sz="750" b="1" dirty="0">
                  <a:solidFill>
                    <a:schemeClr val="folHlink"/>
                  </a:solidFill>
                  <a:latin typeface="Arial" pitchFamily="34" charset="0"/>
                </a:rPr>
                <a:t>5</a:t>
              </a: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00 </a:t>
              </a:r>
              <a:r>
                <a:rPr lang="en-US" sz="750" b="1" dirty="0">
                  <a:solidFill>
                    <a:schemeClr val="folHlink"/>
                  </a:solidFill>
                  <a:latin typeface="Arial" pitchFamily="34" charset="0"/>
                </a:rPr>
                <a:t>M</a:t>
              </a:r>
              <a:endParaRPr lang="ru-RU" sz="750" b="1" dirty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sz="750" b="1" dirty="0">
                  <a:latin typeface="+mn-lt"/>
                  <a:ea typeface="Arial Unicode MS" pitchFamily="34" charset="-128"/>
                  <a:cs typeface="Arial Unicode MS" pitchFamily="34" charset="-128"/>
                </a:rPr>
                <a:t>1(+1)</a:t>
              </a:r>
              <a:r>
                <a:rPr lang="ru-RU" sz="750" b="1" dirty="0">
                  <a:latin typeface="+mn-lt"/>
                  <a:ea typeface="Arial Unicode MS" pitchFamily="34" charset="-128"/>
                  <a:cs typeface="Arial Unicode MS" pitchFamily="34" charset="-128"/>
                </a:rPr>
                <a:t> год</a:t>
              </a:r>
            </a:p>
          </p:txBody>
        </p:sp>
        <p:pic>
          <p:nvPicPr>
            <p:cNvPr id="64" name="Picture 3" descr="C:\Users\skopina-kv\Documents\Presentation\ЛОГОТИПЫ\лого - банки - журналы\Банки\КЕБ\credit_europe_bank.jpg"/>
            <p:cNvPicPr>
              <a:picLocks noChangeAspect="1" noChangeArrowheads="1"/>
            </p:cNvPicPr>
            <p:nvPr/>
          </p:nvPicPr>
          <p:blipFill rotWithShape="1"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4" t="25301" b="31400"/>
            <a:stretch/>
          </p:blipFill>
          <p:spPr bwMode="auto">
            <a:xfrm>
              <a:off x="4328809" y="1657265"/>
              <a:ext cx="826023" cy="3993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6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48888" y="1384364"/>
              <a:ext cx="169125" cy="160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0" name="Группа 99"/>
          <p:cNvGrpSpPr/>
          <p:nvPr/>
        </p:nvGrpSpPr>
        <p:grpSpPr>
          <a:xfrm>
            <a:off x="7663793" y="1311649"/>
            <a:ext cx="1084671" cy="1539960"/>
            <a:chOff x="5341639" y="1301855"/>
            <a:chExt cx="1084671" cy="1546819"/>
          </a:xfrm>
        </p:grpSpPr>
        <p:sp>
          <p:nvSpPr>
            <p:cNvPr id="66" name="Text Box 238"/>
            <p:cNvSpPr txBox="1">
              <a:spLocks noChangeArrowheads="1"/>
            </p:cNvSpPr>
            <p:nvPr/>
          </p:nvSpPr>
          <p:spPr bwMode="auto">
            <a:xfrm>
              <a:off x="5341639" y="1301855"/>
              <a:ext cx="1084671" cy="1546819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/>
          </p:spPr>
          <p:txBody>
            <a:bodyPr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ru-RU" sz="700" b="1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2013</a:t>
              </a:r>
              <a:endParaRPr lang="en-US" sz="700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  <a:p>
              <a:pPr>
                <a:spcBef>
                  <a:spcPct val="50000"/>
                </a:spcBef>
                <a:defRPr/>
              </a:pPr>
              <a:endParaRPr lang="en-US" sz="700" b="1" dirty="0">
                <a:solidFill>
                  <a:srgbClr val="000000"/>
                </a:solidFill>
              </a:endParaRPr>
            </a:p>
            <a:p>
              <a:pPr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800" b="1" dirty="0" smtClean="0">
                <a:solidFill>
                  <a:srgbClr val="000000"/>
                </a:solidFill>
              </a:endParaRPr>
            </a:p>
            <a:p>
              <a:pPr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800" b="1" dirty="0" smtClean="0">
                <a:solidFill>
                  <a:srgbClr val="000000"/>
                </a:solidFill>
              </a:endParaRPr>
            </a:p>
            <a:p>
              <a:pPr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800" b="1" dirty="0" smtClean="0">
                <a:solidFill>
                  <a:srgbClr val="000000"/>
                </a:solidFill>
              </a:endParaRPr>
            </a:p>
            <a:p>
              <a:pPr algn="ctr"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100" b="1" dirty="0" smtClean="0">
                <a:solidFill>
                  <a:srgbClr val="000000"/>
                </a:solidFill>
              </a:endParaRPr>
            </a:p>
            <a:p>
              <a:pPr algn="ctr">
                <a:spcBef>
                  <a:spcPts val="200"/>
                </a:spcBef>
                <a:spcAft>
                  <a:spcPct val="0"/>
                </a:spcAft>
                <a:defRPr/>
              </a:pPr>
              <a:endParaRPr lang="ru-RU" sz="750" b="1" dirty="0" smtClean="0">
                <a:solidFill>
                  <a:srgbClr val="006600"/>
                </a:solidFill>
              </a:endParaRPr>
            </a:p>
            <a:p>
              <a:pPr algn="ctr">
                <a:spcBef>
                  <a:spcPts val="200"/>
                </a:spcBef>
                <a:spcAft>
                  <a:spcPct val="0"/>
                </a:spcAft>
                <a:defRPr/>
              </a:pPr>
              <a:r>
                <a:rPr lang="ru-RU" sz="750" b="1" dirty="0">
                  <a:solidFill>
                    <a:srgbClr val="000000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rPr>
                <a:t>Группа ЧТПЗ</a:t>
              </a:r>
            </a:p>
            <a:p>
              <a:pPr algn="ctr">
                <a:spcBef>
                  <a:spcPts val="400"/>
                </a:spcBef>
                <a:spcAft>
                  <a:spcPct val="0"/>
                </a:spcAft>
                <a:defRPr/>
              </a:pP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РУБ</a:t>
              </a:r>
              <a:r>
                <a:rPr lang="en-US" sz="750" b="1" dirty="0">
                  <a:solidFill>
                    <a:schemeClr val="folHlink"/>
                  </a:solidFill>
                  <a:latin typeface="Arial" pitchFamily="34" charset="0"/>
                </a:rPr>
                <a:t> 85 000M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ru-RU" sz="750" b="1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7</a:t>
              </a:r>
              <a:r>
                <a:rPr lang="en-US" sz="750" b="1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ru-RU" sz="750" b="1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лет</a:t>
              </a:r>
              <a:endParaRPr lang="ru-RU" sz="750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pic>
          <p:nvPicPr>
            <p:cNvPr id="67" name="Picture 2" descr="http://img11.nnm.me/7/6/5/2/b/b2d3def18c92cb0060dd37742cf.jpg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3106" y="1581780"/>
              <a:ext cx="642613" cy="6699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" name="Picture 6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203075" y="1374930"/>
              <a:ext cx="169125" cy="160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3" name="Группа 72"/>
          <p:cNvGrpSpPr/>
          <p:nvPr/>
        </p:nvGrpSpPr>
        <p:grpSpPr>
          <a:xfrm>
            <a:off x="1790831" y="1296428"/>
            <a:ext cx="1120126" cy="1546819"/>
            <a:chOff x="1812826" y="1306117"/>
            <a:chExt cx="1120126" cy="1546819"/>
          </a:xfrm>
        </p:grpSpPr>
        <p:sp>
          <p:nvSpPr>
            <p:cNvPr id="68" name="Text Box 238"/>
            <p:cNvSpPr txBox="1">
              <a:spLocks noChangeArrowheads="1"/>
            </p:cNvSpPr>
            <p:nvPr/>
          </p:nvSpPr>
          <p:spPr bwMode="auto">
            <a:xfrm>
              <a:off x="1812826" y="1306117"/>
              <a:ext cx="1120126" cy="1546819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/>
          </p:spPr>
          <p:txBody>
            <a:bodyPr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ru-RU" sz="700" b="1" dirty="0" smtClean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2013</a:t>
              </a:r>
              <a:r>
                <a:rPr lang="en-US" sz="700" b="1" dirty="0" smtClean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, 2014</a:t>
              </a:r>
              <a:endParaRPr lang="en-US" sz="700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  <a:p>
              <a:pPr>
                <a:spcBef>
                  <a:spcPct val="50000"/>
                </a:spcBef>
                <a:defRPr/>
              </a:pPr>
              <a:endParaRPr lang="en-US" sz="700" b="1" dirty="0">
                <a:solidFill>
                  <a:srgbClr val="000000"/>
                </a:solidFill>
              </a:endParaRPr>
            </a:p>
            <a:p>
              <a:pPr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800" b="1" dirty="0" smtClean="0">
                <a:solidFill>
                  <a:srgbClr val="000000"/>
                </a:solidFill>
              </a:endParaRPr>
            </a:p>
            <a:p>
              <a:pPr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800" b="1" dirty="0" smtClean="0">
                <a:solidFill>
                  <a:srgbClr val="000000"/>
                </a:solidFill>
              </a:endParaRPr>
            </a:p>
            <a:p>
              <a:pPr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800" b="1" dirty="0" smtClean="0">
                <a:solidFill>
                  <a:srgbClr val="000000"/>
                </a:solidFill>
              </a:endParaRPr>
            </a:p>
            <a:p>
              <a:pPr algn="ctr"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100" b="1" dirty="0" smtClean="0">
                <a:solidFill>
                  <a:srgbClr val="000000"/>
                </a:solidFill>
              </a:endParaRPr>
            </a:p>
            <a:p>
              <a:pPr algn="ctr">
                <a:spcBef>
                  <a:spcPts val="200"/>
                </a:spcBef>
                <a:spcAft>
                  <a:spcPct val="0"/>
                </a:spcAft>
                <a:defRPr/>
              </a:pPr>
              <a:endParaRPr lang="ru-RU" sz="750" b="1" dirty="0" smtClean="0">
                <a:solidFill>
                  <a:srgbClr val="006600"/>
                </a:solidFill>
              </a:endParaRPr>
            </a:p>
            <a:p>
              <a:pPr algn="ctr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ru-RU" sz="750" b="1" dirty="0" smtClean="0">
                  <a:solidFill>
                    <a:schemeClr val="folHlink"/>
                  </a:solidFill>
                  <a:latin typeface="Arial" pitchFamily="34" charset="0"/>
                </a:rPr>
                <a:t>ДОЛЛ</a:t>
              </a:r>
              <a:r>
                <a:rPr lang="en-US" sz="750" b="1" dirty="0" smtClean="0">
                  <a:solidFill>
                    <a:schemeClr val="folHlink"/>
                  </a:solidFill>
                  <a:latin typeface="Arial" pitchFamily="34" charset="0"/>
                </a:rPr>
                <a:t> 110M</a:t>
              </a:r>
            </a:p>
            <a:p>
              <a:pPr algn="ctr">
                <a:spcAft>
                  <a:spcPct val="0"/>
                </a:spcAft>
                <a:defRPr/>
              </a:pPr>
              <a:r>
                <a:rPr lang="ru-RU" sz="750" b="1" dirty="0" smtClean="0">
                  <a:solidFill>
                    <a:schemeClr val="folHlink"/>
                  </a:solidFill>
                  <a:latin typeface="Arial" pitchFamily="34" charset="0"/>
                </a:rPr>
                <a:t>ЕВРО 80М</a:t>
              </a:r>
              <a:endParaRPr lang="ru-RU" sz="750" b="1" dirty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ru-RU" sz="750" b="1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1</a:t>
              </a:r>
              <a:r>
                <a:rPr lang="en-US" sz="750" b="1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ru-RU" sz="750" b="1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год, 6 </a:t>
              </a:r>
              <a:r>
                <a:rPr lang="ru-RU" sz="750" b="1" dirty="0" err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мес</a:t>
              </a:r>
              <a:endParaRPr lang="ru-RU" sz="750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pic>
          <p:nvPicPr>
            <p:cNvPr id="70" name="Picture 4" descr="http://www.analitika.kz/images/belarusbank.news.gif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1368" y="1710497"/>
              <a:ext cx="650419" cy="459728"/>
            </a:xfrm>
            <a:prstGeom prst="rect">
              <a:avLst/>
            </a:prstGeom>
            <a:noFill/>
            <a:ln w="24130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1" name="Text Box 238"/>
          <p:cNvSpPr txBox="1">
            <a:spLocks noChangeArrowheads="1"/>
          </p:cNvSpPr>
          <p:nvPr/>
        </p:nvSpPr>
        <p:spPr bwMode="auto">
          <a:xfrm>
            <a:off x="1782967" y="2913682"/>
            <a:ext cx="1116473" cy="1586533"/>
          </a:xfrm>
          <a:prstGeom prst="rect">
            <a:avLst/>
          </a:prstGeom>
          <a:noFill/>
          <a:ln w="24130" algn="ctr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8080"/>
              </a:buClr>
              <a:buSzPct val="85000"/>
              <a:buFont typeface="Wingdings" pitchFamily="2" charset="2"/>
              <a:defRPr sz="12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8080"/>
              </a:buClr>
              <a:buSzPct val="85000"/>
              <a:buFont typeface="Wingdings" pitchFamily="2" charset="2"/>
              <a:defRPr sz="12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8080"/>
              </a:buClr>
              <a:buSzPct val="85000"/>
              <a:buFont typeface="Wingdings" pitchFamily="2" charset="2"/>
              <a:defRPr sz="12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8080"/>
              </a:buClr>
              <a:buSzPct val="85000"/>
              <a:buFont typeface="Wingdings" pitchFamily="2" charset="2"/>
              <a:defRPr sz="12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700" b="1" dirty="0">
                <a:ea typeface="Arial Unicode MS" pitchFamily="34" charset="-128"/>
                <a:cs typeface="Arial Unicode MS" pitchFamily="34" charset="-128"/>
              </a:rPr>
              <a:t>2011</a:t>
            </a:r>
            <a:endParaRPr lang="en-US" sz="700" b="1" dirty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50000"/>
              </a:spcBef>
            </a:pPr>
            <a:endParaRPr lang="en-US" sz="700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ru-RU" sz="700" b="1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ru-RU" sz="700" dirty="0" smtClean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endParaRPr lang="ru-RU" sz="700" b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sz="700" b="1" dirty="0" smtClean="0">
                <a:solidFill>
                  <a:schemeClr val="tx1"/>
                </a:solidFill>
              </a:rPr>
              <a:t>Европейский медицинский центр</a:t>
            </a:r>
            <a:endParaRPr lang="ru-RU" sz="700" b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endParaRPr lang="ru-RU" sz="750" dirty="0" smtClean="0">
              <a:solidFill>
                <a:schemeClr val="folHlink"/>
              </a:solidFill>
              <a:latin typeface="Arial" pitchFamily="34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sz="750" b="1" dirty="0" smtClean="0">
                <a:solidFill>
                  <a:schemeClr val="folHlink"/>
                </a:solidFill>
                <a:latin typeface="Arial" pitchFamily="34" charset="0"/>
              </a:rPr>
              <a:t>ДОЛЛ</a:t>
            </a:r>
            <a:r>
              <a:rPr lang="en-US" sz="750" b="1" dirty="0" smtClean="0">
                <a:solidFill>
                  <a:schemeClr val="folHlink"/>
                </a:solidFill>
                <a:latin typeface="Arial" pitchFamily="34" charset="0"/>
              </a:rPr>
              <a:t> 70M</a:t>
            </a:r>
            <a:endParaRPr lang="ru-RU" sz="750" b="1" dirty="0">
              <a:solidFill>
                <a:schemeClr val="folHlink"/>
              </a:solidFill>
              <a:latin typeface="Arial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en-US" sz="750" b="1" dirty="0">
                <a:latin typeface="+mn-lt"/>
                <a:ea typeface="Arial Unicode MS" pitchFamily="34" charset="-128"/>
                <a:cs typeface="Arial Unicode MS" pitchFamily="34" charset="-128"/>
              </a:rPr>
              <a:t>5</a:t>
            </a:r>
            <a:r>
              <a:rPr lang="ru-RU" sz="750" b="1" dirty="0">
                <a:latin typeface="+mn-lt"/>
                <a:ea typeface="Arial Unicode MS" pitchFamily="34" charset="-128"/>
                <a:cs typeface="Arial Unicode MS" pitchFamily="34" charset="-128"/>
              </a:rPr>
              <a:t> лет</a:t>
            </a:r>
          </a:p>
        </p:txBody>
      </p:sp>
      <p:pic>
        <p:nvPicPr>
          <p:cNvPr id="72" name="Picture 9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081" y="3284984"/>
            <a:ext cx="776990" cy="240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4" name="Группа 73"/>
          <p:cNvGrpSpPr/>
          <p:nvPr/>
        </p:nvGrpSpPr>
        <p:grpSpPr>
          <a:xfrm>
            <a:off x="430227" y="1119494"/>
            <a:ext cx="1296144" cy="1728192"/>
            <a:chOff x="430227" y="1119494"/>
            <a:chExt cx="1296144" cy="172819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74243" y="1263510"/>
              <a:ext cx="1152128" cy="1584176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ru-RU" sz="7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02235" y="1191502"/>
              <a:ext cx="1152128" cy="1584176"/>
            </a:xfrm>
            <a:prstGeom prst="rect">
              <a:avLst/>
            </a:prstGeom>
            <a:solidFill>
              <a:schemeClr val="bg1"/>
            </a:solidFill>
            <a:ln w="24130" algn="ctr">
              <a:solidFill>
                <a:srgbClr val="0066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ru-RU" sz="7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30227" y="1119494"/>
              <a:ext cx="1152128" cy="1584176"/>
            </a:xfrm>
            <a:prstGeom prst="rect">
              <a:avLst/>
            </a:prstGeom>
            <a:solidFill>
              <a:schemeClr val="bg1"/>
            </a:solidFill>
            <a:ln w="24130" algn="ctr">
              <a:solidFill>
                <a:srgbClr val="0066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ru-RU" sz="800" b="1" dirty="0" smtClean="0">
                  <a:solidFill>
                    <a:schemeClr val="tx1"/>
                  </a:solidFill>
                  <a:latin typeface="Arial" charset="0"/>
                </a:rPr>
                <a:t>2015-16</a:t>
              </a:r>
              <a:r>
                <a:rPr lang="ru-RU" sz="800" b="1" dirty="0" smtClean="0">
                  <a:latin typeface="Arial" charset="0"/>
                </a:rPr>
                <a:t>…</a:t>
              </a:r>
              <a:endParaRPr lang="ru-RU" sz="800" b="1" dirty="0">
                <a:solidFill>
                  <a:schemeClr val="tx1"/>
                </a:solidFill>
                <a:latin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en-US" sz="700" dirty="0">
                <a:solidFill>
                  <a:schemeClr val="tx1"/>
                </a:solidFill>
                <a:latin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  <a:latin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  <a:latin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ru-RU" sz="700" dirty="0">
                <a:solidFill>
                  <a:schemeClr val="tx1"/>
                </a:solidFill>
                <a:latin typeface="Arial" charset="0"/>
              </a:endParaRP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Arial" charset="0"/>
                </a:rPr>
                <a:t>Новая страница российской </a:t>
              </a:r>
              <a:r>
                <a:rPr lang="ru-RU" sz="1100" dirty="0" err="1" smtClean="0">
                  <a:solidFill>
                    <a:schemeClr val="tx1"/>
                  </a:solidFill>
                  <a:latin typeface="Arial" charset="0"/>
                </a:rPr>
                <a:t>синдикации</a:t>
              </a:r>
              <a:endParaRPr lang="ru-RU" sz="1100" dirty="0" smtClean="0">
                <a:solidFill>
                  <a:schemeClr val="tx1"/>
                </a:solidFill>
                <a:latin typeface="Arial" charset="0"/>
              </a:endParaRPr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7664425" y="4584551"/>
            <a:ext cx="1110883" cy="1580753"/>
            <a:chOff x="7664425" y="4584551"/>
            <a:chExt cx="1086677" cy="1580753"/>
          </a:xfrm>
        </p:grpSpPr>
        <p:pic>
          <p:nvPicPr>
            <p:cNvPr id="49" name="Picture 6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1617" y="4656403"/>
              <a:ext cx="160115" cy="1614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4" descr="C:\Users\Ксения\Desktop\tpmbstoun\alrosa.gif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7956499" y="4817831"/>
              <a:ext cx="560966" cy="557097"/>
            </a:xfrm>
            <a:prstGeom prst="rect">
              <a:avLst/>
            </a:prstGeom>
            <a:noFill/>
          </p:spPr>
        </p:pic>
        <p:pic>
          <p:nvPicPr>
            <p:cNvPr id="51" name="Picture 4" descr="C:\Users\Ксения\Desktop\tpmbstoun\alrosa.gif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7960532" y="4817831"/>
              <a:ext cx="560966" cy="557097"/>
            </a:xfrm>
            <a:prstGeom prst="rect">
              <a:avLst/>
            </a:prstGeom>
            <a:noFill/>
          </p:spPr>
        </p:pic>
        <p:sp>
          <p:nvSpPr>
            <p:cNvPr id="48" name="Text Box 238"/>
            <p:cNvSpPr txBox="1">
              <a:spLocks noChangeArrowheads="1"/>
            </p:cNvSpPr>
            <p:nvPr/>
          </p:nvSpPr>
          <p:spPr bwMode="auto">
            <a:xfrm>
              <a:off x="7664425" y="4584551"/>
              <a:ext cx="1086677" cy="1580753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sz="700" b="1" dirty="0">
                  <a:ea typeface="Arial Unicode MS" pitchFamily="34" charset="-128"/>
                  <a:cs typeface="Arial Unicode MS" pitchFamily="34" charset="-128"/>
                </a:rPr>
                <a:t>1999</a:t>
              </a: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lang="ru-RU" sz="8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ru-RU" sz="700" b="1" dirty="0" smtClean="0">
                  <a:solidFill>
                    <a:schemeClr val="tx1"/>
                  </a:solidFill>
                </a:rPr>
                <a:t>АК «</a:t>
              </a:r>
              <a:r>
                <a:rPr lang="ru-RU" sz="700" b="1" dirty="0" err="1" smtClean="0">
                  <a:solidFill>
                    <a:schemeClr val="tx1"/>
                  </a:solidFill>
                </a:rPr>
                <a:t>Алроса</a:t>
              </a:r>
              <a:r>
                <a:rPr lang="ru-RU" sz="700" b="1" dirty="0" smtClean="0">
                  <a:solidFill>
                    <a:schemeClr val="tx1"/>
                  </a:solidFill>
                </a:rPr>
                <a:t>»</a:t>
              </a:r>
              <a:endParaRPr lang="ru-RU" sz="700" b="1" dirty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</a:pPr>
              <a:endParaRPr lang="ru-RU" sz="750" dirty="0" smtClean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eaLnBrk="1" hangingPunct="1">
                <a:spcAft>
                  <a:spcPts val="600"/>
                </a:spcAft>
              </a:pP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ДОЛЛ 25М</a:t>
              </a:r>
            </a:p>
            <a:p>
              <a:pPr eaLnBrk="1" hangingPunct="1">
                <a:spcBef>
                  <a:spcPts val="0"/>
                </a:spcBef>
                <a:spcAft>
                  <a:spcPts val="400"/>
                </a:spcAft>
              </a:pPr>
              <a:endParaRPr lang="ru-RU" sz="700" b="1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en-US" sz="700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</a:pPr>
              <a:endParaRPr lang="ru-RU" sz="65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pic>
        <p:nvPicPr>
          <p:cNvPr id="79" name="Picture 5" descr="http://cbslytkarino.ru/wp-content/uploads/2013/05/galka.pn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34" y="1408044"/>
            <a:ext cx="448797" cy="5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9" name="Группа 98"/>
          <p:cNvGrpSpPr/>
          <p:nvPr/>
        </p:nvGrpSpPr>
        <p:grpSpPr>
          <a:xfrm>
            <a:off x="5356557" y="1300868"/>
            <a:ext cx="1080609" cy="1546819"/>
            <a:chOff x="3007559" y="1301855"/>
            <a:chExt cx="1105225" cy="1546819"/>
          </a:xfrm>
        </p:grpSpPr>
        <p:grpSp>
          <p:nvGrpSpPr>
            <p:cNvPr id="60" name="Группа 59"/>
            <p:cNvGrpSpPr/>
            <p:nvPr/>
          </p:nvGrpSpPr>
          <p:grpSpPr>
            <a:xfrm>
              <a:off x="3007559" y="1301855"/>
              <a:ext cx="1105225" cy="1546819"/>
              <a:chOff x="971600" y="4618485"/>
              <a:chExt cx="1226323" cy="1546819"/>
            </a:xfrm>
          </p:grpSpPr>
          <p:sp>
            <p:nvSpPr>
              <p:cNvPr id="61" name="Text Box 238"/>
              <p:cNvSpPr txBox="1">
                <a:spLocks noChangeArrowheads="1"/>
              </p:cNvSpPr>
              <p:nvPr/>
            </p:nvSpPr>
            <p:spPr bwMode="auto">
              <a:xfrm>
                <a:off x="971600" y="4618485"/>
                <a:ext cx="1226323" cy="1546819"/>
              </a:xfrm>
              <a:prstGeom prst="rect">
                <a:avLst/>
              </a:prstGeom>
              <a:noFill/>
              <a:ln w="24130" algn="ctr">
                <a:solidFill>
                  <a:srgbClr val="006600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spcBef>
                    <a:spcPct val="50000"/>
                  </a:spcBef>
                  <a:defRPr/>
                </a:pPr>
                <a:r>
                  <a:rPr lang="ru-RU" sz="700" b="1" dirty="0">
                    <a:solidFill>
                      <a:srgbClr val="000000"/>
                    </a:solidFill>
                    <a:latin typeface="Arial" charset="0"/>
                    <a:ea typeface="Arial Unicode MS" pitchFamily="34" charset="-128"/>
                    <a:cs typeface="Arial Unicode MS" pitchFamily="34" charset="-128"/>
                  </a:rPr>
                  <a:t>2013</a:t>
                </a:r>
                <a:endParaRPr lang="en-US" sz="700" b="1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endParaRPr>
              </a:p>
              <a:p>
                <a:pPr>
                  <a:spcBef>
                    <a:spcPct val="50000"/>
                  </a:spcBef>
                  <a:defRPr/>
                </a:pPr>
                <a:endParaRPr lang="en-US" sz="700" b="1" dirty="0">
                  <a:solidFill>
                    <a:srgbClr val="0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ct val="0"/>
                  </a:spcAft>
                  <a:defRPr/>
                </a:pPr>
                <a:endParaRPr lang="ru-RU" sz="800" b="1" dirty="0" smtClean="0">
                  <a:solidFill>
                    <a:srgbClr val="0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ct val="0"/>
                  </a:spcAft>
                  <a:defRPr/>
                </a:pPr>
                <a:endParaRPr lang="ru-RU" sz="800" b="1" dirty="0" smtClean="0">
                  <a:solidFill>
                    <a:srgbClr val="0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ct val="0"/>
                  </a:spcAft>
                  <a:defRPr/>
                </a:pPr>
                <a:endParaRPr lang="ru-RU" sz="800" b="1" dirty="0" smtClean="0">
                  <a:solidFill>
                    <a:srgbClr val="000000"/>
                  </a:solidFill>
                </a:endParaRPr>
              </a:p>
              <a:p>
                <a:pPr algn="ctr">
                  <a:spcBef>
                    <a:spcPts val="300"/>
                  </a:spcBef>
                  <a:spcAft>
                    <a:spcPct val="0"/>
                  </a:spcAft>
                  <a:defRPr/>
                </a:pPr>
                <a:endParaRPr lang="ru-RU" sz="100" b="1" dirty="0" smtClean="0">
                  <a:solidFill>
                    <a:srgbClr val="000000"/>
                  </a:solidFill>
                </a:endParaRPr>
              </a:p>
              <a:p>
                <a:pPr algn="ctr">
                  <a:spcBef>
                    <a:spcPts val="200"/>
                  </a:spcBef>
                  <a:spcAft>
                    <a:spcPct val="0"/>
                  </a:spcAft>
                  <a:defRPr/>
                </a:pPr>
                <a:endParaRPr lang="ru-RU" sz="750" b="1" dirty="0" smtClean="0">
                  <a:solidFill>
                    <a:srgbClr val="006600"/>
                  </a:solidFill>
                </a:endParaRPr>
              </a:p>
              <a:p>
                <a:pPr algn="ctr">
                  <a:spcBef>
                    <a:spcPts val="400"/>
                  </a:spcBef>
                  <a:spcAft>
                    <a:spcPct val="0"/>
                  </a:spcAft>
                  <a:defRPr/>
                </a:pPr>
                <a:endParaRPr lang="ru-RU" sz="750" dirty="0">
                  <a:solidFill>
                    <a:srgbClr val="006600"/>
                  </a:solidFill>
                </a:endParaRPr>
              </a:p>
              <a:p>
                <a:pPr algn="ctr">
                  <a:spcBef>
                    <a:spcPts val="400"/>
                  </a:spcBef>
                  <a:spcAft>
                    <a:spcPct val="0"/>
                  </a:spcAft>
                  <a:defRPr/>
                </a:pPr>
                <a:r>
                  <a:rPr lang="ru-RU" sz="750" b="1" dirty="0">
                    <a:solidFill>
                      <a:schemeClr val="folHlink"/>
                    </a:solidFill>
                    <a:latin typeface="Arial" pitchFamily="34" charset="0"/>
                  </a:rPr>
                  <a:t>РУБ</a:t>
                </a:r>
                <a:r>
                  <a:rPr lang="en-US" sz="750" b="1" dirty="0">
                    <a:solidFill>
                      <a:schemeClr val="folHlink"/>
                    </a:solidFill>
                    <a:latin typeface="Arial" pitchFamily="34" charset="0"/>
                  </a:rPr>
                  <a:t> </a:t>
                </a:r>
                <a:r>
                  <a:rPr lang="en-US" sz="750" b="1" dirty="0" smtClean="0">
                    <a:solidFill>
                      <a:schemeClr val="folHlink"/>
                    </a:solidFill>
                    <a:latin typeface="Arial" pitchFamily="34" charset="0"/>
                  </a:rPr>
                  <a:t>10 000M</a:t>
                </a:r>
                <a:endParaRPr lang="ru-RU" sz="750" b="1" dirty="0">
                  <a:solidFill>
                    <a:schemeClr val="folHlink"/>
                  </a:solidFill>
                  <a:latin typeface="Arial" pitchFamily="34" charset="0"/>
                </a:endParaRPr>
              </a:p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sz="750" b="1" dirty="0" smtClean="0">
                    <a:solidFill>
                      <a:srgbClr val="000000"/>
                    </a:solidFill>
                    <a:ea typeface="Arial Unicode MS" pitchFamily="34" charset="-128"/>
                    <a:cs typeface="Arial Unicode MS" pitchFamily="34" charset="-128"/>
                  </a:rPr>
                  <a:t>10</a:t>
                </a:r>
                <a:r>
                  <a:rPr lang="en-US" sz="750" b="1" dirty="0" smtClean="0">
                    <a:solidFill>
                      <a:srgbClr val="000000"/>
                    </a:solidFill>
                    <a:ea typeface="Arial Unicode MS" pitchFamily="34" charset="-128"/>
                    <a:cs typeface="Arial Unicode MS" pitchFamily="34" charset="-128"/>
                  </a:rPr>
                  <a:t> </a:t>
                </a:r>
                <a:r>
                  <a:rPr lang="ru-RU" sz="750" b="1" dirty="0" smtClean="0">
                    <a:solidFill>
                      <a:srgbClr val="000000"/>
                    </a:solidFill>
                    <a:ea typeface="Arial Unicode MS" pitchFamily="34" charset="-128"/>
                    <a:cs typeface="Arial Unicode MS" pitchFamily="34" charset="-128"/>
                  </a:rPr>
                  <a:t>ле</a:t>
                </a:r>
                <a:r>
                  <a:rPr lang="ru-RU" sz="750" dirty="0" smtClean="0">
                    <a:solidFill>
                      <a:srgbClr val="000000"/>
                    </a:solidFill>
                    <a:ea typeface="Arial Unicode MS" pitchFamily="34" charset="-128"/>
                    <a:cs typeface="Arial Unicode MS" pitchFamily="34" charset="-128"/>
                  </a:rPr>
                  <a:t>т</a:t>
                </a:r>
                <a:endParaRPr lang="ru-RU" sz="750" b="1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pic>
            <p:nvPicPr>
              <p:cNvPr id="62" name="Picture 5"/>
              <p:cNvPicPr>
                <a:picLocks noChangeAspect="1" noChangeArrowheads="1"/>
              </p:cNvPicPr>
              <p:nvPr/>
            </p:nvPicPr>
            <p:blipFill>
              <a:blip r:embed="rId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32" y="5000191"/>
                <a:ext cx="720349" cy="7677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78" name="Picture 6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63164" y="1375998"/>
              <a:ext cx="169125" cy="160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7" name="Группа 36"/>
          <p:cNvGrpSpPr/>
          <p:nvPr/>
        </p:nvGrpSpPr>
        <p:grpSpPr>
          <a:xfrm>
            <a:off x="625138" y="2913682"/>
            <a:ext cx="1089315" cy="1595438"/>
            <a:chOff x="625138" y="2913682"/>
            <a:chExt cx="1089315" cy="1595438"/>
          </a:xfrm>
        </p:grpSpPr>
        <p:sp>
          <p:nvSpPr>
            <p:cNvPr id="57" name="Text Box 238"/>
            <p:cNvSpPr txBox="1">
              <a:spLocks noChangeArrowheads="1"/>
            </p:cNvSpPr>
            <p:nvPr/>
          </p:nvSpPr>
          <p:spPr bwMode="auto">
            <a:xfrm>
              <a:off x="625138" y="2913682"/>
              <a:ext cx="1089315" cy="1595438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008080"/>
                </a:buClr>
                <a:buSzPct val="85000"/>
                <a:buFont typeface="Wingdings" pitchFamily="2" charset="2"/>
                <a:defRPr sz="12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b="1" dirty="0">
                  <a:ea typeface="Arial Unicode MS" pitchFamily="34" charset="-128"/>
                  <a:cs typeface="Arial Unicode MS" pitchFamily="34" charset="-128"/>
                </a:rPr>
                <a:t>2012</a:t>
              </a: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spcBef>
                  <a:spcPct val="50000"/>
                </a:spcBef>
                <a:defRPr/>
              </a:pPr>
              <a:endParaRPr lang="en-US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spcBef>
                  <a:spcPct val="50000"/>
                </a:spcBef>
                <a:defRPr/>
              </a:pPr>
              <a:endParaRPr lang="ru-RU" sz="700" b="1" dirty="0">
                <a:ea typeface="Arial Unicode MS" pitchFamily="34" charset="-128"/>
                <a:cs typeface="Arial Unicode MS" pitchFamily="34" charset="-128"/>
              </a:endParaRPr>
            </a:p>
            <a:p>
              <a:pPr algn="ctr" eaLnBrk="1" hangingPunct="1">
                <a:spcBef>
                  <a:spcPct val="50000"/>
                </a:spcBef>
                <a:defRPr/>
              </a:pPr>
              <a:endParaRPr lang="ru-RU" sz="700" b="1" dirty="0" smtClean="0">
                <a:ea typeface="Arial Unicode MS" pitchFamily="34" charset="-128"/>
                <a:cs typeface="Arial Unicode MS" pitchFamily="34" charset="-128"/>
              </a:endParaRPr>
            </a:p>
            <a:p>
              <a:pPr eaLnBrk="1" hangingPunct="1">
                <a:spcBef>
                  <a:spcPct val="50000"/>
                </a:spcBef>
                <a:defRPr/>
              </a:pPr>
              <a:endParaRPr lang="en-US" sz="700" dirty="0" smtClean="0">
                <a:solidFill>
                  <a:schemeClr val="tx1"/>
                </a:solidFill>
              </a:endParaRPr>
            </a:p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b="1" dirty="0" smtClean="0">
                  <a:solidFill>
                    <a:schemeClr val="tx1"/>
                  </a:solidFill>
                </a:rPr>
                <a:t>ЗАО </a:t>
              </a:r>
              <a:r>
                <a:rPr lang="ru-RU" sz="700" b="1" dirty="0">
                  <a:solidFill>
                    <a:schemeClr val="tx1"/>
                  </a:solidFill>
                </a:rPr>
                <a:t>«Банк </a:t>
              </a:r>
            </a:p>
            <a:p>
              <a:pPr algn="ctr" eaLnBrk="1" hangingPunct="1">
                <a:spcBef>
                  <a:spcPct val="50000"/>
                </a:spcBef>
                <a:defRPr/>
              </a:pPr>
              <a:r>
                <a:rPr lang="ru-RU" sz="700" b="1" dirty="0">
                  <a:solidFill>
                    <a:schemeClr val="tx1"/>
                  </a:solidFill>
                </a:rPr>
                <a:t>Русский Стандарт»</a:t>
              </a:r>
            </a:p>
            <a:p>
              <a:pPr algn="ctr" eaLnBrk="1" hangingPunct="1">
                <a:spcBef>
                  <a:spcPts val="400"/>
                </a:spcBef>
                <a:spcAft>
                  <a:spcPct val="0"/>
                </a:spcAft>
                <a:defRPr/>
              </a:pP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РУБ </a:t>
              </a:r>
              <a:r>
                <a:rPr lang="en-US" sz="750" b="1" dirty="0">
                  <a:solidFill>
                    <a:schemeClr val="folHlink"/>
                  </a:solidFill>
                  <a:latin typeface="Arial" pitchFamily="34" charset="0"/>
                </a:rPr>
                <a:t> </a:t>
              </a:r>
              <a:r>
                <a:rPr lang="ru-RU" sz="750" b="1" dirty="0" smtClean="0">
                  <a:solidFill>
                    <a:schemeClr val="folHlink"/>
                  </a:solidFill>
                  <a:latin typeface="Arial" pitchFamily="34" charset="0"/>
                </a:rPr>
                <a:t>4</a:t>
              </a:r>
              <a:r>
                <a:rPr lang="en-US" sz="750" b="1" dirty="0" smtClean="0">
                  <a:solidFill>
                    <a:schemeClr val="folHlink"/>
                  </a:solidFill>
                  <a:latin typeface="Arial" pitchFamily="34" charset="0"/>
                </a:rPr>
                <a:t> </a:t>
              </a:r>
              <a:r>
                <a:rPr lang="ru-RU" sz="750" b="1" dirty="0" smtClean="0">
                  <a:solidFill>
                    <a:schemeClr val="folHlink"/>
                  </a:solidFill>
                  <a:latin typeface="Arial" pitchFamily="34" charset="0"/>
                </a:rPr>
                <a:t>000</a:t>
              </a:r>
              <a:r>
                <a:rPr lang="en-US" sz="750" b="1" dirty="0">
                  <a:solidFill>
                    <a:schemeClr val="folHlink"/>
                  </a:solidFill>
                  <a:latin typeface="Arial" pitchFamily="34" charset="0"/>
                </a:rPr>
                <a:t>M</a:t>
              </a:r>
              <a:endParaRPr lang="ru-RU" sz="750" b="1" dirty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eaLnBrk="1" fontAlgn="base" hangingPunct="1">
                <a:spcBef>
                  <a:spcPts val="600"/>
                </a:spcBef>
                <a:spcAft>
                  <a:spcPts val="400"/>
                </a:spcAft>
                <a:defRPr/>
              </a:pPr>
              <a:r>
                <a:rPr lang="ru-RU" sz="750" b="1" dirty="0">
                  <a:latin typeface="Arial" pitchFamily="34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750" b="1" dirty="0">
                  <a:latin typeface="+mn-lt"/>
                  <a:ea typeface="Arial Unicode MS" pitchFamily="34" charset="-128"/>
                  <a:cs typeface="Arial Unicode MS" pitchFamily="34" charset="-128"/>
                </a:rPr>
                <a:t>1 </a:t>
              </a:r>
              <a:r>
                <a:rPr lang="ru-RU" sz="750" b="1" dirty="0">
                  <a:latin typeface="+mn-lt"/>
                  <a:ea typeface="Arial Unicode MS" pitchFamily="34" charset="-128"/>
                  <a:cs typeface="Arial Unicode MS" pitchFamily="34" charset="-128"/>
                </a:rPr>
                <a:t>(+1) год</a:t>
              </a:r>
            </a:p>
          </p:txBody>
        </p:sp>
        <p:pic>
          <p:nvPicPr>
            <p:cNvPr id="59" name="Picture 3" descr="C:\Documents and Settings\DAPolyukhov\Desktop\1324284178logo1_big[1].jpg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899592" y="3140968"/>
              <a:ext cx="560492" cy="545758"/>
            </a:xfrm>
            <a:prstGeom prst="rect">
              <a:avLst/>
            </a:prstGeom>
            <a:noFill/>
            <a:ln w="24130" algn="ctr">
              <a:noFill/>
              <a:miter lim="800000"/>
              <a:headEnd/>
              <a:tailEnd/>
            </a:ln>
          </p:spPr>
        </p:pic>
        <p:pic>
          <p:nvPicPr>
            <p:cNvPr id="80" name="Picture 6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84968" y="2987825"/>
              <a:ext cx="169125" cy="160766"/>
            </a:xfrm>
            <a:prstGeom prst="rect">
              <a:avLst/>
            </a:prstGeom>
            <a:noFill/>
            <a:ln w="24130" algn="ctr">
              <a:noFill/>
              <a:miter lim="800000"/>
              <a:headEnd/>
              <a:tailEnd/>
            </a:ln>
          </p:spPr>
        </p:pic>
      </p:grpSp>
      <p:sp>
        <p:nvSpPr>
          <p:cNvPr id="27" name="Text Box 238"/>
          <p:cNvSpPr txBox="1">
            <a:spLocks noChangeArrowheads="1"/>
          </p:cNvSpPr>
          <p:nvPr/>
        </p:nvSpPr>
        <p:spPr bwMode="auto">
          <a:xfrm>
            <a:off x="7664425" y="2915270"/>
            <a:ext cx="1101083" cy="1582588"/>
          </a:xfrm>
          <a:prstGeom prst="rect">
            <a:avLst/>
          </a:prstGeom>
          <a:noFill/>
          <a:ln w="24130" algn="ctr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 b="1">
                <a:solidFill>
                  <a:srgbClr val="00703C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1200" b="1">
                <a:solidFill>
                  <a:srgbClr val="00703C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1200" b="1">
                <a:solidFill>
                  <a:srgbClr val="00703C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1200" b="1">
                <a:solidFill>
                  <a:srgbClr val="00703C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1200" b="1">
                <a:solidFill>
                  <a:srgbClr val="00703C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703C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703C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703C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703C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750" dirty="0">
                <a:solidFill>
                  <a:schemeClr val="tx1"/>
                </a:solidFill>
              </a:rPr>
              <a:t>2009</a:t>
            </a:r>
          </a:p>
          <a:p>
            <a:pPr algn="ctr" eaLnBrk="1" hangingPunct="1">
              <a:spcBef>
                <a:spcPct val="50000"/>
              </a:spcBef>
            </a:pPr>
            <a:endParaRPr lang="ru-RU" sz="750" dirty="0" smtClean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600"/>
              </a:spcBef>
            </a:pPr>
            <a:endParaRPr lang="ru-RU" sz="750" dirty="0" smtClean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750" dirty="0" smtClean="0">
                <a:solidFill>
                  <a:schemeClr val="tx1"/>
                </a:solidFill>
              </a:rPr>
              <a:t>Министерство </a:t>
            </a:r>
            <a:r>
              <a:rPr lang="ru-RU" sz="750" dirty="0">
                <a:solidFill>
                  <a:schemeClr val="tx1"/>
                </a:solidFill>
              </a:rPr>
              <a:t>Финансов </a:t>
            </a:r>
          </a:p>
          <a:p>
            <a:pPr algn="ctr" eaLnBrk="1" hangingPunct="1">
              <a:spcBef>
                <a:spcPts val="600"/>
              </a:spcBef>
            </a:pPr>
            <a:r>
              <a:rPr lang="ru-RU" sz="750" dirty="0">
                <a:solidFill>
                  <a:schemeClr val="tx1"/>
                </a:solidFill>
              </a:rPr>
              <a:t>Республики Беларусь</a:t>
            </a:r>
            <a:endParaRPr lang="ru-RU" sz="750" dirty="0">
              <a:solidFill>
                <a:schemeClr val="folHlink"/>
              </a:solidFill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750" dirty="0" smtClean="0">
                <a:solidFill>
                  <a:schemeClr val="folHlink"/>
                </a:solidFill>
              </a:rPr>
              <a:t>РУБ</a:t>
            </a:r>
            <a:r>
              <a:rPr lang="en-US" sz="750" dirty="0" smtClean="0">
                <a:solidFill>
                  <a:schemeClr val="folHlink"/>
                </a:solidFill>
              </a:rPr>
              <a:t> </a:t>
            </a:r>
            <a:r>
              <a:rPr lang="ru-RU" sz="750" dirty="0">
                <a:solidFill>
                  <a:schemeClr val="folHlink"/>
                </a:solidFill>
              </a:rPr>
              <a:t>6 </a:t>
            </a:r>
            <a:r>
              <a:rPr lang="ru-RU" sz="750" dirty="0" smtClean="0">
                <a:solidFill>
                  <a:schemeClr val="folHlink"/>
                </a:solidFill>
              </a:rPr>
              <a:t>000М</a:t>
            </a:r>
            <a:endParaRPr lang="en-US" sz="750" dirty="0" smtClean="0">
              <a:solidFill>
                <a:schemeClr val="folHlink"/>
              </a:solidFill>
            </a:endParaRPr>
          </a:p>
          <a:p>
            <a:pPr algn="ctr" eaLnBrk="1" hangingPunct="1">
              <a:spcBef>
                <a:spcPts val="600"/>
              </a:spcBef>
            </a:pPr>
            <a:r>
              <a:rPr lang="en-US" sz="75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US" sz="750" dirty="0" smtClean="0">
                <a:solidFill>
                  <a:schemeClr val="folHlink"/>
                </a:solidFill>
              </a:rPr>
              <a:t> </a:t>
            </a:r>
            <a:r>
              <a:rPr lang="ru-RU" sz="750" dirty="0">
                <a:solidFill>
                  <a:srgbClr val="000000"/>
                </a:solidFill>
                <a:latin typeface="+mn-lt"/>
              </a:rPr>
              <a:t>год</a:t>
            </a:r>
          </a:p>
        </p:txBody>
      </p:sp>
      <p:pic>
        <p:nvPicPr>
          <p:cNvPr id="101" name="Рисунок 100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4643"/>
            <a:ext cx="1428749" cy="500062"/>
          </a:xfrm>
          <a:prstGeom prst="rect">
            <a:avLst/>
          </a:prstGeom>
        </p:spPr>
      </p:pic>
      <p:grpSp>
        <p:nvGrpSpPr>
          <p:cNvPr id="58" name="Группа 57"/>
          <p:cNvGrpSpPr/>
          <p:nvPr/>
        </p:nvGrpSpPr>
        <p:grpSpPr>
          <a:xfrm>
            <a:off x="2985591" y="1294009"/>
            <a:ext cx="1120126" cy="1546819"/>
            <a:chOff x="2985591" y="1294009"/>
            <a:chExt cx="1120126" cy="1546819"/>
          </a:xfrm>
        </p:grpSpPr>
        <p:sp>
          <p:nvSpPr>
            <p:cNvPr id="82" name="Text Box 238"/>
            <p:cNvSpPr txBox="1">
              <a:spLocks noChangeArrowheads="1"/>
            </p:cNvSpPr>
            <p:nvPr/>
          </p:nvSpPr>
          <p:spPr bwMode="auto">
            <a:xfrm>
              <a:off x="2985591" y="1294009"/>
              <a:ext cx="1120126" cy="1546819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/>
          </p:spPr>
          <p:txBody>
            <a:bodyPr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ru-RU" sz="700" b="1" dirty="0" smtClean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2014</a:t>
              </a:r>
              <a:endParaRPr lang="en-US" sz="700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  <a:p>
              <a:pPr>
                <a:spcBef>
                  <a:spcPct val="50000"/>
                </a:spcBef>
                <a:defRPr/>
              </a:pPr>
              <a:endParaRPr lang="en-US" sz="700" b="1" dirty="0">
                <a:solidFill>
                  <a:srgbClr val="000000"/>
                </a:solidFill>
              </a:endParaRPr>
            </a:p>
            <a:p>
              <a:pPr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800" b="1" dirty="0" smtClean="0">
                <a:solidFill>
                  <a:srgbClr val="000000"/>
                </a:solidFill>
              </a:endParaRPr>
            </a:p>
            <a:p>
              <a:pPr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800" b="1" dirty="0" smtClean="0">
                <a:solidFill>
                  <a:srgbClr val="000000"/>
                </a:solidFill>
              </a:endParaRPr>
            </a:p>
            <a:p>
              <a:pPr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800" b="1" dirty="0" smtClean="0">
                <a:solidFill>
                  <a:srgbClr val="000000"/>
                </a:solidFill>
              </a:endParaRPr>
            </a:p>
            <a:p>
              <a:pPr algn="ctr">
                <a:spcBef>
                  <a:spcPts val="300"/>
                </a:spcBef>
                <a:spcAft>
                  <a:spcPct val="0"/>
                </a:spcAft>
                <a:defRPr/>
              </a:pPr>
              <a:endParaRPr lang="ru-RU" sz="100" b="1" dirty="0" smtClean="0">
                <a:solidFill>
                  <a:srgbClr val="000000"/>
                </a:solidFill>
              </a:endParaRPr>
            </a:p>
            <a:p>
              <a:pPr algn="ctr">
                <a:spcBef>
                  <a:spcPts val="200"/>
                </a:spcBef>
                <a:spcAft>
                  <a:spcPct val="0"/>
                </a:spcAft>
                <a:defRPr/>
              </a:pPr>
              <a:endParaRPr lang="ru-RU" sz="750" b="1" dirty="0" smtClean="0">
                <a:solidFill>
                  <a:srgbClr val="006600"/>
                </a:solidFill>
              </a:endParaRPr>
            </a:p>
            <a:p>
              <a:pPr algn="ctr">
                <a:spcBef>
                  <a:spcPts val="400"/>
                </a:spcBef>
                <a:spcAft>
                  <a:spcPct val="0"/>
                </a:spcAft>
                <a:defRPr/>
              </a:pPr>
              <a:endParaRPr lang="ru-RU" sz="750" dirty="0">
                <a:solidFill>
                  <a:srgbClr val="006600"/>
                </a:solidFill>
              </a:endParaRPr>
            </a:p>
            <a:p>
              <a:pPr algn="ctr">
                <a:spcBef>
                  <a:spcPts val="400"/>
                </a:spcBef>
                <a:spcAft>
                  <a:spcPct val="0"/>
                </a:spcAft>
                <a:defRPr/>
              </a:pPr>
              <a:r>
                <a:rPr lang="ru-RU" sz="750" b="1" dirty="0">
                  <a:solidFill>
                    <a:schemeClr val="folHlink"/>
                  </a:solidFill>
                  <a:latin typeface="Arial" pitchFamily="34" charset="0"/>
                </a:rPr>
                <a:t>ДОЛЛ</a:t>
              </a:r>
              <a:r>
                <a:rPr lang="en-US" sz="750" b="1" dirty="0">
                  <a:solidFill>
                    <a:schemeClr val="folHlink"/>
                  </a:solidFill>
                  <a:latin typeface="Arial" pitchFamily="34" charset="0"/>
                </a:rPr>
                <a:t> 110M</a:t>
              </a:r>
              <a:endParaRPr lang="ru-RU" sz="750" b="1" dirty="0">
                <a:solidFill>
                  <a:schemeClr val="folHlink"/>
                </a:solidFill>
                <a:latin typeface="Arial" pitchFamily="34" charset="0"/>
              </a:endParaRPr>
            </a:p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ru-RU" sz="750" b="1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1</a:t>
              </a:r>
              <a:r>
                <a:rPr lang="en-US" sz="750" b="1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ru-RU" sz="750" b="1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год</a:t>
              </a:r>
              <a:endParaRPr lang="ru-RU" sz="750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pic>
          <p:nvPicPr>
            <p:cNvPr id="1028" name="Picture 4" descr="http://upload.wikimedia.org/wikipedia/commons/thumb/d/dc/Acron.svg/200px-Acron.svg.png"/>
            <p:cNvPicPr>
              <a:picLocks noChangeAspect="1" noChangeArrowheads="1"/>
            </p:cNvPicPr>
            <p:nvPr/>
          </p:nvPicPr>
          <p:blipFill rotWithShape="1"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35"/>
            <a:stretch/>
          </p:blipFill>
          <p:spPr bwMode="auto">
            <a:xfrm>
              <a:off x="3342392" y="1700808"/>
              <a:ext cx="437520" cy="4978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612" y="4293048"/>
            <a:ext cx="817336" cy="115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638" y="4312436"/>
            <a:ext cx="826537" cy="113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453" y="1700808"/>
            <a:ext cx="825170" cy="1192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Эволюция формата «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русского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LMA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-</a:t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единого формата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9512" y="3427259"/>
            <a:ext cx="8750214" cy="8346"/>
          </a:xfrm>
          <a:prstGeom prst="line">
            <a:avLst/>
          </a:prstGeom>
          <a:ln w="381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1520" y="2996952"/>
            <a:ext cx="2592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«Перевод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LMA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»-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style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1070" y="375274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«ВТБ» –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style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33946" y="29665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«ГАЗ» –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style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189" y="4203878"/>
            <a:ext cx="882083" cy="124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038" y="4203878"/>
            <a:ext cx="891807" cy="12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050" y="4391267"/>
            <a:ext cx="851629" cy="11979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72" name="TextBox 71"/>
          <p:cNvSpPr txBox="1"/>
          <p:nvPr/>
        </p:nvSpPr>
        <p:spPr>
          <a:xfrm>
            <a:off x="5436096" y="3708321"/>
            <a:ext cx="2240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Разные сделки – разные форматы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178329" y="3495440"/>
            <a:ext cx="8643326" cy="282567"/>
            <a:chOff x="178329" y="3567448"/>
            <a:chExt cx="8643326" cy="282567"/>
          </a:xfrm>
        </p:grpSpPr>
        <p:sp>
          <p:nvSpPr>
            <p:cNvPr id="3" name="TextBox 2"/>
            <p:cNvSpPr txBox="1"/>
            <p:nvPr/>
          </p:nvSpPr>
          <p:spPr>
            <a:xfrm>
              <a:off x="178329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244408" y="3567448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2015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4011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2008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482585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2005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330457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2003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906521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2004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54393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2002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58649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2006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634713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2007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668344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2014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940152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788024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2009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364088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2010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516216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2012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092280" y="3573016"/>
              <a:ext cx="577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2013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60514" y="5661248"/>
            <a:ext cx="9408030" cy="997143"/>
            <a:chOff x="60514" y="5661248"/>
            <a:chExt cx="9408030" cy="997143"/>
          </a:xfrm>
        </p:grpSpPr>
        <p:sp>
          <p:nvSpPr>
            <p:cNvPr id="19" name="TextBox 18"/>
            <p:cNvSpPr txBox="1"/>
            <p:nvPr/>
          </p:nvSpPr>
          <p:spPr>
            <a:xfrm>
              <a:off x="179512" y="5661248"/>
              <a:ext cx="33943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Примеры банков-участников</a:t>
              </a:r>
              <a:r>
                <a:rPr lang="ru-RU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5576" y="6381328"/>
              <a:ext cx="1296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Банк-Москвы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109213" y="6104329"/>
              <a:ext cx="6706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ВТБ</a:t>
              </a:r>
              <a:endPara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013317" y="6032321"/>
              <a:ext cx="7747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BSGV</a:t>
              </a:r>
              <a:endPara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866961" y="6381328"/>
              <a:ext cx="15133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Газпромбанк</a:t>
              </a:r>
              <a:endPara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547663" y="5949280"/>
              <a:ext cx="15841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Райффайзенбанк</a:t>
              </a: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4475859" y="6381328"/>
              <a:ext cx="12939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Сбербанк</a:t>
              </a:r>
              <a:endPara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020272" y="6127412"/>
              <a:ext cx="15133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Новикомбанк</a:t>
              </a:r>
              <a:endPara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60514" y="6093296"/>
              <a:ext cx="16311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ММБ (</a:t>
              </a:r>
              <a:r>
                <a:rPr lang="ru-RU" sz="1200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Юникредит</a:t>
              </a:r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2123728" y="6381328"/>
              <a:ext cx="22958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Ханты–Мансийский Банк</a:t>
              </a:r>
              <a:endPara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5045907" y="6106006"/>
              <a:ext cx="15105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Райффайзенбанк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588224" y="5949280"/>
              <a:ext cx="6706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ВТБ</a:t>
              </a:r>
              <a:endPara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8174600" y="5949280"/>
              <a:ext cx="12939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Сбербанк</a:t>
              </a:r>
              <a:endPara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535748" y="6381392"/>
              <a:ext cx="17281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Альфа-Банк </a:t>
              </a:r>
              <a:endPara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7668344" y="1484784"/>
            <a:ext cx="1296144" cy="1728192"/>
            <a:chOff x="430227" y="1119494"/>
            <a:chExt cx="1296144" cy="1728192"/>
          </a:xfrm>
        </p:grpSpPr>
        <p:sp>
          <p:nvSpPr>
            <p:cNvPr id="61" name="Прямоугольник 60"/>
            <p:cNvSpPr/>
            <p:nvPr/>
          </p:nvSpPr>
          <p:spPr>
            <a:xfrm>
              <a:off x="574243" y="1263510"/>
              <a:ext cx="1152128" cy="1584176"/>
            </a:xfrm>
            <a:prstGeom prst="rect">
              <a:avLst/>
            </a:prstGeom>
            <a:noFill/>
            <a:ln w="24130" algn="ctr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ru-RU" sz="7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502235" y="1191502"/>
              <a:ext cx="1152128" cy="1584176"/>
            </a:xfrm>
            <a:prstGeom prst="rect">
              <a:avLst/>
            </a:prstGeom>
            <a:solidFill>
              <a:schemeClr val="bg1"/>
            </a:solidFill>
            <a:ln w="24130" algn="ctr">
              <a:solidFill>
                <a:srgbClr val="0066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ru-RU" sz="7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430227" y="1119494"/>
              <a:ext cx="1152128" cy="1584176"/>
            </a:xfrm>
            <a:prstGeom prst="rect">
              <a:avLst/>
            </a:prstGeom>
            <a:solidFill>
              <a:schemeClr val="bg1"/>
            </a:solidFill>
            <a:ln w="24130" algn="ctr">
              <a:solidFill>
                <a:srgbClr val="0066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ru-RU" sz="800" b="1" dirty="0" smtClean="0">
                  <a:solidFill>
                    <a:schemeClr val="tx1"/>
                  </a:solidFill>
                  <a:latin typeface="Arial" charset="0"/>
                </a:rPr>
                <a:t>2015-16</a:t>
              </a:r>
              <a:r>
                <a:rPr lang="ru-RU" sz="800" b="1" dirty="0" smtClean="0">
                  <a:latin typeface="Arial" charset="0"/>
                </a:rPr>
                <a:t>…</a:t>
              </a:r>
              <a:endParaRPr lang="ru-RU" sz="800" b="1" dirty="0">
                <a:solidFill>
                  <a:schemeClr val="tx1"/>
                </a:solidFill>
                <a:latin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en-US" sz="700" dirty="0">
                <a:solidFill>
                  <a:schemeClr val="tx1"/>
                </a:solidFill>
                <a:latin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  <a:latin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ru-RU" sz="700" dirty="0" smtClean="0">
                <a:solidFill>
                  <a:schemeClr val="tx1"/>
                </a:solidFill>
                <a:latin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ru-RU" sz="700" dirty="0">
                <a:solidFill>
                  <a:schemeClr val="tx1"/>
                </a:solidFill>
                <a:latin typeface="Arial" charset="0"/>
              </a:endParaRP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Arial" charset="0"/>
                </a:rPr>
                <a:t>Новая страница российской </a:t>
              </a:r>
              <a:r>
                <a:rPr lang="ru-RU" sz="1100" dirty="0" err="1" smtClean="0">
                  <a:solidFill>
                    <a:schemeClr val="tx1"/>
                  </a:solidFill>
                  <a:latin typeface="Arial" charset="0"/>
                </a:rPr>
                <a:t>синдикации</a:t>
              </a:r>
              <a:endParaRPr lang="ru-RU" sz="1100" dirty="0" smtClean="0">
                <a:solidFill>
                  <a:schemeClr val="tx1"/>
                </a:solidFill>
                <a:latin typeface="Arial" charset="0"/>
              </a:endParaRPr>
            </a:p>
          </p:txBody>
        </p:sp>
      </p:grpSp>
      <p:pic>
        <p:nvPicPr>
          <p:cNvPr id="74" name="Picture 5" descr="http://cbslytkarino.ru/wp-content/uploads/2013/05/galka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951" y="1773334"/>
            <a:ext cx="448797" cy="5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14" y="1700808"/>
            <a:ext cx="820943" cy="118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690" y="1467272"/>
            <a:ext cx="853947" cy="11945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102" y="1700808"/>
            <a:ext cx="866018" cy="1202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472" y="1700808"/>
            <a:ext cx="805584" cy="1168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746" y="1446129"/>
            <a:ext cx="838057" cy="121572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461277"/>
            <a:ext cx="825493" cy="11393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91" name="Рисунок 9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4643"/>
            <a:ext cx="1428749" cy="5000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Предпосылки начала нового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этапа</a:t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419543919"/>
              </p:ext>
            </p:extLst>
          </p:nvPr>
        </p:nvGraphicFramePr>
        <p:xfrm>
          <a:off x="-492224" y="2708920"/>
          <a:ext cx="5208240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429672012"/>
              </p:ext>
            </p:extLst>
          </p:nvPr>
        </p:nvGraphicFramePr>
        <p:xfrm>
          <a:off x="3779912" y="1124744"/>
          <a:ext cx="5064224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95536" y="1268760"/>
            <a:ext cx="4176464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r">
              <a:spcBef>
                <a:spcPts val="600"/>
              </a:spcBef>
              <a:buClr>
                <a:srgbClr val="FFC000"/>
              </a:buClr>
              <a:buSzPct val="120000"/>
              <a:buFont typeface="Wingdings 3"/>
              <a:buChar char=""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«Упорядочивание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удлинение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долга / Реструктуризации</a:t>
            </a:r>
          </a:p>
          <a:p>
            <a:pPr marL="446088" lvl="0" indent="-171450" algn="r">
              <a:spcBef>
                <a:spcPts val="600"/>
              </a:spcBef>
              <a:buClr>
                <a:srgbClr val="727CA3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Выравнивание условий многочисленных кредитов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3995936" y="2852936"/>
            <a:ext cx="5076056" cy="11521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000"/>
              </a:buClr>
              <a:buSzPct val="120000"/>
              <a:buFont typeface="Wingdings 3"/>
              <a:buChar char=""/>
              <a:tabLst/>
              <a:defRPr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долгосрочных и инвестиционных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проектов</a:t>
            </a:r>
          </a:p>
          <a:p>
            <a:pPr marL="446088" indent="-182563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Проектное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182563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под залог объектов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недвижимости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182563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Долгосрочное финансирование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-36512" y="4581128"/>
            <a:ext cx="4536504" cy="158417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3050" marR="0" lvl="0" indent="-273050" algn="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C000"/>
              </a:buClr>
              <a:buSzPct val="120000"/>
              <a:buFont typeface="Wingdings 3"/>
              <a:buChar char=""/>
              <a:tabLst/>
              <a:defRPr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Ограниченный доступ к рынку</a:t>
            </a:r>
            <a:b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капитала в текущих условиях</a:t>
            </a:r>
          </a:p>
          <a:p>
            <a:pPr marL="446088" lvl="0" indent="-182563" algn="r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Н6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крупнейших 10-ти банков*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обеспечить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рефинансирование корпоративного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долга на 2015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47% (или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US$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21,7 млрд.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US$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46,7 млрд.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1560" y="6362206"/>
            <a:ext cx="4392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 Банки без иностранного участия</a:t>
            </a:r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4643"/>
            <a:ext cx="1428749" cy="500062"/>
          </a:xfrm>
          <a:prstGeom prst="rect">
            <a:avLst/>
          </a:prstGeom>
        </p:spPr>
      </p:pic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677545"/>
              </p:ext>
            </p:extLst>
          </p:nvPr>
        </p:nvGraphicFramePr>
        <p:xfrm>
          <a:off x="4389488" y="4005064"/>
          <a:ext cx="4575000" cy="2545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83568" y="6501874"/>
            <a:ext cx="680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www.cbr.ru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Погашение основного долга по состоянию на 1 октября 2014 </a:t>
            </a:r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9992" y="4160113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График погашения </a:t>
            </a:r>
            <a:r>
              <a:rPr lang="ru-RU" sz="12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внешнего корпоративного долга </a:t>
            </a:r>
            <a:r>
              <a:rPr lang="ru-RU" sz="12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РФ </a:t>
            </a:r>
          </a:p>
        </p:txBody>
      </p:sp>
      <p:sp>
        <p:nvSpPr>
          <p:cNvPr id="3" name="Прямоугольник 2"/>
          <p:cNvSpPr/>
          <p:nvPr/>
        </p:nvSpPr>
        <p:spPr>
          <a:xfrm rot="16200000">
            <a:off x="4143039" y="5055930"/>
            <a:ext cx="1035115" cy="85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млдр.долл.США</a:t>
            </a:r>
            <a:endParaRPr lang="ru-RU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6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трелка вправо 22"/>
          <p:cNvSpPr/>
          <p:nvPr/>
        </p:nvSpPr>
        <p:spPr>
          <a:xfrm rot="5400000">
            <a:off x="4223357" y="2096359"/>
            <a:ext cx="604710" cy="245656"/>
          </a:xfrm>
          <a:prstGeom prst="rightArrow">
            <a:avLst>
              <a:gd name="adj1" fmla="val 64394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Прикладные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8" t="31828" r="61751" b="9681"/>
          <a:stretch/>
        </p:blipFill>
        <p:spPr bwMode="auto">
          <a:xfrm>
            <a:off x="3635896" y="3933055"/>
            <a:ext cx="1778515" cy="25640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0" name="Стрелка вправо 19"/>
          <p:cNvSpPr/>
          <p:nvPr/>
        </p:nvSpPr>
        <p:spPr>
          <a:xfrm rot="8204301">
            <a:off x="2255106" y="2005600"/>
            <a:ext cx="805301" cy="31766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2803739">
            <a:off x="6016537" y="1985970"/>
            <a:ext cx="797488" cy="31766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6919897" y="3217112"/>
            <a:ext cx="201325" cy="222450"/>
          </a:xfrm>
          <a:prstGeom prst="rightArrow">
            <a:avLst>
              <a:gd name="adj1" fmla="val 64394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551110" y="4365104"/>
            <a:ext cx="533058" cy="144016"/>
            <a:chOff x="3433966" y="3861048"/>
            <a:chExt cx="850002" cy="152400"/>
          </a:xfrm>
        </p:grpSpPr>
        <p:cxnSp>
          <p:nvCxnSpPr>
            <p:cNvPr id="4" name="Прямая со стрелкой 3"/>
            <p:cNvCxnSpPr/>
            <p:nvPr/>
          </p:nvCxnSpPr>
          <p:spPr>
            <a:xfrm flipH="1">
              <a:off x="3433966" y="3861048"/>
              <a:ext cx="850002" cy="0"/>
            </a:xfrm>
            <a:prstGeom prst="straightConnector1">
              <a:avLst/>
            </a:prstGeom>
            <a:ln w="5397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>
              <a:off x="3491880" y="4013448"/>
              <a:ext cx="792088" cy="0"/>
            </a:xfrm>
            <a:prstGeom prst="straightConnector1">
              <a:avLst/>
            </a:prstGeom>
            <a:ln w="5397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Скругленный прямоугольник 24"/>
          <p:cNvSpPr/>
          <p:nvPr/>
        </p:nvSpPr>
        <p:spPr>
          <a:xfrm>
            <a:off x="2483768" y="1211162"/>
            <a:ext cx="4104456" cy="705670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Прямоугольник 5"/>
          <p:cNvSpPr/>
          <p:nvPr/>
        </p:nvSpPr>
        <p:spPr>
          <a:xfrm>
            <a:off x="2780253" y="1368704"/>
            <a:ext cx="3447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Решения, необходимые рынку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3240157" y="2507111"/>
            <a:ext cx="2736000" cy="900000"/>
            <a:chOff x="537195" y="2470164"/>
            <a:chExt cx="2426663" cy="619274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537195" y="2470164"/>
              <a:ext cx="2426663" cy="619274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рямоугольник 8"/>
            <p:cNvSpPr/>
            <p:nvPr/>
          </p:nvSpPr>
          <p:spPr>
            <a:xfrm>
              <a:off x="802668" y="2601671"/>
              <a:ext cx="1955439" cy="39075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Экспертиза через стандартизацию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156480" y="2507111"/>
            <a:ext cx="2736000" cy="900000"/>
            <a:chOff x="2057027" y="2449686"/>
            <a:chExt cx="2426663" cy="619274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2057027" y="2449686"/>
              <a:ext cx="2426663" cy="619274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2295268" y="2577006"/>
              <a:ext cx="1988700" cy="399133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«Выравнивание» стоимости денег</a:t>
              </a:r>
            </a:p>
          </p:txBody>
        </p:sp>
      </p:grpSp>
      <p:sp>
        <p:nvSpPr>
          <p:cNvPr id="37" name="Стрелка вправо 36"/>
          <p:cNvSpPr/>
          <p:nvPr/>
        </p:nvSpPr>
        <p:spPr>
          <a:xfrm rot="5400000">
            <a:off x="1558227" y="3217113"/>
            <a:ext cx="201325" cy="222450"/>
          </a:xfrm>
          <a:prstGeom prst="rightArrow">
            <a:avLst>
              <a:gd name="adj1" fmla="val 64394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8" name="Группа 37"/>
          <p:cNvGrpSpPr/>
          <p:nvPr/>
        </p:nvGrpSpPr>
        <p:grpSpPr>
          <a:xfrm>
            <a:off x="2886813" y="4349918"/>
            <a:ext cx="533059" cy="144016"/>
            <a:chOff x="3433966" y="3861048"/>
            <a:chExt cx="850004" cy="152400"/>
          </a:xfrm>
        </p:grpSpPr>
        <p:cxnSp>
          <p:nvCxnSpPr>
            <p:cNvPr id="39" name="Прямая со стрелкой 38"/>
            <p:cNvCxnSpPr/>
            <p:nvPr/>
          </p:nvCxnSpPr>
          <p:spPr>
            <a:xfrm flipH="1">
              <a:off x="3433966" y="3861048"/>
              <a:ext cx="850002" cy="0"/>
            </a:xfrm>
            <a:prstGeom prst="straightConnector1">
              <a:avLst/>
            </a:prstGeom>
            <a:ln w="5397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>
              <a:off x="3491881" y="4013448"/>
              <a:ext cx="792089" cy="0"/>
            </a:xfrm>
            <a:prstGeom prst="straightConnector1">
              <a:avLst/>
            </a:prstGeom>
            <a:ln w="5397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Прямоугольник 42"/>
          <p:cNvSpPr/>
          <p:nvPr/>
        </p:nvSpPr>
        <p:spPr>
          <a:xfrm>
            <a:off x="251520" y="3895888"/>
            <a:ext cx="34163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180975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 3"/>
              <a:buChar char="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ГК</a:t>
            </a:r>
          </a:p>
          <a:p>
            <a:pPr marL="273050" indent="-180975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 3"/>
              <a:buChar char="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другие законодательные акты</a:t>
            </a:r>
          </a:p>
          <a:p>
            <a:pPr marL="273050" indent="-180975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 3"/>
              <a:buChar char="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положения и инструкции ЦБ, включая 312-П</a:t>
            </a:r>
          </a:p>
        </p:txBody>
      </p:sp>
      <p:grpSp>
        <p:nvGrpSpPr>
          <p:cNvPr id="33" name="Группа 32"/>
          <p:cNvGrpSpPr/>
          <p:nvPr/>
        </p:nvGrpSpPr>
        <p:grpSpPr>
          <a:xfrm>
            <a:off x="323529" y="2507111"/>
            <a:ext cx="2736304" cy="900000"/>
            <a:chOff x="537195" y="2470164"/>
            <a:chExt cx="2582374" cy="998758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537195" y="2470164"/>
              <a:ext cx="2582374" cy="998758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рямоугольник 34"/>
            <p:cNvSpPr/>
            <p:nvPr/>
          </p:nvSpPr>
          <p:spPr>
            <a:xfrm>
              <a:off x="537195" y="2684451"/>
              <a:ext cx="2582374" cy="648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Изменение российского законодательства</a:t>
              </a:r>
              <a:endParaRPr lang="ru-R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4" name="Стрелка вправо 43"/>
          <p:cNvSpPr/>
          <p:nvPr/>
        </p:nvSpPr>
        <p:spPr>
          <a:xfrm rot="5400000">
            <a:off x="4360075" y="3553855"/>
            <a:ext cx="339098" cy="275288"/>
          </a:xfrm>
          <a:prstGeom prst="rightArrow">
            <a:avLst>
              <a:gd name="adj1" fmla="val 64394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6165334" y="3986480"/>
            <a:ext cx="27271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180975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 3"/>
              <a:buChar char="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положений 312-П по возможности залога долей в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синдикате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4643"/>
            <a:ext cx="1428749" cy="5000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692696"/>
            <a:ext cx="8604448" cy="5157072"/>
          </a:xfrm>
        </p:spPr>
        <p:txBody>
          <a:bodyPr>
            <a:noAutofit/>
          </a:bodyPr>
          <a:lstStyle/>
          <a:p>
            <a:pPr algn="just">
              <a:spcBef>
                <a:spcPts val="4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Disclaimer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Настоящая презентация подготовлена ОАО «Сбербанк России» («Банк»), и включенные в нее данные не подвергались независимой проверке. Настоящая презентация не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представляет собой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ни полностью, ни частично предложение о продаже или выпуске, приглашение к направлению предложений о продаже или выпуске или рекомендацию в отношении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покупки, подписки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гарантии размещения или иного приобретения каких-либо акций Банка или любого участника группы Банка или каких-либо ценных бумаг, представляющих такие акции,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каких-либо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иных ценных бумаг указанных лиц, и её не следует толковать в качестве такового или таковой, и ни настоящая презентация или какая-либо ее часть, ни сам факт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ее представления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или распространения не являются основанием для какого-либо контракта, обязательства или инвестиционного решения, и на них не следует полагаться в связи с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каким- либо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контрактом, обязательством или инвестиционным решением. Информация, включенная в настоящую презентацию, является конфиденциальной и предоставляется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вам исключительно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для ознакомления и не подлежит воспроизведению, передаче или дальнейшему распространению каким-либо иным лицам или полной или частичной публикации для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каких- либо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целей.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Настоящая презентация не является предложением ценных бумаг для продажи в США. Банк не регистрировал и не намерен осуществлять регистрацию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каких-либо своих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акций или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иных ценных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бумаг, представляющих такие акции, в США или проводить публичное предложение каких-либо ценных бумаг в США. Акции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иные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ценные бумаги, представляющие акции,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не могут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предлагаться или продаваться в США кроме как на основании исключения из требований по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регистрации согласно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Закону о ценных бумагах от 1933 г. или по сделке, на которую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не распространяются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Закона о ценных бумагах от 1933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г. Настоящая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презентация направляется и предназначена только: (А) лицам в странах, входящих в Европейскую экономическую зону (кроме Великобритании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), которые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являются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«квалифицированными инвесторами» в значении Статьи 2(1)(е) Директивы о проспектах эмиссии (Директива 2003/71/EC) («Квалифицированные инвесторы»); (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В) Квалифицированным инвесторам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в Великобритании, которые являются инвестиционными профессионалами, подпадающими под действие Статьи 19(5)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Приказа 2005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г. (о финансовой рекламе), принятого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на основании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Закона «О финансовых услугах и рынках» 2000 г. («Приказ»), и/или компаниям, имеющим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высокий уровень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чистых активов, и иным лицам, подпадающим под действие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Статьи 49(2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)(a) по (d) Приказа, которым такая презентация может быть направлена на законных основаниях; и (С) иным лицам, которым настоящая презентация может быть направлена 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которых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она может быть предназначена в соответствии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 применимым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законодательством (все такие лица, перечисленные в подпунктах с (А) по (С) выше по тексту, взятые вместе,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далее именуются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– «соответствующие лица»). Акции или иные ценные бумаги, представляющие акции, предоставляются только соответствующим лицам, и любые приглашение к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направлению предложений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предложения или договоры о подписке, покупке или ином приобретении таких ценных бумаг могут направляться и заключаться только с соответствующими лицами. Лицо,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не являющееся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соответствующим лицом, не должно совершать каких-либо действий, полагаясь на настоящую презентацию или какую-либо ее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часть. Настоящая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презентация не представляет собой предложение или приглашение к направлению предложений покупки, продажи, обмена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передачи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ценных бумаг в России или в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пользу или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в интересах российских лиц, и не является рекламой ценных бумаг в России. Никакие из иностранных ценных бумаг, представляющие акции, не были и не будут зарегистрированы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 России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 не были и не будут допущены к размещению и/или публичному обращению в России. «Размещение» или «обращение» в России иностранных ценных бумаг,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представляющих акции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не предусматривается, за исключением случаев, когда это разрешено российским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законодательством. Информация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приведенная в настоящей презентации, или озвученная в устных сообщениях руководства Банка, может содержать заявления прогнозного характера. Заявления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прогнозного характера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могут быть сделаны в отношении любых фактов, исключая факты, отнесенные к прошлым периодам, а также включать заявления касательно намерений, убеждений 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текущих ожиданий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Банка в отношении, помимо прочего, результатов деятельности Банка, его финансового положения, ликвидности, перспектив, роста, целевых показателей, стратегии и отрасли,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 которой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Банк ведет свою деятельность. По своей сути заявления прогнозного характера связаны с рисками и неопределенностями, поскольку они относятся к событиям и зависят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от обстоятельств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которые могут произойти или не произойти в будущем. Банк предупреждает вас, что заявления прогнозного характера не являются гарантией будущих показателей,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 фактические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 деятельности Банка, его финансовое положение, ликвидность и события в отрасли, в которой Банк осуществляет свою деятельность, могут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существенным образом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отличаться от прямо выраженных или подразумеваемых в таких заявлениях прогнозного характера, приведенных в настоящей презентации или озвученных в устных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заявлениях руководства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Банка. Кроме того, даже если фактические результаты деятельности, финансовое положение, ликвидность и события в отрасли, в которой Банк осуществляет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свою деятельность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будут соответствовать заявлениям прогнозного характера, приведенным в настоящей презентации или озвученным в устных заявлениях, эти результаты или события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не могут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рассматриваться в качестве показателя результатов деятельности и возможных событий в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будущем. Информация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 мнения, приведенные в настоящей презентации или в устных заявлениях руководства Банка, предоставляются по состоянию на дату настоящей презентации и могут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быть изменены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без предварительного уведомления. На информацию, включенную в настоящую презентацию, и в устные заявления руководства Банка, а также на ее полноту для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каких-либо целей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полагаться не следует. Ни Банк, ни его дочерние общества, ни их соответствующие консультанты, должностные лица, сотрудники или агенты не предоставляют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каких-либо заверений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или гарантий в отношении точности информации или мнений или каких-либо убытков, возникших каким бы то ни было образом, прямо или косвенно, в результате использования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настоящей презентации или ее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содержания. Настоящая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презентация не адресована и не предназначена для распространения или использования каким-либо лицом или организацией, которое является гражданином или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резидентом или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находится в каком-либо месте, государстве, стране или иной юрисдикции, где такое распространение, публикация или использование противоречат требованиям законодательства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где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для этого в любой такой юрисдикции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необходима регистрация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лицензия. </a:t>
            </a:r>
            <a:b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Вы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не должны хранить копии настоящей презентации.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 Изучая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настоящую презентацию, вы подтверждаете согласие с вышеуказанными положениями 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обязуетесь их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соблюдать.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**НЕ ПРЕДНАЗНАЧЕНО ДЛЯ ОБНАРОДОВАНИЯ, РАСПРОСТРАНЕНИЯ ИЛИ ПУБЛИКАЦИИ, ПОЛНОСТЬЮ ИЛИ ЧАСТИЧНО, В США, АВСТРАЛИИ, КАНАДЕ, ЯПОНИИ ИЛИ РОССИЙСКОЙ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ФЕДЕРАЦИИ **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96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2201</TotalTime>
  <Words>413</Words>
  <Application>Microsoft Office PowerPoint</Application>
  <PresentationFormat>Экран (4:3)</PresentationFormat>
  <Paragraphs>266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Начальная</vt:lpstr>
      <vt:lpstr>Презентация PowerPoint</vt:lpstr>
      <vt:lpstr>Примеры синдикатов в российском праве</vt:lpstr>
      <vt:lpstr>Эволюция формата «русского LMA» - отсутствие единого формата</vt:lpstr>
      <vt:lpstr>Предпосылки начала нового этапа </vt:lpstr>
      <vt:lpstr>Прикладные задачи </vt:lpstr>
      <vt:lpstr>Disclaimer   Настоящая презентация подготовлена ОАО «Сбербанк России» («Банк»), и включенные в нее данные не подвергались независимой проверке. Настоящая презентация не представляет собой ни полностью, ни частично предложение о продаже или выпуске, приглашение к направлению предложений о продаже или выпуске или рекомендацию в отношении покупки, подписки, гарантии размещения или иного приобретения каких-либо акций Банка или любого участника группы Банка или каких-либо ценных бумаг, представляющих такие акции, или каких-либо иных ценных бумаг указанных лиц, и её не следует толковать в качестве такового или таковой, и ни настоящая презентация или какая-либо ее часть, ни сам факт ее представления или распространения не являются основанием для какого-либо контракта, обязательства или инвестиционного решения, и на них не следует полагаться в связи с каким- либо контрактом, обязательством или инвестиционным решением. Информация, включенная в настоящую презентацию, является конфиденциальной и предоставляется вам исключительно для ознакомления и не подлежит воспроизведению, передаче или дальнейшему распространению каким-либо иным лицам или полной или частичной публикации для каких- либо целей. Настоящая презентация не является предложением ценных бумаг для продажи в США. Банк не регистрировал и не намерен осуществлять регистрацию каких-либо своих акций или иных ценных бумаг, представляющих такие акции, в США или проводить публичное предложение каких-либо ценных бумаг в США. Акции или иные ценные бумаги, представляющие акции, не могут предлагаться или продаваться в США кроме как на основании исключения из требований по регистрации согласно Закону о ценных бумагах от 1933 г. или по сделке, на которую не распространяются требования Закона о ценных бумагах от 1933 г. Настоящая презентация направляется и предназначена только: (А) лицам в странах, входящих в Европейскую экономическую зону (кроме Великобритании), которые являются «квалифицированными инвесторами» в значении Статьи 2(1)(е) Директивы о проспектах эмиссии (Директива 2003/71/EC) («Квалифицированные инвесторы»); (В) Квалифицированным инвесторам в Великобритании, которые являются инвестиционными профессионалами, подпадающими под действие Статьи 19(5) Приказа 2005 г. (о финансовой рекламе), принятого на основании Закона «О финансовых услугах и рынках» 2000 г. («Приказ»), и/или компаниям, имеющим высокий уровень чистых активов, и иным лицам, подпадающим под действие Статьи 49(2)(a) по (d) Приказа, которым такая презентация может быть направлена на законных основаниях; и (С) иным лицам, которым настоящая презентация может быть направлена и для которых она может быть предназначена в соответствии с применимым законодательством (все такие лица, перечисленные в подпунктах с (А) по (С) выше по тексту, взятые вместе, далее именуются – «соответствующие лица»). Акции или иные ценные бумаги, представляющие акции, предоставляются только соответствующим лицам, и любые приглашение к направлению предложений, предложения или договоры о подписке, покупке или ином приобретении таких ценных бумаг могут направляться и заключаться только с соответствующими лицами. Лицо, не являющееся соответствующим лицом, не должно совершать каких-либо действий, полагаясь на настоящую презентацию или какую-либо ее часть. Настоящая презентация не представляет собой предложение или приглашение к направлению предложений покупки, продажи, обмена или передачи ценных бумаг в России или в пользу или в интересах российских лиц, и не является рекламой ценных бумаг в России. Никакие из иностранных ценных бумаг, представляющие акции, не были и не будут зарегистрированы в России и не были и не будут допущены к размещению и/или публичному обращению в России. «Размещение» или «обращение» в России иностранных ценных бумаг, представляющих акции, не предусматривается, за исключением случаев, когда это разрешено российским законодательством. Информация, приведенная в настоящей презентации, или озвученная в устных сообщениях руководства Банка, может содержать заявления прогнозного характера. Заявления прогнозного характера могут быть сделаны в отношении любых фактов, исключая факты, отнесенные к прошлым периодам, а также включать заявления касательно намерений, убеждений и текущих ожиданий Банка в отношении, помимо прочего, результатов деятельности Банка, его финансового положения, ликвидности, перспектив, роста, целевых показателей, стратегии и отрасли, в которой Банк ведет свою деятельность. По своей сути заявления прогнозного характера связаны с рисками и неопределенностями, поскольку они относятся к событиям и зависят от обстоятельств, которые могут произойти или не произойти в будущем. Банк предупреждает вас, что заявления прогнозного характера не являются гарантией будущих показателей, и фактические результаты деятельности Банка, его финансовое положение, ликвидность и события в отрасли, в которой Банк осуществляет свою деятельность, могут существенным образом отличаться от прямо выраженных или подразумеваемых в таких заявлениях прогнозного характера, приведенных в настоящей презентации или озвученных в устных заявлениях руководства Банка. Кроме того, даже если фактические результаты деятельности, финансовое положение, ликвидность и события в отрасли, в которой Банк осуществляет свою деятельность, будут соответствовать заявлениям прогнозного характера, приведенным в настоящей презентации или озвученным в устных заявлениях, эти результаты или события не могут рассматриваться в качестве показателя результатов деятельности и возможных событий в будущем. Информация и мнения, приведенные в настоящей презентации или в устных заявлениях руководства Банка, предоставляются по состоянию на дату настоящей презентации и могут быть изменены без предварительного уведомления. На информацию, включенную в настоящую презентацию, и в устные заявления руководства Банка, а также на ее полноту для каких-либо целей полагаться не следует. Ни Банк, ни его дочерние общества, ни их соответствующие консультанты, должностные лица, сотрудники или агенты не предоставляют каких-либо заверений или гарантий в отношении точности информации или мнений или каких-либо убытков, возникших каким бы то ни было образом, прямо или косвенно, в результате использования настоящей презентации или ее содержания. Настоящая презентация не адресована и не предназначена для распространения или использования каким-либо лицом или организацией, которое является гражданином или резидентом или находится в каком-либо месте, государстве, стране или иной юрисдикции, где такое распространение, публикация или использование противоречат требованиям законодательства или где для этого в любой такой юрисдикции необходима регистрация или лицензия.  Вы не должны хранить копии настоящей презентации.  Изучая настоящую презентацию, вы подтверждаете согласие с вышеуказанными положениями и обязуетесь их соблюдать. **НЕ ПРЕДНАЗНАЧЕНО ДЛЯ ОБНАРОДОВАНИЯ, РАСПРОСТРАНЕНИЯ ИЛИ ПУБЛИКАЦИИ, ПОЛНОСТЬЮ ИЛИ ЧАСТИЧНО, В США, АВСТРАЛИИ, КАНАДЕ, ЯПОНИИ ИЛИ РОССИЙСКОЙ ФЕДЕРАЦИИ ** 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Примеры синдикатов в российском праве</dc:title>
  <dc:creator>Ксения</dc:creator>
  <cp:lastModifiedBy>Матвеева Марина Леонидовна</cp:lastModifiedBy>
  <cp:revision>166</cp:revision>
  <cp:lastPrinted>2015-02-16T07:30:15Z</cp:lastPrinted>
  <dcterms:created xsi:type="dcterms:W3CDTF">2014-09-20T18:49:46Z</dcterms:created>
  <dcterms:modified xsi:type="dcterms:W3CDTF">2015-02-18T09:47:05Z</dcterms:modified>
</cp:coreProperties>
</file>