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425" r:id="rId5"/>
    <p:sldId id="436" r:id="rId6"/>
    <p:sldId id="437" r:id="rId7"/>
    <p:sldId id="438" r:id="rId8"/>
    <p:sldId id="439" r:id="rId9"/>
    <p:sldId id="440" r:id="rId10"/>
    <p:sldId id="445" r:id="rId11"/>
    <p:sldId id="446" r:id="rId12"/>
    <p:sldId id="444" r:id="rId13"/>
    <p:sldId id="456" r:id="rId14"/>
    <p:sldId id="459" r:id="rId15"/>
    <p:sldId id="458" r:id="rId16"/>
    <p:sldId id="457" r:id="rId17"/>
    <p:sldId id="460" r:id="rId18"/>
    <p:sldId id="461" r:id="rId19"/>
    <p:sldId id="462" r:id="rId20"/>
    <p:sldId id="463" r:id="rId21"/>
    <p:sldId id="464" r:id="rId22"/>
    <p:sldId id="467" r:id="rId23"/>
    <p:sldId id="468" r:id="rId24"/>
    <p:sldId id="469" r:id="rId25"/>
    <p:sldId id="472" r:id="rId26"/>
    <p:sldId id="471" r:id="rId27"/>
    <p:sldId id="429" r:id="rId28"/>
    <p:sldId id="431" r:id="rId29"/>
    <p:sldId id="270" r:id="rId3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A4"/>
    <a:srgbClr val="F5AEA9"/>
    <a:srgbClr val="272727"/>
    <a:srgbClr val="F18881"/>
    <a:srgbClr val="FFFF99"/>
    <a:srgbClr val="99FF99"/>
    <a:srgbClr val="00CC00"/>
    <a:srgbClr val="FFFFFF"/>
    <a:srgbClr val="F692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42" autoAdjust="0"/>
    <p:restoredTop sz="96270" autoAdjust="0"/>
  </p:normalViewPr>
  <p:slideViewPr>
    <p:cSldViewPr snapToGrid="0" snapToObjects="1">
      <p:cViewPr>
        <p:scale>
          <a:sx n="100" d="100"/>
          <a:sy n="100" d="100"/>
        </p:scale>
        <p:origin x="-594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emf"/><Relationship Id="rId1" Type="http://schemas.openxmlformats.org/officeDocument/2006/relationships/image" Target="../media/image66.e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E56E02-F797-3A44-A4E2-46F38ED33211}" type="datetime1">
              <a:rPr lang="en-GB" smtClean="0"/>
              <a:pPr/>
              <a:t>03/09/2015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45D17-455F-CB48-809C-6A52063FB9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1276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C2D6B-9246-6A44-9915-13D951619570}" type="datetime1">
              <a:rPr lang="en-GB" smtClean="0"/>
              <a:pPr/>
              <a:t>03/09/2015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627A2-B021-F045-836D-EF8E23CEEA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9332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Static information</a:t>
            </a:r>
          </a:p>
          <a:p>
            <a:pPr lvl="1"/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ID cards, bank account numbers, membership cards</a:t>
            </a:r>
          </a:p>
          <a:p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Financial instrument history and aggregation</a:t>
            </a:r>
          </a:p>
          <a:p>
            <a:pPr lvl="1"/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Accounts, cards, PayPal, etc.</a:t>
            </a:r>
          </a:p>
          <a:p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Balance aggregation</a:t>
            </a:r>
          </a:p>
          <a:p>
            <a:pPr lvl="1"/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Total balance for all financial instrument</a:t>
            </a:r>
          </a:p>
          <a:p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Card limit</a:t>
            </a:r>
            <a:r>
              <a:rPr lang="hu-HU" dirty="0" smtClean="0"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modification</a:t>
            </a:r>
          </a:p>
          <a:p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Payment reminder</a:t>
            </a:r>
            <a:r>
              <a:rPr lang="hu-HU" dirty="0" smtClean="0">
                <a:ea typeface="Open Sans Light" pitchFamily="34" charset="0"/>
                <a:cs typeface="Open Sans Light" pitchFamily="34" charset="0"/>
              </a:rPr>
              <a:t>s</a:t>
            </a:r>
            <a:endParaRPr lang="en-US" dirty="0" smtClean="0">
              <a:ea typeface="Open Sans Light" pitchFamily="34" charset="0"/>
              <a:cs typeface="Open Sans Light" pitchFamily="34" charset="0"/>
            </a:endParaRPr>
          </a:p>
          <a:p>
            <a:pPr lvl="1"/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Integrated with </a:t>
            </a:r>
            <a:r>
              <a:rPr lang="en-US" dirty="0" err="1" smtClean="0">
                <a:ea typeface="Open Sans Light" pitchFamily="34" charset="0"/>
                <a:cs typeface="Open Sans Light" pitchFamily="34" charset="0"/>
              </a:rPr>
              <a:t>PhotoPay</a:t>
            </a:r>
            <a:endParaRPr lang="en-US" dirty="0" smtClean="0">
              <a:ea typeface="Open Sans Light" pitchFamily="34" charset="0"/>
              <a:cs typeface="Open Sans Light" pitchFamily="34" charset="0"/>
            </a:endParaRPr>
          </a:p>
          <a:p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Notifications</a:t>
            </a:r>
          </a:p>
          <a:p>
            <a:pPr lvl="1"/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Balance warning, transactions, etc. </a:t>
            </a:r>
          </a:p>
          <a:p>
            <a:pPr lvl="1"/>
            <a:endParaRPr lang="en-US" dirty="0" smtClean="0">
              <a:ea typeface="Open Sans Light" pitchFamily="34" charset="0"/>
              <a:cs typeface="Open Sans Light" pitchFamily="34" charset="0"/>
            </a:endParaRPr>
          </a:p>
          <a:p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Standard m-commerce payments</a:t>
            </a:r>
          </a:p>
          <a:p>
            <a:pPr lvl="1"/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Top up, highway sticker, etc.</a:t>
            </a:r>
          </a:p>
          <a:p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Loyalty cards</a:t>
            </a:r>
          </a:p>
          <a:p>
            <a:pPr lvl="1"/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Add, history, transact, balance</a:t>
            </a:r>
          </a:p>
          <a:p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Coupon</a:t>
            </a:r>
          </a:p>
          <a:p>
            <a:pPr lvl="1"/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Collection, redemption, recommendation, reminder</a:t>
            </a:r>
          </a:p>
          <a:p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Card recommendation algorithm</a:t>
            </a:r>
          </a:p>
          <a:p>
            <a:pPr lvl="1"/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Consider </a:t>
            </a:r>
            <a:r>
              <a:rPr lang="en-US" dirty="0" err="1" smtClean="0">
                <a:ea typeface="Open Sans Light" pitchFamily="34" charset="0"/>
                <a:cs typeface="Open Sans Light" pitchFamily="34" charset="0"/>
              </a:rPr>
              <a:t>cashback</a:t>
            </a:r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 and other promotions to recommend credit card</a:t>
            </a:r>
          </a:p>
          <a:p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Location based offer</a:t>
            </a:r>
          </a:p>
          <a:p>
            <a:pPr lvl="1"/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Wishes and goals</a:t>
            </a:r>
          </a:p>
          <a:p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Standard P2P</a:t>
            </a:r>
          </a:p>
          <a:p>
            <a:pPr lvl="1"/>
            <a:r>
              <a:rPr lang="hu-HU" dirty="0" smtClean="0">
                <a:ea typeface="Open Sans Light" pitchFamily="34" charset="0"/>
                <a:cs typeface="Open Sans Light" pitchFamily="34" charset="0"/>
              </a:rPr>
              <a:t>E-</a:t>
            </a:r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mail, mobile, Facebook, </a:t>
            </a:r>
            <a:r>
              <a:rPr lang="hu-HU" dirty="0" smtClean="0">
                <a:ea typeface="Open Sans Light" pitchFamily="34" charset="0"/>
                <a:cs typeface="Open Sans Light" pitchFamily="34" charset="0"/>
              </a:rPr>
              <a:t>ATM</a:t>
            </a:r>
            <a:endParaRPr lang="en-US" dirty="0" smtClean="0">
              <a:ea typeface="Open Sans Light" pitchFamily="34" charset="0"/>
              <a:cs typeface="Open Sans Light" pitchFamily="34" charset="0"/>
            </a:endParaRPr>
          </a:p>
          <a:p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Request money + manual split the bill</a:t>
            </a:r>
          </a:p>
          <a:p>
            <a:pPr lvl="1"/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Single money request or batch request for a given amount</a:t>
            </a:r>
          </a:p>
          <a:p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Charity, tuition, utility payment</a:t>
            </a:r>
          </a:p>
          <a:p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Wallet to Wallet immediate payment</a:t>
            </a:r>
          </a:p>
          <a:p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"</a:t>
            </a:r>
            <a:r>
              <a:rPr lang="en-US" dirty="0" err="1" smtClean="0">
                <a:ea typeface="Open Sans Light" pitchFamily="34" charset="0"/>
                <a:cs typeface="Open Sans Light" pitchFamily="34" charset="0"/>
              </a:rPr>
              <a:t>PayPass</a:t>
            </a:r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", "</a:t>
            </a:r>
            <a:r>
              <a:rPr lang="en-US" dirty="0" err="1" smtClean="0">
                <a:ea typeface="Open Sans Light" pitchFamily="34" charset="0"/>
                <a:cs typeface="Open Sans Light" pitchFamily="34" charset="0"/>
              </a:rPr>
              <a:t>PayWave</a:t>
            </a:r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" payments</a:t>
            </a:r>
          </a:p>
          <a:p>
            <a:pPr lvl="1"/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Parking ticket, wending machines, etc.</a:t>
            </a:r>
          </a:p>
          <a:p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Card as payment source via VPOS</a:t>
            </a:r>
          </a:p>
          <a:p>
            <a:pPr lvl="1"/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External cards can be used as source accounts for any transactions. </a:t>
            </a:r>
          </a:p>
          <a:p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Bill scanner</a:t>
            </a:r>
          </a:p>
          <a:p>
            <a:pPr lvl="1"/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OCR </a:t>
            </a:r>
            <a:r>
              <a:rPr lang="en-US" dirty="0" err="1" smtClean="0">
                <a:ea typeface="Open Sans Light" pitchFamily="34" charset="0"/>
                <a:cs typeface="Open Sans Light" pitchFamily="34" charset="0"/>
              </a:rPr>
              <a:t>PhotoPay</a:t>
            </a:r>
            <a:endParaRPr lang="en-US" dirty="0" smtClean="0">
              <a:ea typeface="Open Sans Light" pitchFamily="34" charset="0"/>
              <a:cs typeface="Open Sans Light" pitchFamily="34" charset="0"/>
            </a:endParaRPr>
          </a:p>
          <a:p>
            <a:endParaRPr lang="en-US" dirty="0" smtClean="0">
              <a:ea typeface="Open Sans Light" pitchFamily="34" charset="0"/>
              <a:cs typeface="Open Sans Light" pitchFamily="34" charset="0"/>
            </a:endParaRPr>
          </a:p>
          <a:p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User profile</a:t>
            </a:r>
            <a:endParaRPr lang="hu-HU" dirty="0" smtClean="0">
              <a:ea typeface="Open Sans Light" pitchFamily="34" charset="0"/>
              <a:cs typeface="Open Sans Light" pitchFamily="34" charset="0"/>
            </a:endParaRPr>
          </a:p>
          <a:p>
            <a:pPr lvl="1"/>
            <a:r>
              <a:rPr lang="hu-HU" dirty="0" smtClean="0">
                <a:ea typeface="Open Sans Light" pitchFamily="34" charset="0"/>
                <a:cs typeface="Open Sans Light" pitchFamily="34" charset="0"/>
              </a:rPr>
              <a:t>Personal and secure user profile creation</a:t>
            </a:r>
          </a:p>
          <a:p>
            <a:pPr lvl="1"/>
            <a:r>
              <a:rPr lang="hu-HU" dirty="0" smtClean="0">
                <a:ea typeface="Open Sans Light" pitchFamily="34" charset="0"/>
                <a:cs typeface="Open Sans Light" pitchFamily="34" charset="0"/>
              </a:rPr>
              <a:t>Facebook integration (experimantal for other social media)</a:t>
            </a:r>
            <a:endParaRPr lang="en-US" dirty="0" smtClean="0">
              <a:ea typeface="Open Sans Light" pitchFamily="34" charset="0"/>
              <a:cs typeface="Open Sans Light" pitchFamily="34" charset="0"/>
            </a:endParaRPr>
          </a:p>
          <a:p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Bank independent usage</a:t>
            </a:r>
            <a:endParaRPr lang="hu-HU" dirty="0" smtClean="0">
              <a:ea typeface="Open Sans Light" pitchFamily="34" charset="0"/>
              <a:cs typeface="Open Sans Light" pitchFamily="34" charset="0"/>
            </a:endParaRPr>
          </a:p>
          <a:p>
            <a:pPr lvl="1"/>
            <a:r>
              <a:rPr lang="hu-HU" dirty="0" smtClean="0">
                <a:ea typeface="Open Sans Light" pitchFamily="34" charset="0"/>
                <a:cs typeface="Open Sans Light" pitchFamily="34" charset="0"/>
              </a:rPr>
              <a:t>User doesn’t need be </a:t>
            </a:r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client </a:t>
            </a:r>
            <a:r>
              <a:rPr lang="hu-HU" dirty="0" smtClean="0">
                <a:ea typeface="Open Sans Light" pitchFamily="34" charset="0"/>
                <a:cs typeface="Open Sans Light" pitchFamily="34" charset="0"/>
              </a:rPr>
              <a:t>of the bank</a:t>
            </a:r>
            <a:endParaRPr lang="en-US" dirty="0" smtClean="0">
              <a:ea typeface="Open Sans Light" pitchFamily="34" charset="0"/>
              <a:cs typeface="Open Sans Light" pitchFamily="34" charset="0"/>
            </a:endParaRPr>
          </a:p>
          <a:p>
            <a:r>
              <a:rPr lang="en-US" dirty="0" smtClean="0">
                <a:ea typeface="Open Sans Light" pitchFamily="34" charset="0"/>
                <a:cs typeface="Open Sans Light" pitchFamily="34" charset="0"/>
              </a:rPr>
              <a:t>Customer Origination Process</a:t>
            </a:r>
            <a:endParaRPr lang="hu-HU" dirty="0" smtClean="0">
              <a:ea typeface="Open Sans Light" pitchFamily="34" charset="0"/>
              <a:cs typeface="Open Sans Light" pitchFamily="34" charset="0"/>
            </a:endParaRPr>
          </a:p>
          <a:p>
            <a:pPr lvl="1"/>
            <a:r>
              <a:rPr lang="hu-HU" dirty="0" smtClean="0">
                <a:ea typeface="Open Sans Light" pitchFamily="34" charset="0"/>
                <a:cs typeface="Open Sans Light" pitchFamily="34" charset="0"/>
              </a:rPr>
              <a:t>User has option to initiate to become a client</a:t>
            </a:r>
            <a:endParaRPr lang="en-US" dirty="0" smtClean="0">
              <a:ea typeface="Open Sans Light" pitchFamily="34" charset="0"/>
              <a:cs typeface="Open Sans Light" pitchFamily="34" charset="0"/>
            </a:endParaRPr>
          </a:p>
          <a:p>
            <a:endParaRPr lang="en-US" dirty="0" smtClean="0">
              <a:ea typeface="Open Sans Light" pitchFamily="34" charset="0"/>
              <a:cs typeface="Open Sans Light" pitchFamily="34" charset="0"/>
            </a:endParaRPr>
          </a:p>
          <a:p>
            <a:pPr lvl="1"/>
            <a:endParaRPr lang="en-US" dirty="0" smtClean="0">
              <a:ea typeface="Open Sans Light" pitchFamily="34" charset="0"/>
              <a:cs typeface="Open Sans Light" pitchFamily="34" charset="0"/>
            </a:endParaRPr>
          </a:p>
          <a:p>
            <a:pPr lvl="1"/>
            <a:endParaRPr lang="en-US" dirty="0" smtClean="0"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627A2-B021-F045-836D-EF8E23CEEA11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999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Request money</a:t>
            </a:r>
          </a:p>
          <a:p>
            <a:r>
              <a:rPr lang="en-US" dirty="0" smtClean="0"/>
              <a:t>Authenticate/</a:t>
            </a:r>
            <a:r>
              <a:rPr lang="en-US" dirty="0" err="1" smtClean="0"/>
              <a:t>authorise</a:t>
            </a:r>
            <a:endParaRPr lang="en-US" dirty="0" smtClean="0"/>
          </a:p>
          <a:p>
            <a:r>
              <a:rPr lang="en-US" dirty="0" smtClean="0"/>
              <a:t>Balance</a:t>
            </a:r>
            <a:r>
              <a:rPr lang="en-US" baseline="0" dirty="0" smtClean="0"/>
              <a:t> and comfort zone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627A2-B021-F045-836D-EF8E23CEEA11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535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Voice authentication/control</a:t>
            </a:r>
          </a:p>
          <a:p>
            <a:r>
              <a:rPr lang="en-US" dirty="0" smtClean="0"/>
              <a:t>Fingerprint authentication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627A2-B021-F045-836D-EF8E23CEEA11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93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627A2-B021-F045-836D-EF8E23CEEA11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76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31.emf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hyperlink" Target="http://www.linkedin.com/company/misys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3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hyperlink" Target="http://www.youtube.com/user/MisysVideoChannel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hyperlink" Target="https://twitter.com/MisysFS" TargetMode="External"/><Relationship Id="rId30" Type="http://schemas.openxmlformats.org/officeDocument/2006/relationships/image" Target="../media/image3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king (Intro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 userDrawn="1"/>
        </p:nvCxnSpPr>
        <p:spPr>
          <a:xfrm>
            <a:off x="-473675" y="226541"/>
            <a:ext cx="3491931" cy="1139567"/>
          </a:xfrm>
          <a:prstGeom prst="line">
            <a:avLst/>
          </a:prstGeom>
          <a:ln w="38100" cap="rnd" cmpd="sng">
            <a:solidFill>
              <a:srgbClr val="41404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6247027" y="4139514"/>
            <a:ext cx="3212757" cy="1503405"/>
          </a:xfrm>
          <a:prstGeom prst="line">
            <a:avLst/>
          </a:prstGeom>
          <a:ln w="38100" cap="rnd" cmpd="sng">
            <a:solidFill>
              <a:srgbClr val="27272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onnect_Innovate_Expand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423" y="1238236"/>
            <a:ext cx="560676" cy="832519"/>
          </a:xfrm>
          <a:prstGeom prst="rect">
            <a:avLst/>
          </a:prstGeom>
        </p:spPr>
      </p:pic>
      <p:pic>
        <p:nvPicPr>
          <p:cNvPr id="8" name="Picture 7" descr="Connect_Innovate_Expand-0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69" y="1238236"/>
            <a:ext cx="464398" cy="832519"/>
          </a:xfrm>
          <a:prstGeom prst="rect">
            <a:avLst/>
          </a:prstGeom>
        </p:spPr>
      </p:pic>
      <p:pic>
        <p:nvPicPr>
          <p:cNvPr id="9" name="Picture 8" descr="Connect_Innovate_Expand-03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67" y="1238236"/>
            <a:ext cx="464398" cy="832519"/>
          </a:xfrm>
          <a:prstGeom prst="rect">
            <a:avLst/>
          </a:prstGeom>
        </p:spPr>
      </p:pic>
      <p:pic>
        <p:nvPicPr>
          <p:cNvPr id="10" name="Picture 9" descr="Connect_Innovate_Expand-04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630" y="1238236"/>
            <a:ext cx="464398" cy="832519"/>
          </a:xfrm>
          <a:prstGeom prst="rect">
            <a:avLst/>
          </a:prstGeom>
        </p:spPr>
      </p:pic>
      <p:pic>
        <p:nvPicPr>
          <p:cNvPr id="11" name="Picture 10" descr="Connect_Innovate_Expand-05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32" y="1238236"/>
            <a:ext cx="464398" cy="832519"/>
          </a:xfrm>
          <a:prstGeom prst="rect">
            <a:avLst/>
          </a:prstGeom>
        </p:spPr>
      </p:pic>
      <p:pic>
        <p:nvPicPr>
          <p:cNvPr id="12" name="Picture 11" descr="Connect_Innovate_Expand-06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330" y="1238236"/>
            <a:ext cx="464398" cy="832519"/>
          </a:xfrm>
          <a:prstGeom prst="rect">
            <a:avLst/>
          </a:prstGeom>
        </p:spPr>
      </p:pic>
      <p:pic>
        <p:nvPicPr>
          <p:cNvPr id="13" name="Picture 12" descr="Connect_Innovate_Expand-07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593" y="1238236"/>
            <a:ext cx="345467" cy="832519"/>
          </a:xfrm>
          <a:prstGeom prst="rect">
            <a:avLst/>
          </a:prstGeom>
        </p:spPr>
      </p:pic>
      <p:pic>
        <p:nvPicPr>
          <p:cNvPr id="14" name="Picture 13" descr="Connect_Innovate_Expand-08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520" y="1059751"/>
            <a:ext cx="354058" cy="3023998"/>
          </a:xfrm>
          <a:prstGeom prst="rect">
            <a:avLst/>
          </a:prstGeom>
        </p:spPr>
      </p:pic>
      <p:pic>
        <p:nvPicPr>
          <p:cNvPr id="15" name="Picture 14" descr="Connect_Innovate_Expand-09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694" y="2219913"/>
            <a:ext cx="233405" cy="700216"/>
          </a:xfrm>
          <a:prstGeom prst="rect">
            <a:avLst/>
          </a:prstGeom>
        </p:spPr>
      </p:pic>
      <p:pic>
        <p:nvPicPr>
          <p:cNvPr id="16" name="Picture 15" descr="Connect_Innovate_Expand-10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256" y="2219913"/>
            <a:ext cx="421268" cy="700216"/>
          </a:xfrm>
          <a:prstGeom prst="rect">
            <a:avLst/>
          </a:prstGeom>
        </p:spPr>
      </p:pic>
      <p:pic>
        <p:nvPicPr>
          <p:cNvPr id="17" name="Picture 16" descr="Connect_Innovate_Expand-11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984" y="2219913"/>
            <a:ext cx="421268" cy="700216"/>
          </a:xfrm>
          <a:prstGeom prst="rect">
            <a:avLst/>
          </a:prstGeom>
        </p:spPr>
      </p:pic>
      <p:pic>
        <p:nvPicPr>
          <p:cNvPr id="18" name="Picture 17" descr="Connect_Innovate_Expand-12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117" y="2219913"/>
            <a:ext cx="483889" cy="700216"/>
          </a:xfrm>
          <a:prstGeom prst="rect">
            <a:avLst/>
          </a:prstGeom>
        </p:spPr>
      </p:pic>
      <p:pic>
        <p:nvPicPr>
          <p:cNvPr id="19" name="Picture 18" descr="Connect_Innovate_Expand-13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276" y="2219913"/>
            <a:ext cx="455425" cy="700216"/>
          </a:xfrm>
          <a:prstGeom prst="rect">
            <a:avLst/>
          </a:prstGeom>
        </p:spPr>
      </p:pic>
      <p:pic>
        <p:nvPicPr>
          <p:cNvPr id="20" name="Picture 19" descr="Connect_Innovate_Expand-14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53" y="2219913"/>
            <a:ext cx="404190" cy="700216"/>
          </a:xfrm>
          <a:prstGeom prst="rect">
            <a:avLst/>
          </a:prstGeom>
        </p:spPr>
      </p:pic>
      <p:pic>
        <p:nvPicPr>
          <p:cNvPr id="21" name="Picture 20" descr="Connect_Innovate_Expand-15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330" y="2219913"/>
            <a:ext cx="301719" cy="700216"/>
          </a:xfrm>
          <a:prstGeom prst="rect">
            <a:avLst/>
          </a:prstGeom>
        </p:spPr>
      </p:pic>
      <p:pic>
        <p:nvPicPr>
          <p:cNvPr id="22" name="Picture 21" descr="Connect_Innovate_Expand-16.pn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24" y="2219913"/>
            <a:ext cx="444039" cy="700216"/>
          </a:xfrm>
          <a:prstGeom prst="rect">
            <a:avLst/>
          </a:prstGeom>
        </p:spPr>
      </p:pic>
      <p:pic>
        <p:nvPicPr>
          <p:cNvPr id="23" name="Picture 22" descr="Connect_Innovate_Expand-17.pn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691" y="3124801"/>
            <a:ext cx="510863" cy="804462"/>
          </a:xfrm>
          <a:prstGeom prst="rect">
            <a:avLst/>
          </a:prstGeom>
        </p:spPr>
      </p:pic>
      <p:pic>
        <p:nvPicPr>
          <p:cNvPr id="24" name="Picture 23" descr="Connect_Innovate_Expand-18.pn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504" y="3124801"/>
            <a:ext cx="510863" cy="804462"/>
          </a:xfrm>
          <a:prstGeom prst="rect">
            <a:avLst/>
          </a:prstGeom>
        </p:spPr>
      </p:pic>
      <p:pic>
        <p:nvPicPr>
          <p:cNvPr id="25" name="Picture 24" descr="Connect_Innovate_Expand-19.png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097" y="3124801"/>
            <a:ext cx="510863" cy="804462"/>
          </a:xfrm>
          <a:prstGeom prst="rect">
            <a:avLst/>
          </a:prstGeom>
        </p:spPr>
      </p:pic>
      <p:pic>
        <p:nvPicPr>
          <p:cNvPr id="26" name="Picture 25" descr="Connect_Innovate_Expand-20.png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512" y="3124801"/>
            <a:ext cx="510863" cy="804462"/>
          </a:xfrm>
          <a:prstGeom prst="rect">
            <a:avLst/>
          </a:prstGeom>
        </p:spPr>
      </p:pic>
      <p:pic>
        <p:nvPicPr>
          <p:cNvPr id="27" name="Picture 26" descr="Connect_Innovate_Expand-21.png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35" y="3124801"/>
            <a:ext cx="510863" cy="804462"/>
          </a:xfrm>
          <a:prstGeom prst="rect">
            <a:avLst/>
          </a:prstGeom>
        </p:spPr>
      </p:pic>
      <p:pic>
        <p:nvPicPr>
          <p:cNvPr id="28" name="Picture 27" descr="Connect_Innovate_Expand-22.png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400" y="3124801"/>
            <a:ext cx="510863" cy="80446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0" name="Picture 29" descr="Misys_Logo_strap_90Black.png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661" y="2065051"/>
            <a:ext cx="3307616" cy="9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king (Title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 descr="Misys_Logo_strap_90Blac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360000"/>
            <a:ext cx="1311353" cy="360000"/>
          </a:xfrm>
          <a:prstGeom prst="rect">
            <a:avLst/>
          </a:prstGeom>
        </p:spPr>
      </p:pic>
      <p:sp>
        <p:nvSpPr>
          <p:cNvPr id="8" name="Title 31"/>
          <p:cNvSpPr>
            <a:spLocks noGrp="1"/>
          </p:cNvSpPr>
          <p:nvPr>
            <p:ph type="title" hasCustomPrompt="1"/>
          </p:nvPr>
        </p:nvSpPr>
        <p:spPr>
          <a:xfrm>
            <a:off x="1995820" y="1348104"/>
            <a:ext cx="5991713" cy="1231106"/>
          </a:xfrm>
          <a:prstGeom prst="rect">
            <a:avLst/>
          </a:prstGeom>
          <a:ln w="12700" cap="rnd" cmpd="sng">
            <a:noFill/>
            <a:prstDash val="sysDot"/>
          </a:ln>
        </p:spPr>
        <p:txBody>
          <a:bodyPr vert="horz" wrap="square" lIns="0" tIns="0" rIns="0" bIns="0" anchor="b" anchorCtr="0">
            <a:sp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Click to edit title style Click to edit Master title style </a:t>
            </a:r>
            <a:endParaRPr lang="en-GB" dirty="0"/>
          </a:p>
        </p:txBody>
      </p:sp>
      <p:sp>
        <p:nvSpPr>
          <p:cNvPr id="9" name="Content Placeholder 38"/>
          <p:cNvSpPr>
            <a:spLocks noGrp="1"/>
          </p:cNvSpPr>
          <p:nvPr>
            <p:ph sz="quarter" idx="10" hasCustomPrompt="1"/>
          </p:nvPr>
        </p:nvSpPr>
        <p:spPr>
          <a:xfrm>
            <a:off x="3509392" y="2768755"/>
            <a:ext cx="3843338" cy="710552"/>
          </a:xfrm>
          <a:prstGeom prst="rect">
            <a:avLst/>
          </a:prstGeom>
          <a:ln w="12700" cap="rnd" cmpd="sng">
            <a:solidFill>
              <a:schemeClr val="tx1"/>
            </a:solidFill>
            <a:prstDash val="sysDot"/>
          </a:ln>
        </p:spPr>
        <p:txBody>
          <a:bodyPr vert="horz" lIns="108000" tIns="108000" rIns="108000" bIns="108000" anchor="b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rgbClr val="414141"/>
                </a:solidFill>
              </a:defRPr>
            </a:lvl1pPr>
          </a:lstStyle>
          <a:p>
            <a:pPr lvl="0"/>
            <a:r>
              <a:rPr lang="en-GB" dirty="0" smtClean="0"/>
              <a:t>Name Surname </a:t>
            </a:r>
          </a:p>
          <a:p>
            <a:pPr lvl="0"/>
            <a:r>
              <a:rPr lang="en-GB" dirty="0" smtClean="0"/>
              <a:t>XXXXXX Job title XXXXXXXXX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901" y="3954993"/>
            <a:ext cx="1440000" cy="1188507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7352730" y="3479307"/>
            <a:ext cx="634803" cy="791904"/>
          </a:xfrm>
          <a:prstGeom prst="line">
            <a:avLst/>
          </a:prstGeom>
          <a:ln w="127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80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king (Content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5507775" y="0"/>
            <a:ext cx="3636225" cy="5143500"/>
            <a:chOff x="5507775" y="0"/>
            <a:chExt cx="3636225" cy="5143500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7775" y="1"/>
              <a:ext cx="3636225" cy="5143498"/>
            </a:xfrm>
            <a:prstGeom prst="rect">
              <a:avLst/>
            </a:prstGeom>
            <a:effectLst/>
          </p:spPr>
        </p:pic>
        <p:sp>
          <p:nvSpPr>
            <p:cNvPr id="13" name="Rectangle 12"/>
            <p:cNvSpPr/>
            <p:nvPr userDrawn="1"/>
          </p:nvSpPr>
          <p:spPr>
            <a:xfrm>
              <a:off x="5507775" y="0"/>
              <a:ext cx="3250988" cy="5143500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000" y="957106"/>
            <a:ext cx="5400000" cy="374342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rgbClr val="414141"/>
                </a:solidFill>
              </a:defRPr>
            </a:lvl1pPr>
            <a:lvl2pPr>
              <a:defRPr sz="1400">
                <a:solidFill>
                  <a:srgbClr val="414141"/>
                </a:solidFill>
              </a:defRPr>
            </a:lvl2pPr>
            <a:lvl3pPr>
              <a:defRPr sz="1200">
                <a:solidFill>
                  <a:srgbClr val="414141"/>
                </a:solidFill>
              </a:defRPr>
            </a:lvl3pPr>
            <a:lvl4pPr>
              <a:defRPr sz="1000">
                <a:solidFill>
                  <a:srgbClr val="414141"/>
                </a:solidFill>
              </a:defRPr>
            </a:lvl4pPr>
            <a:lvl5pPr>
              <a:defRPr sz="800">
                <a:solidFill>
                  <a:srgbClr val="41414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180000"/>
            <a:ext cx="8424000" cy="540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000" b="0">
                <a:solidFill>
                  <a:srgbClr val="414141"/>
                </a:solidFill>
              </a:defRPr>
            </a:lvl1pPr>
          </a:lstStyle>
          <a:p>
            <a:r>
              <a:rPr lang="en-GB" dirty="0" smtClean="0"/>
              <a:t>Agenda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9736" y="4855500"/>
            <a:ext cx="261457" cy="216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marL="0" algn="r">
              <a:defRPr sz="800">
                <a:solidFill>
                  <a:srgbClr val="414141"/>
                </a:solidFill>
              </a:defRPr>
            </a:lvl1pPr>
          </a:lstStyle>
          <a:p>
            <a:fld id="{FD2C15F2-42FE-A944-9743-3E35339DA74A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Misys_Logo_strap_90Blac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6929" y="4855500"/>
            <a:ext cx="786812" cy="216000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8519736" y="4783500"/>
            <a:ext cx="0" cy="360000"/>
          </a:xfrm>
          <a:prstGeom prst="line">
            <a:avLst/>
          </a:prstGeom>
          <a:ln w="9525" cmpd="sng">
            <a:solidFill>
              <a:srgbClr val="41414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360000" y="813106"/>
            <a:ext cx="8424000" cy="0"/>
          </a:xfrm>
          <a:prstGeom prst="line">
            <a:avLst/>
          </a:prstGeom>
          <a:ln w="12700" cap="rnd">
            <a:solidFill>
              <a:schemeClr val="tx1"/>
            </a:solidFill>
            <a:prstDash val="sysDot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59999" y="4855500"/>
            <a:ext cx="780743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rgbClr val="414141"/>
                </a:solidFill>
              </a:defRPr>
            </a:lvl1pPr>
          </a:lstStyle>
          <a:p>
            <a:r>
              <a:rPr lang="en-GB" dirty="0" smtClean="0"/>
              <a:t>© Misys 2014</a:t>
            </a:r>
            <a:endParaRPr lang="en-GB" baseline="30000" dirty="0" smtClean="0"/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"/>
          </p:nvPr>
        </p:nvSpPr>
        <p:spPr>
          <a:xfrm>
            <a:off x="1144544" y="4854792"/>
            <a:ext cx="147199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rgbClr val="414141"/>
                </a:solidFill>
              </a:defRPr>
            </a:lvl1pPr>
          </a:lstStyle>
          <a:p>
            <a:fld id="{2D4BF20C-2D2F-2040-829F-027D1B5262DC}" type="datetime3">
              <a:rPr lang="en-GB" smtClean="0"/>
              <a:pPr/>
              <a:t>3 September, 2015</a:t>
            </a:fld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064689" y="4888285"/>
            <a:ext cx="0" cy="163497"/>
          </a:xfrm>
          <a:prstGeom prst="line">
            <a:avLst/>
          </a:prstGeom>
          <a:ln w="6350" cap="rnd" cmpd="sng">
            <a:solidFill>
              <a:srgbClr val="41414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017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king (Text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6871368" y="-1"/>
            <a:ext cx="2272633" cy="819790"/>
            <a:chOff x="6871368" y="-1"/>
            <a:chExt cx="2272633" cy="819790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19472" y="-1"/>
              <a:ext cx="1724528" cy="813107"/>
            </a:xfrm>
            <a:prstGeom prst="rect">
              <a:avLst/>
            </a:prstGeom>
            <a:effectLst/>
          </p:spPr>
        </p:pic>
        <p:sp>
          <p:nvSpPr>
            <p:cNvPr id="19" name="Rectangle 18"/>
            <p:cNvSpPr/>
            <p:nvPr userDrawn="1"/>
          </p:nvSpPr>
          <p:spPr>
            <a:xfrm>
              <a:off x="6871369" y="0"/>
              <a:ext cx="2272632" cy="813106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 userDrawn="1"/>
          </p:nvSpPr>
          <p:spPr>
            <a:xfrm rot="16200000">
              <a:off x="7805000" y="-519212"/>
              <a:ext cx="405369" cy="2272633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9736" y="4783499"/>
            <a:ext cx="261457" cy="360001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marL="0" algn="r">
              <a:defRPr sz="800">
                <a:solidFill>
                  <a:srgbClr val="414141"/>
                </a:solidFill>
              </a:defRPr>
            </a:lvl1pPr>
          </a:lstStyle>
          <a:p>
            <a:fld id="{FD2C15F2-42FE-A944-9743-3E35339DA74A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1" name="Picture 20" descr="Misys_Logo_strap_90Blac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6929" y="4855500"/>
            <a:ext cx="786812" cy="216000"/>
          </a:xfrm>
          <a:prstGeom prst="rect">
            <a:avLst/>
          </a:prstGeom>
        </p:spPr>
      </p:pic>
      <p:cxnSp>
        <p:nvCxnSpPr>
          <p:cNvPr id="26" name="Straight Connector 25"/>
          <p:cNvCxnSpPr/>
          <p:nvPr userDrawn="1"/>
        </p:nvCxnSpPr>
        <p:spPr>
          <a:xfrm>
            <a:off x="8519736" y="4783500"/>
            <a:ext cx="0" cy="36000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59999" y="4855500"/>
            <a:ext cx="780743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rgbClr val="414141"/>
                </a:solidFill>
              </a:defRPr>
            </a:lvl1pPr>
          </a:lstStyle>
          <a:p>
            <a:r>
              <a:rPr lang="en-GB" dirty="0" smtClean="0"/>
              <a:t>© Misys 2014</a:t>
            </a:r>
            <a:endParaRPr lang="en-GB" baseline="30000" dirty="0" smtClean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1144544" y="4854792"/>
            <a:ext cx="147199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rgbClr val="414141"/>
                </a:solidFill>
              </a:defRPr>
            </a:lvl1pPr>
          </a:lstStyle>
          <a:p>
            <a:fld id="{2D4BF20C-2D2F-2040-829F-027D1B5262DC}" type="datetime3">
              <a:rPr lang="en-GB" smtClean="0"/>
              <a:pPr/>
              <a:t>3 September, 2015</a:t>
            </a:fld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064689" y="4888285"/>
            <a:ext cx="0" cy="163497"/>
          </a:xfrm>
          <a:prstGeom prst="line">
            <a:avLst/>
          </a:prstGeom>
          <a:ln w="6350" cap="rnd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59999" y="957105"/>
            <a:ext cx="8421193" cy="3542893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rgbClr val="414141"/>
                </a:solidFill>
              </a:defRPr>
            </a:lvl1pPr>
            <a:lvl2pPr>
              <a:defRPr sz="1400">
                <a:solidFill>
                  <a:srgbClr val="414141"/>
                </a:solidFill>
              </a:defRPr>
            </a:lvl2pPr>
            <a:lvl3pPr>
              <a:defRPr sz="1200">
                <a:solidFill>
                  <a:srgbClr val="414141"/>
                </a:solidFill>
              </a:defRPr>
            </a:lvl3pPr>
            <a:lvl4pPr>
              <a:defRPr sz="1000">
                <a:solidFill>
                  <a:srgbClr val="414141"/>
                </a:solidFill>
              </a:defRPr>
            </a:lvl4pPr>
            <a:lvl5pPr>
              <a:defRPr sz="800">
                <a:solidFill>
                  <a:srgbClr val="41414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8424000" cy="540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000" b="0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360000" y="813106"/>
            <a:ext cx="8424000" cy="0"/>
          </a:xfrm>
          <a:prstGeom prst="line">
            <a:avLst/>
          </a:prstGeom>
          <a:ln w="12700" cap="rnd">
            <a:solidFill>
              <a:schemeClr val="tx1"/>
            </a:solidFill>
            <a:prstDash val="sysDot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88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king (Text /Subtitle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0700" y="-12394"/>
            <a:ext cx="2273300" cy="8255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9736" y="4783499"/>
            <a:ext cx="261457" cy="360001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marL="0" algn="r">
              <a:defRPr sz="800">
                <a:solidFill>
                  <a:srgbClr val="414141"/>
                </a:solidFill>
              </a:defRPr>
            </a:lvl1pPr>
          </a:lstStyle>
          <a:p>
            <a:fld id="{FD2C15F2-42FE-A944-9743-3E35339DA74A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1" name="Picture 20" descr="Misys_Logo_strap_90Blac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6929" y="4855500"/>
            <a:ext cx="786812" cy="216000"/>
          </a:xfrm>
          <a:prstGeom prst="rect">
            <a:avLst/>
          </a:prstGeom>
        </p:spPr>
      </p:pic>
      <p:cxnSp>
        <p:nvCxnSpPr>
          <p:cNvPr id="26" name="Straight Connector 25"/>
          <p:cNvCxnSpPr/>
          <p:nvPr userDrawn="1"/>
        </p:nvCxnSpPr>
        <p:spPr>
          <a:xfrm>
            <a:off x="8519736" y="4783500"/>
            <a:ext cx="0" cy="36000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59999" y="4855500"/>
            <a:ext cx="780743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rgbClr val="414141"/>
                </a:solidFill>
              </a:defRPr>
            </a:lvl1pPr>
          </a:lstStyle>
          <a:p>
            <a:r>
              <a:rPr lang="en-GB" dirty="0" smtClean="0"/>
              <a:t>© Misys 2014</a:t>
            </a:r>
            <a:endParaRPr lang="en-GB" baseline="30000" dirty="0" smtClean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1144544" y="4854792"/>
            <a:ext cx="147199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rgbClr val="414141"/>
                </a:solidFill>
              </a:defRPr>
            </a:lvl1pPr>
          </a:lstStyle>
          <a:p>
            <a:fld id="{2D4BF20C-2D2F-2040-829F-027D1B5262DC}" type="datetime3">
              <a:rPr lang="en-GB" smtClean="0"/>
              <a:pPr/>
              <a:t>3 September, 2015</a:t>
            </a:fld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064689" y="4888285"/>
            <a:ext cx="0" cy="163497"/>
          </a:xfrm>
          <a:prstGeom prst="line">
            <a:avLst/>
          </a:prstGeom>
          <a:ln w="6350" cap="rnd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59999" y="957105"/>
            <a:ext cx="8421193" cy="3542893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rgbClr val="414141"/>
                </a:solidFill>
              </a:defRPr>
            </a:lvl1pPr>
            <a:lvl2pPr>
              <a:defRPr sz="1400">
                <a:solidFill>
                  <a:srgbClr val="414141"/>
                </a:solidFill>
              </a:defRPr>
            </a:lvl2pPr>
            <a:lvl3pPr>
              <a:defRPr sz="1200">
                <a:solidFill>
                  <a:srgbClr val="414141"/>
                </a:solidFill>
              </a:defRPr>
            </a:lvl3pPr>
            <a:lvl4pPr>
              <a:defRPr sz="1000">
                <a:solidFill>
                  <a:srgbClr val="414141"/>
                </a:solidFill>
              </a:defRPr>
            </a:lvl4pPr>
            <a:lvl5pPr>
              <a:defRPr sz="800">
                <a:solidFill>
                  <a:srgbClr val="41414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8424000" cy="54000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000" b="0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60000" y="813106"/>
            <a:ext cx="8424000" cy="0"/>
          </a:xfrm>
          <a:prstGeom prst="line">
            <a:avLst/>
          </a:prstGeom>
          <a:ln w="12700" cap="rnd">
            <a:solidFill>
              <a:schemeClr val="tx1"/>
            </a:solidFill>
            <a:prstDash val="sysDot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52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king (End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19" name="Straight Connector 18"/>
          <p:cNvCxnSpPr>
            <a:cxnSpLocks/>
          </p:cNvCxnSpPr>
          <p:nvPr userDrawn="1"/>
        </p:nvCxnSpPr>
        <p:spPr>
          <a:xfrm>
            <a:off x="-473675" y="226541"/>
            <a:ext cx="3491931" cy="1139567"/>
          </a:xfrm>
          <a:prstGeom prst="line">
            <a:avLst/>
          </a:prstGeom>
          <a:ln w="38100" cap="rnd" cmpd="sng">
            <a:solidFill>
              <a:srgbClr val="41404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6247027" y="4139514"/>
            <a:ext cx="3212757" cy="1503405"/>
          </a:xfrm>
          <a:prstGeom prst="line">
            <a:avLst/>
          </a:prstGeom>
          <a:ln w="38100" cap="rnd" cmpd="sng">
            <a:solidFill>
              <a:srgbClr val="27272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Connect_Innovate_Expand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423" y="1238236"/>
            <a:ext cx="560676" cy="832519"/>
          </a:xfrm>
          <a:prstGeom prst="rect">
            <a:avLst/>
          </a:prstGeom>
        </p:spPr>
      </p:pic>
      <p:pic>
        <p:nvPicPr>
          <p:cNvPr id="22" name="Picture 21" descr="Connect_Innovate_Expand-0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69" y="1238236"/>
            <a:ext cx="464398" cy="832519"/>
          </a:xfrm>
          <a:prstGeom prst="rect">
            <a:avLst/>
          </a:prstGeom>
        </p:spPr>
      </p:pic>
      <p:pic>
        <p:nvPicPr>
          <p:cNvPr id="23" name="Picture 22" descr="Connect_Innovate_Expand-03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67" y="1238236"/>
            <a:ext cx="464398" cy="832519"/>
          </a:xfrm>
          <a:prstGeom prst="rect">
            <a:avLst/>
          </a:prstGeom>
        </p:spPr>
      </p:pic>
      <p:pic>
        <p:nvPicPr>
          <p:cNvPr id="24" name="Picture 23" descr="Connect_Innovate_Expand-04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630" y="1238236"/>
            <a:ext cx="464398" cy="832519"/>
          </a:xfrm>
          <a:prstGeom prst="rect">
            <a:avLst/>
          </a:prstGeom>
        </p:spPr>
      </p:pic>
      <p:pic>
        <p:nvPicPr>
          <p:cNvPr id="25" name="Picture 24" descr="Connect_Innovate_Expand-05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32" y="1238236"/>
            <a:ext cx="464398" cy="832519"/>
          </a:xfrm>
          <a:prstGeom prst="rect">
            <a:avLst/>
          </a:prstGeom>
        </p:spPr>
      </p:pic>
      <p:pic>
        <p:nvPicPr>
          <p:cNvPr id="26" name="Picture 25" descr="Connect_Innovate_Expand-06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330" y="1238236"/>
            <a:ext cx="464398" cy="832519"/>
          </a:xfrm>
          <a:prstGeom prst="rect">
            <a:avLst/>
          </a:prstGeom>
        </p:spPr>
      </p:pic>
      <p:pic>
        <p:nvPicPr>
          <p:cNvPr id="27" name="Picture 26" descr="Connect_Innovate_Expand-07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593" y="1238236"/>
            <a:ext cx="345467" cy="832519"/>
          </a:xfrm>
          <a:prstGeom prst="rect">
            <a:avLst/>
          </a:prstGeom>
        </p:spPr>
      </p:pic>
      <p:pic>
        <p:nvPicPr>
          <p:cNvPr id="28" name="Picture 27" descr="Connect_Innovate_Expand-08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520" y="1059751"/>
            <a:ext cx="354058" cy="3023998"/>
          </a:xfrm>
          <a:prstGeom prst="rect">
            <a:avLst/>
          </a:prstGeom>
        </p:spPr>
      </p:pic>
      <p:pic>
        <p:nvPicPr>
          <p:cNvPr id="29" name="Picture 28" descr="Connect_Innovate_Expand-09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694" y="2219913"/>
            <a:ext cx="233405" cy="700216"/>
          </a:xfrm>
          <a:prstGeom prst="rect">
            <a:avLst/>
          </a:prstGeom>
        </p:spPr>
      </p:pic>
      <p:pic>
        <p:nvPicPr>
          <p:cNvPr id="30" name="Picture 29" descr="Connect_Innovate_Expand-10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256" y="2219913"/>
            <a:ext cx="421268" cy="700216"/>
          </a:xfrm>
          <a:prstGeom prst="rect">
            <a:avLst/>
          </a:prstGeom>
        </p:spPr>
      </p:pic>
      <p:pic>
        <p:nvPicPr>
          <p:cNvPr id="31" name="Picture 30" descr="Connect_Innovate_Expand-11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984" y="2219913"/>
            <a:ext cx="421268" cy="700216"/>
          </a:xfrm>
          <a:prstGeom prst="rect">
            <a:avLst/>
          </a:prstGeom>
        </p:spPr>
      </p:pic>
      <p:pic>
        <p:nvPicPr>
          <p:cNvPr id="32" name="Picture 31" descr="Connect_Innovate_Expand-12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117" y="2219913"/>
            <a:ext cx="483889" cy="700216"/>
          </a:xfrm>
          <a:prstGeom prst="rect">
            <a:avLst/>
          </a:prstGeom>
        </p:spPr>
      </p:pic>
      <p:pic>
        <p:nvPicPr>
          <p:cNvPr id="33" name="Picture 32" descr="Connect_Innovate_Expand-13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276" y="2219913"/>
            <a:ext cx="455425" cy="700216"/>
          </a:xfrm>
          <a:prstGeom prst="rect">
            <a:avLst/>
          </a:prstGeom>
        </p:spPr>
      </p:pic>
      <p:pic>
        <p:nvPicPr>
          <p:cNvPr id="34" name="Picture 33" descr="Connect_Innovate_Expand-14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53" y="2219913"/>
            <a:ext cx="404190" cy="700216"/>
          </a:xfrm>
          <a:prstGeom prst="rect">
            <a:avLst/>
          </a:prstGeom>
        </p:spPr>
      </p:pic>
      <p:pic>
        <p:nvPicPr>
          <p:cNvPr id="35" name="Picture 34" descr="Connect_Innovate_Expand-15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330" y="2219913"/>
            <a:ext cx="301719" cy="700216"/>
          </a:xfrm>
          <a:prstGeom prst="rect">
            <a:avLst/>
          </a:prstGeom>
        </p:spPr>
      </p:pic>
      <p:pic>
        <p:nvPicPr>
          <p:cNvPr id="36" name="Picture 35" descr="Connect_Innovate_Expand-16.pn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24" y="2219913"/>
            <a:ext cx="444039" cy="700216"/>
          </a:xfrm>
          <a:prstGeom prst="rect">
            <a:avLst/>
          </a:prstGeom>
        </p:spPr>
      </p:pic>
      <p:pic>
        <p:nvPicPr>
          <p:cNvPr id="37" name="Picture 36" descr="Connect_Innovate_Expand-17.pn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691" y="3124801"/>
            <a:ext cx="510863" cy="804462"/>
          </a:xfrm>
          <a:prstGeom prst="rect">
            <a:avLst/>
          </a:prstGeom>
        </p:spPr>
      </p:pic>
      <p:pic>
        <p:nvPicPr>
          <p:cNvPr id="38" name="Picture 37" descr="Connect_Innovate_Expand-18.pn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504" y="3124801"/>
            <a:ext cx="510863" cy="804462"/>
          </a:xfrm>
          <a:prstGeom prst="rect">
            <a:avLst/>
          </a:prstGeom>
        </p:spPr>
      </p:pic>
      <p:pic>
        <p:nvPicPr>
          <p:cNvPr id="39" name="Picture 38" descr="Connect_Innovate_Expand-19.png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097" y="3124801"/>
            <a:ext cx="510863" cy="804462"/>
          </a:xfrm>
          <a:prstGeom prst="rect">
            <a:avLst/>
          </a:prstGeom>
        </p:spPr>
      </p:pic>
      <p:pic>
        <p:nvPicPr>
          <p:cNvPr id="40" name="Picture 39" descr="Connect_Innovate_Expand-20.png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512" y="3124801"/>
            <a:ext cx="510863" cy="804462"/>
          </a:xfrm>
          <a:prstGeom prst="rect">
            <a:avLst/>
          </a:prstGeom>
        </p:spPr>
      </p:pic>
      <p:pic>
        <p:nvPicPr>
          <p:cNvPr id="41" name="Picture 40" descr="Connect_Innovate_Expand-21.png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35" y="3124801"/>
            <a:ext cx="510863" cy="804462"/>
          </a:xfrm>
          <a:prstGeom prst="rect">
            <a:avLst/>
          </a:prstGeom>
        </p:spPr>
      </p:pic>
      <p:pic>
        <p:nvPicPr>
          <p:cNvPr id="42" name="Picture 41" descr="Connect_Innovate_Expand-22.png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400" y="3124801"/>
            <a:ext cx="510863" cy="80446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4" name="Picture 43" descr="Misys_Logo_strap_90Black.png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661" y="2065051"/>
            <a:ext cx="3307616" cy="908026"/>
          </a:xfrm>
          <a:prstGeom prst="rect">
            <a:avLst/>
          </a:prstGeom>
        </p:spPr>
      </p:pic>
      <p:sp>
        <p:nvSpPr>
          <p:cNvPr id="45" name="TextBox 44"/>
          <p:cNvSpPr txBox="1"/>
          <p:nvPr userDrawn="1"/>
        </p:nvSpPr>
        <p:spPr>
          <a:xfrm>
            <a:off x="457200" y="4225151"/>
            <a:ext cx="8229600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3000" dirty="0" err="1" smtClean="0">
                <a:solidFill>
                  <a:srgbClr val="414141"/>
                </a:solidFill>
              </a:rPr>
              <a:t>misys.com</a:t>
            </a:r>
            <a:endParaRPr lang="en-GB" sz="3000" dirty="0">
              <a:solidFill>
                <a:srgbClr val="414141"/>
              </a:solidFill>
            </a:endParaRPr>
          </a:p>
        </p:txBody>
      </p:sp>
      <p:sp>
        <p:nvSpPr>
          <p:cNvPr id="4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332690"/>
            <a:ext cx="8229600" cy="887600"/>
          </a:xfrm>
          <a:prstGeom prst="rect">
            <a:avLst/>
          </a:prstGeom>
        </p:spPr>
        <p:txBody>
          <a:bodyPr vert="horz"/>
          <a:lstStyle>
            <a:lvl1pPr algn="ctr">
              <a:defRPr sz="1400" baseline="0">
                <a:solidFill>
                  <a:srgbClr val="414141"/>
                </a:solidFill>
              </a:defRPr>
            </a:lvl1pPr>
          </a:lstStyle>
          <a:p>
            <a:pPr lvl="0"/>
            <a:r>
              <a:rPr lang="en-GB" dirty="0" smtClean="0"/>
              <a:t>Name Surname</a:t>
            </a:r>
            <a:br>
              <a:rPr lang="en-GB" dirty="0" smtClean="0"/>
            </a:br>
            <a:r>
              <a:rPr lang="en-GB" dirty="0" smtClean="0"/>
              <a:t>Job title</a:t>
            </a:r>
            <a:br>
              <a:rPr lang="en-GB" dirty="0" smtClean="0"/>
            </a:br>
            <a:r>
              <a:rPr lang="en-GB" dirty="0" err="1" smtClean="0"/>
              <a:t>name.surname@misys.com</a:t>
            </a:r>
            <a:r>
              <a:rPr lang="en-GB" dirty="0" smtClean="0"/>
              <a:t> </a:t>
            </a:r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3323906" y="4831313"/>
            <a:ext cx="2496189" cy="184666"/>
            <a:chOff x="236428" y="4748590"/>
            <a:chExt cx="2496189" cy="184666"/>
          </a:xfrm>
        </p:grpSpPr>
        <p:sp>
          <p:nvSpPr>
            <p:cNvPr id="48" name="TextBox 47"/>
            <p:cNvSpPr txBox="1"/>
            <p:nvPr userDrawn="1"/>
          </p:nvSpPr>
          <p:spPr>
            <a:xfrm>
              <a:off x="468069" y="4831067"/>
              <a:ext cx="2264548" cy="9233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600" i="0" dirty="0" smtClean="0">
                  <a:solidFill>
                    <a:srgbClr val="414141"/>
                  </a:solidFill>
                </a:rPr>
                <a:t>Please consider the environment before printing this PowerPoint.</a:t>
              </a:r>
              <a:endParaRPr lang="en-GB" sz="600" i="0" dirty="0">
                <a:solidFill>
                  <a:srgbClr val="414141"/>
                </a:solidFill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428" y="4748590"/>
              <a:ext cx="178872" cy="184666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 userDrawn="1"/>
        </p:nvGrpSpPr>
        <p:grpSpPr>
          <a:xfrm>
            <a:off x="7935474" y="4139161"/>
            <a:ext cx="924304" cy="252000"/>
            <a:chOff x="7935474" y="4139161"/>
            <a:chExt cx="924304" cy="252000"/>
          </a:xfrm>
        </p:grpSpPr>
        <p:pic>
          <p:nvPicPr>
            <p:cNvPr id="51" name="Picture 50" descr="Twitter Social Media_Black90.png">
              <a:hlinkClick r:id="rId27"/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07778" y="4139161"/>
              <a:ext cx="252000" cy="252000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 userDrawn="1"/>
          </p:nvSpPr>
          <p:spPr>
            <a:xfrm>
              <a:off x="7935474" y="4189656"/>
              <a:ext cx="614392" cy="15315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" i="0" dirty="0" smtClean="0">
                  <a:solidFill>
                    <a:schemeClr val="tx1"/>
                  </a:solidFill>
                </a:rPr>
                <a:t>@</a:t>
              </a:r>
              <a:r>
                <a:rPr lang="en-GB" sz="600" i="0" dirty="0" err="1" smtClean="0">
                  <a:solidFill>
                    <a:srgbClr val="414141"/>
                  </a:solidFill>
                </a:rPr>
                <a:t>MisysFS</a:t>
              </a:r>
              <a:endParaRPr lang="en-GB" sz="600" i="0" dirty="0">
                <a:solidFill>
                  <a:srgbClr val="414141"/>
                </a:solidFill>
              </a:endParaRPr>
            </a:p>
          </p:txBody>
        </p:sp>
      </p:grpSp>
      <p:grpSp>
        <p:nvGrpSpPr>
          <p:cNvPr id="53" name="Group 52"/>
          <p:cNvGrpSpPr/>
          <p:nvPr userDrawn="1"/>
        </p:nvGrpSpPr>
        <p:grpSpPr>
          <a:xfrm>
            <a:off x="7935474" y="4459155"/>
            <a:ext cx="924304" cy="252000"/>
            <a:chOff x="7935474" y="4459155"/>
            <a:chExt cx="924304" cy="252000"/>
          </a:xfrm>
        </p:grpSpPr>
        <p:pic>
          <p:nvPicPr>
            <p:cNvPr id="54" name="Picture 53" descr="LinkedIn Social Media_Black90.png">
              <a:hlinkClick r:id="rId29"/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07778" y="4459155"/>
              <a:ext cx="252000" cy="252000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 userDrawn="1"/>
          </p:nvSpPr>
          <p:spPr>
            <a:xfrm>
              <a:off x="7935474" y="4506285"/>
              <a:ext cx="614392" cy="15315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" i="0" dirty="0" smtClean="0">
                  <a:solidFill>
                    <a:schemeClr val="tx1"/>
                  </a:solidFill>
                </a:rPr>
                <a:t>Misys @ LinkedIn</a:t>
              </a:r>
              <a:endParaRPr lang="en-GB" sz="600" i="0" dirty="0">
                <a:solidFill>
                  <a:srgbClr val="414141"/>
                </a:solidFill>
              </a:endParaRPr>
            </a:p>
          </p:txBody>
        </p:sp>
      </p:grpSp>
      <p:grpSp>
        <p:nvGrpSpPr>
          <p:cNvPr id="56" name="Group 55"/>
          <p:cNvGrpSpPr/>
          <p:nvPr userDrawn="1"/>
        </p:nvGrpSpPr>
        <p:grpSpPr>
          <a:xfrm>
            <a:off x="6515294" y="4779149"/>
            <a:ext cx="2346257" cy="252000"/>
            <a:chOff x="6515294" y="4779149"/>
            <a:chExt cx="2346257" cy="252000"/>
          </a:xfrm>
        </p:grpSpPr>
        <p:pic>
          <p:nvPicPr>
            <p:cNvPr id="57" name="Picture 56" descr="YouTube Social Media_Black90.png">
              <a:hlinkClick r:id="rId31"/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09551" y="4779149"/>
              <a:ext cx="252000" cy="252000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 userDrawn="1"/>
          </p:nvSpPr>
          <p:spPr>
            <a:xfrm>
              <a:off x="6515294" y="4822220"/>
              <a:ext cx="2034572" cy="15315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600" b="0" i="0" u="none" strike="noStrike" kern="1200" baseline="0" dirty="0" err="1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MisysVideoChannel</a:t>
              </a:r>
              <a:endParaRPr lang="en-GB" sz="600" i="0" dirty="0">
                <a:solidFill>
                  <a:srgbClr val="41414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931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9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9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9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4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9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4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9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4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v0 - Corp (Text /Subtitle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6871368" y="0"/>
            <a:ext cx="2272633" cy="813106"/>
            <a:chOff x="6871368" y="0"/>
            <a:chExt cx="2272633" cy="813106"/>
          </a:xfrm>
        </p:grpSpPr>
        <p:pic>
          <p:nvPicPr>
            <p:cNvPr id="19" name="Picture 18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1368" y="0"/>
              <a:ext cx="2272632" cy="813106"/>
            </a:xfrm>
            <a:prstGeom prst="rect">
              <a:avLst/>
            </a:prstGeom>
            <a:effectLst/>
          </p:spPr>
        </p:pic>
        <p:sp>
          <p:nvSpPr>
            <p:cNvPr id="20" name="Rectangle 19"/>
            <p:cNvSpPr/>
            <p:nvPr userDrawn="1"/>
          </p:nvSpPr>
          <p:spPr>
            <a:xfrm>
              <a:off x="6871368" y="0"/>
              <a:ext cx="2272632" cy="813106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 21"/>
            <p:cNvSpPr/>
            <p:nvPr userDrawn="1"/>
          </p:nvSpPr>
          <p:spPr>
            <a:xfrm rot="16200000">
              <a:off x="7805000" y="-525895"/>
              <a:ext cx="405369" cy="2272633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9736" y="4783499"/>
            <a:ext cx="261457" cy="360001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marL="0" algn="r">
              <a:defRPr sz="800">
                <a:solidFill>
                  <a:srgbClr val="414141"/>
                </a:solidFill>
              </a:defRPr>
            </a:lvl1pPr>
          </a:lstStyle>
          <a:p>
            <a:fld id="{FD2C15F2-42FE-A944-9743-3E35339DA74A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1" name="Picture 20" descr="Misys_Logo_strap_90Blac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6929" y="4855500"/>
            <a:ext cx="786812" cy="216000"/>
          </a:xfrm>
          <a:prstGeom prst="rect">
            <a:avLst/>
          </a:prstGeom>
        </p:spPr>
      </p:pic>
      <p:cxnSp>
        <p:nvCxnSpPr>
          <p:cNvPr id="26" name="Straight Connector 25"/>
          <p:cNvCxnSpPr/>
          <p:nvPr userDrawn="1"/>
        </p:nvCxnSpPr>
        <p:spPr>
          <a:xfrm>
            <a:off x="8519736" y="4783500"/>
            <a:ext cx="0" cy="36000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59999" y="4855500"/>
            <a:ext cx="780743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rgbClr val="414141"/>
                </a:solidFill>
              </a:defRPr>
            </a:lvl1pPr>
          </a:lstStyle>
          <a:p>
            <a:r>
              <a:rPr lang="en-GB" dirty="0" smtClean="0"/>
              <a:t>© Misys 2014</a:t>
            </a:r>
            <a:endParaRPr lang="en-GB" baseline="30000" dirty="0" smtClean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1144544" y="4854792"/>
            <a:ext cx="147199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rgbClr val="414141"/>
                </a:solidFill>
              </a:defRPr>
            </a:lvl1pPr>
          </a:lstStyle>
          <a:p>
            <a:fld id="{2D4BF20C-2D2F-2040-829F-027D1B5262DC}" type="datetime3">
              <a:rPr lang="en-GB" smtClean="0"/>
              <a:pPr/>
              <a:t>3 September, 2015</a:t>
            </a:fld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064689" y="4888285"/>
            <a:ext cx="0" cy="163497"/>
          </a:xfrm>
          <a:prstGeom prst="line">
            <a:avLst/>
          </a:prstGeom>
          <a:ln w="6350" cap="rnd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59999" y="957105"/>
            <a:ext cx="8421193" cy="3542893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rgbClr val="414141"/>
                </a:solidFill>
              </a:defRPr>
            </a:lvl1pPr>
            <a:lvl2pPr>
              <a:defRPr sz="1400">
                <a:solidFill>
                  <a:srgbClr val="414141"/>
                </a:solidFill>
              </a:defRPr>
            </a:lvl2pPr>
            <a:lvl3pPr>
              <a:defRPr sz="1200">
                <a:solidFill>
                  <a:srgbClr val="414141"/>
                </a:solidFill>
              </a:defRPr>
            </a:lvl3pPr>
            <a:lvl4pPr>
              <a:defRPr sz="1000">
                <a:solidFill>
                  <a:srgbClr val="414141"/>
                </a:solidFill>
              </a:defRPr>
            </a:lvl4pPr>
            <a:lvl5pPr>
              <a:defRPr sz="800">
                <a:solidFill>
                  <a:srgbClr val="41414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8424000" cy="54000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000" b="0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60000" y="813106"/>
            <a:ext cx="8424000" cy="0"/>
          </a:xfrm>
          <a:prstGeom prst="line">
            <a:avLst/>
          </a:prstGeom>
          <a:ln w="12700" cap="rnd">
            <a:solidFill>
              <a:schemeClr val="tx1"/>
            </a:solidFill>
            <a:prstDash val="sysDot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73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9"/>
          <p:cNvCxnSpPr/>
          <p:nvPr/>
        </p:nvCxnSpPr>
        <p:spPr>
          <a:xfrm>
            <a:off x="469900" y="4718448"/>
            <a:ext cx="8345488" cy="2381"/>
          </a:xfrm>
          <a:prstGeom prst="line">
            <a:avLst/>
          </a:prstGeom>
          <a:ln w="381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301229"/>
            <a:ext cx="6646032" cy="4191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950" y="1152057"/>
            <a:ext cx="8229600" cy="4416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71513" y="1593713"/>
            <a:ext cx="8229600" cy="3924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3"/>
          </p:nvPr>
        </p:nvSpPr>
        <p:spPr>
          <a:xfrm>
            <a:off x="457200" y="4793457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8911E-DE4C-4F63-82CA-C9C18C07C7A3}" type="datetime2">
              <a:rPr lang="en-GB"/>
              <a:pPr>
                <a:defRPr/>
              </a:pPr>
              <a:t>Thursday, 03 September 2015</a:t>
            </a:fld>
            <a:endParaRPr lang="en-GB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529388" y="4793457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Slide </a:t>
            </a:r>
            <a:fld id="{067C05A1-82D0-44A2-84FE-DBDFB74E7D71}" type="slidenum">
              <a:rPr lang="en-GB"/>
              <a:pPr>
                <a:defRPr/>
              </a:pPr>
              <a:t>‹#›</a:t>
            </a:fld>
            <a:r>
              <a:rPr lang="en-GB" dirty="0"/>
              <a:t>      </a:t>
            </a:r>
            <a:r>
              <a:rPr lang="en-GB" dirty="0" smtClean="0">
                <a:cs typeface="Arial" charset="0"/>
              </a:rPr>
              <a:t>©MISYS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6416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99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6" r:id="rId3"/>
    <p:sldLayoutId id="2147483650" r:id="rId4"/>
    <p:sldLayoutId id="2147483657" r:id="rId5"/>
    <p:sldLayoutId id="2147483655" r:id="rId6"/>
    <p:sldLayoutId id="2147483660" r:id="rId7"/>
    <p:sldLayoutId id="2147483662" r:id="rId8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2200" kern="1200">
          <a:solidFill>
            <a:srgbClr val="272727"/>
          </a:solidFill>
          <a:latin typeface="+mj-lt"/>
          <a:ea typeface="+mj-ea"/>
          <a:cs typeface="+mj-cs"/>
        </a:defRPr>
      </a:lvl1pPr>
    </p:titleStyle>
    <p:bodyStyle>
      <a:lvl1pPr marL="0" indent="-180000" algn="l" defTabSz="457200" rtl="0" eaLnBrk="1" latinLnBrk="0" hangingPunct="1">
        <a:spcBef>
          <a:spcPts val="3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457200" rtl="0" eaLnBrk="1" latinLnBrk="0" hangingPunct="1">
        <a:spcBef>
          <a:spcPts val="3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457200" rtl="0" eaLnBrk="1" latinLnBrk="0" hangingPunct="1">
        <a:spcBef>
          <a:spcPts val="3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457200" rtl="0" eaLnBrk="1" latinLnBrk="0" hangingPunct="1">
        <a:spcBef>
          <a:spcPts val="3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457200" rtl="0" eaLnBrk="1" latinLnBrk="0" hangingPunct="1">
        <a:spcBef>
          <a:spcPts val="300"/>
        </a:spcBef>
        <a:buFont typeface="Arial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13" Type="http://schemas.openxmlformats.org/officeDocument/2006/relationships/oleObject" Target="../embeddings/oleObject5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67.emf"/><Relationship Id="rId12" Type="http://schemas.openxmlformats.org/officeDocument/2006/relationships/image" Target="../media/image68.wmf"/><Relationship Id="rId17" Type="http://schemas.openxmlformats.org/officeDocument/2006/relationships/image" Target="../media/image70.wmf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6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71.jpeg"/><Relationship Id="rId15" Type="http://schemas.openxmlformats.org/officeDocument/2006/relationships/image" Target="../media/image74.jpe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66.emf"/><Relationship Id="rId9" Type="http://schemas.openxmlformats.org/officeDocument/2006/relationships/image" Target="../media/image73.png"/><Relationship Id="rId14" Type="http://schemas.openxmlformats.org/officeDocument/2006/relationships/image" Target="../media/image69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jpeg"/><Relationship Id="rId7" Type="http://schemas.openxmlformats.org/officeDocument/2006/relationships/image" Target="../media/image78.gi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7.jpeg"/><Relationship Id="rId5" Type="http://schemas.openxmlformats.org/officeDocument/2006/relationships/image" Target="../media/image75.wmf"/><Relationship Id="rId4" Type="http://schemas.openxmlformats.org/officeDocument/2006/relationships/oleObject" Target="../embeddings/oleObject7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1348104"/>
            <a:ext cx="8258175" cy="1231106"/>
          </a:xfrm>
        </p:spPr>
        <p:txBody>
          <a:bodyPr/>
          <a:lstStyle/>
          <a:p>
            <a:r>
              <a:rPr lang="ru-RU" dirty="0" smtClean="0"/>
              <a:t>Омниканальность </a:t>
            </a:r>
            <a:r>
              <a:rPr lang="en-US" dirty="0" smtClean="0"/>
              <a:t>vs. </a:t>
            </a:r>
            <a:r>
              <a:rPr lang="ru-RU" dirty="0" smtClean="0"/>
              <a:t>					  		    	Многоканальность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509392" y="3014976"/>
            <a:ext cx="3843338" cy="464331"/>
          </a:xfrm>
        </p:spPr>
        <p:txBody>
          <a:bodyPr/>
          <a:lstStyle/>
          <a:p>
            <a:r>
              <a:rPr lang="ru-RU" dirty="0" smtClean="0"/>
              <a:t>Геннадий Заманский, </a:t>
            </a:r>
            <a:r>
              <a:rPr lang="en-US" dirty="0" smtClean="0"/>
              <a:t>Misys </a:t>
            </a:r>
            <a:r>
              <a:rPr lang="ru-RU" dirty="0" smtClean="0"/>
              <a:t>СНГ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765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15F2-42FE-A944-9743-3E35339DA74A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© Misys 2014</a:t>
            </a:r>
            <a:endParaRPr lang="en-GB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4BF20C-2D2F-2040-829F-027D1B5262DC}" type="datetime3">
              <a:rPr lang="en-GB" smtClean="0"/>
              <a:pPr/>
              <a:t>3 September, 2015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1800" dirty="0" smtClean="0"/>
              <a:t>А вот это интерфейс интернет-банкинга:</a:t>
            </a:r>
            <a:endParaRPr lang="en-US" altLang="ru-RU" sz="1800" dirty="0" smtClean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952500"/>
            <a:ext cx="6115050" cy="4018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07950" y="952500"/>
            <a:ext cx="250858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ru-RU" sz="1400" i="1" kern="0" dirty="0" smtClean="0"/>
              <a:t>Вместо обычной цифири на стартовой странице  клиент сразу видит все:                 </a:t>
            </a:r>
          </a:p>
          <a:p>
            <a:pPr>
              <a:defRPr/>
            </a:pPr>
            <a:endParaRPr lang="ru-RU" sz="1400" i="1" kern="0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i="1" kern="0" dirty="0" smtClean="0"/>
              <a:t>и доступные средства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i="1" kern="0" dirty="0" smtClean="0"/>
              <a:t>и баланс активов и обязательств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i="1" kern="0" dirty="0" smtClean="0"/>
              <a:t>и свой </a:t>
            </a:r>
            <a:r>
              <a:rPr lang="en-US" sz="1400" i="1" kern="0" dirty="0" smtClean="0"/>
              <a:t>PFM</a:t>
            </a:r>
            <a:r>
              <a:rPr lang="ru-RU" sz="1400" i="1" kern="0" dirty="0" smtClean="0"/>
              <a:t>-профиль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i="1" kern="0" dirty="0" smtClean="0"/>
              <a:t>и маркетинговые предложения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i="1" kern="0" dirty="0" smtClean="0"/>
              <a:t>и протокол последних операций</a:t>
            </a:r>
            <a:endParaRPr lang="en-US" sz="1400" i="1" kern="0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7950" y="3934617"/>
            <a:ext cx="25997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rgbClr val="FF0000"/>
                </a:solidFill>
              </a:rPr>
              <a:t>Не правда ли похоже?</a:t>
            </a:r>
            <a:endParaRPr lang="ru-RU" altLang="ru-RU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92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15F2-42FE-A944-9743-3E35339DA74A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© Misys 2014</a:t>
            </a:r>
            <a:endParaRPr lang="en-GB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4BF20C-2D2F-2040-829F-027D1B5262DC}" type="datetime3">
              <a:rPr lang="en-GB" smtClean="0"/>
              <a:pPr/>
              <a:t>3 September, 2015</a:t>
            </a:fld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9388" y="141685"/>
            <a:ext cx="8208962" cy="409575"/>
          </a:xfrm>
        </p:spPr>
        <p:txBody>
          <a:bodyPr/>
          <a:lstStyle/>
          <a:p>
            <a:pPr eaLnBrk="1" hangingPunct="1"/>
            <a:r>
              <a:rPr lang="ru-RU" altLang="ru-RU" sz="1800" dirty="0" smtClean="0"/>
              <a:t>На его финансовой «стене» ему подсказывают дальнейшие шаги</a:t>
            </a:r>
            <a:endParaRPr lang="en-US" altLang="ru-RU" sz="1800" dirty="0" smtClean="0"/>
          </a:p>
        </p:txBody>
      </p:sp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789385"/>
            <a:ext cx="8928100" cy="4267200"/>
          </a:xfrm>
          <a:ln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3" name="Rounded Rectangle 12"/>
          <p:cNvSpPr/>
          <p:nvPr/>
        </p:nvSpPr>
        <p:spPr>
          <a:xfrm>
            <a:off x="7380289" y="2680098"/>
            <a:ext cx="1368425" cy="102631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66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15F2-42FE-A944-9743-3E35339DA74A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© Misys 2014</a:t>
            </a:r>
            <a:endParaRPr lang="en-GB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4BF20C-2D2F-2040-829F-027D1B5262DC}" type="datetime3">
              <a:rPr lang="en-GB" smtClean="0"/>
              <a:pPr/>
              <a:t>3 September, 2015</a:t>
            </a:fld>
            <a:endParaRPr lang="en-GB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59999" y="271463"/>
            <a:ext cx="7456486" cy="409575"/>
          </a:xfrm>
        </p:spPr>
        <p:txBody>
          <a:bodyPr/>
          <a:lstStyle/>
          <a:p>
            <a:pPr eaLnBrk="1" hangingPunct="1"/>
            <a:r>
              <a:rPr lang="ru-RU" altLang="ru-RU" sz="1800" dirty="0" smtClean="0"/>
              <a:t>Ввод любого платежа максимально облегчен и снабжен разнообразными подсказками</a:t>
            </a:r>
            <a:endParaRPr lang="en-US" altLang="ru-RU" sz="1800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99" y="885824"/>
            <a:ext cx="7018336" cy="416480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5081223" y="1583532"/>
            <a:ext cx="2297112" cy="37861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524750" y="1300431"/>
            <a:ext cx="17319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FF0000"/>
                </a:solidFill>
              </a:rPr>
              <a:t>Причем даже </a:t>
            </a:r>
            <a:r>
              <a:rPr lang="ru-RU" altLang="ru-RU" dirty="0" smtClean="0">
                <a:solidFill>
                  <a:srgbClr val="FF0000"/>
                </a:solidFill>
              </a:rPr>
              <a:t>тут ему </a:t>
            </a:r>
            <a:r>
              <a:rPr lang="ru-RU" altLang="ru-RU" dirty="0">
                <a:solidFill>
                  <a:srgbClr val="FF0000"/>
                </a:solidFill>
              </a:rPr>
              <a:t>по </a:t>
            </a:r>
            <a:endParaRPr lang="ru-RU" altLang="ru-RU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 smtClean="0">
                <a:solidFill>
                  <a:srgbClr val="FF0000"/>
                </a:solidFill>
              </a:rPr>
              <a:t>ходу </a:t>
            </a:r>
            <a:r>
              <a:rPr lang="ru-RU" altLang="ru-RU" dirty="0">
                <a:solidFill>
                  <a:srgbClr val="FF0000"/>
                </a:solidFill>
              </a:rPr>
              <a:t>дела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 smtClean="0">
                <a:solidFill>
                  <a:srgbClr val="FF0000"/>
                </a:solidFill>
              </a:rPr>
              <a:t>«</a:t>
            </a:r>
            <a:r>
              <a:rPr lang="ru-RU" altLang="ru-RU" dirty="0">
                <a:solidFill>
                  <a:srgbClr val="FF0000"/>
                </a:solidFill>
              </a:rPr>
              <a:t>впаривают»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FF0000"/>
                </a:solidFill>
              </a:rPr>
              <a:t>ипотеку</a:t>
            </a:r>
            <a:r>
              <a:rPr lang="ru-RU" altLang="ru-RU" dirty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ru-RU" alt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47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15F2-42FE-A944-9743-3E35339DA74A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© Misys 2014</a:t>
            </a:r>
            <a:endParaRPr lang="en-GB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4BF20C-2D2F-2040-829F-027D1B5262DC}" type="datetime3">
              <a:rPr lang="en-GB" smtClean="0"/>
              <a:pPr/>
              <a:t>3 September, 2015</a:t>
            </a:fld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2238" y="141684"/>
            <a:ext cx="7173912" cy="409575"/>
          </a:xfrm>
        </p:spPr>
        <p:txBody>
          <a:bodyPr/>
          <a:lstStyle/>
          <a:p>
            <a:pPr eaLnBrk="1" hangingPunct="1"/>
            <a:r>
              <a:rPr lang="ru-RU" altLang="ru-RU" sz="1800" dirty="0" smtClean="0"/>
              <a:t>Историю платежей можно просматривать разными способами:        и списком, и «календарно», и в виде графика...</a:t>
            </a:r>
            <a:endParaRPr lang="en-US" altLang="ru-RU" sz="1800" dirty="0" smtClean="0"/>
          </a:p>
        </p:txBody>
      </p:sp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847725"/>
            <a:ext cx="4322763" cy="2545556"/>
          </a:xfrm>
          <a:ln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4" y="847725"/>
            <a:ext cx="4821237" cy="254555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95662"/>
            <a:ext cx="4322763" cy="1750219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4" y="3395662"/>
            <a:ext cx="4821237" cy="173950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92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15F2-42FE-A944-9743-3E35339DA74A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© Misys 2014</a:t>
            </a:r>
            <a:endParaRPr lang="en-GB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4BF20C-2D2F-2040-829F-027D1B5262DC}" type="datetime3">
              <a:rPr lang="en-GB" smtClean="0"/>
              <a:pPr/>
              <a:t>3 September, 2015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8314" y="323850"/>
            <a:ext cx="6938961" cy="409575"/>
          </a:xfrm>
        </p:spPr>
        <p:txBody>
          <a:bodyPr/>
          <a:lstStyle/>
          <a:p>
            <a:pPr eaLnBrk="1" hangingPunct="1"/>
            <a:r>
              <a:rPr lang="ru-RU" altLang="ru-RU" sz="1800" dirty="0" smtClean="0"/>
              <a:t>Но мы можем не только просматривать историю, но видеть и будущие расходы – это своего рода прогноз «кэш-флоу»</a:t>
            </a:r>
            <a:endParaRPr lang="en-US" altLang="ru-RU" sz="1800" dirty="0" smtClean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4" y="1181100"/>
            <a:ext cx="4854575" cy="3820716"/>
          </a:xfrm>
          <a:ln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651500" y="1059657"/>
            <a:ext cx="299934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chemeClr val="tx1"/>
                </a:solidFill>
              </a:rPr>
              <a:t>Здесь учитываются все наши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chemeClr val="tx1"/>
                </a:solidFill>
              </a:rPr>
              <a:t>постоянные поручения,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chemeClr val="tx1"/>
                </a:solidFill>
              </a:rPr>
              <a:t>предстоящие платежи по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chemeClr val="tx1"/>
                </a:solidFill>
              </a:rPr>
              <a:t>кредитам и картам,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chemeClr val="tx1"/>
                </a:solidFill>
              </a:rPr>
              <a:t>электронные инвойсы и т.п.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chemeClr val="tx1"/>
                </a:solidFill>
              </a:rPr>
              <a:t>Все предстоящие платежи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chemeClr val="tx1"/>
                </a:solidFill>
              </a:rPr>
              <a:t>разбиты по </a:t>
            </a:r>
            <a:r>
              <a:rPr lang="en-US" altLang="ru-RU" dirty="0">
                <a:solidFill>
                  <a:schemeClr val="tx1"/>
                </a:solidFill>
              </a:rPr>
              <a:t>PFM-</a:t>
            </a:r>
            <a:r>
              <a:rPr lang="ru-RU" altLang="ru-RU" dirty="0">
                <a:solidFill>
                  <a:schemeClr val="tx1"/>
                </a:solidFill>
              </a:rPr>
              <a:t>категориям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chemeClr val="tx1"/>
                </a:solidFill>
              </a:rPr>
              <a:t>и в каждый из них можно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chemeClr val="tx1"/>
                </a:solidFill>
              </a:rPr>
              <a:t>«провалиться»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chemeClr val="tx1"/>
                </a:solidFill>
              </a:rPr>
              <a:t>Это позволяет клиенту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chemeClr val="tx1"/>
                </a:solidFill>
              </a:rPr>
              <a:t>планировать свой бюджет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chemeClr val="tx1"/>
                </a:solidFill>
              </a:rPr>
              <a:t>и контролировать текущее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chemeClr val="tx1"/>
                </a:solidFill>
              </a:rPr>
              <a:t>состояние своих финансов </a:t>
            </a:r>
          </a:p>
        </p:txBody>
      </p:sp>
    </p:spTree>
    <p:extLst>
      <p:ext uri="{BB962C8B-B14F-4D97-AF65-F5344CB8AC3E}">
        <p14:creationId xmlns:p14="http://schemas.microsoft.com/office/powerpoint/2010/main" val="105166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15F2-42FE-A944-9743-3E35339DA74A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© Misys 2014</a:t>
            </a:r>
            <a:endParaRPr lang="en-GB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4BF20C-2D2F-2040-829F-027D1B5262DC}" type="datetime3">
              <a:rPr lang="en-GB" smtClean="0"/>
              <a:pPr/>
              <a:t>3 September, 2015</a:t>
            </a:fld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0826" y="114305"/>
            <a:ext cx="7834313" cy="409575"/>
          </a:xfrm>
        </p:spPr>
        <p:txBody>
          <a:bodyPr/>
          <a:lstStyle/>
          <a:p>
            <a:pPr eaLnBrk="1" hangingPunct="1"/>
            <a:r>
              <a:rPr lang="ru-RU" altLang="ru-RU" sz="1800" dirty="0" smtClean="0"/>
              <a:t>А это уже для держателей портфелей</a:t>
            </a:r>
            <a:r>
              <a:rPr lang="ru-RU" altLang="ru-RU" sz="1800" dirty="0" smtClean="0">
                <a:sym typeface="Wingdings" pitchFamily="2" charset="2"/>
              </a:rPr>
              <a:t>. Здесь есть и статика и динамика, и новости рынка акций и даже предупреждения</a:t>
            </a:r>
            <a:endParaRPr lang="en-US" altLang="ru-RU" sz="1800" dirty="0" smtClean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6" y="885825"/>
            <a:ext cx="4752975" cy="4115991"/>
          </a:xfrm>
          <a:ln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885825"/>
            <a:ext cx="4356100" cy="411599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3874294"/>
            <a:ext cx="5810250" cy="106441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4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15F2-42FE-A944-9743-3E35339DA74A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© Misys 2014</a:t>
            </a:r>
            <a:endParaRPr lang="en-GB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4BF20C-2D2F-2040-829F-027D1B5262DC}" type="datetime3">
              <a:rPr lang="en-GB" smtClean="0"/>
              <a:pPr/>
              <a:t>3 September, 2015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8314" y="195263"/>
            <a:ext cx="7344047" cy="409575"/>
          </a:xfrm>
        </p:spPr>
        <p:txBody>
          <a:bodyPr/>
          <a:lstStyle/>
          <a:p>
            <a:r>
              <a:rPr lang="ru-RU" altLang="ru-RU" sz="1800" dirty="0" smtClean="0"/>
              <a:t>Есть и так называемая геймификация, которая больше приближена к молодежи и «дружит» с социальными сетями</a:t>
            </a:r>
          </a:p>
        </p:txBody>
      </p:sp>
      <p:pic>
        <p:nvPicPr>
          <p:cNvPr id="8" name="Picture 8" descr="Photo%2018-06-2012%2020%2047%2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1" y="844154"/>
            <a:ext cx="2625725" cy="273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Photo%2018-06-2012%2020%2046%2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4" y="1058467"/>
            <a:ext cx="2497137" cy="259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hoto%2018-06-2012%2020%2046%20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1482329"/>
            <a:ext cx="2624138" cy="268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54026" y="4224338"/>
            <a:ext cx="67215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i="1">
                <a:solidFill>
                  <a:srgbClr val="FF0000"/>
                </a:solidFill>
              </a:rPr>
              <a:t>При этом все операции, доступные в интернет-банкинге,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i="1">
                <a:solidFill>
                  <a:srgbClr val="FF0000"/>
                </a:solidFill>
              </a:rPr>
              <a:t>могут быть выполнены и здесь</a:t>
            </a:r>
          </a:p>
        </p:txBody>
      </p:sp>
    </p:spTree>
    <p:extLst>
      <p:ext uri="{BB962C8B-B14F-4D97-AF65-F5344CB8AC3E}">
        <p14:creationId xmlns:p14="http://schemas.microsoft.com/office/powerpoint/2010/main" val="32567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15F2-42FE-A944-9743-3E35339DA74A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© Misys 2014</a:t>
            </a:r>
            <a:endParaRPr lang="en-GB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4BF20C-2D2F-2040-829F-027D1B5262DC}" type="datetime3">
              <a:rPr lang="en-GB" smtClean="0"/>
              <a:pPr/>
              <a:t>3 September, 2015</a:t>
            </a:fld>
            <a:endParaRPr lang="en-GB" dirty="0"/>
          </a:p>
        </p:txBody>
      </p:sp>
      <p:pic>
        <p:nvPicPr>
          <p:cNvPr id="7" name="Picture 6" descr="PD5_multi_wave_campaig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838" y="1600200"/>
            <a:ext cx="5364162" cy="346829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360363" y="179785"/>
            <a:ext cx="7091362" cy="540544"/>
          </a:xfrm>
        </p:spPr>
        <p:txBody>
          <a:bodyPr/>
          <a:lstStyle/>
          <a:p>
            <a:pPr eaLnBrk="1" hangingPunct="1"/>
            <a:r>
              <a:rPr lang="ru-RU" altLang="ru-RU" sz="1800" dirty="0" smtClean="0">
                <a:solidFill>
                  <a:srgbClr val="313131"/>
                </a:solidFill>
              </a:rPr>
              <a:t>Но самое главное, что и интернет- и мобильный банкинг мы активно используем как каналы продаж!</a:t>
            </a:r>
            <a:endParaRPr lang="en-US" altLang="ru-RU" sz="1800" dirty="0" smtClean="0">
              <a:solidFill>
                <a:srgbClr val="313131"/>
              </a:solidFill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6" y="870347"/>
            <a:ext cx="4106863" cy="2614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8" descr="essence_iphone_latvanyok_v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053954"/>
            <a:ext cx="2089150" cy="208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356100" y="787004"/>
            <a:ext cx="43427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i="1" dirty="0">
                <a:solidFill>
                  <a:srgbClr val="FF0000"/>
                </a:solidFill>
              </a:rPr>
              <a:t>Причем оба канала переплетаются друг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i="1" dirty="0">
                <a:solidFill>
                  <a:srgbClr val="FF0000"/>
                </a:solidFill>
              </a:rPr>
              <a:t>с другом, с колл-центром и с отделением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i="1" dirty="0">
                <a:solidFill>
                  <a:srgbClr val="FF0000"/>
                </a:solidFill>
              </a:rPr>
              <a:t>в ходе маркетинговой кампании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4775" y="3725466"/>
            <a:ext cx="25571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 smtClean="0">
                <a:solidFill>
                  <a:srgbClr val="FF0000"/>
                </a:solidFill>
              </a:rPr>
              <a:t>Можно даже прямо</a:t>
            </a:r>
            <a:endParaRPr lang="ru-RU" altLang="ru-RU" sz="1800" b="1" i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>
                <a:solidFill>
                  <a:srgbClr val="FF0000"/>
                </a:solidFill>
              </a:rPr>
              <a:t>сейчас показать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>
                <a:solidFill>
                  <a:srgbClr val="FF0000"/>
                </a:solidFill>
              </a:rPr>
              <a:t>как это работает...</a:t>
            </a:r>
          </a:p>
        </p:txBody>
      </p:sp>
    </p:spTree>
    <p:extLst>
      <p:ext uri="{BB962C8B-B14F-4D97-AF65-F5344CB8AC3E}">
        <p14:creationId xmlns:p14="http://schemas.microsoft.com/office/powerpoint/2010/main" val="389264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15F2-42FE-A944-9743-3E35339DA74A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© Misys 2015</a:t>
            </a:r>
            <a:endParaRPr lang="en-GB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4BF20C-2D2F-2040-829F-027D1B5262DC}" type="datetime3">
              <a:rPr lang="en-GB" smtClean="0"/>
              <a:pPr/>
              <a:t>3 September, 2015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Есть еще много прелестей типа «мобильных кошельков»...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892" y="985397"/>
            <a:ext cx="2063127" cy="3662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985397"/>
            <a:ext cx="2068732" cy="367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7552" y="985397"/>
            <a:ext cx="2068732" cy="36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15F2-42FE-A944-9743-3E35339DA74A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© Misys 2014</a:t>
            </a:r>
            <a:endParaRPr lang="en-GB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4BF20C-2D2F-2040-829F-027D1B5262DC}" type="datetime3">
              <a:rPr lang="en-GB" smtClean="0"/>
              <a:pPr/>
              <a:t>3 September, 2015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0000" y="180000"/>
            <a:ext cx="7564800" cy="540000"/>
          </a:xfrm>
        </p:spPr>
        <p:txBody>
          <a:bodyPr/>
          <a:lstStyle/>
          <a:p>
            <a:r>
              <a:rPr lang="ru-RU" sz="1800" dirty="0" smtClean="0"/>
              <a:t>Нативные приложения для разноформатных смартфонов, планшетов и даже для смарт-часов...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724" y="2158535"/>
            <a:ext cx="5938461" cy="2531920"/>
          </a:xfrm>
          <a:prstGeom prst="rect">
            <a:avLst/>
          </a:prstGeom>
        </p:spPr>
      </p:pic>
      <p:pic>
        <p:nvPicPr>
          <p:cNvPr id="8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44" y="883467"/>
            <a:ext cx="3095381" cy="232153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9441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15F2-42FE-A944-9743-3E35339DA74A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© Misys 2014</a:t>
            </a:r>
            <a:endParaRPr lang="en-GB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4BF20C-2D2F-2040-829F-027D1B5262DC}" type="datetime3">
              <a:rPr lang="en-GB" smtClean="0"/>
              <a:pPr/>
              <a:t>3 September, 2015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9999" y="952500"/>
            <a:ext cx="8421193" cy="3547498"/>
          </a:xfrm>
        </p:spPr>
        <p:txBody>
          <a:bodyPr/>
          <a:lstStyle/>
          <a:p>
            <a:r>
              <a:rPr lang="ru-RU" dirty="0" smtClean="0"/>
              <a:t>Требования времени таковы, что любой уважающий себя банк должен иметь:</a:t>
            </a:r>
          </a:p>
          <a:p>
            <a:pPr lvl="1"/>
            <a:r>
              <a:rPr lang="ru-RU" dirty="0" smtClean="0"/>
              <a:t>Свой сайт</a:t>
            </a:r>
          </a:p>
          <a:p>
            <a:pPr lvl="1"/>
            <a:r>
              <a:rPr lang="ru-RU" dirty="0" smtClean="0"/>
              <a:t>Банкоматы</a:t>
            </a:r>
          </a:p>
          <a:p>
            <a:pPr lvl="1"/>
            <a:r>
              <a:rPr lang="ru-RU" dirty="0" smtClean="0"/>
              <a:t>Интернет-банк</a:t>
            </a:r>
          </a:p>
          <a:p>
            <a:pPr lvl="1"/>
            <a:r>
              <a:rPr lang="ru-RU" dirty="0" smtClean="0"/>
              <a:t>Мобильный банк</a:t>
            </a:r>
          </a:p>
          <a:p>
            <a:pPr lvl="1"/>
            <a:r>
              <a:rPr lang="ru-RU" dirty="0" smtClean="0"/>
              <a:t>Колл-центр</a:t>
            </a:r>
          </a:p>
          <a:p>
            <a:pPr lvl="1"/>
            <a:r>
              <a:rPr lang="ru-RU" dirty="0" smtClean="0"/>
              <a:t>Желательно партнерскую сеть</a:t>
            </a:r>
          </a:p>
          <a:p>
            <a:pPr lvl="1"/>
            <a:r>
              <a:rPr lang="ru-RU" dirty="0" smtClean="0"/>
              <a:t>И даже в социальных сетях хорошо бы светиться...</a:t>
            </a:r>
          </a:p>
          <a:p>
            <a:pPr lvl="1"/>
            <a:r>
              <a:rPr lang="ru-RU" dirty="0" smtClean="0">
                <a:solidFill>
                  <a:srgbClr val="005EA4"/>
                </a:solidFill>
              </a:rPr>
              <a:t>Впрочем, и отделения тоже никто не отменял</a:t>
            </a:r>
            <a:r>
              <a:rPr lang="ru-RU" dirty="0" smtClean="0">
                <a:solidFill>
                  <a:srgbClr val="005EA4"/>
                </a:solidFill>
                <a:sym typeface="Wingdings" panose="05000000000000000000" pitchFamily="2" charset="2"/>
              </a:rPr>
              <a:t></a:t>
            </a:r>
            <a:endParaRPr lang="ru-RU" dirty="0" smtClean="0">
              <a:solidFill>
                <a:srgbClr val="005EA4"/>
              </a:solidFill>
            </a:endParaRPr>
          </a:p>
          <a:p>
            <a:pPr indent="0">
              <a:buNone/>
            </a:pPr>
            <a:endParaRPr lang="ru-RU" dirty="0" smtClean="0"/>
          </a:p>
          <a:p>
            <a:r>
              <a:rPr lang="ru-RU" dirty="0" smtClean="0"/>
              <a:t>Все это наслаивалось годами и часто безо всякой системы...</a:t>
            </a:r>
          </a:p>
          <a:p>
            <a:pPr indent="0">
              <a:buNone/>
            </a:pPr>
            <a:endParaRPr lang="ru-RU" dirty="0" smtClean="0"/>
          </a:p>
          <a:p>
            <a:r>
              <a:rPr lang="ru-RU" b="1" dirty="0" smtClean="0">
                <a:solidFill>
                  <a:srgbClr val="FF0000"/>
                </a:solidFill>
              </a:rPr>
              <a:t>А бедные АйТишники должны теперь всю эту кашу расхлебывать</a:t>
            </a:r>
            <a:r>
              <a:rPr lang="ru-RU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ru-RU" b="1" dirty="0" smtClean="0">
              <a:solidFill>
                <a:srgbClr val="FF000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0000" y="180000"/>
            <a:ext cx="7374300" cy="540000"/>
          </a:xfrm>
        </p:spPr>
        <p:txBody>
          <a:bodyPr/>
          <a:lstStyle/>
          <a:p>
            <a:r>
              <a:rPr lang="ru-RU" sz="1800" dirty="0" smtClean="0"/>
              <a:t>Минули те блаженные времена, когда банк общался с клиентом только в отделении...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85940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15F2-42FE-A944-9743-3E35339DA74A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© Misys 2015</a:t>
            </a:r>
            <a:endParaRPr lang="en-GB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4BF20C-2D2F-2040-829F-027D1B5262DC}" type="datetime3">
              <a:rPr lang="en-GB" smtClean="0"/>
              <a:pPr/>
              <a:t>3 September, 2015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Биометрия по пальцам и по голосу...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3323"/>
          <a:stretch/>
        </p:blipFill>
        <p:spPr>
          <a:xfrm>
            <a:off x="708964" y="950272"/>
            <a:ext cx="2160823" cy="370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6405" t="3393" r="31342"/>
          <a:stretch/>
        </p:blipFill>
        <p:spPr>
          <a:xfrm>
            <a:off x="3734713" y="950272"/>
            <a:ext cx="3024060" cy="419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8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15F2-42FE-A944-9743-3E35339DA74A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© Misys 2014</a:t>
            </a:r>
            <a:endParaRPr lang="en-GB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4BF20C-2D2F-2040-829F-027D1B5262DC}" type="datetime3">
              <a:rPr lang="en-GB" smtClean="0"/>
              <a:pPr/>
              <a:t>3 September, 2015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9999" y="876300"/>
            <a:ext cx="8421193" cy="3907199"/>
          </a:xfrm>
        </p:spPr>
        <p:txBody>
          <a:bodyPr/>
          <a:lstStyle/>
          <a:p>
            <a:r>
              <a:rPr lang="ru-RU" dirty="0" smtClean="0"/>
              <a:t>Сейчас я закончу доклад и кто-нибудь из вас подойдет с вопросом:</a:t>
            </a:r>
          </a:p>
          <a:p>
            <a:pPr lvl="1"/>
            <a:r>
              <a:rPr lang="ru-RU" dirty="0" smtClean="0"/>
              <a:t>А сколько стоит ваш мобильный банкинг?</a:t>
            </a:r>
          </a:p>
          <a:p>
            <a:pPr lvl="1"/>
            <a:r>
              <a:rPr lang="ru-RU" dirty="0"/>
              <a:t>У</a:t>
            </a:r>
            <a:r>
              <a:rPr lang="ru-RU" dirty="0" smtClean="0"/>
              <a:t> нас как раз сейчас в банке думают, что, наверное, уже пора развивать мобильный банкинг...</a:t>
            </a:r>
          </a:p>
          <a:p>
            <a:pPr lvl="1"/>
            <a:r>
              <a:rPr lang="ru-RU" dirty="0" smtClean="0"/>
              <a:t>И т.д. и т.п.</a:t>
            </a:r>
          </a:p>
          <a:p>
            <a:r>
              <a:rPr lang="ru-RU" dirty="0" smtClean="0"/>
              <a:t>Я отвечу, что стоит столько-то и столько-то (обалденно дорого стоит, кстати</a:t>
            </a:r>
            <a:r>
              <a:rPr lang="ru-RU" dirty="0" smtClean="0">
                <a:sym typeface="Wingdings" panose="05000000000000000000" pitchFamily="2" charset="2"/>
              </a:rPr>
              <a:t></a:t>
            </a:r>
            <a:r>
              <a:rPr lang="ru-RU" dirty="0" smtClean="0"/>
              <a:t>... но если все вместе, то получается дешевле</a:t>
            </a:r>
            <a:r>
              <a:rPr lang="ru-RU" dirty="0" smtClean="0">
                <a:sym typeface="Wingdings" panose="05000000000000000000" pitchFamily="2" charset="2"/>
              </a:rPr>
              <a:t>)</a:t>
            </a:r>
          </a:p>
          <a:p>
            <a:r>
              <a:rPr lang="ru-RU" dirty="0" smtClean="0">
                <a:sym typeface="Wingdings" panose="05000000000000000000" pitchFamily="2" charset="2"/>
              </a:rPr>
              <a:t>Вы попросите материалы – я пообещаю прислать...</a:t>
            </a:r>
          </a:p>
          <a:p>
            <a:pPr indent="0">
              <a:buNone/>
            </a:pPr>
            <a:endParaRPr lang="ru-RU" dirty="0">
              <a:sym typeface="Wingdings" panose="05000000000000000000" pitchFamily="2" charset="2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И никому даже в голову не придет, что развивать нужно не мобильный банкинг, а БАНКОВСКИЙ БИЗНЕС!</a:t>
            </a:r>
          </a:p>
          <a:p>
            <a:r>
              <a:rPr lang="ru-RU" sz="1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И что только «живое древо» банковской инфраструктуры может в этот ваш бизнес вдохнуть настоящую жизнь...</a:t>
            </a:r>
          </a:p>
          <a:p>
            <a:r>
              <a:rPr lang="ru-RU" sz="1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А мобильный банкинг – это лишь одна веточка на этом дереве (которая еще не факт что «приживется» в отрыве от «ствола»...)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9999" y="180000"/>
            <a:ext cx="8679225" cy="540000"/>
          </a:xfrm>
        </p:spPr>
        <p:txBody>
          <a:bodyPr/>
          <a:lstStyle/>
          <a:p>
            <a:r>
              <a:rPr lang="ru-RU" sz="1800" dirty="0" smtClean="0"/>
              <a:t>Однако все это, увы, бесполезно, пока мы подходим к вопросу фрагментарно...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21039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15F2-42FE-A944-9743-3E35339DA74A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© Misys 2014</a:t>
            </a:r>
            <a:endParaRPr lang="en-GB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4BF20C-2D2F-2040-829F-027D1B5262DC}" type="datetime3">
              <a:rPr lang="en-GB" smtClean="0"/>
              <a:pPr/>
              <a:t>3 September, 2015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1253" y="122200"/>
            <a:ext cx="8622075" cy="234988"/>
          </a:xfrm>
        </p:spPr>
        <p:txBody>
          <a:bodyPr/>
          <a:lstStyle/>
          <a:p>
            <a:r>
              <a:rPr lang="ru-RU" sz="1600" dirty="0" smtClean="0"/>
              <a:t>Вот как примерно должно выглядеть «дерево» ИТ-инфраструктуры современного банка...</a:t>
            </a:r>
            <a:endParaRPr lang="ru-RU" sz="1600" dirty="0"/>
          </a:p>
        </p:txBody>
      </p:sp>
      <p:sp>
        <p:nvSpPr>
          <p:cNvPr id="7" name="Oval 84"/>
          <p:cNvSpPr>
            <a:spLocks noChangeArrowheads="1"/>
          </p:cNvSpPr>
          <p:nvPr/>
        </p:nvSpPr>
        <p:spPr bwMode="auto">
          <a:xfrm>
            <a:off x="395288" y="897731"/>
            <a:ext cx="8159750" cy="1657350"/>
          </a:xfrm>
          <a:prstGeom prst="ellipse">
            <a:avLst/>
          </a:prstGeom>
          <a:solidFill>
            <a:srgbClr val="7DFF7D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 wrap="none" lIns="0" tIns="0" rIns="90000" bIns="4680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>
              <a:solidFill>
                <a:srgbClr val="595959"/>
              </a:solidFill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827088" y="411956"/>
          <a:ext cx="622300" cy="639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6" name="Visio" r:id="rId3" imgW="802386" imgH="1069848" progId="">
                  <p:embed/>
                </p:oleObj>
              </mc:Choice>
              <mc:Fallback>
                <p:oleObj name="Visio" r:id="rId3" imgW="802386" imgH="10698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411956"/>
                        <a:ext cx="622300" cy="6393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 descr="I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4D27B"/>
              </a:clrFrom>
              <a:clrTo>
                <a:srgbClr val="F4D27B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9" y="357188"/>
            <a:ext cx="839787" cy="58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6"/>
          <p:cNvGrpSpPr>
            <a:grpSpLocks/>
          </p:cNvGrpSpPr>
          <p:nvPr/>
        </p:nvGrpSpPr>
        <p:grpSpPr bwMode="auto">
          <a:xfrm>
            <a:off x="395289" y="2625329"/>
            <a:ext cx="1266825" cy="445294"/>
            <a:chOff x="2260" y="1091"/>
            <a:chExt cx="1000" cy="396"/>
          </a:xfrm>
        </p:grpSpPr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2260" y="1091"/>
              <a:ext cx="1000" cy="39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endParaRPr lang="en-GB" altLang="ru-RU" sz="1200" i="1" u="sng">
                <a:solidFill>
                  <a:srgbClr val="3B1D0F"/>
                </a:solidFill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2304" y="1267"/>
              <a:ext cx="912" cy="219"/>
            </a:xfrm>
            <a:prstGeom prst="rect">
              <a:avLst/>
            </a:prstGeom>
            <a:solidFill>
              <a:schemeClr val="accent1">
                <a:lumMod val="50000"/>
                <a:lumOff val="50000"/>
              </a:schemeClr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ru-RU" altLang="ru-RU" sz="1000" dirty="0">
                  <a:solidFill>
                    <a:srgbClr val="3B1D0F"/>
                  </a:solidFill>
                </a:rPr>
                <a:t>     Процессинг</a:t>
              </a:r>
              <a:endParaRPr lang="en-GB" altLang="ru-RU" sz="1000" dirty="0">
                <a:solidFill>
                  <a:srgbClr val="3B1D0F"/>
                </a:solidFill>
              </a:endParaRPr>
            </a:p>
          </p:txBody>
        </p:sp>
      </p:grpSp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1606373" y="4235053"/>
            <a:ext cx="5811837" cy="908447"/>
          </a:xfrm>
          <a:prstGeom prst="can">
            <a:avLst>
              <a:gd name="adj" fmla="val 25000"/>
            </a:avLst>
          </a:prstGeom>
          <a:solidFill>
            <a:schemeClr val="accent1">
              <a:lumMod val="25000"/>
              <a:lumOff val="75000"/>
              <a:alpha val="76862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altLang="ru-RU" sz="1200" i="1" u="sng" dirty="0">
              <a:solidFill>
                <a:srgbClr val="3B1D0F"/>
              </a:solidFill>
            </a:endParaRPr>
          </a:p>
        </p:txBody>
      </p:sp>
      <p:graphicFrame>
        <p:nvGraphicFramePr>
          <p:cNvPr id="14" name="Object 3"/>
          <p:cNvGraphicFramePr>
            <a:graphicFrameLocks noChangeAspect="1"/>
          </p:cNvGraphicFramePr>
          <p:nvPr/>
        </p:nvGraphicFramePr>
        <p:xfrm>
          <a:off x="107951" y="3003948"/>
          <a:ext cx="777875" cy="706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7" name="Visio" r:id="rId6" imgW="927354" imgH="1427226" progId="">
                  <p:embed/>
                </p:oleObj>
              </mc:Choice>
              <mc:Fallback>
                <p:oleObj name="Visio" r:id="rId6" imgW="927354" imgH="142722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1" y="3003948"/>
                        <a:ext cx="777875" cy="706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1" descr="MC900024509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4" y="411956"/>
            <a:ext cx="979487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250825" y="844154"/>
            <a:ext cx="1163638" cy="428192"/>
            <a:chOff x="2260" y="1091"/>
            <a:chExt cx="1000" cy="414"/>
          </a:xfrm>
        </p:grpSpPr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2260" y="1091"/>
              <a:ext cx="1000" cy="39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endParaRPr lang="en-GB" altLang="ru-RU" sz="1200" i="1" u="sng">
                <a:solidFill>
                  <a:srgbClr val="3B1D0F"/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2304" y="1267"/>
              <a:ext cx="913" cy="238"/>
            </a:xfrm>
            <a:prstGeom prst="rect">
              <a:avLst/>
            </a:prstGeom>
            <a:solidFill>
              <a:schemeClr val="accent1">
                <a:lumMod val="50000"/>
                <a:lumOff val="50000"/>
              </a:schemeClr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ru-RU" altLang="ru-RU" sz="1000" dirty="0">
                  <a:solidFill>
                    <a:srgbClr val="3B1D0F"/>
                  </a:solidFill>
                </a:rPr>
                <a:t>Колл-центр</a:t>
              </a:r>
              <a:endParaRPr lang="en-GB" altLang="ru-RU" sz="1000" dirty="0">
                <a:solidFill>
                  <a:srgbClr val="3B1D0F"/>
                </a:solidFill>
              </a:endParaRPr>
            </a:p>
          </p:txBody>
        </p:sp>
      </p:grpSp>
      <p:pic>
        <p:nvPicPr>
          <p:cNvPr id="19" name="Picture 7" descr="User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1" y="3165872"/>
            <a:ext cx="42862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User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9" y="3219450"/>
            <a:ext cx="42862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AutoShape 47"/>
          <p:cNvCxnSpPr>
            <a:cxnSpLocks noChangeShapeType="1"/>
          </p:cNvCxnSpPr>
          <p:nvPr/>
        </p:nvCxnSpPr>
        <p:spPr bwMode="auto">
          <a:xfrm flipV="1">
            <a:off x="5160964" y="2497932"/>
            <a:ext cx="936625" cy="3572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AutoShape 60"/>
          <p:cNvCxnSpPr>
            <a:cxnSpLocks noChangeShapeType="1"/>
          </p:cNvCxnSpPr>
          <p:nvPr/>
        </p:nvCxnSpPr>
        <p:spPr bwMode="auto">
          <a:xfrm flipV="1">
            <a:off x="5148263" y="3947246"/>
            <a:ext cx="2519362" cy="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3" name="Group 64"/>
          <p:cNvGrpSpPr>
            <a:grpSpLocks/>
          </p:cNvGrpSpPr>
          <p:nvPr/>
        </p:nvGrpSpPr>
        <p:grpSpPr bwMode="auto">
          <a:xfrm>
            <a:off x="6084888" y="3274219"/>
            <a:ext cx="1166812" cy="471488"/>
            <a:chOff x="2260" y="1091"/>
            <a:chExt cx="1000" cy="396"/>
          </a:xfrm>
        </p:grpSpPr>
        <p:sp>
          <p:nvSpPr>
            <p:cNvPr id="24" name="Text Box 65"/>
            <p:cNvSpPr txBox="1">
              <a:spLocks noChangeArrowheads="1"/>
            </p:cNvSpPr>
            <p:nvPr/>
          </p:nvSpPr>
          <p:spPr bwMode="auto">
            <a:xfrm>
              <a:off x="2260" y="1091"/>
              <a:ext cx="1000" cy="39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GB" altLang="ru-RU" sz="1200" i="1" u="sng">
                  <a:solidFill>
                    <a:srgbClr val="3B1D0F"/>
                  </a:solidFill>
                </a:rPr>
                <a:t>TI Plus</a:t>
              </a:r>
            </a:p>
          </p:txBody>
        </p:sp>
        <p:sp>
          <p:nvSpPr>
            <p:cNvPr id="25" name="Text Box 66"/>
            <p:cNvSpPr txBox="1">
              <a:spLocks noChangeArrowheads="1"/>
            </p:cNvSpPr>
            <p:nvPr/>
          </p:nvSpPr>
          <p:spPr bwMode="auto">
            <a:xfrm>
              <a:off x="2304" y="1267"/>
              <a:ext cx="912" cy="207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000" dirty="0">
                  <a:solidFill>
                    <a:srgbClr val="3B1D0F"/>
                  </a:solidFill>
                </a:rPr>
                <a:t>Торг.финанс.</a:t>
              </a:r>
              <a:endParaRPr lang="en-GB" altLang="ru-RU" sz="1000" dirty="0">
                <a:solidFill>
                  <a:srgbClr val="3B1D0F"/>
                </a:solidFill>
              </a:endParaRPr>
            </a:p>
          </p:txBody>
        </p:sp>
      </p:grpSp>
      <p:cxnSp>
        <p:nvCxnSpPr>
          <p:cNvPr id="26" name="AutoShape 67"/>
          <p:cNvCxnSpPr>
            <a:cxnSpLocks noChangeShapeType="1"/>
          </p:cNvCxnSpPr>
          <p:nvPr/>
        </p:nvCxnSpPr>
        <p:spPr bwMode="auto">
          <a:xfrm flipV="1">
            <a:off x="5160963" y="3598069"/>
            <a:ext cx="995362" cy="2381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AutoShape 68"/>
          <p:cNvSpPr>
            <a:spLocks noChangeArrowheads="1"/>
          </p:cNvSpPr>
          <p:nvPr/>
        </p:nvSpPr>
        <p:spPr bwMode="auto">
          <a:xfrm>
            <a:off x="4311651" y="4235053"/>
            <a:ext cx="492125" cy="340157"/>
          </a:xfrm>
          <a:prstGeom prst="downArrow">
            <a:avLst>
              <a:gd name="adj1" fmla="val 50000"/>
              <a:gd name="adj2" fmla="val 25039"/>
            </a:avLst>
          </a:prstGeom>
          <a:solidFill>
            <a:srgbClr val="71FF71"/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0" tIns="0" rIns="90000" bIns="4680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>
              <a:solidFill>
                <a:srgbClr val="595959"/>
              </a:solidFill>
            </a:endParaRPr>
          </a:p>
        </p:txBody>
      </p:sp>
      <p:graphicFrame>
        <p:nvGraphicFramePr>
          <p:cNvPr id="28" name="Object 7"/>
          <p:cNvGraphicFramePr>
            <a:graphicFrameLocks noChangeAspect="1"/>
          </p:cNvGraphicFramePr>
          <p:nvPr/>
        </p:nvGraphicFramePr>
        <p:xfrm>
          <a:off x="1331914" y="411957"/>
          <a:ext cx="517525" cy="531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8" name="Visio" r:id="rId10" imgW="802386" imgH="1069848" progId="">
                  <p:embed/>
                </p:oleObj>
              </mc:Choice>
              <mc:Fallback>
                <p:oleObj name="Visio" r:id="rId10" imgW="802386" imgH="10698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4" y="411957"/>
                        <a:ext cx="517525" cy="5310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AutoShape 80"/>
          <p:cNvCxnSpPr>
            <a:cxnSpLocks noChangeShapeType="1"/>
            <a:stCxn id="11" idx="3"/>
            <a:endCxn id="101" idx="1"/>
          </p:cNvCxnSpPr>
          <p:nvPr/>
        </p:nvCxnSpPr>
        <p:spPr bwMode="auto">
          <a:xfrm>
            <a:off x="1662114" y="2847976"/>
            <a:ext cx="2189162" cy="656510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rgbClr val="FF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ext Box 82"/>
          <p:cNvSpPr txBox="1">
            <a:spLocks noChangeArrowheads="1"/>
          </p:cNvSpPr>
          <p:nvPr/>
        </p:nvSpPr>
        <p:spPr bwMode="auto">
          <a:xfrm>
            <a:off x="250826" y="1600201"/>
            <a:ext cx="8355013" cy="276999"/>
          </a:xfrm>
          <a:prstGeom prst="rect">
            <a:avLst/>
          </a:prstGeom>
          <a:solidFill>
            <a:srgbClr val="25ACFF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i="1" dirty="0" smtClean="0">
                <a:solidFill>
                  <a:srgbClr val="3B1D0F"/>
                </a:solidFill>
              </a:rPr>
              <a:t>Enterprise </a:t>
            </a:r>
            <a:r>
              <a:rPr lang="en-US" altLang="ru-RU" sz="1200" i="1" dirty="0">
                <a:solidFill>
                  <a:srgbClr val="3B1D0F"/>
                </a:solidFill>
              </a:rPr>
              <a:t>Service Bus (</a:t>
            </a:r>
            <a:r>
              <a:rPr lang="ru-RU" altLang="ru-RU" sz="1200" i="1" dirty="0">
                <a:solidFill>
                  <a:srgbClr val="3B1D0F"/>
                </a:solidFill>
              </a:rPr>
              <a:t>шина данных)</a:t>
            </a:r>
            <a:endParaRPr lang="en-GB" altLang="ru-RU" sz="1200" i="1" dirty="0">
              <a:solidFill>
                <a:srgbClr val="3B1D0F"/>
              </a:solidFill>
            </a:endParaRPr>
          </a:p>
        </p:txBody>
      </p:sp>
      <p:cxnSp>
        <p:nvCxnSpPr>
          <p:cNvPr id="31" name="AutoShape 87"/>
          <p:cNvCxnSpPr>
            <a:cxnSpLocks noChangeShapeType="1"/>
          </p:cNvCxnSpPr>
          <p:nvPr/>
        </p:nvCxnSpPr>
        <p:spPr bwMode="auto">
          <a:xfrm flipV="1">
            <a:off x="5148263" y="3039504"/>
            <a:ext cx="995362" cy="2381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60"/>
          <p:cNvCxnSpPr>
            <a:cxnSpLocks noChangeShapeType="1"/>
          </p:cNvCxnSpPr>
          <p:nvPr/>
        </p:nvCxnSpPr>
        <p:spPr bwMode="auto">
          <a:xfrm>
            <a:off x="7235825" y="2518172"/>
            <a:ext cx="431800" cy="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AutoShape 60"/>
          <p:cNvCxnSpPr>
            <a:cxnSpLocks noChangeShapeType="1"/>
          </p:cNvCxnSpPr>
          <p:nvPr/>
        </p:nvCxnSpPr>
        <p:spPr bwMode="auto">
          <a:xfrm>
            <a:off x="7235825" y="3057525"/>
            <a:ext cx="431800" cy="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4" name="Group 6"/>
          <p:cNvGrpSpPr>
            <a:grpSpLocks/>
          </p:cNvGrpSpPr>
          <p:nvPr/>
        </p:nvGrpSpPr>
        <p:grpSpPr bwMode="auto">
          <a:xfrm>
            <a:off x="5634647" y="4575209"/>
            <a:ext cx="1691786" cy="438489"/>
            <a:chOff x="2260" y="1091"/>
            <a:chExt cx="1000" cy="401"/>
          </a:xfrm>
        </p:grpSpPr>
        <p:sp>
          <p:nvSpPr>
            <p:cNvPr id="35" name="Text Box 7"/>
            <p:cNvSpPr txBox="1">
              <a:spLocks noChangeArrowheads="1"/>
            </p:cNvSpPr>
            <p:nvPr/>
          </p:nvSpPr>
          <p:spPr bwMode="auto">
            <a:xfrm>
              <a:off x="2260" y="1091"/>
              <a:ext cx="1000" cy="39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GB" altLang="ru-RU" sz="1200" i="1" u="sng" dirty="0" smtClean="0">
                  <a:solidFill>
                    <a:srgbClr val="3B1D0F"/>
                  </a:solidFill>
                </a:rPr>
                <a:t>Fusion Risk </a:t>
              </a:r>
              <a:endParaRPr lang="en-GB" altLang="ru-RU" sz="1200" i="1" u="sng" dirty="0">
                <a:solidFill>
                  <a:srgbClr val="3B1D0F"/>
                </a:solidFill>
              </a:endParaRPr>
            </a:p>
          </p:txBody>
        </p:sp>
        <p:sp>
          <p:nvSpPr>
            <p:cNvPr id="36" name="Text Box 8"/>
            <p:cNvSpPr txBox="1">
              <a:spLocks noChangeArrowheads="1"/>
            </p:cNvSpPr>
            <p:nvPr/>
          </p:nvSpPr>
          <p:spPr bwMode="auto">
            <a:xfrm>
              <a:off x="2304" y="1267"/>
              <a:ext cx="912" cy="22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000" dirty="0">
                  <a:solidFill>
                    <a:srgbClr val="3B1D0F"/>
                  </a:solidFill>
                </a:rPr>
                <a:t> </a:t>
              </a:r>
              <a:r>
                <a:rPr lang="ru-RU" altLang="ru-RU" sz="1000" dirty="0" smtClean="0">
                  <a:solidFill>
                    <a:srgbClr val="3B1D0F"/>
                  </a:solidFill>
                </a:rPr>
                <a:t>Управление рисками</a:t>
              </a:r>
              <a:endParaRPr lang="en-GB" altLang="ru-RU" sz="1000" dirty="0">
                <a:solidFill>
                  <a:srgbClr val="3B1D0F"/>
                </a:solidFill>
              </a:endParaRPr>
            </a:p>
          </p:txBody>
        </p:sp>
      </p:grpSp>
      <p:sp>
        <p:nvSpPr>
          <p:cNvPr id="37" name="Text Box 85"/>
          <p:cNvSpPr txBox="1">
            <a:spLocks noChangeArrowheads="1"/>
          </p:cNvSpPr>
          <p:nvPr/>
        </p:nvSpPr>
        <p:spPr bwMode="auto">
          <a:xfrm>
            <a:off x="250826" y="1329929"/>
            <a:ext cx="8355013" cy="190500"/>
          </a:xfrm>
          <a:prstGeom prst="rect">
            <a:avLst/>
          </a:prstGeom>
          <a:solidFill>
            <a:srgbClr val="00CC00">
              <a:alpha val="83136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ru-RU" sz="1200" i="1" u="sng">
                <a:solidFill>
                  <a:srgbClr val="3B1D0F"/>
                </a:solidFill>
              </a:rPr>
              <a:t>BankFusion </a:t>
            </a:r>
            <a:r>
              <a:rPr lang="ru-RU" altLang="ru-RU" sz="1200" i="1" u="sng">
                <a:solidFill>
                  <a:srgbClr val="3B1D0F"/>
                </a:solidFill>
              </a:rPr>
              <a:t>– Слой Корпоративных Бизнес-Процессов</a:t>
            </a:r>
            <a:endParaRPr lang="en-GB" altLang="ru-RU" sz="1200" i="1" u="sng">
              <a:solidFill>
                <a:srgbClr val="3B1D0F"/>
              </a:solidFill>
            </a:endParaRPr>
          </a:p>
        </p:txBody>
      </p:sp>
      <p:sp>
        <p:nvSpPr>
          <p:cNvPr id="38" name="Text Box 86"/>
          <p:cNvSpPr txBox="1">
            <a:spLocks noChangeArrowheads="1"/>
          </p:cNvSpPr>
          <p:nvPr/>
        </p:nvSpPr>
        <p:spPr bwMode="auto">
          <a:xfrm>
            <a:off x="250825" y="1869281"/>
            <a:ext cx="8345488" cy="200025"/>
          </a:xfrm>
          <a:prstGeom prst="rect">
            <a:avLst/>
          </a:prstGeom>
          <a:solidFill>
            <a:srgbClr val="00CC00">
              <a:alpha val="76862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ru-RU" sz="1200" i="1" u="sng">
                <a:solidFill>
                  <a:srgbClr val="3B1D0F"/>
                </a:solidFill>
              </a:rPr>
              <a:t>BankFusion </a:t>
            </a:r>
            <a:r>
              <a:rPr lang="ru-RU" altLang="ru-RU" sz="1200" i="1" u="sng">
                <a:solidFill>
                  <a:srgbClr val="3B1D0F"/>
                </a:solidFill>
              </a:rPr>
              <a:t>– Слой Общих Бизнес-Сервисов</a:t>
            </a:r>
            <a:endParaRPr lang="en-GB" altLang="ru-RU" sz="1200" i="1" u="sng">
              <a:solidFill>
                <a:srgbClr val="3B1D0F"/>
              </a:solidFill>
            </a:endParaRPr>
          </a:p>
        </p:txBody>
      </p:sp>
      <p:grpSp>
        <p:nvGrpSpPr>
          <p:cNvPr id="39" name="Group 34"/>
          <p:cNvGrpSpPr>
            <a:grpSpLocks/>
          </p:cNvGrpSpPr>
          <p:nvPr/>
        </p:nvGrpSpPr>
        <p:grpSpPr bwMode="auto">
          <a:xfrm>
            <a:off x="4284663" y="844154"/>
            <a:ext cx="1858962" cy="429641"/>
            <a:chOff x="2260" y="1091"/>
            <a:chExt cx="1000" cy="413"/>
          </a:xfrm>
        </p:grpSpPr>
        <p:sp>
          <p:nvSpPr>
            <p:cNvPr id="40" name="Text Box 35"/>
            <p:cNvSpPr txBox="1">
              <a:spLocks noChangeArrowheads="1"/>
            </p:cNvSpPr>
            <p:nvPr/>
          </p:nvSpPr>
          <p:spPr bwMode="auto">
            <a:xfrm>
              <a:off x="2260" y="1091"/>
              <a:ext cx="1000" cy="3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GB" altLang="ru-RU" sz="1200" i="1" u="sng" dirty="0" err="1" smtClean="0">
                  <a:solidFill>
                    <a:srgbClr val="3B1D0F"/>
                  </a:solidFill>
                </a:rPr>
                <a:t>FBEssence</a:t>
              </a:r>
              <a:r>
                <a:rPr lang="en-GB" altLang="ru-RU" sz="1200" i="1" u="sng" dirty="0" smtClean="0">
                  <a:solidFill>
                    <a:srgbClr val="3B1D0F"/>
                  </a:solidFill>
                </a:rPr>
                <a:t> </a:t>
              </a:r>
              <a:r>
                <a:rPr lang="en-GB" altLang="ru-RU" sz="1200" i="1" u="sng" dirty="0">
                  <a:solidFill>
                    <a:srgbClr val="3B1D0F"/>
                  </a:solidFill>
                </a:rPr>
                <a:t>Teller</a:t>
              </a:r>
            </a:p>
          </p:txBody>
        </p:sp>
        <p:sp>
          <p:nvSpPr>
            <p:cNvPr id="41" name="Text Box 36"/>
            <p:cNvSpPr txBox="1">
              <a:spLocks noChangeArrowheads="1"/>
            </p:cNvSpPr>
            <p:nvPr/>
          </p:nvSpPr>
          <p:spPr bwMode="auto">
            <a:xfrm>
              <a:off x="2304" y="1267"/>
              <a:ext cx="912" cy="237"/>
            </a:xfrm>
            <a:prstGeom prst="rect">
              <a:avLst/>
            </a:prstGeom>
            <a:solidFill>
              <a:srgbClr val="00DE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000">
                  <a:solidFill>
                    <a:srgbClr val="3B1D0F"/>
                  </a:solidFill>
                </a:rPr>
                <a:t>Единое окно - Оперкасса</a:t>
              </a:r>
              <a:endParaRPr lang="en-GB" altLang="ru-RU" sz="1000">
                <a:solidFill>
                  <a:srgbClr val="3B1D0F"/>
                </a:solidFill>
              </a:endParaRPr>
            </a:p>
          </p:txBody>
        </p:sp>
      </p:grpSp>
      <p:grpSp>
        <p:nvGrpSpPr>
          <p:cNvPr id="42" name="Group 37"/>
          <p:cNvGrpSpPr>
            <a:grpSpLocks/>
          </p:cNvGrpSpPr>
          <p:nvPr/>
        </p:nvGrpSpPr>
        <p:grpSpPr bwMode="auto">
          <a:xfrm>
            <a:off x="1476376" y="844153"/>
            <a:ext cx="1439863" cy="432858"/>
            <a:chOff x="2260" y="1091"/>
            <a:chExt cx="1000" cy="409"/>
          </a:xfrm>
        </p:grpSpPr>
        <p:sp>
          <p:nvSpPr>
            <p:cNvPr id="43" name="Text Box 38"/>
            <p:cNvSpPr txBox="1">
              <a:spLocks noChangeArrowheads="1"/>
            </p:cNvSpPr>
            <p:nvPr/>
          </p:nvSpPr>
          <p:spPr bwMode="auto">
            <a:xfrm>
              <a:off x="2260" y="1091"/>
              <a:ext cx="1000" cy="39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ru-RU" sz="1200" i="1" u="sng" dirty="0" err="1" smtClean="0">
                  <a:solidFill>
                    <a:srgbClr val="3B1D0F"/>
                  </a:solidFill>
                </a:rPr>
                <a:t>FBEssence</a:t>
              </a:r>
              <a:r>
                <a:rPr lang="en-US" altLang="ru-RU" sz="1200" i="1" u="sng" dirty="0" smtClean="0">
                  <a:solidFill>
                    <a:srgbClr val="3B1D0F"/>
                  </a:solidFill>
                </a:rPr>
                <a:t> </a:t>
              </a:r>
              <a:r>
                <a:rPr lang="en-US" altLang="ru-RU" sz="1200" i="1" u="sng" dirty="0">
                  <a:solidFill>
                    <a:srgbClr val="3B1D0F"/>
                  </a:solidFill>
                </a:rPr>
                <a:t>Party</a:t>
              </a:r>
              <a:endParaRPr lang="en-GB" altLang="ru-RU" sz="1200" i="1" u="sng" dirty="0">
                <a:solidFill>
                  <a:srgbClr val="3B1D0F"/>
                </a:solidFill>
              </a:endParaRPr>
            </a:p>
          </p:txBody>
        </p:sp>
        <p:sp>
          <p:nvSpPr>
            <p:cNvPr id="44" name="Text Box 39"/>
            <p:cNvSpPr txBox="1">
              <a:spLocks noChangeArrowheads="1"/>
            </p:cNvSpPr>
            <p:nvPr/>
          </p:nvSpPr>
          <p:spPr bwMode="auto">
            <a:xfrm>
              <a:off x="2304" y="1267"/>
              <a:ext cx="912" cy="233"/>
            </a:xfrm>
            <a:prstGeom prst="rect">
              <a:avLst/>
            </a:prstGeom>
            <a:solidFill>
              <a:srgbClr val="00DE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000">
                  <a:solidFill>
                    <a:srgbClr val="3B1D0F"/>
                  </a:solidFill>
                </a:rPr>
                <a:t>Обращ.клиентов</a:t>
              </a:r>
              <a:endParaRPr lang="en-GB" altLang="ru-RU" sz="1000">
                <a:solidFill>
                  <a:srgbClr val="3B1D0F"/>
                </a:solidFill>
              </a:endParaRPr>
            </a:p>
          </p:txBody>
        </p:sp>
      </p:grpSp>
      <p:grpSp>
        <p:nvGrpSpPr>
          <p:cNvPr id="45" name="Group 40"/>
          <p:cNvGrpSpPr>
            <a:grpSpLocks/>
          </p:cNvGrpSpPr>
          <p:nvPr/>
        </p:nvGrpSpPr>
        <p:grpSpPr bwMode="auto">
          <a:xfrm>
            <a:off x="2987676" y="844155"/>
            <a:ext cx="1249363" cy="440171"/>
            <a:chOff x="2260" y="1091"/>
            <a:chExt cx="1000" cy="400"/>
          </a:xfrm>
        </p:grpSpPr>
        <p:sp>
          <p:nvSpPr>
            <p:cNvPr id="46" name="Text Box 41"/>
            <p:cNvSpPr txBox="1">
              <a:spLocks noChangeArrowheads="1"/>
            </p:cNvSpPr>
            <p:nvPr/>
          </p:nvSpPr>
          <p:spPr bwMode="auto">
            <a:xfrm>
              <a:off x="2260" y="1091"/>
              <a:ext cx="1000" cy="39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ru-RU" sz="1200" i="1" u="sng" dirty="0" err="1" smtClean="0">
                  <a:solidFill>
                    <a:srgbClr val="3B1D0F"/>
                  </a:solidFill>
                </a:rPr>
                <a:t>FBEssence</a:t>
              </a:r>
              <a:r>
                <a:rPr lang="en-US" altLang="ru-RU" sz="1200" i="1" u="sng" dirty="0" smtClean="0">
                  <a:solidFill>
                    <a:srgbClr val="3B1D0F"/>
                  </a:solidFill>
                </a:rPr>
                <a:t> LO</a:t>
              </a:r>
              <a:endParaRPr lang="en-GB" altLang="ru-RU" sz="1200" i="1" u="sng" dirty="0">
                <a:solidFill>
                  <a:srgbClr val="3B1D0F"/>
                </a:solidFill>
              </a:endParaRPr>
            </a:p>
          </p:txBody>
        </p:sp>
        <p:sp>
          <p:nvSpPr>
            <p:cNvPr id="47" name="Text Box 42"/>
            <p:cNvSpPr txBox="1">
              <a:spLocks noChangeArrowheads="1"/>
            </p:cNvSpPr>
            <p:nvPr/>
          </p:nvSpPr>
          <p:spPr bwMode="auto">
            <a:xfrm>
              <a:off x="2304" y="1267"/>
              <a:ext cx="912" cy="224"/>
            </a:xfrm>
            <a:prstGeom prst="rect">
              <a:avLst/>
            </a:prstGeom>
            <a:solidFill>
              <a:srgbClr val="00DE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000">
                  <a:solidFill>
                    <a:srgbClr val="3B1D0F"/>
                  </a:solidFill>
                </a:rPr>
                <a:t>Предкред</a:t>
              </a:r>
              <a:r>
                <a:rPr lang="en-US" altLang="ru-RU" sz="1000">
                  <a:solidFill>
                    <a:srgbClr val="3B1D0F"/>
                  </a:solidFill>
                </a:rPr>
                <a:t>.</a:t>
              </a:r>
              <a:r>
                <a:rPr lang="ru-RU" altLang="ru-RU" sz="1000">
                  <a:solidFill>
                    <a:srgbClr val="3B1D0F"/>
                  </a:solidFill>
                </a:rPr>
                <a:t>обр.</a:t>
              </a:r>
              <a:endParaRPr lang="en-GB" altLang="ru-RU" sz="1000">
                <a:solidFill>
                  <a:srgbClr val="3B1D0F"/>
                </a:solidFill>
              </a:endParaRPr>
            </a:p>
          </p:txBody>
        </p:sp>
      </p:grpSp>
      <p:grpSp>
        <p:nvGrpSpPr>
          <p:cNvPr id="48" name="Group 71"/>
          <p:cNvGrpSpPr>
            <a:grpSpLocks/>
          </p:cNvGrpSpPr>
          <p:nvPr/>
        </p:nvGrpSpPr>
        <p:grpSpPr bwMode="auto">
          <a:xfrm>
            <a:off x="7380288" y="844153"/>
            <a:ext cx="1223962" cy="432858"/>
            <a:chOff x="2260" y="1091"/>
            <a:chExt cx="1000" cy="409"/>
          </a:xfrm>
        </p:grpSpPr>
        <p:sp>
          <p:nvSpPr>
            <p:cNvPr id="49" name="Text Box 72"/>
            <p:cNvSpPr txBox="1">
              <a:spLocks noChangeArrowheads="1"/>
            </p:cNvSpPr>
            <p:nvPr/>
          </p:nvSpPr>
          <p:spPr bwMode="auto">
            <a:xfrm>
              <a:off x="2260" y="1091"/>
              <a:ext cx="1000" cy="39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ru-RU" sz="1200" i="1" u="sng" dirty="0" smtClean="0">
                  <a:solidFill>
                    <a:srgbClr val="3B1D0F"/>
                  </a:solidFill>
                </a:rPr>
                <a:t>FBE </a:t>
              </a:r>
              <a:r>
                <a:rPr lang="en-US" altLang="ru-RU" sz="1200" i="1" u="sng" dirty="0">
                  <a:solidFill>
                    <a:srgbClr val="3B1D0F"/>
                  </a:solidFill>
                </a:rPr>
                <a:t>Mobile</a:t>
              </a:r>
              <a:endParaRPr lang="en-GB" altLang="ru-RU" sz="1200" i="1" u="sng" dirty="0">
                <a:solidFill>
                  <a:srgbClr val="3B1D0F"/>
                </a:solidFill>
              </a:endParaRPr>
            </a:p>
          </p:txBody>
        </p:sp>
        <p:sp>
          <p:nvSpPr>
            <p:cNvPr id="50" name="Text Box 73"/>
            <p:cNvSpPr txBox="1">
              <a:spLocks noChangeArrowheads="1"/>
            </p:cNvSpPr>
            <p:nvPr/>
          </p:nvSpPr>
          <p:spPr bwMode="auto">
            <a:xfrm>
              <a:off x="2304" y="1267"/>
              <a:ext cx="912" cy="233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000" dirty="0">
                  <a:solidFill>
                    <a:srgbClr val="3B1D0F"/>
                  </a:solidFill>
                </a:rPr>
                <a:t>Мобайл-банк</a:t>
              </a:r>
              <a:endParaRPr lang="en-GB" altLang="ru-RU" sz="1000" dirty="0">
                <a:solidFill>
                  <a:srgbClr val="3B1D0F"/>
                </a:solidFill>
              </a:endParaRPr>
            </a:p>
          </p:txBody>
        </p:sp>
      </p:grpSp>
      <p:cxnSp>
        <p:nvCxnSpPr>
          <p:cNvPr id="51" name="AutoShape 74"/>
          <p:cNvCxnSpPr>
            <a:cxnSpLocks noChangeShapeType="1"/>
          </p:cNvCxnSpPr>
          <p:nvPr/>
        </p:nvCxnSpPr>
        <p:spPr bwMode="auto">
          <a:xfrm rot="-5400000">
            <a:off x="3404395" y="914400"/>
            <a:ext cx="3290888" cy="3905250"/>
          </a:xfrm>
          <a:prstGeom prst="curvedConnector3">
            <a:avLst>
              <a:gd name="adj1" fmla="val 54420"/>
            </a:avLst>
          </a:prstGeom>
          <a:noFill/>
          <a:ln w="3810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AutoShape 75"/>
          <p:cNvCxnSpPr>
            <a:cxnSpLocks noChangeShapeType="1"/>
          </p:cNvCxnSpPr>
          <p:nvPr/>
        </p:nvCxnSpPr>
        <p:spPr bwMode="auto">
          <a:xfrm rot="5400000" flipH="1">
            <a:off x="727870" y="2778919"/>
            <a:ext cx="3295650" cy="214313"/>
          </a:xfrm>
          <a:prstGeom prst="curvedConnector3">
            <a:avLst>
              <a:gd name="adj1" fmla="val 50000"/>
            </a:avLst>
          </a:prstGeom>
          <a:noFill/>
          <a:ln w="3810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AutoShape 76"/>
          <p:cNvCxnSpPr>
            <a:cxnSpLocks noChangeShapeType="1"/>
          </p:cNvCxnSpPr>
          <p:nvPr/>
        </p:nvCxnSpPr>
        <p:spPr bwMode="auto">
          <a:xfrm rot="-5400000">
            <a:off x="1587500" y="2350294"/>
            <a:ext cx="3290888" cy="1095375"/>
          </a:xfrm>
          <a:prstGeom prst="curvedConnector3">
            <a:avLst>
              <a:gd name="adj1" fmla="val 56315"/>
            </a:avLst>
          </a:prstGeom>
          <a:noFill/>
          <a:ln w="3810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AutoShape 77"/>
          <p:cNvCxnSpPr>
            <a:cxnSpLocks noChangeShapeType="1"/>
          </p:cNvCxnSpPr>
          <p:nvPr/>
        </p:nvCxnSpPr>
        <p:spPr bwMode="auto">
          <a:xfrm rot="-5400000">
            <a:off x="2528204" y="1628776"/>
            <a:ext cx="3259931" cy="2514600"/>
          </a:xfrm>
          <a:prstGeom prst="curvedConnector3">
            <a:avLst>
              <a:gd name="adj1" fmla="val 57988"/>
            </a:avLst>
          </a:prstGeom>
          <a:noFill/>
          <a:ln w="3810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AutoShape 78"/>
          <p:cNvCxnSpPr>
            <a:cxnSpLocks noChangeShapeType="1"/>
          </p:cNvCxnSpPr>
          <p:nvPr/>
        </p:nvCxnSpPr>
        <p:spPr bwMode="auto">
          <a:xfrm rot="5400000" flipH="1">
            <a:off x="1138635" y="3386138"/>
            <a:ext cx="1597819" cy="661988"/>
          </a:xfrm>
          <a:prstGeom prst="curvedConnector2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6" name="Group 71"/>
          <p:cNvGrpSpPr>
            <a:grpSpLocks/>
          </p:cNvGrpSpPr>
          <p:nvPr/>
        </p:nvGrpSpPr>
        <p:grpSpPr bwMode="auto">
          <a:xfrm>
            <a:off x="6156326" y="844153"/>
            <a:ext cx="1223963" cy="432858"/>
            <a:chOff x="2260" y="1091"/>
            <a:chExt cx="1000" cy="409"/>
          </a:xfrm>
        </p:grpSpPr>
        <p:sp>
          <p:nvSpPr>
            <p:cNvPr id="57" name="Text Box 72"/>
            <p:cNvSpPr txBox="1">
              <a:spLocks noChangeArrowheads="1"/>
            </p:cNvSpPr>
            <p:nvPr/>
          </p:nvSpPr>
          <p:spPr bwMode="auto">
            <a:xfrm>
              <a:off x="2260" y="1091"/>
              <a:ext cx="1000" cy="39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ru-RU" sz="1200" i="1" u="sng" dirty="0" smtClean="0">
                  <a:solidFill>
                    <a:srgbClr val="3B1D0F"/>
                  </a:solidFill>
                </a:rPr>
                <a:t>FBE </a:t>
              </a:r>
              <a:r>
                <a:rPr lang="en-US" altLang="ru-RU" sz="1200" i="1" u="sng" dirty="0" err="1">
                  <a:solidFill>
                    <a:srgbClr val="3B1D0F"/>
                  </a:solidFill>
                </a:rPr>
                <a:t>OnLine</a:t>
              </a:r>
              <a:endParaRPr lang="en-GB" altLang="ru-RU" sz="1200" i="1" u="sng" dirty="0">
                <a:solidFill>
                  <a:srgbClr val="3B1D0F"/>
                </a:solidFill>
              </a:endParaRPr>
            </a:p>
          </p:txBody>
        </p:sp>
        <p:sp>
          <p:nvSpPr>
            <p:cNvPr id="58" name="Text Box 73"/>
            <p:cNvSpPr txBox="1">
              <a:spLocks noChangeArrowheads="1"/>
            </p:cNvSpPr>
            <p:nvPr/>
          </p:nvSpPr>
          <p:spPr bwMode="auto">
            <a:xfrm>
              <a:off x="2304" y="1267"/>
              <a:ext cx="912" cy="233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000" dirty="0">
                  <a:solidFill>
                    <a:srgbClr val="3B1D0F"/>
                  </a:solidFill>
                </a:rPr>
                <a:t>Интернет-банк</a:t>
              </a:r>
              <a:endParaRPr lang="en-GB" altLang="ru-RU" sz="1000" dirty="0">
                <a:solidFill>
                  <a:srgbClr val="3B1D0F"/>
                </a:solidFill>
              </a:endParaRPr>
            </a:p>
          </p:txBody>
        </p:sp>
      </p:grpSp>
      <p:sp>
        <p:nvSpPr>
          <p:cNvPr id="59" name="Rounded Rectangle 58"/>
          <p:cNvSpPr/>
          <p:nvPr/>
        </p:nvSpPr>
        <p:spPr>
          <a:xfrm rot="16200000">
            <a:off x="6893719" y="2913460"/>
            <a:ext cx="2052638" cy="504825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3B1D0F"/>
                </a:solidFill>
              </a:rPr>
              <a:t>FB Essence </a:t>
            </a:r>
            <a:r>
              <a:rPr lang="en-US" sz="1400" dirty="0">
                <a:solidFill>
                  <a:srgbClr val="3B1D0F"/>
                </a:solidFill>
              </a:rPr>
              <a:t>Payment Manager</a:t>
            </a:r>
            <a:endParaRPr lang="ru-RU" sz="1400" dirty="0">
              <a:solidFill>
                <a:srgbClr val="3B1D0F"/>
              </a:solidFill>
            </a:endParaRPr>
          </a:p>
        </p:txBody>
      </p:sp>
      <p:cxnSp>
        <p:nvCxnSpPr>
          <p:cNvPr id="60" name="AutoShape 60"/>
          <p:cNvCxnSpPr>
            <a:cxnSpLocks noChangeShapeType="1"/>
          </p:cNvCxnSpPr>
          <p:nvPr/>
        </p:nvCxnSpPr>
        <p:spPr bwMode="auto">
          <a:xfrm>
            <a:off x="7235825" y="3598069"/>
            <a:ext cx="431800" cy="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61" name="Object 4"/>
          <p:cNvGraphicFramePr>
            <a:graphicFrameLocks/>
          </p:cNvGraphicFramePr>
          <p:nvPr/>
        </p:nvGraphicFramePr>
        <p:xfrm>
          <a:off x="6948489" y="1707356"/>
          <a:ext cx="657225" cy="615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9" name="ClipArt" r:id="rId11" imgW="1057275" imgH="960438" progId="">
                  <p:embed/>
                </p:oleObj>
              </mc:Choice>
              <mc:Fallback>
                <p:oleObj name="ClipArt" r:id="rId11" imgW="1057275" imgH="960438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489" y="1707356"/>
                        <a:ext cx="657225" cy="6155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9699375"/>
              </p:ext>
            </p:extLst>
          </p:nvPr>
        </p:nvGraphicFramePr>
        <p:xfrm>
          <a:off x="6043977" y="3693319"/>
          <a:ext cx="873125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0" name="ClipArt" r:id="rId13" imgW="1765300" imgH="1536700" progId="">
                  <p:embed/>
                </p:oleObj>
              </mc:Choice>
              <mc:Fallback>
                <p:oleObj name="ClipArt" r:id="rId13" imgW="1765300" imgH="153670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3977" y="3693319"/>
                        <a:ext cx="873125" cy="67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" name="Picture 95" descr="SWIFT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4" y="2085975"/>
            <a:ext cx="827087" cy="43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AutoShape 9"/>
          <p:cNvSpPr>
            <a:spLocks noChangeArrowheads="1"/>
          </p:cNvSpPr>
          <p:nvPr/>
        </p:nvSpPr>
        <p:spPr bwMode="auto">
          <a:xfrm>
            <a:off x="8351838" y="3543301"/>
            <a:ext cx="792162" cy="27027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28575">
            <a:solidFill>
              <a:srgbClr val="0000CC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altLang="ru-RU" sz="900" dirty="0" smtClean="0">
                <a:solidFill>
                  <a:srgbClr val="FFFFFF"/>
                </a:solidFill>
              </a:rPr>
              <a:t>Рублевые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altLang="ru-RU" sz="900" dirty="0" smtClean="0">
                <a:solidFill>
                  <a:srgbClr val="FFFFFF"/>
                </a:solidFill>
              </a:rPr>
              <a:t>расчеты</a:t>
            </a:r>
            <a:endParaRPr lang="en-GB" altLang="ru-RU" sz="900" dirty="0">
              <a:solidFill>
                <a:srgbClr val="FFFFFF"/>
              </a:solidFill>
            </a:endParaRPr>
          </a:p>
        </p:txBody>
      </p:sp>
      <p:sp>
        <p:nvSpPr>
          <p:cNvPr id="65" name="AutoShape 9"/>
          <p:cNvSpPr>
            <a:spLocks noChangeArrowheads="1"/>
          </p:cNvSpPr>
          <p:nvPr/>
        </p:nvSpPr>
        <p:spPr bwMode="auto">
          <a:xfrm>
            <a:off x="8351838" y="2571751"/>
            <a:ext cx="792162" cy="27027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9050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ru-RU" sz="900" dirty="0">
                <a:solidFill>
                  <a:srgbClr val="FFFFFF"/>
                </a:solidFill>
              </a:rPr>
              <a:t>SEPA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ru-RU" sz="900" dirty="0">
                <a:solidFill>
                  <a:srgbClr val="FFFFFF"/>
                </a:solidFill>
              </a:rPr>
              <a:t>EU</a:t>
            </a:r>
          </a:p>
        </p:txBody>
      </p:sp>
      <p:sp>
        <p:nvSpPr>
          <p:cNvPr id="66" name="AutoShape 9"/>
          <p:cNvSpPr>
            <a:spLocks noChangeArrowheads="1"/>
          </p:cNvSpPr>
          <p:nvPr/>
        </p:nvSpPr>
        <p:spPr bwMode="auto">
          <a:xfrm>
            <a:off x="8351838" y="2895601"/>
            <a:ext cx="792162" cy="27027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9050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ru-RU" sz="900">
                <a:solidFill>
                  <a:srgbClr val="FFFFFF"/>
                </a:solidFill>
              </a:rPr>
              <a:t>Fed Wire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ru-RU" sz="900">
                <a:solidFill>
                  <a:srgbClr val="FFFFFF"/>
                </a:solidFill>
              </a:rPr>
              <a:t>USA</a:t>
            </a:r>
          </a:p>
        </p:txBody>
      </p:sp>
      <p:sp>
        <p:nvSpPr>
          <p:cNvPr id="67" name="AutoShape 9"/>
          <p:cNvSpPr>
            <a:spLocks noChangeArrowheads="1"/>
          </p:cNvSpPr>
          <p:nvPr/>
        </p:nvSpPr>
        <p:spPr bwMode="auto">
          <a:xfrm>
            <a:off x="8351838" y="3219451"/>
            <a:ext cx="792162" cy="27027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9050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ru-RU" sz="900">
                <a:solidFill>
                  <a:srgbClr val="FFFFFF"/>
                </a:solidFill>
              </a:rPr>
              <a:t>C</a:t>
            </a:r>
            <a:r>
              <a:rPr lang="en-US" altLang="ru-RU" sz="900">
                <a:solidFill>
                  <a:srgbClr val="FFFFFF"/>
                </a:solidFill>
              </a:rPr>
              <a:t>N</a:t>
            </a:r>
            <a:r>
              <a:rPr lang="en-GB" altLang="ru-RU" sz="900">
                <a:solidFill>
                  <a:srgbClr val="FFFFFF"/>
                </a:solidFill>
              </a:rPr>
              <a:t>APS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ru-RU" sz="900">
                <a:solidFill>
                  <a:srgbClr val="FFFFFF"/>
                </a:solidFill>
              </a:rPr>
              <a:t>China</a:t>
            </a:r>
          </a:p>
        </p:txBody>
      </p:sp>
      <p:sp>
        <p:nvSpPr>
          <p:cNvPr id="68" name="AutoShape 9"/>
          <p:cNvSpPr>
            <a:spLocks noChangeArrowheads="1"/>
          </p:cNvSpPr>
          <p:nvPr/>
        </p:nvSpPr>
        <p:spPr bwMode="auto">
          <a:xfrm>
            <a:off x="8351838" y="3868342"/>
            <a:ext cx="792162" cy="269081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28575">
            <a:solidFill>
              <a:srgbClr val="0000CC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altLang="ru-RU" sz="900" dirty="0" smtClean="0">
                <a:solidFill>
                  <a:srgbClr val="FFFFFF"/>
                </a:solidFill>
              </a:rPr>
              <a:t>Расчеты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altLang="ru-RU" sz="900" dirty="0" smtClean="0">
                <a:solidFill>
                  <a:srgbClr val="FFFFFF"/>
                </a:solidFill>
              </a:rPr>
              <a:t>по СНГ</a:t>
            </a:r>
            <a:endParaRPr lang="en-GB" altLang="ru-RU" sz="900" b="1" u="sng" dirty="0">
              <a:solidFill>
                <a:srgbClr val="FFFFFF"/>
              </a:solidFill>
            </a:endParaRPr>
          </a:p>
        </p:txBody>
      </p:sp>
      <p:cxnSp>
        <p:nvCxnSpPr>
          <p:cNvPr id="69" name="AutoShape 60"/>
          <p:cNvCxnSpPr>
            <a:cxnSpLocks noChangeShapeType="1"/>
          </p:cNvCxnSpPr>
          <p:nvPr/>
        </p:nvCxnSpPr>
        <p:spPr bwMode="auto">
          <a:xfrm>
            <a:off x="8172450" y="2680097"/>
            <a:ext cx="215900" cy="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" name="AutoShape 60"/>
          <p:cNvCxnSpPr>
            <a:cxnSpLocks noChangeShapeType="1"/>
          </p:cNvCxnSpPr>
          <p:nvPr/>
        </p:nvCxnSpPr>
        <p:spPr bwMode="auto">
          <a:xfrm>
            <a:off x="8172450" y="2301479"/>
            <a:ext cx="215900" cy="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" name="AutoShape 60"/>
          <p:cNvCxnSpPr>
            <a:cxnSpLocks noChangeShapeType="1"/>
          </p:cNvCxnSpPr>
          <p:nvPr/>
        </p:nvCxnSpPr>
        <p:spPr bwMode="auto">
          <a:xfrm>
            <a:off x="8172450" y="3003947"/>
            <a:ext cx="215900" cy="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" name="AutoShape 60"/>
          <p:cNvCxnSpPr>
            <a:cxnSpLocks noChangeShapeType="1"/>
          </p:cNvCxnSpPr>
          <p:nvPr/>
        </p:nvCxnSpPr>
        <p:spPr bwMode="auto">
          <a:xfrm>
            <a:off x="8172450" y="3327797"/>
            <a:ext cx="215900" cy="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AutoShape 60"/>
          <p:cNvCxnSpPr>
            <a:cxnSpLocks noChangeShapeType="1"/>
          </p:cNvCxnSpPr>
          <p:nvPr/>
        </p:nvCxnSpPr>
        <p:spPr bwMode="auto">
          <a:xfrm>
            <a:off x="8172450" y="3651647"/>
            <a:ext cx="215900" cy="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" name="AutoShape 60"/>
          <p:cNvCxnSpPr>
            <a:cxnSpLocks noChangeShapeType="1"/>
          </p:cNvCxnSpPr>
          <p:nvPr/>
        </p:nvCxnSpPr>
        <p:spPr bwMode="auto">
          <a:xfrm>
            <a:off x="8172450" y="3975497"/>
            <a:ext cx="215900" cy="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75" name="Object 6"/>
          <p:cNvGraphicFramePr>
            <a:graphicFrameLocks/>
          </p:cNvGraphicFramePr>
          <p:nvPr/>
        </p:nvGraphicFramePr>
        <p:xfrm>
          <a:off x="7092951" y="4299348"/>
          <a:ext cx="792163" cy="539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1" name="ClipArt" r:id="rId16" imgW="1036638" imgH="836613" progId="">
                  <p:embed/>
                </p:oleObj>
              </mc:Choice>
              <mc:Fallback>
                <p:oleObj name="ClipArt" r:id="rId16" imgW="1036638" imgH="836613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1" y="4299348"/>
                        <a:ext cx="792163" cy="5393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Rounded Rectangle 75"/>
          <p:cNvSpPr/>
          <p:nvPr/>
        </p:nvSpPr>
        <p:spPr>
          <a:xfrm>
            <a:off x="1476376" y="411957"/>
            <a:ext cx="4608513" cy="917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3B1D0F"/>
                </a:solidFill>
              </a:rPr>
              <a:t>«Единое окно»</a:t>
            </a:r>
          </a:p>
        </p:txBody>
      </p:sp>
      <p:grpSp>
        <p:nvGrpSpPr>
          <p:cNvPr id="77" name="Group 6"/>
          <p:cNvGrpSpPr>
            <a:grpSpLocks/>
          </p:cNvGrpSpPr>
          <p:nvPr/>
        </p:nvGrpSpPr>
        <p:grpSpPr bwMode="auto">
          <a:xfrm>
            <a:off x="3683795" y="4581725"/>
            <a:ext cx="1896268" cy="435633"/>
            <a:chOff x="2260" y="1091"/>
            <a:chExt cx="1000" cy="404"/>
          </a:xfrm>
        </p:grpSpPr>
        <p:sp>
          <p:nvSpPr>
            <p:cNvPr id="78" name="Text Box 7"/>
            <p:cNvSpPr txBox="1">
              <a:spLocks noChangeArrowheads="1"/>
            </p:cNvSpPr>
            <p:nvPr/>
          </p:nvSpPr>
          <p:spPr bwMode="auto">
            <a:xfrm>
              <a:off x="2260" y="1091"/>
              <a:ext cx="1000" cy="39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ru-RU" sz="1200" i="1" u="sng" dirty="0" smtClean="0">
                  <a:solidFill>
                    <a:srgbClr val="3B1D0F"/>
                  </a:solidFill>
                </a:rPr>
                <a:t>Fusion Insight</a:t>
              </a:r>
              <a:endParaRPr lang="en-GB" altLang="ru-RU" sz="1200" i="1" u="sng" dirty="0">
                <a:solidFill>
                  <a:srgbClr val="3B1D0F"/>
                </a:solidFill>
              </a:endParaRPr>
            </a:p>
          </p:txBody>
        </p:sp>
        <p:sp>
          <p:nvSpPr>
            <p:cNvPr id="79" name="Text Box 8"/>
            <p:cNvSpPr txBox="1">
              <a:spLocks noChangeArrowheads="1"/>
            </p:cNvSpPr>
            <p:nvPr/>
          </p:nvSpPr>
          <p:spPr bwMode="auto">
            <a:xfrm>
              <a:off x="2304" y="1267"/>
              <a:ext cx="912" cy="228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000" dirty="0">
                  <a:solidFill>
                    <a:srgbClr val="3B1D0F"/>
                  </a:solidFill>
                </a:rPr>
                <a:t> </a:t>
              </a:r>
              <a:r>
                <a:rPr lang="ru-RU" altLang="ru-RU" sz="1000" dirty="0" smtClean="0">
                  <a:solidFill>
                    <a:srgbClr val="3B1D0F"/>
                  </a:solidFill>
                </a:rPr>
                <a:t>Финансовая аналитика</a:t>
              </a:r>
              <a:endParaRPr lang="en-GB" altLang="ru-RU" sz="1000" dirty="0">
                <a:solidFill>
                  <a:srgbClr val="3B1D0F"/>
                </a:solidFill>
              </a:endParaRPr>
            </a:p>
          </p:txBody>
        </p:sp>
      </p:grpSp>
      <p:grpSp>
        <p:nvGrpSpPr>
          <p:cNvPr id="80" name="Group 6"/>
          <p:cNvGrpSpPr>
            <a:grpSpLocks/>
          </p:cNvGrpSpPr>
          <p:nvPr/>
        </p:nvGrpSpPr>
        <p:grpSpPr bwMode="auto">
          <a:xfrm>
            <a:off x="1716088" y="4575210"/>
            <a:ext cx="1896268" cy="435633"/>
            <a:chOff x="2260" y="1091"/>
            <a:chExt cx="1000" cy="404"/>
          </a:xfrm>
        </p:grpSpPr>
        <p:sp>
          <p:nvSpPr>
            <p:cNvPr id="81" name="Text Box 7"/>
            <p:cNvSpPr txBox="1">
              <a:spLocks noChangeArrowheads="1"/>
            </p:cNvSpPr>
            <p:nvPr/>
          </p:nvSpPr>
          <p:spPr bwMode="auto">
            <a:xfrm>
              <a:off x="2260" y="1091"/>
              <a:ext cx="1000" cy="39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ru-RU" sz="1200" i="1" u="sng" dirty="0" smtClean="0">
                  <a:solidFill>
                    <a:srgbClr val="3B1D0F"/>
                  </a:solidFill>
                </a:rPr>
                <a:t>Bank Fusion CRM Insight</a:t>
              </a:r>
              <a:endParaRPr lang="en-GB" altLang="ru-RU" sz="1200" i="1" u="sng" dirty="0">
                <a:solidFill>
                  <a:srgbClr val="3B1D0F"/>
                </a:solidFill>
              </a:endParaRPr>
            </a:p>
          </p:txBody>
        </p:sp>
        <p:sp>
          <p:nvSpPr>
            <p:cNvPr id="82" name="Text Box 8"/>
            <p:cNvSpPr txBox="1">
              <a:spLocks noChangeArrowheads="1"/>
            </p:cNvSpPr>
            <p:nvPr/>
          </p:nvSpPr>
          <p:spPr bwMode="auto">
            <a:xfrm>
              <a:off x="2304" y="1267"/>
              <a:ext cx="912" cy="228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000" dirty="0" smtClean="0">
                  <a:solidFill>
                    <a:srgbClr val="3B1D0F"/>
                  </a:solidFill>
                </a:rPr>
                <a:t> Клиентская аналитика</a:t>
              </a:r>
              <a:endParaRPr lang="en-GB" altLang="ru-RU" sz="1000" dirty="0">
                <a:solidFill>
                  <a:srgbClr val="3B1D0F"/>
                </a:solidFill>
              </a:endParaRPr>
            </a:p>
          </p:txBody>
        </p:sp>
      </p:grpSp>
      <p:sp>
        <p:nvSpPr>
          <p:cNvPr id="83" name="Rounded Rectangle 82"/>
          <p:cNvSpPr/>
          <p:nvPr/>
        </p:nvSpPr>
        <p:spPr>
          <a:xfrm>
            <a:off x="179512" y="414988"/>
            <a:ext cx="8516598" cy="917972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3B1D0F"/>
              </a:solidFill>
            </a:endParaRPr>
          </a:p>
        </p:txBody>
      </p:sp>
      <p:cxnSp>
        <p:nvCxnSpPr>
          <p:cNvPr id="84" name="AutoShape 74"/>
          <p:cNvCxnSpPr>
            <a:cxnSpLocks noChangeShapeType="1"/>
          </p:cNvCxnSpPr>
          <p:nvPr/>
        </p:nvCxnSpPr>
        <p:spPr bwMode="auto">
          <a:xfrm rot="5400000" flipH="1" flipV="1">
            <a:off x="3864095" y="734149"/>
            <a:ext cx="3299463" cy="4264322"/>
          </a:xfrm>
          <a:prstGeom prst="curvedConnector3">
            <a:avLst>
              <a:gd name="adj1" fmla="val 50000"/>
            </a:avLst>
          </a:prstGeom>
          <a:noFill/>
          <a:ln w="3810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5" name="Group 44"/>
          <p:cNvGrpSpPr>
            <a:grpSpLocks/>
          </p:cNvGrpSpPr>
          <p:nvPr/>
        </p:nvGrpSpPr>
        <p:grpSpPr bwMode="auto">
          <a:xfrm>
            <a:off x="6084888" y="2193131"/>
            <a:ext cx="1166812" cy="471488"/>
            <a:chOff x="2260" y="1091"/>
            <a:chExt cx="1000" cy="396"/>
          </a:xfrm>
        </p:grpSpPr>
        <p:sp>
          <p:nvSpPr>
            <p:cNvPr id="86" name="Text Box 45"/>
            <p:cNvSpPr txBox="1">
              <a:spLocks noChangeArrowheads="1"/>
            </p:cNvSpPr>
            <p:nvPr/>
          </p:nvSpPr>
          <p:spPr bwMode="auto">
            <a:xfrm>
              <a:off x="2260" y="1091"/>
              <a:ext cx="1000" cy="39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ru-RU" sz="1200" i="1" u="sng">
                  <a:solidFill>
                    <a:srgbClr val="3B1D0F"/>
                  </a:solidFill>
                </a:rPr>
                <a:t>Opics Plus</a:t>
              </a:r>
              <a:endParaRPr lang="en-GB" altLang="ru-RU" sz="1200" i="1" u="sng">
                <a:solidFill>
                  <a:srgbClr val="3B1D0F"/>
                </a:solidFill>
              </a:endParaRPr>
            </a:p>
          </p:txBody>
        </p:sp>
        <p:sp>
          <p:nvSpPr>
            <p:cNvPr id="87" name="Text Box 46"/>
            <p:cNvSpPr txBox="1">
              <a:spLocks noChangeArrowheads="1"/>
            </p:cNvSpPr>
            <p:nvPr/>
          </p:nvSpPr>
          <p:spPr bwMode="auto">
            <a:xfrm>
              <a:off x="2304" y="1267"/>
              <a:ext cx="912" cy="207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000" dirty="0">
                  <a:solidFill>
                    <a:srgbClr val="3B1D0F"/>
                  </a:solidFill>
                </a:rPr>
                <a:t>Казначейство</a:t>
              </a:r>
              <a:endParaRPr lang="en-GB" altLang="ru-RU" sz="1000" dirty="0">
                <a:solidFill>
                  <a:srgbClr val="3B1D0F"/>
                </a:solidFill>
              </a:endParaRPr>
            </a:p>
          </p:txBody>
        </p:sp>
      </p:grpSp>
      <p:sp>
        <p:nvSpPr>
          <p:cNvPr id="88" name="Text Box 24"/>
          <p:cNvSpPr txBox="1">
            <a:spLocks noChangeArrowheads="1"/>
          </p:cNvSpPr>
          <p:nvPr/>
        </p:nvSpPr>
        <p:spPr bwMode="auto">
          <a:xfrm>
            <a:off x="3528921" y="2139553"/>
            <a:ext cx="1871663" cy="3001912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i="1" u="sng" dirty="0">
                <a:solidFill>
                  <a:srgbClr val="3B1D0F"/>
                </a:solidFill>
              </a:rPr>
              <a:t> </a:t>
            </a:r>
            <a:r>
              <a:rPr lang="en-US" altLang="ru-RU" sz="1200" i="1" u="sng" dirty="0" err="1" smtClean="0">
                <a:solidFill>
                  <a:srgbClr val="3B1D0F"/>
                </a:solidFill>
              </a:rPr>
              <a:t>FusionBanking</a:t>
            </a:r>
            <a:r>
              <a:rPr lang="en-US" altLang="ru-RU" sz="1200" i="1" u="sng" dirty="0" smtClean="0">
                <a:solidFill>
                  <a:srgbClr val="3B1D0F"/>
                </a:solidFill>
              </a:rPr>
              <a:t>  </a:t>
            </a:r>
            <a:r>
              <a:rPr lang="en-US" altLang="ru-RU" sz="1200" i="1" u="sng" dirty="0">
                <a:solidFill>
                  <a:srgbClr val="3B1D0F"/>
                </a:solidFill>
              </a:rPr>
              <a:t>Essence </a:t>
            </a:r>
            <a:endParaRPr lang="en-US" altLang="ru-RU" sz="1000" i="1" u="sng" dirty="0">
              <a:solidFill>
                <a:srgbClr val="3B1D0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ru-RU" sz="1000" i="1" u="sng" dirty="0">
              <a:solidFill>
                <a:srgbClr val="3B1D0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ru-RU" sz="1000" i="1" u="sng" dirty="0">
              <a:solidFill>
                <a:srgbClr val="3B1D0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ru-RU" sz="1000" i="1" u="sng" dirty="0">
              <a:solidFill>
                <a:srgbClr val="3B1D0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ru-RU" sz="1000" i="1" u="sng" dirty="0">
              <a:solidFill>
                <a:srgbClr val="3B1D0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ru-RU" sz="1000" i="1" u="sng" dirty="0">
              <a:solidFill>
                <a:srgbClr val="3B1D0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ru-RU" sz="1000" i="1" u="sng" dirty="0">
              <a:solidFill>
                <a:srgbClr val="3B1D0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ru-RU" sz="1000" i="1" u="sng" dirty="0">
              <a:solidFill>
                <a:srgbClr val="3B1D0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ru-RU" sz="1000" i="1" u="sng" dirty="0">
              <a:solidFill>
                <a:srgbClr val="3B1D0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ru-RU" sz="1000" i="1" u="sng" dirty="0">
              <a:solidFill>
                <a:srgbClr val="3B1D0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ru-RU" sz="1000" i="1" u="sng" dirty="0">
              <a:solidFill>
                <a:srgbClr val="3B1D0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i="1" u="sng" dirty="0">
              <a:solidFill>
                <a:srgbClr val="3B1D0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i="1" u="sng" dirty="0">
              <a:solidFill>
                <a:srgbClr val="3B1D0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ru-RU" sz="1000" i="1" u="sng" dirty="0">
              <a:solidFill>
                <a:srgbClr val="3B1D0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i="1" u="sng" dirty="0">
              <a:solidFill>
                <a:srgbClr val="3B1D0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ru-RU" sz="1000" i="1" u="sng" dirty="0">
              <a:solidFill>
                <a:srgbClr val="3B1D0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ru-RU" sz="1000" i="1" u="sng" dirty="0">
              <a:solidFill>
                <a:srgbClr val="3B1D0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ru-RU" sz="1000" i="1" u="sng" dirty="0">
              <a:solidFill>
                <a:srgbClr val="3B1D0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000" i="1" u="sng" dirty="0">
              <a:solidFill>
                <a:srgbClr val="3B1D0F"/>
              </a:solidFill>
            </a:endParaRPr>
          </a:p>
        </p:txBody>
      </p:sp>
      <p:grpSp>
        <p:nvGrpSpPr>
          <p:cNvPr id="89" name="Group 84"/>
          <p:cNvGrpSpPr>
            <a:grpSpLocks/>
          </p:cNvGrpSpPr>
          <p:nvPr/>
        </p:nvGrpSpPr>
        <p:grpSpPr bwMode="auto">
          <a:xfrm>
            <a:off x="6084888" y="2733675"/>
            <a:ext cx="1166812" cy="471488"/>
            <a:chOff x="2260" y="1091"/>
            <a:chExt cx="1000" cy="396"/>
          </a:xfrm>
        </p:grpSpPr>
        <p:sp>
          <p:nvSpPr>
            <p:cNvPr id="90" name="Text Box 85"/>
            <p:cNvSpPr txBox="1">
              <a:spLocks noChangeArrowheads="1"/>
            </p:cNvSpPr>
            <p:nvPr/>
          </p:nvSpPr>
          <p:spPr bwMode="auto">
            <a:xfrm>
              <a:off x="2260" y="1091"/>
              <a:ext cx="1000" cy="39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ru-RU" sz="1200" i="1" u="sng">
                  <a:solidFill>
                    <a:srgbClr val="3B1D0F"/>
                  </a:solidFill>
                </a:rPr>
                <a:t>Loan IQ</a:t>
              </a:r>
              <a:endParaRPr lang="en-GB" altLang="ru-RU" sz="1200" i="1" u="sng">
                <a:solidFill>
                  <a:srgbClr val="3B1D0F"/>
                </a:solidFill>
              </a:endParaRPr>
            </a:p>
          </p:txBody>
        </p:sp>
        <p:sp>
          <p:nvSpPr>
            <p:cNvPr id="91" name="Text Box 86"/>
            <p:cNvSpPr txBox="1">
              <a:spLocks noChangeArrowheads="1"/>
            </p:cNvSpPr>
            <p:nvPr/>
          </p:nvSpPr>
          <p:spPr bwMode="auto">
            <a:xfrm>
              <a:off x="2304" y="1267"/>
              <a:ext cx="912" cy="207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000" dirty="0">
                  <a:solidFill>
                    <a:srgbClr val="3B1D0F"/>
                  </a:solidFill>
                </a:rPr>
                <a:t>Синд.кредиты</a:t>
              </a:r>
              <a:endParaRPr lang="en-GB" altLang="ru-RU" sz="1000" dirty="0">
                <a:solidFill>
                  <a:srgbClr val="3B1D0F"/>
                </a:solidFill>
              </a:endParaRPr>
            </a:p>
          </p:txBody>
        </p:sp>
      </p:grpSp>
      <p:sp>
        <p:nvSpPr>
          <p:cNvPr id="92" name="Rounded Rectangle 91"/>
          <p:cNvSpPr/>
          <p:nvPr/>
        </p:nvSpPr>
        <p:spPr>
          <a:xfrm rot="16200000">
            <a:off x="4803378" y="2844799"/>
            <a:ext cx="1769270" cy="358775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3B1D0F"/>
                </a:solidFill>
              </a:rPr>
              <a:t>Fusion Risk Generic </a:t>
            </a:r>
            <a:r>
              <a:rPr lang="en-US" sz="1400" dirty="0">
                <a:solidFill>
                  <a:srgbClr val="3B1D0F"/>
                </a:solidFill>
              </a:rPr>
              <a:t>Limits</a:t>
            </a:r>
            <a:endParaRPr lang="ru-RU" sz="1400" dirty="0">
              <a:solidFill>
                <a:srgbClr val="3B1D0F"/>
              </a:solidFill>
            </a:endParaRPr>
          </a:p>
        </p:txBody>
      </p:sp>
      <p:sp>
        <p:nvSpPr>
          <p:cNvPr id="93" name="Text Box 25"/>
          <p:cNvSpPr txBox="1">
            <a:spLocks noChangeArrowheads="1"/>
          </p:cNvSpPr>
          <p:nvPr/>
        </p:nvSpPr>
        <p:spPr bwMode="auto">
          <a:xfrm>
            <a:off x="3851276" y="2301479"/>
            <a:ext cx="1292225" cy="246221"/>
          </a:xfrm>
          <a:prstGeom prst="rect">
            <a:avLst/>
          </a:prstGeom>
          <a:solidFill>
            <a:srgbClr val="00CC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>
                <a:solidFill>
                  <a:srgbClr val="3B1D0F"/>
                </a:solidFill>
              </a:rPr>
              <a:t>Клиенты</a:t>
            </a:r>
            <a:endParaRPr lang="en-GB" altLang="ru-RU" sz="1000">
              <a:solidFill>
                <a:srgbClr val="3B1D0F"/>
              </a:solidFill>
            </a:endParaRPr>
          </a:p>
        </p:txBody>
      </p:sp>
      <p:sp>
        <p:nvSpPr>
          <p:cNvPr id="94" name="Text Box 26"/>
          <p:cNvSpPr txBox="1">
            <a:spLocks noChangeArrowheads="1"/>
          </p:cNvSpPr>
          <p:nvPr/>
        </p:nvSpPr>
        <p:spPr bwMode="auto">
          <a:xfrm>
            <a:off x="3851276" y="4030266"/>
            <a:ext cx="1292225" cy="246221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>
                <a:solidFill>
                  <a:srgbClr val="3B1D0F"/>
                </a:solidFill>
              </a:rPr>
              <a:t>Бухгалтерия</a:t>
            </a:r>
            <a:endParaRPr lang="en-GB" altLang="ru-RU" sz="1000">
              <a:solidFill>
                <a:srgbClr val="3B1D0F"/>
              </a:solidFill>
            </a:endParaRPr>
          </a:p>
        </p:txBody>
      </p:sp>
      <p:sp>
        <p:nvSpPr>
          <p:cNvPr id="95" name="Text Box 27"/>
          <p:cNvSpPr txBox="1">
            <a:spLocks noChangeArrowheads="1"/>
          </p:cNvSpPr>
          <p:nvPr/>
        </p:nvSpPr>
        <p:spPr bwMode="auto">
          <a:xfrm>
            <a:off x="3851275" y="3598069"/>
            <a:ext cx="1296988" cy="246221"/>
          </a:xfrm>
          <a:prstGeom prst="rect">
            <a:avLst/>
          </a:prstGeom>
          <a:solidFill>
            <a:srgbClr val="00CC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dirty="0" smtClean="0">
                <a:solidFill>
                  <a:srgbClr val="3B1D0F"/>
                </a:solidFill>
              </a:rPr>
              <a:t>Пост. поручения</a:t>
            </a:r>
            <a:endParaRPr lang="en-GB" altLang="ru-RU" sz="1000" dirty="0">
              <a:solidFill>
                <a:srgbClr val="3B1D0F"/>
              </a:solidFill>
            </a:endParaRPr>
          </a:p>
        </p:txBody>
      </p:sp>
      <p:sp>
        <p:nvSpPr>
          <p:cNvPr id="96" name="Text Box 28"/>
          <p:cNvSpPr txBox="1">
            <a:spLocks noChangeArrowheads="1"/>
          </p:cNvSpPr>
          <p:nvPr/>
        </p:nvSpPr>
        <p:spPr bwMode="auto">
          <a:xfrm>
            <a:off x="3851276" y="3813572"/>
            <a:ext cx="1292225" cy="246221"/>
          </a:xfrm>
          <a:prstGeom prst="rect">
            <a:avLst/>
          </a:prstGeom>
          <a:solidFill>
            <a:srgbClr val="00CC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>
                <a:solidFill>
                  <a:srgbClr val="3B1D0F"/>
                </a:solidFill>
              </a:rPr>
              <a:t>Платежи</a:t>
            </a:r>
            <a:endParaRPr lang="en-GB" altLang="ru-RU" sz="1000">
              <a:solidFill>
                <a:srgbClr val="3B1D0F"/>
              </a:solidFill>
            </a:endParaRPr>
          </a:p>
        </p:txBody>
      </p:sp>
      <p:sp>
        <p:nvSpPr>
          <p:cNvPr id="97" name="Text Box 29"/>
          <p:cNvSpPr txBox="1">
            <a:spLocks noChangeArrowheads="1"/>
          </p:cNvSpPr>
          <p:nvPr/>
        </p:nvSpPr>
        <p:spPr bwMode="auto">
          <a:xfrm>
            <a:off x="3851276" y="2518172"/>
            <a:ext cx="1292225" cy="246221"/>
          </a:xfrm>
          <a:prstGeom prst="rect">
            <a:avLst/>
          </a:prstGeom>
          <a:solidFill>
            <a:srgbClr val="00CC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dirty="0" smtClean="0">
                <a:solidFill>
                  <a:srgbClr val="3B1D0F"/>
                </a:solidFill>
              </a:rPr>
              <a:t>Счета</a:t>
            </a:r>
            <a:endParaRPr lang="en-GB" altLang="ru-RU" sz="1000" dirty="0">
              <a:solidFill>
                <a:srgbClr val="3B1D0F"/>
              </a:solidFill>
            </a:endParaRPr>
          </a:p>
        </p:txBody>
      </p:sp>
      <p:sp>
        <p:nvSpPr>
          <p:cNvPr id="98" name="Text Box 30"/>
          <p:cNvSpPr txBox="1">
            <a:spLocks noChangeArrowheads="1"/>
          </p:cNvSpPr>
          <p:nvPr/>
        </p:nvSpPr>
        <p:spPr bwMode="auto">
          <a:xfrm>
            <a:off x="3851276" y="2733675"/>
            <a:ext cx="1292225" cy="246221"/>
          </a:xfrm>
          <a:prstGeom prst="rect">
            <a:avLst/>
          </a:prstGeom>
          <a:solidFill>
            <a:srgbClr val="00CC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>
                <a:solidFill>
                  <a:srgbClr val="3B1D0F"/>
                </a:solidFill>
              </a:rPr>
              <a:t>Кредиты</a:t>
            </a:r>
            <a:endParaRPr lang="en-GB" altLang="ru-RU" sz="1000">
              <a:solidFill>
                <a:srgbClr val="3B1D0F"/>
              </a:solidFill>
            </a:endParaRPr>
          </a:p>
        </p:txBody>
      </p:sp>
      <p:sp>
        <p:nvSpPr>
          <p:cNvPr id="99" name="Text Box 31"/>
          <p:cNvSpPr txBox="1">
            <a:spLocks noChangeArrowheads="1"/>
          </p:cNvSpPr>
          <p:nvPr/>
        </p:nvSpPr>
        <p:spPr bwMode="auto">
          <a:xfrm>
            <a:off x="3851276" y="2950369"/>
            <a:ext cx="1292225" cy="246221"/>
          </a:xfrm>
          <a:prstGeom prst="rect">
            <a:avLst/>
          </a:prstGeom>
          <a:solidFill>
            <a:srgbClr val="00CC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dirty="0">
                <a:solidFill>
                  <a:srgbClr val="3B1D0F"/>
                </a:solidFill>
              </a:rPr>
              <a:t>Депозиты</a:t>
            </a:r>
            <a:endParaRPr lang="en-GB" altLang="ru-RU" sz="1000" dirty="0">
              <a:solidFill>
                <a:srgbClr val="3B1D0F"/>
              </a:solidFill>
            </a:endParaRPr>
          </a:p>
        </p:txBody>
      </p:sp>
      <p:sp>
        <p:nvSpPr>
          <p:cNvPr id="100" name="Text Box 32"/>
          <p:cNvSpPr txBox="1">
            <a:spLocks noChangeArrowheads="1"/>
          </p:cNvSpPr>
          <p:nvPr/>
        </p:nvSpPr>
        <p:spPr bwMode="auto">
          <a:xfrm>
            <a:off x="3851276" y="3165873"/>
            <a:ext cx="1292225" cy="246221"/>
          </a:xfrm>
          <a:prstGeom prst="rect">
            <a:avLst/>
          </a:prstGeom>
          <a:solidFill>
            <a:srgbClr val="00CC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 dirty="0" smtClean="0">
                <a:solidFill>
                  <a:srgbClr val="3B1D0F"/>
                </a:solidFill>
              </a:rPr>
              <a:t>Залоги</a:t>
            </a:r>
            <a:endParaRPr lang="en-GB" altLang="ru-RU" sz="1000" dirty="0">
              <a:solidFill>
                <a:srgbClr val="3B1D0F"/>
              </a:solidFill>
            </a:endParaRPr>
          </a:p>
        </p:txBody>
      </p:sp>
      <p:sp>
        <p:nvSpPr>
          <p:cNvPr id="101" name="Text Box 33"/>
          <p:cNvSpPr txBox="1">
            <a:spLocks noChangeArrowheads="1"/>
          </p:cNvSpPr>
          <p:nvPr/>
        </p:nvSpPr>
        <p:spPr bwMode="auto">
          <a:xfrm>
            <a:off x="3851276" y="3381375"/>
            <a:ext cx="1292225" cy="246221"/>
          </a:xfrm>
          <a:prstGeom prst="rect">
            <a:avLst/>
          </a:prstGeom>
          <a:solidFill>
            <a:srgbClr val="00CC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000">
                <a:solidFill>
                  <a:srgbClr val="3B1D0F"/>
                </a:solidFill>
              </a:rPr>
              <a:t>Бэк-офис пл.карт</a:t>
            </a:r>
            <a:endParaRPr lang="en-GB" altLang="ru-RU" sz="1000">
              <a:solidFill>
                <a:srgbClr val="3B1D0F"/>
              </a:solidFill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7356476" y="776287"/>
            <a:ext cx="1249363" cy="64889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53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15F2-42FE-A944-9743-3E35339DA74A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© Misys 2014</a:t>
            </a:r>
            <a:endParaRPr lang="en-GB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4BF20C-2D2F-2040-829F-027D1B5262DC}" type="datetime3">
              <a:rPr lang="en-GB" smtClean="0"/>
              <a:pPr/>
              <a:t>3 September, 2015</a:t>
            </a:fld>
            <a:endParaRPr lang="en-GB" dirty="0"/>
          </a:p>
        </p:txBody>
      </p:sp>
      <p:sp>
        <p:nvSpPr>
          <p:cNvPr id="7" name="Rectangle 3"/>
          <p:cNvSpPr txBox="1">
            <a:spLocks/>
          </p:cNvSpPr>
          <p:nvPr/>
        </p:nvSpPr>
        <p:spPr>
          <a:xfrm>
            <a:off x="250826" y="1006079"/>
            <a:ext cx="8424863" cy="3855244"/>
          </a:xfrm>
          <a:prstGeom prst="rect">
            <a:avLst/>
          </a:prstGeom>
        </p:spPr>
        <p:txBody>
          <a:bodyPr/>
          <a:lstStyle>
            <a:lvl1pPr marL="0" indent="-180000" algn="l" defTabSz="457200" rtl="0" eaLnBrk="1" latinLnBrk="0" hangingPunct="1">
              <a:spcBef>
                <a:spcPts val="3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457200" rtl="0" eaLnBrk="1" latinLnBrk="0" hangingPunct="1">
              <a:spcBef>
                <a:spcPts val="3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457200" rtl="0" eaLnBrk="1" latinLnBrk="0" hangingPunct="1">
              <a:spcBef>
                <a:spcPts val="3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457200" rtl="0" eaLnBrk="1" latinLnBrk="0" hangingPunct="1">
              <a:spcBef>
                <a:spcPts val="3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457200" rtl="0" eaLnBrk="1" latinLnBrk="0" hangingPunct="1">
              <a:spcBef>
                <a:spcPts val="300"/>
              </a:spcBef>
              <a:buFont typeface="Arial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400" dirty="0" smtClean="0"/>
              <a:t>Охват клиентской базы</a:t>
            </a:r>
          </a:p>
          <a:p>
            <a:pPr lvl="1">
              <a:defRPr/>
            </a:pPr>
            <a:r>
              <a:rPr lang="ru-RU" altLang="ru-RU" sz="1400" dirty="0" smtClean="0"/>
              <a:t>Проактивный маркетинг:                                                                                                                    Почта, </a:t>
            </a:r>
            <a:r>
              <a:rPr lang="en-US" altLang="ru-RU" sz="1400" dirty="0" smtClean="0"/>
              <a:t>e-mail</a:t>
            </a:r>
            <a:r>
              <a:rPr lang="ru-RU" altLang="ru-RU" sz="1400" dirty="0" smtClean="0"/>
              <a:t>, Обзвон, Интернет, </a:t>
            </a:r>
            <a:r>
              <a:rPr lang="en-US" altLang="ru-RU" sz="1400" dirty="0" smtClean="0"/>
              <a:t>SMS</a:t>
            </a:r>
            <a:endParaRPr lang="ru-RU" altLang="ru-RU" sz="1400" dirty="0" smtClean="0"/>
          </a:p>
          <a:p>
            <a:pPr marL="92075" lvl="1" indent="0">
              <a:buFont typeface="Arial" pitchFamily="34" charset="0"/>
              <a:buNone/>
              <a:defRPr/>
            </a:pPr>
            <a:endParaRPr lang="ru-RU" altLang="ru-RU" sz="1400" dirty="0" smtClean="0"/>
          </a:p>
          <a:p>
            <a:pPr>
              <a:defRPr/>
            </a:pPr>
            <a:r>
              <a:rPr lang="ru-RU" altLang="ru-RU" sz="1400" dirty="0" smtClean="0"/>
              <a:t>«Доля кошелька» по каждому клиенту</a:t>
            </a:r>
            <a:r>
              <a:rPr lang="en-US" altLang="ru-RU" sz="1400" dirty="0" smtClean="0"/>
              <a:t> (Wallet Share)</a:t>
            </a:r>
            <a:endParaRPr lang="ru-RU" altLang="ru-RU" sz="1400" dirty="0" smtClean="0"/>
          </a:p>
          <a:p>
            <a:pPr lvl="1">
              <a:defRPr/>
            </a:pPr>
            <a:r>
              <a:rPr lang="ru-RU" altLang="ru-RU" sz="1400" dirty="0" smtClean="0"/>
              <a:t>Чтобы больше продать клиенту, нужно больше знать о нем:                                            необходим </a:t>
            </a:r>
            <a:r>
              <a:rPr lang="en-US" altLang="ru-RU" sz="1400" dirty="0" smtClean="0"/>
              <a:t>CRM</a:t>
            </a:r>
            <a:r>
              <a:rPr lang="ru-RU" altLang="ru-RU" sz="1400" dirty="0" smtClean="0"/>
              <a:t>-функционал НА КАЖДОМ РАБОЧЕМ МЕСТЕ!</a:t>
            </a:r>
          </a:p>
          <a:p>
            <a:pPr>
              <a:defRPr/>
            </a:pPr>
            <a:endParaRPr lang="ru-RU" altLang="ru-RU" sz="1400" dirty="0" smtClean="0"/>
          </a:p>
          <a:p>
            <a:pPr>
              <a:defRPr/>
            </a:pPr>
            <a:r>
              <a:rPr lang="ru-RU" altLang="ru-RU" sz="1400" dirty="0" smtClean="0"/>
              <a:t>Уровень маржинальности</a:t>
            </a:r>
          </a:p>
          <a:p>
            <a:pPr lvl="1">
              <a:defRPr/>
            </a:pPr>
            <a:r>
              <a:rPr lang="ru-RU" altLang="ru-RU" sz="1400" dirty="0" smtClean="0"/>
              <a:t>Нужно научиться «снимать сливки» с новых продуктов,                                                        выводя их на рынок раньше конкурентов (</a:t>
            </a:r>
            <a:r>
              <a:rPr lang="en-US" altLang="ru-RU" sz="1400" dirty="0" smtClean="0"/>
              <a:t>Time to Market</a:t>
            </a:r>
            <a:r>
              <a:rPr lang="ru-RU" altLang="ru-RU" sz="1400" dirty="0" smtClean="0"/>
              <a:t>)</a:t>
            </a:r>
          </a:p>
          <a:p>
            <a:pPr>
              <a:defRPr/>
            </a:pPr>
            <a:endParaRPr lang="ru-RU" altLang="ru-RU" sz="1400" dirty="0" smtClean="0"/>
          </a:p>
          <a:p>
            <a:pPr>
              <a:defRPr/>
            </a:pPr>
            <a:r>
              <a:rPr lang="ru-RU" altLang="ru-RU" sz="1400" dirty="0" smtClean="0"/>
              <a:t>Себестоимость (</a:t>
            </a:r>
            <a:r>
              <a:rPr lang="en-US" altLang="ru-RU" sz="1400" dirty="0" smtClean="0"/>
              <a:t>“cost to income ratio”)</a:t>
            </a:r>
            <a:endParaRPr lang="ru-RU" altLang="ru-RU" sz="1400" dirty="0" smtClean="0"/>
          </a:p>
          <a:p>
            <a:pPr lvl="1">
              <a:defRPr/>
            </a:pPr>
            <a:r>
              <a:rPr lang="ru-RU" altLang="ru-RU" sz="1400" dirty="0" smtClean="0"/>
              <a:t>В бэк-офисе – пакетная, «безлюдная» обработка</a:t>
            </a:r>
          </a:p>
          <a:p>
            <a:pPr lvl="1">
              <a:defRPr/>
            </a:pPr>
            <a:r>
              <a:rPr lang="ru-RU" altLang="ru-RU" sz="1400" dirty="0" smtClean="0"/>
              <a:t>Во фронт-офисе – использование каналов ДБО</a:t>
            </a:r>
          </a:p>
          <a:p>
            <a:pPr>
              <a:buFont typeface="Arial" pitchFamily="34" charset="0"/>
              <a:buNone/>
              <a:defRPr/>
            </a:pPr>
            <a:endParaRPr lang="ru-RU" altLang="ru-RU" dirty="0" smtClean="0">
              <a:solidFill>
                <a:schemeClr val="accent1"/>
              </a:solidFill>
            </a:endParaRPr>
          </a:p>
          <a:p>
            <a:pPr lvl="1">
              <a:defRPr/>
            </a:pPr>
            <a:endParaRPr lang="ru-RU" altLang="ru-RU" dirty="0" smtClean="0">
              <a:solidFill>
                <a:schemeClr val="accent1"/>
              </a:solidFill>
            </a:endParaRPr>
          </a:p>
        </p:txBody>
      </p:sp>
      <p:pic>
        <p:nvPicPr>
          <p:cNvPr id="8" name="Picture 8" descr="tincoff_ok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3598069"/>
            <a:ext cx="32766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9"/>
          <p:cNvGraphicFramePr>
            <a:graphicFrameLocks noChangeAspect="1"/>
          </p:cNvGraphicFramePr>
          <p:nvPr/>
        </p:nvGraphicFramePr>
        <p:xfrm>
          <a:off x="6319838" y="3652838"/>
          <a:ext cx="931862" cy="731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2" name="Clip" r:id="rId4" imgW="2286918" imgH="2022513" progId="MS_ClipArt_Gallery.2">
                  <p:embed/>
                </p:oleObj>
              </mc:Choice>
              <mc:Fallback>
                <p:oleObj name="Clip" r:id="rId4" imgW="2286918" imgH="202251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9838" y="3652838"/>
                        <a:ext cx="931862" cy="7310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4" descr="RF47762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6" y="735807"/>
            <a:ext cx="893763" cy="102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RF47762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3" y="735807"/>
            <a:ext cx="893762" cy="102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RF47762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1" y="735806"/>
            <a:ext cx="893763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MMj03181700000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9" y="2571750"/>
            <a:ext cx="1089025" cy="96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88" y="1168003"/>
            <a:ext cx="1828800" cy="1890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itle 5"/>
          <p:cNvSpPr txBox="1">
            <a:spLocks/>
          </p:cNvSpPr>
          <p:nvPr/>
        </p:nvSpPr>
        <p:spPr>
          <a:xfrm>
            <a:off x="360000" y="103800"/>
            <a:ext cx="7337789" cy="540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200" kern="1200">
                <a:solidFill>
                  <a:srgbClr val="27272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/>
              <a:t>И только такие «основные средства» действительно могут помочь вам в развитии «производства»...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01131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15F2-42FE-A944-9743-3E35339DA74A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© Misys 2014</a:t>
            </a:r>
            <a:endParaRPr lang="en-GB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4BF20C-2D2F-2040-829F-027D1B5262DC}" type="datetime3">
              <a:rPr lang="en-GB" smtClean="0"/>
              <a:pPr/>
              <a:t>3 September, 2015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9999" y="819151"/>
            <a:ext cx="8583976" cy="3964348"/>
          </a:xfrm>
        </p:spPr>
        <p:txBody>
          <a:bodyPr/>
          <a:lstStyle/>
          <a:p>
            <a:r>
              <a:rPr lang="ru-RU" dirty="0" smtClean="0"/>
              <a:t>Между тем эффективность бизнеса зависит не только от затрат, но и от доходов тоже!</a:t>
            </a:r>
          </a:p>
          <a:p>
            <a:r>
              <a:rPr lang="ru-RU" dirty="0" smtClean="0"/>
              <a:t>Это верно для всех бизнесов – возьмем, например, нефтедобычу, посмотрим, чему равна сбестоимость добычи барреля нефти:</a:t>
            </a:r>
          </a:p>
          <a:p>
            <a:pPr lvl="1"/>
            <a:r>
              <a:rPr lang="ru-RU" sz="1200" dirty="0"/>
              <a:t>Саудовская Аравия – 4-5 долларов</a:t>
            </a:r>
          </a:p>
          <a:p>
            <a:pPr lvl="1"/>
            <a:r>
              <a:rPr lang="ru-RU" sz="1200" dirty="0"/>
              <a:t>Россия (Лукойл) – 20-25 долларов</a:t>
            </a:r>
          </a:p>
          <a:p>
            <a:pPr lvl="1"/>
            <a:r>
              <a:rPr lang="ru-RU" sz="1200" dirty="0"/>
              <a:t>США (сланцевые проекты) – 50-60 долларов</a:t>
            </a:r>
          </a:p>
          <a:p>
            <a:r>
              <a:rPr lang="ru-RU" dirty="0" smtClean="0"/>
              <a:t>Американцам есть о чем думать в смысле экономии... И </a:t>
            </a:r>
            <a:r>
              <a:rPr lang="ru-RU" dirty="0" smtClean="0"/>
              <a:t>нашим нефтяникам</a:t>
            </a:r>
            <a:r>
              <a:rPr lang="en-US" dirty="0" smtClean="0"/>
              <a:t> </a:t>
            </a:r>
            <a:r>
              <a:rPr lang="ru-RU" dirty="0" smtClean="0"/>
              <a:t>тоже</a:t>
            </a:r>
            <a:r>
              <a:rPr lang="ru-RU" dirty="0" smtClean="0">
                <a:sym typeface="Wingdings" panose="05000000000000000000" pitchFamily="2" charset="2"/>
              </a:rPr>
              <a:t></a:t>
            </a:r>
            <a:endParaRPr lang="ru-RU" dirty="0" smtClean="0">
              <a:sym typeface="Wingdings" panose="05000000000000000000" pitchFamily="2" charset="2"/>
            </a:endParaRPr>
          </a:p>
          <a:p>
            <a:r>
              <a:rPr lang="ru-RU" dirty="0" smtClean="0">
                <a:sym typeface="Wingdings" panose="05000000000000000000" pitchFamily="2" charset="2"/>
              </a:rPr>
              <a:t>А вот</a:t>
            </a:r>
            <a:r>
              <a:rPr lang="ru-RU" dirty="0" smtClean="0"/>
              <a:t> Саудитам беспокоиться не о чем – у них и при </a:t>
            </a:r>
            <a:r>
              <a:rPr lang="en-US" dirty="0" smtClean="0"/>
              <a:t>4</a:t>
            </a:r>
            <a:r>
              <a:rPr lang="ru-RU" dirty="0" smtClean="0"/>
              <a:t>0 </a:t>
            </a:r>
            <a:r>
              <a:rPr lang="ru-RU" dirty="0" smtClean="0"/>
              <a:t>долларах за баррель себестоимость не выше 10%</a:t>
            </a:r>
            <a:r>
              <a:rPr lang="ru-RU" dirty="0" smtClean="0">
                <a:sym typeface="Wingdings" panose="05000000000000000000" pitchFamily="2" charset="2"/>
              </a:rPr>
              <a:t></a:t>
            </a:r>
          </a:p>
          <a:p>
            <a:r>
              <a:rPr lang="ru-RU" dirty="0" smtClean="0">
                <a:sym typeface="Wingdings" panose="05000000000000000000" pitchFamily="2" charset="2"/>
              </a:rPr>
              <a:t>А что мы имеем в банковском бизнесе? Какова его себестоимость? Какова доля «расходов на обеспечение деятельности кредитной организации»??</a:t>
            </a:r>
          </a:p>
          <a:p>
            <a:pPr lvl="1"/>
            <a:r>
              <a:rPr lang="ru-RU" sz="1200" dirty="0">
                <a:sym typeface="Wingdings" panose="05000000000000000000" pitchFamily="2" charset="2"/>
              </a:rPr>
              <a:t>Сбербанк России – 1,3%</a:t>
            </a:r>
          </a:p>
          <a:p>
            <a:pPr lvl="1"/>
            <a:r>
              <a:rPr lang="ru-RU" sz="1200" dirty="0">
                <a:sym typeface="Wingdings" panose="05000000000000000000" pitchFamily="2" charset="2"/>
              </a:rPr>
              <a:t>Россельхозбанк – 1,1%</a:t>
            </a:r>
          </a:p>
          <a:p>
            <a:pPr lvl="1"/>
            <a:r>
              <a:rPr lang="ru-RU" sz="1200" dirty="0">
                <a:sym typeface="Wingdings" panose="05000000000000000000" pitchFamily="2" charset="2"/>
              </a:rPr>
              <a:t>Нордеа банк – 0,6%</a:t>
            </a:r>
          </a:p>
          <a:p>
            <a:pPr lvl="1"/>
            <a:r>
              <a:rPr lang="ru-RU" sz="1200" dirty="0">
                <a:sym typeface="Wingdings" panose="05000000000000000000" pitchFamily="2" charset="2"/>
              </a:rPr>
              <a:t>Тинькофф – не удалось отыскать... но, думаю, еще ниже </a:t>
            </a:r>
            <a:endParaRPr lang="ru-RU" sz="1200" dirty="0" smtClean="0">
              <a:sym typeface="Wingdings" panose="05000000000000000000" pitchFamily="2" charset="2"/>
            </a:endParaRPr>
          </a:p>
          <a:p>
            <a:r>
              <a:rPr lang="ru-RU" sz="1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Господа, о какой такой «экономии» мы вообще здесь говорим???</a:t>
            </a:r>
          </a:p>
          <a:p>
            <a:endParaRPr lang="ru-R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Однако мы продолжаем говорить об экономии</a:t>
            </a:r>
            <a:r>
              <a:rPr lang="ru-RU" sz="1800" dirty="0" smtClean="0">
                <a:sym typeface="Wingdings" panose="05000000000000000000" pitchFamily="2" charset="2"/>
              </a:rPr>
              <a:t></a:t>
            </a:r>
            <a:r>
              <a:rPr lang="ru-RU" sz="1800" dirty="0" smtClean="0"/>
              <a:t> (модная такая тема)...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98042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15F2-42FE-A944-9743-3E35339DA74A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© Misys 2014</a:t>
            </a:r>
            <a:endParaRPr lang="en-GB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4BF20C-2D2F-2040-829F-027D1B5262DC}" type="datetime3">
              <a:rPr lang="en-GB" smtClean="0"/>
              <a:pPr/>
              <a:t>3 September, 2015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9999" y="971549"/>
            <a:ext cx="8583976" cy="3811949"/>
          </a:xfrm>
        </p:spPr>
        <p:txBody>
          <a:bodyPr/>
          <a:lstStyle/>
          <a:p>
            <a:r>
              <a:rPr lang="ru-RU" sz="1400" dirty="0" smtClean="0"/>
              <a:t>У нас когда был прошлый кризис?</a:t>
            </a:r>
          </a:p>
          <a:p>
            <a:pPr lvl="1"/>
            <a:r>
              <a:rPr lang="ru-RU" sz="1200" dirty="0" smtClean="0"/>
              <a:t>В 2009 году</a:t>
            </a:r>
            <a:endParaRPr lang="ru-RU" sz="1200" dirty="0"/>
          </a:p>
          <a:p>
            <a:r>
              <a:rPr lang="ru-RU" sz="1400" dirty="0" smtClean="0"/>
              <a:t>А текущий кризис?</a:t>
            </a:r>
            <a:endParaRPr lang="ru-RU" sz="1400" dirty="0"/>
          </a:p>
          <a:p>
            <a:pPr lvl="1"/>
            <a:r>
              <a:rPr lang="ru-RU" sz="1200" dirty="0" smtClean="0"/>
              <a:t>В 2014 году</a:t>
            </a:r>
            <a:endParaRPr lang="ru-RU" sz="1400" dirty="0" smtClean="0">
              <a:sym typeface="Wingdings" panose="05000000000000000000" pitchFamily="2" charset="2"/>
            </a:endParaRPr>
          </a:p>
          <a:p>
            <a:r>
              <a:rPr lang="ru-RU" sz="1400" dirty="0" smtClean="0"/>
              <a:t>А мы ведь знаем, что спады и подъемы сменяют друг друга по синусоиде...</a:t>
            </a:r>
          </a:p>
          <a:p>
            <a:r>
              <a:rPr lang="ru-RU" sz="1400" dirty="0" smtClean="0"/>
              <a:t>И полный период этой синусоиды составляет... </a:t>
            </a:r>
          </a:p>
          <a:p>
            <a:pPr lvl="1"/>
            <a:r>
              <a:rPr lang="ru-RU" sz="1200" dirty="0" smtClean="0"/>
              <a:t>Выходит около пяти лет!</a:t>
            </a:r>
          </a:p>
          <a:p>
            <a:r>
              <a:rPr lang="ru-RU" sz="1400" dirty="0" smtClean="0"/>
              <a:t>А средний срок проекта по модернизации ИТ составляет сколько?</a:t>
            </a:r>
            <a:endParaRPr lang="ru-RU" sz="1400" dirty="0"/>
          </a:p>
          <a:p>
            <a:pPr lvl="1"/>
            <a:r>
              <a:rPr lang="ru-RU" sz="1200" dirty="0" smtClean="0"/>
              <a:t>От двух до трех лет! </a:t>
            </a:r>
            <a:endParaRPr lang="ru-RU" dirty="0" smtClean="0">
              <a:sym typeface="Wingdings" panose="05000000000000000000" pitchFamily="2" charset="2"/>
            </a:endParaRPr>
          </a:p>
          <a:p>
            <a:pPr marL="180000" lvl="1" indent="0">
              <a:buNone/>
            </a:pPr>
            <a:r>
              <a:rPr lang="ru-RU" sz="1200" dirty="0" smtClean="0">
                <a:sym typeface="Wingdings" panose="05000000000000000000" pitchFamily="2" charset="2"/>
              </a:rPr>
              <a:t> </a:t>
            </a:r>
          </a:p>
          <a:p>
            <a:r>
              <a:rPr lang="ru-RU" sz="1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Значит, чтобы успеть к очередному подъему, начинать нужно когда?...</a:t>
            </a:r>
          </a:p>
          <a:p>
            <a:pPr lvl="1"/>
            <a:r>
              <a:rPr lang="ru-RU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Правильно, в нижней точке кризиса!</a:t>
            </a:r>
          </a:p>
          <a:p>
            <a:endParaRPr lang="ru-R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Но стоит ли вкладываться в «основные средства» на стагнирующем рынке??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26926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4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55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15F2-42FE-A944-9743-3E35339DA74A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© Misys 2014</a:t>
            </a:r>
            <a:endParaRPr lang="en-GB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4BF20C-2D2F-2040-829F-027D1B5262DC}" type="datetime3">
              <a:rPr lang="en-GB" smtClean="0"/>
              <a:pPr/>
              <a:t>3 September, 2015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9999" y="847725"/>
            <a:ext cx="8421193" cy="3652273"/>
          </a:xfrm>
        </p:spPr>
        <p:txBody>
          <a:bodyPr/>
          <a:lstStyle/>
          <a:p>
            <a:r>
              <a:rPr lang="ru-RU" dirty="0"/>
              <a:t>Н</a:t>
            </a:r>
            <a:r>
              <a:rPr lang="ru-RU" dirty="0" smtClean="0"/>
              <a:t>икто </a:t>
            </a:r>
            <a:r>
              <a:rPr lang="ru-RU" dirty="0"/>
              <a:t>в отделении не знает, о чем клиент говорил с </a:t>
            </a:r>
            <a:r>
              <a:rPr lang="ru-RU" dirty="0" smtClean="0"/>
              <a:t>колл-центром</a:t>
            </a:r>
          </a:p>
          <a:p>
            <a:r>
              <a:rPr lang="ru-RU" dirty="0" smtClean="0"/>
              <a:t>Никому </a:t>
            </a:r>
            <a:r>
              <a:rPr lang="ru-RU" dirty="0"/>
              <a:t>и дела нет, чем он интересовался в </a:t>
            </a:r>
            <a:r>
              <a:rPr lang="ru-RU" dirty="0" smtClean="0"/>
              <a:t>интернет-банкинге</a:t>
            </a:r>
          </a:p>
          <a:p>
            <a:r>
              <a:rPr lang="ru-RU" dirty="0" smtClean="0"/>
              <a:t>В </a:t>
            </a:r>
            <a:r>
              <a:rPr lang="ru-RU" dirty="0"/>
              <a:t>колл-центре тоже никому не известно, что он делал последний раз в отделении и о чем </a:t>
            </a:r>
            <a:r>
              <a:rPr lang="ru-RU" dirty="0" smtClean="0"/>
              <a:t>спрашивал (они знай свое гнут)</a:t>
            </a:r>
          </a:p>
          <a:p>
            <a:r>
              <a:rPr lang="ru-RU" dirty="0" smtClean="0"/>
              <a:t>А </a:t>
            </a:r>
            <a:r>
              <a:rPr lang="ru-RU" dirty="0"/>
              <a:t>уж о том, чтобы в интернет-банке напомнили, что послезавтра срок очередного платежа по кредиту – </a:t>
            </a:r>
            <a:r>
              <a:rPr lang="ru-RU" dirty="0" smtClean="0"/>
              <a:t>об </a:t>
            </a:r>
            <a:r>
              <a:rPr lang="ru-RU" dirty="0"/>
              <a:t>этом не приходится даже и </a:t>
            </a:r>
            <a:r>
              <a:rPr lang="ru-RU" dirty="0" smtClean="0"/>
              <a:t>мечтать...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Единственно с чем вопрос решить удалось – это логотип</a:t>
            </a:r>
            <a:r>
              <a:rPr lang="ru-RU" dirty="0" smtClean="0">
                <a:solidFill>
                  <a:srgbClr val="0070C0"/>
                </a:solidFill>
                <a:sym typeface="Wingdings" panose="05000000000000000000" pitchFamily="2" charset="2"/>
              </a:rPr>
              <a:t></a:t>
            </a:r>
            <a:r>
              <a:rPr lang="ru-RU" dirty="0" smtClean="0">
                <a:solidFill>
                  <a:srgbClr val="0070C0"/>
                </a:solidFill>
              </a:rPr>
              <a:t>.</a:t>
            </a:r>
            <a:r>
              <a:rPr lang="ru-RU" dirty="0" smtClean="0"/>
              <a:t> Вот он сегодня действительно везде один и тот же</a:t>
            </a:r>
            <a:r>
              <a:rPr lang="ru-RU" dirty="0" smtClean="0">
                <a:sym typeface="Wingdings" panose="05000000000000000000" pitchFamily="2" charset="2"/>
              </a:rPr>
              <a:t>... А все остальное, увы, нет</a:t>
            </a:r>
            <a:r>
              <a:rPr lang="ru-RU" dirty="0" smtClean="0"/>
              <a:t>...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Но неужели же банк думает, что клиент ему «душу прозакладывает» за один логотип?</a:t>
            </a:r>
          </a:p>
          <a:p>
            <a:r>
              <a:rPr lang="ru-RU" dirty="0" smtClean="0"/>
              <a:t>Нет, наверное – ведь у клиента поневоле возникает впечатление, что он общается как минимум с тремя-четырьмя разными организациями</a:t>
            </a:r>
            <a:r>
              <a:rPr lang="ru-RU" dirty="0" smtClean="0">
                <a:sym typeface="Wingdings" panose="05000000000000000000" pitchFamily="2" charset="2"/>
              </a:rPr>
              <a:t>, а в качестве совокупного образа банка почему-то все время всплывает в голове... </a:t>
            </a:r>
            <a:r>
              <a:rPr lang="ru-RU" dirty="0" smtClean="0">
                <a:solidFill>
                  <a:srgbClr val="FF0000"/>
                </a:solidFill>
                <a:sym typeface="Wingdings" panose="05000000000000000000" pitchFamily="2" charset="2"/>
              </a:rPr>
              <a:t>Крыловский «Квартет»</a:t>
            </a:r>
            <a:endParaRPr lang="ru-RU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r>
              <a:rPr lang="ru-RU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А вот у МакДональдса почему-то получается! (хотя у них даже мясо в гамбургерах везде разного происхождения... Как они умудряются??)</a:t>
            </a:r>
            <a:endParaRPr lang="ru-RU" b="1" dirty="0" smtClean="0">
              <a:solidFill>
                <a:srgbClr val="0070C0"/>
              </a:solidFill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0000" y="180000"/>
            <a:ext cx="7612425" cy="540000"/>
          </a:xfrm>
        </p:spPr>
        <p:txBody>
          <a:bodyPr/>
          <a:lstStyle/>
          <a:p>
            <a:r>
              <a:rPr lang="ru-RU" sz="1800" dirty="0" smtClean="0"/>
              <a:t>Поневоле возникает вопрос самоидентификации банка по отношению к клиенту... Но как это выглядит у нас сейчас?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07606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15F2-42FE-A944-9743-3E35339DA74A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© Misys 2014</a:t>
            </a:r>
            <a:endParaRPr lang="en-GB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4BF20C-2D2F-2040-829F-027D1B5262DC}" type="datetime3">
              <a:rPr lang="en-GB" smtClean="0"/>
              <a:pPr/>
              <a:t>3 September, 2015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9999" y="838201"/>
            <a:ext cx="8545876" cy="3945298"/>
          </a:xfrm>
        </p:spPr>
        <p:txBody>
          <a:bodyPr/>
          <a:lstStyle/>
          <a:p>
            <a:r>
              <a:rPr lang="ru-RU" sz="2000" b="1" dirty="0" smtClean="0"/>
              <a:t>Конечно же, продажи</a:t>
            </a:r>
            <a:r>
              <a:rPr lang="ru-RU" sz="2000" b="1" dirty="0" smtClean="0">
                <a:sym typeface="Wingdings" panose="05000000000000000000" pitchFamily="2" charset="2"/>
              </a:rPr>
              <a:t></a:t>
            </a:r>
          </a:p>
          <a:p>
            <a:r>
              <a:rPr lang="ru-RU" dirty="0" smtClean="0">
                <a:sym typeface="Wingdings" panose="05000000000000000000" pitchFamily="2" charset="2"/>
              </a:rPr>
              <a:t>Но можно ли вот так «вразнобой» что-то такое ему продать?</a:t>
            </a:r>
          </a:p>
          <a:p>
            <a:r>
              <a:rPr lang="ru-RU" dirty="0" smtClean="0">
                <a:sym typeface="Wingdings" panose="05000000000000000000" pitchFamily="2" charset="2"/>
              </a:rPr>
              <a:t>Давайте посмотрим какова длительность «цикла продаж» для разных товаров... </a:t>
            </a:r>
          </a:p>
          <a:p>
            <a:endParaRPr lang="ru-RU" dirty="0" smtClean="0">
              <a:sym typeface="Wingdings" panose="05000000000000000000" pitchFamily="2" charset="2"/>
            </a:endParaRPr>
          </a:p>
          <a:p>
            <a:endParaRPr lang="ru-RU" dirty="0" smtClean="0">
              <a:sym typeface="Wingdings" panose="05000000000000000000" pitchFamily="2" charset="2"/>
            </a:endParaRPr>
          </a:p>
          <a:p>
            <a:endParaRPr lang="ru-RU" dirty="0">
              <a:sym typeface="Wingdings" panose="05000000000000000000" pitchFamily="2" charset="2"/>
            </a:endParaRPr>
          </a:p>
          <a:p>
            <a:endParaRPr lang="ru-RU" dirty="0" smtClean="0">
              <a:sym typeface="Wingdings" panose="05000000000000000000" pitchFamily="2" charset="2"/>
            </a:endParaRPr>
          </a:p>
          <a:p>
            <a:endParaRPr lang="ru-RU" dirty="0">
              <a:sym typeface="Wingdings" panose="05000000000000000000" pitchFamily="2" charset="2"/>
            </a:endParaRPr>
          </a:p>
          <a:p>
            <a:r>
              <a:rPr lang="ru-RU" dirty="0" smtClean="0">
                <a:solidFill>
                  <a:srgbClr val="FF0000"/>
                </a:solidFill>
                <a:sym typeface="Wingdings" panose="05000000000000000000" pitchFamily="2" charset="2"/>
              </a:rPr>
              <a:t>Ну не уложиться вам никак «за один подход к снаряду»</a:t>
            </a:r>
          </a:p>
          <a:p>
            <a:r>
              <a:rPr lang="ru-RU" dirty="0" smtClean="0">
                <a:sym typeface="Wingdings" panose="05000000000000000000" pitchFamily="2" charset="2"/>
              </a:rPr>
              <a:t>А координировать действия (причем неизбежно многоканальные!) пока не получается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pPr marL="0" lvl="1" indent="0">
              <a:buNone/>
            </a:pPr>
            <a:endParaRPr lang="ru-RU" sz="1600" b="1" dirty="0" smtClean="0">
              <a:solidFill>
                <a:srgbClr val="FF0000"/>
              </a:solidFill>
            </a:endParaRPr>
          </a:p>
          <a:p>
            <a:pPr marL="0" lvl="1">
              <a:buFont typeface="Arial"/>
              <a:buChar char="•"/>
            </a:pPr>
            <a:r>
              <a:rPr lang="ru-RU" sz="1600" b="1" dirty="0" smtClean="0">
                <a:solidFill>
                  <a:srgbClr val="FF0000"/>
                </a:solidFill>
              </a:rPr>
              <a:t>Остается </a:t>
            </a:r>
            <a:r>
              <a:rPr lang="ru-RU" sz="1600" b="1" dirty="0">
                <a:solidFill>
                  <a:srgbClr val="FF0000"/>
                </a:solidFill>
              </a:rPr>
              <a:t>только снижать затраты засчет оптимизации и урезания </a:t>
            </a:r>
            <a:r>
              <a:rPr lang="ru-RU" sz="1600" b="1" dirty="0" smtClean="0">
                <a:solidFill>
                  <a:srgbClr val="FF0000"/>
                </a:solidFill>
              </a:rPr>
              <a:t>бизнес-процессов (ОДНОКАНАЛЬНЫХ бизнес-процессов... которые </a:t>
            </a:r>
            <a:r>
              <a:rPr lang="ru-RU" sz="1600" b="1" dirty="0">
                <a:solidFill>
                  <a:srgbClr val="FF0000"/>
                </a:solidFill>
              </a:rPr>
              <a:t>действительно только </a:t>
            </a:r>
            <a:r>
              <a:rPr lang="ru-RU" sz="1600" b="1" dirty="0" smtClean="0">
                <a:solidFill>
                  <a:srgbClr val="FF0000"/>
                </a:solidFill>
              </a:rPr>
              <a:t>и заслуживают урезания</a:t>
            </a:r>
            <a:r>
              <a:rPr lang="ru-RU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r>
              <a:rPr lang="ru-RU" sz="1600" b="1" dirty="0">
                <a:solidFill>
                  <a:srgbClr val="FF0000"/>
                </a:solidFill>
              </a:rPr>
              <a:t>)</a:t>
            </a:r>
          </a:p>
          <a:p>
            <a:pPr indent="0">
              <a:buNone/>
            </a:pPr>
            <a:endParaRPr lang="ru-R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Что заботит банк больше всего??</a:t>
            </a:r>
            <a:endParaRPr lang="ru-RU" sz="18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7095273"/>
              </p:ext>
            </p:extLst>
          </p:nvPr>
        </p:nvGraphicFramePr>
        <p:xfrm>
          <a:off x="804863" y="1885950"/>
          <a:ext cx="2695575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5" name="Worksheet" r:id="rId3" imgW="2695630" imgH="1152616" progId="Excel.Sheet.12">
                  <p:embed/>
                </p:oleObj>
              </mc:Choice>
              <mc:Fallback>
                <p:oleObj name="Worksheet" r:id="rId3" imgW="2695630" imgH="115261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4863" y="1885950"/>
                        <a:ext cx="2695575" cy="1152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749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15F2-42FE-A944-9743-3E35339DA74A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© Misys 2014</a:t>
            </a:r>
            <a:endParaRPr lang="en-GB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4BF20C-2D2F-2040-829F-027D1B5262DC}" type="datetime3">
              <a:rPr lang="en-GB" smtClean="0"/>
              <a:pPr/>
              <a:t>3 September, 2015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9999" y="819151"/>
            <a:ext cx="8583976" cy="3964348"/>
          </a:xfrm>
        </p:spPr>
        <p:txBody>
          <a:bodyPr/>
          <a:lstStyle/>
          <a:p>
            <a:pPr lvl="0"/>
            <a:r>
              <a:rPr lang="ru-RU" dirty="0" smtClean="0"/>
              <a:t>Вы должны ПРЕДВИДЕТЬ, что может быть интересно данному конкретному клиенту</a:t>
            </a:r>
          </a:p>
          <a:p>
            <a:pPr lvl="0"/>
            <a:r>
              <a:rPr lang="ru-RU" dirty="0" smtClean="0"/>
              <a:t>И ВСЕ В БАНКЕ должны об этом знать (любой сотрудник, вступающий с ним в контакт)</a:t>
            </a:r>
          </a:p>
          <a:p>
            <a:pPr lvl="0"/>
            <a:r>
              <a:rPr lang="ru-RU" dirty="0" smtClean="0"/>
              <a:t>И этот сотрудник должен быть ЗАИНТЕРЕСОВАН (</a:t>
            </a:r>
            <a:r>
              <a:rPr lang="ru-RU" dirty="0" smtClean="0">
                <a:solidFill>
                  <a:srgbClr val="0070C0"/>
                </a:solidFill>
              </a:rPr>
              <a:t>финансово!!</a:t>
            </a:r>
            <a:r>
              <a:rPr lang="ru-RU" dirty="0" smtClean="0"/>
              <a:t>) в продажах</a:t>
            </a:r>
          </a:p>
          <a:p>
            <a:pPr lvl="0"/>
            <a:r>
              <a:rPr lang="ru-RU" dirty="0" smtClean="0"/>
              <a:t>И клиента нужно ловить там, где ему удобно и куда он сам пришел, а не отсылать его в ипотечный центр на другой конец города</a:t>
            </a:r>
            <a:r>
              <a:rPr lang="ru-RU" dirty="0" smtClean="0">
                <a:sym typeface="Wingdings" panose="05000000000000000000" pitchFamily="2" charset="2"/>
              </a:rPr>
              <a:t></a:t>
            </a:r>
          </a:p>
          <a:p>
            <a:pPr lvl="0"/>
            <a:r>
              <a:rPr lang="ru-RU" dirty="0" smtClean="0">
                <a:sym typeface="Wingdings" panose="05000000000000000000" pitchFamily="2" charset="2"/>
              </a:rPr>
              <a:t>И общаться с ним нужно через тот «канал», который ОН предпочитает, а не через тот, к которому у вас приписана данная маркетинговая кампания</a:t>
            </a:r>
            <a:r>
              <a:rPr lang="ru-RU" dirty="0" smtClean="0"/>
              <a:t> </a:t>
            </a:r>
            <a:endParaRPr lang="ru-RU" dirty="0" smtClean="0">
              <a:sym typeface="Wingdings" panose="05000000000000000000" pitchFamily="2" charset="2"/>
            </a:endParaRPr>
          </a:p>
          <a:p>
            <a:pPr indent="0">
              <a:buNone/>
            </a:pPr>
            <a:r>
              <a:rPr lang="ru-RU" dirty="0" smtClean="0">
                <a:sym typeface="Wingdings" panose="05000000000000000000" pitchFamily="2" charset="2"/>
              </a:rPr>
              <a:t> </a:t>
            </a:r>
          </a:p>
          <a:p>
            <a:r>
              <a:rPr lang="ru-RU" sz="1800" b="1" dirty="0" smtClean="0">
                <a:solidFill>
                  <a:srgbClr val="005EA4"/>
                </a:solidFill>
              </a:rPr>
              <a:t>И тогда его «благодарность» будет безграничной</a:t>
            </a:r>
            <a:r>
              <a:rPr lang="ru-RU" sz="1800" b="1" dirty="0" smtClean="0">
                <a:solidFill>
                  <a:srgbClr val="005EA4"/>
                </a:solidFill>
                <a:sym typeface="Wingdings" panose="05000000000000000000" pitchFamily="2" charset="2"/>
              </a:rPr>
              <a:t>... (В пределах разумного)</a:t>
            </a:r>
          </a:p>
          <a:p>
            <a:pPr indent="0">
              <a:buNone/>
            </a:pPr>
            <a:endParaRPr lang="ru-RU" sz="1400" dirty="0" smtClean="0">
              <a:sym typeface="Wingdings" panose="05000000000000000000" pitchFamily="2" charset="2"/>
            </a:endParaRPr>
          </a:p>
          <a:p>
            <a:r>
              <a:rPr lang="ru-RU" sz="1400" dirty="0" smtClean="0">
                <a:sym typeface="Wingdings" panose="05000000000000000000" pitchFamily="2" charset="2"/>
              </a:rPr>
              <a:t>Но бедные сотрудники вовсе не виноваты – </a:t>
            </a:r>
            <a:r>
              <a:rPr lang="ru-RU" sz="1400" dirty="0" smtClean="0">
                <a:solidFill>
                  <a:schemeClr val="tx1"/>
                </a:solidFill>
              </a:rPr>
              <a:t>они на самом деле не знают, что там на других каналах происходит</a:t>
            </a:r>
            <a:r>
              <a:rPr lang="ru-RU" sz="1400" dirty="0" smtClean="0">
                <a:solidFill>
                  <a:schemeClr val="tx1"/>
                </a:solidFill>
                <a:sym typeface="Wingdings" panose="05000000000000000000" pitchFamily="2" charset="2"/>
              </a:rPr>
              <a:t></a:t>
            </a:r>
          </a:p>
          <a:p>
            <a:r>
              <a:rPr lang="ru-RU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У них ведь у всех  даже и экраны всё разные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9999" y="180000"/>
            <a:ext cx="8424001" cy="540000"/>
          </a:xfrm>
        </p:spPr>
        <p:txBody>
          <a:bodyPr/>
          <a:lstStyle/>
          <a:p>
            <a:r>
              <a:rPr lang="ru-RU" sz="1800" dirty="0" smtClean="0"/>
              <a:t>А как на самом деле надо работать? (чтобы были продажи</a:t>
            </a:r>
            <a:r>
              <a:rPr lang="ru-RU" sz="1800" dirty="0" smtClean="0">
                <a:sym typeface="Wingdings" panose="05000000000000000000" pitchFamily="2" charset="2"/>
              </a:rPr>
              <a:t>)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39957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15F2-42FE-A944-9743-3E35339DA74A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© Misys 2014</a:t>
            </a:r>
            <a:endParaRPr lang="en-GB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4BF20C-2D2F-2040-829F-027D1B5262DC}" type="datetime3">
              <a:rPr lang="en-GB" smtClean="0"/>
              <a:pPr/>
              <a:t>3 September, 2015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829068"/>
            <a:ext cx="8705849" cy="4040562"/>
          </a:xfrm>
        </p:spPr>
        <p:txBody>
          <a:bodyPr/>
          <a:lstStyle/>
          <a:p>
            <a:r>
              <a:rPr lang="ru-RU" sz="1800" b="1" dirty="0" smtClean="0"/>
              <a:t>А вот для этого как раз нужны ОМНИКАНАЛЬНЫЕ ИНТЕРФЕЙСЫ!</a:t>
            </a:r>
          </a:p>
          <a:p>
            <a:endParaRPr lang="ru-RU" b="1" dirty="0" smtClean="0">
              <a:solidFill>
                <a:srgbClr val="005EA4"/>
              </a:solidFill>
            </a:endParaRPr>
          </a:p>
          <a:p>
            <a:r>
              <a:rPr lang="ru-RU" b="1" dirty="0" smtClean="0">
                <a:solidFill>
                  <a:srgbClr val="005EA4"/>
                </a:solidFill>
              </a:rPr>
              <a:t>То есть, чтобы на каждом из каналов и сам клиент и обслуживающий его сотрудник видели одно и то же – тогда они и «играть» будут более синхронно (как бы под управлением «дирижера»</a:t>
            </a:r>
            <a:r>
              <a:rPr lang="ru-RU" b="1" dirty="0" smtClean="0">
                <a:solidFill>
                  <a:srgbClr val="005EA4"/>
                </a:solidFill>
                <a:sym typeface="Wingdings" panose="05000000000000000000" pitchFamily="2" charset="2"/>
              </a:rPr>
              <a:t>)</a:t>
            </a:r>
          </a:p>
          <a:p>
            <a:r>
              <a:rPr lang="ru-RU" dirty="0" smtClean="0">
                <a:solidFill>
                  <a:schemeClr val="tx1"/>
                </a:solidFill>
                <a:sym typeface="Wingdings" panose="05000000000000000000" pitchFamily="2" charset="2"/>
              </a:rPr>
              <a:t>Другими словами интерфейс для работы сотрудника</a:t>
            </a:r>
          </a:p>
          <a:p>
            <a:pPr lvl="1"/>
            <a:r>
              <a:rPr lang="ru-RU" dirty="0" smtClean="0">
                <a:solidFill>
                  <a:schemeClr val="tx1"/>
                </a:solidFill>
                <a:sym typeface="Wingdings" panose="05000000000000000000" pitchFamily="2" charset="2"/>
              </a:rPr>
              <a:t> и в колл-центре,</a:t>
            </a:r>
          </a:p>
          <a:p>
            <a:pPr lvl="1"/>
            <a:r>
              <a:rPr lang="ru-RU" dirty="0" smtClean="0">
                <a:solidFill>
                  <a:schemeClr val="tx1"/>
                </a:solidFill>
                <a:sym typeface="Wingdings" panose="05000000000000000000" pitchFamily="2" charset="2"/>
              </a:rPr>
              <a:t> и в отделении,</a:t>
            </a:r>
          </a:p>
          <a:p>
            <a:pPr lvl="1"/>
            <a:r>
              <a:rPr lang="ru-RU" dirty="0" smtClean="0">
                <a:solidFill>
                  <a:schemeClr val="tx1"/>
                </a:solidFill>
                <a:sym typeface="Wingdings" panose="05000000000000000000" pitchFamily="2" charset="2"/>
              </a:rPr>
              <a:t> и в партнерском офисе </a:t>
            </a:r>
          </a:p>
          <a:p>
            <a:pPr marL="180000" lvl="1" indent="0">
              <a:buNone/>
            </a:pPr>
            <a:r>
              <a:rPr lang="ru-RU" dirty="0" smtClean="0">
                <a:solidFill>
                  <a:schemeClr val="tx1"/>
                </a:solidFill>
                <a:sym typeface="Wingdings" panose="05000000000000000000" pitchFamily="2" charset="2"/>
              </a:rPr>
              <a:t>должен быть более или менее похож на интерфейс...</a:t>
            </a:r>
          </a:p>
          <a:p>
            <a:pPr lvl="1"/>
            <a:r>
              <a:rPr lang="ru-RU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ru-RU" sz="18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Да-да, именно на интерфейс интернет-банкинга (только прав больше)</a:t>
            </a:r>
            <a:endParaRPr lang="ru-RU" sz="1800" b="1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indent="0">
              <a:buNone/>
            </a:pPr>
            <a:endParaRPr lang="ru-RU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ru-RU" dirty="0" smtClean="0">
                <a:solidFill>
                  <a:schemeClr val="tx1"/>
                </a:solidFill>
                <a:sym typeface="Wingdings" panose="05000000000000000000" pitchFamily="2" charset="2"/>
              </a:rPr>
              <a:t>Самой концепции, кстати, не менее 10 лет...</a:t>
            </a:r>
          </a:p>
          <a:p>
            <a:r>
              <a:rPr lang="ru-RU" sz="1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Но, увы, «воз и ныне там»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А что нужно, чтобы были одинаковые? (экраны в смысле)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25880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15F2-42FE-A944-9743-3E35339DA74A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© Misys 2014</a:t>
            </a:r>
            <a:endParaRPr lang="en-GB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4BF20C-2D2F-2040-829F-027D1B5262DC}" type="datetime3">
              <a:rPr lang="en-GB" smtClean="0"/>
              <a:pPr/>
              <a:t>3 September, 2015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Вот какой должна была быть логика развития фронт-офиса...</a:t>
            </a:r>
            <a:endParaRPr lang="ru-RU" sz="1800" dirty="0"/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1524000" y="3529016"/>
            <a:ext cx="6172200" cy="1212057"/>
            <a:chOff x="960" y="2964"/>
            <a:chExt cx="3888" cy="1018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960" y="2964"/>
              <a:ext cx="3888" cy="687"/>
              <a:chOff x="960" y="2964"/>
              <a:chExt cx="3888" cy="687"/>
            </a:xfrm>
          </p:grpSpPr>
          <p:sp>
            <p:nvSpPr>
              <p:cNvPr id="14" name="AutoShape 4"/>
              <p:cNvSpPr>
                <a:spLocks noChangeArrowheads="1"/>
              </p:cNvSpPr>
              <p:nvPr/>
            </p:nvSpPr>
            <p:spPr bwMode="auto">
              <a:xfrm>
                <a:off x="960" y="2976"/>
                <a:ext cx="3888" cy="672"/>
              </a:xfrm>
              <a:prstGeom prst="cube">
                <a:avLst>
                  <a:gd name="adj" fmla="val 19843"/>
                </a:avLst>
              </a:prstGeom>
              <a:gradFill rotWithShape="0">
                <a:gsLst>
                  <a:gs pos="0">
                    <a:srgbClr val="333399"/>
                  </a:gs>
                  <a:gs pos="50000">
                    <a:schemeClr val="folHlink"/>
                  </a:gs>
                  <a:gs pos="100000">
                    <a:srgbClr val="33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z="2000" b="1" smtClean="0">
                  <a:solidFill>
                    <a:srgbClr val="CC3300"/>
                  </a:solidFill>
                </a:endParaRPr>
              </a:p>
            </p:txBody>
          </p:sp>
          <p:sp>
            <p:nvSpPr>
              <p:cNvPr id="15" name="Text Box 5"/>
              <p:cNvSpPr txBox="1">
                <a:spLocks noChangeArrowheads="1"/>
              </p:cNvSpPr>
              <p:nvPr/>
            </p:nvSpPr>
            <p:spPr bwMode="auto">
              <a:xfrm rot="16200000">
                <a:off x="782" y="3162"/>
                <a:ext cx="687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ru-RU" sz="2400" dirty="0" smtClean="0">
                    <a:solidFill>
                      <a:srgbClr val="E80000"/>
                    </a:solidFill>
                  </a:rPr>
                  <a:t>CBS</a:t>
                </a:r>
              </a:p>
            </p:txBody>
          </p:sp>
        </p:grpSp>
        <p:grpSp>
          <p:nvGrpSpPr>
            <p:cNvPr id="9" name="Group 6"/>
            <p:cNvGrpSpPr>
              <a:grpSpLocks/>
            </p:cNvGrpSpPr>
            <p:nvPr/>
          </p:nvGrpSpPr>
          <p:grpSpPr bwMode="auto">
            <a:xfrm>
              <a:off x="1344" y="3408"/>
              <a:ext cx="2832" cy="574"/>
              <a:chOff x="1344" y="3408"/>
              <a:chExt cx="2832" cy="574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1344" y="3744"/>
                <a:ext cx="2832" cy="238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accent2">
                      <a:gamma/>
                      <a:tint val="1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E" altLang="ru-RU" sz="1600" b="1" smtClean="0">
                    <a:solidFill>
                      <a:srgbClr val="990033"/>
                    </a:solidFill>
                  </a:rPr>
                  <a:t>Core Banking Solution Interface</a:t>
                </a:r>
                <a:endParaRPr lang="en-GB" altLang="ru-RU" sz="1600" b="1" smtClean="0">
                  <a:solidFill>
                    <a:srgbClr val="990033"/>
                  </a:solidFill>
                </a:endParaRPr>
              </a:p>
            </p:txBody>
          </p:sp>
          <p:grpSp>
            <p:nvGrpSpPr>
              <p:cNvPr id="11" name="Group 8"/>
              <p:cNvGrpSpPr>
                <a:grpSpLocks/>
              </p:cNvGrpSpPr>
              <p:nvPr/>
            </p:nvGrpSpPr>
            <p:grpSpPr bwMode="auto">
              <a:xfrm>
                <a:off x="1344" y="3408"/>
                <a:ext cx="2832" cy="288"/>
                <a:chOff x="1344" y="3408"/>
                <a:chExt cx="2832" cy="288"/>
              </a:xfrm>
            </p:grpSpPr>
            <p:sp>
              <p:nvSpPr>
                <p:cNvPr id="12" name="Rectangle 9"/>
                <p:cNvSpPr>
                  <a:spLocks noChangeArrowheads="1"/>
                </p:cNvSpPr>
                <p:nvPr/>
              </p:nvSpPr>
              <p:spPr bwMode="auto">
                <a:xfrm>
                  <a:off x="1344" y="3410"/>
                  <a:ext cx="1440" cy="286"/>
                </a:xfrm>
                <a:prstGeom prst="rect">
                  <a:avLst/>
                </a:prstGeom>
                <a:gradFill rotWithShape="0">
                  <a:gsLst>
                    <a:gs pos="0">
                      <a:srgbClr val="808000"/>
                    </a:gs>
                    <a:gs pos="50000">
                      <a:schemeClr val="bg1"/>
                    </a:gs>
                    <a:gs pos="100000">
                      <a:srgbClr val="808000"/>
                    </a:gs>
                  </a:gsLst>
                  <a:lin ang="5400000" scaled="1"/>
                </a:gradFill>
                <a:ln w="9525">
                  <a:miter lim="800000"/>
                  <a:headEnd/>
                  <a:tailEnd/>
                </a:ln>
                <a:effectLst/>
                <a:scene3d>
                  <a:camera prst="legacyObliqu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808000"/>
                  </a:extrusion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altLang="ru-RU" sz="1600" b="1" smtClean="0">
                      <a:solidFill>
                        <a:srgbClr val="990033"/>
                      </a:solidFill>
                    </a:rPr>
                    <a:t>Service Interface</a:t>
                  </a:r>
                </a:p>
              </p:txBody>
            </p:sp>
            <p:sp>
              <p:nvSpPr>
                <p:cNvPr id="13" name="Rectangle 10"/>
                <p:cNvSpPr>
                  <a:spLocks noChangeArrowheads="1"/>
                </p:cNvSpPr>
                <p:nvPr/>
              </p:nvSpPr>
              <p:spPr bwMode="auto">
                <a:xfrm>
                  <a:off x="2832" y="3408"/>
                  <a:ext cx="1344" cy="288"/>
                </a:xfrm>
                <a:prstGeom prst="rect">
                  <a:avLst/>
                </a:prstGeom>
                <a:gradFill rotWithShape="0">
                  <a:gsLst>
                    <a:gs pos="0">
                      <a:srgbClr val="99CC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miter lim="800000"/>
                  <a:headEnd/>
                  <a:tailEnd/>
                </a:ln>
                <a:effectLst/>
                <a:scene3d>
                  <a:camera prst="legacyObliqu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99CC00"/>
                  </a:extrusion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IE" altLang="ru-RU" sz="1600" b="1" smtClean="0">
                      <a:solidFill>
                        <a:srgbClr val="990033"/>
                      </a:solidFill>
                    </a:rPr>
                    <a:t>Business Logic</a:t>
                  </a:r>
                  <a:endParaRPr lang="en-GB" altLang="ru-RU" sz="1600" b="1" smtClean="0">
                    <a:solidFill>
                      <a:srgbClr val="990033"/>
                    </a:solidFill>
                  </a:endParaRPr>
                </a:p>
              </p:txBody>
            </p:sp>
          </p:grpSp>
        </p:grpSp>
      </p:grpSp>
      <p:grpSp>
        <p:nvGrpSpPr>
          <p:cNvPr id="16" name="Group 11"/>
          <p:cNvGrpSpPr>
            <a:grpSpLocks/>
          </p:cNvGrpSpPr>
          <p:nvPr/>
        </p:nvGrpSpPr>
        <p:grpSpPr bwMode="auto">
          <a:xfrm>
            <a:off x="2185988" y="3714750"/>
            <a:ext cx="4595812" cy="285750"/>
            <a:chOff x="1377" y="3120"/>
            <a:chExt cx="2895" cy="240"/>
          </a:xfrm>
        </p:grpSpPr>
        <p:grpSp>
          <p:nvGrpSpPr>
            <p:cNvPr id="17" name="Group 12"/>
            <p:cNvGrpSpPr>
              <a:grpSpLocks/>
            </p:cNvGrpSpPr>
            <p:nvPr/>
          </p:nvGrpSpPr>
          <p:grpSpPr bwMode="auto">
            <a:xfrm>
              <a:off x="1377" y="3120"/>
              <a:ext cx="1407" cy="240"/>
              <a:chOff x="1473" y="2388"/>
              <a:chExt cx="1407" cy="396"/>
            </a:xfrm>
          </p:grpSpPr>
          <p:grpSp>
            <p:nvGrpSpPr>
              <p:cNvPr id="25" name="Group 13"/>
              <p:cNvGrpSpPr>
                <a:grpSpLocks/>
              </p:cNvGrpSpPr>
              <p:nvPr/>
            </p:nvGrpSpPr>
            <p:grpSpPr bwMode="auto">
              <a:xfrm rot="5400000">
                <a:off x="1834" y="2027"/>
                <a:ext cx="383" cy="1106"/>
                <a:chOff x="960" y="1367"/>
                <a:chExt cx="383" cy="1106"/>
              </a:xfrm>
            </p:grpSpPr>
            <p:sp>
              <p:nvSpPr>
                <p:cNvPr id="27" name="AutoShape 14"/>
                <p:cNvSpPr>
                  <a:spLocks noChangeArrowheads="1"/>
                </p:cNvSpPr>
                <p:nvPr/>
              </p:nvSpPr>
              <p:spPr bwMode="auto">
                <a:xfrm rot="-5389948">
                  <a:off x="1043" y="2173"/>
                  <a:ext cx="217" cy="383"/>
                </a:xfrm>
                <a:prstGeom prst="can">
                  <a:avLst>
                    <a:gd name="adj" fmla="val 44124"/>
                  </a:avLst>
                </a:prstGeom>
                <a:gradFill rotWithShape="0">
                  <a:gsLst>
                    <a:gs pos="0">
                      <a:srgbClr val="765E00"/>
                    </a:gs>
                    <a:gs pos="100000">
                      <a:srgbClr val="FFCC99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b="1" i="1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" name="AutoShape 15"/>
                <p:cNvSpPr>
                  <a:spLocks noChangeArrowheads="1"/>
                </p:cNvSpPr>
                <p:nvPr/>
              </p:nvSpPr>
              <p:spPr bwMode="auto">
                <a:xfrm rot="-5389948">
                  <a:off x="1043" y="1860"/>
                  <a:ext cx="217" cy="383"/>
                </a:xfrm>
                <a:prstGeom prst="can">
                  <a:avLst>
                    <a:gd name="adj" fmla="val 44124"/>
                  </a:avLst>
                </a:prstGeom>
                <a:gradFill rotWithShape="0">
                  <a:gsLst>
                    <a:gs pos="0">
                      <a:srgbClr val="765E00"/>
                    </a:gs>
                    <a:gs pos="100000">
                      <a:srgbClr val="FF9900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b="1" i="1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" name="AutoShape 16"/>
                <p:cNvSpPr>
                  <a:spLocks noChangeArrowheads="1"/>
                </p:cNvSpPr>
                <p:nvPr/>
              </p:nvSpPr>
              <p:spPr bwMode="auto">
                <a:xfrm rot="-5389948">
                  <a:off x="1043" y="1572"/>
                  <a:ext cx="217" cy="383"/>
                </a:xfrm>
                <a:prstGeom prst="can">
                  <a:avLst>
                    <a:gd name="adj" fmla="val 44124"/>
                  </a:avLst>
                </a:prstGeom>
                <a:gradFill rotWithShape="0">
                  <a:gsLst>
                    <a:gs pos="0">
                      <a:srgbClr val="765E00"/>
                    </a:gs>
                    <a:gs pos="100000">
                      <a:srgbClr val="99CC00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b="1" i="1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" name="AutoShape 17"/>
                <p:cNvSpPr>
                  <a:spLocks noChangeArrowheads="1"/>
                </p:cNvSpPr>
                <p:nvPr/>
              </p:nvSpPr>
              <p:spPr bwMode="auto">
                <a:xfrm rot="-5389948">
                  <a:off x="1043" y="1284"/>
                  <a:ext cx="217" cy="383"/>
                </a:xfrm>
                <a:prstGeom prst="can">
                  <a:avLst>
                    <a:gd name="adj" fmla="val 44124"/>
                  </a:avLst>
                </a:prstGeom>
                <a:gradFill rotWithShape="0">
                  <a:gsLst>
                    <a:gs pos="0">
                      <a:srgbClr val="765E00"/>
                    </a:gs>
                    <a:gs pos="100000">
                      <a:srgbClr val="FFFF00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b="1" i="1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6" name="AutoShape 18"/>
              <p:cNvSpPr>
                <a:spLocks noChangeArrowheads="1"/>
              </p:cNvSpPr>
              <p:nvPr/>
            </p:nvSpPr>
            <p:spPr bwMode="auto">
              <a:xfrm rot="10052">
                <a:off x="2663" y="2401"/>
                <a:ext cx="217" cy="383"/>
              </a:xfrm>
              <a:prstGeom prst="can">
                <a:avLst>
                  <a:gd name="adj" fmla="val 44124"/>
                </a:avLst>
              </a:prstGeom>
              <a:gradFill rotWithShape="0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 b="1" i="1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8" name="Group 19"/>
            <p:cNvGrpSpPr>
              <a:grpSpLocks/>
            </p:cNvGrpSpPr>
            <p:nvPr/>
          </p:nvGrpSpPr>
          <p:grpSpPr bwMode="auto">
            <a:xfrm>
              <a:off x="2865" y="3120"/>
              <a:ext cx="1407" cy="240"/>
              <a:chOff x="1473" y="2388"/>
              <a:chExt cx="1407" cy="396"/>
            </a:xfrm>
          </p:grpSpPr>
          <p:grpSp>
            <p:nvGrpSpPr>
              <p:cNvPr id="19" name="Group 20"/>
              <p:cNvGrpSpPr>
                <a:grpSpLocks/>
              </p:cNvGrpSpPr>
              <p:nvPr/>
            </p:nvGrpSpPr>
            <p:grpSpPr bwMode="auto">
              <a:xfrm rot="5400000">
                <a:off x="1834" y="2027"/>
                <a:ext cx="383" cy="1106"/>
                <a:chOff x="960" y="1367"/>
                <a:chExt cx="383" cy="1106"/>
              </a:xfrm>
            </p:grpSpPr>
            <p:sp>
              <p:nvSpPr>
                <p:cNvPr id="21" name="AutoShape 21"/>
                <p:cNvSpPr>
                  <a:spLocks noChangeArrowheads="1"/>
                </p:cNvSpPr>
                <p:nvPr/>
              </p:nvSpPr>
              <p:spPr bwMode="auto">
                <a:xfrm rot="-5389948">
                  <a:off x="1043" y="2173"/>
                  <a:ext cx="217" cy="383"/>
                </a:xfrm>
                <a:prstGeom prst="can">
                  <a:avLst>
                    <a:gd name="adj" fmla="val 44124"/>
                  </a:avLst>
                </a:prstGeom>
                <a:gradFill rotWithShape="0">
                  <a:gsLst>
                    <a:gs pos="0">
                      <a:srgbClr val="765E00"/>
                    </a:gs>
                    <a:gs pos="100000">
                      <a:srgbClr val="FFCC99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b="1" i="1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" name="AutoShape 22"/>
                <p:cNvSpPr>
                  <a:spLocks noChangeArrowheads="1"/>
                </p:cNvSpPr>
                <p:nvPr/>
              </p:nvSpPr>
              <p:spPr bwMode="auto">
                <a:xfrm rot="-5389948">
                  <a:off x="1043" y="1860"/>
                  <a:ext cx="217" cy="383"/>
                </a:xfrm>
                <a:prstGeom prst="can">
                  <a:avLst>
                    <a:gd name="adj" fmla="val 44124"/>
                  </a:avLst>
                </a:prstGeom>
                <a:gradFill rotWithShape="0">
                  <a:gsLst>
                    <a:gs pos="0">
                      <a:srgbClr val="765E00"/>
                    </a:gs>
                    <a:gs pos="100000">
                      <a:srgbClr val="FF9900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b="1" i="1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" name="AutoShape 23"/>
                <p:cNvSpPr>
                  <a:spLocks noChangeArrowheads="1"/>
                </p:cNvSpPr>
                <p:nvPr/>
              </p:nvSpPr>
              <p:spPr bwMode="auto">
                <a:xfrm rot="-5389948">
                  <a:off x="1043" y="1572"/>
                  <a:ext cx="217" cy="383"/>
                </a:xfrm>
                <a:prstGeom prst="can">
                  <a:avLst>
                    <a:gd name="adj" fmla="val 44124"/>
                  </a:avLst>
                </a:prstGeom>
                <a:gradFill rotWithShape="0">
                  <a:gsLst>
                    <a:gs pos="0">
                      <a:srgbClr val="765E00"/>
                    </a:gs>
                    <a:gs pos="100000">
                      <a:srgbClr val="99CC00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b="1" i="1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" name="AutoShape 24"/>
                <p:cNvSpPr>
                  <a:spLocks noChangeArrowheads="1"/>
                </p:cNvSpPr>
                <p:nvPr/>
              </p:nvSpPr>
              <p:spPr bwMode="auto">
                <a:xfrm rot="-5389948">
                  <a:off x="1043" y="1284"/>
                  <a:ext cx="217" cy="383"/>
                </a:xfrm>
                <a:prstGeom prst="can">
                  <a:avLst>
                    <a:gd name="adj" fmla="val 44124"/>
                  </a:avLst>
                </a:prstGeom>
                <a:gradFill rotWithShape="0">
                  <a:gsLst>
                    <a:gs pos="0">
                      <a:srgbClr val="765E00"/>
                    </a:gs>
                    <a:gs pos="100000">
                      <a:srgbClr val="FFFF00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b="1" i="1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0" name="AutoShape 25"/>
              <p:cNvSpPr>
                <a:spLocks noChangeArrowheads="1"/>
              </p:cNvSpPr>
              <p:nvPr/>
            </p:nvSpPr>
            <p:spPr bwMode="auto">
              <a:xfrm rot="10052">
                <a:off x="2663" y="2401"/>
                <a:ext cx="217" cy="383"/>
              </a:xfrm>
              <a:prstGeom prst="can">
                <a:avLst>
                  <a:gd name="adj" fmla="val 44124"/>
                </a:avLst>
              </a:prstGeom>
              <a:gradFill rotWithShape="0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 b="1" i="1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31" name="Group 26"/>
          <p:cNvGrpSpPr>
            <a:grpSpLocks/>
          </p:cNvGrpSpPr>
          <p:nvPr/>
        </p:nvGrpSpPr>
        <p:grpSpPr bwMode="auto">
          <a:xfrm>
            <a:off x="1577976" y="2777656"/>
            <a:ext cx="6096000" cy="1084659"/>
            <a:chOff x="983" y="2257"/>
            <a:chExt cx="3840" cy="911"/>
          </a:xfrm>
        </p:grpSpPr>
        <p:sp>
          <p:nvSpPr>
            <p:cNvPr id="32" name="AutoShape 27"/>
            <p:cNvSpPr>
              <a:spLocks noChangeArrowheads="1"/>
            </p:cNvSpPr>
            <p:nvPr/>
          </p:nvSpPr>
          <p:spPr bwMode="auto">
            <a:xfrm>
              <a:off x="983" y="2257"/>
              <a:ext cx="3840" cy="637"/>
            </a:xfrm>
            <a:prstGeom prst="cube">
              <a:avLst>
                <a:gd name="adj" fmla="val 19843"/>
              </a:avLst>
            </a:prstGeom>
            <a:gradFill rotWithShape="0">
              <a:gsLst>
                <a:gs pos="0">
                  <a:srgbClr val="FF9933"/>
                </a:gs>
                <a:gs pos="50000">
                  <a:schemeClr val="bg1"/>
                </a:gs>
                <a:gs pos="100000">
                  <a:srgbClr val="FF9933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2000" b="1" dirty="0" err="1" smtClean="0">
                  <a:solidFill>
                    <a:srgbClr val="000099"/>
                  </a:solidFill>
                </a:rPr>
                <a:t>eApplication</a:t>
              </a:r>
              <a:r>
                <a:rPr lang="en-US" altLang="ru-RU" sz="2000" b="1" dirty="0" smtClean="0">
                  <a:solidFill>
                    <a:srgbClr val="000099"/>
                  </a:solidFill>
                </a:rPr>
                <a:t> Framework</a:t>
              </a:r>
            </a:p>
          </p:txBody>
        </p:sp>
        <p:sp>
          <p:nvSpPr>
            <p:cNvPr id="33" name="Rectangle 28"/>
            <p:cNvSpPr>
              <a:spLocks noChangeArrowheads="1"/>
            </p:cNvSpPr>
            <p:nvPr/>
          </p:nvSpPr>
          <p:spPr bwMode="auto">
            <a:xfrm>
              <a:off x="1200" y="2928"/>
              <a:ext cx="1920" cy="24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rgbClr val="FF9933"/>
                </a:gs>
                <a:gs pos="100000">
                  <a:schemeClr val="bg1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IE" altLang="ru-RU" sz="1600" b="1" smtClean="0">
                  <a:solidFill>
                    <a:srgbClr val="000099"/>
                  </a:solidFill>
                </a:rPr>
                <a:t>Biz Process Orchestrator</a:t>
              </a:r>
              <a:endParaRPr lang="en-GB" altLang="ru-RU" sz="1600" b="1" smtClean="0">
                <a:solidFill>
                  <a:srgbClr val="000099"/>
                </a:solidFill>
              </a:endParaRPr>
            </a:p>
          </p:txBody>
        </p:sp>
        <p:sp>
          <p:nvSpPr>
            <p:cNvPr id="34" name="Rectangle 29"/>
            <p:cNvSpPr>
              <a:spLocks noChangeArrowheads="1"/>
            </p:cNvSpPr>
            <p:nvPr/>
          </p:nvSpPr>
          <p:spPr bwMode="auto">
            <a:xfrm>
              <a:off x="3168" y="2928"/>
              <a:ext cx="1200" cy="24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rgbClr val="FFFF00"/>
                </a:gs>
                <a:gs pos="100000">
                  <a:schemeClr val="bg1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ru-RU" sz="1600" b="1" dirty="0" smtClean="0">
                  <a:solidFill>
                    <a:srgbClr val="000099"/>
                  </a:solidFill>
                </a:rPr>
                <a:t>M</a:t>
              </a:r>
              <a:r>
                <a:rPr lang="en-US" altLang="ru-RU" sz="1600" b="1" dirty="0" err="1" smtClean="0">
                  <a:solidFill>
                    <a:srgbClr val="000099"/>
                  </a:solidFill>
                </a:rPr>
                <a:t>iddle</a:t>
              </a:r>
              <a:r>
                <a:rPr lang="en-GB" altLang="ru-RU" sz="1600" b="1" dirty="0" smtClean="0">
                  <a:solidFill>
                    <a:srgbClr val="000099"/>
                  </a:solidFill>
                </a:rPr>
                <a:t>ware</a:t>
              </a:r>
            </a:p>
          </p:txBody>
        </p:sp>
      </p:grpSp>
      <p:grpSp>
        <p:nvGrpSpPr>
          <p:cNvPr id="35" name="Group 30"/>
          <p:cNvGrpSpPr>
            <a:grpSpLocks/>
          </p:cNvGrpSpPr>
          <p:nvPr/>
        </p:nvGrpSpPr>
        <p:grpSpPr bwMode="auto">
          <a:xfrm>
            <a:off x="3417892" y="1428750"/>
            <a:ext cx="1357313" cy="1428750"/>
            <a:chOff x="2153" y="1536"/>
            <a:chExt cx="855" cy="1344"/>
          </a:xfrm>
        </p:grpSpPr>
        <p:sp>
          <p:nvSpPr>
            <p:cNvPr id="36" name="Text Box 31"/>
            <p:cNvSpPr txBox="1">
              <a:spLocks noChangeArrowheads="1"/>
            </p:cNvSpPr>
            <p:nvPr/>
          </p:nvSpPr>
          <p:spPr bwMode="auto">
            <a:xfrm>
              <a:off x="2153" y="2557"/>
              <a:ext cx="855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400" b="1" smtClean="0">
                  <a:solidFill>
                    <a:srgbClr val="3333CC"/>
                  </a:solidFill>
                </a:rPr>
                <a:t>HTTP/HTTPS</a:t>
              </a:r>
            </a:p>
          </p:txBody>
        </p:sp>
        <p:grpSp>
          <p:nvGrpSpPr>
            <p:cNvPr id="37" name="Group 32"/>
            <p:cNvGrpSpPr>
              <a:grpSpLocks/>
            </p:cNvGrpSpPr>
            <p:nvPr/>
          </p:nvGrpSpPr>
          <p:grpSpPr bwMode="auto">
            <a:xfrm>
              <a:off x="2208" y="1536"/>
              <a:ext cx="768" cy="1344"/>
              <a:chOff x="2208" y="1536"/>
              <a:chExt cx="768" cy="1344"/>
            </a:xfrm>
          </p:grpSpPr>
          <p:sp>
            <p:nvSpPr>
              <p:cNvPr id="38" name="Line 33"/>
              <p:cNvSpPr>
                <a:spLocks noChangeShapeType="1"/>
              </p:cNvSpPr>
              <p:nvPr/>
            </p:nvSpPr>
            <p:spPr bwMode="auto">
              <a:xfrm>
                <a:off x="2544" y="2160"/>
                <a:ext cx="0" cy="720"/>
              </a:xfrm>
              <a:prstGeom prst="line">
                <a:avLst/>
              </a:prstGeom>
              <a:noFill/>
              <a:ln w="15875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 b="1" i="1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39" name="Group 34"/>
              <p:cNvGrpSpPr>
                <a:grpSpLocks/>
              </p:cNvGrpSpPr>
              <p:nvPr/>
            </p:nvGrpSpPr>
            <p:grpSpPr bwMode="auto">
              <a:xfrm>
                <a:off x="2208" y="1536"/>
                <a:ext cx="768" cy="576"/>
                <a:chOff x="4517" y="997"/>
                <a:chExt cx="475" cy="410"/>
              </a:xfrm>
            </p:grpSpPr>
            <p:pic>
              <p:nvPicPr>
                <p:cNvPr id="40" name="Picture 35" descr="computer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17" y="997"/>
                  <a:ext cx="475" cy="4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" name="Picture 36" descr="Internet%20Explorer%20icon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546"/>
                <a:stretch>
                  <a:fillRect/>
                </a:stretch>
              </p:blipFill>
              <p:spPr bwMode="auto">
                <a:xfrm>
                  <a:off x="4608" y="1030"/>
                  <a:ext cx="240" cy="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42" name="AutoShape 37"/>
          <p:cNvSpPr>
            <a:spLocks noChangeArrowheads="1"/>
          </p:cNvSpPr>
          <p:nvPr/>
        </p:nvSpPr>
        <p:spPr bwMode="auto">
          <a:xfrm>
            <a:off x="1562100" y="2022319"/>
            <a:ext cx="6096000" cy="800100"/>
          </a:xfrm>
          <a:prstGeom prst="cube">
            <a:avLst>
              <a:gd name="adj" fmla="val 19843"/>
            </a:avLst>
          </a:prstGeom>
          <a:gradFill rotWithShape="0">
            <a:gsLst>
              <a:gs pos="0">
                <a:srgbClr val="FFFFFF"/>
              </a:gs>
              <a:gs pos="50000">
                <a:srgbClr val="CCCC0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CCCC00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54864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200" b="1" dirty="0" err="1" smtClean="0">
                <a:solidFill>
                  <a:srgbClr val="000000"/>
                </a:solidFill>
              </a:rPr>
              <a:t>eBRANCH</a:t>
            </a:r>
            <a:endParaRPr lang="en-US" altLang="ru-RU" sz="2200" b="1" dirty="0" smtClean="0">
              <a:solidFill>
                <a:srgbClr val="000000"/>
              </a:solidFill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ru-RU" sz="24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3" name="Group 38"/>
          <p:cNvGrpSpPr>
            <a:grpSpLocks/>
          </p:cNvGrpSpPr>
          <p:nvPr/>
        </p:nvGrpSpPr>
        <p:grpSpPr bwMode="auto">
          <a:xfrm>
            <a:off x="4267200" y="787006"/>
            <a:ext cx="4038600" cy="1784747"/>
            <a:chOff x="2688" y="661"/>
            <a:chExt cx="2544" cy="1499"/>
          </a:xfrm>
        </p:grpSpPr>
        <p:sp>
          <p:nvSpPr>
            <p:cNvPr id="44" name="Rectangle 39"/>
            <p:cNvSpPr>
              <a:spLocks noChangeArrowheads="1"/>
            </p:cNvSpPr>
            <p:nvPr/>
          </p:nvSpPr>
          <p:spPr bwMode="auto">
            <a:xfrm>
              <a:off x="3840" y="1161"/>
              <a:ext cx="1104" cy="4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400" b="1" i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5" name="Group 40"/>
            <p:cNvGrpSpPr>
              <a:grpSpLocks/>
            </p:cNvGrpSpPr>
            <p:nvPr/>
          </p:nvGrpSpPr>
          <p:grpSpPr bwMode="auto">
            <a:xfrm>
              <a:off x="2688" y="661"/>
              <a:ext cx="1152" cy="539"/>
              <a:chOff x="2784" y="1056"/>
              <a:chExt cx="1152" cy="539"/>
            </a:xfrm>
          </p:grpSpPr>
          <p:grpSp>
            <p:nvGrpSpPr>
              <p:cNvPr id="50" name="Group 41"/>
              <p:cNvGrpSpPr>
                <a:grpSpLocks/>
              </p:cNvGrpSpPr>
              <p:nvPr/>
            </p:nvGrpSpPr>
            <p:grpSpPr bwMode="auto">
              <a:xfrm>
                <a:off x="3456" y="1056"/>
                <a:ext cx="480" cy="539"/>
                <a:chOff x="3744" y="949"/>
                <a:chExt cx="480" cy="539"/>
              </a:xfrm>
            </p:grpSpPr>
            <p:grpSp>
              <p:nvGrpSpPr>
                <p:cNvPr id="53" name="Group 42"/>
                <p:cNvGrpSpPr>
                  <a:grpSpLocks/>
                </p:cNvGrpSpPr>
                <p:nvPr/>
              </p:nvGrpSpPr>
              <p:grpSpPr bwMode="auto">
                <a:xfrm>
                  <a:off x="3840" y="949"/>
                  <a:ext cx="288" cy="432"/>
                  <a:chOff x="96" y="2640"/>
                  <a:chExt cx="288" cy="432"/>
                </a:xfrm>
              </p:grpSpPr>
              <p:sp>
                <p:nvSpPr>
                  <p:cNvPr id="64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2640"/>
                    <a:ext cx="288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9966">
                          <a:gamma/>
                          <a:shade val="46275"/>
                          <a:invGamma/>
                        </a:srgbClr>
                      </a:gs>
                      <a:gs pos="100000">
                        <a:srgbClr val="FF9966"/>
                      </a:gs>
                    </a:gsLst>
                    <a:lin ang="18900000" scaled="1"/>
                  </a:gradFill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b="1" i="1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5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2832"/>
                    <a:ext cx="0" cy="24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b="1" i="1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6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2928"/>
                    <a:ext cx="96" cy="48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b="1" i="1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7" name="Line 4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4" y="2928"/>
                    <a:ext cx="96" cy="48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b="1" i="1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54" name="Group 47"/>
                <p:cNvGrpSpPr>
                  <a:grpSpLocks/>
                </p:cNvGrpSpPr>
                <p:nvPr/>
              </p:nvGrpSpPr>
              <p:grpSpPr bwMode="auto">
                <a:xfrm>
                  <a:off x="3936" y="1045"/>
                  <a:ext cx="288" cy="432"/>
                  <a:chOff x="96" y="2640"/>
                  <a:chExt cx="288" cy="432"/>
                </a:xfrm>
              </p:grpSpPr>
              <p:sp>
                <p:nvSpPr>
                  <p:cNvPr id="60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2640"/>
                    <a:ext cx="288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9966">
                          <a:gamma/>
                          <a:shade val="46275"/>
                          <a:invGamma/>
                        </a:srgbClr>
                      </a:gs>
                      <a:gs pos="100000">
                        <a:srgbClr val="FF9966"/>
                      </a:gs>
                    </a:gsLst>
                    <a:lin ang="18900000" scaled="1"/>
                  </a:gradFill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b="1" i="1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1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2832"/>
                    <a:ext cx="0" cy="24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b="1" i="1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2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2928"/>
                    <a:ext cx="96" cy="48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b="1" i="1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3" name="Line 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4" y="2928"/>
                    <a:ext cx="96" cy="48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b="1" i="1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55" name="Group 52"/>
                <p:cNvGrpSpPr>
                  <a:grpSpLocks/>
                </p:cNvGrpSpPr>
                <p:nvPr/>
              </p:nvGrpSpPr>
              <p:grpSpPr bwMode="auto">
                <a:xfrm>
                  <a:off x="3744" y="1056"/>
                  <a:ext cx="288" cy="432"/>
                  <a:chOff x="96" y="2640"/>
                  <a:chExt cx="288" cy="432"/>
                </a:xfrm>
              </p:grpSpPr>
              <p:sp>
                <p:nvSpPr>
                  <p:cNvPr id="56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2640"/>
                    <a:ext cx="288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9966">
                          <a:gamma/>
                          <a:shade val="46275"/>
                          <a:invGamma/>
                        </a:srgbClr>
                      </a:gs>
                      <a:gs pos="100000">
                        <a:srgbClr val="FF9966"/>
                      </a:gs>
                    </a:gsLst>
                    <a:lin ang="18900000" scaled="1"/>
                  </a:gradFill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b="1" i="1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7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2832"/>
                    <a:ext cx="0" cy="24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b="1" i="1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8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2928"/>
                    <a:ext cx="96" cy="48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b="1" i="1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9" name="Line 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4" y="2928"/>
                    <a:ext cx="96" cy="48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b="1" i="1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sp>
            <p:nvSpPr>
              <p:cNvPr id="51" name="Text Box 57"/>
              <p:cNvSpPr txBox="1">
                <a:spLocks noChangeArrowheads="1"/>
              </p:cNvSpPr>
              <p:nvPr/>
            </p:nvSpPr>
            <p:spPr bwMode="auto">
              <a:xfrm>
                <a:off x="2784" y="1056"/>
                <a:ext cx="666" cy="2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ru-RU" sz="1400" b="1" smtClean="0">
                    <a:solidFill>
                      <a:srgbClr val="FF9900"/>
                    </a:solidFill>
                  </a:rPr>
                  <a:t>Customer</a:t>
                </a:r>
              </a:p>
            </p:txBody>
          </p:sp>
          <p:sp>
            <p:nvSpPr>
              <p:cNvPr id="52" name="Line 58"/>
              <p:cNvSpPr>
                <a:spLocks noChangeShapeType="1"/>
              </p:cNvSpPr>
              <p:nvPr/>
            </p:nvSpPr>
            <p:spPr bwMode="auto">
              <a:xfrm flipH="1">
                <a:off x="2976" y="1296"/>
                <a:ext cx="480" cy="288"/>
              </a:xfrm>
              <a:prstGeom prst="line">
                <a:avLst/>
              </a:prstGeom>
              <a:noFill/>
              <a:ln w="15875">
                <a:solidFill>
                  <a:srgbClr val="FF99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 b="1" i="1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6" name="Line 59"/>
            <p:cNvSpPr>
              <a:spLocks noChangeShapeType="1"/>
            </p:cNvSpPr>
            <p:nvPr/>
          </p:nvSpPr>
          <p:spPr bwMode="auto">
            <a:xfrm>
              <a:off x="3888" y="912"/>
              <a:ext cx="384" cy="192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400" b="1" i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7" name="AutoShape 60"/>
            <p:cNvSpPr>
              <a:spLocks noChangeArrowheads="1"/>
            </p:cNvSpPr>
            <p:nvPr/>
          </p:nvSpPr>
          <p:spPr bwMode="auto">
            <a:xfrm>
              <a:off x="3792" y="1680"/>
              <a:ext cx="1440" cy="480"/>
            </a:xfrm>
            <a:prstGeom prst="wedgeEllipseCallout">
              <a:avLst>
                <a:gd name="adj1" fmla="val -73611"/>
                <a:gd name="adj2" fmla="val 94792"/>
              </a:avLst>
            </a:prstGeom>
            <a:solidFill>
              <a:srgbClr val="FF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FFFFFF"/>
                </a:buClr>
                <a:buFont typeface="Times New Roman" pitchFamily="18" charset="0"/>
                <a:buNone/>
              </a:pPr>
              <a:r>
                <a:rPr lang="en-US" altLang="ru-RU" sz="2000" b="1" smtClean="0">
                  <a:solidFill>
                    <a:srgbClr val="CC0000"/>
                  </a:solidFill>
                </a:rPr>
                <a:t>eBanking</a:t>
              </a:r>
            </a:p>
          </p:txBody>
        </p:sp>
        <p:pic>
          <p:nvPicPr>
            <p:cNvPr id="48" name="Picture 61" descr="~896159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1248"/>
              <a:ext cx="32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62" descr="~92138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1248"/>
              <a:ext cx="409" cy="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9" name="Group 65"/>
          <p:cNvGrpSpPr>
            <a:grpSpLocks/>
          </p:cNvGrpSpPr>
          <p:nvPr/>
        </p:nvGrpSpPr>
        <p:grpSpPr bwMode="auto">
          <a:xfrm>
            <a:off x="457200" y="800100"/>
            <a:ext cx="3048000" cy="1828800"/>
            <a:chOff x="288" y="672"/>
            <a:chExt cx="1920" cy="1536"/>
          </a:xfrm>
        </p:grpSpPr>
        <p:grpSp>
          <p:nvGrpSpPr>
            <p:cNvPr id="70" name="Group 66"/>
            <p:cNvGrpSpPr>
              <a:grpSpLocks/>
            </p:cNvGrpSpPr>
            <p:nvPr/>
          </p:nvGrpSpPr>
          <p:grpSpPr bwMode="auto">
            <a:xfrm>
              <a:off x="336" y="672"/>
              <a:ext cx="1872" cy="624"/>
              <a:chOff x="336" y="1008"/>
              <a:chExt cx="1872" cy="624"/>
            </a:xfrm>
          </p:grpSpPr>
          <p:sp>
            <p:nvSpPr>
              <p:cNvPr id="72" name="Line 67"/>
              <p:cNvSpPr>
                <a:spLocks noChangeShapeType="1"/>
              </p:cNvSpPr>
              <p:nvPr/>
            </p:nvSpPr>
            <p:spPr bwMode="auto">
              <a:xfrm>
                <a:off x="1632" y="1248"/>
                <a:ext cx="576" cy="384"/>
              </a:xfrm>
              <a:prstGeom prst="line">
                <a:avLst/>
              </a:prstGeom>
              <a:noFill/>
              <a:ln w="15875">
                <a:solidFill>
                  <a:srgbClr val="99FF3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 b="1" i="1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3" name="Text Box 68"/>
              <p:cNvSpPr txBox="1">
                <a:spLocks noChangeArrowheads="1"/>
              </p:cNvSpPr>
              <p:nvPr/>
            </p:nvSpPr>
            <p:spPr bwMode="auto">
              <a:xfrm>
                <a:off x="336" y="1200"/>
                <a:ext cx="709" cy="2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ru-RU" sz="1400" b="1" smtClean="0">
                    <a:solidFill>
                      <a:srgbClr val="008000"/>
                    </a:solidFill>
                  </a:rPr>
                  <a:t>Bank Staff</a:t>
                </a:r>
              </a:p>
            </p:txBody>
          </p:sp>
          <p:grpSp>
            <p:nvGrpSpPr>
              <p:cNvPr id="74" name="Group 69"/>
              <p:cNvGrpSpPr>
                <a:grpSpLocks/>
              </p:cNvGrpSpPr>
              <p:nvPr/>
            </p:nvGrpSpPr>
            <p:grpSpPr bwMode="auto">
              <a:xfrm>
                <a:off x="1152" y="1008"/>
                <a:ext cx="480" cy="539"/>
                <a:chOff x="3744" y="949"/>
                <a:chExt cx="480" cy="539"/>
              </a:xfrm>
            </p:grpSpPr>
            <p:grpSp>
              <p:nvGrpSpPr>
                <p:cNvPr id="75" name="Group 70"/>
                <p:cNvGrpSpPr>
                  <a:grpSpLocks/>
                </p:cNvGrpSpPr>
                <p:nvPr/>
              </p:nvGrpSpPr>
              <p:grpSpPr bwMode="auto">
                <a:xfrm>
                  <a:off x="3840" y="949"/>
                  <a:ext cx="288" cy="432"/>
                  <a:chOff x="96" y="2640"/>
                  <a:chExt cx="288" cy="432"/>
                </a:xfrm>
              </p:grpSpPr>
              <p:sp>
                <p:nvSpPr>
                  <p:cNvPr id="86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2640"/>
                    <a:ext cx="288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FF33">
                          <a:gamma/>
                          <a:shade val="46275"/>
                          <a:invGamma/>
                        </a:srgbClr>
                      </a:gs>
                      <a:gs pos="50000">
                        <a:srgbClr val="99FF33"/>
                      </a:gs>
                      <a:gs pos="100000">
                        <a:srgbClr val="99FF33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b="1" i="1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87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2832"/>
                    <a:ext cx="0" cy="24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b="1" i="1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88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2928"/>
                    <a:ext cx="96" cy="48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b="1" i="1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89" name="Line 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4" y="2928"/>
                    <a:ext cx="96" cy="48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b="1" i="1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76" name="Group 75"/>
                <p:cNvGrpSpPr>
                  <a:grpSpLocks/>
                </p:cNvGrpSpPr>
                <p:nvPr/>
              </p:nvGrpSpPr>
              <p:grpSpPr bwMode="auto">
                <a:xfrm>
                  <a:off x="3936" y="1045"/>
                  <a:ext cx="288" cy="432"/>
                  <a:chOff x="96" y="2640"/>
                  <a:chExt cx="288" cy="432"/>
                </a:xfrm>
              </p:grpSpPr>
              <p:sp>
                <p:nvSpPr>
                  <p:cNvPr id="82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2640"/>
                    <a:ext cx="288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FF33">
                          <a:gamma/>
                          <a:shade val="46275"/>
                          <a:invGamma/>
                        </a:srgbClr>
                      </a:gs>
                      <a:gs pos="50000">
                        <a:srgbClr val="99FF33"/>
                      </a:gs>
                      <a:gs pos="100000">
                        <a:srgbClr val="99FF33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b="1" i="1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83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2832"/>
                    <a:ext cx="0" cy="24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b="1" i="1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84" name="Line 78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2928"/>
                    <a:ext cx="96" cy="48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b="1" i="1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85" name="Line 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4" y="2928"/>
                    <a:ext cx="96" cy="48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b="1" i="1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77" name="Group 80"/>
                <p:cNvGrpSpPr>
                  <a:grpSpLocks/>
                </p:cNvGrpSpPr>
                <p:nvPr/>
              </p:nvGrpSpPr>
              <p:grpSpPr bwMode="auto">
                <a:xfrm>
                  <a:off x="3744" y="1056"/>
                  <a:ext cx="288" cy="432"/>
                  <a:chOff x="96" y="2640"/>
                  <a:chExt cx="288" cy="432"/>
                </a:xfrm>
              </p:grpSpPr>
              <p:sp>
                <p:nvSpPr>
                  <p:cNvPr id="78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2640"/>
                    <a:ext cx="288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FF33">
                          <a:gamma/>
                          <a:shade val="46275"/>
                          <a:invGamma/>
                        </a:srgbClr>
                      </a:gs>
                      <a:gs pos="50000">
                        <a:srgbClr val="99FF33"/>
                      </a:gs>
                      <a:gs pos="100000">
                        <a:srgbClr val="99FF33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b="1" i="1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79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2832"/>
                    <a:ext cx="0" cy="24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b="1" i="1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80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2928"/>
                    <a:ext cx="96" cy="48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b="1" i="1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81" name="Line 8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4" y="2928"/>
                    <a:ext cx="96" cy="48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b="1" i="1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</p:grpSp>
        <p:sp>
          <p:nvSpPr>
            <p:cNvPr id="71" name="AutoShape 85"/>
            <p:cNvSpPr>
              <a:spLocks noChangeArrowheads="1"/>
            </p:cNvSpPr>
            <p:nvPr/>
          </p:nvSpPr>
          <p:spPr bwMode="auto">
            <a:xfrm>
              <a:off x="288" y="1488"/>
              <a:ext cx="1584" cy="720"/>
            </a:xfrm>
            <a:prstGeom prst="wedgeEllipseCallout">
              <a:avLst>
                <a:gd name="adj1" fmla="val 66227"/>
                <a:gd name="adj2" fmla="val 71111"/>
              </a:avLst>
            </a:prstGeom>
            <a:solidFill>
              <a:srgbClr val="99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FFFFFF"/>
                </a:buClr>
                <a:buFont typeface="Times New Roman" pitchFamily="18" charset="0"/>
                <a:buNone/>
              </a:pPr>
              <a:r>
                <a:rPr lang="en-US" altLang="ru-RU" sz="2000" b="1" dirty="0" smtClean="0">
                  <a:solidFill>
                    <a:srgbClr val="CC0000"/>
                  </a:solidFill>
                </a:rPr>
                <a:t>Branch Automation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043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15F2-42FE-A944-9743-3E35339DA74A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© Misys 2014</a:t>
            </a:r>
            <a:endParaRPr lang="en-GB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4BF20C-2D2F-2040-829F-027D1B5262DC}" type="datetime3">
              <a:rPr lang="en-GB" smtClean="0"/>
              <a:pPr/>
              <a:t>3 September, 2015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9999" y="838200"/>
            <a:ext cx="8421193" cy="3945299"/>
          </a:xfrm>
        </p:spPr>
        <p:txBody>
          <a:bodyPr/>
          <a:lstStyle/>
          <a:p>
            <a:r>
              <a:rPr lang="ru-RU" dirty="0" smtClean="0"/>
              <a:t>То ли не нашлось таких производителей, у которых помимо АБС был бы еще в портфеле и Интернет-банкинг...</a:t>
            </a:r>
          </a:p>
          <a:p>
            <a:r>
              <a:rPr lang="ru-RU" dirty="0" smtClean="0"/>
              <a:t>То ли те, у кого он все же был в портфеле, оказались и без того завалены заказами</a:t>
            </a:r>
            <a:r>
              <a:rPr lang="ru-RU" dirty="0" smtClean="0">
                <a:sym typeface="Wingdings" panose="05000000000000000000" pitchFamily="2" charset="2"/>
              </a:rPr>
              <a:t> (всегда ведь нужен какой-то </a:t>
            </a:r>
            <a:r>
              <a:rPr lang="ru-RU" dirty="0">
                <a:sym typeface="Wingdings" panose="05000000000000000000" pitchFamily="2" charset="2"/>
              </a:rPr>
              <a:t>еще </a:t>
            </a:r>
            <a:r>
              <a:rPr lang="ru-RU" dirty="0" smtClean="0">
                <a:sym typeface="Wingdings" panose="05000000000000000000" pitchFamily="2" charset="2"/>
              </a:rPr>
              <a:t>и экономический резон – на одних идеях далеко не уедешь)</a:t>
            </a:r>
          </a:p>
          <a:p>
            <a:r>
              <a:rPr lang="ru-RU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То ли банки-заказчики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ru-RU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в очередной раз ударились в экономию (на основных-то средствах!) и опять прельстились возможностями 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MS Excel</a:t>
            </a:r>
            <a:r>
              <a:rPr lang="ru-RU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 (хорошо еще, что на счеты они пока не собираются переходить)</a:t>
            </a:r>
          </a:p>
          <a:p>
            <a:endParaRPr lang="ru-RU" b="1" dirty="0">
              <a:sym typeface="Wingdings" panose="05000000000000000000" pitchFamily="2" charset="2"/>
            </a:endParaRPr>
          </a:p>
          <a:p>
            <a:r>
              <a:rPr lang="ru-RU" dirty="0" smtClean="0">
                <a:sym typeface="Wingdings" panose="05000000000000000000" pitchFamily="2" charset="2"/>
              </a:rPr>
              <a:t>Но только история сложилась так, что мы теперь возвращаемся к этой концепции как бы «на новом витке»</a:t>
            </a:r>
          </a:p>
          <a:p>
            <a:endParaRPr lang="ru-RU" dirty="0">
              <a:sym typeface="Wingdings" panose="05000000000000000000" pitchFamily="2" charset="2"/>
            </a:endParaRPr>
          </a:p>
          <a:p>
            <a:r>
              <a:rPr lang="ru-RU" dirty="0" smtClean="0">
                <a:solidFill>
                  <a:srgbClr val="005EA4"/>
                </a:solidFill>
              </a:rPr>
              <a:t>И, не знаю как другие, но компания </a:t>
            </a:r>
            <a:r>
              <a:rPr lang="en-US" dirty="0" smtClean="0">
                <a:solidFill>
                  <a:srgbClr val="005EA4"/>
                </a:solidFill>
              </a:rPr>
              <a:t>Misys</a:t>
            </a:r>
            <a:r>
              <a:rPr lang="ru-RU" dirty="0" smtClean="0">
                <a:solidFill>
                  <a:srgbClr val="005EA4"/>
                </a:solidFill>
              </a:rPr>
              <a:t>, которую я здесь представляю, быстро дрейфует в эту сторону...</a:t>
            </a:r>
            <a:endParaRPr lang="ru-RU" dirty="0">
              <a:solidFill>
                <a:srgbClr val="005EA4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Но, как обычно, что-то не заладилось</a:t>
            </a:r>
            <a:r>
              <a:rPr lang="ru-RU" sz="1800" dirty="0" smtClean="0">
                <a:sym typeface="Wingdings" panose="05000000000000000000" pitchFamily="2" charset="2"/>
              </a:rPr>
              <a:t>...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70718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15F2-42FE-A944-9743-3E35339DA74A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© Misys 2014</a:t>
            </a:r>
            <a:endParaRPr lang="en-GB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4BF20C-2D2F-2040-829F-027D1B5262DC}" type="datetime3">
              <a:rPr lang="en-GB" smtClean="0"/>
              <a:pPr/>
              <a:t>3 September, 2015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0000" y="180000"/>
            <a:ext cx="6345600" cy="540000"/>
          </a:xfrm>
        </p:spPr>
        <p:txBody>
          <a:bodyPr/>
          <a:lstStyle/>
          <a:p>
            <a:r>
              <a:rPr lang="ru-RU" sz="1800" dirty="0" smtClean="0"/>
              <a:t>Вот это интерфейс операциониста </a:t>
            </a:r>
            <a:r>
              <a:rPr lang="en-US" sz="1800" dirty="0" smtClean="0"/>
              <a:t>/</a:t>
            </a:r>
            <a:r>
              <a:rPr lang="ru-RU" sz="1800" dirty="0" smtClean="0"/>
              <a:t> кассира </a:t>
            </a:r>
            <a:r>
              <a:rPr lang="en-US" sz="1800" dirty="0" smtClean="0"/>
              <a:t> </a:t>
            </a:r>
            <a:r>
              <a:rPr lang="ru-RU" sz="1800" dirty="0" smtClean="0"/>
              <a:t>в отделении, а также оператора колл-центра:</a:t>
            </a:r>
            <a:endParaRPr lang="ru-RU" sz="1800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0" y="617554"/>
            <a:ext cx="6631350" cy="4868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508750" y="952500"/>
            <a:ext cx="2508583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ru-RU" sz="1400" i="1" kern="0" dirty="0" smtClean="0"/>
              <a:t>Здесь операционист вместо обычной формы для ввода кассового ордера видит все данные по клиенту:                 </a:t>
            </a:r>
          </a:p>
          <a:p>
            <a:pPr>
              <a:defRPr/>
            </a:pPr>
            <a:endParaRPr lang="ru-RU" sz="1400" i="1" kern="0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i="1" kern="0" dirty="0" smtClean="0"/>
              <a:t>и его демографические данные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i="1" kern="0" dirty="0" smtClean="0"/>
              <a:t>и его рейтинги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i="1" kern="0" dirty="0" smtClean="0"/>
              <a:t>и все его счета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i="1" kern="0" dirty="0" smtClean="0"/>
              <a:t>и баланс активов и обязательств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i="1" kern="0" dirty="0" smtClean="0"/>
              <a:t>и все его договора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i="1" kern="0" dirty="0" smtClean="0"/>
              <a:t>и маркетинговые предложения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i="1" kern="0" dirty="0" smtClean="0"/>
              <a:t>и взаимосвязи с другими клиентами</a:t>
            </a:r>
            <a:endParaRPr lang="en-US" sz="1400" i="1" kern="0" dirty="0"/>
          </a:p>
        </p:txBody>
      </p:sp>
    </p:spTree>
    <p:extLst>
      <p:ext uri="{BB962C8B-B14F-4D97-AF65-F5344CB8AC3E}">
        <p14:creationId xmlns:p14="http://schemas.microsoft.com/office/powerpoint/2010/main" val="316053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014_Misys_Banking_PPT_Template">
  <a:themeElements>
    <a:clrScheme name="Misys 2014">
      <a:dk1>
        <a:srgbClr val="414141"/>
      </a:dk1>
      <a:lt1>
        <a:sysClr val="window" lastClr="FFFFFF"/>
      </a:lt1>
      <a:dk2>
        <a:srgbClr val="2AB5B2"/>
      </a:dk2>
      <a:lt2>
        <a:srgbClr val="FFFFFF"/>
      </a:lt2>
      <a:accent1>
        <a:srgbClr val="2ABBB2"/>
      </a:accent1>
      <a:accent2>
        <a:srgbClr val="8CC370"/>
      </a:accent2>
      <a:accent3>
        <a:srgbClr val="E94952"/>
      </a:accent3>
      <a:accent4>
        <a:srgbClr val="F69257"/>
      </a:accent4>
      <a:accent5>
        <a:srgbClr val="988DC3"/>
      </a:accent5>
      <a:accent6>
        <a:srgbClr val="5988C6"/>
      </a:accent6>
      <a:hlink>
        <a:srgbClr val="6B5DA5"/>
      </a:hlink>
      <a:folHlink>
        <a:srgbClr val="EF85B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rnd" cmpd="sng">
          <a:solidFill>
            <a:schemeClr val="tx1"/>
          </a:solidFill>
          <a:prstDash val="sysDot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694DD0626CF440AB2E2CE705E18829" ma:contentTypeVersion="0" ma:contentTypeDescription="Create a new document." ma:contentTypeScope="" ma:versionID="44f74f087365e06a1d17ed1fa65e595d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6385E5-316F-45AD-8534-5387A030AA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FE150225-5ABE-4BEE-90C8-AB7022B5F679}">
  <ds:schemaRefs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17BF465-9228-4105-BD37-205571B242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2014_Misys_Banking_PPT_Template</Template>
  <TotalTime>24413</TotalTime>
  <Words>2159</Words>
  <Application>Microsoft Office PowerPoint</Application>
  <PresentationFormat>On-screen Show (16:9)</PresentationFormat>
  <Paragraphs>383</Paragraphs>
  <Slides>26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2014_Misys_Banking_PPT_Template</vt:lpstr>
      <vt:lpstr>Worksheet</vt:lpstr>
      <vt:lpstr>Clip</vt:lpstr>
      <vt:lpstr>Visio</vt:lpstr>
      <vt:lpstr>ClipArt</vt:lpstr>
      <vt:lpstr>Омниканальность vs.               Многоканальность</vt:lpstr>
      <vt:lpstr>Минули те блаженные времена, когда банк общался с клиентом только в отделении...</vt:lpstr>
      <vt:lpstr>Поневоле возникает вопрос самоидентификации банка по отношению к клиенту... Но как это выглядит у нас сейчас?</vt:lpstr>
      <vt:lpstr>Что заботит банк больше всего??</vt:lpstr>
      <vt:lpstr>А как на самом деле надо работать? (чтобы были продажи)</vt:lpstr>
      <vt:lpstr>А что нужно, чтобы были одинаковые? (экраны в смысле)</vt:lpstr>
      <vt:lpstr>Вот какой должна была быть логика развития фронт-офиса...</vt:lpstr>
      <vt:lpstr>Но, как обычно, что-то не заладилось...</vt:lpstr>
      <vt:lpstr>Вот это интерфейс операциониста / кассира  в отделении, а также оператора колл-центра:</vt:lpstr>
      <vt:lpstr>А вот это интерфейс интернет-банкинга:</vt:lpstr>
      <vt:lpstr>На его финансовой «стене» ему подсказывают дальнейшие шаги</vt:lpstr>
      <vt:lpstr>Ввод любого платежа максимально облегчен и снабжен разнообразными подсказками</vt:lpstr>
      <vt:lpstr>Историю платежей можно просматривать разными способами:        и списком, и «календарно», и в виде графика...</vt:lpstr>
      <vt:lpstr>Но мы можем не только просматривать историю, но видеть и будущие расходы – это своего рода прогноз «кэш-флоу»</vt:lpstr>
      <vt:lpstr>А это уже для держателей портфелей. Здесь есть и статика и динамика, и новости рынка акций и даже предупреждения</vt:lpstr>
      <vt:lpstr>Есть и так называемая геймификация, которая больше приближена к молодежи и «дружит» с социальными сетями</vt:lpstr>
      <vt:lpstr>Но самое главное, что и интернет- и мобильный банкинг мы активно используем как каналы продаж!</vt:lpstr>
      <vt:lpstr>Есть еще много прелестей типа «мобильных кошельков»...</vt:lpstr>
      <vt:lpstr>Нативные приложения для разноформатных смартфонов, планшетов и даже для смарт-часов...</vt:lpstr>
      <vt:lpstr>Биометрия по пальцам и по голосу...</vt:lpstr>
      <vt:lpstr>Однако все это, увы, бесполезно, пока мы подходим к вопросу фрагментарно...</vt:lpstr>
      <vt:lpstr>Вот как примерно должно выглядеть «дерево» ИТ-инфраструктуры современного банка...</vt:lpstr>
      <vt:lpstr>PowerPoint Presentation</vt:lpstr>
      <vt:lpstr>Однако мы продолжаем говорить об экономии (модная такая тема)...</vt:lpstr>
      <vt:lpstr>Но стоит ли вкладываться в «основные средства» на стагнирующем рынке??</vt:lpstr>
      <vt:lpstr>PowerPoint Presentation</vt:lpstr>
    </vt:vector>
  </TitlesOfParts>
  <Company>Misys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Burke, Dee</dc:creator>
  <cp:lastModifiedBy>Zamanskiy, Gennady</cp:lastModifiedBy>
  <cp:revision>287</cp:revision>
  <dcterms:created xsi:type="dcterms:W3CDTF">2014-05-20T14:07:11Z</dcterms:created>
  <dcterms:modified xsi:type="dcterms:W3CDTF">2015-09-03T12:50:31Z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0x0101005D694DD0626CF440AB2E2CE705E18829</vt:lpwstr>
  </property>
</Properties>
</file>