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3" r:id="rId3"/>
  </p:sldMasterIdLst>
  <p:notesMasterIdLst>
    <p:notesMasterId r:id="rId11"/>
  </p:notesMasterIdLst>
  <p:handoutMasterIdLst>
    <p:handoutMasterId r:id="rId12"/>
  </p:handoutMasterIdLst>
  <p:sldIdLst>
    <p:sldId id="336" r:id="rId4"/>
    <p:sldId id="366" r:id="rId5"/>
    <p:sldId id="409" r:id="rId6"/>
    <p:sldId id="405" r:id="rId7"/>
    <p:sldId id="407" r:id="rId8"/>
    <p:sldId id="367" r:id="rId9"/>
    <p:sldId id="320" r:id="rId1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9F"/>
    <a:srgbClr val="575757"/>
    <a:srgbClr val="ED8B00"/>
    <a:srgbClr val="0086CD"/>
    <a:srgbClr val="6FA287"/>
    <a:srgbClr val="008080"/>
    <a:srgbClr val="CBD9ED"/>
    <a:srgbClr val="E7EDF6"/>
    <a:srgbClr val="CBCFED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9196" autoAdjust="0"/>
  </p:normalViewPr>
  <p:slideViewPr>
    <p:cSldViewPr>
      <p:cViewPr>
        <p:scale>
          <a:sx n="100" d="100"/>
          <a:sy n="100" d="100"/>
        </p:scale>
        <p:origin x="-258" y="-90"/>
      </p:cViewPr>
      <p:guideLst>
        <p:guide orient="horz" pos="3702"/>
        <p:guide orient="horz" pos="210"/>
        <p:guide orient="horz" pos="799"/>
        <p:guide orient="horz" pos="731"/>
        <p:guide pos="5511"/>
        <p:guide pos="295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082" y="-108"/>
      </p:cViewPr>
      <p:guideLst>
        <p:guide orient="horz" pos="3127"/>
        <p:guide orient="horz" pos="123"/>
        <p:guide orient="horz" pos="6081"/>
        <p:guide orient="horz" pos="5884"/>
        <p:guide pos="72"/>
        <p:guide pos="42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739545" y="9028191"/>
            <a:ext cx="4496378" cy="312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961827" y="9340697"/>
            <a:ext cx="643183" cy="31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4685037-653E-4994-8415-FCFAD0877DDC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740727" y="9340697"/>
            <a:ext cx="4495199" cy="312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235923" y="9340697"/>
            <a:ext cx="447278" cy="312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C2162A-B19F-4688-9AFB-3A19882287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475" y="9340697"/>
            <a:ext cx="909897" cy="31250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1205" y="9274059"/>
            <a:ext cx="14633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94389" y="9262569"/>
            <a:ext cx="14633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64273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458913" y="195263"/>
            <a:ext cx="645953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506235" y="195322"/>
            <a:ext cx="3176969" cy="9145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289031" y="9418823"/>
            <a:ext cx="394171" cy="312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874AA7-05A6-429D-A9C2-DF19B4165B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84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01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/>
          <p:nvPr userDrawn="1"/>
        </p:nvGrpSpPr>
        <p:grpSpPr>
          <a:xfrm>
            <a:off x="1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6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14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8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17"/>
            <p:cNvSpPr/>
            <p:nvPr/>
          </p:nvSpPr>
          <p:spPr>
            <a:xfrm rot="5400000">
              <a:off x="3635264" y="633"/>
              <a:ext cx="1160465" cy="11592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" name="Группа 16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</p:grpSpPr>
        <p:sp>
          <p:nvSpPr>
            <p:cNvPr id="11" name="Прямоугольник 15"/>
            <p:cNvSpPr/>
            <p:nvPr userDrawn="1"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20"/>
            <p:cNvSpPr/>
            <p:nvPr userDrawn="1"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0"/>
          <p:cNvGrpSpPr/>
          <p:nvPr userDrawn="1"/>
        </p:nvGrpSpPr>
        <p:grpSpPr>
          <a:xfrm>
            <a:off x="-4918" y="1"/>
            <a:ext cx="9147331" cy="6858001"/>
            <a:chOff x="0" y="0"/>
            <a:chExt cx="9147331" cy="6858001"/>
          </a:xfrm>
          <a:solidFill>
            <a:srgbClr val="FFFFFF">
              <a:alpha val="50196"/>
            </a:srgbClr>
          </a:solidFill>
        </p:grpSpPr>
        <p:sp>
          <p:nvSpPr>
            <p:cNvPr id="14" name="Прямоугольник 19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24"/>
            <p:cNvSpPr/>
            <p:nvPr/>
          </p:nvSpPr>
          <p:spPr>
            <a:xfrm>
              <a:off x="7705726" y="1160463"/>
              <a:ext cx="1436688" cy="56975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5289" y="1268414"/>
            <a:ext cx="3240609" cy="15128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5288" y="2781301"/>
            <a:ext cx="3240608" cy="151129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слайда</a:t>
            </a:r>
          </a:p>
          <a:p>
            <a:r>
              <a:rPr lang="ru-RU" dirty="0" smtClean="0"/>
              <a:t>Шрифт </a:t>
            </a:r>
            <a:r>
              <a:rPr lang="en-US" dirty="0" smtClean="0"/>
              <a:t>Arial 16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DEE437-41E6-480D-949D-34CA959E6957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C6968F-F987-4472-B298-3243FEE05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7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61" y="5229201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8" name="Прямоугольник 16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9" name="Прямоугольник 17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9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395288" y="1268414"/>
            <a:ext cx="410527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28028-D853-4D59-B0FA-58132526FE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EDE0C300-EED3-46BD-B73D-6AA07CA16A05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6" name="Прямоугольник 13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7" name="Прямоугольник 14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395289" y="1268414"/>
            <a:ext cx="835342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9" y="5876925"/>
            <a:ext cx="835342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A4B5-3976-4FCF-AAC0-1C435DBDB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5F926542-2E53-40B2-AF30-AAF5A608510E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аблиц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9" name="Прямоугольник 16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10" name="Прямоугольник 17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9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8312" y="1268414"/>
            <a:ext cx="4032251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0DE4-2657-41B4-8944-71995369B8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7F026A13-A630-4A8D-BB14-DE63D985ACD5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9" name="Прямоугольник 13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10" name="Прямоугольник 14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196977"/>
            <a:ext cx="4105275" cy="4679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43439" y="1268413"/>
            <a:ext cx="4032251" cy="460700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4643439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B1DC-6F63-45DB-AF9E-46D4B0C631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A67A946E-A5AB-46B4-8B35-FC19AE7BCF61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6" name="Прямоугольник 13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7" name="Прямоугольник 14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8314" y="1268414"/>
            <a:ext cx="820737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9" y="5876925"/>
            <a:ext cx="835342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5340-E7AC-4E17-ADB1-63CCF4F6ED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919E3F71-E23D-40B7-BCE5-6494809BA0E8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Пользователь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4" name="Прямоугольник 10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5" name="Прямоугольник 11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684E-0D5C-4E16-B3B3-423BDF4265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Дата 2"/>
          <p:cNvSpPr>
            <a:spLocks noGrp="1"/>
          </p:cNvSpPr>
          <p:nvPr>
            <p:ph type="dt" sz="half" idx="12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87DC82B1-0C17-4850-8CA6-B0D78EB11DE6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 userDrawn="1"/>
        </p:nvSpPr>
        <p:spPr>
          <a:xfrm>
            <a:off x="0" y="1557339"/>
            <a:ext cx="7705725" cy="5300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7"/>
          <p:cNvSpPr/>
          <p:nvPr userDrawn="1"/>
        </p:nvSpPr>
        <p:spPr>
          <a:xfrm rot="5400000">
            <a:off x="1" y="1557339"/>
            <a:ext cx="1042987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8"/>
          <p:cNvSpPr/>
          <p:nvPr userDrawn="1"/>
        </p:nvSpPr>
        <p:spPr>
          <a:xfrm rot="16200000">
            <a:off x="6301582" y="5453857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551" y="2565401"/>
            <a:ext cx="4537075" cy="15128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71551" y="4078288"/>
            <a:ext cx="4537075" cy="143827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слайда</a:t>
            </a:r>
          </a:p>
          <a:p>
            <a:r>
              <a:rPr lang="ru-RU" dirty="0" smtClean="0"/>
              <a:t>Шрифт </a:t>
            </a:r>
            <a:r>
              <a:rPr lang="en-US" dirty="0" smtClean="0"/>
              <a:t>Arial</a:t>
            </a:r>
            <a:r>
              <a:rPr lang="ru-RU" dirty="0" smtClean="0"/>
              <a:t> 16пт.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CED517-3B4D-4257-9F19-1BD6D12174F0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198606-51F3-4C37-8242-50DF1F59D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557338"/>
            <a:ext cx="7705725" cy="5300662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0" y="1557338"/>
            <a:ext cx="1042987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6301582" y="5453856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71550" y="3213100"/>
            <a:ext cx="45370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800" smtClean="0">
                <a:solidFill>
                  <a:schemeClr val="bg1"/>
                </a:solidFill>
                <a:latin typeface="PT Sans" charset="0"/>
              </a:rPr>
              <a:t>Россия,  115035</a:t>
            </a:r>
          </a:p>
          <a:p>
            <a:pPr>
              <a:defRPr/>
            </a:pPr>
            <a:r>
              <a:rPr kumimoji="0" lang="ru-RU" sz="1800" smtClean="0">
                <a:solidFill>
                  <a:schemeClr val="bg1"/>
                </a:solidFill>
                <a:latin typeface="PT Sans" charset="0"/>
              </a:rPr>
              <a:t>Москва,  ул.Садовническая,  д. 79</a:t>
            </a:r>
          </a:p>
          <a:p>
            <a:pPr>
              <a:defRPr/>
            </a:pPr>
            <a:endParaRPr kumimoji="0" lang="en-US" sz="1800" smtClean="0">
              <a:solidFill>
                <a:schemeClr val="bg1"/>
              </a:solidFill>
              <a:latin typeface="PT Sans" charset="0"/>
            </a:endParaRPr>
          </a:p>
          <a:p>
            <a:pPr>
              <a:defRPr/>
            </a:pPr>
            <a:r>
              <a:rPr kumimoji="0" lang="ru-RU" sz="1800" smtClean="0">
                <a:solidFill>
                  <a:schemeClr val="bg1"/>
                </a:solidFill>
                <a:latin typeface="PT Sans" charset="0"/>
              </a:rPr>
              <a:t>Телефоны: +7(</a:t>
            </a:r>
            <a:r>
              <a:rPr kumimoji="0" lang="en-US" sz="1800" smtClean="0">
                <a:solidFill>
                  <a:schemeClr val="bg1"/>
                </a:solidFill>
                <a:latin typeface="PT Sans" charset="0"/>
              </a:rPr>
              <a:t>495)783-79-98</a:t>
            </a:r>
          </a:p>
          <a:p>
            <a:pPr>
              <a:defRPr/>
            </a:pPr>
            <a:r>
              <a:rPr kumimoji="0" lang="ru-RU" sz="1800" smtClean="0">
                <a:solidFill>
                  <a:schemeClr val="bg1"/>
                </a:solidFill>
                <a:latin typeface="PT Sans" charset="0"/>
              </a:rPr>
              <a:t>                  +7</a:t>
            </a:r>
            <a:r>
              <a:rPr kumimoji="0" lang="en-US" sz="1800" smtClean="0">
                <a:solidFill>
                  <a:schemeClr val="bg1"/>
                </a:solidFill>
                <a:latin typeface="PT Sans" charset="0"/>
              </a:rPr>
              <a:t>(495)783-79-66</a:t>
            </a:r>
          </a:p>
          <a:p>
            <a:pPr>
              <a:defRPr/>
            </a:pPr>
            <a:r>
              <a:rPr kumimoji="0" lang="ru-RU" sz="1800" smtClean="0">
                <a:solidFill>
                  <a:schemeClr val="bg1"/>
                </a:solidFill>
                <a:latin typeface="PT Sans" charset="0"/>
              </a:rPr>
              <a:t>Факс:         +7(495)783-79-74</a:t>
            </a:r>
            <a:br>
              <a:rPr kumimoji="0" lang="ru-RU" sz="1800" smtClean="0">
                <a:solidFill>
                  <a:schemeClr val="bg1"/>
                </a:solidFill>
                <a:latin typeface="PT Sans" charset="0"/>
              </a:rPr>
            </a:br>
            <a:endParaRPr kumimoji="0" lang="ru-RU" sz="1800" smtClean="0">
              <a:solidFill>
                <a:schemeClr val="bg1"/>
              </a:solidFill>
              <a:latin typeface="PT Sans" charset="0"/>
            </a:endParaRPr>
          </a:p>
          <a:p>
            <a:pPr>
              <a:defRPr/>
            </a:pPr>
            <a:endParaRPr kumimoji="0" lang="ru-RU" sz="1800" smtClean="0">
              <a:solidFill>
                <a:schemeClr val="bg1"/>
              </a:solidFill>
              <a:latin typeface="PT Sans" charset="0"/>
            </a:endParaRPr>
          </a:p>
          <a:p>
            <a:pPr>
              <a:defRPr/>
            </a:pPr>
            <a:r>
              <a:rPr kumimoji="0" lang="en-US" sz="1800" smtClean="0">
                <a:solidFill>
                  <a:schemeClr val="bg1"/>
                </a:solidFill>
                <a:latin typeface="PT Sans" charset="0"/>
              </a:rPr>
              <a:t>www.mspbank.ru</a:t>
            </a:r>
            <a:endParaRPr kumimoji="0" lang="ru-RU" sz="1800" smtClean="0"/>
          </a:p>
          <a:p>
            <a:pPr>
              <a:defRPr/>
            </a:pPr>
            <a:endParaRPr kumimoji="0" lang="ru-RU" sz="1800" smtClean="0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971550" y="2565401"/>
            <a:ext cx="6480770" cy="431551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DF8CD7-C2B1-4118-94C0-E369D09784E5}" type="datetime1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0CFAB7-1EB7-4583-AF4D-0C5B96961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99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BC3AB-5469-4B1A-A294-73A2A3F67F7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76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01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 userDrawn="1"/>
        </p:nvSpPr>
        <p:spPr>
          <a:xfrm>
            <a:off x="0" y="1557339"/>
            <a:ext cx="7705725" cy="5300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7"/>
          <p:cNvSpPr/>
          <p:nvPr userDrawn="1"/>
        </p:nvSpPr>
        <p:spPr>
          <a:xfrm rot="5400000">
            <a:off x="1" y="1557339"/>
            <a:ext cx="1042987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8"/>
          <p:cNvSpPr/>
          <p:nvPr userDrawn="1"/>
        </p:nvSpPr>
        <p:spPr>
          <a:xfrm rot="16200000">
            <a:off x="6301582" y="5453857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551" y="2565401"/>
            <a:ext cx="4537075" cy="15128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71551" y="4078288"/>
            <a:ext cx="4537075" cy="143827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слайда</a:t>
            </a:r>
          </a:p>
          <a:p>
            <a:r>
              <a:rPr lang="ru-RU" dirty="0" smtClean="0"/>
              <a:t>Шрифт </a:t>
            </a:r>
            <a:r>
              <a:rPr lang="en-US" dirty="0" smtClean="0"/>
              <a:t>Arial 16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F78242-00DE-4D9D-B0A6-66F2D58D76F1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18EF87-67E8-4A96-8AD2-26FD826F0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5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1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8C932-120C-4D5F-AE90-B8E796D70C72}" type="datetime1">
              <a:rPr lang="ru-RU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668A4-3A4E-4921-B7D4-35B1292968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3B4DB-281A-46E0-AB07-F12B525A9F99}" type="datetime1">
              <a:rPr lang="ru-RU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1A87F-0117-427D-A322-D14B4074A5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C15B4-4562-4D80-B1DA-AADA46DEA0E2}" type="datetime1">
              <a:rPr lang="ru-RU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9F485-12A5-465B-A1CC-5F04265FF0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CE123-F08F-47A3-A60B-C8D846C4B5BA}" type="datetime1">
              <a:rPr lang="ru-RU"/>
              <a:pPr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32875-64B0-4D67-A3D5-FE4153D991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9080B9-B94C-49F8-8275-2D68ACEF8532}" type="datetime1">
              <a:rPr lang="ru-RU"/>
              <a:pPr/>
              <a:t>28.08.2015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2370B-0C8F-401D-A8D8-04E55B5980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AECDE-5E5E-43D5-803B-F303BC89F8CB}" type="datetime1">
              <a:rPr lang="ru-RU"/>
              <a:pPr/>
              <a:t>28.08.2015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9D417-9164-4799-8D51-E5DA209F55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06F25-7B9B-4FDD-AFD2-CB186C25B5B2}" type="datetime1">
              <a:rPr lang="ru-RU"/>
              <a:pPr/>
              <a:t>28.08.2015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BEAE2-3A3E-43D4-9AAF-C25082A3CD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4F2EA-25B3-4A61-B509-FFBC3A08D46B}" type="datetime1">
              <a:rPr lang="ru-RU"/>
              <a:pPr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46E71-046F-40AA-B641-5A663A5396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53C6F-8F23-4559-AAB0-6505F82437BE}" type="datetime1">
              <a:rPr lang="ru-RU"/>
              <a:pPr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62554-0A6D-4FC8-A8E2-17A5AE5899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C49FD-1C34-47E6-9BD6-72A59E622BBA}" type="datetime1">
              <a:rPr lang="ru-RU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0F54F-19FC-4B3B-B67F-49B9EF0301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7"/>
          <p:cNvSpPr/>
          <p:nvPr userDrawn="1"/>
        </p:nvSpPr>
        <p:spPr>
          <a:xfrm>
            <a:off x="0" y="1160463"/>
            <a:ext cx="7705725" cy="370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27"/>
          <p:cNvCxnSpPr/>
          <p:nvPr userDrawn="1"/>
        </p:nvCxnSpPr>
        <p:spPr>
          <a:xfrm rot="8100000">
            <a:off x="42100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28"/>
          <p:cNvCxnSpPr/>
          <p:nvPr userDrawn="1"/>
        </p:nvCxnSpPr>
        <p:spPr>
          <a:xfrm rot="8100000">
            <a:off x="4362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30"/>
          <p:cNvCxnSpPr/>
          <p:nvPr userDrawn="1"/>
        </p:nvCxnSpPr>
        <p:spPr>
          <a:xfrm rot="8100000">
            <a:off x="4514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31"/>
          <p:cNvCxnSpPr/>
          <p:nvPr userDrawn="1"/>
        </p:nvCxnSpPr>
        <p:spPr>
          <a:xfrm rot="8100000">
            <a:off x="46672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32"/>
          <p:cNvCxnSpPr/>
          <p:nvPr userDrawn="1"/>
        </p:nvCxnSpPr>
        <p:spPr>
          <a:xfrm rot="8100000">
            <a:off x="4819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33"/>
          <p:cNvCxnSpPr/>
          <p:nvPr userDrawn="1"/>
        </p:nvCxnSpPr>
        <p:spPr>
          <a:xfrm rot="8100000">
            <a:off x="49720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35"/>
          <p:cNvCxnSpPr/>
          <p:nvPr userDrawn="1"/>
        </p:nvCxnSpPr>
        <p:spPr>
          <a:xfrm rot="8100000">
            <a:off x="5124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36"/>
          <p:cNvCxnSpPr/>
          <p:nvPr userDrawn="1"/>
        </p:nvCxnSpPr>
        <p:spPr>
          <a:xfrm rot="8100000">
            <a:off x="5276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37"/>
          <p:cNvCxnSpPr/>
          <p:nvPr userDrawn="1"/>
        </p:nvCxnSpPr>
        <p:spPr>
          <a:xfrm rot="8100000">
            <a:off x="54292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38"/>
          <p:cNvCxnSpPr/>
          <p:nvPr userDrawn="1"/>
        </p:nvCxnSpPr>
        <p:spPr>
          <a:xfrm rot="8100000">
            <a:off x="5581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39"/>
          <p:cNvCxnSpPr/>
          <p:nvPr userDrawn="1"/>
        </p:nvCxnSpPr>
        <p:spPr>
          <a:xfrm rot="8100000">
            <a:off x="57340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40"/>
          <p:cNvCxnSpPr/>
          <p:nvPr userDrawn="1"/>
        </p:nvCxnSpPr>
        <p:spPr>
          <a:xfrm rot="8100000">
            <a:off x="5886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41"/>
          <p:cNvCxnSpPr/>
          <p:nvPr userDrawn="1"/>
        </p:nvCxnSpPr>
        <p:spPr>
          <a:xfrm rot="8100000">
            <a:off x="6038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21"/>
          <p:cNvCxnSpPr/>
          <p:nvPr userDrawn="1"/>
        </p:nvCxnSpPr>
        <p:spPr>
          <a:xfrm rot="8100000">
            <a:off x="3752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22"/>
          <p:cNvCxnSpPr/>
          <p:nvPr userDrawn="1"/>
        </p:nvCxnSpPr>
        <p:spPr>
          <a:xfrm rot="8100000">
            <a:off x="39052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5"/>
          <p:cNvCxnSpPr/>
          <p:nvPr userDrawn="1"/>
        </p:nvCxnSpPr>
        <p:spPr>
          <a:xfrm rot="8100000">
            <a:off x="4057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75"/>
          <p:cNvCxnSpPr/>
          <p:nvPr userDrawn="1"/>
        </p:nvCxnSpPr>
        <p:spPr>
          <a:xfrm rot="8100000">
            <a:off x="1314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76"/>
          <p:cNvCxnSpPr/>
          <p:nvPr userDrawn="1"/>
        </p:nvCxnSpPr>
        <p:spPr>
          <a:xfrm rot="8100000">
            <a:off x="1466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77"/>
          <p:cNvCxnSpPr/>
          <p:nvPr userDrawn="1"/>
        </p:nvCxnSpPr>
        <p:spPr>
          <a:xfrm rot="8100000">
            <a:off x="16192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78"/>
          <p:cNvCxnSpPr/>
          <p:nvPr userDrawn="1"/>
        </p:nvCxnSpPr>
        <p:spPr>
          <a:xfrm rot="8100000">
            <a:off x="1771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79"/>
          <p:cNvCxnSpPr/>
          <p:nvPr userDrawn="1"/>
        </p:nvCxnSpPr>
        <p:spPr>
          <a:xfrm rot="8100000">
            <a:off x="19240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80"/>
          <p:cNvCxnSpPr/>
          <p:nvPr userDrawn="1"/>
        </p:nvCxnSpPr>
        <p:spPr>
          <a:xfrm rot="8100000">
            <a:off x="2076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81"/>
          <p:cNvCxnSpPr/>
          <p:nvPr userDrawn="1"/>
        </p:nvCxnSpPr>
        <p:spPr>
          <a:xfrm rot="8100000">
            <a:off x="2228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82"/>
          <p:cNvCxnSpPr/>
          <p:nvPr userDrawn="1"/>
        </p:nvCxnSpPr>
        <p:spPr>
          <a:xfrm rot="8100000">
            <a:off x="23812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83"/>
          <p:cNvCxnSpPr/>
          <p:nvPr userDrawn="1"/>
        </p:nvCxnSpPr>
        <p:spPr>
          <a:xfrm rot="8100000">
            <a:off x="2533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84"/>
          <p:cNvCxnSpPr/>
          <p:nvPr userDrawn="1"/>
        </p:nvCxnSpPr>
        <p:spPr>
          <a:xfrm rot="8100000">
            <a:off x="26860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85"/>
          <p:cNvCxnSpPr/>
          <p:nvPr userDrawn="1"/>
        </p:nvCxnSpPr>
        <p:spPr>
          <a:xfrm rot="8100000">
            <a:off x="2838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86"/>
          <p:cNvCxnSpPr/>
          <p:nvPr userDrawn="1"/>
        </p:nvCxnSpPr>
        <p:spPr>
          <a:xfrm rot="8100000">
            <a:off x="2990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87"/>
          <p:cNvCxnSpPr/>
          <p:nvPr userDrawn="1"/>
        </p:nvCxnSpPr>
        <p:spPr>
          <a:xfrm rot="8100000">
            <a:off x="31432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88"/>
          <p:cNvCxnSpPr/>
          <p:nvPr userDrawn="1"/>
        </p:nvCxnSpPr>
        <p:spPr>
          <a:xfrm rot="8100000">
            <a:off x="3295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89"/>
          <p:cNvCxnSpPr/>
          <p:nvPr userDrawn="1"/>
        </p:nvCxnSpPr>
        <p:spPr>
          <a:xfrm rot="8100000">
            <a:off x="3295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90"/>
          <p:cNvCxnSpPr/>
          <p:nvPr userDrawn="1"/>
        </p:nvCxnSpPr>
        <p:spPr>
          <a:xfrm rot="8100000">
            <a:off x="34480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91"/>
          <p:cNvCxnSpPr/>
          <p:nvPr userDrawn="1"/>
        </p:nvCxnSpPr>
        <p:spPr>
          <a:xfrm rot="8100000">
            <a:off x="3600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93"/>
          <p:cNvCxnSpPr/>
          <p:nvPr userDrawn="1"/>
        </p:nvCxnSpPr>
        <p:spPr>
          <a:xfrm rot="8100000">
            <a:off x="8572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94"/>
          <p:cNvCxnSpPr/>
          <p:nvPr userDrawn="1"/>
        </p:nvCxnSpPr>
        <p:spPr>
          <a:xfrm rot="8100000">
            <a:off x="1009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95"/>
          <p:cNvCxnSpPr/>
          <p:nvPr userDrawn="1"/>
        </p:nvCxnSpPr>
        <p:spPr>
          <a:xfrm rot="8100000">
            <a:off x="11620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101"/>
          <p:cNvCxnSpPr/>
          <p:nvPr userDrawn="1"/>
        </p:nvCxnSpPr>
        <p:spPr>
          <a:xfrm rot="8100000">
            <a:off x="552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102"/>
          <p:cNvCxnSpPr/>
          <p:nvPr userDrawn="1"/>
        </p:nvCxnSpPr>
        <p:spPr>
          <a:xfrm rot="8100000">
            <a:off x="704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122"/>
          <p:cNvCxnSpPr/>
          <p:nvPr userDrawn="1"/>
        </p:nvCxnSpPr>
        <p:spPr>
          <a:xfrm rot="8100000">
            <a:off x="42195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123"/>
          <p:cNvCxnSpPr/>
          <p:nvPr userDrawn="1"/>
        </p:nvCxnSpPr>
        <p:spPr>
          <a:xfrm rot="8100000">
            <a:off x="43719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124"/>
          <p:cNvCxnSpPr/>
          <p:nvPr userDrawn="1"/>
        </p:nvCxnSpPr>
        <p:spPr>
          <a:xfrm rot="8100000">
            <a:off x="45243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125"/>
          <p:cNvCxnSpPr/>
          <p:nvPr userDrawn="1"/>
        </p:nvCxnSpPr>
        <p:spPr>
          <a:xfrm rot="8100000">
            <a:off x="46767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126"/>
          <p:cNvCxnSpPr/>
          <p:nvPr userDrawn="1"/>
        </p:nvCxnSpPr>
        <p:spPr>
          <a:xfrm rot="8100000">
            <a:off x="48291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127"/>
          <p:cNvCxnSpPr/>
          <p:nvPr userDrawn="1"/>
        </p:nvCxnSpPr>
        <p:spPr>
          <a:xfrm rot="8100000">
            <a:off x="49815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128"/>
          <p:cNvCxnSpPr/>
          <p:nvPr userDrawn="1"/>
        </p:nvCxnSpPr>
        <p:spPr>
          <a:xfrm rot="8100000">
            <a:off x="51339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129"/>
          <p:cNvCxnSpPr/>
          <p:nvPr userDrawn="1"/>
        </p:nvCxnSpPr>
        <p:spPr>
          <a:xfrm rot="8100000">
            <a:off x="52863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130"/>
          <p:cNvCxnSpPr/>
          <p:nvPr userDrawn="1"/>
        </p:nvCxnSpPr>
        <p:spPr>
          <a:xfrm rot="8100000">
            <a:off x="54387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131"/>
          <p:cNvCxnSpPr/>
          <p:nvPr userDrawn="1"/>
        </p:nvCxnSpPr>
        <p:spPr>
          <a:xfrm rot="8100000">
            <a:off x="55911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132"/>
          <p:cNvCxnSpPr/>
          <p:nvPr userDrawn="1"/>
        </p:nvCxnSpPr>
        <p:spPr>
          <a:xfrm rot="8100000">
            <a:off x="57435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133"/>
          <p:cNvCxnSpPr/>
          <p:nvPr userDrawn="1"/>
        </p:nvCxnSpPr>
        <p:spPr>
          <a:xfrm rot="8100000">
            <a:off x="5895974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134"/>
          <p:cNvCxnSpPr/>
          <p:nvPr userDrawn="1"/>
        </p:nvCxnSpPr>
        <p:spPr>
          <a:xfrm rot="8100000">
            <a:off x="60483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140"/>
          <p:cNvCxnSpPr/>
          <p:nvPr userDrawn="1"/>
        </p:nvCxnSpPr>
        <p:spPr>
          <a:xfrm rot="8100000">
            <a:off x="37623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141"/>
          <p:cNvCxnSpPr/>
          <p:nvPr userDrawn="1"/>
        </p:nvCxnSpPr>
        <p:spPr>
          <a:xfrm rot="8100000">
            <a:off x="39147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142"/>
          <p:cNvCxnSpPr/>
          <p:nvPr userDrawn="1"/>
        </p:nvCxnSpPr>
        <p:spPr>
          <a:xfrm rot="8100000">
            <a:off x="40671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143"/>
          <p:cNvCxnSpPr/>
          <p:nvPr userDrawn="1"/>
        </p:nvCxnSpPr>
        <p:spPr>
          <a:xfrm rot="8100000">
            <a:off x="13239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144"/>
          <p:cNvCxnSpPr/>
          <p:nvPr userDrawn="1"/>
        </p:nvCxnSpPr>
        <p:spPr>
          <a:xfrm rot="8100000">
            <a:off x="14763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145"/>
          <p:cNvCxnSpPr/>
          <p:nvPr userDrawn="1"/>
        </p:nvCxnSpPr>
        <p:spPr>
          <a:xfrm rot="8100000">
            <a:off x="16287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146"/>
          <p:cNvCxnSpPr/>
          <p:nvPr userDrawn="1"/>
        </p:nvCxnSpPr>
        <p:spPr>
          <a:xfrm rot="8100000">
            <a:off x="17811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147"/>
          <p:cNvCxnSpPr/>
          <p:nvPr userDrawn="1"/>
        </p:nvCxnSpPr>
        <p:spPr>
          <a:xfrm rot="8100000">
            <a:off x="19335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148"/>
          <p:cNvCxnSpPr/>
          <p:nvPr userDrawn="1"/>
        </p:nvCxnSpPr>
        <p:spPr>
          <a:xfrm rot="8100000">
            <a:off x="2085974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149"/>
          <p:cNvCxnSpPr/>
          <p:nvPr userDrawn="1"/>
        </p:nvCxnSpPr>
        <p:spPr>
          <a:xfrm rot="8100000">
            <a:off x="22383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150"/>
          <p:cNvCxnSpPr/>
          <p:nvPr userDrawn="1"/>
        </p:nvCxnSpPr>
        <p:spPr>
          <a:xfrm rot="8100000">
            <a:off x="23907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151"/>
          <p:cNvCxnSpPr/>
          <p:nvPr userDrawn="1"/>
        </p:nvCxnSpPr>
        <p:spPr>
          <a:xfrm rot="8100000">
            <a:off x="25431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152"/>
          <p:cNvCxnSpPr/>
          <p:nvPr userDrawn="1"/>
        </p:nvCxnSpPr>
        <p:spPr>
          <a:xfrm rot="8100000">
            <a:off x="2695574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153"/>
          <p:cNvCxnSpPr/>
          <p:nvPr userDrawn="1"/>
        </p:nvCxnSpPr>
        <p:spPr>
          <a:xfrm rot="8100000">
            <a:off x="28479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154"/>
          <p:cNvCxnSpPr/>
          <p:nvPr userDrawn="1"/>
        </p:nvCxnSpPr>
        <p:spPr>
          <a:xfrm rot="8100000">
            <a:off x="3000374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155"/>
          <p:cNvCxnSpPr/>
          <p:nvPr userDrawn="1"/>
        </p:nvCxnSpPr>
        <p:spPr>
          <a:xfrm rot="8100000">
            <a:off x="31527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156"/>
          <p:cNvCxnSpPr/>
          <p:nvPr userDrawn="1"/>
        </p:nvCxnSpPr>
        <p:spPr>
          <a:xfrm rot="8100000">
            <a:off x="3305174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157"/>
          <p:cNvCxnSpPr/>
          <p:nvPr userDrawn="1"/>
        </p:nvCxnSpPr>
        <p:spPr>
          <a:xfrm rot="8100000">
            <a:off x="3305174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158"/>
          <p:cNvCxnSpPr/>
          <p:nvPr userDrawn="1"/>
        </p:nvCxnSpPr>
        <p:spPr>
          <a:xfrm rot="8100000">
            <a:off x="34575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159"/>
          <p:cNvCxnSpPr/>
          <p:nvPr userDrawn="1"/>
        </p:nvCxnSpPr>
        <p:spPr>
          <a:xfrm rot="8100000">
            <a:off x="3609974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160"/>
          <p:cNvCxnSpPr/>
          <p:nvPr userDrawn="1"/>
        </p:nvCxnSpPr>
        <p:spPr>
          <a:xfrm rot="8100000">
            <a:off x="8667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161"/>
          <p:cNvCxnSpPr/>
          <p:nvPr userDrawn="1"/>
        </p:nvCxnSpPr>
        <p:spPr>
          <a:xfrm rot="8100000">
            <a:off x="10191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162"/>
          <p:cNvCxnSpPr/>
          <p:nvPr userDrawn="1"/>
        </p:nvCxnSpPr>
        <p:spPr>
          <a:xfrm rot="8100000">
            <a:off x="11715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163"/>
          <p:cNvCxnSpPr/>
          <p:nvPr userDrawn="1"/>
        </p:nvCxnSpPr>
        <p:spPr>
          <a:xfrm rot="8100000">
            <a:off x="5619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164"/>
          <p:cNvCxnSpPr/>
          <p:nvPr userDrawn="1"/>
        </p:nvCxnSpPr>
        <p:spPr>
          <a:xfrm rot="8100000">
            <a:off x="7143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16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0" y="1160463"/>
            <a:chExt cx="7705725" cy="3708400"/>
          </a:xfrm>
        </p:grpSpPr>
        <p:sp>
          <p:nvSpPr>
            <p:cNvPr id="83" name="Прямоугольник 15"/>
            <p:cNvSpPr/>
            <p:nvPr userDrawn="1"/>
          </p:nvSpPr>
          <p:spPr>
            <a:xfrm>
              <a:off x="0" y="1160463"/>
              <a:ext cx="4572000" cy="3708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рямоугольник 20"/>
            <p:cNvSpPr/>
            <p:nvPr userDrawn="1"/>
          </p:nvSpPr>
          <p:spPr>
            <a:xfrm>
              <a:off x="4572000" y="3716338"/>
              <a:ext cx="3133725" cy="11525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5288" y="2781301"/>
            <a:ext cx="4166971" cy="935732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слайда</a:t>
            </a:r>
          </a:p>
          <a:p>
            <a:r>
              <a:rPr lang="ru-RU" dirty="0" smtClean="0"/>
              <a:t>Шрифт </a:t>
            </a:r>
            <a:r>
              <a:rPr lang="en-US" dirty="0" smtClean="0"/>
              <a:t>Arial 16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395288" y="1268414"/>
            <a:ext cx="4166971" cy="151288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86" name="Дата 3"/>
          <p:cNvSpPr>
            <a:spLocks noGrp="1"/>
          </p:cNvSpPr>
          <p:nvPr>
            <p:ph type="dt" sz="half" idx="10"/>
          </p:nvPr>
        </p:nvSpPr>
        <p:spPr>
          <a:xfrm>
            <a:off x="1619251" y="6381751"/>
            <a:ext cx="863600" cy="215900"/>
          </a:xfrm>
        </p:spPr>
        <p:txBody>
          <a:bodyPr/>
          <a:lstStyle>
            <a:lvl1pPr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76F01E-B1F8-4210-AEDD-900ECB969E66}" type="datetime1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8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8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039472-1602-4743-AF32-6E85761CD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0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61" y="5229201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A528E-70D2-4B19-BC34-B34FEB5D15FB}" type="datetime1">
              <a:rPr lang="ru-RU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B3A-C390-4E2B-9EB5-A35E266B1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36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6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7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10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42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70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71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64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8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160464"/>
            <a:ext cx="7705725" cy="5697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ый треугольник 7"/>
          <p:cNvSpPr/>
          <p:nvPr userDrawn="1"/>
        </p:nvSpPr>
        <p:spPr>
          <a:xfrm rot="5400000">
            <a:off x="-793" y="1161258"/>
            <a:ext cx="1044575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8"/>
          <p:cNvSpPr/>
          <p:nvPr userDrawn="1"/>
        </p:nvSpPr>
        <p:spPr>
          <a:xfrm rot="16200000">
            <a:off x="6301582" y="5453857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42988" y="3852341"/>
            <a:ext cx="5257800" cy="1592785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3850E7-EB9B-4953-ABF1-51E798D9483E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1D04-8583-47F7-AF53-C4B09C357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33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3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2FFF-47CF-48CC-A7CC-38D1EAF9D4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5" name="Прямоугольник 11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6" name="Прямоугольник 12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 numCol="2" spcCol="180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B677-FC63-4381-ABB7-DDE163BC21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Дата 2"/>
          <p:cNvSpPr>
            <a:spLocks noGrp="1"/>
          </p:cNvSpPr>
          <p:nvPr>
            <p:ph type="dt" sz="half" idx="16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D68D4697-C82E-4534-9E04-F4607F099B28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9" name="Прямоугольник 14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10" name="Прямоугольник 15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9" y="1196977"/>
            <a:ext cx="4105276" cy="4679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7" y="1268414"/>
            <a:ext cx="4500563" cy="4608512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noProof="0" dirty="0" smtClean="0"/>
              <a:t>Рисунок</a:t>
            </a:r>
          </a:p>
          <a:p>
            <a:pPr lvl="0"/>
            <a:r>
              <a:rPr lang="ru-RU" noProof="0" dirty="0" smtClean="0"/>
              <a:t>Левая граница на вылет</a:t>
            </a:r>
            <a:endParaRPr lang="ru-RU" noProof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43439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dirty="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5087-ED37-4300-A3A6-38F86F302A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63ECA970-8DBD-43F6-A12D-9A3469EF659C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9" name="Прямоугольник 14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10" name="Прямоугольник 15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9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1268414"/>
            <a:ext cx="4500563" cy="4608512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AD52-310B-40AD-872C-5A74BBAE0B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0EA2B399-284F-48A4-9403-2F6E3CE0E620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68314" y="1268413"/>
            <a:ext cx="8675687" cy="460851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9" y="5876925"/>
            <a:ext cx="8353425" cy="216371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071A-7B4D-4AC6-94AA-3133C0716A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106359A4-28E2-4672-B220-E1F6C9284A8E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95289" y="333376"/>
            <a:ext cx="8353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95289" y="1196975"/>
            <a:ext cx="83534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19251" y="6381751"/>
            <a:ext cx="86518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5EEF085-B9ED-4AD7-812E-E2F1AE572692}" type="datetime1">
              <a:rPr lang="ru-RU"/>
              <a:pPr>
                <a:defRPr/>
              </a:pPr>
              <a:t>28.08.2015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55875" y="6381751"/>
            <a:ext cx="522128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551" y="6381751"/>
            <a:ext cx="792163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186328F-E9EA-4B60-9534-A2C8F9003C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706" r:id="rId17"/>
    <p:sldLayoutId id="2147483707" r:id="rId18"/>
    <p:sldLayoutId id="2147483708" r:id="rId1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/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8775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/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/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7F13830-7C73-4573-BD10-B054A622910F}" type="datetime1">
              <a:rPr lang="ru-RU"/>
              <a:pPr/>
              <a:t>28.08.2015</a:t>
            </a:fld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9CA2CB-7F5F-4EFF-A547-0E5DF5E392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FB00-7EF6-4954-92DE-12765D83E201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microsoft.com/office/2007/relationships/hdphoto" Target="../media/hdphoto2.wdp"/><Relationship Id="rId10" Type="http://schemas.openxmlformats.org/officeDocument/2006/relationships/image" Target="../media/image9.jpg"/><Relationship Id="rId4" Type="http://schemas.openxmlformats.org/officeDocument/2006/relationships/image" Target="../media/image6.jpe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/>
          </p:cNvSpPr>
          <p:nvPr/>
        </p:nvSpPr>
        <p:spPr bwMode="auto">
          <a:xfrm>
            <a:off x="234802" y="4436343"/>
            <a:ext cx="32400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z="1400" dirty="0" smtClean="0">
                <a:solidFill>
                  <a:schemeClr val="bg1"/>
                </a:solidFill>
                <a:latin typeface="PT Sans" charset="0"/>
              </a:rPr>
              <a:t>Сентябрь,</a:t>
            </a:r>
            <a:r>
              <a:rPr lang="ru-RU" sz="1400" baseline="0" dirty="0" smtClean="0">
                <a:solidFill>
                  <a:schemeClr val="bg1"/>
                </a:solidFill>
                <a:latin typeface="PT Sans" charset="0"/>
              </a:rPr>
              <a:t> 2015</a:t>
            </a:r>
            <a:endParaRPr lang="ru-RU" sz="1400" dirty="0">
              <a:solidFill>
                <a:schemeClr val="bg1"/>
              </a:solidFill>
              <a:latin typeface="PT Sans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4280" y="1268041"/>
            <a:ext cx="3240609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800" dirty="0"/>
              <a:t>Меры и инструменты государственной политики в сфере развития малого и среднего предпринимательства в рамках Стратегии развития МСП в России на период до 2030 года</a:t>
            </a:r>
          </a:p>
        </p:txBody>
      </p:sp>
    </p:spTree>
    <p:extLst>
      <p:ext uri="{BB962C8B-B14F-4D97-AF65-F5344CB8AC3E}">
        <p14:creationId xmlns:p14="http://schemas.microsoft.com/office/powerpoint/2010/main" val="12661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араллелограмм 25"/>
          <p:cNvSpPr/>
          <p:nvPr/>
        </p:nvSpPr>
        <p:spPr>
          <a:xfrm>
            <a:off x="179512" y="764704"/>
            <a:ext cx="4248472" cy="5516638"/>
          </a:xfrm>
          <a:prstGeom prst="parallelogram">
            <a:avLst>
              <a:gd name="adj" fmla="val 33274"/>
            </a:avLst>
          </a:prstGeom>
          <a:solidFill>
            <a:srgbClr val="0086CD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>
              <a:solidFill>
                <a:schemeClr val="bg2"/>
              </a:solidFill>
              <a:latin typeface="PT Sans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fld id="{5C7A2FFF-47CF-48CC-A7CC-38D1EAF9D4DC}" type="slidenum">
              <a:rPr lang="ru-RU" sz="1100">
                <a:solidFill>
                  <a:schemeClr val="accent6">
                    <a:lumMod val="25000"/>
                  </a:schemeClr>
                </a:solidFill>
              </a:rPr>
              <a:pPr/>
              <a:t>2</a:t>
            </a:fld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3" name="Рисунок 1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903" y="1249862"/>
            <a:ext cx="1783009" cy="1315042"/>
          </a:xfrm>
          <a:prstGeom prst="flowChartInputOutpu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8" y="4358424"/>
            <a:ext cx="1785528" cy="1545465"/>
          </a:xfrm>
          <a:prstGeom prst="flowChartInputOutpu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792114"/>
            <a:ext cx="1800200" cy="1477018"/>
          </a:xfrm>
          <a:prstGeom prst="flowChartInputOutpu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3" y="4631000"/>
            <a:ext cx="1722600" cy="1534304"/>
          </a:xfrm>
          <a:prstGeom prst="flowChartInputOutpu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36912"/>
            <a:ext cx="1836045" cy="1534305"/>
          </a:xfrm>
          <a:prstGeom prst="flowChartInputOutput">
            <a:avLst/>
          </a:prstGeom>
        </p:spPr>
      </p:pic>
      <p:pic>
        <p:nvPicPr>
          <p:cNvPr id="23" name="Picture 2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996753"/>
            <a:ext cx="1750357" cy="1433151"/>
          </a:xfrm>
          <a:prstGeom prst="flowChartInputOutpu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458072" y="764704"/>
            <a:ext cx="450641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spc="-150" dirty="0" smtClean="0">
                <a:solidFill>
                  <a:srgbClr val="ED8B00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Цель Стратегии  </a:t>
            </a:r>
            <a:r>
              <a:rPr lang="ru-RU" sz="1600" dirty="0" smtClean="0">
                <a:solidFill>
                  <a:srgbClr val="ED8B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эффективное развитие сегмента МСП как одного из локомотивов:</a:t>
            </a:r>
          </a:p>
          <a:p>
            <a:endParaRPr lang="ru-RU" sz="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61950" indent="-361950">
              <a:buBlip>
                <a:blip r:embed="rId13"/>
              </a:buBlip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Инновационного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экономики</a:t>
            </a:r>
          </a:p>
          <a:p>
            <a:pPr marL="285750" indent="-285750">
              <a:buBlip>
                <a:blip r:embed="rId13"/>
              </a:buBlip>
            </a:pPr>
            <a:endParaRPr lang="ru-RU" sz="4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61950" indent="-361950">
              <a:buBlip>
                <a:blip r:embed="rId13"/>
              </a:buBlip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социальной стабильности и высокого уровня занятости</a:t>
            </a:r>
          </a:p>
        </p:txBody>
      </p:sp>
      <p:sp>
        <p:nvSpPr>
          <p:cNvPr id="14" name="Заголовок 7"/>
          <p:cNvSpPr txBox="1">
            <a:spLocks/>
          </p:cNvSpPr>
          <p:nvPr/>
        </p:nvSpPr>
        <p:spPr bwMode="auto">
          <a:xfrm>
            <a:off x="1979712" y="188640"/>
            <a:ext cx="705678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b="0" dirty="0" smtClean="0">
                <a:solidFill>
                  <a:srgbClr val="ED8B00"/>
                </a:solidFill>
              </a:rPr>
              <a:t>СТРАТЕГИЯ РАЗВИТИЯ МСП ДО 2030 ГОДА</a:t>
            </a:r>
            <a:endParaRPr lang="ru-RU" b="0" dirty="0">
              <a:solidFill>
                <a:srgbClr val="ED8B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2026" y="3589228"/>
            <a:ext cx="506233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spc="-150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Задачи Стратегии  </a:t>
            </a:r>
            <a:endParaRPr lang="ru-RU" sz="2400" i="1" spc="-150" dirty="0" smtClean="0">
              <a:solidFill>
                <a:srgbClr val="0086C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части финансовой поддержки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endParaRPr lang="ru-RU" sz="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61950" indent="-361950">
              <a:buBlip>
                <a:blip r:embed="rId14"/>
              </a:buBlip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доступности финансовой поддержки</a:t>
            </a:r>
          </a:p>
          <a:p>
            <a:pPr marL="361950" indent="-361950">
              <a:buBlip>
                <a:blip r:embed="rId14"/>
              </a:buBlip>
            </a:pPr>
            <a:endParaRPr lang="ru-RU" sz="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61950" indent="-361950">
              <a:buBlip>
                <a:blip r:embed="rId14"/>
              </a:buBlip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Стимулирование прямых инвестиций и венчурного финансирования</a:t>
            </a:r>
          </a:p>
          <a:p>
            <a:pPr marL="285750" indent="-285750">
              <a:buBlip>
                <a:blip r:embed="rId14"/>
              </a:buBlip>
            </a:pPr>
            <a:endParaRPr lang="ru-RU" sz="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61950" indent="-361950">
              <a:buBlip>
                <a:blip r:embed="rId14"/>
              </a:buBlip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и создание дополнительных инструментов финансирования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153384"/>
              </p:ext>
            </p:extLst>
          </p:nvPr>
        </p:nvGraphicFramePr>
        <p:xfrm>
          <a:off x="210368" y="804774"/>
          <a:ext cx="8675613" cy="589170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11415"/>
                <a:gridCol w="886121"/>
                <a:gridCol w="1152128"/>
                <a:gridCol w="1080120"/>
                <a:gridCol w="1008112"/>
                <a:gridCol w="1008112"/>
                <a:gridCol w="929605"/>
              </a:tblGrid>
              <a:tr h="516421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575757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575757"/>
                          </a:solidFill>
                        </a:rPr>
                        <a:t>Инструмент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575757"/>
                          </a:solidFill>
                        </a:rPr>
                        <a:t>финансирования</a:t>
                      </a:r>
                      <a:endParaRPr lang="ru-RU" sz="1400" dirty="0">
                        <a:solidFill>
                          <a:srgbClr val="575757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«Массовые» </a:t>
                      </a:r>
                    </a:p>
                    <a:p>
                      <a:pPr algn="ctr"/>
                      <a:r>
                        <a:rPr lang="ru-RU" sz="1400" dirty="0" smtClean="0"/>
                        <a:t>и малые МСП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ED8B00"/>
                          </a:solidFill>
                        </a:rPr>
                        <a:t>Производственные и высокотехнологичные</a:t>
                      </a:r>
                      <a:r>
                        <a:rPr lang="ru-RU" sz="1400" baseline="0" dirty="0" smtClean="0">
                          <a:solidFill>
                            <a:srgbClr val="ED8B00"/>
                          </a:solidFill>
                        </a:rPr>
                        <a:t> МСП</a:t>
                      </a:r>
                      <a:endParaRPr lang="ru-RU" sz="1400" dirty="0">
                        <a:solidFill>
                          <a:srgbClr val="ED8B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94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575757"/>
                          </a:solidFill>
                        </a:rPr>
                        <a:t>Торговые/ сервисные</a:t>
                      </a:r>
                      <a:r>
                        <a:rPr lang="ru-RU" sz="1050" baseline="0" dirty="0" smtClean="0">
                          <a:solidFill>
                            <a:srgbClr val="575757"/>
                          </a:solidFill>
                        </a:rPr>
                        <a:t> МСП</a:t>
                      </a:r>
                      <a:endParaRPr lang="ru-RU" sz="1050" dirty="0">
                        <a:solidFill>
                          <a:srgbClr val="57575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МСП в приоритетных регионах и отраслях</a:t>
                      </a:r>
                      <a:endParaRPr lang="ru-RU" sz="11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Социальные МСП</a:t>
                      </a:r>
                      <a:endParaRPr lang="ru-RU" sz="11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err="1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Производ-ственные</a:t>
                      </a:r>
                      <a:r>
                        <a:rPr lang="ru-RU" sz="11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 МСП</a:t>
                      </a:r>
                      <a:endParaRPr lang="ru-RU" sz="11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Газели</a:t>
                      </a:r>
                      <a:endParaRPr lang="ru-RU" sz="11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Start-up</a:t>
                      </a:r>
                      <a:endParaRPr lang="ru-RU" sz="11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9F"/>
                    </a:solidFill>
                  </a:tcPr>
                </a:tc>
              </a:tr>
              <a:tr h="3695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575757"/>
                          </a:solidFill>
                        </a:rPr>
                        <a:t>Кредитование</a:t>
                      </a:r>
                      <a:endParaRPr lang="ru-RU" sz="1200" dirty="0">
                        <a:solidFill>
                          <a:srgbClr val="575757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86C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86C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959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Микрофинансирование</a:t>
                      </a:r>
                      <a:endParaRPr lang="ru-RU" sz="12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86C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86C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86C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59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</a:t>
                      </a:r>
                      <a:endParaRPr lang="ru-RU" sz="12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86C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86C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частично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94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Синдицированное кредитование и проектное финансирование</a:t>
                      </a:r>
                      <a:endParaRPr lang="ru-RU" sz="12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86C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66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Рефинансирование и реструктуризация</a:t>
                      </a:r>
                      <a:endParaRPr lang="ru-RU" sz="12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86C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5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Лизинг</a:t>
                      </a:r>
                      <a:endParaRPr lang="ru-RU" sz="12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86C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86C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5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Факторинг</a:t>
                      </a:r>
                      <a:endParaRPr lang="ru-RU" sz="12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86CD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5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Гранты и субсидии</a:t>
                      </a:r>
                      <a:endParaRPr lang="ru-RU" sz="12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5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Венчурные инвестиции</a:t>
                      </a:r>
                      <a:endParaRPr lang="ru-RU" sz="12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5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Мезонинное финансирование</a:t>
                      </a:r>
                      <a:endParaRPr lang="ru-RU" sz="12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3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Рынок акций и облигаций</a:t>
                      </a:r>
                      <a:endParaRPr lang="ru-RU" sz="12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частично</a:t>
                      </a:r>
                      <a:endParaRPr lang="ru-RU" sz="11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частично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46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err="1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Краудфандинг</a:t>
                      </a:r>
                      <a:endParaRPr lang="ru-RU" sz="12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частично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частично</a:t>
                      </a:r>
                      <a:r>
                        <a:rPr lang="ru-RU" sz="11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частично</a:t>
                      </a:r>
                      <a:endParaRPr lang="ru-RU" sz="11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ED8B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7"/>
          <p:cNvSpPr>
            <a:spLocks noGrp="1"/>
          </p:cNvSpPr>
          <p:nvPr>
            <p:ph type="title"/>
          </p:nvPr>
        </p:nvSpPr>
        <p:spPr>
          <a:xfrm>
            <a:off x="1807443" y="116557"/>
            <a:ext cx="7056784" cy="7921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b="0" dirty="0" smtClean="0">
                <a:solidFill>
                  <a:srgbClr val="ED8B00"/>
                </a:solidFill>
              </a:rPr>
              <a:t>СТРАТЕГИЯ РАЗВИТИЯ МСП ДО 2030 ГОДА</a:t>
            </a:r>
            <a:endParaRPr lang="ru-RU" b="0" dirty="0">
              <a:solidFill>
                <a:srgbClr val="ED8B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2311" y="404664"/>
            <a:ext cx="3952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Адресный характер поддержки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80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/>
          <a:lstStyle/>
          <a:p>
            <a:fld id="{5B5BC3AB-5469-4B1A-A294-73A2A3F67F77}" type="slidenum">
              <a:rPr lang="ru-RU" sz="1100">
                <a:solidFill>
                  <a:schemeClr val="accent6">
                    <a:lumMod val="25000"/>
                  </a:schemeClr>
                </a:solidFill>
              </a:rPr>
              <a:pPr/>
              <a:t>4</a:t>
            </a:fld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047" y="330953"/>
            <a:ext cx="8353425" cy="72178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b="0" dirty="0" smtClean="0">
                <a:solidFill>
                  <a:srgbClr val="ED8B00"/>
                </a:solidFill>
              </a:rPr>
              <a:t>ФЕДЕРАЛЬНАЯ КОРПОРАЦИЯ РАЗВИТИЯ МСП</a:t>
            </a:r>
            <a:endParaRPr lang="ru-RU" b="0" dirty="0">
              <a:solidFill>
                <a:srgbClr val="ED8B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08720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spc="-150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Миссия  Корпорации:</a:t>
            </a:r>
            <a:r>
              <a:rPr lang="ru-RU" sz="2400" i="1" spc="-150" dirty="0" smtClean="0">
                <a:solidFill>
                  <a:srgbClr val="ED8B00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координация государственных мер по развитию МСП в России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365473" y="1787982"/>
            <a:ext cx="4104456" cy="708363"/>
          </a:xfrm>
          <a:prstGeom prst="parallelogram">
            <a:avLst>
              <a:gd name="adj" fmla="val 33274"/>
            </a:avLst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Задача Корпорации</a:t>
            </a:r>
            <a:endParaRPr lang="ru-RU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Параллелограмм 10"/>
          <p:cNvSpPr/>
          <p:nvPr/>
        </p:nvSpPr>
        <p:spPr>
          <a:xfrm>
            <a:off x="4829968" y="1772816"/>
            <a:ext cx="4067101" cy="731131"/>
          </a:xfrm>
          <a:prstGeom prst="parallelogram">
            <a:avLst>
              <a:gd name="adj" fmla="val 33575"/>
            </a:avLst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Задача МСП Банка</a:t>
            </a:r>
            <a:endParaRPr lang="ru-RU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0381" y="2751897"/>
            <a:ext cx="388843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Blip>
                <a:blip r:embed="rId2"/>
              </a:buBlip>
            </a:pPr>
            <a:r>
              <a:rPr lang="ru-RU" sz="2000" i="1" dirty="0" smtClean="0">
                <a:solidFill>
                  <a:srgbClr val="0086C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Координация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оказания финансовой, инфраструктурной, юридической и методологической поддержки субъектов МСП,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т.ч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в части обеспечения доступа к госзаказам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госзакупкам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29968" y="2717051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Blip>
                <a:blip r:embed="rId3"/>
              </a:buBlip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Оказание </a:t>
            </a:r>
            <a:r>
              <a:rPr lang="ru-RU" sz="2000" i="1" dirty="0">
                <a:solidFill>
                  <a:srgbClr val="ED8B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финансовой </a:t>
            </a:r>
            <a:r>
              <a:rPr lang="ru-RU" sz="2000" i="1" dirty="0" smtClean="0">
                <a:solidFill>
                  <a:srgbClr val="ED8B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поддержки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15" name="Группа 14"/>
          <p:cNvGrpSpPr>
            <a:grpSpLocks noChangeAspect="1"/>
          </p:cNvGrpSpPr>
          <p:nvPr/>
        </p:nvGrpSpPr>
        <p:grpSpPr>
          <a:xfrm>
            <a:off x="4785329" y="4218219"/>
            <a:ext cx="575027" cy="575027"/>
            <a:chOff x="6253200" y="2160598"/>
            <a:chExt cx="831850" cy="831850"/>
          </a:xfrm>
          <a:solidFill>
            <a:srgbClr val="FF9933"/>
          </a:solidFill>
        </p:grpSpPr>
        <p:sp>
          <p:nvSpPr>
            <p:cNvPr id="16" name="Oval 66"/>
            <p:cNvSpPr/>
            <p:nvPr/>
          </p:nvSpPr>
          <p:spPr>
            <a:xfrm>
              <a:off x="6253200" y="2160598"/>
              <a:ext cx="831850" cy="831850"/>
            </a:xfrm>
            <a:prstGeom prst="ellipse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725" y="2301885"/>
              <a:ext cx="558800" cy="549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4788024" y="5138122"/>
            <a:ext cx="575027" cy="575027"/>
            <a:chOff x="445173" y="3789040"/>
            <a:chExt cx="831850" cy="831850"/>
          </a:xfrm>
        </p:grpSpPr>
        <p:sp>
          <p:nvSpPr>
            <p:cNvPr id="19" name="Oval 33"/>
            <p:cNvSpPr/>
            <p:nvPr/>
          </p:nvSpPr>
          <p:spPr>
            <a:xfrm>
              <a:off x="445173" y="3789040"/>
              <a:ext cx="831850" cy="831850"/>
            </a:xfrm>
            <a:prstGeom prst="ellipse">
              <a:avLst/>
            </a:prstGeom>
            <a:solidFill>
              <a:srgbClr val="0086CD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52" y="3891352"/>
              <a:ext cx="490847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Прямоугольник 20"/>
          <p:cNvSpPr/>
          <p:nvPr/>
        </p:nvSpPr>
        <p:spPr>
          <a:xfrm>
            <a:off x="5456625" y="4248129"/>
            <a:ext cx="2715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Объем средств, доведенных до субъектов МСП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56625" y="530630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Количество МСП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7309" y="3789040"/>
            <a:ext cx="3339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Итоги реализации Программы*: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2110" y="6405403"/>
            <a:ext cx="37024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 нарастающим  итогом с 2004 года</a:t>
            </a:r>
            <a:endParaRPr lang="ru-RU" sz="1100" i="1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49108" y="4273507"/>
            <a:ext cx="137136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ED8B00"/>
                </a:solidFill>
              </a:rPr>
              <a:t>555</a:t>
            </a:r>
          </a:p>
          <a:p>
            <a:r>
              <a:rPr lang="ru-RU" sz="900" i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млрд рублей</a:t>
            </a:r>
            <a:endParaRPr lang="ru-RU" sz="900" dirty="0">
              <a:solidFill>
                <a:srgbClr val="575757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91959" y="5137603"/>
            <a:ext cx="109677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 smtClean="0">
                <a:solidFill>
                  <a:srgbClr val="0086CD"/>
                </a:solidFill>
              </a:rPr>
              <a:t>53</a:t>
            </a:r>
            <a:r>
              <a:rPr lang="ru-RU" sz="2000" b="1" dirty="0" smtClean="0">
                <a:solidFill>
                  <a:srgbClr val="0086CD"/>
                </a:solidFill>
              </a:rPr>
              <a:t>000</a:t>
            </a:r>
            <a:endParaRPr lang="ru-RU" sz="2000" b="1" dirty="0">
              <a:solidFill>
                <a:srgbClr val="0086C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7308" y="5877560"/>
            <a:ext cx="189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Количество партнеров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7" name="Группа 26"/>
          <p:cNvGrpSpPr>
            <a:grpSpLocks noChangeAspect="1"/>
          </p:cNvGrpSpPr>
          <p:nvPr/>
        </p:nvGrpSpPr>
        <p:grpSpPr>
          <a:xfrm>
            <a:off x="4788024" y="5937253"/>
            <a:ext cx="642284" cy="588091"/>
            <a:chOff x="3419872" y="4276376"/>
            <a:chExt cx="769860" cy="736800"/>
          </a:xfrm>
        </p:grpSpPr>
        <p:sp>
          <p:nvSpPr>
            <p:cNvPr id="28" name="Овал 27"/>
            <p:cNvSpPr/>
            <p:nvPr/>
          </p:nvSpPr>
          <p:spPr>
            <a:xfrm>
              <a:off x="3419872" y="4276376"/>
              <a:ext cx="720080" cy="73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371" y="4444727"/>
              <a:ext cx="751361" cy="424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Прямоугольник 29"/>
          <p:cNvSpPr/>
          <p:nvPr/>
        </p:nvSpPr>
        <p:spPr>
          <a:xfrm>
            <a:off x="7524328" y="5890202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33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687547" y="6381751"/>
            <a:ext cx="792163" cy="215900"/>
          </a:xfrm>
        </p:spPr>
        <p:txBody>
          <a:bodyPr vert="horz" lIns="91440" tIns="45720" rIns="91440" bIns="45720" rtlCol="0" anchor="ctr"/>
          <a:lstStyle/>
          <a:p>
            <a:fld id="{5C7A2FFF-47CF-48CC-A7CC-38D1EAF9D4DC}" type="slidenum">
              <a:rPr lang="ru-RU" sz="1100">
                <a:solidFill>
                  <a:schemeClr val="accent6">
                    <a:lumMod val="25000"/>
                  </a:schemeClr>
                </a:solidFill>
              </a:rPr>
              <a:pPr/>
              <a:t>5</a:t>
            </a:fld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5" name="Заголовок 7"/>
          <p:cNvSpPr>
            <a:spLocks noGrp="1"/>
          </p:cNvSpPr>
          <p:nvPr>
            <p:ph type="title"/>
          </p:nvPr>
        </p:nvSpPr>
        <p:spPr>
          <a:xfrm>
            <a:off x="570652" y="188640"/>
            <a:ext cx="8353425" cy="7921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b="0" dirty="0" smtClean="0">
                <a:solidFill>
                  <a:srgbClr val="ED8B00"/>
                </a:solidFill>
              </a:rPr>
              <a:t>ИНСТРУМЕНТЫ ПОДДЕРЖКИ</a:t>
            </a:r>
            <a:br>
              <a:rPr lang="ru-RU" b="0" dirty="0" smtClean="0">
                <a:solidFill>
                  <a:srgbClr val="ED8B00"/>
                </a:solidFill>
              </a:rPr>
            </a:br>
            <a:r>
              <a:rPr lang="ru-RU" b="0" i="1" dirty="0" smtClean="0">
                <a:solidFill>
                  <a:srgbClr val="ED8B00"/>
                </a:solidFill>
              </a:rPr>
              <a:t>Действующие</a:t>
            </a:r>
            <a:r>
              <a:rPr lang="ru-RU" b="0" i="1" dirty="0">
                <a:solidFill>
                  <a:srgbClr val="575757"/>
                </a:solidFill>
              </a:rPr>
              <a:t/>
            </a:r>
            <a:br>
              <a:rPr lang="ru-RU" b="0" i="1" dirty="0">
                <a:solidFill>
                  <a:srgbClr val="575757"/>
                </a:solidFill>
              </a:rPr>
            </a:br>
            <a:endParaRPr lang="ru-RU" b="0" i="1" dirty="0">
              <a:solidFill>
                <a:srgbClr val="57575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063" y="890136"/>
            <a:ext cx="87220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-150" dirty="0">
                <a:solidFill>
                  <a:srgbClr val="575757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Продуктовая линейка Банка</a:t>
            </a:r>
            <a:r>
              <a:rPr lang="ru-RU" b="1" dirty="0" smtClean="0">
                <a:solidFill>
                  <a:srgbClr val="57575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удовлетворяет все насущные потребности малого и среднего бизнеса: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629112" y="2577633"/>
            <a:ext cx="39502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9933"/>
              </a:buClr>
              <a:buSzPct val="80000"/>
              <a:buFont typeface="Wingdings" panose="05000000000000000000" pitchFamily="2" charset="2"/>
              <a:buChar char="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Долгосрочное кредитование МСП, реализующих инвестиционные проекты</a:t>
            </a:r>
          </a:p>
          <a:p>
            <a:pPr marL="342900" indent="-342900">
              <a:buClr>
                <a:srgbClr val="FF9933"/>
              </a:buClr>
              <a:buSzPct val="80000"/>
              <a:buFont typeface="Wingdings" panose="05000000000000000000" pitchFamily="2" charset="2"/>
              <a:buChar char=""/>
            </a:pPr>
            <a:endParaRPr lang="ru-RU" sz="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rgbClr val="FF9933"/>
              </a:buClr>
              <a:buSzPct val="80000"/>
              <a:buFont typeface="Wingdings" panose="05000000000000000000" pitchFamily="2" charset="2"/>
              <a:buChar char="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Обеспечение прироста инвестиций в основной капитал МСП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180999"/>
            <a:ext cx="4130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575757"/>
              </a:buClr>
              <a:buSzPct val="80000"/>
              <a:buFont typeface="Wingdings" panose="05000000000000000000" pitchFamily="2" charset="2"/>
              <a:buChar char="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Долгосрочные кредиты на льготных условиях с возможностью рефинансирования для завершения проектов, начатых до кризиса</a:t>
            </a:r>
          </a:p>
          <a:p>
            <a:pPr marL="361950">
              <a:buClr>
                <a:srgbClr val="575757"/>
              </a:buClr>
              <a:buSzPct val="80000"/>
            </a:pPr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64615" y="5169167"/>
            <a:ext cx="4130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6FA287"/>
              </a:buClr>
              <a:buSzPct val="80000"/>
              <a:buFont typeface="Wingdings" panose="05000000000000000000" pitchFamily="2" charset="2"/>
              <a:buChar char="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Предоставление гарантий на реализацию инвестиционных проектов среднего бизнеса </a:t>
            </a:r>
            <a:endParaRPr lang="ru-RU" sz="16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marL="361950">
              <a:buClr>
                <a:srgbClr val="6FA287"/>
              </a:buClr>
              <a:buSzPct val="80000"/>
            </a:pPr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83666" y="2507412"/>
            <a:ext cx="4424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86CD"/>
              </a:buClr>
              <a:buSzPct val="80000"/>
              <a:buFont typeface="Wingdings" panose="05000000000000000000" pitchFamily="2" charset="2"/>
              <a:buChar char="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Долгосрочное финансирование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МСП относящихся к целевым приоритетным сегментам: </a:t>
            </a:r>
            <a:r>
              <a:rPr lang="ru-RU" sz="1600" i="1" dirty="0">
                <a:solidFill>
                  <a:srgbClr val="575757"/>
                </a:solidFill>
              </a:rPr>
              <a:t>резидентов индустриальных (техно) парков, исполнителей заказов для крупных предприятий, экспортеров</a:t>
            </a:r>
          </a:p>
        </p:txBody>
      </p:sp>
      <p:sp>
        <p:nvSpPr>
          <p:cNvPr id="22" name="Параллелограмм 21"/>
          <p:cNvSpPr/>
          <p:nvPr/>
        </p:nvSpPr>
        <p:spPr>
          <a:xfrm>
            <a:off x="433697" y="1799049"/>
            <a:ext cx="4104456" cy="708363"/>
          </a:xfrm>
          <a:prstGeom prst="parallelogram">
            <a:avLst>
              <a:gd name="adj" fmla="val 33274"/>
            </a:avLst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ru-RU" sz="1600" dirty="0">
                <a:solidFill>
                  <a:schemeClr val="bg1"/>
                </a:solidFill>
                <a:latin typeface="PT Sans" charset="0"/>
                <a:cs typeface="Arial" pitchFamily="34" charset="0"/>
              </a:rPr>
              <a:t>ПОДДЕРЖКА ИНВЕСТИЦИЙ</a:t>
            </a:r>
          </a:p>
        </p:txBody>
      </p:sp>
      <p:sp>
        <p:nvSpPr>
          <p:cNvPr id="23" name="Параллелограмм 22"/>
          <p:cNvSpPr/>
          <p:nvPr/>
        </p:nvSpPr>
        <p:spPr>
          <a:xfrm>
            <a:off x="4727810" y="1787664"/>
            <a:ext cx="4067101" cy="731131"/>
          </a:xfrm>
          <a:prstGeom prst="parallelogram">
            <a:avLst>
              <a:gd name="adj" fmla="val 33575"/>
            </a:avLst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PT Sans" charset="0"/>
                <a:cs typeface="Arial" pitchFamily="34" charset="0"/>
              </a:rPr>
              <a:t>ПОДДЕРЖКА ПРИОРИТЕТНЫХ МСП</a:t>
            </a:r>
          </a:p>
        </p:txBody>
      </p:sp>
      <p:sp>
        <p:nvSpPr>
          <p:cNvPr id="24" name="Параллелограмм 23"/>
          <p:cNvSpPr/>
          <p:nvPr/>
        </p:nvSpPr>
        <p:spPr>
          <a:xfrm>
            <a:off x="455340" y="4293430"/>
            <a:ext cx="4104456" cy="708363"/>
          </a:xfrm>
          <a:prstGeom prst="parallelogram">
            <a:avLst>
              <a:gd name="adj" fmla="val 33274"/>
            </a:avLst>
          </a:prstGeom>
          <a:solidFill>
            <a:srgbClr val="57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PT Sans" charset="0"/>
                <a:cs typeface="Arial" pitchFamily="34" charset="0"/>
              </a:rPr>
              <a:t>АНТИКРИЗИСНАЯ ПОДДЕРЖКА</a:t>
            </a:r>
          </a:p>
        </p:txBody>
      </p:sp>
      <p:sp>
        <p:nvSpPr>
          <p:cNvPr id="25" name="Параллелограмм 24"/>
          <p:cNvSpPr/>
          <p:nvPr/>
        </p:nvSpPr>
        <p:spPr>
          <a:xfrm>
            <a:off x="4749453" y="4282045"/>
            <a:ext cx="4067101" cy="731131"/>
          </a:xfrm>
          <a:prstGeom prst="parallelogram">
            <a:avLst>
              <a:gd name="adj" fmla="val 33575"/>
            </a:avLst>
          </a:prstGeom>
          <a:solidFill>
            <a:srgbClr val="6FA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PT Sans" charset="0"/>
                <a:cs typeface="Arial" pitchFamily="34" charset="0"/>
              </a:rPr>
              <a:t>ГАРАНТИЙНАЯ 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30786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687547" y="6381751"/>
            <a:ext cx="792163" cy="215900"/>
          </a:xfrm>
        </p:spPr>
        <p:txBody>
          <a:bodyPr vert="horz" lIns="91440" tIns="45720" rIns="91440" bIns="45720" rtlCol="0" anchor="ctr"/>
          <a:lstStyle/>
          <a:p>
            <a:fld id="{5C7A2FFF-47CF-48CC-A7CC-38D1EAF9D4DC}" type="slidenum">
              <a:rPr lang="ru-RU" sz="1100">
                <a:solidFill>
                  <a:schemeClr val="accent6">
                    <a:lumMod val="25000"/>
                  </a:schemeClr>
                </a:solidFill>
              </a:rPr>
              <a:pPr/>
              <a:t>6</a:t>
            </a:fld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5" name="Заголовок 7"/>
          <p:cNvSpPr>
            <a:spLocks noGrp="1"/>
          </p:cNvSpPr>
          <p:nvPr>
            <p:ph type="title"/>
          </p:nvPr>
        </p:nvSpPr>
        <p:spPr>
          <a:xfrm>
            <a:off x="546078" y="260648"/>
            <a:ext cx="8353425" cy="7921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b="0" dirty="0" smtClean="0">
                <a:solidFill>
                  <a:srgbClr val="ED8B00"/>
                </a:solidFill>
              </a:rPr>
              <a:t>ИНСТРУМЕНТЫ ПОДДЕРЖКИ</a:t>
            </a:r>
            <a:br>
              <a:rPr lang="ru-RU" b="0" dirty="0" smtClean="0">
                <a:solidFill>
                  <a:srgbClr val="ED8B00"/>
                </a:solidFill>
              </a:rPr>
            </a:br>
            <a:r>
              <a:rPr lang="ru-RU" b="0" dirty="0" smtClean="0">
                <a:solidFill>
                  <a:srgbClr val="575757"/>
                </a:solidFill>
              </a:rPr>
              <a:t>Новые</a:t>
            </a:r>
            <a:endParaRPr lang="ru-RU" b="0" dirty="0">
              <a:solidFill>
                <a:srgbClr val="575757"/>
              </a:solidFill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433697" y="1064121"/>
            <a:ext cx="4104456" cy="708363"/>
          </a:xfrm>
          <a:prstGeom prst="parallelogram">
            <a:avLst>
              <a:gd name="adj" fmla="val 33274"/>
            </a:avLst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PT Sans" charset="0"/>
                <a:cs typeface="Arial" pitchFamily="34" charset="0"/>
              </a:rPr>
              <a:t>СЕКЬЮРИТИЗАЦИЯ</a:t>
            </a:r>
            <a:endParaRPr lang="ru-RU" dirty="0">
              <a:solidFill>
                <a:schemeClr val="bg1"/>
              </a:solidFill>
              <a:latin typeface="PT Sans" charset="0"/>
              <a:cs typeface="Arial" pitchFamily="34" charset="0"/>
            </a:endParaRPr>
          </a:p>
        </p:txBody>
      </p:sp>
      <p:sp>
        <p:nvSpPr>
          <p:cNvPr id="19" name="Параллелограмм 18"/>
          <p:cNvSpPr/>
          <p:nvPr/>
        </p:nvSpPr>
        <p:spPr>
          <a:xfrm>
            <a:off x="4727810" y="1052736"/>
            <a:ext cx="4067101" cy="731131"/>
          </a:xfrm>
          <a:prstGeom prst="parallelogram">
            <a:avLst>
              <a:gd name="adj" fmla="val 33575"/>
            </a:avLst>
          </a:prstGeom>
          <a:solidFill>
            <a:srgbClr val="00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PT Sans" charset="0"/>
                <a:cs typeface="Arial" pitchFamily="34" charset="0"/>
              </a:rPr>
              <a:t>СОВМЕСТНЫЕ ПРОЕКТЫ С ФОНДАМИ</a:t>
            </a:r>
            <a:endParaRPr lang="ru-RU" dirty="0">
              <a:solidFill>
                <a:schemeClr val="bg1"/>
              </a:solidFill>
              <a:latin typeface="PT Sans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976" y="1917542"/>
            <a:ext cx="42636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D8B00"/>
              </a:buClr>
            </a:pPr>
            <a:r>
              <a:rPr lang="ru-RU" sz="1700" i="1" dirty="0">
                <a:solidFill>
                  <a:srgbClr val="ED8B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МСП Банк: </a:t>
            </a:r>
          </a:p>
          <a:p>
            <a:pPr marL="552450" indent="-285750"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организатор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и со-организатор сделок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секьюритизации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МСП активов</a:t>
            </a:r>
          </a:p>
          <a:p>
            <a:pPr marL="552450" indent="-285750"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«якорный инвестор» (старший и мезонинный транши)</a:t>
            </a:r>
          </a:p>
          <a:p>
            <a:pPr marL="552450" indent="-285750"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исполнитель 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инфраструктурных функций: банк счета, залоговые счета, платежный и расчетный агент, основной сервисный агент</a:t>
            </a:r>
          </a:p>
          <a:p>
            <a:pPr marL="552450" indent="-285750">
              <a:buClr>
                <a:srgbClr val="ED8B00"/>
              </a:buClr>
              <a:buFont typeface="Wingdings" panose="05000000000000000000" pitchFamily="2" charset="2"/>
              <a:buChar char="§"/>
            </a:pPr>
            <a:endParaRPr lang="ru-RU" sz="17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rgbClr val="ED8B00"/>
              </a:buClr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Несколько сделок в разной степени готовности</a:t>
            </a:r>
            <a:endParaRPr lang="ru-RU" sz="1700" i="1" dirty="0" smtClean="0">
              <a:solidFill>
                <a:srgbClr val="ED8B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Clr>
                <a:srgbClr val="ED8B00"/>
              </a:buClr>
            </a:pPr>
            <a:endParaRPr lang="ru-RU" sz="1700" i="1" dirty="0">
              <a:solidFill>
                <a:srgbClr val="ED8B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Clr>
                <a:srgbClr val="ED8B00"/>
              </a:buClr>
            </a:pPr>
            <a:r>
              <a:rPr lang="ru-RU" sz="1700" i="1" dirty="0" smtClean="0">
                <a:solidFill>
                  <a:srgbClr val="ED8B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МСП </a:t>
            </a:r>
            <a:r>
              <a:rPr lang="ru-RU" sz="1700" i="1" dirty="0">
                <a:solidFill>
                  <a:srgbClr val="ED8B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Банк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участвует в разработке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нормативного контура для регулирования сделок и успешного внедрения механизма на российском рынке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2117160"/>
            <a:ext cx="388318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6CD"/>
              </a:buClr>
            </a:pPr>
            <a:r>
              <a:rPr lang="ru-RU" sz="1700" i="1" dirty="0" smtClean="0">
                <a:solidFill>
                  <a:srgbClr val="0086C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Фондом </a:t>
            </a:r>
            <a:r>
              <a:rPr lang="ru-RU" sz="1700" i="1" dirty="0">
                <a:solidFill>
                  <a:srgbClr val="0086C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развития </a:t>
            </a:r>
            <a:r>
              <a:rPr lang="ru-RU" sz="1700" i="1" dirty="0" smtClean="0">
                <a:solidFill>
                  <a:srgbClr val="0086C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моногородов:</a:t>
            </a:r>
          </a:p>
          <a:p>
            <a:pPr marL="285750" indent="-285750">
              <a:buClr>
                <a:srgbClr val="0086CD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575757"/>
                </a:solidFill>
              </a:rPr>
              <a:t>многоканальное финансирование </a:t>
            </a:r>
            <a:r>
              <a:rPr lang="ru-RU" sz="1600" dirty="0">
                <a:solidFill>
                  <a:srgbClr val="575757"/>
                </a:solidFill>
              </a:rPr>
              <a:t>проектов </a:t>
            </a:r>
            <a:r>
              <a:rPr lang="ru-RU" sz="1600" dirty="0" smtClean="0">
                <a:solidFill>
                  <a:srgbClr val="575757"/>
                </a:solidFill>
              </a:rPr>
              <a:t>МСП</a:t>
            </a:r>
          </a:p>
          <a:p>
            <a:pPr marL="285750" indent="-285750">
              <a:buClr>
                <a:srgbClr val="0086CD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575757"/>
                </a:solidFill>
              </a:rPr>
              <a:t>информационный обмен </a:t>
            </a:r>
            <a:r>
              <a:rPr lang="ru-RU" sz="1600" dirty="0">
                <a:solidFill>
                  <a:srgbClr val="575757"/>
                </a:solidFill>
              </a:rPr>
              <a:t>о перспективных проектах</a:t>
            </a:r>
            <a:endParaRPr lang="ru-RU" sz="1700" i="1" dirty="0">
              <a:solidFill>
                <a:srgbClr val="575757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3545428"/>
            <a:ext cx="4338905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6CD"/>
              </a:buClr>
            </a:pPr>
            <a:r>
              <a:rPr lang="ru-RU" sz="1700" i="1" dirty="0" smtClean="0">
                <a:solidFill>
                  <a:srgbClr val="0086C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Фондом </a:t>
            </a:r>
            <a:r>
              <a:rPr lang="ru-RU" sz="1700" i="1" dirty="0">
                <a:solidFill>
                  <a:srgbClr val="0086C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развития </a:t>
            </a:r>
            <a:r>
              <a:rPr lang="ru-RU" sz="1700" i="1" dirty="0" smtClean="0">
                <a:solidFill>
                  <a:srgbClr val="0086C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промышленности:</a:t>
            </a:r>
          </a:p>
          <a:p>
            <a:pPr marL="285750" indent="-285750">
              <a:buClr>
                <a:srgbClr val="0086CD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75757"/>
                </a:solidFill>
              </a:rPr>
              <a:t>прямое </a:t>
            </a:r>
            <a:r>
              <a:rPr lang="ru-RU" sz="1400" dirty="0">
                <a:solidFill>
                  <a:srgbClr val="575757"/>
                </a:solidFill>
              </a:rPr>
              <a:t>кредитование Банком администраций субъектов РФ на цели </a:t>
            </a:r>
            <a:r>
              <a:rPr lang="ru-RU" sz="1400" dirty="0" err="1">
                <a:solidFill>
                  <a:srgbClr val="575757"/>
                </a:solidFill>
              </a:rPr>
              <a:t>софинансирования</a:t>
            </a:r>
            <a:r>
              <a:rPr lang="ru-RU" sz="1400" dirty="0">
                <a:solidFill>
                  <a:srgbClr val="575757"/>
                </a:solidFill>
              </a:rPr>
              <a:t> 5% взноса Фонда развития моногородов</a:t>
            </a:r>
            <a:r>
              <a:rPr lang="ru-RU" sz="1400" dirty="0" smtClean="0">
                <a:solidFill>
                  <a:srgbClr val="575757"/>
                </a:solidFill>
              </a:rPr>
              <a:t>;</a:t>
            </a:r>
          </a:p>
          <a:p>
            <a:pPr marL="285750" indent="-285750">
              <a:buClr>
                <a:srgbClr val="0086CD"/>
              </a:buClr>
              <a:buFont typeface="Wingdings" panose="05000000000000000000" pitchFamily="2" charset="2"/>
              <a:buChar char="§"/>
            </a:pPr>
            <a:endParaRPr lang="ru-RU" sz="400" dirty="0">
              <a:solidFill>
                <a:srgbClr val="575757"/>
              </a:solidFill>
            </a:endParaRPr>
          </a:p>
          <a:p>
            <a:pPr marL="285750" indent="-285750">
              <a:buClr>
                <a:srgbClr val="0086CD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75757"/>
                </a:solidFill>
              </a:rPr>
              <a:t>прямое </a:t>
            </a:r>
            <a:r>
              <a:rPr lang="ru-RU" sz="1400" dirty="0">
                <a:solidFill>
                  <a:srgbClr val="575757"/>
                </a:solidFill>
              </a:rPr>
              <a:t>кредитование якорных резидентов индустриальных парков в моногородах</a:t>
            </a:r>
            <a:r>
              <a:rPr lang="ru-RU" sz="1400" dirty="0" smtClean="0">
                <a:solidFill>
                  <a:srgbClr val="575757"/>
                </a:solidFill>
              </a:rPr>
              <a:t>;</a:t>
            </a:r>
          </a:p>
          <a:p>
            <a:pPr marL="285750" indent="-285750">
              <a:buClr>
                <a:srgbClr val="0086CD"/>
              </a:buClr>
              <a:buFont typeface="Wingdings" panose="05000000000000000000" pitchFamily="2" charset="2"/>
              <a:buChar char="§"/>
            </a:pPr>
            <a:endParaRPr lang="ru-RU" sz="400" dirty="0">
              <a:solidFill>
                <a:srgbClr val="575757"/>
              </a:solidFill>
            </a:endParaRPr>
          </a:p>
          <a:p>
            <a:pPr marL="285750" indent="-285750">
              <a:buClr>
                <a:srgbClr val="0086CD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75757"/>
                </a:solidFill>
              </a:rPr>
              <a:t>кредитование </a:t>
            </a:r>
            <a:r>
              <a:rPr lang="ru-RU" sz="1400" dirty="0">
                <a:solidFill>
                  <a:srgbClr val="575757"/>
                </a:solidFill>
              </a:rPr>
              <a:t>корпораций развития на предоставление оборотных средств для резидентов индустриальных парков</a:t>
            </a:r>
            <a:r>
              <a:rPr lang="ru-RU" sz="1400" dirty="0" smtClean="0">
                <a:solidFill>
                  <a:srgbClr val="575757"/>
                </a:solidFill>
              </a:rPr>
              <a:t>;</a:t>
            </a:r>
          </a:p>
          <a:p>
            <a:pPr marL="285750" indent="-285750">
              <a:buClr>
                <a:srgbClr val="0086CD"/>
              </a:buClr>
              <a:buFont typeface="Wingdings" panose="05000000000000000000" pitchFamily="2" charset="2"/>
              <a:buChar char="§"/>
            </a:pPr>
            <a:endParaRPr lang="ru-RU" sz="400" dirty="0">
              <a:solidFill>
                <a:srgbClr val="575757"/>
              </a:solidFill>
            </a:endParaRPr>
          </a:p>
          <a:p>
            <a:pPr marL="285750" indent="-285750">
              <a:buClr>
                <a:srgbClr val="0086CD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75757"/>
                </a:solidFill>
              </a:rPr>
              <a:t>финансирование </a:t>
            </a:r>
            <a:r>
              <a:rPr lang="ru-RU" sz="1400" dirty="0">
                <a:solidFill>
                  <a:srgbClr val="575757"/>
                </a:solidFill>
              </a:rPr>
              <a:t>приобретения резидентами индустриальных парков производственного оборудования через механизмы региональных лизинговых компаний.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40152" y="1809383"/>
            <a:ext cx="3203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Перспективы сотрудничества</a:t>
            </a:r>
            <a:endParaRPr lang="ru-RU" sz="1400" i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71550" y="2565400"/>
            <a:ext cx="6480175" cy="4318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НАШИ КОНТАКТЫ:</a:t>
            </a:r>
            <a:endParaRPr lang="ru-RU" dirty="0"/>
          </a:p>
        </p:txBody>
      </p:sp>
      <p:sp>
        <p:nvSpPr>
          <p:cNvPr id="8909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B79961A-9B1F-42EB-B36E-6B327D69993E}" type="slidenum">
              <a:rPr lang="ru-RU">
                <a:solidFill>
                  <a:schemeClr val="bg1"/>
                </a:solidFill>
                <a:latin typeface="PT Sans" charset="0"/>
              </a:rPr>
              <a:pPr/>
              <a:t>7</a:t>
            </a:fld>
            <a:endParaRPr lang="ru-RU">
              <a:solidFill>
                <a:schemeClr val="bg1"/>
              </a:solidFill>
              <a:latin typeface="PT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_09_29_О Банке_новый шаблон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2014_09_29_О Банке_новый шаблон</Template>
  <TotalTime>8342</TotalTime>
  <Words>505</Words>
  <Application>Microsoft Office PowerPoint</Application>
  <PresentationFormat>Экран (4:3)</PresentationFormat>
  <Paragraphs>155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2014_09_29_О Банке_новый шаблон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СТРАТЕГИЯ РАЗВИТИЯ МСП ДО 2030 ГОДА</vt:lpstr>
      <vt:lpstr>ФЕДЕРАЛЬНАЯ КОРПОРАЦИЯ РАЗВИТИЯ МСП</vt:lpstr>
      <vt:lpstr>ИНСТРУМЕНТЫ ПОДДЕРЖКИ Действующие </vt:lpstr>
      <vt:lpstr>ИНСТРУМЕНТЫ ПОДДЕРЖКИ Новые</vt:lpstr>
      <vt:lpstr>НАШИ КОНТАКТЫ: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МСП БАНК: ПОДДЕРЖКА МАЛОГО И СРЕДНЕГО ПРЕДПРИНИМАТЕЛЬСТВА</dc:title>
  <dc:creator>Силина Мария Сергеевна</dc:creator>
  <cp:lastModifiedBy>Барабанов Денис Владимирович</cp:lastModifiedBy>
  <cp:revision>509</cp:revision>
  <cp:lastPrinted>2015-08-28T10:18:24Z</cp:lastPrinted>
  <dcterms:created xsi:type="dcterms:W3CDTF">2014-09-30T07:28:51Z</dcterms:created>
  <dcterms:modified xsi:type="dcterms:W3CDTF">2015-08-28T14:17:24Z</dcterms:modified>
</cp:coreProperties>
</file>