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80" r:id="rId2"/>
    <p:sldId id="447" r:id="rId3"/>
    <p:sldId id="464" r:id="rId4"/>
    <p:sldId id="463" r:id="rId5"/>
    <p:sldId id="453" r:id="rId6"/>
    <p:sldId id="467" r:id="rId7"/>
    <p:sldId id="468" r:id="rId8"/>
    <p:sldId id="456" r:id="rId9"/>
    <p:sldId id="465" r:id="rId10"/>
    <p:sldId id="383" r:id="rId11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eeva" initials="s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8E40"/>
    <a:srgbClr val="993300"/>
    <a:srgbClr val="0033CC"/>
    <a:srgbClr val="FF3300"/>
    <a:srgbClr val="FF0066"/>
    <a:srgbClr val="008080"/>
    <a:srgbClr val="FFCC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24" autoAdjust="0"/>
  </p:normalViewPr>
  <p:slideViewPr>
    <p:cSldViewPr>
      <p:cViewPr varScale="1">
        <p:scale>
          <a:sx n="85" d="100"/>
          <a:sy n="85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Лист3!$A$2</c:f>
              <c:strCache>
                <c:ptCount val="1"/>
                <c:pt idx="0">
                  <c:v>Всего на финансовых рынках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Лист3!$B$1:$E$1</c:f>
              <c:strCach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1 п/г 2014</c:v>
                </c:pt>
              </c:strCache>
            </c:strRef>
          </c:cat>
          <c:val>
            <c:numRef>
              <c:f>Лист3!$B$2:$E$2</c:f>
              <c:numCache>
                <c:formatCode>General</c:formatCode>
                <c:ptCount val="4"/>
                <c:pt idx="0">
                  <c:v>818</c:v>
                </c:pt>
                <c:pt idx="1">
                  <c:v>221</c:v>
                </c:pt>
                <c:pt idx="2">
                  <c:v>166</c:v>
                </c:pt>
                <c:pt idx="3">
                  <c:v>114</c:v>
                </c:pt>
              </c:numCache>
            </c:numRef>
          </c:val>
        </c:ser>
        <c:ser>
          <c:idx val="1"/>
          <c:order val="1"/>
          <c:tx>
            <c:strRef>
              <c:f>Лист3!$A$3</c:f>
              <c:strCache>
                <c:ptCount val="1"/>
                <c:pt idx="0">
                  <c:v>На рынке страховых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943502303044372E-2"/>
                  <c:y val="-1.4109543384068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641595621223552E-2"/>
                  <c:y val="2.35159056401140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339688939402732E-2"/>
                  <c:y val="4.7031811280227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905720045462459E-2"/>
                  <c:y val="-4.70318112802281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Лист3!$B$1:$E$1</c:f>
              <c:strCach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1 п/г 2014</c:v>
                </c:pt>
              </c:strCache>
            </c:strRef>
          </c:cat>
          <c:val>
            <c:numRef>
              <c:f>Лист3!$B$3:$E$3</c:f>
              <c:numCache>
                <c:formatCode>General</c:formatCode>
                <c:ptCount val="4"/>
                <c:pt idx="0">
                  <c:v>597</c:v>
                </c:pt>
                <c:pt idx="1">
                  <c:v>150</c:v>
                </c:pt>
                <c:pt idx="2">
                  <c:v>111</c:v>
                </c:pt>
                <c:pt idx="3">
                  <c:v>74</c:v>
                </c:pt>
              </c:numCache>
            </c:numRef>
          </c:val>
        </c:ser>
        <c:ser>
          <c:idx val="2"/>
          <c:order val="2"/>
          <c:tx>
            <c:strRef>
              <c:f>Лист3!$A$4</c:f>
              <c:strCache>
                <c:ptCount val="1"/>
                <c:pt idx="0">
                  <c:v>На рынке банковских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377471196984645E-2"/>
                  <c:y val="-1.8812724512091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35875575761093E-3"/>
                  <c:y val="-3.057067733214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339688939402732E-3"/>
                  <c:y val="-1.8812724512091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35875575761093E-3"/>
                  <c:y val="-4.70318112802281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Лист3!$B$1:$E$1</c:f>
              <c:strCach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1 п/г 2014</c:v>
                </c:pt>
              </c:strCache>
            </c:strRef>
          </c:cat>
          <c:val>
            <c:numRef>
              <c:f>Лист3!$B$4:$E$4</c:f>
              <c:numCache>
                <c:formatCode>General</c:formatCode>
                <c:ptCount val="4"/>
                <c:pt idx="0">
                  <c:v>152</c:v>
                </c:pt>
                <c:pt idx="1">
                  <c:v>20</c:v>
                </c:pt>
                <c:pt idx="2">
                  <c:v>28</c:v>
                </c:pt>
                <c:pt idx="3">
                  <c:v>16</c:v>
                </c:pt>
              </c:numCache>
            </c:numRef>
          </c:val>
        </c:ser>
        <c:ser>
          <c:idx val="3"/>
          <c:order val="3"/>
          <c:tx>
            <c:strRef>
              <c:f>Лист3!$A$5</c:f>
              <c:strCache>
                <c:ptCount val="1"/>
                <c:pt idx="0">
                  <c:v>На рынке иных финансовых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471751151522186E-2"/>
                  <c:y val="-9.40636225604562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1698444697013662E-3"/>
                  <c:y val="9.40636225604562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679377878805465E-3"/>
                  <c:y val="1.6461133948079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3396889394027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Лист3!$B$1:$E$1</c:f>
              <c:strCach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1 п/г 2014</c:v>
                </c:pt>
              </c:strCache>
            </c:strRef>
          </c:cat>
          <c:val>
            <c:numRef>
              <c:f>Лист3!$B$5:$E$5</c:f>
              <c:numCache>
                <c:formatCode>General</c:formatCode>
                <c:ptCount val="4"/>
                <c:pt idx="0">
                  <c:v>66</c:v>
                </c:pt>
                <c:pt idx="1">
                  <c:v>20</c:v>
                </c:pt>
                <c:pt idx="2">
                  <c:v>27</c:v>
                </c:pt>
                <c:pt idx="3">
                  <c:v>24</c:v>
                </c:pt>
              </c:numCache>
            </c:numRef>
          </c:val>
        </c:ser>
        <c:ser>
          <c:idx val="4"/>
          <c:order val="4"/>
          <c:tx>
            <c:strRef>
              <c:f>Лист3!$A$6</c:f>
              <c:strCache>
                <c:ptCount val="1"/>
                <c:pt idx="0">
                  <c:v>На фондовом рынке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735875575761093E-3"/>
                  <c:y val="-4.70318112802281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037782257581913E-2"/>
                  <c:y val="-7.05477169203421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Лист3!$B$1:$E$1</c:f>
              <c:strCach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1 п/г 2014</c:v>
                </c:pt>
              </c:strCache>
            </c:strRef>
          </c:cat>
          <c:val>
            <c:numRef>
              <c:f>Лист3!$B$6:$E$6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4390400"/>
        <c:axId val="34391936"/>
        <c:axId val="0"/>
      </c:bar3DChart>
      <c:catAx>
        <c:axId val="34390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200"/>
            </a:pPr>
            <a:endParaRPr lang="ru-RU"/>
          </a:p>
        </c:txPr>
        <c:crossAx val="34391936"/>
        <c:crosses val="autoZero"/>
        <c:auto val="1"/>
        <c:lblAlgn val="ctr"/>
        <c:lblOffset val="100"/>
        <c:noMultiLvlLbl val="0"/>
      </c:catAx>
      <c:valAx>
        <c:axId val="34391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390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616611140831775"/>
          <c:y val="4.0952301596118949E-2"/>
          <c:w val="0.28523007522804056"/>
          <c:h val="0.94631429841128767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ru-RU" sz="2000" dirty="0" smtClean="0"/>
              <a:t>Статья 10 </a:t>
            </a:r>
            <a:endParaRPr lang="ru-RU" sz="20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'по статьям'!$A$2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 статьям'!$B$1:$D$1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 п/г 2014</c:v>
                </c:pt>
              </c:strCache>
            </c:strRef>
          </c:cat>
          <c:val>
            <c:numRef>
              <c:f>'по статьям'!$B$2:$D$2</c:f>
              <c:numCache>
                <c:formatCode>General</c:formatCode>
                <c:ptCount val="3"/>
                <c:pt idx="0">
                  <c:v>17</c:v>
                </c:pt>
                <c:pt idx="1">
                  <c:v>18</c:v>
                </c:pt>
                <c:pt idx="2">
                  <c:v>35</c:v>
                </c:pt>
              </c:numCache>
            </c:numRef>
          </c:val>
        </c:ser>
        <c:ser>
          <c:idx val="1"/>
          <c:order val="1"/>
          <c:tx>
            <c:strRef>
              <c:f>'по статьям'!$A$3</c:f>
              <c:strCache>
                <c:ptCount val="1"/>
                <c:pt idx="0">
                  <c:v>рынок страховых услуг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 статьям'!$B$1:$D$1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 п/г 2014</c:v>
                </c:pt>
              </c:strCache>
            </c:strRef>
          </c:cat>
          <c:val>
            <c:numRef>
              <c:f>'по статьям'!$B$3:$D$3</c:f>
              <c:numCache>
                <c:formatCode>General</c:formatCode>
                <c:ptCount val="3"/>
                <c:pt idx="0">
                  <c:v>6</c:v>
                </c:pt>
                <c:pt idx="1">
                  <c:v>8</c:v>
                </c:pt>
                <c:pt idx="2">
                  <c:v>34</c:v>
                </c:pt>
              </c:numCache>
            </c:numRef>
          </c:val>
        </c:ser>
        <c:ser>
          <c:idx val="2"/>
          <c:order val="2"/>
          <c:tx>
            <c:strRef>
              <c:f>'по статьям'!$A$4</c:f>
              <c:strCache>
                <c:ptCount val="1"/>
                <c:pt idx="0">
                  <c:v>рынок банковских услуг</c:v>
                </c:pt>
              </c:strCache>
            </c:strRef>
          </c:tx>
          <c:spPr>
            <a:solidFill>
              <a:srgbClr val="008E40"/>
            </a:solidFill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 статьям'!$B$1:$D$1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 п/г 2014</c:v>
                </c:pt>
              </c:strCache>
            </c:strRef>
          </c:cat>
          <c:val>
            <c:numRef>
              <c:f>'по статьям'!$B$4:$D$4</c:f>
              <c:numCache>
                <c:formatCode>General</c:formatCode>
                <c:ptCount val="3"/>
                <c:pt idx="0">
                  <c:v>10</c:v>
                </c:pt>
                <c:pt idx="1">
                  <c:v>8</c:v>
                </c:pt>
                <c:pt idx="2">
                  <c:v>1</c:v>
                </c:pt>
              </c:numCache>
            </c:numRef>
          </c:val>
        </c:ser>
        <c:ser>
          <c:idx val="3"/>
          <c:order val="3"/>
          <c:tx>
            <c:strRef>
              <c:f>'по статьям'!$A$5</c:f>
              <c:strCache>
                <c:ptCount val="1"/>
                <c:pt idx="0">
                  <c:v>рынок иных финансовых услуг</c:v>
                </c:pt>
              </c:strCache>
            </c:strRef>
          </c:tx>
          <c:invertIfNegative val="0"/>
          <c:dLbls>
            <c:dLbl>
              <c:idx val="2"/>
              <c:delete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 статьям'!$B$1:$D$1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 п/г 2014</c:v>
                </c:pt>
              </c:strCache>
            </c:strRef>
          </c:cat>
          <c:val>
            <c:numRef>
              <c:f>'по статьям'!$B$5:$D$5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28800"/>
        <c:axId val="19630336"/>
      </c:barChart>
      <c:catAx>
        <c:axId val="196288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9630336"/>
        <c:crosses val="autoZero"/>
        <c:auto val="1"/>
        <c:lblAlgn val="ctr"/>
        <c:lblOffset val="100"/>
        <c:noMultiLvlLbl val="0"/>
      </c:catAx>
      <c:valAx>
        <c:axId val="196303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96288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ru-RU" sz="2000" dirty="0" smtClean="0"/>
              <a:t>Статьи 11 и 11.1</a:t>
            </a:r>
            <a:endParaRPr lang="ru-RU" sz="20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'по статьям'!$A$7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 статьям'!$B$6:$D$6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 п/г 2014</c:v>
                </c:pt>
              </c:strCache>
            </c:strRef>
          </c:cat>
          <c:val>
            <c:numRef>
              <c:f>'по статьям'!$B$7:$D$7</c:f>
              <c:numCache>
                <c:formatCode>General</c:formatCode>
                <c:ptCount val="3"/>
                <c:pt idx="0">
                  <c:v>26</c:v>
                </c:pt>
                <c:pt idx="1">
                  <c:v>12</c:v>
                </c:pt>
                <c:pt idx="2">
                  <c:v>7</c:v>
                </c:pt>
              </c:numCache>
            </c:numRef>
          </c:val>
        </c:ser>
        <c:ser>
          <c:idx val="1"/>
          <c:order val="1"/>
          <c:tx>
            <c:strRef>
              <c:f>'по статьям'!$A$8</c:f>
              <c:strCache>
                <c:ptCount val="1"/>
                <c:pt idx="0">
                  <c:v>рынок страховых услуг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 статьям'!$B$6:$D$6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 п/г 2014</c:v>
                </c:pt>
              </c:strCache>
            </c:strRef>
          </c:cat>
          <c:val>
            <c:numRef>
              <c:f>'по статьям'!$B$8:$D$8</c:f>
              <c:numCache>
                <c:formatCode>General</c:formatCode>
                <c:ptCount val="3"/>
                <c:pt idx="0">
                  <c:v>15</c:v>
                </c:pt>
                <c:pt idx="1">
                  <c:v>9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'по статьям'!$A$9</c:f>
              <c:strCache>
                <c:ptCount val="1"/>
                <c:pt idx="0">
                  <c:v>рынок банковских услуг</c:v>
                </c:pt>
              </c:strCache>
            </c:strRef>
          </c:tx>
          <c:spPr>
            <a:solidFill>
              <a:srgbClr val="008E40"/>
            </a:solidFill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 статьям'!$B$6:$D$6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 п/г 2014</c:v>
                </c:pt>
              </c:strCache>
            </c:strRef>
          </c:cat>
          <c:val>
            <c:numRef>
              <c:f>'по статьям'!$B$9:$D$9</c:f>
              <c:numCache>
                <c:formatCode>General</c:formatCode>
                <c:ptCount val="3"/>
                <c:pt idx="0">
                  <c:v>9</c:v>
                </c:pt>
                <c:pt idx="1">
                  <c:v>2</c:v>
                </c:pt>
                <c:pt idx="2">
                  <c:v>6</c:v>
                </c:pt>
              </c:numCache>
            </c:numRef>
          </c:val>
        </c:ser>
        <c:ser>
          <c:idx val="3"/>
          <c:order val="3"/>
          <c:tx>
            <c:strRef>
              <c:f>'по статьям'!$A$10</c:f>
              <c:strCache>
                <c:ptCount val="1"/>
                <c:pt idx="0">
                  <c:v>рынок иных финансовых услуг</c:v>
                </c:pt>
              </c:strCache>
            </c:strRef>
          </c:tx>
          <c:invertIfNegative val="0"/>
          <c:dLbls>
            <c:dLbl>
              <c:idx val="2"/>
              <c:delete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 статьям'!$B$6:$D$6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 п/г 2014</c:v>
                </c:pt>
              </c:strCache>
            </c:strRef>
          </c:cat>
          <c:val>
            <c:numRef>
              <c:f>'по статьям'!$B$10:$D$10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37280"/>
        <c:axId val="21138816"/>
      </c:barChart>
      <c:catAx>
        <c:axId val="211372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21138816"/>
        <c:crosses val="autoZero"/>
        <c:auto val="1"/>
        <c:lblAlgn val="ctr"/>
        <c:lblOffset val="100"/>
        <c:noMultiLvlLbl val="0"/>
      </c:catAx>
      <c:valAx>
        <c:axId val="21138816"/>
        <c:scaling>
          <c:orientation val="minMax"/>
          <c:max val="4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1372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ru-RU" sz="2400" dirty="0"/>
              <a:t>Доля неподтвержденных нарушений антимонопольного законодательства</a:t>
            </a:r>
          </a:p>
        </c:rich>
      </c:tx>
      <c:layout>
        <c:manualLayout>
          <c:xMode val="edge"/>
          <c:yMode val="edge"/>
          <c:x val="0.20766054242560619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620245584765535E-2"/>
          <c:y val="0.18258939141924224"/>
          <c:w val="0.92593854920074792"/>
          <c:h val="0.4745937484470506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Лист2!$A$38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333399"/>
            </a:solidFill>
          </c:spPr>
          <c:invertIfNegative val="0"/>
          <c:dLbls>
            <c:dLbl>
              <c:idx val="0"/>
              <c:layout>
                <c:manualLayout>
                  <c:x val="2.9893100389975641E-3"/>
                  <c:y val="-1.8562312367177154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20%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Лист2!$B$37:$E$37</c:f>
              <c:strCach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I п/г 2014</c:v>
                </c:pt>
              </c:strCache>
            </c:strRef>
          </c:cat>
          <c:val>
            <c:numRef>
              <c:f>Лист2!$B$38:$E$38</c:f>
              <c:numCache>
                <c:formatCode>0.00</c:formatCode>
                <c:ptCount val="4"/>
                <c:pt idx="0">
                  <c:v>20.171149144254301</c:v>
                </c:pt>
                <c:pt idx="1">
                  <c:v>31.221719457013577</c:v>
                </c:pt>
                <c:pt idx="2">
                  <c:v>28.313253012048193</c:v>
                </c:pt>
                <c:pt idx="3">
                  <c:v>21.05263157894737</c:v>
                </c:pt>
              </c:numCache>
            </c:numRef>
          </c:val>
        </c:ser>
        <c:ser>
          <c:idx val="1"/>
          <c:order val="1"/>
          <c:tx>
            <c:strRef>
              <c:f>Лист2!$A$39</c:f>
              <c:strCache>
                <c:ptCount val="1"/>
                <c:pt idx="0">
                  <c:v>На рынке банковских услуг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28%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Лист2!$B$37:$E$37</c:f>
              <c:strCach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I п/г 2014</c:v>
                </c:pt>
              </c:strCache>
            </c:strRef>
          </c:cat>
          <c:val>
            <c:numRef>
              <c:f>Лист2!$B$39:$E$39</c:f>
              <c:numCache>
                <c:formatCode>0.00</c:formatCode>
                <c:ptCount val="4"/>
                <c:pt idx="0">
                  <c:v>28.28947368421052</c:v>
                </c:pt>
                <c:pt idx="1">
                  <c:v>38</c:v>
                </c:pt>
                <c:pt idx="2">
                  <c:v>46.428571428571431</c:v>
                </c:pt>
                <c:pt idx="3">
                  <c:v>37.5</c:v>
                </c:pt>
              </c:numCache>
            </c:numRef>
          </c:val>
        </c:ser>
        <c:ser>
          <c:idx val="2"/>
          <c:order val="2"/>
          <c:tx>
            <c:strRef>
              <c:f>Лист2!$A$40</c:f>
              <c:strCache>
                <c:ptCount val="1"/>
                <c:pt idx="0">
                  <c:v>На рынке страховых услуг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3451895175488976E-2"/>
                  <c:y val="-2.088260141307429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57240155990201E-2"/>
                  <c:y val="-1.6242023321279969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32%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462585136491426E-2"/>
                  <c:y val="-1.1601445229485722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679301169926506E-3"/>
                  <c:y val="-6.960867137691432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Лист2!$B$37:$E$37</c:f>
              <c:strCach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I п/г 2014</c:v>
                </c:pt>
              </c:strCache>
            </c:strRef>
          </c:cat>
          <c:val>
            <c:numRef>
              <c:f>Лист2!$B$40:$E$40</c:f>
              <c:numCache>
                <c:formatCode>0.00</c:formatCode>
                <c:ptCount val="4"/>
                <c:pt idx="0">
                  <c:v>18.760469011725291</c:v>
                </c:pt>
                <c:pt idx="1">
                  <c:v>32</c:v>
                </c:pt>
                <c:pt idx="2">
                  <c:v>26.126126126126124</c:v>
                </c:pt>
                <c:pt idx="3">
                  <c:v>16.21621621621621</c:v>
                </c:pt>
              </c:numCache>
            </c:numRef>
          </c:val>
        </c:ser>
        <c:ser>
          <c:idx val="3"/>
          <c:order val="3"/>
          <c:tx>
            <c:strRef>
              <c:f>Лист2!$A$41</c:f>
              <c:strCache>
                <c:ptCount val="1"/>
                <c:pt idx="0">
                  <c:v>На рынке иных финансовых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957240155990201E-2"/>
                  <c:y val="-1.1601445229485722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15%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946550194987805E-2"/>
                  <c:y val="-2.3202890458971443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ru-RU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935860233985301E-2"/>
                  <c:y val="-9.281156183588577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9786200779951004E-3"/>
                  <c:y val="-9.281156183588577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Лист2!$B$37:$E$37</c:f>
              <c:strCach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I п/г 2014</c:v>
                </c:pt>
              </c:strCache>
            </c:strRef>
          </c:cat>
          <c:val>
            <c:numRef>
              <c:f>Лист2!$B$41:$E$41</c:f>
              <c:numCache>
                <c:formatCode>0.00</c:formatCode>
                <c:ptCount val="4"/>
                <c:pt idx="0">
                  <c:v>15.151515151515156</c:v>
                </c:pt>
                <c:pt idx="1">
                  <c:v>10</c:v>
                </c:pt>
                <c:pt idx="2">
                  <c:v>18.518518518518519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22067072"/>
        <c:axId val="22068608"/>
        <c:axId val="0"/>
      </c:bar3DChart>
      <c:catAx>
        <c:axId val="220670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2068608"/>
        <c:crosses val="autoZero"/>
        <c:auto val="1"/>
        <c:lblAlgn val="ctr"/>
        <c:lblOffset val="100"/>
        <c:noMultiLvlLbl val="0"/>
      </c:catAx>
      <c:valAx>
        <c:axId val="220686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none"/>
        <c:minorTickMark val="none"/>
        <c:tickLblPos val="nextTo"/>
        <c:spPr>
          <a:ln w="9525">
            <a:noFill/>
          </a:ln>
        </c:spPr>
        <c:crossAx val="22067072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2200" baseline="0">
                <a:solidFill>
                  <a:srgbClr val="333399"/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200" baseline="0">
                <a:solidFill>
                  <a:srgbClr val="008E40"/>
                </a:solidFill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2200" baseline="0">
                <a:solidFill>
                  <a:srgbClr val="7030A0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1.4164033563125754E-2"/>
          <c:y val="0.74898382301785194"/>
          <c:w val="0.91057864256559951"/>
          <c:h val="0.23709444270676516"/>
        </c:manualLayout>
      </c:layout>
      <c:overlay val="0"/>
      <c:txPr>
        <a:bodyPr/>
        <a:lstStyle/>
        <a:p>
          <a:pPr>
            <a:defRPr sz="2200" baseline="0">
              <a:solidFill>
                <a:srgbClr val="C00000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661441854844407E-2"/>
          <c:y val="0.24553884558524663"/>
          <c:w val="0.94272472140776631"/>
          <c:h val="0.589598073457525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Лист1!$A$44</c:f>
              <c:strCache>
                <c:ptCount val="1"/>
                <c:pt idx="0">
                  <c:v>нарушения по рекламе финансовых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888E-2"/>
                  <c:y val="-3.4261234267708829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/>
                      <a:t>1553 (13%)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3333333333333332E-3"/>
                  <c:y val="-5.7102057112848055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/>
                      <a:t>2618 (24%)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5000000000000001E-2"/>
                  <c:y val="-4.5681645690278445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/>
                      <a:t>1197 (14%)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Лист1!$B$43:$D$43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Лист1!$B$44:$D$44</c:f>
              <c:numCache>
                <c:formatCode>General</c:formatCode>
                <c:ptCount val="3"/>
                <c:pt idx="0">
                  <c:v>1553</c:v>
                </c:pt>
                <c:pt idx="1">
                  <c:v>2618</c:v>
                </c:pt>
                <c:pt idx="2">
                  <c:v>1197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996480"/>
        <c:axId val="20998016"/>
        <c:axId val="0"/>
      </c:bar3DChart>
      <c:catAx>
        <c:axId val="2099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ru-RU"/>
          </a:p>
        </c:txPr>
        <c:crossAx val="20998016"/>
        <c:crosses val="autoZero"/>
        <c:auto val="1"/>
        <c:lblAlgn val="ctr"/>
        <c:lblOffset val="100"/>
        <c:noMultiLvlLbl val="0"/>
      </c:catAx>
      <c:valAx>
        <c:axId val="209980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996480"/>
        <c:crosses val="autoZero"/>
        <c:crossBetween val="between"/>
      </c:valAx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5AFF5-63A8-4AD0-A347-29376E06F253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4B8D4-A86D-4CE9-A386-1A6F1D96F8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252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6" rIns="93153" bIns="46576" numCol="1" anchor="t" anchorCtr="0" compatLnSpc="1">
            <a:prstTxWarp prst="textNoShape">
              <a:avLst/>
            </a:prstTxWarp>
          </a:bodyPr>
          <a:lstStyle>
            <a:lvl1pPr defTabSz="931670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4813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6" rIns="93153" bIns="46576" numCol="1" anchor="t" anchorCtr="0" compatLnSpc="1">
            <a:prstTxWarp prst="textNoShape">
              <a:avLst/>
            </a:prstTxWarp>
          </a:bodyPr>
          <a:lstStyle>
            <a:lvl1pPr algn="r" defTabSz="931670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122"/>
            <a:ext cx="5438775" cy="446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6" rIns="93153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830"/>
            <a:ext cx="2944813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6" rIns="93153" bIns="46576" numCol="1" anchor="b" anchorCtr="0" compatLnSpc="1">
            <a:prstTxWarp prst="textNoShape">
              <a:avLst/>
            </a:prstTxWarp>
          </a:bodyPr>
          <a:lstStyle>
            <a:lvl1pPr defTabSz="931670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29830"/>
            <a:ext cx="2944813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6" rIns="93153" bIns="46576" numCol="1" anchor="b" anchorCtr="0" compatLnSpc="1">
            <a:prstTxWarp prst="textNoShape">
              <a:avLst/>
            </a:prstTxWarp>
          </a:bodyPr>
          <a:lstStyle>
            <a:lvl1pPr algn="r" defTabSz="931670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8EFA7443-4192-4E14-89A0-99D3517E2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323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MS PGothic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4112" cy="3722687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40363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36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4112" cy="3722687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40363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365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4112" cy="3722687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40363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365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4112" cy="3722687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40363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284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4112" cy="3722687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122"/>
            <a:ext cx="5440363" cy="4468099"/>
          </a:xfrm>
          <a:noFill/>
          <a:ln/>
        </p:spPr>
        <p:txBody>
          <a:bodyPr wrap="none" anchor="ctr"/>
          <a:lstStyle/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4112" cy="3722687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122"/>
            <a:ext cx="5440363" cy="4468099"/>
          </a:xfrm>
          <a:noFill/>
          <a:ln/>
        </p:spPr>
        <p:txBody>
          <a:bodyPr wrap="none" anchor="ctr"/>
          <a:lstStyle/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4112" cy="3722687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40363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729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4112" cy="3722687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122"/>
            <a:ext cx="5440363" cy="4468099"/>
          </a:xfrm>
          <a:noFill/>
          <a:ln/>
        </p:spPr>
        <p:txBody>
          <a:bodyPr wrap="none" anchor="ctr"/>
          <a:lstStyle/>
          <a:p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974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BEA91-020B-4E3D-ADCC-361E2F55F9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33486-A76D-4D22-98CB-C7FC569CB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D4890-8127-407F-B93D-2B4CB3F7C6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1332E-4D05-4B1B-99D3-BDB6A2750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95D5C-0876-4E20-9A2A-8A682E1FED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пр копия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8" descr="пр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24638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FA25F-49BF-4809-9D3E-5DCEBAF41F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7056C-1E8A-4F2F-9EBF-7D3EF34B52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7D6BC-DD64-4492-91D0-A1AD97D89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31463-9C68-44C0-8D1E-162A66E3A4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C7247-D6B5-49C1-973E-0D4A85F16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8ACFC-A33C-4C95-9774-9773B9AFB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B1F52-1A64-44CF-9505-79F36ADAA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1B93A-9B50-42C1-9088-015A8E1C70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pic>
        <p:nvPicPr>
          <p:cNvPr id="1028" name="Picture 8" descr="пр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624638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9" descr="пр 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6913" y="6580188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3C7E3ECB-9F86-4351-A089-32A588AB8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+mj-lt"/>
          <a:ea typeface="MS PGothic" pitchFamily="34" charset="-128"/>
          <a:cs typeface="MS PGothic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pitchFamily="34" charset="0"/>
          <a:ea typeface="MS PGothic" pitchFamily="34" charset="-128"/>
          <a:cs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pitchFamily="34" charset="0"/>
          <a:ea typeface="MS PGothic" pitchFamily="34" charset="-128"/>
          <a:cs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pitchFamily="34" charset="0"/>
          <a:ea typeface="MS PGothic" pitchFamily="34" charset="-128"/>
          <a:cs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pitchFamily="34" charset="0"/>
          <a:ea typeface="MS PGothic" pitchFamily="34" charset="-128"/>
          <a:cs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333399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333399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99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99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99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33399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079"/>
          <p:cNvSpPr>
            <a:spLocks noChangeArrowheads="1"/>
          </p:cNvSpPr>
          <p:nvPr/>
        </p:nvSpPr>
        <p:spPr bwMode="auto">
          <a:xfrm>
            <a:off x="467544" y="2996952"/>
            <a:ext cx="8424936" cy="3600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ru-RU" sz="1600" b="1" dirty="0">
              <a:solidFill>
                <a:srgbClr val="333399"/>
              </a:solidFill>
              <a:ea typeface="MS PGothic" pitchFamily="34" charset="-128"/>
            </a:endParaRPr>
          </a:p>
          <a:p>
            <a:pPr algn="r"/>
            <a:endParaRPr lang="ru-RU" sz="2600" b="1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algn="r"/>
            <a:r>
              <a:rPr lang="ru-RU" sz="2600" b="1" dirty="0" smtClean="0">
                <a:solidFill>
                  <a:srgbClr val="333399"/>
                </a:solidFill>
                <a:ea typeface="MS PGothic" pitchFamily="34" charset="-128"/>
              </a:rPr>
              <a:t>Актуальные вопросы антимонопольного регулирования на финансовых рынках</a:t>
            </a:r>
            <a:endParaRPr lang="en-US" sz="2600" b="1" dirty="0">
              <a:solidFill>
                <a:srgbClr val="333399"/>
              </a:solidFill>
              <a:ea typeface="MS PGothic" pitchFamily="34" charset="-128"/>
            </a:endParaRPr>
          </a:p>
          <a:p>
            <a:pPr algn="r"/>
            <a:endParaRPr lang="ru-RU" sz="2600" b="1" dirty="0">
              <a:solidFill>
                <a:srgbClr val="333399"/>
              </a:solidFill>
              <a:ea typeface="MS PGothic" pitchFamily="34" charset="-128"/>
            </a:endParaRPr>
          </a:p>
          <a:p>
            <a:pPr algn="r"/>
            <a:endParaRPr lang="en-US" sz="20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algn="r"/>
            <a:endParaRPr lang="ru-RU" sz="20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algn="ctr"/>
            <a:endParaRPr lang="ru-RU" sz="20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algn="ctr"/>
            <a:endParaRPr lang="ru-RU" sz="20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algn="ctr"/>
            <a:r>
              <a:rPr lang="ru-RU" sz="2000" dirty="0" smtClean="0">
                <a:solidFill>
                  <a:srgbClr val="333399"/>
                </a:solidFill>
                <a:ea typeface="MS PGothic" pitchFamily="34" charset="-128"/>
              </a:rPr>
              <a:t>Сочи, 2014</a:t>
            </a:r>
            <a:endParaRPr lang="ru-RU" sz="3000" b="1" dirty="0">
              <a:solidFill>
                <a:srgbClr val="333399"/>
              </a:solidFill>
              <a:ea typeface="MS PGothic" pitchFamily="34" charset="-128"/>
            </a:endParaRPr>
          </a:p>
        </p:txBody>
      </p:sp>
      <p:sp>
        <p:nvSpPr>
          <p:cNvPr id="3075" name="Rectangle 26"/>
          <p:cNvSpPr>
            <a:spLocks noChangeArrowheads="1"/>
          </p:cNvSpPr>
          <p:nvPr/>
        </p:nvSpPr>
        <p:spPr bwMode="auto">
          <a:xfrm>
            <a:off x="1260475" y="1989138"/>
            <a:ext cx="755999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b="1" dirty="0" smtClean="0">
                <a:solidFill>
                  <a:srgbClr val="008080"/>
                </a:solidFill>
                <a:ea typeface="MS PGothic" pitchFamily="34" charset="-128"/>
              </a:rPr>
              <a:t>	</a:t>
            </a:r>
            <a:r>
              <a:rPr lang="ru-RU" b="1" dirty="0" smtClean="0">
                <a:solidFill>
                  <a:srgbClr val="008080"/>
                </a:solidFill>
                <a:ea typeface="MS PGothic" pitchFamily="34" charset="-128"/>
              </a:rPr>
              <a:t>Федеральная антимонопольная служба</a:t>
            </a:r>
            <a:endParaRPr lang="en-US" b="1" dirty="0">
              <a:solidFill>
                <a:srgbClr val="008080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532967" y="1447800"/>
            <a:ext cx="655272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333399"/>
                </a:solidFill>
                <a:ea typeface="ＭＳ Ｐゴシック" pitchFamily="34" charset="-128"/>
              </a:rPr>
              <a:t>Спасибо за внимание</a:t>
            </a:r>
            <a:r>
              <a:rPr lang="en-US" sz="4000" b="1" dirty="0" smtClean="0">
                <a:solidFill>
                  <a:srgbClr val="333399"/>
                </a:solidFill>
                <a:ea typeface="ＭＳ Ｐゴシック" pitchFamily="34" charset="-128"/>
              </a:rPr>
              <a:t>!</a:t>
            </a:r>
            <a:r>
              <a:rPr lang="en-US" sz="2000" b="1" dirty="0">
                <a:solidFill>
                  <a:srgbClr val="333399"/>
                </a:solidFill>
                <a:ea typeface="ＭＳ Ｐゴシック" pitchFamily="34" charset="-128"/>
              </a:rPr>
              <a:t/>
            </a:r>
            <a:br>
              <a:rPr lang="en-US" sz="2000" b="1" dirty="0">
                <a:solidFill>
                  <a:srgbClr val="333399"/>
                </a:solidFill>
                <a:ea typeface="ＭＳ Ｐゴシック" pitchFamily="34" charset="-128"/>
              </a:rPr>
            </a:br>
            <a:endParaRPr lang="ru-RU" sz="2000" b="1" dirty="0">
              <a:solidFill>
                <a:srgbClr val="333399"/>
              </a:solidFill>
              <a:ea typeface="ＭＳ Ｐゴシック" pitchFamily="34" charset="-128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806700" y="2438400"/>
            <a:ext cx="4705350" cy="2362200"/>
            <a:chOff x="1676400" y="2743200"/>
            <a:chExt cx="4343400" cy="2362200"/>
          </a:xfrm>
        </p:grpSpPr>
        <p:pic>
          <p:nvPicPr>
            <p:cNvPr id="38920" name="Picture 5" descr="FAS-logo-color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28801" y="2743200"/>
              <a:ext cx="533399" cy="582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21" name="Picture 6" descr="14098_427100966728_20531316728_5146316_6182604_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28800" y="3581400"/>
              <a:ext cx="5334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922" name="Picture 7" descr="twitter_newbird_blue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76400" y="4267200"/>
              <a:ext cx="8382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923" name="TextBox 8"/>
            <p:cNvSpPr txBox="1">
              <a:spLocks noChangeArrowheads="1"/>
            </p:cNvSpPr>
            <p:nvPr/>
          </p:nvSpPr>
          <p:spPr bwMode="auto">
            <a:xfrm>
              <a:off x="2536573" y="2819400"/>
              <a:ext cx="3330827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000">
                  <a:solidFill>
                    <a:srgbClr val="333399"/>
                  </a:solidFill>
                </a:rPr>
                <a:t>www.fas.gov.ru</a:t>
              </a:r>
            </a:p>
          </p:txBody>
        </p:sp>
        <p:sp>
          <p:nvSpPr>
            <p:cNvPr id="38924" name="TextBox 9"/>
            <p:cNvSpPr txBox="1">
              <a:spLocks noChangeArrowheads="1"/>
            </p:cNvSpPr>
            <p:nvPr/>
          </p:nvSpPr>
          <p:spPr bwMode="auto">
            <a:xfrm>
              <a:off x="2536573" y="3591580"/>
              <a:ext cx="3330827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000">
                  <a:solidFill>
                    <a:srgbClr val="333399"/>
                  </a:solidFill>
                </a:rPr>
                <a:t>FAS-book</a:t>
              </a:r>
            </a:p>
          </p:txBody>
        </p:sp>
        <p:sp>
          <p:nvSpPr>
            <p:cNvPr id="38925" name="TextBox 10"/>
            <p:cNvSpPr txBox="1">
              <a:spLocks noChangeArrowheads="1"/>
            </p:cNvSpPr>
            <p:nvPr/>
          </p:nvSpPr>
          <p:spPr bwMode="auto">
            <a:xfrm>
              <a:off x="2536573" y="4343400"/>
              <a:ext cx="3483227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000">
                  <a:solidFill>
                    <a:srgbClr val="333399"/>
                  </a:solidFill>
                </a:rPr>
                <a:t>rus_fas</a:t>
              </a:r>
            </a:p>
          </p:txBody>
        </p:sp>
      </p:grpSp>
      <p:pic>
        <p:nvPicPr>
          <p:cNvPr id="38916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81313" y="53816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TextBox 11"/>
          <p:cNvSpPr txBox="1">
            <a:spLocks noChangeArrowheads="1"/>
          </p:cNvSpPr>
          <p:nvPr/>
        </p:nvSpPr>
        <p:spPr bwMode="auto">
          <a:xfrm>
            <a:off x="3733800" y="5399088"/>
            <a:ext cx="2524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>
                <a:solidFill>
                  <a:srgbClr val="333399"/>
                </a:solidFill>
              </a:rPr>
              <a:t>fasovka</a:t>
            </a:r>
            <a:endParaRPr lang="ru-RU" sz="3000">
              <a:solidFill>
                <a:srgbClr val="333399"/>
              </a:solidFill>
            </a:endParaRPr>
          </a:p>
        </p:txBody>
      </p:sp>
      <p:sp>
        <p:nvSpPr>
          <p:cNvPr id="38918" name="Rectangle 18"/>
          <p:cNvSpPr>
            <a:spLocks noChangeArrowheads="1"/>
          </p:cNvSpPr>
          <p:nvPr/>
        </p:nvSpPr>
        <p:spPr bwMode="auto">
          <a:xfrm>
            <a:off x="3733800" y="4648200"/>
            <a:ext cx="215106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>
                <a:solidFill>
                  <a:srgbClr val="333399"/>
                </a:solidFill>
              </a:rPr>
              <a:t>fas_rf (eng)</a:t>
            </a:r>
            <a:endParaRPr lang="en-US" sz="3000"/>
          </a:p>
        </p:txBody>
      </p:sp>
      <p:pic>
        <p:nvPicPr>
          <p:cNvPr id="38919" name="Picture 7" descr="twitter_newbird_blue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7650" y="4572000"/>
            <a:ext cx="9080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07950" y="4763"/>
            <a:ext cx="90328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SzPct val="100000"/>
            </a:pPr>
            <a:r>
              <a:rPr lang="ru-RU" sz="3200" b="1" dirty="0" smtClean="0">
                <a:solidFill>
                  <a:srgbClr val="FFFFFF"/>
                </a:solidFill>
                <a:ea typeface="MS PGothic" pitchFamily="34" charset="-128"/>
              </a:rPr>
              <a:t>Статистика рассмотренных дел</a:t>
            </a:r>
            <a:endParaRPr lang="ru-RU" sz="3200" b="1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67544" y="921400"/>
            <a:ext cx="8568952" cy="5604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endParaRPr lang="ru-RU" sz="1000" dirty="0"/>
          </a:p>
          <a:p>
            <a:pPr algn="just" eaLnBrk="1" hangingPunct="1"/>
            <a:endParaRPr lang="ru-RU" sz="2500" dirty="0"/>
          </a:p>
          <a:p>
            <a:pPr algn="just" eaLnBrk="1" hangingPunct="1">
              <a:buFontTx/>
              <a:buChar char="-"/>
            </a:pPr>
            <a:endParaRPr lang="ru-RU" sz="2500" dirty="0"/>
          </a:p>
          <a:p>
            <a:pPr algn="just" eaLnBrk="1" hangingPunct="1"/>
            <a:endParaRPr lang="ru-RU" sz="2500" dirty="0"/>
          </a:p>
          <a:p>
            <a:pPr eaLnBrk="1" hangingPunct="1">
              <a:buFontTx/>
              <a:buChar char="-"/>
            </a:pPr>
            <a:endParaRPr lang="ru-RU" sz="1000" dirty="0"/>
          </a:p>
          <a:p>
            <a:pPr eaLnBrk="1" hangingPunct="1">
              <a:buFontTx/>
              <a:buChar char="-"/>
            </a:pPr>
            <a:endParaRPr lang="ru-RU" sz="1000" b="1" dirty="0"/>
          </a:p>
          <a:p>
            <a:pPr algn="just" eaLnBrk="1" hangingPunct="1">
              <a:spcAft>
                <a:spcPts val="700"/>
              </a:spcAft>
              <a:buSzPct val="100000"/>
            </a:pPr>
            <a:endParaRPr lang="ru-RU" sz="1000" dirty="0">
              <a:solidFill>
                <a:srgbClr val="333399"/>
              </a:solidFill>
              <a:ea typeface="MS PGothic" pitchFamily="34" charset="-128"/>
            </a:endParaRPr>
          </a:p>
          <a:p>
            <a:pPr eaLnBrk="1" hangingPunct="1">
              <a:spcAft>
                <a:spcPts val="700"/>
              </a:spcAft>
              <a:buSzPct val="100000"/>
              <a:buFont typeface="Wingdings" pitchFamily="2" charset="2"/>
              <a:buChar char="ü"/>
            </a:pPr>
            <a:endParaRPr lang="en-US" sz="1000" dirty="0">
              <a:solidFill>
                <a:srgbClr val="333399"/>
              </a:solidFill>
              <a:ea typeface="MS PGothic" pitchFamily="34" charset="-128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046913" y="6580188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SzPct val="100000"/>
            </a:pPr>
            <a:fld id="{5A5D8359-FCDB-41E8-B0AE-C5F43BCE15CA}" type="slidenum">
              <a:rPr lang="ru-RU" sz="1600">
                <a:solidFill>
                  <a:srgbClr val="FFFFFF"/>
                </a:solidFill>
                <a:ea typeface="MS PGothic" pitchFamily="34" charset="-128"/>
              </a:rPr>
              <a:pPr algn="r" eaLnBrk="1" hangingPunct="1">
                <a:buSzPct val="100000"/>
              </a:pPr>
              <a:t>2</a:t>
            </a:fld>
            <a:endParaRPr lang="ru-RU" sz="1600">
              <a:solidFill>
                <a:srgbClr val="FFFFFF"/>
              </a:solidFill>
              <a:ea typeface="MS PGothic" pitchFamily="34" charset="-128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794843"/>
              </p:ext>
            </p:extLst>
          </p:nvPr>
        </p:nvGraphicFramePr>
        <p:xfrm>
          <a:off x="107950" y="1052736"/>
          <a:ext cx="885653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0541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3493" y="4763"/>
            <a:ext cx="90328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SzPct val="100000"/>
            </a:pPr>
            <a:r>
              <a:rPr lang="ru-RU" sz="3200" b="1" dirty="0" smtClean="0">
                <a:solidFill>
                  <a:srgbClr val="FFFFFF"/>
                </a:solidFill>
                <a:ea typeface="MS PGothic" pitchFamily="34" charset="-128"/>
              </a:rPr>
              <a:t>Статистика выявленных нарушений</a:t>
            </a:r>
            <a:endParaRPr lang="ru-RU" sz="3200" b="1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33577" y="921400"/>
            <a:ext cx="8856984" cy="58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endParaRPr lang="ru-RU" sz="1000" dirty="0"/>
          </a:p>
          <a:p>
            <a:pPr algn="just" eaLnBrk="1" hangingPunct="1"/>
            <a:endParaRPr lang="ru-RU" sz="2500" dirty="0"/>
          </a:p>
          <a:p>
            <a:pPr algn="just" eaLnBrk="1" hangingPunct="1">
              <a:buFontTx/>
              <a:buChar char="-"/>
            </a:pPr>
            <a:endParaRPr lang="ru-RU" sz="2500" dirty="0"/>
          </a:p>
          <a:p>
            <a:pPr algn="just" eaLnBrk="1" hangingPunct="1"/>
            <a:endParaRPr lang="ru-RU" sz="2500" dirty="0"/>
          </a:p>
          <a:p>
            <a:pPr eaLnBrk="1" hangingPunct="1">
              <a:buFontTx/>
              <a:buChar char="-"/>
            </a:pPr>
            <a:endParaRPr lang="ru-RU" sz="1000" dirty="0"/>
          </a:p>
          <a:p>
            <a:pPr eaLnBrk="1" hangingPunct="1">
              <a:buFontTx/>
              <a:buChar char="-"/>
            </a:pPr>
            <a:endParaRPr lang="ru-RU" sz="1000" b="1" dirty="0"/>
          </a:p>
          <a:p>
            <a:pPr algn="just" eaLnBrk="1" hangingPunct="1">
              <a:spcAft>
                <a:spcPts val="700"/>
              </a:spcAft>
              <a:buSzPct val="100000"/>
            </a:pPr>
            <a:endParaRPr lang="ru-RU" sz="10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algn="just" eaLnBrk="1" hangingPunct="1">
              <a:spcAft>
                <a:spcPts val="700"/>
              </a:spcAft>
              <a:buSzPct val="100000"/>
            </a:pPr>
            <a:endParaRPr lang="ru-RU" sz="1000" dirty="0">
              <a:solidFill>
                <a:srgbClr val="333399"/>
              </a:solidFill>
              <a:ea typeface="MS PGothic" pitchFamily="34" charset="-128"/>
            </a:endParaRPr>
          </a:p>
          <a:p>
            <a:pPr algn="just" eaLnBrk="1" hangingPunct="1">
              <a:spcAft>
                <a:spcPts val="700"/>
              </a:spcAft>
              <a:buSzPct val="100000"/>
            </a:pPr>
            <a:endParaRPr lang="ru-RU" sz="10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algn="just" eaLnBrk="1" hangingPunct="1">
              <a:spcAft>
                <a:spcPts val="700"/>
              </a:spcAft>
              <a:buSzPct val="100000"/>
            </a:pPr>
            <a:endParaRPr lang="ru-RU" sz="1000" dirty="0">
              <a:solidFill>
                <a:srgbClr val="333399"/>
              </a:solidFill>
              <a:ea typeface="MS PGothic" pitchFamily="34" charset="-128"/>
            </a:endParaRPr>
          </a:p>
          <a:p>
            <a:pPr algn="just" eaLnBrk="1" hangingPunct="1">
              <a:spcAft>
                <a:spcPts val="700"/>
              </a:spcAft>
              <a:buSzPct val="100000"/>
            </a:pPr>
            <a:endParaRPr lang="ru-RU" sz="10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algn="just" eaLnBrk="1" hangingPunct="1">
              <a:spcAft>
                <a:spcPts val="700"/>
              </a:spcAft>
              <a:buSzPct val="100000"/>
            </a:pPr>
            <a:endParaRPr lang="ru-RU" sz="1000" dirty="0">
              <a:solidFill>
                <a:srgbClr val="333399"/>
              </a:solidFill>
              <a:ea typeface="MS PGothic" pitchFamily="34" charset="-128"/>
            </a:endParaRPr>
          </a:p>
          <a:p>
            <a:pPr algn="just" eaLnBrk="1" hangingPunct="1">
              <a:spcAft>
                <a:spcPts val="700"/>
              </a:spcAft>
              <a:buSzPct val="100000"/>
            </a:pPr>
            <a:endParaRPr lang="ru-RU" sz="10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algn="just" eaLnBrk="1" hangingPunct="1">
              <a:spcAft>
                <a:spcPts val="700"/>
              </a:spcAft>
              <a:buSzPct val="100000"/>
            </a:pPr>
            <a:endParaRPr lang="ru-RU" sz="1000" dirty="0">
              <a:solidFill>
                <a:srgbClr val="333399"/>
              </a:solidFill>
              <a:ea typeface="MS PGothic" pitchFamily="34" charset="-128"/>
            </a:endParaRPr>
          </a:p>
          <a:p>
            <a:pPr eaLnBrk="1" hangingPunct="1">
              <a:spcAft>
                <a:spcPts val="700"/>
              </a:spcAft>
              <a:buSzPct val="100000"/>
            </a:pPr>
            <a:endParaRPr lang="ru-RU" sz="23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marL="171450" indent="-171450" algn="ctr" eaLnBrk="1" hangingPunct="1">
              <a:spcAft>
                <a:spcPts val="700"/>
              </a:spcAft>
              <a:buSzPct val="100000"/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333399"/>
                </a:solidFill>
                <a:ea typeface="MS PGothic" pitchFamily="34" charset="-128"/>
              </a:rPr>
              <a:t>Всего на рынке финансовых услуг;  </a:t>
            </a:r>
          </a:p>
          <a:p>
            <a:pPr marL="171450" indent="-171450" algn="ctr" eaLnBrk="1" hangingPunct="1">
              <a:spcAft>
                <a:spcPts val="700"/>
              </a:spcAft>
              <a:buSzPct val="100000"/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FF0000"/>
                </a:solidFill>
                <a:ea typeface="MS PGothic" pitchFamily="34" charset="-128"/>
              </a:rPr>
              <a:t>На рынке страховых услуг;</a:t>
            </a:r>
          </a:p>
          <a:p>
            <a:pPr marL="171450" indent="-171450" algn="ctr" eaLnBrk="1" hangingPunct="1">
              <a:spcAft>
                <a:spcPts val="700"/>
              </a:spcAft>
              <a:buSzPct val="100000"/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8E40"/>
                </a:solidFill>
                <a:ea typeface="MS PGothic" pitchFamily="34" charset="-128"/>
              </a:rPr>
              <a:t>На рынке банковских услуг; </a:t>
            </a:r>
          </a:p>
          <a:p>
            <a:pPr marL="171450" indent="-171450" algn="ctr" eaLnBrk="1" hangingPunct="1">
              <a:spcAft>
                <a:spcPts val="700"/>
              </a:spcAft>
              <a:buSzPct val="100000"/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7030A0"/>
                </a:solidFill>
                <a:ea typeface="MS PGothic" pitchFamily="34" charset="-128"/>
              </a:rPr>
              <a:t>На рынке иных финансовых услуг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046913" y="6580188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SzPct val="100000"/>
            </a:pPr>
            <a:fld id="{5A5D8359-FCDB-41E8-B0AE-C5F43BCE15CA}" type="slidenum">
              <a:rPr lang="ru-RU" sz="1600">
                <a:solidFill>
                  <a:srgbClr val="FFFFFF"/>
                </a:solidFill>
                <a:ea typeface="MS PGothic" pitchFamily="34" charset="-128"/>
              </a:rPr>
              <a:pPr algn="r" eaLnBrk="1" hangingPunct="1">
                <a:buSzPct val="100000"/>
              </a:pPr>
              <a:t>3</a:t>
            </a:fld>
            <a:endParaRPr lang="ru-RU" sz="1600">
              <a:solidFill>
                <a:srgbClr val="FFFFFF"/>
              </a:solidFill>
              <a:ea typeface="MS PGothic" pitchFamily="34" charset="-128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128204"/>
              </p:ext>
            </p:extLst>
          </p:nvPr>
        </p:nvGraphicFramePr>
        <p:xfrm>
          <a:off x="133577" y="921400"/>
          <a:ext cx="432048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238855"/>
              </p:ext>
            </p:extLst>
          </p:nvPr>
        </p:nvGraphicFramePr>
        <p:xfrm>
          <a:off x="4667647" y="921400"/>
          <a:ext cx="4334409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036167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07950" y="4763"/>
            <a:ext cx="90328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SzPct val="100000"/>
            </a:pPr>
            <a:r>
              <a:rPr lang="ru-RU" sz="3200" b="1" dirty="0" smtClean="0">
                <a:solidFill>
                  <a:srgbClr val="FFFFFF"/>
                </a:solidFill>
                <a:ea typeface="MS PGothic" pitchFamily="34" charset="-128"/>
              </a:rPr>
              <a:t>Статистика антимонопольных дел</a:t>
            </a:r>
            <a:endParaRPr lang="ru-RU" sz="3200" b="1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49897" y="921400"/>
            <a:ext cx="8568952" cy="5604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endParaRPr lang="ru-RU" sz="1000" dirty="0"/>
          </a:p>
          <a:p>
            <a:pPr algn="just" eaLnBrk="1" hangingPunct="1"/>
            <a:endParaRPr lang="ru-RU" sz="2500" dirty="0"/>
          </a:p>
          <a:p>
            <a:pPr algn="just" eaLnBrk="1" hangingPunct="1">
              <a:buFontTx/>
              <a:buChar char="-"/>
            </a:pPr>
            <a:endParaRPr lang="ru-RU" sz="2500" dirty="0"/>
          </a:p>
          <a:p>
            <a:pPr algn="just" eaLnBrk="1" hangingPunct="1"/>
            <a:endParaRPr lang="ru-RU" sz="2500" dirty="0"/>
          </a:p>
          <a:p>
            <a:pPr eaLnBrk="1" hangingPunct="1">
              <a:buFontTx/>
              <a:buChar char="-"/>
            </a:pPr>
            <a:endParaRPr lang="ru-RU" sz="1000" dirty="0"/>
          </a:p>
          <a:p>
            <a:pPr eaLnBrk="1" hangingPunct="1">
              <a:buFontTx/>
              <a:buChar char="-"/>
            </a:pPr>
            <a:endParaRPr lang="ru-RU" sz="1000" b="1" dirty="0"/>
          </a:p>
          <a:p>
            <a:pPr algn="just" eaLnBrk="1" hangingPunct="1">
              <a:spcAft>
                <a:spcPts val="700"/>
              </a:spcAft>
              <a:buSzPct val="100000"/>
            </a:pPr>
            <a:endParaRPr lang="ru-RU" sz="1000" dirty="0">
              <a:solidFill>
                <a:srgbClr val="333399"/>
              </a:solidFill>
              <a:ea typeface="MS PGothic" pitchFamily="34" charset="-128"/>
            </a:endParaRPr>
          </a:p>
          <a:p>
            <a:pPr eaLnBrk="1" hangingPunct="1">
              <a:spcAft>
                <a:spcPts val="700"/>
              </a:spcAft>
              <a:buSzPct val="100000"/>
              <a:buFont typeface="Wingdings" pitchFamily="2" charset="2"/>
              <a:buChar char="ü"/>
            </a:pPr>
            <a:endParaRPr lang="en-US" sz="1000" dirty="0">
              <a:solidFill>
                <a:srgbClr val="333399"/>
              </a:solidFill>
              <a:ea typeface="MS PGothic" pitchFamily="34" charset="-128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046913" y="6580188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SzPct val="100000"/>
            </a:pPr>
            <a:fld id="{5A5D8359-FCDB-41E8-B0AE-C5F43BCE15CA}" type="slidenum">
              <a:rPr lang="ru-RU" sz="1600">
                <a:solidFill>
                  <a:srgbClr val="FFFFFF"/>
                </a:solidFill>
                <a:ea typeface="MS PGothic" pitchFamily="34" charset="-128"/>
              </a:rPr>
              <a:pPr algn="r" eaLnBrk="1" hangingPunct="1">
                <a:buSzPct val="100000"/>
              </a:pPr>
              <a:t>4</a:t>
            </a:fld>
            <a:endParaRPr lang="ru-RU" sz="1600">
              <a:solidFill>
                <a:srgbClr val="FFFFFF"/>
              </a:solidFill>
              <a:ea typeface="MS PGothic" pitchFamily="34" charset="-128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403058"/>
              </p:ext>
            </p:extLst>
          </p:nvPr>
        </p:nvGraphicFramePr>
        <p:xfrm>
          <a:off x="323528" y="1052737"/>
          <a:ext cx="8496944" cy="5473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3142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85368" y="22797"/>
            <a:ext cx="90328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SzPct val="100000"/>
            </a:pPr>
            <a:r>
              <a:rPr lang="ru-RU" sz="3200" b="1" dirty="0" smtClean="0">
                <a:solidFill>
                  <a:srgbClr val="FFFFFF"/>
                </a:solidFill>
                <a:ea typeface="MS PGothic" pitchFamily="34" charset="-128"/>
              </a:rPr>
              <a:t>Реклама финансовых услуг</a:t>
            </a:r>
            <a:endParaRPr lang="ru-RU" sz="3200" b="1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23528" y="908720"/>
            <a:ext cx="8496944" cy="5604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endParaRPr lang="ru-RU" sz="1000" dirty="0"/>
          </a:p>
          <a:p>
            <a:pPr algn="just" eaLnBrk="1" hangingPunct="1"/>
            <a:endParaRPr lang="ru-RU" sz="2500" dirty="0"/>
          </a:p>
          <a:p>
            <a:pPr algn="just" eaLnBrk="1" hangingPunct="1">
              <a:buFontTx/>
              <a:buChar char="-"/>
            </a:pPr>
            <a:endParaRPr lang="ru-RU" sz="2500" dirty="0"/>
          </a:p>
          <a:p>
            <a:pPr algn="just" eaLnBrk="1" hangingPunct="1"/>
            <a:endParaRPr lang="ru-RU" sz="2500" dirty="0"/>
          </a:p>
          <a:p>
            <a:pPr eaLnBrk="1" hangingPunct="1">
              <a:buFontTx/>
              <a:buChar char="-"/>
            </a:pPr>
            <a:endParaRPr lang="ru-RU" sz="1000" dirty="0"/>
          </a:p>
          <a:p>
            <a:pPr eaLnBrk="1" hangingPunct="1">
              <a:buFontTx/>
              <a:buChar char="-"/>
            </a:pPr>
            <a:endParaRPr lang="ru-RU" sz="1000" b="1" dirty="0"/>
          </a:p>
          <a:p>
            <a:pPr algn="just" eaLnBrk="1" hangingPunct="1">
              <a:spcAft>
                <a:spcPts val="700"/>
              </a:spcAft>
              <a:buSzPct val="100000"/>
            </a:pPr>
            <a:endParaRPr lang="ru-RU" sz="1000" dirty="0">
              <a:solidFill>
                <a:srgbClr val="333399"/>
              </a:solidFill>
              <a:ea typeface="MS PGothic" pitchFamily="34" charset="-128"/>
            </a:endParaRPr>
          </a:p>
          <a:p>
            <a:pPr eaLnBrk="1" hangingPunct="1">
              <a:spcAft>
                <a:spcPts val="700"/>
              </a:spcAft>
              <a:buSzPct val="100000"/>
            </a:pPr>
            <a:endParaRPr lang="ru-RU" sz="10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eaLnBrk="1" hangingPunct="1">
              <a:spcAft>
                <a:spcPts val="700"/>
              </a:spcAft>
              <a:buSzPct val="100000"/>
            </a:pPr>
            <a:endParaRPr lang="ru-RU" sz="5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algn="just" eaLnBrk="1" hangingPunct="1">
              <a:spcAft>
                <a:spcPts val="700"/>
              </a:spcAft>
              <a:buSzPct val="100000"/>
            </a:pPr>
            <a:r>
              <a:rPr lang="ru-RU" sz="2300" dirty="0" smtClean="0">
                <a:ea typeface="MS PGothic" pitchFamily="34" charset="-128"/>
              </a:rPr>
              <a:t>С </a:t>
            </a:r>
            <a:r>
              <a:rPr lang="ru-RU" sz="2300" b="1" dirty="0" smtClean="0">
                <a:solidFill>
                  <a:srgbClr val="993300"/>
                </a:solidFill>
                <a:ea typeface="MS PGothic" pitchFamily="34" charset="-128"/>
              </a:rPr>
              <a:t>22.06.2014</a:t>
            </a:r>
            <a:r>
              <a:rPr lang="ru-RU" sz="2300" dirty="0" smtClean="0">
                <a:ea typeface="MS PGothic" pitchFamily="34" charset="-128"/>
              </a:rPr>
              <a:t> установлены:</a:t>
            </a:r>
            <a:endParaRPr lang="ru-RU" sz="2300" dirty="0">
              <a:ea typeface="MS PGothic" pitchFamily="34" charset="-128"/>
            </a:endParaRPr>
          </a:p>
          <a:p>
            <a:pPr marL="342900" indent="-342900" algn="just" eaLnBrk="1" hangingPunct="1">
              <a:spcAft>
                <a:spcPts val="700"/>
              </a:spcAft>
              <a:buSzPct val="100000"/>
              <a:buFont typeface="Courier New" pitchFamily="49" charset="0"/>
              <a:buChar char="o"/>
            </a:pPr>
            <a:r>
              <a:rPr lang="ru-RU" sz="2300" dirty="0" smtClean="0">
                <a:ea typeface="MS PGothic" pitchFamily="34" charset="-128"/>
              </a:rPr>
              <a:t>обязанность указывать все условия, определяющие </a:t>
            </a:r>
            <a:r>
              <a:rPr lang="ru-RU" sz="2300" dirty="0" smtClean="0">
                <a:solidFill>
                  <a:srgbClr val="333399"/>
                </a:solidFill>
                <a:ea typeface="MS PGothic" pitchFamily="34" charset="-128"/>
              </a:rPr>
              <a:t>полную стоимость кредита (займа)</a:t>
            </a:r>
            <a:r>
              <a:rPr lang="ru-RU" sz="2300" dirty="0" smtClean="0">
                <a:ea typeface="MS PGothic" pitchFamily="34" charset="-128"/>
              </a:rPr>
              <a:t>, если рекламируется хоть одно условие, влияющее на стоимость кредита (займа)</a:t>
            </a:r>
            <a:r>
              <a:rPr lang="ru-RU" sz="2300" dirty="0" smtClean="0">
                <a:solidFill>
                  <a:srgbClr val="333399"/>
                </a:solidFill>
                <a:ea typeface="MS PGothic" pitchFamily="34" charset="-128"/>
              </a:rPr>
              <a:t>;</a:t>
            </a:r>
          </a:p>
          <a:p>
            <a:pPr marL="342900" indent="-342900" algn="just" eaLnBrk="1" hangingPunct="1">
              <a:spcAft>
                <a:spcPts val="700"/>
              </a:spcAft>
              <a:buSzPct val="100000"/>
              <a:buFont typeface="Courier New" pitchFamily="49" charset="0"/>
              <a:buChar char="o"/>
            </a:pPr>
            <a:r>
              <a:rPr lang="ru-RU" sz="2300" b="1" dirty="0">
                <a:solidFill>
                  <a:srgbClr val="993300"/>
                </a:solidFill>
              </a:rPr>
              <a:t>з</a:t>
            </a:r>
            <a:r>
              <a:rPr lang="ru-RU" sz="2300" b="1" dirty="0" smtClean="0">
                <a:solidFill>
                  <a:srgbClr val="993300"/>
                </a:solidFill>
              </a:rPr>
              <a:t>апрет рекламы </a:t>
            </a:r>
            <a:r>
              <a:rPr lang="ru-RU" sz="2300" dirty="0"/>
              <a:t>услуг по предоставлению потребительских займов </a:t>
            </a:r>
            <a:r>
              <a:rPr lang="ru-RU" sz="2300" dirty="0">
                <a:solidFill>
                  <a:srgbClr val="333399"/>
                </a:solidFill>
              </a:rPr>
              <a:t>лицами, не осуществляющими профессиональную деятельность </a:t>
            </a:r>
            <a:r>
              <a:rPr lang="ru-RU" sz="2300" dirty="0"/>
              <a:t>по предоставлению потребительских </a:t>
            </a:r>
            <a:r>
              <a:rPr lang="ru-RU" sz="2300" dirty="0" smtClean="0"/>
              <a:t>займов. </a:t>
            </a:r>
            <a:r>
              <a:rPr lang="ru-RU" sz="2300" dirty="0" smtClean="0">
                <a:solidFill>
                  <a:srgbClr val="333399"/>
                </a:solidFill>
                <a:ea typeface="MS PGothic" pitchFamily="34" charset="-128"/>
              </a:rPr>
              <a:t> </a:t>
            </a:r>
          </a:p>
          <a:p>
            <a:pPr marL="171450" indent="-171450" eaLnBrk="1" hangingPunct="1">
              <a:spcAft>
                <a:spcPts val="700"/>
              </a:spcAft>
              <a:buSzPct val="100000"/>
              <a:buFont typeface="Arial" pitchFamily="34" charset="0"/>
              <a:buChar char="•"/>
            </a:pPr>
            <a:endParaRPr lang="ru-RU" sz="22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eaLnBrk="1" hangingPunct="1">
              <a:spcAft>
                <a:spcPts val="700"/>
              </a:spcAft>
              <a:buSzPct val="100000"/>
            </a:pPr>
            <a:endParaRPr lang="en-US" sz="2200" dirty="0">
              <a:solidFill>
                <a:srgbClr val="333399"/>
              </a:solidFill>
              <a:ea typeface="MS PGothic" pitchFamily="34" charset="-128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046913" y="6580188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SzPct val="100000"/>
            </a:pPr>
            <a:fld id="{5A5D8359-FCDB-41E8-B0AE-C5F43BCE15CA}" type="slidenum">
              <a:rPr lang="ru-RU" sz="1600">
                <a:solidFill>
                  <a:srgbClr val="FFFFFF"/>
                </a:solidFill>
                <a:ea typeface="MS PGothic" pitchFamily="34" charset="-128"/>
              </a:rPr>
              <a:pPr algn="r" eaLnBrk="1" hangingPunct="1">
                <a:buSzPct val="100000"/>
              </a:pPr>
              <a:t>5</a:t>
            </a:fld>
            <a:endParaRPr lang="ru-RU" sz="1600">
              <a:solidFill>
                <a:srgbClr val="FFFFFF"/>
              </a:solidFill>
              <a:ea typeface="MS PGothic" pitchFamily="34" charset="-128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37262"/>
              </p:ext>
            </p:extLst>
          </p:nvPr>
        </p:nvGraphicFramePr>
        <p:xfrm>
          <a:off x="179512" y="836712"/>
          <a:ext cx="5982863" cy="2224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24128" y="1700808"/>
            <a:ext cx="316835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000" dirty="0" smtClean="0"/>
              <a:t>Количество нарушений требований к рекламе финансовых услуг</a:t>
            </a:r>
          </a:p>
          <a:p>
            <a:r>
              <a:rPr lang="ru-RU" sz="1600" i="1" dirty="0" smtClean="0"/>
              <a:t>(</a:t>
            </a:r>
            <a:r>
              <a:rPr lang="ru-RU" sz="1600" i="1" dirty="0" smtClean="0">
                <a:solidFill>
                  <a:srgbClr val="333399"/>
                </a:solidFill>
              </a:rPr>
              <a:t>статья 28 Закона о рекламе</a:t>
            </a:r>
            <a:r>
              <a:rPr lang="ru-RU" sz="1600" i="1" dirty="0" smtClean="0"/>
              <a:t>)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10891705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7504" y="5239"/>
            <a:ext cx="9033321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FFFFFF"/>
                </a:solidFill>
                <a:ea typeface="MS PGothic" pitchFamily="34" charset="-128"/>
              </a:rPr>
              <a:t>Исключение преимуществ</a:t>
            </a:r>
            <a:endParaRPr lang="ru-RU" sz="3200" b="1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5536" y="908720"/>
            <a:ext cx="8424936" cy="5605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ru-RU" sz="2600" dirty="0" smtClean="0">
                <a:solidFill>
                  <a:srgbClr val="333399"/>
                </a:solidFill>
              </a:rPr>
              <a:t>   </a:t>
            </a:r>
            <a:r>
              <a:rPr lang="ru-RU" dirty="0" smtClean="0">
                <a:solidFill>
                  <a:srgbClr val="333399"/>
                </a:solidFill>
              </a:rPr>
              <a:t>В целях исключения преимуществ для отдельных кредитных организаций ФАС России проведена работа:</a:t>
            </a:r>
          </a:p>
          <a:p>
            <a:pPr marL="342900" indent="-342900" algn="just">
              <a:spcAft>
                <a:spcPts val="1200"/>
              </a:spcAft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о разработке и сопровождению в Государственной Думе </a:t>
            </a:r>
            <a:r>
              <a:rPr lang="ru-RU" b="1" dirty="0" smtClean="0">
                <a:solidFill>
                  <a:srgbClr val="333399"/>
                </a:solidFill>
              </a:rPr>
              <a:t>законопроекта </a:t>
            </a:r>
            <a:r>
              <a:rPr lang="ru-RU" b="1" dirty="0">
                <a:solidFill>
                  <a:srgbClr val="333399"/>
                </a:solidFill>
              </a:rPr>
              <a:t>№ 295767-6 </a:t>
            </a:r>
            <a:r>
              <a:rPr lang="ru-RU" dirty="0"/>
              <a:t>«О внесении изменений в некоторые законодательные акты Российской Федерации в части исключения положений, устанавливающих преимущества для отдельных хозяйствующих субъектов (в части развития конкуренции на рынке банковских услуг)»</a:t>
            </a:r>
            <a:r>
              <a:rPr lang="ru-RU" dirty="0" smtClean="0"/>
              <a:t> (принят в 1 чтении 18.09.2013);</a:t>
            </a:r>
          </a:p>
          <a:p>
            <a:pPr marL="342900" indent="-342900" algn="just">
              <a:spcAft>
                <a:spcPts val="1200"/>
              </a:spcAft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о защите позиции ФАС России по вопросу </a:t>
            </a:r>
            <a:r>
              <a:rPr lang="ru-RU" b="1" dirty="0" smtClean="0">
                <a:solidFill>
                  <a:srgbClr val="333399"/>
                </a:solidFill>
              </a:rPr>
              <a:t>порядка выплаты пенсий военным пенсионерам</a:t>
            </a:r>
            <a:r>
              <a:rPr lang="ru-RU" dirty="0" smtClean="0">
                <a:solidFill>
                  <a:srgbClr val="333399"/>
                </a:solidFill>
              </a:rPr>
              <a:t> </a:t>
            </a:r>
            <a:r>
              <a:rPr lang="ru-RU" dirty="0" smtClean="0"/>
              <a:t>в Конституционном суде (постановление от 06.11.2013 № 23-П).</a:t>
            </a:r>
          </a:p>
          <a:p>
            <a:pPr algn="just"/>
            <a:endParaRPr lang="ru-RU" dirty="0" smtClean="0"/>
          </a:p>
          <a:p>
            <a:pPr marL="342900" indent="-342900" algn="just">
              <a:buFontTx/>
              <a:buChar char="-"/>
            </a:pPr>
            <a:endParaRPr lang="ru-RU" sz="2500" dirty="0" smtClean="0"/>
          </a:p>
          <a:p>
            <a:pPr algn="just"/>
            <a:endParaRPr lang="ru-RU" sz="2500" dirty="0" smtClean="0"/>
          </a:p>
          <a:p>
            <a:pPr marL="171450" indent="-171450">
              <a:buFontTx/>
              <a:buChar char="-"/>
            </a:pPr>
            <a:endParaRPr lang="ru-RU" sz="1000" dirty="0" smtClean="0"/>
          </a:p>
          <a:p>
            <a:pPr marL="171450" indent="-171450">
              <a:buFontTx/>
              <a:buChar char="-"/>
            </a:pPr>
            <a:endParaRPr lang="ru-RU" sz="1000" b="1" dirty="0"/>
          </a:p>
          <a:p>
            <a:pPr algn="just" defTabSz="449263"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0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 defTabSz="449263"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000" dirty="0" smtClean="0">
              <a:solidFill>
                <a:srgbClr val="333399"/>
              </a:solidFill>
              <a:ea typeface="MS PGothic" pitchFamily="34" charset="-128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046913" y="6580188"/>
            <a:ext cx="21336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5A267B8-4D80-4469-82F3-513233836AAE}" type="slidenum">
              <a:rPr lang="ru-RU" sz="1600">
                <a:solidFill>
                  <a:srgbClr val="FFFFFF"/>
                </a:solidFill>
                <a:ea typeface="MS PGothic" pitchFamily="34" charset="-128"/>
              </a:rPr>
              <a:pPr algn="r" defTabSz="449263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ru-RU" sz="1600">
              <a:solidFill>
                <a:srgbClr val="FFFFFF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06399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7504" y="5239"/>
            <a:ext cx="9033321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FFFFFF"/>
                </a:solidFill>
                <a:ea typeface="MS PGothic" pitchFamily="34" charset="-128"/>
              </a:rPr>
              <a:t>Направления деятельности ФАС России</a:t>
            </a:r>
            <a:endParaRPr lang="ru-RU" sz="3200" b="1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79512" y="980728"/>
            <a:ext cx="8856984" cy="55331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600" dirty="0"/>
              <a:t>Введение </a:t>
            </a:r>
            <a:r>
              <a:rPr lang="ru-RU" sz="2600" dirty="0">
                <a:solidFill>
                  <a:srgbClr val="333399"/>
                </a:solidFill>
              </a:rPr>
              <a:t>«периода охлаждения</a:t>
            </a:r>
            <a:r>
              <a:rPr lang="ru-RU" sz="2600" dirty="0"/>
              <a:t>» - период (не менее 5 рабочих дней), в течение которого страхователь может отказаться от договора страхования без каких-либо финансовых потерь;</a:t>
            </a:r>
          </a:p>
          <a:p>
            <a:pPr marL="342900" indent="-3429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600" dirty="0" smtClean="0"/>
              <a:t>Разработка </a:t>
            </a:r>
            <a:r>
              <a:rPr lang="ru-RU" sz="2600" dirty="0" smtClean="0">
                <a:solidFill>
                  <a:srgbClr val="333399"/>
                </a:solidFill>
              </a:rPr>
              <a:t>альтернативного порядка размещения на банковские депозиты </a:t>
            </a:r>
            <a:r>
              <a:rPr lang="ru-RU" sz="2600" dirty="0" smtClean="0"/>
              <a:t>бюджетных средств и средств отдельных юридических лиц и приема банковских гарантий для обеспечения исполнения обязательств перед государством;</a:t>
            </a:r>
          </a:p>
          <a:p>
            <a:pPr marL="342900" indent="-3429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600" dirty="0" smtClean="0"/>
              <a:t>Развитие конкуренции и совершенствование </a:t>
            </a:r>
            <a:r>
              <a:rPr lang="ru-RU" sz="2600" dirty="0" smtClean="0">
                <a:solidFill>
                  <a:srgbClr val="333399"/>
                </a:solidFill>
              </a:rPr>
              <a:t>рынка услуг ОСАГО</a:t>
            </a:r>
            <a:r>
              <a:rPr lang="ru-RU" sz="2600" dirty="0" smtClean="0"/>
              <a:t>;</a:t>
            </a:r>
          </a:p>
          <a:p>
            <a:pPr marL="342900" indent="-3429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600" dirty="0" smtClean="0"/>
              <a:t>Подготовка предложений по </a:t>
            </a:r>
            <a:r>
              <a:rPr lang="ru-RU" sz="2600" dirty="0" smtClean="0">
                <a:solidFill>
                  <a:srgbClr val="333399"/>
                </a:solidFill>
              </a:rPr>
              <a:t>развитию конкуренции на иных финансовых рынках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046913" y="6580188"/>
            <a:ext cx="21336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5A267B8-4D80-4469-82F3-513233836AAE}" type="slidenum">
              <a:rPr lang="ru-RU" sz="1600">
                <a:solidFill>
                  <a:srgbClr val="FFFFFF"/>
                </a:solidFill>
                <a:ea typeface="MS PGothic" pitchFamily="34" charset="-128"/>
              </a:rPr>
              <a:pPr algn="r" defTabSz="449263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ru-RU" sz="1600">
              <a:solidFill>
                <a:srgbClr val="FFFFFF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6033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07950" y="4763"/>
            <a:ext cx="90328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SzPct val="100000"/>
            </a:pPr>
            <a:r>
              <a:rPr lang="ru-RU" sz="3200" b="1">
                <a:solidFill>
                  <a:srgbClr val="FFFFFF"/>
                </a:solidFill>
                <a:ea typeface="MS PGothic" pitchFamily="34" charset="-128"/>
              </a:rPr>
              <a:t>Условия допустимости соглашений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23528" y="1052736"/>
            <a:ext cx="8568952" cy="5460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indent="216000" algn="just" eaLnBrk="1" hangingPunct="1"/>
            <a:endParaRPr lang="ru-RU" sz="1000" dirty="0" smtClean="0">
              <a:solidFill>
                <a:srgbClr val="333399"/>
              </a:solidFill>
            </a:endParaRPr>
          </a:p>
          <a:p>
            <a:pPr algn="just" eaLnBrk="1" hangingPunct="1"/>
            <a:r>
              <a:rPr lang="ru-RU" dirty="0" smtClean="0"/>
              <a:t>Постановлением </a:t>
            </a:r>
            <a:r>
              <a:rPr lang="ru-RU" dirty="0"/>
              <a:t>Правительства Российской Федерации от 29.04.2014 № 394 </a:t>
            </a:r>
            <a:r>
              <a:rPr lang="ru-RU" b="1" dirty="0">
                <a:solidFill>
                  <a:srgbClr val="993300"/>
                </a:solidFill>
              </a:rPr>
              <a:t>продлен срок действия постановления</a:t>
            </a:r>
            <a:r>
              <a:rPr lang="ru-RU" dirty="0"/>
              <a:t> Правительства Российской Федерации </a:t>
            </a:r>
            <a:r>
              <a:rPr lang="ru-RU" dirty="0">
                <a:solidFill>
                  <a:srgbClr val="333399"/>
                </a:solidFill>
              </a:rPr>
              <a:t>от 30.04.2009 № 386</a:t>
            </a:r>
            <a:r>
              <a:rPr lang="ru-RU" dirty="0"/>
              <a:t> «О случаях допустимости соглашений между кредитными и страховыми организациями» </a:t>
            </a:r>
            <a:r>
              <a:rPr lang="ru-RU" b="1" dirty="0">
                <a:solidFill>
                  <a:srgbClr val="333399"/>
                </a:solidFill>
              </a:rPr>
              <a:t>на три года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/>
              <a:t>(</a:t>
            </a:r>
            <a:r>
              <a:rPr lang="ru-RU" dirty="0"/>
              <a:t>до 2017 </a:t>
            </a:r>
            <a:r>
              <a:rPr lang="ru-RU" dirty="0" smtClean="0"/>
              <a:t>года).</a:t>
            </a:r>
            <a:r>
              <a:rPr lang="ru-RU" b="1" dirty="0" smtClean="0"/>
              <a:t> </a:t>
            </a:r>
          </a:p>
          <a:p>
            <a:pPr lvl="8" algn="just" eaLnBrk="1" hangingPunct="1"/>
            <a:r>
              <a:rPr lang="ru-RU" b="1" dirty="0" smtClean="0"/>
              <a:t>   </a:t>
            </a:r>
            <a:r>
              <a:rPr lang="ru-RU" dirty="0" smtClean="0"/>
              <a:t>Проведено</a:t>
            </a:r>
            <a:r>
              <a:rPr lang="ru-RU" b="1" dirty="0" smtClean="0"/>
              <a:t> </a:t>
            </a:r>
            <a:r>
              <a:rPr lang="ru-RU" dirty="0" smtClean="0">
                <a:solidFill>
                  <a:srgbClr val="333399"/>
                </a:solidFill>
              </a:rPr>
              <a:t>заседание Экспертного совета</a:t>
            </a:r>
            <a:r>
              <a:rPr lang="ru-RU" dirty="0" smtClean="0"/>
              <a:t>   по защите конкуренции на рынке финансовых услуг при ФАС России → </a:t>
            </a:r>
            <a:r>
              <a:rPr lang="ru-RU" b="1" dirty="0" smtClean="0">
                <a:solidFill>
                  <a:srgbClr val="333399"/>
                </a:solidFill>
              </a:rPr>
              <a:t>готовится проект изменений в Общие исключения.</a:t>
            </a:r>
            <a:endParaRPr lang="ru-RU" b="1" dirty="0">
              <a:solidFill>
                <a:srgbClr val="333399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046913" y="6580188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SzPct val="100000"/>
            </a:pPr>
            <a:fld id="{5A5D8359-FCDB-41E8-B0AE-C5F43BCE15CA}" type="slidenum">
              <a:rPr lang="ru-RU" sz="1600">
                <a:solidFill>
                  <a:srgbClr val="FFFFFF"/>
                </a:solidFill>
                <a:ea typeface="MS PGothic" pitchFamily="34" charset="-128"/>
              </a:rPr>
              <a:pPr algn="r" eaLnBrk="1" hangingPunct="1">
                <a:buSzPct val="100000"/>
              </a:pPr>
              <a:t>8</a:t>
            </a:fld>
            <a:endParaRPr lang="ru-RU" sz="1600">
              <a:solidFill>
                <a:srgbClr val="FFFFFF"/>
              </a:solidFill>
              <a:ea typeface="MS PGothic" pitchFamily="34" charset="-128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645024"/>
            <a:ext cx="3765823" cy="257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9313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966862" y="32544"/>
            <a:ext cx="8147050" cy="579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FFFFFF"/>
                </a:solidFill>
                <a:ea typeface="MS PGothic" pitchFamily="34" charset="-128"/>
              </a:rPr>
              <a:t>Взаимодействие с Банком России</a:t>
            </a:r>
            <a:endParaRPr lang="ru-RU" sz="3200" b="1" dirty="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046913" y="6580188"/>
            <a:ext cx="21336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 defTabSz="449263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5A267B8-4D80-4469-82F3-513233836AAE}" type="slidenum">
              <a:rPr lang="ru-RU" sz="1600">
                <a:solidFill>
                  <a:srgbClr val="FFFFFF"/>
                </a:solidFill>
                <a:ea typeface="MS PGothic" pitchFamily="34" charset="-128"/>
              </a:rPr>
              <a:pPr algn="r" defTabSz="449263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ru-RU" sz="1600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94395" y="980727"/>
            <a:ext cx="8784976" cy="5599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700" dirty="0" smtClean="0"/>
              <a:t>Формирование </a:t>
            </a:r>
            <a:r>
              <a:rPr lang="ru-RU" sz="2700" dirty="0" smtClean="0">
                <a:solidFill>
                  <a:srgbClr val="333399"/>
                </a:solidFill>
              </a:rPr>
              <a:t>совместных комиссий </a:t>
            </a:r>
            <a:r>
              <a:rPr lang="ru-RU" sz="2700" dirty="0" smtClean="0"/>
              <a:t>по рассмотрению дел о нарушении АМЗ финансовыми организациями, поднадзорными Банку России;</a:t>
            </a:r>
          </a:p>
          <a:p>
            <a:pPr marL="342900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700" dirty="0" smtClean="0"/>
              <a:t>Электронный </a:t>
            </a:r>
            <a:r>
              <a:rPr lang="ru-RU" sz="2700" dirty="0" smtClean="0">
                <a:solidFill>
                  <a:srgbClr val="333399"/>
                </a:solidFill>
              </a:rPr>
              <a:t>обмен информацией</a:t>
            </a:r>
            <a:r>
              <a:rPr lang="ru-RU" sz="2700" dirty="0" smtClean="0"/>
              <a:t>, содержащейся в официальной отчетности финансовых организаций;</a:t>
            </a:r>
          </a:p>
          <a:p>
            <a:pPr marL="342900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2700" dirty="0" smtClean="0">
                <a:solidFill>
                  <a:srgbClr val="333399"/>
                </a:solidFill>
              </a:rPr>
              <a:t>Согласование нормативных правовых актов</a:t>
            </a:r>
            <a:r>
              <a:rPr lang="ru-RU" sz="2700" dirty="0" smtClean="0"/>
              <a:t> по финансовым организациям с Банком России.</a:t>
            </a:r>
            <a:endParaRPr lang="ru-RU" sz="2700" dirty="0"/>
          </a:p>
          <a:p>
            <a:pPr algn="just"/>
            <a:r>
              <a:rPr lang="ru-RU" sz="2500" dirty="0" smtClean="0"/>
              <a:t>   </a:t>
            </a:r>
          </a:p>
          <a:p>
            <a:pPr algn="just"/>
            <a:endParaRPr lang="ru-RU" sz="2500" dirty="0"/>
          </a:p>
          <a:p>
            <a:pPr algn="just"/>
            <a:endParaRPr lang="ru-RU" sz="2500" dirty="0" smtClean="0"/>
          </a:p>
          <a:p>
            <a:pPr algn="ctr"/>
            <a:r>
              <a:rPr lang="ru-RU" sz="2800" dirty="0" smtClean="0">
                <a:solidFill>
                  <a:srgbClr val="333399"/>
                </a:solidFill>
              </a:rPr>
              <a:t>Заключение нового соглашения с Банком России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3960267" y="5013176"/>
            <a:ext cx="108012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1255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28560</TotalTime>
  <Words>470</Words>
  <Application>Microsoft Office PowerPoint</Application>
  <PresentationFormat>Экран (4:3)</PresentationFormat>
  <Paragraphs>135</Paragraphs>
  <Slides>10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ФАС России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Нагайчук Е.Г.</dc:creator>
  <cp:lastModifiedBy>Админка</cp:lastModifiedBy>
  <cp:revision>1235</cp:revision>
  <cp:lastPrinted>2014-06-24T05:29:34Z</cp:lastPrinted>
  <dcterms:created xsi:type="dcterms:W3CDTF">2011-08-24T07:02:51Z</dcterms:created>
  <dcterms:modified xsi:type="dcterms:W3CDTF">2014-09-05T05:28:52Z</dcterms:modified>
</cp:coreProperties>
</file>