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9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0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8" r:id="rId3"/>
    <p:sldId id="273" r:id="rId4"/>
    <p:sldId id="259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72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defRPr sz="2400" b="1" kern="1200">
        <a:solidFill>
          <a:srgbClr val="00388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2400" b="1" kern="1200">
        <a:solidFill>
          <a:srgbClr val="00388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2400" b="1" kern="1200">
        <a:solidFill>
          <a:srgbClr val="00388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2400" b="1" kern="1200">
        <a:solidFill>
          <a:srgbClr val="00388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2400" b="1" kern="1200">
        <a:solidFill>
          <a:srgbClr val="00388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rgbClr val="00388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rgbClr val="00388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rgbClr val="00388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rgbClr val="00388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114" d="100"/>
          <a:sy n="114" d="100"/>
        </p:scale>
        <p:origin x="156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2017\grafici%20FSR%202017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F:\2017\grafici%20FSR%202017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F:\2017\grafici%20FSR%202017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2017\grafici%20FSR%202017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2017\grafici%20FSR%202017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2017\grafici%20FSR%202017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2017\grafici%20FSR%202017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F:\2017\grafici%20FSR%202017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F:\2017\grafici%20FSR%202017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F:\2017\grafici%20FSR%202017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03671827843232"/>
          <c:y val="5.5555555555555546E-2"/>
          <c:w val="0.83773818897637786"/>
          <c:h val="0.85498323126275877"/>
        </c:manualLayout>
      </c:layout>
      <c:areaChart>
        <c:grouping val="stacked"/>
        <c:varyColors val="0"/>
        <c:ser>
          <c:idx val="0"/>
          <c:order val="0"/>
          <c:tx>
            <c:strRef>
              <c:f>'4.4'!$B$1</c:f>
              <c:strCache>
                <c:ptCount val="1"/>
                <c:pt idx="0">
                  <c:v>Depoziti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'4.4'!$A$2:$A$61</c:f>
              <c:numCache>
                <c:formatCode>General</c:formatCode>
                <c:ptCount val="60"/>
                <c:pt idx="0">
                  <c:v>2013</c:v>
                </c:pt>
                <c:pt idx="12">
                  <c:v>2014</c:v>
                </c:pt>
                <c:pt idx="24">
                  <c:v>2015</c:v>
                </c:pt>
                <c:pt idx="36">
                  <c:v>2016</c:v>
                </c:pt>
                <c:pt idx="48">
                  <c:v>2017</c:v>
                </c:pt>
              </c:numCache>
            </c:numRef>
          </c:cat>
          <c:val>
            <c:numRef>
              <c:f>'4.4'!$B$2:$B$61</c:f>
              <c:numCache>
                <c:formatCode>#,##0_ </c:formatCode>
                <c:ptCount val="60"/>
                <c:pt idx="0">
                  <c:v>1969829</c:v>
                </c:pt>
                <c:pt idx="1">
                  <c:v>1990069</c:v>
                </c:pt>
                <c:pt idx="2">
                  <c:v>1999290</c:v>
                </c:pt>
                <c:pt idx="3">
                  <c:v>1951485</c:v>
                </c:pt>
                <c:pt idx="4">
                  <c:v>1974428</c:v>
                </c:pt>
                <c:pt idx="5">
                  <c:v>2009655</c:v>
                </c:pt>
                <c:pt idx="6">
                  <c:v>2075043</c:v>
                </c:pt>
                <c:pt idx="7">
                  <c:v>2144342</c:v>
                </c:pt>
                <c:pt idx="8">
                  <c:v>2172953</c:v>
                </c:pt>
                <c:pt idx="9">
                  <c:v>2104283</c:v>
                </c:pt>
                <c:pt idx="10">
                  <c:v>2084939</c:v>
                </c:pt>
                <c:pt idx="11">
                  <c:v>2097704</c:v>
                </c:pt>
                <c:pt idx="12">
                  <c:v>2096723</c:v>
                </c:pt>
                <c:pt idx="13">
                  <c:v>2101686</c:v>
                </c:pt>
                <c:pt idx="14">
                  <c:v>2104273</c:v>
                </c:pt>
                <c:pt idx="15">
                  <c:v>2094844</c:v>
                </c:pt>
                <c:pt idx="16">
                  <c:v>2114307</c:v>
                </c:pt>
                <c:pt idx="17">
                  <c:v>2146447</c:v>
                </c:pt>
                <c:pt idx="18">
                  <c:v>2188181</c:v>
                </c:pt>
                <c:pt idx="19">
                  <c:v>2254456</c:v>
                </c:pt>
                <c:pt idx="20">
                  <c:v>2268031</c:v>
                </c:pt>
                <c:pt idx="21">
                  <c:v>2251517</c:v>
                </c:pt>
                <c:pt idx="22">
                  <c:v>2274857</c:v>
                </c:pt>
                <c:pt idx="23">
                  <c:v>2308149</c:v>
                </c:pt>
                <c:pt idx="24">
                  <c:v>2311340</c:v>
                </c:pt>
                <c:pt idx="25">
                  <c:v>2295359</c:v>
                </c:pt>
                <c:pt idx="26">
                  <c:v>2314641</c:v>
                </c:pt>
                <c:pt idx="27">
                  <c:v>2337502</c:v>
                </c:pt>
                <c:pt idx="28">
                  <c:v>2376584</c:v>
                </c:pt>
                <c:pt idx="29">
                  <c:v>2403111</c:v>
                </c:pt>
                <c:pt idx="30">
                  <c:v>2477768</c:v>
                </c:pt>
                <c:pt idx="31">
                  <c:v>2599182</c:v>
                </c:pt>
                <c:pt idx="32">
                  <c:v>2623881</c:v>
                </c:pt>
                <c:pt idx="33">
                  <c:v>2658266</c:v>
                </c:pt>
                <c:pt idx="34">
                  <c:v>2658855</c:v>
                </c:pt>
                <c:pt idx="35">
                  <c:v>2624977</c:v>
                </c:pt>
                <c:pt idx="36">
                  <c:v>2607505</c:v>
                </c:pt>
                <c:pt idx="37">
                  <c:v>2615716</c:v>
                </c:pt>
                <c:pt idx="38">
                  <c:v>2610435</c:v>
                </c:pt>
                <c:pt idx="39">
                  <c:v>2609635</c:v>
                </c:pt>
                <c:pt idx="40">
                  <c:v>2623327</c:v>
                </c:pt>
                <c:pt idx="41">
                  <c:v>2626008</c:v>
                </c:pt>
                <c:pt idx="42">
                  <c:v>2741879</c:v>
                </c:pt>
                <c:pt idx="43">
                  <c:v>2802388</c:v>
                </c:pt>
                <c:pt idx="44">
                  <c:v>2854133</c:v>
                </c:pt>
                <c:pt idx="45">
                  <c:v>2841955</c:v>
                </c:pt>
                <c:pt idx="46">
                  <c:v>2852221</c:v>
                </c:pt>
                <c:pt idx="47">
                  <c:v>2871680</c:v>
                </c:pt>
                <c:pt idx="48">
                  <c:v>2851448</c:v>
                </c:pt>
                <c:pt idx="49">
                  <c:v>2837189</c:v>
                </c:pt>
                <c:pt idx="50">
                  <c:v>2857419</c:v>
                </c:pt>
                <c:pt idx="51">
                  <c:v>2865449</c:v>
                </c:pt>
                <c:pt idx="52">
                  <c:v>2909230</c:v>
                </c:pt>
                <c:pt idx="53">
                  <c:v>2912266</c:v>
                </c:pt>
                <c:pt idx="54">
                  <c:v>3025536</c:v>
                </c:pt>
                <c:pt idx="55">
                  <c:v>3107337</c:v>
                </c:pt>
                <c:pt idx="56">
                  <c:v>3137413</c:v>
                </c:pt>
                <c:pt idx="57">
                  <c:v>3188657</c:v>
                </c:pt>
                <c:pt idx="58">
                  <c:v>3188553</c:v>
                </c:pt>
                <c:pt idx="59">
                  <c:v>3267150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15-4B7B-B118-1ECBFC4593CA}"/>
            </c:ext>
          </c:extLst>
        </c:ser>
        <c:ser>
          <c:idx val="1"/>
          <c:order val="1"/>
          <c:tx>
            <c:strRef>
              <c:f>'4.4'!$C$1</c:f>
              <c:strCache>
                <c:ptCount val="1"/>
                <c:pt idx="0">
                  <c:v>Pozajmice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cat>
            <c:numRef>
              <c:f>'4.4'!$A$2:$A$61</c:f>
              <c:numCache>
                <c:formatCode>General</c:formatCode>
                <c:ptCount val="60"/>
                <c:pt idx="0">
                  <c:v>2013</c:v>
                </c:pt>
                <c:pt idx="12">
                  <c:v>2014</c:v>
                </c:pt>
                <c:pt idx="24">
                  <c:v>2015</c:v>
                </c:pt>
                <c:pt idx="36">
                  <c:v>2016</c:v>
                </c:pt>
                <c:pt idx="48">
                  <c:v>2017</c:v>
                </c:pt>
              </c:numCache>
            </c:numRef>
          </c:cat>
          <c:val>
            <c:numRef>
              <c:f>'4.4'!$C$2:$C$61</c:f>
              <c:numCache>
                <c:formatCode>#,##0_ </c:formatCode>
                <c:ptCount val="60"/>
                <c:pt idx="0">
                  <c:v>390204</c:v>
                </c:pt>
                <c:pt idx="1">
                  <c:v>384657</c:v>
                </c:pt>
                <c:pt idx="2">
                  <c:v>372966</c:v>
                </c:pt>
                <c:pt idx="3">
                  <c:v>379035</c:v>
                </c:pt>
                <c:pt idx="4">
                  <c:v>373398</c:v>
                </c:pt>
                <c:pt idx="5">
                  <c:v>364200</c:v>
                </c:pt>
                <c:pt idx="6">
                  <c:v>365047</c:v>
                </c:pt>
                <c:pt idx="7">
                  <c:v>355200</c:v>
                </c:pt>
                <c:pt idx="8">
                  <c:v>344351</c:v>
                </c:pt>
                <c:pt idx="9">
                  <c:v>335042</c:v>
                </c:pt>
                <c:pt idx="10">
                  <c:v>340774</c:v>
                </c:pt>
                <c:pt idx="11">
                  <c:v>323009</c:v>
                </c:pt>
                <c:pt idx="12">
                  <c:v>323238</c:v>
                </c:pt>
                <c:pt idx="13">
                  <c:v>330310</c:v>
                </c:pt>
                <c:pt idx="14">
                  <c:v>324731</c:v>
                </c:pt>
                <c:pt idx="15">
                  <c:v>312522</c:v>
                </c:pt>
                <c:pt idx="16">
                  <c:v>309067</c:v>
                </c:pt>
                <c:pt idx="17">
                  <c:v>303905</c:v>
                </c:pt>
                <c:pt idx="18">
                  <c:v>300467</c:v>
                </c:pt>
                <c:pt idx="19">
                  <c:v>298764</c:v>
                </c:pt>
                <c:pt idx="20">
                  <c:v>276526</c:v>
                </c:pt>
                <c:pt idx="21">
                  <c:v>260432</c:v>
                </c:pt>
                <c:pt idx="22">
                  <c:v>249936</c:v>
                </c:pt>
                <c:pt idx="23">
                  <c:v>248655</c:v>
                </c:pt>
                <c:pt idx="24">
                  <c:v>241738</c:v>
                </c:pt>
                <c:pt idx="25">
                  <c:v>237278</c:v>
                </c:pt>
                <c:pt idx="26">
                  <c:v>248129</c:v>
                </c:pt>
                <c:pt idx="27">
                  <c:v>250663</c:v>
                </c:pt>
                <c:pt idx="28">
                  <c:v>252415</c:v>
                </c:pt>
                <c:pt idx="29">
                  <c:v>254408</c:v>
                </c:pt>
                <c:pt idx="30">
                  <c:v>258660</c:v>
                </c:pt>
                <c:pt idx="31">
                  <c:v>257410</c:v>
                </c:pt>
                <c:pt idx="32">
                  <c:v>262357</c:v>
                </c:pt>
                <c:pt idx="33">
                  <c:v>262420</c:v>
                </c:pt>
                <c:pt idx="34">
                  <c:v>264902</c:v>
                </c:pt>
                <c:pt idx="35">
                  <c:v>260300</c:v>
                </c:pt>
                <c:pt idx="36">
                  <c:v>249907</c:v>
                </c:pt>
                <c:pt idx="37">
                  <c:v>252220</c:v>
                </c:pt>
                <c:pt idx="38">
                  <c:v>251134</c:v>
                </c:pt>
                <c:pt idx="39">
                  <c:v>250364</c:v>
                </c:pt>
                <c:pt idx="40">
                  <c:v>265499</c:v>
                </c:pt>
                <c:pt idx="41">
                  <c:v>277127</c:v>
                </c:pt>
                <c:pt idx="42">
                  <c:v>283019</c:v>
                </c:pt>
                <c:pt idx="43">
                  <c:v>279576</c:v>
                </c:pt>
                <c:pt idx="44">
                  <c:v>272790</c:v>
                </c:pt>
                <c:pt idx="45">
                  <c:v>273421</c:v>
                </c:pt>
                <c:pt idx="46">
                  <c:v>276000</c:v>
                </c:pt>
                <c:pt idx="47">
                  <c:v>308969</c:v>
                </c:pt>
                <c:pt idx="48">
                  <c:v>305359</c:v>
                </c:pt>
                <c:pt idx="49">
                  <c:v>320090</c:v>
                </c:pt>
                <c:pt idx="50">
                  <c:v>321648</c:v>
                </c:pt>
                <c:pt idx="51">
                  <c:v>349339</c:v>
                </c:pt>
                <c:pt idx="52">
                  <c:v>361362</c:v>
                </c:pt>
                <c:pt idx="53">
                  <c:v>350795</c:v>
                </c:pt>
                <c:pt idx="54">
                  <c:v>331637</c:v>
                </c:pt>
                <c:pt idx="55">
                  <c:v>312399</c:v>
                </c:pt>
                <c:pt idx="56">
                  <c:v>304772</c:v>
                </c:pt>
                <c:pt idx="57">
                  <c:v>298200</c:v>
                </c:pt>
                <c:pt idx="58">
                  <c:v>282839</c:v>
                </c:pt>
                <c:pt idx="59">
                  <c:v>279107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15-4B7B-B118-1ECBFC4593CA}"/>
            </c:ext>
          </c:extLst>
        </c:ser>
        <c:ser>
          <c:idx val="2"/>
          <c:order val="2"/>
          <c:tx>
            <c:strRef>
              <c:f>'4.4'!$D$1</c:f>
              <c:strCache>
                <c:ptCount val="1"/>
                <c:pt idx="0">
                  <c:v>Emitovane hartije od vrijednosti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numRef>
              <c:f>'4.4'!$A$2:$A$61</c:f>
              <c:numCache>
                <c:formatCode>General</c:formatCode>
                <c:ptCount val="60"/>
                <c:pt idx="0">
                  <c:v>2013</c:v>
                </c:pt>
                <c:pt idx="12">
                  <c:v>2014</c:v>
                </c:pt>
                <c:pt idx="24">
                  <c:v>2015</c:v>
                </c:pt>
                <c:pt idx="36">
                  <c:v>2016</c:v>
                </c:pt>
                <c:pt idx="48">
                  <c:v>2017</c:v>
                </c:pt>
              </c:numCache>
            </c:numRef>
          </c:cat>
          <c:val>
            <c:numRef>
              <c:f>'4.4'!$D$2:$D$61</c:f>
              <c:numCache>
                <c:formatCode>#,##0_ </c:formatCode>
                <c:ptCount val="60"/>
                <c:pt idx="0">
                  <c:v>18968</c:v>
                </c:pt>
                <c:pt idx="1">
                  <c:v>18969</c:v>
                </c:pt>
                <c:pt idx="2">
                  <c:v>18971</c:v>
                </c:pt>
                <c:pt idx="3">
                  <c:v>18972</c:v>
                </c:pt>
                <c:pt idx="4">
                  <c:v>18973</c:v>
                </c:pt>
                <c:pt idx="5">
                  <c:v>18974</c:v>
                </c:pt>
                <c:pt idx="6">
                  <c:v>18976</c:v>
                </c:pt>
                <c:pt idx="7">
                  <c:v>18977</c:v>
                </c:pt>
                <c:pt idx="8">
                  <c:v>18978</c:v>
                </c:pt>
                <c:pt idx="9">
                  <c:v>18979</c:v>
                </c:pt>
                <c:pt idx="10">
                  <c:v>14980</c:v>
                </c:pt>
                <c:pt idx="11">
                  <c:v>14980</c:v>
                </c:pt>
                <c:pt idx="12">
                  <c:v>14981</c:v>
                </c:pt>
                <c:pt idx="13">
                  <c:v>14982</c:v>
                </c:pt>
                <c:pt idx="14">
                  <c:v>14983</c:v>
                </c:pt>
                <c:pt idx="15">
                  <c:v>14983</c:v>
                </c:pt>
                <c:pt idx="16">
                  <c:v>14984</c:v>
                </c:pt>
                <c:pt idx="17">
                  <c:v>14985</c:v>
                </c:pt>
                <c:pt idx="18">
                  <c:v>14986</c:v>
                </c:pt>
                <c:pt idx="19">
                  <c:v>14986</c:v>
                </c:pt>
                <c:pt idx="20">
                  <c:v>14987</c:v>
                </c:pt>
                <c:pt idx="21">
                  <c:v>14988</c:v>
                </c:pt>
                <c:pt idx="22">
                  <c:v>14989</c:v>
                </c:pt>
                <c:pt idx="23">
                  <c:v>14989</c:v>
                </c:pt>
                <c:pt idx="24">
                  <c:v>14990</c:v>
                </c:pt>
                <c:pt idx="25">
                  <c:v>14991</c:v>
                </c:pt>
                <c:pt idx="26">
                  <c:v>14992</c:v>
                </c:pt>
                <c:pt idx="27">
                  <c:v>14992</c:v>
                </c:pt>
                <c:pt idx="28">
                  <c:v>14993</c:v>
                </c:pt>
                <c:pt idx="29">
                  <c:v>14994</c:v>
                </c:pt>
                <c:pt idx="30">
                  <c:v>14995</c:v>
                </c:pt>
                <c:pt idx="31">
                  <c:v>14995</c:v>
                </c:pt>
                <c:pt idx="32">
                  <c:v>14996</c:v>
                </c:pt>
                <c:pt idx="33">
                  <c:v>14997</c:v>
                </c:pt>
                <c:pt idx="34">
                  <c:v>14998</c:v>
                </c:pt>
                <c:pt idx="35">
                  <c:v>14998</c:v>
                </c:pt>
                <c:pt idx="36">
                  <c:v>14999</c:v>
                </c:pt>
                <c:pt idx="37">
                  <c:v>15000</c:v>
                </c:pt>
                <c:pt idx="38" formatCode="0_ ">
                  <c:v>0</c:v>
                </c:pt>
                <c:pt idx="39" formatCode="0_ ">
                  <c:v>0</c:v>
                </c:pt>
                <c:pt idx="40" formatCode="0_ ">
                  <c:v>0</c:v>
                </c:pt>
                <c:pt idx="41" formatCode="0_ ">
                  <c:v>0</c:v>
                </c:pt>
                <c:pt idx="42" formatCode="0_ ">
                  <c:v>0</c:v>
                </c:pt>
                <c:pt idx="43" formatCode="0_ ">
                  <c:v>0</c:v>
                </c:pt>
                <c:pt idx="44" formatCode="0_ ">
                  <c:v>0</c:v>
                </c:pt>
                <c:pt idx="45" formatCode="0_ ">
                  <c:v>0</c:v>
                </c:pt>
                <c:pt idx="46" formatCode="0_ ">
                  <c:v>0</c:v>
                </c:pt>
                <c:pt idx="47" formatCode="0_ ">
                  <c:v>0</c:v>
                </c:pt>
                <c:pt idx="48" formatCode="0_ ">
                  <c:v>0</c:v>
                </c:pt>
                <c:pt idx="49" formatCode="0_ ">
                  <c:v>0</c:v>
                </c:pt>
                <c:pt idx="50" formatCode="0_ ">
                  <c:v>0</c:v>
                </c:pt>
                <c:pt idx="51" formatCode="0_ ">
                  <c:v>0</c:v>
                </c:pt>
                <c:pt idx="52" formatCode="0_ ">
                  <c:v>0</c:v>
                </c:pt>
                <c:pt idx="53" formatCode="0_ ">
                  <c:v>0</c:v>
                </c:pt>
                <c:pt idx="54" formatCode="0_ ">
                  <c:v>0</c:v>
                </c:pt>
                <c:pt idx="55" formatCode="0_ ">
                  <c:v>0</c:v>
                </c:pt>
                <c:pt idx="56" formatCode="0_ ">
                  <c:v>0</c:v>
                </c:pt>
                <c:pt idx="57" formatCode="0_ ">
                  <c:v>0</c:v>
                </c:pt>
                <c:pt idx="58" formatCode="0_ ">
                  <c:v>0</c:v>
                </c:pt>
                <c:pt idx="59" formatCode="0_ 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15-4B7B-B118-1ECBFC4593CA}"/>
            </c:ext>
          </c:extLst>
        </c:ser>
        <c:ser>
          <c:idx val="3"/>
          <c:order val="3"/>
          <c:tx>
            <c:strRef>
              <c:f>'4.4'!$E$1</c:f>
              <c:strCache>
                <c:ptCount val="1"/>
                <c:pt idx="0">
                  <c:v>Ostale obaveze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numRef>
              <c:f>'4.4'!$A$2:$A$61</c:f>
              <c:numCache>
                <c:formatCode>General</c:formatCode>
                <c:ptCount val="60"/>
                <c:pt idx="0">
                  <c:v>2013</c:v>
                </c:pt>
                <c:pt idx="12">
                  <c:v>2014</c:v>
                </c:pt>
                <c:pt idx="24">
                  <c:v>2015</c:v>
                </c:pt>
                <c:pt idx="36">
                  <c:v>2016</c:v>
                </c:pt>
                <c:pt idx="48">
                  <c:v>2017</c:v>
                </c:pt>
              </c:numCache>
            </c:numRef>
          </c:cat>
          <c:val>
            <c:numRef>
              <c:f>'4.4'!$E$2:$E$61</c:f>
              <c:numCache>
                <c:formatCode>0_ </c:formatCode>
                <c:ptCount val="60"/>
                <c:pt idx="0">
                  <c:v>104882</c:v>
                </c:pt>
                <c:pt idx="1">
                  <c:v>106225</c:v>
                </c:pt>
                <c:pt idx="2">
                  <c:v>101412</c:v>
                </c:pt>
                <c:pt idx="3">
                  <c:v>100704</c:v>
                </c:pt>
                <c:pt idx="4">
                  <c:v>116541</c:v>
                </c:pt>
                <c:pt idx="5">
                  <c:v>116328</c:v>
                </c:pt>
                <c:pt idx="6">
                  <c:v>115025</c:v>
                </c:pt>
                <c:pt idx="7">
                  <c:v>117375</c:v>
                </c:pt>
                <c:pt idx="8">
                  <c:v>105816</c:v>
                </c:pt>
                <c:pt idx="9">
                  <c:v>105553</c:v>
                </c:pt>
                <c:pt idx="10">
                  <c:v>111659</c:v>
                </c:pt>
                <c:pt idx="11">
                  <c:v>125730</c:v>
                </c:pt>
                <c:pt idx="12" formatCode="#,##0_ ">
                  <c:v>107283</c:v>
                </c:pt>
                <c:pt idx="13" formatCode="#,##0_ ">
                  <c:v>106485</c:v>
                </c:pt>
                <c:pt idx="14" formatCode="#,##0_ ">
                  <c:v>103849</c:v>
                </c:pt>
                <c:pt idx="15" formatCode="#,##0_ ">
                  <c:v>106163</c:v>
                </c:pt>
                <c:pt idx="16" formatCode="#,##0_ ">
                  <c:v>112457</c:v>
                </c:pt>
                <c:pt idx="17" formatCode="#,##0_ ">
                  <c:v>111812</c:v>
                </c:pt>
                <c:pt idx="18" formatCode="#,##0_ ">
                  <c:v>111350</c:v>
                </c:pt>
                <c:pt idx="19" formatCode="#,##0_ ">
                  <c:v>115622</c:v>
                </c:pt>
                <c:pt idx="20" formatCode="#,##0_ ">
                  <c:v>110700</c:v>
                </c:pt>
                <c:pt idx="21" formatCode="#,##0_ ">
                  <c:v>117663</c:v>
                </c:pt>
                <c:pt idx="22" formatCode="#,##0_ ">
                  <c:v>123197</c:v>
                </c:pt>
                <c:pt idx="23" formatCode="#,##0_ ">
                  <c:v>120429</c:v>
                </c:pt>
                <c:pt idx="24" formatCode="#,##0_ ">
                  <c:v>121860</c:v>
                </c:pt>
                <c:pt idx="25" formatCode="#,##0_ ">
                  <c:v>120873</c:v>
                </c:pt>
                <c:pt idx="26" formatCode="#,##0_ ">
                  <c:v>113756</c:v>
                </c:pt>
                <c:pt idx="27" formatCode="#,##0_ ">
                  <c:v>115983</c:v>
                </c:pt>
                <c:pt idx="28" formatCode="#,##0_ ">
                  <c:v>121236</c:v>
                </c:pt>
                <c:pt idx="29" formatCode="#,##0_ ">
                  <c:v>108459</c:v>
                </c:pt>
                <c:pt idx="30" formatCode="#,##0_ ">
                  <c:v>105949</c:v>
                </c:pt>
                <c:pt idx="31" formatCode="#,##0_ ">
                  <c:v>110940</c:v>
                </c:pt>
                <c:pt idx="32" formatCode="#,##0_ ">
                  <c:v>120539</c:v>
                </c:pt>
                <c:pt idx="33" formatCode="#,##0_ ">
                  <c:v>116978</c:v>
                </c:pt>
                <c:pt idx="34" formatCode="#,##0_ ">
                  <c:v>112173</c:v>
                </c:pt>
                <c:pt idx="35" formatCode="#,##0_ ">
                  <c:v>109594</c:v>
                </c:pt>
                <c:pt idx="36">
                  <c:v>111216</c:v>
                </c:pt>
                <c:pt idx="37">
                  <c:v>109341</c:v>
                </c:pt>
                <c:pt idx="38">
                  <c:v>109375</c:v>
                </c:pt>
                <c:pt idx="39">
                  <c:v>113571</c:v>
                </c:pt>
                <c:pt idx="40">
                  <c:v>109052</c:v>
                </c:pt>
                <c:pt idx="41">
                  <c:v>120180</c:v>
                </c:pt>
                <c:pt idx="42">
                  <c:v>115650</c:v>
                </c:pt>
                <c:pt idx="43">
                  <c:v>111876</c:v>
                </c:pt>
                <c:pt idx="44">
                  <c:v>111226</c:v>
                </c:pt>
                <c:pt idx="45" formatCode="#,##0_ ">
                  <c:v>115069</c:v>
                </c:pt>
                <c:pt idx="46">
                  <c:v>125707</c:v>
                </c:pt>
                <c:pt idx="47">
                  <c:v>123891</c:v>
                </c:pt>
                <c:pt idx="48">
                  <c:v>117473</c:v>
                </c:pt>
                <c:pt idx="49">
                  <c:v>119036</c:v>
                </c:pt>
                <c:pt idx="50">
                  <c:v>122891</c:v>
                </c:pt>
                <c:pt idx="51">
                  <c:v>125450</c:v>
                </c:pt>
                <c:pt idx="52">
                  <c:v>129237</c:v>
                </c:pt>
                <c:pt idx="53">
                  <c:v>125584</c:v>
                </c:pt>
                <c:pt idx="54">
                  <c:v>127017</c:v>
                </c:pt>
                <c:pt idx="55">
                  <c:v>134333</c:v>
                </c:pt>
                <c:pt idx="56">
                  <c:v>130270</c:v>
                </c:pt>
                <c:pt idx="57">
                  <c:v>126525</c:v>
                </c:pt>
                <c:pt idx="58">
                  <c:v>127405</c:v>
                </c:pt>
                <c:pt idx="59">
                  <c:v>121641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15-4B7B-B118-1ECBFC4593CA}"/>
            </c:ext>
          </c:extLst>
        </c:ser>
        <c:ser>
          <c:idx val="4"/>
          <c:order val="4"/>
          <c:tx>
            <c:strRef>
              <c:f>'4.4'!$F$1</c:f>
              <c:strCache>
                <c:ptCount val="1"/>
                <c:pt idx="0">
                  <c:v>Ukupni kapital</c:v>
                </c:pt>
              </c:strCache>
            </c:strRef>
          </c:tx>
          <c:spPr>
            <a:solidFill>
              <a:schemeClr val="accent3">
                <a:lumMod val="85000"/>
              </a:schemeClr>
            </a:solidFill>
            <a:ln>
              <a:noFill/>
            </a:ln>
            <a:effectLst/>
          </c:spPr>
          <c:cat>
            <c:numRef>
              <c:f>'4.4'!$A$2:$A$61</c:f>
              <c:numCache>
                <c:formatCode>General</c:formatCode>
                <c:ptCount val="60"/>
                <c:pt idx="0">
                  <c:v>2013</c:v>
                </c:pt>
                <c:pt idx="12">
                  <c:v>2014</c:v>
                </c:pt>
                <c:pt idx="24">
                  <c:v>2015</c:v>
                </c:pt>
                <c:pt idx="36">
                  <c:v>2016</c:v>
                </c:pt>
                <c:pt idx="48">
                  <c:v>2017</c:v>
                </c:pt>
              </c:numCache>
            </c:numRef>
          </c:cat>
          <c:val>
            <c:numRef>
              <c:f>'4.4'!$F$2:$F$61</c:f>
              <c:numCache>
                <c:formatCode>#,##0_ </c:formatCode>
                <c:ptCount val="60"/>
                <c:pt idx="0">
                  <c:v>390072</c:v>
                </c:pt>
                <c:pt idx="1">
                  <c:v>393305</c:v>
                </c:pt>
                <c:pt idx="2">
                  <c:v>396276</c:v>
                </c:pt>
                <c:pt idx="3">
                  <c:v>402114</c:v>
                </c:pt>
                <c:pt idx="4">
                  <c:v>404615</c:v>
                </c:pt>
                <c:pt idx="5">
                  <c:v>405867</c:v>
                </c:pt>
                <c:pt idx="6">
                  <c:v>411091</c:v>
                </c:pt>
                <c:pt idx="7">
                  <c:v>413957</c:v>
                </c:pt>
                <c:pt idx="8">
                  <c:v>426466</c:v>
                </c:pt>
                <c:pt idx="9">
                  <c:v>428817</c:v>
                </c:pt>
                <c:pt idx="10">
                  <c:v>422640</c:v>
                </c:pt>
                <c:pt idx="11">
                  <c:v>397817</c:v>
                </c:pt>
                <c:pt idx="12">
                  <c:v>415301</c:v>
                </c:pt>
                <c:pt idx="13">
                  <c:v>417762</c:v>
                </c:pt>
                <c:pt idx="14">
                  <c:v>421834</c:v>
                </c:pt>
                <c:pt idx="15">
                  <c:v>425446</c:v>
                </c:pt>
                <c:pt idx="16">
                  <c:v>427053</c:v>
                </c:pt>
                <c:pt idx="17">
                  <c:v>428102</c:v>
                </c:pt>
                <c:pt idx="18">
                  <c:v>430402</c:v>
                </c:pt>
                <c:pt idx="19">
                  <c:v>440279</c:v>
                </c:pt>
                <c:pt idx="20">
                  <c:v>441961</c:v>
                </c:pt>
                <c:pt idx="21">
                  <c:v>443811</c:v>
                </c:pt>
                <c:pt idx="22">
                  <c:v>444352</c:v>
                </c:pt>
                <c:pt idx="23">
                  <c:v>444035</c:v>
                </c:pt>
                <c:pt idx="24">
                  <c:v>444925</c:v>
                </c:pt>
                <c:pt idx="25">
                  <c:v>448056</c:v>
                </c:pt>
                <c:pt idx="26">
                  <c:v>447125</c:v>
                </c:pt>
                <c:pt idx="27">
                  <c:v>458501</c:v>
                </c:pt>
                <c:pt idx="28">
                  <c:v>456314</c:v>
                </c:pt>
                <c:pt idx="29">
                  <c:v>455293</c:v>
                </c:pt>
                <c:pt idx="30">
                  <c:v>470080</c:v>
                </c:pt>
                <c:pt idx="31">
                  <c:v>477792</c:v>
                </c:pt>
                <c:pt idx="32">
                  <c:v>465380</c:v>
                </c:pt>
                <c:pt idx="33">
                  <c:v>468357</c:v>
                </c:pt>
                <c:pt idx="34">
                  <c:v>473069</c:v>
                </c:pt>
                <c:pt idx="35">
                  <c:v>461714</c:v>
                </c:pt>
                <c:pt idx="36">
                  <c:v>467976</c:v>
                </c:pt>
                <c:pt idx="37">
                  <c:v>468116</c:v>
                </c:pt>
                <c:pt idx="38">
                  <c:v>469437</c:v>
                </c:pt>
                <c:pt idx="39">
                  <c:v>474628</c:v>
                </c:pt>
                <c:pt idx="40">
                  <c:v>476823</c:v>
                </c:pt>
                <c:pt idx="41">
                  <c:v>488531</c:v>
                </c:pt>
                <c:pt idx="42">
                  <c:v>491502</c:v>
                </c:pt>
                <c:pt idx="43">
                  <c:v>496299</c:v>
                </c:pt>
                <c:pt idx="44">
                  <c:v>501733</c:v>
                </c:pt>
                <c:pt idx="45">
                  <c:v>501644</c:v>
                </c:pt>
                <c:pt idx="46">
                  <c:v>499371</c:v>
                </c:pt>
                <c:pt idx="47">
                  <c:v>485715</c:v>
                </c:pt>
                <c:pt idx="48">
                  <c:v>493145</c:v>
                </c:pt>
                <c:pt idx="49">
                  <c:v>498377</c:v>
                </c:pt>
                <c:pt idx="50">
                  <c:v>494924</c:v>
                </c:pt>
                <c:pt idx="51">
                  <c:v>500707</c:v>
                </c:pt>
                <c:pt idx="52">
                  <c:v>498882</c:v>
                </c:pt>
                <c:pt idx="53">
                  <c:v>501573</c:v>
                </c:pt>
                <c:pt idx="54">
                  <c:v>504254</c:v>
                </c:pt>
                <c:pt idx="55">
                  <c:v>517166</c:v>
                </c:pt>
                <c:pt idx="56">
                  <c:v>523150</c:v>
                </c:pt>
                <c:pt idx="57">
                  <c:v>522023</c:v>
                </c:pt>
                <c:pt idx="58">
                  <c:v>523899</c:v>
                </c:pt>
                <c:pt idx="59">
                  <c:v>514230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15-4B7B-B118-1ECBFC4593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5636224"/>
        <c:axId val="85637760"/>
      </c:areaChart>
      <c:catAx>
        <c:axId val="8563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637760"/>
        <c:crosses val="autoZero"/>
        <c:auto val="1"/>
        <c:lblAlgn val="ctr"/>
        <c:lblOffset val="100"/>
        <c:noMultiLvlLbl val="0"/>
      </c:catAx>
      <c:valAx>
        <c:axId val="85637760"/>
        <c:scaling>
          <c:orientation val="minMax"/>
          <c:min val="1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636224"/>
        <c:crosses val="autoZero"/>
        <c:crossBetween val="midCat"/>
        <c:majorUnit val="700000"/>
        <c:dispUnits>
          <c:builtInUnit val="thousands"/>
        </c:dispUnits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0737119100422525"/>
          <c:y val="6.0205554120692693E-2"/>
          <c:w val="0.53431700882350952"/>
          <c:h val="0.298589238845144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solidFill>
      <a:schemeClr val="bg1"/>
    </a:solidFill>
    <a:ln>
      <a:solidFill>
        <a:schemeClr val="accent1">
          <a:lumMod val="90000"/>
        </a:schemeClr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284472329649401E-2"/>
          <c:y val="5.0925925925925923E-2"/>
          <c:w val="0.51744877972343006"/>
          <c:h val="0.79081802274715651"/>
        </c:manualLayout>
      </c:layout>
      <c:lineChart>
        <c:grouping val="standard"/>
        <c:varyColors val="0"/>
        <c:ser>
          <c:idx val="0"/>
          <c:order val="0"/>
          <c:tx>
            <c:strRef>
              <c:f>'4.14'!$B$1</c:f>
              <c:strCache>
                <c:ptCount val="1"/>
                <c:pt idx="0">
                  <c:v>Likvidna aktiva / Ukupna aktiva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'4.14'!$A$2:$A$97</c:f>
              <c:numCache>
                <c:formatCode>General</c:formatCode>
                <c:ptCount val="96"/>
                <c:pt idx="0">
                  <c:v>2010</c:v>
                </c:pt>
                <c:pt idx="12">
                  <c:v>2011</c:v>
                </c:pt>
                <c:pt idx="24">
                  <c:v>2012</c:v>
                </c:pt>
                <c:pt idx="36">
                  <c:v>2013</c:v>
                </c:pt>
                <c:pt idx="48">
                  <c:v>2014</c:v>
                </c:pt>
                <c:pt idx="60">
                  <c:v>2015</c:v>
                </c:pt>
                <c:pt idx="72">
                  <c:v>2016</c:v>
                </c:pt>
                <c:pt idx="84">
                  <c:v>2017</c:v>
                </c:pt>
              </c:numCache>
            </c:numRef>
          </c:cat>
          <c:val>
            <c:numRef>
              <c:f>'4.14'!$B$2:$B$97</c:f>
              <c:numCache>
                <c:formatCode>0.0</c:formatCode>
                <c:ptCount val="96"/>
                <c:pt idx="0">
                  <c:v>11.24</c:v>
                </c:pt>
                <c:pt idx="1">
                  <c:v>11.24</c:v>
                </c:pt>
                <c:pt idx="2">
                  <c:v>11.450000000000003</c:v>
                </c:pt>
                <c:pt idx="3">
                  <c:v>11.39</c:v>
                </c:pt>
                <c:pt idx="4">
                  <c:v>13.65</c:v>
                </c:pt>
                <c:pt idx="5">
                  <c:v>13.42</c:v>
                </c:pt>
                <c:pt idx="6">
                  <c:v>13.75</c:v>
                </c:pt>
                <c:pt idx="7">
                  <c:v>14.450000000000003</c:v>
                </c:pt>
                <c:pt idx="8">
                  <c:v>12.96</c:v>
                </c:pt>
                <c:pt idx="9">
                  <c:v>13.22</c:v>
                </c:pt>
                <c:pt idx="10">
                  <c:v>13.39</c:v>
                </c:pt>
                <c:pt idx="11">
                  <c:v>13.72</c:v>
                </c:pt>
                <c:pt idx="12">
                  <c:v>13.724693788880165</c:v>
                </c:pt>
                <c:pt idx="13">
                  <c:v>13.458610589804596</c:v>
                </c:pt>
                <c:pt idx="14">
                  <c:v>11.88221518784837</c:v>
                </c:pt>
                <c:pt idx="15">
                  <c:v>11.646277405294601</c:v>
                </c:pt>
                <c:pt idx="16">
                  <c:v>11.330973012455051</c:v>
                </c:pt>
                <c:pt idx="17">
                  <c:v>12.099926992279286</c:v>
                </c:pt>
                <c:pt idx="18">
                  <c:v>12.639706591367254</c:v>
                </c:pt>
                <c:pt idx="19">
                  <c:v>13.575209012034335</c:v>
                </c:pt>
                <c:pt idx="20">
                  <c:v>13.682851087327974</c:v>
                </c:pt>
                <c:pt idx="21">
                  <c:v>13.45759789407494</c:v>
                </c:pt>
                <c:pt idx="22">
                  <c:v>12.907952145469206</c:v>
                </c:pt>
                <c:pt idx="23">
                  <c:v>11.528076130717649</c:v>
                </c:pt>
                <c:pt idx="24">
                  <c:v>10.349265554037727</c:v>
                </c:pt>
                <c:pt idx="25">
                  <c:v>10.737154276993067</c:v>
                </c:pt>
                <c:pt idx="26">
                  <c:v>9.3869523115070255</c:v>
                </c:pt>
                <c:pt idx="27">
                  <c:v>10.901192491380792</c:v>
                </c:pt>
                <c:pt idx="28">
                  <c:v>11.544660717280205</c:v>
                </c:pt>
                <c:pt idx="29">
                  <c:v>11.356298212544468</c:v>
                </c:pt>
                <c:pt idx="30">
                  <c:v>13.400202280185159</c:v>
                </c:pt>
                <c:pt idx="31">
                  <c:v>14.246698434213137</c:v>
                </c:pt>
                <c:pt idx="32">
                  <c:v>16.30807211083139</c:v>
                </c:pt>
                <c:pt idx="33">
                  <c:v>15.148041561930288</c:v>
                </c:pt>
                <c:pt idx="34">
                  <c:v>14.747688441748085</c:v>
                </c:pt>
                <c:pt idx="35">
                  <c:v>15.98333586536685</c:v>
                </c:pt>
                <c:pt idx="36">
                  <c:v>14.238805326177568</c:v>
                </c:pt>
                <c:pt idx="37">
                  <c:v>14.824166803480546</c:v>
                </c:pt>
                <c:pt idx="38">
                  <c:v>13.248750222401911</c:v>
                </c:pt>
                <c:pt idx="39">
                  <c:v>12.228426162803535</c:v>
                </c:pt>
                <c:pt idx="40">
                  <c:v>13.446314087303994</c:v>
                </c:pt>
                <c:pt idx="41">
                  <c:v>14.45972657514999</c:v>
                </c:pt>
                <c:pt idx="42">
                  <c:v>17.216169734374652</c:v>
                </c:pt>
                <c:pt idx="43">
                  <c:v>20.99170713857589</c:v>
                </c:pt>
                <c:pt idx="44">
                  <c:v>21.18088460921787</c:v>
                </c:pt>
                <c:pt idx="45">
                  <c:v>19.02</c:v>
                </c:pt>
                <c:pt idx="46">
                  <c:v>18.23</c:v>
                </c:pt>
                <c:pt idx="47">
                  <c:v>19.986111298846993</c:v>
                </c:pt>
                <c:pt idx="48">
                  <c:v>19.431308465251032</c:v>
                </c:pt>
                <c:pt idx="49">
                  <c:v>19.130000000000006</c:v>
                </c:pt>
                <c:pt idx="50">
                  <c:v>18.02</c:v>
                </c:pt>
                <c:pt idx="51">
                  <c:v>16.38</c:v>
                </c:pt>
                <c:pt idx="52">
                  <c:v>16.850000000000001</c:v>
                </c:pt>
                <c:pt idx="53">
                  <c:v>18.82</c:v>
                </c:pt>
                <c:pt idx="54">
                  <c:v>19.569933006850363</c:v>
                </c:pt>
                <c:pt idx="55">
                  <c:v>22.16</c:v>
                </c:pt>
                <c:pt idx="56">
                  <c:v>23.22</c:v>
                </c:pt>
                <c:pt idx="57">
                  <c:v>22.636422860680501</c:v>
                </c:pt>
                <c:pt idx="58">
                  <c:v>22.52</c:v>
                </c:pt>
                <c:pt idx="59">
                  <c:v>22.230608014585499</c:v>
                </c:pt>
                <c:pt idx="60">
                  <c:v>21.395045124937294</c:v>
                </c:pt>
                <c:pt idx="61">
                  <c:v>19.473598758630501</c:v>
                </c:pt>
                <c:pt idx="62">
                  <c:v>18.600000000000001</c:v>
                </c:pt>
                <c:pt idx="63">
                  <c:v>18.03</c:v>
                </c:pt>
                <c:pt idx="64">
                  <c:v>19.969759813704087</c:v>
                </c:pt>
                <c:pt idx="65">
                  <c:v>20.47</c:v>
                </c:pt>
                <c:pt idx="66">
                  <c:v>23.22</c:v>
                </c:pt>
                <c:pt idx="67">
                  <c:v>25.697710038377984</c:v>
                </c:pt>
                <c:pt idx="68">
                  <c:v>28.482145750415892</c:v>
                </c:pt>
                <c:pt idx="69">
                  <c:v>27.626072914140199</c:v>
                </c:pt>
                <c:pt idx="70">
                  <c:v>26.527945398364391</c:v>
                </c:pt>
                <c:pt idx="71">
                  <c:v>24.779999999999994</c:v>
                </c:pt>
                <c:pt idx="72">
                  <c:v>23.72</c:v>
                </c:pt>
                <c:pt idx="73">
                  <c:v>23.439999999999994</c:v>
                </c:pt>
                <c:pt idx="74">
                  <c:v>21.93</c:v>
                </c:pt>
                <c:pt idx="75">
                  <c:v>22.247565296110899</c:v>
                </c:pt>
                <c:pt idx="76">
                  <c:v>22.39</c:v>
                </c:pt>
                <c:pt idx="77">
                  <c:v>22.6</c:v>
                </c:pt>
                <c:pt idx="78">
                  <c:v>24.259999999999994</c:v>
                </c:pt>
                <c:pt idx="79">
                  <c:v>25.459999999999994</c:v>
                </c:pt>
                <c:pt idx="80">
                  <c:v>26.82</c:v>
                </c:pt>
                <c:pt idx="81">
                  <c:v>26.279999999999994</c:v>
                </c:pt>
                <c:pt idx="82">
                  <c:v>24.58</c:v>
                </c:pt>
                <c:pt idx="83">
                  <c:v>24.53</c:v>
                </c:pt>
                <c:pt idx="84">
                  <c:v>23.75</c:v>
                </c:pt>
                <c:pt idx="85">
                  <c:v>22.29</c:v>
                </c:pt>
                <c:pt idx="86">
                  <c:v>20.329999999999991</c:v>
                </c:pt>
                <c:pt idx="87">
                  <c:v>20.39</c:v>
                </c:pt>
                <c:pt idx="88">
                  <c:v>21.779999999999994</c:v>
                </c:pt>
                <c:pt idx="89">
                  <c:v>21.19</c:v>
                </c:pt>
                <c:pt idx="90">
                  <c:v>23.43</c:v>
                </c:pt>
                <c:pt idx="91">
                  <c:v>25.54</c:v>
                </c:pt>
                <c:pt idx="92">
                  <c:v>25.8</c:v>
                </c:pt>
                <c:pt idx="93">
                  <c:v>25.93</c:v>
                </c:pt>
                <c:pt idx="94">
                  <c:v>24.959999999999994</c:v>
                </c:pt>
                <c:pt idx="95">
                  <c:v>25.32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FBC-4A13-811F-AD5E7F6F40C3}"/>
            </c:ext>
          </c:extLst>
        </c:ser>
        <c:ser>
          <c:idx val="1"/>
          <c:order val="1"/>
          <c:tx>
            <c:strRef>
              <c:f>'4.14'!$C$1</c:f>
              <c:strCache>
                <c:ptCount val="1"/>
                <c:pt idx="0">
                  <c:v>Likvidna aktiva / Kratkoročne obaveze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'4.14'!$A$2:$A$97</c:f>
              <c:numCache>
                <c:formatCode>General</c:formatCode>
                <c:ptCount val="96"/>
                <c:pt idx="0">
                  <c:v>2010</c:v>
                </c:pt>
                <c:pt idx="12">
                  <c:v>2011</c:v>
                </c:pt>
                <c:pt idx="24">
                  <c:v>2012</c:v>
                </c:pt>
                <c:pt idx="36">
                  <c:v>2013</c:v>
                </c:pt>
                <c:pt idx="48">
                  <c:v>2014</c:v>
                </c:pt>
                <c:pt idx="60">
                  <c:v>2015</c:v>
                </c:pt>
                <c:pt idx="72">
                  <c:v>2016</c:v>
                </c:pt>
                <c:pt idx="84">
                  <c:v>2017</c:v>
                </c:pt>
              </c:numCache>
            </c:numRef>
          </c:cat>
          <c:val>
            <c:numRef>
              <c:f>'4.14'!$C$2:$C$97</c:f>
              <c:numCache>
                <c:formatCode>0.0</c:formatCode>
                <c:ptCount val="96"/>
                <c:pt idx="0">
                  <c:v>18.979999999999993</c:v>
                </c:pt>
                <c:pt idx="1">
                  <c:v>18.979999999999993</c:v>
                </c:pt>
                <c:pt idx="2">
                  <c:v>19.29</c:v>
                </c:pt>
                <c:pt idx="3">
                  <c:v>18.82</c:v>
                </c:pt>
                <c:pt idx="4">
                  <c:v>22.279999999999994</c:v>
                </c:pt>
                <c:pt idx="5">
                  <c:v>22.810000000000006</c:v>
                </c:pt>
                <c:pt idx="6">
                  <c:v>23.32</c:v>
                </c:pt>
                <c:pt idx="7">
                  <c:v>24.21</c:v>
                </c:pt>
                <c:pt idx="8">
                  <c:v>21.91</c:v>
                </c:pt>
                <c:pt idx="9">
                  <c:v>22.330000000000005</c:v>
                </c:pt>
                <c:pt idx="10">
                  <c:v>22.630000000000006</c:v>
                </c:pt>
                <c:pt idx="11">
                  <c:v>23.6</c:v>
                </c:pt>
                <c:pt idx="12">
                  <c:v>23.45</c:v>
                </c:pt>
                <c:pt idx="13">
                  <c:v>23.02</c:v>
                </c:pt>
                <c:pt idx="14">
                  <c:v>20.610000000000007</c:v>
                </c:pt>
                <c:pt idx="15">
                  <c:v>20.110000000000007</c:v>
                </c:pt>
                <c:pt idx="16">
                  <c:v>19.79</c:v>
                </c:pt>
                <c:pt idx="17">
                  <c:v>20.610000000000007</c:v>
                </c:pt>
                <c:pt idx="18">
                  <c:v>21.7</c:v>
                </c:pt>
                <c:pt idx="19">
                  <c:v>22.99</c:v>
                </c:pt>
                <c:pt idx="20">
                  <c:v>23.41</c:v>
                </c:pt>
                <c:pt idx="21">
                  <c:v>22.69</c:v>
                </c:pt>
                <c:pt idx="22">
                  <c:v>21.97</c:v>
                </c:pt>
                <c:pt idx="23">
                  <c:v>18.86</c:v>
                </c:pt>
                <c:pt idx="24">
                  <c:v>17.010000000000005</c:v>
                </c:pt>
                <c:pt idx="25">
                  <c:v>17.5</c:v>
                </c:pt>
                <c:pt idx="26">
                  <c:v>15.54</c:v>
                </c:pt>
                <c:pt idx="27">
                  <c:v>18.02</c:v>
                </c:pt>
                <c:pt idx="28">
                  <c:v>18.79</c:v>
                </c:pt>
                <c:pt idx="29">
                  <c:v>18.260000000000002</c:v>
                </c:pt>
                <c:pt idx="30">
                  <c:v>21.130000000000006</c:v>
                </c:pt>
                <c:pt idx="31">
                  <c:v>22.439999999999994</c:v>
                </c:pt>
                <c:pt idx="32">
                  <c:v>27.03</c:v>
                </c:pt>
                <c:pt idx="33">
                  <c:v>23.82</c:v>
                </c:pt>
                <c:pt idx="34">
                  <c:v>23.27</c:v>
                </c:pt>
                <c:pt idx="35">
                  <c:v>26.66</c:v>
                </c:pt>
                <c:pt idx="36">
                  <c:v>22.59</c:v>
                </c:pt>
                <c:pt idx="37">
                  <c:v>23.68</c:v>
                </c:pt>
                <c:pt idx="38">
                  <c:v>21.357190068919707</c:v>
                </c:pt>
                <c:pt idx="39">
                  <c:v>19.87</c:v>
                </c:pt>
                <c:pt idx="40">
                  <c:v>21.84</c:v>
                </c:pt>
                <c:pt idx="41">
                  <c:v>23.52</c:v>
                </c:pt>
                <c:pt idx="42">
                  <c:v>28.06</c:v>
                </c:pt>
                <c:pt idx="43">
                  <c:v>33.590000000000003</c:v>
                </c:pt>
                <c:pt idx="44">
                  <c:v>34.08</c:v>
                </c:pt>
                <c:pt idx="45">
                  <c:v>29.68</c:v>
                </c:pt>
                <c:pt idx="46">
                  <c:v>29.7</c:v>
                </c:pt>
                <c:pt idx="47">
                  <c:v>32.190000000000012</c:v>
                </c:pt>
                <c:pt idx="48">
                  <c:v>31.07</c:v>
                </c:pt>
                <c:pt idx="49">
                  <c:v>30.38</c:v>
                </c:pt>
                <c:pt idx="50">
                  <c:v>29</c:v>
                </c:pt>
                <c:pt idx="51">
                  <c:v>25.9</c:v>
                </c:pt>
                <c:pt idx="52">
                  <c:v>26.55</c:v>
                </c:pt>
                <c:pt idx="53">
                  <c:v>29.610000000000007</c:v>
                </c:pt>
                <c:pt idx="54">
                  <c:v>30.51</c:v>
                </c:pt>
                <c:pt idx="55">
                  <c:v>34.630000000000003</c:v>
                </c:pt>
                <c:pt idx="56">
                  <c:v>36.14</c:v>
                </c:pt>
                <c:pt idx="57">
                  <c:v>36.447021937363374</c:v>
                </c:pt>
                <c:pt idx="58">
                  <c:v>35.97</c:v>
                </c:pt>
                <c:pt idx="59">
                  <c:v>35.660000000000011</c:v>
                </c:pt>
                <c:pt idx="60">
                  <c:v>33.99</c:v>
                </c:pt>
                <c:pt idx="61">
                  <c:v>31.610000000000007</c:v>
                </c:pt>
                <c:pt idx="62">
                  <c:v>29.89</c:v>
                </c:pt>
                <c:pt idx="63">
                  <c:v>28.82</c:v>
                </c:pt>
                <c:pt idx="64">
                  <c:v>32.6</c:v>
                </c:pt>
                <c:pt idx="65">
                  <c:v>32.15</c:v>
                </c:pt>
                <c:pt idx="66">
                  <c:v>36.43</c:v>
                </c:pt>
                <c:pt idx="67">
                  <c:v>39.827017623850395</c:v>
                </c:pt>
                <c:pt idx="68">
                  <c:v>44.32</c:v>
                </c:pt>
                <c:pt idx="69">
                  <c:v>43.27</c:v>
                </c:pt>
                <c:pt idx="70">
                  <c:v>42</c:v>
                </c:pt>
                <c:pt idx="71">
                  <c:v>40.130000000000003</c:v>
                </c:pt>
                <c:pt idx="72">
                  <c:v>35.450000000000003</c:v>
                </c:pt>
                <c:pt idx="73">
                  <c:v>35.200000000000003</c:v>
                </c:pt>
                <c:pt idx="74">
                  <c:v>32.78</c:v>
                </c:pt>
                <c:pt idx="75">
                  <c:v>33.380000000000003</c:v>
                </c:pt>
                <c:pt idx="76">
                  <c:v>34.06</c:v>
                </c:pt>
                <c:pt idx="77">
                  <c:v>34.35</c:v>
                </c:pt>
                <c:pt idx="78">
                  <c:v>36.43</c:v>
                </c:pt>
                <c:pt idx="79">
                  <c:v>37.82</c:v>
                </c:pt>
                <c:pt idx="80">
                  <c:v>38.58</c:v>
                </c:pt>
                <c:pt idx="81">
                  <c:v>37.92</c:v>
                </c:pt>
                <c:pt idx="82">
                  <c:v>34.53</c:v>
                </c:pt>
                <c:pt idx="83">
                  <c:v>34.770000000000003</c:v>
                </c:pt>
                <c:pt idx="84">
                  <c:v>33.790000000000013</c:v>
                </c:pt>
                <c:pt idx="85">
                  <c:v>31.75</c:v>
                </c:pt>
                <c:pt idx="86">
                  <c:v>29.03</c:v>
                </c:pt>
                <c:pt idx="87">
                  <c:v>29.69</c:v>
                </c:pt>
                <c:pt idx="88">
                  <c:v>31.630000000000006</c:v>
                </c:pt>
                <c:pt idx="89">
                  <c:v>29.85</c:v>
                </c:pt>
                <c:pt idx="90">
                  <c:v>33.56</c:v>
                </c:pt>
                <c:pt idx="91">
                  <c:v>36.270000000000003</c:v>
                </c:pt>
                <c:pt idx="92">
                  <c:v>36.51</c:v>
                </c:pt>
                <c:pt idx="93">
                  <c:v>36.800000000000004</c:v>
                </c:pt>
                <c:pt idx="94">
                  <c:v>35.9</c:v>
                </c:pt>
                <c:pt idx="95">
                  <c:v>35.58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FBC-4A13-811F-AD5E7F6F40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862592"/>
        <c:axId val="98864128"/>
      </c:lineChart>
      <c:lineChart>
        <c:grouping val="standard"/>
        <c:varyColors val="0"/>
        <c:ser>
          <c:idx val="2"/>
          <c:order val="2"/>
          <c:tx>
            <c:strRef>
              <c:f>'4.14'!$D$1</c:f>
              <c:strCache>
                <c:ptCount val="1"/>
                <c:pt idx="0">
                  <c:v>Odnos kredita i depozita (d.s.)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numRef>
              <c:f>'4.14'!$A$2:$A$97</c:f>
              <c:numCache>
                <c:formatCode>General</c:formatCode>
                <c:ptCount val="96"/>
                <c:pt idx="0">
                  <c:v>2010</c:v>
                </c:pt>
                <c:pt idx="12">
                  <c:v>2011</c:v>
                </c:pt>
                <c:pt idx="24">
                  <c:v>2012</c:v>
                </c:pt>
                <c:pt idx="36">
                  <c:v>2013</c:v>
                </c:pt>
                <c:pt idx="48">
                  <c:v>2014</c:v>
                </c:pt>
                <c:pt idx="60">
                  <c:v>2015</c:v>
                </c:pt>
                <c:pt idx="72">
                  <c:v>2016</c:v>
                </c:pt>
                <c:pt idx="84">
                  <c:v>2017</c:v>
                </c:pt>
              </c:numCache>
            </c:numRef>
          </c:cat>
          <c:val>
            <c:numRef>
              <c:f>'4.14'!$D$2:$D$97</c:f>
              <c:numCache>
                <c:formatCode>0.0</c:formatCode>
                <c:ptCount val="96"/>
                <c:pt idx="0">
                  <c:v>144.41608243806576</c:v>
                </c:pt>
                <c:pt idx="1">
                  <c:v>145.30487898000544</c:v>
                </c:pt>
                <c:pt idx="2">
                  <c:v>144.74676960341478</c:v>
                </c:pt>
                <c:pt idx="3">
                  <c:v>146.53253400188169</c:v>
                </c:pt>
                <c:pt idx="4">
                  <c:v>142.89902638773097</c:v>
                </c:pt>
                <c:pt idx="5">
                  <c:v>145.12516673044635</c:v>
                </c:pt>
                <c:pt idx="6">
                  <c:v>143.25852907234651</c:v>
                </c:pt>
                <c:pt idx="7">
                  <c:v>140.95976681005453</c:v>
                </c:pt>
                <c:pt idx="8">
                  <c:v>143.82553181464817</c:v>
                </c:pt>
                <c:pt idx="9">
                  <c:v>143.13414177401984</c:v>
                </c:pt>
                <c:pt idx="10">
                  <c:v>142.10457820073572</c:v>
                </c:pt>
                <c:pt idx="11">
                  <c:v>140.6792520718204</c:v>
                </c:pt>
                <c:pt idx="12">
                  <c:v>136.26385290790816</c:v>
                </c:pt>
                <c:pt idx="13">
                  <c:v>135.44247678086694</c:v>
                </c:pt>
                <c:pt idx="14">
                  <c:v>138.72908206374035</c:v>
                </c:pt>
                <c:pt idx="15">
                  <c:v>137.68907539640571</c:v>
                </c:pt>
                <c:pt idx="16">
                  <c:v>138.69645092316136</c:v>
                </c:pt>
                <c:pt idx="17">
                  <c:v>132.32392392283435</c:v>
                </c:pt>
                <c:pt idx="18">
                  <c:v>132.57724212028151</c:v>
                </c:pt>
                <c:pt idx="19">
                  <c:v>131.66898700452057</c:v>
                </c:pt>
                <c:pt idx="20">
                  <c:v>130.66865333687633</c:v>
                </c:pt>
                <c:pt idx="21">
                  <c:v>129.69966510496508</c:v>
                </c:pt>
                <c:pt idx="22">
                  <c:v>130.93979827723584</c:v>
                </c:pt>
                <c:pt idx="23">
                  <c:v>129.83374241907256</c:v>
                </c:pt>
                <c:pt idx="24">
                  <c:v>130.9565722272755</c:v>
                </c:pt>
                <c:pt idx="25">
                  <c:v>130.03533686943291</c:v>
                </c:pt>
                <c:pt idx="26">
                  <c:v>131.07166246977843</c:v>
                </c:pt>
                <c:pt idx="27">
                  <c:v>128.64350770261331</c:v>
                </c:pt>
                <c:pt idx="28">
                  <c:v>127.96570426387596</c:v>
                </c:pt>
                <c:pt idx="29">
                  <c:v>127.22222794832837</c:v>
                </c:pt>
                <c:pt idx="30">
                  <c:v>123.89774937598608</c:v>
                </c:pt>
                <c:pt idx="31">
                  <c:v>122.87074744305485</c:v>
                </c:pt>
                <c:pt idx="32">
                  <c:v>121.19739006026128</c:v>
                </c:pt>
                <c:pt idx="33">
                  <c:v>120.14847956498089</c:v>
                </c:pt>
                <c:pt idx="34">
                  <c:v>117.91112668846941</c:v>
                </c:pt>
                <c:pt idx="35">
                  <c:v>118.23884066283034</c:v>
                </c:pt>
                <c:pt idx="36">
                  <c:v>126.04147470818506</c:v>
                </c:pt>
                <c:pt idx="37">
                  <c:v>126.0054299624787</c:v>
                </c:pt>
                <c:pt idx="38">
                  <c:v>124.55516708431493</c:v>
                </c:pt>
                <c:pt idx="39">
                  <c:v>126.398819360641</c:v>
                </c:pt>
                <c:pt idx="40">
                  <c:v>125.48657130065008</c:v>
                </c:pt>
                <c:pt idx="41">
                  <c:v>122.28317795840577</c:v>
                </c:pt>
                <c:pt idx="42">
                  <c:v>120.75822043205851</c:v>
                </c:pt>
                <c:pt idx="43">
                  <c:v>118.36969102876313</c:v>
                </c:pt>
                <c:pt idx="44">
                  <c:v>116.71830913968225</c:v>
                </c:pt>
                <c:pt idx="45">
                  <c:v>117.59568461086269</c:v>
                </c:pt>
                <c:pt idx="46">
                  <c:v>118.17415281694088</c:v>
                </c:pt>
                <c:pt idx="47">
                  <c:v>115.07719868961492</c:v>
                </c:pt>
                <c:pt idx="48">
                  <c:v>114.83929923027509</c:v>
                </c:pt>
                <c:pt idx="49">
                  <c:v>114.90869711269899</c:v>
                </c:pt>
                <c:pt idx="50">
                  <c:v>114.29139660110644</c:v>
                </c:pt>
                <c:pt idx="51">
                  <c:v>113.92609664490533</c:v>
                </c:pt>
                <c:pt idx="52">
                  <c:v>112.71267606832879</c:v>
                </c:pt>
                <c:pt idx="53">
                  <c:v>110.70480659433939</c:v>
                </c:pt>
                <c:pt idx="54">
                  <c:v>109.8015200753503</c:v>
                </c:pt>
                <c:pt idx="55">
                  <c:v>108.80753494412842</c:v>
                </c:pt>
                <c:pt idx="56">
                  <c:v>107.72723124154831</c:v>
                </c:pt>
                <c:pt idx="57">
                  <c:v>107.66327769232919</c:v>
                </c:pt>
                <c:pt idx="58">
                  <c:v>106.66696851714192</c:v>
                </c:pt>
                <c:pt idx="59">
                  <c:v>102.55741722046541</c:v>
                </c:pt>
                <c:pt idx="60">
                  <c:v>101.9016674310141</c:v>
                </c:pt>
                <c:pt idx="61">
                  <c:v>103.47849726339105</c:v>
                </c:pt>
                <c:pt idx="62">
                  <c:v>101.12820951499603</c:v>
                </c:pt>
                <c:pt idx="63">
                  <c:v>101.25120748559792</c:v>
                </c:pt>
                <c:pt idx="64">
                  <c:v>101.32690449822097</c:v>
                </c:pt>
                <c:pt idx="65">
                  <c:v>99.09146934952237</c:v>
                </c:pt>
                <c:pt idx="66">
                  <c:v>97.190737793045955</c:v>
                </c:pt>
                <c:pt idx="67">
                  <c:v>95.178867813027281</c:v>
                </c:pt>
                <c:pt idx="68">
                  <c:v>96.940562472154781</c:v>
                </c:pt>
                <c:pt idx="69">
                  <c:v>95.532125077023878</c:v>
                </c:pt>
                <c:pt idx="70">
                  <c:v>94.48345246356044</c:v>
                </c:pt>
                <c:pt idx="71">
                  <c:v>90.880110568587838</c:v>
                </c:pt>
                <c:pt idx="72">
                  <c:v>91.299038736263171</c:v>
                </c:pt>
                <c:pt idx="73">
                  <c:v>90.802288933508024</c:v>
                </c:pt>
                <c:pt idx="74">
                  <c:v>90.964341192176747</c:v>
                </c:pt>
                <c:pt idx="75">
                  <c:v>90.473457016019438</c:v>
                </c:pt>
                <c:pt idx="76">
                  <c:v>90.449989650546797</c:v>
                </c:pt>
                <c:pt idx="77">
                  <c:v>90.537081379797783</c:v>
                </c:pt>
                <c:pt idx="78">
                  <c:v>89.442021329168796</c:v>
                </c:pt>
                <c:pt idx="79">
                  <c:v>88.841659327687665</c:v>
                </c:pt>
                <c:pt idx="80">
                  <c:v>87.823412573976029</c:v>
                </c:pt>
                <c:pt idx="81">
                  <c:v>88.02071109500325</c:v>
                </c:pt>
                <c:pt idx="82">
                  <c:v>85.734485511466318</c:v>
                </c:pt>
                <c:pt idx="83">
                  <c:v>84.133309700319217</c:v>
                </c:pt>
                <c:pt idx="84">
                  <c:v>84.746802326396946</c:v>
                </c:pt>
                <c:pt idx="85">
                  <c:v>85.760730074732408</c:v>
                </c:pt>
                <c:pt idx="86">
                  <c:v>87.700298766124249</c:v>
                </c:pt>
                <c:pt idx="87">
                  <c:v>89.621940575456009</c:v>
                </c:pt>
                <c:pt idx="88">
                  <c:v>90.290282995844265</c:v>
                </c:pt>
                <c:pt idx="89">
                  <c:v>89.251153569076507</c:v>
                </c:pt>
                <c:pt idx="90">
                  <c:v>87.034396549900592</c:v>
                </c:pt>
                <c:pt idx="91">
                  <c:v>86.308598005301619</c:v>
                </c:pt>
                <c:pt idx="92">
                  <c:v>86.047931847034462</c:v>
                </c:pt>
                <c:pt idx="93">
                  <c:v>85.669013631757821</c:v>
                </c:pt>
                <c:pt idx="94">
                  <c:v>85.205703025792573</c:v>
                </c:pt>
                <c:pt idx="95">
                  <c:v>82.65665794346755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FBC-4A13-811F-AD5E7F6F40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875648"/>
        <c:axId val="98874112"/>
      </c:lineChart>
      <c:catAx>
        <c:axId val="98862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8864128"/>
        <c:crosses val="autoZero"/>
        <c:auto val="1"/>
        <c:lblAlgn val="ctr"/>
        <c:lblOffset val="100"/>
        <c:noMultiLvlLbl val="0"/>
      </c:catAx>
      <c:valAx>
        <c:axId val="98864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8862592"/>
        <c:crosses val="autoZero"/>
        <c:crossBetween val="between"/>
        <c:majorUnit val="10"/>
      </c:valAx>
      <c:valAx>
        <c:axId val="98874112"/>
        <c:scaling>
          <c:orientation val="minMax"/>
          <c:min val="60"/>
        </c:scaling>
        <c:delete val="0"/>
        <c:axPos val="r"/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8875648"/>
        <c:crosses val="max"/>
        <c:crossBetween val="between"/>
        <c:majorUnit val="20"/>
      </c:valAx>
      <c:catAx>
        <c:axId val="988756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887411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037117561797313"/>
          <c:y val="0.14808075173136248"/>
          <c:w val="0.28296215771536026"/>
          <c:h val="0.688912620552892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739919052290974"/>
          <c:y val="7.9654105736782888E-2"/>
          <c:w val="0.82613361735277935"/>
          <c:h val="0.8421394358922234"/>
        </c:manualLayout>
      </c:layout>
      <c:areaChart>
        <c:grouping val="stacked"/>
        <c:varyColors val="0"/>
        <c:ser>
          <c:idx val="3"/>
          <c:order val="0"/>
          <c:tx>
            <c:strRef>
              <c:f>'4.5'!$C$1</c:f>
              <c:strCache>
                <c:ptCount val="1"/>
                <c:pt idx="0">
                  <c:v>Neto krediti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 w="25400">
              <a:noFill/>
            </a:ln>
            <a:effectLst/>
          </c:spPr>
          <c:cat>
            <c:numRef>
              <c:f>'4.5'!$A$2:$A$61</c:f>
              <c:numCache>
                <c:formatCode>General</c:formatCode>
                <c:ptCount val="60"/>
                <c:pt idx="0">
                  <c:v>2013</c:v>
                </c:pt>
                <c:pt idx="12">
                  <c:v>2014</c:v>
                </c:pt>
                <c:pt idx="24">
                  <c:v>2015</c:v>
                </c:pt>
                <c:pt idx="36">
                  <c:v>2016</c:v>
                </c:pt>
                <c:pt idx="48">
                  <c:v>2017</c:v>
                </c:pt>
              </c:numCache>
            </c:numRef>
          </c:cat>
          <c:val>
            <c:numRef>
              <c:f>'4.5'!$C$2:$C$61</c:f>
              <c:numCache>
                <c:formatCode>#,##0_ </c:formatCode>
                <c:ptCount val="60"/>
                <c:pt idx="0">
                  <c:v>2285781</c:v>
                </c:pt>
                <c:pt idx="1">
                  <c:v>2310550</c:v>
                </c:pt>
                <c:pt idx="2">
                  <c:v>2295105</c:v>
                </c:pt>
                <c:pt idx="3">
                  <c:v>2272480</c:v>
                </c:pt>
                <c:pt idx="4">
                  <c:v>2284193</c:v>
                </c:pt>
                <c:pt idx="5">
                  <c:v>2279272</c:v>
                </c:pt>
                <c:pt idx="6">
                  <c:v>2331850</c:v>
                </c:pt>
                <c:pt idx="7">
                  <c:v>2364094</c:v>
                </c:pt>
                <c:pt idx="8">
                  <c:v>2363156</c:v>
                </c:pt>
                <c:pt idx="9">
                  <c:v>2301834</c:v>
                </c:pt>
                <c:pt idx="10">
                  <c:v>2294469</c:v>
                </c:pt>
                <c:pt idx="11">
                  <c:v>2225014</c:v>
                </c:pt>
                <c:pt idx="12">
                  <c:v>2219018</c:v>
                </c:pt>
                <c:pt idx="13">
                  <c:v>2226757</c:v>
                </c:pt>
                <c:pt idx="14">
                  <c:v>2221194</c:v>
                </c:pt>
                <c:pt idx="15">
                  <c:v>2203003</c:v>
                </c:pt>
                <c:pt idx="16">
                  <c:v>2196975</c:v>
                </c:pt>
                <c:pt idx="17">
                  <c:v>2195716</c:v>
                </c:pt>
                <c:pt idx="18">
                  <c:v>2221767</c:v>
                </c:pt>
                <c:pt idx="19">
                  <c:v>2274200</c:v>
                </c:pt>
                <c:pt idx="20">
                  <c:v>2266520</c:v>
                </c:pt>
                <c:pt idx="21">
                  <c:v>2248343</c:v>
                </c:pt>
                <c:pt idx="22">
                  <c:v>2252331</c:v>
                </c:pt>
                <c:pt idx="23">
                  <c:v>2194526</c:v>
                </c:pt>
                <c:pt idx="24">
                  <c:v>2185034</c:v>
                </c:pt>
                <c:pt idx="25">
                  <c:v>2205389</c:v>
                </c:pt>
                <c:pt idx="26">
                  <c:v>2170854</c:v>
                </c:pt>
                <c:pt idx="27">
                  <c:v>2196885</c:v>
                </c:pt>
                <c:pt idx="28">
                  <c:v>2236614</c:v>
                </c:pt>
                <c:pt idx="29">
                  <c:v>2214401</c:v>
                </c:pt>
                <c:pt idx="30">
                  <c:v>2240607</c:v>
                </c:pt>
                <c:pt idx="31">
                  <c:v>2310538</c:v>
                </c:pt>
                <c:pt idx="32">
                  <c:v>2378566</c:v>
                </c:pt>
                <c:pt idx="33">
                  <c:v>2380032</c:v>
                </c:pt>
                <c:pt idx="34">
                  <c:v>2356246</c:v>
                </c:pt>
                <c:pt idx="35">
                  <c:v>2238050</c:v>
                </c:pt>
                <c:pt idx="36">
                  <c:v>2235853</c:v>
                </c:pt>
                <c:pt idx="37">
                  <c:v>2230342</c:v>
                </c:pt>
                <c:pt idx="38">
                  <c:v>2230178</c:v>
                </c:pt>
                <c:pt idx="39">
                  <c:v>2217577</c:v>
                </c:pt>
                <c:pt idx="40">
                  <c:v>2228982</c:v>
                </c:pt>
                <c:pt idx="41">
                  <c:v>2233388</c:v>
                </c:pt>
                <c:pt idx="42">
                  <c:v>2309006</c:v>
                </c:pt>
                <c:pt idx="43">
                  <c:v>2348735</c:v>
                </c:pt>
                <c:pt idx="44">
                  <c:v>2374439</c:v>
                </c:pt>
                <c:pt idx="45">
                  <c:v>2367175</c:v>
                </c:pt>
                <c:pt idx="46">
                  <c:v>2307930</c:v>
                </c:pt>
                <c:pt idx="47">
                  <c:v>2273902</c:v>
                </c:pt>
                <c:pt idx="48">
                  <c:v>2274489</c:v>
                </c:pt>
                <c:pt idx="49">
                  <c:v>2295525</c:v>
                </c:pt>
                <c:pt idx="50">
                  <c:v>2366539</c:v>
                </c:pt>
                <c:pt idx="51">
                  <c:v>2429443</c:v>
                </c:pt>
                <c:pt idx="52">
                  <c:v>2486734</c:v>
                </c:pt>
                <c:pt idx="53">
                  <c:v>2460626</c:v>
                </c:pt>
                <c:pt idx="54">
                  <c:v>2505518</c:v>
                </c:pt>
                <c:pt idx="55">
                  <c:v>2558210</c:v>
                </c:pt>
                <c:pt idx="56">
                  <c:v>2580761</c:v>
                </c:pt>
                <c:pt idx="57">
                  <c:v>2613726</c:v>
                </c:pt>
                <c:pt idx="58">
                  <c:v>2598417</c:v>
                </c:pt>
                <c:pt idx="59">
                  <c:v>2582006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21-4108-9987-0195C4718A0A}"/>
            </c:ext>
          </c:extLst>
        </c:ser>
        <c:ser>
          <c:idx val="0"/>
          <c:order val="1"/>
          <c:tx>
            <c:strRef>
              <c:f>'4.5'!$B$1</c:f>
              <c:strCache>
                <c:ptCount val="1"/>
                <c:pt idx="0">
                  <c:v>Novčana sredstva i računi depozita kod centralnih banaka</c:v>
                </c:pt>
              </c:strCache>
            </c:strRef>
          </c:tx>
          <c:spPr>
            <a:solidFill>
              <a:schemeClr val="accent1">
                <a:lumMod val="90000"/>
              </a:schemeClr>
            </a:solidFill>
            <a:ln>
              <a:noFill/>
            </a:ln>
            <a:effectLst/>
          </c:spPr>
          <c:cat>
            <c:numRef>
              <c:f>'4.5'!$A$2:$A$61</c:f>
              <c:numCache>
                <c:formatCode>General</c:formatCode>
                <c:ptCount val="60"/>
                <c:pt idx="0">
                  <c:v>2013</c:v>
                </c:pt>
                <c:pt idx="12">
                  <c:v>2014</c:v>
                </c:pt>
                <c:pt idx="24">
                  <c:v>2015</c:v>
                </c:pt>
                <c:pt idx="36">
                  <c:v>2016</c:v>
                </c:pt>
                <c:pt idx="48">
                  <c:v>2017</c:v>
                </c:pt>
              </c:numCache>
            </c:numRef>
          </c:cat>
          <c:val>
            <c:numRef>
              <c:f>'4.5'!$B$2:$B$61</c:f>
              <c:numCache>
                <c:formatCode>#,##0_ </c:formatCode>
                <c:ptCount val="60"/>
                <c:pt idx="0">
                  <c:v>287868</c:v>
                </c:pt>
                <c:pt idx="1">
                  <c:v>283835</c:v>
                </c:pt>
                <c:pt idx="2">
                  <c:v>273315</c:v>
                </c:pt>
                <c:pt idx="3">
                  <c:v>249342</c:v>
                </c:pt>
                <c:pt idx="4">
                  <c:v>268998</c:v>
                </c:pt>
                <c:pt idx="5">
                  <c:v>275399</c:v>
                </c:pt>
                <c:pt idx="6">
                  <c:v>312928</c:v>
                </c:pt>
                <c:pt idx="7">
                  <c:v>348232</c:v>
                </c:pt>
                <c:pt idx="8">
                  <c:v>351735</c:v>
                </c:pt>
                <c:pt idx="9">
                  <c:v>336562</c:v>
                </c:pt>
                <c:pt idx="10">
                  <c:v>327017</c:v>
                </c:pt>
                <c:pt idx="11">
                  <c:v>392066</c:v>
                </c:pt>
                <c:pt idx="12">
                  <c:v>372817</c:v>
                </c:pt>
                <c:pt idx="13">
                  <c:v>381492</c:v>
                </c:pt>
                <c:pt idx="14">
                  <c:v>331224</c:v>
                </c:pt>
                <c:pt idx="15">
                  <c:v>317961</c:v>
                </c:pt>
                <c:pt idx="16">
                  <c:v>337517</c:v>
                </c:pt>
                <c:pt idx="17">
                  <c:v>386191</c:v>
                </c:pt>
                <c:pt idx="18">
                  <c:v>393246</c:v>
                </c:pt>
                <c:pt idx="19">
                  <c:v>417858</c:v>
                </c:pt>
                <c:pt idx="20">
                  <c:v>419124</c:v>
                </c:pt>
                <c:pt idx="21">
                  <c:v>424314</c:v>
                </c:pt>
                <c:pt idx="22">
                  <c:v>437966</c:v>
                </c:pt>
                <c:pt idx="23">
                  <c:v>498636</c:v>
                </c:pt>
                <c:pt idx="24">
                  <c:v>472466</c:v>
                </c:pt>
                <c:pt idx="25">
                  <c:v>418392</c:v>
                </c:pt>
                <c:pt idx="26">
                  <c:v>418284</c:v>
                </c:pt>
                <c:pt idx="27">
                  <c:v>420884</c:v>
                </c:pt>
                <c:pt idx="28">
                  <c:v>421832</c:v>
                </c:pt>
                <c:pt idx="29">
                  <c:v>456650</c:v>
                </c:pt>
                <c:pt idx="30">
                  <c:v>509295</c:v>
                </c:pt>
                <c:pt idx="31">
                  <c:v>558281</c:v>
                </c:pt>
                <c:pt idx="32">
                  <c:v>575689</c:v>
                </c:pt>
                <c:pt idx="33">
                  <c:v>590226</c:v>
                </c:pt>
                <c:pt idx="34">
                  <c:v>589793</c:v>
                </c:pt>
                <c:pt idx="35">
                  <c:v>640033</c:v>
                </c:pt>
                <c:pt idx="36">
                  <c:v>615379</c:v>
                </c:pt>
                <c:pt idx="37">
                  <c:v>601605</c:v>
                </c:pt>
                <c:pt idx="38">
                  <c:v>564625</c:v>
                </c:pt>
                <c:pt idx="39">
                  <c:v>588049</c:v>
                </c:pt>
                <c:pt idx="40">
                  <c:v>605003</c:v>
                </c:pt>
                <c:pt idx="41">
                  <c:v>640910</c:v>
                </c:pt>
                <c:pt idx="42">
                  <c:v>678863</c:v>
                </c:pt>
                <c:pt idx="43">
                  <c:v>697319</c:v>
                </c:pt>
                <c:pt idx="44">
                  <c:v>716457</c:v>
                </c:pt>
                <c:pt idx="45">
                  <c:v>728001</c:v>
                </c:pt>
                <c:pt idx="46">
                  <c:v>744201</c:v>
                </c:pt>
                <c:pt idx="47">
                  <c:v>798215</c:v>
                </c:pt>
                <c:pt idx="48">
                  <c:v>774048</c:v>
                </c:pt>
                <c:pt idx="49">
                  <c:v>757628</c:v>
                </c:pt>
                <c:pt idx="50">
                  <c:v>694676</c:v>
                </c:pt>
                <c:pt idx="51">
                  <c:v>671220</c:v>
                </c:pt>
                <c:pt idx="52">
                  <c:v>676664</c:v>
                </c:pt>
                <c:pt idx="53">
                  <c:v>690354</c:v>
                </c:pt>
                <c:pt idx="54">
                  <c:v>738335</c:v>
                </c:pt>
                <c:pt idx="55">
                  <c:v>778878</c:v>
                </c:pt>
                <c:pt idx="56">
                  <c:v>787415</c:v>
                </c:pt>
                <c:pt idx="57">
                  <c:v>794149</c:v>
                </c:pt>
                <c:pt idx="58">
                  <c:v>799345</c:v>
                </c:pt>
                <c:pt idx="59">
                  <c:v>882103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21-4108-9987-0195C4718A0A}"/>
            </c:ext>
          </c:extLst>
        </c:ser>
        <c:ser>
          <c:idx val="4"/>
          <c:order val="2"/>
          <c:tx>
            <c:strRef>
              <c:f>'4.5'!$D$1</c:f>
              <c:strCache>
                <c:ptCount val="1"/>
                <c:pt idx="0">
                  <c:v>Hartije od vrijednosti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cat>
            <c:numRef>
              <c:f>'4.5'!$A$2:$A$61</c:f>
              <c:numCache>
                <c:formatCode>General</c:formatCode>
                <c:ptCount val="60"/>
                <c:pt idx="0">
                  <c:v>2013</c:v>
                </c:pt>
                <c:pt idx="12">
                  <c:v>2014</c:v>
                </c:pt>
                <c:pt idx="24">
                  <c:v>2015</c:v>
                </c:pt>
                <c:pt idx="36">
                  <c:v>2016</c:v>
                </c:pt>
                <c:pt idx="48">
                  <c:v>2017</c:v>
                </c:pt>
              </c:numCache>
            </c:numRef>
          </c:cat>
          <c:val>
            <c:numRef>
              <c:f>'4.5'!$D$2:$D$61</c:f>
              <c:numCache>
                <c:formatCode>#,##0_ </c:formatCode>
                <c:ptCount val="60"/>
                <c:pt idx="0">
                  <c:v>125314</c:v>
                </c:pt>
                <c:pt idx="1">
                  <c:v>125038</c:v>
                </c:pt>
                <c:pt idx="2">
                  <c:v>145841</c:v>
                </c:pt>
                <c:pt idx="3">
                  <c:v>148582</c:v>
                </c:pt>
                <c:pt idx="4">
                  <c:v>151019</c:v>
                </c:pt>
                <c:pt idx="5">
                  <c:v>152937</c:v>
                </c:pt>
                <c:pt idx="6">
                  <c:v>153577</c:v>
                </c:pt>
                <c:pt idx="7">
                  <c:v>154179</c:v>
                </c:pt>
                <c:pt idx="8">
                  <c:v>171748</c:v>
                </c:pt>
                <c:pt idx="9">
                  <c:v>170399</c:v>
                </c:pt>
                <c:pt idx="10">
                  <c:v>169295</c:v>
                </c:pt>
                <c:pt idx="11">
                  <c:v>161502</c:v>
                </c:pt>
                <c:pt idx="12">
                  <c:v>178617</c:v>
                </c:pt>
                <c:pt idx="13">
                  <c:v>175354</c:v>
                </c:pt>
                <c:pt idx="14">
                  <c:v>223614</c:v>
                </c:pt>
                <c:pt idx="15">
                  <c:v>231205</c:v>
                </c:pt>
                <c:pt idx="16">
                  <c:v>242149</c:v>
                </c:pt>
                <c:pt idx="17">
                  <c:v>223076</c:v>
                </c:pt>
                <c:pt idx="18">
                  <c:v>222420</c:v>
                </c:pt>
                <c:pt idx="19">
                  <c:v>222241</c:v>
                </c:pt>
                <c:pt idx="20">
                  <c:v>223165</c:v>
                </c:pt>
                <c:pt idx="21">
                  <c:v>205569</c:v>
                </c:pt>
                <c:pt idx="22">
                  <c:v>211547</c:v>
                </c:pt>
                <c:pt idx="23">
                  <c:v>242717</c:v>
                </c:pt>
                <c:pt idx="24">
                  <c:v>272622</c:v>
                </c:pt>
                <c:pt idx="25">
                  <c:v>286934</c:v>
                </c:pt>
                <c:pt idx="26">
                  <c:v>340031</c:v>
                </c:pt>
                <c:pt idx="27">
                  <c:v>340018</c:v>
                </c:pt>
                <c:pt idx="28">
                  <c:v>341620</c:v>
                </c:pt>
                <c:pt idx="29">
                  <c:v>342838</c:v>
                </c:pt>
                <c:pt idx="30">
                  <c:v>333886</c:v>
                </c:pt>
                <c:pt idx="31">
                  <c:v>335799</c:v>
                </c:pt>
                <c:pt idx="32">
                  <c:v>293182</c:v>
                </c:pt>
                <c:pt idx="33">
                  <c:v>305743</c:v>
                </c:pt>
                <c:pt idx="34">
                  <c:v>332471</c:v>
                </c:pt>
                <c:pt idx="35">
                  <c:v>353053</c:v>
                </c:pt>
                <c:pt idx="36">
                  <c:v>352394</c:v>
                </c:pt>
                <c:pt idx="37">
                  <c:v>371129</c:v>
                </c:pt>
                <c:pt idx="38">
                  <c:v>406340</c:v>
                </c:pt>
                <c:pt idx="39">
                  <c:v>396431</c:v>
                </c:pt>
                <c:pt idx="40">
                  <c:v>391247</c:v>
                </c:pt>
                <c:pt idx="41">
                  <c:v>389557</c:v>
                </c:pt>
                <c:pt idx="42">
                  <c:v>389394</c:v>
                </c:pt>
                <c:pt idx="43">
                  <c:v>391768</c:v>
                </c:pt>
                <c:pt idx="44">
                  <c:v>391312</c:v>
                </c:pt>
                <c:pt idx="45">
                  <c:v>374791</c:v>
                </c:pt>
                <c:pt idx="46">
                  <c:v>441590</c:v>
                </c:pt>
                <c:pt idx="47">
                  <c:v>456792</c:v>
                </c:pt>
                <c:pt idx="48">
                  <c:v>452278</c:v>
                </c:pt>
                <c:pt idx="49">
                  <c:v>440816</c:v>
                </c:pt>
                <c:pt idx="50">
                  <c:v>463881</c:v>
                </c:pt>
                <c:pt idx="51">
                  <c:v>461695</c:v>
                </c:pt>
                <c:pt idx="52">
                  <c:v>461870</c:v>
                </c:pt>
                <c:pt idx="53">
                  <c:v>462272</c:v>
                </c:pt>
                <c:pt idx="54">
                  <c:v>462500</c:v>
                </c:pt>
                <c:pt idx="55">
                  <c:v>446972</c:v>
                </c:pt>
                <c:pt idx="56">
                  <c:v>446713</c:v>
                </c:pt>
                <c:pt idx="57">
                  <c:v>459215</c:v>
                </c:pt>
                <c:pt idx="58">
                  <c:v>460933</c:v>
                </c:pt>
                <c:pt idx="59">
                  <c:v>454186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21-4108-9987-0195C4718A0A}"/>
            </c:ext>
          </c:extLst>
        </c:ser>
        <c:ser>
          <c:idx val="5"/>
          <c:order val="3"/>
          <c:tx>
            <c:strRef>
              <c:f>'4.5'!$E$1</c:f>
              <c:strCache>
                <c:ptCount val="1"/>
                <c:pt idx="0">
                  <c:v>Ostala aktiva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numRef>
              <c:f>'4.5'!$A$2:$A$61</c:f>
              <c:numCache>
                <c:formatCode>General</c:formatCode>
                <c:ptCount val="60"/>
                <c:pt idx="0">
                  <c:v>2013</c:v>
                </c:pt>
                <c:pt idx="12">
                  <c:v>2014</c:v>
                </c:pt>
                <c:pt idx="24">
                  <c:v>2015</c:v>
                </c:pt>
                <c:pt idx="36">
                  <c:v>2016</c:v>
                </c:pt>
                <c:pt idx="48">
                  <c:v>2017</c:v>
                </c:pt>
              </c:numCache>
            </c:numRef>
          </c:cat>
          <c:val>
            <c:numRef>
              <c:f>'4.5'!$E$2:$E$61</c:f>
              <c:numCache>
                <c:formatCode>#,##0_ </c:formatCode>
                <c:ptCount val="60"/>
                <c:pt idx="0">
                  <c:v>174993</c:v>
                </c:pt>
                <c:pt idx="1">
                  <c:v>173802</c:v>
                </c:pt>
                <c:pt idx="2">
                  <c:v>174653</c:v>
                </c:pt>
                <c:pt idx="3">
                  <c:v>181905</c:v>
                </c:pt>
                <c:pt idx="4">
                  <c:v>183745</c:v>
                </c:pt>
                <c:pt idx="5">
                  <c:v>207418</c:v>
                </c:pt>
                <c:pt idx="6">
                  <c:v>186827</c:v>
                </c:pt>
                <c:pt idx="7">
                  <c:v>183347</c:v>
                </c:pt>
                <c:pt idx="8">
                  <c:v>181925</c:v>
                </c:pt>
                <c:pt idx="9">
                  <c:v>183877</c:v>
                </c:pt>
                <c:pt idx="10">
                  <c:v>184210</c:v>
                </c:pt>
                <c:pt idx="11">
                  <c:v>180659</c:v>
                </c:pt>
                <c:pt idx="12">
                  <c:v>187074</c:v>
                </c:pt>
                <c:pt idx="13">
                  <c:v>187622</c:v>
                </c:pt>
                <c:pt idx="14">
                  <c:v>193638</c:v>
                </c:pt>
                <c:pt idx="15">
                  <c:v>201789</c:v>
                </c:pt>
                <c:pt idx="16">
                  <c:v>201226</c:v>
                </c:pt>
                <c:pt idx="17">
                  <c:v>200269</c:v>
                </c:pt>
                <c:pt idx="18">
                  <c:v>207952</c:v>
                </c:pt>
                <c:pt idx="19">
                  <c:v>209809</c:v>
                </c:pt>
                <c:pt idx="20">
                  <c:v>203396</c:v>
                </c:pt>
                <c:pt idx="21">
                  <c:v>210186</c:v>
                </c:pt>
                <c:pt idx="22">
                  <c:v>205486</c:v>
                </c:pt>
                <c:pt idx="23">
                  <c:v>200378</c:v>
                </c:pt>
                <c:pt idx="24">
                  <c:v>204730</c:v>
                </c:pt>
                <c:pt idx="25">
                  <c:v>205843</c:v>
                </c:pt>
                <c:pt idx="26">
                  <c:v>209475</c:v>
                </c:pt>
                <c:pt idx="27">
                  <c:v>219855</c:v>
                </c:pt>
                <c:pt idx="28">
                  <c:v>221475</c:v>
                </c:pt>
                <c:pt idx="29">
                  <c:v>222376</c:v>
                </c:pt>
                <c:pt idx="30">
                  <c:v>243663</c:v>
                </c:pt>
                <c:pt idx="31">
                  <c:v>255701</c:v>
                </c:pt>
                <c:pt idx="32">
                  <c:v>239716</c:v>
                </c:pt>
                <c:pt idx="33">
                  <c:v>245017</c:v>
                </c:pt>
                <c:pt idx="34">
                  <c:v>245487</c:v>
                </c:pt>
                <c:pt idx="35">
                  <c:v>240448</c:v>
                </c:pt>
                <c:pt idx="36">
                  <c:v>247976</c:v>
                </c:pt>
                <c:pt idx="37">
                  <c:v>257318</c:v>
                </c:pt>
                <c:pt idx="38">
                  <c:v>239237</c:v>
                </c:pt>
                <c:pt idx="39">
                  <c:v>246141</c:v>
                </c:pt>
                <c:pt idx="40">
                  <c:v>249469</c:v>
                </c:pt>
                <c:pt idx="41">
                  <c:v>247992</c:v>
                </c:pt>
                <c:pt idx="42">
                  <c:v>254787</c:v>
                </c:pt>
                <c:pt idx="43">
                  <c:v>252318</c:v>
                </c:pt>
                <c:pt idx="44">
                  <c:v>257673</c:v>
                </c:pt>
                <c:pt idx="45">
                  <c:v>262122</c:v>
                </c:pt>
                <c:pt idx="46">
                  <c:v>259578</c:v>
                </c:pt>
                <c:pt idx="47">
                  <c:v>261347</c:v>
                </c:pt>
                <c:pt idx="48">
                  <c:v>266609</c:v>
                </c:pt>
                <c:pt idx="49">
                  <c:v>280723</c:v>
                </c:pt>
                <c:pt idx="50">
                  <c:v>271785</c:v>
                </c:pt>
                <c:pt idx="51">
                  <c:v>278586</c:v>
                </c:pt>
                <c:pt idx="52">
                  <c:v>273442</c:v>
                </c:pt>
                <c:pt idx="53">
                  <c:v>276967</c:v>
                </c:pt>
                <c:pt idx="54">
                  <c:v>282091</c:v>
                </c:pt>
                <c:pt idx="55">
                  <c:v>287174</c:v>
                </c:pt>
                <c:pt idx="56">
                  <c:v>280715</c:v>
                </c:pt>
                <c:pt idx="57">
                  <c:v>268315</c:v>
                </c:pt>
                <c:pt idx="58">
                  <c:v>264000</c:v>
                </c:pt>
                <c:pt idx="59">
                  <c:v>263834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121-4108-9987-0195C4718A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728640"/>
        <c:axId val="81730176"/>
      </c:areaChart>
      <c:catAx>
        <c:axId val="81728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730176"/>
        <c:crosses val="autoZero"/>
        <c:auto val="1"/>
        <c:lblAlgn val="ctr"/>
        <c:lblOffset val="100"/>
        <c:noMultiLvlLbl val="0"/>
      </c:catAx>
      <c:valAx>
        <c:axId val="81730176"/>
        <c:scaling>
          <c:orientation val="minMax"/>
          <c:min val="1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728640"/>
        <c:crosses val="autoZero"/>
        <c:crossBetween val="midCat"/>
        <c:majorUnit val="700000"/>
        <c:dispUnits>
          <c:builtInUnit val="thousands"/>
        </c:dispUnits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2423810176484647"/>
          <c:y val="3.0077050857319845E-2"/>
          <c:w val="0.66247644081450463"/>
          <c:h val="0.392352515277504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solidFill>
      <a:schemeClr val="bg1"/>
    </a:solidFill>
    <a:ln>
      <a:solidFill>
        <a:schemeClr val="accent1">
          <a:lumMod val="90000"/>
        </a:schemeClr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8573928258977"/>
          <c:y val="5.1400554097404488E-2"/>
          <c:w val="0.84002755905511839"/>
          <c:h val="0.8326195683872849"/>
        </c:manualLayout>
      </c:layout>
      <c:lineChart>
        <c:grouping val="standard"/>
        <c:varyColors val="0"/>
        <c:ser>
          <c:idx val="0"/>
          <c:order val="0"/>
          <c:tx>
            <c:strRef>
              <c:f>'4.8'!$B$1</c:f>
              <c:strCache>
                <c:ptCount val="1"/>
                <c:pt idx="0">
                  <c:v>Krediti privrede</c:v>
                </c:pt>
              </c:strCache>
            </c:strRef>
          </c:tx>
          <c:marker>
            <c:symbol val="none"/>
          </c:marker>
          <c:cat>
            <c:numRef>
              <c:f>'4.8'!$A$2:$A$21</c:f>
              <c:numCache>
                <c:formatCode>General</c:formatCode>
                <c:ptCount val="20"/>
                <c:pt idx="0">
                  <c:v>2013</c:v>
                </c:pt>
                <c:pt idx="4">
                  <c:v>2014</c:v>
                </c:pt>
                <c:pt idx="8">
                  <c:v>2015</c:v>
                </c:pt>
                <c:pt idx="12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'4.8'!$B$2:$B$21</c:f>
              <c:numCache>
                <c:formatCode>0.0</c:formatCode>
                <c:ptCount val="20"/>
                <c:pt idx="0">
                  <c:v>4.7697588328772715</c:v>
                </c:pt>
                <c:pt idx="1">
                  <c:v>1.5079079596101082</c:v>
                </c:pt>
                <c:pt idx="2">
                  <c:v>0.83019605717970568</c:v>
                </c:pt>
                <c:pt idx="3">
                  <c:v>2.1598731762366725</c:v>
                </c:pt>
                <c:pt idx="4">
                  <c:v>-7.6789315252652255</c:v>
                </c:pt>
                <c:pt idx="5">
                  <c:v>-4.0445107182916171</c:v>
                </c:pt>
                <c:pt idx="6">
                  <c:v>-5.0566119656534454</c:v>
                </c:pt>
                <c:pt idx="7">
                  <c:v>-3.4286459741552289</c:v>
                </c:pt>
                <c:pt idx="8">
                  <c:v>-1.0243910160021552</c:v>
                </c:pt>
                <c:pt idx="9">
                  <c:v>0.79057954088727889</c:v>
                </c:pt>
                <c:pt idx="10">
                  <c:v>3.4117964376929142</c:v>
                </c:pt>
                <c:pt idx="11">
                  <c:v>1.9740045820437477</c:v>
                </c:pt>
                <c:pt idx="12">
                  <c:v>0.2</c:v>
                </c:pt>
                <c:pt idx="13">
                  <c:v>1.9000000000000001</c:v>
                </c:pt>
                <c:pt idx="14">
                  <c:v>-1.6193484609910489</c:v>
                </c:pt>
                <c:pt idx="15">
                  <c:v>0.12371120804314729</c:v>
                </c:pt>
                <c:pt idx="16">
                  <c:v>3.6398528604089782</c:v>
                </c:pt>
                <c:pt idx="17">
                  <c:v>1.0740628069647191</c:v>
                </c:pt>
                <c:pt idx="18">
                  <c:v>1.5202098225585421</c:v>
                </c:pt>
                <c:pt idx="19">
                  <c:v>4.498783088937472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83-42E2-B9C3-9079DFF7B8DC}"/>
            </c:ext>
          </c:extLst>
        </c:ser>
        <c:ser>
          <c:idx val="1"/>
          <c:order val="1"/>
          <c:tx>
            <c:strRef>
              <c:f>'4.8'!$C$1</c:f>
              <c:strCache>
                <c:ptCount val="1"/>
                <c:pt idx="0">
                  <c:v>Krediti stanovništva</c:v>
                </c:pt>
              </c:strCache>
            </c:strRef>
          </c:tx>
          <c:marker>
            <c:symbol val="none"/>
          </c:marker>
          <c:cat>
            <c:numRef>
              <c:f>'4.8'!$A$2:$A$21</c:f>
              <c:numCache>
                <c:formatCode>General</c:formatCode>
                <c:ptCount val="20"/>
                <c:pt idx="0">
                  <c:v>2013</c:v>
                </c:pt>
                <c:pt idx="4">
                  <c:v>2014</c:v>
                </c:pt>
                <c:pt idx="8">
                  <c:v>2015</c:v>
                </c:pt>
                <c:pt idx="12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'4.8'!$C$2:$C$21</c:f>
              <c:numCache>
                <c:formatCode>0.0</c:formatCode>
                <c:ptCount val="20"/>
                <c:pt idx="0">
                  <c:v>4.4328883151042673</c:v>
                </c:pt>
                <c:pt idx="1">
                  <c:v>5.9253291649131272</c:v>
                </c:pt>
                <c:pt idx="2">
                  <c:v>7.4757940403048924</c:v>
                </c:pt>
                <c:pt idx="3">
                  <c:v>8.9156852833910172</c:v>
                </c:pt>
                <c:pt idx="4">
                  <c:v>2.4909161279887249</c:v>
                </c:pt>
                <c:pt idx="5">
                  <c:v>1.196806095390329</c:v>
                </c:pt>
                <c:pt idx="6">
                  <c:v>0.65520277911514313</c:v>
                </c:pt>
                <c:pt idx="7">
                  <c:v>1.4179246738863887</c:v>
                </c:pt>
                <c:pt idx="8">
                  <c:v>1.9683126574644376</c:v>
                </c:pt>
                <c:pt idx="9">
                  <c:v>2.8303781054010804</c:v>
                </c:pt>
                <c:pt idx="10">
                  <c:v>2.41208810904301</c:v>
                </c:pt>
                <c:pt idx="11">
                  <c:v>3.0843022475229001</c:v>
                </c:pt>
                <c:pt idx="12">
                  <c:v>3.4</c:v>
                </c:pt>
                <c:pt idx="13">
                  <c:v>5.3</c:v>
                </c:pt>
                <c:pt idx="14">
                  <c:v>9.3000000000000007</c:v>
                </c:pt>
                <c:pt idx="15">
                  <c:v>10.492418198927457</c:v>
                </c:pt>
                <c:pt idx="16">
                  <c:v>11.863593161483042</c:v>
                </c:pt>
                <c:pt idx="17">
                  <c:v>12.053797022690175</c:v>
                </c:pt>
                <c:pt idx="18">
                  <c:v>10.467485066685631</c:v>
                </c:pt>
                <c:pt idx="19">
                  <c:v>10.325208762473935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83-42E2-B9C3-9079DFF7B8DC}"/>
            </c:ext>
          </c:extLst>
        </c:ser>
        <c:ser>
          <c:idx val="2"/>
          <c:order val="2"/>
          <c:tx>
            <c:strRef>
              <c:f>'4.8'!$D$1</c:f>
              <c:strCache>
                <c:ptCount val="1"/>
                <c:pt idx="0">
                  <c:v>Nominalni rast BDP-a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'4.8'!$A$2:$A$21</c:f>
              <c:numCache>
                <c:formatCode>General</c:formatCode>
                <c:ptCount val="20"/>
                <c:pt idx="0">
                  <c:v>2013</c:v>
                </c:pt>
                <c:pt idx="4">
                  <c:v>2014</c:v>
                </c:pt>
                <c:pt idx="8">
                  <c:v>2015</c:v>
                </c:pt>
                <c:pt idx="12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'4.8'!$D$2:$D$21</c:f>
              <c:numCache>
                <c:formatCode>0.0</c:formatCode>
                <c:ptCount val="20"/>
                <c:pt idx="0">
                  <c:v>6.1</c:v>
                </c:pt>
                <c:pt idx="1">
                  <c:v>4.3</c:v>
                </c:pt>
                <c:pt idx="2">
                  <c:v>6.4</c:v>
                </c:pt>
                <c:pt idx="3">
                  <c:v>5.8</c:v>
                </c:pt>
                <c:pt idx="4">
                  <c:v>4.0999999999999996</c:v>
                </c:pt>
                <c:pt idx="5">
                  <c:v>1.6</c:v>
                </c:pt>
                <c:pt idx="6">
                  <c:v>2.1</c:v>
                </c:pt>
                <c:pt idx="7">
                  <c:v>4.0999999999999996</c:v>
                </c:pt>
                <c:pt idx="8">
                  <c:v>3.4</c:v>
                </c:pt>
                <c:pt idx="9">
                  <c:v>7.4</c:v>
                </c:pt>
                <c:pt idx="10">
                  <c:v>5.7</c:v>
                </c:pt>
                <c:pt idx="11">
                  <c:v>5.8</c:v>
                </c:pt>
                <c:pt idx="12">
                  <c:v>6.7</c:v>
                </c:pt>
                <c:pt idx="13">
                  <c:v>7.3</c:v>
                </c:pt>
                <c:pt idx="14">
                  <c:v>8.5</c:v>
                </c:pt>
                <c:pt idx="15">
                  <c:v>9.9</c:v>
                </c:pt>
                <c:pt idx="16">
                  <c:v>6.2</c:v>
                </c:pt>
                <c:pt idx="17">
                  <c:v>7.7</c:v>
                </c:pt>
                <c:pt idx="18">
                  <c:v>7.9</c:v>
                </c:pt>
                <c:pt idx="19">
                  <c:v>6.4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783-42E2-B9C3-9079DFF7B8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412672"/>
        <c:axId val="84418560"/>
      </c:lineChart>
      <c:catAx>
        <c:axId val="84412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crossAx val="84418560"/>
        <c:crosses val="autoZero"/>
        <c:auto val="1"/>
        <c:lblAlgn val="ctr"/>
        <c:lblOffset val="100"/>
        <c:noMultiLvlLbl val="0"/>
      </c:catAx>
      <c:valAx>
        <c:axId val="8441856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844126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1916681390435973"/>
          <c:y val="0.61903146722044378"/>
          <c:w val="0.56285246783176468"/>
          <c:h val="0.25115157480314959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  <a:ln>
      <a:solidFill>
        <a:schemeClr val="accent5">
          <a:lumMod val="50000"/>
        </a:schemeClr>
      </a:solidFill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115761845558798E-2"/>
          <c:y val="5.4846508455584586E-2"/>
          <c:w val="0.93753660726619703"/>
          <c:h val="0.8246823903392585"/>
        </c:manualLayout>
      </c:layout>
      <c:areaChart>
        <c:grouping val="standard"/>
        <c:varyColors val="0"/>
        <c:ser>
          <c:idx val="2"/>
          <c:order val="2"/>
          <c:tx>
            <c:strRef>
              <c:f>'4.7'!$D$1</c:f>
              <c:strCache>
                <c:ptCount val="1"/>
                <c:pt idx="0">
                  <c:v>Jaz u odnosu na trend</c:v>
                </c:pt>
              </c:strCache>
            </c:strRef>
          </c:tx>
          <c:spPr>
            <a:solidFill>
              <a:schemeClr val="bg2"/>
            </a:solidFill>
          </c:spPr>
          <c:cat>
            <c:strRef>
              <c:f>'4.7'!$A$2:$A$57</c:f>
              <c:strCache>
                <c:ptCount val="53"/>
                <c:pt idx="0">
                  <c:v>2004.</c:v>
                </c:pt>
                <c:pt idx="4">
                  <c:v>2005.</c:v>
                </c:pt>
                <c:pt idx="8">
                  <c:v>2006.</c:v>
                </c:pt>
                <c:pt idx="12">
                  <c:v>2007.</c:v>
                </c:pt>
                <c:pt idx="16">
                  <c:v>2008.</c:v>
                </c:pt>
                <c:pt idx="20">
                  <c:v>2009.</c:v>
                </c:pt>
                <c:pt idx="24">
                  <c:v>2010.</c:v>
                </c:pt>
                <c:pt idx="28">
                  <c:v>2011.</c:v>
                </c:pt>
                <c:pt idx="32">
                  <c:v>2012.</c:v>
                </c:pt>
                <c:pt idx="36">
                  <c:v>2013.</c:v>
                </c:pt>
                <c:pt idx="40">
                  <c:v>2014.</c:v>
                </c:pt>
                <c:pt idx="44">
                  <c:v>2015.</c:v>
                </c:pt>
                <c:pt idx="48">
                  <c:v>2016.</c:v>
                </c:pt>
                <c:pt idx="52">
                  <c:v>2017.</c:v>
                </c:pt>
              </c:strCache>
            </c:strRef>
          </c:cat>
          <c:val>
            <c:numRef>
              <c:f>'4.7'!$D$5:$D$57</c:f>
              <c:numCache>
                <c:formatCode>0.00</c:formatCode>
                <c:ptCount val="53"/>
                <c:pt idx="0">
                  <c:v>-35.521864414951409</c:v>
                </c:pt>
                <c:pt idx="1">
                  <c:v>-35.066737506902051</c:v>
                </c:pt>
                <c:pt idx="2">
                  <c:v>-34.179124190080479</c:v>
                </c:pt>
                <c:pt idx="3">
                  <c:v>-34.663213087103941</c:v>
                </c:pt>
                <c:pt idx="4">
                  <c:v>-33.540117620876117</c:v>
                </c:pt>
                <c:pt idx="5">
                  <c:v>-29.533644106528861</c:v>
                </c:pt>
                <c:pt idx="6">
                  <c:v>-25.523321168136885</c:v>
                </c:pt>
                <c:pt idx="7">
                  <c:v>-22.978435509099349</c:v>
                </c:pt>
                <c:pt idx="8">
                  <c:v>-15.078498038495207</c:v>
                </c:pt>
                <c:pt idx="9">
                  <c:v>-4.5961032390583894</c:v>
                </c:pt>
                <c:pt idx="10">
                  <c:v>7.0742022862687284</c:v>
                </c:pt>
                <c:pt idx="11">
                  <c:v>15.719298108345193</c:v>
                </c:pt>
                <c:pt idx="12">
                  <c:v>28.609996685749273</c:v>
                </c:pt>
                <c:pt idx="13">
                  <c:v>33.565596234071435</c:v>
                </c:pt>
                <c:pt idx="14">
                  <c:v>38.937973517021604</c:v>
                </c:pt>
                <c:pt idx="15">
                  <c:v>39.303898422734129</c:v>
                </c:pt>
                <c:pt idx="16">
                  <c:v>34.799083449812173</c:v>
                </c:pt>
                <c:pt idx="17">
                  <c:v>31.700087303624713</c:v>
                </c:pt>
                <c:pt idx="18">
                  <c:v>30.690659915767526</c:v>
                </c:pt>
                <c:pt idx="19">
                  <c:v>28.934092417790701</c:v>
                </c:pt>
                <c:pt idx="20">
                  <c:v>23.362673007604062</c:v>
                </c:pt>
                <c:pt idx="21">
                  <c:v>23.152491235744737</c:v>
                </c:pt>
                <c:pt idx="22">
                  <c:v>22.026687226159169</c:v>
                </c:pt>
                <c:pt idx="23">
                  <c:v>16.811351106975426</c:v>
                </c:pt>
                <c:pt idx="24">
                  <c:v>12.14400076489431</c:v>
                </c:pt>
                <c:pt idx="25">
                  <c:v>8.574634581587862</c:v>
                </c:pt>
                <c:pt idx="26">
                  <c:v>5.8369146540821912</c:v>
                </c:pt>
                <c:pt idx="27">
                  <c:v>0.69663076660737588</c:v>
                </c:pt>
                <c:pt idx="28">
                  <c:v>-0.80931313755500112</c:v>
                </c:pt>
                <c:pt idx="29">
                  <c:v>-0.7415937268994367</c:v>
                </c:pt>
                <c:pt idx="30">
                  <c:v>-0.59857007315460287</c:v>
                </c:pt>
                <c:pt idx="31">
                  <c:v>-1.7207455421546443</c:v>
                </c:pt>
                <c:pt idx="32">
                  <c:v>-2.2439759113732971</c:v>
                </c:pt>
                <c:pt idx="33">
                  <c:v>1.7632994711870627</c:v>
                </c:pt>
                <c:pt idx="34">
                  <c:v>0.52011027510567853</c:v>
                </c:pt>
                <c:pt idx="35">
                  <c:v>-1.857251765709234</c:v>
                </c:pt>
                <c:pt idx="36">
                  <c:v>-3.1955607576913643</c:v>
                </c:pt>
                <c:pt idx="37">
                  <c:v>-3.6747520940849987</c:v>
                </c:pt>
                <c:pt idx="38">
                  <c:v>-3.877963680863572</c:v>
                </c:pt>
                <c:pt idx="39">
                  <c:v>-5.9742541404642324</c:v>
                </c:pt>
                <c:pt idx="40">
                  <c:v>-6.2072458456539188</c:v>
                </c:pt>
                <c:pt idx="41">
                  <c:v>-5.8490253156536243</c:v>
                </c:pt>
                <c:pt idx="42">
                  <c:v>-5.704308936833935</c:v>
                </c:pt>
                <c:pt idx="43">
                  <c:v>-7.7238052314072867</c:v>
                </c:pt>
                <c:pt idx="44">
                  <c:v>-8.0629001941699254</c:v>
                </c:pt>
                <c:pt idx="45">
                  <c:v>-8.227005389719265</c:v>
                </c:pt>
                <c:pt idx="46">
                  <c:v>-7.3591834428279084</c:v>
                </c:pt>
                <c:pt idx="47">
                  <c:v>-9.6770210080580519</c:v>
                </c:pt>
                <c:pt idx="48">
                  <c:v>-9.7284566328355542</c:v>
                </c:pt>
                <c:pt idx="49">
                  <c:v>-9.252679908568787</c:v>
                </c:pt>
                <c:pt idx="50">
                  <c:v>-9.0688135582665428</c:v>
                </c:pt>
                <c:pt idx="51">
                  <c:v>-11.320991794380397</c:v>
                </c:pt>
                <c:pt idx="52">
                  <c:v>-10.667204390011742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9E-4B1A-AA70-874011031C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4436480"/>
        <c:axId val="84438016"/>
      </c:areaChart>
      <c:lineChart>
        <c:grouping val="standard"/>
        <c:varyColors val="0"/>
        <c:ser>
          <c:idx val="0"/>
          <c:order val="0"/>
          <c:tx>
            <c:strRef>
              <c:f>'4.7'!$B$1</c:f>
              <c:strCache>
                <c:ptCount val="1"/>
                <c:pt idx="0">
                  <c:v>Kreditiranje fizičkih lica i nefinansijskih institucija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strRef>
              <c:f>'4.7'!$A$2:$A$57</c:f>
              <c:strCache>
                <c:ptCount val="53"/>
                <c:pt idx="0">
                  <c:v>2004.</c:v>
                </c:pt>
                <c:pt idx="4">
                  <c:v>2005.</c:v>
                </c:pt>
                <c:pt idx="8">
                  <c:v>2006.</c:v>
                </c:pt>
                <c:pt idx="12">
                  <c:v>2007.</c:v>
                </c:pt>
                <c:pt idx="16">
                  <c:v>2008.</c:v>
                </c:pt>
                <c:pt idx="20">
                  <c:v>2009.</c:v>
                </c:pt>
                <c:pt idx="24">
                  <c:v>2010.</c:v>
                </c:pt>
                <c:pt idx="28">
                  <c:v>2011.</c:v>
                </c:pt>
                <c:pt idx="32">
                  <c:v>2012.</c:v>
                </c:pt>
                <c:pt idx="36">
                  <c:v>2013.</c:v>
                </c:pt>
                <c:pt idx="40">
                  <c:v>2014.</c:v>
                </c:pt>
                <c:pt idx="44">
                  <c:v>2015.</c:v>
                </c:pt>
                <c:pt idx="48">
                  <c:v>2016.</c:v>
                </c:pt>
                <c:pt idx="52">
                  <c:v>2017.</c:v>
                </c:pt>
              </c:strCache>
            </c:strRef>
          </c:cat>
          <c:val>
            <c:numRef>
              <c:f>'4.7'!$B$5:$B$57</c:f>
              <c:numCache>
                <c:formatCode>0.00</c:formatCode>
                <c:ptCount val="53"/>
                <c:pt idx="0">
                  <c:v>15.360789179917884</c:v>
                </c:pt>
                <c:pt idx="1">
                  <c:v>16.161397379502549</c:v>
                </c:pt>
                <c:pt idx="2">
                  <c:v>17.394403183191717</c:v>
                </c:pt>
                <c:pt idx="3">
                  <c:v>17.255441496888967</c:v>
                </c:pt>
                <c:pt idx="4">
                  <c:v>18.723136978338776</c:v>
                </c:pt>
                <c:pt idx="5">
                  <c:v>23.073334735075925</c:v>
                </c:pt>
                <c:pt idx="6">
                  <c:v>27.426073715414226</c:v>
                </c:pt>
                <c:pt idx="7">
                  <c:v>30.311560954144255</c:v>
                </c:pt>
                <c:pt idx="8">
                  <c:v>38.549715472180303</c:v>
                </c:pt>
                <c:pt idx="9">
                  <c:v>49.367315270621717</c:v>
                </c:pt>
                <c:pt idx="10">
                  <c:v>61.369148534141431</c:v>
                </c:pt>
                <c:pt idx="11">
                  <c:v>70.341418130955063</c:v>
                </c:pt>
                <c:pt idx="12">
                  <c:v>83.554277502493917</c:v>
                </c:pt>
                <c:pt idx="13">
                  <c:v>88.826405145473188</c:v>
                </c:pt>
                <c:pt idx="14">
                  <c:v>94.509129629668351</c:v>
                </c:pt>
                <c:pt idx="15">
                  <c:v>95.178756563325578</c:v>
                </c:pt>
                <c:pt idx="16">
                  <c:v>90.970631510036839</c:v>
                </c:pt>
                <c:pt idx="17">
                  <c:v>88.161044499963424</c:v>
                </c:pt>
                <c:pt idx="18">
                  <c:v>87.433563787163067</c:v>
                </c:pt>
                <c:pt idx="19">
                  <c:v>85.951378075883937</c:v>
                </c:pt>
                <c:pt idx="20">
                  <c:v>80.646749863383249</c:v>
                </c:pt>
                <c:pt idx="21">
                  <c:v>80.695815334763907</c:v>
                </c:pt>
                <c:pt idx="22">
                  <c:v>79.821819655230797</c:v>
                </c:pt>
                <c:pt idx="23">
                  <c:v>74.851015875403718</c:v>
                </c:pt>
                <c:pt idx="24">
                  <c:v>70.421139871171732</c:v>
                </c:pt>
                <c:pt idx="25">
                  <c:v>67.082450041799248</c:v>
                </c:pt>
                <c:pt idx="26">
                  <c:v>64.568898861891938</c:v>
                </c:pt>
                <c:pt idx="27">
                  <c:v>59.646587929845658</c:v>
                </c:pt>
                <c:pt idx="28">
                  <c:v>58.352747595398377</c:v>
                </c:pt>
                <c:pt idx="29">
                  <c:v>58.627029338084668</c:v>
                </c:pt>
                <c:pt idx="30">
                  <c:v>58.971400210931201</c:v>
                </c:pt>
                <c:pt idx="31">
                  <c:v>58.045681118876757</c:v>
                </c:pt>
                <c:pt idx="32">
                  <c:v>57.714339058764494</c:v>
                </c:pt>
                <c:pt idx="33">
                  <c:v>61.90925315508855</c:v>
                </c:pt>
                <c:pt idx="34">
                  <c:v>60.849765939956576</c:v>
                </c:pt>
                <c:pt idx="35">
                  <c:v>58.65248641806604</c:v>
                </c:pt>
                <c:pt idx="36">
                  <c:v>57.490959054031542</c:v>
                </c:pt>
                <c:pt idx="37">
                  <c:v>57.185562382556917</c:v>
                </c:pt>
                <c:pt idx="38">
                  <c:v>57.153464436684402</c:v>
                </c:pt>
                <c:pt idx="39">
                  <c:v>55.225903346133194</c:v>
                </c:pt>
                <c:pt idx="40">
                  <c:v>55.159543795377672</c:v>
                </c:pt>
                <c:pt idx="41">
                  <c:v>55.682571386788581</c:v>
                </c:pt>
                <c:pt idx="42">
                  <c:v>55.990526337499368</c:v>
                </c:pt>
                <c:pt idx="43">
                  <c:v>54.132942106232917</c:v>
                </c:pt>
                <c:pt idx="44">
                  <c:v>53.954660418315854</c:v>
                </c:pt>
                <c:pt idx="45">
                  <c:v>53.950478119832205</c:v>
                </c:pt>
                <c:pt idx="46">
                  <c:v>54.977520839335391</c:v>
                </c:pt>
                <c:pt idx="47">
                  <c:v>52.818369608233134</c:v>
                </c:pt>
                <c:pt idx="48">
                  <c:v>52.925235166956156</c:v>
                </c:pt>
                <c:pt idx="49">
                  <c:v>53.55905301944</c:v>
                </c:pt>
                <c:pt idx="50">
                  <c:v>53.90080121697126</c:v>
                </c:pt>
                <c:pt idx="51">
                  <c:v>51.806423189561897</c:v>
                </c:pt>
                <c:pt idx="52">
                  <c:v>52.617984134631143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F9E-4B1A-AA70-874011031C68}"/>
            </c:ext>
          </c:extLst>
        </c:ser>
        <c:ser>
          <c:idx val="1"/>
          <c:order val="1"/>
          <c:tx>
            <c:strRef>
              <c:f>'4.7'!$C$1</c:f>
              <c:strCache>
                <c:ptCount val="1"/>
                <c:pt idx="0">
                  <c:v>Trend kreditiranja određen HP filterom</c:v>
                </c:pt>
              </c:strCache>
            </c:strRef>
          </c:tx>
          <c:marker>
            <c:symbol val="none"/>
          </c:marker>
          <c:cat>
            <c:strRef>
              <c:f>'4.7'!$A$2:$A$57</c:f>
              <c:strCache>
                <c:ptCount val="53"/>
                <c:pt idx="0">
                  <c:v>2004.</c:v>
                </c:pt>
                <c:pt idx="4">
                  <c:v>2005.</c:v>
                </c:pt>
                <c:pt idx="8">
                  <c:v>2006.</c:v>
                </c:pt>
                <c:pt idx="12">
                  <c:v>2007.</c:v>
                </c:pt>
                <c:pt idx="16">
                  <c:v>2008.</c:v>
                </c:pt>
                <c:pt idx="20">
                  <c:v>2009.</c:v>
                </c:pt>
                <c:pt idx="24">
                  <c:v>2010.</c:v>
                </c:pt>
                <c:pt idx="28">
                  <c:v>2011.</c:v>
                </c:pt>
                <c:pt idx="32">
                  <c:v>2012.</c:v>
                </c:pt>
                <c:pt idx="36">
                  <c:v>2013.</c:v>
                </c:pt>
                <c:pt idx="40">
                  <c:v>2014.</c:v>
                </c:pt>
                <c:pt idx="44">
                  <c:v>2015.</c:v>
                </c:pt>
                <c:pt idx="48">
                  <c:v>2016.</c:v>
                </c:pt>
                <c:pt idx="52">
                  <c:v>2017.</c:v>
                </c:pt>
              </c:strCache>
            </c:strRef>
          </c:cat>
          <c:val>
            <c:numRef>
              <c:f>'4.7'!$C$5:$C$57</c:f>
              <c:numCache>
                <c:formatCode>0.00</c:formatCode>
                <c:ptCount val="53"/>
                <c:pt idx="0">
                  <c:v>50.882653594869296</c:v>
                </c:pt>
                <c:pt idx="1">
                  <c:v>51.228134886404618</c:v>
                </c:pt>
                <c:pt idx="2">
                  <c:v>51.573527373272185</c:v>
                </c:pt>
                <c:pt idx="3">
                  <c:v>51.918654583992883</c:v>
                </c:pt>
                <c:pt idx="4">
                  <c:v>52.263254599214896</c:v>
                </c:pt>
                <c:pt idx="5">
                  <c:v>52.606978841604814</c:v>
                </c:pt>
                <c:pt idx="6">
                  <c:v>52.949394883551108</c:v>
                </c:pt>
                <c:pt idx="7">
                  <c:v>53.289996463243575</c:v>
                </c:pt>
                <c:pt idx="8">
                  <c:v>53.628213510675522</c:v>
                </c:pt>
                <c:pt idx="9">
                  <c:v>53.963418509680096</c:v>
                </c:pt>
                <c:pt idx="10">
                  <c:v>54.294946247872716</c:v>
                </c:pt>
                <c:pt idx="11">
                  <c:v>54.62212002260992</c:v>
                </c:pt>
                <c:pt idx="12">
                  <c:v>54.944280816744673</c:v>
                </c:pt>
                <c:pt idx="13">
                  <c:v>55.260808911401817</c:v>
                </c:pt>
                <c:pt idx="14">
                  <c:v>55.571156112646705</c:v>
                </c:pt>
                <c:pt idx="15">
                  <c:v>55.874858140591499</c:v>
                </c:pt>
                <c:pt idx="16">
                  <c:v>56.171548060224694</c:v>
                </c:pt>
                <c:pt idx="17">
                  <c:v>56.460957196338711</c:v>
                </c:pt>
                <c:pt idx="18">
                  <c:v>56.742903871395498</c:v>
                </c:pt>
                <c:pt idx="19">
                  <c:v>57.017285658093272</c:v>
                </c:pt>
                <c:pt idx="20">
                  <c:v>57.284076855779198</c:v>
                </c:pt>
                <c:pt idx="21">
                  <c:v>57.543324099019195</c:v>
                </c:pt>
                <c:pt idx="22">
                  <c:v>57.795132429071636</c:v>
                </c:pt>
                <c:pt idx="23">
                  <c:v>58.039664768428295</c:v>
                </c:pt>
                <c:pt idx="24">
                  <c:v>58.277139106277403</c:v>
                </c:pt>
                <c:pt idx="25">
                  <c:v>58.507815460211383</c:v>
                </c:pt>
                <c:pt idx="26">
                  <c:v>58.731984207809802</c:v>
                </c:pt>
                <c:pt idx="27">
                  <c:v>58.949957163238274</c:v>
                </c:pt>
                <c:pt idx="28">
                  <c:v>59.162060732953421</c:v>
                </c:pt>
                <c:pt idx="29">
                  <c:v>59.368623064984106</c:v>
                </c:pt>
                <c:pt idx="30">
                  <c:v>59.569970284085827</c:v>
                </c:pt>
                <c:pt idx="31">
                  <c:v>59.766426661031396</c:v>
                </c:pt>
                <c:pt idx="32">
                  <c:v>59.958314970137813</c:v>
                </c:pt>
                <c:pt idx="33">
                  <c:v>60.145953683901503</c:v>
                </c:pt>
                <c:pt idx="34">
                  <c:v>60.329655664850911</c:v>
                </c:pt>
                <c:pt idx="35">
                  <c:v>60.509738183775312</c:v>
                </c:pt>
                <c:pt idx="36">
                  <c:v>60.686519811722903</c:v>
                </c:pt>
                <c:pt idx="37">
                  <c:v>60.860314476641896</c:v>
                </c:pt>
                <c:pt idx="38">
                  <c:v>61.031428117547996</c:v>
                </c:pt>
                <c:pt idx="39">
                  <c:v>61.200157486597398</c:v>
                </c:pt>
                <c:pt idx="40">
                  <c:v>61.366789641031595</c:v>
                </c:pt>
                <c:pt idx="41">
                  <c:v>61.531596702442194</c:v>
                </c:pt>
                <c:pt idx="42">
                  <c:v>61.6948352743333</c:v>
                </c:pt>
                <c:pt idx="43">
                  <c:v>61.856747337640186</c:v>
                </c:pt>
                <c:pt idx="44">
                  <c:v>62.017560612485802</c:v>
                </c:pt>
                <c:pt idx="45">
                  <c:v>62.177483509551486</c:v>
                </c:pt>
                <c:pt idx="46">
                  <c:v>62.336704282163304</c:v>
                </c:pt>
                <c:pt idx="47">
                  <c:v>62.495390616291203</c:v>
                </c:pt>
                <c:pt idx="48">
                  <c:v>62.653691799791687</c:v>
                </c:pt>
                <c:pt idx="49">
                  <c:v>62.811732928008816</c:v>
                </c:pt>
                <c:pt idx="50">
                  <c:v>62.969614775237794</c:v>
                </c:pt>
                <c:pt idx="51">
                  <c:v>63.127414983942295</c:v>
                </c:pt>
                <c:pt idx="52">
                  <c:v>63.285188524642898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F9E-4B1A-AA70-874011031C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436480"/>
        <c:axId val="84438016"/>
      </c:lineChart>
      <c:catAx>
        <c:axId val="84436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54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84438016"/>
        <c:crosses val="autoZero"/>
        <c:auto val="1"/>
        <c:lblAlgn val="ctr"/>
        <c:lblOffset val="100"/>
        <c:tickLblSkip val="1"/>
        <c:noMultiLvlLbl val="0"/>
      </c:catAx>
      <c:valAx>
        <c:axId val="84438016"/>
        <c:scaling>
          <c:orientation val="minMax"/>
          <c:max val="100"/>
          <c:min val="-40"/>
        </c:scaling>
        <c:delete val="0"/>
        <c:axPos val="l"/>
        <c:majorGridlines/>
        <c:numFmt formatCode="0.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84436480"/>
        <c:crosses val="autoZero"/>
        <c:crossBetween val="between"/>
      </c:valAx>
      <c:spPr>
        <a:solidFill>
          <a:schemeClr val="bg1"/>
        </a:solidFill>
      </c:spPr>
    </c:plotArea>
    <c:legend>
      <c:legendPos val="r"/>
      <c:layout>
        <c:manualLayout>
          <c:xMode val="edge"/>
          <c:yMode val="edge"/>
          <c:x val="0.25992126389815934"/>
          <c:y val="0.69907157794830366"/>
          <c:w val="0.67154598983779668"/>
          <c:h val="0.16083146797285788"/>
        </c:manualLayout>
      </c:layout>
      <c:overlay val="0"/>
      <c:spPr>
        <a:solidFill>
          <a:sysClr val="window" lastClr="FFFFFF"/>
        </a:solidFill>
        <a:ln>
          <a:solidFill>
            <a:schemeClr val="bg1"/>
          </a:solidFill>
        </a:ln>
      </c:spPr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accent5">
          <a:lumMod val="50000"/>
        </a:schemeClr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686459121435437"/>
          <c:y val="0.17809067984149049"/>
          <c:w val="0.75094086548789996"/>
          <c:h val="0.688816495977218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'4.17'!$I$1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('4.17'!$A$3,'4.17'!$A$5,'4.17'!$A$6)</c:f>
              <c:strCache>
                <c:ptCount val="3"/>
                <c:pt idx="0">
                  <c:v>Neto prihodi od kamata</c:v>
                </c:pt>
                <c:pt idx="1">
                  <c:v>Neto prihodi od naknada i provizija </c:v>
                </c:pt>
                <c:pt idx="2">
                  <c:v>Neto dobitak/gubitak</c:v>
                </c:pt>
              </c:strCache>
            </c:strRef>
          </c:cat>
          <c:val>
            <c:numRef>
              <c:f>('4.17'!$I$3,'4.17'!$I$5,'4.17'!$I$6)</c:f>
              <c:numCache>
                <c:formatCode>#,##0_ </c:formatCode>
                <c:ptCount val="3"/>
                <c:pt idx="0">
                  <c:v>104253</c:v>
                </c:pt>
                <c:pt idx="1">
                  <c:v>33864</c:v>
                </c:pt>
                <c:pt idx="2">
                  <c:v>2049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9A-47DE-9AA2-279BE99FD8FE}"/>
            </c:ext>
          </c:extLst>
        </c:ser>
        <c:ser>
          <c:idx val="1"/>
          <c:order val="1"/>
          <c:tx>
            <c:strRef>
              <c:f>'4.17'!$J$1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('4.17'!$A$3,'4.17'!$A$5,'4.17'!$A$6)</c:f>
              <c:strCache>
                <c:ptCount val="3"/>
                <c:pt idx="0">
                  <c:v>Neto prihodi od kamata</c:v>
                </c:pt>
                <c:pt idx="1">
                  <c:v>Neto prihodi od naknada i provizija </c:v>
                </c:pt>
                <c:pt idx="2">
                  <c:v>Neto dobitak/gubitak</c:v>
                </c:pt>
              </c:strCache>
            </c:strRef>
          </c:cat>
          <c:val>
            <c:numRef>
              <c:f>('4.17'!$J$3,'4.17'!$J$5,'4.17'!$J$6)</c:f>
              <c:numCache>
                <c:formatCode>#,##0_ </c:formatCode>
                <c:ptCount val="3"/>
                <c:pt idx="0">
                  <c:v>111091</c:v>
                </c:pt>
                <c:pt idx="1">
                  <c:v>34967</c:v>
                </c:pt>
                <c:pt idx="2">
                  <c:v>23788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9A-47DE-9AA2-279BE99FD8FE}"/>
            </c:ext>
          </c:extLst>
        </c:ser>
        <c:ser>
          <c:idx val="2"/>
          <c:order val="2"/>
          <c:tx>
            <c:strRef>
              <c:f>'4.17'!$K$1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('4.17'!$A$3,'4.17'!$A$5,'4.17'!$A$6)</c:f>
              <c:strCache>
                <c:ptCount val="3"/>
                <c:pt idx="0">
                  <c:v>Neto prihodi od kamata</c:v>
                </c:pt>
                <c:pt idx="1">
                  <c:v>Neto prihodi od naknada i provizija </c:v>
                </c:pt>
                <c:pt idx="2">
                  <c:v>Neto dobitak/gubitak</c:v>
                </c:pt>
              </c:strCache>
            </c:strRef>
          </c:cat>
          <c:val>
            <c:numRef>
              <c:f>('4.17'!$K$3,'4.17'!$K$5,'4.17'!$K$6)</c:f>
              <c:numCache>
                <c:formatCode>#,##0_ </c:formatCode>
                <c:ptCount val="3"/>
                <c:pt idx="0">
                  <c:v>117016</c:v>
                </c:pt>
                <c:pt idx="1">
                  <c:v>36126</c:v>
                </c:pt>
                <c:pt idx="2">
                  <c:v>-4148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9A-47DE-9AA2-279BE99FD8FE}"/>
            </c:ext>
          </c:extLst>
        </c:ser>
        <c:ser>
          <c:idx val="3"/>
          <c:order val="3"/>
          <c:tx>
            <c:strRef>
              <c:f>'4.17'!$L$1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('4.17'!$A$3,'4.17'!$A$5,'4.17'!$A$6)</c:f>
              <c:strCache>
                <c:ptCount val="3"/>
                <c:pt idx="0">
                  <c:v>Neto prihodi od kamata</c:v>
                </c:pt>
                <c:pt idx="1">
                  <c:v>Neto prihodi od naknada i provizija </c:v>
                </c:pt>
                <c:pt idx="2">
                  <c:v>Neto dobitak/gubitak</c:v>
                </c:pt>
              </c:strCache>
            </c:strRef>
          </c:cat>
          <c:val>
            <c:numRef>
              <c:f>('4.17'!$L$3,'4.17'!$L$5,'4.17'!$L$6)</c:f>
              <c:numCache>
                <c:formatCode>#,##0_ </c:formatCode>
                <c:ptCount val="3"/>
                <c:pt idx="0">
                  <c:v>121961</c:v>
                </c:pt>
                <c:pt idx="1">
                  <c:v>36876</c:v>
                </c:pt>
                <c:pt idx="2">
                  <c:v>7317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39A-47DE-9AA2-279BE99FD8FE}"/>
            </c:ext>
          </c:extLst>
        </c:ser>
        <c:ser>
          <c:idx val="4"/>
          <c:order val="4"/>
          <c:tx>
            <c:strRef>
              <c:f>'4.17'!$M$1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>
                <a:lumMod val="9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5400000" vert="horz" wrap="square" lIns="38100" tIns="19050" rIns="38100" bIns="19050" anchor="ctr">
                <a:spAutoFit/>
              </a:bodyPr>
              <a:lstStyle/>
              <a:p>
                <a:pPr>
                  <a:defRPr sz="900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('4.17'!$M$3,'4.17'!$M$5,'4.17'!$M$6)</c:f>
              <c:numCache>
                <c:formatCode>#,##0_ </c:formatCode>
                <c:ptCount val="3"/>
                <c:pt idx="0">
                  <c:v>124850</c:v>
                </c:pt>
                <c:pt idx="1">
                  <c:v>41813</c:v>
                </c:pt>
                <c:pt idx="2">
                  <c:v>35077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39A-47DE-9AA2-279BE99FD8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504960"/>
        <c:axId val="84506496"/>
      </c:barChart>
      <c:catAx>
        <c:axId val="84504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4506496"/>
        <c:crosses val="autoZero"/>
        <c:auto val="1"/>
        <c:lblAlgn val="ctr"/>
        <c:lblOffset val="100"/>
        <c:noMultiLvlLbl val="0"/>
      </c:catAx>
      <c:valAx>
        <c:axId val="84506496"/>
        <c:scaling>
          <c:orientation val="minMax"/>
          <c:max val="145000"/>
          <c:min val="-5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" sourceLinked="1"/>
        <c:majorTickMark val="none"/>
        <c:minorTickMark val="none"/>
        <c:tickLblPos val="nextTo"/>
        <c:spPr>
          <a:ln w="635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4504960"/>
        <c:crosses val="autoZero"/>
        <c:crossBetween val="between"/>
        <c:majorUnit val="45000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09182456178061"/>
          <c:y val="9.6364658029819111E-2"/>
          <c:w val="0.8267652510644028"/>
          <c:h val="0.61087689731093719"/>
        </c:manualLayout>
      </c:layout>
      <c:lineChart>
        <c:grouping val="standard"/>
        <c:varyColors val="0"/>
        <c:ser>
          <c:idx val="0"/>
          <c:order val="0"/>
          <c:tx>
            <c:strRef>
              <c:f>'4.18'!$B$1</c:f>
              <c:strCache>
                <c:ptCount val="1"/>
                <c:pt idx="0">
                  <c:v>ROAE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numRef>
              <c:f>'4.18'!$A$2:$A$21</c:f>
              <c:numCache>
                <c:formatCode>General</c:formatCode>
                <c:ptCount val="20"/>
                <c:pt idx="0">
                  <c:v>2013</c:v>
                </c:pt>
                <c:pt idx="4">
                  <c:v>2014</c:v>
                </c:pt>
                <c:pt idx="8">
                  <c:v>2015</c:v>
                </c:pt>
                <c:pt idx="12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'4.18'!$B$2:$B$21</c:f>
              <c:numCache>
                <c:formatCode>0.0</c:formatCode>
                <c:ptCount val="20"/>
                <c:pt idx="0">
                  <c:v>10.040000000000001</c:v>
                </c:pt>
                <c:pt idx="1">
                  <c:v>9.16</c:v>
                </c:pt>
                <c:pt idx="2">
                  <c:v>9.2299999999999986</c:v>
                </c:pt>
                <c:pt idx="3">
                  <c:v>0.4900000000000001</c:v>
                </c:pt>
                <c:pt idx="4">
                  <c:v>9.27</c:v>
                </c:pt>
                <c:pt idx="5">
                  <c:v>6.84</c:v>
                </c:pt>
                <c:pt idx="6">
                  <c:v>6.2</c:v>
                </c:pt>
                <c:pt idx="7">
                  <c:v>5.35</c:v>
                </c:pt>
                <c:pt idx="8">
                  <c:v>2.0499999999999998</c:v>
                </c:pt>
                <c:pt idx="9">
                  <c:v>3.42</c:v>
                </c:pt>
                <c:pt idx="10">
                  <c:v>1.9100000000000001</c:v>
                </c:pt>
                <c:pt idx="11">
                  <c:v>-0.74000000000000021</c:v>
                </c:pt>
                <c:pt idx="12">
                  <c:v>5.72</c:v>
                </c:pt>
                <c:pt idx="13">
                  <c:v>6.09</c:v>
                </c:pt>
                <c:pt idx="14">
                  <c:v>6.6</c:v>
                </c:pt>
                <c:pt idx="15">
                  <c:v>1.21</c:v>
                </c:pt>
                <c:pt idx="16">
                  <c:v>6.4300000000000015</c:v>
                </c:pt>
                <c:pt idx="17">
                  <c:v>6.53</c:v>
                </c:pt>
                <c:pt idx="18">
                  <c:v>8.0500000000000007</c:v>
                </c:pt>
                <c:pt idx="19">
                  <c:v>6.98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A7A-4C03-931A-512DB3C9919E}"/>
            </c:ext>
          </c:extLst>
        </c:ser>
        <c:ser>
          <c:idx val="1"/>
          <c:order val="1"/>
          <c:tx>
            <c:strRef>
              <c:f>'4.18'!$C$1</c:f>
              <c:strCache>
                <c:ptCount val="1"/>
                <c:pt idx="0">
                  <c:v>ROAA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'4.18'!$A$2:$A$21</c:f>
              <c:numCache>
                <c:formatCode>General</c:formatCode>
                <c:ptCount val="20"/>
                <c:pt idx="0">
                  <c:v>2013</c:v>
                </c:pt>
                <c:pt idx="4">
                  <c:v>2014</c:v>
                </c:pt>
                <c:pt idx="8">
                  <c:v>2015</c:v>
                </c:pt>
                <c:pt idx="12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'4.18'!$C$2:$C$21</c:f>
              <c:numCache>
                <c:formatCode>0.0</c:formatCode>
                <c:ptCount val="20"/>
                <c:pt idx="0">
                  <c:v>1.3800000000000001</c:v>
                </c:pt>
                <c:pt idx="1">
                  <c:v>1.29</c:v>
                </c:pt>
                <c:pt idx="2">
                  <c:v>1.3</c:v>
                </c:pt>
                <c:pt idx="3">
                  <c:v>6.9999999999999993E-2</c:v>
                </c:pt>
                <c:pt idx="4">
                  <c:v>1.3</c:v>
                </c:pt>
                <c:pt idx="5">
                  <c:v>0.98</c:v>
                </c:pt>
                <c:pt idx="6">
                  <c:v>0.9</c:v>
                </c:pt>
                <c:pt idx="7">
                  <c:v>0.79</c:v>
                </c:pt>
                <c:pt idx="8">
                  <c:v>0.3000000000000001</c:v>
                </c:pt>
                <c:pt idx="9">
                  <c:v>0.4900000000000001</c:v>
                </c:pt>
                <c:pt idx="10">
                  <c:v>0.27</c:v>
                </c:pt>
                <c:pt idx="11">
                  <c:v>-0.1</c:v>
                </c:pt>
                <c:pt idx="12">
                  <c:v>0.76000000000000023</c:v>
                </c:pt>
                <c:pt idx="13">
                  <c:v>0.82000000000000017</c:v>
                </c:pt>
                <c:pt idx="14">
                  <c:v>0.89</c:v>
                </c:pt>
                <c:pt idx="15">
                  <c:v>0.16</c:v>
                </c:pt>
                <c:pt idx="16">
                  <c:v>0.83000000000000018</c:v>
                </c:pt>
                <c:pt idx="17">
                  <c:v>0.84000000000000019</c:v>
                </c:pt>
                <c:pt idx="18">
                  <c:v>1.03</c:v>
                </c:pt>
                <c:pt idx="19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A7A-4C03-931A-512DB3C991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539648"/>
        <c:axId val="98762752"/>
      </c:lineChart>
      <c:catAx>
        <c:axId val="84539648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8762752"/>
        <c:crosses val="autoZero"/>
        <c:auto val="1"/>
        <c:lblAlgn val="ctr"/>
        <c:lblOffset val="100"/>
        <c:noMultiLvlLbl val="0"/>
      </c:catAx>
      <c:valAx>
        <c:axId val="98762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ln w="635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453964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24557885307702"/>
          <c:y val="4.8874926212368323E-2"/>
          <c:w val="0.80857414698162711"/>
          <c:h val="0.86482283464566956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'4.9'!$C$1</c:f>
              <c:strCache>
                <c:ptCount val="1"/>
                <c:pt idx="0">
                  <c:v>Kvartalna promjena sume nekvalitetnih kredita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numRef>
              <c:f>'4.9'!$A$2:$A$33</c:f>
              <c:numCache>
                <c:formatCode>General</c:formatCode>
                <c:ptCount val="32"/>
                <c:pt idx="0">
                  <c:v>2010</c:v>
                </c:pt>
                <c:pt idx="4">
                  <c:v>2011</c:v>
                </c:pt>
                <c:pt idx="8">
                  <c:v>2012</c:v>
                </c:pt>
                <c:pt idx="12">
                  <c:v>2013</c:v>
                </c:pt>
                <c:pt idx="16">
                  <c:v>2014</c:v>
                </c:pt>
                <c:pt idx="20">
                  <c:v>2015</c:v>
                </c:pt>
                <c:pt idx="24">
                  <c:v>2016</c:v>
                </c:pt>
                <c:pt idx="28">
                  <c:v>2017</c:v>
                </c:pt>
              </c:numCache>
            </c:numRef>
          </c:cat>
          <c:val>
            <c:numRef>
              <c:f>'4.9'!$C$2:$C$33</c:f>
              <c:numCache>
                <c:formatCode>0.0</c:formatCode>
                <c:ptCount val="32"/>
                <c:pt idx="0">
                  <c:v>7.9485843106899221</c:v>
                </c:pt>
                <c:pt idx="1">
                  <c:v>12.062576957029769</c:v>
                </c:pt>
                <c:pt idx="2">
                  <c:v>1.5877386196769403</c:v>
                </c:pt>
                <c:pt idx="3">
                  <c:v>15.763995543108397</c:v>
                </c:pt>
                <c:pt idx="4">
                  <c:v>5.2640250075330481</c:v>
                </c:pt>
                <c:pt idx="5">
                  <c:v>6.7234505255527495</c:v>
                </c:pt>
                <c:pt idx="6">
                  <c:v>-25.478164219886089</c:v>
                </c:pt>
                <c:pt idx="7">
                  <c:v>-21.343825415074214</c:v>
                </c:pt>
                <c:pt idx="8">
                  <c:v>0.4454071706274903</c:v>
                </c:pt>
                <c:pt idx="9">
                  <c:v>9.9138044048243206</c:v>
                </c:pt>
                <c:pt idx="10">
                  <c:v>4.5251648184536997</c:v>
                </c:pt>
                <c:pt idx="11">
                  <c:v>-6.4753455333837326</c:v>
                </c:pt>
                <c:pt idx="12">
                  <c:v>41.93889814120044</c:v>
                </c:pt>
                <c:pt idx="13">
                  <c:v>-5.1751296361163082</c:v>
                </c:pt>
                <c:pt idx="14">
                  <c:v>4.7591097292070134E-3</c:v>
                </c:pt>
                <c:pt idx="15">
                  <c:v>-4.1019307469180557</c:v>
                </c:pt>
                <c:pt idx="16">
                  <c:v>-6.9273286245300483</c:v>
                </c:pt>
                <c:pt idx="17">
                  <c:v>2.215739443056493</c:v>
                </c:pt>
                <c:pt idx="18">
                  <c:v>-0.59241264707854657</c:v>
                </c:pt>
                <c:pt idx="19">
                  <c:v>-6.1370893989595459</c:v>
                </c:pt>
                <c:pt idx="20">
                  <c:v>-1.6701939331017295</c:v>
                </c:pt>
                <c:pt idx="21">
                  <c:v>0.47675643188014771</c:v>
                </c:pt>
                <c:pt idx="22">
                  <c:v>-5.2517702596380786</c:v>
                </c:pt>
                <c:pt idx="23">
                  <c:v>-14.7209796354805</c:v>
                </c:pt>
                <c:pt idx="24">
                  <c:v>-5.0477362385244646</c:v>
                </c:pt>
                <c:pt idx="25">
                  <c:v>-2.1128046639039146</c:v>
                </c:pt>
                <c:pt idx="26">
                  <c:v>-8.5600809402850047</c:v>
                </c:pt>
                <c:pt idx="27">
                  <c:v>-2.4401153551880408</c:v>
                </c:pt>
                <c:pt idx="28">
                  <c:v>-0.1870128616587437</c:v>
                </c:pt>
                <c:pt idx="29">
                  <c:v>-8.1077922967511569</c:v>
                </c:pt>
                <c:pt idx="30">
                  <c:v>-12.356013136951404</c:v>
                </c:pt>
                <c:pt idx="31">
                  <c:v>-1.4408645187112228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BA-4B62-93FC-2392C08A39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8794880"/>
        <c:axId val="98825344"/>
      </c:barChart>
      <c:lineChart>
        <c:grouping val="standard"/>
        <c:varyColors val="0"/>
        <c:ser>
          <c:idx val="0"/>
          <c:order val="0"/>
          <c:tx>
            <c:strRef>
              <c:f>'4.9'!$B$1</c:f>
              <c:strCache>
                <c:ptCount val="1"/>
                <c:pt idx="0">
                  <c:v>Procenat nekvalitetnih kredita (d.s.)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'4.9'!$A$2:$A$33</c:f>
              <c:numCache>
                <c:formatCode>General</c:formatCode>
                <c:ptCount val="32"/>
                <c:pt idx="0">
                  <c:v>2010</c:v>
                </c:pt>
                <c:pt idx="4">
                  <c:v>2011</c:v>
                </c:pt>
                <c:pt idx="8">
                  <c:v>2012</c:v>
                </c:pt>
                <c:pt idx="12">
                  <c:v>2013</c:v>
                </c:pt>
                <c:pt idx="16">
                  <c:v>2014</c:v>
                </c:pt>
                <c:pt idx="20">
                  <c:v>2015</c:v>
                </c:pt>
                <c:pt idx="24">
                  <c:v>2016</c:v>
                </c:pt>
                <c:pt idx="28">
                  <c:v>2017</c:v>
                </c:pt>
              </c:numCache>
            </c:numRef>
          </c:cat>
          <c:val>
            <c:numRef>
              <c:f>'4.9'!$B$2:$B$33</c:f>
              <c:numCache>
                <c:formatCode>0.0</c:formatCode>
                <c:ptCount val="32"/>
                <c:pt idx="0">
                  <c:v>14.860000000000003</c:v>
                </c:pt>
                <c:pt idx="1">
                  <c:v>16.8</c:v>
                </c:pt>
                <c:pt idx="2">
                  <c:v>17.610000000000007</c:v>
                </c:pt>
                <c:pt idx="3">
                  <c:v>20.97</c:v>
                </c:pt>
                <c:pt idx="4">
                  <c:v>23.21</c:v>
                </c:pt>
                <c:pt idx="5">
                  <c:v>25.34</c:v>
                </c:pt>
                <c:pt idx="6">
                  <c:v>19.73</c:v>
                </c:pt>
                <c:pt idx="7">
                  <c:v>15.53</c:v>
                </c:pt>
                <c:pt idx="8">
                  <c:v>15.54</c:v>
                </c:pt>
                <c:pt idx="9">
                  <c:v>17.12</c:v>
                </c:pt>
                <c:pt idx="10">
                  <c:v>18.53</c:v>
                </c:pt>
                <c:pt idx="11">
                  <c:v>17.600000000000001</c:v>
                </c:pt>
                <c:pt idx="12">
                  <c:v>18.686750040859859</c:v>
                </c:pt>
                <c:pt idx="13">
                  <c:v>17.95582448615853</c:v>
                </c:pt>
                <c:pt idx="14">
                  <c:v>17.399025484241594</c:v>
                </c:pt>
                <c:pt idx="15">
                  <c:v>17.530336817066903</c:v>
                </c:pt>
                <c:pt idx="16">
                  <c:v>16.37685425887026</c:v>
                </c:pt>
                <c:pt idx="17">
                  <c:v>16.94252542698138</c:v>
                </c:pt>
                <c:pt idx="18">
                  <c:v>16.379819480887836</c:v>
                </c:pt>
                <c:pt idx="19">
                  <c:v>15.868895368240157</c:v>
                </c:pt>
                <c:pt idx="20">
                  <c:v>15.779967096142746</c:v>
                </c:pt>
                <c:pt idx="21">
                  <c:v>15.585412538981174</c:v>
                </c:pt>
                <c:pt idx="22">
                  <c:v>13.824512846923957</c:v>
                </c:pt>
                <c:pt idx="23">
                  <c:v>12.570349709211419</c:v>
                </c:pt>
                <c:pt idx="24">
                  <c:v>11.991248923487039</c:v>
                </c:pt>
                <c:pt idx="25">
                  <c:v>11.723394760318666</c:v>
                </c:pt>
                <c:pt idx="26">
                  <c:v>10.167729395670703</c:v>
                </c:pt>
                <c:pt idx="27">
                  <c:v>10.29</c:v>
                </c:pt>
                <c:pt idx="28">
                  <c:v>9.9</c:v>
                </c:pt>
                <c:pt idx="29">
                  <c:v>8.77</c:v>
                </c:pt>
                <c:pt idx="30">
                  <c:v>7.4</c:v>
                </c:pt>
                <c:pt idx="31">
                  <c:v>7.29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5BA-4B62-93FC-2392C08A39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903424"/>
        <c:axId val="98826880"/>
      </c:lineChart>
      <c:catAx>
        <c:axId val="98794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8825344"/>
        <c:crosses val="autoZero"/>
        <c:auto val="1"/>
        <c:lblAlgn val="ctr"/>
        <c:lblOffset val="100"/>
        <c:noMultiLvlLbl val="0"/>
      </c:catAx>
      <c:valAx>
        <c:axId val="9882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8794880"/>
        <c:crosses val="autoZero"/>
        <c:crossBetween val="between"/>
      </c:valAx>
      <c:valAx>
        <c:axId val="98826880"/>
        <c:scaling>
          <c:orientation val="minMax"/>
        </c:scaling>
        <c:delete val="0"/>
        <c:axPos val="r"/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2903424"/>
        <c:crosses val="max"/>
        <c:crossBetween val="between"/>
      </c:valAx>
      <c:catAx>
        <c:axId val="829034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882688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3397830712597618"/>
          <c:y val="7.0917055100553905E-2"/>
          <c:w val="0.46992372742962735"/>
          <c:h val="0.212523635214494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'4.11'!$B$1</c:f>
              <c:strCache>
                <c:ptCount val="1"/>
                <c:pt idx="0">
                  <c:v>krediti 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numRef>
              <c:f>'4.11'!$A$2:$A$21</c:f>
              <c:numCache>
                <c:formatCode>General</c:formatCode>
                <c:ptCount val="20"/>
                <c:pt idx="0">
                  <c:v>2013</c:v>
                </c:pt>
                <c:pt idx="4">
                  <c:v>2014</c:v>
                </c:pt>
                <c:pt idx="8">
                  <c:v>2015</c:v>
                </c:pt>
                <c:pt idx="12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'4.11'!$B$2:$B$21</c:f>
              <c:numCache>
                <c:formatCode>0.00</c:formatCode>
                <c:ptCount val="20"/>
                <c:pt idx="0">
                  <c:v>7.2869025585710565</c:v>
                </c:pt>
                <c:pt idx="1">
                  <c:v>7.3319442930164254</c:v>
                </c:pt>
                <c:pt idx="2">
                  <c:v>7.57360214471215</c:v>
                </c:pt>
                <c:pt idx="3">
                  <c:v>7.7406197016979137</c:v>
                </c:pt>
                <c:pt idx="4">
                  <c:v>8.7646207978990738</c:v>
                </c:pt>
                <c:pt idx="5">
                  <c:v>8.7289834223525187</c:v>
                </c:pt>
                <c:pt idx="6">
                  <c:v>8.3014255960858225</c:v>
                </c:pt>
                <c:pt idx="7">
                  <c:v>9.1050474871058729</c:v>
                </c:pt>
                <c:pt idx="8">
                  <c:v>9.3205730976944654</c:v>
                </c:pt>
                <c:pt idx="9">
                  <c:v>8.9134116492916604</c:v>
                </c:pt>
                <c:pt idx="10">
                  <c:v>7.9655255272508168</c:v>
                </c:pt>
                <c:pt idx="11">
                  <c:v>7.2788072768604382</c:v>
                </c:pt>
                <c:pt idx="12">
                  <c:v>6.7642522795530162</c:v>
                </c:pt>
                <c:pt idx="13">
                  <c:v>6.7993790407551291</c:v>
                </c:pt>
                <c:pt idx="14">
                  <c:v>5.7974276209936138</c:v>
                </c:pt>
                <c:pt idx="15">
                  <c:v>6.1652189165397555</c:v>
                </c:pt>
                <c:pt idx="16">
                  <c:v>5.5863683959115669</c:v>
                </c:pt>
                <c:pt idx="17">
                  <c:v>5.2868175180476893</c:v>
                </c:pt>
                <c:pt idx="18">
                  <c:v>4.1027732733290474</c:v>
                </c:pt>
                <c:pt idx="19">
                  <c:v>4.0611963515520042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17-4945-89B4-59978758F81D}"/>
            </c:ext>
          </c:extLst>
        </c:ser>
        <c:ser>
          <c:idx val="1"/>
          <c:order val="1"/>
          <c:tx>
            <c:strRef>
              <c:f>'4.11'!$C$1</c:f>
              <c:strCache>
                <c:ptCount val="1"/>
                <c:pt idx="0">
                  <c:v>krediti D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'4.11'!$A$2:$A$21</c:f>
              <c:numCache>
                <c:formatCode>General</c:formatCode>
                <c:ptCount val="20"/>
                <c:pt idx="0">
                  <c:v>2013</c:v>
                </c:pt>
                <c:pt idx="4">
                  <c:v>2014</c:v>
                </c:pt>
                <c:pt idx="8">
                  <c:v>2015</c:v>
                </c:pt>
                <c:pt idx="12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'4.11'!$C$2:$C$21</c:f>
              <c:numCache>
                <c:formatCode>0.00</c:formatCode>
                <c:ptCount val="20"/>
                <c:pt idx="0">
                  <c:v>2.8842628120602174</c:v>
                </c:pt>
                <c:pt idx="1">
                  <c:v>1.6975125542735843</c:v>
                </c:pt>
                <c:pt idx="2">
                  <c:v>2.5718370214506172</c:v>
                </c:pt>
                <c:pt idx="3">
                  <c:v>2.2583155187524078</c:v>
                </c:pt>
                <c:pt idx="4">
                  <c:v>0.85272001723412816</c:v>
                </c:pt>
                <c:pt idx="5">
                  <c:v>1.3308494239885584</c:v>
                </c:pt>
                <c:pt idx="6">
                  <c:v>1.6480916971199195</c:v>
                </c:pt>
                <c:pt idx="7">
                  <c:v>0.84617182153527781</c:v>
                </c:pt>
                <c:pt idx="8">
                  <c:v>0.74889520567954759</c:v>
                </c:pt>
                <c:pt idx="9">
                  <c:v>0.98769083922028755</c:v>
                </c:pt>
                <c:pt idx="10">
                  <c:v>1.2243158229398414</c:v>
                </c:pt>
                <c:pt idx="11">
                  <c:v>0.71527599720484014</c:v>
                </c:pt>
                <c:pt idx="12">
                  <c:v>0.83643621726362061</c:v>
                </c:pt>
                <c:pt idx="13">
                  <c:v>0.73222483379780612</c:v>
                </c:pt>
                <c:pt idx="14">
                  <c:v>1.1214230013720672</c:v>
                </c:pt>
                <c:pt idx="15">
                  <c:v>0.70935384827228953</c:v>
                </c:pt>
                <c:pt idx="16">
                  <c:v>0.89383159712885663</c:v>
                </c:pt>
                <c:pt idx="17">
                  <c:v>0.93614527876071763</c:v>
                </c:pt>
                <c:pt idx="18">
                  <c:v>0.71421819790747554</c:v>
                </c:pt>
                <c:pt idx="19">
                  <c:v>0.59570105352471214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17-4945-89B4-59978758F81D}"/>
            </c:ext>
          </c:extLst>
        </c:ser>
        <c:ser>
          <c:idx val="2"/>
          <c:order val="2"/>
          <c:tx>
            <c:strRef>
              <c:f>'4.11'!$D$1</c:f>
              <c:strCache>
                <c:ptCount val="1"/>
                <c:pt idx="0">
                  <c:v>krediti C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'4.11'!$A$2:$A$21</c:f>
              <c:numCache>
                <c:formatCode>General</c:formatCode>
                <c:ptCount val="20"/>
                <c:pt idx="0">
                  <c:v>2013</c:v>
                </c:pt>
                <c:pt idx="4">
                  <c:v>2014</c:v>
                </c:pt>
                <c:pt idx="8">
                  <c:v>2015</c:v>
                </c:pt>
                <c:pt idx="12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'4.11'!$D$2:$D$21</c:f>
              <c:numCache>
                <c:formatCode>0.00</c:formatCode>
                <c:ptCount val="20"/>
                <c:pt idx="0">
                  <c:v>9.2507149379463218</c:v>
                </c:pt>
                <c:pt idx="1">
                  <c:v>9.7901688654015082</c:v>
                </c:pt>
                <c:pt idx="2">
                  <c:v>8.2296687510267414</c:v>
                </c:pt>
                <c:pt idx="3">
                  <c:v>8.3774397785258579</c:v>
                </c:pt>
                <c:pt idx="4">
                  <c:v>7.6266349339871367</c:v>
                </c:pt>
                <c:pt idx="5">
                  <c:v>7.8477514564137785</c:v>
                </c:pt>
                <c:pt idx="6">
                  <c:v>7.3667177756095201</c:v>
                </c:pt>
                <c:pt idx="7">
                  <c:v>6.8285039475221563</c:v>
                </c:pt>
                <c:pt idx="8">
                  <c:v>6.5861044001650795</c:v>
                </c:pt>
                <c:pt idx="9">
                  <c:v>6.5480244526085709</c:v>
                </c:pt>
                <c:pt idx="10">
                  <c:v>5.46856409286928</c:v>
                </c:pt>
                <c:pt idx="11">
                  <c:v>5.4379284334635525</c:v>
                </c:pt>
                <c:pt idx="12">
                  <c:v>5.2575931333473473</c:v>
                </c:pt>
                <c:pt idx="13">
                  <c:v>5.089704504032702</c:v>
                </c:pt>
                <c:pt idx="14">
                  <c:v>4.0461172475742035</c:v>
                </c:pt>
                <c:pt idx="15">
                  <c:v>4.2667373739195149</c:v>
                </c:pt>
                <c:pt idx="16">
                  <c:v>4.2471631800222092</c:v>
                </c:pt>
                <c:pt idx="17">
                  <c:v>3.3136262163403511</c:v>
                </c:pt>
                <c:pt idx="18">
                  <c:v>3.2704565825289995</c:v>
                </c:pt>
                <c:pt idx="19">
                  <c:v>3.2989302717480986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17-4945-89B4-59978758F81D}"/>
            </c:ext>
          </c:extLst>
        </c:ser>
        <c:ser>
          <c:idx val="3"/>
          <c:order val="3"/>
          <c:tx>
            <c:strRef>
              <c:f>'4.11'!$E$1</c:f>
              <c:strCache>
                <c:ptCount val="1"/>
                <c:pt idx="0">
                  <c:v>krediti B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'4.11'!$A$2:$A$21</c:f>
              <c:numCache>
                <c:formatCode>General</c:formatCode>
                <c:ptCount val="20"/>
                <c:pt idx="0">
                  <c:v>2013</c:v>
                </c:pt>
                <c:pt idx="4">
                  <c:v>2014</c:v>
                </c:pt>
                <c:pt idx="8">
                  <c:v>2015</c:v>
                </c:pt>
                <c:pt idx="12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'4.11'!$E$2:$E$21</c:f>
              <c:numCache>
                <c:formatCode>0.00</c:formatCode>
                <c:ptCount val="20"/>
                <c:pt idx="0">
                  <c:v>17.703851359431447</c:v>
                </c:pt>
                <c:pt idx="1">
                  <c:v>16.694939168692244</c:v>
                </c:pt>
                <c:pt idx="2">
                  <c:v>15.625787654700726</c:v>
                </c:pt>
                <c:pt idx="3">
                  <c:v>16.063346192594043</c:v>
                </c:pt>
                <c:pt idx="4">
                  <c:v>17.329941219314531</c:v>
                </c:pt>
                <c:pt idx="5">
                  <c:v>17.471489798051699</c:v>
                </c:pt>
                <c:pt idx="6">
                  <c:v>14.565483080515776</c:v>
                </c:pt>
                <c:pt idx="7">
                  <c:v>16.227821268214534</c:v>
                </c:pt>
                <c:pt idx="8">
                  <c:v>18.778447162734732</c:v>
                </c:pt>
                <c:pt idx="9">
                  <c:v>18.996425570839804</c:v>
                </c:pt>
                <c:pt idx="10">
                  <c:v>16.976449612216527</c:v>
                </c:pt>
                <c:pt idx="11">
                  <c:v>19.577925857011905</c:v>
                </c:pt>
                <c:pt idx="12">
                  <c:v>19.801401553072324</c:v>
                </c:pt>
                <c:pt idx="13">
                  <c:v>20.520417048531655</c:v>
                </c:pt>
                <c:pt idx="14">
                  <c:v>18.052572872555682</c:v>
                </c:pt>
                <c:pt idx="15">
                  <c:v>19.325988849673866</c:v>
                </c:pt>
                <c:pt idx="16">
                  <c:v>20.149488628994245</c:v>
                </c:pt>
                <c:pt idx="17">
                  <c:v>19.948172494876751</c:v>
                </c:pt>
                <c:pt idx="18">
                  <c:v>18.570960422844838</c:v>
                </c:pt>
                <c:pt idx="19">
                  <c:v>19.018905112069586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17-4945-89B4-59978758F81D}"/>
            </c:ext>
          </c:extLst>
        </c:ser>
        <c:ser>
          <c:idx val="4"/>
          <c:order val="4"/>
          <c:tx>
            <c:strRef>
              <c:f>'4.11'!$F$1</c:f>
              <c:strCache>
                <c:ptCount val="1"/>
                <c:pt idx="0">
                  <c:v>krediti A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numRef>
              <c:f>'4.11'!$A$2:$A$21</c:f>
              <c:numCache>
                <c:formatCode>General</c:formatCode>
                <c:ptCount val="20"/>
                <c:pt idx="0">
                  <c:v>2013</c:v>
                </c:pt>
                <c:pt idx="4">
                  <c:v>2014</c:v>
                </c:pt>
                <c:pt idx="8">
                  <c:v>2015</c:v>
                </c:pt>
                <c:pt idx="12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'4.11'!$F$2:$F$21</c:f>
              <c:numCache>
                <c:formatCode>0.00</c:formatCode>
                <c:ptCount val="20"/>
                <c:pt idx="0">
                  <c:v>62.874268331990955</c:v>
                </c:pt>
                <c:pt idx="1">
                  <c:v>64.485435118616195</c:v>
                </c:pt>
                <c:pt idx="2">
                  <c:v>65.999104428109817</c:v>
                </c:pt>
                <c:pt idx="3">
                  <c:v>65.560278808429715</c:v>
                </c:pt>
                <c:pt idx="4">
                  <c:v>65.426083031565128</c:v>
                </c:pt>
                <c:pt idx="5">
                  <c:v>64.620925899193438</c:v>
                </c:pt>
                <c:pt idx="6">
                  <c:v>68.118281850668907</c:v>
                </c:pt>
                <c:pt idx="7">
                  <c:v>66.992455475622165</c:v>
                </c:pt>
                <c:pt idx="8">
                  <c:v>64.5659801337261</c:v>
                </c:pt>
                <c:pt idx="9">
                  <c:v>64.554447488039671</c:v>
                </c:pt>
                <c:pt idx="10">
                  <c:v>68.365144944723539</c:v>
                </c:pt>
                <c:pt idx="11">
                  <c:v>66.990062435459251</c:v>
                </c:pt>
                <c:pt idx="12">
                  <c:v>67.340316816763647</c:v>
                </c:pt>
                <c:pt idx="13">
                  <c:v>66.858274572882664</c:v>
                </c:pt>
                <c:pt idx="14">
                  <c:v>70.982459257504388</c:v>
                </c:pt>
                <c:pt idx="15">
                  <c:v>69.532701011594511</c:v>
                </c:pt>
                <c:pt idx="16">
                  <c:v>69.123148197943067</c:v>
                </c:pt>
                <c:pt idx="17">
                  <c:v>70.515238491974486</c:v>
                </c:pt>
                <c:pt idx="18">
                  <c:v>73.341591523389653</c:v>
                </c:pt>
                <c:pt idx="19">
                  <c:v>73.025267211105614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117-4945-89B4-59978758F8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3035264"/>
        <c:axId val="83036800"/>
      </c:barChart>
      <c:catAx>
        <c:axId val="83035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036800"/>
        <c:crosses val="autoZero"/>
        <c:auto val="1"/>
        <c:lblAlgn val="ctr"/>
        <c:lblOffset val="100"/>
        <c:noMultiLvlLbl val="0"/>
      </c:catAx>
      <c:valAx>
        <c:axId val="830368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035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553149606299256E-2"/>
          <c:y val="5.0925925925925923E-2"/>
          <c:w val="0.88286351706036748"/>
          <c:h val="0.85903470399533388"/>
        </c:manualLayout>
      </c:layout>
      <c:lineChart>
        <c:grouping val="standard"/>
        <c:varyColors val="0"/>
        <c:ser>
          <c:idx val="0"/>
          <c:order val="0"/>
          <c:tx>
            <c:strRef>
              <c:f>'4.12'!$B$1</c:f>
              <c:strCache>
                <c:ptCount val="1"/>
                <c:pt idx="0">
                  <c:v>Krediti fizičkih lica koji kasne s otplatom više od 30 dana, udio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numRef>
              <c:f>'4.12'!$A$2:$A$21</c:f>
              <c:numCache>
                <c:formatCode>General</c:formatCode>
                <c:ptCount val="20"/>
                <c:pt idx="0">
                  <c:v>2013</c:v>
                </c:pt>
                <c:pt idx="4">
                  <c:v>2014</c:v>
                </c:pt>
                <c:pt idx="8">
                  <c:v>2015</c:v>
                </c:pt>
                <c:pt idx="12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'4.12'!$B$2:$B$21</c:f>
              <c:numCache>
                <c:formatCode>0.0</c:formatCode>
                <c:ptCount val="20"/>
                <c:pt idx="0">
                  <c:v>21.122529735600104</c:v>
                </c:pt>
                <c:pt idx="1">
                  <c:v>19.875744669257873</c:v>
                </c:pt>
                <c:pt idx="2">
                  <c:v>17.265286655444061</c:v>
                </c:pt>
                <c:pt idx="3">
                  <c:v>15.549854304154824</c:v>
                </c:pt>
                <c:pt idx="4">
                  <c:v>18.316546519295912</c:v>
                </c:pt>
                <c:pt idx="5">
                  <c:v>16.285330650127694</c:v>
                </c:pt>
                <c:pt idx="6">
                  <c:v>14.370816119868453</c:v>
                </c:pt>
                <c:pt idx="7">
                  <c:v>14.183852026887932</c:v>
                </c:pt>
                <c:pt idx="8">
                  <c:v>15.898121309003431</c:v>
                </c:pt>
                <c:pt idx="9">
                  <c:v>13.048064640346983</c:v>
                </c:pt>
                <c:pt idx="10">
                  <c:v>12.083741229101612</c:v>
                </c:pt>
                <c:pt idx="11">
                  <c:v>10.968566811128449</c:v>
                </c:pt>
                <c:pt idx="12">
                  <c:v>12.147337517867665</c:v>
                </c:pt>
                <c:pt idx="13">
                  <c:v>10.74904939815927</c:v>
                </c:pt>
                <c:pt idx="14">
                  <c:v>9.4255816910107804</c:v>
                </c:pt>
                <c:pt idx="15">
                  <c:v>8.8246532740419461</c:v>
                </c:pt>
                <c:pt idx="16">
                  <c:v>8.860907088209574</c:v>
                </c:pt>
                <c:pt idx="17">
                  <c:v>7.4579431997545553</c:v>
                </c:pt>
                <c:pt idx="18">
                  <c:v>6.6605044834413976</c:v>
                </c:pt>
                <c:pt idx="19">
                  <c:v>6.133362299846147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51-428A-91EE-258E462EBF84}"/>
            </c:ext>
          </c:extLst>
        </c:ser>
        <c:ser>
          <c:idx val="1"/>
          <c:order val="1"/>
          <c:tx>
            <c:strRef>
              <c:f>'4.12'!$C$1</c:f>
              <c:strCache>
                <c:ptCount val="1"/>
                <c:pt idx="0">
                  <c:v>Krediti pravnih lica koji kasne s otplatom više od 30 dana, udio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'4.12'!$A$2:$A$21</c:f>
              <c:numCache>
                <c:formatCode>General</c:formatCode>
                <c:ptCount val="20"/>
                <c:pt idx="0">
                  <c:v>2013</c:v>
                </c:pt>
                <c:pt idx="4">
                  <c:v>2014</c:v>
                </c:pt>
                <c:pt idx="8">
                  <c:v>2015</c:v>
                </c:pt>
                <c:pt idx="12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'4.12'!$C$2:$C$21</c:f>
              <c:numCache>
                <c:formatCode>0.0</c:formatCode>
                <c:ptCount val="20"/>
                <c:pt idx="0">
                  <c:v>39.37107285852062</c:v>
                </c:pt>
                <c:pt idx="1">
                  <c:v>37.898825142377163</c:v>
                </c:pt>
                <c:pt idx="2">
                  <c:v>37.063554624434616</c:v>
                </c:pt>
                <c:pt idx="3">
                  <c:v>34.318968229002834</c:v>
                </c:pt>
                <c:pt idx="4">
                  <c:v>39.023620717854556</c:v>
                </c:pt>
                <c:pt idx="5">
                  <c:v>35.529574661052422</c:v>
                </c:pt>
                <c:pt idx="6">
                  <c:v>32.738061542867229</c:v>
                </c:pt>
                <c:pt idx="7">
                  <c:v>31.278167966873326</c:v>
                </c:pt>
                <c:pt idx="8">
                  <c:v>33.821938064579413</c:v>
                </c:pt>
                <c:pt idx="9">
                  <c:v>31.826305174767938</c:v>
                </c:pt>
                <c:pt idx="10">
                  <c:v>30.643542623952019</c:v>
                </c:pt>
                <c:pt idx="11">
                  <c:v>24.396854444896711</c:v>
                </c:pt>
                <c:pt idx="12">
                  <c:v>25.771567487940601</c:v>
                </c:pt>
                <c:pt idx="13">
                  <c:v>25.311868465716767</c:v>
                </c:pt>
                <c:pt idx="14">
                  <c:v>22.512284744224207</c:v>
                </c:pt>
                <c:pt idx="15">
                  <c:v>17.578149590966355</c:v>
                </c:pt>
                <c:pt idx="16">
                  <c:v>18.539138329261288</c:v>
                </c:pt>
                <c:pt idx="17">
                  <c:v>17.870262743734919</c:v>
                </c:pt>
                <c:pt idx="18">
                  <c:v>14.889771073746022</c:v>
                </c:pt>
                <c:pt idx="19">
                  <c:v>11.521464775386676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B51-428A-91EE-258E462EBF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3076608"/>
        <c:axId val="83078144"/>
      </c:lineChart>
      <c:catAx>
        <c:axId val="8307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078144"/>
        <c:crosses val="autoZero"/>
        <c:auto val="1"/>
        <c:lblAlgn val="ctr"/>
        <c:lblOffset val="100"/>
        <c:noMultiLvlLbl val="0"/>
      </c:catAx>
      <c:valAx>
        <c:axId val="83078144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076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6928696412948384E-2"/>
          <c:y val="0.74884149897929475"/>
          <c:w val="0.78930161854768166"/>
          <c:h val="0.167825167687372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2946ADF2-E38F-4678-AE93-79834F7ACC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23476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6375" y="1844675"/>
            <a:ext cx="7199313" cy="1944688"/>
          </a:xfrm>
        </p:spPr>
        <p:txBody>
          <a:bodyPr/>
          <a:lstStyle>
            <a:lvl1pPr algn="ctr">
              <a:defRPr sz="36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63938" y="4652963"/>
            <a:ext cx="4824412" cy="504825"/>
          </a:xfrm>
        </p:spPr>
        <p:txBody>
          <a:bodyPr/>
          <a:lstStyle>
            <a:lvl1pPr marL="0" indent="0" algn="ctr">
              <a:buFontTx/>
              <a:buNone/>
              <a:defRPr sz="2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05743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F64C7-43F9-4123-A6F6-614813AFA7DA}" type="datetime1">
              <a:rPr lang="sr-Latn-BA" altLang="en-US"/>
              <a:pPr>
                <a:defRPr/>
              </a:pPr>
              <a:t>21.5.2018.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09C1B-856B-4218-8FB1-7FCC6FBC3B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2702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349" y="115888"/>
            <a:ext cx="7380000" cy="79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7C106-D012-406B-8B54-AF4EFA10DDE2}" type="datetime1">
              <a:rPr lang="sr-Latn-BA" altLang="en-US"/>
              <a:pPr>
                <a:defRPr/>
              </a:pPr>
              <a:t>21.5.2018.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97F53-5CDB-477B-810D-9880C47CC9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4023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4000" y="116632"/>
            <a:ext cx="7380000" cy="792000"/>
          </a:xfrm>
        </p:spPr>
        <p:txBody>
          <a:bodyPr/>
          <a:lstStyle>
            <a:lvl1pPr algn="l">
              <a:defRPr sz="32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3647" y="1628800"/>
            <a:ext cx="7344817" cy="4392487"/>
          </a:xfrm>
        </p:spPr>
        <p:txBody>
          <a:bodyPr/>
          <a:lstStyle>
            <a:lvl1pPr marL="0" indent="0">
              <a:buNone/>
              <a:defRPr sz="2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0E160-BBDA-41B9-BF82-78785CAAE5AE}" type="datetime1">
              <a:rPr lang="sr-Latn-BA" altLang="en-US"/>
              <a:pPr>
                <a:defRPr/>
              </a:pPr>
              <a:t>21.5.2018.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34971-0E6C-4391-A90F-7365ABAFD4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032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350" y="115887"/>
            <a:ext cx="7345363" cy="79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6013" y="1412875"/>
            <a:ext cx="3740150" cy="467995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8563" y="1412875"/>
            <a:ext cx="3740150" cy="467995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49F5B-44AA-44B6-8C37-6B89547FCD88}" type="datetime1">
              <a:rPr lang="sr-Latn-BA" altLang="en-US"/>
              <a:pPr>
                <a:defRPr/>
              </a:pPr>
              <a:t>21.5.2018.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F67C1-284C-4B04-A623-07FFCA36C7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736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115200"/>
            <a:ext cx="7380000" cy="79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5616" y="1340768"/>
            <a:ext cx="3672408" cy="8341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5616" y="2174875"/>
            <a:ext cx="36724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4048" y="1340768"/>
            <a:ext cx="3682752" cy="8341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4A91A-2973-4CAC-8554-68C6E3954087}" type="datetime1">
              <a:rPr lang="sr-Latn-BA" altLang="en-US"/>
              <a:pPr>
                <a:defRPr/>
              </a:pPr>
              <a:t>21.5.2018.</a:t>
            </a:fld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5CF16-90A5-4D8C-B7D8-D5D537C136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4617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F2A69-E6F1-40F9-BBF6-06645535222E}" type="datetime1">
              <a:rPr lang="sr-Latn-BA" altLang="en-US"/>
              <a:pPr>
                <a:defRPr/>
              </a:pPr>
              <a:t>21.5.2018.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D1137-6673-4FD7-BA77-8660FE0F0B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236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62808-702B-4F89-B062-2BAD990931A6}" type="datetime1">
              <a:rPr lang="sr-Latn-BA" altLang="en-US"/>
              <a:pPr>
                <a:defRPr/>
              </a:pPr>
              <a:t>21.5.2018.</a:t>
            </a:fld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BD937-5CAC-4109-A59F-0FCDCDEE82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465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7" y="1124744"/>
            <a:ext cx="2808312" cy="1084044"/>
          </a:xfrm>
        </p:spPr>
        <p:txBody>
          <a:bodyPr anchor="t"/>
          <a:lstStyle>
            <a:lvl1pPr algn="l">
              <a:defRPr sz="20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617" y="2286795"/>
            <a:ext cx="2808312" cy="38785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960" y="1124745"/>
            <a:ext cx="4536504" cy="5018967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B9C7C-30A0-40C3-B044-CA635B756CC0}" type="datetime1">
              <a:rPr lang="sr-Latn-BA" altLang="en-US"/>
              <a:pPr>
                <a:defRPr/>
              </a:pPr>
              <a:t>21.5.2018.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D78BF-F277-436B-8181-118737B193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1318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115200"/>
            <a:ext cx="7380000" cy="792000"/>
          </a:xfrm>
        </p:spPr>
        <p:txBody>
          <a:bodyPr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75656" y="2060848"/>
            <a:ext cx="6768752" cy="39604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5656" y="1268760"/>
            <a:ext cx="6768752" cy="648072"/>
          </a:xfrm>
        </p:spPr>
        <p:txBody>
          <a:bodyPr anchor="b"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E46EB-D752-4383-B465-5FBA8B76B9A0}" type="datetime1">
              <a:rPr lang="sr-Latn-BA" altLang="en-US"/>
              <a:pPr>
                <a:defRPr/>
              </a:pPr>
              <a:t>21.5.2018.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65DDD-E2B4-4670-BC8C-69543DE2E5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142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115888"/>
            <a:ext cx="7345363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6013" y="1412875"/>
            <a:ext cx="7632700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779838" y="6308725"/>
            <a:ext cx="1944687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effectLst/>
              </a:defRPr>
            </a:lvl1pPr>
          </a:lstStyle>
          <a:p>
            <a:pPr>
              <a:defRPr/>
            </a:pPr>
            <a:fld id="{071F56F1-E6EF-40E2-BF29-702D155A9B7E}" type="datetime1">
              <a:rPr lang="sr-Latn-BA" altLang="en-US"/>
              <a:pPr>
                <a:defRPr/>
              </a:pPr>
              <a:t>21.5.2018.</a:t>
            </a:fld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088" y="6308725"/>
            <a:ext cx="936625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effectLst/>
              </a:defRPr>
            </a:lvl1pPr>
          </a:lstStyle>
          <a:p>
            <a:pPr>
              <a:defRPr/>
            </a:pPr>
            <a:fld id="{81BA81C6-0462-4871-A17A-DD0C3DAD75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88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88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88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88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88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88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88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88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88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 b="1">
          <a:solidFill>
            <a:srgbClr val="00388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rgbClr val="00388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388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388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88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88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88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88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88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600" dirty="0"/>
              <a:t>Forum </a:t>
            </a:r>
            <a:r>
              <a:rPr lang="sr-Latn-ME" altLang="en-US" sz="1600" dirty="0" err="1"/>
              <a:t>m</a:t>
            </a:r>
            <a:r>
              <a:rPr lang="en-US" altLang="en-US" sz="1600" dirty="0" err="1"/>
              <a:t>eđunarodnog</a:t>
            </a:r>
            <a:r>
              <a:rPr lang="en-US" altLang="en-US" sz="1600" dirty="0"/>
              <a:t> </a:t>
            </a:r>
            <a:r>
              <a:rPr lang="en-US" altLang="en-US" sz="1600" dirty="0" err="1"/>
              <a:t>bankarskiog</a:t>
            </a:r>
            <a:r>
              <a:rPr lang="en-US" altLang="en-US" sz="1600" dirty="0"/>
              <a:t> </a:t>
            </a:r>
            <a:r>
              <a:rPr lang="en-US" altLang="en-US" sz="1600" dirty="0" err="1"/>
              <a:t>savjeta</a:t>
            </a:r>
            <a:br>
              <a:rPr lang="en-US" altLang="en-US" sz="1600" dirty="0"/>
            </a:br>
            <a:br>
              <a:rPr lang="en-US" altLang="en-US" sz="1600" dirty="0"/>
            </a:br>
            <a:r>
              <a:rPr lang="en-US" altLang="en-US" dirty="0" err="1"/>
              <a:t>Presjek</a:t>
            </a:r>
            <a:r>
              <a:rPr lang="en-US" altLang="en-US" dirty="0"/>
              <a:t> </a:t>
            </a:r>
            <a:r>
              <a:rPr lang="en-US" altLang="en-US" dirty="0" err="1"/>
              <a:t>stanja</a:t>
            </a:r>
            <a:r>
              <a:rPr lang="en-US" altLang="en-US" dirty="0"/>
              <a:t> </a:t>
            </a:r>
            <a:r>
              <a:rPr lang="en-US" altLang="en-US" dirty="0" err="1"/>
              <a:t>crnogorskog</a:t>
            </a:r>
            <a:r>
              <a:rPr lang="en-US" altLang="en-US" dirty="0"/>
              <a:t> </a:t>
            </a:r>
            <a:r>
              <a:rPr lang="en-US" altLang="en-US" dirty="0" err="1"/>
              <a:t>bankarskog</a:t>
            </a:r>
            <a:r>
              <a:rPr lang="en-US" altLang="en-US" dirty="0"/>
              <a:t> </a:t>
            </a:r>
            <a:r>
              <a:rPr lang="en-US" altLang="en-US" dirty="0" err="1"/>
              <a:t>sistema</a:t>
            </a:r>
            <a:endParaRPr lang="en-US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Prof. dr. Nikola Fabris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Likvidnost</a:t>
            </a:r>
            <a:r>
              <a:rPr lang="en-US" dirty="0"/>
              <a:t>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sistema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8077199" cy="4949825"/>
          </a:xfrm>
        </p:spPr>
        <p:txBody>
          <a:bodyPr/>
          <a:lstStyle/>
          <a:p>
            <a:r>
              <a:rPr lang="sr-Latn-ME" sz="2400" dirty="0"/>
              <a:t>Likvidna aktiva je </a:t>
            </a:r>
            <a:r>
              <a:rPr lang="en-US" sz="2400" dirty="0" err="1"/>
              <a:t>premašila</a:t>
            </a:r>
            <a:r>
              <a:rPr lang="en-US" sz="2400" dirty="0"/>
              <a:t> </a:t>
            </a:r>
            <a:r>
              <a:rPr lang="sr-Latn-ME" sz="2400" dirty="0"/>
              <a:t> m</a:t>
            </a:r>
            <a:r>
              <a:rPr lang="en-US" sz="2400" dirty="0" err="1"/>
              <a:t>ilijardu</a:t>
            </a:r>
            <a:r>
              <a:rPr lang="sr-Latn-ME" sz="2400" dirty="0"/>
              <a:t> eura, dok je njeno učešće u ukupnoj aktivi poraslo na 25,3% </a:t>
            </a:r>
          </a:p>
          <a:p>
            <a:r>
              <a:rPr lang="sr-Latn-ME" sz="2400" dirty="0"/>
              <a:t>Odnos likvidne aktive i kratkoročnih finansijskih obaveza je</a:t>
            </a:r>
            <a:r>
              <a:rPr lang="en-US" sz="2400" dirty="0"/>
              <a:t> </a:t>
            </a:r>
            <a:r>
              <a:rPr lang="en-US" sz="2400" dirty="0" err="1"/>
              <a:t>poboljšan</a:t>
            </a:r>
            <a:r>
              <a:rPr lang="en-US" sz="2400" dirty="0"/>
              <a:t> i</a:t>
            </a:r>
            <a:r>
              <a:rPr lang="sr-Latn-ME" sz="2400" dirty="0"/>
              <a:t> iznosio </a:t>
            </a:r>
            <a:r>
              <a:rPr lang="en-US" sz="2400" dirty="0"/>
              <a:t>je </a:t>
            </a:r>
            <a:r>
              <a:rPr lang="sr-Latn-ME" sz="2400" dirty="0"/>
              <a:t>35,6%</a:t>
            </a:r>
          </a:p>
          <a:p>
            <a:r>
              <a:rPr lang="sr-Latn-ME" sz="2400" dirty="0"/>
              <a:t>Odnos kredita i depozita bilježi dugogodišnji pad i ispod je 100% još od 2015. godine</a:t>
            </a:r>
            <a:r>
              <a:rPr lang="en-US" sz="2400" dirty="0"/>
              <a:t> (</a:t>
            </a:r>
            <a:r>
              <a:rPr lang="en-US" sz="2400" dirty="0" err="1"/>
              <a:t>zdravi</a:t>
            </a:r>
            <a:r>
              <a:rPr lang="en-US" sz="2400" dirty="0"/>
              <a:t> </a:t>
            </a:r>
            <a:r>
              <a:rPr lang="en-US" sz="2400" dirty="0" err="1"/>
              <a:t>izvori</a:t>
            </a:r>
            <a:r>
              <a:rPr lang="en-US" sz="2400" dirty="0"/>
              <a:t> </a:t>
            </a:r>
            <a:r>
              <a:rPr lang="en-US" sz="2400" dirty="0" err="1"/>
              <a:t>finansiranja</a:t>
            </a:r>
            <a:r>
              <a:rPr lang="en-US" sz="2400" dirty="0"/>
              <a:t>)</a:t>
            </a:r>
            <a:endParaRPr lang="en-US" sz="1800" dirty="0"/>
          </a:p>
          <a:p>
            <a:pPr marL="0" indent="0" algn="ctr">
              <a:buNone/>
            </a:pPr>
            <a:r>
              <a:rPr lang="sr-Latn-ME" sz="1800" dirty="0"/>
              <a:t>Grafik </a:t>
            </a:r>
            <a:r>
              <a:rPr lang="en-US" sz="1800" dirty="0"/>
              <a:t>7</a:t>
            </a:r>
            <a:r>
              <a:rPr lang="sr-Latn-ME" sz="1800" dirty="0"/>
              <a:t> - Likvidna aktiva i odnos kredita i depozita (d.s.), %, 2010-2017.</a:t>
            </a:r>
            <a:endParaRPr lang="en-US" sz="1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97C106-D012-406B-8B54-AF4EFA10DDE2}" type="datetime1">
              <a:rPr lang="sr-Latn-BA" altLang="en-US" smtClean="0"/>
              <a:pPr>
                <a:defRPr/>
              </a:pPr>
              <a:t>21.5.2018.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2397F53-5CDB-477B-810D-9880C47CC9E1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1796364"/>
              </p:ext>
            </p:extLst>
          </p:nvPr>
        </p:nvGraphicFramePr>
        <p:xfrm>
          <a:off x="2438400" y="4419601"/>
          <a:ext cx="5155551" cy="2438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0817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Kamatne</a:t>
            </a:r>
            <a:r>
              <a:rPr lang="en-US" dirty="0"/>
              <a:t> </a:t>
            </a:r>
            <a:r>
              <a:rPr lang="en-US" dirty="0" err="1"/>
              <a:t>stope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143000"/>
            <a:ext cx="7632700" cy="4679950"/>
          </a:xfrm>
        </p:spPr>
        <p:txBody>
          <a:bodyPr/>
          <a:lstStyle/>
          <a:p>
            <a:r>
              <a:rPr lang="en-US" sz="2200" dirty="0" err="1"/>
              <a:t>Nastavljena</a:t>
            </a:r>
            <a:r>
              <a:rPr lang="en-US" sz="2200" dirty="0"/>
              <a:t> </a:t>
            </a:r>
            <a:r>
              <a:rPr lang="en-US" sz="2200" dirty="0" err="1"/>
              <a:t>tendencija</a:t>
            </a:r>
            <a:r>
              <a:rPr lang="en-US" sz="2200" dirty="0"/>
              <a:t> </a:t>
            </a:r>
            <a:r>
              <a:rPr lang="en-US" sz="2200" dirty="0" err="1"/>
              <a:t>opadanja</a:t>
            </a:r>
            <a:r>
              <a:rPr lang="en-US" sz="2200" dirty="0"/>
              <a:t> </a:t>
            </a:r>
            <a:r>
              <a:rPr lang="en-US" sz="2200" dirty="0" err="1"/>
              <a:t>aktivnih</a:t>
            </a:r>
            <a:r>
              <a:rPr lang="en-US" sz="2200" dirty="0"/>
              <a:t> </a:t>
            </a:r>
            <a:r>
              <a:rPr lang="en-US" sz="2200" dirty="0" err="1"/>
              <a:t>kamatnih</a:t>
            </a:r>
            <a:r>
              <a:rPr lang="en-US" sz="2200" dirty="0"/>
              <a:t> </a:t>
            </a:r>
            <a:r>
              <a:rPr lang="en-US" sz="2200" dirty="0" err="1"/>
              <a:t>stopa</a:t>
            </a:r>
            <a:r>
              <a:rPr lang="en-US" sz="2200" dirty="0"/>
              <a:t> (6,81%)</a:t>
            </a:r>
            <a:endParaRPr lang="sr-Latn-ME" sz="2200" dirty="0"/>
          </a:p>
          <a:p>
            <a:r>
              <a:rPr lang="sr-Latn-ME" sz="2200" dirty="0"/>
              <a:t>Prosječna ponderisana pasivna kamatna stopa takođe nastavlja opadajući trend (0,69% na kraju 2017.)</a:t>
            </a:r>
            <a:endParaRPr lang="en-US" sz="2200" dirty="0"/>
          </a:p>
          <a:p>
            <a:r>
              <a:rPr lang="en-US" sz="2200" dirty="0"/>
              <a:t>K</a:t>
            </a:r>
            <a:r>
              <a:rPr lang="sr-Latn-ME" sz="2200" dirty="0"/>
              <a:t>amatni spred </a:t>
            </a:r>
            <a:r>
              <a:rPr lang="en-US" sz="2200" dirty="0" err="1"/>
              <a:t>opada</a:t>
            </a:r>
            <a:r>
              <a:rPr lang="en-US" sz="2200" dirty="0"/>
              <a:t>  i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kraju</a:t>
            </a:r>
            <a:r>
              <a:rPr lang="en-US" sz="2200" dirty="0"/>
              <a:t> </a:t>
            </a:r>
            <a:r>
              <a:rPr lang="en-US" sz="2200" dirty="0" err="1"/>
              <a:t>godine</a:t>
            </a:r>
            <a:r>
              <a:rPr lang="en-US" sz="2200" dirty="0"/>
              <a:t> je bio </a:t>
            </a:r>
            <a:r>
              <a:rPr lang="en-US" sz="2200" dirty="0" err="1"/>
              <a:t>nešto</a:t>
            </a:r>
            <a:r>
              <a:rPr lang="en-US" sz="2200" dirty="0"/>
              <a:t> </a:t>
            </a:r>
            <a:r>
              <a:rPr lang="sr-Latn-ME" sz="2200" dirty="0"/>
              <a:t>iznad šest procentnih poena</a:t>
            </a:r>
            <a:endParaRPr lang="en-US" sz="2200" dirty="0"/>
          </a:p>
          <a:p>
            <a:endParaRPr lang="en-US" sz="1200" dirty="0"/>
          </a:p>
          <a:p>
            <a:pPr marL="0" indent="0" algn="ctr">
              <a:buNone/>
            </a:pPr>
            <a:r>
              <a:rPr lang="en-US" sz="1800" dirty="0"/>
              <a:t>G</a:t>
            </a:r>
            <a:r>
              <a:rPr lang="sr-Latn-ME" sz="1800" dirty="0"/>
              <a:t>rafik </a:t>
            </a:r>
            <a:r>
              <a:rPr lang="en-US" sz="1800" dirty="0"/>
              <a:t>8</a:t>
            </a:r>
            <a:r>
              <a:rPr lang="sr-Latn-ME" sz="1800" dirty="0"/>
              <a:t> – Odabrane kamatne stope, %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97C106-D012-406B-8B54-AF4EFA10DDE2}" type="datetime1">
              <a:rPr lang="sr-Latn-BA" altLang="en-US" smtClean="0"/>
              <a:pPr>
                <a:defRPr/>
              </a:pPr>
              <a:t>21.5.2018.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2397F53-5CDB-477B-810D-9880C47CC9E1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4206876"/>
            <a:ext cx="5982285" cy="2651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512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r-Latn-ME" dirty="0"/>
          </a:p>
          <a:p>
            <a:pPr marL="0" indent="0" algn="ctr">
              <a:buNone/>
            </a:pPr>
            <a:endParaRPr lang="sr-Latn-ME" dirty="0"/>
          </a:p>
          <a:p>
            <a:pPr marL="0" indent="0" algn="ctr">
              <a:buNone/>
            </a:pPr>
            <a:endParaRPr lang="sr-Latn-ME" dirty="0"/>
          </a:p>
          <a:p>
            <a:pPr marL="0" indent="0" algn="ctr">
              <a:buNone/>
            </a:pPr>
            <a:r>
              <a:rPr lang="en-US" sz="5400" dirty="0" err="1"/>
              <a:t>Hvala</a:t>
            </a:r>
            <a:r>
              <a:rPr lang="en-US" sz="5400" dirty="0"/>
              <a:t> </a:t>
            </a:r>
            <a:r>
              <a:rPr lang="en-US" sz="5400" dirty="0" err="1"/>
              <a:t>na</a:t>
            </a:r>
            <a:r>
              <a:rPr lang="en-US" sz="5400" dirty="0"/>
              <a:t> pa</a:t>
            </a:r>
            <a:r>
              <a:rPr lang="sr-Latn-ME" sz="5400" dirty="0"/>
              <a:t>žnji!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97C106-D012-406B-8B54-AF4EFA10DDE2}" type="datetime1">
              <a:rPr lang="sr-Latn-BA" altLang="en-US" smtClean="0"/>
              <a:pPr>
                <a:defRPr/>
              </a:pPr>
              <a:t>21.5.2018.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2397F53-5CDB-477B-810D-9880C47CC9E1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1614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Presjek</a:t>
            </a:r>
            <a:r>
              <a:rPr lang="en-US" altLang="en-US" dirty="0"/>
              <a:t> </a:t>
            </a:r>
            <a:r>
              <a:rPr lang="en-US" altLang="en-US" dirty="0" err="1"/>
              <a:t>stanja</a:t>
            </a:r>
            <a:r>
              <a:rPr lang="en-US" altLang="en-US" dirty="0"/>
              <a:t> </a:t>
            </a:r>
            <a:r>
              <a:rPr lang="en-US" altLang="en-US" dirty="0" err="1"/>
              <a:t>crnogorskog</a:t>
            </a:r>
            <a:r>
              <a:rPr lang="en-US" altLang="en-US" dirty="0"/>
              <a:t> </a:t>
            </a:r>
            <a:r>
              <a:rPr lang="en-US" altLang="en-US" dirty="0" err="1"/>
              <a:t>bankarskog</a:t>
            </a:r>
            <a:r>
              <a:rPr lang="en-US" altLang="en-US" dirty="0"/>
              <a:t> </a:t>
            </a:r>
            <a:r>
              <a:rPr lang="en-US" altLang="en-US" dirty="0" err="1"/>
              <a:t>sistema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6013" y="1143000"/>
            <a:ext cx="7632700" cy="5715000"/>
          </a:xfrm>
        </p:spPr>
        <p:txBody>
          <a:bodyPr/>
          <a:lstStyle/>
          <a:p>
            <a:r>
              <a:rPr lang="sr-Latn-ME" sz="2000" dirty="0"/>
              <a:t>Finansiranje bankarskih aktivnosti je stabilno</a:t>
            </a:r>
            <a:endParaRPr lang="en-US" sz="2000" dirty="0"/>
          </a:p>
          <a:p>
            <a:r>
              <a:rPr lang="en-US" sz="2000" dirty="0"/>
              <a:t>D</a:t>
            </a:r>
            <a:r>
              <a:rPr lang="sr-Latn-ME" sz="2000" dirty="0"/>
              <a:t>epoziti bilježe rekordne vrijednosti. Na kraju 2017. su iznosili 3,27 milijardi eura, što je rast od 13,8% u odnosu na kraj 2016. </a:t>
            </a:r>
            <a:r>
              <a:rPr lang="en-US" sz="2000" dirty="0" err="1"/>
              <a:t>godine</a:t>
            </a:r>
            <a:endParaRPr lang="en-US" sz="2000" dirty="0"/>
          </a:p>
          <a:p>
            <a:r>
              <a:rPr lang="en-US" sz="2000" dirty="0"/>
              <a:t>K</a:t>
            </a:r>
            <a:r>
              <a:rPr lang="sr-Latn-ME" sz="2000" dirty="0"/>
              <a:t>oeficijent solventnosti iznosio je 16,4%, dok je racio kapitala „prve klase“ iznosio 15%</a:t>
            </a:r>
            <a:endParaRPr lang="en-US" sz="2000" dirty="0"/>
          </a:p>
          <a:p>
            <a:r>
              <a:rPr lang="sr-Latn-ME" sz="2000" dirty="0"/>
              <a:t>Hartije od vrijednosti su na kraju 2017. činile 10,9% aktive, a najveći se odnosio na hartije koje je izdala Vlada Crne Gore (85,5%)</a:t>
            </a:r>
          </a:p>
          <a:p>
            <a:pPr marL="457200" lvl="1" indent="0" algn="ctr">
              <a:buNone/>
            </a:pPr>
            <a:r>
              <a:rPr lang="sr-Latn-ME" sz="1200" dirty="0"/>
              <a:t>	</a:t>
            </a:r>
            <a:r>
              <a:rPr lang="sr-Latn-ME" sz="1600" dirty="0"/>
              <a:t>Grafik 1 – Bilans stanja, u milionima eura, 2013-2017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97C106-D012-406B-8B54-AF4EFA10DDE2}" type="datetime1">
              <a:rPr lang="sr-Latn-BA" altLang="en-US" smtClean="0"/>
              <a:pPr>
                <a:defRPr/>
              </a:pPr>
              <a:t>21.5.2018.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2397F53-5CDB-477B-810D-9880C47CC9E1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5120417"/>
              </p:ext>
            </p:extLst>
          </p:nvPr>
        </p:nvGraphicFramePr>
        <p:xfrm>
          <a:off x="1371600" y="4575176"/>
          <a:ext cx="3686175" cy="2282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7741799"/>
              </p:ext>
            </p:extLst>
          </p:nvPr>
        </p:nvGraphicFramePr>
        <p:xfrm>
          <a:off x="5029200" y="4575176"/>
          <a:ext cx="3691766" cy="2282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58800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Kreditna</a:t>
            </a:r>
            <a:r>
              <a:rPr lang="en-US" dirty="0"/>
              <a:t> </a:t>
            </a:r>
            <a:r>
              <a:rPr lang="en-US" dirty="0" err="1"/>
              <a:t>aktivnost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97C106-D012-406B-8B54-AF4EFA10DDE2}" type="datetime1">
              <a:rPr lang="sr-Latn-BA" altLang="en-US" smtClean="0"/>
              <a:pPr>
                <a:defRPr/>
              </a:pPr>
              <a:t>21.5.2018.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2397F53-5CDB-477B-810D-9880C47CC9E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116013" y="1066800"/>
            <a:ext cx="7632700" cy="5026025"/>
          </a:xfrm>
        </p:spPr>
        <p:txBody>
          <a:bodyPr/>
          <a:lstStyle/>
          <a:p>
            <a:r>
              <a:rPr lang="en-US" sz="2300" dirty="0" err="1"/>
              <a:t>Oživljavanje</a:t>
            </a:r>
            <a:r>
              <a:rPr lang="en-US" sz="2300" dirty="0"/>
              <a:t> </a:t>
            </a:r>
            <a:r>
              <a:rPr lang="en-US" sz="2300" dirty="0" err="1"/>
              <a:t>kreditne</a:t>
            </a:r>
            <a:r>
              <a:rPr lang="en-US" sz="2300" dirty="0"/>
              <a:t> </a:t>
            </a:r>
            <a:r>
              <a:rPr lang="en-US" sz="2300" dirty="0" err="1"/>
              <a:t>aktivnosti</a:t>
            </a:r>
            <a:endParaRPr lang="en-US" sz="2300" dirty="0"/>
          </a:p>
          <a:p>
            <a:r>
              <a:rPr lang="sr-Latn-ME" sz="2300" dirty="0"/>
              <a:t>Kreditni rast sektora stanovništva (10,3% u 2017. godini) veći od nominalnog BDP-a</a:t>
            </a:r>
            <a:endParaRPr lang="en-US" sz="2300" dirty="0"/>
          </a:p>
          <a:p>
            <a:r>
              <a:rPr lang="sr-Latn-ME" sz="2300" dirty="0"/>
              <a:t>Krediti privred</a:t>
            </a:r>
            <a:r>
              <a:rPr lang="en-US" sz="2300" dirty="0"/>
              <a:t>i</a:t>
            </a:r>
            <a:r>
              <a:rPr lang="sr-Latn-ME" sz="2300" dirty="0"/>
              <a:t> bilježe </a:t>
            </a:r>
            <a:r>
              <a:rPr lang="en-US" sz="2300" dirty="0" err="1"/>
              <a:t>umjeren</a:t>
            </a:r>
            <a:r>
              <a:rPr lang="en-US" sz="2300" dirty="0"/>
              <a:t> </a:t>
            </a:r>
            <a:r>
              <a:rPr lang="sr-Latn-ME" sz="2300" dirty="0"/>
              <a:t>rast (4,5% u 2017.)</a:t>
            </a:r>
          </a:p>
          <a:p>
            <a:r>
              <a:rPr lang="sr-Latn-ME" sz="2300" dirty="0"/>
              <a:t>Posljednih šest godina je evidentan negativan jaz između odnosa kredita privatnog sektora i BDP-a i dugogodišnjeg trenda tog odnosa</a:t>
            </a:r>
            <a:endParaRPr lang="en-US" sz="2300" dirty="0"/>
          </a:p>
          <a:p>
            <a:endParaRPr lang="sr-Latn-ME" sz="1000" dirty="0"/>
          </a:p>
          <a:p>
            <a:endParaRPr lang="sr-Latn-ME" sz="1000" dirty="0"/>
          </a:p>
          <a:p>
            <a:pPr marL="457200" lvl="1" indent="0" algn="ctr">
              <a:buNone/>
            </a:pPr>
            <a:r>
              <a:rPr lang="sr-Latn-ME" sz="1600" dirty="0"/>
              <a:t>Grafik 2 – Kreditni rast stanoništva i privrede, %, i jaz krediti/BDP 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314431"/>
              </p:ext>
            </p:extLst>
          </p:nvPr>
        </p:nvGraphicFramePr>
        <p:xfrm>
          <a:off x="1447800" y="4651375"/>
          <a:ext cx="3406775" cy="220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3161170"/>
              </p:ext>
            </p:extLst>
          </p:nvPr>
        </p:nvGraphicFramePr>
        <p:xfrm>
          <a:off x="4876800" y="4651376"/>
          <a:ext cx="3766506" cy="220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54389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Profitabilnost</a:t>
            </a:r>
            <a:r>
              <a:rPr lang="en-US" dirty="0"/>
              <a:t>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sistema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6012" y="914400"/>
            <a:ext cx="7799387" cy="5178425"/>
          </a:xfrm>
        </p:spPr>
        <p:txBody>
          <a:bodyPr/>
          <a:lstStyle/>
          <a:p>
            <a:r>
              <a:rPr lang="sr-Latn-ME" sz="2000" dirty="0"/>
              <a:t>Profitabilnost banaka je u 2017. godini bila znatno bolja nego tokom prethodne godine. Neto profit banaka je u 2017. godini iznosio 35,1 milion eura</a:t>
            </a:r>
          </a:p>
          <a:p>
            <a:r>
              <a:rPr lang="sr-Latn-ME" sz="2000" dirty="0"/>
              <a:t>Povraćaj na prosječnu aktivu (0,9%) i povraćaj na prosječni kapital (7%) u 2017. godini su bili bitno veći u odnosu na 2016. godinu</a:t>
            </a:r>
            <a:endParaRPr lang="en-US" sz="2000" dirty="0"/>
          </a:p>
          <a:p>
            <a:r>
              <a:rPr lang="sr-Latn-ME" sz="2000" dirty="0"/>
              <a:t>Povraćaj na prosječnu aktivu i prosječni kapital za pet najvećih banaka kretao se u rasponu 1</a:t>
            </a:r>
            <a:r>
              <a:rPr lang="en-US" sz="2000" dirty="0"/>
              <a:t>%</a:t>
            </a:r>
            <a:r>
              <a:rPr lang="sr-Latn-ME" sz="2000" dirty="0"/>
              <a:t>−1,7% i 7,5</a:t>
            </a:r>
            <a:r>
              <a:rPr lang="en-US" sz="2000"/>
              <a:t>%</a:t>
            </a:r>
            <a:r>
              <a:rPr lang="sr-Latn-ME" sz="2000"/>
              <a:t>−</a:t>
            </a:r>
            <a:r>
              <a:rPr lang="sr-Latn-ME" sz="2000" dirty="0"/>
              <a:t>12,3%, redom</a:t>
            </a:r>
            <a:endParaRPr lang="en-US" sz="2000" dirty="0"/>
          </a:p>
          <a:p>
            <a:endParaRPr lang="sr-Latn-ME" sz="2000" dirty="0"/>
          </a:p>
          <a:p>
            <a:pPr marL="0" indent="0" algn="ctr">
              <a:buNone/>
            </a:pPr>
            <a:r>
              <a:rPr lang="sr-Latn-ME" sz="1200" dirty="0"/>
              <a:t>	</a:t>
            </a:r>
            <a:r>
              <a:rPr lang="sr-Latn-ME" sz="1600" dirty="0"/>
              <a:t>Grafik </a:t>
            </a:r>
            <a:r>
              <a:rPr lang="en-US" sz="1600" dirty="0"/>
              <a:t>3</a:t>
            </a:r>
            <a:r>
              <a:rPr lang="sr-Latn-ME" sz="1600" dirty="0"/>
              <a:t> - Odabrana racija profitabilnosti, %, i neto prihodi, u </a:t>
            </a:r>
            <a:r>
              <a:rPr lang="sr-Latn-ME" sz="1400" dirty="0"/>
              <a:t>000 eura. 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0" y="6325201"/>
            <a:ext cx="1944687" cy="341313"/>
          </a:xfrm>
        </p:spPr>
        <p:txBody>
          <a:bodyPr/>
          <a:lstStyle/>
          <a:p>
            <a:pPr>
              <a:defRPr/>
            </a:pPr>
            <a:fld id="{D497C106-D012-406B-8B54-AF4EFA10DDE2}" type="datetime1">
              <a:rPr lang="sr-Latn-BA" altLang="en-US" smtClean="0"/>
              <a:pPr>
                <a:defRPr/>
              </a:pPr>
              <a:t>21.5.2018.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2397F53-5CDB-477B-810D-9880C47CC9E1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0117701"/>
              </p:ext>
            </p:extLst>
          </p:nvPr>
        </p:nvGraphicFramePr>
        <p:xfrm>
          <a:off x="1219200" y="4506356"/>
          <a:ext cx="3886200" cy="2351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8392705"/>
              </p:ext>
            </p:extLst>
          </p:nvPr>
        </p:nvGraphicFramePr>
        <p:xfrm>
          <a:off x="5105400" y="4485761"/>
          <a:ext cx="3535786" cy="2372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0554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Nekvalitetni</a:t>
            </a:r>
            <a:r>
              <a:rPr lang="en-US" dirty="0"/>
              <a:t> </a:t>
            </a:r>
            <a:r>
              <a:rPr lang="en-US" dirty="0" err="1"/>
              <a:t>krediti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6013" y="1143000"/>
            <a:ext cx="7632700" cy="4949825"/>
          </a:xfrm>
        </p:spPr>
        <p:txBody>
          <a:bodyPr/>
          <a:lstStyle/>
          <a:p>
            <a:r>
              <a:rPr lang="sr-Latn-ME" sz="2000" dirty="0"/>
              <a:t>Nekvalitetni krediti bilježe višegodišnji pad, što je posebno bilo izraženo posljednje tri godine</a:t>
            </a:r>
          </a:p>
          <a:p>
            <a:r>
              <a:rPr lang="sr-Latn-ME" sz="2000" dirty="0"/>
              <a:t>Učešće  NPL-a u ukupnim kreditima je  na kraju 2017. iznosilo 7,3%, odnosno za 3 p.p. manje u odnosu na kraj 2016. godine</a:t>
            </a:r>
          </a:p>
          <a:p>
            <a:r>
              <a:rPr lang="sr-Latn-ME" sz="2000" dirty="0"/>
              <a:t>Suma nekvalitetnih kredita u odnosu na BDP je takođe nastavila da opada, a na kraju 2017. je iznosila 4,7%, naspram 6,3% na kraju 2016. godine</a:t>
            </a:r>
            <a:endParaRPr lang="en-US" sz="2000" dirty="0"/>
          </a:p>
          <a:p>
            <a:pPr marL="0" indent="0">
              <a:buNone/>
            </a:pPr>
            <a:endParaRPr lang="sr-Latn-ME" sz="1600" dirty="0"/>
          </a:p>
          <a:p>
            <a:pPr marL="0" indent="0" algn="ctr">
              <a:buNone/>
            </a:pPr>
            <a:r>
              <a:rPr lang="sr-Latn-ME" sz="1600" dirty="0"/>
              <a:t>Grafik </a:t>
            </a:r>
            <a:r>
              <a:rPr lang="en-US" sz="1600" dirty="0"/>
              <a:t>4</a:t>
            </a:r>
            <a:r>
              <a:rPr lang="sr-Latn-ME" sz="1600" dirty="0"/>
              <a:t> - Kvartalna stopa rasta NPL-a i učešće NPL-a u ukupnim kreditima, %, 2010-2017.</a:t>
            </a:r>
            <a:endParaRPr lang="en-US" sz="160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97C106-D012-406B-8B54-AF4EFA10DDE2}" type="datetime1">
              <a:rPr lang="sr-Latn-BA" altLang="en-US" smtClean="0"/>
              <a:pPr>
                <a:defRPr/>
              </a:pPr>
              <a:t>21.5.2018.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2397F53-5CDB-477B-810D-9880C47CC9E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0750780"/>
              </p:ext>
            </p:extLst>
          </p:nvPr>
        </p:nvGraphicFramePr>
        <p:xfrm>
          <a:off x="1524000" y="4359275"/>
          <a:ext cx="6902451" cy="2498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1053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Nekvalitetni</a:t>
            </a:r>
            <a:r>
              <a:rPr lang="en-US" dirty="0"/>
              <a:t> </a:t>
            </a:r>
            <a:r>
              <a:rPr lang="en-US" dirty="0" err="1"/>
              <a:t>krediti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66800"/>
            <a:ext cx="8077199" cy="5060950"/>
          </a:xfrm>
        </p:spPr>
        <p:txBody>
          <a:bodyPr/>
          <a:lstStyle/>
          <a:p>
            <a:r>
              <a:rPr lang="sr-Latn-ME" dirty="0"/>
              <a:t>Problem loših kredita više nije sistemski problem, već problem individualnih institucija</a:t>
            </a:r>
          </a:p>
          <a:p>
            <a:r>
              <a:rPr lang="sr-Latn-ME" dirty="0"/>
              <a:t>Ipak, treba ukazati na činjenicu da je pad učešća nekvalitetnih kredita </a:t>
            </a:r>
            <a:r>
              <a:rPr lang="en-US" dirty="0" err="1"/>
              <a:t>dijelom</a:t>
            </a:r>
            <a:r>
              <a:rPr lang="en-US" dirty="0"/>
              <a:t> </a:t>
            </a:r>
            <a:r>
              <a:rPr lang="sr-Latn-ME" dirty="0"/>
              <a:t>ostvaren kao posljedica otpisa i prodaje loše aktive</a:t>
            </a:r>
            <a:endParaRPr lang="en-US" dirty="0"/>
          </a:p>
          <a:p>
            <a:r>
              <a:rPr lang="sr-Latn-ME" dirty="0"/>
              <a:t>Tek kada nadležnost CBCG za nebankarske finansijske institucije bude u potpunosti operativno implementirana moći će se potpunije sagledati sve dimenzije </a:t>
            </a:r>
            <a:r>
              <a:rPr lang="en-US" dirty="0" err="1"/>
              <a:t>ov</a:t>
            </a:r>
            <a:r>
              <a:rPr lang="sr-Latn-ME" dirty="0"/>
              <a:t>og problema</a:t>
            </a:r>
          </a:p>
          <a:p>
            <a:endParaRPr lang="sr-Latn-M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97C106-D012-406B-8B54-AF4EFA10DDE2}" type="datetime1">
              <a:rPr lang="sr-Latn-BA" altLang="en-US" smtClean="0"/>
              <a:pPr>
                <a:defRPr/>
              </a:pPr>
              <a:t>21.5.2018.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2397F53-5CDB-477B-810D-9880C47CC9E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6444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Nekvalitetni</a:t>
            </a:r>
            <a:r>
              <a:rPr lang="en-US" dirty="0"/>
              <a:t> </a:t>
            </a:r>
            <a:r>
              <a:rPr lang="en-US" dirty="0" err="1"/>
              <a:t>krediti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sz="2400" dirty="0"/>
              <a:t>Trend smanjenja kreditnog rizika je rezultat prilično aktivnog učešća banaka u „čišćenju” svojih bilanasa</a:t>
            </a:r>
          </a:p>
          <a:p>
            <a:r>
              <a:rPr lang="sr-Latn-ME" sz="2400" dirty="0"/>
              <a:t>Produženo je trajanje Zakona o sporazumnom finansijskom restrukturiranju dugova prema finansijskim institucijama za godinu dana i proširen je obuhvat primjene zakona i na kredite koji su klasifikovani u kategoriju „D”</a:t>
            </a:r>
          </a:p>
          <a:p>
            <a:r>
              <a:rPr lang="sr-Latn-ME" sz="2400" dirty="0"/>
              <a:t>Bruto restrukturirani krediti su iznosili 220,3 miliona eura i činili su 8,1% ukupnih kredita </a:t>
            </a:r>
            <a:endParaRPr lang="en-US" sz="2400" dirty="0"/>
          </a:p>
          <a:p>
            <a:r>
              <a:rPr lang="sr-Latn-ME" sz="2400" dirty="0"/>
              <a:t>Smanjenje restrukturiranih kredita se najviše odnosilo na kredite privrede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97C106-D012-406B-8B54-AF4EFA10DDE2}" type="datetime1">
              <a:rPr lang="sr-Latn-BA" altLang="en-US" smtClean="0"/>
              <a:pPr>
                <a:defRPr/>
              </a:pPr>
              <a:t>21.5.2018.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2397F53-5CDB-477B-810D-9880C47CC9E1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0955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Nekvalitetni</a:t>
            </a:r>
            <a:r>
              <a:rPr lang="en-US" dirty="0"/>
              <a:t> </a:t>
            </a:r>
            <a:r>
              <a:rPr lang="en-US" dirty="0" err="1"/>
              <a:t>krediti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6013" y="1066800"/>
            <a:ext cx="7632700" cy="5026025"/>
          </a:xfrm>
        </p:spPr>
        <p:txBody>
          <a:bodyPr/>
          <a:lstStyle/>
          <a:p>
            <a:r>
              <a:rPr lang="sr-Latn-ME" sz="2200" dirty="0"/>
              <a:t>Krediti koji kasne s otplatom preko 30 dana su na kraju 2017. bili 30,5% manji u odnosu na kraj 2016. godine </a:t>
            </a:r>
          </a:p>
          <a:p>
            <a:r>
              <a:rPr lang="sr-Latn-ME" sz="2200" dirty="0"/>
              <a:t>Krediti iz kategorije „A“ su za godinu dana porasli 16,9%, a oni iz kategorije „B“ za 9,5%</a:t>
            </a:r>
          </a:p>
          <a:p>
            <a:r>
              <a:rPr lang="sr-Latn-ME" sz="2200" dirty="0"/>
              <a:t>Sa druge strane, krediti iz kategorija „C“, „D“ i „E“ bili su manji za 14%, 6,5% i 26,7%, redom</a:t>
            </a:r>
            <a:endParaRPr lang="en-US" sz="2200" dirty="0"/>
          </a:p>
          <a:p>
            <a:pPr marL="0" indent="0">
              <a:buNone/>
            </a:pPr>
            <a:endParaRPr lang="sr-Latn-ME" sz="1200" dirty="0"/>
          </a:p>
          <a:p>
            <a:pPr marL="0" indent="0" algn="ctr">
              <a:buNone/>
            </a:pPr>
            <a:r>
              <a:rPr lang="sr-Latn-ME" sz="1800" dirty="0"/>
              <a:t>Grafik </a:t>
            </a:r>
            <a:r>
              <a:rPr lang="en-US" sz="1800" dirty="0"/>
              <a:t>5</a:t>
            </a:r>
            <a:r>
              <a:rPr lang="sr-Latn-ME" sz="1800" dirty="0"/>
              <a:t> - Kretanje kategorija kredita, 2013-2017.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97C106-D012-406B-8B54-AF4EFA10DDE2}" type="datetime1">
              <a:rPr lang="sr-Latn-BA" altLang="en-US" smtClean="0"/>
              <a:pPr>
                <a:defRPr/>
              </a:pPr>
              <a:t>21.5.2018.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2397F53-5CDB-477B-810D-9880C47CC9E1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3312251"/>
              </p:ext>
            </p:extLst>
          </p:nvPr>
        </p:nvGraphicFramePr>
        <p:xfrm>
          <a:off x="1981200" y="4191000"/>
          <a:ext cx="5410200" cy="2587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2014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Nekvalitetni</a:t>
            </a:r>
            <a:r>
              <a:rPr lang="en-US" dirty="0"/>
              <a:t> </a:t>
            </a:r>
            <a:r>
              <a:rPr lang="en-US" dirty="0" err="1"/>
              <a:t>krediti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6013" y="1143000"/>
            <a:ext cx="7632700" cy="4949825"/>
          </a:xfrm>
        </p:spPr>
        <p:txBody>
          <a:bodyPr/>
          <a:lstStyle/>
          <a:p>
            <a:r>
              <a:rPr lang="en-US" sz="1800" dirty="0"/>
              <a:t>Ne</a:t>
            </a:r>
            <a:r>
              <a:rPr lang="sr-Latn-ME" sz="1800" dirty="0"/>
              <a:t>kvalitetni kredit</a:t>
            </a:r>
            <a:r>
              <a:rPr lang="en-US" sz="1800" dirty="0"/>
              <a:t>i</a:t>
            </a:r>
            <a:r>
              <a:rPr lang="sr-Latn-ME" sz="1800" dirty="0"/>
              <a:t> privrede</a:t>
            </a:r>
            <a:r>
              <a:rPr lang="en-US" sz="1800" dirty="0"/>
              <a:t> </a:t>
            </a:r>
            <a:r>
              <a:rPr lang="en-US" sz="1800" dirty="0" err="1"/>
              <a:t>su</a:t>
            </a:r>
            <a:r>
              <a:rPr lang="sr-Latn-ME" sz="1800" dirty="0"/>
              <a:t> se za godinu dana smanjil</a:t>
            </a:r>
            <a:r>
              <a:rPr lang="en-US" sz="1800" dirty="0"/>
              <a:t>i</a:t>
            </a:r>
            <a:r>
              <a:rPr lang="sr-Latn-ME" sz="1800" dirty="0"/>
              <a:t> za 26,4%, dok je njihovo učešće opalo sa 19,8% na 14,5%</a:t>
            </a:r>
          </a:p>
          <a:p>
            <a:r>
              <a:rPr lang="sr-Latn-ME" sz="1800" dirty="0"/>
              <a:t>Sa druge strane, učešće nekvalitetnih kredita sektora stanovništva na kraju 2017. godine iznosilo je 5,5%, u poređenju sa 6,9% na kraju 2016. godine</a:t>
            </a:r>
          </a:p>
          <a:p>
            <a:r>
              <a:rPr lang="sr-Latn-ME" sz="1800" dirty="0"/>
              <a:t>Krediti i sektora privrede i sektora stanovništva koji kasne s otplatom duže od 30 dana su tokom 2017. nastavili da opadaju i na kraju godine su iznosili 11,5% odnosno 6,1%</a:t>
            </a:r>
            <a:endParaRPr lang="en-US" sz="1800" dirty="0"/>
          </a:p>
          <a:p>
            <a:r>
              <a:rPr lang="sr-Latn-ME" sz="1800" dirty="0"/>
              <a:t>Najveća koncentracija nekvalitetnih kredita je i dalje kod sektora trgovine, građevinarstva i prerađivačke industrije</a:t>
            </a:r>
          </a:p>
          <a:p>
            <a:endParaRPr lang="sr-Latn-ME" sz="1200" dirty="0"/>
          </a:p>
          <a:p>
            <a:pPr marL="0" indent="0" algn="ctr">
              <a:buNone/>
            </a:pPr>
            <a:r>
              <a:rPr lang="sr-Latn-ME" sz="1400" dirty="0"/>
              <a:t>Grafik </a:t>
            </a:r>
            <a:r>
              <a:rPr lang="en-US" sz="1400" dirty="0"/>
              <a:t>6</a:t>
            </a:r>
            <a:r>
              <a:rPr lang="sr-Latn-ME" sz="1400" dirty="0"/>
              <a:t> - Krediti fizičkih i pravnih lica koji kasne s otplatom preko 30 dana, 2013-2017.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97C106-D012-406B-8B54-AF4EFA10DDE2}" type="datetime1">
              <a:rPr lang="sr-Latn-BA" altLang="en-US" smtClean="0"/>
              <a:pPr>
                <a:defRPr/>
              </a:pPr>
              <a:t>21.5.2018.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2397F53-5CDB-477B-810D-9880C47CC9E1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263853"/>
              </p:ext>
            </p:extLst>
          </p:nvPr>
        </p:nvGraphicFramePr>
        <p:xfrm>
          <a:off x="2590800" y="4695825"/>
          <a:ext cx="4572000" cy="2162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39595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rgbClr val="00388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rgbClr val="00388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CBCG prezentacija</Template>
  <TotalTime>406</TotalTime>
  <Words>836</Words>
  <Application>Microsoft Office PowerPoint</Application>
  <PresentationFormat>Экран (4:3)</PresentationFormat>
  <Paragraphs>92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Arial</vt:lpstr>
      <vt:lpstr>Default Design</vt:lpstr>
      <vt:lpstr>Forum međunarodnog bankarskiog savjeta  Presjek stanja crnogorskog bankarskog sistema</vt:lpstr>
      <vt:lpstr>Presjek stanja crnogorskog bankarskog sistema</vt:lpstr>
      <vt:lpstr>Kreditna aktivnost</vt:lpstr>
      <vt:lpstr>Profitabilnost bankarskog sistema</vt:lpstr>
      <vt:lpstr>Nekvalitetni krediti</vt:lpstr>
      <vt:lpstr>Nekvalitetni krediti</vt:lpstr>
      <vt:lpstr>Nekvalitetni krediti</vt:lpstr>
      <vt:lpstr>Nekvalitetni krediti</vt:lpstr>
      <vt:lpstr>Nekvalitetni krediti</vt:lpstr>
      <vt:lpstr>Likvidnost bankarskog sistema</vt:lpstr>
      <vt:lpstr>Kamatne stope</vt:lpstr>
      <vt:lpstr> </vt:lpstr>
    </vt:vector>
  </TitlesOfParts>
  <Company>Centralna banka Crne Gore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Forum Međunarodnog bankarskiog savjeta  Presjek stanja crnogorskog bankarskog sistema</dc:title>
  <dc:creator>Mladen Radulovic</dc:creator>
  <cp:lastModifiedBy>pga</cp:lastModifiedBy>
  <cp:revision>36</cp:revision>
  <dcterms:created xsi:type="dcterms:W3CDTF">2018-05-11T11:10:02Z</dcterms:created>
  <dcterms:modified xsi:type="dcterms:W3CDTF">2018-05-21T13:24:06Z</dcterms:modified>
</cp:coreProperties>
</file>