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74" r:id="rId5"/>
    <p:sldId id="293" r:id="rId6"/>
    <p:sldId id="294" r:id="rId7"/>
    <p:sldId id="295" r:id="rId8"/>
    <p:sldId id="296" r:id="rId9"/>
    <p:sldId id="297" r:id="rId10"/>
    <p:sldId id="298" r:id="rId11"/>
    <p:sldId id="304" r:id="rId12"/>
    <p:sldId id="300" r:id="rId13"/>
    <p:sldId id="306" r:id="rId14"/>
    <p:sldId id="312" r:id="rId15"/>
    <p:sldId id="302" r:id="rId16"/>
    <p:sldId id="313" r:id="rId17"/>
    <p:sldId id="308" r:id="rId18"/>
    <p:sldId id="307" r:id="rId19"/>
    <p:sldId id="314" r:id="rId20"/>
    <p:sldId id="311" r:id="rId21"/>
    <p:sldId id="30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BB"/>
    <a:srgbClr val="ED1B34"/>
    <a:srgbClr val="F47685"/>
    <a:srgbClr val="BFBFBF"/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7" autoAdjust="0"/>
    <p:restoredTop sz="82613" autoAdjust="0"/>
  </p:normalViewPr>
  <p:slideViewPr>
    <p:cSldViewPr snapToGrid="0">
      <p:cViewPr varScale="1">
        <p:scale>
          <a:sx n="76" d="100"/>
          <a:sy n="76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CAFS07.VIP.CBR.RU\DDKP\DOCS_2_UAFU\ANALYSIS_MODELS\DKU\Table\OPR\1902\graph_OPR_190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CAFS07.VIP.CBR.RU\DDKP\DOCS_2_UAFU\ANALYSIS_MODELS\DKU\Table\OPR\1902\graph_OPR_19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CAFS07.VIP.CBR.RU\DDKP\DOCS_2_UAFU\ANALYSIS_MODELS\DKU\Table\OPR\1902\graph_OPR_190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CAFS07.VIP.CBR.RU\DDKP\DOCS_2_UAFU\ANALYSIS_MODELS\DKU\Table\OPR\1902\graph_OPR_190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CAFS07.VIP.CBR.RU\DDKP\DOCS_2_UAFU\ANALYSIS_MODELS\DKU\Doklad\190225_LAS_Tyumen\graph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CAFS07.VIP.CBR.RU\DDKP\DOCS_2_UAFU\ANALYSIS_MODELS\DKU\Doklad\190225_LAS_Tyumen\graph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CAFS07.VIP.CBR.RU\DDKP\DOCS_2_UAFU\ANALYSIS_MODELS\DKU\Table\OPR\1902\graph_OPR_1902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AFS07.VIP.CBR.RU\DDKP\DOCS_2_UAFU\ANALYSIS_MODELS\DKU\Table\OPR\1902\graph_OPR_19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AFS07.VIP.CBR.RU\DDKP\DOCS_2_UAFU\ANALYSIS_MODELS\DKU\Table\OPR\1902\graph_OPR_19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CAFS07.VIP.CBR.RU\DDKP\DOCS_2_UAFU\BD\graph_uni_new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27699599536615"/>
          <c:y val="0.17075327715872823"/>
          <c:w val="0.81415346980059167"/>
          <c:h val="0.77910667416572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505-419E-B413-0D98961A8BA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505-419E-B413-0D98961A8BA5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505-419E-B413-0D98961A8BA5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505-419E-B413-0D98961A8BA5}"/>
              </c:ext>
            </c:extLst>
          </c:dPt>
          <c:dPt>
            <c:idx val="11"/>
            <c:invertIfNegative val="0"/>
            <c:bubble3D val="0"/>
            <c:spPr>
              <a:solidFill>
                <a:srgbClr val="ED1B34"/>
              </a:solidFill>
            </c:spPr>
            <c:extLst>
              <c:ext xmlns:c16="http://schemas.microsoft.com/office/drawing/2014/chart" uri="{C3380CC4-5D6E-409C-BE32-E72D297353CC}">
                <c16:uniqueId val="{00000007-B505-419E-B413-0D98961A8BA5}"/>
              </c:ext>
            </c:extLst>
          </c:dPt>
          <c:cat>
            <c:strRef>
              <c:f>Лист1!$A$2:$A$13</c:f>
              <c:strCache>
                <c:ptCount val="12"/>
                <c:pt idx="0">
                  <c:v>Сентябрь</c:v>
                </c:pt>
                <c:pt idx="1">
                  <c:v>Октябрь</c:v>
                </c:pt>
                <c:pt idx="2">
                  <c:v>Декабрь</c:v>
                </c:pt>
                <c:pt idx="3">
                  <c:v>Февраль</c:v>
                </c:pt>
                <c:pt idx="4">
                  <c:v>Март</c:v>
                </c:pt>
                <c:pt idx="5">
                  <c:v>Апрель</c:v>
                </c:pt>
                <c:pt idx="6">
                  <c:v>Июнь</c:v>
                </c:pt>
                <c:pt idx="7">
                  <c:v>Июль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Декабрь</c:v>
                </c:pt>
                <c:pt idx="11">
                  <c:v>Февраль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8.5</c:v>
                </c:pt>
                <c:pt idx="1">
                  <c:v>8.25</c:v>
                </c:pt>
                <c:pt idx="2">
                  <c:v>7.75</c:v>
                </c:pt>
                <c:pt idx="3">
                  <c:v>7.5</c:v>
                </c:pt>
                <c:pt idx="4">
                  <c:v>7.25</c:v>
                </c:pt>
                <c:pt idx="5">
                  <c:v>7.25</c:v>
                </c:pt>
                <c:pt idx="6">
                  <c:v>7.25</c:v>
                </c:pt>
                <c:pt idx="7">
                  <c:v>7.25</c:v>
                </c:pt>
                <c:pt idx="8">
                  <c:v>7.5</c:v>
                </c:pt>
                <c:pt idx="9">
                  <c:v>7.5</c:v>
                </c:pt>
                <c:pt idx="10">
                  <c:v>7.75</c:v>
                </c:pt>
                <c:pt idx="11">
                  <c:v>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05-419E-B413-0D98961A8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38949928"/>
        <c:axId val="365024144"/>
      </c:barChart>
      <c:catAx>
        <c:axId val="438949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5024144"/>
        <c:crosses val="autoZero"/>
        <c:auto val="1"/>
        <c:lblAlgn val="ctr"/>
        <c:lblOffset val="100"/>
        <c:noMultiLvlLbl val="0"/>
      </c:catAx>
      <c:valAx>
        <c:axId val="365024144"/>
        <c:scaling>
          <c:orientation val="minMax"/>
          <c:max val="8.5"/>
        </c:scaling>
        <c:delete val="0"/>
        <c:axPos val="l"/>
        <c:majorGridlines>
          <c:spPr>
            <a:ln>
              <a:solidFill>
                <a:schemeClr val="bg2">
                  <a:lumMod val="5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/>
                </a:pPr>
                <a:r>
                  <a:rPr lang="ru-RU" sz="1000" b="0" dirty="0" smtClean="0"/>
                  <a:t>% годовых</a:t>
                </a:r>
                <a:endParaRPr lang="ru-RU" sz="1000" b="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>
                <a:lumMod val="50000"/>
              </a:schemeClr>
            </a:solidFill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438949928"/>
        <c:crosses val="autoZero"/>
        <c:crossBetween val="between"/>
        <c:minorUnit val="0.25"/>
      </c:valAx>
      <c:spPr>
        <a:ln>
          <a:solidFill>
            <a:schemeClr val="bg2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2">
              <a:lumMod val="1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62416507675519E-2"/>
          <c:y val="2.1176083793236274E-2"/>
          <c:w val="0.84189881410143175"/>
          <c:h val="0.73276986370898511"/>
        </c:manualLayout>
      </c:layout>
      <c:lineChart>
        <c:grouping val="standard"/>
        <c:varyColors val="0"/>
        <c:ser>
          <c:idx val="0"/>
          <c:order val="0"/>
          <c:tx>
            <c:strRef>
              <c:f>rab!$F$3</c:f>
              <c:strCache>
                <c:ptCount val="1"/>
                <c:pt idx="0">
                  <c:v>Инвестиционные товары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rab!$A$16:$A$75</c:f>
              <c:numCache>
                <c:formatCode>mmm\-yy</c:formatCode>
                <c:ptCount val="6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</c:numCache>
            </c:numRef>
          </c:cat>
          <c:val>
            <c:numRef>
              <c:f>rab!$F$16:$F$75</c:f>
              <c:numCache>
                <c:formatCode>0.00</c:formatCode>
                <c:ptCount val="60"/>
                <c:pt idx="0">
                  <c:v>-8.4783301348680613</c:v>
                </c:pt>
                <c:pt idx="1">
                  <c:v>-1.2554591872672716</c:v>
                </c:pt>
                <c:pt idx="2">
                  <c:v>-2.768171708142575</c:v>
                </c:pt>
                <c:pt idx="3">
                  <c:v>-1.326433920203729</c:v>
                </c:pt>
                <c:pt idx="4">
                  <c:v>1.2638573809697462</c:v>
                </c:pt>
                <c:pt idx="5">
                  <c:v>1.777840321012758</c:v>
                </c:pt>
                <c:pt idx="6">
                  <c:v>1.0914206578541696</c:v>
                </c:pt>
                <c:pt idx="7">
                  <c:v>3.528524901682828</c:v>
                </c:pt>
                <c:pt idx="8">
                  <c:v>1.5585988849337706</c:v>
                </c:pt>
                <c:pt idx="9">
                  <c:v>2.6790633118464857</c:v>
                </c:pt>
                <c:pt idx="10">
                  <c:v>2.3912856495485135</c:v>
                </c:pt>
                <c:pt idx="11">
                  <c:v>4.3181914740241245</c:v>
                </c:pt>
                <c:pt idx="12">
                  <c:v>-0.87648609987932558</c:v>
                </c:pt>
                <c:pt idx="13">
                  <c:v>0.86297474341352487</c:v>
                </c:pt>
                <c:pt idx="14">
                  <c:v>1.1846797260743891</c:v>
                </c:pt>
                <c:pt idx="15">
                  <c:v>0.45728604992947286</c:v>
                </c:pt>
                <c:pt idx="16">
                  <c:v>-1.8645373232558438</c:v>
                </c:pt>
                <c:pt idx="17">
                  <c:v>-1.3012437085612172</c:v>
                </c:pt>
                <c:pt idx="18">
                  <c:v>-1.2913284580746365</c:v>
                </c:pt>
                <c:pt idx="19">
                  <c:v>2.2717184003133717</c:v>
                </c:pt>
                <c:pt idx="20">
                  <c:v>0.29295805345854742</c:v>
                </c:pt>
                <c:pt idx="21">
                  <c:v>1.1039616292430221</c:v>
                </c:pt>
                <c:pt idx="22">
                  <c:v>0.75116546484288449</c:v>
                </c:pt>
                <c:pt idx="23">
                  <c:v>-1.8198179551196403</c:v>
                </c:pt>
                <c:pt idx="24">
                  <c:v>4.0844552241207532</c:v>
                </c:pt>
                <c:pt idx="25">
                  <c:v>3.5013543023167282</c:v>
                </c:pt>
                <c:pt idx="26">
                  <c:v>2.4709144626146484</c:v>
                </c:pt>
                <c:pt idx="27">
                  <c:v>4.5653142822777548</c:v>
                </c:pt>
                <c:pt idx="28">
                  <c:v>0.36530853250742457</c:v>
                </c:pt>
                <c:pt idx="29">
                  <c:v>6.3149664278584039</c:v>
                </c:pt>
                <c:pt idx="30">
                  <c:v>15.737579245313892</c:v>
                </c:pt>
                <c:pt idx="31">
                  <c:v>4.1993072410259735</c:v>
                </c:pt>
                <c:pt idx="32">
                  <c:v>5.1850834748165431</c:v>
                </c:pt>
                <c:pt idx="33">
                  <c:v>13.108917428478151</c:v>
                </c:pt>
                <c:pt idx="34">
                  <c:v>13.557367760410944</c:v>
                </c:pt>
                <c:pt idx="35">
                  <c:v>7.4783461565395948</c:v>
                </c:pt>
                <c:pt idx="36">
                  <c:v>16.099127302599502</c:v>
                </c:pt>
                <c:pt idx="37">
                  <c:v>9.9868433740786244</c:v>
                </c:pt>
                <c:pt idx="38">
                  <c:v>14.016236287268402</c:v>
                </c:pt>
                <c:pt idx="39">
                  <c:v>14.964180300872032</c:v>
                </c:pt>
                <c:pt idx="40">
                  <c:v>18.866954845518123</c:v>
                </c:pt>
                <c:pt idx="41">
                  <c:v>12.166184119444988</c:v>
                </c:pt>
                <c:pt idx="42">
                  <c:v>11.646345186705641</c:v>
                </c:pt>
                <c:pt idx="43">
                  <c:v>12.243522410181274</c:v>
                </c:pt>
                <c:pt idx="44">
                  <c:v>15.646073031703445</c:v>
                </c:pt>
                <c:pt idx="45">
                  <c:v>17.134024594195772</c:v>
                </c:pt>
                <c:pt idx="46">
                  <c:v>16.588717879627456</c:v>
                </c:pt>
                <c:pt idx="47">
                  <c:v>13.572908278002661</c:v>
                </c:pt>
                <c:pt idx="48">
                  <c:v>16.6944273598866</c:v>
                </c:pt>
                <c:pt idx="49">
                  <c:v>16.698491177960626</c:v>
                </c:pt>
                <c:pt idx="50">
                  <c:v>16.604463131474144</c:v>
                </c:pt>
                <c:pt idx="51">
                  <c:v>18.141099477320964</c:v>
                </c:pt>
                <c:pt idx="52">
                  <c:v>20.84904052315175</c:v>
                </c:pt>
                <c:pt idx="53">
                  <c:v>20.454731550968354</c:v>
                </c:pt>
                <c:pt idx="54">
                  <c:v>15.783346979444257</c:v>
                </c:pt>
                <c:pt idx="55">
                  <c:v>20.859031797118032</c:v>
                </c:pt>
                <c:pt idx="56">
                  <c:v>20.937254514452764</c:v>
                </c:pt>
                <c:pt idx="57">
                  <c:v>11.69350502547768</c:v>
                </c:pt>
                <c:pt idx="58">
                  <c:v>10.560102973915386</c:v>
                </c:pt>
                <c:pt idx="59">
                  <c:v>18.469783547021734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3B-4EC4-B194-0DF7FC75A218}"/>
            </c:ext>
          </c:extLst>
        </c:ser>
        <c:ser>
          <c:idx val="1"/>
          <c:order val="2"/>
          <c:tx>
            <c:strRef>
              <c:f>rab!$G$3</c:f>
              <c:strCache>
                <c:ptCount val="1"/>
                <c:pt idx="0">
                  <c:v>Сырье и продукты переработки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rab!$A$16:$A$75</c:f>
              <c:numCache>
                <c:formatCode>mmm\-yy</c:formatCode>
                <c:ptCount val="6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</c:numCache>
            </c:numRef>
          </c:cat>
          <c:val>
            <c:numRef>
              <c:f>rab!$G$16:$G$75</c:f>
              <c:numCache>
                <c:formatCode>0.00</c:formatCode>
                <c:ptCount val="60"/>
                <c:pt idx="0">
                  <c:v>0.78558418148721998</c:v>
                </c:pt>
                <c:pt idx="1">
                  <c:v>1.9084090023068212</c:v>
                </c:pt>
                <c:pt idx="2">
                  <c:v>1.6908836610207478</c:v>
                </c:pt>
                <c:pt idx="3">
                  <c:v>2.2402378456197969</c:v>
                </c:pt>
                <c:pt idx="4">
                  <c:v>2.6524632349841815</c:v>
                </c:pt>
                <c:pt idx="5">
                  <c:v>2.6233756668301744</c:v>
                </c:pt>
                <c:pt idx="6">
                  <c:v>1.9391775899202157</c:v>
                </c:pt>
                <c:pt idx="7">
                  <c:v>2.0549234966508623</c:v>
                </c:pt>
                <c:pt idx="8">
                  <c:v>2.544729787326383</c:v>
                </c:pt>
                <c:pt idx="9">
                  <c:v>2.9665929776391486</c:v>
                </c:pt>
                <c:pt idx="10">
                  <c:v>3.0861027092012661</c:v>
                </c:pt>
                <c:pt idx="11">
                  <c:v>3.9364264706027274</c:v>
                </c:pt>
                <c:pt idx="12">
                  <c:v>4.4981352585573564</c:v>
                </c:pt>
                <c:pt idx="13">
                  <c:v>4.2554839263786004</c:v>
                </c:pt>
                <c:pt idx="14">
                  <c:v>4.2555558482947342</c:v>
                </c:pt>
                <c:pt idx="15">
                  <c:v>2.8975617027648504</c:v>
                </c:pt>
                <c:pt idx="16">
                  <c:v>3.4246702389163497</c:v>
                </c:pt>
                <c:pt idx="17">
                  <c:v>2.7108806854686751</c:v>
                </c:pt>
                <c:pt idx="18">
                  <c:v>3.7616724489880626</c:v>
                </c:pt>
                <c:pt idx="19">
                  <c:v>3.9751368255391384</c:v>
                </c:pt>
                <c:pt idx="20">
                  <c:v>4.2340505125156414</c:v>
                </c:pt>
                <c:pt idx="21">
                  <c:v>3.80537587205938</c:v>
                </c:pt>
                <c:pt idx="22">
                  <c:v>5.226842977336088</c:v>
                </c:pt>
                <c:pt idx="23">
                  <c:v>4.0017581433152705</c:v>
                </c:pt>
                <c:pt idx="24">
                  <c:v>3.2934538479716169</c:v>
                </c:pt>
                <c:pt idx="25">
                  <c:v>3.1346643371439331</c:v>
                </c:pt>
                <c:pt idx="26">
                  <c:v>4.8774852098294907</c:v>
                </c:pt>
                <c:pt idx="27">
                  <c:v>4.5089699693379393</c:v>
                </c:pt>
                <c:pt idx="28">
                  <c:v>3.900637680970509</c:v>
                </c:pt>
                <c:pt idx="29">
                  <c:v>5.0711677224253959</c:v>
                </c:pt>
                <c:pt idx="30">
                  <c:v>4.9350839891145304</c:v>
                </c:pt>
                <c:pt idx="31">
                  <c:v>5.6700181887608059</c:v>
                </c:pt>
                <c:pt idx="32">
                  <c:v>6.9758673389756831</c:v>
                </c:pt>
                <c:pt idx="33">
                  <c:v>7.4568223529478894</c:v>
                </c:pt>
                <c:pt idx="34">
                  <c:v>8.3764531913156581</c:v>
                </c:pt>
                <c:pt idx="35">
                  <c:v>8.2442683413251459</c:v>
                </c:pt>
                <c:pt idx="36">
                  <c:v>7.383527753398611</c:v>
                </c:pt>
                <c:pt idx="37">
                  <c:v>7.978767088790395</c:v>
                </c:pt>
                <c:pt idx="38">
                  <c:v>7.3256395574424982</c:v>
                </c:pt>
                <c:pt idx="39">
                  <c:v>8.8302988656388859</c:v>
                </c:pt>
                <c:pt idx="40">
                  <c:v>8.2814310779333322</c:v>
                </c:pt>
                <c:pt idx="41">
                  <c:v>8.4310772062119668</c:v>
                </c:pt>
                <c:pt idx="42">
                  <c:v>8.1975195149851299</c:v>
                </c:pt>
                <c:pt idx="43">
                  <c:v>9.0115492760790126</c:v>
                </c:pt>
                <c:pt idx="44">
                  <c:v>8.6432874248659086</c:v>
                </c:pt>
                <c:pt idx="45">
                  <c:v>5.9480200829729046</c:v>
                </c:pt>
                <c:pt idx="46">
                  <c:v>7.2973360119359842</c:v>
                </c:pt>
                <c:pt idx="47">
                  <c:v>8.8872386644850856</c:v>
                </c:pt>
                <c:pt idx="48">
                  <c:v>10.285302935122488</c:v>
                </c:pt>
                <c:pt idx="49">
                  <c:v>10.057398042334874</c:v>
                </c:pt>
                <c:pt idx="50">
                  <c:v>10.942347667450836</c:v>
                </c:pt>
                <c:pt idx="51">
                  <c:v>11.266322141565844</c:v>
                </c:pt>
                <c:pt idx="52">
                  <c:v>12.109336102287971</c:v>
                </c:pt>
                <c:pt idx="53">
                  <c:v>9.7542706336835039</c:v>
                </c:pt>
                <c:pt idx="54">
                  <c:v>12.270271104550346</c:v>
                </c:pt>
                <c:pt idx="55">
                  <c:v>12.022176633259329</c:v>
                </c:pt>
                <c:pt idx="56">
                  <c:v>13.007722101792464</c:v>
                </c:pt>
                <c:pt idx="57">
                  <c:v>13.593734801677204</c:v>
                </c:pt>
                <c:pt idx="58">
                  <c:v>13.709911696348431</c:v>
                </c:pt>
                <c:pt idx="59">
                  <c:v>12.641157975557359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3B-4EC4-B194-0DF7FC75A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903728"/>
        <c:axId val="361904120"/>
      </c:lineChart>
      <c:lineChart>
        <c:grouping val="standard"/>
        <c:varyColors val="0"/>
        <c:ser>
          <c:idx val="2"/>
          <c:order val="1"/>
          <c:tx>
            <c:strRef>
              <c:f>rab!$H$3</c:f>
              <c:strCache>
                <c:ptCount val="1"/>
                <c:pt idx="0">
                  <c:v>Потребительские товары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rab!$A$16:$A$75</c:f>
              <c:numCache>
                <c:formatCode>mmm\-yy</c:formatCode>
                <c:ptCount val="6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</c:numCache>
            </c:numRef>
          </c:cat>
          <c:val>
            <c:numRef>
              <c:f>rab!$H$16:$H$75</c:f>
              <c:numCache>
                <c:formatCode>0.00</c:formatCode>
                <c:ptCount val="60"/>
                <c:pt idx="0">
                  <c:v>0.63539944884796196</c:v>
                </c:pt>
                <c:pt idx="1">
                  <c:v>0.84993381380227273</c:v>
                </c:pt>
                <c:pt idx="2">
                  <c:v>1.6756802298224516</c:v>
                </c:pt>
                <c:pt idx="3">
                  <c:v>1.4763295140501675</c:v>
                </c:pt>
                <c:pt idx="4">
                  <c:v>3.5933928287547268</c:v>
                </c:pt>
                <c:pt idx="5">
                  <c:v>1.8077796979783178</c:v>
                </c:pt>
                <c:pt idx="6">
                  <c:v>2.1209049691270021</c:v>
                </c:pt>
                <c:pt idx="7">
                  <c:v>-0.70770034515101887</c:v>
                </c:pt>
                <c:pt idx="8">
                  <c:v>0.27235853502949325</c:v>
                </c:pt>
                <c:pt idx="9">
                  <c:v>-0.63285053694995819</c:v>
                </c:pt>
                <c:pt idx="10">
                  <c:v>-0.51398315238461167</c:v>
                </c:pt>
                <c:pt idx="11">
                  <c:v>-0.61878567083765157</c:v>
                </c:pt>
                <c:pt idx="12">
                  <c:v>4.0948698927367744E-2</c:v>
                </c:pt>
                <c:pt idx="13">
                  <c:v>-0.3751059592880357</c:v>
                </c:pt>
                <c:pt idx="14">
                  <c:v>-0.92127030443348579</c:v>
                </c:pt>
                <c:pt idx="15">
                  <c:v>-0.76487417421646775</c:v>
                </c:pt>
                <c:pt idx="16">
                  <c:v>-2.6947313171878151</c:v>
                </c:pt>
                <c:pt idx="17">
                  <c:v>-0.50887178657831322</c:v>
                </c:pt>
                <c:pt idx="18">
                  <c:v>0.69627899457060938</c:v>
                </c:pt>
                <c:pt idx="19">
                  <c:v>-1.5066834525640949</c:v>
                </c:pt>
                <c:pt idx="20">
                  <c:v>-0.85394491789198002</c:v>
                </c:pt>
                <c:pt idx="21">
                  <c:v>-0.97850181588386986</c:v>
                </c:pt>
                <c:pt idx="22">
                  <c:v>-1.0299509529422601</c:v>
                </c:pt>
                <c:pt idx="23">
                  <c:v>-2.029318627249832</c:v>
                </c:pt>
                <c:pt idx="24">
                  <c:v>-5.9818315607564347</c:v>
                </c:pt>
                <c:pt idx="25">
                  <c:v>-2.9303213754435342</c:v>
                </c:pt>
                <c:pt idx="26">
                  <c:v>-1.3082132694285931</c:v>
                </c:pt>
                <c:pt idx="27">
                  <c:v>-1.0340921173733197</c:v>
                </c:pt>
                <c:pt idx="28">
                  <c:v>-0.67110532514578214</c:v>
                </c:pt>
                <c:pt idx="29">
                  <c:v>-0.2108693015116625</c:v>
                </c:pt>
                <c:pt idx="30">
                  <c:v>0.51547457383289697</c:v>
                </c:pt>
                <c:pt idx="31">
                  <c:v>3.3901020957824324</c:v>
                </c:pt>
                <c:pt idx="32">
                  <c:v>2.5502623825204074</c:v>
                </c:pt>
                <c:pt idx="33">
                  <c:v>2.2048020795324197</c:v>
                </c:pt>
                <c:pt idx="34">
                  <c:v>3.0295983490601586</c:v>
                </c:pt>
                <c:pt idx="35">
                  <c:v>5.2464430551218078</c:v>
                </c:pt>
                <c:pt idx="36">
                  <c:v>3.3707544586484506</c:v>
                </c:pt>
                <c:pt idx="37">
                  <c:v>4.1820838680060035</c:v>
                </c:pt>
                <c:pt idx="38">
                  <c:v>4.3130736889395616</c:v>
                </c:pt>
                <c:pt idx="39">
                  <c:v>3.9602501877824769</c:v>
                </c:pt>
                <c:pt idx="40">
                  <c:v>4.7174695546830403</c:v>
                </c:pt>
                <c:pt idx="41">
                  <c:v>4.8108600990341754</c:v>
                </c:pt>
                <c:pt idx="42">
                  <c:v>4.3281958753239813</c:v>
                </c:pt>
                <c:pt idx="43">
                  <c:v>7.2423157945444183</c:v>
                </c:pt>
                <c:pt idx="44">
                  <c:v>6.5418380698763823</c:v>
                </c:pt>
                <c:pt idx="45">
                  <c:v>7.6020497478192839</c:v>
                </c:pt>
                <c:pt idx="46">
                  <c:v>7.1853549308765974</c:v>
                </c:pt>
                <c:pt idx="47">
                  <c:v>7.0032046743998988</c:v>
                </c:pt>
                <c:pt idx="48">
                  <c:v>9.2127422493971665</c:v>
                </c:pt>
                <c:pt idx="49">
                  <c:v>8.7376533922419508</c:v>
                </c:pt>
                <c:pt idx="50">
                  <c:v>9.5151925023896347</c:v>
                </c:pt>
                <c:pt idx="51">
                  <c:v>10.497481220443539</c:v>
                </c:pt>
                <c:pt idx="52">
                  <c:v>10.636312984414232</c:v>
                </c:pt>
                <c:pt idx="53">
                  <c:v>11.869337060996731</c:v>
                </c:pt>
                <c:pt idx="54">
                  <c:v>12.262588591009038</c:v>
                </c:pt>
                <c:pt idx="55">
                  <c:v>12.383971635303537</c:v>
                </c:pt>
                <c:pt idx="56">
                  <c:v>12.145134142568326</c:v>
                </c:pt>
                <c:pt idx="57">
                  <c:v>13.04290975418818</c:v>
                </c:pt>
                <c:pt idx="58">
                  <c:v>13.257419730790154</c:v>
                </c:pt>
                <c:pt idx="59">
                  <c:v>12.315301213215957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3B-4EC4-B194-0DF7FC75A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271056"/>
        <c:axId val="367270664"/>
      </c:lineChart>
      <c:dateAx>
        <c:axId val="361903728"/>
        <c:scaling>
          <c:orientation val="minMax"/>
          <c:max val="43435"/>
        </c:scaling>
        <c:delete val="0"/>
        <c:axPos val="b"/>
        <c:majorGridlines>
          <c:spPr>
            <a:ln w="9525" cap="flat" cmpd="sng" algn="ctr">
              <a:solidFill>
                <a:srgbClr val="898989"/>
              </a:solidFill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1904120"/>
        <c:crosses val="autoZero"/>
        <c:auto val="0"/>
        <c:lblOffset val="100"/>
        <c:baseTimeUnit val="months"/>
        <c:majorUnit val="1"/>
        <c:majorTimeUnit val="years"/>
      </c:dateAx>
      <c:valAx>
        <c:axId val="361904120"/>
        <c:scaling>
          <c:orientation val="minMax"/>
          <c:max val="25"/>
          <c:min val="-15"/>
        </c:scaling>
        <c:delete val="0"/>
        <c:axPos val="l"/>
        <c:majorGridlines>
          <c:spPr>
            <a:ln w="6350" cap="flat" cmpd="sng" algn="ctr">
              <a:solidFill>
                <a:srgbClr val="898989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50"/>
                  <a:t>Прирост в % к 2013 г. </a:t>
                </a:r>
                <a:r>
                  <a:rPr lang="en-US" sz="1050"/>
                  <a:t>SA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0"/>
        <c:majorTickMark val="cross"/>
        <c:minorTickMark val="none"/>
        <c:tickLblPos val="nextTo"/>
        <c:spPr>
          <a:noFill/>
          <a:ln>
            <a:solidFill>
              <a:srgbClr val="89898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1903728"/>
        <c:crossesAt val="41640"/>
        <c:crossBetween val="midCat"/>
      </c:valAx>
      <c:valAx>
        <c:axId val="367270664"/>
        <c:scaling>
          <c:orientation val="minMax"/>
          <c:max val="25"/>
          <c:min val="-15"/>
        </c:scaling>
        <c:delete val="0"/>
        <c:axPos val="r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271056"/>
        <c:crosses val="max"/>
        <c:crossBetween val="between"/>
      </c:valAx>
      <c:dateAx>
        <c:axId val="3672710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67270664"/>
        <c:crosses val="autoZero"/>
        <c:auto val="1"/>
        <c:lblOffset val="100"/>
        <c:baseTimeUnit val="months"/>
      </c:dateAx>
      <c:spPr>
        <a:noFill/>
        <a:ln>
          <a:solidFill>
            <a:srgbClr val="898989"/>
          </a:solidFill>
        </a:ln>
        <a:effectLst/>
      </c:spPr>
    </c:plotArea>
    <c:legend>
      <c:legendPos val="b"/>
      <c:layout>
        <c:manualLayout>
          <c:xMode val="edge"/>
          <c:yMode val="edge"/>
          <c:x val="6.2790697674418611E-2"/>
          <c:y val="0.82236169916516477"/>
          <c:w val="0.88014502838308006"/>
          <c:h val="0.17591515013911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'Т02-1'!$A$1</c:f>
          <c:strCache>
            <c:ptCount val="1"/>
            <c:pt idx="0">
              <c:v>Динамика процентных ставок по рублевым депозитам населения, % годовых</c:v>
            </c:pt>
          </c:strCache>
        </c:strRef>
      </c:tx>
      <c:layout>
        <c:manualLayout>
          <c:xMode val="edge"/>
          <c:yMode val="edge"/>
          <c:x val="0.1367452453058752"/>
          <c:y val="8.32713715647280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357973047297042E-2"/>
          <c:y val="0.16078026365684459"/>
          <c:w val="0.9485444193906486"/>
          <c:h val="0.54336307465816081"/>
        </c:manualLayout>
      </c:layout>
      <c:lineChart>
        <c:grouping val="standard"/>
        <c:varyColors val="0"/>
        <c:ser>
          <c:idx val="0"/>
          <c:order val="0"/>
          <c:tx>
            <c:strRef>
              <c:f>'Т02-1'!$B$2</c:f>
              <c:strCache>
                <c:ptCount val="1"/>
                <c:pt idx="0">
                  <c:v>Ставка по краткосрочным вкладам населения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'Т02-1'!$A$3:$A$733</c:f>
              <c:numCache>
                <c:formatCode>m/d/yyyy</c:formatCode>
                <c:ptCount val="73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'Т02-1'!$B$3:$B$733</c:f>
              <c:numCache>
                <c:formatCode>0.00</c:formatCode>
                <c:ptCount val="731"/>
                <c:pt idx="0">
                  <c:v>7.08</c:v>
                </c:pt>
                <c:pt idx="1">
                  <c:v>7.0910000000000002</c:v>
                </c:pt>
                <c:pt idx="2">
                  <c:v>6.9859999999999998</c:v>
                </c:pt>
                <c:pt idx="3">
                  <c:v>7.0670000000000002</c:v>
                </c:pt>
                <c:pt idx="4">
                  <c:v>6.59</c:v>
                </c:pt>
                <c:pt idx="5">
                  <c:v>6.4470000000000001</c:v>
                </c:pt>
                <c:pt idx="6">
                  <c:v>6.2869999999999999</c:v>
                </c:pt>
                <c:pt idx="7">
                  <c:v>6.2309999999999999</c:v>
                </c:pt>
                <c:pt idx="8">
                  <c:v>6.3090000000000002</c:v>
                </c:pt>
                <c:pt idx="9">
                  <c:v>6.0720000000000001</c:v>
                </c:pt>
                <c:pt idx="10">
                  <c:v>6.0229999999999997</c:v>
                </c:pt>
                <c:pt idx="11">
                  <c:v>6.1870000000000003</c:v>
                </c:pt>
                <c:pt idx="12">
                  <c:v>6.03</c:v>
                </c:pt>
                <c:pt idx="13">
                  <c:v>5.94</c:v>
                </c:pt>
                <c:pt idx="14">
                  <c:v>5.91</c:v>
                </c:pt>
                <c:pt idx="15">
                  <c:v>6.04</c:v>
                </c:pt>
                <c:pt idx="16">
                  <c:v>6.06</c:v>
                </c:pt>
                <c:pt idx="17">
                  <c:v>6.21</c:v>
                </c:pt>
                <c:pt idx="18">
                  <c:v>6.17</c:v>
                </c:pt>
                <c:pt idx="19">
                  <c:v>6.19</c:v>
                </c:pt>
                <c:pt idx="20">
                  <c:v>6.27</c:v>
                </c:pt>
                <c:pt idx="21">
                  <c:v>6.5</c:v>
                </c:pt>
                <c:pt idx="22">
                  <c:v>6.75</c:v>
                </c:pt>
                <c:pt idx="23">
                  <c:v>12.74</c:v>
                </c:pt>
                <c:pt idx="24">
                  <c:v>12.85</c:v>
                </c:pt>
                <c:pt idx="25">
                  <c:v>11.79</c:v>
                </c:pt>
                <c:pt idx="26">
                  <c:v>11.67</c:v>
                </c:pt>
                <c:pt idx="27">
                  <c:v>9.41</c:v>
                </c:pt>
                <c:pt idx="28">
                  <c:v>9.36</c:v>
                </c:pt>
                <c:pt idx="29">
                  <c:v>9.92</c:v>
                </c:pt>
                <c:pt idx="30">
                  <c:v>9.23</c:v>
                </c:pt>
                <c:pt idx="31">
                  <c:v>8.9600000000000009</c:v>
                </c:pt>
                <c:pt idx="32">
                  <c:v>8.9</c:v>
                </c:pt>
                <c:pt idx="33">
                  <c:v>7.21</c:v>
                </c:pt>
                <c:pt idx="34">
                  <c:v>7.79</c:v>
                </c:pt>
                <c:pt idx="35">
                  <c:v>8.83</c:v>
                </c:pt>
                <c:pt idx="36">
                  <c:v>8.5299999999999994</c:v>
                </c:pt>
                <c:pt idx="37">
                  <c:v>7.97</c:v>
                </c:pt>
                <c:pt idx="38">
                  <c:v>7.71</c:v>
                </c:pt>
                <c:pt idx="39">
                  <c:v>8.02</c:v>
                </c:pt>
                <c:pt idx="40">
                  <c:v>7.3</c:v>
                </c:pt>
                <c:pt idx="41">
                  <c:v>7.2</c:v>
                </c:pt>
                <c:pt idx="42">
                  <c:v>7.06</c:v>
                </c:pt>
                <c:pt idx="43">
                  <c:v>7.05</c:v>
                </c:pt>
                <c:pt idx="44">
                  <c:v>6.1769524972977496</c:v>
                </c:pt>
                <c:pt idx="45">
                  <c:v>6.2204092396214596</c:v>
                </c:pt>
                <c:pt idx="46">
                  <c:v>6.9985630056661901</c:v>
                </c:pt>
                <c:pt idx="47">
                  <c:v>6.8957380064600002</c:v>
                </c:pt>
                <c:pt idx="48">
                  <c:v>6.7681536165500003</c:v>
                </c:pt>
                <c:pt idx="49">
                  <c:v>6.5397806894499997</c:v>
                </c:pt>
                <c:pt idx="50">
                  <c:v>6.08118380253</c:v>
                </c:pt>
                <c:pt idx="51">
                  <c:v>6.52378383842</c:v>
                </c:pt>
                <c:pt idx="52">
                  <c:v>6.2790843504099998</c:v>
                </c:pt>
                <c:pt idx="53">
                  <c:v>5.8814252353400001</c:v>
                </c:pt>
                <c:pt idx="54">
                  <c:v>6.2770408525799999</c:v>
                </c:pt>
                <c:pt idx="55">
                  <c:v>6.2763778440699998</c:v>
                </c:pt>
                <c:pt idx="56">
                  <c:v>5.4420197692499999</c:v>
                </c:pt>
                <c:pt idx="57">
                  <c:v>5.8624089360899996</c:v>
                </c:pt>
                <c:pt idx="58">
                  <c:v>5.2785438675399998</c:v>
                </c:pt>
                <c:pt idx="59">
                  <c:v>5.3755096522099999</c:v>
                </c:pt>
                <c:pt idx="60">
                  <c:v>5.7210082685001398</c:v>
                </c:pt>
                <c:pt idx="61">
                  <c:v>5.5715342408877193</c:v>
                </c:pt>
                <c:pt idx="62">
                  <c:v>5.5897621262074795</c:v>
                </c:pt>
                <c:pt idx="63">
                  <c:v>5.3887865629136096</c:v>
                </c:pt>
                <c:pt idx="64">
                  <c:v>5.4638837341352602</c:v>
                </c:pt>
                <c:pt idx="65">
                  <c:v>5.2018826180585096</c:v>
                </c:pt>
                <c:pt idx="66">
                  <c:v>5.1250028631941493</c:v>
                </c:pt>
                <c:pt idx="67">
                  <c:v>5.0411813550234594</c:v>
                </c:pt>
                <c:pt idx="68">
                  <c:v>5.2080000000000002</c:v>
                </c:pt>
                <c:pt idx="69">
                  <c:v>5.6566999999999998</c:v>
                </c:pt>
                <c:pt idx="70">
                  <c:v>5.9756999999999998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72-40BE-9C2B-071518AF528D}"/>
            </c:ext>
          </c:extLst>
        </c:ser>
        <c:ser>
          <c:idx val="1"/>
          <c:order val="1"/>
          <c:tx>
            <c:strRef>
              <c:f>'Т02-1'!$C$2</c:f>
              <c:strCache>
                <c:ptCount val="1"/>
                <c:pt idx="0">
                  <c:v>Ставка по долгосрочным вкладам населения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'Т02-1'!$A$3:$A$733</c:f>
              <c:numCache>
                <c:formatCode>m/d/yyyy</c:formatCode>
                <c:ptCount val="73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'Т02-1'!$C$3:$C$733</c:f>
              <c:numCache>
                <c:formatCode>0.00</c:formatCode>
                <c:ptCount val="731"/>
                <c:pt idx="0">
                  <c:v>8.51</c:v>
                </c:pt>
                <c:pt idx="1">
                  <c:v>8.2639999999999993</c:v>
                </c:pt>
                <c:pt idx="2">
                  <c:v>8.1910000000000007</c:v>
                </c:pt>
                <c:pt idx="3">
                  <c:v>8.2409999999999997</c:v>
                </c:pt>
                <c:pt idx="4">
                  <c:v>8.0440000000000005</c:v>
                </c:pt>
                <c:pt idx="5">
                  <c:v>7.8220000000000001</c:v>
                </c:pt>
                <c:pt idx="6">
                  <c:v>7.66</c:v>
                </c:pt>
                <c:pt idx="7">
                  <c:v>7.5289999999999999</c:v>
                </c:pt>
                <c:pt idx="8">
                  <c:v>7.74</c:v>
                </c:pt>
                <c:pt idx="9">
                  <c:v>7.5629999999999997</c:v>
                </c:pt>
                <c:pt idx="10">
                  <c:v>7.3730000000000002</c:v>
                </c:pt>
                <c:pt idx="11">
                  <c:v>7.3860000000000001</c:v>
                </c:pt>
                <c:pt idx="12">
                  <c:v>7.33</c:v>
                </c:pt>
                <c:pt idx="13">
                  <c:v>7.3</c:v>
                </c:pt>
                <c:pt idx="14">
                  <c:v>7.17</c:v>
                </c:pt>
                <c:pt idx="15">
                  <c:v>7.56</c:v>
                </c:pt>
                <c:pt idx="16">
                  <c:v>7.78</c:v>
                </c:pt>
                <c:pt idx="17">
                  <c:v>7.72</c:v>
                </c:pt>
                <c:pt idx="18">
                  <c:v>7.8</c:v>
                </c:pt>
                <c:pt idx="19">
                  <c:v>7.89</c:v>
                </c:pt>
                <c:pt idx="20">
                  <c:v>8.02</c:v>
                </c:pt>
                <c:pt idx="21">
                  <c:v>8.15</c:v>
                </c:pt>
                <c:pt idx="22">
                  <c:v>8.41</c:v>
                </c:pt>
                <c:pt idx="23">
                  <c:v>11.74</c:v>
                </c:pt>
                <c:pt idx="24">
                  <c:v>13.11</c:v>
                </c:pt>
                <c:pt idx="25">
                  <c:v>11.46</c:v>
                </c:pt>
                <c:pt idx="26">
                  <c:v>11.08</c:v>
                </c:pt>
                <c:pt idx="27">
                  <c:v>10.74</c:v>
                </c:pt>
                <c:pt idx="28">
                  <c:v>10.29</c:v>
                </c:pt>
                <c:pt idx="29">
                  <c:v>10.220000000000001</c:v>
                </c:pt>
                <c:pt idx="30">
                  <c:v>9.52</c:v>
                </c:pt>
                <c:pt idx="31">
                  <c:v>9.25</c:v>
                </c:pt>
                <c:pt idx="32">
                  <c:v>9.2799999999999994</c:v>
                </c:pt>
                <c:pt idx="33">
                  <c:v>8.8699999999999992</c:v>
                </c:pt>
                <c:pt idx="34">
                  <c:v>8.8800000000000008</c:v>
                </c:pt>
                <c:pt idx="35">
                  <c:v>9.25</c:v>
                </c:pt>
                <c:pt idx="36">
                  <c:v>9.41</c:v>
                </c:pt>
                <c:pt idx="37">
                  <c:v>9.07</c:v>
                </c:pt>
                <c:pt idx="38">
                  <c:v>8.86</c:v>
                </c:pt>
                <c:pt idx="39">
                  <c:v>8.99</c:v>
                </c:pt>
                <c:pt idx="40">
                  <c:v>8.74</c:v>
                </c:pt>
                <c:pt idx="41">
                  <c:v>8.66</c:v>
                </c:pt>
                <c:pt idx="42">
                  <c:v>8.33</c:v>
                </c:pt>
                <c:pt idx="43">
                  <c:v>8.1</c:v>
                </c:pt>
                <c:pt idx="44">
                  <c:v>8.0887821814400507</c:v>
                </c:pt>
                <c:pt idx="45">
                  <c:v>7.6453688399910495</c:v>
                </c:pt>
                <c:pt idx="46">
                  <c:v>7.40405836846986</c:v>
                </c:pt>
                <c:pt idx="47">
                  <c:v>7.5704547580800003</c:v>
                </c:pt>
                <c:pt idx="48">
                  <c:v>7.8421981468600004</c:v>
                </c:pt>
                <c:pt idx="49">
                  <c:v>7.2990799746199997</c:v>
                </c:pt>
                <c:pt idx="50">
                  <c:v>7.16458333941</c:v>
                </c:pt>
                <c:pt idx="51">
                  <c:v>7.1343990739800001</c:v>
                </c:pt>
                <c:pt idx="52">
                  <c:v>6.9839239928700003</c:v>
                </c:pt>
                <c:pt idx="53">
                  <c:v>6.7347791417899998</c:v>
                </c:pt>
                <c:pt idx="54">
                  <c:v>6.8681568144099998</c:v>
                </c:pt>
                <c:pt idx="55">
                  <c:v>6.8920384614900003</c:v>
                </c:pt>
                <c:pt idx="56">
                  <c:v>6.7837078742200001</c:v>
                </c:pt>
                <c:pt idx="57">
                  <c:v>6.2811083666599998</c:v>
                </c:pt>
                <c:pt idx="58">
                  <c:v>6.9360746725300002</c:v>
                </c:pt>
                <c:pt idx="59">
                  <c:v>6.39159795611</c:v>
                </c:pt>
                <c:pt idx="60">
                  <c:v>6.6628510444294795</c:v>
                </c:pt>
                <c:pt idx="61">
                  <c:v>6.3699206151319192</c:v>
                </c:pt>
                <c:pt idx="62">
                  <c:v>6.212804826866889</c:v>
                </c:pt>
                <c:pt idx="63">
                  <c:v>5.8401583856799792</c:v>
                </c:pt>
                <c:pt idx="64">
                  <c:v>5.9789183236649492</c:v>
                </c:pt>
                <c:pt idx="65">
                  <c:v>5.6838418646451299</c:v>
                </c:pt>
                <c:pt idx="66">
                  <c:v>5.7243861577226998</c:v>
                </c:pt>
                <c:pt idx="67">
                  <c:v>5.6956341712617897</c:v>
                </c:pt>
                <c:pt idx="68">
                  <c:v>6.0172999999999996</c:v>
                </c:pt>
                <c:pt idx="69">
                  <c:v>6.5570000000000004</c:v>
                </c:pt>
                <c:pt idx="70">
                  <c:v>6.7495000000000003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72-40BE-9C2B-071518AF528D}"/>
            </c:ext>
          </c:extLst>
        </c:ser>
        <c:ser>
          <c:idx val="2"/>
          <c:order val="2"/>
          <c:tx>
            <c:strRef>
              <c:f>'Т02-1'!$D$2</c:f>
              <c:strCache>
                <c:ptCount val="1"/>
                <c:pt idx="0">
                  <c:v>Макс. ставка по вкладам населения*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'Т02-1'!$A$3:$A$733</c:f>
              <c:numCache>
                <c:formatCode>m/d/yyyy</c:formatCode>
                <c:ptCount val="73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'Т02-1'!$D$3:$D$733</c:f>
              <c:numCache>
                <c:formatCode>0.00</c:formatCode>
                <c:ptCount val="731"/>
                <c:pt idx="0">
                  <c:v>8.7537234177763867</c:v>
                </c:pt>
                <c:pt idx="1">
                  <c:v>9.1039117797285343</c:v>
                </c:pt>
                <c:pt idx="2">
                  <c:v>8.8709117797285355</c:v>
                </c:pt>
                <c:pt idx="3">
                  <c:v>9.2039117797285357</c:v>
                </c:pt>
                <c:pt idx="4">
                  <c:v>9.0601203712586766</c:v>
                </c:pt>
                <c:pt idx="5">
                  <c:v>8.8606360540122751</c:v>
                </c:pt>
                <c:pt idx="6">
                  <c:v>8.6557356862752624</c:v>
                </c:pt>
                <c:pt idx="7">
                  <c:v>8.6557356862752624</c:v>
                </c:pt>
                <c:pt idx="8">
                  <c:v>8.2991163010329565</c:v>
                </c:pt>
                <c:pt idx="9">
                  <c:v>7.8964621181172161</c:v>
                </c:pt>
                <c:pt idx="10">
                  <c:v>7.7641446088231563</c:v>
                </c:pt>
                <c:pt idx="11">
                  <c:v>7.7218844715844668</c:v>
                </c:pt>
                <c:pt idx="12">
                  <c:v>7.7218844715844668</c:v>
                </c:pt>
                <c:pt idx="13">
                  <c:v>7.6618974356870515</c:v>
                </c:pt>
                <c:pt idx="14">
                  <c:v>7.7915618410105667</c:v>
                </c:pt>
                <c:pt idx="15">
                  <c:v>7.9860959013727442</c:v>
                </c:pt>
                <c:pt idx="16">
                  <c:v>8.218530081488673</c:v>
                </c:pt>
                <c:pt idx="17">
                  <c:v>8.2876424639692772</c:v>
                </c:pt>
                <c:pt idx="18">
                  <c:v>8.4585994785858354</c:v>
                </c:pt>
                <c:pt idx="19">
                  <c:v>8.6435352122168094</c:v>
                </c:pt>
                <c:pt idx="20">
                  <c:v>8.8298880963450088</c:v>
                </c:pt>
                <c:pt idx="21">
                  <c:v>9.1086794495285606</c:v>
                </c:pt>
                <c:pt idx="22">
                  <c:v>9.6473761871434025</c:v>
                </c:pt>
                <c:pt idx="23">
                  <c:v>12.322994174344293</c:v>
                </c:pt>
                <c:pt idx="24">
                  <c:v>14.027081536906847</c:v>
                </c:pt>
                <c:pt idx="25">
                  <c:v>13.362601600238028</c:v>
                </c:pt>
                <c:pt idx="26">
                  <c:v>12.932540447821339</c:v>
                </c:pt>
                <c:pt idx="27">
                  <c:v>12.305965369310643</c:v>
                </c:pt>
                <c:pt idx="28">
                  <c:v>11.560446730758112</c:v>
                </c:pt>
                <c:pt idx="29">
                  <c:v>11.164267553687726</c:v>
                </c:pt>
                <c:pt idx="30">
                  <c:v>10.37180346649793</c:v>
                </c:pt>
                <c:pt idx="31">
                  <c:v>9.9197693886074045</c:v>
                </c:pt>
                <c:pt idx="32">
                  <c:v>9.7832576170541063</c:v>
                </c:pt>
                <c:pt idx="33">
                  <c:v>9.7836553155062909</c:v>
                </c:pt>
                <c:pt idx="34">
                  <c:v>9.3550340884885337</c:v>
                </c:pt>
                <c:pt idx="35">
                  <c:v>9.3286876392587406</c:v>
                </c:pt>
                <c:pt idx="36">
                  <c:v>9.3161120317081298</c:v>
                </c:pt>
                <c:pt idx="37">
                  <c:v>9.3074429521933357</c:v>
                </c:pt>
                <c:pt idx="38">
                  <c:v>9.3100260225593843</c:v>
                </c:pt>
                <c:pt idx="39">
                  <c:v>9.0984925173973696</c:v>
                </c:pt>
                <c:pt idx="40">
                  <c:v>9.0104150104305774</c:v>
                </c:pt>
                <c:pt idx="41">
                  <c:v>8.7167742945659317</c:v>
                </c:pt>
                <c:pt idx="42">
                  <c:v>8.3283680955273898</c:v>
                </c:pt>
                <c:pt idx="43">
                  <c:v>8.099710508549828</c:v>
                </c:pt>
                <c:pt idx="44">
                  <c:v>8.0108515320233504</c:v>
                </c:pt>
                <c:pt idx="45">
                  <c:v>7.8811924133809219</c:v>
                </c:pt>
                <c:pt idx="46">
                  <c:v>7.7748143104118803</c:v>
                </c:pt>
                <c:pt idx="47">
                  <c:v>7.5894743193938439</c:v>
                </c:pt>
                <c:pt idx="48">
                  <c:v>7.5382476587151501</c:v>
                </c:pt>
                <c:pt idx="49">
                  <c:v>7.5336069572091766</c:v>
                </c:pt>
                <c:pt idx="50">
                  <c:v>7.4598332555784825</c:v>
                </c:pt>
                <c:pt idx="51">
                  <c:v>7.2616616094523136</c:v>
                </c:pt>
                <c:pt idx="52">
                  <c:v>7.1276148239563328</c:v>
                </c:pt>
                <c:pt idx="53">
                  <c:v>7.0718966774368548</c:v>
                </c:pt>
                <c:pt idx="54">
                  <c:v>7.0609878631630183</c:v>
                </c:pt>
                <c:pt idx="55">
                  <c:v>7.0559878631630175</c:v>
                </c:pt>
                <c:pt idx="56">
                  <c:v>6.9412261469007062</c:v>
                </c:pt>
                <c:pt idx="57">
                  <c:v>6.8703912772551226</c:v>
                </c:pt>
                <c:pt idx="58">
                  <c:v>6.883346373094942</c:v>
                </c:pt>
                <c:pt idx="59">
                  <c:v>6.8845816638277313</c:v>
                </c:pt>
                <c:pt idx="60">
                  <c:v>6.8183429965380666</c:v>
                </c:pt>
                <c:pt idx="61">
                  <c:v>6.5464684136319091</c:v>
                </c:pt>
                <c:pt idx="62">
                  <c:v>6.2878084852517349</c:v>
                </c:pt>
                <c:pt idx="63">
                  <c:v>5.9581947663007684</c:v>
                </c:pt>
                <c:pt idx="64">
                  <c:v>5.8751795186377045</c:v>
                </c:pt>
                <c:pt idx="65">
                  <c:v>5.8810829698348259</c:v>
                </c:pt>
                <c:pt idx="66">
                  <c:v>5.9165751847437758</c:v>
                </c:pt>
                <c:pt idx="67">
                  <c:v>5.9808606969257747</c:v>
                </c:pt>
                <c:pt idx="68">
                  <c:v>6.3237823133486613</c:v>
                </c:pt>
                <c:pt idx="69">
                  <c:v>6.6998710364103777</c:v>
                </c:pt>
                <c:pt idx="70">
                  <c:v>7.0767323176092845</c:v>
                </c:pt>
                <c:pt idx="71">
                  <c:v>7.1853928326903702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72-40BE-9C2B-071518AF528D}"/>
            </c:ext>
          </c:extLst>
        </c:ser>
        <c:ser>
          <c:idx val="4"/>
          <c:order val="3"/>
          <c:tx>
            <c:strRef>
              <c:f>'Т02-1'!$E$2</c:f>
              <c:strCache>
                <c:ptCount val="1"/>
                <c:pt idx="0">
                  <c:v>Ключевая ставка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'Т02-1'!$A$3:$A$733</c:f>
              <c:numCache>
                <c:formatCode>m/d/yyyy</c:formatCode>
                <c:ptCount val="73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'Т02-1'!$E$3:$E$733</c:f>
              <c:numCache>
                <c:formatCode>0.00</c:formatCode>
                <c:ptCount val="731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  <c:pt idx="3">
                  <c:v>5.5</c:v>
                </c:pt>
                <c:pt idx="4">
                  <c:v>5.5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5.5</c:v>
                </c:pt>
                <c:pt idx="11">
                  <c:v>5.5</c:v>
                </c:pt>
                <c:pt idx="12">
                  <c:v>5.5</c:v>
                </c:pt>
                <c:pt idx="13">
                  <c:v>5.5</c:v>
                </c:pt>
                <c:pt idx="14">
                  <c:v>7</c:v>
                </c:pt>
                <c:pt idx="15">
                  <c:v>7.0681818181818183</c:v>
                </c:pt>
                <c:pt idx="16">
                  <c:v>7.5</c:v>
                </c:pt>
                <c:pt idx="17">
                  <c:v>7.5</c:v>
                </c:pt>
                <c:pt idx="18">
                  <c:v>7.5869565217391308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9.5</c:v>
                </c:pt>
                <c:pt idx="23">
                  <c:v>13.5</c:v>
                </c:pt>
                <c:pt idx="24">
                  <c:v>17</c:v>
                </c:pt>
                <c:pt idx="25">
                  <c:v>15</c:v>
                </c:pt>
                <c:pt idx="26">
                  <c:v>14.428571428571429</c:v>
                </c:pt>
                <c:pt idx="27">
                  <c:v>14</c:v>
                </c:pt>
                <c:pt idx="28">
                  <c:v>12.5</c:v>
                </c:pt>
                <c:pt idx="29">
                  <c:v>11.976190476190476</c:v>
                </c:pt>
                <c:pt idx="30">
                  <c:v>11.5</c:v>
                </c:pt>
                <c:pt idx="31">
                  <c:v>11</c:v>
                </c:pt>
                <c:pt idx="32">
                  <c:v>11</c:v>
                </c:pt>
                <c:pt idx="33">
                  <c:v>11</c:v>
                </c:pt>
                <c:pt idx="34">
                  <c:v>11</c:v>
                </c:pt>
                <c:pt idx="35">
                  <c:v>11</c:v>
                </c:pt>
                <c:pt idx="36">
                  <c:v>11</c:v>
                </c:pt>
                <c:pt idx="37">
                  <c:v>11</c:v>
                </c:pt>
                <c:pt idx="38">
                  <c:v>11</c:v>
                </c:pt>
                <c:pt idx="39">
                  <c:v>11</c:v>
                </c:pt>
                <c:pt idx="40">
                  <c:v>11</c:v>
                </c:pt>
                <c:pt idx="41">
                  <c:v>10.69047619047619</c:v>
                </c:pt>
                <c:pt idx="42">
                  <c:v>10.5</c:v>
                </c:pt>
                <c:pt idx="43">
                  <c:v>10.5</c:v>
                </c:pt>
                <c:pt idx="44">
                  <c:v>10.272727272727273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9.9431818181818183</c:v>
                </c:pt>
                <c:pt idx="51">
                  <c:v>9.75</c:v>
                </c:pt>
                <c:pt idx="52">
                  <c:v>9.25</c:v>
                </c:pt>
                <c:pt idx="53">
                  <c:v>9.1309523809523814</c:v>
                </c:pt>
                <c:pt idx="54">
                  <c:v>9</c:v>
                </c:pt>
                <c:pt idx="55">
                  <c:v>9</c:v>
                </c:pt>
                <c:pt idx="56">
                  <c:v>8.7619047619047628</c:v>
                </c:pt>
                <c:pt idx="57">
                  <c:v>8.4772727272727266</c:v>
                </c:pt>
                <c:pt idx="58">
                  <c:v>8.25</c:v>
                </c:pt>
                <c:pt idx="59">
                  <c:v>8.0119047619047628</c:v>
                </c:pt>
                <c:pt idx="60">
                  <c:v>7.75</c:v>
                </c:pt>
                <c:pt idx="61">
                  <c:v>7.5921052631578947</c:v>
                </c:pt>
                <c:pt idx="62">
                  <c:v>7.4375</c:v>
                </c:pt>
                <c:pt idx="63">
                  <c:v>7.25</c:v>
                </c:pt>
                <c:pt idx="64">
                  <c:v>7.25</c:v>
                </c:pt>
                <c:pt idx="65">
                  <c:v>7.25</c:v>
                </c:pt>
                <c:pt idx="66">
                  <c:v>7.25</c:v>
                </c:pt>
                <c:pt idx="67">
                  <c:v>7.25</c:v>
                </c:pt>
                <c:pt idx="68">
                  <c:v>7.375</c:v>
                </c:pt>
                <c:pt idx="69">
                  <c:v>7.5</c:v>
                </c:pt>
                <c:pt idx="70">
                  <c:v>7.5</c:v>
                </c:pt>
                <c:pt idx="71">
                  <c:v>7.6309523809523814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72-40BE-9C2B-071518AF528D}"/>
            </c:ext>
          </c:extLst>
        </c:ser>
        <c:ser>
          <c:idx val="5"/>
          <c:order val="4"/>
          <c:tx>
            <c:strRef>
              <c:f>'Т02-1'!$F$2</c:f>
              <c:strCache>
                <c:ptCount val="1"/>
                <c:pt idx="0">
                  <c:v>Фактическая инфляция г/г, %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'Т02-1'!$A$3:$A$733</c:f>
              <c:numCache>
                <c:formatCode>m/d/yyyy</c:formatCode>
                <c:ptCount val="73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'Т02-1'!$F$3:$F$733</c:f>
              <c:numCache>
                <c:formatCode>0.00</c:formatCode>
                <c:ptCount val="731"/>
                <c:pt idx="0">
                  <c:v>7.0699999999999932</c:v>
                </c:pt>
                <c:pt idx="1">
                  <c:v>7.2800000000000011</c:v>
                </c:pt>
                <c:pt idx="2">
                  <c:v>7.019999999999996</c:v>
                </c:pt>
                <c:pt idx="3">
                  <c:v>7.2399999999999949</c:v>
                </c:pt>
                <c:pt idx="4">
                  <c:v>7.3900000000000006</c:v>
                </c:pt>
                <c:pt idx="5">
                  <c:v>6.8900000000000006</c:v>
                </c:pt>
                <c:pt idx="6">
                  <c:v>6.4599999999999937</c:v>
                </c:pt>
                <c:pt idx="7">
                  <c:v>6.5100000000000051</c:v>
                </c:pt>
                <c:pt idx="8">
                  <c:v>6.1400000000000006</c:v>
                </c:pt>
                <c:pt idx="9">
                  <c:v>6.269999999999996</c:v>
                </c:pt>
                <c:pt idx="10">
                  <c:v>6.5</c:v>
                </c:pt>
                <c:pt idx="11">
                  <c:v>6.4699999999999989</c:v>
                </c:pt>
                <c:pt idx="12">
                  <c:v>6.0699999999999932</c:v>
                </c:pt>
                <c:pt idx="13">
                  <c:v>6.2099999999999937</c:v>
                </c:pt>
                <c:pt idx="14">
                  <c:v>6.9200000000000017</c:v>
                </c:pt>
                <c:pt idx="15">
                  <c:v>7.3299999999999983</c:v>
                </c:pt>
                <c:pt idx="16">
                  <c:v>7.5900000000000034</c:v>
                </c:pt>
                <c:pt idx="17">
                  <c:v>7.8100000000000023</c:v>
                </c:pt>
                <c:pt idx="18">
                  <c:v>7.4500000000000028</c:v>
                </c:pt>
                <c:pt idx="19">
                  <c:v>7.5499999999999972</c:v>
                </c:pt>
                <c:pt idx="20">
                  <c:v>8.0300000000000011</c:v>
                </c:pt>
                <c:pt idx="21">
                  <c:v>8.2900000000000063</c:v>
                </c:pt>
                <c:pt idx="22">
                  <c:v>9.0600000000000023</c:v>
                </c:pt>
                <c:pt idx="23">
                  <c:v>11.349999999999994</c:v>
                </c:pt>
                <c:pt idx="24">
                  <c:v>14.959999999999994</c:v>
                </c:pt>
                <c:pt idx="25">
                  <c:v>16.700000000000003</c:v>
                </c:pt>
                <c:pt idx="26">
                  <c:v>16.920000000000002</c:v>
                </c:pt>
                <c:pt idx="27">
                  <c:v>16.409999999999997</c:v>
                </c:pt>
                <c:pt idx="28">
                  <c:v>15.780000000000001</c:v>
                </c:pt>
                <c:pt idx="29">
                  <c:v>15.280000000000001</c:v>
                </c:pt>
                <c:pt idx="30">
                  <c:v>15.64</c:v>
                </c:pt>
                <c:pt idx="31">
                  <c:v>15.769999999999996</c:v>
                </c:pt>
                <c:pt idx="32">
                  <c:v>15.680000000000007</c:v>
                </c:pt>
                <c:pt idx="33">
                  <c:v>15.590000000000003</c:v>
                </c:pt>
                <c:pt idx="34">
                  <c:v>14.980000000000004</c:v>
                </c:pt>
                <c:pt idx="35">
                  <c:v>12.909999999999997</c:v>
                </c:pt>
                <c:pt idx="36">
                  <c:v>9.769999999999996</c:v>
                </c:pt>
                <c:pt idx="37">
                  <c:v>8.0600000000000023</c:v>
                </c:pt>
                <c:pt idx="38">
                  <c:v>7.269999999999996</c:v>
                </c:pt>
                <c:pt idx="39">
                  <c:v>7.25</c:v>
                </c:pt>
                <c:pt idx="40">
                  <c:v>7.3100000000000023</c:v>
                </c:pt>
                <c:pt idx="41">
                  <c:v>7.4899999999999949</c:v>
                </c:pt>
                <c:pt idx="42">
                  <c:v>7.2099999999999937</c:v>
                </c:pt>
                <c:pt idx="43">
                  <c:v>6.8499999999999943</c:v>
                </c:pt>
                <c:pt idx="44">
                  <c:v>6.4300000000000068</c:v>
                </c:pt>
                <c:pt idx="45">
                  <c:v>6.0999999999999943</c:v>
                </c:pt>
                <c:pt idx="46">
                  <c:v>5.7800000000000011</c:v>
                </c:pt>
                <c:pt idx="47">
                  <c:v>5.3900000000000006</c:v>
                </c:pt>
                <c:pt idx="48">
                  <c:v>5.0400000000000063</c:v>
                </c:pt>
                <c:pt idx="49">
                  <c:v>4.5999999999999943</c:v>
                </c:pt>
                <c:pt idx="50">
                  <c:v>4.25</c:v>
                </c:pt>
                <c:pt idx="51">
                  <c:v>4.1400000000000006</c:v>
                </c:pt>
                <c:pt idx="52">
                  <c:v>4.0900000000000034</c:v>
                </c:pt>
                <c:pt idx="53">
                  <c:v>4.3499999999999943</c:v>
                </c:pt>
                <c:pt idx="54">
                  <c:v>3.8599999999999994</c:v>
                </c:pt>
                <c:pt idx="55">
                  <c:v>3.29</c:v>
                </c:pt>
                <c:pt idx="56">
                  <c:v>2.96</c:v>
                </c:pt>
                <c:pt idx="57">
                  <c:v>2.72</c:v>
                </c:pt>
                <c:pt idx="58">
                  <c:v>2.4900000000000002</c:v>
                </c:pt>
                <c:pt idx="59">
                  <c:v>2.5099999999999998</c:v>
                </c:pt>
                <c:pt idx="60">
                  <c:v>2.19</c:v>
                </c:pt>
                <c:pt idx="61">
                  <c:v>2.1800000000000002</c:v>
                </c:pt>
                <c:pt idx="62">
                  <c:v>2.35</c:v>
                </c:pt>
                <c:pt idx="63">
                  <c:v>2.4</c:v>
                </c:pt>
                <c:pt idx="64">
                  <c:v>2.41</c:v>
                </c:pt>
                <c:pt idx="65">
                  <c:v>2.29</c:v>
                </c:pt>
                <c:pt idx="66">
                  <c:v>2.5</c:v>
                </c:pt>
                <c:pt idx="67">
                  <c:v>3.1</c:v>
                </c:pt>
                <c:pt idx="68">
                  <c:v>3.4</c:v>
                </c:pt>
                <c:pt idx="69">
                  <c:v>3.5</c:v>
                </c:pt>
                <c:pt idx="70">
                  <c:v>3.8102406666666666</c:v>
                </c:pt>
                <c:pt idx="71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172-40BE-9C2B-071518AF5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8370864"/>
        <c:axId val="2018377392"/>
      </c:lineChart>
      <c:dateAx>
        <c:axId val="2018370864"/>
        <c:scaling>
          <c:orientation val="minMax"/>
          <c:max val="43465"/>
        </c:scaling>
        <c:delete val="0"/>
        <c:axPos val="b"/>
        <c:majorGridlines>
          <c:spPr>
            <a:ln w="9525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D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377392"/>
        <c:crosses val="autoZero"/>
        <c:auto val="1"/>
        <c:lblOffset val="100"/>
        <c:baseTimeUnit val="months"/>
        <c:majorUnit val="12"/>
        <c:majorTimeUnit val="months"/>
      </c:dateAx>
      <c:valAx>
        <c:axId val="201837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D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370864"/>
        <c:crosses val="autoZero"/>
        <c:crossBetween val="between"/>
        <c:majorUnit val="3"/>
      </c:valAx>
      <c:spPr>
        <a:noFill/>
        <a:ln w="9525" cap="flat" cmpd="sng" algn="ctr">
          <a:solidFill>
            <a:srgbClr val="BFBFBF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b"/>
      <c:layout>
        <c:manualLayout>
          <c:xMode val="edge"/>
          <c:yMode val="edge"/>
          <c:x val="0"/>
          <c:y val="0.80189333273850671"/>
          <c:w val="1"/>
          <c:h val="0.18561575695389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D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'Т02-2'!$A$1</c:f>
          <c:strCache>
            <c:ptCount val="1"/>
            <c:pt idx="0">
              <c:v>Динамика процентных ставок по корпоративным рублевым заимствованиям, % годовых</c:v>
            </c:pt>
          </c:strCache>
        </c:strRef>
      </c:tx>
      <c:layout>
        <c:manualLayout>
          <c:xMode val="edge"/>
          <c:yMode val="edge"/>
          <c:x val="8.1319711959082011E-2"/>
          <c:y val="1.2490705734709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162500841240998E-2"/>
          <c:y val="0.16049552247527502"/>
          <c:w val="0.95179476411602393"/>
          <c:h val="0.54478530481140297"/>
        </c:manualLayout>
      </c:layout>
      <c:lineChart>
        <c:grouping val="standard"/>
        <c:varyColors val="0"/>
        <c:ser>
          <c:idx val="0"/>
          <c:order val="0"/>
          <c:tx>
            <c:strRef>
              <c:f>'Т02-2'!$B$2</c:f>
              <c:strCache>
                <c:ptCount val="1"/>
                <c:pt idx="0">
                  <c:v>Ставка по долгосрочным кредитам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'Т02-2'!$A$3:$A$729</c:f>
              <c:numCache>
                <c:formatCode>m/d/yyyy</c:formatCode>
                <c:ptCount val="72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'Т02-2'!$B$3:$B$729</c:f>
              <c:numCache>
                <c:formatCode>0.00</c:formatCode>
                <c:ptCount val="727"/>
                <c:pt idx="0">
                  <c:v>12.188000000000001</c:v>
                </c:pt>
                <c:pt idx="1">
                  <c:v>12.161</c:v>
                </c:pt>
                <c:pt idx="2">
                  <c:v>11.843999999999999</c:v>
                </c:pt>
                <c:pt idx="3">
                  <c:v>11.938000000000001</c:v>
                </c:pt>
                <c:pt idx="4">
                  <c:v>11.821</c:v>
                </c:pt>
                <c:pt idx="5">
                  <c:v>11.335000000000001</c:v>
                </c:pt>
                <c:pt idx="6">
                  <c:v>11.313000000000001</c:v>
                </c:pt>
                <c:pt idx="7">
                  <c:v>11.202999999999999</c:v>
                </c:pt>
                <c:pt idx="8">
                  <c:v>11.22</c:v>
                </c:pt>
                <c:pt idx="9">
                  <c:v>11.449</c:v>
                </c:pt>
                <c:pt idx="10">
                  <c:v>10.925000000000001</c:v>
                </c:pt>
                <c:pt idx="11">
                  <c:v>10.641</c:v>
                </c:pt>
                <c:pt idx="12">
                  <c:v>10.64</c:v>
                </c:pt>
                <c:pt idx="13">
                  <c:v>11.11</c:v>
                </c:pt>
                <c:pt idx="14">
                  <c:v>10.6</c:v>
                </c:pt>
                <c:pt idx="15">
                  <c:v>10.97</c:v>
                </c:pt>
                <c:pt idx="16">
                  <c:v>11.23</c:v>
                </c:pt>
                <c:pt idx="17">
                  <c:v>11.67</c:v>
                </c:pt>
                <c:pt idx="18">
                  <c:v>11.92</c:v>
                </c:pt>
                <c:pt idx="19">
                  <c:v>11.83</c:v>
                </c:pt>
                <c:pt idx="20">
                  <c:v>12.05</c:v>
                </c:pt>
                <c:pt idx="21">
                  <c:v>12.24</c:v>
                </c:pt>
                <c:pt idx="22">
                  <c:v>12.56</c:v>
                </c:pt>
                <c:pt idx="23">
                  <c:v>12.94</c:v>
                </c:pt>
                <c:pt idx="24">
                  <c:v>15.09</c:v>
                </c:pt>
                <c:pt idx="25">
                  <c:v>16.36</c:v>
                </c:pt>
                <c:pt idx="26">
                  <c:v>16.45</c:v>
                </c:pt>
                <c:pt idx="27">
                  <c:v>15.8</c:v>
                </c:pt>
                <c:pt idx="28">
                  <c:v>16.25</c:v>
                </c:pt>
                <c:pt idx="29">
                  <c:v>15.12</c:v>
                </c:pt>
                <c:pt idx="30">
                  <c:v>14.87</c:v>
                </c:pt>
                <c:pt idx="31">
                  <c:v>14.58</c:v>
                </c:pt>
                <c:pt idx="32">
                  <c:v>14.19</c:v>
                </c:pt>
                <c:pt idx="33">
                  <c:v>14.39</c:v>
                </c:pt>
                <c:pt idx="34">
                  <c:v>14.17</c:v>
                </c:pt>
                <c:pt idx="35">
                  <c:v>12.95</c:v>
                </c:pt>
                <c:pt idx="36">
                  <c:v>13.67</c:v>
                </c:pt>
                <c:pt idx="37">
                  <c:v>13.32</c:v>
                </c:pt>
                <c:pt idx="38">
                  <c:v>13.78</c:v>
                </c:pt>
                <c:pt idx="39">
                  <c:v>13.88</c:v>
                </c:pt>
                <c:pt idx="40">
                  <c:v>13.97</c:v>
                </c:pt>
                <c:pt idx="41">
                  <c:v>13.67</c:v>
                </c:pt>
                <c:pt idx="42">
                  <c:v>12.97</c:v>
                </c:pt>
                <c:pt idx="43">
                  <c:v>12.98</c:v>
                </c:pt>
                <c:pt idx="44">
                  <c:v>12.75967642832765</c:v>
                </c:pt>
                <c:pt idx="45">
                  <c:v>11.902027896338728</c:v>
                </c:pt>
                <c:pt idx="46">
                  <c:v>11.81506215660483</c:v>
                </c:pt>
                <c:pt idx="47">
                  <c:v>11.69749182044</c:v>
                </c:pt>
                <c:pt idx="48">
                  <c:v>12.464124014859999</c:v>
                </c:pt>
                <c:pt idx="49">
                  <c:v>11.66892013617</c:v>
                </c:pt>
                <c:pt idx="50">
                  <c:v>11.447466222079999</c:v>
                </c:pt>
                <c:pt idx="51">
                  <c:v>11.314168627939999</c:v>
                </c:pt>
                <c:pt idx="52">
                  <c:v>10.98789269155</c:v>
                </c:pt>
                <c:pt idx="53">
                  <c:v>10.355982491540001</c:v>
                </c:pt>
                <c:pt idx="54">
                  <c:v>9.9798835534800006</c:v>
                </c:pt>
                <c:pt idx="55">
                  <c:v>10.42269898762</c:v>
                </c:pt>
                <c:pt idx="56">
                  <c:v>10.195213660669999</c:v>
                </c:pt>
                <c:pt idx="57">
                  <c:v>9.8164621867800008</c:v>
                </c:pt>
                <c:pt idx="58">
                  <c:v>9.7438488108199994</c:v>
                </c:pt>
                <c:pt idx="59">
                  <c:v>9.4144709557200006</c:v>
                </c:pt>
                <c:pt idx="60">
                  <c:v>8.6111745821674504</c:v>
                </c:pt>
                <c:pt idx="61">
                  <c:v>9.2298517689646307</c:v>
                </c:pt>
                <c:pt idx="62">
                  <c:v>9.2210405512991702</c:v>
                </c:pt>
                <c:pt idx="63">
                  <c:v>8.506450966657999</c:v>
                </c:pt>
                <c:pt idx="64">
                  <c:v>8.6137672673074288</c:v>
                </c:pt>
                <c:pt idx="65">
                  <c:v>8.45399934972016</c:v>
                </c:pt>
                <c:pt idx="66">
                  <c:v>8.6063841187809906</c:v>
                </c:pt>
                <c:pt idx="67">
                  <c:v>9.0476526398926289</c:v>
                </c:pt>
                <c:pt idx="68">
                  <c:v>9.2431999999999999</c:v>
                </c:pt>
                <c:pt idx="69">
                  <c:v>9.1646999999999998</c:v>
                </c:pt>
                <c:pt idx="70">
                  <c:v>9.4451999999999998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18-4E69-BDEA-D2D940CC4B1E}"/>
            </c:ext>
          </c:extLst>
        </c:ser>
        <c:ser>
          <c:idx val="1"/>
          <c:order val="1"/>
          <c:tx>
            <c:strRef>
              <c:f>'Т02-2'!$C$2</c:f>
              <c:strCache>
                <c:ptCount val="1"/>
                <c:pt idx="0">
                  <c:v>Ставка по долгосрочным кредитам малому бизнесу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'Т02-2'!$A$3:$A$729</c:f>
              <c:numCache>
                <c:formatCode>m/d/yyyy</c:formatCode>
                <c:ptCount val="72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'Т02-2'!$C$3:$C$729</c:f>
              <c:numCache>
                <c:formatCode>General</c:formatCode>
                <c:ptCount val="727"/>
                <c:pt idx="8" formatCode="0.00">
                  <c:v>13.145</c:v>
                </c:pt>
                <c:pt idx="9" formatCode="0.00">
                  <c:v>13.053000000000001</c:v>
                </c:pt>
                <c:pt idx="10" formatCode="0.00">
                  <c:v>13.007</c:v>
                </c:pt>
                <c:pt idx="11" formatCode="0.00">
                  <c:v>12.654999999999999</c:v>
                </c:pt>
                <c:pt idx="12" formatCode="0.00">
                  <c:v>12.83</c:v>
                </c:pt>
                <c:pt idx="13" formatCode="0.00">
                  <c:v>13.15</c:v>
                </c:pt>
                <c:pt idx="14" formatCode="0.00">
                  <c:v>12.68</c:v>
                </c:pt>
                <c:pt idx="15" formatCode="0.00">
                  <c:v>13.03</c:v>
                </c:pt>
                <c:pt idx="16" formatCode="0.00">
                  <c:v>12.76</c:v>
                </c:pt>
                <c:pt idx="17" formatCode="0.00">
                  <c:v>12.82</c:v>
                </c:pt>
                <c:pt idx="18" formatCode="0.00">
                  <c:v>13.27</c:v>
                </c:pt>
                <c:pt idx="19" formatCode="0.00">
                  <c:v>13.59</c:v>
                </c:pt>
                <c:pt idx="20" formatCode="0.00">
                  <c:v>13.45</c:v>
                </c:pt>
                <c:pt idx="21" formatCode="0.00">
                  <c:v>13.64</c:v>
                </c:pt>
                <c:pt idx="22" formatCode="0.00">
                  <c:v>14</c:v>
                </c:pt>
                <c:pt idx="23" formatCode="0.00">
                  <c:v>14.92</c:v>
                </c:pt>
                <c:pt idx="24" formatCode="0.00">
                  <c:v>17.77</c:v>
                </c:pt>
                <c:pt idx="25" formatCode="0.00">
                  <c:v>17.63</c:v>
                </c:pt>
                <c:pt idx="26" formatCode="0.00">
                  <c:v>17.38</c:v>
                </c:pt>
                <c:pt idx="27" formatCode="0.00">
                  <c:v>17.64</c:v>
                </c:pt>
                <c:pt idx="28" formatCode="0.00">
                  <c:v>17.57</c:v>
                </c:pt>
                <c:pt idx="29" formatCode="0.00">
                  <c:v>16.670000000000002</c:v>
                </c:pt>
                <c:pt idx="30" formatCode="0.00">
                  <c:v>16.809999999999999</c:v>
                </c:pt>
                <c:pt idx="31" formatCode="0.00">
                  <c:v>16.190000000000001</c:v>
                </c:pt>
                <c:pt idx="32" formatCode="0.00">
                  <c:v>15.46</c:v>
                </c:pt>
                <c:pt idx="33" formatCode="0.00">
                  <c:v>15.29</c:v>
                </c:pt>
                <c:pt idx="34" formatCode="0.00">
                  <c:v>16.02</c:v>
                </c:pt>
                <c:pt idx="35" formatCode="0.00">
                  <c:v>15.05</c:v>
                </c:pt>
                <c:pt idx="36" formatCode="0.00">
                  <c:v>15.73</c:v>
                </c:pt>
                <c:pt idx="37" formatCode="0.00">
                  <c:v>15.78</c:v>
                </c:pt>
                <c:pt idx="38" formatCode="0.00">
                  <c:v>15.44</c:v>
                </c:pt>
                <c:pt idx="39" formatCode="0.00">
                  <c:v>15.67</c:v>
                </c:pt>
                <c:pt idx="40" formatCode="0.00">
                  <c:v>15.66</c:v>
                </c:pt>
                <c:pt idx="41" formatCode="0.00">
                  <c:v>15.56</c:v>
                </c:pt>
                <c:pt idx="42" formatCode="0.00">
                  <c:v>15.47</c:v>
                </c:pt>
                <c:pt idx="43" formatCode="0.00">
                  <c:v>14.93</c:v>
                </c:pt>
                <c:pt idx="44" formatCode="0.00">
                  <c:v>14.300972453250219</c:v>
                </c:pt>
                <c:pt idx="45" formatCode="0.00">
                  <c:v>13.74825994396738</c:v>
                </c:pt>
                <c:pt idx="46" formatCode="0.00">
                  <c:v>13.717471195544411</c:v>
                </c:pt>
                <c:pt idx="47" formatCode="0.00">
                  <c:v>13.03387825768</c:v>
                </c:pt>
                <c:pt idx="48" formatCode="0.00">
                  <c:v>13.61761971588</c:v>
                </c:pt>
                <c:pt idx="49" formatCode="0.00">
                  <c:v>13.308146462010001</c:v>
                </c:pt>
                <c:pt idx="50" formatCode="0.00">
                  <c:v>12.84608422681</c:v>
                </c:pt>
                <c:pt idx="51" formatCode="0.00">
                  <c:v>13.073622472369999</c:v>
                </c:pt>
                <c:pt idx="52" formatCode="0.00">
                  <c:v>12.768022454640001</c:v>
                </c:pt>
                <c:pt idx="53" formatCode="0.00">
                  <c:v>12.39464343569</c:v>
                </c:pt>
                <c:pt idx="54" formatCode="0.00">
                  <c:v>12.44426916986</c:v>
                </c:pt>
                <c:pt idx="55" formatCode="0.00">
                  <c:v>12.207526201349999</c:v>
                </c:pt>
                <c:pt idx="56" formatCode="0.00">
                  <c:v>11.54376416483</c:v>
                </c:pt>
                <c:pt idx="57" formatCode="0.00">
                  <c:v>11.467421626089999</c:v>
                </c:pt>
                <c:pt idx="58" formatCode="0.00">
                  <c:v>11.0381346134</c:v>
                </c:pt>
                <c:pt idx="59" formatCode="0.00">
                  <c:v>10.841729387539999</c:v>
                </c:pt>
                <c:pt idx="60" formatCode="0.00">
                  <c:v>11.277883054851459</c:v>
                </c:pt>
                <c:pt idx="61" formatCode="0.00">
                  <c:v>10.648873661330891</c:v>
                </c:pt>
                <c:pt idx="62" formatCode="0.00">
                  <c:v>10.617418929224058</c:v>
                </c:pt>
                <c:pt idx="63" formatCode="0.00">
                  <c:v>10.77248332934985</c:v>
                </c:pt>
                <c:pt idx="64" formatCode="0.00">
                  <c:v>9.9511570208751401</c:v>
                </c:pt>
                <c:pt idx="65" formatCode="0.00">
                  <c:v>9.388255771674169</c:v>
                </c:pt>
                <c:pt idx="66" formatCode="0.00">
                  <c:v>9.7029511491389293</c:v>
                </c:pt>
                <c:pt idx="67" formatCode="0.00">
                  <c:v>10.210259505017248</c:v>
                </c:pt>
                <c:pt idx="68" formatCode="0.00">
                  <c:v>10.204800000000001</c:v>
                </c:pt>
                <c:pt idx="69" formatCode="0.00">
                  <c:v>10.1442</c:v>
                </c:pt>
                <c:pt idx="70" formatCode="0.00">
                  <c:v>9.6903000000000006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18-4E69-BDEA-D2D940CC4B1E}"/>
            </c:ext>
          </c:extLst>
        </c:ser>
        <c:ser>
          <c:idx val="2"/>
          <c:order val="2"/>
          <c:tx>
            <c:strRef>
              <c:f>'Т02-2'!$D$2</c:f>
              <c:strCache>
                <c:ptCount val="1"/>
                <c:pt idx="0">
                  <c:v>Доходность корпоративных облигаций (IFX-Cbonds)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'Т02-2'!$A$3:$A$729</c:f>
              <c:numCache>
                <c:formatCode>m/d/yyyy</c:formatCode>
                <c:ptCount val="72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'Т02-2'!$D$3:$D$729</c:f>
              <c:numCache>
                <c:formatCode>0.00</c:formatCode>
                <c:ptCount val="727"/>
                <c:pt idx="0">
                  <c:v>8.4383333333333326</c:v>
                </c:pt>
                <c:pt idx="1">
                  <c:v>8.3140000000000018</c:v>
                </c:pt>
                <c:pt idx="2">
                  <c:v>8.2669999999999995</c:v>
                </c:pt>
                <c:pt idx="3">
                  <c:v>8.1772727272727295</c:v>
                </c:pt>
                <c:pt idx="4">
                  <c:v>8.0590476190476181</c:v>
                </c:pt>
                <c:pt idx="5">
                  <c:v>8.1194736842105257</c:v>
                </c:pt>
                <c:pt idx="6">
                  <c:v>8.2873913043478247</c:v>
                </c:pt>
                <c:pt idx="7">
                  <c:v>8.3254545454545461</c:v>
                </c:pt>
                <c:pt idx="8">
                  <c:v>8.3861904761904764</c:v>
                </c:pt>
                <c:pt idx="9">
                  <c:v>8.4778260869565223</c:v>
                </c:pt>
                <c:pt idx="10">
                  <c:v>8.5805000000000007</c:v>
                </c:pt>
                <c:pt idx="11">
                  <c:v>9.0095238095238113</c:v>
                </c:pt>
                <c:pt idx="12">
                  <c:v>8.5599999999999987</c:v>
                </c:pt>
                <c:pt idx="13">
                  <c:v>8.6384999999999987</c:v>
                </c:pt>
                <c:pt idx="14">
                  <c:v>9.3114999999999988</c:v>
                </c:pt>
                <c:pt idx="15">
                  <c:v>9.3995454545454553</c:v>
                </c:pt>
                <c:pt idx="16">
                  <c:v>9.4636842105263153</c:v>
                </c:pt>
                <c:pt idx="17">
                  <c:v>9.3547368421052628</c:v>
                </c:pt>
                <c:pt idx="18">
                  <c:v>9.4473913043478266</c:v>
                </c:pt>
                <c:pt idx="19">
                  <c:v>10.00809523809524</c:v>
                </c:pt>
                <c:pt idx="20">
                  <c:v>10.430909090909092</c:v>
                </c:pt>
                <c:pt idx="21">
                  <c:v>11.878695652173917</c:v>
                </c:pt>
                <c:pt idx="22">
                  <c:v>14.096842105263157</c:v>
                </c:pt>
                <c:pt idx="23">
                  <c:v>16.978636363636362</c:v>
                </c:pt>
                <c:pt idx="24">
                  <c:v>18.083157894736839</c:v>
                </c:pt>
                <c:pt idx="25">
                  <c:v>16.241052631578945</c:v>
                </c:pt>
                <c:pt idx="26">
                  <c:v>15.768095238095238</c:v>
                </c:pt>
                <c:pt idx="27">
                  <c:v>13.807272727272727</c:v>
                </c:pt>
                <c:pt idx="28">
                  <c:v>12.608333333333336</c:v>
                </c:pt>
                <c:pt idx="29">
                  <c:v>12.197619047619046</c:v>
                </c:pt>
                <c:pt idx="30">
                  <c:v>12.338260869565215</c:v>
                </c:pt>
                <c:pt idx="31">
                  <c:v>11.624285714285715</c:v>
                </c:pt>
                <c:pt idx="32">
                  <c:v>12.495454545454548</c:v>
                </c:pt>
                <c:pt idx="33">
                  <c:v>12.245454545454544</c:v>
                </c:pt>
                <c:pt idx="34">
                  <c:v>12.000500000000001</c:v>
                </c:pt>
                <c:pt idx="35">
                  <c:v>11.960909090909093</c:v>
                </c:pt>
                <c:pt idx="36">
                  <c:v>11.774999999999999</c:v>
                </c:pt>
                <c:pt idx="37">
                  <c:v>11.648095238095237</c:v>
                </c:pt>
                <c:pt idx="38">
                  <c:v>11.205454545454545</c:v>
                </c:pt>
                <c:pt idx="39">
                  <c:v>11.509047619047617</c:v>
                </c:pt>
                <c:pt idx="40">
                  <c:v>11.199473684210528</c:v>
                </c:pt>
                <c:pt idx="41">
                  <c:v>10.94</c:v>
                </c:pt>
                <c:pt idx="42">
                  <c:v>10.602857142857143</c:v>
                </c:pt>
                <c:pt idx="43">
                  <c:v>10.478260869565217</c:v>
                </c:pt>
                <c:pt idx="44">
                  <c:v>10.265909090909089</c:v>
                </c:pt>
                <c:pt idx="45">
                  <c:v>10.594761904761905</c:v>
                </c:pt>
                <c:pt idx="46">
                  <c:v>10.264761904761903</c:v>
                </c:pt>
                <c:pt idx="47">
                  <c:v>10.30590909090909</c:v>
                </c:pt>
                <c:pt idx="48">
                  <c:v>9.9061904761904742</c:v>
                </c:pt>
                <c:pt idx="49">
                  <c:v>9.9405263157894748</c:v>
                </c:pt>
                <c:pt idx="50">
                  <c:v>9.7936363636363595</c:v>
                </c:pt>
                <c:pt idx="51">
                  <c:v>9.4045000000000023</c:v>
                </c:pt>
                <c:pt idx="52">
                  <c:v>9.0965000000000007</c:v>
                </c:pt>
                <c:pt idx="53">
                  <c:v>8.8800000000000008</c:v>
                </c:pt>
                <c:pt idx="54">
                  <c:v>8.8176190476190488</c:v>
                </c:pt>
                <c:pt idx="55">
                  <c:v>8.7421739130434784</c:v>
                </c:pt>
                <c:pt idx="56">
                  <c:v>8.4909523809523808</c:v>
                </c:pt>
                <c:pt idx="57">
                  <c:v>8.1840909090909086</c:v>
                </c:pt>
                <c:pt idx="58">
                  <c:v>8.0971428571428579</c:v>
                </c:pt>
                <c:pt idx="59">
                  <c:v>8.1276190476190475</c:v>
                </c:pt>
                <c:pt idx="60">
                  <c:v>7.9844999999999997</c:v>
                </c:pt>
                <c:pt idx="61">
                  <c:v>7.5984210526315792</c:v>
                </c:pt>
                <c:pt idx="62">
                  <c:v>7.3285000000000009</c:v>
                </c:pt>
                <c:pt idx="63">
                  <c:v>7.4354545454545438</c:v>
                </c:pt>
                <c:pt idx="64">
                  <c:v>7.475714285714286</c:v>
                </c:pt>
                <c:pt idx="65">
                  <c:v>7.5609523809523811</c:v>
                </c:pt>
                <c:pt idx="66">
                  <c:v>7.7386363636363633</c:v>
                </c:pt>
                <c:pt idx="67">
                  <c:v>8.3878260869565224</c:v>
                </c:pt>
                <c:pt idx="68">
                  <c:v>8.8390000000000022</c:v>
                </c:pt>
                <c:pt idx="69">
                  <c:v>8.7572727272727278</c:v>
                </c:pt>
                <c:pt idx="70">
                  <c:v>8.9242105263157878</c:v>
                </c:pt>
                <c:pt idx="71">
                  <c:v>9.0628571428571423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18-4E69-BDEA-D2D940CC4B1E}"/>
            </c:ext>
          </c:extLst>
        </c:ser>
        <c:ser>
          <c:idx val="4"/>
          <c:order val="3"/>
          <c:tx>
            <c:strRef>
              <c:f>'Т02-2'!$E$2</c:f>
              <c:strCache>
                <c:ptCount val="1"/>
                <c:pt idx="0">
                  <c:v>Ключевая ставка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'Т02-2'!$A$3:$A$729</c:f>
              <c:numCache>
                <c:formatCode>m/d/yyyy</c:formatCode>
                <c:ptCount val="72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'Т02-2'!$E$3:$E$729</c:f>
              <c:numCache>
                <c:formatCode>0.00</c:formatCode>
                <c:ptCount val="727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  <c:pt idx="3">
                  <c:v>5.5</c:v>
                </c:pt>
                <c:pt idx="4">
                  <c:v>5.5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5.5</c:v>
                </c:pt>
                <c:pt idx="11">
                  <c:v>5.5</c:v>
                </c:pt>
                <c:pt idx="12">
                  <c:v>5.5</c:v>
                </c:pt>
                <c:pt idx="13">
                  <c:v>5.5</c:v>
                </c:pt>
                <c:pt idx="14">
                  <c:v>7</c:v>
                </c:pt>
                <c:pt idx="15">
                  <c:v>7.0681818181818183</c:v>
                </c:pt>
                <c:pt idx="16">
                  <c:v>7.5</c:v>
                </c:pt>
                <c:pt idx="17">
                  <c:v>7.5</c:v>
                </c:pt>
                <c:pt idx="18">
                  <c:v>7.5869565217391308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9.5</c:v>
                </c:pt>
                <c:pt idx="23">
                  <c:v>13.5</c:v>
                </c:pt>
                <c:pt idx="24">
                  <c:v>17</c:v>
                </c:pt>
                <c:pt idx="25">
                  <c:v>15</c:v>
                </c:pt>
                <c:pt idx="26">
                  <c:v>14.428571428571429</c:v>
                </c:pt>
                <c:pt idx="27">
                  <c:v>14</c:v>
                </c:pt>
                <c:pt idx="28">
                  <c:v>12.5</c:v>
                </c:pt>
                <c:pt idx="29">
                  <c:v>11.976190476190476</c:v>
                </c:pt>
                <c:pt idx="30">
                  <c:v>11.5</c:v>
                </c:pt>
                <c:pt idx="31">
                  <c:v>11</c:v>
                </c:pt>
                <c:pt idx="32">
                  <c:v>11</c:v>
                </c:pt>
                <c:pt idx="33">
                  <c:v>11</c:v>
                </c:pt>
                <c:pt idx="34">
                  <c:v>11</c:v>
                </c:pt>
                <c:pt idx="35">
                  <c:v>11</c:v>
                </c:pt>
                <c:pt idx="36">
                  <c:v>11</c:v>
                </c:pt>
                <c:pt idx="37">
                  <c:v>11</c:v>
                </c:pt>
                <c:pt idx="38">
                  <c:v>11</c:v>
                </c:pt>
                <c:pt idx="39">
                  <c:v>11</c:v>
                </c:pt>
                <c:pt idx="40">
                  <c:v>11</c:v>
                </c:pt>
                <c:pt idx="41">
                  <c:v>10.69047619047619</c:v>
                </c:pt>
                <c:pt idx="42">
                  <c:v>10.5</c:v>
                </c:pt>
                <c:pt idx="43">
                  <c:v>10.5</c:v>
                </c:pt>
                <c:pt idx="44">
                  <c:v>10.272727272727273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9.9431818181818183</c:v>
                </c:pt>
                <c:pt idx="51">
                  <c:v>9.75</c:v>
                </c:pt>
                <c:pt idx="52">
                  <c:v>9.25</c:v>
                </c:pt>
                <c:pt idx="53">
                  <c:v>9.1309523809523814</c:v>
                </c:pt>
                <c:pt idx="54">
                  <c:v>9</c:v>
                </c:pt>
                <c:pt idx="55">
                  <c:v>9</c:v>
                </c:pt>
                <c:pt idx="56">
                  <c:v>8.7619047619047628</c:v>
                </c:pt>
                <c:pt idx="57">
                  <c:v>8.4772727272727266</c:v>
                </c:pt>
                <c:pt idx="58">
                  <c:v>8.25</c:v>
                </c:pt>
                <c:pt idx="59">
                  <c:v>8.0119047619047628</c:v>
                </c:pt>
                <c:pt idx="60">
                  <c:v>7.75</c:v>
                </c:pt>
                <c:pt idx="61">
                  <c:v>7.5921052631578947</c:v>
                </c:pt>
                <c:pt idx="62">
                  <c:v>7.4375</c:v>
                </c:pt>
                <c:pt idx="63">
                  <c:v>7.25</c:v>
                </c:pt>
                <c:pt idx="64">
                  <c:v>7.25</c:v>
                </c:pt>
                <c:pt idx="65">
                  <c:v>7.25</c:v>
                </c:pt>
                <c:pt idx="66">
                  <c:v>7.25</c:v>
                </c:pt>
                <c:pt idx="67">
                  <c:v>7.25</c:v>
                </c:pt>
                <c:pt idx="68">
                  <c:v>7.375</c:v>
                </c:pt>
                <c:pt idx="69">
                  <c:v>7.5</c:v>
                </c:pt>
                <c:pt idx="70">
                  <c:v>7.5</c:v>
                </c:pt>
                <c:pt idx="71">
                  <c:v>7.6309523809523814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18-4E69-BDEA-D2D940CC4B1E}"/>
            </c:ext>
          </c:extLst>
        </c:ser>
        <c:ser>
          <c:idx val="5"/>
          <c:order val="4"/>
          <c:tx>
            <c:strRef>
              <c:f>'Т02-2'!$F$2</c:f>
              <c:strCache>
                <c:ptCount val="1"/>
                <c:pt idx="0">
                  <c:v>Фактическая инфляция г/г, %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'Т02-2'!$A$3:$A$729</c:f>
              <c:numCache>
                <c:formatCode>m/d/yyyy</c:formatCode>
                <c:ptCount val="72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'Т02-2'!$F$3:$F$729</c:f>
              <c:numCache>
                <c:formatCode>0.00</c:formatCode>
                <c:ptCount val="727"/>
                <c:pt idx="0">
                  <c:v>7.0699999999999932</c:v>
                </c:pt>
                <c:pt idx="1">
                  <c:v>7.2800000000000011</c:v>
                </c:pt>
                <c:pt idx="2">
                  <c:v>7.019999999999996</c:v>
                </c:pt>
                <c:pt idx="3">
                  <c:v>7.2399999999999949</c:v>
                </c:pt>
                <c:pt idx="4">
                  <c:v>7.3900000000000006</c:v>
                </c:pt>
                <c:pt idx="5">
                  <c:v>6.8900000000000006</c:v>
                </c:pt>
                <c:pt idx="6">
                  <c:v>6.4599999999999937</c:v>
                </c:pt>
                <c:pt idx="7">
                  <c:v>6.5100000000000051</c:v>
                </c:pt>
                <c:pt idx="8">
                  <c:v>6.1400000000000006</c:v>
                </c:pt>
                <c:pt idx="9">
                  <c:v>6.269999999999996</c:v>
                </c:pt>
                <c:pt idx="10">
                  <c:v>6.5</c:v>
                </c:pt>
                <c:pt idx="11">
                  <c:v>6.4699999999999989</c:v>
                </c:pt>
                <c:pt idx="12">
                  <c:v>6.0699999999999932</c:v>
                </c:pt>
                <c:pt idx="13">
                  <c:v>6.2099999999999937</c:v>
                </c:pt>
                <c:pt idx="14">
                  <c:v>6.9200000000000017</c:v>
                </c:pt>
                <c:pt idx="15">
                  <c:v>7.3299999999999983</c:v>
                </c:pt>
                <c:pt idx="16">
                  <c:v>7.5900000000000034</c:v>
                </c:pt>
                <c:pt idx="17">
                  <c:v>7.8100000000000023</c:v>
                </c:pt>
                <c:pt idx="18">
                  <c:v>7.4500000000000028</c:v>
                </c:pt>
                <c:pt idx="19">
                  <c:v>7.5499999999999972</c:v>
                </c:pt>
                <c:pt idx="20">
                  <c:v>8.0300000000000011</c:v>
                </c:pt>
                <c:pt idx="21">
                  <c:v>8.2900000000000063</c:v>
                </c:pt>
                <c:pt idx="22">
                  <c:v>9.0600000000000023</c:v>
                </c:pt>
                <c:pt idx="23">
                  <c:v>11.349999999999994</c:v>
                </c:pt>
                <c:pt idx="24">
                  <c:v>14.959999999999994</c:v>
                </c:pt>
                <c:pt idx="25">
                  <c:v>16.700000000000003</c:v>
                </c:pt>
                <c:pt idx="26">
                  <c:v>16.920000000000002</c:v>
                </c:pt>
                <c:pt idx="27">
                  <c:v>16.409999999999997</c:v>
                </c:pt>
                <c:pt idx="28">
                  <c:v>15.780000000000001</c:v>
                </c:pt>
                <c:pt idx="29">
                  <c:v>15.280000000000001</c:v>
                </c:pt>
                <c:pt idx="30">
                  <c:v>15.64</c:v>
                </c:pt>
                <c:pt idx="31">
                  <c:v>15.769999999999996</c:v>
                </c:pt>
                <c:pt idx="32">
                  <c:v>15.680000000000007</c:v>
                </c:pt>
                <c:pt idx="33">
                  <c:v>15.590000000000003</c:v>
                </c:pt>
                <c:pt idx="34">
                  <c:v>14.980000000000004</c:v>
                </c:pt>
                <c:pt idx="35">
                  <c:v>12.909999999999997</c:v>
                </c:pt>
                <c:pt idx="36">
                  <c:v>9.769999999999996</c:v>
                </c:pt>
                <c:pt idx="37">
                  <c:v>8.0600000000000023</c:v>
                </c:pt>
                <c:pt idx="38">
                  <c:v>7.269999999999996</c:v>
                </c:pt>
                <c:pt idx="39">
                  <c:v>7.25</c:v>
                </c:pt>
                <c:pt idx="40">
                  <c:v>7.3100000000000023</c:v>
                </c:pt>
                <c:pt idx="41">
                  <c:v>7.4899999999999949</c:v>
                </c:pt>
                <c:pt idx="42">
                  <c:v>7.2099999999999937</c:v>
                </c:pt>
                <c:pt idx="43">
                  <c:v>6.8499999999999943</c:v>
                </c:pt>
                <c:pt idx="44">
                  <c:v>6.4300000000000068</c:v>
                </c:pt>
                <c:pt idx="45">
                  <c:v>6.0999999999999943</c:v>
                </c:pt>
                <c:pt idx="46">
                  <c:v>5.7800000000000011</c:v>
                </c:pt>
                <c:pt idx="47">
                  <c:v>5.3900000000000006</c:v>
                </c:pt>
                <c:pt idx="48">
                  <c:v>5.0400000000000063</c:v>
                </c:pt>
                <c:pt idx="49">
                  <c:v>4.5999999999999943</c:v>
                </c:pt>
                <c:pt idx="50">
                  <c:v>4.25</c:v>
                </c:pt>
                <c:pt idx="51">
                  <c:v>4.1400000000000006</c:v>
                </c:pt>
                <c:pt idx="52">
                  <c:v>4.0900000000000034</c:v>
                </c:pt>
                <c:pt idx="53">
                  <c:v>4.3499999999999943</c:v>
                </c:pt>
                <c:pt idx="54">
                  <c:v>3.8599999999999994</c:v>
                </c:pt>
                <c:pt idx="55">
                  <c:v>3.29</c:v>
                </c:pt>
                <c:pt idx="56">
                  <c:v>2.96</c:v>
                </c:pt>
                <c:pt idx="57">
                  <c:v>2.72</c:v>
                </c:pt>
                <c:pt idx="58">
                  <c:v>2.4900000000000002</c:v>
                </c:pt>
                <c:pt idx="59">
                  <c:v>2.5099999999999998</c:v>
                </c:pt>
                <c:pt idx="60">
                  <c:v>2.19</c:v>
                </c:pt>
                <c:pt idx="61">
                  <c:v>2.1800000000000002</c:v>
                </c:pt>
                <c:pt idx="62">
                  <c:v>2.35</c:v>
                </c:pt>
                <c:pt idx="63">
                  <c:v>2.4</c:v>
                </c:pt>
                <c:pt idx="64">
                  <c:v>2.41</c:v>
                </c:pt>
                <c:pt idx="65">
                  <c:v>2.29</c:v>
                </c:pt>
                <c:pt idx="66">
                  <c:v>2.5</c:v>
                </c:pt>
                <c:pt idx="67">
                  <c:v>3.1</c:v>
                </c:pt>
                <c:pt idx="68">
                  <c:v>3.4</c:v>
                </c:pt>
                <c:pt idx="69">
                  <c:v>3.5</c:v>
                </c:pt>
                <c:pt idx="70">
                  <c:v>3.8102406666666666</c:v>
                </c:pt>
                <c:pt idx="71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18-4E69-BDEA-D2D940CC4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8379024"/>
        <c:axId val="2016981840"/>
      </c:lineChart>
      <c:dateAx>
        <c:axId val="2018379024"/>
        <c:scaling>
          <c:orientation val="minMax"/>
          <c:max val="43465"/>
        </c:scaling>
        <c:delete val="0"/>
        <c:axPos val="b"/>
        <c:majorGridlines>
          <c:spPr>
            <a:ln w="9525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D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6981840"/>
        <c:crosses val="autoZero"/>
        <c:auto val="1"/>
        <c:lblOffset val="100"/>
        <c:baseTimeUnit val="months"/>
        <c:majorUnit val="12"/>
        <c:majorTimeUnit val="months"/>
      </c:dateAx>
      <c:valAx>
        <c:axId val="201698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D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379024"/>
        <c:crosses val="autoZero"/>
        <c:crossBetween val="between"/>
        <c:majorUnit val="4"/>
      </c:valAx>
      <c:spPr>
        <a:noFill/>
        <a:ln w="9525" cap="flat" cmpd="sng" algn="ctr">
          <a:solidFill>
            <a:srgbClr val="BFBFBF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b"/>
      <c:layout>
        <c:manualLayout>
          <c:xMode val="edge"/>
          <c:yMode val="edge"/>
          <c:x val="0"/>
          <c:y val="0.80414936093328271"/>
          <c:w val="1"/>
          <c:h val="0.183359728759117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D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38330178247135E-2"/>
          <c:y val="6.9014529997063659E-2"/>
          <c:w val="0.95223727911618294"/>
          <c:h val="8.8962483717062151E-3"/>
        </c:manualLayout>
      </c:layout>
      <c:areaChart>
        <c:grouping val="stacked"/>
        <c:varyColors val="0"/>
        <c:ser>
          <c:idx val="5"/>
          <c:order val="5"/>
          <c:tx>
            <c:strRef>
              <c:f>'Т01-2'!$G$2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'Т01-2'!$A$3:$A$121</c:f>
              <c:numCache>
                <c:formatCode>m/d/yyyy</c:formatCode>
                <c:ptCount val="119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</c:numCache>
            </c:numRef>
          </c:cat>
          <c:val>
            <c:numRef>
              <c:f>'Т01-2'!$G$3:$G$121</c:f>
              <c:numCache>
                <c:formatCode>General</c:formatCode>
                <c:ptCount val="119"/>
                <c:pt idx="0">
                  <c:v>9.3063902304077999</c:v>
                </c:pt>
                <c:pt idx="1">
                  <c:v>10.148130162054052</c:v>
                </c:pt>
                <c:pt idx="2">
                  <c:v>7.9811872427280299</c:v>
                </c:pt>
                <c:pt idx="3">
                  <c:v>7.9831553049289887</c:v>
                </c:pt>
                <c:pt idx="4">
                  <c:v>6.2178135794030513</c:v>
                </c:pt>
                <c:pt idx="5">
                  <c:v>6.2302221096218791</c:v>
                </c:pt>
                <c:pt idx="6">
                  <c:v>6.3585276052449959</c:v>
                </c:pt>
                <c:pt idx="7">
                  <c:v>4.9436959893970744</c:v>
                </c:pt>
                <c:pt idx="8">
                  <c:v>4.9816900252525258</c:v>
                </c:pt>
                <c:pt idx="9">
                  <c:v>3.9086003787878774</c:v>
                </c:pt>
                <c:pt idx="10">
                  <c:v>4.0522950757575771</c:v>
                </c:pt>
                <c:pt idx="11">
                  <c:v>4.2117727272727263</c:v>
                </c:pt>
                <c:pt idx="12">
                  <c:v>3.087886403508771</c:v>
                </c:pt>
                <c:pt idx="13">
                  <c:v>2.3971634768740024</c:v>
                </c:pt>
                <c:pt idx="14">
                  <c:v>1.9016163277511968</c:v>
                </c:pt>
                <c:pt idx="15">
                  <c:v>1.6962699362041465</c:v>
                </c:pt>
                <c:pt idx="16">
                  <c:v>1.759151999316473</c:v>
                </c:pt>
                <c:pt idx="17">
                  <c:v>1.6629393084985193</c:v>
                </c:pt>
                <c:pt idx="18">
                  <c:v>1.7447150974025984</c:v>
                </c:pt>
                <c:pt idx="19">
                  <c:v>1.1183143939393947</c:v>
                </c:pt>
                <c:pt idx="20">
                  <c:v>1.2508943903318928</c:v>
                </c:pt>
                <c:pt idx="21">
                  <c:v>2.0680537518037516</c:v>
                </c:pt>
                <c:pt idx="22">
                  <c:v>2.2413979076479071</c:v>
                </c:pt>
                <c:pt idx="23">
                  <c:v>3.2399645562770552</c:v>
                </c:pt>
                <c:pt idx="24">
                  <c:v>3.267393939393938</c:v>
                </c:pt>
                <c:pt idx="25">
                  <c:v>3.9433188596491222</c:v>
                </c:pt>
                <c:pt idx="26">
                  <c:v>3.9625676767676783</c:v>
                </c:pt>
                <c:pt idx="27">
                  <c:v>4.3166888888888906</c:v>
                </c:pt>
                <c:pt idx="28">
                  <c:v>4.2409074603174615</c:v>
                </c:pt>
                <c:pt idx="29">
                  <c:v>4.2274825396825406</c:v>
                </c:pt>
                <c:pt idx="30">
                  <c:v>4.4399434092477579</c:v>
                </c:pt>
                <c:pt idx="31">
                  <c:v>4.5908442185833511</c:v>
                </c:pt>
                <c:pt idx="32">
                  <c:v>5.1066855448898938</c:v>
                </c:pt>
                <c:pt idx="33">
                  <c:v>6.1262202020202006</c:v>
                </c:pt>
                <c:pt idx="34">
                  <c:v>5.7568898989898969</c:v>
                </c:pt>
                <c:pt idx="35">
                  <c:v>5.7067774891774903</c:v>
                </c:pt>
                <c:pt idx="36">
                  <c:v>5.8222652958152965</c:v>
                </c:pt>
                <c:pt idx="37">
                  <c:v>5.2154242857142856</c:v>
                </c:pt>
                <c:pt idx="38">
                  <c:v>5.1358719047619052</c:v>
                </c:pt>
                <c:pt idx="39">
                  <c:v>5.5929282263630107</c:v>
                </c:pt>
                <c:pt idx="40">
                  <c:v>5.7105504485852308</c:v>
                </c:pt>
                <c:pt idx="41">
                  <c:v>6.0026651094798948</c:v>
                </c:pt>
                <c:pt idx="42">
                  <c:v>5.961652437417654</c:v>
                </c:pt>
                <c:pt idx="43">
                  <c:v>5.3040613965744408</c:v>
                </c:pt>
                <c:pt idx="44">
                  <c:v>5.8851307246376807</c:v>
                </c:pt>
                <c:pt idx="45">
                  <c:v>5.10670862663906</c:v>
                </c:pt>
                <c:pt idx="46">
                  <c:v>5.0997368875086266</c:v>
                </c:pt>
                <c:pt idx="47">
                  <c:v>5.0976244404739433</c:v>
                </c:pt>
                <c:pt idx="48">
                  <c:v>4.9230780838108359</c:v>
                </c:pt>
                <c:pt idx="49">
                  <c:v>4.9097744679876936</c:v>
                </c:pt>
                <c:pt idx="50">
                  <c:v>5.0692771799242538</c:v>
                </c:pt>
                <c:pt idx="51">
                  <c:v>4.81858576383926</c:v>
                </c:pt>
                <c:pt idx="52">
                  <c:v>4.8303909612239186</c:v>
                </c:pt>
                <c:pt idx="53">
                  <c:v>5.6229499474966165</c:v>
                </c:pt>
                <c:pt idx="54">
                  <c:v>5.3025788810043153</c:v>
                </c:pt>
                <c:pt idx="55">
                  <c:v>5.2924343781522571</c:v>
                </c:pt>
                <c:pt idx="56">
                  <c:v>5.3270180113109609</c:v>
                </c:pt>
                <c:pt idx="57">
                  <c:v>5.323354966570875</c:v>
                </c:pt>
                <c:pt idx="58">
                  <c:v>5.5924357908102804</c:v>
                </c:pt>
                <c:pt idx="59">
                  <c:v>5.8156295019053239</c:v>
                </c:pt>
                <c:pt idx="60">
                  <c:v>6.0459057807559589</c:v>
                </c:pt>
                <c:pt idx="61">
                  <c:v>6.1401181140350873</c:v>
                </c:pt>
                <c:pt idx="62">
                  <c:v>7.2914330681818162</c:v>
                </c:pt>
                <c:pt idx="63">
                  <c:v>6.6379916666666681</c:v>
                </c:pt>
                <c:pt idx="64">
                  <c:v>6.6255574212519965</c:v>
                </c:pt>
                <c:pt idx="65">
                  <c:v>5.9757991704805491</c:v>
                </c:pt>
                <c:pt idx="66">
                  <c:v>6.0382407449783875</c:v>
                </c:pt>
                <c:pt idx="67">
                  <c:v>7.0628728841207096</c:v>
                </c:pt>
                <c:pt idx="68">
                  <c:v>7.2788258014931921</c:v>
                </c:pt>
                <c:pt idx="69">
                  <c:v>7.8740478670187777</c:v>
                </c:pt>
                <c:pt idx="70">
                  <c:v>8.5387094859252315</c:v>
                </c:pt>
                <c:pt idx="71">
                  <c:v>11.59058709020025</c:v>
                </c:pt>
                <c:pt idx="72">
                  <c:v>12.825153129984052</c:v>
                </c:pt>
                <c:pt idx="73">
                  <c:v>11.156033249791145</c:v>
                </c:pt>
                <c:pt idx="74">
                  <c:v>11.04632913154097</c:v>
                </c:pt>
                <c:pt idx="75">
                  <c:v>9.2413059072871544</c:v>
                </c:pt>
                <c:pt idx="76">
                  <c:v>7.9042176497114012</c:v>
                </c:pt>
                <c:pt idx="77">
                  <c:v>8.8177935213940657</c:v>
                </c:pt>
                <c:pt idx="78">
                  <c:v>8.3162832643202229</c:v>
                </c:pt>
                <c:pt idx="79">
                  <c:v>8.2321674932555347</c:v>
                </c:pt>
                <c:pt idx="80">
                  <c:v>7.9579991702741673</c:v>
                </c:pt>
                <c:pt idx="81">
                  <c:v>6.5846047348484884</c:v>
                </c:pt>
                <c:pt idx="82">
                  <c:v>6.6607697603754934</c:v>
                </c:pt>
                <c:pt idx="83">
                  <c:v>7.2869793121431696</c:v>
                </c:pt>
                <c:pt idx="84">
                  <c:v>7.4768676779440355</c:v>
                </c:pt>
                <c:pt idx="85">
                  <c:v>7.4657839646464659</c:v>
                </c:pt>
                <c:pt idx="86">
                  <c:v>5.558718145743148</c:v>
                </c:pt>
                <c:pt idx="87">
                  <c:v>6.8994955978962578</c:v>
                </c:pt>
                <c:pt idx="88">
                  <c:v>6.2491498851294915</c:v>
                </c:pt>
                <c:pt idx="89">
                  <c:v>6.6654259189640754</c:v>
                </c:pt>
                <c:pt idx="90">
                  <c:v>6.5201658040027599</c:v>
                </c:pt>
                <c:pt idx="91">
                  <c:v>6.3319587019260926</c:v>
                </c:pt>
                <c:pt idx="92">
                  <c:v>6.6029746063115624</c:v>
                </c:pt>
                <c:pt idx="93">
                  <c:v>6.5412604617604622</c:v>
                </c:pt>
                <c:pt idx="94">
                  <c:v>6.7544541847041826</c:v>
                </c:pt>
                <c:pt idx="95">
                  <c:v>6.8087483766233738</c:v>
                </c:pt>
                <c:pt idx="96">
                  <c:v>6.0669508430166319</c:v>
                </c:pt>
                <c:pt idx="97">
                  <c:v>6.4738007518796978</c:v>
                </c:pt>
                <c:pt idx="98">
                  <c:v>6.0412755183413065</c:v>
                </c:pt>
                <c:pt idx="99">
                  <c:v>5.5490745614035086</c:v>
                </c:pt>
                <c:pt idx="100">
                  <c:v>6.0407158730158743</c:v>
                </c:pt>
                <c:pt idx="101">
                  <c:v>6.224492063492062</c:v>
                </c:pt>
                <c:pt idx="102">
                  <c:v>6.2597389579020017</c:v>
                </c:pt>
                <c:pt idx="103">
                  <c:v>5.7696057625948924</c:v>
                </c:pt>
                <c:pt idx="104">
                  <c:v>5.1851076447706888</c:v>
                </c:pt>
                <c:pt idx="105">
                  <c:v>5.609945526695526</c:v>
                </c:pt>
                <c:pt idx="106">
                  <c:v>5.1854559884559883</c:v>
                </c:pt>
                <c:pt idx="107">
                  <c:v>5.2943769841269832</c:v>
                </c:pt>
                <c:pt idx="108">
                  <c:v>5.5225556140516918</c:v>
                </c:pt>
                <c:pt idx="109">
                  <c:v>4.5379078947368434</c:v>
                </c:pt>
                <c:pt idx="110">
                  <c:v>4.5607028043593836</c:v>
                </c:pt>
                <c:pt idx="111">
                  <c:v>5.0312027417027423</c:v>
                </c:pt>
                <c:pt idx="112">
                  <c:v>5.1784737734487747</c:v>
                </c:pt>
                <c:pt idx="113">
                  <c:v>5.7114873737373744</c:v>
                </c:pt>
                <c:pt idx="114">
                  <c:v>5.5720035839764108</c:v>
                </c:pt>
                <c:pt idx="115">
                  <c:v>6.0083448616600803</c:v>
                </c:pt>
                <c:pt idx="116">
                  <c:v>6.4170853096179199</c:v>
                </c:pt>
                <c:pt idx="117">
                  <c:v>6.9149225960855603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4-480D-93D7-5DA40F277080}"/>
            </c:ext>
          </c:extLst>
        </c:ser>
        <c:ser>
          <c:idx val="6"/>
          <c:order val="6"/>
          <c:tx>
            <c:strRef>
              <c:f>'Т01-2'!$H$2</c:f>
              <c:strCache>
                <c:ptCount val="1"/>
                <c:pt idx="0">
                  <c:v>Прибыль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'Т01-2'!$A$3:$A$121</c:f>
              <c:numCache>
                <c:formatCode>m/d/yyyy</c:formatCode>
                <c:ptCount val="119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</c:numCache>
            </c:numRef>
          </c:cat>
          <c:val>
            <c:numRef>
              <c:f>'Т01-2'!$H$3:$H$121</c:f>
              <c:numCache>
                <c:formatCode>General</c:formatCode>
                <c:ptCount val="119"/>
                <c:pt idx="0">
                  <c:v>0</c:v>
                </c:pt>
                <c:pt idx="1">
                  <c:v>0</c:v>
                </c:pt>
                <c:pt idx="2">
                  <c:v>1.9116538955849429</c:v>
                </c:pt>
                <c:pt idx="3">
                  <c:v>1.4625771276462367</c:v>
                </c:pt>
                <c:pt idx="4">
                  <c:v>3.1032581773278864</c:v>
                </c:pt>
                <c:pt idx="5">
                  <c:v>3.254880072582738</c:v>
                </c:pt>
                <c:pt idx="6">
                  <c:v>3.2403941043802131</c:v>
                </c:pt>
                <c:pt idx="7">
                  <c:v>4.6478674340888766</c:v>
                </c:pt>
                <c:pt idx="8">
                  <c:v>4.3908706883921225</c:v>
                </c:pt>
                <c:pt idx="9">
                  <c:v>4.5628809466859757</c:v>
                </c:pt>
                <c:pt idx="10">
                  <c:v>3.6098791752920611</c:v>
                </c:pt>
                <c:pt idx="11">
                  <c:v>3.1750081100180791</c:v>
                </c:pt>
                <c:pt idx="12">
                  <c:v>3.3487435860826222</c:v>
                </c:pt>
                <c:pt idx="13">
                  <c:v>3.7114293871829922</c:v>
                </c:pt>
                <c:pt idx="14">
                  <c:v>3.6054918038585146</c:v>
                </c:pt>
                <c:pt idx="15">
                  <c:v>3.3765158988308492</c:v>
                </c:pt>
                <c:pt idx="16">
                  <c:v>3.6559210466574537</c:v>
                </c:pt>
                <c:pt idx="17">
                  <c:v>3.6104343873366722</c:v>
                </c:pt>
                <c:pt idx="18">
                  <c:v>3.3910223834480258</c:v>
                </c:pt>
                <c:pt idx="19">
                  <c:v>4.1356082829890042</c:v>
                </c:pt>
                <c:pt idx="20">
                  <c:v>4.014344404282534</c:v>
                </c:pt>
                <c:pt idx="21">
                  <c:v>3.2061421044031433</c:v>
                </c:pt>
                <c:pt idx="22">
                  <c:v>3.1028683298601454</c:v>
                </c:pt>
                <c:pt idx="23">
                  <c:v>2.6494454495443454</c:v>
                </c:pt>
                <c:pt idx="24">
                  <c:v>2.8933719281832118</c:v>
                </c:pt>
                <c:pt idx="25">
                  <c:v>2.1330405459138895</c:v>
                </c:pt>
                <c:pt idx="26">
                  <c:v>2.0553048827975875</c:v>
                </c:pt>
                <c:pt idx="27">
                  <c:v>1.4962559414952561</c:v>
                </c:pt>
                <c:pt idx="28">
                  <c:v>1.6649625875764127</c:v>
                </c:pt>
                <c:pt idx="29">
                  <c:v>1.7852498404621839</c:v>
                </c:pt>
                <c:pt idx="30">
                  <c:v>1.5231071674039074</c:v>
                </c:pt>
                <c:pt idx="31">
                  <c:v>1.3959152964152524</c:v>
                </c:pt>
                <c:pt idx="32">
                  <c:v>1.2500145690325006</c:v>
                </c:pt>
                <c:pt idx="33">
                  <c:v>0.67739702860058015</c:v>
                </c:pt>
                <c:pt idx="34">
                  <c:v>0.90644315028921718</c:v>
                </c:pt>
                <c:pt idx="35">
                  <c:v>0.9821891200441244</c:v>
                </c:pt>
                <c:pt idx="36">
                  <c:v>0.72066616766360381</c:v>
                </c:pt>
                <c:pt idx="37">
                  <c:v>0.84073928858247504</c:v>
                </c:pt>
                <c:pt idx="38">
                  <c:v>0.85845165395994527</c:v>
                </c:pt>
                <c:pt idx="39">
                  <c:v>0.50726759904756691</c:v>
                </c:pt>
                <c:pt idx="40">
                  <c:v>0.77687499986847253</c:v>
                </c:pt>
                <c:pt idx="41">
                  <c:v>0.76056235203284317</c:v>
                </c:pt>
                <c:pt idx="42">
                  <c:v>0.34301306810197107</c:v>
                </c:pt>
                <c:pt idx="43">
                  <c:v>0.8506622728390022</c:v>
                </c:pt>
                <c:pt idx="44">
                  <c:v>0.21540412152597832</c:v>
                </c:pt>
                <c:pt idx="45">
                  <c:v>0.68619312351116568</c:v>
                </c:pt>
                <c:pt idx="46">
                  <c:v>0.37292237651131854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0.2234306110587212</c:v>
                </c:pt>
                <c:pt idx="62">
                  <c:v>7.4866862821358071E-2</c:v>
                </c:pt>
                <c:pt idx="63">
                  <c:v>0.63988424164356172</c:v>
                </c:pt>
                <c:pt idx="64">
                  <c:v>0.56825986963473252</c:v>
                </c:pt>
                <c:pt idx="65">
                  <c:v>0.81609053427969369</c:v>
                </c:pt>
                <c:pt idx="66">
                  <c:v>1.1577097275140802</c:v>
                </c:pt>
                <c:pt idx="67">
                  <c:v>0.88202463225450467</c:v>
                </c:pt>
                <c:pt idx="68">
                  <c:v>0.76821261562164977</c:v>
                </c:pt>
                <c:pt idx="69">
                  <c:v>0.47062961160035743</c:v>
                </c:pt>
                <c:pt idx="70">
                  <c:v>0.32397797384241767</c:v>
                </c:pt>
                <c:pt idx="71">
                  <c:v>0.16212048115281574</c:v>
                </c:pt>
                <c:pt idx="72">
                  <c:v>0.613761011095033</c:v>
                </c:pt>
                <c:pt idx="73">
                  <c:v>0.70971213823283419</c:v>
                </c:pt>
                <c:pt idx="74">
                  <c:v>0.76862034875381879</c:v>
                </c:pt>
                <c:pt idx="75">
                  <c:v>0.75716113048695932</c:v>
                </c:pt>
                <c:pt idx="76">
                  <c:v>1.4346859773738019</c:v>
                </c:pt>
                <c:pt idx="77">
                  <c:v>0.92508336122428225</c:v>
                </c:pt>
                <c:pt idx="78">
                  <c:v>1.2931613873322187</c:v>
                </c:pt>
                <c:pt idx="79">
                  <c:v>1.8019107050387781</c:v>
                </c:pt>
                <c:pt idx="80">
                  <c:v>2.1764957783793295</c:v>
                </c:pt>
                <c:pt idx="81">
                  <c:v>2.4879360576050384</c:v>
                </c:pt>
                <c:pt idx="82">
                  <c:v>1.8567454927647371</c:v>
                </c:pt>
                <c:pt idx="83">
                  <c:v>1.3689261806062354</c:v>
                </c:pt>
                <c:pt idx="84">
                  <c:v>1.6246292055899665</c:v>
                </c:pt>
                <c:pt idx="85">
                  <c:v>1.3734972046291807</c:v>
                </c:pt>
                <c:pt idx="86">
                  <c:v>2.428279443583957</c:v>
                </c:pt>
                <c:pt idx="87">
                  <c:v>1.0398190227696991</c:v>
                </c:pt>
                <c:pt idx="88">
                  <c:v>1.4891950406472896</c:v>
                </c:pt>
                <c:pt idx="89">
                  <c:v>0.79565559083484816</c:v>
                </c:pt>
                <c:pt idx="90">
                  <c:v>0.69347161166772409</c:v>
                </c:pt>
                <c:pt idx="91">
                  <c:v>0.77004083229263398</c:v>
                </c:pt>
                <c:pt idx="92">
                  <c:v>0.28115277707691533</c:v>
                </c:pt>
                <c:pt idx="93">
                  <c:v>0.57321725810845459</c:v>
                </c:pt>
                <c:pt idx="94">
                  <c:v>0.57758049256883404</c:v>
                </c:pt>
                <c:pt idx="95">
                  <c:v>0.22816755921950083</c:v>
                </c:pt>
                <c:pt idx="96">
                  <c:v>0.4839123892246705</c:v>
                </c:pt>
                <c:pt idx="97">
                  <c:v>0.13923614215022073</c:v>
                </c:pt>
                <c:pt idx="98">
                  <c:v>0.56901734571409268</c:v>
                </c:pt>
                <c:pt idx="99">
                  <c:v>0.91487787168628554</c:v>
                </c:pt>
                <c:pt idx="100">
                  <c:v>0.2458220156001768</c:v>
                </c:pt>
                <c:pt idx="101">
                  <c:v>0.129577674169085</c:v>
                </c:pt>
                <c:pt idx="102">
                  <c:v>0.21088034433325814</c:v>
                </c:pt>
                <c:pt idx="103">
                  <c:v>0.58553876361809354</c:v>
                </c:pt>
                <c:pt idx="104">
                  <c:v>0.91485611429024272</c:v>
                </c:pt>
                <c:pt idx="105">
                  <c:v>0.4107142215047333</c:v>
                </c:pt>
                <c:pt idx="106">
                  <c:v>0.89152508158527466</c:v>
                </c:pt>
                <c:pt idx="107">
                  <c:v>0.45299153245480811</c:v>
                </c:pt>
                <c:pt idx="108">
                  <c:v>0</c:v>
                </c:pt>
                <c:pt idx="109">
                  <c:v>0.75818052532360114</c:v>
                </c:pt>
                <c:pt idx="110">
                  <c:v>0.61675945857231129</c:v>
                </c:pt>
                <c:pt idx="111">
                  <c:v>0.41939591349798877</c:v>
                </c:pt>
                <c:pt idx="112">
                  <c:v>0.34257007106261989</c:v>
                </c:pt>
                <c:pt idx="113">
                  <c:v>0.45972862576648088</c:v>
                </c:pt>
                <c:pt idx="114">
                  <c:v>0.36716423590584224</c:v>
                </c:pt>
                <c:pt idx="115">
                  <c:v>0.67561207286282676</c:v>
                </c:pt>
                <c:pt idx="116">
                  <c:v>0.58730617491538673</c:v>
                </c:pt>
                <c:pt idx="1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24-480D-93D7-5DA40F277080}"/>
            </c:ext>
          </c:extLst>
        </c:ser>
        <c:ser>
          <c:idx val="7"/>
          <c:order val="7"/>
          <c:tx>
            <c:strRef>
              <c:f>'Т01-2'!$I$2</c:f>
              <c:strCache>
                <c:ptCount val="1"/>
                <c:pt idx="0">
                  <c:v>Отчисления в АСВ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'Т01-2'!$A$3:$A$121</c:f>
              <c:numCache>
                <c:formatCode>m/d/yyyy</c:formatCode>
                <c:ptCount val="119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</c:numCache>
            </c:numRef>
          </c:cat>
          <c:val>
            <c:numRef>
              <c:f>'Т01-2'!$I$3:$I$121</c:f>
              <c:numCache>
                <c:formatCode>General</c:formatCode>
                <c:ptCount val="119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0.4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0.4</c:v>
                </c:pt>
                <c:pt idx="35">
                  <c:v>0.4</c:v>
                </c:pt>
                <c:pt idx="36">
                  <c:v>0.4</c:v>
                </c:pt>
                <c:pt idx="37">
                  <c:v>0.4</c:v>
                </c:pt>
                <c:pt idx="38">
                  <c:v>0.4</c:v>
                </c:pt>
                <c:pt idx="39">
                  <c:v>0.4</c:v>
                </c:pt>
                <c:pt idx="40">
                  <c:v>0.4</c:v>
                </c:pt>
                <c:pt idx="41">
                  <c:v>0.4</c:v>
                </c:pt>
                <c:pt idx="42">
                  <c:v>0.4</c:v>
                </c:pt>
                <c:pt idx="43">
                  <c:v>0.4</c:v>
                </c:pt>
                <c:pt idx="44">
                  <c:v>0.4</c:v>
                </c:pt>
                <c:pt idx="45">
                  <c:v>0.4</c:v>
                </c:pt>
                <c:pt idx="46">
                  <c:v>0.4</c:v>
                </c:pt>
                <c:pt idx="47">
                  <c:v>0.4</c:v>
                </c:pt>
                <c:pt idx="48">
                  <c:v>0.4</c:v>
                </c:pt>
                <c:pt idx="49">
                  <c:v>0.4</c:v>
                </c:pt>
                <c:pt idx="50">
                  <c:v>0.4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0.4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  <c:pt idx="63">
                  <c:v>0.4</c:v>
                </c:pt>
                <c:pt idx="64">
                  <c:v>0.4</c:v>
                </c:pt>
                <c:pt idx="65">
                  <c:v>0.4</c:v>
                </c:pt>
                <c:pt idx="66">
                  <c:v>0.4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0.4</c:v>
                </c:pt>
                <c:pt idx="71">
                  <c:v>0.4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>
                  <c:v>0.4</c:v>
                </c:pt>
                <c:pt idx="76">
                  <c:v>0.4</c:v>
                </c:pt>
                <c:pt idx="77">
                  <c:v>0.4</c:v>
                </c:pt>
                <c:pt idx="78">
                  <c:v>0.4</c:v>
                </c:pt>
                <c:pt idx="79">
                  <c:v>0.4</c:v>
                </c:pt>
                <c:pt idx="80">
                  <c:v>0.4</c:v>
                </c:pt>
                <c:pt idx="81">
                  <c:v>0.4</c:v>
                </c:pt>
                <c:pt idx="82">
                  <c:v>0.4</c:v>
                </c:pt>
                <c:pt idx="83">
                  <c:v>0.4</c:v>
                </c:pt>
                <c:pt idx="84">
                  <c:v>0.4</c:v>
                </c:pt>
                <c:pt idx="85">
                  <c:v>0.4</c:v>
                </c:pt>
                <c:pt idx="86">
                  <c:v>0.4</c:v>
                </c:pt>
                <c:pt idx="87">
                  <c:v>0.4</c:v>
                </c:pt>
                <c:pt idx="88">
                  <c:v>0.4</c:v>
                </c:pt>
                <c:pt idx="89">
                  <c:v>0.48</c:v>
                </c:pt>
                <c:pt idx="90">
                  <c:v>0.48</c:v>
                </c:pt>
                <c:pt idx="91">
                  <c:v>0.48</c:v>
                </c:pt>
                <c:pt idx="92">
                  <c:v>0.48</c:v>
                </c:pt>
                <c:pt idx="93">
                  <c:v>0.48</c:v>
                </c:pt>
                <c:pt idx="94">
                  <c:v>0.48</c:v>
                </c:pt>
                <c:pt idx="95">
                  <c:v>0.48</c:v>
                </c:pt>
                <c:pt idx="96">
                  <c:v>0.48</c:v>
                </c:pt>
                <c:pt idx="97">
                  <c:v>0.48</c:v>
                </c:pt>
                <c:pt idx="98">
                  <c:v>0.48</c:v>
                </c:pt>
                <c:pt idx="99">
                  <c:v>0.48</c:v>
                </c:pt>
                <c:pt idx="100">
                  <c:v>0.48</c:v>
                </c:pt>
                <c:pt idx="101">
                  <c:v>0.48</c:v>
                </c:pt>
                <c:pt idx="102">
                  <c:v>0.48</c:v>
                </c:pt>
                <c:pt idx="103">
                  <c:v>0.48</c:v>
                </c:pt>
                <c:pt idx="104">
                  <c:v>0.48</c:v>
                </c:pt>
                <c:pt idx="105">
                  <c:v>0.48</c:v>
                </c:pt>
                <c:pt idx="106">
                  <c:v>0.48</c:v>
                </c:pt>
                <c:pt idx="107">
                  <c:v>0.6</c:v>
                </c:pt>
                <c:pt idx="108">
                  <c:v>0.6</c:v>
                </c:pt>
                <c:pt idx="109">
                  <c:v>0.6</c:v>
                </c:pt>
                <c:pt idx="110">
                  <c:v>0.6</c:v>
                </c:pt>
                <c:pt idx="111">
                  <c:v>0.6</c:v>
                </c:pt>
                <c:pt idx="112">
                  <c:v>0.6</c:v>
                </c:pt>
                <c:pt idx="113">
                  <c:v>0.6</c:v>
                </c:pt>
                <c:pt idx="114">
                  <c:v>0.6</c:v>
                </c:pt>
                <c:pt idx="115">
                  <c:v>0.6</c:v>
                </c:pt>
                <c:pt idx="116">
                  <c:v>0.6</c:v>
                </c:pt>
                <c:pt idx="117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24-480D-93D7-5DA40F277080}"/>
            </c:ext>
          </c:extLst>
        </c:ser>
        <c:ser>
          <c:idx val="8"/>
          <c:order val="8"/>
          <c:tx>
            <c:strRef>
              <c:f>'Т01-2'!$J$2</c:f>
              <c:strCache>
                <c:ptCount val="1"/>
                <c:pt idx="0">
                  <c:v>Отчисления в ФОР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'Т01-2'!$A$3:$A$121</c:f>
              <c:numCache>
                <c:formatCode>m/d/yyyy</c:formatCode>
                <c:ptCount val="119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</c:numCache>
            </c:numRef>
          </c:cat>
          <c:val>
            <c:numRef>
              <c:f>'Т01-2'!$J$3:$J$121</c:f>
              <c:numCache>
                <c:formatCode>General</c:formatCode>
                <c:ptCount val="119"/>
                <c:pt idx="0">
                  <c:v>5.4434375E-2</c:v>
                </c:pt>
                <c:pt idx="1">
                  <c:v>5.8521052631578953E-2</c:v>
                </c:pt>
                <c:pt idx="2">
                  <c:v>5.7116666666666663E-2</c:v>
                </c:pt>
                <c:pt idx="3">
                  <c:v>0.11005454545454546</c:v>
                </c:pt>
                <c:pt idx="4">
                  <c:v>0.16370526315789471</c:v>
                </c:pt>
                <c:pt idx="5">
                  <c:v>0.22229523809523807</c:v>
                </c:pt>
                <c:pt idx="6">
                  <c:v>0.28169565217391307</c:v>
                </c:pt>
                <c:pt idx="7">
                  <c:v>0.2809880952380952</c:v>
                </c:pt>
                <c:pt idx="8">
                  <c:v>0.2748522727272727</c:v>
                </c:pt>
                <c:pt idx="9">
                  <c:v>0.25119318181818179</c:v>
                </c:pt>
                <c:pt idx="10">
                  <c:v>0.22992500000000005</c:v>
                </c:pt>
                <c:pt idx="11">
                  <c:v>0.21827272727272728</c:v>
                </c:pt>
                <c:pt idx="12">
                  <c:v>0.19401666666666664</c:v>
                </c:pt>
                <c:pt idx="13">
                  <c:v>0.18568421052631578</c:v>
                </c:pt>
                <c:pt idx="14">
                  <c:v>0.17028409090909091</c:v>
                </c:pt>
                <c:pt idx="15">
                  <c:v>0.1593181818181818</c:v>
                </c:pt>
                <c:pt idx="16">
                  <c:v>0.1682236842105263</c:v>
                </c:pt>
                <c:pt idx="17">
                  <c:v>0.16470238095238096</c:v>
                </c:pt>
                <c:pt idx="18">
                  <c:v>0.1612840909090909</c:v>
                </c:pt>
                <c:pt idx="19">
                  <c:v>0.16443181818181818</c:v>
                </c:pt>
                <c:pt idx="20">
                  <c:v>0.16478409090909094</c:v>
                </c:pt>
                <c:pt idx="21">
                  <c:v>0.16511904761904764</c:v>
                </c:pt>
                <c:pt idx="22">
                  <c:v>0.16702380952380949</c:v>
                </c:pt>
                <c:pt idx="23">
                  <c:v>0.18107954545454547</c:v>
                </c:pt>
                <c:pt idx="24">
                  <c:v>0.22699999999999998</c:v>
                </c:pt>
                <c:pt idx="25">
                  <c:v>0.26329210526315788</c:v>
                </c:pt>
                <c:pt idx="26">
                  <c:v>0.30021818181818188</c:v>
                </c:pt>
                <c:pt idx="27">
                  <c:v>0.29182857142857149</c:v>
                </c:pt>
                <c:pt idx="28">
                  <c:v>0.29582000000000003</c:v>
                </c:pt>
                <c:pt idx="29">
                  <c:v>0.3004</c:v>
                </c:pt>
                <c:pt idx="30">
                  <c:v>0.29838095238095241</c:v>
                </c:pt>
                <c:pt idx="31">
                  <c:v>0.29939130434782618</c:v>
                </c:pt>
                <c:pt idx="32">
                  <c:v>0.31470909090909094</c:v>
                </c:pt>
                <c:pt idx="33">
                  <c:v>0.33350476190476186</c:v>
                </c:pt>
                <c:pt idx="34">
                  <c:v>0.32777142857142849</c:v>
                </c:pt>
                <c:pt idx="35">
                  <c:v>0.32889090909090912</c:v>
                </c:pt>
                <c:pt idx="36">
                  <c:v>0.32255238095238098</c:v>
                </c:pt>
                <c:pt idx="37">
                  <c:v>0.30208000000000007</c:v>
                </c:pt>
                <c:pt idx="38">
                  <c:v>0.29928000000000005</c:v>
                </c:pt>
                <c:pt idx="39">
                  <c:v>0.30352380952380958</c:v>
                </c:pt>
                <c:pt idx="40">
                  <c:v>0.31948571428571426</c:v>
                </c:pt>
                <c:pt idx="41">
                  <c:v>0.33076000000000005</c:v>
                </c:pt>
                <c:pt idx="42">
                  <c:v>0.31149090909090904</c:v>
                </c:pt>
                <c:pt idx="43">
                  <c:v>0.30511304347826085</c:v>
                </c:pt>
                <c:pt idx="44">
                  <c:v>0.30284</c:v>
                </c:pt>
                <c:pt idx="45">
                  <c:v>0.28994782608695652</c:v>
                </c:pt>
                <c:pt idx="46">
                  <c:v>0.27657142857142852</c:v>
                </c:pt>
                <c:pt idx="47">
                  <c:v>0.26092000000000004</c:v>
                </c:pt>
                <c:pt idx="48">
                  <c:v>0.25357777777777779</c:v>
                </c:pt>
                <c:pt idx="49">
                  <c:v>0.26938624999999999</c:v>
                </c:pt>
                <c:pt idx="50">
                  <c:v>0.27631374999999997</c:v>
                </c:pt>
                <c:pt idx="51">
                  <c:v>0.26514204545454539</c:v>
                </c:pt>
                <c:pt idx="52">
                  <c:v>0.2656452380952381</c:v>
                </c:pt>
                <c:pt idx="53">
                  <c:v>0.3007881578947369</c:v>
                </c:pt>
                <c:pt idx="54">
                  <c:v>0.28639456521739137</c:v>
                </c:pt>
                <c:pt idx="55">
                  <c:v>0.28577386363636365</c:v>
                </c:pt>
                <c:pt idx="56">
                  <c:v>0.28713809523809514</c:v>
                </c:pt>
                <c:pt idx="57">
                  <c:v>0.28670869565217383</c:v>
                </c:pt>
                <c:pt idx="58">
                  <c:v>0.29835</c:v>
                </c:pt>
                <c:pt idx="59">
                  <c:v>0.30802380952380948</c:v>
                </c:pt>
                <c:pt idx="60">
                  <c:v>0.31794473684210528</c:v>
                </c:pt>
                <c:pt idx="61">
                  <c:v>0.33175500000000002</c:v>
                </c:pt>
                <c:pt idx="62">
                  <c:v>0.37599749999999993</c:v>
                </c:pt>
                <c:pt idx="63">
                  <c:v>0.37175909090909093</c:v>
                </c:pt>
                <c:pt idx="64">
                  <c:v>0.36773125000000007</c:v>
                </c:pt>
                <c:pt idx="65">
                  <c:v>0.34964078947368421</c:v>
                </c:pt>
                <c:pt idx="66">
                  <c:v>0.36727391304347828</c:v>
                </c:pt>
                <c:pt idx="67">
                  <c:v>0.40022857142857143</c:v>
                </c:pt>
                <c:pt idx="68">
                  <c:v>0.4044454545454545</c:v>
                </c:pt>
                <c:pt idx="69">
                  <c:v>0.4172576086956522</c:v>
                </c:pt>
                <c:pt idx="70">
                  <c:v>0.43975694444444441</c:v>
                </c:pt>
                <c:pt idx="71">
                  <c:v>0.56733636363636375</c:v>
                </c:pt>
                <c:pt idx="72">
                  <c:v>0.6415039473684212</c:v>
                </c:pt>
                <c:pt idx="73">
                  <c:v>0.57120000000000004</c:v>
                </c:pt>
                <c:pt idx="74">
                  <c:v>0.56856904761904759</c:v>
                </c:pt>
                <c:pt idx="75">
                  <c:v>0.48741704545454545</c:v>
                </c:pt>
                <c:pt idx="76">
                  <c:v>0.45765416666666675</c:v>
                </c:pt>
                <c:pt idx="77">
                  <c:v>0.47508928571428571</c:v>
                </c:pt>
                <c:pt idx="78">
                  <c:v>0.4686826086956522</c:v>
                </c:pt>
                <c:pt idx="79">
                  <c:v>0.48696904761904752</c:v>
                </c:pt>
                <c:pt idx="80">
                  <c:v>0.49091363636363633</c:v>
                </c:pt>
                <c:pt idx="81">
                  <c:v>0.44348750000000015</c:v>
                </c:pt>
                <c:pt idx="82">
                  <c:v>0.41864625000000005</c:v>
                </c:pt>
                <c:pt idx="83">
                  <c:v>0.4246715909090909</c:v>
                </c:pt>
                <c:pt idx="84">
                  <c:v>0.4448097222222222</c:v>
                </c:pt>
                <c:pt idx="85">
                  <c:v>0.43343928571428569</c:v>
                </c:pt>
                <c:pt idx="86">
                  <c:v>0.3958681818181819</c:v>
                </c:pt>
                <c:pt idx="87">
                  <c:v>0.39389404761904762</c:v>
                </c:pt>
                <c:pt idx="88">
                  <c:v>0.38511710526315795</c:v>
                </c:pt>
                <c:pt idx="89">
                  <c:v>0.37655</c:v>
                </c:pt>
                <c:pt idx="90">
                  <c:v>0.43359523809523809</c:v>
                </c:pt>
                <c:pt idx="91">
                  <c:v>0.4279782608695652</c:v>
                </c:pt>
                <c:pt idx="92">
                  <c:v>0.41677272727272729</c:v>
                </c:pt>
                <c:pt idx="93">
                  <c:v>0.42933333333333334</c:v>
                </c:pt>
                <c:pt idx="94">
                  <c:v>0.44121428571428573</c:v>
                </c:pt>
                <c:pt idx="95">
                  <c:v>0.42620454545454534</c:v>
                </c:pt>
                <c:pt idx="96">
                  <c:v>0.40069047619047621</c:v>
                </c:pt>
                <c:pt idx="97">
                  <c:v>0.40405263157894739</c:v>
                </c:pt>
                <c:pt idx="98">
                  <c:v>0.40390909090909083</c:v>
                </c:pt>
                <c:pt idx="99">
                  <c:v>0.39631578947368418</c:v>
                </c:pt>
                <c:pt idx="100">
                  <c:v>0.38710000000000006</c:v>
                </c:pt>
                <c:pt idx="101">
                  <c:v>0.39071428571428568</c:v>
                </c:pt>
                <c:pt idx="102">
                  <c:v>0.39707142857142863</c:v>
                </c:pt>
                <c:pt idx="103">
                  <c:v>0.391195652173913</c:v>
                </c:pt>
                <c:pt idx="104">
                  <c:v>0.37792857142857139</c:v>
                </c:pt>
                <c:pt idx="105">
                  <c:v>0.37304545454545446</c:v>
                </c:pt>
                <c:pt idx="106">
                  <c:v>0.37528571428571433</c:v>
                </c:pt>
                <c:pt idx="107">
                  <c:v>0.36349999999999993</c:v>
                </c:pt>
                <c:pt idx="108">
                  <c:v>0.35169999999999996</c:v>
                </c:pt>
                <c:pt idx="109">
                  <c:v>0.33978947368421053</c:v>
                </c:pt>
                <c:pt idx="110">
                  <c:v>0.33354999999999996</c:v>
                </c:pt>
                <c:pt idx="111">
                  <c:v>0.34780952380952385</c:v>
                </c:pt>
                <c:pt idx="112">
                  <c:v>0.35145000000000004</c:v>
                </c:pt>
                <c:pt idx="113">
                  <c:v>0.38561904761904764</c:v>
                </c:pt>
                <c:pt idx="114">
                  <c:v>0.3734318181818182</c:v>
                </c:pt>
                <c:pt idx="115">
                  <c:v>0.41263043478260869</c:v>
                </c:pt>
                <c:pt idx="116">
                  <c:v>0.42950000000000005</c:v>
                </c:pt>
                <c:pt idx="117">
                  <c:v>0.42478260869565221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24-480D-93D7-5DA40F277080}"/>
            </c:ext>
          </c:extLst>
        </c:ser>
        <c:ser>
          <c:idx val="9"/>
          <c:order val="9"/>
          <c:tx>
            <c:strRef>
              <c:f>'Т01-2'!$K$2</c:f>
              <c:strCache>
                <c:ptCount val="1"/>
                <c:pt idx="0">
                  <c:v>Операционные издержки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'Т01-2'!$A$3:$A$121</c:f>
              <c:numCache>
                <c:formatCode>m/d/yyyy</c:formatCode>
                <c:ptCount val="119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</c:numCache>
            </c:numRef>
          </c:cat>
          <c:val>
            <c:numRef>
              <c:f>'Т01-2'!$K$3:$K$121</c:f>
              <c:numCache>
                <c:formatCode>General</c:formatCode>
                <c:ptCount val="119"/>
                <c:pt idx="0">
                  <c:v>2.2521007891843992</c:v>
                </c:pt>
                <c:pt idx="1">
                  <c:v>2.195118623260317</c:v>
                </c:pt>
                <c:pt idx="2">
                  <c:v>2.1467510567073842</c:v>
                </c:pt>
                <c:pt idx="3">
                  <c:v>2.0993351348495493</c:v>
                </c:pt>
                <c:pt idx="4">
                  <c:v>2.057814381274965</c:v>
                </c:pt>
                <c:pt idx="5">
                  <c:v>2.0147289689240973</c:v>
                </c:pt>
                <c:pt idx="6">
                  <c:v>1.9744174503148009</c:v>
                </c:pt>
                <c:pt idx="7">
                  <c:v>1.9339445815995235</c:v>
                </c:pt>
                <c:pt idx="8">
                  <c:v>1.8933558454379744</c:v>
                </c:pt>
                <c:pt idx="9">
                  <c:v>1.8501055308704739</c:v>
                </c:pt>
                <c:pt idx="10">
                  <c:v>1.8098014979007262</c:v>
                </c:pt>
                <c:pt idx="11">
                  <c:v>1.451711052691115</c:v>
                </c:pt>
                <c:pt idx="12">
                  <c:v>1.4600400208172104</c:v>
                </c:pt>
                <c:pt idx="13">
                  <c:v>1.4661826929386406</c:v>
                </c:pt>
                <c:pt idx="14">
                  <c:v>1.4679428276896682</c:v>
                </c:pt>
                <c:pt idx="15">
                  <c:v>1.4812465117481897</c:v>
                </c:pt>
                <c:pt idx="16">
                  <c:v>1.4913012764731977</c:v>
                </c:pt>
                <c:pt idx="17">
                  <c:v>1.5000383226153309</c:v>
                </c:pt>
                <c:pt idx="18">
                  <c:v>1.5086841292078446</c:v>
                </c:pt>
                <c:pt idx="19">
                  <c:v>1.51783646432502</c:v>
                </c:pt>
                <c:pt idx="20">
                  <c:v>1.5226815016802402</c:v>
                </c:pt>
                <c:pt idx="21">
                  <c:v>1.5308940018719257</c:v>
                </c:pt>
                <c:pt idx="22">
                  <c:v>1.5393246678410364</c:v>
                </c:pt>
                <c:pt idx="23">
                  <c:v>1.5453845338117431</c:v>
                </c:pt>
                <c:pt idx="24">
                  <c:v>1.5578015981790312</c:v>
                </c:pt>
                <c:pt idx="25">
                  <c:v>1.5659601362423978</c:v>
                </c:pt>
                <c:pt idx="26">
                  <c:v>1.5747276081421973</c:v>
                </c:pt>
                <c:pt idx="27">
                  <c:v>1.5818817678031376</c:v>
                </c:pt>
                <c:pt idx="28">
                  <c:v>1.5876199042122523</c:v>
                </c:pt>
                <c:pt idx="29">
                  <c:v>1.593735239710552</c:v>
                </c:pt>
                <c:pt idx="30">
                  <c:v>1.5961845609823835</c:v>
                </c:pt>
                <c:pt idx="31">
                  <c:v>1.5972635786984481</c:v>
                </c:pt>
                <c:pt idx="32">
                  <c:v>1.5926361357915768</c:v>
                </c:pt>
                <c:pt idx="33">
                  <c:v>1.6009941101870067</c:v>
                </c:pt>
                <c:pt idx="34">
                  <c:v>1.6063624728703383</c:v>
                </c:pt>
                <c:pt idx="35">
                  <c:v>1.6088304179204094</c:v>
                </c:pt>
                <c:pt idx="36">
                  <c:v>1.5966513587564872</c:v>
                </c:pt>
                <c:pt idx="37">
                  <c:v>1.5875128514064794</c:v>
                </c:pt>
                <c:pt idx="38">
                  <c:v>1.5767928825562998</c:v>
                </c:pt>
                <c:pt idx="39">
                  <c:v>1.5687512063217042</c:v>
                </c:pt>
                <c:pt idx="40">
                  <c:v>1.5604633888068764</c:v>
                </c:pt>
                <c:pt idx="41">
                  <c:v>1.5500250769745278</c:v>
                </c:pt>
                <c:pt idx="42">
                  <c:v>1.542232625324381</c:v>
                </c:pt>
                <c:pt idx="43">
                  <c:v>1.535978748129637</c:v>
                </c:pt>
                <c:pt idx="44">
                  <c:v>1.535250307672682</c:v>
                </c:pt>
                <c:pt idx="45">
                  <c:v>1.5316921518734596</c:v>
                </c:pt>
                <c:pt idx="46">
                  <c:v>1.5301100433886807</c:v>
                </c:pt>
                <c:pt idx="47">
                  <c:v>1.528911119052115</c:v>
                </c:pt>
                <c:pt idx="48">
                  <c:v>1.5255771657116624</c:v>
                </c:pt>
                <c:pt idx="49">
                  <c:v>1.5186785640246121</c:v>
                </c:pt>
                <c:pt idx="50">
                  <c:v>1.5118181401514916</c:v>
                </c:pt>
                <c:pt idx="51">
                  <c:v>1.5098171086851138</c:v>
                </c:pt>
                <c:pt idx="52">
                  <c:v>1.5088799823140668</c:v>
                </c:pt>
                <c:pt idx="53">
                  <c:v>1.5072606313225583</c:v>
                </c:pt>
                <c:pt idx="54">
                  <c:v>1.499444411904415</c:v>
                </c:pt>
                <c:pt idx="55">
                  <c:v>1.4917653346045765</c:v>
                </c:pt>
                <c:pt idx="56">
                  <c:v>1.4840687392828358</c:v>
                </c:pt>
                <c:pt idx="57">
                  <c:v>1.472046588597375</c:v>
                </c:pt>
                <c:pt idx="58">
                  <c:v>1.4584284183794385</c:v>
                </c:pt>
                <c:pt idx="59">
                  <c:v>1.4479314723798264</c:v>
                </c:pt>
                <c:pt idx="60">
                  <c:v>1.434404227961767</c:v>
                </c:pt>
                <c:pt idx="61">
                  <c:v>1.4213925498123818</c:v>
                </c:pt>
                <c:pt idx="62">
                  <c:v>1.4094051379936474</c:v>
                </c:pt>
                <c:pt idx="63">
                  <c:v>1.3952754561068135</c:v>
                </c:pt>
                <c:pt idx="64">
                  <c:v>1.3819029182265459</c:v>
                </c:pt>
                <c:pt idx="65">
                  <c:v>1.3706232220584602</c:v>
                </c:pt>
                <c:pt idx="66">
                  <c:v>1.3570294897976736</c:v>
                </c:pt>
                <c:pt idx="67">
                  <c:v>1.3440335386781412</c:v>
                </c:pt>
                <c:pt idx="68">
                  <c:v>1.3297595294066782</c:v>
                </c:pt>
                <c:pt idx="69">
                  <c:v>1.3117819992834714</c:v>
                </c:pt>
                <c:pt idx="70">
                  <c:v>1.2895556360202567</c:v>
                </c:pt>
                <c:pt idx="71">
                  <c:v>1.2580939482029652</c:v>
                </c:pt>
                <c:pt idx="72">
                  <c:v>1.2275848757365693</c:v>
                </c:pt>
                <c:pt idx="73">
                  <c:v>1.2061092239520441</c:v>
                </c:pt>
                <c:pt idx="74">
                  <c:v>1.1891534203627989</c:v>
                </c:pt>
                <c:pt idx="75">
                  <c:v>1.1655045608154055</c:v>
                </c:pt>
                <c:pt idx="76">
                  <c:v>1.1435510791629304</c:v>
                </c:pt>
                <c:pt idx="77">
                  <c:v>1.1212105204775913</c:v>
                </c:pt>
                <c:pt idx="78">
                  <c:v>1.0993976532168599</c:v>
                </c:pt>
                <c:pt idx="79">
                  <c:v>1.0740959843637525</c:v>
                </c:pt>
                <c:pt idx="80">
                  <c:v>1.0510010117839099</c:v>
                </c:pt>
                <c:pt idx="81">
                  <c:v>1.0379434150929536</c:v>
                </c:pt>
                <c:pt idx="82">
                  <c:v>1.028676993719537</c:v>
                </c:pt>
                <c:pt idx="83">
                  <c:v>1.023391287228461</c:v>
                </c:pt>
                <c:pt idx="84">
                  <c:v>1.0396090107097735</c:v>
                </c:pt>
                <c:pt idx="85">
                  <c:v>1.0517019471629938</c:v>
                </c:pt>
                <c:pt idx="86">
                  <c:v>1.0633593668003387</c:v>
                </c:pt>
                <c:pt idx="87">
                  <c:v>1.0697731396204677</c:v>
                </c:pt>
                <c:pt idx="88">
                  <c:v>1.076233832656966</c:v>
                </c:pt>
                <c:pt idx="89">
                  <c:v>1.0847369804021512</c:v>
                </c:pt>
                <c:pt idx="90">
                  <c:v>1.0893442162780795</c:v>
                </c:pt>
                <c:pt idx="91">
                  <c:v>1.0991748446060257</c:v>
                </c:pt>
                <c:pt idx="92">
                  <c:v>1.1091088695866813</c:v>
                </c:pt>
                <c:pt idx="93">
                  <c:v>1.1257112269288347</c:v>
                </c:pt>
                <c:pt idx="94">
                  <c:v>1.1420735025968223</c:v>
                </c:pt>
                <c:pt idx="95">
                  <c:v>1.1619408555869741</c:v>
                </c:pt>
                <c:pt idx="96">
                  <c:v>1.1645116307554901</c:v>
                </c:pt>
                <c:pt idx="97">
                  <c:v>1.167926211940161</c:v>
                </c:pt>
                <c:pt idx="98">
                  <c:v>1.1679597264346528</c:v>
                </c:pt>
                <c:pt idx="99">
                  <c:v>1.1720951338204113</c:v>
                </c:pt>
                <c:pt idx="100">
                  <c:v>1.1767242227678998</c:v>
                </c:pt>
                <c:pt idx="101">
                  <c:v>1.1790033818205601</c:v>
                </c:pt>
                <c:pt idx="102">
                  <c:v>1.1874756812437666</c:v>
                </c:pt>
                <c:pt idx="103">
                  <c:v>1.1951457301827231</c:v>
                </c:pt>
                <c:pt idx="104">
                  <c:v>1.2013581961638522</c:v>
                </c:pt>
                <c:pt idx="105">
                  <c:v>1.1744077763267522</c:v>
                </c:pt>
                <c:pt idx="106">
                  <c:v>1.1468950027746176</c:v>
                </c:pt>
                <c:pt idx="107">
                  <c:v>1.1182629668364163</c:v>
                </c:pt>
                <c:pt idx="108">
                  <c:v>1.1194887718966151</c:v>
                </c:pt>
                <c:pt idx="109">
                  <c:v>1.1198231598791137</c:v>
                </c:pt>
                <c:pt idx="110">
                  <c:v>1.1199754741366117</c:v>
                </c:pt>
                <c:pt idx="111">
                  <c:v>1.115564594360444</c:v>
                </c:pt>
                <c:pt idx="112">
                  <c:v>1.1130123109772132</c:v>
                </c:pt>
                <c:pt idx="113">
                  <c:v>1.111091810516101</c:v>
                </c:pt>
                <c:pt idx="114">
                  <c:v>1.112073451144586</c:v>
                </c:pt>
                <c:pt idx="115">
                  <c:v>1.1120426526933169</c:v>
                </c:pt>
                <c:pt idx="116">
                  <c:v>1.1122170309333868</c:v>
                </c:pt>
                <c:pt idx="117">
                  <c:v>1.1118939382636621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24-480D-93D7-5DA40F277080}"/>
            </c:ext>
          </c:extLst>
        </c:ser>
        <c:ser>
          <c:idx val="10"/>
          <c:order val="10"/>
          <c:tx>
            <c:strRef>
              <c:f>'Т01-2'!$L$2</c:f>
              <c:strCache>
                <c:ptCount val="1"/>
                <c:pt idx="0">
                  <c:v>Риск-премия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'Т01-2'!$A$3:$A$121</c:f>
              <c:numCache>
                <c:formatCode>m/d/yyyy</c:formatCode>
                <c:ptCount val="119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</c:numCache>
            </c:numRef>
          </c:cat>
          <c:val>
            <c:numRef>
              <c:f>'Т01-2'!$L$3:$L$121</c:f>
              <c:numCache>
                <c:formatCode>0.00</c:formatCode>
                <c:ptCount val="119"/>
                <c:pt idx="0">
                  <c:v>9.8673786058525756</c:v>
                </c:pt>
                <c:pt idx="1">
                  <c:v>8.9643206975772731</c:v>
                </c:pt>
                <c:pt idx="2">
                  <c:v>6.8228244854560609</c:v>
                </c:pt>
                <c:pt idx="3">
                  <c:v>5.2554560644034316</c:v>
                </c:pt>
                <c:pt idx="4">
                  <c:v>4.2319640009113675</c:v>
                </c:pt>
                <c:pt idx="5">
                  <c:v>3.6132156478151889</c:v>
                </c:pt>
                <c:pt idx="6">
                  <c:v>2.9030986887508612</c:v>
                </c:pt>
                <c:pt idx="7">
                  <c:v>2.5793324549846268</c:v>
                </c:pt>
                <c:pt idx="8">
                  <c:v>2.3000505050505047</c:v>
                </c:pt>
                <c:pt idx="9">
                  <c:v>2.3129393939393927</c:v>
                </c:pt>
                <c:pt idx="10">
                  <c:v>2.3105151515151507</c:v>
                </c:pt>
                <c:pt idx="11">
                  <c:v>2.4299999999999984</c:v>
                </c:pt>
                <c:pt idx="12">
                  <c:v>2.4484561403508773</c:v>
                </c:pt>
                <c:pt idx="13">
                  <c:v>2.2452743221690601</c:v>
                </c:pt>
                <c:pt idx="14">
                  <c:v>2.0107894736842109</c:v>
                </c:pt>
                <c:pt idx="15">
                  <c:v>1.8564035087719299</c:v>
                </c:pt>
                <c:pt idx="16">
                  <c:v>1.7586329460013674</c:v>
                </c:pt>
                <c:pt idx="17">
                  <c:v>1.5743905217589436</c:v>
                </c:pt>
                <c:pt idx="18">
                  <c:v>1.2979870129870132</c:v>
                </c:pt>
                <c:pt idx="19">
                  <c:v>1.0965151515151519</c:v>
                </c:pt>
                <c:pt idx="20">
                  <c:v>0.90384559884559879</c:v>
                </c:pt>
                <c:pt idx="21">
                  <c:v>0.79170274170274058</c:v>
                </c:pt>
                <c:pt idx="22">
                  <c:v>0.63791486291486166</c:v>
                </c:pt>
                <c:pt idx="23">
                  <c:v>0.45464502164502046</c:v>
                </c:pt>
                <c:pt idx="24">
                  <c:v>0.25845454545454533</c:v>
                </c:pt>
                <c:pt idx="25">
                  <c:v>0.20466666666666664</c:v>
                </c:pt>
                <c:pt idx="26">
                  <c:v>0.28444444444444511</c:v>
                </c:pt>
                <c:pt idx="27">
                  <c:v>0.39377777777777823</c:v>
                </c:pt>
                <c:pt idx="28">
                  <c:v>0.37663492063492132</c:v>
                </c:pt>
                <c:pt idx="29">
                  <c:v>0.30536507936507995</c:v>
                </c:pt>
                <c:pt idx="30">
                  <c:v>0.37922015182884855</c:v>
                </c:pt>
                <c:pt idx="31">
                  <c:v>0.52151452412322019</c:v>
                </c:pt>
                <c:pt idx="32">
                  <c:v>0.70262563523433064</c:v>
                </c:pt>
                <c:pt idx="33">
                  <c:v>0.79070707070707036</c:v>
                </c:pt>
                <c:pt idx="34">
                  <c:v>0.93297979797979769</c:v>
                </c:pt>
                <c:pt idx="35">
                  <c:v>1.0879004329004331</c:v>
                </c:pt>
                <c:pt idx="36">
                  <c:v>1.2894639249639239</c:v>
                </c:pt>
                <c:pt idx="37">
                  <c:v>1.3889285714285704</c:v>
                </c:pt>
                <c:pt idx="38">
                  <c:v>1.417023809523809</c:v>
                </c:pt>
                <c:pt idx="39">
                  <c:v>1.353189786059352</c:v>
                </c:pt>
                <c:pt idx="40">
                  <c:v>1.3963008971704642</c:v>
                </c:pt>
                <c:pt idx="41">
                  <c:v>1.5480902189597863</c:v>
                </c:pt>
                <c:pt idx="42">
                  <c:v>1.700250329380766</c:v>
                </c:pt>
                <c:pt idx="43">
                  <c:v>1.6975836627140983</c:v>
                </c:pt>
                <c:pt idx="44">
                  <c:v>1.5911014492753619</c:v>
                </c:pt>
                <c:pt idx="45">
                  <c:v>1.5559737750172522</c:v>
                </c:pt>
                <c:pt idx="46">
                  <c:v>1.7274737750172529</c:v>
                </c:pt>
                <c:pt idx="47">
                  <c:v>1.963753968253968</c:v>
                </c:pt>
                <c:pt idx="48">
                  <c:v>2.0963888888888889</c:v>
                </c:pt>
                <c:pt idx="49">
                  <c:v>2.1213888888888879</c:v>
                </c:pt>
                <c:pt idx="50">
                  <c:v>2.1476515151515141</c:v>
                </c:pt>
                <c:pt idx="51">
                  <c:v>2.1520007215007197</c:v>
                </c:pt>
                <c:pt idx="52">
                  <c:v>2.005360370623527</c:v>
                </c:pt>
                <c:pt idx="53">
                  <c:v>1.8810784206894047</c:v>
                </c:pt>
                <c:pt idx="54">
                  <c:v>1.8021534567644408</c:v>
                </c:pt>
                <c:pt idx="55">
                  <c:v>1.8117858711336972</c:v>
                </c:pt>
                <c:pt idx="56">
                  <c:v>1.6875829725829723</c:v>
                </c:pt>
                <c:pt idx="57">
                  <c:v>1.4953253968253979</c:v>
                </c:pt>
                <c:pt idx="58">
                  <c:v>1.4265952380952394</c:v>
                </c:pt>
                <c:pt idx="59">
                  <c:v>1.3864197994987475</c:v>
                </c:pt>
                <c:pt idx="60">
                  <c:v>1.3324197994987461</c:v>
                </c:pt>
                <c:pt idx="61">
                  <c:v>1.029991228070176</c:v>
                </c:pt>
                <c:pt idx="62">
                  <c:v>0.88486363636363718</c:v>
                </c:pt>
                <c:pt idx="63">
                  <c:v>0.82319696969697276</c:v>
                </c:pt>
                <c:pt idx="64">
                  <c:v>1.0538460925039885</c:v>
                </c:pt>
                <c:pt idx="65">
                  <c:v>1.0475549199084682</c:v>
                </c:pt>
                <c:pt idx="66">
                  <c:v>0.93027714213068791</c:v>
                </c:pt>
                <c:pt idx="67">
                  <c:v>0.80168862538427754</c:v>
                </c:pt>
                <c:pt idx="68">
                  <c:v>0.99936978480456651</c:v>
                </c:pt>
                <c:pt idx="69">
                  <c:v>1.6697011688201613</c:v>
                </c:pt>
                <c:pt idx="70">
                  <c:v>1.8427314718504622</c:v>
                </c:pt>
                <c:pt idx="71">
                  <c:v>1.5403287258550395</c:v>
                </c:pt>
                <c:pt idx="72">
                  <c:v>1.4033891547049417</c:v>
                </c:pt>
                <c:pt idx="73">
                  <c:v>1.6432664995822872</c:v>
                </c:pt>
                <c:pt idx="74">
                  <c:v>2.1250368345105159</c:v>
                </c:pt>
                <c:pt idx="75">
                  <c:v>1.9627561327561309</c:v>
                </c:pt>
                <c:pt idx="76">
                  <c:v>1.6694227994228001</c:v>
                </c:pt>
                <c:pt idx="77">
                  <c:v>1.3435334713595577</c:v>
                </c:pt>
                <c:pt idx="78">
                  <c:v>1.02559696342305</c:v>
                </c:pt>
                <c:pt idx="79">
                  <c:v>0.81511355793964257</c:v>
                </c:pt>
                <c:pt idx="80">
                  <c:v>0.94509379509379465</c:v>
                </c:pt>
                <c:pt idx="81">
                  <c:v>1.2226969696969689</c:v>
                </c:pt>
                <c:pt idx="82">
                  <c:v>1.4691857707509886</c:v>
                </c:pt>
                <c:pt idx="83">
                  <c:v>1.3440847606499779</c:v>
                </c:pt>
                <c:pt idx="84">
                  <c:v>1.2863228558880728</c:v>
                </c:pt>
                <c:pt idx="85">
                  <c:v>1.4178643578643584</c:v>
                </c:pt>
                <c:pt idx="86">
                  <c:v>1.5042135642135654</c:v>
                </c:pt>
                <c:pt idx="87">
                  <c:v>1.4166947672210852</c:v>
                </c:pt>
                <c:pt idx="88">
                  <c:v>1.2402589807852966</c:v>
                </c:pt>
                <c:pt idx="89">
                  <c:v>1.187401837928153</c:v>
                </c:pt>
                <c:pt idx="90">
                  <c:v>1.2001173222912336</c:v>
                </c:pt>
                <c:pt idx="91">
                  <c:v>1.2727652299391412</c:v>
                </c:pt>
                <c:pt idx="92">
                  <c:v>1.3518128489867607</c:v>
                </c:pt>
                <c:pt idx="93">
                  <c:v>1.428520923520922</c:v>
                </c:pt>
                <c:pt idx="94">
                  <c:v>1.4915512265512245</c:v>
                </c:pt>
                <c:pt idx="95">
                  <c:v>1.6355194805194782</c:v>
                </c:pt>
                <c:pt idx="96">
                  <c:v>1.7269731146046923</c:v>
                </c:pt>
                <c:pt idx="97">
                  <c:v>1.6995488721804495</c:v>
                </c:pt>
                <c:pt idx="98">
                  <c:v>1.5000964912280697</c:v>
                </c:pt>
                <c:pt idx="99">
                  <c:v>1.3118333333333325</c:v>
                </c:pt>
                <c:pt idx="100">
                  <c:v>1.1145317460317468</c:v>
                </c:pt>
                <c:pt idx="101">
                  <c:v>0.95112698412698415</c:v>
                </c:pt>
                <c:pt idx="102">
                  <c:v>0.87369220151828808</c:v>
                </c:pt>
                <c:pt idx="103">
                  <c:v>0.85258109040717722</c:v>
                </c:pt>
                <c:pt idx="104">
                  <c:v>0.84100100382709098</c:v>
                </c:pt>
                <c:pt idx="105">
                  <c:v>0.77111832611832598</c:v>
                </c:pt>
                <c:pt idx="106">
                  <c:v>0.80476911976911969</c:v>
                </c:pt>
                <c:pt idx="107">
                  <c:v>0.93225396825396756</c:v>
                </c:pt>
                <c:pt idx="108">
                  <c:v>1.0264310776942354</c:v>
                </c:pt>
                <c:pt idx="109">
                  <c:v>0.98402631578947375</c:v>
                </c:pt>
                <c:pt idx="110">
                  <c:v>0.82295560871876638</c:v>
                </c:pt>
                <c:pt idx="111">
                  <c:v>0.71783405483405449</c:v>
                </c:pt>
                <c:pt idx="112">
                  <c:v>0.50039754689754579</c:v>
                </c:pt>
                <c:pt idx="113">
                  <c:v>0.44383189033188969</c:v>
                </c:pt>
                <c:pt idx="114">
                  <c:v>0.3701662588619114</c:v>
                </c:pt>
                <c:pt idx="115">
                  <c:v>0.50310276679842014</c:v>
                </c:pt>
                <c:pt idx="116">
                  <c:v>0.53467061923583881</c:v>
                </c:pt>
                <c:pt idx="117">
                  <c:v>0.39626482213438879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24-480D-93D7-5DA40F277080}"/>
            </c:ext>
          </c:extLst>
        </c:ser>
        <c:ser>
          <c:idx val="11"/>
          <c:order val="11"/>
          <c:tx>
            <c:strRef>
              <c:f>'Т01-2'!$M$2</c:f>
              <c:strCache>
                <c:ptCount val="1"/>
                <c:pt idx="0">
                  <c:v>Прибыль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'Т01-2'!$A$3:$A$121</c:f>
              <c:numCache>
                <c:formatCode>m/d/yyyy</c:formatCode>
                <c:ptCount val="119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</c:numCache>
            </c:numRef>
          </c:cat>
          <c:val>
            <c:numRef>
              <c:f>'Т01-2'!$M$3:$M$121</c:f>
              <c:numCache>
                <c:formatCode>General</c:formatCode>
                <c:ptCount val="119"/>
                <c:pt idx="0">
                  <c:v>0</c:v>
                </c:pt>
                <c:pt idx="1">
                  <c:v>0</c:v>
                </c:pt>
                <c:pt idx="2">
                  <c:v>1.9116538955849429</c:v>
                </c:pt>
                <c:pt idx="3">
                  <c:v>1.4625771276462367</c:v>
                </c:pt>
                <c:pt idx="4">
                  <c:v>3.1032581773278864</c:v>
                </c:pt>
                <c:pt idx="5">
                  <c:v>3.254880072582738</c:v>
                </c:pt>
                <c:pt idx="6">
                  <c:v>3.2403941043802131</c:v>
                </c:pt>
                <c:pt idx="7">
                  <c:v>4.6478674340888766</c:v>
                </c:pt>
                <c:pt idx="8">
                  <c:v>4.3908706883921225</c:v>
                </c:pt>
                <c:pt idx="9">
                  <c:v>4.5628809466859757</c:v>
                </c:pt>
                <c:pt idx="10">
                  <c:v>3.6098791752920611</c:v>
                </c:pt>
                <c:pt idx="11">
                  <c:v>3.1750081100180791</c:v>
                </c:pt>
                <c:pt idx="12">
                  <c:v>3.3487435860826222</c:v>
                </c:pt>
                <c:pt idx="13">
                  <c:v>3.7114293871829922</c:v>
                </c:pt>
                <c:pt idx="14">
                  <c:v>3.6054918038585146</c:v>
                </c:pt>
                <c:pt idx="15">
                  <c:v>3.3765158988308492</c:v>
                </c:pt>
                <c:pt idx="16">
                  <c:v>3.6559210466574537</c:v>
                </c:pt>
                <c:pt idx="17">
                  <c:v>3.6104343873366722</c:v>
                </c:pt>
                <c:pt idx="18">
                  <c:v>3.3910223834480258</c:v>
                </c:pt>
                <c:pt idx="19">
                  <c:v>4.1356082829890042</c:v>
                </c:pt>
                <c:pt idx="20">
                  <c:v>4.014344404282534</c:v>
                </c:pt>
                <c:pt idx="21">
                  <c:v>3.2061421044031433</c:v>
                </c:pt>
                <c:pt idx="22">
                  <c:v>3.1028683298601454</c:v>
                </c:pt>
                <c:pt idx="23">
                  <c:v>2.6494454495443454</c:v>
                </c:pt>
                <c:pt idx="24">
                  <c:v>2.8933719281832118</c:v>
                </c:pt>
                <c:pt idx="25">
                  <c:v>2.1330405459138895</c:v>
                </c:pt>
                <c:pt idx="26">
                  <c:v>2.0553048827975875</c:v>
                </c:pt>
                <c:pt idx="27">
                  <c:v>1.4962559414952561</c:v>
                </c:pt>
                <c:pt idx="28">
                  <c:v>1.6649625875764127</c:v>
                </c:pt>
                <c:pt idx="29">
                  <c:v>1.7852498404621839</c:v>
                </c:pt>
                <c:pt idx="30">
                  <c:v>1.5231071674039074</c:v>
                </c:pt>
                <c:pt idx="31">
                  <c:v>1.3959152964152524</c:v>
                </c:pt>
                <c:pt idx="32">
                  <c:v>1.2500145690325006</c:v>
                </c:pt>
                <c:pt idx="33">
                  <c:v>0.67739702860058015</c:v>
                </c:pt>
                <c:pt idx="34">
                  <c:v>0.90644315028921718</c:v>
                </c:pt>
                <c:pt idx="35">
                  <c:v>0.9821891200441244</c:v>
                </c:pt>
                <c:pt idx="36">
                  <c:v>0.72066616766360381</c:v>
                </c:pt>
                <c:pt idx="37">
                  <c:v>0.84073928858247504</c:v>
                </c:pt>
                <c:pt idx="38">
                  <c:v>0.85845165395994527</c:v>
                </c:pt>
                <c:pt idx="39">
                  <c:v>0.50726759904756691</c:v>
                </c:pt>
                <c:pt idx="40">
                  <c:v>0.77687499986847253</c:v>
                </c:pt>
                <c:pt idx="41">
                  <c:v>0.76056235203284317</c:v>
                </c:pt>
                <c:pt idx="42">
                  <c:v>0.34301306810197107</c:v>
                </c:pt>
                <c:pt idx="43">
                  <c:v>0.8506622728390022</c:v>
                </c:pt>
                <c:pt idx="44">
                  <c:v>0.21540412152597832</c:v>
                </c:pt>
                <c:pt idx="45">
                  <c:v>0.68619312351116568</c:v>
                </c:pt>
                <c:pt idx="46">
                  <c:v>0.37292237651131854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0.2234306110587212</c:v>
                </c:pt>
                <c:pt idx="62">
                  <c:v>7.4866862821358071E-2</c:v>
                </c:pt>
                <c:pt idx="63">
                  <c:v>0.63988424164356172</c:v>
                </c:pt>
                <c:pt idx="64">
                  <c:v>0.56825986963473252</c:v>
                </c:pt>
                <c:pt idx="65">
                  <c:v>0.81609053427969369</c:v>
                </c:pt>
                <c:pt idx="66">
                  <c:v>1.1577097275140802</c:v>
                </c:pt>
                <c:pt idx="67">
                  <c:v>0.88202463225450467</c:v>
                </c:pt>
                <c:pt idx="68">
                  <c:v>0.76821261562164977</c:v>
                </c:pt>
                <c:pt idx="69">
                  <c:v>0.47062961160035743</c:v>
                </c:pt>
                <c:pt idx="70">
                  <c:v>0.32397797384241767</c:v>
                </c:pt>
                <c:pt idx="71">
                  <c:v>0.16212048115281574</c:v>
                </c:pt>
                <c:pt idx="72">
                  <c:v>0.613761011095033</c:v>
                </c:pt>
                <c:pt idx="73">
                  <c:v>0.70971213823283419</c:v>
                </c:pt>
                <c:pt idx="74">
                  <c:v>0.76862034875381879</c:v>
                </c:pt>
                <c:pt idx="75">
                  <c:v>0.75716113048695932</c:v>
                </c:pt>
                <c:pt idx="76">
                  <c:v>1.4346859773738019</c:v>
                </c:pt>
                <c:pt idx="77">
                  <c:v>0.92508336122428225</c:v>
                </c:pt>
                <c:pt idx="78">
                  <c:v>1.2931613873322187</c:v>
                </c:pt>
                <c:pt idx="79">
                  <c:v>1.8019107050387781</c:v>
                </c:pt>
                <c:pt idx="80">
                  <c:v>2.1764957783793295</c:v>
                </c:pt>
                <c:pt idx="81">
                  <c:v>2.4879360576050384</c:v>
                </c:pt>
                <c:pt idx="82">
                  <c:v>1.8567454927647371</c:v>
                </c:pt>
                <c:pt idx="83">
                  <c:v>1.3689261806062354</c:v>
                </c:pt>
                <c:pt idx="84">
                  <c:v>1.6246292055899665</c:v>
                </c:pt>
                <c:pt idx="85">
                  <c:v>1.3734972046291807</c:v>
                </c:pt>
                <c:pt idx="86">
                  <c:v>2.428279443583957</c:v>
                </c:pt>
                <c:pt idx="87">
                  <c:v>1.0398190227696991</c:v>
                </c:pt>
                <c:pt idx="88">
                  <c:v>1.4891950406472896</c:v>
                </c:pt>
                <c:pt idx="89">
                  <c:v>0.79565559083484816</c:v>
                </c:pt>
                <c:pt idx="90">
                  <c:v>0.69347161166772409</c:v>
                </c:pt>
                <c:pt idx="91">
                  <c:v>0.77004083229263398</c:v>
                </c:pt>
                <c:pt idx="92">
                  <c:v>0.28115277707691533</c:v>
                </c:pt>
                <c:pt idx="93">
                  <c:v>0.57321725810845459</c:v>
                </c:pt>
                <c:pt idx="94">
                  <c:v>0.57758049256883404</c:v>
                </c:pt>
                <c:pt idx="95">
                  <c:v>0.22816755921950083</c:v>
                </c:pt>
                <c:pt idx="96">
                  <c:v>0.4839123892246705</c:v>
                </c:pt>
                <c:pt idx="97">
                  <c:v>0.13923614215022073</c:v>
                </c:pt>
                <c:pt idx="98">
                  <c:v>0.56901734571409268</c:v>
                </c:pt>
                <c:pt idx="99">
                  <c:v>0.91487787168628554</c:v>
                </c:pt>
                <c:pt idx="100">
                  <c:v>0.2458220156001768</c:v>
                </c:pt>
                <c:pt idx="101">
                  <c:v>0.129577674169085</c:v>
                </c:pt>
                <c:pt idx="102">
                  <c:v>0.21088034433325814</c:v>
                </c:pt>
                <c:pt idx="103">
                  <c:v>0.58553876361809354</c:v>
                </c:pt>
                <c:pt idx="104">
                  <c:v>0.91485611429024272</c:v>
                </c:pt>
                <c:pt idx="105">
                  <c:v>0.4107142215047333</c:v>
                </c:pt>
                <c:pt idx="106">
                  <c:v>0.89152508158527466</c:v>
                </c:pt>
                <c:pt idx="107">
                  <c:v>0.45299153245480811</c:v>
                </c:pt>
                <c:pt idx="108">
                  <c:v>0</c:v>
                </c:pt>
                <c:pt idx="109">
                  <c:v>0.75818052532360114</c:v>
                </c:pt>
                <c:pt idx="110">
                  <c:v>0.61675945857231129</c:v>
                </c:pt>
                <c:pt idx="111">
                  <c:v>0.41939591349798877</c:v>
                </c:pt>
                <c:pt idx="112">
                  <c:v>0.34257007106261989</c:v>
                </c:pt>
                <c:pt idx="113">
                  <c:v>0.45972862576648088</c:v>
                </c:pt>
                <c:pt idx="114">
                  <c:v>0.36716423590584224</c:v>
                </c:pt>
                <c:pt idx="115">
                  <c:v>0.67561207286282676</c:v>
                </c:pt>
                <c:pt idx="116">
                  <c:v>0.58730617491538673</c:v>
                </c:pt>
                <c:pt idx="1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24-480D-93D7-5DA40F277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8367600"/>
        <c:axId val="2018368688"/>
      </c:areaChart>
      <c:lineChart>
        <c:grouping val="standard"/>
        <c:varyColors val="0"/>
        <c:ser>
          <c:idx val="0"/>
          <c:order val="0"/>
          <c:tx>
            <c:strRef>
              <c:f>'Т01-2'!$B$2</c:f>
              <c:strCache>
                <c:ptCount val="1"/>
                <c:pt idx="0">
                  <c:v>Ставка по депозитам населения (факт)</c:v>
                </c:pt>
              </c:strCache>
            </c:strRef>
          </c:tx>
          <c:spPr>
            <a:ln w="254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'Т01-2'!$A$3:$A$121</c:f>
              <c:numCache>
                <c:formatCode>m/d/yyyy</c:formatCode>
                <c:ptCount val="119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</c:numCache>
            </c:numRef>
          </c:cat>
          <c:val>
            <c:numRef>
              <c:f>'Т01-2'!$B$3:$B$121</c:f>
              <c:numCache>
                <c:formatCode>General</c:formatCode>
                <c:ptCount val="119"/>
                <c:pt idx="0">
                  <c:v>3.38</c:v>
                </c:pt>
                <c:pt idx="1">
                  <c:v>2.74</c:v>
                </c:pt>
                <c:pt idx="2">
                  <c:v>3.31</c:v>
                </c:pt>
                <c:pt idx="3">
                  <c:v>4.9400000000000004</c:v>
                </c:pt>
                <c:pt idx="4">
                  <c:v>3.74</c:v>
                </c:pt>
                <c:pt idx="5">
                  <c:v>2.2000000000000002</c:v>
                </c:pt>
                <c:pt idx="6">
                  <c:v>2.11</c:v>
                </c:pt>
                <c:pt idx="7">
                  <c:v>1.32</c:v>
                </c:pt>
                <c:pt idx="8">
                  <c:v>1.04</c:v>
                </c:pt>
                <c:pt idx="9">
                  <c:v>1.63</c:v>
                </c:pt>
                <c:pt idx="10">
                  <c:v>2.09</c:v>
                </c:pt>
                <c:pt idx="11">
                  <c:v>2.09</c:v>
                </c:pt>
                <c:pt idx="12">
                  <c:v>2.98</c:v>
                </c:pt>
                <c:pt idx="13">
                  <c:v>2.35</c:v>
                </c:pt>
                <c:pt idx="14">
                  <c:v>2.23</c:v>
                </c:pt>
                <c:pt idx="15">
                  <c:v>1.94</c:v>
                </c:pt>
                <c:pt idx="16">
                  <c:v>1.56</c:v>
                </c:pt>
                <c:pt idx="17">
                  <c:v>1.1399999999999999</c:v>
                </c:pt>
                <c:pt idx="18">
                  <c:v>1.1499999999999999</c:v>
                </c:pt>
                <c:pt idx="19">
                  <c:v>1.08</c:v>
                </c:pt>
                <c:pt idx="20">
                  <c:v>1.23</c:v>
                </c:pt>
                <c:pt idx="21">
                  <c:v>1.51</c:v>
                </c:pt>
                <c:pt idx="22">
                  <c:v>1.82</c:v>
                </c:pt>
                <c:pt idx="23">
                  <c:v>1.97</c:v>
                </c:pt>
                <c:pt idx="24">
                  <c:v>2.92</c:v>
                </c:pt>
                <c:pt idx="25">
                  <c:v>3.76</c:v>
                </c:pt>
                <c:pt idx="26">
                  <c:v>4.2300000000000004</c:v>
                </c:pt>
                <c:pt idx="27">
                  <c:v>4.49</c:v>
                </c:pt>
                <c:pt idx="28">
                  <c:v>4.78</c:v>
                </c:pt>
                <c:pt idx="29">
                  <c:v>4.5</c:v>
                </c:pt>
                <c:pt idx="30">
                  <c:v>4.8099999999999996</c:v>
                </c:pt>
                <c:pt idx="31">
                  <c:v>5</c:v>
                </c:pt>
                <c:pt idx="32">
                  <c:v>4.74</c:v>
                </c:pt>
                <c:pt idx="33">
                  <c:v>5.19</c:v>
                </c:pt>
                <c:pt idx="34">
                  <c:v>4.96</c:v>
                </c:pt>
                <c:pt idx="35">
                  <c:v>5.43</c:v>
                </c:pt>
                <c:pt idx="36">
                  <c:v>5.94</c:v>
                </c:pt>
                <c:pt idx="37">
                  <c:v>6.06</c:v>
                </c:pt>
                <c:pt idx="38">
                  <c:v>5.85</c:v>
                </c:pt>
                <c:pt idx="39">
                  <c:v>5.81</c:v>
                </c:pt>
                <c:pt idx="40">
                  <c:v>6.23</c:v>
                </c:pt>
                <c:pt idx="41">
                  <c:v>6.11</c:v>
                </c:pt>
                <c:pt idx="42">
                  <c:v>5.9</c:v>
                </c:pt>
                <c:pt idx="43">
                  <c:v>5.75</c:v>
                </c:pt>
                <c:pt idx="44">
                  <c:v>6.13</c:v>
                </c:pt>
                <c:pt idx="45">
                  <c:v>6.24</c:v>
                </c:pt>
                <c:pt idx="46">
                  <c:v>7.32</c:v>
                </c:pt>
                <c:pt idx="47">
                  <c:v>8.2899999999999991</c:v>
                </c:pt>
                <c:pt idx="48">
                  <c:v>8.76</c:v>
                </c:pt>
                <c:pt idx="49">
                  <c:v>8.9</c:v>
                </c:pt>
                <c:pt idx="50">
                  <c:v>9.25</c:v>
                </c:pt>
                <c:pt idx="51">
                  <c:v>9.42</c:v>
                </c:pt>
                <c:pt idx="52">
                  <c:v>9.1199999999999992</c:v>
                </c:pt>
                <c:pt idx="53">
                  <c:v>8.08</c:v>
                </c:pt>
                <c:pt idx="54">
                  <c:v>8.08</c:v>
                </c:pt>
                <c:pt idx="55">
                  <c:v>7.83</c:v>
                </c:pt>
                <c:pt idx="56">
                  <c:v>7.36</c:v>
                </c:pt>
                <c:pt idx="57">
                  <c:v>7.66</c:v>
                </c:pt>
                <c:pt idx="58">
                  <c:v>7.02</c:v>
                </c:pt>
                <c:pt idx="59">
                  <c:v>7.19</c:v>
                </c:pt>
                <c:pt idx="60">
                  <c:v>7.43</c:v>
                </c:pt>
                <c:pt idx="61">
                  <c:v>7.28</c:v>
                </c:pt>
                <c:pt idx="62">
                  <c:v>7.08</c:v>
                </c:pt>
                <c:pt idx="63">
                  <c:v>6.97</c:v>
                </c:pt>
                <c:pt idx="64">
                  <c:v>6.95</c:v>
                </c:pt>
                <c:pt idx="65">
                  <c:v>6.68</c:v>
                </c:pt>
                <c:pt idx="66">
                  <c:v>6.44</c:v>
                </c:pt>
                <c:pt idx="67">
                  <c:v>6.95</c:v>
                </c:pt>
                <c:pt idx="68">
                  <c:v>7.03</c:v>
                </c:pt>
                <c:pt idx="69">
                  <c:v>7.42</c:v>
                </c:pt>
                <c:pt idx="70">
                  <c:v>7.32</c:v>
                </c:pt>
                <c:pt idx="71">
                  <c:v>8.06</c:v>
                </c:pt>
                <c:pt idx="72">
                  <c:v>9.9700000000000006</c:v>
                </c:pt>
                <c:pt idx="73">
                  <c:v>9.7899999999999991</c:v>
                </c:pt>
                <c:pt idx="74">
                  <c:v>9.49</c:v>
                </c:pt>
                <c:pt idx="75">
                  <c:v>8.85</c:v>
                </c:pt>
                <c:pt idx="76">
                  <c:v>8.52</c:v>
                </c:pt>
                <c:pt idx="77">
                  <c:v>9.18</c:v>
                </c:pt>
                <c:pt idx="78">
                  <c:v>8.52</c:v>
                </c:pt>
                <c:pt idx="79">
                  <c:v>7.7</c:v>
                </c:pt>
                <c:pt idx="80">
                  <c:v>6.73</c:v>
                </c:pt>
                <c:pt idx="81">
                  <c:v>6.32</c:v>
                </c:pt>
                <c:pt idx="82">
                  <c:v>6.54</c:v>
                </c:pt>
                <c:pt idx="83">
                  <c:v>6.14</c:v>
                </c:pt>
                <c:pt idx="84">
                  <c:v>6.71</c:v>
                </c:pt>
                <c:pt idx="85">
                  <c:v>7.04</c:v>
                </c:pt>
                <c:pt idx="86">
                  <c:v>5.76</c:v>
                </c:pt>
                <c:pt idx="87">
                  <c:v>8.41</c:v>
                </c:pt>
                <c:pt idx="88">
                  <c:v>8.25</c:v>
                </c:pt>
                <c:pt idx="89">
                  <c:v>8.93</c:v>
                </c:pt>
                <c:pt idx="90">
                  <c:v>8</c:v>
                </c:pt>
                <c:pt idx="91">
                  <c:v>8.1199999999999992</c:v>
                </c:pt>
                <c:pt idx="92">
                  <c:v>8.81</c:v>
                </c:pt>
                <c:pt idx="93">
                  <c:v>7.83</c:v>
                </c:pt>
                <c:pt idx="94">
                  <c:v>7.2</c:v>
                </c:pt>
                <c:pt idx="95">
                  <c:v>7.95</c:v>
                </c:pt>
                <c:pt idx="96">
                  <c:v>8.25</c:v>
                </c:pt>
                <c:pt idx="97">
                  <c:v>7.57</c:v>
                </c:pt>
                <c:pt idx="98">
                  <c:v>7.09</c:v>
                </c:pt>
                <c:pt idx="99">
                  <c:v>6.75</c:v>
                </c:pt>
                <c:pt idx="100">
                  <c:v>7</c:v>
                </c:pt>
                <c:pt idx="101">
                  <c:v>7.07</c:v>
                </c:pt>
                <c:pt idx="102">
                  <c:v>6.5</c:v>
                </c:pt>
                <c:pt idx="103">
                  <c:v>6.18</c:v>
                </c:pt>
                <c:pt idx="104">
                  <c:v>5.33</c:v>
                </c:pt>
                <c:pt idx="105">
                  <c:v>5.73</c:v>
                </c:pt>
                <c:pt idx="106">
                  <c:v>4.63</c:v>
                </c:pt>
                <c:pt idx="107">
                  <c:v>5.34</c:v>
                </c:pt>
                <c:pt idx="108">
                  <c:v>5.33</c:v>
                </c:pt>
                <c:pt idx="109">
                  <c:v>5.32</c:v>
                </c:pt>
                <c:pt idx="110">
                  <c:v>4.97</c:v>
                </c:pt>
                <c:pt idx="111">
                  <c:v>4.71</c:v>
                </c:pt>
                <c:pt idx="112">
                  <c:v>4.8600000000000003</c:v>
                </c:pt>
                <c:pt idx="113">
                  <c:v>4.78</c:v>
                </c:pt>
                <c:pt idx="114">
                  <c:v>5.14</c:v>
                </c:pt>
                <c:pt idx="115">
                  <c:v>4.8780000000000001</c:v>
                </c:pt>
                <c:pt idx="116">
                  <c:v>5.1660000000000004</c:v>
                </c:pt>
                <c:pt idx="117">
                  <c:v>5.891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24-480D-93D7-5DA40F277080}"/>
            </c:ext>
          </c:extLst>
        </c:ser>
        <c:ser>
          <c:idx val="1"/>
          <c:order val="1"/>
          <c:tx>
            <c:strRef>
              <c:f>'Т01-2'!$C$2</c:f>
              <c:strCache>
                <c:ptCount val="1"/>
                <c:pt idx="0">
                  <c:v>Ставка по депозитам населения (равновесный)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'Т01-2'!$A$3:$A$121</c:f>
              <c:numCache>
                <c:formatCode>m/d/yyyy</c:formatCode>
                <c:ptCount val="119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</c:numCache>
            </c:numRef>
          </c:cat>
          <c:val>
            <c:numRef>
              <c:f>'Т01-2'!$C$3:$C$121</c:f>
              <c:numCache>
                <c:formatCode>General</c:formatCode>
                <c:ptCount val="119"/>
                <c:pt idx="0">
                  <c:v>9.3063902304077999</c:v>
                </c:pt>
                <c:pt idx="1">
                  <c:v>10.148130162054052</c:v>
                </c:pt>
                <c:pt idx="2">
                  <c:v>7.9811872427280299</c:v>
                </c:pt>
                <c:pt idx="3">
                  <c:v>7.9831553049289887</c:v>
                </c:pt>
                <c:pt idx="4">
                  <c:v>6.2178135794030513</c:v>
                </c:pt>
                <c:pt idx="5">
                  <c:v>6.2302221096218791</c:v>
                </c:pt>
                <c:pt idx="6">
                  <c:v>6.3585276052449959</c:v>
                </c:pt>
                <c:pt idx="7">
                  <c:v>4.9436959893970744</c:v>
                </c:pt>
                <c:pt idx="8">
                  <c:v>4.9816900252525258</c:v>
                </c:pt>
                <c:pt idx="9">
                  <c:v>3.9086003787878774</c:v>
                </c:pt>
                <c:pt idx="10">
                  <c:v>4.0522950757575771</c:v>
                </c:pt>
                <c:pt idx="11">
                  <c:v>4.2117727272727263</c:v>
                </c:pt>
                <c:pt idx="12">
                  <c:v>3.087886403508771</c:v>
                </c:pt>
                <c:pt idx="13">
                  <c:v>2.3971634768740024</c:v>
                </c:pt>
                <c:pt idx="14">
                  <c:v>1.9016163277511968</c:v>
                </c:pt>
                <c:pt idx="15">
                  <c:v>1.6962699362041465</c:v>
                </c:pt>
                <c:pt idx="16">
                  <c:v>1.759151999316473</c:v>
                </c:pt>
                <c:pt idx="17">
                  <c:v>1.6629393084985193</c:v>
                </c:pt>
                <c:pt idx="18">
                  <c:v>1.7447150974025984</c:v>
                </c:pt>
                <c:pt idx="19">
                  <c:v>1.1183143939393947</c:v>
                </c:pt>
                <c:pt idx="20">
                  <c:v>1.2508943903318928</c:v>
                </c:pt>
                <c:pt idx="21">
                  <c:v>2.0680537518037516</c:v>
                </c:pt>
                <c:pt idx="22">
                  <c:v>2.2413979076479071</c:v>
                </c:pt>
                <c:pt idx="23">
                  <c:v>3.2399645562770552</c:v>
                </c:pt>
                <c:pt idx="24">
                  <c:v>3.267393939393938</c:v>
                </c:pt>
                <c:pt idx="25">
                  <c:v>3.9433188596491222</c:v>
                </c:pt>
                <c:pt idx="26">
                  <c:v>3.9625676767676783</c:v>
                </c:pt>
                <c:pt idx="27">
                  <c:v>4.3166888888888906</c:v>
                </c:pt>
                <c:pt idx="28">
                  <c:v>4.2409074603174615</c:v>
                </c:pt>
                <c:pt idx="29">
                  <c:v>4.2274825396825406</c:v>
                </c:pt>
                <c:pt idx="30">
                  <c:v>4.4399434092477579</c:v>
                </c:pt>
                <c:pt idx="31">
                  <c:v>4.5908442185833511</c:v>
                </c:pt>
                <c:pt idx="32">
                  <c:v>5.1066855448898938</c:v>
                </c:pt>
                <c:pt idx="33">
                  <c:v>6.1262202020202006</c:v>
                </c:pt>
                <c:pt idx="34">
                  <c:v>5.7568898989898969</c:v>
                </c:pt>
                <c:pt idx="35">
                  <c:v>5.7067774891774903</c:v>
                </c:pt>
                <c:pt idx="36">
                  <c:v>5.8222652958152965</c:v>
                </c:pt>
                <c:pt idx="37">
                  <c:v>5.2154242857142856</c:v>
                </c:pt>
                <c:pt idx="38">
                  <c:v>5.1358719047619052</c:v>
                </c:pt>
                <c:pt idx="39">
                  <c:v>5.5929282263630107</c:v>
                </c:pt>
                <c:pt idx="40">
                  <c:v>5.7105504485852308</c:v>
                </c:pt>
                <c:pt idx="41">
                  <c:v>6.0026651094798948</c:v>
                </c:pt>
                <c:pt idx="42">
                  <c:v>5.961652437417654</c:v>
                </c:pt>
                <c:pt idx="43">
                  <c:v>5.3040613965744408</c:v>
                </c:pt>
                <c:pt idx="44">
                  <c:v>5.8851307246376807</c:v>
                </c:pt>
                <c:pt idx="45">
                  <c:v>5.10670862663906</c:v>
                </c:pt>
                <c:pt idx="46">
                  <c:v>5.0997368875086266</c:v>
                </c:pt>
                <c:pt idx="47">
                  <c:v>5.0976244404739433</c:v>
                </c:pt>
                <c:pt idx="48">
                  <c:v>4.9230780838108359</c:v>
                </c:pt>
                <c:pt idx="49">
                  <c:v>4.9097744679876936</c:v>
                </c:pt>
                <c:pt idx="50">
                  <c:v>5.0692771799242538</c:v>
                </c:pt>
                <c:pt idx="51">
                  <c:v>4.81858576383926</c:v>
                </c:pt>
                <c:pt idx="52">
                  <c:v>4.8303909612239186</c:v>
                </c:pt>
                <c:pt idx="53">
                  <c:v>5.6229499474966165</c:v>
                </c:pt>
                <c:pt idx="54">
                  <c:v>5.3025788810043153</c:v>
                </c:pt>
                <c:pt idx="55">
                  <c:v>5.2924343781522571</c:v>
                </c:pt>
                <c:pt idx="56">
                  <c:v>5.3270180113109609</c:v>
                </c:pt>
                <c:pt idx="57">
                  <c:v>5.323354966570875</c:v>
                </c:pt>
                <c:pt idx="58">
                  <c:v>5.5924357908102804</c:v>
                </c:pt>
                <c:pt idx="59">
                  <c:v>5.8156295019053239</c:v>
                </c:pt>
                <c:pt idx="60">
                  <c:v>6.0459057807559589</c:v>
                </c:pt>
                <c:pt idx="61">
                  <c:v>6.1401181140350873</c:v>
                </c:pt>
                <c:pt idx="62">
                  <c:v>7.2914330681818162</c:v>
                </c:pt>
                <c:pt idx="63">
                  <c:v>6.6379916666666681</c:v>
                </c:pt>
                <c:pt idx="64">
                  <c:v>6.6255574212519965</c:v>
                </c:pt>
                <c:pt idx="65">
                  <c:v>5.9757991704805491</c:v>
                </c:pt>
                <c:pt idx="66">
                  <c:v>6.0382407449783875</c:v>
                </c:pt>
                <c:pt idx="67">
                  <c:v>7.0628728841207096</c:v>
                </c:pt>
                <c:pt idx="68">
                  <c:v>7.2788258014931921</c:v>
                </c:pt>
                <c:pt idx="69">
                  <c:v>7.8740478670187777</c:v>
                </c:pt>
                <c:pt idx="70">
                  <c:v>8.5387094859252315</c:v>
                </c:pt>
                <c:pt idx="71">
                  <c:v>11.59058709020025</c:v>
                </c:pt>
                <c:pt idx="72">
                  <c:v>12.825153129984052</c:v>
                </c:pt>
                <c:pt idx="73">
                  <c:v>11.156033249791145</c:v>
                </c:pt>
                <c:pt idx="74">
                  <c:v>11.04632913154097</c:v>
                </c:pt>
                <c:pt idx="75">
                  <c:v>9.2413059072871544</c:v>
                </c:pt>
                <c:pt idx="76">
                  <c:v>7.9042176497114012</c:v>
                </c:pt>
                <c:pt idx="77">
                  <c:v>8.8177935213940657</c:v>
                </c:pt>
                <c:pt idx="78">
                  <c:v>8.3162832643202229</c:v>
                </c:pt>
                <c:pt idx="79">
                  <c:v>8.2321674932555347</c:v>
                </c:pt>
                <c:pt idx="80">
                  <c:v>7.9579991702741673</c:v>
                </c:pt>
                <c:pt idx="81">
                  <c:v>6.5846047348484884</c:v>
                </c:pt>
                <c:pt idx="82">
                  <c:v>6.6607697603754934</c:v>
                </c:pt>
                <c:pt idx="83">
                  <c:v>7.2869793121431696</c:v>
                </c:pt>
                <c:pt idx="84">
                  <c:v>7.4768676779440355</c:v>
                </c:pt>
                <c:pt idx="85">
                  <c:v>7.4657839646464659</c:v>
                </c:pt>
                <c:pt idx="86">
                  <c:v>5.558718145743148</c:v>
                </c:pt>
                <c:pt idx="87">
                  <c:v>6.8994955978962578</c:v>
                </c:pt>
                <c:pt idx="88">
                  <c:v>6.2491498851294915</c:v>
                </c:pt>
                <c:pt idx="89">
                  <c:v>6.6654259189640754</c:v>
                </c:pt>
                <c:pt idx="90">
                  <c:v>6.5201658040027599</c:v>
                </c:pt>
                <c:pt idx="91">
                  <c:v>6.3319587019260926</c:v>
                </c:pt>
                <c:pt idx="92">
                  <c:v>6.6029746063115624</c:v>
                </c:pt>
                <c:pt idx="93">
                  <c:v>6.5412604617604622</c:v>
                </c:pt>
                <c:pt idx="94">
                  <c:v>6.7544541847041826</c:v>
                </c:pt>
                <c:pt idx="95">
                  <c:v>6.8087483766233738</c:v>
                </c:pt>
                <c:pt idx="96">
                  <c:v>6.0669508430166319</c:v>
                </c:pt>
                <c:pt idx="97">
                  <c:v>6.4738007518796978</c:v>
                </c:pt>
                <c:pt idx="98">
                  <c:v>6.0412755183413065</c:v>
                </c:pt>
                <c:pt idx="99">
                  <c:v>5.5490745614035086</c:v>
                </c:pt>
                <c:pt idx="100">
                  <c:v>6.0407158730158743</c:v>
                </c:pt>
                <c:pt idx="101">
                  <c:v>6.224492063492062</c:v>
                </c:pt>
                <c:pt idx="102">
                  <c:v>6.2597389579020017</c:v>
                </c:pt>
                <c:pt idx="103">
                  <c:v>5.7696057625948924</c:v>
                </c:pt>
                <c:pt idx="104">
                  <c:v>5.1851076447706888</c:v>
                </c:pt>
                <c:pt idx="105">
                  <c:v>5.609945526695526</c:v>
                </c:pt>
                <c:pt idx="106">
                  <c:v>5.1854559884559883</c:v>
                </c:pt>
                <c:pt idx="107">
                  <c:v>5.2943769841269832</c:v>
                </c:pt>
                <c:pt idx="108">
                  <c:v>5.5225556140516918</c:v>
                </c:pt>
                <c:pt idx="109">
                  <c:v>4.5379078947368434</c:v>
                </c:pt>
                <c:pt idx="110">
                  <c:v>4.5607028043593836</c:v>
                </c:pt>
                <c:pt idx="111">
                  <c:v>5.0312027417027423</c:v>
                </c:pt>
                <c:pt idx="112">
                  <c:v>5.1784737734487747</c:v>
                </c:pt>
                <c:pt idx="113">
                  <c:v>5.7114873737373744</c:v>
                </c:pt>
                <c:pt idx="114">
                  <c:v>5.5720035839764108</c:v>
                </c:pt>
                <c:pt idx="115">
                  <c:v>6.0083448616600803</c:v>
                </c:pt>
                <c:pt idx="116">
                  <c:v>6.4170853096179199</c:v>
                </c:pt>
                <c:pt idx="117">
                  <c:v>6.9149225960855603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224-480D-93D7-5DA40F277080}"/>
            </c:ext>
          </c:extLst>
        </c:ser>
        <c:ser>
          <c:idx val="2"/>
          <c:order val="2"/>
          <c:tx>
            <c:strRef>
              <c:f>'Т01-2'!$D$2</c:f>
              <c:strCache>
                <c:ptCount val="1"/>
                <c:pt idx="0">
                  <c:v>Ставка по кредитам организациям (факт)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'Т01-2'!$A$3:$A$121</c:f>
              <c:numCache>
                <c:formatCode>m/d/yyyy</c:formatCode>
                <c:ptCount val="119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</c:numCache>
            </c:numRef>
          </c:cat>
          <c:val>
            <c:numRef>
              <c:f>'Т01-2'!$D$3:$D$121</c:f>
              <c:numCache>
                <c:formatCode>General</c:formatCode>
                <c:ptCount val="119"/>
                <c:pt idx="0">
                  <c:v>13.32</c:v>
                </c:pt>
                <c:pt idx="1">
                  <c:v>13.83</c:v>
                </c:pt>
                <c:pt idx="2">
                  <c:v>16.559999999999999</c:v>
                </c:pt>
                <c:pt idx="3">
                  <c:v>15.73</c:v>
                </c:pt>
                <c:pt idx="4">
                  <c:v>16.8</c:v>
                </c:pt>
                <c:pt idx="5">
                  <c:v>14.96</c:v>
                </c:pt>
                <c:pt idx="6">
                  <c:v>14.15</c:v>
                </c:pt>
                <c:pt idx="7">
                  <c:v>15.81</c:v>
                </c:pt>
                <c:pt idx="8">
                  <c:v>14.69</c:v>
                </c:pt>
                <c:pt idx="9">
                  <c:v>15.57</c:v>
                </c:pt>
                <c:pt idx="10">
                  <c:v>14.06</c:v>
                </c:pt>
                <c:pt idx="11">
                  <c:v>12.94</c:v>
                </c:pt>
                <c:pt idx="12">
                  <c:v>14.18</c:v>
                </c:pt>
                <c:pt idx="13">
                  <c:v>14.07</c:v>
                </c:pt>
                <c:pt idx="14">
                  <c:v>13.49</c:v>
                </c:pt>
                <c:pt idx="15">
                  <c:v>12.59</c:v>
                </c:pt>
                <c:pt idx="16">
                  <c:v>12.69</c:v>
                </c:pt>
                <c:pt idx="17">
                  <c:v>12</c:v>
                </c:pt>
                <c:pt idx="18">
                  <c:v>11.3</c:v>
                </c:pt>
                <c:pt idx="19">
                  <c:v>12.53</c:v>
                </c:pt>
                <c:pt idx="20">
                  <c:v>12.25</c:v>
                </c:pt>
                <c:pt idx="21">
                  <c:v>10.81</c:v>
                </c:pt>
                <c:pt idx="22">
                  <c:v>10.77</c:v>
                </c:pt>
                <c:pt idx="23">
                  <c:v>9.85</c:v>
                </c:pt>
                <c:pt idx="24">
                  <c:v>11.15</c:v>
                </c:pt>
                <c:pt idx="25">
                  <c:v>10.46</c:v>
                </c:pt>
                <c:pt idx="26">
                  <c:v>10.9</c:v>
                </c:pt>
                <c:pt idx="27">
                  <c:v>10.15</c:v>
                </c:pt>
                <c:pt idx="28">
                  <c:v>10.77</c:v>
                </c:pt>
                <c:pt idx="29">
                  <c:v>10.67</c:v>
                </c:pt>
                <c:pt idx="30">
                  <c:v>10.53</c:v>
                </c:pt>
                <c:pt idx="31">
                  <c:v>10.61</c:v>
                </c:pt>
                <c:pt idx="32">
                  <c:v>10.25</c:v>
                </c:pt>
                <c:pt idx="33">
                  <c:v>9.67</c:v>
                </c:pt>
                <c:pt idx="34">
                  <c:v>10.039999999999999</c:v>
                </c:pt>
                <c:pt idx="35">
                  <c:v>10.82</c:v>
                </c:pt>
                <c:pt idx="36">
                  <c:v>10.99</c:v>
                </c:pt>
                <c:pt idx="37">
                  <c:v>11.42</c:v>
                </c:pt>
                <c:pt idx="38">
                  <c:v>11.26</c:v>
                </c:pt>
                <c:pt idx="39">
                  <c:v>10.45</c:v>
                </c:pt>
                <c:pt idx="40">
                  <c:v>11.46</c:v>
                </c:pt>
                <c:pt idx="41">
                  <c:v>11.46</c:v>
                </c:pt>
                <c:pt idx="42">
                  <c:v>10.54</c:v>
                </c:pt>
                <c:pt idx="43">
                  <c:v>11.39</c:v>
                </c:pt>
                <c:pt idx="44">
                  <c:v>10.39</c:v>
                </c:pt>
                <c:pt idx="45">
                  <c:v>11.39</c:v>
                </c:pt>
                <c:pt idx="46">
                  <c:v>12</c:v>
                </c:pt>
                <c:pt idx="47">
                  <c:v>11.57</c:v>
                </c:pt>
                <c:pt idx="48">
                  <c:v>11.57</c:v>
                </c:pt>
                <c:pt idx="49">
                  <c:v>12.17</c:v>
                </c:pt>
                <c:pt idx="50">
                  <c:v>11.79</c:v>
                </c:pt>
                <c:pt idx="51">
                  <c:v>11.63</c:v>
                </c:pt>
                <c:pt idx="52">
                  <c:v>11.46</c:v>
                </c:pt>
                <c:pt idx="53">
                  <c:v>11.31</c:v>
                </c:pt>
                <c:pt idx="54">
                  <c:v>11.28</c:v>
                </c:pt>
                <c:pt idx="55">
                  <c:v>11.27</c:v>
                </c:pt>
                <c:pt idx="56">
                  <c:v>10.87</c:v>
                </c:pt>
                <c:pt idx="57">
                  <c:v>11.09</c:v>
                </c:pt>
                <c:pt idx="58">
                  <c:v>10.43</c:v>
                </c:pt>
                <c:pt idx="59">
                  <c:v>10.199999999999999</c:v>
                </c:pt>
                <c:pt idx="60">
                  <c:v>10.28</c:v>
                </c:pt>
                <c:pt idx="61">
                  <c:v>10.91</c:v>
                </c:pt>
                <c:pt idx="62">
                  <c:v>10.3</c:v>
                </c:pt>
                <c:pt idx="63">
                  <c:v>11.24</c:v>
                </c:pt>
                <c:pt idx="64">
                  <c:v>11.29</c:v>
                </c:pt>
                <c:pt idx="65">
                  <c:v>11.48</c:v>
                </c:pt>
                <c:pt idx="66">
                  <c:v>11.81</c:v>
                </c:pt>
                <c:pt idx="67">
                  <c:v>11.66</c:v>
                </c:pt>
                <c:pt idx="68">
                  <c:v>11.7</c:v>
                </c:pt>
                <c:pt idx="69">
                  <c:v>12.16</c:v>
                </c:pt>
                <c:pt idx="70">
                  <c:v>11.94</c:v>
                </c:pt>
                <c:pt idx="71">
                  <c:v>12.15</c:v>
                </c:pt>
                <c:pt idx="72">
                  <c:v>14.87</c:v>
                </c:pt>
                <c:pt idx="73">
                  <c:v>15.03</c:v>
                </c:pt>
                <c:pt idx="74">
                  <c:v>15.31</c:v>
                </c:pt>
                <c:pt idx="75">
                  <c:v>14.38</c:v>
                </c:pt>
                <c:pt idx="76">
                  <c:v>15.06</c:v>
                </c:pt>
                <c:pt idx="77">
                  <c:v>14.37</c:v>
                </c:pt>
                <c:pt idx="78">
                  <c:v>14.1</c:v>
                </c:pt>
                <c:pt idx="79">
                  <c:v>14.08</c:v>
                </c:pt>
                <c:pt idx="80">
                  <c:v>13.97</c:v>
                </c:pt>
                <c:pt idx="81">
                  <c:v>14.4</c:v>
                </c:pt>
                <c:pt idx="82">
                  <c:v>13.57</c:v>
                </c:pt>
                <c:pt idx="83">
                  <c:v>12.07</c:v>
                </c:pt>
                <c:pt idx="84">
                  <c:v>13.13</c:v>
                </c:pt>
                <c:pt idx="85">
                  <c:v>13.09</c:v>
                </c:pt>
                <c:pt idx="86">
                  <c:v>13.98</c:v>
                </c:pt>
                <c:pt idx="87">
                  <c:v>13.77</c:v>
                </c:pt>
                <c:pt idx="88">
                  <c:v>14.33</c:v>
                </c:pt>
                <c:pt idx="89">
                  <c:v>13.65</c:v>
                </c:pt>
                <c:pt idx="90">
                  <c:v>12.59</c:v>
                </c:pt>
                <c:pt idx="91">
                  <c:v>12.94</c:v>
                </c:pt>
                <c:pt idx="92">
                  <c:v>12.73</c:v>
                </c:pt>
                <c:pt idx="93">
                  <c:v>12.44</c:v>
                </c:pt>
                <c:pt idx="94">
                  <c:v>11.91</c:v>
                </c:pt>
                <c:pt idx="95">
                  <c:v>12.11</c:v>
                </c:pt>
                <c:pt idx="96">
                  <c:v>12.99</c:v>
                </c:pt>
                <c:pt idx="97">
                  <c:v>11.6</c:v>
                </c:pt>
                <c:pt idx="98">
                  <c:v>11.78</c:v>
                </c:pt>
                <c:pt idx="99">
                  <c:v>11.94</c:v>
                </c:pt>
                <c:pt idx="100">
                  <c:v>10.65</c:v>
                </c:pt>
                <c:pt idx="101">
                  <c:v>10.33</c:v>
                </c:pt>
                <c:pt idx="102">
                  <c:v>9.86</c:v>
                </c:pt>
                <c:pt idx="103">
                  <c:v>10.27</c:v>
                </c:pt>
                <c:pt idx="104">
                  <c:v>10.06</c:v>
                </c:pt>
                <c:pt idx="105">
                  <c:v>9.35</c:v>
                </c:pt>
                <c:pt idx="106">
                  <c:v>9.2200000000000006</c:v>
                </c:pt>
                <c:pt idx="107">
                  <c:v>9.26</c:v>
                </c:pt>
                <c:pt idx="108">
                  <c:v>7.94</c:v>
                </c:pt>
                <c:pt idx="109">
                  <c:v>9.8800000000000008</c:v>
                </c:pt>
                <c:pt idx="110">
                  <c:v>9.08</c:v>
                </c:pt>
                <c:pt idx="111">
                  <c:v>8.33</c:v>
                </c:pt>
                <c:pt idx="112">
                  <c:v>8.11</c:v>
                </c:pt>
                <c:pt idx="113">
                  <c:v>8.24</c:v>
                </c:pt>
                <c:pt idx="114">
                  <c:v>8.33</c:v>
                </c:pt>
                <c:pt idx="115">
                  <c:v>8.8569999999999993</c:v>
                </c:pt>
                <c:pt idx="116">
                  <c:v>9.0169999999999995</c:v>
                </c:pt>
                <c:pt idx="117">
                  <c:v>8.5649999999999995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224-480D-93D7-5DA40F277080}"/>
            </c:ext>
          </c:extLst>
        </c:ser>
        <c:ser>
          <c:idx val="3"/>
          <c:order val="3"/>
          <c:tx>
            <c:strRef>
              <c:f>'Т01-2'!$E$2</c:f>
              <c:strCache>
                <c:ptCount val="1"/>
                <c:pt idx="0">
                  <c:v>Ставка по кредитам организациям (равновесный)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'Т01-2'!$A$3:$A$121</c:f>
              <c:numCache>
                <c:formatCode>m/d/yyyy</c:formatCode>
                <c:ptCount val="119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</c:numCache>
            </c:numRef>
          </c:cat>
          <c:val>
            <c:numRef>
              <c:f>'Т01-2'!$E$3:$E$121</c:f>
              <c:numCache>
                <c:formatCode>General</c:formatCode>
                <c:ptCount val="119"/>
                <c:pt idx="0">
                  <c:v>21.880304000444774</c:v>
                </c:pt>
                <c:pt idx="1">
                  <c:v>21.766090535523222</c:v>
                </c:pt>
                <c:pt idx="2">
                  <c:v>21.23118724272803</c:v>
                </c:pt>
                <c:pt idx="3">
                  <c:v>18.773155304928991</c:v>
                </c:pt>
                <c:pt idx="4">
                  <c:v>19.277813579403052</c:v>
                </c:pt>
                <c:pt idx="5">
                  <c:v>18.990222109621882</c:v>
                </c:pt>
                <c:pt idx="6">
                  <c:v>18.398527605244997</c:v>
                </c:pt>
                <c:pt idx="7">
                  <c:v>19.433695989397073</c:v>
                </c:pt>
                <c:pt idx="8">
                  <c:v>18.631690025252524</c:v>
                </c:pt>
                <c:pt idx="9">
                  <c:v>17.848600378787879</c:v>
                </c:pt>
                <c:pt idx="10">
                  <c:v>16.022295075757576</c:v>
                </c:pt>
                <c:pt idx="11">
                  <c:v>15.061772727272725</c:v>
                </c:pt>
                <c:pt idx="12">
                  <c:v>14.287886403508772</c:v>
                </c:pt>
                <c:pt idx="13">
                  <c:v>14.117163476874003</c:v>
                </c:pt>
                <c:pt idx="14">
                  <c:v>13.161616327751195</c:v>
                </c:pt>
                <c:pt idx="15">
                  <c:v>12.346269936204147</c:v>
                </c:pt>
                <c:pt idx="16">
                  <c:v>12.889151999316471</c:v>
                </c:pt>
                <c:pt idx="17">
                  <c:v>12.52293930849852</c:v>
                </c:pt>
                <c:pt idx="18">
                  <c:v>11.894715097402599</c:v>
                </c:pt>
                <c:pt idx="19">
                  <c:v>12.568314393939394</c:v>
                </c:pt>
                <c:pt idx="20">
                  <c:v>12.270894390331891</c:v>
                </c:pt>
                <c:pt idx="21">
                  <c:v>11.368053751803753</c:v>
                </c:pt>
                <c:pt idx="22">
                  <c:v>11.191397907647906</c:v>
                </c:pt>
                <c:pt idx="23">
                  <c:v>11.119964556277054</c:v>
                </c:pt>
                <c:pt idx="24">
                  <c:v>11.497393939393939</c:v>
                </c:pt>
                <c:pt idx="25">
                  <c:v>10.643318859649124</c:v>
                </c:pt>
                <c:pt idx="26">
                  <c:v>10.632567676767678</c:v>
                </c:pt>
                <c:pt idx="27">
                  <c:v>9.9766888888888907</c:v>
                </c:pt>
                <c:pt idx="28">
                  <c:v>10.230907460317463</c:v>
                </c:pt>
                <c:pt idx="29">
                  <c:v>10.397482539682541</c:v>
                </c:pt>
                <c:pt idx="30">
                  <c:v>10.159943409247758</c:v>
                </c:pt>
                <c:pt idx="31">
                  <c:v>10.200844218583351</c:v>
                </c:pt>
                <c:pt idx="32">
                  <c:v>10.616685544889894</c:v>
                </c:pt>
                <c:pt idx="33">
                  <c:v>10.6062202020202</c:v>
                </c:pt>
                <c:pt idx="34">
                  <c:v>10.836889898989895</c:v>
                </c:pt>
                <c:pt idx="35">
                  <c:v>11.096777489177489</c:v>
                </c:pt>
                <c:pt idx="36">
                  <c:v>10.872265295815296</c:v>
                </c:pt>
                <c:pt idx="37">
                  <c:v>10.575424285714286</c:v>
                </c:pt>
                <c:pt idx="38">
                  <c:v>10.545871904761905</c:v>
                </c:pt>
                <c:pt idx="39">
                  <c:v>10.232928226363011</c:v>
                </c:pt>
                <c:pt idx="40">
                  <c:v>10.940550448585231</c:v>
                </c:pt>
                <c:pt idx="41">
                  <c:v>11.352665109479895</c:v>
                </c:pt>
                <c:pt idx="42">
                  <c:v>10.601652437417654</c:v>
                </c:pt>
                <c:pt idx="43">
                  <c:v>10.944061396574442</c:v>
                </c:pt>
                <c:pt idx="44">
                  <c:v>10.145130724637681</c:v>
                </c:pt>
                <c:pt idx="45">
                  <c:v>10.25670862663906</c:v>
                </c:pt>
                <c:pt idx="46">
                  <c:v>9.7797368875086264</c:v>
                </c:pt>
                <c:pt idx="47">
                  <c:v>9.251209527780027</c:v>
                </c:pt>
                <c:pt idx="48">
                  <c:v>9.1986219161891647</c:v>
                </c:pt>
                <c:pt idx="49">
                  <c:v>9.2192281709011947</c:v>
                </c:pt>
                <c:pt idx="50">
                  <c:v>9.4050605852272593</c:v>
                </c:pt>
                <c:pt idx="51">
                  <c:v>9.1455456394796393</c:v>
                </c:pt>
                <c:pt idx="52">
                  <c:v>9.0102765522567516</c:v>
                </c:pt>
                <c:pt idx="53">
                  <c:v>9.7120771574033178</c:v>
                </c:pt>
                <c:pt idx="54">
                  <c:v>9.2905713148905633</c:v>
                </c:pt>
                <c:pt idx="55">
                  <c:v>9.2817594475268947</c:v>
                </c:pt>
                <c:pt idx="56">
                  <c:v>9.1858078184148653</c:v>
                </c:pt>
                <c:pt idx="57">
                  <c:v>8.977435647645823</c:v>
                </c:pt>
                <c:pt idx="58">
                  <c:v>9.1758094472849585</c:v>
                </c:pt>
                <c:pt idx="59">
                  <c:v>9.3580045833077072</c:v>
                </c:pt>
                <c:pt idx="60">
                  <c:v>9.5306745450585773</c:v>
                </c:pt>
                <c:pt idx="61">
                  <c:v>9.770118114035089</c:v>
                </c:pt>
                <c:pt idx="62">
                  <c:v>10.511433068181818</c:v>
                </c:pt>
                <c:pt idx="63">
                  <c:v>10.907991666666669</c:v>
                </c:pt>
                <c:pt idx="64">
                  <c:v>10.965557421251997</c:v>
                </c:pt>
                <c:pt idx="65">
                  <c:v>10.775799170480548</c:v>
                </c:pt>
                <c:pt idx="66">
                  <c:v>11.408240744978388</c:v>
                </c:pt>
                <c:pt idx="67">
                  <c:v>11.77287288412071</c:v>
                </c:pt>
                <c:pt idx="68">
                  <c:v>11.948825801493189</c:v>
                </c:pt>
                <c:pt idx="69">
                  <c:v>12.614047867018776</c:v>
                </c:pt>
                <c:pt idx="70">
                  <c:v>13.158709485925229</c:v>
                </c:pt>
                <c:pt idx="71">
                  <c:v>15.68058709020025</c:v>
                </c:pt>
                <c:pt idx="72">
                  <c:v>17.725153129984051</c:v>
                </c:pt>
                <c:pt idx="73">
                  <c:v>16.396033249791145</c:v>
                </c:pt>
                <c:pt idx="74">
                  <c:v>16.866329131540972</c:v>
                </c:pt>
                <c:pt idx="75">
                  <c:v>14.771305907287156</c:v>
                </c:pt>
                <c:pt idx="76">
                  <c:v>14.444217649711403</c:v>
                </c:pt>
                <c:pt idx="77">
                  <c:v>14.007793521394065</c:v>
                </c:pt>
                <c:pt idx="78">
                  <c:v>13.896283264320223</c:v>
                </c:pt>
                <c:pt idx="79">
                  <c:v>14.612167493255535</c:v>
                </c:pt>
                <c:pt idx="80">
                  <c:v>15.197999170274169</c:v>
                </c:pt>
                <c:pt idx="81">
                  <c:v>14.664604734848488</c:v>
                </c:pt>
                <c:pt idx="82">
                  <c:v>13.690769760375494</c:v>
                </c:pt>
                <c:pt idx="83">
                  <c:v>13.21697931214317</c:v>
                </c:pt>
                <c:pt idx="84">
                  <c:v>13.896867677944039</c:v>
                </c:pt>
                <c:pt idx="85">
                  <c:v>13.515783964646467</c:v>
                </c:pt>
                <c:pt idx="86">
                  <c:v>13.778718145743149</c:v>
                </c:pt>
                <c:pt idx="87">
                  <c:v>12.259495597896256</c:v>
                </c:pt>
                <c:pt idx="88">
                  <c:v>12.329149885129493</c:v>
                </c:pt>
                <c:pt idx="89">
                  <c:v>11.385425918964076</c:v>
                </c:pt>
                <c:pt idx="90">
                  <c:v>11.11016580400276</c:v>
                </c:pt>
                <c:pt idx="91">
                  <c:v>11.151958701926093</c:v>
                </c:pt>
                <c:pt idx="92">
                  <c:v>10.522974606311562</c:v>
                </c:pt>
                <c:pt idx="93">
                  <c:v>11.151260461760462</c:v>
                </c:pt>
                <c:pt idx="94">
                  <c:v>11.464454184704186</c:v>
                </c:pt>
                <c:pt idx="95">
                  <c:v>10.968748376623372</c:v>
                </c:pt>
                <c:pt idx="96">
                  <c:v>10.806950843016631</c:v>
                </c:pt>
                <c:pt idx="97">
                  <c:v>10.503800751879696</c:v>
                </c:pt>
                <c:pt idx="98">
                  <c:v>10.731275518341304</c:v>
                </c:pt>
                <c:pt idx="99">
                  <c:v>10.739074561403509</c:v>
                </c:pt>
                <c:pt idx="100">
                  <c:v>9.6907158730158756</c:v>
                </c:pt>
                <c:pt idx="101">
                  <c:v>9.4844920634920626</c:v>
                </c:pt>
                <c:pt idx="102">
                  <c:v>9.619738957902003</c:v>
                </c:pt>
                <c:pt idx="103">
                  <c:v>9.8596057625948923</c:v>
                </c:pt>
                <c:pt idx="104">
                  <c:v>9.9151076447706874</c:v>
                </c:pt>
                <c:pt idx="105">
                  <c:v>9.229945526695527</c:v>
                </c:pt>
                <c:pt idx="106">
                  <c:v>9.77545598845599</c:v>
                </c:pt>
                <c:pt idx="107">
                  <c:v>9.2143769841269823</c:v>
                </c:pt>
                <c:pt idx="108">
                  <c:v>8.6201754636425427</c:v>
                </c:pt>
                <c:pt idx="109">
                  <c:v>9.0979078947368439</c:v>
                </c:pt>
                <c:pt idx="110">
                  <c:v>8.670702804359383</c:v>
                </c:pt>
                <c:pt idx="111">
                  <c:v>8.6512027417027415</c:v>
                </c:pt>
                <c:pt idx="112">
                  <c:v>8.428473773448772</c:v>
                </c:pt>
                <c:pt idx="113">
                  <c:v>9.1714873737373726</c:v>
                </c:pt>
                <c:pt idx="114">
                  <c:v>8.7620035839764085</c:v>
                </c:pt>
                <c:pt idx="115">
                  <c:v>9.9873448616600804</c:v>
                </c:pt>
                <c:pt idx="116">
                  <c:v>10.26808530961792</c:v>
                </c:pt>
                <c:pt idx="117">
                  <c:v>9.4478639651792644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224-480D-93D7-5DA40F277080}"/>
            </c:ext>
          </c:extLst>
        </c:ser>
        <c:ser>
          <c:idx val="4"/>
          <c:order val="4"/>
          <c:tx>
            <c:strRef>
              <c:f>'Т01-2'!$F$2</c:f>
              <c:strCache>
                <c:ptCount val="1"/>
                <c:pt idx="0">
                  <c:v>Трансфертная ставка (ОФЗ)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'Т01-2'!$A$3:$A$121</c:f>
              <c:numCache>
                <c:formatCode>m/d/yyyy</c:formatCode>
                <c:ptCount val="119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</c:numCache>
            </c:numRef>
          </c:cat>
          <c:val>
            <c:numRef>
              <c:f>'Т01-2'!$F$3:$F$121</c:f>
              <c:numCache>
                <c:formatCode>0.00</c:formatCode>
                <c:ptCount val="119"/>
                <c:pt idx="0">
                  <c:v>10.886875</c:v>
                </c:pt>
                <c:pt idx="1">
                  <c:v>11.704210526315791</c:v>
                </c:pt>
                <c:pt idx="2">
                  <c:v>11.423333333333332</c:v>
                </c:pt>
                <c:pt idx="3">
                  <c:v>11.005454545454546</c:v>
                </c:pt>
                <c:pt idx="4">
                  <c:v>10.913684210526315</c:v>
                </c:pt>
                <c:pt idx="5">
                  <c:v>11.114761904761904</c:v>
                </c:pt>
                <c:pt idx="6">
                  <c:v>11.267826086956523</c:v>
                </c:pt>
                <c:pt idx="7">
                  <c:v>11.239523809523808</c:v>
                </c:pt>
                <c:pt idx="8">
                  <c:v>10.994090909090909</c:v>
                </c:pt>
                <c:pt idx="9">
                  <c:v>10.047727272727272</c:v>
                </c:pt>
                <c:pt idx="10">
                  <c:v>9.197000000000001</c:v>
                </c:pt>
                <c:pt idx="11">
                  <c:v>8.7309090909090905</c:v>
                </c:pt>
                <c:pt idx="12">
                  <c:v>7.7606666666666655</c:v>
                </c:pt>
                <c:pt idx="13">
                  <c:v>7.4273684210526305</c:v>
                </c:pt>
                <c:pt idx="14">
                  <c:v>6.8113636363636365</c:v>
                </c:pt>
                <c:pt idx="15">
                  <c:v>6.3727272727272721</c:v>
                </c:pt>
                <c:pt idx="16">
                  <c:v>6.7289473684210517</c:v>
                </c:pt>
                <c:pt idx="17">
                  <c:v>6.5880952380952378</c:v>
                </c:pt>
                <c:pt idx="18">
                  <c:v>6.4513636363636371</c:v>
                </c:pt>
                <c:pt idx="19">
                  <c:v>6.5772727272727272</c:v>
                </c:pt>
                <c:pt idx="20">
                  <c:v>6.5913636363636376</c:v>
                </c:pt>
                <c:pt idx="21">
                  <c:v>6.6047619047619053</c:v>
                </c:pt>
                <c:pt idx="22">
                  <c:v>6.6809523809523803</c:v>
                </c:pt>
                <c:pt idx="23">
                  <c:v>7.2431818181818182</c:v>
                </c:pt>
                <c:pt idx="24">
                  <c:v>7.5666666666666664</c:v>
                </c:pt>
                <c:pt idx="25">
                  <c:v>7.5226315789473688</c:v>
                </c:pt>
                <c:pt idx="26">
                  <c:v>7.5054545454545467</c:v>
                </c:pt>
                <c:pt idx="27">
                  <c:v>7.2957142857142872</c:v>
                </c:pt>
                <c:pt idx="28">
                  <c:v>7.3955000000000002</c:v>
                </c:pt>
                <c:pt idx="29">
                  <c:v>7.5100000000000007</c:v>
                </c:pt>
                <c:pt idx="30">
                  <c:v>7.4595238095238097</c:v>
                </c:pt>
                <c:pt idx="31">
                  <c:v>7.4847826086956539</c:v>
                </c:pt>
                <c:pt idx="32">
                  <c:v>7.8677272727272731</c:v>
                </c:pt>
                <c:pt idx="33">
                  <c:v>8.3376190476190466</c:v>
                </c:pt>
                <c:pt idx="34">
                  <c:v>8.1942857142857122</c:v>
                </c:pt>
                <c:pt idx="35">
                  <c:v>8.2222727272727276</c:v>
                </c:pt>
                <c:pt idx="36">
                  <c:v>8.0638095238095246</c:v>
                </c:pt>
                <c:pt idx="37">
                  <c:v>7.5520000000000014</c:v>
                </c:pt>
                <c:pt idx="38">
                  <c:v>7.4820000000000011</c:v>
                </c:pt>
                <c:pt idx="39">
                  <c:v>7.5880952380952396</c:v>
                </c:pt>
                <c:pt idx="40">
                  <c:v>7.9871428571428567</c:v>
                </c:pt>
                <c:pt idx="41">
                  <c:v>8.2690000000000019</c:v>
                </c:pt>
                <c:pt idx="42">
                  <c:v>7.7872727272727253</c:v>
                </c:pt>
                <c:pt idx="43">
                  <c:v>7.6278260869565218</c:v>
                </c:pt>
                <c:pt idx="44">
                  <c:v>7.5709999999999997</c:v>
                </c:pt>
                <c:pt idx="45">
                  <c:v>7.2486956521739128</c:v>
                </c:pt>
                <c:pt idx="46">
                  <c:v>6.9142857142857137</c:v>
                </c:pt>
                <c:pt idx="47">
                  <c:v>6.5230000000000006</c:v>
                </c:pt>
                <c:pt idx="48">
                  <c:v>6.3394444444444451</c:v>
                </c:pt>
                <c:pt idx="49">
                  <c:v>6.3384999999999998</c:v>
                </c:pt>
                <c:pt idx="50">
                  <c:v>6.5015000000000001</c:v>
                </c:pt>
                <c:pt idx="51">
                  <c:v>6.2386363636363624</c:v>
                </c:pt>
                <c:pt idx="52">
                  <c:v>6.2504761904761903</c:v>
                </c:pt>
                <c:pt idx="53">
                  <c:v>7.0773684210526326</c:v>
                </c:pt>
                <c:pt idx="54">
                  <c:v>6.7386956521739148</c:v>
                </c:pt>
                <c:pt idx="55">
                  <c:v>6.7240909090909096</c:v>
                </c:pt>
                <c:pt idx="56">
                  <c:v>6.7561904761904747</c:v>
                </c:pt>
                <c:pt idx="57">
                  <c:v>6.7460869565217374</c:v>
                </c:pt>
                <c:pt idx="58">
                  <c:v>7.0200000000000005</c:v>
                </c:pt>
                <c:pt idx="59">
                  <c:v>7.2476190476190467</c:v>
                </c:pt>
                <c:pt idx="60">
                  <c:v>7.4810526315789483</c:v>
                </c:pt>
                <c:pt idx="61">
                  <c:v>7.806</c:v>
                </c:pt>
                <c:pt idx="62">
                  <c:v>8.8469999999999978</c:v>
                </c:pt>
                <c:pt idx="63">
                  <c:v>8.747272727272728</c:v>
                </c:pt>
                <c:pt idx="64">
                  <c:v>8.6525000000000016</c:v>
                </c:pt>
                <c:pt idx="65">
                  <c:v>8.2268421052631577</c:v>
                </c:pt>
                <c:pt idx="66">
                  <c:v>8.6417391304347824</c:v>
                </c:pt>
                <c:pt idx="67">
                  <c:v>9.4171428571428564</c:v>
                </c:pt>
                <c:pt idx="68">
                  <c:v>9.5163636363636357</c:v>
                </c:pt>
                <c:pt idx="69">
                  <c:v>9.8178260869565221</c:v>
                </c:pt>
                <c:pt idx="70">
                  <c:v>10.347222222222221</c:v>
                </c:pt>
                <c:pt idx="71">
                  <c:v>13.349090909090911</c:v>
                </c:pt>
                <c:pt idx="72">
                  <c:v>15.094210526315791</c:v>
                </c:pt>
                <c:pt idx="73">
                  <c:v>13.440000000000001</c:v>
                </c:pt>
                <c:pt idx="74">
                  <c:v>13.378095238095238</c:v>
                </c:pt>
                <c:pt idx="75">
                  <c:v>11.468636363636364</c:v>
                </c:pt>
                <c:pt idx="76">
                  <c:v>10.768333333333334</c:v>
                </c:pt>
                <c:pt idx="77">
                  <c:v>11.178571428571429</c:v>
                </c:pt>
                <c:pt idx="78">
                  <c:v>11.027826086956523</c:v>
                </c:pt>
                <c:pt idx="79">
                  <c:v>11.458095238095236</c:v>
                </c:pt>
                <c:pt idx="80">
                  <c:v>11.550909090909089</c:v>
                </c:pt>
                <c:pt idx="81">
                  <c:v>10.435000000000004</c:v>
                </c:pt>
                <c:pt idx="82">
                  <c:v>9.8505000000000003</c:v>
                </c:pt>
                <c:pt idx="83">
                  <c:v>9.9922727272727272</c:v>
                </c:pt>
                <c:pt idx="84">
                  <c:v>10.466111111111111</c:v>
                </c:pt>
                <c:pt idx="85">
                  <c:v>10.198571428571428</c:v>
                </c:pt>
                <c:pt idx="86">
                  <c:v>9.3145454545454562</c:v>
                </c:pt>
                <c:pt idx="87">
                  <c:v>9.2680952380952384</c:v>
                </c:pt>
                <c:pt idx="88">
                  <c:v>9.0615789473684227</c:v>
                </c:pt>
                <c:pt idx="89">
                  <c:v>8.86</c:v>
                </c:pt>
                <c:pt idx="90">
                  <c:v>8.6719047619047611</c:v>
                </c:pt>
                <c:pt idx="91">
                  <c:v>8.5595652173913042</c:v>
                </c:pt>
                <c:pt idx="92">
                  <c:v>8.3354545454545459</c:v>
                </c:pt>
                <c:pt idx="93">
                  <c:v>8.5866666666666678</c:v>
                </c:pt>
                <c:pt idx="94">
                  <c:v>8.8242857142857147</c:v>
                </c:pt>
                <c:pt idx="95">
                  <c:v>8.5240909090909067</c:v>
                </c:pt>
                <c:pt idx="96">
                  <c:v>8.0138095238095239</c:v>
                </c:pt>
                <c:pt idx="97">
                  <c:v>8.081052631578947</c:v>
                </c:pt>
                <c:pt idx="98">
                  <c:v>8.0781818181818164</c:v>
                </c:pt>
                <c:pt idx="99">
                  <c:v>7.9263157894736835</c:v>
                </c:pt>
                <c:pt idx="100">
                  <c:v>7.7420000000000018</c:v>
                </c:pt>
                <c:pt idx="101">
                  <c:v>7.8142857142857141</c:v>
                </c:pt>
                <c:pt idx="102">
                  <c:v>7.9414285714285722</c:v>
                </c:pt>
                <c:pt idx="103">
                  <c:v>7.8239130434782602</c:v>
                </c:pt>
                <c:pt idx="104">
                  <c:v>7.5585714285714278</c:v>
                </c:pt>
                <c:pt idx="105">
                  <c:v>7.46090909090909</c:v>
                </c:pt>
                <c:pt idx="106">
                  <c:v>7.5057142857142862</c:v>
                </c:pt>
                <c:pt idx="107">
                  <c:v>7.27</c:v>
                </c:pt>
                <c:pt idx="108">
                  <c:v>7.0339999999999989</c:v>
                </c:pt>
                <c:pt idx="109">
                  <c:v>6.795789473684211</c:v>
                </c:pt>
                <c:pt idx="110">
                  <c:v>6.6709999999999994</c:v>
                </c:pt>
                <c:pt idx="111">
                  <c:v>6.9561904761904767</c:v>
                </c:pt>
                <c:pt idx="112">
                  <c:v>7.0290000000000008</c:v>
                </c:pt>
                <c:pt idx="113">
                  <c:v>7.7123809523809523</c:v>
                </c:pt>
                <c:pt idx="114">
                  <c:v>7.4686363636363637</c:v>
                </c:pt>
                <c:pt idx="115">
                  <c:v>8.2526086956521745</c:v>
                </c:pt>
                <c:pt idx="116">
                  <c:v>8.59</c:v>
                </c:pt>
                <c:pt idx="117">
                  <c:v>8.4956521739130437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224-480D-93D7-5DA40F277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8367600"/>
        <c:axId val="2018368688"/>
      </c:lineChart>
      <c:dateAx>
        <c:axId val="2018367600"/>
        <c:scaling>
          <c:orientation val="minMax"/>
          <c:min val="412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18368688"/>
        <c:crosses val="autoZero"/>
        <c:auto val="1"/>
        <c:lblOffset val="100"/>
        <c:baseTimeUnit val="months"/>
        <c:majorUnit val="12"/>
        <c:majorTimeUnit val="months"/>
      </c:dateAx>
      <c:valAx>
        <c:axId val="201836868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1836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"/>
          <c:y val="1.1719826390573607E-2"/>
          <c:w val="1"/>
          <c:h val="0.91758635325213989"/>
        </c:manualLayout>
      </c:layout>
      <c:overlay val="0"/>
      <c:spPr>
        <a:solidFill>
          <a:srgbClr val="FEFEFE"/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'Т01-1'!$A$1</c:f>
          <c:strCache>
            <c:ptCount val="1"/>
            <c:pt idx="0">
              <c:v>Формирование ставок по банковским операциям сроком до 1 года</c:v>
            </c:pt>
          </c:strCache>
        </c:strRef>
      </c:tx>
      <c:layout>
        <c:manualLayout>
          <c:xMode val="edge"/>
          <c:yMode val="edge"/>
          <c:x val="0.14220684181341925"/>
          <c:y val="3.733083912377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2738330178247135E-2"/>
          <c:y val="0.15948498727077173"/>
          <c:w val="0.9385353313254442"/>
          <c:h val="0.75781456449460949"/>
        </c:manualLayout>
      </c:layout>
      <c:areaChart>
        <c:grouping val="stacked"/>
        <c:varyColors val="0"/>
        <c:ser>
          <c:idx val="5"/>
          <c:order val="5"/>
          <c:tx>
            <c:strRef>
              <c:f>'Т01-1'!$G$2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'Т01-1'!$A$3:$A$122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'Т01-1'!$G$3:$G$122</c:f>
              <c:numCache>
                <c:formatCode>0.00</c:formatCode>
                <c:ptCount val="120"/>
                <c:pt idx="0">
                  <c:v>8.4302033551721074</c:v>
                </c:pt>
                <c:pt idx="1">
                  <c:v>9.7291473967543887</c:v>
                </c:pt>
                <c:pt idx="2">
                  <c:v>8.5346096815677868</c:v>
                </c:pt>
                <c:pt idx="3">
                  <c:v>7.7950738488599161</c:v>
                </c:pt>
                <c:pt idx="4">
                  <c:v>7.1408269498955788</c:v>
                </c:pt>
                <c:pt idx="5">
                  <c:v>7.5489045401204979</c:v>
                </c:pt>
                <c:pt idx="6">
                  <c:v>7.581147001438195</c:v>
                </c:pt>
                <c:pt idx="7">
                  <c:v>7.7660342680853631</c:v>
                </c:pt>
                <c:pt idx="8">
                  <c:v>7.3266421070209118</c:v>
                </c:pt>
                <c:pt idx="9">
                  <c:v>5.8554064285781511</c:v>
                </c:pt>
                <c:pt idx="10">
                  <c:v>5.4007145125528071</c:v>
                </c:pt>
                <c:pt idx="11">
                  <c:v>5.1368844195728895</c:v>
                </c:pt>
                <c:pt idx="12">
                  <c:v>4.4803233029698628</c:v>
                </c:pt>
                <c:pt idx="13">
                  <c:v>4.4423297503092698</c:v>
                </c:pt>
                <c:pt idx="14">
                  <c:v>3.7035330342609427</c:v>
                </c:pt>
                <c:pt idx="15">
                  <c:v>3.231158683686806</c:v>
                </c:pt>
                <c:pt idx="16">
                  <c:v>3.4447555338603832</c:v>
                </c:pt>
                <c:pt idx="17">
                  <c:v>2.5710524037366156</c:v>
                </c:pt>
                <c:pt idx="18">
                  <c:v>2.6205560064935067</c:v>
                </c:pt>
                <c:pt idx="19">
                  <c:v>2.8333541666666653</c:v>
                </c:pt>
                <c:pt idx="20">
                  <c:v>2.7176046176046187</c:v>
                </c:pt>
                <c:pt idx="21">
                  <c:v>2.8094438909151016</c:v>
                </c:pt>
                <c:pt idx="22">
                  <c:v>3.1111360028860022</c:v>
                </c:pt>
                <c:pt idx="23">
                  <c:v>3.36226001082251</c:v>
                </c:pt>
                <c:pt idx="24">
                  <c:v>3.3226239393939387</c:v>
                </c:pt>
                <c:pt idx="25">
                  <c:v>3.1287951754385972</c:v>
                </c:pt>
                <c:pt idx="26">
                  <c:v>2.9723949494949493</c:v>
                </c:pt>
                <c:pt idx="27">
                  <c:v>2.7238222222222221</c:v>
                </c:pt>
                <c:pt idx="28">
                  <c:v>2.849346322805792</c:v>
                </c:pt>
                <c:pt idx="29">
                  <c:v>2.8332158730158739</c:v>
                </c:pt>
                <c:pt idx="30">
                  <c:v>2.9372907615372346</c:v>
                </c:pt>
                <c:pt idx="31">
                  <c:v>3.0652315957068046</c:v>
                </c:pt>
                <c:pt idx="32">
                  <c:v>3.7229581356055212</c:v>
                </c:pt>
                <c:pt idx="33">
                  <c:v>4.6506981443215425</c:v>
                </c:pt>
                <c:pt idx="34">
                  <c:v>4.5930535819645018</c:v>
                </c:pt>
                <c:pt idx="35">
                  <c:v>4.6966568409984548</c:v>
                </c:pt>
                <c:pt idx="36">
                  <c:v>4.5343751637884715</c:v>
                </c:pt>
                <c:pt idx="37">
                  <c:v>4.3310432243358683</c:v>
                </c:pt>
                <c:pt idx="38">
                  <c:v>4.5179233832541961</c:v>
                </c:pt>
                <c:pt idx="39">
                  <c:v>4.5965493499524452</c:v>
                </c:pt>
                <c:pt idx="40">
                  <c:v>4.8363099490742529</c:v>
                </c:pt>
                <c:pt idx="41">
                  <c:v>5.0929756573363729</c:v>
                </c:pt>
                <c:pt idx="42">
                  <c:v>4.6628894773683802</c:v>
                </c:pt>
                <c:pt idx="43">
                  <c:v>4.445330238651227</c:v>
                </c:pt>
                <c:pt idx="44">
                  <c:v>4.5321762054555368</c:v>
                </c:pt>
                <c:pt idx="45">
                  <c:v>4.5907411406128213</c:v>
                </c:pt>
                <c:pt idx="46">
                  <c:v>4.5818223381909657</c:v>
                </c:pt>
                <c:pt idx="47">
                  <c:v>4.4263903091070862</c:v>
                </c:pt>
                <c:pt idx="48">
                  <c:v>4.0857657654714847</c:v>
                </c:pt>
                <c:pt idx="49">
                  <c:v>3.7752981117391466</c:v>
                </c:pt>
                <c:pt idx="50">
                  <c:v>4.0543239504329591</c:v>
                </c:pt>
                <c:pt idx="51">
                  <c:v>3.968298688796239</c:v>
                </c:pt>
                <c:pt idx="52">
                  <c:v>4.1633656135811465</c:v>
                </c:pt>
                <c:pt idx="53">
                  <c:v>4.4128179905538634</c:v>
                </c:pt>
                <c:pt idx="54">
                  <c:v>4.2550617358329017</c:v>
                </c:pt>
                <c:pt idx="55">
                  <c:v>4.3179788273548372</c:v>
                </c:pt>
                <c:pt idx="56">
                  <c:v>4.3663909705908051</c:v>
                </c:pt>
                <c:pt idx="57">
                  <c:v>4.2769187426678101</c:v>
                </c:pt>
                <c:pt idx="58">
                  <c:v>4.3549936492638128</c:v>
                </c:pt>
                <c:pt idx="59">
                  <c:v>4.4175883471204678</c:v>
                </c:pt>
                <c:pt idx="60">
                  <c:v>4.4052159686513006</c:v>
                </c:pt>
                <c:pt idx="61">
                  <c:v>4.6722216021444165</c:v>
                </c:pt>
                <c:pt idx="62">
                  <c:v>5.2942030681818188</c:v>
                </c:pt>
                <c:pt idx="63">
                  <c:v>5.4967450757575804</c:v>
                </c:pt>
                <c:pt idx="64">
                  <c:v>5.8326024212519929</c:v>
                </c:pt>
                <c:pt idx="65">
                  <c:v>5.7951458810068672</c:v>
                </c:pt>
                <c:pt idx="66">
                  <c:v>6.0798260710653462</c:v>
                </c:pt>
                <c:pt idx="67">
                  <c:v>6.3501335984064236</c:v>
                </c:pt>
                <c:pt idx="68">
                  <c:v>6.6122269378568284</c:v>
                </c:pt>
                <c:pt idx="69">
                  <c:v>7.3129504374280083</c:v>
                </c:pt>
                <c:pt idx="70">
                  <c:v>7.8765719859252314</c:v>
                </c:pt>
                <c:pt idx="71">
                  <c:v>10.922658681109338</c:v>
                </c:pt>
                <c:pt idx="72">
                  <c:v>11.589341945773523</c:v>
                </c:pt>
                <c:pt idx="73">
                  <c:v>10.16677732873851</c:v>
                </c:pt>
                <c:pt idx="74">
                  <c:v>10.165186274398115</c:v>
                </c:pt>
                <c:pt idx="75">
                  <c:v>8.3483042027417014</c:v>
                </c:pt>
                <c:pt idx="76">
                  <c:v>7.4760988997114</c:v>
                </c:pt>
                <c:pt idx="77">
                  <c:v>7.9811399499654936</c:v>
                </c:pt>
                <c:pt idx="78">
                  <c:v>7.5783886991028275</c:v>
                </c:pt>
                <c:pt idx="79">
                  <c:v>7.7703264218269652</c:v>
                </c:pt>
                <c:pt idx="80">
                  <c:v>8.2688968975468988</c:v>
                </c:pt>
                <c:pt idx="81">
                  <c:v>7.4035689393939395</c:v>
                </c:pt>
                <c:pt idx="82">
                  <c:v>7.7071666353754944</c:v>
                </c:pt>
                <c:pt idx="83">
                  <c:v>8.1860622666886265</c:v>
                </c:pt>
                <c:pt idx="84">
                  <c:v>8.0314239279440347</c:v>
                </c:pt>
                <c:pt idx="85">
                  <c:v>7.4599143217893236</c:v>
                </c:pt>
                <c:pt idx="86">
                  <c:v>7.1617522366522381</c:v>
                </c:pt>
                <c:pt idx="87">
                  <c:v>7.5476438121819722</c:v>
                </c:pt>
                <c:pt idx="88">
                  <c:v>6.8799801482873839</c:v>
                </c:pt>
                <c:pt idx="89">
                  <c:v>7.1578259189640745</c:v>
                </c:pt>
                <c:pt idx="90">
                  <c:v>7.0268086611456173</c:v>
                </c:pt>
                <c:pt idx="91">
                  <c:v>6.8230891367087008</c:v>
                </c:pt>
                <c:pt idx="92">
                  <c:v>6.2171564244933801</c:v>
                </c:pt>
                <c:pt idx="93">
                  <c:v>6.2550818903318897</c:v>
                </c:pt>
                <c:pt idx="94">
                  <c:v>6.7889184704184675</c:v>
                </c:pt>
                <c:pt idx="95">
                  <c:v>6.592600649350647</c:v>
                </c:pt>
                <c:pt idx="96">
                  <c:v>6.4069508430166318</c:v>
                </c:pt>
                <c:pt idx="97">
                  <c:v>6.742866541353381</c:v>
                </c:pt>
                <c:pt idx="98">
                  <c:v>6.6080823365231245</c:v>
                </c:pt>
                <c:pt idx="99">
                  <c:v>6.6047982456140364</c:v>
                </c:pt>
                <c:pt idx="100">
                  <c:v>6.2087783730158739</c:v>
                </c:pt>
                <c:pt idx="101">
                  <c:v>5.6736349206349193</c:v>
                </c:pt>
                <c:pt idx="102">
                  <c:v>5.9892746721877135</c:v>
                </c:pt>
                <c:pt idx="103">
                  <c:v>5.8064101104209804</c:v>
                </c:pt>
                <c:pt idx="104">
                  <c:v>5.3423933590564054</c:v>
                </c:pt>
                <c:pt idx="105">
                  <c:v>5.481604617604618</c:v>
                </c:pt>
                <c:pt idx="106">
                  <c:v>5.1642774170274164</c:v>
                </c:pt>
                <c:pt idx="107">
                  <c:v>4.9447698412698413</c:v>
                </c:pt>
                <c:pt idx="108">
                  <c:v>4.9186314818301575</c:v>
                </c:pt>
                <c:pt idx="109">
                  <c:v>4.7565057497060161</c:v>
                </c:pt>
                <c:pt idx="110">
                  <c:v>4.4717582543596324</c:v>
                </c:pt>
                <c:pt idx="111">
                  <c:v>4.769452741702743</c:v>
                </c:pt>
                <c:pt idx="112">
                  <c:v>4.7095862734487737</c:v>
                </c:pt>
                <c:pt idx="113">
                  <c:v>4.7045588023088047</c:v>
                </c:pt>
                <c:pt idx="114">
                  <c:v>4.7589126748855026</c:v>
                </c:pt>
                <c:pt idx="115">
                  <c:v>5.3066600790513831</c:v>
                </c:pt>
                <c:pt idx="116">
                  <c:v>5.4614333333333356</c:v>
                </c:pt>
                <c:pt idx="117">
                  <c:v>5.7732335121124079</c:v>
                </c:pt>
                <c:pt idx="118">
                  <c:v>5.9234033212761563</c:v>
                </c:pt>
                <c:pt idx="119" formatCode="General">
                  <c:v>5.9618795117523469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3-4847-AD19-B4B4CD0CDC51}"/>
            </c:ext>
          </c:extLst>
        </c:ser>
        <c:ser>
          <c:idx val="6"/>
          <c:order val="6"/>
          <c:tx>
            <c:strRef>
              <c:f>'Т01-1'!$H$2</c:f>
              <c:strCache>
                <c:ptCount val="1"/>
                <c:pt idx="0">
                  <c:v>Прибыль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'Т01-1'!$A$3:$A$122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'Т01-1'!$H$3:$H$122</c:f>
              <c:numCache>
                <c:formatCode>0.00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0.27576022783751164</c:v>
                </c:pt>
                <c:pt idx="18">
                  <c:v>6.5305944072330868E-2</c:v>
                </c:pt>
                <c:pt idx="19">
                  <c:v>6.7298912648968534E-2</c:v>
                </c:pt>
                <c:pt idx="20">
                  <c:v>0.20652815089200338</c:v>
                </c:pt>
                <c:pt idx="21">
                  <c:v>0</c:v>
                </c:pt>
                <c:pt idx="22">
                  <c:v>6.3851572477249652E-2</c:v>
                </c:pt>
                <c:pt idx="23">
                  <c:v>0.20670370016745448</c:v>
                </c:pt>
                <c:pt idx="24">
                  <c:v>9.3035341331565657E-2</c:v>
                </c:pt>
                <c:pt idx="25">
                  <c:v>0.18954138381034635</c:v>
                </c:pt>
                <c:pt idx="26">
                  <c:v>0.18282023469898395</c:v>
                </c:pt>
                <c:pt idx="27">
                  <c:v>1.8568405716930969E-2</c:v>
                </c:pt>
                <c:pt idx="28">
                  <c:v>0</c:v>
                </c:pt>
                <c:pt idx="29">
                  <c:v>0.17522603915477253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0.36955743335086616</c:v>
                </c:pt>
                <c:pt idx="63">
                  <c:v>0.45982803566931313</c:v>
                </c:pt>
                <c:pt idx="64">
                  <c:v>0.37190565215420496</c:v>
                </c:pt>
                <c:pt idx="65">
                  <c:v>0.34869409525363798</c:v>
                </c:pt>
                <c:pt idx="66">
                  <c:v>0.43417118645774105</c:v>
                </c:pt>
                <c:pt idx="67">
                  <c:v>0.42763512079424987</c:v>
                </c:pt>
                <c:pt idx="68">
                  <c:v>0.32393094686218232</c:v>
                </c:pt>
                <c:pt idx="69">
                  <c:v>0</c:v>
                </c:pt>
                <c:pt idx="70">
                  <c:v>0.34094916866978625</c:v>
                </c:pt>
                <c:pt idx="71">
                  <c:v>0.62287930345449793</c:v>
                </c:pt>
                <c:pt idx="72">
                  <c:v>1.4032955041937094</c:v>
                </c:pt>
                <c:pt idx="73">
                  <c:v>1.0118446795192708</c:v>
                </c:pt>
                <c:pt idx="74">
                  <c:v>0.73484307546659466</c:v>
                </c:pt>
                <c:pt idx="75">
                  <c:v>1.6130623179829919</c:v>
                </c:pt>
                <c:pt idx="76">
                  <c:v>1.2537707803669438</c:v>
                </c:pt>
                <c:pt idx="77">
                  <c:v>0.8936901019669361</c:v>
                </c:pt>
                <c:pt idx="78">
                  <c:v>0.99090694212793906</c:v>
                </c:pt>
                <c:pt idx="79">
                  <c:v>1.0405531178032852</c:v>
                </c:pt>
                <c:pt idx="80">
                  <c:v>0.87957132203969879</c:v>
                </c:pt>
                <c:pt idx="81">
                  <c:v>1.4072688146946819</c:v>
                </c:pt>
                <c:pt idx="82">
                  <c:v>1.0864717040181708</c:v>
                </c:pt>
                <c:pt idx="83">
                  <c:v>0.65254436226783485</c:v>
                </c:pt>
                <c:pt idx="84">
                  <c:v>0.60809540778773408</c:v>
                </c:pt>
                <c:pt idx="85">
                  <c:v>0.83847786502272048</c:v>
                </c:pt>
                <c:pt idx="86">
                  <c:v>0.83805033790074157</c:v>
                </c:pt>
                <c:pt idx="87">
                  <c:v>0.59924290854297002</c:v>
                </c:pt>
                <c:pt idx="88">
                  <c:v>1.0750264597700132</c:v>
                </c:pt>
                <c:pt idx="89">
                  <c:v>0.9230822398886056</c:v>
                </c:pt>
                <c:pt idx="90">
                  <c:v>0.81753304401048532</c:v>
                </c:pt>
                <c:pt idx="91">
                  <c:v>0.6611607026770433</c:v>
                </c:pt>
                <c:pt idx="92">
                  <c:v>0.99762761012360768</c:v>
                </c:pt>
                <c:pt idx="93">
                  <c:v>0.92714801573010286</c:v>
                </c:pt>
                <c:pt idx="94">
                  <c:v>0.31914656862889279</c:v>
                </c:pt>
                <c:pt idx="95">
                  <c:v>0.34751768684486506</c:v>
                </c:pt>
                <c:pt idx="96">
                  <c:v>0.26200378100924449</c:v>
                </c:pt>
                <c:pt idx="97">
                  <c:v>0.31225825680475561</c:v>
                </c:pt>
                <c:pt idx="98">
                  <c:v>0.60619232689651736</c:v>
                </c:pt>
                <c:pt idx="99">
                  <c:v>0.29184198377408088</c:v>
                </c:pt>
                <c:pt idx="100">
                  <c:v>0.36573193506946944</c:v>
                </c:pt>
                <c:pt idx="101">
                  <c:v>0.63270638327306639</c:v>
                </c:pt>
                <c:pt idx="102">
                  <c:v>0.34395693307711617</c:v>
                </c:pt>
                <c:pt idx="103">
                  <c:v>0.33564792845570701</c:v>
                </c:pt>
                <c:pt idx="104">
                  <c:v>0.57478335287825388</c:v>
                </c:pt>
                <c:pt idx="105">
                  <c:v>0.31689527613454338</c:v>
                </c:pt>
                <c:pt idx="106">
                  <c:v>0.5401433797246753</c:v>
                </c:pt>
                <c:pt idx="107">
                  <c:v>0.27739622982408046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6.0370616128496646E-2</c:v>
                </c:pt>
                <c:pt idx="112">
                  <c:v>0.16151865259773912</c:v>
                </c:pt>
                <c:pt idx="113">
                  <c:v>0.36794863619665569</c:v>
                </c:pt>
                <c:pt idx="114">
                  <c:v>0.39549286687794166</c:v>
                </c:pt>
                <c:pt idx="115">
                  <c:v>0.29931423369661808</c:v>
                </c:pt>
                <c:pt idx="116">
                  <c:v>0.33279716998524128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F3-4847-AD19-B4B4CD0CDC51}"/>
            </c:ext>
          </c:extLst>
        </c:ser>
        <c:ser>
          <c:idx val="7"/>
          <c:order val="7"/>
          <c:tx>
            <c:strRef>
              <c:f>'Т01-1'!$I$2</c:f>
              <c:strCache>
                <c:ptCount val="1"/>
                <c:pt idx="0">
                  <c:v>Отчисления в АСВ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'Т01-1'!$A$3:$A$122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'Т01-1'!$I$3:$I$122</c:f>
              <c:numCache>
                <c:formatCode>0.00</c:formatCode>
                <c:ptCount val="120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0.4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0.4</c:v>
                </c:pt>
                <c:pt idx="35">
                  <c:v>0.4</c:v>
                </c:pt>
                <c:pt idx="36">
                  <c:v>0.4</c:v>
                </c:pt>
                <c:pt idx="37">
                  <c:v>0.4</c:v>
                </c:pt>
                <c:pt idx="38">
                  <c:v>0.4</c:v>
                </c:pt>
                <c:pt idx="39">
                  <c:v>0.4</c:v>
                </c:pt>
                <c:pt idx="40">
                  <c:v>0.4</c:v>
                </c:pt>
                <c:pt idx="41">
                  <c:v>0.4</c:v>
                </c:pt>
                <c:pt idx="42">
                  <c:v>0.4</c:v>
                </c:pt>
                <c:pt idx="43">
                  <c:v>0.4</c:v>
                </c:pt>
                <c:pt idx="44">
                  <c:v>0.4</c:v>
                </c:pt>
                <c:pt idx="45">
                  <c:v>0.4</c:v>
                </c:pt>
                <c:pt idx="46">
                  <c:v>0.4</c:v>
                </c:pt>
                <c:pt idx="47">
                  <c:v>0.4</c:v>
                </c:pt>
                <c:pt idx="48">
                  <c:v>0.4</c:v>
                </c:pt>
                <c:pt idx="49">
                  <c:v>0.4</c:v>
                </c:pt>
                <c:pt idx="50">
                  <c:v>0.4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0.4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  <c:pt idx="63">
                  <c:v>0.4</c:v>
                </c:pt>
                <c:pt idx="64">
                  <c:v>0.4</c:v>
                </c:pt>
                <c:pt idx="65">
                  <c:v>0.4</c:v>
                </c:pt>
                <c:pt idx="66">
                  <c:v>0.4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0.4</c:v>
                </c:pt>
                <c:pt idx="71">
                  <c:v>0.4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>
                  <c:v>0.4</c:v>
                </c:pt>
                <c:pt idx="76">
                  <c:v>0.4</c:v>
                </c:pt>
                <c:pt idx="77">
                  <c:v>0.4</c:v>
                </c:pt>
                <c:pt idx="78">
                  <c:v>0.4</c:v>
                </c:pt>
                <c:pt idx="79">
                  <c:v>0.4</c:v>
                </c:pt>
                <c:pt idx="80">
                  <c:v>0.4</c:v>
                </c:pt>
                <c:pt idx="81">
                  <c:v>0.4</c:v>
                </c:pt>
                <c:pt idx="82">
                  <c:v>0.4</c:v>
                </c:pt>
                <c:pt idx="83">
                  <c:v>0.4</c:v>
                </c:pt>
                <c:pt idx="84">
                  <c:v>0.4</c:v>
                </c:pt>
                <c:pt idx="85">
                  <c:v>0.4</c:v>
                </c:pt>
                <c:pt idx="86">
                  <c:v>0.4</c:v>
                </c:pt>
                <c:pt idx="87">
                  <c:v>0.4</c:v>
                </c:pt>
                <c:pt idx="88">
                  <c:v>0.4</c:v>
                </c:pt>
                <c:pt idx="89">
                  <c:v>0.48</c:v>
                </c:pt>
                <c:pt idx="90">
                  <c:v>0.48</c:v>
                </c:pt>
                <c:pt idx="91">
                  <c:v>0.48</c:v>
                </c:pt>
                <c:pt idx="92">
                  <c:v>0.48</c:v>
                </c:pt>
                <c:pt idx="93">
                  <c:v>0.48</c:v>
                </c:pt>
                <c:pt idx="94">
                  <c:v>0.48</c:v>
                </c:pt>
                <c:pt idx="95">
                  <c:v>0.48</c:v>
                </c:pt>
                <c:pt idx="96">
                  <c:v>0.48</c:v>
                </c:pt>
                <c:pt idx="97">
                  <c:v>0.48</c:v>
                </c:pt>
                <c:pt idx="98">
                  <c:v>0.48</c:v>
                </c:pt>
                <c:pt idx="99">
                  <c:v>0.48</c:v>
                </c:pt>
                <c:pt idx="100">
                  <c:v>0.48</c:v>
                </c:pt>
                <c:pt idx="101">
                  <c:v>0.48</c:v>
                </c:pt>
                <c:pt idx="102">
                  <c:v>0.48</c:v>
                </c:pt>
                <c:pt idx="103">
                  <c:v>0.48</c:v>
                </c:pt>
                <c:pt idx="104">
                  <c:v>0.48</c:v>
                </c:pt>
                <c:pt idx="105">
                  <c:v>0.48</c:v>
                </c:pt>
                <c:pt idx="106">
                  <c:v>0.48</c:v>
                </c:pt>
                <c:pt idx="107">
                  <c:v>0.6</c:v>
                </c:pt>
                <c:pt idx="108">
                  <c:v>0.6</c:v>
                </c:pt>
                <c:pt idx="109">
                  <c:v>0.6</c:v>
                </c:pt>
                <c:pt idx="110">
                  <c:v>0.6</c:v>
                </c:pt>
                <c:pt idx="111">
                  <c:v>0.6</c:v>
                </c:pt>
                <c:pt idx="112">
                  <c:v>0.6</c:v>
                </c:pt>
                <c:pt idx="113">
                  <c:v>0.6</c:v>
                </c:pt>
                <c:pt idx="114">
                  <c:v>0.6</c:v>
                </c:pt>
                <c:pt idx="115">
                  <c:v>0.6</c:v>
                </c:pt>
                <c:pt idx="116">
                  <c:v>0.6</c:v>
                </c:pt>
                <c:pt idx="117">
                  <c:v>0.6</c:v>
                </c:pt>
                <c:pt idx="118">
                  <c:v>0.6</c:v>
                </c:pt>
                <c:pt idx="119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F3-4847-AD19-B4B4CD0CDC51}"/>
            </c:ext>
          </c:extLst>
        </c:ser>
        <c:ser>
          <c:idx val="8"/>
          <c:order val="8"/>
          <c:tx>
            <c:strRef>
              <c:f>'Т01-1'!$J$2</c:f>
              <c:strCache>
                <c:ptCount val="1"/>
                <c:pt idx="0">
                  <c:v>Отчисления в ФОР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'Т01-1'!$A$3:$A$122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'Т01-1'!$J$3:$J$122</c:f>
              <c:numCache>
                <c:formatCode>0.00</c:formatCode>
                <c:ptCount val="120"/>
                <c:pt idx="0">
                  <c:v>5.2268750000000017E-2</c:v>
                </c:pt>
                <c:pt idx="1">
                  <c:v>5.8607894736842095E-2</c:v>
                </c:pt>
                <c:pt idx="2">
                  <c:v>5.2457142857142848E-2</c:v>
                </c:pt>
                <c:pt idx="3">
                  <c:v>9.765454545454548E-2</c:v>
                </c:pt>
                <c:pt idx="4">
                  <c:v>0.13683157894736842</c:v>
                </c:pt>
                <c:pt idx="5">
                  <c:v>0.19113333333333332</c:v>
                </c:pt>
                <c:pt idx="6">
                  <c:v>0.24033695652173911</c:v>
                </c:pt>
                <c:pt idx="7">
                  <c:v>0.24444047619047615</c:v>
                </c:pt>
                <c:pt idx="8">
                  <c:v>0.23252272727272724</c:v>
                </c:pt>
                <c:pt idx="9">
                  <c:v>0.19409090909090909</c:v>
                </c:pt>
                <c:pt idx="10">
                  <c:v>0.18183750000000004</c:v>
                </c:pt>
                <c:pt idx="11">
                  <c:v>0.16855681818181814</c:v>
                </c:pt>
                <c:pt idx="12">
                  <c:v>0.15194999999999997</c:v>
                </c:pt>
                <c:pt idx="13">
                  <c:v>0.15113157894736845</c:v>
                </c:pt>
                <c:pt idx="14">
                  <c:v>0.13219318181818182</c:v>
                </c:pt>
                <c:pt idx="15">
                  <c:v>0.12030681818181818</c:v>
                </c:pt>
                <c:pt idx="16">
                  <c:v>0.12598684210526312</c:v>
                </c:pt>
                <c:pt idx="17">
                  <c:v>0.11085714285714288</c:v>
                </c:pt>
                <c:pt idx="18">
                  <c:v>0.106875</c:v>
                </c:pt>
                <c:pt idx="19">
                  <c:v>0.11253409090909089</c:v>
                </c:pt>
                <c:pt idx="20">
                  <c:v>0.1131818181818182</c:v>
                </c:pt>
                <c:pt idx="21">
                  <c:v>0.11035714285714286</c:v>
                </c:pt>
                <c:pt idx="22">
                  <c:v>0.11992857142857144</c:v>
                </c:pt>
                <c:pt idx="23">
                  <c:v>0.13012499999999999</c:v>
                </c:pt>
                <c:pt idx="24">
                  <c:v>0.15254000000000001</c:v>
                </c:pt>
                <c:pt idx="25">
                  <c:v>0.17549736842105265</c:v>
                </c:pt>
                <c:pt idx="26">
                  <c:v>0.19510909090909093</c:v>
                </c:pt>
                <c:pt idx="27">
                  <c:v>0.17803809523809522</c:v>
                </c:pt>
                <c:pt idx="28">
                  <c:v>0.18265999999999999</c:v>
                </c:pt>
                <c:pt idx="29">
                  <c:v>0.18940952380952381</c:v>
                </c:pt>
                <c:pt idx="30">
                  <c:v>0.18649523809523808</c:v>
                </c:pt>
                <c:pt idx="31">
                  <c:v>0.19194782608695651</c:v>
                </c:pt>
                <c:pt idx="32">
                  <c:v>0.21914545454545453</c:v>
                </c:pt>
                <c:pt idx="33">
                  <c:v>0.25803809523809523</c:v>
                </c:pt>
                <c:pt idx="34">
                  <c:v>0.25573333333333326</c:v>
                </c:pt>
                <c:pt idx="35">
                  <c:v>0.25998181818181815</c:v>
                </c:pt>
                <c:pt idx="36">
                  <c:v>0.25297142857142857</c:v>
                </c:pt>
                <c:pt idx="37">
                  <c:v>0.24421999999999996</c:v>
                </c:pt>
                <c:pt idx="38">
                  <c:v>0.25165999999999999</c:v>
                </c:pt>
                <c:pt idx="39">
                  <c:v>0.25460952380952384</c:v>
                </c:pt>
                <c:pt idx="40">
                  <c:v>0.26447619047619042</c:v>
                </c:pt>
                <c:pt idx="41">
                  <c:v>0.27485999999999999</c:v>
                </c:pt>
                <c:pt idx="42">
                  <c:v>0.25672727272727275</c:v>
                </c:pt>
                <c:pt idx="43">
                  <c:v>0.24749565217391301</c:v>
                </c:pt>
                <c:pt idx="44">
                  <c:v>0.25115999999999994</c:v>
                </c:pt>
                <c:pt idx="45">
                  <c:v>0.25358260869565219</c:v>
                </c:pt>
                <c:pt idx="46">
                  <c:v>0.25314285714285717</c:v>
                </c:pt>
                <c:pt idx="47">
                  <c:v>0.24671999999999997</c:v>
                </c:pt>
                <c:pt idx="48">
                  <c:v>0.23257777777777774</c:v>
                </c:pt>
                <c:pt idx="49">
                  <c:v>0.23375000000000001</c:v>
                </c:pt>
                <c:pt idx="50">
                  <c:v>0.24588375000000004</c:v>
                </c:pt>
                <c:pt idx="51">
                  <c:v>0.2419795454545455</c:v>
                </c:pt>
                <c:pt idx="52">
                  <c:v>0.25068928571428567</c:v>
                </c:pt>
                <c:pt idx="53">
                  <c:v>0.26171052631578956</c:v>
                </c:pt>
                <c:pt idx="54">
                  <c:v>0.25444565217391307</c:v>
                </c:pt>
                <c:pt idx="55">
                  <c:v>0.25700909090909085</c:v>
                </c:pt>
                <c:pt idx="56">
                  <c:v>0.25894642857142852</c:v>
                </c:pt>
                <c:pt idx="57">
                  <c:v>0.25461195652173912</c:v>
                </c:pt>
                <c:pt idx="58">
                  <c:v>0.25761374999999992</c:v>
                </c:pt>
                <c:pt idx="59">
                  <c:v>0.26026190476190475</c:v>
                </c:pt>
                <c:pt idx="60">
                  <c:v>0.25933947368421051</c:v>
                </c:pt>
                <c:pt idx="61">
                  <c:v>0.27083125000000002</c:v>
                </c:pt>
                <c:pt idx="62">
                  <c:v>0.31445749999999995</c:v>
                </c:pt>
                <c:pt idx="63">
                  <c:v>0.32697954545454555</c:v>
                </c:pt>
                <c:pt idx="64">
                  <c:v>0.33764125</c:v>
                </c:pt>
                <c:pt idx="65">
                  <c:v>0.33463157894736845</c:v>
                </c:pt>
                <c:pt idx="66">
                  <c:v>0.35062500000000008</c:v>
                </c:pt>
                <c:pt idx="67">
                  <c:v>0.36189761904761902</c:v>
                </c:pt>
                <c:pt idx="68">
                  <c:v>0.36855227272727276</c:v>
                </c:pt>
                <c:pt idx="69">
                  <c:v>0.38462499999999999</c:v>
                </c:pt>
                <c:pt idx="70">
                  <c:v>0.42403194444444448</c:v>
                </c:pt>
                <c:pt idx="71">
                  <c:v>0.57046590909090922</c:v>
                </c:pt>
                <c:pt idx="72">
                  <c:v>0.63365263157894736</c:v>
                </c:pt>
                <c:pt idx="73">
                  <c:v>0.55234342105263157</c:v>
                </c:pt>
                <c:pt idx="74">
                  <c:v>0.53942619047619045</c:v>
                </c:pt>
                <c:pt idx="75">
                  <c:v>0.49705681818181818</c:v>
                </c:pt>
                <c:pt idx="76">
                  <c:v>0.44166944444444445</c:v>
                </c:pt>
                <c:pt idx="77">
                  <c:v>0.4474440476190476</c:v>
                </c:pt>
                <c:pt idx="78">
                  <c:v>0.43316739130434784</c:v>
                </c:pt>
                <c:pt idx="79">
                  <c:v>0.44303214285714287</c:v>
                </c:pt>
                <c:pt idx="80">
                  <c:v>0.45730000000000004</c:v>
                </c:pt>
                <c:pt idx="81">
                  <c:v>0.4419227272727273</c:v>
                </c:pt>
                <c:pt idx="82">
                  <c:v>0.44085250000000004</c:v>
                </c:pt>
                <c:pt idx="83">
                  <c:v>0.44286931818181829</c:v>
                </c:pt>
                <c:pt idx="84">
                  <c:v>0.43458611111111112</c:v>
                </c:pt>
                <c:pt idx="85">
                  <c:v>0.41994047619047625</c:v>
                </c:pt>
                <c:pt idx="86">
                  <c:v>0.40707272727272725</c:v>
                </c:pt>
                <c:pt idx="87">
                  <c:v>0.41378809523809523</c:v>
                </c:pt>
                <c:pt idx="88">
                  <c:v>0.40556184210526319</c:v>
                </c:pt>
                <c:pt idx="89">
                  <c:v>0.41508333333333325</c:v>
                </c:pt>
                <c:pt idx="90">
                  <c:v>0.47983333333333333</c:v>
                </c:pt>
                <c:pt idx="91">
                  <c:v>0.46136956521739131</c:v>
                </c:pt>
                <c:pt idx="92">
                  <c:v>0.44750000000000006</c:v>
                </c:pt>
                <c:pt idx="93">
                  <c:v>0.44645238095238099</c:v>
                </c:pt>
                <c:pt idx="94">
                  <c:v>0.44323809523809521</c:v>
                </c:pt>
                <c:pt idx="95">
                  <c:v>0.43486363636363634</c:v>
                </c:pt>
                <c:pt idx="96">
                  <c:v>0.42069047619047623</c:v>
                </c:pt>
                <c:pt idx="97">
                  <c:v>0.44118421052631573</c:v>
                </c:pt>
                <c:pt idx="98">
                  <c:v>0.44938636363636353</c:v>
                </c:pt>
                <c:pt idx="99">
                  <c:v>0.43276315789473691</c:v>
                </c:pt>
                <c:pt idx="100">
                  <c:v>0.41597500000000009</c:v>
                </c:pt>
                <c:pt idx="101">
                  <c:v>0.40195238095238084</c:v>
                </c:pt>
                <c:pt idx="102">
                  <c:v>0.40371428571428569</c:v>
                </c:pt>
                <c:pt idx="103">
                  <c:v>0.39410869565217399</c:v>
                </c:pt>
                <c:pt idx="104">
                  <c:v>0.38240476190476191</c:v>
                </c:pt>
                <c:pt idx="105">
                  <c:v>0.37518181818181817</c:v>
                </c:pt>
                <c:pt idx="106">
                  <c:v>0.36907142857142849</c:v>
                </c:pt>
                <c:pt idx="107">
                  <c:v>0.34890476190476183</c:v>
                </c:pt>
                <c:pt idx="108">
                  <c:v>0.3330499999999999</c:v>
                </c:pt>
                <c:pt idx="109">
                  <c:v>0.32439473684210524</c:v>
                </c:pt>
                <c:pt idx="110">
                  <c:v>0.30942500000000001</c:v>
                </c:pt>
                <c:pt idx="111">
                  <c:v>0.32797619047619059</c:v>
                </c:pt>
                <c:pt idx="112">
                  <c:v>0.3302250000000001</c:v>
                </c:pt>
                <c:pt idx="113">
                  <c:v>0.34090476190476204</c:v>
                </c:pt>
                <c:pt idx="114">
                  <c:v>0.34506818181818188</c:v>
                </c:pt>
                <c:pt idx="115">
                  <c:v>0.36882608695652164</c:v>
                </c:pt>
                <c:pt idx="116">
                  <c:v>0.37880000000000003</c:v>
                </c:pt>
                <c:pt idx="117">
                  <c:v>0.37760869565217381</c:v>
                </c:pt>
                <c:pt idx="118">
                  <c:v>0.38545238095238099</c:v>
                </c:pt>
                <c:pt idx="119">
                  <c:v>0.38545238095238099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F3-4847-AD19-B4B4CD0CDC51}"/>
            </c:ext>
          </c:extLst>
        </c:ser>
        <c:ser>
          <c:idx val="9"/>
          <c:order val="9"/>
          <c:tx>
            <c:strRef>
              <c:f>'Т01-1'!$K$2</c:f>
              <c:strCache>
                <c:ptCount val="1"/>
                <c:pt idx="0">
                  <c:v>Операционные издержки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'Т01-1'!$A$3:$A$122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'Т01-1'!$K$3:$K$122</c:f>
              <c:numCache>
                <c:formatCode>0.00</c:formatCode>
                <c:ptCount val="120"/>
                <c:pt idx="0">
                  <c:v>3.1425557896557894</c:v>
                </c:pt>
                <c:pt idx="1">
                  <c:v>3.0676473117543797</c:v>
                </c:pt>
                <c:pt idx="2">
                  <c:v>3.0087234940072771</c:v>
                </c:pt>
                <c:pt idx="3">
                  <c:v>2.9454523022801706</c:v>
                </c:pt>
                <c:pt idx="4">
                  <c:v>2.8888934686298939</c:v>
                </c:pt>
                <c:pt idx="5">
                  <c:v>2.8332575864256708</c:v>
                </c:pt>
                <c:pt idx="6">
                  <c:v>2.78398860581926</c:v>
                </c:pt>
                <c:pt idx="7">
                  <c:v>2.7342886066864129</c:v>
                </c:pt>
                <c:pt idx="8">
                  <c:v>2.6834885132309036</c:v>
                </c:pt>
                <c:pt idx="9">
                  <c:v>2.6282780519346067</c:v>
                </c:pt>
                <c:pt idx="10">
                  <c:v>2.5818959748943868</c:v>
                </c:pt>
                <c:pt idx="11">
                  <c:v>2.0736629790360372</c:v>
                </c:pt>
                <c:pt idx="12">
                  <c:v>2.091453394060272</c:v>
                </c:pt>
                <c:pt idx="13">
                  <c:v>2.1036036572761985</c:v>
                </c:pt>
                <c:pt idx="14">
                  <c:v>2.1040021132962963</c:v>
                </c:pt>
                <c:pt idx="15">
                  <c:v>2.1216144508082051</c:v>
                </c:pt>
                <c:pt idx="16">
                  <c:v>2.1374626164897563</c:v>
                </c:pt>
                <c:pt idx="17">
                  <c:v>2.1532318797088901</c:v>
                </c:pt>
                <c:pt idx="18">
                  <c:v>2.1645260988683255</c:v>
                </c:pt>
                <c:pt idx="19">
                  <c:v>2.1763529322778203</c:v>
                </c:pt>
                <c:pt idx="20">
                  <c:v>2.1799162811885759</c:v>
                </c:pt>
                <c:pt idx="21">
                  <c:v>2.1889693610269396</c:v>
                </c:pt>
                <c:pt idx="22">
                  <c:v>2.204453420702067</c:v>
                </c:pt>
                <c:pt idx="23">
                  <c:v>2.2118225780200707</c:v>
                </c:pt>
                <c:pt idx="24">
                  <c:v>2.2329347718823236</c:v>
                </c:pt>
                <c:pt idx="25">
                  <c:v>2.2407531972915873</c:v>
                </c:pt>
                <c:pt idx="26">
                  <c:v>2.2548059952484953</c:v>
                </c:pt>
                <c:pt idx="27">
                  <c:v>2.2610473155502642</c:v>
                </c:pt>
                <c:pt idx="28">
                  <c:v>2.2689873543884147</c:v>
                </c:pt>
                <c:pt idx="29">
                  <c:v>2.2747733185158507</c:v>
                </c:pt>
                <c:pt idx="30">
                  <c:v>2.2771899054969564</c:v>
                </c:pt>
                <c:pt idx="31">
                  <c:v>2.2830324607603014</c:v>
                </c:pt>
                <c:pt idx="32">
                  <c:v>2.2730655469707743</c:v>
                </c:pt>
                <c:pt idx="33">
                  <c:v>2.2844322827854842</c:v>
                </c:pt>
                <c:pt idx="34">
                  <c:v>2.2890928360709921</c:v>
                </c:pt>
                <c:pt idx="35">
                  <c:v>2.2858135907303616</c:v>
                </c:pt>
                <c:pt idx="36">
                  <c:v>2.2738782438516276</c:v>
                </c:pt>
                <c:pt idx="37">
                  <c:v>2.2604735513282601</c:v>
                </c:pt>
                <c:pt idx="38">
                  <c:v>2.2438332334916056</c:v>
                </c:pt>
                <c:pt idx="39">
                  <c:v>2.2281584429522536</c:v>
                </c:pt>
                <c:pt idx="40">
                  <c:v>2.222237244708634</c:v>
                </c:pt>
                <c:pt idx="41">
                  <c:v>2.2073286853272527</c:v>
                </c:pt>
                <c:pt idx="42">
                  <c:v>2.1971301361723321</c:v>
                </c:pt>
                <c:pt idx="43">
                  <c:v>2.1891308270453687</c:v>
                </c:pt>
                <c:pt idx="44">
                  <c:v>2.1913275890889237</c:v>
                </c:pt>
                <c:pt idx="45">
                  <c:v>2.1904829361656613</c:v>
                </c:pt>
                <c:pt idx="46">
                  <c:v>2.1872124664752119</c:v>
                </c:pt>
                <c:pt idx="47">
                  <c:v>2.1897793817858267</c:v>
                </c:pt>
                <c:pt idx="48">
                  <c:v>2.1922018023903633</c:v>
                </c:pt>
                <c:pt idx="49">
                  <c:v>2.1819037765217066</c:v>
                </c:pt>
                <c:pt idx="50">
                  <c:v>2.1705845991340826</c:v>
                </c:pt>
                <c:pt idx="51">
                  <c:v>2.166716258771161</c:v>
                </c:pt>
                <c:pt idx="52">
                  <c:v>2.1690330585519906</c:v>
                </c:pt>
                <c:pt idx="53">
                  <c:v>2.1667324399449077</c:v>
                </c:pt>
                <c:pt idx="54">
                  <c:v>2.154898267464632</c:v>
                </c:pt>
                <c:pt idx="55">
                  <c:v>2.1445696180175955</c:v>
                </c:pt>
                <c:pt idx="56">
                  <c:v>2.1350394873898138</c:v>
                </c:pt>
                <c:pt idx="57">
                  <c:v>2.1186777320556827</c:v>
                </c:pt>
                <c:pt idx="58">
                  <c:v>2.0977852014723717</c:v>
                </c:pt>
                <c:pt idx="59">
                  <c:v>2.0919185438543013</c:v>
                </c:pt>
                <c:pt idx="60">
                  <c:v>2.075099641644766</c:v>
                </c:pt>
                <c:pt idx="61">
                  <c:v>2.0588942957111689</c:v>
                </c:pt>
                <c:pt idx="62">
                  <c:v>2.0415639969346295</c:v>
                </c:pt>
                <c:pt idx="63">
                  <c:v>2.0201674135098546</c:v>
                </c:pt>
                <c:pt idx="64">
                  <c:v>2.0047013531876017</c:v>
                </c:pt>
                <c:pt idx="65">
                  <c:v>1.990425310636887</c:v>
                </c:pt>
                <c:pt idx="66">
                  <c:v>1.9707554849538294</c:v>
                </c:pt>
                <c:pt idx="67">
                  <c:v>1.9511435139796036</c:v>
                </c:pt>
                <c:pt idx="68">
                  <c:v>1.9342160487437958</c:v>
                </c:pt>
                <c:pt idx="69">
                  <c:v>1.9048491251439814</c:v>
                </c:pt>
                <c:pt idx="70">
                  <c:v>1.8713382463655213</c:v>
                </c:pt>
                <c:pt idx="71">
                  <c:v>1.8134467581450537</c:v>
                </c:pt>
                <c:pt idx="72">
                  <c:v>1.7663672053286914</c:v>
                </c:pt>
                <c:pt idx="73">
                  <c:v>1.7307007203265412</c:v>
                </c:pt>
                <c:pt idx="74">
                  <c:v>1.7058508240801049</c:v>
                </c:pt>
                <c:pt idx="75">
                  <c:v>1.6740624130960686</c:v>
                </c:pt>
                <c:pt idx="76">
                  <c:v>1.6413661953988681</c:v>
                </c:pt>
                <c:pt idx="77">
                  <c:v>1.6116422770875227</c:v>
                </c:pt>
                <c:pt idx="78">
                  <c:v>1.5794217610167243</c:v>
                </c:pt>
                <c:pt idx="79">
                  <c:v>1.5407480635966442</c:v>
                </c:pt>
                <c:pt idx="80">
                  <c:v>1.5084635608268084</c:v>
                </c:pt>
                <c:pt idx="81">
                  <c:v>1.4908426736409399</c:v>
                </c:pt>
                <c:pt idx="82">
                  <c:v>1.4770183212126695</c:v>
                </c:pt>
                <c:pt idx="83">
                  <c:v>1.4779571966325347</c:v>
                </c:pt>
                <c:pt idx="84">
                  <c:v>1.5029002174253479</c:v>
                </c:pt>
                <c:pt idx="85">
                  <c:v>1.5252394358997248</c:v>
                </c:pt>
                <c:pt idx="86">
                  <c:v>1.5426130327122241</c:v>
                </c:pt>
                <c:pt idx="87">
                  <c:v>1.5510313204548796</c:v>
                </c:pt>
                <c:pt idx="88">
                  <c:v>1.5641262575694146</c:v>
                </c:pt>
                <c:pt idx="89">
                  <c:v>1.581350348961303</c:v>
                </c:pt>
                <c:pt idx="90">
                  <c:v>1.5849832563544626</c:v>
                </c:pt>
                <c:pt idx="91">
                  <c:v>1.6035437994893806</c:v>
                </c:pt>
                <c:pt idx="92">
                  <c:v>1.6154319307660243</c:v>
                </c:pt>
                <c:pt idx="93">
                  <c:v>1.640730664066492</c:v>
                </c:pt>
                <c:pt idx="94">
                  <c:v>1.6669175409528956</c:v>
                </c:pt>
                <c:pt idx="95">
                  <c:v>1.6845815094271552</c:v>
                </c:pt>
                <c:pt idx="96">
                  <c:v>1.6883288471863427</c:v>
                </c:pt>
                <c:pt idx="97">
                  <c:v>1.6947504036837238</c:v>
                </c:pt>
                <c:pt idx="98">
                  <c:v>1.688132491342532</c:v>
                </c:pt>
                <c:pt idx="99">
                  <c:v>1.6917195412237689</c:v>
                </c:pt>
                <c:pt idx="100">
                  <c:v>1.6980293838293146</c:v>
                </c:pt>
                <c:pt idx="101">
                  <c:v>1.7015078683745022</c:v>
                </c:pt>
                <c:pt idx="102">
                  <c:v>1.7146796466131933</c:v>
                </c:pt>
                <c:pt idx="103">
                  <c:v>1.7320143570292348</c:v>
                </c:pt>
                <c:pt idx="104">
                  <c:v>1.7370275285116383</c:v>
                </c:pt>
                <c:pt idx="105">
                  <c:v>1.6999093034307688</c:v>
                </c:pt>
                <c:pt idx="106">
                  <c:v>1.6558726922101008</c:v>
                </c:pt>
                <c:pt idx="107">
                  <c:v>1.6140488101931096</c:v>
                </c:pt>
                <c:pt idx="108">
                  <c:v>1.6186370363396825</c:v>
                </c:pt>
                <c:pt idx="109">
                  <c:v>1.6139885005879662</c:v>
                </c:pt>
                <c:pt idx="110">
                  <c:v>1.614633491280737</c:v>
                </c:pt>
                <c:pt idx="111">
                  <c:v>1.6034485224327617</c:v>
                </c:pt>
                <c:pt idx="112">
                  <c:v>1.6063401479069761</c:v>
                </c:pt>
                <c:pt idx="113">
                  <c:v>1.6093660753700372</c:v>
                </c:pt>
                <c:pt idx="114">
                  <c:v>1.6037798255640237</c:v>
                </c:pt>
                <c:pt idx="115">
                  <c:v>1.6034426788518217</c:v>
                </c:pt>
                <c:pt idx="116">
                  <c:v>1.6059389933628485</c:v>
                </c:pt>
                <c:pt idx="117">
                  <c:v>1.6026634105577899</c:v>
                </c:pt>
                <c:pt idx="118">
                  <c:v>1.6003838336381655</c:v>
                </c:pt>
                <c:pt idx="119">
                  <c:v>1.6003838336381655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F3-4847-AD19-B4B4CD0CDC51}"/>
            </c:ext>
          </c:extLst>
        </c:ser>
        <c:ser>
          <c:idx val="10"/>
          <c:order val="10"/>
          <c:tx>
            <c:strRef>
              <c:f>'Т01-1'!$L$2</c:f>
              <c:strCache>
                <c:ptCount val="1"/>
                <c:pt idx="0">
                  <c:v>Риск-премия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'Т01-1'!$A$3:$A$122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'Т01-1'!$L$3:$L$122</c:f>
              <c:numCache>
                <c:formatCode>0.00</c:formatCode>
                <c:ptCount val="120"/>
                <c:pt idx="0">
                  <c:v>9.8673786058525756</c:v>
                </c:pt>
                <c:pt idx="1">
                  <c:v>8.9643206975772731</c:v>
                </c:pt>
                <c:pt idx="2">
                  <c:v>6.8228244854560609</c:v>
                </c:pt>
                <c:pt idx="3">
                  <c:v>5.2554560644034316</c:v>
                </c:pt>
                <c:pt idx="4">
                  <c:v>4.2319640009113675</c:v>
                </c:pt>
                <c:pt idx="5">
                  <c:v>3.6132156478151889</c:v>
                </c:pt>
                <c:pt idx="6">
                  <c:v>2.9030986887508612</c:v>
                </c:pt>
                <c:pt idx="7">
                  <c:v>2.5793324549846268</c:v>
                </c:pt>
                <c:pt idx="8">
                  <c:v>2.3000505050505047</c:v>
                </c:pt>
                <c:pt idx="9">
                  <c:v>2.3129393939393927</c:v>
                </c:pt>
                <c:pt idx="10">
                  <c:v>2.3105151515151507</c:v>
                </c:pt>
                <c:pt idx="11">
                  <c:v>2.4299999999999984</c:v>
                </c:pt>
                <c:pt idx="12">
                  <c:v>2.4484561403508773</c:v>
                </c:pt>
                <c:pt idx="13">
                  <c:v>2.2452743221690601</c:v>
                </c:pt>
                <c:pt idx="14">
                  <c:v>2.0107894736842109</c:v>
                </c:pt>
                <c:pt idx="15">
                  <c:v>1.8564035087719299</c:v>
                </c:pt>
                <c:pt idx="16">
                  <c:v>1.7586329460013674</c:v>
                </c:pt>
                <c:pt idx="17">
                  <c:v>1.5743905217589436</c:v>
                </c:pt>
                <c:pt idx="18">
                  <c:v>1.2979870129870132</c:v>
                </c:pt>
                <c:pt idx="19">
                  <c:v>1.0965151515151519</c:v>
                </c:pt>
                <c:pt idx="20">
                  <c:v>0.90384559884559879</c:v>
                </c:pt>
                <c:pt idx="21">
                  <c:v>0.79170274170274058</c:v>
                </c:pt>
                <c:pt idx="22">
                  <c:v>0.63791486291486166</c:v>
                </c:pt>
                <c:pt idx="23">
                  <c:v>0.45464502164502046</c:v>
                </c:pt>
                <c:pt idx="24">
                  <c:v>0.25845454545454533</c:v>
                </c:pt>
                <c:pt idx="25">
                  <c:v>0.20466666666666664</c:v>
                </c:pt>
                <c:pt idx="26">
                  <c:v>0.28444444444444511</c:v>
                </c:pt>
                <c:pt idx="27">
                  <c:v>0.39377777777777823</c:v>
                </c:pt>
                <c:pt idx="28">
                  <c:v>0.37663492063492132</c:v>
                </c:pt>
                <c:pt idx="29">
                  <c:v>0.30536507936507995</c:v>
                </c:pt>
                <c:pt idx="30">
                  <c:v>0.37922015182884855</c:v>
                </c:pt>
                <c:pt idx="31">
                  <c:v>0.52151452412322019</c:v>
                </c:pt>
                <c:pt idx="32">
                  <c:v>0.70262563523433064</c:v>
                </c:pt>
                <c:pt idx="33">
                  <c:v>0.79070707070707036</c:v>
                </c:pt>
                <c:pt idx="34">
                  <c:v>0.93297979797979769</c:v>
                </c:pt>
                <c:pt idx="35">
                  <c:v>1.0879004329004331</c:v>
                </c:pt>
                <c:pt idx="36">
                  <c:v>1.2894639249639239</c:v>
                </c:pt>
                <c:pt idx="37">
                  <c:v>1.3889285714285704</c:v>
                </c:pt>
                <c:pt idx="38">
                  <c:v>1.417023809523809</c:v>
                </c:pt>
                <c:pt idx="39">
                  <c:v>1.353189786059352</c:v>
                </c:pt>
                <c:pt idx="40">
                  <c:v>1.3963008971704642</c:v>
                </c:pt>
                <c:pt idx="41">
                  <c:v>1.5480902189597863</c:v>
                </c:pt>
                <c:pt idx="42">
                  <c:v>1.700250329380766</c:v>
                </c:pt>
                <c:pt idx="43">
                  <c:v>1.6975836627140983</c:v>
                </c:pt>
                <c:pt idx="44">
                  <c:v>1.5911014492753619</c:v>
                </c:pt>
                <c:pt idx="45">
                  <c:v>1.5559737750172522</c:v>
                </c:pt>
                <c:pt idx="46">
                  <c:v>1.7274737750172529</c:v>
                </c:pt>
                <c:pt idx="47">
                  <c:v>1.963753968253968</c:v>
                </c:pt>
                <c:pt idx="48">
                  <c:v>2.0963888888888889</c:v>
                </c:pt>
                <c:pt idx="49">
                  <c:v>2.1213888888888879</c:v>
                </c:pt>
                <c:pt idx="50">
                  <c:v>2.1476515151515141</c:v>
                </c:pt>
                <c:pt idx="51">
                  <c:v>2.1520007215007197</c:v>
                </c:pt>
                <c:pt idx="52">
                  <c:v>2.005360370623527</c:v>
                </c:pt>
                <c:pt idx="53">
                  <c:v>1.8810784206894047</c:v>
                </c:pt>
                <c:pt idx="54">
                  <c:v>1.8021534567644408</c:v>
                </c:pt>
                <c:pt idx="55">
                  <c:v>1.8117858711336972</c:v>
                </c:pt>
                <c:pt idx="56">
                  <c:v>1.6875829725829723</c:v>
                </c:pt>
                <c:pt idx="57">
                  <c:v>1.4953253968253979</c:v>
                </c:pt>
                <c:pt idx="58">
                  <c:v>1.4265952380952394</c:v>
                </c:pt>
                <c:pt idx="59">
                  <c:v>1.3864197994987475</c:v>
                </c:pt>
                <c:pt idx="60">
                  <c:v>1.3324197994987461</c:v>
                </c:pt>
                <c:pt idx="61">
                  <c:v>1.029991228070176</c:v>
                </c:pt>
                <c:pt idx="62">
                  <c:v>0.88486363636363718</c:v>
                </c:pt>
                <c:pt idx="63">
                  <c:v>0.82319696969697276</c:v>
                </c:pt>
                <c:pt idx="64">
                  <c:v>1.0538460925039885</c:v>
                </c:pt>
                <c:pt idx="65">
                  <c:v>1.0475549199084682</c:v>
                </c:pt>
                <c:pt idx="66">
                  <c:v>0.93027714213068791</c:v>
                </c:pt>
                <c:pt idx="67">
                  <c:v>0.80168862538427754</c:v>
                </c:pt>
                <c:pt idx="68">
                  <c:v>0.99936978480456651</c:v>
                </c:pt>
                <c:pt idx="69">
                  <c:v>1.6697011688201613</c:v>
                </c:pt>
                <c:pt idx="70">
                  <c:v>1.8427314718504622</c:v>
                </c:pt>
                <c:pt idx="71">
                  <c:v>1.5403287258550395</c:v>
                </c:pt>
                <c:pt idx="72">
                  <c:v>1.4033891547049417</c:v>
                </c:pt>
                <c:pt idx="73">
                  <c:v>1.6432664995822872</c:v>
                </c:pt>
                <c:pt idx="74">
                  <c:v>2.1250368345105159</c:v>
                </c:pt>
                <c:pt idx="75">
                  <c:v>1.9627561327561309</c:v>
                </c:pt>
                <c:pt idx="76">
                  <c:v>1.6694227994228001</c:v>
                </c:pt>
                <c:pt idx="77">
                  <c:v>1.3435334713595577</c:v>
                </c:pt>
                <c:pt idx="78">
                  <c:v>1.02559696342305</c:v>
                </c:pt>
                <c:pt idx="79">
                  <c:v>0.81511355793964257</c:v>
                </c:pt>
                <c:pt idx="80">
                  <c:v>0.94509379509379465</c:v>
                </c:pt>
                <c:pt idx="81">
                  <c:v>1.2226969696969689</c:v>
                </c:pt>
                <c:pt idx="82">
                  <c:v>1.4691857707509886</c:v>
                </c:pt>
                <c:pt idx="83">
                  <c:v>1.3440847606499779</c:v>
                </c:pt>
                <c:pt idx="84">
                  <c:v>1.2863228558880728</c:v>
                </c:pt>
                <c:pt idx="85">
                  <c:v>1.4178643578643584</c:v>
                </c:pt>
                <c:pt idx="86">
                  <c:v>1.5042135642135654</c:v>
                </c:pt>
                <c:pt idx="87">
                  <c:v>1.4166947672210852</c:v>
                </c:pt>
                <c:pt idx="88">
                  <c:v>1.2402589807852966</c:v>
                </c:pt>
                <c:pt idx="89">
                  <c:v>1.187401837928153</c:v>
                </c:pt>
                <c:pt idx="90">
                  <c:v>1.2001173222912336</c:v>
                </c:pt>
                <c:pt idx="91">
                  <c:v>1.2727652299391412</c:v>
                </c:pt>
                <c:pt idx="92">
                  <c:v>1.3518128489867607</c:v>
                </c:pt>
                <c:pt idx="93">
                  <c:v>1.428520923520922</c:v>
                </c:pt>
                <c:pt idx="94">
                  <c:v>1.4915512265512245</c:v>
                </c:pt>
                <c:pt idx="95">
                  <c:v>1.6355194805194782</c:v>
                </c:pt>
                <c:pt idx="96">
                  <c:v>1.7269731146046923</c:v>
                </c:pt>
                <c:pt idx="97">
                  <c:v>1.6995488721804495</c:v>
                </c:pt>
                <c:pt idx="98">
                  <c:v>1.5000964912280697</c:v>
                </c:pt>
                <c:pt idx="99">
                  <c:v>1.3118333333333325</c:v>
                </c:pt>
                <c:pt idx="100">
                  <c:v>1.1145317460317468</c:v>
                </c:pt>
                <c:pt idx="101">
                  <c:v>0.95112698412698415</c:v>
                </c:pt>
                <c:pt idx="102">
                  <c:v>0.87369220151828808</c:v>
                </c:pt>
                <c:pt idx="103">
                  <c:v>0.85258109040717722</c:v>
                </c:pt>
                <c:pt idx="104">
                  <c:v>0.84100100382709098</c:v>
                </c:pt>
                <c:pt idx="105">
                  <c:v>0.77111832611832598</c:v>
                </c:pt>
                <c:pt idx="106">
                  <c:v>0.80476911976911969</c:v>
                </c:pt>
                <c:pt idx="107">
                  <c:v>0.93225396825396756</c:v>
                </c:pt>
                <c:pt idx="108">
                  <c:v>1.0264310776942354</c:v>
                </c:pt>
                <c:pt idx="109">
                  <c:v>0.98402631578947375</c:v>
                </c:pt>
                <c:pt idx="110">
                  <c:v>0.82295560871876638</c:v>
                </c:pt>
                <c:pt idx="111">
                  <c:v>0.71783405483405449</c:v>
                </c:pt>
                <c:pt idx="112">
                  <c:v>0.50039754689754579</c:v>
                </c:pt>
                <c:pt idx="113">
                  <c:v>0.44383189033188969</c:v>
                </c:pt>
                <c:pt idx="114">
                  <c:v>0.3701662588619114</c:v>
                </c:pt>
                <c:pt idx="115">
                  <c:v>0.50310276679842014</c:v>
                </c:pt>
                <c:pt idx="116">
                  <c:v>0.54166666666666874</c:v>
                </c:pt>
                <c:pt idx="117">
                  <c:v>0.61310213940648828</c:v>
                </c:pt>
                <c:pt idx="118">
                  <c:v>0.66955452035886864</c:v>
                </c:pt>
                <c:pt idx="119">
                  <c:v>0.66955452035886864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F3-4847-AD19-B4B4CD0CDC51}"/>
            </c:ext>
          </c:extLst>
        </c:ser>
        <c:ser>
          <c:idx val="11"/>
          <c:order val="11"/>
          <c:tx>
            <c:strRef>
              <c:f>'Т01-1'!$M$2</c:f>
              <c:strCache>
                <c:ptCount val="1"/>
                <c:pt idx="0">
                  <c:v>Прибыль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'Т01-1'!$A$3:$A$122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'Т01-1'!$M$3:$M$122</c:f>
              <c:numCache>
                <c:formatCode>0.00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0.27576022783751164</c:v>
                </c:pt>
                <c:pt idx="18">
                  <c:v>6.5305944072330868E-2</c:v>
                </c:pt>
                <c:pt idx="19">
                  <c:v>6.7298912648968534E-2</c:v>
                </c:pt>
                <c:pt idx="20">
                  <c:v>0.20652815089200338</c:v>
                </c:pt>
                <c:pt idx="21">
                  <c:v>0</c:v>
                </c:pt>
                <c:pt idx="22">
                  <c:v>6.3851572477249652E-2</c:v>
                </c:pt>
                <c:pt idx="23">
                  <c:v>0.20670370016745448</c:v>
                </c:pt>
                <c:pt idx="24">
                  <c:v>9.3035341331565657E-2</c:v>
                </c:pt>
                <c:pt idx="25">
                  <c:v>0.18954138381034635</c:v>
                </c:pt>
                <c:pt idx="26">
                  <c:v>0.18282023469898395</c:v>
                </c:pt>
                <c:pt idx="27">
                  <c:v>1.8568405716930969E-2</c:v>
                </c:pt>
                <c:pt idx="28">
                  <c:v>0</c:v>
                </c:pt>
                <c:pt idx="29">
                  <c:v>0.17522603915477253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0.36955743335086616</c:v>
                </c:pt>
                <c:pt idx="63">
                  <c:v>0.45982803566931313</c:v>
                </c:pt>
                <c:pt idx="64">
                  <c:v>0.37190565215420496</c:v>
                </c:pt>
                <c:pt idx="65">
                  <c:v>0.34869409525363798</c:v>
                </c:pt>
                <c:pt idx="66">
                  <c:v>0.43417118645774105</c:v>
                </c:pt>
                <c:pt idx="67">
                  <c:v>0.42763512079424987</c:v>
                </c:pt>
                <c:pt idx="68">
                  <c:v>0.32393094686218232</c:v>
                </c:pt>
                <c:pt idx="69">
                  <c:v>0</c:v>
                </c:pt>
                <c:pt idx="70">
                  <c:v>0.34094916866978625</c:v>
                </c:pt>
                <c:pt idx="71">
                  <c:v>0.62287930345449793</c:v>
                </c:pt>
                <c:pt idx="72">
                  <c:v>1.4032955041937094</c:v>
                </c:pt>
                <c:pt idx="73">
                  <c:v>1.0118446795192708</c:v>
                </c:pt>
                <c:pt idx="74">
                  <c:v>0.73484307546659466</c:v>
                </c:pt>
                <c:pt idx="75">
                  <c:v>1.6130623179829919</c:v>
                </c:pt>
                <c:pt idx="76">
                  <c:v>1.2537707803669438</c:v>
                </c:pt>
                <c:pt idx="77">
                  <c:v>0.8936901019669361</c:v>
                </c:pt>
                <c:pt idx="78">
                  <c:v>0.99090694212793906</c:v>
                </c:pt>
                <c:pt idx="79">
                  <c:v>1.0405531178032852</c:v>
                </c:pt>
                <c:pt idx="80">
                  <c:v>0.87957132203969879</c:v>
                </c:pt>
                <c:pt idx="81">
                  <c:v>1.4072688146946819</c:v>
                </c:pt>
                <c:pt idx="82">
                  <c:v>1.0864717040181708</c:v>
                </c:pt>
                <c:pt idx="83">
                  <c:v>0.65254436226783485</c:v>
                </c:pt>
                <c:pt idx="84">
                  <c:v>0.60809540778773408</c:v>
                </c:pt>
                <c:pt idx="85">
                  <c:v>0.83847786502272048</c:v>
                </c:pt>
                <c:pt idx="86">
                  <c:v>0.83805033790074157</c:v>
                </c:pt>
                <c:pt idx="87">
                  <c:v>0.59924290854297002</c:v>
                </c:pt>
                <c:pt idx="88">
                  <c:v>1.0750264597700132</c:v>
                </c:pt>
                <c:pt idx="89">
                  <c:v>0.9230822398886056</c:v>
                </c:pt>
                <c:pt idx="90">
                  <c:v>0.81753304401048532</c:v>
                </c:pt>
                <c:pt idx="91">
                  <c:v>0.6611607026770433</c:v>
                </c:pt>
                <c:pt idx="92">
                  <c:v>0.99762761012360768</c:v>
                </c:pt>
                <c:pt idx="93">
                  <c:v>0.92714801573010286</c:v>
                </c:pt>
                <c:pt idx="94">
                  <c:v>0.31914656862889279</c:v>
                </c:pt>
                <c:pt idx="95">
                  <c:v>0.34751768684486506</c:v>
                </c:pt>
                <c:pt idx="96">
                  <c:v>0.26200378100924449</c:v>
                </c:pt>
                <c:pt idx="97">
                  <c:v>0.31225825680475561</c:v>
                </c:pt>
                <c:pt idx="98">
                  <c:v>0.60619232689651736</c:v>
                </c:pt>
                <c:pt idx="99">
                  <c:v>0.29184198377408088</c:v>
                </c:pt>
                <c:pt idx="100">
                  <c:v>0.36573193506946944</c:v>
                </c:pt>
                <c:pt idx="101">
                  <c:v>0.63270638327306639</c:v>
                </c:pt>
                <c:pt idx="102">
                  <c:v>0.34395693307711617</c:v>
                </c:pt>
                <c:pt idx="103">
                  <c:v>0.33564792845570701</c:v>
                </c:pt>
                <c:pt idx="104">
                  <c:v>0.57478335287825388</c:v>
                </c:pt>
                <c:pt idx="105">
                  <c:v>0.31689527613454338</c:v>
                </c:pt>
                <c:pt idx="106">
                  <c:v>0.5401433797246753</c:v>
                </c:pt>
                <c:pt idx="107">
                  <c:v>0.27739622982408046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6.0370616128496646E-2</c:v>
                </c:pt>
                <c:pt idx="112">
                  <c:v>0.16151865259773912</c:v>
                </c:pt>
                <c:pt idx="113">
                  <c:v>0.36794863619665569</c:v>
                </c:pt>
                <c:pt idx="114">
                  <c:v>0.39549286687794166</c:v>
                </c:pt>
                <c:pt idx="115">
                  <c:v>0.29931423369661808</c:v>
                </c:pt>
                <c:pt idx="116">
                  <c:v>0.33279716998524128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F3-4847-AD19-B4B4CD0CD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8371952"/>
        <c:axId val="2018375760"/>
      </c:areaChart>
      <c:lineChart>
        <c:grouping val="standard"/>
        <c:varyColors val="0"/>
        <c:ser>
          <c:idx val="0"/>
          <c:order val="0"/>
          <c:tx>
            <c:strRef>
              <c:f>'Т01-1'!$B$2</c:f>
              <c:strCache>
                <c:ptCount val="1"/>
                <c:pt idx="0">
                  <c:v>Ставка по депозитам населения (факт)</c:v>
                </c:pt>
              </c:strCache>
            </c:strRef>
          </c:tx>
          <c:spPr>
            <a:ln w="254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'Т01-1'!$A$3:$A$122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'Т01-1'!$B$3:$B$121</c:f>
              <c:numCache>
                <c:formatCode>0.00</c:formatCode>
                <c:ptCount val="119"/>
                <c:pt idx="0">
                  <c:v>9.67</c:v>
                </c:pt>
                <c:pt idx="1">
                  <c:v>9.9600000000000009</c:v>
                </c:pt>
                <c:pt idx="2">
                  <c:v>10.33</c:v>
                </c:pt>
                <c:pt idx="3">
                  <c:v>10.78</c:v>
                </c:pt>
                <c:pt idx="4">
                  <c:v>10.83</c:v>
                </c:pt>
                <c:pt idx="5">
                  <c:v>10.79</c:v>
                </c:pt>
                <c:pt idx="6">
                  <c:v>10.72</c:v>
                </c:pt>
                <c:pt idx="7">
                  <c:v>10.73</c:v>
                </c:pt>
                <c:pt idx="8">
                  <c:v>10.78</c:v>
                </c:pt>
                <c:pt idx="9">
                  <c:v>10.64</c:v>
                </c:pt>
                <c:pt idx="10">
                  <c:v>10.15</c:v>
                </c:pt>
                <c:pt idx="11">
                  <c:v>9.66</c:v>
                </c:pt>
                <c:pt idx="12">
                  <c:v>9.1199999999999992</c:v>
                </c:pt>
                <c:pt idx="13">
                  <c:v>8.41</c:v>
                </c:pt>
                <c:pt idx="14">
                  <c:v>7.85</c:v>
                </c:pt>
                <c:pt idx="15">
                  <c:v>7.59</c:v>
                </c:pt>
                <c:pt idx="16">
                  <c:v>6.97</c:v>
                </c:pt>
                <c:pt idx="17">
                  <c:v>6.61</c:v>
                </c:pt>
                <c:pt idx="18">
                  <c:v>6.36</c:v>
                </c:pt>
                <c:pt idx="19">
                  <c:v>6.09</c:v>
                </c:pt>
                <c:pt idx="20">
                  <c:v>5.65</c:v>
                </c:pt>
                <c:pt idx="21">
                  <c:v>5.57</c:v>
                </c:pt>
                <c:pt idx="22">
                  <c:v>5.63</c:v>
                </c:pt>
                <c:pt idx="23">
                  <c:v>5.53</c:v>
                </c:pt>
                <c:pt idx="24">
                  <c:v>5.35</c:v>
                </c:pt>
                <c:pt idx="25">
                  <c:v>5.3</c:v>
                </c:pt>
                <c:pt idx="26">
                  <c:v>5.19</c:v>
                </c:pt>
                <c:pt idx="27">
                  <c:v>5.08</c:v>
                </c:pt>
                <c:pt idx="28">
                  <c:v>5.08</c:v>
                </c:pt>
                <c:pt idx="29">
                  <c:v>5.09</c:v>
                </c:pt>
                <c:pt idx="30">
                  <c:v>5</c:v>
                </c:pt>
                <c:pt idx="31">
                  <c:v>5.0599999999999996</c:v>
                </c:pt>
                <c:pt idx="32">
                  <c:v>5.09</c:v>
                </c:pt>
                <c:pt idx="33">
                  <c:v>5.55</c:v>
                </c:pt>
                <c:pt idx="34">
                  <c:v>6.59</c:v>
                </c:pt>
                <c:pt idx="35">
                  <c:v>6.94</c:v>
                </c:pt>
                <c:pt idx="36">
                  <c:v>6.89</c:v>
                </c:pt>
                <c:pt idx="37">
                  <c:v>6.5</c:v>
                </c:pt>
                <c:pt idx="38">
                  <c:v>6.43</c:v>
                </c:pt>
                <c:pt idx="39">
                  <c:v>6.78</c:v>
                </c:pt>
                <c:pt idx="40">
                  <c:v>6.19</c:v>
                </c:pt>
                <c:pt idx="41">
                  <c:v>6.36</c:v>
                </c:pt>
                <c:pt idx="42">
                  <c:v>6.18</c:v>
                </c:pt>
                <c:pt idx="43">
                  <c:v>6.09</c:v>
                </c:pt>
                <c:pt idx="44">
                  <c:v>6.37</c:v>
                </c:pt>
                <c:pt idx="45">
                  <c:v>6.67</c:v>
                </c:pt>
                <c:pt idx="46">
                  <c:v>6.82</c:v>
                </c:pt>
                <c:pt idx="47">
                  <c:v>7</c:v>
                </c:pt>
                <c:pt idx="48">
                  <c:v>7.08</c:v>
                </c:pt>
                <c:pt idx="49">
                  <c:v>7.09</c:v>
                </c:pt>
                <c:pt idx="50">
                  <c:v>6.99</c:v>
                </c:pt>
                <c:pt idx="51">
                  <c:v>7.07</c:v>
                </c:pt>
                <c:pt idx="52">
                  <c:v>6.59</c:v>
                </c:pt>
                <c:pt idx="53">
                  <c:v>6.45</c:v>
                </c:pt>
                <c:pt idx="54">
                  <c:v>6.29</c:v>
                </c:pt>
                <c:pt idx="55">
                  <c:v>6.23</c:v>
                </c:pt>
                <c:pt idx="56">
                  <c:v>6.31</c:v>
                </c:pt>
                <c:pt idx="57">
                  <c:v>6.07</c:v>
                </c:pt>
                <c:pt idx="58">
                  <c:v>6.02</c:v>
                </c:pt>
                <c:pt idx="59">
                  <c:v>6.19</c:v>
                </c:pt>
                <c:pt idx="60">
                  <c:v>6.03</c:v>
                </c:pt>
                <c:pt idx="61">
                  <c:v>5.94</c:v>
                </c:pt>
                <c:pt idx="62">
                  <c:v>5.91</c:v>
                </c:pt>
                <c:pt idx="63">
                  <c:v>6.04</c:v>
                </c:pt>
                <c:pt idx="64">
                  <c:v>6.06</c:v>
                </c:pt>
                <c:pt idx="65">
                  <c:v>6.21</c:v>
                </c:pt>
                <c:pt idx="66">
                  <c:v>6.17</c:v>
                </c:pt>
                <c:pt idx="67">
                  <c:v>6.19</c:v>
                </c:pt>
                <c:pt idx="68">
                  <c:v>6.27</c:v>
                </c:pt>
                <c:pt idx="69">
                  <c:v>6.5</c:v>
                </c:pt>
                <c:pt idx="70">
                  <c:v>6.75</c:v>
                </c:pt>
                <c:pt idx="71">
                  <c:v>12.74</c:v>
                </c:pt>
                <c:pt idx="72">
                  <c:v>12.85</c:v>
                </c:pt>
                <c:pt idx="73">
                  <c:v>11.79</c:v>
                </c:pt>
                <c:pt idx="74">
                  <c:v>11.67</c:v>
                </c:pt>
                <c:pt idx="75">
                  <c:v>9.41</c:v>
                </c:pt>
                <c:pt idx="76">
                  <c:v>9.36</c:v>
                </c:pt>
                <c:pt idx="77">
                  <c:v>9.92</c:v>
                </c:pt>
                <c:pt idx="78">
                  <c:v>9.23</c:v>
                </c:pt>
                <c:pt idx="79">
                  <c:v>8.9600000000000009</c:v>
                </c:pt>
                <c:pt idx="80">
                  <c:v>8.9</c:v>
                </c:pt>
                <c:pt idx="81">
                  <c:v>7.21</c:v>
                </c:pt>
                <c:pt idx="82">
                  <c:v>7.79</c:v>
                </c:pt>
                <c:pt idx="83">
                  <c:v>8.83</c:v>
                </c:pt>
                <c:pt idx="84">
                  <c:v>8.5299999999999994</c:v>
                </c:pt>
                <c:pt idx="85">
                  <c:v>7.97</c:v>
                </c:pt>
                <c:pt idx="86">
                  <c:v>7.71</c:v>
                </c:pt>
                <c:pt idx="87">
                  <c:v>8.02</c:v>
                </c:pt>
                <c:pt idx="88">
                  <c:v>7.3</c:v>
                </c:pt>
                <c:pt idx="89">
                  <c:v>7.2</c:v>
                </c:pt>
                <c:pt idx="90">
                  <c:v>7.06</c:v>
                </c:pt>
                <c:pt idx="91">
                  <c:v>7.05</c:v>
                </c:pt>
                <c:pt idx="92">
                  <c:v>6.18</c:v>
                </c:pt>
                <c:pt idx="93">
                  <c:v>6.22</c:v>
                </c:pt>
                <c:pt idx="94">
                  <c:v>7</c:v>
                </c:pt>
                <c:pt idx="95">
                  <c:v>6.9</c:v>
                </c:pt>
                <c:pt idx="96">
                  <c:v>6.77</c:v>
                </c:pt>
                <c:pt idx="97">
                  <c:v>6.54</c:v>
                </c:pt>
                <c:pt idx="98">
                  <c:v>6.08</c:v>
                </c:pt>
                <c:pt idx="99">
                  <c:v>6.52</c:v>
                </c:pt>
                <c:pt idx="100">
                  <c:v>6.28</c:v>
                </c:pt>
                <c:pt idx="101">
                  <c:v>5.88</c:v>
                </c:pt>
                <c:pt idx="102">
                  <c:v>6.28</c:v>
                </c:pt>
                <c:pt idx="103">
                  <c:v>6.28</c:v>
                </c:pt>
                <c:pt idx="104">
                  <c:v>5.44</c:v>
                </c:pt>
                <c:pt idx="105">
                  <c:v>5.86</c:v>
                </c:pt>
                <c:pt idx="106">
                  <c:v>5.28</c:v>
                </c:pt>
                <c:pt idx="107">
                  <c:v>5.38</c:v>
                </c:pt>
                <c:pt idx="108">
                  <c:v>5.72</c:v>
                </c:pt>
                <c:pt idx="109">
                  <c:v>5.57</c:v>
                </c:pt>
                <c:pt idx="110">
                  <c:v>5.59</c:v>
                </c:pt>
                <c:pt idx="111">
                  <c:v>5.29</c:v>
                </c:pt>
                <c:pt idx="112">
                  <c:v>5.39</c:v>
                </c:pt>
                <c:pt idx="113">
                  <c:v>5.09</c:v>
                </c:pt>
                <c:pt idx="114">
                  <c:v>5.04</c:v>
                </c:pt>
                <c:pt idx="115">
                  <c:v>5.0410000000000004</c:v>
                </c:pt>
                <c:pt idx="116">
                  <c:v>5.2080000000000002</c:v>
                </c:pt>
                <c:pt idx="117">
                  <c:v>5.657</c:v>
                </c:pt>
                <c:pt idx="118">
                  <c:v>5.976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DF3-4847-AD19-B4B4CD0CDC51}"/>
            </c:ext>
          </c:extLst>
        </c:ser>
        <c:ser>
          <c:idx val="1"/>
          <c:order val="1"/>
          <c:tx>
            <c:strRef>
              <c:f>'Т01-1'!$C$2</c:f>
              <c:strCache>
                <c:ptCount val="1"/>
                <c:pt idx="0">
                  <c:v>Ставка по депозитам населения (равновесный)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'Т01-1'!$A$3:$A$122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'Т01-1'!$C$3:$C$122</c:f>
              <c:numCache>
                <c:formatCode>0.00</c:formatCode>
                <c:ptCount val="120"/>
                <c:pt idx="0">
                  <c:v>8.4302033551721074</c:v>
                </c:pt>
                <c:pt idx="1">
                  <c:v>9.7291473967543887</c:v>
                </c:pt>
                <c:pt idx="2">
                  <c:v>8.5346096815677868</c:v>
                </c:pt>
                <c:pt idx="3">
                  <c:v>7.7950738488599161</c:v>
                </c:pt>
                <c:pt idx="4">
                  <c:v>7.1408269498955788</c:v>
                </c:pt>
                <c:pt idx="5">
                  <c:v>7.5489045401204979</c:v>
                </c:pt>
                <c:pt idx="6">
                  <c:v>7.581147001438195</c:v>
                </c:pt>
                <c:pt idx="7">
                  <c:v>7.7660342680853631</c:v>
                </c:pt>
                <c:pt idx="8">
                  <c:v>7.3266421070209118</c:v>
                </c:pt>
                <c:pt idx="9">
                  <c:v>5.8554064285781511</c:v>
                </c:pt>
                <c:pt idx="10">
                  <c:v>5.4007145125528071</c:v>
                </c:pt>
                <c:pt idx="11">
                  <c:v>5.1368844195728895</c:v>
                </c:pt>
                <c:pt idx="12">
                  <c:v>4.4803233029698628</c:v>
                </c:pt>
                <c:pt idx="13">
                  <c:v>4.4423297503092698</c:v>
                </c:pt>
                <c:pt idx="14">
                  <c:v>3.7035330342609427</c:v>
                </c:pt>
                <c:pt idx="15">
                  <c:v>3.231158683686806</c:v>
                </c:pt>
                <c:pt idx="16">
                  <c:v>3.4447555338603832</c:v>
                </c:pt>
                <c:pt idx="17">
                  <c:v>2.5710524037366156</c:v>
                </c:pt>
                <c:pt idx="18">
                  <c:v>2.6205560064935067</c:v>
                </c:pt>
                <c:pt idx="19">
                  <c:v>2.8333541666666653</c:v>
                </c:pt>
                <c:pt idx="20">
                  <c:v>2.7176046176046187</c:v>
                </c:pt>
                <c:pt idx="21">
                  <c:v>2.8094438909151016</c:v>
                </c:pt>
                <c:pt idx="22">
                  <c:v>3.1111360028860022</c:v>
                </c:pt>
                <c:pt idx="23">
                  <c:v>3.36226001082251</c:v>
                </c:pt>
                <c:pt idx="24">
                  <c:v>3.3226239393939387</c:v>
                </c:pt>
                <c:pt idx="25">
                  <c:v>3.1287951754385972</c:v>
                </c:pt>
                <c:pt idx="26">
                  <c:v>2.9723949494949493</c:v>
                </c:pt>
                <c:pt idx="27">
                  <c:v>2.7238222222222221</c:v>
                </c:pt>
                <c:pt idx="28">
                  <c:v>2.849346322805792</c:v>
                </c:pt>
                <c:pt idx="29">
                  <c:v>2.8332158730158739</c:v>
                </c:pt>
                <c:pt idx="30">
                  <c:v>2.9372907615372346</c:v>
                </c:pt>
                <c:pt idx="31">
                  <c:v>3.0652315957068046</c:v>
                </c:pt>
                <c:pt idx="32">
                  <c:v>3.7229581356055212</c:v>
                </c:pt>
                <c:pt idx="33">
                  <c:v>4.6506981443215425</c:v>
                </c:pt>
                <c:pt idx="34">
                  <c:v>4.5930535819645018</c:v>
                </c:pt>
                <c:pt idx="35">
                  <c:v>4.6966568409984548</c:v>
                </c:pt>
                <c:pt idx="36">
                  <c:v>4.5343751637884715</c:v>
                </c:pt>
                <c:pt idx="37">
                  <c:v>4.3310432243358683</c:v>
                </c:pt>
                <c:pt idx="38">
                  <c:v>4.5179233832541961</c:v>
                </c:pt>
                <c:pt idx="39">
                  <c:v>4.5965493499524452</c:v>
                </c:pt>
                <c:pt idx="40">
                  <c:v>4.8363099490742529</c:v>
                </c:pt>
                <c:pt idx="41">
                  <c:v>5.0929756573363729</c:v>
                </c:pt>
                <c:pt idx="42">
                  <c:v>4.6628894773683802</c:v>
                </c:pt>
                <c:pt idx="43">
                  <c:v>4.445330238651227</c:v>
                </c:pt>
                <c:pt idx="44">
                  <c:v>4.5321762054555368</c:v>
                </c:pt>
                <c:pt idx="45">
                  <c:v>4.5907411406128213</c:v>
                </c:pt>
                <c:pt idx="46">
                  <c:v>4.5818223381909657</c:v>
                </c:pt>
                <c:pt idx="47">
                  <c:v>4.4263903091070862</c:v>
                </c:pt>
                <c:pt idx="48">
                  <c:v>4.0857657654714847</c:v>
                </c:pt>
                <c:pt idx="49">
                  <c:v>3.7752981117391466</c:v>
                </c:pt>
                <c:pt idx="50">
                  <c:v>4.0543239504329591</c:v>
                </c:pt>
                <c:pt idx="51">
                  <c:v>3.968298688796239</c:v>
                </c:pt>
                <c:pt idx="52">
                  <c:v>4.1633656135811465</c:v>
                </c:pt>
                <c:pt idx="53">
                  <c:v>4.4128179905538634</c:v>
                </c:pt>
                <c:pt idx="54">
                  <c:v>4.2550617358329017</c:v>
                </c:pt>
                <c:pt idx="55">
                  <c:v>4.3179788273548372</c:v>
                </c:pt>
                <c:pt idx="56">
                  <c:v>4.3663909705908051</c:v>
                </c:pt>
                <c:pt idx="57">
                  <c:v>4.2769187426678101</c:v>
                </c:pt>
                <c:pt idx="58">
                  <c:v>4.3549936492638128</c:v>
                </c:pt>
                <c:pt idx="59">
                  <c:v>4.4175883471204678</c:v>
                </c:pt>
                <c:pt idx="60">
                  <c:v>4.4052159686513006</c:v>
                </c:pt>
                <c:pt idx="61">
                  <c:v>4.6722216021444165</c:v>
                </c:pt>
                <c:pt idx="62">
                  <c:v>5.2942030681818188</c:v>
                </c:pt>
                <c:pt idx="63">
                  <c:v>5.4967450757575804</c:v>
                </c:pt>
                <c:pt idx="64">
                  <c:v>5.8326024212519929</c:v>
                </c:pt>
                <c:pt idx="65">
                  <c:v>5.7951458810068672</c:v>
                </c:pt>
                <c:pt idx="66">
                  <c:v>6.0798260710653462</c:v>
                </c:pt>
                <c:pt idx="67">
                  <c:v>6.3501335984064236</c:v>
                </c:pt>
                <c:pt idx="68">
                  <c:v>6.6122269378568284</c:v>
                </c:pt>
                <c:pt idx="69">
                  <c:v>7.3129504374280083</c:v>
                </c:pt>
                <c:pt idx="70">
                  <c:v>7.8765719859252314</c:v>
                </c:pt>
                <c:pt idx="71">
                  <c:v>10.922658681109338</c:v>
                </c:pt>
                <c:pt idx="72">
                  <c:v>11.589341945773523</c:v>
                </c:pt>
                <c:pt idx="73">
                  <c:v>10.16677732873851</c:v>
                </c:pt>
                <c:pt idx="74">
                  <c:v>10.165186274398115</c:v>
                </c:pt>
                <c:pt idx="75">
                  <c:v>8.3483042027417014</c:v>
                </c:pt>
                <c:pt idx="76">
                  <c:v>7.4760988997114</c:v>
                </c:pt>
                <c:pt idx="77">
                  <c:v>7.9811399499654936</c:v>
                </c:pt>
                <c:pt idx="78">
                  <c:v>7.5783886991028275</c:v>
                </c:pt>
                <c:pt idx="79">
                  <c:v>7.7703264218269652</c:v>
                </c:pt>
                <c:pt idx="80">
                  <c:v>8.2688968975468988</c:v>
                </c:pt>
                <c:pt idx="81">
                  <c:v>7.4035689393939395</c:v>
                </c:pt>
                <c:pt idx="82">
                  <c:v>7.7071666353754944</c:v>
                </c:pt>
                <c:pt idx="83">
                  <c:v>8.1860622666886265</c:v>
                </c:pt>
                <c:pt idx="84">
                  <c:v>8.0314239279440347</c:v>
                </c:pt>
                <c:pt idx="85">
                  <c:v>7.4599143217893236</c:v>
                </c:pt>
                <c:pt idx="86">
                  <c:v>7.1617522366522381</c:v>
                </c:pt>
                <c:pt idx="87">
                  <c:v>7.5476438121819722</c:v>
                </c:pt>
                <c:pt idx="88">
                  <c:v>6.8799801482873839</c:v>
                </c:pt>
                <c:pt idx="89">
                  <c:v>7.1578259189640745</c:v>
                </c:pt>
                <c:pt idx="90">
                  <c:v>7.0268086611456173</c:v>
                </c:pt>
                <c:pt idx="91">
                  <c:v>6.8230891367087008</c:v>
                </c:pt>
                <c:pt idx="92">
                  <c:v>6.2171564244933801</c:v>
                </c:pt>
                <c:pt idx="93">
                  <c:v>6.2550818903318897</c:v>
                </c:pt>
                <c:pt idx="94">
                  <c:v>6.7889184704184675</c:v>
                </c:pt>
                <c:pt idx="95">
                  <c:v>6.592600649350647</c:v>
                </c:pt>
                <c:pt idx="96">
                  <c:v>6.4069508430166318</c:v>
                </c:pt>
                <c:pt idx="97">
                  <c:v>6.742866541353381</c:v>
                </c:pt>
                <c:pt idx="98">
                  <c:v>6.6080823365231245</c:v>
                </c:pt>
                <c:pt idx="99">
                  <c:v>6.6047982456140364</c:v>
                </c:pt>
                <c:pt idx="100">
                  <c:v>6.2087783730158739</c:v>
                </c:pt>
                <c:pt idx="101">
                  <c:v>5.6736349206349193</c:v>
                </c:pt>
                <c:pt idx="102">
                  <c:v>5.9892746721877135</c:v>
                </c:pt>
                <c:pt idx="103">
                  <c:v>5.8064101104209804</c:v>
                </c:pt>
                <c:pt idx="104">
                  <c:v>5.3423933590564054</c:v>
                </c:pt>
                <c:pt idx="105">
                  <c:v>5.481604617604618</c:v>
                </c:pt>
                <c:pt idx="106">
                  <c:v>5.1642774170274164</c:v>
                </c:pt>
                <c:pt idx="107">
                  <c:v>4.9447698412698413</c:v>
                </c:pt>
                <c:pt idx="108">
                  <c:v>4.9186314818301575</c:v>
                </c:pt>
                <c:pt idx="109">
                  <c:v>4.7565057497060161</c:v>
                </c:pt>
                <c:pt idx="110">
                  <c:v>4.4717582543596324</c:v>
                </c:pt>
                <c:pt idx="111">
                  <c:v>4.769452741702743</c:v>
                </c:pt>
                <c:pt idx="112">
                  <c:v>4.7095862734487737</c:v>
                </c:pt>
                <c:pt idx="113">
                  <c:v>4.7045588023088047</c:v>
                </c:pt>
                <c:pt idx="114">
                  <c:v>4.7589126748855026</c:v>
                </c:pt>
                <c:pt idx="115">
                  <c:v>5.3066600790513831</c:v>
                </c:pt>
                <c:pt idx="116">
                  <c:v>5.4614333333333356</c:v>
                </c:pt>
                <c:pt idx="117">
                  <c:v>5.7732335121124079</c:v>
                </c:pt>
                <c:pt idx="118">
                  <c:v>5.9234033212761563</c:v>
                </c:pt>
                <c:pt idx="119" formatCode="General">
                  <c:v>5.9618795117523469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DF3-4847-AD19-B4B4CD0CDC51}"/>
            </c:ext>
          </c:extLst>
        </c:ser>
        <c:ser>
          <c:idx val="2"/>
          <c:order val="2"/>
          <c:tx>
            <c:strRef>
              <c:f>'Т01-1'!$D$2</c:f>
              <c:strCache>
                <c:ptCount val="1"/>
                <c:pt idx="0">
                  <c:v>Ставка по кредитам организациям (факт)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'Т01-1'!$A$3:$A$122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'Т01-1'!$D$3:$D$121</c:f>
              <c:numCache>
                <c:formatCode>0.00</c:formatCode>
                <c:ptCount val="119"/>
                <c:pt idx="0">
                  <c:v>17.11</c:v>
                </c:pt>
                <c:pt idx="1">
                  <c:v>16.61</c:v>
                </c:pt>
                <c:pt idx="2">
                  <c:v>16.12</c:v>
                </c:pt>
                <c:pt idx="3">
                  <c:v>16.03</c:v>
                </c:pt>
                <c:pt idx="4">
                  <c:v>15.9</c:v>
                </c:pt>
                <c:pt idx="5">
                  <c:v>15.55</c:v>
                </c:pt>
                <c:pt idx="6">
                  <c:v>14.91</c:v>
                </c:pt>
                <c:pt idx="7">
                  <c:v>15.22</c:v>
                </c:pt>
                <c:pt idx="8">
                  <c:v>14.66</c:v>
                </c:pt>
                <c:pt idx="9">
                  <c:v>14.08</c:v>
                </c:pt>
                <c:pt idx="10">
                  <c:v>13.8</c:v>
                </c:pt>
                <c:pt idx="11">
                  <c:v>13.71</c:v>
                </c:pt>
                <c:pt idx="12">
                  <c:v>13.88</c:v>
                </c:pt>
                <c:pt idx="13">
                  <c:v>12.68</c:v>
                </c:pt>
                <c:pt idx="14">
                  <c:v>11.76</c:v>
                </c:pt>
                <c:pt idx="15">
                  <c:v>11.42</c:v>
                </c:pt>
                <c:pt idx="16">
                  <c:v>11.32</c:v>
                </c:pt>
                <c:pt idx="17">
                  <c:v>11.4</c:v>
                </c:pt>
                <c:pt idx="18">
                  <c:v>10.46</c:v>
                </c:pt>
                <c:pt idx="19">
                  <c:v>10.01</c:v>
                </c:pt>
                <c:pt idx="20">
                  <c:v>9.66</c:v>
                </c:pt>
                <c:pt idx="21">
                  <c:v>8.94</c:v>
                </c:pt>
                <c:pt idx="22">
                  <c:v>9.1199999999999992</c:v>
                </c:pt>
                <c:pt idx="23">
                  <c:v>9.14</c:v>
                </c:pt>
                <c:pt idx="24">
                  <c:v>8.58</c:v>
                </c:pt>
                <c:pt idx="25">
                  <c:v>8.6999999999999993</c:v>
                </c:pt>
                <c:pt idx="26">
                  <c:v>8.69</c:v>
                </c:pt>
                <c:pt idx="27">
                  <c:v>8.35</c:v>
                </c:pt>
                <c:pt idx="28">
                  <c:v>7.98</c:v>
                </c:pt>
                <c:pt idx="29">
                  <c:v>8.61</c:v>
                </c:pt>
                <c:pt idx="30">
                  <c:v>7.94</c:v>
                </c:pt>
                <c:pt idx="31">
                  <c:v>7.95</c:v>
                </c:pt>
                <c:pt idx="32">
                  <c:v>8.01</c:v>
                </c:pt>
                <c:pt idx="33">
                  <c:v>8.57</c:v>
                </c:pt>
                <c:pt idx="34">
                  <c:v>8.84</c:v>
                </c:pt>
                <c:pt idx="35">
                  <c:v>9.34</c:v>
                </c:pt>
                <c:pt idx="36">
                  <c:v>8.84</c:v>
                </c:pt>
                <c:pt idx="37">
                  <c:v>8.89</c:v>
                </c:pt>
                <c:pt idx="38">
                  <c:v>9.1999999999999993</c:v>
                </c:pt>
                <c:pt idx="39">
                  <c:v>8.9600000000000009</c:v>
                </c:pt>
                <c:pt idx="40">
                  <c:v>8.85</c:v>
                </c:pt>
                <c:pt idx="41">
                  <c:v>9.34</c:v>
                </c:pt>
                <c:pt idx="42">
                  <c:v>9.48</c:v>
                </c:pt>
                <c:pt idx="43">
                  <c:v>9.15</c:v>
                </c:pt>
                <c:pt idx="44">
                  <c:v>8.94</c:v>
                </c:pt>
                <c:pt idx="45">
                  <c:v>9.0500000000000007</c:v>
                </c:pt>
                <c:pt idx="46">
                  <c:v>9.1199999999999992</c:v>
                </c:pt>
                <c:pt idx="47">
                  <c:v>9.39</c:v>
                </c:pt>
                <c:pt idx="48">
                  <c:v>8.76</c:v>
                </c:pt>
                <c:pt idx="49">
                  <c:v>9.5500000000000007</c:v>
                </c:pt>
                <c:pt idx="50">
                  <c:v>10</c:v>
                </c:pt>
                <c:pt idx="51">
                  <c:v>10.18</c:v>
                </c:pt>
                <c:pt idx="52">
                  <c:v>9.92</c:v>
                </c:pt>
                <c:pt idx="53">
                  <c:v>9.5299999999999994</c:v>
                </c:pt>
                <c:pt idx="54">
                  <c:v>9.23</c:v>
                </c:pt>
                <c:pt idx="55">
                  <c:v>9.32</c:v>
                </c:pt>
                <c:pt idx="56">
                  <c:v>9.49</c:v>
                </c:pt>
                <c:pt idx="57">
                  <c:v>9.23</c:v>
                </c:pt>
                <c:pt idx="58">
                  <c:v>9.0399999999999991</c:v>
                </c:pt>
                <c:pt idx="59">
                  <c:v>9.3699999999999992</c:v>
                </c:pt>
                <c:pt idx="60">
                  <c:v>9.15</c:v>
                </c:pt>
                <c:pt idx="61">
                  <c:v>9.43</c:v>
                </c:pt>
                <c:pt idx="62">
                  <c:v>10.29</c:v>
                </c:pt>
                <c:pt idx="63">
                  <c:v>10.53</c:v>
                </c:pt>
                <c:pt idx="64">
                  <c:v>10.6</c:v>
                </c:pt>
                <c:pt idx="65">
                  <c:v>10.68</c:v>
                </c:pt>
                <c:pt idx="66">
                  <c:v>10.69</c:v>
                </c:pt>
                <c:pt idx="67">
                  <c:v>10.56</c:v>
                </c:pt>
                <c:pt idx="68">
                  <c:v>10.62</c:v>
                </c:pt>
                <c:pt idx="69">
                  <c:v>10.79</c:v>
                </c:pt>
                <c:pt idx="70">
                  <c:v>11.97</c:v>
                </c:pt>
                <c:pt idx="71">
                  <c:v>18.309999999999999</c:v>
                </c:pt>
                <c:pt idx="72">
                  <c:v>19.86</c:v>
                </c:pt>
                <c:pt idx="73">
                  <c:v>18.14</c:v>
                </c:pt>
                <c:pt idx="74">
                  <c:v>17.91</c:v>
                </c:pt>
                <c:pt idx="75">
                  <c:v>17.170000000000002</c:v>
                </c:pt>
                <c:pt idx="76">
                  <c:v>16.02</c:v>
                </c:pt>
                <c:pt idx="77">
                  <c:v>15.51</c:v>
                </c:pt>
                <c:pt idx="78">
                  <c:v>14.65</c:v>
                </c:pt>
                <c:pt idx="79">
                  <c:v>14.24</c:v>
                </c:pt>
                <c:pt idx="80">
                  <c:v>13.97</c:v>
                </c:pt>
                <c:pt idx="81">
                  <c:v>13.58</c:v>
                </c:pt>
                <c:pt idx="82">
                  <c:v>13.75</c:v>
                </c:pt>
                <c:pt idx="83">
                  <c:v>13.8</c:v>
                </c:pt>
                <c:pt idx="84">
                  <c:v>13.37</c:v>
                </c:pt>
                <c:pt idx="85">
                  <c:v>13.41</c:v>
                </c:pt>
                <c:pt idx="86">
                  <c:v>13.24</c:v>
                </c:pt>
                <c:pt idx="87">
                  <c:v>13</c:v>
                </c:pt>
                <c:pt idx="88">
                  <c:v>13.06</c:v>
                </c:pt>
                <c:pt idx="89">
                  <c:v>12.71</c:v>
                </c:pt>
                <c:pt idx="90">
                  <c:v>12.44</c:v>
                </c:pt>
                <c:pt idx="91">
                  <c:v>12.19</c:v>
                </c:pt>
                <c:pt idx="92">
                  <c:v>12.07</c:v>
                </c:pt>
                <c:pt idx="93">
                  <c:v>12.07</c:v>
                </c:pt>
                <c:pt idx="94">
                  <c:v>11.72</c:v>
                </c:pt>
                <c:pt idx="95">
                  <c:v>11.83</c:v>
                </c:pt>
                <c:pt idx="96">
                  <c:v>11.61</c:v>
                </c:pt>
                <c:pt idx="97">
                  <c:v>11.48</c:v>
                </c:pt>
                <c:pt idx="98">
                  <c:v>11.41</c:v>
                </c:pt>
                <c:pt idx="99">
                  <c:v>11.02</c:v>
                </c:pt>
                <c:pt idx="100">
                  <c:v>10.72</c:v>
                </c:pt>
                <c:pt idx="101">
                  <c:v>10.68</c:v>
                </c:pt>
                <c:pt idx="102">
                  <c:v>10.44</c:v>
                </c:pt>
                <c:pt idx="103">
                  <c:v>10.41</c:v>
                </c:pt>
                <c:pt idx="104">
                  <c:v>10.029999999999999</c:v>
                </c:pt>
                <c:pt idx="105">
                  <c:v>9.82</c:v>
                </c:pt>
                <c:pt idx="106">
                  <c:v>9.67</c:v>
                </c:pt>
                <c:pt idx="107">
                  <c:v>9.43</c:v>
                </c:pt>
                <c:pt idx="108">
                  <c:v>9.14</c:v>
                </c:pt>
                <c:pt idx="109">
                  <c:v>8.81</c:v>
                </c:pt>
                <c:pt idx="110">
                  <c:v>8.77</c:v>
                </c:pt>
                <c:pt idx="111">
                  <c:v>8.66</c:v>
                </c:pt>
                <c:pt idx="112">
                  <c:v>8.75</c:v>
                </c:pt>
                <c:pt idx="113">
                  <c:v>8.82</c:v>
                </c:pt>
                <c:pt idx="114">
                  <c:v>8.75</c:v>
                </c:pt>
                <c:pt idx="115">
                  <c:v>8.7149999999999999</c:v>
                </c:pt>
                <c:pt idx="116">
                  <c:v>9</c:v>
                </c:pt>
                <c:pt idx="117">
                  <c:v>8.8409999999999993</c:v>
                </c:pt>
                <c:pt idx="118">
                  <c:v>8.9440000000000008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DF3-4847-AD19-B4B4CD0CDC51}"/>
            </c:ext>
          </c:extLst>
        </c:ser>
        <c:ser>
          <c:idx val="3"/>
          <c:order val="3"/>
          <c:tx>
            <c:strRef>
              <c:f>'Т01-1'!$E$2</c:f>
              <c:strCache>
                <c:ptCount val="1"/>
                <c:pt idx="0">
                  <c:v>Ставка по кредитам организациям (равновесный)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'Т01-1'!$A$3:$A$122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'Т01-1'!$E$3:$E$122</c:f>
              <c:numCache>
                <c:formatCode>0.00</c:formatCode>
                <c:ptCount val="120"/>
                <c:pt idx="0">
                  <c:v>21.892406500680472</c:v>
                </c:pt>
                <c:pt idx="1">
                  <c:v>22.219723300822885</c:v>
                </c:pt>
                <c:pt idx="2">
                  <c:v>18.81861480388827</c:v>
                </c:pt>
                <c:pt idx="3">
                  <c:v>16.493636760998065</c:v>
                </c:pt>
                <c:pt idx="4">
                  <c:v>14.798515998384207</c:v>
                </c:pt>
                <c:pt idx="5">
                  <c:v>14.58651110769469</c:v>
                </c:pt>
                <c:pt idx="6">
                  <c:v>13.908571252530056</c:v>
                </c:pt>
                <c:pt idx="7">
                  <c:v>13.724095805946879</c:v>
                </c:pt>
                <c:pt idx="8">
                  <c:v>12.942703852575049</c:v>
                </c:pt>
                <c:pt idx="9">
                  <c:v>11.390714783543061</c:v>
                </c:pt>
                <c:pt idx="10">
                  <c:v>10.874963138962347</c:v>
                </c:pt>
                <c:pt idx="11">
                  <c:v>10.209104216790744</c:v>
                </c:pt>
                <c:pt idx="12">
                  <c:v>9.5721828373810123</c:v>
                </c:pt>
                <c:pt idx="13">
                  <c:v>9.3423393087018969</c:v>
                </c:pt>
                <c:pt idx="14">
                  <c:v>8.3505178030596312</c:v>
                </c:pt>
                <c:pt idx="15">
                  <c:v>7.7294834614487584</c:v>
                </c:pt>
                <c:pt idx="16">
                  <c:v>7.8668379384567695</c:v>
                </c:pt>
                <c:pt idx="17">
                  <c:v>7.3610524037366147</c:v>
                </c:pt>
                <c:pt idx="18">
                  <c:v>6.7205560064935073</c:v>
                </c:pt>
                <c:pt idx="19">
                  <c:v>6.7533541666666652</c:v>
                </c:pt>
                <c:pt idx="20">
                  <c:v>6.7276046176046185</c:v>
                </c:pt>
                <c:pt idx="21">
                  <c:v>6.3004731365019246</c:v>
                </c:pt>
                <c:pt idx="22">
                  <c:v>6.6011360028860011</c:v>
                </c:pt>
                <c:pt idx="23">
                  <c:v>6.9722600108225095</c:v>
                </c:pt>
                <c:pt idx="24">
                  <c:v>6.5526239393939392</c:v>
                </c:pt>
                <c:pt idx="25">
                  <c:v>6.5287951754385967</c:v>
                </c:pt>
                <c:pt idx="26">
                  <c:v>6.4723949494949489</c:v>
                </c:pt>
                <c:pt idx="27">
                  <c:v>5.9938222222222217</c:v>
                </c:pt>
                <c:pt idx="28">
                  <c:v>6.0776285978291282</c:v>
                </c:pt>
                <c:pt idx="29">
                  <c:v>6.3532158730158734</c:v>
                </c:pt>
                <c:pt idx="30">
                  <c:v>6.1801960569582768</c:v>
                </c:pt>
                <c:pt idx="31">
                  <c:v>6.4617264066772826</c:v>
                </c:pt>
                <c:pt idx="32">
                  <c:v>7.3177947723560806</c:v>
                </c:pt>
                <c:pt idx="33">
                  <c:v>8.383875593052192</c:v>
                </c:pt>
                <c:pt idx="34">
                  <c:v>8.4708595493486261</c:v>
                </c:pt>
                <c:pt idx="35">
                  <c:v>8.730352682811068</c:v>
                </c:pt>
                <c:pt idx="36">
                  <c:v>8.7506887611754518</c:v>
                </c:pt>
                <c:pt idx="37">
                  <c:v>8.6246653470926997</c:v>
                </c:pt>
                <c:pt idx="38">
                  <c:v>8.830440426269611</c:v>
                </c:pt>
                <c:pt idx="39">
                  <c:v>8.8325071027735742</c:v>
                </c:pt>
                <c:pt idx="40">
                  <c:v>9.1193242814295417</c:v>
                </c:pt>
                <c:pt idx="41">
                  <c:v>9.5232545616234123</c:v>
                </c:pt>
                <c:pt idx="42">
                  <c:v>9.2169972156487514</c:v>
                </c:pt>
                <c:pt idx="43">
                  <c:v>8.9795403805846075</c:v>
                </c:pt>
                <c:pt idx="44">
                  <c:v>8.9657652438198223</c:v>
                </c:pt>
                <c:pt idx="45">
                  <c:v>8.9907804604913863</c:v>
                </c:pt>
                <c:pt idx="46">
                  <c:v>9.1496514368262893</c:v>
                </c:pt>
                <c:pt idx="47">
                  <c:v>9.2266436591468803</c:v>
                </c:pt>
                <c:pt idx="48">
                  <c:v>9.006934234528515</c:v>
                </c:pt>
                <c:pt idx="49">
                  <c:v>8.7123407771497412</c:v>
                </c:pt>
                <c:pt idx="50">
                  <c:v>9.0184438147185553</c:v>
                </c:pt>
                <c:pt idx="51">
                  <c:v>8.928995214522665</c:v>
                </c:pt>
                <c:pt idx="52">
                  <c:v>8.98844832847095</c:v>
                </c:pt>
                <c:pt idx="53">
                  <c:v>9.1223393775039661</c:v>
                </c:pt>
                <c:pt idx="54">
                  <c:v>8.8665591122358869</c:v>
                </c:pt>
                <c:pt idx="55">
                  <c:v>8.9313434074152216</c:v>
                </c:pt>
                <c:pt idx="56">
                  <c:v>8.8479598591350204</c:v>
                </c:pt>
                <c:pt idx="57">
                  <c:v>8.5455338280706297</c:v>
                </c:pt>
                <c:pt idx="58">
                  <c:v>8.5369878388314255</c:v>
                </c:pt>
                <c:pt idx="59">
                  <c:v>8.5561885952354224</c:v>
                </c:pt>
                <c:pt idx="60">
                  <c:v>8.4720748834790243</c:v>
                </c:pt>
                <c:pt idx="61">
                  <c:v>8.4319383759257605</c:v>
                </c:pt>
                <c:pt idx="62">
                  <c:v>9.6742030681818179</c:v>
                </c:pt>
                <c:pt idx="63">
                  <c:v>9.9867450757575789</c:v>
                </c:pt>
                <c:pt idx="64">
                  <c:v>10.372602421251994</c:v>
                </c:pt>
                <c:pt idx="65">
                  <c:v>10.265145881006866</c:v>
                </c:pt>
                <c:pt idx="66">
                  <c:v>10.599826071065346</c:v>
                </c:pt>
                <c:pt idx="67">
                  <c:v>10.720133598406424</c:v>
                </c:pt>
                <c:pt idx="68">
                  <c:v>10.962226937856828</c:v>
                </c:pt>
                <c:pt idx="69">
                  <c:v>11.672125731392152</c:v>
                </c:pt>
                <c:pt idx="70">
                  <c:v>13.09657198592523</c:v>
                </c:pt>
                <c:pt idx="71">
                  <c:v>16.492658681109337</c:v>
                </c:pt>
                <c:pt idx="72">
                  <c:v>18.599341945773524</c:v>
                </c:pt>
                <c:pt idx="73">
                  <c:v>16.51677732873851</c:v>
                </c:pt>
                <c:pt idx="74">
                  <c:v>16.405186274398115</c:v>
                </c:pt>
                <c:pt idx="75">
                  <c:v>16.108304202741703</c:v>
                </c:pt>
                <c:pt idx="76">
                  <c:v>14.136098899711403</c:v>
                </c:pt>
                <c:pt idx="77">
                  <c:v>13.571139949965493</c:v>
                </c:pt>
                <c:pt idx="78">
                  <c:v>12.998388699102827</c:v>
                </c:pt>
                <c:pt idx="79">
                  <c:v>13.050326421826966</c:v>
                </c:pt>
                <c:pt idx="80">
                  <c:v>13.338896897546899</c:v>
                </c:pt>
                <c:pt idx="81">
                  <c:v>13.77356893939394</c:v>
                </c:pt>
                <c:pt idx="82">
                  <c:v>13.667166635375494</c:v>
                </c:pt>
                <c:pt idx="83">
                  <c:v>13.156062266688625</c:v>
                </c:pt>
                <c:pt idx="84">
                  <c:v>12.871423927944036</c:v>
                </c:pt>
                <c:pt idx="85">
                  <c:v>12.899914321789325</c:v>
                </c:pt>
                <c:pt idx="86">
                  <c:v>12.691752236652237</c:v>
                </c:pt>
                <c:pt idx="87">
                  <c:v>12.527643812181971</c:v>
                </c:pt>
                <c:pt idx="88">
                  <c:v>12.639980148287385</c:v>
                </c:pt>
                <c:pt idx="89">
                  <c:v>12.667825918964075</c:v>
                </c:pt>
                <c:pt idx="90">
                  <c:v>12.406808661145618</c:v>
                </c:pt>
                <c:pt idx="91">
                  <c:v>11.9630891367087</c:v>
                </c:pt>
                <c:pt idx="92">
                  <c:v>12.107156424493382</c:v>
                </c:pt>
                <c:pt idx="93">
                  <c:v>12.105081890331892</c:v>
                </c:pt>
                <c:pt idx="94">
                  <c:v>11.508918470418472</c:v>
                </c:pt>
                <c:pt idx="95">
                  <c:v>11.522600649350649</c:v>
                </c:pt>
                <c:pt idx="96">
                  <c:v>11.246950843016633</c:v>
                </c:pt>
                <c:pt idx="97">
                  <c:v>11.682866541353381</c:v>
                </c:pt>
                <c:pt idx="98">
                  <c:v>11.938082336523124</c:v>
                </c:pt>
                <c:pt idx="99">
                  <c:v>11.104798245614036</c:v>
                </c:pt>
                <c:pt idx="100">
                  <c:v>10.648778373015872</c:v>
                </c:pt>
                <c:pt idx="101">
                  <c:v>10.473634920634918</c:v>
                </c:pt>
                <c:pt idx="102">
                  <c:v>10.149274672187714</c:v>
                </c:pt>
                <c:pt idx="103">
                  <c:v>9.9364101104209812</c:v>
                </c:pt>
                <c:pt idx="104">
                  <c:v>9.9323933590564035</c:v>
                </c:pt>
                <c:pt idx="105">
                  <c:v>9.441604617604618</c:v>
                </c:pt>
                <c:pt idx="106">
                  <c:v>9.5542774170274161</c:v>
                </c:pt>
                <c:pt idx="107">
                  <c:v>8.9947698412698411</c:v>
                </c:pt>
                <c:pt idx="108">
                  <c:v>8.4967495958640757</c:v>
                </c:pt>
                <c:pt idx="109">
                  <c:v>8.2789153029255615</c:v>
                </c:pt>
                <c:pt idx="110">
                  <c:v>7.818772354359135</c:v>
                </c:pt>
                <c:pt idx="111">
                  <c:v>8.1394527417027422</c:v>
                </c:pt>
                <c:pt idx="112">
                  <c:v>8.069586273448774</c:v>
                </c:pt>
                <c:pt idx="113">
                  <c:v>8.4345588023088052</c:v>
                </c:pt>
                <c:pt idx="114">
                  <c:v>8.4689126748855017</c:v>
                </c:pt>
                <c:pt idx="115">
                  <c:v>8.9806600790513826</c:v>
                </c:pt>
                <c:pt idx="116">
                  <c:v>9.2534333333333336</c:v>
                </c:pt>
                <c:pt idx="117">
                  <c:v>8.966607757728859</c:v>
                </c:pt>
                <c:pt idx="118">
                  <c:v>9.1787940562255699</c:v>
                </c:pt>
                <c:pt idx="119" formatCode="General">
                  <c:v>9.2172702467017604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DF3-4847-AD19-B4B4CD0CDC51}"/>
            </c:ext>
          </c:extLst>
        </c:ser>
        <c:ser>
          <c:idx val="4"/>
          <c:order val="4"/>
          <c:tx>
            <c:strRef>
              <c:f>'Т01-1'!$F$2</c:f>
              <c:strCache>
                <c:ptCount val="1"/>
                <c:pt idx="0">
                  <c:v>Трансфертная ставка (ОФЗ)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'Т01-1'!$A$3:$A$122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'Т01-1'!$F$3:$F$122</c:f>
              <c:numCache>
                <c:formatCode>0.00</c:formatCode>
                <c:ptCount val="120"/>
                <c:pt idx="0">
                  <c:v>10.453750000000003</c:v>
                </c:pt>
                <c:pt idx="1">
                  <c:v>11.721578947368419</c:v>
                </c:pt>
                <c:pt idx="2">
                  <c:v>10.491428571428569</c:v>
                </c:pt>
                <c:pt idx="3">
                  <c:v>9.7654545454545474</c:v>
                </c:pt>
                <c:pt idx="4">
                  <c:v>9.1221052631578949</c:v>
                </c:pt>
                <c:pt idx="5">
                  <c:v>9.5566666666666666</c:v>
                </c:pt>
                <c:pt idx="6">
                  <c:v>9.6134782608695648</c:v>
                </c:pt>
                <c:pt idx="7">
                  <c:v>9.7776190476190461</c:v>
                </c:pt>
                <c:pt idx="8">
                  <c:v>9.3009090909090908</c:v>
                </c:pt>
                <c:pt idx="9">
                  <c:v>7.7636363636363646</c:v>
                </c:pt>
                <c:pt idx="10">
                  <c:v>7.2735000000000012</c:v>
                </c:pt>
                <c:pt idx="11">
                  <c:v>6.7422727272727263</c:v>
                </c:pt>
                <c:pt idx="12">
                  <c:v>6.0779999999999994</c:v>
                </c:pt>
                <c:pt idx="13">
                  <c:v>6.0452631578947376</c:v>
                </c:pt>
                <c:pt idx="14">
                  <c:v>5.2877272727272731</c:v>
                </c:pt>
                <c:pt idx="15">
                  <c:v>4.8122727272727275</c:v>
                </c:pt>
                <c:pt idx="16">
                  <c:v>5.0394736842105248</c:v>
                </c:pt>
                <c:pt idx="17">
                  <c:v>4.4342857142857151</c:v>
                </c:pt>
                <c:pt idx="18">
                  <c:v>4.2750000000000004</c:v>
                </c:pt>
                <c:pt idx="19">
                  <c:v>4.501363636363636</c:v>
                </c:pt>
                <c:pt idx="20">
                  <c:v>4.5272727272727282</c:v>
                </c:pt>
                <c:pt idx="21">
                  <c:v>4.4142857142857146</c:v>
                </c:pt>
                <c:pt idx="22">
                  <c:v>4.7971428571428572</c:v>
                </c:pt>
                <c:pt idx="23">
                  <c:v>5.2050000000000001</c:v>
                </c:pt>
                <c:pt idx="24">
                  <c:v>5.0846666666666671</c:v>
                </c:pt>
                <c:pt idx="25">
                  <c:v>5.0142105263157903</c:v>
                </c:pt>
                <c:pt idx="26">
                  <c:v>4.8777272727272729</c:v>
                </c:pt>
                <c:pt idx="27">
                  <c:v>4.4509523809523808</c:v>
                </c:pt>
                <c:pt idx="28">
                  <c:v>4.5664999999999996</c:v>
                </c:pt>
                <c:pt idx="29">
                  <c:v>4.7352380952380955</c:v>
                </c:pt>
                <c:pt idx="30">
                  <c:v>4.6623809523809516</c:v>
                </c:pt>
                <c:pt idx="31">
                  <c:v>4.7986956521739126</c:v>
                </c:pt>
                <c:pt idx="32">
                  <c:v>5.4786363636363635</c:v>
                </c:pt>
                <c:pt idx="33">
                  <c:v>6.4509523809523808</c:v>
                </c:pt>
                <c:pt idx="34">
                  <c:v>6.3933333333333318</c:v>
                </c:pt>
                <c:pt idx="35">
                  <c:v>6.4995454545454541</c:v>
                </c:pt>
                <c:pt idx="36">
                  <c:v>6.3242857142857147</c:v>
                </c:pt>
                <c:pt idx="37">
                  <c:v>6.1054999999999993</c:v>
                </c:pt>
                <c:pt idx="38">
                  <c:v>6.2914999999999992</c:v>
                </c:pt>
                <c:pt idx="39">
                  <c:v>6.3652380952380962</c:v>
                </c:pt>
                <c:pt idx="40">
                  <c:v>6.6119047619047606</c:v>
                </c:pt>
                <c:pt idx="41">
                  <c:v>6.8715000000000002</c:v>
                </c:pt>
                <c:pt idx="42">
                  <c:v>6.4181818181818189</c:v>
                </c:pt>
                <c:pt idx="43">
                  <c:v>6.187391304347825</c:v>
                </c:pt>
                <c:pt idx="44">
                  <c:v>6.278999999999999</c:v>
                </c:pt>
                <c:pt idx="45">
                  <c:v>6.3395652173913044</c:v>
                </c:pt>
                <c:pt idx="46">
                  <c:v>6.3285714285714292</c:v>
                </c:pt>
                <c:pt idx="47">
                  <c:v>6.1679999999999993</c:v>
                </c:pt>
                <c:pt idx="48">
                  <c:v>5.8144444444444439</c:v>
                </c:pt>
                <c:pt idx="49">
                  <c:v>5.5</c:v>
                </c:pt>
                <c:pt idx="50">
                  <c:v>5.7855000000000008</c:v>
                </c:pt>
                <c:pt idx="51">
                  <c:v>5.6936363636363652</c:v>
                </c:pt>
                <c:pt idx="52">
                  <c:v>5.8985714285714277</c:v>
                </c:pt>
                <c:pt idx="53">
                  <c:v>6.1578947368421071</c:v>
                </c:pt>
                <c:pt idx="54">
                  <c:v>5.9869565217391312</c:v>
                </c:pt>
                <c:pt idx="55">
                  <c:v>6.047272727272726</c:v>
                </c:pt>
                <c:pt idx="56">
                  <c:v>6.0928571428571416</c:v>
                </c:pt>
                <c:pt idx="57">
                  <c:v>5.9908695652173911</c:v>
                </c:pt>
                <c:pt idx="58">
                  <c:v>6.0614999999999988</c:v>
                </c:pt>
                <c:pt idx="59">
                  <c:v>6.1238095238095234</c:v>
                </c:pt>
                <c:pt idx="60">
                  <c:v>6.1021052631578945</c:v>
                </c:pt>
                <c:pt idx="61">
                  <c:v>6.3725000000000005</c:v>
                </c:pt>
                <c:pt idx="62">
                  <c:v>7.3989999999999991</c:v>
                </c:pt>
                <c:pt idx="63">
                  <c:v>7.693636363636366</c:v>
                </c:pt>
                <c:pt idx="64">
                  <c:v>7.9444999999999997</c:v>
                </c:pt>
                <c:pt idx="65">
                  <c:v>7.8736842105263172</c:v>
                </c:pt>
                <c:pt idx="66">
                  <c:v>8.2500000000000018</c:v>
                </c:pt>
                <c:pt idx="67">
                  <c:v>8.5152380952380948</c:v>
                </c:pt>
                <c:pt idx="68">
                  <c:v>8.6718181818181819</c:v>
                </c:pt>
                <c:pt idx="69">
                  <c:v>9.0499999999999989</c:v>
                </c:pt>
                <c:pt idx="70">
                  <c:v>9.9772222222222222</c:v>
                </c:pt>
                <c:pt idx="71">
                  <c:v>13.422727272727274</c:v>
                </c:pt>
                <c:pt idx="72">
                  <c:v>14.909473684210525</c:v>
                </c:pt>
                <c:pt idx="73">
                  <c:v>12.996315789473684</c:v>
                </c:pt>
                <c:pt idx="74">
                  <c:v>12.692380952380953</c:v>
                </c:pt>
                <c:pt idx="75">
                  <c:v>11.695454545454545</c:v>
                </c:pt>
                <c:pt idx="76">
                  <c:v>10.392222222222223</c:v>
                </c:pt>
                <c:pt idx="77">
                  <c:v>10.528095238095238</c:v>
                </c:pt>
                <c:pt idx="78">
                  <c:v>10.192173913043478</c:v>
                </c:pt>
                <c:pt idx="79">
                  <c:v>10.424285714285716</c:v>
                </c:pt>
                <c:pt idx="80">
                  <c:v>10.760000000000002</c:v>
                </c:pt>
                <c:pt idx="81">
                  <c:v>10.398181818181818</c:v>
                </c:pt>
                <c:pt idx="82">
                  <c:v>10.373000000000001</c:v>
                </c:pt>
                <c:pt idx="83">
                  <c:v>10.420454545454547</c:v>
                </c:pt>
                <c:pt idx="84">
                  <c:v>10.225555555555555</c:v>
                </c:pt>
                <c:pt idx="85">
                  <c:v>9.8809523809523832</c:v>
                </c:pt>
                <c:pt idx="86">
                  <c:v>9.5781818181818181</c:v>
                </c:pt>
                <c:pt idx="87">
                  <c:v>9.7361904761904761</c:v>
                </c:pt>
                <c:pt idx="88">
                  <c:v>9.5426315789473684</c:v>
                </c:pt>
                <c:pt idx="89">
                  <c:v>9.7666666666666657</c:v>
                </c:pt>
                <c:pt idx="90">
                  <c:v>9.5966666666666676</c:v>
                </c:pt>
                <c:pt idx="91">
                  <c:v>9.227391304347826</c:v>
                </c:pt>
                <c:pt idx="92">
                  <c:v>8.9500000000000011</c:v>
                </c:pt>
                <c:pt idx="93">
                  <c:v>8.9290476190476191</c:v>
                </c:pt>
                <c:pt idx="94">
                  <c:v>8.8647619047619042</c:v>
                </c:pt>
                <c:pt idx="95">
                  <c:v>8.6972727272727273</c:v>
                </c:pt>
                <c:pt idx="96">
                  <c:v>8.4138095238095243</c:v>
                </c:pt>
                <c:pt idx="97">
                  <c:v>8.8236842105263147</c:v>
                </c:pt>
                <c:pt idx="98">
                  <c:v>8.9877272727272715</c:v>
                </c:pt>
                <c:pt idx="99">
                  <c:v>8.6552631578947388</c:v>
                </c:pt>
                <c:pt idx="100">
                  <c:v>8.3195000000000014</c:v>
                </c:pt>
                <c:pt idx="101">
                  <c:v>8.0390476190476168</c:v>
                </c:pt>
                <c:pt idx="102">
                  <c:v>8.074285714285713</c:v>
                </c:pt>
                <c:pt idx="103">
                  <c:v>7.8821739130434789</c:v>
                </c:pt>
                <c:pt idx="104">
                  <c:v>7.6480952380952392</c:v>
                </c:pt>
                <c:pt idx="105">
                  <c:v>7.503636363636363</c:v>
                </c:pt>
                <c:pt idx="106">
                  <c:v>7.3814285714285708</c:v>
                </c:pt>
                <c:pt idx="107">
                  <c:v>6.9780952380952375</c:v>
                </c:pt>
                <c:pt idx="108">
                  <c:v>6.6609999999999987</c:v>
                </c:pt>
                <c:pt idx="109">
                  <c:v>6.4878947368421045</c:v>
                </c:pt>
                <c:pt idx="110">
                  <c:v>6.1885000000000003</c:v>
                </c:pt>
                <c:pt idx="111">
                  <c:v>6.5595238095238111</c:v>
                </c:pt>
                <c:pt idx="112">
                  <c:v>6.6045000000000016</c:v>
                </c:pt>
                <c:pt idx="113">
                  <c:v>6.81809523809524</c:v>
                </c:pt>
                <c:pt idx="114">
                  <c:v>6.9013636363636381</c:v>
                </c:pt>
                <c:pt idx="115">
                  <c:v>7.3765217391304336</c:v>
                </c:pt>
                <c:pt idx="116">
                  <c:v>7.5760000000000005</c:v>
                </c:pt>
                <c:pt idx="117">
                  <c:v>7.5521739130434762</c:v>
                </c:pt>
                <c:pt idx="118">
                  <c:v>7.7090476190476194</c:v>
                </c:pt>
                <c:pt idx="119">
                  <c:v>7.7859999999999996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DF3-4847-AD19-B4B4CD0CD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8371952"/>
        <c:axId val="2018375760"/>
      </c:lineChart>
      <c:dateAx>
        <c:axId val="2018371952"/>
        <c:scaling>
          <c:orientation val="minMax"/>
          <c:max val="43465"/>
          <c:min val="41275"/>
        </c:scaling>
        <c:delete val="0"/>
        <c:axPos val="b"/>
        <c:majorGridlines>
          <c:spPr>
            <a:ln w="9525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375760"/>
        <c:crosses val="autoZero"/>
        <c:auto val="1"/>
        <c:lblOffset val="100"/>
        <c:baseTimeUnit val="months"/>
        <c:majorUnit val="12"/>
        <c:majorTimeUnit val="months"/>
      </c:dateAx>
      <c:valAx>
        <c:axId val="201837576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371952"/>
        <c:crosses val="autoZero"/>
        <c:crossBetween val="between"/>
        <c:majorUnit val="4"/>
      </c:valAx>
      <c:spPr>
        <a:noFill/>
        <a:ln>
          <a:solidFill>
            <a:srgbClr val="BFBFBF"/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'Т01-2'!$A$1</c:f>
          <c:strCache>
            <c:ptCount val="1"/>
            <c:pt idx="0">
              <c:v>Формирование ставок по банковским операциям сроком свыше 3 лет</c:v>
            </c:pt>
          </c:strCache>
        </c:strRef>
      </c:tx>
      <c:layout>
        <c:manualLayout>
          <c:xMode val="edge"/>
          <c:yMode val="edge"/>
          <c:x val="0.140359623614728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2738330178247135E-2"/>
          <c:y val="0.15948498727077179"/>
          <c:w val="0.9385353313254442"/>
          <c:h val="0.75781456449460949"/>
        </c:manualLayout>
      </c:layout>
      <c:areaChart>
        <c:grouping val="stacked"/>
        <c:varyColors val="0"/>
        <c:ser>
          <c:idx val="5"/>
          <c:order val="5"/>
          <c:tx>
            <c:strRef>
              <c:f>'Т01-2'!$G$2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'Т01-2'!$A$3:$A$122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'Т01-2'!$G$3:$G$122</c:f>
              <c:numCache>
                <c:formatCode>General</c:formatCode>
                <c:ptCount val="120"/>
                <c:pt idx="0">
                  <c:v>9.3063902304077999</c:v>
                </c:pt>
                <c:pt idx="1">
                  <c:v>10.148130162054052</c:v>
                </c:pt>
                <c:pt idx="2">
                  <c:v>7.9811872427280299</c:v>
                </c:pt>
                <c:pt idx="3">
                  <c:v>7.9831553049289887</c:v>
                </c:pt>
                <c:pt idx="4">
                  <c:v>6.2178135794030513</c:v>
                </c:pt>
                <c:pt idx="5">
                  <c:v>6.2302221096218791</c:v>
                </c:pt>
                <c:pt idx="6">
                  <c:v>6.3585276052449959</c:v>
                </c:pt>
                <c:pt idx="7">
                  <c:v>4.9436959893970744</c:v>
                </c:pt>
                <c:pt idx="8">
                  <c:v>4.9816900252525258</c:v>
                </c:pt>
                <c:pt idx="9">
                  <c:v>3.9086003787878774</c:v>
                </c:pt>
                <c:pt idx="10">
                  <c:v>4.0522950757575771</c:v>
                </c:pt>
                <c:pt idx="11">
                  <c:v>4.2117727272727263</c:v>
                </c:pt>
                <c:pt idx="12">
                  <c:v>3.087886403508771</c:v>
                </c:pt>
                <c:pt idx="13">
                  <c:v>2.3971634768740024</c:v>
                </c:pt>
                <c:pt idx="14">
                  <c:v>1.9016163277511968</c:v>
                </c:pt>
                <c:pt idx="15">
                  <c:v>1.6962699362041465</c:v>
                </c:pt>
                <c:pt idx="16">
                  <c:v>1.759151999316473</c:v>
                </c:pt>
                <c:pt idx="17">
                  <c:v>1.6629393084985193</c:v>
                </c:pt>
                <c:pt idx="18">
                  <c:v>1.7447150974025984</c:v>
                </c:pt>
                <c:pt idx="19">
                  <c:v>1.1183143939393947</c:v>
                </c:pt>
                <c:pt idx="20">
                  <c:v>1.2508943903318928</c:v>
                </c:pt>
                <c:pt idx="21">
                  <c:v>2.0680537518037516</c:v>
                </c:pt>
                <c:pt idx="22">
                  <c:v>2.2413979076479071</c:v>
                </c:pt>
                <c:pt idx="23">
                  <c:v>3.2399645562770552</c:v>
                </c:pt>
                <c:pt idx="24">
                  <c:v>3.267393939393938</c:v>
                </c:pt>
                <c:pt idx="25">
                  <c:v>3.9433188596491222</c:v>
                </c:pt>
                <c:pt idx="26">
                  <c:v>3.9625676767676783</c:v>
                </c:pt>
                <c:pt idx="27">
                  <c:v>4.3166888888888906</c:v>
                </c:pt>
                <c:pt idx="28">
                  <c:v>4.2409074603174615</c:v>
                </c:pt>
                <c:pt idx="29">
                  <c:v>4.2274825396825406</c:v>
                </c:pt>
                <c:pt idx="30">
                  <c:v>4.4399434092477579</c:v>
                </c:pt>
                <c:pt idx="31">
                  <c:v>4.5908442185833511</c:v>
                </c:pt>
                <c:pt idx="32">
                  <c:v>5.1066855448898938</c:v>
                </c:pt>
                <c:pt idx="33">
                  <c:v>6.1262202020202006</c:v>
                </c:pt>
                <c:pt idx="34">
                  <c:v>5.7568898989898969</c:v>
                </c:pt>
                <c:pt idx="35">
                  <c:v>5.7067774891774903</c:v>
                </c:pt>
                <c:pt idx="36">
                  <c:v>5.8222652958152965</c:v>
                </c:pt>
                <c:pt idx="37">
                  <c:v>5.2154242857142856</c:v>
                </c:pt>
                <c:pt idx="38">
                  <c:v>5.1358719047619052</c:v>
                </c:pt>
                <c:pt idx="39">
                  <c:v>5.5929282263630107</c:v>
                </c:pt>
                <c:pt idx="40">
                  <c:v>5.7105504485852308</c:v>
                </c:pt>
                <c:pt idx="41">
                  <c:v>6.0026651094798948</c:v>
                </c:pt>
                <c:pt idx="42">
                  <c:v>5.961652437417654</c:v>
                </c:pt>
                <c:pt idx="43">
                  <c:v>5.3040613965744408</c:v>
                </c:pt>
                <c:pt idx="44">
                  <c:v>5.8851307246376807</c:v>
                </c:pt>
                <c:pt idx="45">
                  <c:v>5.10670862663906</c:v>
                </c:pt>
                <c:pt idx="46">
                  <c:v>5.0997368875086266</c:v>
                </c:pt>
                <c:pt idx="47">
                  <c:v>5.0976244404739433</c:v>
                </c:pt>
                <c:pt idx="48">
                  <c:v>4.9230780838108359</c:v>
                </c:pt>
                <c:pt idx="49">
                  <c:v>4.9097744679876936</c:v>
                </c:pt>
                <c:pt idx="50">
                  <c:v>5.0692771799242538</c:v>
                </c:pt>
                <c:pt idx="51">
                  <c:v>4.81858576383926</c:v>
                </c:pt>
                <c:pt idx="52">
                  <c:v>4.8303909612239186</c:v>
                </c:pt>
                <c:pt idx="53">
                  <c:v>5.6229499474966165</c:v>
                </c:pt>
                <c:pt idx="54">
                  <c:v>5.3025788810043153</c:v>
                </c:pt>
                <c:pt idx="55">
                  <c:v>5.2924343781522571</c:v>
                </c:pt>
                <c:pt idx="56">
                  <c:v>5.3270180113109609</c:v>
                </c:pt>
                <c:pt idx="57">
                  <c:v>5.323354966570875</c:v>
                </c:pt>
                <c:pt idx="58">
                  <c:v>5.5924357908102804</c:v>
                </c:pt>
                <c:pt idx="59">
                  <c:v>5.8156295019053239</c:v>
                </c:pt>
                <c:pt idx="60">
                  <c:v>6.0459057807559589</c:v>
                </c:pt>
                <c:pt idx="61">
                  <c:v>6.1401181140350873</c:v>
                </c:pt>
                <c:pt idx="62">
                  <c:v>7.2914330681818162</c:v>
                </c:pt>
                <c:pt idx="63">
                  <c:v>6.6379916666666681</c:v>
                </c:pt>
                <c:pt idx="64">
                  <c:v>6.6255574212519965</c:v>
                </c:pt>
                <c:pt idx="65">
                  <c:v>5.9757991704805491</c:v>
                </c:pt>
                <c:pt idx="66">
                  <c:v>6.0382407449783875</c:v>
                </c:pt>
                <c:pt idx="67">
                  <c:v>7.0628728841207096</c:v>
                </c:pt>
                <c:pt idx="68">
                  <c:v>7.2788258014931921</c:v>
                </c:pt>
                <c:pt idx="69">
                  <c:v>7.8740478670187777</c:v>
                </c:pt>
                <c:pt idx="70">
                  <c:v>8.5387094859252315</c:v>
                </c:pt>
                <c:pt idx="71">
                  <c:v>11.59058709020025</c:v>
                </c:pt>
                <c:pt idx="72">
                  <c:v>12.825153129984052</c:v>
                </c:pt>
                <c:pt idx="73">
                  <c:v>11.156033249791145</c:v>
                </c:pt>
                <c:pt idx="74">
                  <c:v>11.04632913154097</c:v>
                </c:pt>
                <c:pt idx="75">
                  <c:v>9.2413059072871544</c:v>
                </c:pt>
                <c:pt idx="76">
                  <c:v>7.9042176497114012</c:v>
                </c:pt>
                <c:pt idx="77">
                  <c:v>8.8177935213940657</c:v>
                </c:pt>
                <c:pt idx="78">
                  <c:v>8.3162832643202229</c:v>
                </c:pt>
                <c:pt idx="79">
                  <c:v>8.2321674932555347</c:v>
                </c:pt>
                <c:pt idx="80">
                  <c:v>7.9579991702741673</c:v>
                </c:pt>
                <c:pt idx="81">
                  <c:v>6.5846047348484884</c:v>
                </c:pt>
                <c:pt idx="82">
                  <c:v>6.6607697603754934</c:v>
                </c:pt>
                <c:pt idx="83">
                  <c:v>7.2869793121431696</c:v>
                </c:pt>
                <c:pt idx="84">
                  <c:v>7.4768676779440355</c:v>
                </c:pt>
                <c:pt idx="85">
                  <c:v>7.4657839646464659</c:v>
                </c:pt>
                <c:pt idx="86">
                  <c:v>5.558718145743148</c:v>
                </c:pt>
                <c:pt idx="87">
                  <c:v>6.8994955978962578</c:v>
                </c:pt>
                <c:pt idx="88">
                  <c:v>6.2491498851294915</c:v>
                </c:pt>
                <c:pt idx="89">
                  <c:v>6.6654259189640754</c:v>
                </c:pt>
                <c:pt idx="90">
                  <c:v>6.5201658040027599</c:v>
                </c:pt>
                <c:pt idx="91">
                  <c:v>6.3319587019260926</c:v>
                </c:pt>
                <c:pt idx="92">
                  <c:v>6.6029746063115624</c:v>
                </c:pt>
                <c:pt idx="93">
                  <c:v>6.5412604617604622</c:v>
                </c:pt>
                <c:pt idx="94">
                  <c:v>6.7544541847041826</c:v>
                </c:pt>
                <c:pt idx="95">
                  <c:v>6.8087483766233738</c:v>
                </c:pt>
                <c:pt idx="96">
                  <c:v>6.0669508430166319</c:v>
                </c:pt>
                <c:pt idx="97">
                  <c:v>6.4738007518796978</c:v>
                </c:pt>
                <c:pt idx="98">
                  <c:v>6.0412755183413065</c:v>
                </c:pt>
                <c:pt idx="99">
                  <c:v>5.5490745614035086</c:v>
                </c:pt>
                <c:pt idx="100">
                  <c:v>6.0407158730158743</c:v>
                </c:pt>
                <c:pt idx="101">
                  <c:v>6.224492063492062</c:v>
                </c:pt>
                <c:pt idx="102">
                  <c:v>6.2597389579020017</c:v>
                </c:pt>
                <c:pt idx="103">
                  <c:v>5.7696057625948924</c:v>
                </c:pt>
                <c:pt idx="104">
                  <c:v>5.1851076447706888</c:v>
                </c:pt>
                <c:pt idx="105">
                  <c:v>5.609945526695526</c:v>
                </c:pt>
                <c:pt idx="106">
                  <c:v>5.1854559884559883</c:v>
                </c:pt>
                <c:pt idx="107">
                  <c:v>5.2943769841269832</c:v>
                </c:pt>
                <c:pt idx="108">
                  <c:v>5.5225556140516918</c:v>
                </c:pt>
                <c:pt idx="109">
                  <c:v>4.5379078947368434</c:v>
                </c:pt>
                <c:pt idx="110">
                  <c:v>4.5607028043593836</c:v>
                </c:pt>
                <c:pt idx="111">
                  <c:v>5.0312027417027423</c:v>
                </c:pt>
                <c:pt idx="112">
                  <c:v>5.1784737734487747</c:v>
                </c:pt>
                <c:pt idx="113">
                  <c:v>5.7114873737373744</c:v>
                </c:pt>
                <c:pt idx="114">
                  <c:v>5.5720035839764108</c:v>
                </c:pt>
                <c:pt idx="115">
                  <c:v>6.0083448616600803</c:v>
                </c:pt>
                <c:pt idx="116">
                  <c:v>6.4205833333333358</c:v>
                </c:pt>
                <c:pt idx="117">
                  <c:v>6.9149387824656845</c:v>
                </c:pt>
                <c:pt idx="118">
                  <c:v>7.0209810025265096</c:v>
                </c:pt>
                <c:pt idx="119">
                  <c:v>6.8566595739550804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4-4A3E-A9CC-AFCF9431F06E}"/>
            </c:ext>
          </c:extLst>
        </c:ser>
        <c:ser>
          <c:idx val="6"/>
          <c:order val="6"/>
          <c:tx>
            <c:strRef>
              <c:f>'Т01-2'!$H$2</c:f>
              <c:strCache>
                <c:ptCount val="1"/>
                <c:pt idx="0">
                  <c:v>Прибыль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'Т01-2'!$A$3:$A$122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'Т01-2'!$H$3:$H$122</c:f>
              <c:numCache>
                <c:formatCode>General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1.9116538955849429</c:v>
                </c:pt>
                <c:pt idx="3">
                  <c:v>1.4625771276462367</c:v>
                </c:pt>
                <c:pt idx="4">
                  <c:v>3.1032581773278864</c:v>
                </c:pt>
                <c:pt idx="5">
                  <c:v>3.254880072582738</c:v>
                </c:pt>
                <c:pt idx="6">
                  <c:v>3.2403941043802131</c:v>
                </c:pt>
                <c:pt idx="7">
                  <c:v>4.6478674340888766</c:v>
                </c:pt>
                <c:pt idx="8">
                  <c:v>4.3908706883921225</c:v>
                </c:pt>
                <c:pt idx="9">
                  <c:v>4.5628809466859757</c:v>
                </c:pt>
                <c:pt idx="10">
                  <c:v>3.6098791752920611</c:v>
                </c:pt>
                <c:pt idx="11">
                  <c:v>3.1750081100180791</c:v>
                </c:pt>
                <c:pt idx="12">
                  <c:v>3.3487435860826222</c:v>
                </c:pt>
                <c:pt idx="13">
                  <c:v>3.7114293871829922</c:v>
                </c:pt>
                <c:pt idx="14">
                  <c:v>3.6054918038585146</c:v>
                </c:pt>
                <c:pt idx="15">
                  <c:v>3.3765158988308492</c:v>
                </c:pt>
                <c:pt idx="16">
                  <c:v>3.6559210466574537</c:v>
                </c:pt>
                <c:pt idx="17">
                  <c:v>3.6104343873366722</c:v>
                </c:pt>
                <c:pt idx="18">
                  <c:v>3.3910223834480258</c:v>
                </c:pt>
                <c:pt idx="19">
                  <c:v>4.1356082829890042</c:v>
                </c:pt>
                <c:pt idx="20">
                  <c:v>4.014344404282534</c:v>
                </c:pt>
                <c:pt idx="21">
                  <c:v>3.2061421044031433</c:v>
                </c:pt>
                <c:pt idx="22">
                  <c:v>3.1028683298601454</c:v>
                </c:pt>
                <c:pt idx="23">
                  <c:v>2.6494454495443454</c:v>
                </c:pt>
                <c:pt idx="24">
                  <c:v>2.8933719281832118</c:v>
                </c:pt>
                <c:pt idx="25">
                  <c:v>2.1330405459138895</c:v>
                </c:pt>
                <c:pt idx="26">
                  <c:v>2.0553048827975875</c:v>
                </c:pt>
                <c:pt idx="27">
                  <c:v>1.4962559414952561</c:v>
                </c:pt>
                <c:pt idx="28">
                  <c:v>1.6649625875764127</c:v>
                </c:pt>
                <c:pt idx="29">
                  <c:v>1.7852498404621839</c:v>
                </c:pt>
                <c:pt idx="30">
                  <c:v>1.5231071674039074</c:v>
                </c:pt>
                <c:pt idx="31">
                  <c:v>1.3959152964152524</c:v>
                </c:pt>
                <c:pt idx="32">
                  <c:v>1.2500145690325006</c:v>
                </c:pt>
                <c:pt idx="33">
                  <c:v>0.67739702860058015</c:v>
                </c:pt>
                <c:pt idx="34">
                  <c:v>0.90644315028921718</c:v>
                </c:pt>
                <c:pt idx="35">
                  <c:v>0.9821891200441244</c:v>
                </c:pt>
                <c:pt idx="36">
                  <c:v>0.72066616766360381</c:v>
                </c:pt>
                <c:pt idx="37">
                  <c:v>0.84073928858247504</c:v>
                </c:pt>
                <c:pt idx="38">
                  <c:v>0.85845165395994527</c:v>
                </c:pt>
                <c:pt idx="39">
                  <c:v>0.50726759904756691</c:v>
                </c:pt>
                <c:pt idx="40">
                  <c:v>0.77687499986847253</c:v>
                </c:pt>
                <c:pt idx="41">
                  <c:v>0.76056235203284317</c:v>
                </c:pt>
                <c:pt idx="42">
                  <c:v>0.34301306810197107</c:v>
                </c:pt>
                <c:pt idx="43">
                  <c:v>0.8506622728390022</c:v>
                </c:pt>
                <c:pt idx="44">
                  <c:v>0.21540412152597832</c:v>
                </c:pt>
                <c:pt idx="45">
                  <c:v>0.68619312351116568</c:v>
                </c:pt>
                <c:pt idx="46">
                  <c:v>0.37292237651131854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0.2234306110587212</c:v>
                </c:pt>
                <c:pt idx="62">
                  <c:v>7.4866862821358071E-2</c:v>
                </c:pt>
                <c:pt idx="63">
                  <c:v>0.63988424164356172</c:v>
                </c:pt>
                <c:pt idx="64">
                  <c:v>0.56825986963473252</c:v>
                </c:pt>
                <c:pt idx="65">
                  <c:v>0.81609053427969369</c:v>
                </c:pt>
                <c:pt idx="66">
                  <c:v>1.1577097275140802</c:v>
                </c:pt>
                <c:pt idx="67">
                  <c:v>0.88202463225450467</c:v>
                </c:pt>
                <c:pt idx="68">
                  <c:v>0.76821261562164977</c:v>
                </c:pt>
                <c:pt idx="69">
                  <c:v>0.47062961160035743</c:v>
                </c:pt>
                <c:pt idx="70">
                  <c:v>0.32397797384241767</c:v>
                </c:pt>
                <c:pt idx="71">
                  <c:v>0.16212048115281574</c:v>
                </c:pt>
                <c:pt idx="72">
                  <c:v>0.613761011095033</c:v>
                </c:pt>
                <c:pt idx="73">
                  <c:v>0.70971213823283419</c:v>
                </c:pt>
                <c:pt idx="74">
                  <c:v>0.76862034875381879</c:v>
                </c:pt>
                <c:pt idx="75">
                  <c:v>0.75716113048695932</c:v>
                </c:pt>
                <c:pt idx="76">
                  <c:v>1.4346859773738019</c:v>
                </c:pt>
                <c:pt idx="77">
                  <c:v>0.92508336122428225</c:v>
                </c:pt>
                <c:pt idx="78">
                  <c:v>1.2931613873322187</c:v>
                </c:pt>
                <c:pt idx="79">
                  <c:v>1.8019107050387781</c:v>
                </c:pt>
                <c:pt idx="80">
                  <c:v>2.1764957783793295</c:v>
                </c:pt>
                <c:pt idx="81">
                  <c:v>2.4879360576050384</c:v>
                </c:pt>
                <c:pt idx="82">
                  <c:v>1.8567454927647371</c:v>
                </c:pt>
                <c:pt idx="83">
                  <c:v>1.3689261806062354</c:v>
                </c:pt>
                <c:pt idx="84">
                  <c:v>1.6246292055899665</c:v>
                </c:pt>
                <c:pt idx="85">
                  <c:v>1.3734972046291807</c:v>
                </c:pt>
                <c:pt idx="86">
                  <c:v>2.428279443583957</c:v>
                </c:pt>
                <c:pt idx="87">
                  <c:v>1.0398190227696991</c:v>
                </c:pt>
                <c:pt idx="88">
                  <c:v>1.4891950406472896</c:v>
                </c:pt>
                <c:pt idx="89">
                  <c:v>0.79565559083484816</c:v>
                </c:pt>
                <c:pt idx="90">
                  <c:v>0.69347161166772409</c:v>
                </c:pt>
                <c:pt idx="91">
                  <c:v>0.77004083229263398</c:v>
                </c:pt>
                <c:pt idx="92">
                  <c:v>0.28115277707691533</c:v>
                </c:pt>
                <c:pt idx="93">
                  <c:v>0.57321725810845459</c:v>
                </c:pt>
                <c:pt idx="94">
                  <c:v>0.57758049256883404</c:v>
                </c:pt>
                <c:pt idx="95">
                  <c:v>0.22816755921950083</c:v>
                </c:pt>
                <c:pt idx="96">
                  <c:v>0.4839123892246705</c:v>
                </c:pt>
                <c:pt idx="97">
                  <c:v>0.13923614215022073</c:v>
                </c:pt>
                <c:pt idx="98">
                  <c:v>0.56901734571409268</c:v>
                </c:pt>
                <c:pt idx="99">
                  <c:v>0.91487787168628554</c:v>
                </c:pt>
                <c:pt idx="100">
                  <c:v>0.2458220156001768</c:v>
                </c:pt>
                <c:pt idx="101">
                  <c:v>0.129577674169085</c:v>
                </c:pt>
                <c:pt idx="102">
                  <c:v>0.21088034433325814</c:v>
                </c:pt>
                <c:pt idx="103">
                  <c:v>0.58553876361809354</c:v>
                </c:pt>
                <c:pt idx="104">
                  <c:v>0.91485611429024272</c:v>
                </c:pt>
                <c:pt idx="105">
                  <c:v>0.4107142215047333</c:v>
                </c:pt>
                <c:pt idx="106">
                  <c:v>0.89152508158527466</c:v>
                </c:pt>
                <c:pt idx="107">
                  <c:v>0.45299153245480811</c:v>
                </c:pt>
                <c:pt idx="108">
                  <c:v>0</c:v>
                </c:pt>
                <c:pt idx="109">
                  <c:v>0.75818052532360114</c:v>
                </c:pt>
                <c:pt idx="110">
                  <c:v>0.61675945857231129</c:v>
                </c:pt>
                <c:pt idx="111">
                  <c:v>0.41939591349798877</c:v>
                </c:pt>
                <c:pt idx="112">
                  <c:v>0.34257007106261989</c:v>
                </c:pt>
                <c:pt idx="113">
                  <c:v>0.45972862576648088</c:v>
                </c:pt>
                <c:pt idx="114">
                  <c:v>0.36716423590584224</c:v>
                </c:pt>
                <c:pt idx="115">
                  <c:v>0.67561207286282676</c:v>
                </c:pt>
                <c:pt idx="116">
                  <c:v>0.5838243483245712</c:v>
                </c:pt>
                <c:pt idx="117">
                  <c:v>0</c:v>
                </c:pt>
                <c:pt idx="118">
                  <c:v>0</c:v>
                </c:pt>
                <c:pt idx="119" formatCode="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4-4A3E-A9CC-AFCF9431F06E}"/>
            </c:ext>
          </c:extLst>
        </c:ser>
        <c:ser>
          <c:idx val="7"/>
          <c:order val="7"/>
          <c:tx>
            <c:strRef>
              <c:f>'Т01-2'!$I$2</c:f>
              <c:strCache>
                <c:ptCount val="1"/>
                <c:pt idx="0">
                  <c:v>Отчисления в АСВ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'Т01-2'!$A$3:$A$122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'Т01-2'!$I$3:$I$122</c:f>
              <c:numCache>
                <c:formatCode>General</c:formatCode>
                <c:ptCount val="120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0.4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0.4</c:v>
                </c:pt>
                <c:pt idx="35">
                  <c:v>0.4</c:v>
                </c:pt>
                <c:pt idx="36">
                  <c:v>0.4</c:v>
                </c:pt>
                <c:pt idx="37">
                  <c:v>0.4</c:v>
                </c:pt>
                <c:pt idx="38">
                  <c:v>0.4</c:v>
                </c:pt>
                <c:pt idx="39">
                  <c:v>0.4</c:v>
                </c:pt>
                <c:pt idx="40">
                  <c:v>0.4</c:v>
                </c:pt>
                <c:pt idx="41">
                  <c:v>0.4</c:v>
                </c:pt>
                <c:pt idx="42">
                  <c:v>0.4</c:v>
                </c:pt>
                <c:pt idx="43">
                  <c:v>0.4</c:v>
                </c:pt>
                <c:pt idx="44">
                  <c:v>0.4</c:v>
                </c:pt>
                <c:pt idx="45">
                  <c:v>0.4</c:v>
                </c:pt>
                <c:pt idx="46">
                  <c:v>0.4</c:v>
                </c:pt>
                <c:pt idx="47">
                  <c:v>0.4</c:v>
                </c:pt>
                <c:pt idx="48">
                  <c:v>0.4</c:v>
                </c:pt>
                <c:pt idx="49">
                  <c:v>0.4</c:v>
                </c:pt>
                <c:pt idx="50">
                  <c:v>0.4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0.4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  <c:pt idx="63">
                  <c:v>0.4</c:v>
                </c:pt>
                <c:pt idx="64">
                  <c:v>0.4</c:v>
                </c:pt>
                <c:pt idx="65">
                  <c:v>0.4</c:v>
                </c:pt>
                <c:pt idx="66">
                  <c:v>0.4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0.4</c:v>
                </c:pt>
                <c:pt idx="71">
                  <c:v>0.4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>
                  <c:v>0.4</c:v>
                </c:pt>
                <c:pt idx="76">
                  <c:v>0.4</c:v>
                </c:pt>
                <c:pt idx="77">
                  <c:v>0.4</c:v>
                </c:pt>
                <c:pt idx="78">
                  <c:v>0.4</c:v>
                </c:pt>
                <c:pt idx="79">
                  <c:v>0.4</c:v>
                </c:pt>
                <c:pt idx="80">
                  <c:v>0.4</c:v>
                </c:pt>
                <c:pt idx="81">
                  <c:v>0.4</c:v>
                </c:pt>
                <c:pt idx="82">
                  <c:v>0.4</c:v>
                </c:pt>
                <c:pt idx="83">
                  <c:v>0.4</c:v>
                </c:pt>
                <c:pt idx="84">
                  <c:v>0.4</c:v>
                </c:pt>
                <c:pt idx="85">
                  <c:v>0.4</c:v>
                </c:pt>
                <c:pt idx="86">
                  <c:v>0.4</c:v>
                </c:pt>
                <c:pt idx="87">
                  <c:v>0.4</c:v>
                </c:pt>
                <c:pt idx="88">
                  <c:v>0.4</c:v>
                </c:pt>
                <c:pt idx="89">
                  <c:v>0.48</c:v>
                </c:pt>
                <c:pt idx="90">
                  <c:v>0.48</c:v>
                </c:pt>
                <c:pt idx="91">
                  <c:v>0.48</c:v>
                </c:pt>
                <c:pt idx="92">
                  <c:v>0.48</c:v>
                </c:pt>
                <c:pt idx="93">
                  <c:v>0.48</c:v>
                </c:pt>
                <c:pt idx="94">
                  <c:v>0.48</c:v>
                </c:pt>
                <c:pt idx="95">
                  <c:v>0.48</c:v>
                </c:pt>
                <c:pt idx="96">
                  <c:v>0.48</c:v>
                </c:pt>
                <c:pt idx="97">
                  <c:v>0.48</c:v>
                </c:pt>
                <c:pt idx="98">
                  <c:v>0.48</c:v>
                </c:pt>
                <c:pt idx="99">
                  <c:v>0.48</c:v>
                </c:pt>
                <c:pt idx="100">
                  <c:v>0.48</c:v>
                </c:pt>
                <c:pt idx="101">
                  <c:v>0.48</c:v>
                </c:pt>
                <c:pt idx="102">
                  <c:v>0.48</c:v>
                </c:pt>
                <c:pt idx="103">
                  <c:v>0.48</c:v>
                </c:pt>
                <c:pt idx="104">
                  <c:v>0.48</c:v>
                </c:pt>
                <c:pt idx="105">
                  <c:v>0.48</c:v>
                </c:pt>
                <c:pt idx="106">
                  <c:v>0.48</c:v>
                </c:pt>
                <c:pt idx="107">
                  <c:v>0.6</c:v>
                </c:pt>
                <c:pt idx="108">
                  <c:v>0.6</c:v>
                </c:pt>
                <c:pt idx="109">
                  <c:v>0.6</c:v>
                </c:pt>
                <c:pt idx="110">
                  <c:v>0.6</c:v>
                </c:pt>
                <c:pt idx="111">
                  <c:v>0.6</c:v>
                </c:pt>
                <c:pt idx="112">
                  <c:v>0.6</c:v>
                </c:pt>
                <c:pt idx="113">
                  <c:v>0.6</c:v>
                </c:pt>
                <c:pt idx="114">
                  <c:v>0.6</c:v>
                </c:pt>
                <c:pt idx="115">
                  <c:v>0.6</c:v>
                </c:pt>
                <c:pt idx="116">
                  <c:v>0.6</c:v>
                </c:pt>
                <c:pt idx="117">
                  <c:v>0.6</c:v>
                </c:pt>
                <c:pt idx="118">
                  <c:v>0.6</c:v>
                </c:pt>
                <c:pt idx="119" formatCode="0.0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4-4A3E-A9CC-AFCF9431F06E}"/>
            </c:ext>
          </c:extLst>
        </c:ser>
        <c:ser>
          <c:idx val="8"/>
          <c:order val="8"/>
          <c:tx>
            <c:strRef>
              <c:f>'Т01-2'!$J$2</c:f>
              <c:strCache>
                <c:ptCount val="1"/>
                <c:pt idx="0">
                  <c:v>Отчисления в ФОР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'Т01-2'!$A$3:$A$122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'Т01-2'!$J$3:$J$122</c:f>
              <c:numCache>
                <c:formatCode>General</c:formatCode>
                <c:ptCount val="120"/>
                <c:pt idx="0">
                  <c:v>5.4434375E-2</c:v>
                </c:pt>
                <c:pt idx="1">
                  <c:v>5.8521052631578953E-2</c:v>
                </c:pt>
                <c:pt idx="2">
                  <c:v>5.7116666666666663E-2</c:v>
                </c:pt>
                <c:pt idx="3">
                  <c:v>0.11005454545454546</c:v>
                </c:pt>
                <c:pt idx="4">
                  <c:v>0.16370526315789471</c:v>
                </c:pt>
                <c:pt idx="5">
                  <c:v>0.22229523809523807</c:v>
                </c:pt>
                <c:pt idx="6">
                  <c:v>0.28169565217391307</c:v>
                </c:pt>
                <c:pt idx="7">
                  <c:v>0.2809880952380952</c:v>
                </c:pt>
                <c:pt idx="8">
                  <c:v>0.2748522727272727</c:v>
                </c:pt>
                <c:pt idx="9">
                  <c:v>0.25119318181818179</c:v>
                </c:pt>
                <c:pt idx="10">
                  <c:v>0.22992500000000005</c:v>
                </c:pt>
                <c:pt idx="11">
                  <c:v>0.21827272727272728</c:v>
                </c:pt>
                <c:pt idx="12">
                  <c:v>0.19401666666666664</c:v>
                </c:pt>
                <c:pt idx="13">
                  <c:v>0.18568421052631578</c:v>
                </c:pt>
                <c:pt idx="14">
                  <c:v>0.17028409090909091</c:v>
                </c:pt>
                <c:pt idx="15">
                  <c:v>0.1593181818181818</c:v>
                </c:pt>
                <c:pt idx="16">
                  <c:v>0.1682236842105263</c:v>
                </c:pt>
                <c:pt idx="17">
                  <c:v>0.16470238095238096</c:v>
                </c:pt>
                <c:pt idx="18">
                  <c:v>0.1612840909090909</c:v>
                </c:pt>
                <c:pt idx="19">
                  <c:v>0.16443181818181818</c:v>
                </c:pt>
                <c:pt idx="20">
                  <c:v>0.16478409090909094</c:v>
                </c:pt>
                <c:pt idx="21">
                  <c:v>0.16511904761904764</c:v>
                </c:pt>
                <c:pt idx="22">
                  <c:v>0.16702380952380949</c:v>
                </c:pt>
                <c:pt idx="23">
                  <c:v>0.18107954545454547</c:v>
                </c:pt>
                <c:pt idx="24">
                  <c:v>0.22699999999999998</c:v>
                </c:pt>
                <c:pt idx="25">
                  <c:v>0.26329210526315788</c:v>
                </c:pt>
                <c:pt idx="26">
                  <c:v>0.30021818181818188</c:v>
                </c:pt>
                <c:pt idx="27">
                  <c:v>0.29182857142857149</c:v>
                </c:pt>
                <c:pt idx="28">
                  <c:v>0.29582000000000003</c:v>
                </c:pt>
                <c:pt idx="29">
                  <c:v>0.3004</c:v>
                </c:pt>
                <c:pt idx="30">
                  <c:v>0.29838095238095241</c:v>
                </c:pt>
                <c:pt idx="31">
                  <c:v>0.29939130434782618</c:v>
                </c:pt>
                <c:pt idx="32">
                  <c:v>0.31470909090909094</c:v>
                </c:pt>
                <c:pt idx="33">
                  <c:v>0.33350476190476186</c:v>
                </c:pt>
                <c:pt idx="34">
                  <c:v>0.32777142857142849</c:v>
                </c:pt>
                <c:pt idx="35">
                  <c:v>0.32889090909090912</c:v>
                </c:pt>
                <c:pt idx="36">
                  <c:v>0.32255238095238098</c:v>
                </c:pt>
                <c:pt idx="37">
                  <c:v>0.30208000000000007</c:v>
                </c:pt>
                <c:pt idx="38">
                  <c:v>0.29928000000000005</c:v>
                </c:pt>
                <c:pt idx="39">
                  <c:v>0.30352380952380958</c:v>
                </c:pt>
                <c:pt idx="40">
                  <c:v>0.31948571428571426</c:v>
                </c:pt>
                <c:pt idx="41">
                  <c:v>0.33076000000000005</c:v>
                </c:pt>
                <c:pt idx="42">
                  <c:v>0.31149090909090904</c:v>
                </c:pt>
                <c:pt idx="43">
                  <c:v>0.30511304347826085</c:v>
                </c:pt>
                <c:pt idx="44">
                  <c:v>0.30284</c:v>
                </c:pt>
                <c:pt idx="45">
                  <c:v>0.28994782608695652</c:v>
                </c:pt>
                <c:pt idx="46">
                  <c:v>0.27657142857142852</c:v>
                </c:pt>
                <c:pt idx="47">
                  <c:v>0.26092000000000004</c:v>
                </c:pt>
                <c:pt idx="48">
                  <c:v>0.25357777777777779</c:v>
                </c:pt>
                <c:pt idx="49">
                  <c:v>0.26938624999999999</c:v>
                </c:pt>
                <c:pt idx="50">
                  <c:v>0.27631374999999997</c:v>
                </c:pt>
                <c:pt idx="51">
                  <c:v>0.26514204545454539</c:v>
                </c:pt>
                <c:pt idx="52">
                  <c:v>0.2656452380952381</c:v>
                </c:pt>
                <c:pt idx="53">
                  <c:v>0.3007881578947369</c:v>
                </c:pt>
                <c:pt idx="54">
                  <c:v>0.28639456521739137</c:v>
                </c:pt>
                <c:pt idx="55">
                  <c:v>0.28577386363636365</c:v>
                </c:pt>
                <c:pt idx="56">
                  <c:v>0.28713809523809514</c:v>
                </c:pt>
                <c:pt idx="57">
                  <c:v>0.28670869565217383</c:v>
                </c:pt>
                <c:pt idx="58">
                  <c:v>0.29835</c:v>
                </c:pt>
                <c:pt idx="59">
                  <c:v>0.30802380952380948</c:v>
                </c:pt>
                <c:pt idx="60">
                  <c:v>0.31794473684210528</c:v>
                </c:pt>
                <c:pt idx="61">
                  <c:v>0.33175500000000002</c:v>
                </c:pt>
                <c:pt idx="62">
                  <c:v>0.37599749999999993</c:v>
                </c:pt>
                <c:pt idx="63">
                  <c:v>0.37175909090909093</c:v>
                </c:pt>
                <c:pt idx="64">
                  <c:v>0.36773125000000007</c:v>
                </c:pt>
                <c:pt idx="65">
                  <c:v>0.34964078947368421</c:v>
                </c:pt>
                <c:pt idx="66">
                  <c:v>0.36727391304347828</c:v>
                </c:pt>
                <c:pt idx="67">
                  <c:v>0.40022857142857143</c:v>
                </c:pt>
                <c:pt idx="68">
                  <c:v>0.4044454545454545</c:v>
                </c:pt>
                <c:pt idx="69">
                  <c:v>0.4172576086956522</c:v>
                </c:pt>
                <c:pt idx="70">
                  <c:v>0.43975694444444441</c:v>
                </c:pt>
                <c:pt idx="71">
                  <c:v>0.56733636363636375</c:v>
                </c:pt>
                <c:pt idx="72">
                  <c:v>0.6415039473684212</c:v>
                </c:pt>
                <c:pt idx="73">
                  <c:v>0.57120000000000004</c:v>
                </c:pt>
                <c:pt idx="74">
                  <c:v>0.56856904761904759</c:v>
                </c:pt>
                <c:pt idx="75">
                  <c:v>0.48741704545454545</c:v>
                </c:pt>
                <c:pt idx="76">
                  <c:v>0.45765416666666675</c:v>
                </c:pt>
                <c:pt idx="77">
                  <c:v>0.47508928571428571</c:v>
                </c:pt>
                <c:pt idx="78">
                  <c:v>0.4686826086956522</c:v>
                </c:pt>
                <c:pt idx="79">
                  <c:v>0.48696904761904752</c:v>
                </c:pt>
                <c:pt idx="80">
                  <c:v>0.49091363636363633</c:v>
                </c:pt>
                <c:pt idx="81">
                  <c:v>0.44348750000000015</c:v>
                </c:pt>
                <c:pt idx="82">
                  <c:v>0.41864625000000005</c:v>
                </c:pt>
                <c:pt idx="83">
                  <c:v>0.4246715909090909</c:v>
                </c:pt>
                <c:pt idx="84">
                  <c:v>0.4448097222222222</c:v>
                </c:pt>
                <c:pt idx="85">
                  <c:v>0.43343928571428569</c:v>
                </c:pt>
                <c:pt idx="86">
                  <c:v>0.3958681818181819</c:v>
                </c:pt>
                <c:pt idx="87">
                  <c:v>0.39389404761904762</c:v>
                </c:pt>
                <c:pt idx="88">
                  <c:v>0.38511710526315795</c:v>
                </c:pt>
                <c:pt idx="89">
                  <c:v>0.37655</c:v>
                </c:pt>
                <c:pt idx="90">
                  <c:v>0.43359523809523809</c:v>
                </c:pt>
                <c:pt idx="91">
                  <c:v>0.4279782608695652</c:v>
                </c:pt>
                <c:pt idx="92">
                  <c:v>0.41677272727272729</c:v>
                </c:pt>
                <c:pt idx="93">
                  <c:v>0.42933333333333334</c:v>
                </c:pt>
                <c:pt idx="94">
                  <c:v>0.44121428571428573</c:v>
                </c:pt>
                <c:pt idx="95">
                  <c:v>0.42620454545454534</c:v>
                </c:pt>
                <c:pt idx="96">
                  <c:v>0.40069047619047621</c:v>
                </c:pt>
                <c:pt idx="97">
                  <c:v>0.40405263157894739</c:v>
                </c:pt>
                <c:pt idx="98">
                  <c:v>0.40390909090909083</c:v>
                </c:pt>
                <c:pt idx="99">
                  <c:v>0.39631578947368418</c:v>
                </c:pt>
                <c:pt idx="100">
                  <c:v>0.38710000000000006</c:v>
                </c:pt>
                <c:pt idx="101">
                  <c:v>0.39071428571428568</c:v>
                </c:pt>
                <c:pt idx="102">
                  <c:v>0.39707142857142863</c:v>
                </c:pt>
                <c:pt idx="103">
                  <c:v>0.391195652173913</c:v>
                </c:pt>
                <c:pt idx="104">
                  <c:v>0.37792857142857139</c:v>
                </c:pt>
                <c:pt idx="105">
                  <c:v>0.37304545454545446</c:v>
                </c:pt>
                <c:pt idx="106">
                  <c:v>0.37528571428571433</c:v>
                </c:pt>
                <c:pt idx="107">
                  <c:v>0.36349999999999993</c:v>
                </c:pt>
                <c:pt idx="108">
                  <c:v>0.35169999999999996</c:v>
                </c:pt>
                <c:pt idx="109">
                  <c:v>0.33978947368421053</c:v>
                </c:pt>
                <c:pt idx="110">
                  <c:v>0.33354999999999996</c:v>
                </c:pt>
                <c:pt idx="111">
                  <c:v>0.34780952380952385</c:v>
                </c:pt>
                <c:pt idx="112">
                  <c:v>0.35145000000000004</c:v>
                </c:pt>
                <c:pt idx="113">
                  <c:v>0.38561904761904764</c:v>
                </c:pt>
                <c:pt idx="114">
                  <c:v>0.3734318181818182</c:v>
                </c:pt>
                <c:pt idx="115">
                  <c:v>0.41263043478260869</c:v>
                </c:pt>
                <c:pt idx="116">
                  <c:v>0.42950000000000005</c:v>
                </c:pt>
                <c:pt idx="117">
                  <c:v>0.42478260869565221</c:v>
                </c:pt>
                <c:pt idx="118">
                  <c:v>0.43035714285714294</c:v>
                </c:pt>
                <c:pt idx="119" formatCode="0.00">
                  <c:v>0.43035714285714294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B4-4A3E-A9CC-AFCF9431F06E}"/>
            </c:ext>
          </c:extLst>
        </c:ser>
        <c:ser>
          <c:idx val="9"/>
          <c:order val="9"/>
          <c:tx>
            <c:strRef>
              <c:f>'Т01-2'!$K$2</c:f>
              <c:strCache>
                <c:ptCount val="1"/>
                <c:pt idx="0">
                  <c:v>Операционные издержки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'Т01-2'!$A$3:$A$122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'Т01-2'!$K$3:$K$122</c:f>
              <c:numCache>
                <c:formatCode>General</c:formatCode>
                <c:ptCount val="120"/>
                <c:pt idx="0">
                  <c:v>2.2521007891843992</c:v>
                </c:pt>
                <c:pt idx="1">
                  <c:v>2.195118623260317</c:v>
                </c:pt>
                <c:pt idx="2">
                  <c:v>2.1467510567073842</c:v>
                </c:pt>
                <c:pt idx="3">
                  <c:v>2.0993351348495493</c:v>
                </c:pt>
                <c:pt idx="4">
                  <c:v>2.057814381274965</c:v>
                </c:pt>
                <c:pt idx="5">
                  <c:v>2.0147289689240973</c:v>
                </c:pt>
                <c:pt idx="6">
                  <c:v>1.9744174503148009</c:v>
                </c:pt>
                <c:pt idx="7">
                  <c:v>1.9339445815995235</c:v>
                </c:pt>
                <c:pt idx="8">
                  <c:v>1.8933558454379744</c:v>
                </c:pt>
                <c:pt idx="9">
                  <c:v>1.8501055308704739</c:v>
                </c:pt>
                <c:pt idx="10">
                  <c:v>1.8098014979007262</c:v>
                </c:pt>
                <c:pt idx="11">
                  <c:v>1.451711052691115</c:v>
                </c:pt>
                <c:pt idx="12">
                  <c:v>1.4600400208172104</c:v>
                </c:pt>
                <c:pt idx="13">
                  <c:v>1.4661826929386406</c:v>
                </c:pt>
                <c:pt idx="14">
                  <c:v>1.4679428276896682</c:v>
                </c:pt>
                <c:pt idx="15">
                  <c:v>1.4812465117481897</c:v>
                </c:pt>
                <c:pt idx="16">
                  <c:v>1.4913012764731977</c:v>
                </c:pt>
                <c:pt idx="17">
                  <c:v>1.5000383226153309</c:v>
                </c:pt>
                <c:pt idx="18">
                  <c:v>1.5086841292078446</c:v>
                </c:pt>
                <c:pt idx="19">
                  <c:v>1.51783646432502</c:v>
                </c:pt>
                <c:pt idx="20">
                  <c:v>1.5226815016802402</c:v>
                </c:pt>
                <c:pt idx="21">
                  <c:v>1.5308940018719257</c:v>
                </c:pt>
                <c:pt idx="22">
                  <c:v>1.5393246678410364</c:v>
                </c:pt>
                <c:pt idx="23">
                  <c:v>1.5453845338117431</c:v>
                </c:pt>
                <c:pt idx="24">
                  <c:v>1.5578015981790312</c:v>
                </c:pt>
                <c:pt idx="25">
                  <c:v>1.5659601362423978</c:v>
                </c:pt>
                <c:pt idx="26">
                  <c:v>1.5747276081421973</c:v>
                </c:pt>
                <c:pt idx="27">
                  <c:v>1.5818817678031376</c:v>
                </c:pt>
                <c:pt idx="28">
                  <c:v>1.5876199042122523</c:v>
                </c:pt>
                <c:pt idx="29">
                  <c:v>1.593735239710552</c:v>
                </c:pt>
                <c:pt idx="30">
                  <c:v>1.5961845609823835</c:v>
                </c:pt>
                <c:pt idx="31">
                  <c:v>1.5972635786984481</c:v>
                </c:pt>
                <c:pt idx="32">
                  <c:v>1.5926361357915768</c:v>
                </c:pt>
                <c:pt idx="33">
                  <c:v>1.6009941101870067</c:v>
                </c:pt>
                <c:pt idx="34">
                  <c:v>1.6063624728703383</c:v>
                </c:pt>
                <c:pt idx="35">
                  <c:v>1.6088304179204094</c:v>
                </c:pt>
                <c:pt idx="36">
                  <c:v>1.5966513587564872</c:v>
                </c:pt>
                <c:pt idx="37">
                  <c:v>1.5875128514064794</c:v>
                </c:pt>
                <c:pt idx="38">
                  <c:v>1.5767928825562998</c:v>
                </c:pt>
                <c:pt idx="39">
                  <c:v>1.5687512063217042</c:v>
                </c:pt>
                <c:pt idx="40">
                  <c:v>1.5604633888068764</c:v>
                </c:pt>
                <c:pt idx="41">
                  <c:v>1.5500250769745278</c:v>
                </c:pt>
                <c:pt idx="42">
                  <c:v>1.542232625324381</c:v>
                </c:pt>
                <c:pt idx="43">
                  <c:v>1.535978748129637</c:v>
                </c:pt>
                <c:pt idx="44">
                  <c:v>1.535250307672682</c:v>
                </c:pt>
                <c:pt idx="45">
                  <c:v>1.5316921518734596</c:v>
                </c:pt>
                <c:pt idx="46">
                  <c:v>1.5301100433886807</c:v>
                </c:pt>
                <c:pt idx="47">
                  <c:v>1.528911119052115</c:v>
                </c:pt>
                <c:pt idx="48">
                  <c:v>1.5255771657116624</c:v>
                </c:pt>
                <c:pt idx="49">
                  <c:v>1.5186785640246121</c:v>
                </c:pt>
                <c:pt idx="50">
                  <c:v>1.5118181401514916</c:v>
                </c:pt>
                <c:pt idx="51">
                  <c:v>1.5098171086851138</c:v>
                </c:pt>
                <c:pt idx="52">
                  <c:v>1.5088799823140668</c:v>
                </c:pt>
                <c:pt idx="53">
                  <c:v>1.5072606313225583</c:v>
                </c:pt>
                <c:pt idx="54">
                  <c:v>1.499444411904415</c:v>
                </c:pt>
                <c:pt idx="55">
                  <c:v>1.4917653346045765</c:v>
                </c:pt>
                <c:pt idx="56">
                  <c:v>1.4840687392828358</c:v>
                </c:pt>
                <c:pt idx="57">
                  <c:v>1.472046588597375</c:v>
                </c:pt>
                <c:pt idx="58">
                  <c:v>1.4584284183794385</c:v>
                </c:pt>
                <c:pt idx="59">
                  <c:v>1.4479314723798264</c:v>
                </c:pt>
                <c:pt idx="60">
                  <c:v>1.434404227961767</c:v>
                </c:pt>
                <c:pt idx="61">
                  <c:v>1.4213925498123818</c:v>
                </c:pt>
                <c:pt idx="62">
                  <c:v>1.4094051379936474</c:v>
                </c:pt>
                <c:pt idx="63">
                  <c:v>1.3952754561068135</c:v>
                </c:pt>
                <c:pt idx="64">
                  <c:v>1.3819029182265459</c:v>
                </c:pt>
                <c:pt idx="65">
                  <c:v>1.3706232220584602</c:v>
                </c:pt>
                <c:pt idx="66">
                  <c:v>1.3570294897976736</c:v>
                </c:pt>
                <c:pt idx="67">
                  <c:v>1.3440335386781412</c:v>
                </c:pt>
                <c:pt idx="68">
                  <c:v>1.3297595294066782</c:v>
                </c:pt>
                <c:pt idx="69">
                  <c:v>1.3117819992834714</c:v>
                </c:pt>
                <c:pt idx="70">
                  <c:v>1.2895556360202567</c:v>
                </c:pt>
                <c:pt idx="71">
                  <c:v>1.2580939482029652</c:v>
                </c:pt>
                <c:pt idx="72">
                  <c:v>1.2275848757365693</c:v>
                </c:pt>
                <c:pt idx="73">
                  <c:v>1.2061092239520441</c:v>
                </c:pt>
                <c:pt idx="74">
                  <c:v>1.1891534203627989</c:v>
                </c:pt>
                <c:pt idx="75">
                  <c:v>1.1655045608154055</c:v>
                </c:pt>
                <c:pt idx="76">
                  <c:v>1.1435510791629304</c:v>
                </c:pt>
                <c:pt idx="77">
                  <c:v>1.1212105204775913</c:v>
                </c:pt>
                <c:pt idx="78">
                  <c:v>1.0993976532168599</c:v>
                </c:pt>
                <c:pt idx="79">
                  <c:v>1.0740959843637525</c:v>
                </c:pt>
                <c:pt idx="80">
                  <c:v>1.0510010117839099</c:v>
                </c:pt>
                <c:pt idx="81">
                  <c:v>1.0379434150929536</c:v>
                </c:pt>
                <c:pt idx="82">
                  <c:v>1.028676993719537</c:v>
                </c:pt>
                <c:pt idx="83">
                  <c:v>1.023391287228461</c:v>
                </c:pt>
                <c:pt idx="84">
                  <c:v>1.0396090107097735</c:v>
                </c:pt>
                <c:pt idx="85">
                  <c:v>1.0517019471629938</c:v>
                </c:pt>
                <c:pt idx="86">
                  <c:v>1.0633593668003387</c:v>
                </c:pt>
                <c:pt idx="87">
                  <c:v>1.0697731396204677</c:v>
                </c:pt>
                <c:pt idx="88">
                  <c:v>1.076233832656966</c:v>
                </c:pt>
                <c:pt idx="89">
                  <c:v>1.0847369804021512</c:v>
                </c:pt>
                <c:pt idx="90">
                  <c:v>1.0893442162780795</c:v>
                </c:pt>
                <c:pt idx="91">
                  <c:v>1.0991748446060257</c:v>
                </c:pt>
                <c:pt idx="92">
                  <c:v>1.1091088695866813</c:v>
                </c:pt>
                <c:pt idx="93">
                  <c:v>1.1257112269288347</c:v>
                </c:pt>
                <c:pt idx="94">
                  <c:v>1.1420735025968223</c:v>
                </c:pt>
                <c:pt idx="95">
                  <c:v>1.1619408555869741</c:v>
                </c:pt>
                <c:pt idx="96">
                  <c:v>1.1645116307554901</c:v>
                </c:pt>
                <c:pt idx="97">
                  <c:v>1.167926211940161</c:v>
                </c:pt>
                <c:pt idx="98">
                  <c:v>1.1679597264346528</c:v>
                </c:pt>
                <c:pt idx="99">
                  <c:v>1.1720951338204113</c:v>
                </c:pt>
                <c:pt idx="100">
                  <c:v>1.1767242227678998</c:v>
                </c:pt>
                <c:pt idx="101">
                  <c:v>1.1790033818205601</c:v>
                </c:pt>
                <c:pt idx="102">
                  <c:v>1.1874756812437666</c:v>
                </c:pt>
                <c:pt idx="103">
                  <c:v>1.1951457301827231</c:v>
                </c:pt>
                <c:pt idx="104">
                  <c:v>1.2013581961638522</c:v>
                </c:pt>
                <c:pt idx="105">
                  <c:v>1.1744077763267522</c:v>
                </c:pt>
                <c:pt idx="106">
                  <c:v>1.1468950027746176</c:v>
                </c:pt>
                <c:pt idx="107">
                  <c:v>1.1182629668364163</c:v>
                </c:pt>
                <c:pt idx="108">
                  <c:v>1.1194887718966151</c:v>
                </c:pt>
                <c:pt idx="109">
                  <c:v>1.1198231598791137</c:v>
                </c:pt>
                <c:pt idx="110">
                  <c:v>1.1199754741366117</c:v>
                </c:pt>
                <c:pt idx="111">
                  <c:v>1.115564594360444</c:v>
                </c:pt>
                <c:pt idx="112">
                  <c:v>1.1130123109772132</c:v>
                </c:pt>
                <c:pt idx="113">
                  <c:v>1.111091810516101</c:v>
                </c:pt>
                <c:pt idx="114">
                  <c:v>1.112073451144586</c:v>
                </c:pt>
                <c:pt idx="115">
                  <c:v>1.1120426526933169</c:v>
                </c:pt>
                <c:pt idx="116">
                  <c:v>1.1121846366841879</c:v>
                </c:pt>
                <c:pt idx="117">
                  <c:v>1.111861565503415</c:v>
                </c:pt>
                <c:pt idx="118">
                  <c:v>1.1116094235184115</c:v>
                </c:pt>
                <c:pt idx="119" formatCode="0.00">
                  <c:v>1.1116094235184115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B4-4A3E-A9CC-AFCF9431F06E}"/>
            </c:ext>
          </c:extLst>
        </c:ser>
        <c:ser>
          <c:idx val="10"/>
          <c:order val="10"/>
          <c:tx>
            <c:strRef>
              <c:f>'Т01-2'!$L$2</c:f>
              <c:strCache>
                <c:ptCount val="1"/>
                <c:pt idx="0">
                  <c:v>Риск-премия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'Т01-2'!$A$3:$A$122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'Т01-2'!$L$3:$L$122</c:f>
              <c:numCache>
                <c:formatCode>0.00</c:formatCode>
                <c:ptCount val="120"/>
                <c:pt idx="0">
                  <c:v>9.8673786058525756</c:v>
                </c:pt>
                <c:pt idx="1">
                  <c:v>8.9643206975772731</c:v>
                </c:pt>
                <c:pt idx="2">
                  <c:v>6.8228244854560609</c:v>
                </c:pt>
                <c:pt idx="3">
                  <c:v>5.2554560644034316</c:v>
                </c:pt>
                <c:pt idx="4">
                  <c:v>4.2319640009113675</c:v>
                </c:pt>
                <c:pt idx="5">
                  <c:v>3.6132156478151889</c:v>
                </c:pt>
                <c:pt idx="6">
                  <c:v>2.9030986887508612</c:v>
                </c:pt>
                <c:pt idx="7">
                  <c:v>2.5793324549846268</c:v>
                </c:pt>
                <c:pt idx="8">
                  <c:v>2.3000505050505047</c:v>
                </c:pt>
                <c:pt idx="9">
                  <c:v>2.3129393939393927</c:v>
                </c:pt>
                <c:pt idx="10">
                  <c:v>2.3105151515151507</c:v>
                </c:pt>
                <c:pt idx="11">
                  <c:v>2.4299999999999984</c:v>
                </c:pt>
                <c:pt idx="12">
                  <c:v>2.4484561403508773</c:v>
                </c:pt>
                <c:pt idx="13">
                  <c:v>2.2452743221690601</c:v>
                </c:pt>
                <c:pt idx="14">
                  <c:v>2.0107894736842109</c:v>
                </c:pt>
                <c:pt idx="15">
                  <c:v>1.8564035087719299</c:v>
                </c:pt>
                <c:pt idx="16">
                  <c:v>1.7586329460013674</c:v>
                </c:pt>
                <c:pt idx="17">
                  <c:v>1.5743905217589436</c:v>
                </c:pt>
                <c:pt idx="18">
                  <c:v>1.2979870129870132</c:v>
                </c:pt>
                <c:pt idx="19">
                  <c:v>1.0965151515151519</c:v>
                </c:pt>
                <c:pt idx="20">
                  <c:v>0.90384559884559879</c:v>
                </c:pt>
                <c:pt idx="21">
                  <c:v>0.79170274170274058</c:v>
                </c:pt>
                <c:pt idx="22">
                  <c:v>0.63791486291486166</c:v>
                </c:pt>
                <c:pt idx="23">
                  <c:v>0.45464502164502046</c:v>
                </c:pt>
                <c:pt idx="24">
                  <c:v>0.25845454545454533</c:v>
                </c:pt>
                <c:pt idx="25">
                  <c:v>0.20466666666666664</c:v>
                </c:pt>
                <c:pt idx="26">
                  <c:v>0.28444444444444511</c:v>
                </c:pt>
                <c:pt idx="27">
                  <c:v>0.39377777777777823</c:v>
                </c:pt>
                <c:pt idx="28">
                  <c:v>0.37663492063492132</c:v>
                </c:pt>
                <c:pt idx="29">
                  <c:v>0.30536507936507995</c:v>
                </c:pt>
                <c:pt idx="30">
                  <c:v>0.37922015182884855</c:v>
                </c:pt>
                <c:pt idx="31">
                  <c:v>0.52151452412322019</c:v>
                </c:pt>
                <c:pt idx="32">
                  <c:v>0.70262563523433064</c:v>
                </c:pt>
                <c:pt idx="33">
                  <c:v>0.79070707070707036</c:v>
                </c:pt>
                <c:pt idx="34">
                  <c:v>0.93297979797979769</c:v>
                </c:pt>
                <c:pt idx="35">
                  <c:v>1.0879004329004331</c:v>
                </c:pt>
                <c:pt idx="36">
                  <c:v>1.2894639249639239</c:v>
                </c:pt>
                <c:pt idx="37">
                  <c:v>1.3889285714285704</c:v>
                </c:pt>
                <c:pt idx="38">
                  <c:v>1.417023809523809</c:v>
                </c:pt>
                <c:pt idx="39">
                  <c:v>1.353189786059352</c:v>
                </c:pt>
                <c:pt idx="40">
                  <c:v>1.3963008971704642</c:v>
                </c:pt>
                <c:pt idx="41">
                  <c:v>1.5480902189597863</c:v>
                </c:pt>
                <c:pt idx="42">
                  <c:v>1.700250329380766</c:v>
                </c:pt>
                <c:pt idx="43">
                  <c:v>1.6975836627140983</c:v>
                </c:pt>
                <c:pt idx="44">
                  <c:v>1.5911014492753619</c:v>
                </c:pt>
                <c:pt idx="45">
                  <c:v>1.5559737750172522</c:v>
                </c:pt>
                <c:pt idx="46">
                  <c:v>1.7274737750172529</c:v>
                </c:pt>
                <c:pt idx="47">
                  <c:v>1.963753968253968</c:v>
                </c:pt>
                <c:pt idx="48">
                  <c:v>2.0963888888888889</c:v>
                </c:pt>
                <c:pt idx="49">
                  <c:v>2.1213888888888879</c:v>
                </c:pt>
                <c:pt idx="50">
                  <c:v>2.1476515151515141</c:v>
                </c:pt>
                <c:pt idx="51">
                  <c:v>2.1520007215007197</c:v>
                </c:pt>
                <c:pt idx="52">
                  <c:v>2.005360370623527</c:v>
                </c:pt>
                <c:pt idx="53">
                  <c:v>1.8810784206894047</c:v>
                </c:pt>
                <c:pt idx="54">
                  <c:v>1.8021534567644408</c:v>
                </c:pt>
                <c:pt idx="55">
                  <c:v>1.8117858711336972</c:v>
                </c:pt>
                <c:pt idx="56">
                  <c:v>1.6875829725829723</c:v>
                </c:pt>
                <c:pt idx="57">
                  <c:v>1.4953253968253979</c:v>
                </c:pt>
                <c:pt idx="58">
                  <c:v>1.4265952380952394</c:v>
                </c:pt>
                <c:pt idx="59">
                  <c:v>1.3864197994987475</c:v>
                </c:pt>
                <c:pt idx="60">
                  <c:v>1.3324197994987461</c:v>
                </c:pt>
                <c:pt idx="61">
                  <c:v>1.029991228070176</c:v>
                </c:pt>
                <c:pt idx="62">
                  <c:v>0.88486363636363718</c:v>
                </c:pt>
                <c:pt idx="63">
                  <c:v>0.82319696969697276</c:v>
                </c:pt>
                <c:pt idx="64">
                  <c:v>1.0538460925039885</c:v>
                </c:pt>
                <c:pt idx="65">
                  <c:v>1.0475549199084682</c:v>
                </c:pt>
                <c:pt idx="66">
                  <c:v>0.93027714213068791</c:v>
                </c:pt>
                <c:pt idx="67">
                  <c:v>0.80168862538427754</c:v>
                </c:pt>
                <c:pt idx="68">
                  <c:v>0.99936978480456651</c:v>
                </c:pt>
                <c:pt idx="69">
                  <c:v>1.6697011688201613</c:v>
                </c:pt>
                <c:pt idx="70">
                  <c:v>1.8427314718504622</c:v>
                </c:pt>
                <c:pt idx="71">
                  <c:v>1.5403287258550395</c:v>
                </c:pt>
                <c:pt idx="72">
                  <c:v>1.4033891547049417</c:v>
                </c:pt>
                <c:pt idx="73">
                  <c:v>1.6432664995822872</c:v>
                </c:pt>
                <c:pt idx="74">
                  <c:v>2.1250368345105159</c:v>
                </c:pt>
                <c:pt idx="75">
                  <c:v>1.9627561327561309</c:v>
                </c:pt>
                <c:pt idx="76">
                  <c:v>1.6694227994228001</c:v>
                </c:pt>
                <c:pt idx="77">
                  <c:v>1.3435334713595577</c:v>
                </c:pt>
                <c:pt idx="78">
                  <c:v>1.02559696342305</c:v>
                </c:pt>
                <c:pt idx="79">
                  <c:v>0.81511355793964257</c:v>
                </c:pt>
                <c:pt idx="80">
                  <c:v>0.94509379509379465</c:v>
                </c:pt>
                <c:pt idx="81">
                  <c:v>1.2226969696969689</c:v>
                </c:pt>
                <c:pt idx="82">
                  <c:v>1.4691857707509886</c:v>
                </c:pt>
                <c:pt idx="83">
                  <c:v>1.3440847606499779</c:v>
                </c:pt>
                <c:pt idx="84">
                  <c:v>1.2863228558880728</c:v>
                </c:pt>
                <c:pt idx="85">
                  <c:v>1.4178643578643584</c:v>
                </c:pt>
                <c:pt idx="86">
                  <c:v>1.5042135642135654</c:v>
                </c:pt>
                <c:pt idx="87">
                  <c:v>1.4166947672210852</c:v>
                </c:pt>
                <c:pt idx="88">
                  <c:v>1.2402589807852966</c:v>
                </c:pt>
                <c:pt idx="89">
                  <c:v>1.187401837928153</c:v>
                </c:pt>
                <c:pt idx="90">
                  <c:v>1.2001173222912336</c:v>
                </c:pt>
                <c:pt idx="91">
                  <c:v>1.2727652299391412</c:v>
                </c:pt>
                <c:pt idx="92">
                  <c:v>1.3518128489867607</c:v>
                </c:pt>
                <c:pt idx="93">
                  <c:v>1.428520923520922</c:v>
                </c:pt>
                <c:pt idx="94">
                  <c:v>1.4915512265512245</c:v>
                </c:pt>
                <c:pt idx="95">
                  <c:v>1.6355194805194782</c:v>
                </c:pt>
                <c:pt idx="96">
                  <c:v>1.7269731146046923</c:v>
                </c:pt>
                <c:pt idx="97">
                  <c:v>1.6995488721804495</c:v>
                </c:pt>
                <c:pt idx="98">
                  <c:v>1.5000964912280697</c:v>
                </c:pt>
                <c:pt idx="99">
                  <c:v>1.3118333333333325</c:v>
                </c:pt>
                <c:pt idx="100">
                  <c:v>1.1145317460317468</c:v>
                </c:pt>
                <c:pt idx="101">
                  <c:v>0.95112698412698415</c:v>
                </c:pt>
                <c:pt idx="102">
                  <c:v>0.87369220151828808</c:v>
                </c:pt>
                <c:pt idx="103">
                  <c:v>0.85258109040717722</c:v>
                </c:pt>
                <c:pt idx="104">
                  <c:v>0.84100100382709098</c:v>
                </c:pt>
                <c:pt idx="105">
                  <c:v>0.77111832611832598</c:v>
                </c:pt>
                <c:pt idx="106">
                  <c:v>0.80476911976911969</c:v>
                </c:pt>
                <c:pt idx="107">
                  <c:v>0.93225396825396756</c:v>
                </c:pt>
                <c:pt idx="108">
                  <c:v>1.0264310776942354</c:v>
                </c:pt>
                <c:pt idx="109">
                  <c:v>0.98402631578947375</c:v>
                </c:pt>
                <c:pt idx="110">
                  <c:v>0.82295560871876638</c:v>
                </c:pt>
                <c:pt idx="111">
                  <c:v>0.71783405483405449</c:v>
                </c:pt>
                <c:pt idx="112">
                  <c:v>0.50039754689754579</c:v>
                </c:pt>
                <c:pt idx="113">
                  <c:v>0.44383189033188969</c:v>
                </c:pt>
                <c:pt idx="114">
                  <c:v>0.3701662588619114</c:v>
                </c:pt>
                <c:pt idx="115">
                  <c:v>0.50310276679842014</c:v>
                </c:pt>
                <c:pt idx="116">
                  <c:v>0.54166666666666874</c:v>
                </c:pt>
                <c:pt idx="117">
                  <c:v>0.61310213940648828</c:v>
                </c:pt>
                <c:pt idx="118">
                  <c:v>0.66955452035886864</c:v>
                </c:pt>
                <c:pt idx="119">
                  <c:v>0.66955452035886864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B4-4A3E-A9CC-AFCF9431F06E}"/>
            </c:ext>
          </c:extLst>
        </c:ser>
        <c:ser>
          <c:idx val="11"/>
          <c:order val="11"/>
          <c:tx>
            <c:strRef>
              <c:f>'Т01-2'!$M$2</c:f>
              <c:strCache>
                <c:ptCount val="1"/>
                <c:pt idx="0">
                  <c:v>Прибыль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'Т01-2'!$A$3:$A$122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'Т01-2'!$M$3:$M$122</c:f>
              <c:numCache>
                <c:formatCode>General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1.9116538955849429</c:v>
                </c:pt>
                <c:pt idx="3">
                  <c:v>1.4625771276462367</c:v>
                </c:pt>
                <c:pt idx="4">
                  <c:v>3.1032581773278864</c:v>
                </c:pt>
                <c:pt idx="5">
                  <c:v>3.254880072582738</c:v>
                </c:pt>
                <c:pt idx="6">
                  <c:v>3.2403941043802131</c:v>
                </c:pt>
                <c:pt idx="7">
                  <c:v>4.6478674340888766</c:v>
                </c:pt>
                <c:pt idx="8">
                  <c:v>4.3908706883921225</c:v>
                </c:pt>
                <c:pt idx="9">
                  <c:v>4.5628809466859757</c:v>
                </c:pt>
                <c:pt idx="10">
                  <c:v>3.6098791752920611</c:v>
                </c:pt>
                <c:pt idx="11">
                  <c:v>3.1750081100180791</c:v>
                </c:pt>
                <c:pt idx="12">
                  <c:v>3.3487435860826222</c:v>
                </c:pt>
                <c:pt idx="13">
                  <c:v>3.7114293871829922</c:v>
                </c:pt>
                <c:pt idx="14">
                  <c:v>3.6054918038585146</c:v>
                </c:pt>
                <c:pt idx="15">
                  <c:v>3.3765158988308492</c:v>
                </c:pt>
                <c:pt idx="16">
                  <c:v>3.6559210466574537</c:v>
                </c:pt>
                <c:pt idx="17">
                  <c:v>3.6104343873366722</c:v>
                </c:pt>
                <c:pt idx="18">
                  <c:v>3.3910223834480258</c:v>
                </c:pt>
                <c:pt idx="19">
                  <c:v>4.1356082829890042</c:v>
                </c:pt>
                <c:pt idx="20">
                  <c:v>4.014344404282534</c:v>
                </c:pt>
                <c:pt idx="21">
                  <c:v>3.2061421044031433</c:v>
                </c:pt>
                <c:pt idx="22">
                  <c:v>3.1028683298601454</c:v>
                </c:pt>
                <c:pt idx="23">
                  <c:v>2.6494454495443454</c:v>
                </c:pt>
                <c:pt idx="24">
                  <c:v>2.8933719281832118</c:v>
                </c:pt>
                <c:pt idx="25">
                  <c:v>2.1330405459138895</c:v>
                </c:pt>
                <c:pt idx="26">
                  <c:v>2.0553048827975875</c:v>
                </c:pt>
                <c:pt idx="27">
                  <c:v>1.4962559414952561</c:v>
                </c:pt>
                <c:pt idx="28">
                  <c:v>1.6649625875764127</c:v>
                </c:pt>
                <c:pt idx="29">
                  <c:v>1.7852498404621839</c:v>
                </c:pt>
                <c:pt idx="30">
                  <c:v>1.5231071674039074</c:v>
                </c:pt>
                <c:pt idx="31">
                  <c:v>1.3959152964152524</c:v>
                </c:pt>
                <c:pt idx="32">
                  <c:v>1.2500145690325006</c:v>
                </c:pt>
                <c:pt idx="33">
                  <c:v>0.67739702860058015</c:v>
                </c:pt>
                <c:pt idx="34">
                  <c:v>0.90644315028921718</c:v>
                </c:pt>
                <c:pt idx="35">
                  <c:v>0.9821891200441244</c:v>
                </c:pt>
                <c:pt idx="36">
                  <c:v>0.72066616766360381</c:v>
                </c:pt>
                <c:pt idx="37">
                  <c:v>0.84073928858247504</c:v>
                </c:pt>
                <c:pt idx="38">
                  <c:v>0.85845165395994527</c:v>
                </c:pt>
                <c:pt idx="39">
                  <c:v>0.50726759904756691</c:v>
                </c:pt>
                <c:pt idx="40">
                  <c:v>0.77687499986847253</c:v>
                </c:pt>
                <c:pt idx="41">
                  <c:v>0.76056235203284317</c:v>
                </c:pt>
                <c:pt idx="42">
                  <c:v>0.34301306810197107</c:v>
                </c:pt>
                <c:pt idx="43">
                  <c:v>0.8506622728390022</c:v>
                </c:pt>
                <c:pt idx="44">
                  <c:v>0.21540412152597832</c:v>
                </c:pt>
                <c:pt idx="45">
                  <c:v>0.68619312351116568</c:v>
                </c:pt>
                <c:pt idx="46">
                  <c:v>0.37292237651131854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0.2234306110587212</c:v>
                </c:pt>
                <c:pt idx="62">
                  <c:v>7.4866862821358071E-2</c:v>
                </c:pt>
                <c:pt idx="63">
                  <c:v>0.63988424164356172</c:v>
                </c:pt>
                <c:pt idx="64">
                  <c:v>0.56825986963473252</c:v>
                </c:pt>
                <c:pt idx="65">
                  <c:v>0.81609053427969369</c:v>
                </c:pt>
                <c:pt idx="66">
                  <c:v>1.1577097275140802</c:v>
                </c:pt>
                <c:pt idx="67">
                  <c:v>0.88202463225450467</c:v>
                </c:pt>
                <c:pt idx="68">
                  <c:v>0.76821261562164977</c:v>
                </c:pt>
                <c:pt idx="69">
                  <c:v>0.47062961160035743</c:v>
                </c:pt>
                <c:pt idx="70">
                  <c:v>0.32397797384241767</c:v>
                </c:pt>
                <c:pt idx="71">
                  <c:v>0.16212048115281574</c:v>
                </c:pt>
                <c:pt idx="72">
                  <c:v>0.613761011095033</c:v>
                </c:pt>
                <c:pt idx="73">
                  <c:v>0.70971213823283419</c:v>
                </c:pt>
                <c:pt idx="74">
                  <c:v>0.76862034875381879</c:v>
                </c:pt>
                <c:pt idx="75">
                  <c:v>0.75716113048695932</c:v>
                </c:pt>
                <c:pt idx="76">
                  <c:v>1.4346859773738019</c:v>
                </c:pt>
                <c:pt idx="77">
                  <c:v>0.92508336122428225</c:v>
                </c:pt>
                <c:pt idx="78">
                  <c:v>1.2931613873322187</c:v>
                </c:pt>
                <c:pt idx="79">
                  <c:v>1.8019107050387781</c:v>
                </c:pt>
                <c:pt idx="80">
                  <c:v>2.1764957783793295</c:v>
                </c:pt>
                <c:pt idx="81">
                  <c:v>2.4879360576050384</c:v>
                </c:pt>
                <c:pt idx="82">
                  <c:v>1.8567454927647371</c:v>
                </c:pt>
                <c:pt idx="83">
                  <c:v>1.3689261806062354</c:v>
                </c:pt>
                <c:pt idx="84">
                  <c:v>1.6246292055899665</c:v>
                </c:pt>
                <c:pt idx="85">
                  <c:v>1.3734972046291807</c:v>
                </c:pt>
                <c:pt idx="86">
                  <c:v>2.428279443583957</c:v>
                </c:pt>
                <c:pt idx="87">
                  <c:v>1.0398190227696991</c:v>
                </c:pt>
                <c:pt idx="88">
                  <c:v>1.4891950406472896</c:v>
                </c:pt>
                <c:pt idx="89">
                  <c:v>0.79565559083484816</c:v>
                </c:pt>
                <c:pt idx="90">
                  <c:v>0.69347161166772409</c:v>
                </c:pt>
                <c:pt idx="91">
                  <c:v>0.77004083229263398</c:v>
                </c:pt>
                <c:pt idx="92">
                  <c:v>0.28115277707691533</c:v>
                </c:pt>
                <c:pt idx="93">
                  <c:v>0.57321725810845459</c:v>
                </c:pt>
                <c:pt idx="94">
                  <c:v>0.57758049256883404</c:v>
                </c:pt>
                <c:pt idx="95">
                  <c:v>0.22816755921950083</c:v>
                </c:pt>
                <c:pt idx="96">
                  <c:v>0.4839123892246705</c:v>
                </c:pt>
                <c:pt idx="97">
                  <c:v>0.13923614215022073</c:v>
                </c:pt>
                <c:pt idx="98">
                  <c:v>0.56901734571409268</c:v>
                </c:pt>
                <c:pt idx="99">
                  <c:v>0.91487787168628554</c:v>
                </c:pt>
                <c:pt idx="100">
                  <c:v>0.2458220156001768</c:v>
                </c:pt>
                <c:pt idx="101">
                  <c:v>0.129577674169085</c:v>
                </c:pt>
                <c:pt idx="102">
                  <c:v>0.21088034433325814</c:v>
                </c:pt>
                <c:pt idx="103">
                  <c:v>0.58553876361809354</c:v>
                </c:pt>
                <c:pt idx="104">
                  <c:v>0.91485611429024272</c:v>
                </c:pt>
                <c:pt idx="105">
                  <c:v>0.4107142215047333</c:v>
                </c:pt>
                <c:pt idx="106">
                  <c:v>0.89152508158527466</c:v>
                </c:pt>
                <c:pt idx="107">
                  <c:v>0.45299153245480811</c:v>
                </c:pt>
                <c:pt idx="108">
                  <c:v>0</c:v>
                </c:pt>
                <c:pt idx="109">
                  <c:v>0.75818052532360114</c:v>
                </c:pt>
                <c:pt idx="110">
                  <c:v>0.61675945857231129</c:v>
                </c:pt>
                <c:pt idx="111">
                  <c:v>0.41939591349798877</c:v>
                </c:pt>
                <c:pt idx="112">
                  <c:v>0.34257007106261989</c:v>
                </c:pt>
                <c:pt idx="113">
                  <c:v>0.45972862576648088</c:v>
                </c:pt>
                <c:pt idx="114">
                  <c:v>0.36716423590584224</c:v>
                </c:pt>
                <c:pt idx="115">
                  <c:v>0.67561207286282676</c:v>
                </c:pt>
                <c:pt idx="116">
                  <c:v>0.5838243483245712</c:v>
                </c:pt>
                <c:pt idx="117">
                  <c:v>0</c:v>
                </c:pt>
                <c:pt idx="118">
                  <c:v>0</c:v>
                </c:pt>
                <c:pt idx="119" formatCode="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B4-4A3E-A9CC-AFCF9431F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8374672"/>
        <c:axId val="2018364880"/>
      </c:areaChart>
      <c:lineChart>
        <c:grouping val="standard"/>
        <c:varyColors val="0"/>
        <c:ser>
          <c:idx val="0"/>
          <c:order val="0"/>
          <c:tx>
            <c:strRef>
              <c:f>'Т01-2'!$B$2</c:f>
              <c:strCache>
                <c:ptCount val="1"/>
                <c:pt idx="0">
                  <c:v>Ставка по депозитам населения (факт)</c:v>
                </c:pt>
              </c:strCache>
            </c:strRef>
          </c:tx>
          <c:spPr>
            <a:ln w="254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'Т01-2'!$A$3:$A$122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'Т01-2'!$B$3:$B$121</c:f>
              <c:numCache>
                <c:formatCode>General</c:formatCode>
                <c:ptCount val="119"/>
                <c:pt idx="0">
                  <c:v>3.38</c:v>
                </c:pt>
                <c:pt idx="1">
                  <c:v>2.74</c:v>
                </c:pt>
                <c:pt idx="2">
                  <c:v>3.31</c:v>
                </c:pt>
                <c:pt idx="3">
                  <c:v>4.9400000000000004</c:v>
                </c:pt>
                <c:pt idx="4">
                  <c:v>3.74</c:v>
                </c:pt>
                <c:pt idx="5">
                  <c:v>2.2000000000000002</c:v>
                </c:pt>
                <c:pt idx="6">
                  <c:v>2.11</c:v>
                </c:pt>
                <c:pt idx="7">
                  <c:v>1.32</c:v>
                </c:pt>
                <c:pt idx="8">
                  <c:v>1.04</c:v>
                </c:pt>
                <c:pt idx="9">
                  <c:v>1.63</c:v>
                </c:pt>
                <c:pt idx="10">
                  <c:v>2.09</c:v>
                </c:pt>
                <c:pt idx="11">
                  <c:v>2.09</c:v>
                </c:pt>
                <c:pt idx="12">
                  <c:v>2.98</c:v>
                </c:pt>
                <c:pt idx="13">
                  <c:v>2.35</c:v>
                </c:pt>
                <c:pt idx="14">
                  <c:v>2.23</c:v>
                </c:pt>
                <c:pt idx="15">
                  <c:v>1.94</c:v>
                </c:pt>
                <c:pt idx="16">
                  <c:v>1.56</c:v>
                </c:pt>
                <c:pt idx="17">
                  <c:v>1.1399999999999999</c:v>
                </c:pt>
                <c:pt idx="18">
                  <c:v>1.1499999999999999</c:v>
                </c:pt>
                <c:pt idx="19">
                  <c:v>1.08</c:v>
                </c:pt>
                <c:pt idx="20">
                  <c:v>1.23</c:v>
                </c:pt>
                <c:pt idx="21">
                  <c:v>1.51</c:v>
                </c:pt>
                <c:pt idx="22">
                  <c:v>1.82</c:v>
                </c:pt>
                <c:pt idx="23">
                  <c:v>1.97</c:v>
                </c:pt>
                <c:pt idx="24">
                  <c:v>2.92</c:v>
                </c:pt>
                <c:pt idx="25">
                  <c:v>3.76</c:v>
                </c:pt>
                <c:pt idx="26">
                  <c:v>4.2300000000000004</c:v>
                </c:pt>
                <c:pt idx="27">
                  <c:v>4.49</c:v>
                </c:pt>
                <c:pt idx="28">
                  <c:v>4.78</c:v>
                </c:pt>
                <c:pt idx="29">
                  <c:v>4.5</c:v>
                </c:pt>
                <c:pt idx="30">
                  <c:v>4.8099999999999996</c:v>
                </c:pt>
                <c:pt idx="31">
                  <c:v>5</c:v>
                </c:pt>
                <c:pt idx="32">
                  <c:v>4.74</c:v>
                </c:pt>
                <c:pt idx="33">
                  <c:v>5.19</c:v>
                </c:pt>
                <c:pt idx="34">
                  <c:v>4.96</c:v>
                </c:pt>
                <c:pt idx="35">
                  <c:v>5.43</c:v>
                </c:pt>
                <c:pt idx="36">
                  <c:v>5.94</c:v>
                </c:pt>
                <c:pt idx="37">
                  <c:v>6.06</c:v>
                </c:pt>
                <c:pt idx="38">
                  <c:v>5.85</c:v>
                </c:pt>
                <c:pt idx="39">
                  <c:v>5.81</c:v>
                </c:pt>
                <c:pt idx="40">
                  <c:v>6.23</c:v>
                </c:pt>
                <c:pt idx="41">
                  <c:v>6.11</c:v>
                </c:pt>
                <c:pt idx="42">
                  <c:v>5.9</c:v>
                </c:pt>
                <c:pt idx="43">
                  <c:v>5.75</c:v>
                </c:pt>
                <c:pt idx="44">
                  <c:v>6.13</c:v>
                </c:pt>
                <c:pt idx="45">
                  <c:v>6.24</c:v>
                </c:pt>
                <c:pt idx="46">
                  <c:v>7.32</c:v>
                </c:pt>
                <c:pt idx="47">
                  <c:v>8.2899999999999991</c:v>
                </c:pt>
                <c:pt idx="48">
                  <c:v>8.76</c:v>
                </c:pt>
                <c:pt idx="49">
                  <c:v>8.9</c:v>
                </c:pt>
                <c:pt idx="50">
                  <c:v>9.25</c:v>
                </c:pt>
                <c:pt idx="51">
                  <c:v>9.42</c:v>
                </c:pt>
                <c:pt idx="52">
                  <c:v>9.1199999999999992</c:v>
                </c:pt>
                <c:pt idx="53">
                  <c:v>8.08</c:v>
                </c:pt>
                <c:pt idx="54">
                  <c:v>8.08</c:v>
                </c:pt>
                <c:pt idx="55">
                  <c:v>7.83</c:v>
                </c:pt>
                <c:pt idx="56">
                  <c:v>7.36</c:v>
                </c:pt>
                <c:pt idx="57">
                  <c:v>7.66</c:v>
                </c:pt>
                <c:pt idx="58">
                  <c:v>7.02</c:v>
                </c:pt>
                <c:pt idx="59">
                  <c:v>7.19</c:v>
                </c:pt>
                <c:pt idx="60">
                  <c:v>7.43</c:v>
                </c:pt>
                <c:pt idx="61">
                  <c:v>7.28</c:v>
                </c:pt>
                <c:pt idx="62">
                  <c:v>7.08</c:v>
                </c:pt>
                <c:pt idx="63">
                  <c:v>6.97</c:v>
                </c:pt>
                <c:pt idx="64">
                  <c:v>6.95</c:v>
                </c:pt>
                <c:pt idx="65">
                  <c:v>6.68</c:v>
                </c:pt>
                <c:pt idx="66">
                  <c:v>6.44</c:v>
                </c:pt>
                <c:pt idx="67">
                  <c:v>6.95</c:v>
                </c:pt>
                <c:pt idx="68">
                  <c:v>7.03</c:v>
                </c:pt>
                <c:pt idx="69">
                  <c:v>7.42</c:v>
                </c:pt>
                <c:pt idx="70">
                  <c:v>7.32</c:v>
                </c:pt>
                <c:pt idx="71">
                  <c:v>8.06</c:v>
                </c:pt>
                <c:pt idx="72">
                  <c:v>9.9700000000000006</c:v>
                </c:pt>
                <c:pt idx="73">
                  <c:v>9.7899999999999991</c:v>
                </c:pt>
                <c:pt idx="74">
                  <c:v>9.49</c:v>
                </c:pt>
                <c:pt idx="75">
                  <c:v>8.85</c:v>
                </c:pt>
                <c:pt idx="76">
                  <c:v>8.52</c:v>
                </c:pt>
                <c:pt idx="77">
                  <c:v>9.18</c:v>
                </c:pt>
                <c:pt idx="78">
                  <c:v>8.52</c:v>
                </c:pt>
                <c:pt idx="79">
                  <c:v>7.7</c:v>
                </c:pt>
                <c:pt idx="80">
                  <c:v>6.73</c:v>
                </c:pt>
                <c:pt idx="81">
                  <c:v>6.32</c:v>
                </c:pt>
                <c:pt idx="82">
                  <c:v>6.54</c:v>
                </c:pt>
                <c:pt idx="83">
                  <c:v>6.14</c:v>
                </c:pt>
                <c:pt idx="84">
                  <c:v>6.71</c:v>
                </c:pt>
                <c:pt idx="85">
                  <c:v>7.04</c:v>
                </c:pt>
                <c:pt idx="86">
                  <c:v>5.76</c:v>
                </c:pt>
                <c:pt idx="87">
                  <c:v>8.41</c:v>
                </c:pt>
                <c:pt idx="88">
                  <c:v>8.25</c:v>
                </c:pt>
                <c:pt idx="89">
                  <c:v>8.93</c:v>
                </c:pt>
                <c:pt idx="90">
                  <c:v>8</c:v>
                </c:pt>
                <c:pt idx="91">
                  <c:v>8.1199999999999992</c:v>
                </c:pt>
                <c:pt idx="92">
                  <c:v>8.81</c:v>
                </c:pt>
                <c:pt idx="93">
                  <c:v>7.83</c:v>
                </c:pt>
                <c:pt idx="94">
                  <c:v>7.2</c:v>
                </c:pt>
                <c:pt idx="95">
                  <c:v>7.95</c:v>
                </c:pt>
                <c:pt idx="96">
                  <c:v>8.25</c:v>
                </c:pt>
                <c:pt idx="97">
                  <c:v>7.57</c:v>
                </c:pt>
                <c:pt idx="98">
                  <c:v>7.09</c:v>
                </c:pt>
                <c:pt idx="99">
                  <c:v>6.75</c:v>
                </c:pt>
                <c:pt idx="100">
                  <c:v>7</c:v>
                </c:pt>
                <c:pt idx="101">
                  <c:v>7.07</c:v>
                </c:pt>
                <c:pt idx="102">
                  <c:v>6.5</c:v>
                </c:pt>
                <c:pt idx="103">
                  <c:v>6.18</c:v>
                </c:pt>
                <c:pt idx="104">
                  <c:v>5.33</c:v>
                </c:pt>
                <c:pt idx="105">
                  <c:v>5.73</c:v>
                </c:pt>
                <c:pt idx="106">
                  <c:v>4.63</c:v>
                </c:pt>
                <c:pt idx="107">
                  <c:v>5.34</c:v>
                </c:pt>
                <c:pt idx="108">
                  <c:v>5.33</c:v>
                </c:pt>
                <c:pt idx="109">
                  <c:v>5.32</c:v>
                </c:pt>
                <c:pt idx="110">
                  <c:v>4.97</c:v>
                </c:pt>
                <c:pt idx="111">
                  <c:v>4.71</c:v>
                </c:pt>
                <c:pt idx="112">
                  <c:v>4.8600000000000003</c:v>
                </c:pt>
                <c:pt idx="113">
                  <c:v>4.78</c:v>
                </c:pt>
                <c:pt idx="114">
                  <c:v>5.14</c:v>
                </c:pt>
                <c:pt idx="115">
                  <c:v>4.8780000000000001</c:v>
                </c:pt>
                <c:pt idx="116">
                  <c:v>5.1660000000000004</c:v>
                </c:pt>
                <c:pt idx="117">
                  <c:v>5.891</c:v>
                </c:pt>
                <c:pt idx="118">
                  <c:v>6.0730000000000004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2B4-4A3E-A9CC-AFCF9431F06E}"/>
            </c:ext>
          </c:extLst>
        </c:ser>
        <c:ser>
          <c:idx val="1"/>
          <c:order val="1"/>
          <c:tx>
            <c:strRef>
              <c:f>'Т01-2'!$C$2</c:f>
              <c:strCache>
                <c:ptCount val="1"/>
                <c:pt idx="0">
                  <c:v>Ставка по депозитам населения (равновесный)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'Т01-2'!$A$3:$A$122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'Т01-2'!$C$3:$C$122</c:f>
              <c:numCache>
                <c:formatCode>General</c:formatCode>
                <c:ptCount val="120"/>
                <c:pt idx="0">
                  <c:v>9.3063902304077999</c:v>
                </c:pt>
                <c:pt idx="1">
                  <c:v>10.148130162054052</c:v>
                </c:pt>
                <c:pt idx="2">
                  <c:v>7.9811872427280299</c:v>
                </c:pt>
                <c:pt idx="3">
                  <c:v>7.9831553049289887</c:v>
                </c:pt>
                <c:pt idx="4">
                  <c:v>6.2178135794030513</c:v>
                </c:pt>
                <c:pt idx="5">
                  <c:v>6.2302221096218791</c:v>
                </c:pt>
                <c:pt idx="6">
                  <c:v>6.3585276052449959</c:v>
                </c:pt>
                <c:pt idx="7">
                  <c:v>4.9436959893970744</c:v>
                </c:pt>
                <c:pt idx="8">
                  <c:v>4.9816900252525258</c:v>
                </c:pt>
                <c:pt idx="9">
                  <c:v>3.9086003787878774</c:v>
                </c:pt>
                <c:pt idx="10">
                  <c:v>4.0522950757575771</c:v>
                </c:pt>
                <c:pt idx="11">
                  <c:v>4.2117727272727263</c:v>
                </c:pt>
                <c:pt idx="12">
                  <c:v>3.087886403508771</c:v>
                </c:pt>
                <c:pt idx="13">
                  <c:v>2.3971634768740024</c:v>
                </c:pt>
                <c:pt idx="14">
                  <c:v>1.9016163277511968</c:v>
                </c:pt>
                <c:pt idx="15">
                  <c:v>1.6962699362041465</c:v>
                </c:pt>
                <c:pt idx="16">
                  <c:v>1.759151999316473</c:v>
                </c:pt>
                <c:pt idx="17">
                  <c:v>1.6629393084985193</c:v>
                </c:pt>
                <c:pt idx="18">
                  <c:v>1.7447150974025984</c:v>
                </c:pt>
                <c:pt idx="19">
                  <c:v>1.1183143939393947</c:v>
                </c:pt>
                <c:pt idx="20">
                  <c:v>1.2508943903318928</c:v>
                </c:pt>
                <c:pt idx="21">
                  <c:v>2.0680537518037516</c:v>
                </c:pt>
                <c:pt idx="22">
                  <c:v>2.2413979076479071</c:v>
                </c:pt>
                <c:pt idx="23">
                  <c:v>3.2399645562770552</c:v>
                </c:pt>
                <c:pt idx="24">
                  <c:v>3.267393939393938</c:v>
                </c:pt>
                <c:pt idx="25">
                  <c:v>3.9433188596491222</c:v>
                </c:pt>
                <c:pt idx="26">
                  <c:v>3.9625676767676783</c:v>
                </c:pt>
                <c:pt idx="27">
                  <c:v>4.3166888888888906</c:v>
                </c:pt>
                <c:pt idx="28">
                  <c:v>4.2409074603174615</c:v>
                </c:pt>
                <c:pt idx="29">
                  <c:v>4.2274825396825406</c:v>
                </c:pt>
                <c:pt idx="30">
                  <c:v>4.4399434092477579</c:v>
                </c:pt>
                <c:pt idx="31">
                  <c:v>4.5908442185833511</c:v>
                </c:pt>
                <c:pt idx="32">
                  <c:v>5.1066855448898938</c:v>
                </c:pt>
                <c:pt idx="33">
                  <c:v>6.1262202020202006</c:v>
                </c:pt>
                <c:pt idx="34">
                  <c:v>5.7568898989898969</c:v>
                </c:pt>
                <c:pt idx="35">
                  <c:v>5.7067774891774903</c:v>
                </c:pt>
                <c:pt idx="36">
                  <c:v>5.8222652958152965</c:v>
                </c:pt>
                <c:pt idx="37">
                  <c:v>5.2154242857142856</c:v>
                </c:pt>
                <c:pt idx="38">
                  <c:v>5.1358719047619052</c:v>
                </c:pt>
                <c:pt idx="39">
                  <c:v>5.5929282263630107</c:v>
                </c:pt>
                <c:pt idx="40">
                  <c:v>5.7105504485852308</c:v>
                </c:pt>
                <c:pt idx="41">
                  <c:v>6.0026651094798948</c:v>
                </c:pt>
                <c:pt idx="42">
                  <c:v>5.961652437417654</c:v>
                </c:pt>
                <c:pt idx="43">
                  <c:v>5.3040613965744408</c:v>
                </c:pt>
                <c:pt idx="44">
                  <c:v>5.8851307246376807</c:v>
                </c:pt>
                <c:pt idx="45">
                  <c:v>5.10670862663906</c:v>
                </c:pt>
                <c:pt idx="46">
                  <c:v>5.0997368875086266</c:v>
                </c:pt>
                <c:pt idx="47">
                  <c:v>5.0976244404739433</c:v>
                </c:pt>
                <c:pt idx="48">
                  <c:v>4.9230780838108359</c:v>
                </c:pt>
                <c:pt idx="49">
                  <c:v>4.9097744679876936</c:v>
                </c:pt>
                <c:pt idx="50">
                  <c:v>5.0692771799242538</c:v>
                </c:pt>
                <c:pt idx="51">
                  <c:v>4.81858576383926</c:v>
                </c:pt>
                <c:pt idx="52">
                  <c:v>4.8303909612239186</c:v>
                </c:pt>
                <c:pt idx="53">
                  <c:v>5.6229499474966165</c:v>
                </c:pt>
                <c:pt idx="54">
                  <c:v>5.3025788810043153</c:v>
                </c:pt>
                <c:pt idx="55">
                  <c:v>5.2924343781522571</c:v>
                </c:pt>
                <c:pt idx="56">
                  <c:v>5.3270180113109609</c:v>
                </c:pt>
                <c:pt idx="57">
                  <c:v>5.323354966570875</c:v>
                </c:pt>
                <c:pt idx="58">
                  <c:v>5.5924357908102804</c:v>
                </c:pt>
                <c:pt idx="59">
                  <c:v>5.8156295019053239</c:v>
                </c:pt>
                <c:pt idx="60">
                  <c:v>6.0459057807559589</c:v>
                </c:pt>
                <c:pt idx="61">
                  <c:v>6.1401181140350873</c:v>
                </c:pt>
                <c:pt idx="62">
                  <c:v>7.2914330681818162</c:v>
                </c:pt>
                <c:pt idx="63">
                  <c:v>6.6379916666666681</c:v>
                </c:pt>
                <c:pt idx="64">
                  <c:v>6.6255574212519965</c:v>
                </c:pt>
                <c:pt idx="65">
                  <c:v>5.9757991704805491</c:v>
                </c:pt>
                <c:pt idx="66">
                  <c:v>6.0382407449783875</c:v>
                </c:pt>
                <c:pt idx="67">
                  <c:v>7.0628728841207096</c:v>
                </c:pt>
                <c:pt idx="68">
                  <c:v>7.2788258014931921</c:v>
                </c:pt>
                <c:pt idx="69">
                  <c:v>7.8740478670187777</c:v>
                </c:pt>
                <c:pt idx="70">
                  <c:v>8.5387094859252315</c:v>
                </c:pt>
                <c:pt idx="71">
                  <c:v>11.59058709020025</c:v>
                </c:pt>
                <c:pt idx="72">
                  <c:v>12.825153129984052</c:v>
                </c:pt>
                <c:pt idx="73">
                  <c:v>11.156033249791145</c:v>
                </c:pt>
                <c:pt idx="74">
                  <c:v>11.04632913154097</c:v>
                </c:pt>
                <c:pt idx="75">
                  <c:v>9.2413059072871544</c:v>
                </c:pt>
                <c:pt idx="76">
                  <c:v>7.9042176497114012</c:v>
                </c:pt>
                <c:pt idx="77">
                  <c:v>8.8177935213940657</c:v>
                </c:pt>
                <c:pt idx="78">
                  <c:v>8.3162832643202229</c:v>
                </c:pt>
                <c:pt idx="79">
                  <c:v>8.2321674932555347</c:v>
                </c:pt>
                <c:pt idx="80">
                  <c:v>7.9579991702741673</c:v>
                </c:pt>
                <c:pt idx="81">
                  <c:v>6.5846047348484884</c:v>
                </c:pt>
                <c:pt idx="82">
                  <c:v>6.6607697603754934</c:v>
                </c:pt>
                <c:pt idx="83">
                  <c:v>7.2869793121431696</c:v>
                </c:pt>
                <c:pt idx="84">
                  <c:v>7.4768676779440355</c:v>
                </c:pt>
                <c:pt idx="85">
                  <c:v>7.4657839646464659</c:v>
                </c:pt>
                <c:pt idx="86">
                  <c:v>5.558718145743148</c:v>
                </c:pt>
                <c:pt idx="87">
                  <c:v>6.8994955978962578</c:v>
                </c:pt>
                <c:pt idx="88">
                  <c:v>6.2491498851294915</c:v>
                </c:pt>
                <c:pt idx="89">
                  <c:v>6.6654259189640754</c:v>
                </c:pt>
                <c:pt idx="90">
                  <c:v>6.5201658040027599</c:v>
                </c:pt>
                <c:pt idx="91">
                  <c:v>6.3319587019260926</c:v>
                </c:pt>
                <c:pt idx="92">
                  <c:v>6.6029746063115624</c:v>
                </c:pt>
                <c:pt idx="93">
                  <c:v>6.5412604617604622</c:v>
                </c:pt>
                <c:pt idx="94">
                  <c:v>6.7544541847041826</c:v>
                </c:pt>
                <c:pt idx="95">
                  <c:v>6.8087483766233738</c:v>
                </c:pt>
                <c:pt idx="96">
                  <c:v>6.0669508430166319</c:v>
                </c:pt>
                <c:pt idx="97">
                  <c:v>6.4738007518796978</c:v>
                </c:pt>
                <c:pt idx="98">
                  <c:v>6.0412755183413065</c:v>
                </c:pt>
                <c:pt idx="99">
                  <c:v>5.5490745614035086</c:v>
                </c:pt>
                <c:pt idx="100">
                  <c:v>6.0407158730158743</c:v>
                </c:pt>
                <c:pt idx="101">
                  <c:v>6.224492063492062</c:v>
                </c:pt>
                <c:pt idx="102">
                  <c:v>6.2597389579020017</c:v>
                </c:pt>
                <c:pt idx="103">
                  <c:v>5.7696057625948924</c:v>
                </c:pt>
                <c:pt idx="104">
                  <c:v>5.1851076447706888</c:v>
                </c:pt>
                <c:pt idx="105">
                  <c:v>5.609945526695526</c:v>
                </c:pt>
                <c:pt idx="106">
                  <c:v>5.1854559884559883</c:v>
                </c:pt>
                <c:pt idx="107">
                  <c:v>5.2943769841269832</c:v>
                </c:pt>
                <c:pt idx="108">
                  <c:v>5.5225556140516918</c:v>
                </c:pt>
                <c:pt idx="109">
                  <c:v>4.5379078947368434</c:v>
                </c:pt>
                <c:pt idx="110">
                  <c:v>4.5607028043593836</c:v>
                </c:pt>
                <c:pt idx="111">
                  <c:v>5.0312027417027423</c:v>
                </c:pt>
                <c:pt idx="112">
                  <c:v>5.1784737734487747</c:v>
                </c:pt>
                <c:pt idx="113">
                  <c:v>5.7114873737373744</c:v>
                </c:pt>
                <c:pt idx="114">
                  <c:v>5.5720035839764108</c:v>
                </c:pt>
                <c:pt idx="115">
                  <c:v>6.0083448616600803</c:v>
                </c:pt>
                <c:pt idx="116">
                  <c:v>6.4205833333333358</c:v>
                </c:pt>
                <c:pt idx="117">
                  <c:v>6.9149387824656845</c:v>
                </c:pt>
                <c:pt idx="118">
                  <c:v>7.0209810025265096</c:v>
                </c:pt>
                <c:pt idx="119">
                  <c:v>6.8566595739550804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2B4-4A3E-A9CC-AFCF9431F06E}"/>
            </c:ext>
          </c:extLst>
        </c:ser>
        <c:ser>
          <c:idx val="2"/>
          <c:order val="2"/>
          <c:tx>
            <c:strRef>
              <c:f>'Т01-2'!$D$2</c:f>
              <c:strCache>
                <c:ptCount val="1"/>
                <c:pt idx="0">
                  <c:v>Ставка по кредитам организациям (факт)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'Т01-2'!$A$3:$A$122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'Т01-2'!$D$3:$D$121</c:f>
              <c:numCache>
                <c:formatCode>General</c:formatCode>
                <c:ptCount val="119"/>
                <c:pt idx="0">
                  <c:v>13.32</c:v>
                </c:pt>
                <c:pt idx="1">
                  <c:v>13.83</c:v>
                </c:pt>
                <c:pt idx="2">
                  <c:v>16.559999999999999</c:v>
                </c:pt>
                <c:pt idx="3">
                  <c:v>15.73</c:v>
                </c:pt>
                <c:pt idx="4">
                  <c:v>16.8</c:v>
                </c:pt>
                <c:pt idx="5">
                  <c:v>14.96</c:v>
                </c:pt>
                <c:pt idx="6">
                  <c:v>14.15</c:v>
                </c:pt>
                <c:pt idx="7">
                  <c:v>15.81</c:v>
                </c:pt>
                <c:pt idx="8">
                  <c:v>14.69</c:v>
                </c:pt>
                <c:pt idx="9">
                  <c:v>15.57</c:v>
                </c:pt>
                <c:pt idx="10">
                  <c:v>14.06</c:v>
                </c:pt>
                <c:pt idx="11">
                  <c:v>12.94</c:v>
                </c:pt>
                <c:pt idx="12">
                  <c:v>14.18</c:v>
                </c:pt>
                <c:pt idx="13">
                  <c:v>14.07</c:v>
                </c:pt>
                <c:pt idx="14">
                  <c:v>13.49</c:v>
                </c:pt>
                <c:pt idx="15">
                  <c:v>12.59</c:v>
                </c:pt>
                <c:pt idx="16">
                  <c:v>12.69</c:v>
                </c:pt>
                <c:pt idx="17">
                  <c:v>12</c:v>
                </c:pt>
                <c:pt idx="18">
                  <c:v>11.3</c:v>
                </c:pt>
                <c:pt idx="19">
                  <c:v>12.53</c:v>
                </c:pt>
                <c:pt idx="20">
                  <c:v>12.25</c:v>
                </c:pt>
                <c:pt idx="21">
                  <c:v>10.81</c:v>
                </c:pt>
                <c:pt idx="22">
                  <c:v>10.77</c:v>
                </c:pt>
                <c:pt idx="23">
                  <c:v>9.85</c:v>
                </c:pt>
                <c:pt idx="24">
                  <c:v>11.15</c:v>
                </c:pt>
                <c:pt idx="25">
                  <c:v>10.46</c:v>
                </c:pt>
                <c:pt idx="26">
                  <c:v>10.9</c:v>
                </c:pt>
                <c:pt idx="27">
                  <c:v>10.15</c:v>
                </c:pt>
                <c:pt idx="28">
                  <c:v>10.77</c:v>
                </c:pt>
                <c:pt idx="29">
                  <c:v>10.67</c:v>
                </c:pt>
                <c:pt idx="30">
                  <c:v>10.53</c:v>
                </c:pt>
                <c:pt idx="31">
                  <c:v>10.61</c:v>
                </c:pt>
                <c:pt idx="32">
                  <c:v>10.25</c:v>
                </c:pt>
                <c:pt idx="33">
                  <c:v>9.67</c:v>
                </c:pt>
                <c:pt idx="34">
                  <c:v>10.039999999999999</c:v>
                </c:pt>
                <c:pt idx="35">
                  <c:v>10.82</c:v>
                </c:pt>
                <c:pt idx="36">
                  <c:v>10.99</c:v>
                </c:pt>
                <c:pt idx="37">
                  <c:v>11.42</c:v>
                </c:pt>
                <c:pt idx="38">
                  <c:v>11.26</c:v>
                </c:pt>
                <c:pt idx="39">
                  <c:v>10.45</c:v>
                </c:pt>
                <c:pt idx="40">
                  <c:v>11.46</c:v>
                </c:pt>
                <c:pt idx="41">
                  <c:v>11.46</c:v>
                </c:pt>
                <c:pt idx="42">
                  <c:v>10.54</c:v>
                </c:pt>
                <c:pt idx="43">
                  <c:v>11.39</c:v>
                </c:pt>
                <c:pt idx="44">
                  <c:v>10.39</c:v>
                </c:pt>
                <c:pt idx="45">
                  <c:v>11.39</c:v>
                </c:pt>
                <c:pt idx="46">
                  <c:v>12</c:v>
                </c:pt>
                <c:pt idx="47">
                  <c:v>11.57</c:v>
                </c:pt>
                <c:pt idx="48">
                  <c:v>11.57</c:v>
                </c:pt>
                <c:pt idx="49">
                  <c:v>12.17</c:v>
                </c:pt>
                <c:pt idx="50">
                  <c:v>11.79</c:v>
                </c:pt>
                <c:pt idx="51">
                  <c:v>11.63</c:v>
                </c:pt>
                <c:pt idx="52">
                  <c:v>11.46</c:v>
                </c:pt>
                <c:pt idx="53">
                  <c:v>11.31</c:v>
                </c:pt>
                <c:pt idx="54">
                  <c:v>11.28</c:v>
                </c:pt>
                <c:pt idx="55">
                  <c:v>11.27</c:v>
                </c:pt>
                <c:pt idx="56">
                  <c:v>10.87</c:v>
                </c:pt>
                <c:pt idx="57">
                  <c:v>11.09</c:v>
                </c:pt>
                <c:pt idx="58">
                  <c:v>10.43</c:v>
                </c:pt>
                <c:pt idx="59">
                  <c:v>10.199999999999999</c:v>
                </c:pt>
                <c:pt idx="60">
                  <c:v>10.28</c:v>
                </c:pt>
                <c:pt idx="61">
                  <c:v>10.91</c:v>
                </c:pt>
                <c:pt idx="62">
                  <c:v>10.3</c:v>
                </c:pt>
                <c:pt idx="63">
                  <c:v>11.24</c:v>
                </c:pt>
                <c:pt idx="64">
                  <c:v>11.29</c:v>
                </c:pt>
                <c:pt idx="65">
                  <c:v>11.48</c:v>
                </c:pt>
                <c:pt idx="66">
                  <c:v>11.81</c:v>
                </c:pt>
                <c:pt idx="67">
                  <c:v>11.66</c:v>
                </c:pt>
                <c:pt idx="68">
                  <c:v>11.7</c:v>
                </c:pt>
                <c:pt idx="69">
                  <c:v>12.16</c:v>
                </c:pt>
                <c:pt idx="70">
                  <c:v>11.94</c:v>
                </c:pt>
                <c:pt idx="71">
                  <c:v>12.15</c:v>
                </c:pt>
                <c:pt idx="72">
                  <c:v>14.87</c:v>
                </c:pt>
                <c:pt idx="73">
                  <c:v>15.03</c:v>
                </c:pt>
                <c:pt idx="74">
                  <c:v>15.31</c:v>
                </c:pt>
                <c:pt idx="75">
                  <c:v>14.38</c:v>
                </c:pt>
                <c:pt idx="76">
                  <c:v>15.06</c:v>
                </c:pt>
                <c:pt idx="77">
                  <c:v>14.37</c:v>
                </c:pt>
                <c:pt idx="78">
                  <c:v>14.1</c:v>
                </c:pt>
                <c:pt idx="79">
                  <c:v>14.08</c:v>
                </c:pt>
                <c:pt idx="80">
                  <c:v>13.97</c:v>
                </c:pt>
                <c:pt idx="81">
                  <c:v>14.4</c:v>
                </c:pt>
                <c:pt idx="82">
                  <c:v>13.57</c:v>
                </c:pt>
                <c:pt idx="83">
                  <c:v>12.07</c:v>
                </c:pt>
                <c:pt idx="84">
                  <c:v>13.13</c:v>
                </c:pt>
                <c:pt idx="85">
                  <c:v>13.09</c:v>
                </c:pt>
                <c:pt idx="86">
                  <c:v>13.98</c:v>
                </c:pt>
                <c:pt idx="87">
                  <c:v>13.77</c:v>
                </c:pt>
                <c:pt idx="88">
                  <c:v>14.33</c:v>
                </c:pt>
                <c:pt idx="89">
                  <c:v>13.65</c:v>
                </c:pt>
                <c:pt idx="90">
                  <c:v>12.59</c:v>
                </c:pt>
                <c:pt idx="91">
                  <c:v>12.94</c:v>
                </c:pt>
                <c:pt idx="92">
                  <c:v>12.73</c:v>
                </c:pt>
                <c:pt idx="93">
                  <c:v>12.44</c:v>
                </c:pt>
                <c:pt idx="94">
                  <c:v>11.91</c:v>
                </c:pt>
                <c:pt idx="95">
                  <c:v>12.11</c:v>
                </c:pt>
                <c:pt idx="96">
                  <c:v>12.99</c:v>
                </c:pt>
                <c:pt idx="97">
                  <c:v>11.6</c:v>
                </c:pt>
                <c:pt idx="98">
                  <c:v>11.78</c:v>
                </c:pt>
                <c:pt idx="99">
                  <c:v>11.94</c:v>
                </c:pt>
                <c:pt idx="100">
                  <c:v>10.65</c:v>
                </c:pt>
                <c:pt idx="101">
                  <c:v>10.33</c:v>
                </c:pt>
                <c:pt idx="102">
                  <c:v>9.86</c:v>
                </c:pt>
                <c:pt idx="103">
                  <c:v>10.27</c:v>
                </c:pt>
                <c:pt idx="104">
                  <c:v>10.06</c:v>
                </c:pt>
                <c:pt idx="105">
                  <c:v>9.35</c:v>
                </c:pt>
                <c:pt idx="106">
                  <c:v>9.2200000000000006</c:v>
                </c:pt>
                <c:pt idx="107">
                  <c:v>9.26</c:v>
                </c:pt>
                <c:pt idx="108">
                  <c:v>7.94</c:v>
                </c:pt>
                <c:pt idx="109">
                  <c:v>9.8800000000000008</c:v>
                </c:pt>
                <c:pt idx="110">
                  <c:v>9.08</c:v>
                </c:pt>
                <c:pt idx="111">
                  <c:v>8.33</c:v>
                </c:pt>
                <c:pt idx="112">
                  <c:v>8.11</c:v>
                </c:pt>
                <c:pt idx="113">
                  <c:v>8.24</c:v>
                </c:pt>
                <c:pt idx="114">
                  <c:v>8.33</c:v>
                </c:pt>
                <c:pt idx="115">
                  <c:v>8.8569999999999993</c:v>
                </c:pt>
                <c:pt idx="116">
                  <c:v>9.0169999999999995</c:v>
                </c:pt>
                <c:pt idx="117">
                  <c:v>8.5649999999999995</c:v>
                </c:pt>
                <c:pt idx="118">
                  <c:v>8.8759999999999994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2B4-4A3E-A9CC-AFCF9431F06E}"/>
            </c:ext>
          </c:extLst>
        </c:ser>
        <c:ser>
          <c:idx val="3"/>
          <c:order val="3"/>
          <c:tx>
            <c:strRef>
              <c:f>'Т01-2'!$E$2</c:f>
              <c:strCache>
                <c:ptCount val="1"/>
                <c:pt idx="0">
                  <c:v>Ставка по кредитам организациям (равновесный)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'Т01-2'!$A$3:$A$122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'Т01-2'!$E$3:$E$122</c:f>
              <c:numCache>
                <c:formatCode>General</c:formatCode>
                <c:ptCount val="120"/>
                <c:pt idx="0">
                  <c:v>21.880304000444774</c:v>
                </c:pt>
                <c:pt idx="1">
                  <c:v>21.766090535523222</c:v>
                </c:pt>
                <c:pt idx="2">
                  <c:v>21.23118724272803</c:v>
                </c:pt>
                <c:pt idx="3">
                  <c:v>18.773155304928991</c:v>
                </c:pt>
                <c:pt idx="4">
                  <c:v>19.277813579403052</c:v>
                </c:pt>
                <c:pt idx="5">
                  <c:v>18.990222109621882</c:v>
                </c:pt>
                <c:pt idx="6">
                  <c:v>18.398527605244997</c:v>
                </c:pt>
                <c:pt idx="7">
                  <c:v>19.433695989397073</c:v>
                </c:pt>
                <c:pt idx="8">
                  <c:v>18.631690025252524</c:v>
                </c:pt>
                <c:pt idx="9">
                  <c:v>17.848600378787879</c:v>
                </c:pt>
                <c:pt idx="10">
                  <c:v>16.022295075757576</c:v>
                </c:pt>
                <c:pt idx="11">
                  <c:v>15.061772727272725</c:v>
                </c:pt>
                <c:pt idx="12">
                  <c:v>14.287886403508772</c:v>
                </c:pt>
                <c:pt idx="13">
                  <c:v>14.117163476874003</c:v>
                </c:pt>
                <c:pt idx="14">
                  <c:v>13.161616327751195</c:v>
                </c:pt>
                <c:pt idx="15">
                  <c:v>12.346269936204147</c:v>
                </c:pt>
                <c:pt idx="16">
                  <c:v>12.889151999316471</c:v>
                </c:pt>
                <c:pt idx="17">
                  <c:v>12.52293930849852</c:v>
                </c:pt>
                <c:pt idx="18">
                  <c:v>11.894715097402599</c:v>
                </c:pt>
                <c:pt idx="19">
                  <c:v>12.568314393939394</c:v>
                </c:pt>
                <c:pt idx="20">
                  <c:v>12.270894390331891</c:v>
                </c:pt>
                <c:pt idx="21">
                  <c:v>11.368053751803753</c:v>
                </c:pt>
                <c:pt idx="22">
                  <c:v>11.191397907647906</c:v>
                </c:pt>
                <c:pt idx="23">
                  <c:v>11.119964556277054</c:v>
                </c:pt>
                <c:pt idx="24">
                  <c:v>11.497393939393939</c:v>
                </c:pt>
                <c:pt idx="25">
                  <c:v>10.643318859649124</c:v>
                </c:pt>
                <c:pt idx="26">
                  <c:v>10.632567676767678</c:v>
                </c:pt>
                <c:pt idx="27">
                  <c:v>9.9766888888888907</c:v>
                </c:pt>
                <c:pt idx="28">
                  <c:v>10.230907460317463</c:v>
                </c:pt>
                <c:pt idx="29">
                  <c:v>10.397482539682541</c:v>
                </c:pt>
                <c:pt idx="30">
                  <c:v>10.159943409247758</c:v>
                </c:pt>
                <c:pt idx="31">
                  <c:v>10.200844218583351</c:v>
                </c:pt>
                <c:pt idx="32">
                  <c:v>10.616685544889894</c:v>
                </c:pt>
                <c:pt idx="33">
                  <c:v>10.6062202020202</c:v>
                </c:pt>
                <c:pt idx="34">
                  <c:v>10.836889898989895</c:v>
                </c:pt>
                <c:pt idx="35">
                  <c:v>11.096777489177489</c:v>
                </c:pt>
                <c:pt idx="36">
                  <c:v>10.872265295815296</c:v>
                </c:pt>
                <c:pt idx="37">
                  <c:v>10.575424285714286</c:v>
                </c:pt>
                <c:pt idx="38">
                  <c:v>10.545871904761905</c:v>
                </c:pt>
                <c:pt idx="39">
                  <c:v>10.232928226363011</c:v>
                </c:pt>
                <c:pt idx="40">
                  <c:v>10.940550448585231</c:v>
                </c:pt>
                <c:pt idx="41">
                  <c:v>11.352665109479895</c:v>
                </c:pt>
                <c:pt idx="42">
                  <c:v>10.601652437417654</c:v>
                </c:pt>
                <c:pt idx="43">
                  <c:v>10.944061396574442</c:v>
                </c:pt>
                <c:pt idx="44">
                  <c:v>10.145130724637681</c:v>
                </c:pt>
                <c:pt idx="45">
                  <c:v>10.25670862663906</c:v>
                </c:pt>
                <c:pt idx="46">
                  <c:v>9.7797368875086264</c:v>
                </c:pt>
                <c:pt idx="47">
                  <c:v>9.251209527780027</c:v>
                </c:pt>
                <c:pt idx="48">
                  <c:v>9.1986219161891647</c:v>
                </c:pt>
                <c:pt idx="49">
                  <c:v>9.2192281709011947</c:v>
                </c:pt>
                <c:pt idx="50">
                  <c:v>9.4050605852272593</c:v>
                </c:pt>
                <c:pt idx="51">
                  <c:v>9.1455456394796393</c:v>
                </c:pt>
                <c:pt idx="52">
                  <c:v>9.0102765522567516</c:v>
                </c:pt>
                <c:pt idx="53">
                  <c:v>9.7120771574033178</c:v>
                </c:pt>
                <c:pt idx="54">
                  <c:v>9.2905713148905633</c:v>
                </c:pt>
                <c:pt idx="55">
                  <c:v>9.2817594475268947</c:v>
                </c:pt>
                <c:pt idx="56">
                  <c:v>9.1858078184148653</c:v>
                </c:pt>
                <c:pt idx="57">
                  <c:v>8.977435647645823</c:v>
                </c:pt>
                <c:pt idx="58">
                  <c:v>9.1758094472849585</c:v>
                </c:pt>
                <c:pt idx="59">
                  <c:v>9.3580045833077072</c:v>
                </c:pt>
                <c:pt idx="60">
                  <c:v>9.5306745450585773</c:v>
                </c:pt>
                <c:pt idx="61">
                  <c:v>9.770118114035089</c:v>
                </c:pt>
                <c:pt idx="62">
                  <c:v>10.511433068181818</c:v>
                </c:pt>
                <c:pt idx="63">
                  <c:v>10.907991666666669</c:v>
                </c:pt>
                <c:pt idx="64">
                  <c:v>10.965557421251997</c:v>
                </c:pt>
                <c:pt idx="65">
                  <c:v>10.775799170480548</c:v>
                </c:pt>
                <c:pt idx="66">
                  <c:v>11.408240744978388</c:v>
                </c:pt>
                <c:pt idx="67">
                  <c:v>11.77287288412071</c:v>
                </c:pt>
                <c:pt idx="68">
                  <c:v>11.948825801493189</c:v>
                </c:pt>
                <c:pt idx="69">
                  <c:v>12.614047867018776</c:v>
                </c:pt>
                <c:pt idx="70">
                  <c:v>13.158709485925229</c:v>
                </c:pt>
                <c:pt idx="71">
                  <c:v>15.68058709020025</c:v>
                </c:pt>
                <c:pt idx="72">
                  <c:v>17.725153129984051</c:v>
                </c:pt>
                <c:pt idx="73">
                  <c:v>16.396033249791145</c:v>
                </c:pt>
                <c:pt idx="74">
                  <c:v>16.866329131540972</c:v>
                </c:pt>
                <c:pt idx="75">
                  <c:v>14.771305907287156</c:v>
                </c:pt>
                <c:pt idx="76">
                  <c:v>14.444217649711403</c:v>
                </c:pt>
                <c:pt idx="77">
                  <c:v>14.007793521394065</c:v>
                </c:pt>
                <c:pt idx="78">
                  <c:v>13.896283264320223</c:v>
                </c:pt>
                <c:pt idx="79">
                  <c:v>14.612167493255535</c:v>
                </c:pt>
                <c:pt idx="80">
                  <c:v>15.197999170274169</c:v>
                </c:pt>
                <c:pt idx="81">
                  <c:v>14.664604734848488</c:v>
                </c:pt>
                <c:pt idx="82">
                  <c:v>13.690769760375494</c:v>
                </c:pt>
                <c:pt idx="83">
                  <c:v>13.21697931214317</c:v>
                </c:pt>
                <c:pt idx="84">
                  <c:v>13.896867677944039</c:v>
                </c:pt>
                <c:pt idx="85">
                  <c:v>13.515783964646467</c:v>
                </c:pt>
                <c:pt idx="86">
                  <c:v>13.778718145743149</c:v>
                </c:pt>
                <c:pt idx="87">
                  <c:v>12.259495597896256</c:v>
                </c:pt>
                <c:pt idx="88">
                  <c:v>12.329149885129493</c:v>
                </c:pt>
                <c:pt idx="89">
                  <c:v>11.385425918964076</c:v>
                </c:pt>
                <c:pt idx="90">
                  <c:v>11.11016580400276</c:v>
                </c:pt>
                <c:pt idx="91">
                  <c:v>11.151958701926093</c:v>
                </c:pt>
                <c:pt idx="92">
                  <c:v>10.522974606311562</c:v>
                </c:pt>
                <c:pt idx="93">
                  <c:v>11.151260461760462</c:v>
                </c:pt>
                <c:pt idx="94">
                  <c:v>11.464454184704186</c:v>
                </c:pt>
                <c:pt idx="95">
                  <c:v>10.968748376623372</c:v>
                </c:pt>
                <c:pt idx="96">
                  <c:v>10.806950843016631</c:v>
                </c:pt>
                <c:pt idx="97">
                  <c:v>10.503800751879696</c:v>
                </c:pt>
                <c:pt idx="98">
                  <c:v>10.731275518341304</c:v>
                </c:pt>
                <c:pt idx="99">
                  <c:v>10.739074561403509</c:v>
                </c:pt>
                <c:pt idx="100">
                  <c:v>9.6907158730158756</c:v>
                </c:pt>
                <c:pt idx="101">
                  <c:v>9.4844920634920626</c:v>
                </c:pt>
                <c:pt idx="102">
                  <c:v>9.619738957902003</c:v>
                </c:pt>
                <c:pt idx="103">
                  <c:v>9.8596057625948923</c:v>
                </c:pt>
                <c:pt idx="104">
                  <c:v>9.9151076447706874</c:v>
                </c:pt>
                <c:pt idx="105">
                  <c:v>9.229945526695527</c:v>
                </c:pt>
                <c:pt idx="106">
                  <c:v>9.77545598845599</c:v>
                </c:pt>
                <c:pt idx="107">
                  <c:v>9.2143769841269823</c:v>
                </c:pt>
                <c:pt idx="108">
                  <c:v>8.6201754636425427</c:v>
                </c:pt>
                <c:pt idx="109">
                  <c:v>9.0979078947368439</c:v>
                </c:pt>
                <c:pt idx="110">
                  <c:v>8.670702804359383</c:v>
                </c:pt>
                <c:pt idx="111">
                  <c:v>8.6512027417027415</c:v>
                </c:pt>
                <c:pt idx="112">
                  <c:v>8.428473773448772</c:v>
                </c:pt>
                <c:pt idx="113">
                  <c:v>9.1714873737373726</c:v>
                </c:pt>
                <c:pt idx="114">
                  <c:v>8.7620035839764085</c:v>
                </c:pt>
                <c:pt idx="115">
                  <c:v>9.9873448616600804</c:v>
                </c:pt>
                <c:pt idx="116">
                  <c:v>10.271583333333334</c:v>
                </c:pt>
                <c:pt idx="117">
                  <c:v>9.6646850960712403</c:v>
                </c:pt>
                <c:pt idx="118">
                  <c:v>9.8325020892609327</c:v>
                </c:pt>
                <c:pt idx="119">
                  <c:v>9.6681806606895044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2B4-4A3E-A9CC-AFCF9431F06E}"/>
            </c:ext>
          </c:extLst>
        </c:ser>
        <c:ser>
          <c:idx val="4"/>
          <c:order val="4"/>
          <c:tx>
            <c:strRef>
              <c:f>'Т01-2'!$F$2</c:f>
              <c:strCache>
                <c:ptCount val="1"/>
                <c:pt idx="0">
                  <c:v>Трансфертная ставка (ОФЗ)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'Т01-2'!$A$3:$A$122</c:f>
              <c:numCache>
                <c:formatCode>m/d/yyyy</c:formatCode>
                <c:ptCount val="120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</c:numCache>
            </c:numRef>
          </c:cat>
          <c:val>
            <c:numRef>
              <c:f>'Т01-2'!$F$3:$F$122</c:f>
              <c:numCache>
                <c:formatCode>0.00</c:formatCode>
                <c:ptCount val="120"/>
                <c:pt idx="0">
                  <c:v>10.886875</c:v>
                </c:pt>
                <c:pt idx="1">
                  <c:v>11.704210526315791</c:v>
                </c:pt>
                <c:pt idx="2">
                  <c:v>11.423333333333332</c:v>
                </c:pt>
                <c:pt idx="3">
                  <c:v>11.005454545454546</c:v>
                </c:pt>
                <c:pt idx="4">
                  <c:v>10.913684210526315</c:v>
                </c:pt>
                <c:pt idx="5">
                  <c:v>11.114761904761904</c:v>
                </c:pt>
                <c:pt idx="6">
                  <c:v>11.267826086956523</c:v>
                </c:pt>
                <c:pt idx="7">
                  <c:v>11.239523809523808</c:v>
                </c:pt>
                <c:pt idx="8">
                  <c:v>10.994090909090909</c:v>
                </c:pt>
                <c:pt idx="9">
                  <c:v>10.047727272727272</c:v>
                </c:pt>
                <c:pt idx="10">
                  <c:v>9.197000000000001</c:v>
                </c:pt>
                <c:pt idx="11">
                  <c:v>8.7309090909090905</c:v>
                </c:pt>
                <c:pt idx="12">
                  <c:v>7.7606666666666655</c:v>
                </c:pt>
                <c:pt idx="13">
                  <c:v>7.4273684210526305</c:v>
                </c:pt>
                <c:pt idx="14">
                  <c:v>6.8113636363636365</c:v>
                </c:pt>
                <c:pt idx="15">
                  <c:v>6.3727272727272721</c:v>
                </c:pt>
                <c:pt idx="16">
                  <c:v>6.7289473684210517</c:v>
                </c:pt>
                <c:pt idx="17">
                  <c:v>6.5880952380952378</c:v>
                </c:pt>
                <c:pt idx="18">
                  <c:v>6.4513636363636371</c:v>
                </c:pt>
                <c:pt idx="19">
                  <c:v>6.5772727272727272</c:v>
                </c:pt>
                <c:pt idx="20">
                  <c:v>6.5913636363636376</c:v>
                </c:pt>
                <c:pt idx="21">
                  <c:v>6.6047619047619053</c:v>
                </c:pt>
                <c:pt idx="22">
                  <c:v>6.6809523809523803</c:v>
                </c:pt>
                <c:pt idx="23">
                  <c:v>7.2431818181818182</c:v>
                </c:pt>
                <c:pt idx="24">
                  <c:v>7.5666666666666664</c:v>
                </c:pt>
                <c:pt idx="25">
                  <c:v>7.5226315789473688</c:v>
                </c:pt>
                <c:pt idx="26">
                  <c:v>7.5054545454545467</c:v>
                </c:pt>
                <c:pt idx="27">
                  <c:v>7.2957142857142872</c:v>
                </c:pt>
                <c:pt idx="28">
                  <c:v>7.3955000000000002</c:v>
                </c:pt>
                <c:pt idx="29">
                  <c:v>7.5100000000000007</c:v>
                </c:pt>
                <c:pt idx="30">
                  <c:v>7.4595238095238097</c:v>
                </c:pt>
                <c:pt idx="31">
                  <c:v>7.4847826086956539</c:v>
                </c:pt>
                <c:pt idx="32">
                  <c:v>7.8677272727272731</c:v>
                </c:pt>
                <c:pt idx="33">
                  <c:v>8.3376190476190466</c:v>
                </c:pt>
                <c:pt idx="34">
                  <c:v>8.1942857142857122</c:v>
                </c:pt>
                <c:pt idx="35">
                  <c:v>8.2222727272727276</c:v>
                </c:pt>
                <c:pt idx="36">
                  <c:v>8.0638095238095246</c:v>
                </c:pt>
                <c:pt idx="37">
                  <c:v>7.5520000000000014</c:v>
                </c:pt>
                <c:pt idx="38">
                  <c:v>7.4820000000000011</c:v>
                </c:pt>
                <c:pt idx="39">
                  <c:v>7.5880952380952396</c:v>
                </c:pt>
                <c:pt idx="40">
                  <c:v>7.9871428571428567</c:v>
                </c:pt>
                <c:pt idx="41">
                  <c:v>8.2690000000000019</c:v>
                </c:pt>
                <c:pt idx="42">
                  <c:v>7.7872727272727253</c:v>
                </c:pt>
                <c:pt idx="43">
                  <c:v>7.6278260869565218</c:v>
                </c:pt>
                <c:pt idx="44">
                  <c:v>7.5709999999999997</c:v>
                </c:pt>
                <c:pt idx="45">
                  <c:v>7.2486956521739128</c:v>
                </c:pt>
                <c:pt idx="46">
                  <c:v>6.9142857142857137</c:v>
                </c:pt>
                <c:pt idx="47">
                  <c:v>6.5230000000000006</c:v>
                </c:pt>
                <c:pt idx="48">
                  <c:v>6.3394444444444451</c:v>
                </c:pt>
                <c:pt idx="49">
                  <c:v>6.3384999999999998</c:v>
                </c:pt>
                <c:pt idx="50">
                  <c:v>6.5015000000000001</c:v>
                </c:pt>
                <c:pt idx="51">
                  <c:v>6.2386363636363624</c:v>
                </c:pt>
                <c:pt idx="52">
                  <c:v>6.2504761904761903</c:v>
                </c:pt>
                <c:pt idx="53">
                  <c:v>7.0773684210526326</c:v>
                </c:pt>
                <c:pt idx="54">
                  <c:v>6.7386956521739148</c:v>
                </c:pt>
                <c:pt idx="55">
                  <c:v>6.7240909090909096</c:v>
                </c:pt>
                <c:pt idx="56">
                  <c:v>6.7561904761904747</c:v>
                </c:pt>
                <c:pt idx="57">
                  <c:v>6.7460869565217374</c:v>
                </c:pt>
                <c:pt idx="58">
                  <c:v>7.0200000000000005</c:v>
                </c:pt>
                <c:pt idx="59">
                  <c:v>7.2476190476190467</c:v>
                </c:pt>
                <c:pt idx="60">
                  <c:v>7.4810526315789483</c:v>
                </c:pt>
                <c:pt idx="61">
                  <c:v>7.806</c:v>
                </c:pt>
                <c:pt idx="62">
                  <c:v>8.8469999999999978</c:v>
                </c:pt>
                <c:pt idx="63">
                  <c:v>8.747272727272728</c:v>
                </c:pt>
                <c:pt idx="64">
                  <c:v>8.6525000000000016</c:v>
                </c:pt>
                <c:pt idx="65">
                  <c:v>8.2268421052631577</c:v>
                </c:pt>
                <c:pt idx="66">
                  <c:v>8.6417391304347824</c:v>
                </c:pt>
                <c:pt idx="67">
                  <c:v>9.4171428571428564</c:v>
                </c:pt>
                <c:pt idx="68">
                  <c:v>9.5163636363636357</c:v>
                </c:pt>
                <c:pt idx="69">
                  <c:v>9.8178260869565221</c:v>
                </c:pt>
                <c:pt idx="70">
                  <c:v>10.347222222222221</c:v>
                </c:pt>
                <c:pt idx="71">
                  <c:v>13.349090909090911</c:v>
                </c:pt>
                <c:pt idx="72">
                  <c:v>15.094210526315791</c:v>
                </c:pt>
                <c:pt idx="73">
                  <c:v>13.440000000000001</c:v>
                </c:pt>
                <c:pt idx="74">
                  <c:v>13.378095238095238</c:v>
                </c:pt>
                <c:pt idx="75">
                  <c:v>11.468636363636364</c:v>
                </c:pt>
                <c:pt idx="76">
                  <c:v>10.768333333333334</c:v>
                </c:pt>
                <c:pt idx="77">
                  <c:v>11.178571428571429</c:v>
                </c:pt>
                <c:pt idx="78">
                  <c:v>11.027826086956523</c:v>
                </c:pt>
                <c:pt idx="79">
                  <c:v>11.458095238095236</c:v>
                </c:pt>
                <c:pt idx="80">
                  <c:v>11.550909090909089</c:v>
                </c:pt>
                <c:pt idx="81">
                  <c:v>10.435000000000004</c:v>
                </c:pt>
                <c:pt idx="82">
                  <c:v>9.8505000000000003</c:v>
                </c:pt>
                <c:pt idx="83">
                  <c:v>9.9922727272727272</c:v>
                </c:pt>
                <c:pt idx="84">
                  <c:v>10.466111111111111</c:v>
                </c:pt>
                <c:pt idx="85">
                  <c:v>10.198571428571428</c:v>
                </c:pt>
                <c:pt idx="86">
                  <c:v>9.3145454545454562</c:v>
                </c:pt>
                <c:pt idx="87">
                  <c:v>9.2680952380952384</c:v>
                </c:pt>
                <c:pt idx="88">
                  <c:v>9.0615789473684227</c:v>
                </c:pt>
                <c:pt idx="89">
                  <c:v>8.86</c:v>
                </c:pt>
                <c:pt idx="90">
                  <c:v>8.6719047619047611</c:v>
                </c:pt>
                <c:pt idx="91">
                  <c:v>8.5595652173913042</c:v>
                </c:pt>
                <c:pt idx="92">
                  <c:v>8.3354545454545459</c:v>
                </c:pt>
                <c:pt idx="93">
                  <c:v>8.5866666666666678</c:v>
                </c:pt>
                <c:pt idx="94">
                  <c:v>8.8242857142857147</c:v>
                </c:pt>
                <c:pt idx="95">
                  <c:v>8.5240909090909067</c:v>
                </c:pt>
                <c:pt idx="96">
                  <c:v>8.0138095238095239</c:v>
                </c:pt>
                <c:pt idx="97">
                  <c:v>8.081052631578947</c:v>
                </c:pt>
                <c:pt idx="98">
                  <c:v>8.0781818181818164</c:v>
                </c:pt>
                <c:pt idx="99">
                  <c:v>7.9263157894736835</c:v>
                </c:pt>
                <c:pt idx="100">
                  <c:v>7.7420000000000018</c:v>
                </c:pt>
                <c:pt idx="101">
                  <c:v>7.8142857142857141</c:v>
                </c:pt>
                <c:pt idx="102">
                  <c:v>7.9414285714285722</c:v>
                </c:pt>
                <c:pt idx="103">
                  <c:v>7.8239130434782602</c:v>
                </c:pt>
                <c:pt idx="104">
                  <c:v>7.5585714285714278</c:v>
                </c:pt>
                <c:pt idx="105">
                  <c:v>7.46090909090909</c:v>
                </c:pt>
                <c:pt idx="106">
                  <c:v>7.5057142857142862</c:v>
                </c:pt>
                <c:pt idx="107">
                  <c:v>7.27</c:v>
                </c:pt>
                <c:pt idx="108">
                  <c:v>7.0339999999999989</c:v>
                </c:pt>
                <c:pt idx="109">
                  <c:v>6.795789473684211</c:v>
                </c:pt>
                <c:pt idx="110">
                  <c:v>6.6709999999999994</c:v>
                </c:pt>
                <c:pt idx="111">
                  <c:v>6.9561904761904767</c:v>
                </c:pt>
                <c:pt idx="112">
                  <c:v>7.0290000000000008</c:v>
                </c:pt>
                <c:pt idx="113">
                  <c:v>7.7123809523809523</c:v>
                </c:pt>
                <c:pt idx="114">
                  <c:v>7.4686363636363637</c:v>
                </c:pt>
                <c:pt idx="115">
                  <c:v>8.2526086956521745</c:v>
                </c:pt>
                <c:pt idx="116">
                  <c:v>8.59</c:v>
                </c:pt>
                <c:pt idx="117">
                  <c:v>8.4956521739130437</c:v>
                </c:pt>
                <c:pt idx="118">
                  <c:v>8.6071428571428577</c:v>
                </c:pt>
                <c:pt idx="119">
                  <c:v>8.2784999999999993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2B4-4A3E-A9CC-AFCF9431F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8374672"/>
        <c:axId val="2018364880"/>
      </c:lineChart>
      <c:dateAx>
        <c:axId val="2018374672"/>
        <c:scaling>
          <c:orientation val="minMax"/>
          <c:max val="43465"/>
          <c:min val="41275"/>
        </c:scaling>
        <c:delete val="0"/>
        <c:axPos val="b"/>
        <c:majorGridlines>
          <c:spPr>
            <a:ln w="9525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D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364880"/>
        <c:crosses val="autoZero"/>
        <c:auto val="1"/>
        <c:lblOffset val="100"/>
        <c:baseTimeUnit val="months"/>
        <c:majorUnit val="12"/>
        <c:majorTimeUnit val="months"/>
      </c:dateAx>
      <c:valAx>
        <c:axId val="201836488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D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374672"/>
        <c:crosses val="autoZero"/>
        <c:crossBetween val="between"/>
        <c:majorUnit val="4"/>
      </c:valAx>
      <c:spPr>
        <a:noFill/>
        <a:ln w="9525" cap="flat" cmpd="sng" algn="ctr">
          <a:solidFill>
            <a:srgbClr val="BFBFBF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'128'!$B$1</c:f>
          <c:strCache>
            <c:ptCount val="1"/>
            <c:pt idx="0">
              <c:v>Процентные ставки по банковским операциям на срок до 1 года, % годовых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'128'!$E$4</c:f>
              <c:strCache>
                <c:ptCount val="1"/>
                <c:pt idx="0">
                  <c:v>Спред (п.п., правая шкала)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'128'!$B$5:$B$220</c:f>
              <c:numCache>
                <c:formatCode>m/d/yyyy</c:formatCode>
                <c:ptCount val="216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</c:numCache>
            </c:numRef>
          </c:cat>
          <c:val>
            <c:numRef>
              <c:f>'128'!$E$5:$E$220</c:f>
              <c:numCache>
                <c:formatCode>General</c:formatCode>
                <c:ptCount val="216"/>
                <c:pt idx="0">
                  <c:v>14.500000000000002</c:v>
                </c:pt>
                <c:pt idx="1">
                  <c:v>14.400000000000002</c:v>
                </c:pt>
                <c:pt idx="2">
                  <c:v>14.3</c:v>
                </c:pt>
                <c:pt idx="3">
                  <c:v>13.2</c:v>
                </c:pt>
                <c:pt idx="4">
                  <c:v>12.700000000000001</c:v>
                </c:pt>
                <c:pt idx="5">
                  <c:v>13.3</c:v>
                </c:pt>
                <c:pt idx="6">
                  <c:v>14.400000000000002</c:v>
                </c:pt>
                <c:pt idx="7">
                  <c:v>12.8</c:v>
                </c:pt>
                <c:pt idx="8">
                  <c:v>11.7</c:v>
                </c:pt>
                <c:pt idx="9">
                  <c:v>11.899999999999999</c:v>
                </c:pt>
                <c:pt idx="10">
                  <c:v>12.099999999999998</c:v>
                </c:pt>
                <c:pt idx="11">
                  <c:v>6.6999999999999993</c:v>
                </c:pt>
                <c:pt idx="12">
                  <c:v>5.8999999999999986</c:v>
                </c:pt>
                <c:pt idx="13">
                  <c:v>4.5999999999999996</c:v>
                </c:pt>
                <c:pt idx="14">
                  <c:v>4.3000000000000007</c:v>
                </c:pt>
                <c:pt idx="15">
                  <c:v>5.3999999999999986</c:v>
                </c:pt>
                <c:pt idx="16">
                  <c:v>4.8999999999999986</c:v>
                </c:pt>
                <c:pt idx="17">
                  <c:v>3.7999999999999989</c:v>
                </c:pt>
                <c:pt idx="18">
                  <c:v>3.4000000000000004</c:v>
                </c:pt>
                <c:pt idx="19">
                  <c:v>3.5999999999999996</c:v>
                </c:pt>
                <c:pt idx="20">
                  <c:v>2.2000000000000011</c:v>
                </c:pt>
                <c:pt idx="21">
                  <c:v>0.59999999999999964</c:v>
                </c:pt>
                <c:pt idx="22">
                  <c:v>1.2999999999999989</c:v>
                </c:pt>
                <c:pt idx="23">
                  <c:v>3.0999999999999996</c:v>
                </c:pt>
                <c:pt idx="24">
                  <c:v>2.4000000000000004</c:v>
                </c:pt>
                <c:pt idx="25">
                  <c:v>2.1999999999999993</c:v>
                </c:pt>
                <c:pt idx="26">
                  <c:v>2.1000000000000014</c:v>
                </c:pt>
                <c:pt idx="27">
                  <c:v>2.5</c:v>
                </c:pt>
                <c:pt idx="28">
                  <c:v>1.6999999999999993</c:v>
                </c:pt>
                <c:pt idx="29">
                  <c:v>0.80000000000000071</c:v>
                </c:pt>
                <c:pt idx="30">
                  <c:v>0.80000000000000071</c:v>
                </c:pt>
                <c:pt idx="31">
                  <c:v>1.2000000000000011</c:v>
                </c:pt>
                <c:pt idx="32">
                  <c:v>3.3999999999999986</c:v>
                </c:pt>
                <c:pt idx="33">
                  <c:v>2.0999999999999996</c:v>
                </c:pt>
                <c:pt idx="34">
                  <c:v>1.5999999999999996</c:v>
                </c:pt>
                <c:pt idx="35">
                  <c:v>1.4000000000000004</c:v>
                </c:pt>
                <c:pt idx="36">
                  <c:v>2.2300000000000004</c:v>
                </c:pt>
                <c:pt idx="37">
                  <c:v>1.7000000000000011</c:v>
                </c:pt>
                <c:pt idx="38">
                  <c:v>2.42</c:v>
                </c:pt>
                <c:pt idx="39">
                  <c:v>3.0299999999999994</c:v>
                </c:pt>
                <c:pt idx="40">
                  <c:v>3.66</c:v>
                </c:pt>
                <c:pt idx="41">
                  <c:v>2.7800000000000011</c:v>
                </c:pt>
                <c:pt idx="42">
                  <c:v>2.120000000000001</c:v>
                </c:pt>
                <c:pt idx="43">
                  <c:v>2.3800000000000008</c:v>
                </c:pt>
                <c:pt idx="44">
                  <c:v>1.9600000000000009</c:v>
                </c:pt>
                <c:pt idx="45">
                  <c:v>1.4000000000000004</c:v>
                </c:pt>
                <c:pt idx="46">
                  <c:v>1.1600000000000001</c:v>
                </c:pt>
                <c:pt idx="47">
                  <c:v>0.38000000000000078</c:v>
                </c:pt>
                <c:pt idx="48">
                  <c:v>1.0999999999999996</c:v>
                </c:pt>
                <c:pt idx="49">
                  <c:v>1.0900000000000016</c:v>
                </c:pt>
                <c:pt idx="50">
                  <c:v>1.2400000000000002</c:v>
                </c:pt>
                <c:pt idx="51">
                  <c:v>1.879999999999999</c:v>
                </c:pt>
                <c:pt idx="52">
                  <c:v>2.25</c:v>
                </c:pt>
                <c:pt idx="53">
                  <c:v>2.2099999999999991</c:v>
                </c:pt>
                <c:pt idx="54">
                  <c:v>1.3999999999999986</c:v>
                </c:pt>
                <c:pt idx="55">
                  <c:v>2.129999999999999</c:v>
                </c:pt>
                <c:pt idx="56">
                  <c:v>2.0099999999999998</c:v>
                </c:pt>
                <c:pt idx="57">
                  <c:v>2.2299999999999986</c:v>
                </c:pt>
                <c:pt idx="58">
                  <c:v>2.75</c:v>
                </c:pt>
                <c:pt idx="59">
                  <c:v>2.8900000000000006</c:v>
                </c:pt>
                <c:pt idx="60">
                  <c:v>1.9700000000000006</c:v>
                </c:pt>
                <c:pt idx="61">
                  <c:v>2.2800000000000011</c:v>
                </c:pt>
                <c:pt idx="62">
                  <c:v>1.8699999999999992</c:v>
                </c:pt>
                <c:pt idx="63">
                  <c:v>2.42</c:v>
                </c:pt>
                <c:pt idx="64">
                  <c:v>3.0299999999999994</c:v>
                </c:pt>
                <c:pt idx="65">
                  <c:v>2.830000000000001</c:v>
                </c:pt>
                <c:pt idx="66">
                  <c:v>2.7700000000000005</c:v>
                </c:pt>
                <c:pt idx="67">
                  <c:v>2.5100000000000007</c:v>
                </c:pt>
                <c:pt idx="68">
                  <c:v>2.8999999999999995</c:v>
                </c:pt>
                <c:pt idx="69">
                  <c:v>2.2800000000000002</c:v>
                </c:pt>
                <c:pt idx="70">
                  <c:v>2.8500000000000005</c:v>
                </c:pt>
                <c:pt idx="71">
                  <c:v>2.8599999999999994</c:v>
                </c:pt>
                <c:pt idx="72">
                  <c:v>2.4799999999999995</c:v>
                </c:pt>
                <c:pt idx="73">
                  <c:v>2.4499999999999993</c:v>
                </c:pt>
                <c:pt idx="74">
                  <c:v>2.5400000000000009</c:v>
                </c:pt>
                <c:pt idx="75">
                  <c:v>2.3899999999999997</c:v>
                </c:pt>
                <c:pt idx="76">
                  <c:v>2.29</c:v>
                </c:pt>
                <c:pt idx="77">
                  <c:v>2.2599999999999989</c:v>
                </c:pt>
                <c:pt idx="78">
                  <c:v>2.12</c:v>
                </c:pt>
                <c:pt idx="79">
                  <c:v>2.9299999999999997</c:v>
                </c:pt>
                <c:pt idx="80">
                  <c:v>3.3599999999999994</c:v>
                </c:pt>
                <c:pt idx="81">
                  <c:v>3.4700000000000006</c:v>
                </c:pt>
                <c:pt idx="82">
                  <c:v>3.54</c:v>
                </c:pt>
                <c:pt idx="83">
                  <c:v>3.4999999999999991</c:v>
                </c:pt>
                <c:pt idx="84">
                  <c:v>3.3599999999999994</c:v>
                </c:pt>
                <c:pt idx="85">
                  <c:v>4.1100000000000003</c:v>
                </c:pt>
                <c:pt idx="86">
                  <c:v>4.22</c:v>
                </c:pt>
                <c:pt idx="87">
                  <c:v>4.04</c:v>
                </c:pt>
                <c:pt idx="88">
                  <c:v>4.1000000000000005</c:v>
                </c:pt>
                <c:pt idx="89">
                  <c:v>3.9399999999999995</c:v>
                </c:pt>
                <c:pt idx="90">
                  <c:v>4.0200000000000005</c:v>
                </c:pt>
                <c:pt idx="91">
                  <c:v>4.4399999999999995</c:v>
                </c:pt>
                <c:pt idx="92">
                  <c:v>5.09</c:v>
                </c:pt>
                <c:pt idx="93">
                  <c:v>5.73</c:v>
                </c:pt>
                <c:pt idx="94">
                  <c:v>6.07</c:v>
                </c:pt>
                <c:pt idx="95">
                  <c:v>5.8100000000000005</c:v>
                </c:pt>
                <c:pt idx="96">
                  <c:v>7.4399999999999995</c:v>
                </c:pt>
                <c:pt idx="97">
                  <c:v>6.6399999999999988</c:v>
                </c:pt>
                <c:pt idx="98">
                  <c:v>5.7900000000000009</c:v>
                </c:pt>
                <c:pt idx="99">
                  <c:v>5.2500000000000018</c:v>
                </c:pt>
                <c:pt idx="100">
                  <c:v>5.07</c:v>
                </c:pt>
                <c:pt idx="101">
                  <c:v>4.7600000000000016</c:v>
                </c:pt>
                <c:pt idx="102">
                  <c:v>4.1899999999999995</c:v>
                </c:pt>
                <c:pt idx="103">
                  <c:v>4.49</c:v>
                </c:pt>
                <c:pt idx="104">
                  <c:v>3.8800000000000008</c:v>
                </c:pt>
                <c:pt idx="105">
                  <c:v>3.4399999999999995</c:v>
                </c:pt>
                <c:pt idx="106">
                  <c:v>3.6400000000000006</c:v>
                </c:pt>
                <c:pt idx="107">
                  <c:v>4.0500000000000007</c:v>
                </c:pt>
                <c:pt idx="108">
                  <c:v>4.7579999999999991</c:v>
                </c:pt>
                <c:pt idx="109">
                  <c:v>4.266</c:v>
                </c:pt>
                <c:pt idx="110">
                  <c:v>3.9030000000000005</c:v>
                </c:pt>
                <c:pt idx="111">
                  <c:v>3.8330000000000002</c:v>
                </c:pt>
                <c:pt idx="112">
                  <c:v>4.3420000000000005</c:v>
                </c:pt>
                <c:pt idx="113">
                  <c:v>4.7920000000000007</c:v>
                </c:pt>
                <c:pt idx="114">
                  <c:v>4.093</c:v>
                </c:pt>
                <c:pt idx="115">
                  <c:v>3.9160000000000004</c:v>
                </c:pt>
                <c:pt idx="116">
                  <c:v>4.0069999999999997</c:v>
                </c:pt>
                <c:pt idx="117">
                  <c:v>3.3710000000000004</c:v>
                </c:pt>
                <c:pt idx="118">
                  <c:v>3.4890000000000008</c:v>
                </c:pt>
                <c:pt idx="119">
                  <c:v>3.6060000000000008</c:v>
                </c:pt>
                <c:pt idx="120">
                  <c:v>3.2249999999999996</c:v>
                </c:pt>
                <c:pt idx="121">
                  <c:v>3.3999999999999995</c:v>
                </c:pt>
                <c:pt idx="122">
                  <c:v>3.5039999999999996</c:v>
                </c:pt>
                <c:pt idx="123">
                  <c:v>3.2720000000000002</c:v>
                </c:pt>
                <c:pt idx="124">
                  <c:v>2.8929999999999998</c:v>
                </c:pt>
                <c:pt idx="125">
                  <c:v>3.5200000000000005</c:v>
                </c:pt>
                <c:pt idx="126">
                  <c:v>2.9429999999999996</c:v>
                </c:pt>
                <c:pt idx="127">
                  <c:v>2.8839999999999995</c:v>
                </c:pt>
                <c:pt idx="128">
                  <c:v>2.919999999999999</c:v>
                </c:pt>
                <c:pt idx="129">
                  <c:v>3.0119999999999996</c:v>
                </c:pt>
                <c:pt idx="130">
                  <c:v>2.2519999999999998</c:v>
                </c:pt>
                <c:pt idx="131">
                  <c:v>2.3910000000000009</c:v>
                </c:pt>
                <c:pt idx="132">
                  <c:v>1.9439999999999991</c:v>
                </c:pt>
                <c:pt idx="133">
                  <c:v>2.3860000000000001</c:v>
                </c:pt>
                <c:pt idx="134">
                  <c:v>2.7709999999999999</c:v>
                </c:pt>
                <c:pt idx="135">
                  <c:v>2.1880000000000006</c:v>
                </c:pt>
                <c:pt idx="136">
                  <c:v>2.6630000000000003</c:v>
                </c:pt>
                <c:pt idx="137">
                  <c:v>2.976</c:v>
                </c:pt>
                <c:pt idx="138">
                  <c:v>3.293000000000001</c:v>
                </c:pt>
                <c:pt idx="139">
                  <c:v>3.0619999999999994</c:v>
                </c:pt>
                <c:pt idx="140">
                  <c:v>2.5670000000000002</c:v>
                </c:pt>
                <c:pt idx="141">
                  <c:v>2.3840000000000012</c:v>
                </c:pt>
                <c:pt idx="142">
                  <c:v>2.2950000000000008</c:v>
                </c:pt>
                <c:pt idx="143">
                  <c:v>2.3860000000000001</c:v>
                </c:pt>
                <c:pt idx="144">
                  <c:v>1.6799999999999997</c:v>
                </c:pt>
                <c:pt idx="145">
                  <c:v>2.4590000000000005</c:v>
                </c:pt>
                <c:pt idx="146">
                  <c:v>3.019000000000001</c:v>
                </c:pt>
                <c:pt idx="147">
                  <c:v>3.1169999999999991</c:v>
                </c:pt>
                <c:pt idx="148">
                  <c:v>3.3330000000000002</c:v>
                </c:pt>
                <c:pt idx="149">
                  <c:v>3.0840000000000005</c:v>
                </c:pt>
                <c:pt idx="150">
                  <c:v>2.944</c:v>
                </c:pt>
                <c:pt idx="151">
                  <c:v>3.0920000000000005</c:v>
                </c:pt>
                <c:pt idx="152">
                  <c:v>3.1789999999999994</c:v>
                </c:pt>
                <c:pt idx="153">
                  <c:v>3.1559999999999997</c:v>
                </c:pt>
                <c:pt idx="154">
                  <c:v>3.0140000000000011</c:v>
                </c:pt>
                <c:pt idx="155">
                  <c:v>3.181</c:v>
                </c:pt>
                <c:pt idx="156">
                  <c:v>3.12</c:v>
                </c:pt>
                <c:pt idx="157">
                  <c:v>3.4899999999999993</c:v>
                </c:pt>
                <c:pt idx="158">
                  <c:v>4.379999999999999</c:v>
                </c:pt>
                <c:pt idx="159">
                  <c:v>4.4899999999999993</c:v>
                </c:pt>
                <c:pt idx="160">
                  <c:v>4.54</c:v>
                </c:pt>
                <c:pt idx="161">
                  <c:v>4.47</c:v>
                </c:pt>
                <c:pt idx="162">
                  <c:v>4.5199999999999996</c:v>
                </c:pt>
                <c:pt idx="163">
                  <c:v>4.37</c:v>
                </c:pt>
                <c:pt idx="164">
                  <c:v>4.3499999999999996</c:v>
                </c:pt>
                <c:pt idx="165">
                  <c:v>4.2899999999999991</c:v>
                </c:pt>
                <c:pt idx="166">
                  <c:v>5.2200000000000006</c:v>
                </c:pt>
                <c:pt idx="167">
                  <c:v>5.5699999999999985</c:v>
                </c:pt>
                <c:pt idx="168">
                  <c:v>7.01</c:v>
                </c:pt>
                <c:pt idx="169">
                  <c:v>6.3500000000000014</c:v>
                </c:pt>
                <c:pt idx="170">
                  <c:v>6.24</c:v>
                </c:pt>
                <c:pt idx="171">
                  <c:v>7.7600000000000016</c:v>
                </c:pt>
                <c:pt idx="172">
                  <c:v>6.66</c:v>
                </c:pt>
                <c:pt idx="173">
                  <c:v>5.59</c:v>
                </c:pt>
                <c:pt idx="174">
                  <c:v>5.42</c:v>
                </c:pt>
                <c:pt idx="175">
                  <c:v>5.2799999999999994</c:v>
                </c:pt>
                <c:pt idx="176">
                  <c:v>5.07</c:v>
                </c:pt>
                <c:pt idx="177">
                  <c:v>6.37</c:v>
                </c:pt>
                <c:pt idx="178">
                  <c:v>5.96</c:v>
                </c:pt>
                <c:pt idx="179">
                  <c:v>4.9700000000000006</c:v>
                </c:pt>
                <c:pt idx="180">
                  <c:v>4.84</c:v>
                </c:pt>
                <c:pt idx="181">
                  <c:v>5.44</c:v>
                </c:pt>
                <c:pt idx="182">
                  <c:v>5.53</c:v>
                </c:pt>
                <c:pt idx="183">
                  <c:v>4.9800000000000004</c:v>
                </c:pt>
                <c:pt idx="184">
                  <c:v>5.7600000000000007</c:v>
                </c:pt>
                <c:pt idx="185">
                  <c:v>5.5100000000000007</c:v>
                </c:pt>
                <c:pt idx="186">
                  <c:v>5.38</c:v>
                </c:pt>
                <c:pt idx="187">
                  <c:v>5.14</c:v>
                </c:pt>
                <c:pt idx="188">
                  <c:v>5.8920467679026807</c:v>
                </c:pt>
                <c:pt idx="189">
                  <c:v>5.8457249556522202</c:v>
                </c:pt>
                <c:pt idx="190">
                  <c:v>4.7184921470051204</c:v>
                </c:pt>
                <c:pt idx="191">
                  <c:v>4.9361787624399991</c:v>
                </c:pt>
                <c:pt idx="192">
                  <c:v>4.8450263133699991</c:v>
                </c:pt>
                <c:pt idx="193">
                  <c:v>4.9427034520799999</c:v>
                </c:pt>
                <c:pt idx="194">
                  <c:v>5.3245067385300002</c:v>
                </c:pt>
                <c:pt idx="195">
                  <c:v>4.4986892167600008</c:v>
                </c:pt>
                <c:pt idx="196">
                  <c:v>4.4423746685200003</c:v>
                </c:pt>
                <c:pt idx="197">
                  <c:v>4.8004497858999997</c:v>
                </c:pt>
                <c:pt idx="198">
                  <c:v>4.1678488830899996</c:v>
                </c:pt>
                <c:pt idx="199">
                  <c:v>4.1317726280400002</c:v>
                </c:pt>
                <c:pt idx="200">
                  <c:v>4.5842367743399999</c:v>
                </c:pt>
                <c:pt idx="201">
                  <c:v>3.9528520158000005</c:v>
                </c:pt>
                <c:pt idx="202">
                  <c:v>4.3924250474100006</c:v>
                </c:pt>
                <c:pt idx="203">
                  <c:v>4.0531128505299998</c:v>
                </c:pt>
                <c:pt idx="204">
                  <c:v>3.4225202098800001</c:v>
                </c:pt>
                <c:pt idx="205">
                  <c:v>3.2358727234100009</c:v>
                </c:pt>
                <c:pt idx="206">
                  <c:v>3.1785762915999998</c:v>
                </c:pt>
                <c:pt idx="207">
                  <c:v>3.2725367532799998</c:v>
                </c:pt>
                <c:pt idx="208">
                  <c:v>3.282210577709999</c:v>
                </c:pt>
                <c:pt idx="209">
                  <c:v>3.6141806906899996</c:v>
                </c:pt>
                <c:pt idx="210">
                  <c:v>3.6287612606500002</c:v>
                </c:pt>
                <c:pt idx="211">
                  <c:v>3.6740777099700006</c:v>
                </c:pt>
                <c:pt idx="212">
                  <c:v>3.7915397116799996</c:v>
                </c:pt>
                <c:pt idx="213">
                  <c:v>3.1846001173299996</c:v>
                </c:pt>
                <c:pt idx="214">
                  <c:v>2.9687915545200001</c:v>
                </c:pt>
                <c:pt idx="215">
                  <c:v>3.5603999999999996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5-41C0-B2E2-035B53744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096032"/>
        <c:axId val="400095472"/>
      </c:areaChart>
      <c:lineChart>
        <c:grouping val="standard"/>
        <c:varyColors val="0"/>
        <c:ser>
          <c:idx val="0"/>
          <c:order val="0"/>
          <c:tx>
            <c:strRef>
              <c:f>'128'!$C$4</c:f>
              <c:strCache>
                <c:ptCount val="1"/>
                <c:pt idx="0">
                  <c:v>Кредиты нефинансовым организациям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'128'!$B$5:$B$220</c:f>
              <c:numCache>
                <c:formatCode>m/d/yyyy</c:formatCode>
                <c:ptCount val="216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</c:numCache>
            </c:numRef>
          </c:cat>
          <c:val>
            <c:numRef>
              <c:f>'128'!$C$5:$C$220</c:f>
              <c:numCache>
                <c:formatCode>General</c:formatCode>
                <c:ptCount val="216"/>
                <c:pt idx="0">
                  <c:v>18.600000000000001</c:v>
                </c:pt>
                <c:pt idx="1">
                  <c:v>19.100000000000001</c:v>
                </c:pt>
                <c:pt idx="2">
                  <c:v>18.8</c:v>
                </c:pt>
                <c:pt idx="3">
                  <c:v>17.5</c:v>
                </c:pt>
                <c:pt idx="4">
                  <c:v>18.100000000000001</c:v>
                </c:pt>
                <c:pt idx="5">
                  <c:v>18</c:v>
                </c:pt>
                <c:pt idx="6">
                  <c:v>18.600000000000001</c:v>
                </c:pt>
                <c:pt idx="7">
                  <c:v>18.100000000000001</c:v>
                </c:pt>
                <c:pt idx="8">
                  <c:v>17.2</c:v>
                </c:pt>
                <c:pt idx="9">
                  <c:v>17.399999999999999</c:v>
                </c:pt>
                <c:pt idx="10">
                  <c:v>16.899999999999999</c:v>
                </c:pt>
                <c:pt idx="11">
                  <c:v>16.5</c:v>
                </c:pt>
                <c:pt idx="12">
                  <c:v>17.899999999999999</c:v>
                </c:pt>
                <c:pt idx="13">
                  <c:v>15.9</c:v>
                </c:pt>
                <c:pt idx="14">
                  <c:v>15.8</c:v>
                </c:pt>
                <c:pt idx="15">
                  <c:v>16.899999999999999</c:v>
                </c:pt>
                <c:pt idx="16">
                  <c:v>16.2</c:v>
                </c:pt>
                <c:pt idx="17">
                  <c:v>15.2</c:v>
                </c:pt>
                <c:pt idx="18">
                  <c:v>16</c:v>
                </c:pt>
                <c:pt idx="19">
                  <c:v>14.9</c:v>
                </c:pt>
                <c:pt idx="20">
                  <c:v>13.4</c:v>
                </c:pt>
                <c:pt idx="21">
                  <c:v>13.7</c:v>
                </c:pt>
                <c:pt idx="22">
                  <c:v>14.6</c:v>
                </c:pt>
                <c:pt idx="23">
                  <c:v>14.9</c:v>
                </c:pt>
                <c:pt idx="24">
                  <c:v>14.5</c:v>
                </c:pt>
                <c:pt idx="25">
                  <c:v>14.1</c:v>
                </c:pt>
                <c:pt idx="26">
                  <c:v>13.3</c:v>
                </c:pt>
                <c:pt idx="27">
                  <c:v>13.4</c:v>
                </c:pt>
                <c:pt idx="28">
                  <c:v>12.5</c:v>
                </c:pt>
                <c:pt idx="29">
                  <c:v>11.8</c:v>
                </c:pt>
                <c:pt idx="30">
                  <c:v>11.9</c:v>
                </c:pt>
                <c:pt idx="31">
                  <c:v>11.8</c:v>
                </c:pt>
                <c:pt idx="32">
                  <c:v>13.2</c:v>
                </c:pt>
                <c:pt idx="33">
                  <c:v>12.5</c:v>
                </c:pt>
                <c:pt idx="34">
                  <c:v>12</c:v>
                </c:pt>
                <c:pt idx="35">
                  <c:v>12.4</c:v>
                </c:pt>
                <c:pt idx="36">
                  <c:v>12.24</c:v>
                </c:pt>
                <c:pt idx="37">
                  <c:v>11.05</c:v>
                </c:pt>
                <c:pt idx="38">
                  <c:v>11.65</c:v>
                </c:pt>
                <c:pt idx="39">
                  <c:v>12.01</c:v>
                </c:pt>
                <c:pt idx="40">
                  <c:v>12.83</c:v>
                </c:pt>
                <c:pt idx="41">
                  <c:v>11.57</c:v>
                </c:pt>
                <c:pt idx="42">
                  <c:v>11.15</c:v>
                </c:pt>
                <c:pt idx="43">
                  <c:v>11.56</c:v>
                </c:pt>
                <c:pt idx="44">
                  <c:v>11.48</c:v>
                </c:pt>
                <c:pt idx="45">
                  <c:v>10.9</c:v>
                </c:pt>
                <c:pt idx="46">
                  <c:v>10.72</c:v>
                </c:pt>
                <c:pt idx="47">
                  <c:v>9.99</c:v>
                </c:pt>
                <c:pt idx="48">
                  <c:v>10.75</c:v>
                </c:pt>
                <c:pt idx="49">
                  <c:v>10.63</c:v>
                </c:pt>
                <c:pt idx="50">
                  <c:v>10.48</c:v>
                </c:pt>
                <c:pt idx="51">
                  <c:v>10.27</c:v>
                </c:pt>
                <c:pt idx="52">
                  <c:v>10.97</c:v>
                </c:pt>
                <c:pt idx="53">
                  <c:v>10.93</c:v>
                </c:pt>
                <c:pt idx="54">
                  <c:v>9.9499999999999993</c:v>
                </c:pt>
                <c:pt idx="55">
                  <c:v>10.53</c:v>
                </c:pt>
                <c:pt idx="56">
                  <c:v>10.47</c:v>
                </c:pt>
                <c:pt idx="57">
                  <c:v>10.62</c:v>
                </c:pt>
                <c:pt idx="58">
                  <c:v>11.36</c:v>
                </c:pt>
                <c:pt idx="59">
                  <c:v>11.09</c:v>
                </c:pt>
                <c:pt idx="60">
                  <c:v>10.220000000000001</c:v>
                </c:pt>
                <c:pt idx="61">
                  <c:v>10.71</c:v>
                </c:pt>
                <c:pt idx="62">
                  <c:v>10.17</c:v>
                </c:pt>
                <c:pt idx="63">
                  <c:v>10.69</c:v>
                </c:pt>
                <c:pt idx="64">
                  <c:v>10.85</c:v>
                </c:pt>
                <c:pt idx="65">
                  <c:v>10.38</c:v>
                </c:pt>
                <c:pt idx="66">
                  <c:v>10.050000000000001</c:v>
                </c:pt>
                <c:pt idx="67">
                  <c:v>10.3</c:v>
                </c:pt>
                <c:pt idx="68">
                  <c:v>10.52</c:v>
                </c:pt>
                <c:pt idx="69">
                  <c:v>9.99</c:v>
                </c:pt>
                <c:pt idx="70">
                  <c:v>10.55</c:v>
                </c:pt>
                <c:pt idx="71">
                  <c:v>10.52</c:v>
                </c:pt>
                <c:pt idx="72">
                  <c:v>9.9499999999999993</c:v>
                </c:pt>
                <c:pt idx="73">
                  <c:v>9.86</c:v>
                </c:pt>
                <c:pt idx="74">
                  <c:v>9.9600000000000009</c:v>
                </c:pt>
                <c:pt idx="75">
                  <c:v>9.84</c:v>
                </c:pt>
                <c:pt idx="76">
                  <c:v>9.49</c:v>
                </c:pt>
                <c:pt idx="77">
                  <c:v>9.4499999999999993</c:v>
                </c:pt>
                <c:pt idx="78">
                  <c:v>9.15</c:v>
                </c:pt>
                <c:pt idx="79">
                  <c:v>9.93</c:v>
                </c:pt>
                <c:pt idx="80">
                  <c:v>10.36</c:v>
                </c:pt>
                <c:pt idx="81">
                  <c:v>10.63</c:v>
                </c:pt>
                <c:pt idx="82">
                  <c:v>10.75</c:v>
                </c:pt>
                <c:pt idx="83">
                  <c:v>10.79</c:v>
                </c:pt>
                <c:pt idx="84">
                  <c:v>10.35</c:v>
                </c:pt>
                <c:pt idx="85">
                  <c:v>10.97</c:v>
                </c:pt>
                <c:pt idx="86">
                  <c:v>11.25</c:v>
                </c:pt>
                <c:pt idx="87">
                  <c:v>11.17</c:v>
                </c:pt>
                <c:pt idx="88">
                  <c:v>10.98</c:v>
                </c:pt>
                <c:pt idx="89">
                  <c:v>11.34</c:v>
                </c:pt>
                <c:pt idx="90">
                  <c:v>11.41</c:v>
                </c:pt>
                <c:pt idx="91">
                  <c:v>11.84</c:v>
                </c:pt>
                <c:pt idx="92">
                  <c:v>12.67</c:v>
                </c:pt>
                <c:pt idx="93">
                  <c:v>14.1</c:v>
                </c:pt>
                <c:pt idx="94">
                  <c:v>15</c:v>
                </c:pt>
                <c:pt idx="95">
                  <c:v>15.48</c:v>
                </c:pt>
                <c:pt idx="96">
                  <c:v>17.11</c:v>
                </c:pt>
                <c:pt idx="97">
                  <c:v>16.61</c:v>
                </c:pt>
                <c:pt idx="98">
                  <c:v>16.12</c:v>
                </c:pt>
                <c:pt idx="99">
                  <c:v>16.03</c:v>
                </c:pt>
                <c:pt idx="100">
                  <c:v>15.9</c:v>
                </c:pt>
                <c:pt idx="101">
                  <c:v>15.55</c:v>
                </c:pt>
                <c:pt idx="102">
                  <c:v>14.91</c:v>
                </c:pt>
                <c:pt idx="103">
                  <c:v>15.22</c:v>
                </c:pt>
                <c:pt idx="104">
                  <c:v>14.66</c:v>
                </c:pt>
                <c:pt idx="105">
                  <c:v>14.08</c:v>
                </c:pt>
                <c:pt idx="106">
                  <c:v>13.8</c:v>
                </c:pt>
                <c:pt idx="107">
                  <c:v>13.71</c:v>
                </c:pt>
                <c:pt idx="108">
                  <c:v>13.875</c:v>
                </c:pt>
                <c:pt idx="109">
                  <c:v>12.679</c:v>
                </c:pt>
                <c:pt idx="110">
                  <c:v>11.756</c:v>
                </c:pt>
                <c:pt idx="111">
                  <c:v>11.419</c:v>
                </c:pt>
                <c:pt idx="112">
                  <c:v>11.316000000000001</c:v>
                </c:pt>
                <c:pt idx="113">
                  <c:v>11.4</c:v>
                </c:pt>
                <c:pt idx="114">
                  <c:v>10.455</c:v>
                </c:pt>
                <c:pt idx="115">
                  <c:v>10.006</c:v>
                </c:pt>
                <c:pt idx="116">
                  <c:v>9.6549999999999994</c:v>
                </c:pt>
                <c:pt idx="117">
                  <c:v>8.9440000000000008</c:v>
                </c:pt>
                <c:pt idx="118">
                  <c:v>9.1180000000000003</c:v>
                </c:pt>
                <c:pt idx="119">
                  <c:v>9.1430000000000007</c:v>
                </c:pt>
                <c:pt idx="120">
                  <c:v>8.58</c:v>
                </c:pt>
                <c:pt idx="121">
                  <c:v>8.6959999999999997</c:v>
                </c:pt>
                <c:pt idx="122">
                  <c:v>8.6929999999999996</c:v>
                </c:pt>
                <c:pt idx="123">
                  <c:v>8.3490000000000002</c:v>
                </c:pt>
                <c:pt idx="124">
                  <c:v>7.976</c:v>
                </c:pt>
                <c:pt idx="125">
                  <c:v>8.6140000000000008</c:v>
                </c:pt>
                <c:pt idx="126">
                  <c:v>7.9390000000000001</c:v>
                </c:pt>
                <c:pt idx="127">
                  <c:v>7.9489999999999998</c:v>
                </c:pt>
                <c:pt idx="128">
                  <c:v>8.0109999999999992</c:v>
                </c:pt>
                <c:pt idx="129">
                  <c:v>8.5649999999999995</c:v>
                </c:pt>
                <c:pt idx="130">
                  <c:v>8.8439999999999994</c:v>
                </c:pt>
                <c:pt idx="131">
                  <c:v>9.3350000000000009</c:v>
                </c:pt>
                <c:pt idx="132">
                  <c:v>8.8379999999999992</c:v>
                </c:pt>
                <c:pt idx="133">
                  <c:v>8.891</c:v>
                </c:pt>
                <c:pt idx="134">
                  <c:v>9.1989999999999998</c:v>
                </c:pt>
                <c:pt idx="135">
                  <c:v>8.9640000000000004</c:v>
                </c:pt>
                <c:pt idx="136">
                  <c:v>8.8520000000000003</c:v>
                </c:pt>
                <c:pt idx="137">
                  <c:v>9.3390000000000004</c:v>
                </c:pt>
                <c:pt idx="138">
                  <c:v>9.4760000000000009</c:v>
                </c:pt>
                <c:pt idx="139">
                  <c:v>9.1479999999999997</c:v>
                </c:pt>
                <c:pt idx="140">
                  <c:v>8.9359999999999999</c:v>
                </c:pt>
                <c:pt idx="141">
                  <c:v>9.0530000000000008</c:v>
                </c:pt>
                <c:pt idx="142">
                  <c:v>9.1170000000000009</c:v>
                </c:pt>
                <c:pt idx="143">
                  <c:v>9.3879999999999999</c:v>
                </c:pt>
                <c:pt idx="144">
                  <c:v>8.76</c:v>
                </c:pt>
                <c:pt idx="145">
                  <c:v>9.5500000000000007</c:v>
                </c:pt>
                <c:pt idx="146">
                  <c:v>10.005000000000001</c:v>
                </c:pt>
                <c:pt idx="147">
                  <c:v>10.183999999999999</c:v>
                </c:pt>
                <c:pt idx="148">
                  <c:v>9.923</c:v>
                </c:pt>
                <c:pt idx="149">
                  <c:v>9.5310000000000006</c:v>
                </c:pt>
                <c:pt idx="150">
                  <c:v>9.2309999999999999</c:v>
                </c:pt>
                <c:pt idx="151">
                  <c:v>9.3230000000000004</c:v>
                </c:pt>
                <c:pt idx="152">
                  <c:v>9.4879999999999995</c:v>
                </c:pt>
                <c:pt idx="153">
                  <c:v>9.2279999999999998</c:v>
                </c:pt>
                <c:pt idx="154">
                  <c:v>9.0370000000000008</c:v>
                </c:pt>
                <c:pt idx="155">
                  <c:v>9.3680000000000003</c:v>
                </c:pt>
                <c:pt idx="156">
                  <c:v>9.15</c:v>
                </c:pt>
                <c:pt idx="157">
                  <c:v>9.43</c:v>
                </c:pt>
                <c:pt idx="158">
                  <c:v>10.29</c:v>
                </c:pt>
                <c:pt idx="159">
                  <c:v>10.53</c:v>
                </c:pt>
                <c:pt idx="160">
                  <c:v>10.6</c:v>
                </c:pt>
                <c:pt idx="161">
                  <c:v>10.68</c:v>
                </c:pt>
                <c:pt idx="162">
                  <c:v>10.69</c:v>
                </c:pt>
                <c:pt idx="163">
                  <c:v>10.56</c:v>
                </c:pt>
                <c:pt idx="164">
                  <c:v>10.62</c:v>
                </c:pt>
                <c:pt idx="165">
                  <c:v>10.79</c:v>
                </c:pt>
                <c:pt idx="166">
                  <c:v>11.97</c:v>
                </c:pt>
                <c:pt idx="167">
                  <c:v>18.309999999999999</c:v>
                </c:pt>
                <c:pt idx="168">
                  <c:v>19.86</c:v>
                </c:pt>
                <c:pt idx="169">
                  <c:v>18.14</c:v>
                </c:pt>
                <c:pt idx="170">
                  <c:v>17.91</c:v>
                </c:pt>
                <c:pt idx="171">
                  <c:v>17.170000000000002</c:v>
                </c:pt>
                <c:pt idx="172">
                  <c:v>16.02</c:v>
                </c:pt>
                <c:pt idx="173">
                  <c:v>15.51</c:v>
                </c:pt>
                <c:pt idx="174">
                  <c:v>14.65</c:v>
                </c:pt>
                <c:pt idx="175">
                  <c:v>14.24</c:v>
                </c:pt>
                <c:pt idx="176">
                  <c:v>13.97</c:v>
                </c:pt>
                <c:pt idx="177">
                  <c:v>13.58</c:v>
                </c:pt>
                <c:pt idx="178">
                  <c:v>13.75</c:v>
                </c:pt>
                <c:pt idx="179">
                  <c:v>13.8</c:v>
                </c:pt>
                <c:pt idx="180">
                  <c:v>13.37</c:v>
                </c:pt>
                <c:pt idx="181">
                  <c:v>13.41</c:v>
                </c:pt>
                <c:pt idx="182">
                  <c:v>13.24</c:v>
                </c:pt>
                <c:pt idx="183">
                  <c:v>13</c:v>
                </c:pt>
                <c:pt idx="184">
                  <c:v>13.06</c:v>
                </c:pt>
                <c:pt idx="185">
                  <c:v>12.71</c:v>
                </c:pt>
                <c:pt idx="186">
                  <c:v>12.44</c:v>
                </c:pt>
                <c:pt idx="187">
                  <c:v>12.19</c:v>
                </c:pt>
                <c:pt idx="188">
                  <c:v>12.06899926520043</c:v>
                </c:pt>
                <c:pt idx="189">
                  <c:v>12.06613419527368</c:v>
                </c:pt>
                <c:pt idx="190">
                  <c:v>11.71705515267131</c:v>
                </c:pt>
                <c:pt idx="191">
                  <c:v>11.831916768899999</c:v>
                </c:pt>
                <c:pt idx="192">
                  <c:v>11.613179929919999</c:v>
                </c:pt>
                <c:pt idx="193">
                  <c:v>11.48248414153</c:v>
                </c:pt>
                <c:pt idx="194">
                  <c:v>11.40569054106</c:v>
                </c:pt>
                <c:pt idx="195">
                  <c:v>11.022473055180001</c:v>
                </c:pt>
                <c:pt idx="196">
                  <c:v>10.72145901893</c:v>
                </c:pt>
                <c:pt idx="197">
                  <c:v>10.68187502124</c:v>
                </c:pt>
                <c:pt idx="198">
                  <c:v>10.444889735669999</c:v>
                </c:pt>
                <c:pt idx="199">
                  <c:v>10.40815047211</c:v>
                </c:pt>
                <c:pt idx="200">
                  <c:v>10.02625654359</c:v>
                </c:pt>
                <c:pt idx="201">
                  <c:v>9.81526095189</c:v>
                </c:pt>
                <c:pt idx="202">
                  <c:v>9.6709689149500004</c:v>
                </c:pt>
                <c:pt idx="203">
                  <c:v>9.4286225027399997</c:v>
                </c:pt>
                <c:pt idx="204">
                  <c:v>9.1435094907599996</c:v>
                </c:pt>
                <c:pt idx="205">
                  <c:v>8.8074084209700008</c:v>
                </c:pt>
                <c:pt idx="206">
                  <c:v>8.7683384178099999</c:v>
                </c:pt>
                <c:pt idx="207">
                  <c:v>8.6613233161899998</c:v>
                </c:pt>
                <c:pt idx="208">
                  <c:v>8.7460943118499994</c:v>
                </c:pt>
                <c:pt idx="209">
                  <c:v>8.8160633087499995</c:v>
                </c:pt>
                <c:pt idx="210">
                  <c:v>8.7537641238399999</c:v>
                </c:pt>
                <c:pt idx="211">
                  <c:v>8.7152590649900006</c:v>
                </c:pt>
                <c:pt idx="212">
                  <c:v>8.9997600568999996</c:v>
                </c:pt>
                <c:pt idx="213">
                  <c:v>8.8413121316499996</c:v>
                </c:pt>
                <c:pt idx="214">
                  <c:v>8.94444691066</c:v>
                </c:pt>
                <c:pt idx="215">
                  <c:v>9.2014999999999993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B5-41C0-B2E2-035B53744D65}"/>
            </c:ext>
          </c:extLst>
        </c:ser>
        <c:ser>
          <c:idx val="1"/>
          <c:order val="1"/>
          <c:tx>
            <c:strRef>
              <c:f>'128'!$D$4</c:f>
              <c:strCache>
                <c:ptCount val="1"/>
                <c:pt idx="0">
                  <c:v>Депозиты физических лиц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'128'!$B$5:$B$220</c:f>
              <c:numCache>
                <c:formatCode>m/d/yyyy</c:formatCode>
                <c:ptCount val="216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</c:numCache>
            </c:numRef>
          </c:cat>
          <c:val>
            <c:numRef>
              <c:f>'128'!$D$5:$D$220</c:f>
              <c:numCache>
                <c:formatCode>General</c:formatCode>
                <c:ptCount val="216"/>
                <c:pt idx="0">
                  <c:v>4.0999999999999996</c:v>
                </c:pt>
                <c:pt idx="1">
                  <c:v>4.7</c:v>
                </c:pt>
                <c:pt idx="2">
                  <c:v>4.5</c:v>
                </c:pt>
                <c:pt idx="3">
                  <c:v>4.3</c:v>
                </c:pt>
                <c:pt idx="4">
                  <c:v>5.4</c:v>
                </c:pt>
                <c:pt idx="5">
                  <c:v>4.7</c:v>
                </c:pt>
                <c:pt idx="6">
                  <c:v>4.2</c:v>
                </c:pt>
                <c:pt idx="7">
                  <c:v>5.3</c:v>
                </c:pt>
                <c:pt idx="8">
                  <c:v>5.5</c:v>
                </c:pt>
                <c:pt idx="9">
                  <c:v>5.5</c:v>
                </c:pt>
                <c:pt idx="10">
                  <c:v>4.8</c:v>
                </c:pt>
                <c:pt idx="11">
                  <c:v>9.8000000000000007</c:v>
                </c:pt>
                <c:pt idx="12">
                  <c:v>12</c:v>
                </c:pt>
                <c:pt idx="13">
                  <c:v>11.3</c:v>
                </c:pt>
                <c:pt idx="14">
                  <c:v>11.5</c:v>
                </c:pt>
                <c:pt idx="15">
                  <c:v>11.5</c:v>
                </c:pt>
                <c:pt idx="16">
                  <c:v>11.3</c:v>
                </c:pt>
                <c:pt idx="17">
                  <c:v>11.4</c:v>
                </c:pt>
                <c:pt idx="18">
                  <c:v>12.6</c:v>
                </c:pt>
                <c:pt idx="19">
                  <c:v>11.3</c:v>
                </c:pt>
                <c:pt idx="20">
                  <c:v>11.2</c:v>
                </c:pt>
                <c:pt idx="21">
                  <c:v>13.1</c:v>
                </c:pt>
                <c:pt idx="22">
                  <c:v>13.3</c:v>
                </c:pt>
                <c:pt idx="23">
                  <c:v>11.8</c:v>
                </c:pt>
                <c:pt idx="24">
                  <c:v>12.1</c:v>
                </c:pt>
                <c:pt idx="25">
                  <c:v>11.9</c:v>
                </c:pt>
                <c:pt idx="26">
                  <c:v>11.2</c:v>
                </c:pt>
                <c:pt idx="27">
                  <c:v>10.9</c:v>
                </c:pt>
                <c:pt idx="28">
                  <c:v>10.8</c:v>
                </c:pt>
                <c:pt idx="29">
                  <c:v>11</c:v>
                </c:pt>
                <c:pt idx="30">
                  <c:v>11.1</c:v>
                </c:pt>
                <c:pt idx="31">
                  <c:v>10.6</c:v>
                </c:pt>
                <c:pt idx="32">
                  <c:v>9.8000000000000007</c:v>
                </c:pt>
                <c:pt idx="33">
                  <c:v>10.4</c:v>
                </c:pt>
                <c:pt idx="34">
                  <c:v>10.4</c:v>
                </c:pt>
                <c:pt idx="35">
                  <c:v>11</c:v>
                </c:pt>
                <c:pt idx="36">
                  <c:v>10.01</c:v>
                </c:pt>
                <c:pt idx="37">
                  <c:v>9.35</c:v>
                </c:pt>
                <c:pt idx="38">
                  <c:v>9.23</c:v>
                </c:pt>
                <c:pt idx="39">
                  <c:v>8.98</c:v>
                </c:pt>
                <c:pt idx="40">
                  <c:v>9.17</c:v>
                </c:pt>
                <c:pt idx="41">
                  <c:v>8.7899999999999991</c:v>
                </c:pt>
                <c:pt idx="42">
                  <c:v>9.0299999999999994</c:v>
                </c:pt>
                <c:pt idx="43">
                  <c:v>9.18</c:v>
                </c:pt>
                <c:pt idx="44">
                  <c:v>9.52</c:v>
                </c:pt>
                <c:pt idx="45">
                  <c:v>9.5</c:v>
                </c:pt>
                <c:pt idx="46">
                  <c:v>9.56</c:v>
                </c:pt>
                <c:pt idx="47">
                  <c:v>9.61</c:v>
                </c:pt>
                <c:pt idx="48">
                  <c:v>9.65</c:v>
                </c:pt>
                <c:pt idx="49">
                  <c:v>9.5399999999999991</c:v>
                </c:pt>
                <c:pt idx="50">
                  <c:v>9.24</c:v>
                </c:pt>
                <c:pt idx="51">
                  <c:v>8.39</c:v>
                </c:pt>
                <c:pt idx="52">
                  <c:v>8.7200000000000006</c:v>
                </c:pt>
                <c:pt idx="53">
                  <c:v>8.7200000000000006</c:v>
                </c:pt>
                <c:pt idx="54">
                  <c:v>8.5500000000000007</c:v>
                </c:pt>
                <c:pt idx="55">
                  <c:v>8.4</c:v>
                </c:pt>
                <c:pt idx="56">
                  <c:v>8.4600000000000009</c:v>
                </c:pt>
                <c:pt idx="57">
                  <c:v>8.39</c:v>
                </c:pt>
                <c:pt idx="58">
                  <c:v>8.61</c:v>
                </c:pt>
                <c:pt idx="59">
                  <c:v>8.1999999999999993</c:v>
                </c:pt>
                <c:pt idx="60">
                  <c:v>8.25</c:v>
                </c:pt>
                <c:pt idx="61">
                  <c:v>8.43</c:v>
                </c:pt>
                <c:pt idx="62">
                  <c:v>8.3000000000000007</c:v>
                </c:pt>
                <c:pt idx="63">
                  <c:v>8.27</c:v>
                </c:pt>
                <c:pt idx="64">
                  <c:v>7.82</c:v>
                </c:pt>
                <c:pt idx="65">
                  <c:v>7.55</c:v>
                </c:pt>
                <c:pt idx="66">
                  <c:v>7.28</c:v>
                </c:pt>
                <c:pt idx="67">
                  <c:v>7.79</c:v>
                </c:pt>
                <c:pt idx="68">
                  <c:v>7.62</c:v>
                </c:pt>
                <c:pt idx="69">
                  <c:v>7.71</c:v>
                </c:pt>
                <c:pt idx="70">
                  <c:v>7.7</c:v>
                </c:pt>
                <c:pt idx="71">
                  <c:v>7.66</c:v>
                </c:pt>
                <c:pt idx="72">
                  <c:v>7.47</c:v>
                </c:pt>
                <c:pt idx="73">
                  <c:v>7.41</c:v>
                </c:pt>
                <c:pt idx="74">
                  <c:v>7.42</c:v>
                </c:pt>
                <c:pt idx="75">
                  <c:v>7.45</c:v>
                </c:pt>
                <c:pt idx="76">
                  <c:v>7.2</c:v>
                </c:pt>
                <c:pt idx="77">
                  <c:v>7.19</c:v>
                </c:pt>
                <c:pt idx="78">
                  <c:v>7.03</c:v>
                </c:pt>
                <c:pt idx="79">
                  <c:v>7</c:v>
                </c:pt>
                <c:pt idx="80">
                  <c:v>7</c:v>
                </c:pt>
                <c:pt idx="81">
                  <c:v>7.16</c:v>
                </c:pt>
                <c:pt idx="82">
                  <c:v>7.21</c:v>
                </c:pt>
                <c:pt idx="83">
                  <c:v>7.29</c:v>
                </c:pt>
                <c:pt idx="84">
                  <c:v>6.99</c:v>
                </c:pt>
                <c:pt idx="85">
                  <c:v>6.86</c:v>
                </c:pt>
                <c:pt idx="86">
                  <c:v>7.03</c:v>
                </c:pt>
                <c:pt idx="87">
                  <c:v>7.13</c:v>
                </c:pt>
                <c:pt idx="88">
                  <c:v>6.88</c:v>
                </c:pt>
                <c:pt idx="89">
                  <c:v>7.4</c:v>
                </c:pt>
                <c:pt idx="90">
                  <c:v>7.39</c:v>
                </c:pt>
                <c:pt idx="91">
                  <c:v>7.4</c:v>
                </c:pt>
                <c:pt idx="92">
                  <c:v>7.58</c:v>
                </c:pt>
                <c:pt idx="93">
                  <c:v>8.3699999999999992</c:v>
                </c:pt>
                <c:pt idx="94">
                  <c:v>8.93</c:v>
                </c:pt>
                <c:pt idx="95">
                  <c:v>9.67</c:v>
                </c:pt>
                <c:pt idx="96">
                  <c:v>9.67</c:v>
                </c:pt>
                <c:pt idx="97">
                  <c:v>9.9700000000000006</c:v>
                </c:pt>
                <c:pt idx="98">
                  <c:v>10.33</c:v>
                </c:pt>
                <c:pt idx="99">
                  <c:v>10.78</c:v>
                </c:pt>
                <c:pt idx="100">
                  <c:v>10.83</c:v>
                </c:pt>
                <c:pt idx="101">
                  <c:v>10.79</c:v>
                </c:pt>
                <c:pt idx="102">
                  <c:v>10.72</c:v>
                </c:pt>
                <c:pt idx="103">
                  <c:v>10.73</c:v>
                </c:pt>
                <c:pt idx="104">
                  <c:v>10.78</c:v>
                </c:pt>
                <c:pt idx="105">
                  <c:v>10.64</c:v>
                </c:pt>
                <c:pt idx="106">
                  <c:v>10.16</c:v>
                </c:pt>
                <c:pt idx="107">
                  <c:v>9.66</c:v>
                </c:pt>
                <c:pt idx="108">
                  <c:v>9.1170000000000009</c:v>
                </c:pt>
                <c:pt idx="109">
                  <c:v>8.4130000000000003</c:v>
                </c:pt>
                <c:pt idx="110">
                  <c:v>7.8529999999999998</c:v>
                </c:pt>
                <c:pt idx="111">
                  <c:v>7.5860000000000003</c:v>
                </c:pt>
                <c:pt idx="112">
                  <c:v>6.9740000000000002</c:v>
                </c:pt>
                <c:pt idx="113">
                  <c:v>6.6079999999999997</c:v>
                </c:pt>
                <c:pt idx="114">
                  <c:v>6.3620000000000001</c:v>
                </c:pt>
                <c:pt idx="115">
                  <c:v>6.09</c:v>
                </c:pt>
                <c:pt idx="116">
                  <c:v>5.6479999999999997</c:v>
                </c:pt>
                <c:pt idx="117">
                  <c:v>5.5730000000000004</c:v>
                </c:pt>
                <c:pt idx="118">
                  <c:v>5.6289999999999996</c:v>
                </c:pt>
                <c:pt idx="119">
                  <c:v>5.5369999999999999</c:v>
                </c:pt>
                <c:pt idx="120">
                  <c:v>5.3550000000000004</c:v>
                </c:pt>
                <c:pt idx="121">
                  <c:v>5.2960000000000003</c:v>
                </c:pt>
                <c:pt idx="122">
                  <c:v>5.1890000000000001</c:v>
                </c:pt>
                <c:pt idx="123">
                  <c:v>5.077</c:v>
                </c:pt>
                <c:pt idx="124">
                  <c:v>5.0830000000000002</c:v>
                </c:pt>
                <c:pt idx="125">
                  <c:v>5.0940000000000003</c:v>
                </c:pt>
                <c:pt idx="126">
                  <c:v>4.9960000000000004</c:v>
                </c:pt>
                <c:pt idx="127">
                  <c:v>5.0650000000000004</c:v>
                </c:pt>
                <c:pt idx="128">
                  <c:v>5.0910000000000002</c:v>
                </c:pt>
                <c:pt idx="129">
                  <c:v>5.5529999999999999</c:v>
                </c:pt>
                <c:pt idx="130">
                  <c:v>6.5919999999999996</c:v>
                </c:pt>
                <c:pt idx="131">
                  <c:v>6.944</c:v>
                </c:pt>
                <c:pt idx="132">
                  <c:v>6.8940000000000001</c:v>
                </c:pt>
                <c:pt idx="133">
                  <c:v>6.5049999999999999</c:v>
                </c:pt>
                <c:pt idx="134">
                  <c:v>6.4279999999999999</c:v>
                </c:pt>
                <c:pt idx="135">
                  <c:v>6.7759999999999998</c:v>
                </c:pt>
                <c:pt idx="136">
                  <c:v>6.1890000000000001</c:v>
                </c:pt>
                <c:pt idx="137">
                  <c:v>6.3630000000000004</c:v>
                </c:pt>
                <c:pt idx="138">
                  <c:v>6.1829999999999998</c:v>
                </c:pt>
                <c:pt idx="139">
                  <c:v>6.0860000000000003</c:v>
                </c:pt>
                <c:pt idx="140">
                  <c:v>6.3689999999999998</c:v>
                </c:pt>
                <c:pt idx="141">
                  <c:v>6.6689999999999996</c:v>
                </c:pt>
                <c:pt idx="142">
                  <c:v>6.8220000000000001</c:v>
                </c:pt>
                <c:pt idx="143">
                  <c:v>7.0019999999999998</c:v>
                </c:pt>
                <c:pt idx="144">
                  <c:v>7.08</c:v>
                </c:pt>
                <c:pt idx="145">
                  <c:v>7.0910000000000002</c:v>
                </c:pt>
                <c:pt idx="146">
                  <c:v>6.9859999999999998</c:v>
                </c:pt>
                <c:pt idx="147">
                  <c:v>7.0670000000000002</c:v>
                </c:pt>
                <c:pt idx="148">
                  <c:v>6.59</c:v>
                </c:pt>
                <c:pt idx="149">
                  <c:v>6.4470000000000001</c:v>
                </c:pt>
                <c:pt idx="150">
                  <c:v>6.2869999999999999</c:v>
                </c:pt>
                <c:pt idx="151">
                  <c:v>6.2309999999999999</c:v>
                </c:pt>
                <c:pt idx="152">
                  <c:v>6.3090000000000002</c:v>
                </c:pt>
                <c:pt idx="153">
                  <c:v>6.0720000000000001</c:v>
                </c:pt>
                <c:pt idx="154">
                  <c:v>6.0229999999999997</c:v>
                </c:pt>
                <c:pt idx="155">
                  <c:v>6.1870000000000003</c:v>
                </c:pt>
                <c:pt idx="156">
                  <c:v>6.03</c:v>
                </c:pt>
                <c:pt idx="157">
                  <c:v>5.94</c:v>
                </c:pt>
                <c:pt idx="158">
                  <c:v>5.91</c:v>
                </c:pt>
                <c:pt idx="159">
                  <c:v>6.04</c:v>
                </c:pt>
                <c:pt idx="160">
                  <c:v>6.06</c:v>
                </c:pt>
                <c:pt idx="161">
                  <c:v>6.21</c:v>
                </c:pt>
                <c:pt idx="162">
                  <c:v>6.17</c:v>
                </c:pt>
                <c:pt idx="163">
                  <c:v>6.19</c:v>
                </c:pt>
                <c:pt idx="164">
                  <c:v>6.27</c:v>
                </c:pt>
                <c:pt idx="165">
                  <c:v>6.5</c:v>
                </c:pt>
                <c:pt idx="166">
                  <c:v>6.75</c:v>
                </c:pt>
                <c:pt idx="167">
                  <c:v>12.74</c:v>
                </c:pt>
                <c:pt idx="168">
                  <c:v>12.85</c:v>
                </c:pt>
                <c:pt idx="169">
                  <c:v>11.79</c:v>
                </c:pt>
                <c:pt idx="170">
                  <c:v>11.67</c:v>
                </c:pt>
                <c:pt idx="171">
                  <c:v>9.41</c:v>
                </c:pt>
                <c:pt idx="172">
                  <c:v>9.36</c:v>
                </c:pt>
                <c:pt idx="173">
                  <c:v>9.92</c:v>
                </c:pt>
                <c:pt idx="174">
                  <c:v>9.23</c:v>
                </c:pt>
                <c:pt idx="175">
                  <c:v>8.9600000000000009</c:v>
                </c:pt>
                <c:pt idx="176">
                  <c:v>8.9</c:v>
                </c:pt>
                <c:pt idx="177">
                  <c:v>7.21</c:v>
                </c:pt>
                <c:pt idx="178">
                  <c:v>7.79</c:v>
                </c:pt>
                <c:pt idx="179">
                  <c:v>8.83</c:v>
                </c:pt>
                <c:pt idx="180">
                  <c:v>8.5299999999999994</c:v>
                </c:pt>
                <c:pt idx="181">
                  <c:v>7.97</c:v>
                </c:pt>
                <c:pt idx="182">
                  <c:v>7.71</c:v>
                </c:pt>
                <c:pt idx="183">
                  <c:v>8.02</c:v>
                </c:pt>
                <c:pt idx="184">
                  <c:v>7.3</c:v>
                </c:pt>
                <c:pt idx="185">
                  <c:v>7.2</c:v>
                </c:pt>
                <c:pt idx="186">
                  <c:v>7.06</c:v>
                </c:pt>
                <c:pt idx="187">
                  <c:v>7.05</c:v>
                </c:pt>
                <c:pt idx="188">
                  <c:v>6.1769524972977496</c:v>
                </c:pt>
                <c:pt idx="189">
                  <c:v>6.2204092396214596</c:v>
                </c:pt>
                <c:pt idx="190">
                  <c:v>6.9985630056661901</c:v>
                </c:pt>
                <c:pt idx="191">
                  <c:v>6.8957380064600002</c:v>
                </c:pt>
                <c:pt idx="192">
                  <c:v>6.7681536165500003</c:v>
                </c:pt>
                <c:pt idx="193">
                  <c:v>6.5397806894499997</c:v>
                </c:pt>
                <c:pt idx="194">
                  <c:v>6.08118380253</c:v>
                </c:pt>
                <c:pt idx="195">
                  <c:v>6.52378383842</c:v>
                </c:pt>
                <c:pt idx="196">
                  <c:v>6.2790843504099998</c:v>
                </c:pt>
                <c:pt idx="197">
                  <c:v>5.8814252353400001</c:v>
                </c:pt>
                <c:pt idx="198">
                  <c:v>6.2770408525799999</c:v>
                </c:pt>
                <c:pt idx="199">
                  <c:v>6.2763778440699998</c:v>
                </c:pt>
                <c:pt idx="200">
                  <c:v>5.4420197692499999</c:v>
                </c:pt>
                <c:pt idx="201">
                  <c:v>5.8624089360899996</c:v>
                </c:pt>
                <c:pt idx="202">
                  <c:v>5.2785438675399998</c:v>
                </c:pt>
                <c:pt idx="203">
                  <c:v>5.3755096522099999</c:v>
                </c:pt>
                <c:pt idx="204">
                  <c:v>5.7209892808799996</c:v>
                </c:pt>
                <c:pt idx="205">
                  <c:v>5.5715356975599999</c:v>
                </c:pt>
                <c:pt idx="206">
                  <c:v>5.5897621262100001</c:v>
                </c:pt>
                <c:pt idx="207">
                  <c:v>5.38878656291</c:v>
                </c:pt>
                <c:pt idx="208">
                  <c:v>5.4638837341400004</c:v>
                </c:pt>
                <c:pt idx="209">
                  <c:v>5.20188261806</c:v>
                </c:pt>
                <c:pt idx="210">
                  <c:v>5.1250028631899998</c:v>
                </c:pt>
                <c:pt idx="211">
                  <c:v>5.04118135502</c:v>
                </c:pt>
                <c:pt idx="212">
                  <c:v>5.20822034522</c:v>
                </c:pt>
                <c:pt idx="213">
                  <c:v>5.65671201432</c:v>
                </c:pt>
                <c:pt idx="214">
                  <c:v>5.9756553561399999</c:v>
                </c:pt>
                <c:pt idx="215">
                  <c:v>5.6410999999999998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B5-41C0-B2E2-035B53744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094352"/>
        <c:axId val="400094912"/>
      </c:lineChart>
      <c:dateAx>
        <c:axId val="400094352"/>
        <c:scaling>
          <c:orientation val="minMax"/>
          <c:min val="412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094912"/>
        <c:crosses val="autoZero"/>
        <c:auto val="1"/>
        <c:lblOffset val="100"/>
        <c:baseTimeUnit val="months"/>
        <c:majorUnit val="12"/>
        <c:majorTimeUnit val="months"/>
      </c:dateAx>
      <c:valAx>
        <c:axId val="40009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094352"/>
        <c:crosses val="autoZero"/>
        <c:crossBetween val="between"/>
      </c:valAx>
      <c:valAx>
        <c:axId val="400095472"/>
        <c:scaling>
          <c:orientation val="minMax"/>
          <c:max val="1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096032"/>
        <c:crosses val="max"/>
        <c:crossBetween val="between"/>
        <c:majorUnit val="2"/>
      </c:valAx>
      <c:dateAx>
        <c:axId val="4000960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0009547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925768894272706E-4"/>
          <c:y val="0.84474759021091306"/>
          <c:w val="0.99846148462211459"/>
          <c:h val="0.14276159436856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'128'!$H$1</c:f>
          <c:strCache>
            <c:ptCount val="1"/>
            <c:pt idx="0">
              <c:v>Процентные ставки по банковским операциям на срок свыше 1 года, % годовых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'128'!$J$4</c:f>
              <c:strCache>
                <c:ptCount val="1"/>
                <c:pt idx="0">
                  <c:v>Спред (п.п., правая шкала)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'128'!$G$5:$G$220</c:f>
              <c:numCache>
                <c:formatCode>m/d/yyyy</c:formatCode>
                <c:ptCount val="216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</c:numCache>
            </c:numRef>
          </c:cat>
          <c:val>
            <c:numRef>
              <c:f>'128'!$J$5:$J$220</c:f>
              <c:numCache>
                <c:formatCode>General</c:formatCode>
                <c:ptCount val="216"/>
                <c:pt idx="12">
                  <c:v>2.1000000000000014</c:v>
                </c:pt>
                <c:pt idx="13">
                  <c:v>7.8000000000000007</c:v>
                </c:pt>
                <c:pt idx="14">
                  <c:v>2.2999999999999989</c:v>
                </c:pt>
                <c:pt idx="15">
                  <c:v>1.8999999999999986</c:v>
                </c:pt>
                <c:pt idx="16">
                  <c:v>4.8000000000000007</c:v>
                </c:pt>
                <c:pt idx="17">
                  <c:v>5.4</c:v>
                </c:pt>
                <c:pt idx="18">
                  <c:v>5.3999999999999986</c:v>
                </c:pt>
                <c:pt idx="19">
                  <c:v>4.9000000000000004</c:v>
                </c:pt>
                <c:pt idx="20">
                  <c:v>5.5</c:v>
                </c:pt>
                <c:pt idx="21">
                  <c:v>6.0999999999999979</c:v>
                </c:pt>
                <c:pt idx="22">
                  <c:v>7</c:v>
                </c:pt>
                <c:pt idx="23">
                  <c:v>3.3000000000000007</c:v>
                </c:pt>
                <c:pt idx="24">
                  <c:v>8</c:v>
                </c:pt>
                <c:pt idx="25">
                  <c:v>7.3000000000000007</c:v>
                </c:pt>
                <c:pt idx="26">
                  <c:v>4.1999999999999993</c:v>
                </c:pt>
                <c:pt idx="27">
                  <c:v>3.7000000000000011</c:v>
                </c:pt>
                <c:pt idx="28">
                  <c:v>3.4000000000000004</c:v>
                </c:pt>
                <c:pt idx="29">
                  <c:v>1.5</c:v>
                </c:pt>
                <c:pt idx="30">
                  <c:v>4.5999999999999996</c:v>
                </c:pt>
                <c:pt idx="31">
                  <c:v>3.3000000000000007</c:v>
                </c:pt>
                <c:pt idx="32">
                  <c:v>1</c:v>
                </c:pt>
                <c:pt idx="33">
                  <c:v>2.8999999999999986</c:v>
                </c:pt>
                <c:pt idx="34">
                  <c:v>0.29999999999999893</c:v>
                </c:pt>
                <c:pt idx="35">
                  <c:v>2.5</c:v>
                </c:pt>
                <c:pt idx="36">
                  <c:v>4.5499999999999989</c:v>
                </c:pt>
                <c:pt idx="37">
                  <c:v>3.5700000000000003</c:v>
                </c:pt>
                <c:pt idx="38">
                  <c:v>3.9099999999999984</c:v>
                </c:pt>
                <c:pt idx="39">
                  <c:v>4.1500000000000004</c:v>
                </c:pt>
                <c:pt idx="40">
                  <c:v>3.9399999999999995</c:v>
                </c:pt>
                <c:pt idx="41">
                  <c:v>5.2100000000000009</c:v>
                </c:pt>
                <c:pt idx="42">
                  <c:v>2.91</c:v>
                </c:pt>
                <c:pt idx="43">
                  <c:v>2.629999999999999</c:v>
                </c:pt>
                <c:pt idx="44">
                  <c:v>3.8899999999999988</c:v>
                </c:pt>
                <c:pt idx="45">
                  <c:v>4.41</c:v>
                </c:pt>
                <c:pt idx="46">
                  <c:v>5.3599999999999994</c:v>
                </c:pt>
                <c:pt idx="47">
                  <c:v>3.6399999999999997</c:v>
                </c:pt>
                <c:pt idx="48">
                  <c:v>4.9399999999999995</c:v>
                </c:pt>
                <c:pt idx="49">
                  <c:v>4.75</c:v>
                </c:pt>
                <c:pt idx="50">
                  <c:v>4.0399999999999991</c:v>
                </c:pt>
                <c:pt idx="51">
                  <c:v>3.1000000000000005</c:v>
                </c:pt>
                <c:pt idx="52">
                  <c:v>2.92</c:v>
                </c:pt>
                <c:pt idx="53">
                  <c:v>5.5500000000000007</c:v>
                </c:pt>
                <c:pt idx="54">
                  <c:v>6.3599999999999994</c:v>
                </c:pt>
                <c:pt idx="55">
                  <c:v>5.6599999999999993</c:v>
                </c:pt>
                <c:pt idx="56">
                  <c:v>7.85</c:v>
                </c:pt>
                <c:pt idx="57">
                  <c:v>6.63</c:v>
                </c:pt>
                <c:pt idx="58">
                  <c:v>5.64</c:v>
                </c:pt>
                <c:pt idx="59">
                  <c:v>4.9499999999999993</c:v>
                </c:pt>
                <c:pt idx="60">
                  <c:v>4.8600000000000003</c:v>
                </c:pt>
                <c:pt idx="61">
                  <c:v>5.52</c:v>
                </c:pt>
                <c:pt idx="62">
                  <c:v>4.8600000000000003</c:v>
                </c:pt>
                <c:pt idx="63">
                  <c:v>7.5200000000000005</c:v>
                </c:pt>
                <c:pt idx="64">
                  <c:v>7.3000000000000007</c:v>
                </c:pt>
                <c:pt idx="65">
                  <c:v>7.49</c:v>
                </c:pt>
                <c:pt idx="66">
                  <c:v>7.6899999999999995</c:v>
                </c:pt>
                <c:pt idx="67">
                  <c:v>7.02</c:v>
                </c:pt>
                <c:pt idx="68">
                  <c:v>7.1099999999999994</c:v>
                </c:pt>
                <c:pt idx="69">
                  <c:v>6.93</c:v>
                </c:pt>
                <c:pt idx="70">
                  <c:v>7.0299999999999994</c:v>
                </c:pt>
                <c:pt idx="71">
                  <c:v>6.17</c:v>
                </c:pt>
                <c:pt idx="72">
                  <c:v>4.1099999999999994</c:v>
                </c:pt>
                <c:pt idx="73">
                  <c:v>4.41</c:v>
                </c:pt>
                <c:pt idx="74">
                  <c:v>4.13</c:v>
                </c:pt>
                <c:pt idx="75">
                  <c:v>3.8599999999999994</c:v>
                </c:pt>
                <c:pt idx="76">
                  <c:v>4.2699999999999996</c:v>
                </c:pt>
                <c:pt idx="77">
                  <c:v>3.8900000000000006</c:v>
                </c:pt>
                <c:pt idx="78">
                  <c:v>3.99</c:v>
                </c:pt>
                <c:pt idx="79">
                  <c:v>3.66</c:v>
                </c:pt>
                <c:pt idx="80">
                  <c:v>4.0500000000000007</c:v>
                </c:pt>
                <c:pt idx="81">
                  <c:v>4.4000000000000004</c:v>
                </c:pt>
                <c:pt idx="82">
                  <c:v>4.6499999999999995</c:v>
                </c:pt>
                <c:pt idx="83">
                  <c:v>4.74</c:v>
                </c:pt>
                <c:pt idx="84">
                  <c:v>4.47</c:v>
                </c:pt>
                <c:pt idx="85">
                  <c:v>5.2700000000000005</c:v>
                </c:pt>
                <c:pt idx="86">
                  <c:v>5.0100000000000007</c:v>
                </c:pt>
                <c:pt idx="87">
                  <c:v>4.620000000000001</c:v>
                </c:pt>
                <c:pt idx="88">
                  <c:v>4.9599999999999991</c:v>
                </c:pt>
                <c:pt idx="89">
                  <c:v>4.75</c:v>
                </c:pt>
                <c:pt idx="90">
                  <c:v>5.0600000000000005</c:v>
                </c:pt>
                <c:pt idx="91">
                  <c:v>5.2099999999999991</c:v>
                </c:pt>
                <c:pt idx="92">
                  <c:v>5</c:v>
                </c:pt>
                <c:pt idx="93">
                  <c:v>5.1400000000000006</c:v>
                </c:pt>
                <c:pt idx="94">
                  <c:v>4.93</c:v>
                </c:pt>
                <c:pt idx="95">
                  <c:v>4.24</c:v>
                </c:pt>
                <c:pt idx="96">
                  <c:v>4</c:v>
                </c:pt>
                <c:pt idx="97">
                  <c:v>4.9800000000000004</c:v>
                </c:pt>
                <c:pt idx="98">
                  <c:v>6.24</c:v>
                </c:pt>
                <c:pt idx="99">
                  <c:v>5.7100000000000009</c:v>
                </c:pt>
                <c:pt idx="100">
                  <c:v>5.8900000000000006</c:v>
                </c:pt>
                <c:pt idx="101">
                  <c:v>6.0699999999999985</c:v>
                </c:pt>
                <c:pt idx="102">
                  <c:v>6.42</c:v>
                </c:pt>
                <c:pt idx="103">
                  <c:v>6.7699999999999978</c:v>
                </c:pt>
                <c:pt idx="104">
                  <c:v>6.09</c:v>
                </c:pt>
                <c:pt idx="105">
                  <c:v>6.32</c:v>
                </c:pt>
                <c:pt idx="106">
                  <c:v>5.1899999999999995</c:v>
                </c:pt>
                <c:pt idx="107">
                  <c:v>4.92</c:v>
                </c:pt>
                <c:pt idx="108">
                  <c:v>5.9649999999999999</c:v>
                </c:pt>
                <c:pt idx="109">
                  <c:v>6.6229999999999993</c:v>
                </c:pt>
                <c:pt idx="110">
                  <c:v>5.8509999999999991</c:v>
                </c:pt>
                <c:pt idx="111">
                  <c:v>6.0919999999999987</c:v>
                </c:pt>
                <c:pt idx="112">
                  <c:v>6.4130000000000003</c:v>
                </c:pt>
                <c:pt idx="113">
                  <c:v>5.9229999999999992</c:v>
                </c:pt>
                <c:pt idx="114">
                  <c:v>5.8640000000000008</c:v>
                </c:pt>
                <c:pt idx="115">
                  <c:v>6.5670000000000002</c:v>
                </c:pt>
                <c:pt idx="116">
                  <c:v>6.0339999999999989</c:v>
                </c:pt>
                <c:pt idx="117">
                  <c:v>6.15</c:v>
                </c:pt>
                <c:pt idx="118">
                  <c:v>5.9559999999999995</c:v>
                </c:pt>
                <c:pt idx="119">
                  <c:v>4.9899999999999993</c:v>
                </c:pt>
                <c:pt idx="120">
                  <c:v>5.4260000000000002</c:v>
                </c:pt>
                <c:pt idx="121">
                  <c:v>4.6669999999999998</c:v>
                </c:pt>
                <c:pt idx="122">
                  <c:v>5.1059999999999999</c:v>
                </c:pt>
                <c:pt idx="123">
                  <c:v>4.8290000000000006</c:v>
                </c:pt>
                <c:pt idx="124">
                  <c:v>5.2709999999999999</c:v>
                </c:pt>
                <c:pt idx="125">
                  <c:v>4.6370000000000005</c:v>
                </c:pt>
                <c:pt idx="126">
                  <c:v>4.5970000000000004</c:v>
                </c:pt>
                <c:pt idx="127">
                  <c:v>4.3100000000000005</c:v>
                </c:pt>
                <c:pt idx="128">
                  <c:v>4.0580000000000007</c:v>
                </c:pt>
                <c:pt idx="129">
                  <c:v>3.3320000000000007</c:v>
                </c:pt>
                <c:pt idx="130">
                  <c:v>3.0309999999999997</c:v>
                </c:pt>
                <c:pt idx="131">
                  <c:v>3.3060000000000009</c:v>
                </c:pt>
                <c:pt idx="132">
                  <c:v>3.1029999999999998</c:v>
                </c:pt>
                <c:pt idx="133">
                  <c:v>3.8149999999999995</c:v>
                </c:pt>
                <c:pt idx="134">
                  <c:v>3.7959999999999994</c:v>
                </c:pt>
                <c:pt idx="135">
                  <c:v>3.3479999999999999</c:v>
                </c:pt>
                <c:pt idx="136">
                  <c:v>4.4150000000000009</c:v>
                </c:pt>
                <c:pt idx="137">
                  <c:v>3.7540000000000004</c:v>
                </c:pt>
                <c:pt idx="138">
                  <c:v>3.718</c:v>
                </c:pt>
                <c:pt idx="139">
                  <c:v>2.9809999999999999</c:v>
                </c:pt>
                <c:pt idx="140">
                  <c:v>3.1149999999999993</c:v>
                </c:pt>
                <c:pt idx="141">
                  <c:v>3.4279999999999999</c:v>
                </c:pt>
                <c:pt idx="142">
                  <c:v>3.6340000000000003</c:v>
                </c:pt>
                <c:pt idx="143">
                  <c:v>2.6489999999999991</c:v>
                </c:pt>
                <c:pt idx="144">
                  <c:v>3.6780000000000008</c:v>
                </c:pt>
                <c:pt idx="145">
                  <c:v>3.8970000000000002</c:v>
                </c:pt>
                <c:pt idx="146">
                  <c:v>3.6529999999999987</c:v>
                </c:pt>
                <c:pt idx="147">
                  <c:v>3.697000000000001</c:v>
                </c:pt>
                <c:pt idx="148">
                  <c:v>3.7769999999999992</c:v>
                </c:pt>
                <c:pt idx="149">
                  <c:v>3.5130000000000008</c:v>
                </c:pt>
                <c:pt idx="150">
                  <c:v>3.6530000000000005</c:v>
                </c:pt>
                <c:pt idx="151">
                  <c:v>3.6739999999999995</c:v>
                </c:pt>
                <c:pt idx="152">
                  <c:v>3.4800000000000004</c:v>
                </c:pt>
                <c:pt idx="153">
                  <c:v>3.8860000000000001</c:v>
                </c:pt>
                <c:pt idx="154">
                  <c:v>3.5520000000000005</c:v>
                </c:pt>
                <c:pt idx="155">
                  <c:v>3.2549999999999999</c:v>
                </c:pt>
                <c:pt idx="156">
                  <c:v>3.3100000000000005</c:v>
                </c:pt>
                <c:pt idx="157">
                  <c:v>3.8099999999999996</c:v>
                </c:pt>
                <c:pt idx="158">
                  <c:v>3.4299999999999997</c:v>
                </c:pt>
                <c:pt idx="159">
                  <c:v>3.410000000000001</c:v>
                </c:pt>
                <c:pt idx="160">
                  <c:v>3.45</c:v>
                </c:pt>
                <c:pt idx="161">
                  <c:v>3.95</c:v>
                </c:pt>
                <c:pt idx="162">
                  <c:v>4.12</c:v>
                </c:pt>
                <c:pt idx="163">
                  <c:v>3.9400000000000004</c:v>
                </c:pt>
                <c:pt idx="164">
                  <c:v>4.0300000000000011</c:v>
                </c:pt>
                <c:pt idx="165">
                  <c:v>4.09</c:v>
                </c:pt>
                <c:pt idx="166">
                  <c:v>4.1500000000000004</c:v>
                </c:pt>
                <c:pt idx="167">
                  <c:v>1.1999999999999993</c:v>
                </c:pt>
                <c:pt idx="168">
                  <c:v>1.9800000000000004</c:v>
                </c:pt>
                <c:pt idx="169">
                  <c:v>4.8999999999999986</c:v>
                </c:pt>
                <c:pt idx="170">
                  <c:v>5.3699999999999992</c:v>
                </c:pt>
                <c:pt idx="171">
                  <c:v>5.0600000000000005</c:v>
                </c:pt>
                <c:pt idx="172">
                  <c:v>5.9600000000000009</c:v>
                </c:pt>
                <c:pt idx="173">
                  <c:v>4.8999999999999986</c:v>
                </c:pt>
                <c:pt idx="174">
                  <c:v>5.35</c:v>
                </c:pt>
                <c:pt idx="175">
                  <c:v>5.33</c:v>
                </c:pt>
                <c:pt idx="176">
                  <c:v>4.91</c:v>
                </c:pt>
                <c:pt idx="177">
                  <c:v>5.5200000000000014</c:v>
                </c:pt>
                <c:pt idx="178">
                  <c:v>5.2899999999999991</c:v>
                </c:pt>
                <c:pt idx="179">
                  <c:v>3.6999999999999993</c:v>
                </c:pt>
                <c:pt idx="180">
                  <c:v>4.26</c:v>
                </c:pt>
                <c:pt idx="181">
                  <c:v>4.25</c:v>
                </c:pt>
                <c:pt idx="182">
                  <c:v>4.92</c:v>
                </c:pt>
                <c:pt idx="183">
                  <c:v>4.8900000000000006</c:v>
                </c:pt>
                <c:pt idx="184">
                  <c:v>5.23</c:v>
                </c:pt>
                <c:pt idx="185">
                  <c:v>5.01</c:v>
                </c:pt>
                <c:pt idx="186">
                  <c:v>4.6400000000000006</c:v>
                </c:pt>
                <c:pt idx="187">
                  <c:v>4.8800000000000008</c:v>
                </c:pt>
                <c:pt idx="188">
                  <c:v>4.6708942468875989</c:v>
                </c:pt>
                <c:pt idx="189">
                  <c:v>4.2566590563476785</c:v>
                </c:pt>
                <c:pt idx="190">
                  <c:v>4.4110037881349697</c:v>
                </c:pt>
                <c:pt idx="191">
                  <c:v>4.1270370623599995</c:v>
                </c:pt>
                <c:pt idx="192">
                  <c:v>4.621925867999999</c:v>
                </c:pt>
                <c:pt idx="193">
                  <c:v>4.36984016155</c:v>
                </c:pt>
                <c:pt idx="194">
                  <c:v>4.2828828826699992</c:v>
                </c:pt>
                <c:pt idx="195">
                  <c:v>4.1797695539599991</c:v>
                </c:pt>
                <c:pt idx="196">
                  <c:v>4.0039686986799996</c:v>
                </c:pt>
                <c:pt idx="197">
                  <c:v>3.6212033497500009</c:v>
                </c:pt>
                <c:pt idx="198">
                  <c:v>3.1117267390700007</c:v>
                </c:pt>
                <c:pt idx="199">
                  <c:v>3.5306605261300001</c:v>
                </c:pt>
                <c:pt idx="200">
                  <c:v>3.4115057864499994</c:v>
                </c:pt>
                <c:pt idx="201">
                  <c:v>3.535353820120001</c:v>
                </c:pt>
                <c:pt idx="202">
                  <c:v>2.8077741382899992</c:v>
                </c:pt>
                <c:pt idx="203">
                  <c:v>3.0228729996100006</c:v>
                </c:pt>
                <c:pt idx="204">
                  <c:v>1.9483235377399994</c:v>
                </c:pt>
                <c:pt idx="205">
                  <c:v>2.8599311538299999</c:v>
                </c:pt>
                <c:pt idx="206">
                  <c:v>3.0082357244299995</c:v>
                </c:pt>
                <c:pt idx="207">
                  <c:v>2.6662925809799995</c:v>
                </c:pt>
                <c:pt idx="208">
                  <c:v>2.6348489436499989</c:v>
                </c:pt>
                <c:pt idx="209">
                  <c:v>2.7701574850700004</c:v>
                </c:pt>
                <c:pt idx="210">
                  <c:v>2.8819979610599997</c:v>
                </c:pt>
                <c:pt idx="211">
                  <c:v>3.3520184686299999</c:v>
                </c:pt>
                <c:pt idx="212">
                  <c:v>3.2259456106199993</c:v>
                </c:pt>
                <c:pt idx="213">
                  <c:v>2.6077184426200004</c:v>
                </c:pt>
                <c:pt idx="214">
                  <c:v>2.6960375972300001</c:v>
                </c:pt>
                <c:pt idx="215">
                  <c:v>2.3404000000000007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9-49A4-A251-42B6219F3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1268784"/>
        <c:axId val="401268224"/>
      </c:areaChart>
      <c:lineChart>
        <c:grouping val="standard"/>
        <c:varyColors val="0"/>
        <c:ser>
          <c:idx val="0"/>
          <c:order val="0"/>
          <c:tx>
            <c:strRef>
              <c:f>'128'!$H$4</c:f>
              <c:strCache>
                <c:ptCount val="1"/>
                <c:pt idx="0">
                  <c:v>Кредиты нефинансовым организациям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'128'!$G$5:$G$220</c:f>
              <c:numCache>
                <c:formatCode>m/d/yyyy</c:formatCode>
                <c:ptCount val="216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</c:numCache>
            </c:numRef>
          </c:cat>
          <c:val>
            <c:numRef>
              <c:f>'128'!$H$5:$H$220</c:f>
              <c:numCache>
                <c:formatCode>General</c:formatCode>
                <c:ptCount val="216"/>
                <c:pt idx="0">
                  <c:v>21.3</c:v>
                </c:pt>
                <c:pt idx="1">
                  <c:v>19.100000000000001</c:v>
                </c:pt>
                <c:pt idx="2">
                  <c:v>20.3</c:v>
                </c:pt>
                <c:pt idx="3">
                  <c:v>21.3</c:v>
                </c:pt>
                <c:pt idx="4">
                  <c:v>18.3</c:v>
                </c:pt>
                <c:pt idx="5">
                  <c:v>20.100000000000001</c:v>
                </c:pt>
                <c:pt idx="6">
                  <c:v>21.3</c:v>
                </c:pt>
                <c:pt idx="7">
                  <c:v>18.899999999999999</c:v>
                </c:pt>
                <c:pt idx="8">
                  <c:v>19.5</c:v>
                </c:pt>
                <c:pt idx="9">
                  <c:v>13.6</c:v>
                </c:pt>
                <c:pt idx="10">
                  <c:v>20.5</c:v>
                </c:pt>
                <c:pt idx="11">
                  <c:v>19.5</c:v>
                </c:pt>
                <c:pt idx="12">
                  <c:v>15.8</c:v>
                </c:pt>
                <c:pt idx="13">
                  <c:v>20.8</c:v>
                </c:pt>
                <c:pt idx="14">
                  <c:v>15.1</c:v>
                </c:pt>
                <c:pt idx="15">
                  <c:v>15.2</c:v>
                </c:pt>
                <c:pt idx="16">
                  <c:v>17.3</c:v>
                </c:pt>
                <c:pt idx="17">
                  <c:v>17.5</c:v>
                </c:pt>
                <c:pt idx="18">
                  <c:v>18.7</c:v>
                </c:pt>
                <c:pt idx="19">
                  <c:v>17.3</c:v>
                </c:pt>
                <c:pt idx="20">
                  <c:v>17.8</c:v>
                </c:pt>
                <c:pt idx="21">
                  <c:v>17.899999999999999</c:v>
                </c:pt>
                <c:pt idx="22">
                  <c:v>18.8</c:v>
                </c:pt>
                <c:pt idx="23">
                  <c:v>15</c:v>
                </c:pt>
                <c:pt idx="24">
                  <c:v>17.3</c:v>
                </c:pt>
                <c:pt idx="25">
                  <c:v>19.600000000000001</c:v>
                </c:pt>
                <c:pt idx="26">
                  <c:v>16.399999999999999</c:v>
                </c:pt>
                <c:pt idx="27">
                  <c:v>14.9</c:v>
                </c:pt>
                <c:pt idx="28">
                  <c:v>15</c:v>
                </c:pt>
                <c:pt idx="29">
                  <c:v>12.8</c:v>
                </c:pt>
                <c:pt idx="30">
                  <c:v>15.9</c:v>
                </c:pt>
                <c:pt idx="31">
                  <c:v>14</c:v>
                </c:pt>
                <c:pt idx="32">
                  <c:v>11.4</c:v>
                </c:pt>
                <c:pt idx="33">
                  <c:v>13.7</c:v>
                </c:pt>
                <c:pt idx="34">
                  <c:v>12.7</c:v>
                </c:pt>
                <c:pt idx="35">
                  <c:v>13.6</c:v>
                </c:pt>
                <c:pt idx="36">
                  <c:v>15.28</c:v>
                </c:pt>
                <c:pt idx="37">
                  <c:v>13.64</c:v>
                </c:pt>
                <c:pt idx="38">
                  <c:v>13.87</c:v>
                </c:pt>
                <c:pt idx="39">
                  <c:v>13.57</c:v>
                </c:pt>
                <c:pt idx="40">
                  <c:v>13.35</c:v>
                </c:pt>
                <c:pt idx="41">
                  <c:v>13.66</c:v>
                </c:pt>
                <c:pt idx="42">
                  <c:v>11.13</c:v>
                </c:pt>
                <c:pt idx="43">
                  <c:v>11.09</c:v>
                </c:pt>
                <c:pt idx="44">
                  <c:v>12.27</c:v>
                </c:pt>
                <c:pt idx="45">
                  <c:v>12.48</c:v>
                </c:pt>
                <c:pt idx="46">
                  <c:v>12.59</c:v>
                </c:pt>
                <c:pt idx="47">
                  <c:v>10.77</c:v>
                </c:pt>
                <c:pt idx="48">
                  <c:v>13.62</c:v>
                </c:pt>
                <c:pt idx="49">
                  <c:v>13.08</c:v>
                </c:pt>
                <c:pt idx="50">
                  <c:v>12.35</c:v>
                </c:pt>
                <c:pt idx="51">
                  <c:v>10.88</c:v>
                </c:pt>
                <c:pt idx="52">
                  <c:v>10.75</c:v>
                </c:pt>
                <c:pt idx="53">
                  <c:v>13.48</c:v>
                </c:pt>
                <c:pt idx="54">
                  <c:v>13.6</c:v>
                </c:pt>
                <c:pt idx="55">
                  <c:v>12.27</c:v>
                </c:pt>
                <c:pt idx="56">
                  <c:v>12.67</c:v>
                </c:pt>
                <c:pt idx="57">
                  <c:v>12.02</c:v>
                </c:pt>
                <c:pt idx="58">
                  <c:v>12.6</c:v>
                </c:pt>
                <c:pt idx="59">
                  <c:v>11.68</c:v>
                </c:pt>
                <c:pt idx="60">
                  <c:v>12.82</c:v>
                </c:pt>
                <c:pt idx="61">
                  <c:v>13</c:v>
                </c:pt>
                <c:pt idx="62">
                  <c:v>12.16</c:v>
                </c:pt>
                <c:pt idx="63">
                  <c:v>12.88</c:v>
                </c:pt>
                <c:pt idx="64">
                  <c:v>12.64</c:v>
                </c:pt>
                <c:pt idx="65">
                  <c:v>12.51</c:v>
                </c:pt>
                <c:pt idx="66">
                  <c:v>12.76</c:v>
                </c:pt>
                <c:pt idx="67">
                  <c:v>12.27</c:v>
                </c:pt>
                <c:pt idx="68">
                  <c:v>12.43</c:v>
                </c:pt>
                <c:pt idx="69">
                  <c:v>12.25</c:v>
                </c:pt>
                <c:pt idx="70">
                  <c:v>12.43</c:v>
                </c:pt>
                <c:pt idx="71">
                  <c:v>11.67</c:v>
                </c:pt>
                <c:pt idx="72">
                  <c:v>12.09</c:v>
                </c:pt>
                <c:pt idx="73">
                  <c:v>12.24</c:v>
                </c:pt>
                <c:pt idx="74">
                  <c:v>12.02</c:v>
                </c:pt>
                <c:pt idx="75">
                  <c:v>11.85</c:v>
                </c:pt>
                <c:pt idx="76">
                  <c:v>11.62</c:v>
                </c:pt>
                <c:pt idx="77">
                  <c:v>11.07</c:v>
                </c:pt>
                <c:pt idx="78">
                  <c:v>11.14</c:v>
                </c:pt>
                <c:pt idx="79">
                  <c:v>10.82</c:v>
                </c:pt>
                <c:pt idx="80">
                  <c:v>11.06</c:v>
                </c:pt>
                <c:pt idx="81">
                  <c:v>11.38</c:v>
                </c:pt>
                <c:pt idx="82">
                  <c:v>11.28</c:v>
                </c:pt>
                <c:pt idx="83">
                  <c:v>11.51</c:v>
                </c:pt>
                <c:pt idx="84">
                  <c:v>12</c:v>
                </c:pt>
                <c:pt idx="85">
                  <c:v>12.47</c:v>
                </c:pt>
                <c:pt idx="86">
                  <c:v>12.48</c:v>
                </c:pt>
                <c:pt idx="87">
                  <c:v>12.55</c:v>
                </c:pt>
                <c:pt idx="88">
                  <c:v>12.95</c:v>
                </c:pt>
                <c:pt idx="89">
                  <c:v>12.75</c:v>
                </c:pt>
                <c:pt idx="90">
                  <c:v>13.48</c:v>
                </c:pt>
                <c:pt idx="91">
                  <c:v>13.52</c:v>
                </c:pt>
                <c:pt idx="92">
                  <c:v>13.7</c:v>
                </c:pt>
                <c:pt idx="93">
                  <c:v>13.93</c:v>
                </c:pt>
                <c:pt idx="94">
                  <c:v>13.53</c:v>
                </c:pt>
                <c:pt idx="95">
                  <c:v>14.07</c:v>
                </c:pt>
                <c:pt idx="96">
                  <c:v>13.87</c:v>
                </c:pt>
                <c:pt idx="97">
                  <c:v>14.92</c:v>
                </c:pt>
                <c:pt idx="98">
                  <c:v>16.39</c:v>
                </c:pt>
                <c:pt idx="99">
                  <c:v>16.420000000000002</c:v>
                </c:pt>
                <c:pt idx="100">
                  <c:v>16.21</c:v>
                </c:pt>
                <c:pt idx="101">
                  <c:v>16.04</c:v>
                </c:pt>
                <c:pt idx="102">
                  <c:v>15.91</c:v>
                </c:pt>
                <c:pt idx="103">
                  <c:v>16.149999999999999</c:v>
                </c:pt>
                <c:pt idx="104">
                  <c:v>15.25</c:v>
                </c:pt>
                <c:pt idx="105">
                  <c:v>15.88</c:v>
                </c:pt>
                <c:pt idx="106">
                  <c:v>14.25</c:v>
                </c:pt>
                <c:pt idx="107">
                  <c:v>13.82</c:v>
                </c:pt>
                <c:pt idx="108">
                  <c:v>14.5</c:v>
                </c:pt>
                <c:pt idx="109">
                  <c:v>14.202999999999999</c:v>
                </c:pt>
                <c:pt idx="110">
                  <c:v>12.872999999999999</c:v>
                </c:pt>
                <c:pt idx="111">
                  <c:v>12.805999999999999</c:v>
                </c:pt>
                <c:pt idx="112">
                  <c:v>12.432</c:v>
                </c:pt>
                <c:pt idx="113">
                  <c:v>11.715999999999999</c:v>
                </c:pt>
                <c:pt idx="114">
                  <c:v>11.537000000000001</c:v>
                </c:pt>
                <c:pt idx="115">
                  <c:v>11.853</c:v>
                </c:pt>
                <c:pt idx="116">
                  <c:v>10.946999999999999</c:v>
                </c:pt>
                <c:pt idx="117">
                  <c:v>11.003</c:v>
                </c:pt>
                <c:pt idx="118">
                  <c:v>10.706</c:v>
                </c:pt>
                <c:pt idx="119">
                  <c:v>9.7609999999999992</c:v>
                </c:pt>
                <c:pt idx="120">
                  <c:v>10.981</c:v>
                </c:pt>
                <c:pt idx="121">
                  <c:v>10.244</c:v>
                </c:pt>
                <c:pt idx="122">
                  <c:v>10.638</c:v>
                </c:pt>
                <c:pt idx="123">
                  <c:v>10.39</c:v>
                </c:pt>
                <c:pt idx="124">
                  <c:v>10.663</c:v>
                </c:pt>
                <c:pt idx="125">
                  <c:v>10.532</c:v>
                </c:pt>
                <c:pt idx="126">
                  <c:v>10.486000000000001</c:v>
                </c:pt>
                <c:pt idx="127">
                  <c:v>10.349</c:v>
                </c:pt>
                <c:pt idx="128">
                  <c:v>10.098000000000001</c:v>
                </c:pt>
                <c:pt idx="129">
                  <c:v>9.7100000000000009</c:v>
                </c:pt>
                <c:pt idx="130">
                  <c:v>10.045</c:v>
                </c:pt>
                <c:pt idx="131">
                  <c:v>10.688000000000001</c:v>
                </c:pt>
                <c:pt idx="132">
                  <c:v>10.6</c:v>
                </c:pt>
                <c:pt idx="133">
                  <c:v>11.497999999999999</c:v>
                </c:pt>
                <c:pt idx="134">
                  <c:v>11.500999999999999</c:v>
                </c:pt>
                <c:pt idx="135">
                  <c:v>10.933</c:v>
                </c:pt>
                <c:pt idx="136">
                  <c:v>11.704000000000001</c:v>
                </c:pt>
                <c:pt idx="137">
                  <c:v>11.162000000000001</c:v>
                </c:pt>
                <c:pt idx="138">
                  <c:v>11.051</c:v>
                </c:pt>
                <c:pt idx="139">
                  <c:v>10.535</c:v>
                </c:pt>
                <c:pt idx="140">
                  <c:v>10.744999999999999</c:v>
                </c:pt>
                <c:pt idx="141">
                  <c:v>11.327</c:v>
                </c:pt>
                <c:pt idx="142">
                  <c:v>11.885</c:v>
                </c:pt>
                <c:pt idx="143">
                  <c:v>11.11</c:v>
                </c:pt>
                <c:pt idx="144">
                  <c:v>12.188000000000001</c:v>
                </c:pt>
                <c:pt idx="145">
                  <c:v>12.161</c:v>
                </c:pt>
                <c:pt idx="146">
                  <c:v>11.843999999999999</c:v>
                </c:pt>
                <c:pt idx="147">
                  <c:v>11.938000000000001</c:v>
                </c:pt>
                <c:pt idx="148">
                  <c:v>11.821</c:v>
                </c:pt>
                <c:pt idx="149">
                  <c:v>11.335000000000001</c:v>
                </c:pt>
                <c:pt idx="150">
                  <c:v>11.313000000000001</c:v>
                </c:pt>
                <c:pt idx="151">
                  <c:v>11.202999999999999</c:v>
                </c:pt>
                <c:pt idx="152">
                  <c:v>11.22</c:v>
                </c:pt>
                <c:pt idx="153">
                  <c:v>11.449</c:v>
                </c:pt>
                <c:pt idx="154">
                  <c:v>10.925000000000001</c:v>
                </c:pt>
                <c:pt idx="155">
                  <c:v>10.641</c:v>
                </c:pt>
                <c:pt idx="156">
                  <c:v>10.64</c:v>
                </c:pt>
                <c:pt idx="157">
                  <c:v>11.11</c:v>
                </c:pt>
                <c:pt idx="158">
                  <c:v>10.6</c:v>
                </c:pt>
                <c:pt idx="159">
                  <c:v>10.97</c:v>
                </c:pt>
                <c:pt idx="160">
                  <c:v>11.23</c:v>
                </c:pt>
                <c:pt idx="161">
                  <c:v>11.67</c:v>
                </c:pt>
                <c:pt idx="162">
                  <c:v>11.92</c:v>
                </c:pt>
                <c:pt idx="163">
                  <c:v>11.83</c:v>
                </c:pt>
                <c:pt idx="164">
                  <c:v>12.05</c:v>
                </c:pt>
                <c:pt idx="165">
                  <c:v>12.24</c:v>
                </c:pt>
                <c:pt idx="166">
                  <c:v>12.56</c:v>
                </c:pt>
                <c:pt idx="167">
                  <c:v>12.94</c:v>
                </c:pt>
                <c:pt idx="168">
                  <c:v>15.09</c:v>
                </c:pt>
                <c:pt idx="169">
                  <c:v>16.36</c:v>
                </c:pt>
                <c:pt idx="170">
                  <c:v>16.45</c:v>
                </c:pt>
                <c:pt idx="171">
                  <c:v>15.8</c:v>
                </c:pt>
                <c:pt idx="172">
                  <c:v>16.25</c:v>
                </c:pt>
                <c:pt idx="173">
                  <c:v>15.12</c:v>
                </c:pt>
                <c:pt idx="174">
                  <c:v>14.87</c:v>
                </c:pt>
                <c:pt idx="175">
                  <c:v>14.58</c:v>
                </c:pt>
                <c:pt idx="176">
                  <c:v>14.19</c:v>
                </c:pt>
                <c:pt idx="177">
                  <c:v>14.39</c:v>
                </c:pt>
                <c:pt idx="178">
                  <c:v>14.17</c:v>
                </c:pt>
                <c:pt idx="179">
                  <c:v>12.95</c:v>
                </c:pt>
                <c:pt idx="180">
                  <c:v>13.67</c:v>
                </c:pt>
                <c:pt idx="181">
                  <c:v>13.32</c:v>
                </c:pt>
                <c:pt idx="182">
                  <c:v>13.78</c:v>
                </c:pt>
                <c:pt idx="183">
                  <c:v>13.88</c:v>
                </c:pt>
                <c:pt idx="184">
                  <c:v>13.97</c:v>
                </c:pt>
                <c:pt idx="185">
                  <c:v>13.67</c:v>
                </c:pt>
                <c:pt idx="186">
                  <c:v>12.97</c:v>
                </c:pt>
                <c:pt idx="187">
                  <c:v>12.98</c:v>
                </c:pt>
                <c:pt idx="188">
                  <c:v>12.75967642832765</c:v>
                </c:pt>
                <c:pt idx="189">
                  <c:v>11.902027896338728</c:v>
                </c:pt>
                <c:pt idx="190">
                  <c:v>11.81506215660483</c:v>
                </c:pt>
                <c:pt idx="191">
                  <c:v>11.69749182044</c:v>
                </c:pt>
                <c:pt idx="192">
                  <c:v>12.464124014859999</c:v>
                </c:pt>
                <c:pt idx="193">
                  <c:v>11.66892013617</c:v>
                </c:pt>
                <c:pt idx="194">
                  <c:v>11.447466222079999</c:v>
                </c:pt>
                <c:pt idx="195">
                  <c:v>11.314168627939999</c:v>
                </c:pt>
                <c:pt idx="196">
                  <c:v>10.98789269155</c:v>
                </c:pt>
                <c:pt idx="197">
                  <c:v>10.355982491540001</c:v>
                </c:pt>
                <c:pt idx="198">
                  <c:v>9.9798835534800006</c:v>
                </c:pt>
                <c:pt idx="199">
                  <c:v>10.42269898762</c:v>
                </c:pt>
                <c:pt idx="200">
                  <c:v>10.195213660669999</c:v>
                </c:pt>
                <c:pt idx="201">
                  <c:v>9.8164621867800008</c:v>
                </c:pt>
                <c:pt idx="202">
                  <c:v>9.7438488108199994</c:v>
                </c:pt>
                <c:pt idx="203">
                  <c:v>9.4144709557200006</c:v>
                </c:pt>
                <c:pt idx="204">
                  <c:v>8.6111745821699994</c:v>
                </c:pt>
                <c:pt idx="205">
                  <c:v>9.2298517689599997</c:v>
                </c:pt>
                <c:pt idx="206">
                  <c:v>9.2210405512999998</c:v>
                </c:pt>
                <c:pt idx="207">
                  <c:v>8.5064509666599992</c:v>
                </c:pt>
                <c:pt idx="208">
                  <c:v>8.6137672673099992</c:v>
                </c:pt>
                <c:pt idx="209">
                  <c:v>8.4539993497200001</c:v>
                </c:pt>
                <c:pt idx="210">
                  <c:v>8.6063841187799994</c:v>
                </c:pt>
                <c:pt idx="211">
                  <c:v>9.0476526398899999</c:v>
                </c:pt>
                <c:pt idx="212">
                  <c:v>9.2432499184299992</c:v>
                </c:pt>
                <c:pt idx="213">
                  <c:v>9.1646829801400003</c:v>
                </c:pt>
                <c:pt idx="214">
                  <c:v>9.4455146429900001</c:v>
                </c:pt>
                <c:pt idx="215">
                  <c:v>9.1728000000000005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29-49A4-A251-42B6219F3FD0}"/>
            </c:ext>
          </c:extLst>
        </c:ser>
        <c:ser>
          <c:idx val="1"/>
          <c:order val="1"/>
          <c:tx>
            <c:strRef>
              <c:f>'128'!$I$4</c:f>
              <c:strCache>
                <c:ptCount val="1"/>
                <c:pt idx="0">
                  <c:v>Депозиты физических лиц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'128'!$G$5:$G$220</c:f>
              <c:numCache>
                <c:formatCode>m/d/yyyy</c:formatCode>
                <c:ptCount val="216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</c:numCache>
            </c:numRef>
          </c:cat>
          <c:val>
            <c:numRef>
              <c:f>'128'!$I$5:$I$220</c:f>
              <c:numCache>
                <c:formatCode>General</c:formatCode>
                <c:ptCount val="2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13.7</c:v>
                </c:pt>
                <c:pt idx="13">
                  <c:v>13</c:v>
                </c:pt>
                <c:pt idx="14">
                  <c:v>12.8</c:v>
                </c:pt>
                <c:pt idx="15">
                  <c:v>13.3</c:v>
                </c:pt>
                <c:pt idx="16">
                  <c:v>12.5</c:v>
                </c:pt>
                <c:pt idx="17">
                  <c:v>12.1</c:v>
                </c:pt>
                <c:pt idx="18">
                  <c:v>13.3</c:v>
                </c:pt>
                <c:pt idx="19">
                  <c:v>12.4</c:v>
                </c:pt>
                <c:pt idx="20">
                  <c:v>12.3</c:v>
                </c:pt>
                <c:pt idx="21">
                  <c:v>11.8</c:v>
                </c:pt>
                <c:pt idx="22">
                  <c:v>11.8</c:v>
                </c:pt>
                <c:pt idx="23">
                  <c:v>11.7</c:v>
                </c:pt>
                <c:pt idx="24">
                  <c:v>9.3000000000000007</c:v>
                </c:pt>
                <c:pt idx="25">
                  <c:v>12.3</c:v>
                </c:pt>
                <c:pt idx="26">
                  <c:v>12.2</c:v>
                </c:pt>
                <c:pt idx="27">
                  <c:v>11.2</c:v>
                </c:pt>
                <c:pt idx="28">
                  <c:v>11.6</c:v>
                </c:pt>
                <c:pt idx="29">
                  <c:v>11.3</c:v>
                </c:pt>
                <c:pt idx="30">
                  <c:v>11.3</c:v>
                </c:pt>
                <c:pt idx="31">
                  <c:v>10.7</c:v>
                </c:pt>
                <c:pt idx="32">
                  <c:v>10.4</c:v>
                </c:pt>
                <c:pt idx="33">
                  <c:v>10.8</c:v>
                </c:pt>
                <c:pt idx="34">
                  <c:v>12.4</c:v>
                </c:pt>
                <c:pt idx="35">
                  <c:v>11.1</c:v>
                </c:pt>
                <c:pt idx="36">
                  <c:v>10.73</c:v>
                </c:pt>
                <c:pt idx="37">
                  <c:v>10.07</c:v>
                </c:pt>
                <c:pt idx="38">
                  <c:v>9.9600000000000009</c:v>
                </c:pt>
                <c:pt idx="39">
                  <c:v>9.42</c:v>
                </c:pt>
                <c:pt idx="40">
                  <c:v>9.41</c:v>
                </c:pt>
                <c:pt idx="41">
                  <c:v>8.4499999999999993</c:v>
                </c:pt>
                <c:pt idx="42">
                  <c:v>8.2200000000000006</c:v>
                </c:pt>
                <c:pt idx="43">
                  <c:v>8.4600000000000009</c:v>
                </c:pt>
                <c:pt idx="44">
                  <c:v>8.3800000000000008</c:v>
                </c:pt>
                <c:pt idx="45">
                  <c:v>8.07</c:v>
                </c:pt>
                <c:pt idx="46">
                  <c:v>7.23</c:v>
                </c:pt>
                <c:pt idx="47">
                  <c:v>7.13</c:v>
                </c:pt>
                <c:pt idx="48">
                  <c:v>8.68</c:v>
                </c:pt>
                <c:pt idx="49">
                  <c:v>8.33</c:v>
                </c:pt>
                <c:pt idx="50">
                  <c:v>8.31</c:v>
                </c:pt>
                <c:pt idx="51">
                  <c:v>7.78</c:v>
                </c:pt>
                <c:pt idx="52">
                  <c:v>7.83</c:v>
                </c:pt>
                <c:pt idx="53">
                  <c:v>7.93</c:v>
                </c:pt>
                <c:pt idx="54">
                  <c:v>7.24</c:v>
                </c:pt>
                <c:pt idx="55">
                  <c:v>6.61</c:v>
                </c:pt>
                <c:pt idx="56">
                  <c:v>4.82</c:v>
                </c:pt>
                <c:pt idx="57">
                  <c:v>5.39</c:v>
                </c:pt>
                <c:pt idx="58">
                  <c:v>6.96</c:v>
                </c:pt>
                <c:pt idx="59">
                  <c:v>6.73</c:v>
                </c:pt>
                <c:pt idx="60">
                  <c:v>7.96</c:v>
                </c:pt>
                <c:pt idx="61">
                  <c:v>7.48</c:v>
                </c:pt>
                <c:pt idx="62">
                  <c:v>7.3</c:v>
                </c:pt>
                <c:pt idx="63">
                  <c:v>5.36</c:v>
                </c:pt>
                <c:pt idx="64">
                  <c:v>5.34</c:v>
                </c:pt>
                <c:pt idx="65">
                  <c:v>5.0199999999999996</c:v>
                </c:pt>
                <c:pt idx="66">
                  <c:v>5.07</c:v>
                </c:pt>
                <c:pt idx="67">
                  <c:v>5.25</c:v>
                </c:pt>
                <c:pt idx="68">
                  <c:v>5.32</c:v>
                </c:pt>
                <c:pt idx="69">
                  <c:v>5.32</c:v>
                </c:pt>
                <c:pt idx="70">
                  <c:v>5.4</c:v>
                </c:pt>
                <c:pt idx="71">
                  <c:v>5.5</c:v>
                </c:pt>
                <c:pt idx="72">
                  <c:v>7.98</c:v>
                </c:pt>
                <c:pt idx="73">
                  <c:v>7.83</c:v>
                </c:pt>
                <c:pt idx="74">
                  <c:v>7.89</c:v>
                </c:pt>
                <c:pt idx="75">
                  <c:v>7.99</c:v>
                </c:pt>
                <c:pt idx="76">
                  <c:v>7.35</c:v>
                </c:pt>
                <c:pt idx="77">
                  <c:v>7.18</c:v>
                </c:pt>
                <c:pt idx="78">
                  <c:v>7.15</c:v>
                </c:pt>
                <c:pt idx="79">
                  <c:v>7.16</c:v>
                </c:pt>
                <c:pt idx="80">
                  <c:v>7.01</c:v>
                </c:pt>
                <c:pt idx="81">
                  <c:v>6.98</c:v>
                </c:pt>
                <c:pt idx="82">
                  <c:v>6.63</c:v>
                </c:pt>
                <c:pt idx="83">
                  <c:v>6.77</c:v>
                </c:pt>
                <c:pt idx="84">
                  <c:v>7.53</c:v>
                </c:pt>
                <c:pt idx="85">
                  <c:v>7.2</c:v>
                </c:pt>
                <c:pt idx="86">
                  <c:v>7.47</c:v>
                </c:pt>
                <c:pt idx="87">
                  <c:v>7.93</c:v>
                </c:pt>
                <c:pt idx="88">
                  <c:v>7.99</c:v>
                </c:pt>
                <c:pt idx="89">
                  <c:v>8</c:v>
                </c:pt>
                <c:pt idx="90">
                  <c:v>8.42</c:v>
                </c:pt>
                <c:pt idx="91">
                  <c:v>8.31</c:v>
                </c:pt>
                <c:pt idx="92">
                  <c:v>8.6999999999999993</c:v>
                </c:pt>
                <c:pt idx="93">
                  <c:v>8.7899999999999991</c:v>
                </c:pt>
                <c:pt idx="94">
                  <c:v>8.6</c:v>
                </c:pt>
                <c:pt idx="95">
                  <c:v>9.83</c:v>
                </c:pt>
                <c:pt idx="96">
                  <c:v>9.8699999999999992</c:v>
                </c:pt>
                <c:pt idx="97">
                  <c:v>9.94</c:v>
                </c:pt>
                <c:pt idx="98">
                  <c:v>10.15</c:v>
                </c:pt>
                <c:pt idx="99">
                  <c:v>10.71</c:v>
                </c:pt>
                <c:pt idx="100">
                  <c:v>10.32</c:v>
                </c:pt>
                <c:pt idx="101">
                  <c:v>9.9700000000000006</c:v>
                </c:pt>
                <c:pt idx="102">
                  <c:v>9.49</c:v>
                </c:pt>
                <c:pt idx="103">
                  <c:v>9.3800000000000008</c:v>
                </c:pt>
                <c:pt idx="104">
                  <c:v>9.16</c:v>
                </c:pt>
                <c:pt idx="105">
                  <c:v>9.56</c:v>
                </c:pt>
                <c:pt idx="106">
                  <c:v>9.06</c:v>
                </c:pt>
                <c:pt idx="107">
                  <c:v>8.9</c:v>
                </c:pt>
                <c:pt idx="108">
                  <c:v>8.5350000000000001</c:v>
                </c:pt>
                <c:pt idx="109">
                  <c:v>7.58</c:v>
                </c:pt>
                <c:pt idx="110">
                  <c:v>7.0220000000000002</c:v>
                </c:pt>
                <c:pt idx="111">
                  <c:v>6.7140000000000004</c:v>
                </c:pt>
                <c:pt idx="112">
                  <c:v>6.0190000000000001</c:v>
                </c:pt>
                <c:pt idx="113">
                  <c:v>5.7930000000000001</c:v>
                </c:pt>
                <c:pt idx="114">
                  <c:v>5.673</c:v>
                </c:pt>
                <c:pt idx="115">
                  <c:v>5.2859999999999996</c:v>
                </c:pt>
                <c:pt idx="116">
                  <c:v>4.9130000000000003</c:v>
                </c:pt>
                <c:pt idx="117">
                  <c:v>4.8529999999999998</c:v>
                </c:pt>
                <c:pt idx="118">
                  <c:v>4.75</c:v>
                </c:pt>
                <c:pt idx="119">
                  <c:v>4.7709999999999999</c:v>
                </c:pt>
                <c:pt idx="120">
                  <c:v>5.5549999999999997</c:v>
                </c:pt>
                <c:pt idx="121">
                  <c:v>5.577</c:v>
                </c:pt>
                <c:pt idx="122">
                  <c:v>5.532</c:v>
                </c:pt>
                <c:pt idx="123">
                  <c:v>5.5609999999999999</c:v>
                </c:pt>
                <c:pt idx="124">
                  <c:v>5.3920000000000003</c:v>
                </c:pt>
                <c:pt idx="125">
                  <c:v>5.8949999999999996</c:v>
                </c:pt>
                <c:pt idx="126">
                  <c:v>5.8890000000000002</c:v>
                </c:pt>
                <c:pt idx="127">
                  <c:v>6.0389999999999997</c:v>
                </c:pt>
                <c:pt idx="128">
                  <c:v>6.04</c:v>
                </c:pt>
                <c:pt idx="129">
                  <c:v>6.3780000000000001</c:v>
                </c:pt>
                <c:pt idx="130">
                  <c:v>7.0140000000000002</c:v>
                </c:pt>
                <c:pt idx="131">
                  <c:v>7.3819999999999997</c:v>
                </c:pt>
                <c:pt idx="132">
                  <c:v>7.4969999999999999</c:v>
                </c:pt>
                <c:pt idx="133">
                  <c:v>7.6829999999999998</c:v>
                </c:pt>
                <c:pt idx="134">
                  <c:v>7.7050000000000001</c:v>
                </c:pt>
                <c:pt idx="135">
                  <c:v>7.585</c:v>
                </c:pt>
                <c:pt idx="136">
                  <c:v>7.2889999999999997</c:v>
                </c:pt>
                <c:pt idx="137">
                  <c:v>7.4080000000000004</c:v>
                </c:pt>
                <c:pt idx="138">
                  <c:v>7.3330000000000002</c:v>
                </c:pt>
                <c:pt idx="139">
                  <c:v>7.5540000000000003</c:v>
                </c:pt>
                <c:pt idx="140">
                  <c:v>7.63</c:v>
                </c:pt>
                <c:pt idx="141">
                  <c:v>7.899</c:v>
                </c:pt>
                <c:pt idx="142">
                  <c:v>8.2509999999999994</c:v>
                </c:pt>
                <c:pt idx="143">
                  <c:v>8.4610000000000003</c:v>
                </c:pt>
                <c:pt idx="144">
                  <c:v>8.51</c:v>
                </c:pt>
                <c:pt idx="145">
                  <c:v>8.2639999999999993</c:v>
                </c:pt>
                <c:pt idx="146">
                  <c:v>8.1910000000000007</c:v>
                </c:pt>
                <c:pt idx="147">
                  <c:v>8.2409999999999997</c:v>
                </c:pt>
                <c:pt idx="148">
                  <c:v>8.0440000000000005</c:v>
                </c:pt>
                <c:pt idx="149">
                  <c:v>7.8220000000000001</c:v>
                </c:pt>
                <c:pt idx="150">
                  <c:v>7.66</c:v>
                </c:pt>
                <c:pt idx="151">
                  <c:v>7.5289999999999999</c:v>
                </c:pt>
                <c:pt idx="152">
                  <c:v>7.74</c:v>
                </c:pt>
                <c:pt idx="153">
                  <c:v>7.5629999999999997</c:v>
                </c:pt>
                <c:pt idx="154">
                  <c:v>7.3730000000000002</c:v>
                </c:pt>
                <c:pt idx="155">
                  <c:v>7.3860000000000001</c:v>
                </c:pt>
                <c:pt idx="156">
                  <c:v>7.33</c:v>
                </c:pt>
                <c:pt idx="157">
                  <c:v>7.3</c:v>
                </c:pt>
                <c:pt idx="158">
                  <c:v>7.17</c:v>
                </c:pt>
                <c:pt idx="159">
                  <c:v>7.56</c:v>
                </c:pt>
                <c:pt idx="160">
                  <c:v>7.78</c:v>
                </c:pt>
                <c:pt idx="161">
                  <c:v>7.72</c:v>
                </c:pt>
                <c:pt idx="162">
                  <c:v>7.8</c:v>
                </c:pt>
                <c:pt idx="163">
                  <c:v>7.89</c:v>
                </c:pt>
                <c:pt idx="164">
                  <c:v>8.02</c:v>
                </c:pt>
                <c:pt idx="165">
                  <c:v>8.15</c:v>
                </c:pt>
                <c:pt idx="166">
                  <c:v>8.41</c:v>
                </c:pt>
                <c:pt idx="167">
                  <c:v>11.74</c:v>
                </c:pt>
                <c:pt idx="168">
                  <c:v>13.11</c:v>
                </c:pt>
                <c:pt idx="169">
                  <c:v>11.46</c:v>
                </c:pt>
                <c:pt idx="170">
                  <c:v>11.08</c:v>
                </c:pt>
                <c:pt idx="171">
                  <c:v>10.74</c:v>
                </c:pt>
                <c:pt idx="172">
                  <c:v>10.29</c:v>
                </c:pt>
                <c:pt idx="173">
                  <c:v>10.220000000000001</c:v>
                </c:pt>
                <c:pt idx="174">
                  <c:v>9.52</c:v>
                </c:pt>
                <c:pt idx="175">
                  <c:v>9.25</c:v>
                </c:pt>
                <c:pt idx="176">
                  <c:v>9.2799999999999994</c:v>
                </c:pt>
                <c:pt idx="177">
                  <c:v>8.8699999999999992</c:v>
                </c:pt>
                <c:pt idx="178">
                  <c:v>8.8800000000000008</c:v>
                </c:pt>
                <c:pt idx="179">
                  <c:v>9.25</c:v>
                </c:pt>
                <c:pt idx="180">
                  <c:v>9.41</c:v>
                </c:pt>
                <c:pt idx="181">
                  <c:v>9.07</c:v>
                </c:pt>
                <c:pt idx="182">
                  <c:v>8.86</c:v>
                </c:pt>
                <c:pt idx="183">
                  <c:v>8.99</c:v>
                </c:pt>
                <c:pt idx="184">
                  <c:v>8.74</c:v>
                </c:pt>
                <c:pt idx="185">
                  <c:v>8.66</c:v>
                </c:pt>
                <c:pt idx="186">
                  <c:v>8.33</c:v>
                </c:pt>
                <c:pt idx="187">
                  <c:v>8.1</c:v>
                </c:pt>
                <c:pt idx="188">
                  <c:v>8.0887821814400507</c:v>
                </c:pt>
                <c:pt idx="189">
                  <c:v>7.6453688399910495</c:v>
                </c:pt>
                <c:pt idx="190">
                  <c:v>7.40405836846986</c:v>
                </c:pt>
                <c:pt idx="191">
                  <c:v>7.5704547580800003</c:v>
                </c:pt>
                <c:pt idx="192">
                  <c:v>7.8421981468600004</c:v>
                </c:pt>
                <c:pt idx="193">
                  <c:v>7.2990799746199997</c:v>
                </c:pt>
                <c:pt idx="194">
                  <c:v>7.16458333941</c:v>
                </c:pt>
                <c:pt idx="195">
                  <c:v>7.1343990739800001</c:v>
                </c:pt>
                <c:pt idx="196">
                  <c:v>6.9839239928700003</c:v>
                </c:pt>
                <c:pt idx="197">
                  <c:v>6.7347791417899998</c:v>
                </c:pt>
                <c:pt idx="198">
                  <c:v>6.8681568144099998</c:v>
                </c:pt>
                <c:pt idx="199">
                  <c:v>6.8920384614900003</c:v>
                </c:pt>
                <c:pt idx="200">
                  <c:v>6.7837078742200001</c:v>
                </c:pt>
                <c:pt idx="201">
                  <c:v>6.2811083666599998</c:v>
                </c:pt>
                <c:pt idx="202">
                  <c:v>6.9360746725300002</c:v>
                </c:pt>
                <c:pt idx="203">
                  <c:v>6.39159795611</c:v>
                </c:pt>
                <c:pt idx="204">
                  <c:v>6.66285104443</c:v>
                </c:pt>
                <c:pt idx="205">
                  <c:v>6.3699206151299999</c:v>
                </c:pt>
                <c:pt idx="206">
                  <c:v>6.2128048268700002</c:v>
                </c:pt>
                <c:pt idx="207">
                  <c:v>5.8401583856799997</c:v>
                </c:pt>
                <c:pt idx="208">
                  <c:v>5.9789183236600003</c:v>
                </c:pt>
                <c:pt idx="209">
                  <c:v>5.6838418646499997</c:v>
                </c:pt>
                <c:pt idx="210">
                  <c:v>5.7243861577199997</c:v>
                </c:pt>
                <c:pt idx="211">
                  <c:v>5.69563417126</c:v>
                </c:pt>
                <c:pt idx="212">
                  <c:v>6.0173043078099999</c:v>
                </c:pt>
                <c:pt idx="213">
                  <c:v>6.5569645375199999</c:v>
                </c:pt>
                <c:pt idx="214">
                  <c:v>6.74947704576</c:v>
                </c:pt>
                <c:pt idx="215">
                  <c:v>6.8323999999999998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29-49A4-A251-42B6219F3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948368"/>
        <c:axId val="401267664"/>
      </c:lineChart>
      <c:dateAx>
        <c:axId val="393948368"/>
        <c:scaling>
          <c:orientation val="minMax"/>
          <c:min val="412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1267664"/>
        <c:crosses val="autoZero"/>
        <c:auto val="1"/>
        <c:lblOffset val="100"/>
        <c:baseTimeUnit val="months"/>
        <c:majorUnit val="12"/>
        <c:majorTimeUnit val="months"/>
      </c:dateAx>
      <c:valAx>
        <c:axId val="40126766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948368"/>
        <c:crosses val="autoZero"/>
        <c:crossBetween val="between"/>
        <c:majorUnit val="5"/>
      </c:valAx>
      <c:valAx>
        <c:axId val="401268224"/>
        <c:scaling>
          <c:orientation val="minMax"/>
          <c:max val="8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1268784"/>
        <c:crosses val="max"/>
        <c:crossBetween val="between"/>
        <c:majorUnit val="2"/>
      </c:valAx>
      <c:dateAx>
        <c:axId val="40126878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0126822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925768894272706E-4"/>
          <c:y val="0.84474759021091306"/>
          <c:w val="0.99846148462211459"/>
          <c:h val="0.14276159436856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'T09'!$A$1</c:f>
          <c:strCache>
            <c:ptCount val="1"/>
            <c:pt idx="0">
              <c:v>Оценка банками степени жесткости условий долгосрочного кредитования*, %</c:v>
            </c:pt>
          </c:strCache>
        </c:strRef>
      </c:tx>
      <c:layout/>
      <c:overlay val="0"/>
      <c:spPr>
        <a:effectLst/>
      </c:spPr>
      <c:txPr>
        <a:bodyPr/>
        <a:lstStyle/>
        <a:p>
          <a:pPr algn="l">
            <a:defRPr sz="1400" b="0" u="none" strike="noStrike" baseline="0">
              <a:latin typeface="Arial Cyr"/>
              <a:ea typeface="Arial Cyr"/>
              <a:cs typeface="Arial Cyr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1312732348585881E-2"/>
          <c:y val="7.357735100685027E-2"/>
          <c:w val="0.8752902398828053"/>
          <c:h val="0.6128954058066854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'T09'!$A$6</c:f>
              <c:strCache>
                <c:ptCount val="1"/>
                <c:pt idx="0">
                  <c:v>Жёсткие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invertIfNegative val="0"/>
          <c:cat>
            <c:multiLvlStrRef>
              <c:f>'T09'!$B$3:$AJ$5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.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.</c:v>
                  </c:pt>
                  <c:pt idx="27">
                    <c:v>I</c:v>
                  </c:pt>
                  <c:pt idx="28">
                    <c:v>II</c:v>
                  </c:pt>
                  <c:pt idx="29">
                    <c:v>III</c:v>
                  </c:pt>
                  <c:pt idx="30">
                    <c:v>IV</c:v>
                  </c:pt>
                  <c:pt idx="31">
                    <c:v>I</c:v>
                  </c:pt>
                  <c:pt idx="32">
                    <c:v>II</c:v>
                  </c:pt>
                  <c:pt idx="33">
                    <c:v>III</c:v>
                  </c:pt>
                  <c:pt idx="34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.</c:v>
                  </c:pt>
                  <c:pt idx="9">
                    <c:v>2017</c:v>
                  </c:pt>
                  <c:pt idx="13">
                    <c:v>2018</c:v>
                  </c:pt>
                  <c:pt idx="18">
                    <c:v>2017</c:v>
                  </c:pt>
                  <c:pt idx="22">
                    <c:v>2018</c:v>
                  </c:pt>
                  <c:pt idx="27">
                    <c:v>2017</c:v>
                  </c:pt>
                  <c:pt idx="31">
                    <c:v>2018</c:v>
                  </c:pt>
                </c:lvl>
                <c:lvl>
                  <c:pt idx="0">
                    <c:v>Кредиты крупным компаниям</c:v>
                  </c:pt>
                  <c:pt idx="9">
                    <c:v>Кредиты субъектам МСП</c:v>
                  </c:pt>
                  <c:pt idx="18">
                    <c:v>Ипотечные кредиты</c:v>
                  </c:pt>
                  <c:pt idx="27">
                    <c:v>Потреб. кредиты</c:v>
                  </c:pt>
                </c:lvl>
              </c:multiLvlStrCache>
            </c:multiLvlStrRef>
          </c:cat>
          <c:val>
            <c:numRef>
              <c:f>'T09'!$B$6:$AJ$6</c:f>
              <c:numCache>
                <c:formatCode>General</c:formatCode>
                <c:ptCount val="35"/>
                <c:pt idx="0">
                  <c:v>2.2222222222222223</c:v>
                </c:pt>
                <c:pt idx="1">
                  <c:v>3.7037037037037037</c:v>
                </c:pt>
                <c:pt idx="2">
                  <c:v>0</c:v>
                </c:pt>
                <c:pt idx="3">
                  <c:v>0</c:v>
                </c:pt>
                <c:pt idx="4">
                  <c:v>1.8867924528301887</c:v>
                </c:pt>
                <c:pt idx="5">
                  <c:v>0</c:v>
                </c:pt>
                <c:pt idx="6">
                  <c:v>0</c:v>
                </c:pt>
                <c:pt idx="7">
                  <c:v>4.4444444444444446</c:v>
                </c:pt>
                <c:pt idx="9">
                  <c:v>2.2222222222222223</c:v>
                </c:pt>
                <c:pt idx="10">
                  <c:v>5.5555555555555554</c:v>
                </c:pt>
                <c:pt idx="11">
                  <c:v>0</c:v>
                </c:pt>
                <c:pt idx="12">
                  <c:v>0</c:v>
                </c:pt>
                <c:pt idx="13">
                  <c:v>1.9607843137254901</c:v>
                </c:pt>
                <c:pt idx="14">
                  <c:v>1.9607843137254901</c:v>
                </c:pt>
                <c:pt idx="15">
                  <c:v>0</c:v>
                </c:pt>
                <c:pt idx="16">
                  <c:v>2.2222222222222223</c:v>
                </c:pt>
                <c:pt idx="18">
                  <c:v>5.2631578947368425</c:v>
                </c:pt>
                <c:pt idx="19">
                  <c:v>8.695652173913043</c:v>
                </c:pt>
                <c:pt idx="20">
                  <c:v>2.2727272727272729</c:v>
                </c:pt>
                <c:pt idx="21">
                  <c:v>2.2727272727272729</c:v>
                </c:pt>
                <c:pt idx="22">
                  <c:v>2.3255813953488373</c:v>
                </c:pt>
                <c:pt idx="23">
                  <c:v>2.2727272727272729</c:v>
                </c:pt>
                <c:pt idx="24">
                  <c:v>2.2727272727272729</c:v>
                </c:pt>
                <c:pt idx="25">
                  <c:v>2.7027027027027026</c:v>
                </c:pt>
                <c:pt idx="27">
                  <c:v>0</c:v>
                </c:pt>
                <c:pt idx="28">
                  <c:v>1.7543859649122806</c:v>
                </c:pt>
                <c:pt idx="29">
                  <c:v>1.7857142857142858</c:v>
                </c:pt>
                <c:pt idx="30">
                  <c:v>1.8518518518518519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9-440F-8E44-61D742BEF254}"/>
            </c:ext>
          </c:extLst>
        </c:ser>
        <c:ser>
          <c:idx val="1"/>
          <c:order val="1"/>
          <c:tx>
            <c:strRef>
              <c:f>'T09'!$A$7</c:f>
              <c:strCache>
                <c:ptCount val="1"/>
                <c:pt idx="0">
                  <c:v>Умеренно жёсткие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multiLvlStrRef>
              <c:f>'T09'!$B$3:$AJ$5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.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.</c:v>
                  </c:pt>
                  <c:pt idx="27">
                    <c:v>I</c:v>
                  </c:pt>
                  <c:pt idx="28">
                    <c:v>II</c:v>
                  </c:pt>
                  <c:pt idx="29">
                    <c:v>III</c:v>
                  </c:pt>
                  <c:pt idx="30">
                    <c:v>IV</c:v>
                  </c:pt>
                  <c:pt idx="31">
                    <c:v>I</c:v>
                  </c:pt>
                  <c:pt idx="32">
                    <c:v>II</c:v>
                  </c:pt>
                  <c:pt idx="33">
                    <c:v>III</c:v>
                  </c:pt>
                  <c:pt idx="34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.</c:v>
                  </c:pt>
                  <c:pt idx="9">
                    <c:v>2017</c:v>
                  </c:pt>
                  <c:pt idx="13">
                    <c:v>2018</c:v>
                  </c:pt>
                  <c:pt idx="18">
                    <c:v>2017</c:v>
                  </c:pt>
                  <c:pt idx="22">
                    <c:v>2018</c:v>
                  </c:pt>
                  <c:pt idx="27">
                    <c:v>2017</c:v>
                  </c:pt>
                  <c:pt idx="31">
                    <c:v>2018</c:v>
                  </c:pt>
                </c:lvl>
                <c:lvl>
                  <c:pt idx="0">
                    <c:v>Кредиты крупным компаниям</c:v>
                  </c:pt>
                  <c:pt idx="9">
                    <c:v>Кредиты субъектам МСП</c:v>
                  </c:pt>
                  <c:pt idx="18">
                    <c:v>Ипотечные кредиты</c:v>
                  </c:pt>
                  <c:pt idx="27">
                    <c:v>Потреб. кредиты</c:v>
                  </c:pt>
                </c:lvl>
              </c:multiLvlStrCache>
            </c:multiLvlStrRef>
          </c:cat>
          <c:val>
            <c:numRef>
              <c:f>'T09'!$B$7:$AJ$7</c:f>
              <c:numCache>
                <c:formatCode>General</c:formatCode>
                <c:ptCount val="35"/>
                <c:pt idx="0">
                  <c:v>35.555555555555557</c:v>
                </c:pt>
                <c:pt idx="1">
                  <c:v>29.62962962962963</c:v>
                </c:pt>
                <c:pt idx="2">
                  <c:v>28.846153846153847</c:v>
                </c:pt>
                <c:pt idx="3">
                  <c:v>37.254901960784316</c:v>
                </c:pt>
                <c:pt idx="4">
                  <c:v>33.962264150943398</c:v>
                </c:pt>
                <c:pt idx="5">
                  <c:v>37.735849056603776</c:v>
                </c:pt>
                <c:pt idx="6">
                  <c:v>33.962264150943398</c:v>
                </c:pt>
                <c:pt idx="7">
                  <c:v>31.111111111111111</c:v>
                </c:pt>
                <c:pt idx="9">
                  <c:v>33.333333333333336</c:v>
                </c:pt>
                <c:pt idx="10">
                  <c:v>27.777777777777779</c:v>
                </c:pt>
                <c:pt idx="11">
                  <c:v>29.411764705882351</c:v>
                </c:pt>
                <c:pt idx="12">
                  <c:v>33.333333333333336</c:v>
                </c:pt>
                <c:pt idx="13">
                  <c:v>35.294117647058826</c:v>
                </c:pt>
                <c:pt idx="14">
                  <c:v>37.254901960784316</c:v>
                </c:pt>
                <c:pt idx="15">
                  <c:v>34.615384615384613</c:v>
                </c:pt>
                <c:pt idx="16">
                  <c:v>28.888888888888889</c:v>
                </c:pt>
                <c:pt idx="18">
                  <c:v>7.8947368421052628</c:v>
                </c:pt>
                <c:pt idx="19">
                  <c:v>6.5217391304347823</c:v>
                </c:pt>
                <c:pt idx="20">
                  <c:v>2.2727272727272729</c:v>
                </c:pt>
                <c:pt idx="21">
                  <c:v>4.5454545454545459</c:v>
                </c:pt>
                <c:pt idx="22">
                  <c:v>9.3023255813953494</c:v>
                </c:pt>
                <c:pt idx="23">
                  <c:v>9.0909090909090917</c:v>
                </c:pt>
                <c:pt idx="24">
                  <c:v>9.0909090909090917</c:v>
                </c:pt>
                <c:pt idx="25">
                  <c:v>16.216216216216218</c:v>
                </c:pt>
                <c:pt idx="27">
                  <c:v>16.666666666666668</c:v>
                </c:pt>
                <c:pt idx="28">
                  <c:v>12.280701754385966</c:v>
                </c:pt>
                <c:pt idx="29">
                  <c:v>8.9285714285714288</c:v>
                </c:pt>
                <c:pt idx="30">
                  <c:v>14.814814814814815</c:v>
                </c:pt>
                <c:pt idx="31">
                  <c:v>16.363636363636363</c:v>
                </c:pt>
                <c:pt idx="32">
                  <c:v>21.818181818181817</c:v>
                </c:pt>
                <c:pt idx="33">
                  <c:v>14.814814814814815</c:v>
                </c:pt>
                <c:pt idx="34">
                  <c:v>14.893617021276595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C9-440F-8E44-61D742BEF254}"/>
            </c:ext>
          </c:extLst>
        </c:ser>
        <c:ser>
          <c:idx val="2"/>
          <c:order val="2"/>
          <c:tx>
            <c:strRef>
              <c:f>'T09'!$A$8</c:f>
              <c:strCache>
                <c:ptCount val="1"/>
                <c:pt idx="0">
                  <c:v>Нейтральные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multiLvlStrRef>
              <c:f>'T09'!$B$3:$AJ$5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.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.</c:v>
                  </c:pt>
                  <c:pt idx="27">
                    <c:v>I</c:v>
                  </c:pt>
                  <c:pt idx="28">
                    <c:v>II</c:v>
                  </c:pt>
                  <c:pt idx="29">
                    <c:v>III</c:v>
                  </c:pt>
                  <c:pt idx="30">
                    <c:v>IV</c:v>
                  </c:pt>
                  <c:pt idx="31">
                    <c:v>I</c:v>
                  </c:pt>
                  <c:pt idx="32">
                    <c:v>II</c:v>
                  </c:pt>
                  <c:pt idx="33">
                    <c:v>III</c:v>
                  </c:pt>
                  <c:pt idx="34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.</c:v>
                  </c:pt>
                  <c:pt idx="9">
                    <c:v>2017</c:v>
                  </c:pt>
                  <c:pt idx="13">
                    <c:v>2018</c:v>
                  </c:pt>
                  <c:pt idx="18">
                    <c:v>2017</c:v>
                  </c:pt>
                  <c:pt idx="22">
                    <c:v>2018</c:v>
                  </c:pt>
                  <c:pt idx="27">
                    <c:v>2017</c:v>
                  </c:pt>
                  <c:pt idx="31">
                    <c:v>2018</c:v>
                  </c:pt>
                </c:lvl>
                <c:lvl>
                  <c:pt idx="0">
                    <c:v>Кредиты крупным компаниям</c:v>
                  </c:pt>
                  <c:pt idx="9">
                    <c:v>Кредиты субъектам МСП</c:v>
                  </c:pt>
                  <c:pt idx="18">
                    <c:v>Ипотечные кредиты</c:v>
                  </c:pt>
                  <c:pt idx="27">
                    <c:v>Потреб. кредиты</c:v>
                  </c:pt>
                </c:lvl>
              </c:multiLvlStrCache>
            </c:multiLvlStrRef>
          </c:cat>
          <c:val>
            <c:numRef>
              <c:f>'T09'!$B$8:$AJ$8</c:f>
              <c:numCache>
                <c:formatCode>General</c:formatCode>
                <c:ptCount val="35"/>
                <c:pt idx="0">
                  <c:v>55.555555555555557</c:v>
                </c:pt>
                <c:pt idx="1">
                  <c:v>57.407407407407405</c:v>
                </c:pt>
                <c:pt idx="2">
                  <c:v>59.615384615384613</c:v>
                </c:pt>
                <c:pt idx="3">
                  <c:v>49.019607843137258</c:v>
                </c:pt>
                <c:pt idx="4">
                  <c:v>49.056603773584904</c:v>
                </c:pt>
                <c:pt idx="5">
                  <c:v>54.716981132075468</c:v>
                </c:pt>
                <c:pt idx="6">
                  <c:v>54.716981132075475</c:v>
                </c:pt>
                <c:pt idx="7">
                  <c:v>57.777777777777779</c:v>
                </c:pt>
                <c:pt idx="9">
                  <c:v>53.333333333333336</c:v>
                </c:pt>
                <c:pt idx="10">
                  <c:v>53.703703703703702</c:v>
                </c:pt>
                <c:pt idx="11">
                  <c:v>62.745098039215684</c:v>
                </c:pt>
                <c:pt idx="12">
                  <c:v>54.901960784313722</c:v>
                </c:pt>
                <c:pt idx="13">
                  <c:v>49.019607843137258</c:v>
                </c:pt>
                <c:pt idx="14">
                  <c:v>52.941176470588239</c:v>
                </c:pt>
                <c:pt idx="15">
                  <c:v>53.846153846153847</c:v>
                </c:pt>
                <c:pt idx="16">
                  <c:v>62.222222222222221</c:v>
                </c:pt>
                <c:pt idx="18">
                  <c:v>57.89473684210526</c:v>
                </c:pt>
                <c:pt idx="19">
                  <c:v>54.347826086956523</c:v>
                </c:pt>
                <c:pt idx="20">
                  <c:v>61.363636363636367</c:v>
                </c:pt>
                <c:pt idx="21">
                  <c:v>59.090909090909093</c:v>
                </c:pt>
                <c:pt idx="22">
                  <c:v>58.139534883720927</c:v>
                </c:pt>
                <c:pt idx="23">
                  <c:v>63.636363636363633</c:v>
                </c:pt>
                <c:pt idx="24">
                  <c:v>63.636363636363633</c:v>
                </c:pt>
                <c:pt idx="25">
                  <c:v>54.054054054054056</c:v>
                </c:pt>
                <c:pt idx="27">
                  <c:v>66.666666666666671</c:v>
                </c:pt>
                <c:pt idx="28">
                  <c:v>63.157894736842103</c:v>
                </c:pt>
                <c:pt idx="29">
                  <c:v>64.285714285714292</c:v>
                </c:pt>
                <c:pt idx="30">
                  <c:v>66.666666666666671</c:v>
                </c:pt>
                <c:pt idx="31">
                  <c:v>65.454545454545453</c:v>
                </c:pt>
                <c:pt idx="32">
                  <c:v>65.454545454545453</c:v>
                </c:pt>
                <c:pt idx="33">
                  <c:v>68.518518518518519</c:v>
                </c:pt>
                <c:pt idx="34">
                  <c:v>72.340425531914889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C9-440F-8E44-61D742BEF254}"/>
            </c:ext>
          </c:extLst>
        </c:ser>
        <c:ser>
          <c:idx val="3"/>
          <c:order val="3"/>
          <c:tx>
            <c:strRef>
              <c:f>'T09'!$A$9</c:f>
              <c:strCache>
                <c:ptCount val="1"/>
                <c:pt idx="0">
                  <c:v>Умеренно мягкие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multiLvlStrRef>
              <c:f>'T09'!$B$3:$AJ$5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.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.</c:v>
                  </c:pt>
                  <c:pt idx="27">
                    <c:v>I</c:v>
                  </c:pt>
                  <c:pt idx="28">
                    <c:v>II</c:v>
                  </c:pt>
                  <c:pt idx="29">
                    <c:v>III</c:v>
                  </c:pt>
                  <c:pt idx="30">
                    <c:v>IV</c:v>
                  </c:pt>
                  <c:pt idx="31">
                    <c:v>I</c:v>
                  </c:pt>
                  <c:pt idx="32">
                    <c:v>II</c:v>
                  </c:pt>
                  <c:pt idx="33">
                    <c:v>III</c:v>
                  </c:pt>
                  <c:pt idx="34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.</c:v>
                  </c:pt>
                  <c:pt idx="9">
                    <c:v>2017</c:v>
                  </c:pt>
                  <c:pt idx="13">
                    <c:v>2018</c:v>
                  </c:pt>
                  <c:pt idx="18">
                    <c:v>2017</c:v>
                  </c:pt>
                  <c:pt idx="22">
                    <c:v>2018</c:v>
                  </c:pt>
                  <c:pt idx="27">
                    <c:v>2017</c:v>
                  </c:pt>
                  <c:pt idx="31">
                    <c:v>2018</c:v>
                  </c:pt>
                </c:lvl>
                <c:lvl>
                  <c:pt idx="0">
                    <c:v>Кредиты крупным компаниям</c:v>
                  </c:pt>
                  <c:pt idx="9">
                    <c:v>Кредиты субъектам МСП</c:v>
                  </c:pt>
                  <c:pt idx="18">
                    <c:v>Ипотечные кредиты</c:v>
                  </c:pt>
                  <c:pt idx="27">
                    <c:v>Потреб. кредиты</c:v>
                  </c:pt>
                </c:lvl>
              </c:multiLvlStrCache>
            </c:multiLvlStrRef>
          </c:cat>
          <c:val>
            <c:numRef>
              <c:f>'T09'!$B$9:$AJ$9</c:f>
              <c:numCache>
                <c:formatCode>General</c:formatCode>
                <c:ptCount val="35"/>
                <c:pt idx="0">
                  <c:v>6.666666666666667</c:v>
                </c:pt>
                <c:pt idx="1">
                  <c:v>9.2592592592592595</c:v>
                </c:pt>
                <c:pt idx="2">
                  <c:v>11.538461538461538</c:v>
                </c:pt>
                <c:pt idx="3">
                  <c:v>13.725490196078431</c:v>
                </c:pt>
                <c:pt idx="4">
                  <c:v>15.09433962264151</c:v>
                </c:pt>
                <c:pt idx="5">
                  <c:v>7.5471698113207548</c:v>
                </c:pt>
                <c:pt idx="6">
                  <c:v>11.320754716981131</c:v>
                </c:pt>
                <c:pt idx="7">
                  <c:v>6.666666666666667</c:v>
                </c:pt>
                <c:pt idx="9">
                  <c:v>11.111111111111111</c:v>
                </c:pt>
                <c:pt idx="10">
                  <c:v>12.962962962962964</c:v>
                </c:pt>
                <c:pt idx="11">
                  <c:v>7.8431372549019605</c:v>
                </c:pt>
                <c:pt idx="12">
                  <c:v>11.764705882352942</c:v>
                </c:pt>
                <c:pt idx="13">
                  <c:v>13.725490196078431</c:v>
                </c:pt>
                <c:pt idx="14">
                  <c:v>7.8431372549019605</c:v>
                </c:pt>
                <c:pt idx="15">
                  <c:v>11.538461538461538</c:v>
                </c:pt>
                <c:pt idx="16">
                  <c:v>6.666666666666667</c:v>
                </c:pt>
                <c:pt idx="18">
                  <c:v>26.315789473684209</c:v>
                </c:pt>
                <c:pt idx="19">
                  <c:v>21.739130434782609</c:v>
                </c:pt>
                <c:pt idx="20">
                  <c:v>27.272727272727273</c:v>
                </c:pt>
                <c:pt idx="21">
                  <c:v>29.545454545454547</c:v>
                </c:pt>
                <c:pt idx="22">
                  <c:v>30.232558139534884</c:v>
                </c:pt>
                <c:pt idx="23">
                  <c:v>25</c:v>
                </c:pt>
                <c:pt idx="24">
                  <c:v>25</c:v>
                </c:pt>
                <c:pt idx="25">
                  <c:v>24.324324324324323</c:v>
                </c:pt>
                <c:pt idx="27">
                  <c:v>12.5</c:v>
                </c:pt>
                <c:pt idx="28">
                  <c:v>19.298245614035089</c:v>
                </c:pt>
                <c:pt idx="29">
                  <c:v>23.214285714285715</c:v>
                </c:pt>
                <c:pt idx="30">
                  <c:v>16.666666666666668</c:v>
                </c:pt>
                <c:pt idx="31">
                  <c:v>18.181818181818183</c:v>
                </c:pt>
                <c:pt idx="32">
                  <c:v>12.727272727272727</c:v>
                </c:pt>
                <c:pt idx="33">
                  <c:v>16.666666666666668</c:v>
                </c:pt>
                <c:pt idx="34">
                  <c:v>12.76595744680851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C9-440F-8E44-61D742BEF254}"/>
            </c:ext>
          </c:extLst>
        </c:ser>
        <c:ser>
          <c:idx val="4"/>
          <c:order val="4"/>
          <c:tx>
            <c:strRef>
              <c:f>'T09'!$A$10</c:f>
              <c:strCache>
                <c:ptCount val="1"/>
                <c:pt idx="0">
                  <c:v>Мягкие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multiLvlStrRef>
              <c:f>'T09'!$B$3:$AJ$5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.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.</c:v>
                  </c:pt>
                  <c:pt idx="27">
                    <c:v>I</c:v>
                  </c:pt>
                  <c:pt idx="28">
                    <c:v>II</c:v>
                  </c:pt>
                  <c:pt idx="29">
                    <c:v>III</c:v>
                  </c:pt>
                  <c:pt idx="30">
                    <c:v>IV</c:v>
                  </c:pt>
                  <c:pt idx="31">
                    <c:v>I</c:v>
                  </c:pt>
                  <c:pt idx="32">
                    <c:v>II</c:v>
                  </c:pt>
                  <c:pt idx="33">
                    <c:v>III</c:v>
                  </c:pt>
                  <c:pt idx="34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.</c:v>
                  </c:pt>
                  <c:pt idx="9">
                    <c:v>2017</c:v>
                  </c:pt>
                  <c:pt idx="13">
                    <c:v>2018</c:v>
                  </c:pt>
                  <c:pt idx="18">
                    <c:v>2017</c:v>
                  </c:pt>
                  <c:pt idx="22">
                    <c:v>2018</c:v>
                  </c:pt>
                  <c:pt idx="27">
                    <c:v>2017</c:v>
                  </c:pt>
                  <c:pt idx="31">
                    <c:v>2018</c:v>
                  </c:pt>
                </c:lvl>
                <c:lvl>
                  <c:pt idx="0">
                    <c:v>Кредиты крупным компаниям</c:v>
                  </c:pt>
                  <c:pt idx="9">
                    <c:v>Кредиты субъектам МСП</c:v>
                  </c:pt>
                  <c:pt idx="18">
                    <c:v>Ипотечные кредиты</c:v>
                  </c:pt>
                  <c:pt idx="27">
                    <c:v>Потреб. кредиты</c:v>
                  </c:pt>
                </c:lvl>
              </c:multiLvlStrCache>
            </c:multiLvlStrRef>
          </c:cat>
          <c:val>
            <c:numRef>
              <c:f>'T09'!$B$10:$AJ$10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8">
                  <c:v>2.6315789473684212</c:v>
                </c:pt>
                <c:pt idx="19">
                  <c:v>8.695652173913043</c:v>
                </c:pt>
                <c:pt idx="20">
                  <c:v>6.8181818181818183</c:v>
                </c:pt>
                <c:pt idx="21">
                  <c:v>4.5454545454545459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2.7027027027027026</c:v>
                </c:pt>
                <c:pt idx="27">
                  <c:v>4.166666666666667</c:v>
                </c:pt>
                <c:pt idx="28">
                  <c:v>3.5087719298245612</c:v>
                </c:pt>
                <c:pt idx="29">
                  <c:v>1.7857142857142858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C9-440F-8E44-61D742BEF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019273760"/>
        <c:axId val="2023997232"/>
      </c:barChart>
      <c:lineChart>
        <c:grouping val="standard"/>
        <c:varyColors val="0"/>
        <c:ser>
          <c:idx val="5"/>
          <c:order val="5"/>
          <c:tx>
            <c:strRef>
              <c:f>'T09'!$A$11</c:f>
              <c:strCache>
                <c:ptCount val="1"/>
                <c:pt idx="0">
                  <c:v>Индекс жесткости условий</c:v>
                </c:pt>
              </c:strCache>
            </c:strRef>
          </c:tx>
          <c:cat>
            <c:multiLvlStrRef>
              <c:f>'T09'!$B$3:$AJ$5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.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.</c:v>
                  </c:pt>
                  <c:pt idx="27">
                    <c:v>I</c:v>
                  </c:pt>
                  <c:pt idx="28">
                    <c:v>II</c:v>
                  </c:pt>
                  <c:pt idx="29">
                    <c:v>III</c:v>
                  </c:pt>
                  <c:pt idx="30">
                    <c:v>IV</c:v>
                  </c:pt>
                  <c:pt idx="31">
                    <c:v>I</c:v>
                  </c:pt>
                  <c:pt idx="32">
                    <c:v>II</c:v>
                  </c:pt>
                  <c:pt idx="33">
                    <c:v>III</c:v>
                  </c:pt>
                  <c:pt idx="34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.</c:v>
                  </c:pt>
                  <c:pt idx="9">
                    <c:v>2017</c:v>
                  </c:pt>
                  <c:pt idx="13">
                    <c:v>2018</c:v>
                  </c:pt>
                  <c:pt idx="18">
                    <c:v>2017</c:v>
                  </c:pt>
                  <c:pt idx="22">
                    <c:v>2018</c:v>
                  </c:pt>
                  <c:pt idx="27">
                    <c:v>2017</c:v>
                  </c:pt>
                  <c:pt idx="31">
                    <c:v>2018</c:v>
                  </c:pt>
                </c:lvl>
                <c:lvl>
                  <c:pt idx="0">
                    <c:v>Кредиты крупным компаниям</c:v>
                  </c:pt>
                  <c:pt idx="9">
                    <c:v>Кредиты субъектам МСП</c:v>
                  </c:pt>
                  <c:pt idx="18">
                    <c:v>Ипотечные кредиты</c:v>
                  </c:pt>
                  <c:pt idx="27">
                    <c:v>Потреб. кредиты</c:v>
                  </c:pt>
                </c:lvl>
              </c:multiLvlStrCache>
            </c:multiLvlStrRef>
          </c:cat>
          <c:val>
            <c:numRef>
              <c:f>'T09'!$B$11:$AJ$11</c:f>
              <c:numCache>
                <c:formatCode>General</c:formatCode>
                <c:ptCount val="35"/>
                <c:pt idx="0">
                  <c:v>16.666666666666668</c:v>
                </c:pt>
                <c:pt idx="1">
                  <c:v>13.888888888888889</c:v>
                </c:pt>
                <c:pt idx="2">
                  <c:v>8.6538461538461533</c:v>
                </c:pt>
                <c:pt idx="3">
                  <c:v>11.764705882352942</c:v>
                </c:pt>
                <c:pt idx="4">
                  <c:v>11.320754716981133</c:v>
                </c:pt>
                <c:pt idx="5">
                  <c:v>15.09433962264151</c:v>
                </c:pt>
                <c:pt idx="6">
                  <c:v>11.320754716981133</c:v>
                </c:pt>
                <c:pt idx="7">
                  <c:v>16.666666666666668</c:v>
                </c:pt>
                <c:pt idx="9">
                  <c:v>13.333333333333334</c:v>
                </c:pt>
                <c:pt idx="10">
                  <c:v>12.962962962962962</c:v>
                </c:pt>
                <c:pt idx="11">
                  <c:v>10.784313725490195</c:v>
                </c:pt>
                <c:pt idx="12">
                  <c:v>10.784313725490197</c:v>
                </c:pt>
                <c:pt idx="13">
                  <c:v>12.745098039215687</c:v>
                </c:pt>
                <c:pt idx="14">
                  <c:v>16.666666666666668</c:v>
                </c:pt>
                <c:pt idx="15">
                  <c:v>11.538461538461537</c:v>
                </c:pt>
                <c:pt idx="16">
                  <c:v>13.333333333333334</c:v>
                </c:pt>
                <c:pt idx="18">
                  <c:v>-6.5789473684210513</c:v>
                </c:pt>
                <c:pt idx="19">
                  <c:v>-7.608695652173914</c:v>
                </c:pt>
                <c:pt idx="20">
                  <c:v>-17.045454545454547</c:v>
                </c:pt>
                <c:pt idx="21">
                  <c:v>-14.772727272727273</c:v>
                </c:pt>
                <c:pt idx="22">
                  <c:v>-8.1395348837209305</c:v>
                </c:pt>
                <c:pt idx="23">
                  <c:v>-5.6818181818181817</c:v>
                </c:pt>
                <c:pt idx="24">
                  <c:v>-5.6818181818181817</c:v>
                </c:pt>
                <c:pt idx="25">
                  <c:v>-4.0540540540540535</c:v>
                </c:pt>
                <c:pt idx="27">
                  <c:v>-2.083333333333333</c:v>
                </c:pt>
                <c:pt idx="28">
                  <c:v>-5.2631578947368425</c:v>
                </c:pt>
                <c:pt idx="29">
                  <c:v>-7.1428571428571432</c:v>
                </c:pt>
                <c:pt idx="30">
                  <c:v>0.9259259259259256</c:v>
                </c:pt>
                <c:pt idx="31">
                  <c:v>-0.90909090909091006</c:v>
                </c:pt>
                <c:pt idx="32">
                  <c:v>4.545454545454545</c:v>
                </c:pt>
                <c:pt idx="33">
                  <c:v>-0.92592592592592649</c:v>
                </c:pt>
                <c:pt idx="34">
                  <c:v>1.0638297872340425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FC9-440F-8E44-61D742BEF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3985808"/>
        <c:axId val="2024001040"/>
      </c:lineChart>
      <c:catAx>
        <c:axId val="201927376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solidFill>
                  <a:srgbClr val="0D0000"/>
                </a:solidFill>
              </a:defRPr>
            </a:pPr>
            <a:endParaRPr lang="ru-RU"/>
          </a:p>
        </c:txPr>
        <c:crossAx val="2023997232"/>
        <c:crosses val="autoZero"/>
        <c:auto val="1"/>
        <c:lblAlgn val="ctr"/>
        <c:lblOffset val="100"/>
        <c:noMultiLvlLbl val="0"/>
      </c:catAx>
      <c:valAx>
        <c:axId val="2023997232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0D0000"/>
                </a:solidFill>
              </a:defRPr>
            </a:pPr>
            <a:endParaRPr lang="ru-RU"/>
          </a:p>
        </c:txPr>
        <c:crossAx val="2019273760"/>
        <c:crosses val="autoZero"/>
        <c:crossBetween val="between"/>
        <c:majorUnit val="0.1"/>
      </c:valAx>
      <c:valAx>
        <c:axId val="2024001040"/>
        <c:scaling>
          <c:orientation val="minMax"/>
          <c:max val="50"/>
          <c:min val="-5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23985808"/>
        <c:crosses val="max"/>
        <c:crossBetween val="between"/>
      </c:valAx>
      <c:catAx>
        <c:axId val="2023985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4001040"/>
        <c:crosses val="autoZero"/>
        <c:auto val="1"/>
        <c:lblAlgn val="ctr"/>
        <c:lblOffset val="100"/>
        <c:noMultiLvlLbl val="0"/>
      </c:catAx>
      <c:spPr>
        <a:ln w="9525" cap="flat" cmpd="sng" algn="ctr">
          <a:solidFill>
            <a:srgbClr val="BFBFBF"/>
          </a:solidFill>
          <a:prstDash val="solid"/>
          <a:round/>
          <a:headEnd type="none" w="med" len="med"/>
          <a:tailEnd type="none" w="med" len="med"/>
        </a:ln>
      </c:spPr>
    </c:plotArea>
    <c:legend>
      <c:legendPos val="b"/>
      <c:layout>
        <c:manualLayout>
          <c:xMode val="edge"/>
          <c:yMode val="edge"/>
          <c:x val="8.7692307028374411E-2"/>
          <c:y val="0.92419843909675947"/>
          <c:w val="0.83968750121375313"/>
          <c:h val="7.580156090324057E-2"/>
        </c:manualLayout>
      </c:layout>
      <c:overlay val="0"/>
      <c:txPr>
        <a:bodyPr/>
        <a:lstStyle/>
        <a:p>
          <a:pPr>
            <a:defRPr sz="1200">
              <a:solidFill>
                <a:srgbClr val="0D00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'Т03-1'!$A$1</c:f>
          <c:strCache>
            <c:ptCount val="1"/>
            <c:pt idx="0">
              <c:v>Годовые темпы прироста отдельных элементов розничного кредитного портфеля банков, %</c:v>
            </c:pt>
          </c:strCache>
        </c:strRef>
      </c:tx>
      <c:layout/>
      <c:overlay val="0"/>
      <c:spPr>
        <a:effectLst/>
      </c:spPr>
      <c:txPr>
        <a:bodyPr/>
        <a:lstStyle/>
        <a:p>
          <a:pPr>
            <a:defRPr sz="1400" b="0" u="none" strike="noStrike" baseline="0">
              <a:solidFill>
                <a:schemeClr val="tx1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30823861949383"/>
          <c:y val="0.19548169793223438"/>
          <c:w val="0.86373511003432268"/>
          <c:h val="0.61335370614084006"/>
        </c:manualLayout>
      </c:layout>
      <c:lineChart>
        <c:grouping val="standard"/>
        <c:varyColors val="0"/>
        <c:ser>
          <c:idx val="0"/>
          <c:order val="0"/>
          <c:tx>
            <c:strRef>
              <c:f>'Т03-1'!$B$2</c:f>
              <c:strCache>
                <c:ptCount val="1"/>
                <c:pt idx="0">
                  <c:v>Жилищные кредиты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'Т03-1'!$A$3:$A$1000</c:f>
              <c:numCache>
                <c:formatCode>m/d/yyyy</c:formatCode>
                <c:ptCount val="998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  <c:pt idx="96">
                  <c:v>42767</c:v>
                </c:pt>
                <c:pt idx="97">
                  <c:v>42795</c:v>
                </c:pt>
                <c:pt idx="98">
                  <c:v>42826</c:v>
                </c:pt>
                <c:pt idx="99">
                  <c:v>42856</c:v>
                </c:pt>
                <c:pt idx="100">
                  <c:v>42887</c:v>
                </c:pt>
                <c:pt idx="101">
                  <c:v>42917</c:v>
                </c:pt>
                <c:pt idx="102">
                  <c:v>42948</c:v>
                </c:pt>
                <c:pt idx="103">
                  <c:v>42979</c:v>
                </c:pt>
                <c:pt idx="104">
                  <c:v>43009</c:v>
                </c:pt>
                <c:pt idx="105">
                  <c:v>43040</c:v>
                </c:pt>
                <c:pt idx="106">
                  <c:v>43070</c:v>
                </c:pt>
                <c:pt idx="107">
                  <c:v>43101</c:v>
                </c:pt>
                <c:pt idx="108">
                  <c:v>43132</c:v>
                </c:pt>
                <c:pt idx="109">
                  <c:v>43160</c:v>
                </c:pt>
                <c:pt idx="110">
                  <c:v>43191</c:v>
                </c:pt>
                <c:pt idx="111">
                  <c:v>43221</c:v>
                </c:pt>
                <c:pt idx="112">
                  <c:v>43252</c:v>
                </c:pt>
                <c:pt idx="113">
                  <c:v>43282</c:v>
                </c:pt>
                <c:pt idx="114">
                  <c:v>43313</c:v>
                </c:pt>
                <c:pt idx="115">
                  <c:v>43344</c:v>
                </c:pt>
                <c:pt idx="116">
                  <c:v>43374</c:v>
                </c:pt>
                <c:pt idx="117">
                  <c:v>43405</c:v>
                </c:pt>
                <c:pt idx="118">
                  <c:v>43435</c:v>
                </c:pt>
                <c:pt idx="119">
                  <c:v>43466</c:v>
                </c:pt>
                <c:pt idx="120">
                  <c:v>43497</c:v>
                </c:pt>
                <c:pt idx="121">
                  <c:v>43525</c:v>
                </c:pt>
                <c:pt idx="122">
                  <c:v>43556</c:v>
                </c:pt>
                <c:pt idx="123">
                  <c:v>43586</c:v>
                </c:pt>
                <c:pt idx="124">
                  <c:v>43617</c:v>
                </c:pt>
                <c:pt idx="125">
                  <c:v>43647</c:v>
                </c:pt>
                <c:pt idx="126">
                  <c:v>43678</c:v>
                </c:pt>
                <c:pt idx="127">
                  <c:v>43709</c:v>
                </c:pt>
                <c:pt idx="128">
                  <c:v>43739</c:v>
                </c:pt>
                <c:pt idx="129">
                  <c:v>43770</c:v>
                </c:pt>
                <c:pt idx="130">
                  <c:v>43800</c:v>
                </c:pt>
                <c:pt idx="131">
                  <c:v>43831</c:v>
                </c:pt>
                <c:pt idx="132">
                  <c:v>43862</c:v>
                </c:pt>
                <c:pt idx="133">
                  <c:v>43891</c:v>
                </c:pt>
                <c:pt idx="134">
                  <c:v>43922</c:v>
                </c:pt>
                <c:pt idx="135">
                  <c:v>43952</c:v>
                </c:pt>
                <c:pt idx="136">
                  <c:v>43983</c:v>
                </c:pt>
                <c:pt idx="137">
                  <c:v>44013</c:v>
                </c:pt>
                <c:pt idx="138">
                  <c:v>44044</c:v>
                </c:pt>
                <c:pt idx="139">
                  <c:v>44075</c:v>
                </c:pt>
                <c:pt idx="140">
                  <c:v>44105</c:v>
                </c:pt>
                <c:pt idx="141">
                  <c:v>44136</c:v>
                </c:pt>
                <c:pt idx="142">
                  <c:v>44166</c:v>
                </c:pt>
                <c:pt idx="143">
                  <c:v>44197</c:v>
                </c:pt>
                <c:pt idx="144">
                  <c:v>44228</c:v>
                </c:pt>
                <c:pt idx="145">
                  <c:v>44256</c:v>
                </c:pt>
                <c:pt idx="146">
                  <c:v>44287</c:v>
                </c:pt>
                <c:pt idx="147">
                  <c:v>44317</c:v>
                </c:pt>
                <c:pt idx="148">
                  <c:v>44348</c:v>
                </c:pt>
                <c:pt idx="149">
                  <c:v>44378</c:v>
                </c:pt>
                <c:pt idx="150">
                  <c:v>44409</c:v>
                </c:pt>
                <c:pt idx="151">
                  <c:v>44440</c:v>
                </c:pt>
                <c:pt idx="152">
                  <c:v>44470</c:v>
                </c:pt>
                <c:pt idx="153">
                  <c:v>44501</c:v>
                </c:pt>
                <c:pt idx="154">
                  <c:v>44531</c:v>
                </c:pt>
                <c:pt idx="155">
                  <c:v>44562</c:v>
                </c:pt>
                <c:pt idx="156">
                  <c:v>44593</c:v>
                </c:pt>
                <c:pt idx="157">
                  <c:v>44621</c:v>
                </c:pt>
                <c:pt idx="158">
                  <c:v>44652</c:v>
                </c:pt>
                <c:pt idx="159">
                  <c:v>44682</c:v>
                </c:pt>
                <c:pt idx="160">
                  <c:v>44713</c:v>
                </c:pt>
                <c:pt idx="161">
                  <c:v>44743</c:v>
                </c:pt>
                <c:pt idx="162">
                  <c:v>44774</c:v>
                </c:pt>
                <c:pt idx="163">
                  <c:v>44805</c:v>
                </c:pt>
                <c:pt idx="164">
                  <c:v>44835</c:v>
                </c:pt>
                <c:pt idx="165">
                  <c:v>44866</c:v>
                </c:pt>
                <c:pt idx="166">
                  <c:v>44896</c:v>
                </c:pt>
                <c:pt idx="167">
                  <c:v>44927</c:v>
                </c:pt>
                <c:pt idx="168">
                  <c:v>44958</c:v>
                </c:pt>
                <c:pt idx="169">
                  <c:v>44986</c:v>
                </c:pt>
                <c:pt idx="170">
                  <c:v>45017</c:v>
                </c:pt>
                <c:pt idx="171">
                  <c:v>45047</c:v>
                </c:pt>
                <c:pt idx="172">
                  <c:v>45078</c:v>
                </c:pt>
                <c:pt idx="173">
                  <c:v>45108</c:v>
                </c:pt>
                <c:pt idx="174">
                  <c:v>45139</c:v>
                </c:pt>
                <c:pt idx="175">
                  <c:v>45170</c:v>
                </c:pt>
                <c:pt idx="176">
                  <c:v>45200</c:v>
                </c:pt>
                <c:pt idx="177">
                  <c:v>45231</c:v>
                </c:pt>
                <c:pt idx="178">
                  <c:v>45261</c:v>
                </c:pt>
                <c:pt idx="179">
                  <c:v>45292</c:v>
                </c:pt>
              </c:numCache>
            </c:numRef>
          </c:cat>
          <c:val>
            <c:numRef>
              <c:f>'Т03-1'!$B$3:$B$1000</c:f>
              <c:numCache>
                <c:formatCode>General</c:formatCode>
                <c:ptCount val="998"/>
                <c:pt idx="0">
                  <c:v>60.435201606532999</c:v>
                </c:pt>
                <c:pt idx="1">
                  <c:v>51.195052754474332</c:v>
                </c:pt>
                <c:pt idx="2">
                  <c:v>40.702373242790003</c:v>
                </c:pt>
                <c:pt idx="3">
                  <c:v>31.090864243525495</c:v>
                </c:pt>
                <c:pt idx="4">
                  <c:v>22.395272459640726</c:v>
                </c:pt>
                <c:pt idx="5">
                  <c:v>15.561111377135628</c:v>
                </c:pt>
                <c:pt idx="6">
                  <c:v>9.8853251486161078</c:v>
                </c:pt>
                <c:pt idx="7">
                  <c:v>3.8837228803730195</c:v>
                </c:pt>
                <c:pt idx="8">
                  <c:v>-1.9896025233080761</c:v>
                </c:pt>
                <c:pt idx="9">
                  <c:v>-5.4538325351880861</c:v>
                </c:pt>
                <c:pt idx="10">
                  <c:v>-5.3042355130431762</c:v>
                </c:pt>
                <c:pt idx="11">
                  <c:v>-5.9538708934282703</c:v>
                </c:pt>
                <c:pt idx="12">
                  <c:v>-8.4444307793505651</c:v>
                </c:pt>
                <c:pt idx="13">
                  <c:v>-8.3028500039036395</c:v>
                </c:pt>
                <c:pt idx="14">
                  <c:v>-5.7338305457504841</c:v>
                </c:pt>
                <c:pt idx="15">
                  <c:v>-4.4820158683699374</c:v>
                </c:pt>
                <c:pt idx="16">
                  <c:v>-1.3592725839552289</c:v>
                </c:pt>
                <c:pt idx="17">
                  <c:v>-3.4242716053756173E-2</c:v>
                </c:pt>
                <c:pt idx="18">
                  <c:v>0.54147843831469089</c:v>
                </c:pt>
                <c:pt idx="19">
                  <c:v>1.9840037120770315</c:v>
                </c:pt>
                <c:pt idx="20">
                  <c:v>4.4826667558961475</c:v>
                </c:pt>
                <c:pt idx="21">
                  <c:v>6.360256165349254</c:v>
                </c:pt>
                <c:pt idx="22">
                  <c:v>7.9739449664016693</c:v>
                </c:pt>
                <c:pt idx="23">
                  <c:v>9.2100155337778933</c:v>
                </c:pt>
                <c:pt idx="24">
                  <c:v>8.669760394486925</c:v>
                </c:pt>
                <c:pt idx="25">
                  <c:v>10.081249564114426</c:v>
                </c:pt>
                <c:pt idx="26">
                  <c:v>11.584653388817646</c:v>
                </c:pt>
                <c:pt idx="27">
                  <c:v>12.348149761765747</c:v>
                </c:pt>
                <c:pt idx="28">
                  <c:v>13.484283323096701</c:v>
                </c:pt>
                <c:pt idx="29">
                  <c:v>13.851237628374458</c:v>
                </c:pt>
                <c:pt idx="30">
                  <c:v>16.616453537132326</c:v>
                </c:pt>
                <c:pt idx="31">
                  <c:v>18.063015666088479</c:v>
                </c:pt>
                <c:pt idx="32">
                  <c:v>20.312052924189139</c:v>
                </c:pt>
                <c:pt idx="33">
                  <c:v>20.29139062617924</c:v>
                </c:pt>
                <c:pt idx="34">
                  <c:v>21.347284906932231</c:v>
                </c:pt>
                <c:pt idx="35">
                  <c:v>23.474545139872149</c:v>
                </c:pt>
                <c:pt idx="36">
                  <c:v>23.401737957487278</c:v>
                </c:pt>
                <c:pt idx="37">
                  <c:v>23.63443892823156</c:v>
                </c:pt>
                <c:pt idx="38">
                  <c:v>24.978149860424061</c:v>
                </c:pt>
                <c:pt idx="39">
                  <c:v>26.802090831066351</c:v>
                </c:pt>
                <c:pt idx="40">
                  <c:v>28.153988604123924</c:v>
                </c:pt>
                <c:pt idx="41">
                  <c:v>29.925982670360995</c:v>
                </c:pt>
                <c:pt idx="42">
                  <c:v>28.795975620607983</c:v>
                </c:pt>
                <c:pt idx="43">
                  <c:v>29.20442144150568</c:v>
                </c:pt>
                <c:pt idx="44">
                  <c:v>27.6035621003087</c:v>
                </c:pt>
                <c:pt idx="45">
                  <c:v>29.862503368192449</c:v>
                </c:pt>
                <c:pt idx="46">
                  <c:v>29.00607653820564</c:v>
                </c:pt>
                <c:pt idx="47">
                  <c:v>27.885087524130348</c:v>
                </c:pt>
                <c:pt idx="48">
                  <c:v>28.74766791991339</c:v>
                </c:pt>
                <c:pt idx="49">
                  <c:v>29.60794545321761</c:v>
                </c:pt>
                <c:pt idx="50">
                  <c:v>28.865460526502517</c:v>
                </c:pt>
                <c:pt idx="51">
                  <c:v>29.05451722251966</c:v>
                </c:pt>
                <c:pt idx="52">
                  <c:v>27.816784747488299</c:v>
                </c:pt>
                <c:pt idx="53">
                  <c:v>28.028884318913882</c:v>
                </c:pt>
                <c:pt idx="54">
                  <c:v>28.573187576321612</c:v>
                </c:pt>
                <c:pt idx="55">
                  <c:v>28.151630041365429</c:v>
                </c:pt>
                <c:pt idx="56">
                  <c:v>26.056511128970271</c:v>
                </c:pt>
                <c:pt idx="57">
                  <c:v>26.58863146902608</c:v>
                </c:pt>
                <c:pt idx="58">
                  <c:v>27.375914159330339</c:v>
                </c:pt>
                <c:pt idx="59">
                  <c:v>28.42425115253522</c:v>
                </c:pt>
                <c:pt idx="60">
                  <c:v>29.826974751205061</c:v>
                </c:pt>
                <c:pt idx="61">
                  <c:v>30.127372072625924</c:v>
                </c:pt>
                <c:pt idx="62">
                  <c:v>30.933744472686552</c:v>
                </c:pt>
                <c:pt idx="63">
                  <c:v>31.53793157124958</c:v>
                </c:pt>
                <c:pt idx="64">
                  <c:v>31.857399897272899</c:v>
                </c:pt>
                <c:pt idx="65">
                  <c:v>31.008577950338534</c:v>
                </c:pt>
                <c:pt idx="66">
                  <c:v>31.773686602386842</c:v>
                </c:pt>
                <c:pt idx="67">
                  <c:v>31.648250772834039</c:v>
                </c:pt>
                <c:pt idx="68">
                  <c:v>34.570366406188093</c:v>
                </c:pt>
                <c:pt idx="69">
                  <c:v>33.470007324097551</c:v>
                </c:pt>
                <c:pt idx="70">
                  <c:v>32.99850094955368</c:v>
                </c:pt>
                <c:pt idx="71">
                  <c:v>31.401892137376251</c:v>
                </c:pt>
                <c:pt idx="72">
                  <c:v>30.826624099644096</c:v>
                </c:pt>
                <c:pt idx="73">
                  <c:v>27.671939201223061</c:v>
                </c:pt>
                <c:pt idx="74">
                  <c:v>24.512120575826081</c:v>
                </c:pt>
                <c:pt idx="75">
                  <c:v>20.499413913735797</c:v>
                </c:pt>
                <c:pt idx="76">
                  <c:v>18.494024775948414</c:v>
                </c:pt>
                <c:pt idx="77">
                  <c:v>16.95660032401647</c:v>
                </c:pt>
                <c:pt idx="78">
                  <c:v>14.558099737038921</c:v>
                </c:pt>
                <c:pt idx="79">
                  <c:v>13.834968134163383</c:v>
                </c:pt>
                <c:pt idx="80">
                  <c:v>12.607296837671079</c:v>
                </c:pt>
                <c:pt idx="81">
                  <c:v>10.94188727755856</c:v>
                </c:pt>
                <c:pt idx="82">
                  <c:v>9.4927373646790603</c:v>
                </c:pt>
                <c:pt idx="83">
                  <c:v>10.01275331835474</c:v>
                </c:pt>
                <c:pt idx="84">
                  <c:v>8.5901208390267048</c:v>
                </c:pt>
                <c:pt idx="85">
                  <c:v>11.276316755319883</c:v>
                </c:pt>
                <c:pt idx="86">
                  <c:v>11.007329242290398</c:v>
                </c:pt>
                <c:pt idx="87">
                  <c:v>12.831761233698845</c:v>
                </c:pt>
                <c:pt idx="88">
                  <c:v>12.76918725599263</c:v>
                </c:pt>
                <c:pt idx="89">
                  <c:v>12.738242861594706</c:v>
                </c:pt>
                <c:pt idx="90">
                  <c:v>12.659385931528755</c:v>
                </c:pt>
                <c:pt idx="91">
                  <c:v>12.053849550749817</c:v>
                </c:pt>
                <c:pt idx="92">
                  <c:v>11.8060263797916</c:v>
                </c:pt>
                <c:pt idx="93">
                  <c:v>11.911184708946232</c:v>
                </c:pt>
                <c:pt idx="94">
                  <c:v>12.093788319447851</c:v>
                </c:pt>
                <c:pt idx="95">
                  <c:v>11.301384105931467</c:v>
                </c:pt>
                <c:pt idx="96">
                  <c:v>11.559059494104096</c:v>
                </c:pt>
                <c:pt idx="97">
                  <c:v>9.7440232839094421</c:v>
                </c:pt>
                <c:pt idx="98">
                  <c:v>11.550958532365453</c:v>
                </c:pt>
                <c:pt idx="99">
                  <c:v>11.489809643352711</c:v>
                </c:pt>
                <c:pt idx="100">
                  <c:v>10.755225225028386</c:v>
                </c:pt>
                <c:pt idx="101">
                  <c:v>11.884359667451427</c:v>
                </c:pt>
                <c:pt idx="102">
                  <c:v>12.372224616556714</c:v>
                </c:pt>
                <c:pt idx="103">
                  <c:v>13.131809037403119</c:v>
                </c:pt>
                <c:pt idx="104">
                  <c:v>14.051934899214125</c:v>
                </c:pt>
                <c:pt idx="105">
                  <c:v>14.047223116152473</c:v>
                </c:pt>
                <c:pt idx="106">
                  <c:v>15.223428544335359</c:v>
                </c:pt>
                <c:pt idx="107">
                  <c:v>15.830804457646753</c:v>
                </c:pt>
                <c:pt idx="108">
                  <c:v>16.714895661218421</c:v>
                </c:pt>
                <c:pt idx="109">
                  <c:v>18.13037303409315</c:v>
                </c:pt>
                <c:pt idx="110">
                  <c:v>18.96042367794881</c:v>
                </c:pt>
                <c:pt idx="111">
                  <c:v>19.984567284753329</c:v>
                </c:pt>
                <c:pt idx="112">
                  <c:v>22.258761213294463</c:v>
                </c:pt>
                <c:pt idx="113">
                  <c:v>22.70689361660283</c:v>
                </c:pt>
                <c:pt idx="114">
                  <c:v>23.310832074760036</c:v>
                </c:pt>
                <c:pt idx="115">
                  <c:v>24.107519641846388</c:v>
                </c:pt>
                <c:pt idx="116">
                  <c:v>24.567824953605076</c:v>
                </c:pt>
                <c:pt idx="117">
                  <c:v>25.14750991696846</c:v>
                </c:pt>
                <c:pt idx="118">
                  <c:v>25.420561817550769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B2-4A50-9074-8FF116AB6FF3}"/>
            </c:ext>
          </c:extLst>
        </c:ser>
        <c:ser>
          <c:idx val="1"/>
          <c:order val="1"/>
          <c:tx>
            <c:strRef>
              <c:f>'Т03-1'!$C$2</c:f>
              <c:strCache>
                <c:ptCount val="1"/>
                <c:pt idx="0">
                  <c:v>Автокредиты</c:v>
                </c:pt>
              </c:strCache>
            </c:strRef>
          </c:tx>
          <c:marker>
            <c:symbol val="none"/>
          </c:marker>
          <c:cat>
            <c:numRef>
              <c:f>'Т03-1'!$A$3:$A$1000</c:f>
              <c:numCache>
                <c:formatCode>m/d/yyyy</c:formatCode>
                <c:ptCount val="998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  <c:pt idx="96">
                  <c:v>42767</c:v>
                </c:pt>
                <c:pt idx="97">
                  <c:v>42795</c:v>
                </c:pt>
                <c:pt idx="98">
                  <c:v>42826</c:v>
                </c:pt>
                <c:pt idx="99">
                  <c:v>42856</c:v>
                </c:pt>
                <c:pt idx="100">
                  <c:v>42887</c:v>
                </c:pt>
                <c:pt idx="101">
                  <c:v>42917</c:v>
                </c:pt>
                <c:pt idx="102">
                  <c:v>42948</c:v>
                </c:pt>
                <c:pt idx="103">
                  <c:v>42979</c:v>
                </c:pt>
                <c:pt idx="104">
                  <c:v>43009</c:v>
                </c:pt>
                <c:pt idx="105">
                  <c:v>43040</c:v>
                </c:pt>
                <c:pt idx="106">
                  <c:v>43070</c:v>
                </c:pt>
                <c:pt idx="107">
                  <c:v>43101</c:v>
                </c:pt>
                <c:pt idx="108">
                  <c:v>43132</c:v>
                </c:pt>
                <c:pt idx="109">
                  <c:v>43160</c:v>
                </c:pt>
                <c:pt idx="110">
                  <c:v>43191</c:v>
                </c:pt>
                <c:pt idx="111">
                  <c:v>43221</c:v>
                </c:pt>
                <c:pt idx="112">
                  <c:v>43252</c:v>
                </c:pt>
                <c:pt idx="113">
                  <c:v>43282</c:v>
                </c:pt>
                <c:pt idx="114">
                  <c:v>43313</c:v>
                </c:pt>
                <c:pt idx="115">
                  <c:v>43344</c:v>
                </c:pt>
                <c:pt idx="116">
                  <c:v>43374</c:v>
                </c:pt>
                <c:pt idx="117">
                  <c:v>43405</c:v>
                </c:pt>
                <c:pt idx="118">
                  <c:v>43435</c:v>
                </c:pt>
                <c:pt idx="119">
                  <c:v>43466</c:v>
                </c:pt>
                <c:pt idx="120">
                  <c:v>43497</c:v>
                </c:pt>
                <c:pt idx="121">
                  <c:v>43525</c:v>
                </c:pt>
                <c:pt idx="122">
                  <c:v>43556</c:v>
                </c:pt>
                <c:pt idx="123">
                  <c:v>43586</c:v>
                </c:pt>
                <c:pt idx="124">
                  <c:v>43617</c:v>
                </c:pt>
                <c:pt idx="125">
                  <c:v>43647</c:v>
                </c:pt>
                <c:pt idx="126">
                  <c:v>43678</c:v>
                </c:pt>
                <c:pt idx="127">
                  <c:v>43709</c:v>
                </c:pt>
                <c:pt idx="128">
                  <c:v>43739</c:v>
                </c:pt>
                <c:pt idx="129">
                  <c:v>43770</c:v>
                </c:pt>
                <c:pt idx="130">
                  <c:v>43800</c:v>
                </c:pt>
                <c:pt idx="131">
                  <c:v>43831</c:v>
                </c:pt>
                <c:pt idx="132">
                  <c:v>43862</c:v>
                </c:pt>
                <c:pt idx="133">
                  <c:v>43891</c:v>
                </c:pt>
                <c:pt idx="134">
                  <c:v>43922</c:v>
                </c:pt>
                <c:pt idx="135">
                  <c:v>43952</c:v>
                </c:pt>
                <c:pt idx="136">
                  <c:v>43983</c:v>
                </c:pt>
                <c:pt idx="137">
                  <c:v>44013</c:v>
                </c:pt>
                <c:pt idx="138">
                  <c:v>44044</c:v>
                </c:pt>
                <c:pt idx="139">
                  <c:v>44075</c:v>
                </c:pt>
                <c:pt idx="140">
                  <c:v>44105</c:v>
                </c:pt>
                <c:pt idx="141">
                  <c:v>44136</c:v>
                </c:pt>
                <c:pt idx="142">
                  <c:v>44166</c:v>
                </c:pt>
                <c:pt idx="143">
                  <c:v>44197</c:v>
                </c:pt>
                <c:pt idx="144">
                  <c:v>44228</c:v>
                </c:pt>
                <c:pt idx="145">
                  <c:v>44256</c:v>
                </c:pt>
                <c:pt idx="146">
                  <c:v>44287</c:v>
                </c:pt>
                <c:pt idx="147">
                  <c:v>44317</c:v>
                </c:pt>
                <c:pt idx="148">
                  <c:v>44348</c:v>
                </c:pt>
                <c:pt idx="149">
                  <c:v>44378</c:v>
                </c:pt>
                <c:pt idx="150">
                  <c:v>44409</c:v>
                </c:pt>
                <c:pt idx="151">
                  <c:v>44440</c:v>
                </c:pt>
                <c:pt idx="152">
                  <c:v>44470</c:v>
                </c:pt>
                <c:pt idx="153">
                  <c:v>44501</c:v>
                </c:pt>
                <c:pt idx="154">
                  <c:v>44531</c:v>
                </c:pt>
                <c:pt idx="155">
                  <c:v>44562</c:v>
                </c:pt>
                <c:pt idx="156">
                  <c:v>44593</c:v>
                </c:pt>
                <c:pt idx="157">
                  <c:v>44621</c:v>
                </c:pt>
                <c:pt idx="158">
                  <c:v>44652</c:v>
                </c:pt>
                <c:pt idx="159">
                  <c:v>44682</c:v>
                </c:pt>
                <c:pt idx="160">
                  <c:v>44713</c:v>
                </c:pt>
                <c:pt idx="161">
                  <c:v>44743</c:v>
                </c:pt>
                <c:pt idx="162">
                  <c:v>44774</c:v>
                </c:pt>
                <c:pt idx="163">
                  <c:v>44805</c:v>
                </c:pt>
                <c:pt idx="164">
                  <c:v>44835</c:v>
                </c:pt>
                <c:pt idx="165">
                  <c:v>44866</c:v>
                </c:pt>
                <c:pt idx="166">
                  <c:v>44896</c:v>
                </c:pt>
                <c:pt idx="167">
                  <c:v>44927</c:v>
                </c:pt>
                <c:pt idx="168">
                  <c:v>44958</c:v>
                </c:pt>
                <c:pt idx="169">
                  <c:v>44986</c:v>
                </c:pt>
                <c:pt idx="170">
                  <c:v>45017</c:v>
                </c:pt>
                <c:pt idx="171">
                  <c:v>45047</c:v>
                </c:pt>
                <c:pt idx="172">
                  <c:v>45078</c:v>
                </c:pt>
                <c:pt idx="173">
                  <c:v>45108</c:v>
                </c:pt>
                <c:pt idx="174">
                  <c:v>45139</c:v>
                </c:pt>
                <c:pt idx="175">
                  <c:v>45170</c:v>
                </c:pt>
                <c:pt idx="176">
                  <c:v>45200</c:v>
                </c:pt>
                <c:pt idx="177">
                  <c:v>45231</c:v>
                </c:pt>
                <c:pt idx="178">
                  <c:v>45261</c:v>
                </c:pt>
                <c:pt idx="179">
                  <c:v>45292</c:v>
                </c:pt>
              </c:numCache>
            </c:numRef>
          </c:cat>
          <c:val>
            <c:numRef>
              <c:f>'Т03-1'!$C$3:$C$1000</c:f>
              <c:numCache>
                <c:formatCode>General</c:formatCode>
                <c:ptCount val="998"/>
                <c:pt idx="0">
                  <c:v>42.822712535611714</c:v>
                </c:pt>
                <c:pt idx="1">
                  <c:v>36.479878592457581</c:v>
                </c:pt>
                <c:pt idx="2">
                  <c:v>27.761287477595921</c:v>
                </c:pt>
                <c:pt idx="3">
                  <c:v>17.728591054946442</c:v>
                </c:pt>
                <c:pt idx="4">
                  <c:v>9.7282747740835784</c:v>
                </c:pt>
                <c:pt idx="5">
                  <c:v>3.9853184194620139</c:v>
                </c:pt>
                <c:pt idx="6">
                  <c:v>-2.0004881125262108</c:v>
                </c:pt>
                <c:pt idx="7">
                  <c:v>-7.8183573229507868</c:v>
                </c:pt>
                <c:pt idx="8">
                  <c:v>-13.2849817368758</c:v>
                </c:pt>
                <c:pt idx="9">
                  <c:v>-16.851745386374439</c:v>
                </c:pt>
                <c:pt idx="10">
                  <c:v>-17.611809850597215</c:v>
                </c:pt>
                <c:pt idx="11">
                  <c:v>-17.980879437654018</c:v>
                </c:pt>
                <c:pt idx="12">
                  <c:v>-19.831456125311796</c:v>
                </c:pt>
                <c:pt idx="13">
                  <c:v>-19.548965422959373</c:v>
                </c:pt>
                <c:pt idx="14">
                  <c:v>-18.713081512268015</c:v>
                </c:pt>
                <c:pt idx="15">
                  <c:v>-16.844215432302544</c:v>
                </c:pt>
                <c:pt idx="16">
                  <c:v>-14.891708745499589</c:v>
                </c:pt>
                <c:pt idx="17">
                  <c:v>-13.26057613918471</c:v>
                </c:pt>
                <c:pt idx="18">
                  <c:v>-12.173134920521766</c:v>
                </c:pt>
                <c:pt idx="19">
                  <c:v>-10.398843546475145</c:v>
                </c:pt>
                <c:pt idx="20">
                  <c:v>-7.690122639318564</c:v>
                </c:pt>
                <c:pt idx="21">
                  <c:v>-5.5360596830694941</c:v>
                </c:pt>
                <c:pt idx="22">
                  <c:v>-3.5901932706057904</c:v>
                </c:pt>
                <c:pt idx="23">
                  <c:v>-2.684933877448048</c:v>
                </c:pt>
                <c:pt idx="24">
                  <c:v>-2.7349620282039688</c:v>
                </c:pt>
                <c:pt idx="25">
                  <c:v>-2.1133906138633307</c:v>
                </c:pt>
                <c:pt idx="26">
                  <c:v>1.3518601690147403</c:v>
                </c:pt>
                <c:pt idx="27">
                  <c:v>3.4269160588003889</c:v>
                </c:pt>
                <c:pt idx="28">
                  <c:v>5.5652593528244365</c:v>
                </c:pt>
                <c:pt idx="29">
                  <c:v>6.467733626129224</c:v>
                </c:pt>
                <c:pt idx="30">
                  <c:v>9.9050175455900558</c:v>
                </c:pt>
                <c:pt idx="31">
                  <c:v>11.621058086962233</c:v>
                </c:pt>
                <c:pt idx="32">
                  <c:v>13.362189552112103</c:v>
                </c:pt>
                <c:pt idx="33">
                  <c:v>14.838565844016415</c:v>
                </c:pt>
                <c:pt idx="34">
                  <c:v>16.400133280975027</c:v>
                </c:pt>
                <c:pt idx="35">
                  <c:v>20.608943052663676</c:v>
                </c:pt>
                <c:pt idx="36">
                  <c:v>21.504797109517739</c:v>
                </c:pt>
                <c:pt idx="37">
                  <c:v>23.264463528067658</c:v>
                </c:pt>
                <c:pt idx="38">
                  <c:v>23.330685017968221</c:v>
                </c:pt>
                <c:pt idx="39">
                  <c:v>24.150429840288545</c:v>
                </c:pt>
                <c:pt idx="40">
                  <c:v>24.570992934058509</c:v>
                </c:pt>
                <c:pt idx="41">
                  <c:v>26.279704609962007</c:v>
                </c:pt>
                <c:pt idx="42">
                  <c:v>23.022628154452352</c:v>
                </c:pt>
                <c:pt idx="43">
                  <c:v>23.699122484718661</c:v>
                </c:pt>
                <c:pt idx="44">
                  <c:v>23.558447523871017</c:v>
                </c:pt>
                <c:pt idx="45">
                  <c:v>23.680635619920576</c:v>
                </c:pt>
                <c:pt idx="46">
                  <c:v>23.282924383129867</c:v>
                </c:pt>
                <c:pt idx="47">
                  <c:v>21.219153297689751</c:v>
                </c:pt>
                <c:pt idx="48">
                  <c:v>22.370303809787284</c:v>
                </c:pt>
                <c:pt idx="49">
                  <c:v>22.977163106589373</c:v>
                </c:pt>
                <c:pt idx="50">
                  <c:v>22.98173976596345</c:v>
                </c:pt>
                <c:pt idx="51">
                  <c:v>22.882123588144097</c:v>
                </c:pt>
                <c:pt idx="52">
                  <c:v>21.522135051783419</c:v>
                </c:pt>
                <c:pt idx="53">
                  <c:v>20.67680872387627</c:v>
                </c:pt>
                <c:pt idx="54">
                  <c:v>22.770164508915535</c:v>
                </c:pt>
                <c:pt idx="55">
                  <c:v>22.561425862000362</c:v>
                </c:pt>
                <c:pt idx="56">
                  <c:v>22.683773638773697</c:v>
                </c:pt>
                <c:pt idx="57">
                  <c:v>21.416135616861688</c:v>
                </c:pt>
                <c:pt idx="58">
                  <c:v>20.592716252598265</c:v>
                </c:pt>
                <c:pt idx="59">
                  <c:v>21.953336299131742</c:v>
                </c:pt>
                <c:pt idx="60">
                  <c:v>19.409119835899279</c:v>
                </c:pt>
                <c:pt idx="61">
                  <c:v>18.232371894981725</c:v>
                </c:pt>
                <c:pt idx="62">
                  <c:v>16.565148103155678</c:v>
                </c:pt>
                <c:pt idx="63">
                  <c:v>13.492698650471691</c:v>
                </c:pt>
                <c:pt idx="64">
                  <c:v>11.406176827346304</c:v>
                </c:pt>
                <c:pt idx="65">
                  <c:v>9.1757847068048903</c:v>
                </c:pt>
                <c:pt idx="66">
                  <c:v>6.6172331046216559</c:v>
                </c:pt>
                <c:pt idx="67">
                  <c:v>3.7946044586231853</c:v>
                </c:pt>
                <c:pt idx="68">
                  <c:v>1.8934436219244288</c:v>
                </c:pt>
                <c:pt idx="69">
                  <c:v>1.1332075183376089</c:v>
                </c:pt>
                <c:pt idx="70">
                  <c:v>0.69312181074683288</c:v>
                </c:pt>
                <c:pt idx="71">
                  <c:v>-2.1448606741111598</c:v>
                </c:pt>
                <c:pt idx="72">
                  <c:v>-5.415328230968008</c:v>
                </c:pt>
                <c:pt idx="73">
                  <c:v>-6.5206402370389105</c:v>
                </c:pt>
                <c:pt idx="74">
                  <c:v>-9.49537386666427</c:v>
                </c:pt>
                <c:pt idx="75">
                  <c:v>-11.303883045802953</c:v>
                </c:pt>
                <c:pt idx="76">
                  <c:v>-12.321806164684491</c:v>
                </c:pt>
                <c:pt idx="77">
                  <c:v>-14.367181560929998</c:v>
                </c:pt>
                <c:pt idx="78">
                  <c:v>-15.116133469345861</c:v>
                </c:pt>
                <c:pt idx="79">
                  <c:v>-15.364171016628603</c:v>
                </c:pt>
                <c:pt idx="80">
                  <c:v>-17.356479710122365</c:v>
                </c:pt>
                <c:pt idx="81">
                  <c:v>-19.143737309275821</c:v>
                </c:pt>
                <c:pt idx="82">
                  <c:v>-21.35411663497311</c:v>
                </c:pt>
                <c:pt idx="83">
                  <c:v>-22.145238738991214</c:v>
                </c:pt>
                <c:pt idx="84">
                  <c:v>-16.989071470295457</c:v>
                </c:pt>
                <c:pt idx="85">
                  <c:v>-20.755530459445549</c:v>
                </c:pt>
                <c:pt idx="86">
                  <c:v>-20.131932370682449</c:v>
                </c:pt>
                <c:pt idx="87">
                  <c:v>-19.565898050827503</c:v>
                </c:pt>
                <c:pt idx="88">
                  <c:v>-19.387113437621196</c:v>
                </c:pt>
                <c:pt idx="89">
                  <c:v>-18.040476629461644</c:v>
                </c:pt>
                <c:pt idx="90">
                  <c:v>-17.796297686035988</c:v>
                </c:pt>
                <c:pt idx="91">
                  <c:v>-17.405223191648446</c:v>
                </c:pt>
                <c:pt idx="92">
                  <c:v>-17.239150398975088</c:v>
                </c:pt>
                <c:pt idx="93">
                  <c:v>-15.194323549177813</c:v>
                </c:pt>
                <c:pt idx="94">
                  <c:v>-13.217773876449701</c:v>
                </c:pt>
                <c:pt idx="95">
                  <c:v>-12.540579746834979</c:v>
                </c:pt>
                <c:pt idx="96">
                  <c:v>-14.497146935411187</c:v>
                </c:pt>
                <c:pt idx="97">
                  <c:v>-10.024018965937142</c:v>
                </c:pt>
                <c:pt idx="98">
                  <c:v>-7.1868344323570703</c:v>
                </c:pt>
                <c:pt idx="99">
                  <c:v>-4.9384040778620353</c:v>
                </c:pt>
                <c:pt idx="100">
                  <c:v>-2.8974215120741498</c:v>
                </c:pt>
                <c:pt idx="101">
                  <c:v>-0.23094618694313729</c:v>
                </c:pt>
                <c:pt idx="102">
                  <c:v>2.7441566979209853</c:v>
                </c:pt>
                <c:pt idx="103">
                  <c:v>4.8746669132223364</c:v>
                </c:pt>
                <c:pt idx="104">
                  <c:v>9.0213191579159524</c:v>
                </c:pt>
                <c:pt idx="105">
                  <c:v>10.383270581057079</c:v>
                </c:pt>
                <c:pt idx="106">
                  <c:v>11.627047239012512</c:v>
                </c:pt>
                <c:pt idx="107">
                  <c:v>14.501679582139527</c:v>
                </c:pt>
                <c:pt idx="108">
                  <c:v>15.477644438714311</c:v>
                </c:pt>
                <c:pt idx="109">
                  <c:v>15.91137288594191</c:v>
                </c:pt>
                <c:pt idx="110">
                  <c:v>16.107407848956747</c:v>
                </c:pt>
                <c:pt idx="111">
                  <c:v>17.157082362864905</c:v>
                </c:pt>
                <c:pt idx="112">
                  <c:v>17.67015574118571</c:v>
                </c:pt>
                <c:pt idx="113">
                  <c:v>16.453974985771524</c:v>
                </c:pt>
                <c:pt idx="114">
                  <c:v>15.379098673037038</c:v>
                </c:pt>
                <c:pt idx="115">
                  <c:v>15.603669830534095</c:v>
                </c:pt>
                <c:pt idx="116">
                  <c:v>15.361628506665959</c:v>
                </c:pt>
                <c:pt idx="117">
                  <c:v>15.260702538519855</c:v>
                </c:pt>
                <c:pt idx="118">
                  <c:v>15.416364805685356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B2-4A50-9074-8FF116AB6FF3}"/>
            </c:ext>
          </c:extLst>
        </c:ser>
        <c:ser>
          <c:idx val="2"/>
          <c:order val="2"/>
          <c:tx>
            <c:strRef>
              <c:f>'Т03-1'!$D$2</c:f>
              <c:strCache>
                <c:ptCount val="1"/>
                <c:pt idx="0">
                  <c:v>Прочие потребительские кредиты</c:v>
                </c:pt>
              </c:strCache>
            </c:strRef>
          </c:tx>
          <c:marker>
            <c:symbol val="none"/>
          </c:marker>
          <c:cat>
            <c:numRef>
              <c:f>'Т03-1'!$A$3:$A$1000</c:f>
              <c:numCache>
                <c:formatCode>m/d/yyyy</c:formatCode>
                <c:ptCount val="998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  <c:pt idx="96">
                  <c:v>42767</c:v>
                </c:pt>
                <c:pt idx="97">
                  <c:v>42795</c:v>
                </c:pt>
                <c:pt idx="98">
                  <c:v>42826</c:v>
                </c:pt>
                <c:pt idx="99">
                  <c:v>42856</c:v>
                </c:pt>
                <c:pt idx="100">
                  <c:v>42887</c:v>
                </c:pt>
                <c:pt idx="101">
                  <c:v>42917</c:v>
                </c:pt>
                <c:pt idx="102">
                  <c:v>42948</c:v>
                </c:pt>
                <c:pt idx="103">
                  <c:v>42979</c:v>
                </c:pt>
                <c:pt idx="104">
                  <c:v>43009</c:v>
                </c:pt>
                <c:pt idx="105">
                  <c:v>43040</c:v>
                </c:pt>
                <c:pt idx="106">
                  <c:v>43070</c:v>
                </c:pt>
                <c:pt idx="107">
                  <c:v>43101</c:v>
                </c:pt>
                <c:pt idx="108">
                  <c:v>43132</c:v>
                </c:pt>
                <c:pt idx="109">
                  <c:v>43160</c:v>
                </c:pt>
                <c:pt idx="110">
                  <c:v>43191</c:v>
                </c:pt>
                <c:pt idx="111">
                  <c:v>43221</c:v>
                </c:pt>
                <c:pt idx="112">
                  <c:v>43252</c:v>
                </c:pt>
                <c:pt idx="113">
                  <c:v>43282</c:v>
                </c:pt>
                <c:pt idx="114">
                  <c:v>43313</c:v>
                </c:pt>
                <c:pt idx="115">
                  <c:v>43344</c:v>
                </c:pt>
                <c:pt idx="116">
                  <c:v>43374</c:v>
                </c:pt>
                <c:pt idx="117">
                  <c:v>43405</c:v>
                </c:pt>
                <c:pt idx="118">
                  <c:v>43435</c:v>
                </c:pt>
                <c:pt idx="119">
                  <c:v>43466</c:v>
                </c:pt>
                <c:pt idx="120">
                  <c:v>43497</c:v>
                </c:pt>
                <c:pt idx="121">
                  <c:v>43525</c:v>
                </c:pt>
                <c:pt idx="122">
                  <c:v>43556</c:v>
                </c:pt>
                <c:pt idx="123">
                  <c:v>43586</c:v>
                </c:pt>
                <c:pt idx="124">
                  <c:v>43617</c:v>
                </c:pt>
                <c:pt idx="125">
                  <c:v>43647</c:v>
                </c:pt>
                <c:pt idx="126">
                  <c:v>43678</c:v>
                </c:pt>
                <c:pt idx="127">
                  <c:v>43709</c:v>
                </c:pt>
                <c:pt idx="128">
                  <c:v>43739</c:v>
                </c:pt>
                <c:pt idx="129">
                  <c:v>43770</c:v>
                </c:pt>
                <c:pt idx="130">
                  <c:v>43800</c:v>
                </c:pt>
                <c:pt idx="131">
                  <c:v>43831</c:v>
                </c:pt>
                <c:pt idx="132">
                  <c:v>43862</c:v>
                </c:pt>
                <c:pt idx="133">
                  <c:v>43891</c:v>
                </c:pt>
                <c:pt idx="134">
                  <c:v>43922</c:v>
                </c:pt>
                <c:pt idx="135">
                  <c:v>43952</c:v>
                </c:pt>
                <c:pt idx="136">
                  <c:v>43983</c:v>
                </c:pt>
                <c:pt idx="137">
                  <c:v>44013</c:v>
                </c:pt>
                <c:pt idx="138">
                  <c:v>44044</c:v>
                </c:pt>
                <c:pt idx="139">
                  <c:v>44075</c:v>
                </c:pt>
                <c:pt idx="140">
                  <c:v>44105</c:v>
                </c:pt>
                <c:pt idx="141">
                  <c:v>44136</c:v>
                </c:pt>
                <c:pt idx="142">
                  <c:v>44166</c:v>
                </c:pt>
                <c:pt idx="143">
                  <c:v>44197</c:v>
                </c:pt>
                <c:pt idx="144">
                  <c:v>44228</c:v>
                </c:pt>
                <c:pt idx="145">
                  <c:v>44256</c:v>
                </c:pt>
                <c:pt idx="146">
                  <c:v>44287</c:v>
                </c:pt>
                <c:pt idx="147">
                  <c:v>44317</c:v>
                </c:pt>
                <c:pt idx="148">
                  <c:v>44348</c:v>
                </c:pt>
                <c:pt idx="149">
                  <c:v>44378</c:v>
                </c:pt>
                <c:pt idx="150">
                  <c:v>44409</c:v>
                </c:pt>
                <c:pt idx="151">
                  <c:v>44440</c:v>
                </c:pt>
                <c:pt idx="152">
                  <c:v>44470</c:v>
                </c:pt>
                <c:pt idx="153">
                  <c:v>44501</c:v>
                </c:pt>
                <c:pt idx="154">
                  <c:v>44531</c:v>
                </c:pt>
                <c:pt idx="155">
                  <c:v>44562</c:v>
                </c:pt>
                <c:pt idx="156">
                  <c:v>44593</c:v>
                </c:pt>
                <c:pt idx="157">
                  <c:v>44621</c:v>
                </c:pt>
                <c:pt idx="158">
                  <c:v>44652</c:v>
                </c:pt>
                <c:pt idx="159">
                  <c:v>44682</c:v>
                </c:pt>
                <c:pt idx="160">
                  <c:v>44713</c:v>
                </c:pt>
                <c:pt idx="161">
                  <c:v>44743</c:v>
                </c:pt>
                <c:pt idx="162">
                  <c:v>44774</c:v>
                </c:pt>
                <c:pt idx="163">
                  <c:v>44805</c:v>
                </c:pt>
                <c:pt idx="164">
                  <c:v>44835</c:v>
                </c:pt>
                <c:pt idx="165">
                  <c:v>44866</c:v>
                </c:pt>
                <c:pt idx="166">
                  <c:v>44896</c:v>
                </c:pt>
                <c:pt idx="167">
                  <c:v>44927</c:v>
                </c:pt>
                <c:pt idx="168">
                  <c:v>44958</c:v>
                </c:pt>
                <c:pt idx="169">
                  <c:v>44986</c:v>
                </c:pt>
                <c:pt idx="170">
                  <c:v>45017</c:v>
                </c:pt>
                <c:pt idx="171">
                  <c:v>45047</c:v>
                </c:pt>
                <c:pt idx="172">
                  <c:v>45078</c:v>
                </c:pt>
                <c:pt idx="173">
                  <c:v>45108</c:v>
                </c:pt>
                <c:pt idx="174">
                  <c:v>45139</c:v>
                </c:pt>
                <c:pt idx="175">
                  <c:v>45170</c:v>
                </c:pt>
                <c:pt idx="176">
                  <c:v>45200</c:v>
                </c:pt>
                <c:pt idx="177">
                  <c:v>45231</c:v>
                </c:pt>
                <c:pt idx="178">
                  <c:v>45261</c:v>
                </c:pt>
                <c:pt idx="179">
                  <c:v>45292</c:v>
                </c:pt>
              </c:numCache>
            </c:numRef>
          </c:cat>
          <c:val>
            <c:numRef>
              <c:f>'Т03-1'!$D$3:$D$1000</c:f>
              <c:numCache>
                <c:formatCode>General</c:formatCode>
                <c:ptCount val="998"/>
                <c:pt idx="0">
                  <c:v>27.712848575328628</c:v>
                </c:pt>
                <c:pt idx="1">
                  <c:v>24.557542085378081</c:v>
                </c:pt>
                <c:pt idx="2">
                  <c:v>12.771585352685255</c:v>
                </c:pt>
                <c:pt idx="3">
                  <c:v>8.4929516436424102</c:v>
                </c:pt>
                <c:pt idx="4">
                  <c:v>3.7338700589839791</c:v>
                </c:pt>
                <c:pt idx="5">
                  <c:v>-0.37200788913193117</c:v>
                </c:pt>
                <c:pt idx="6">
                  <c:v>-3.9167275451363226</c:v>
                </c:pt>
                <c:pt idx="7">
                  <c:v>-7.4350170417433521</c:v>
                </c:pt>
                <c:pt idx="8">
                  <c:v>-10.558013067913851</c:v>
                </c:pt>
                <c:pt idx="9">
                  <c:v>-12.849346872284285</c:v>
                </c:pt>
                <c:pt idx="10">
                  <c:v>-11.888871398224277</c:v>
                </c:pt>
                <c:pt idx="11">
                  <c:v>-11.020277004161894</c:v>
                </c:pt>
                <c:pt idx="12">
                  <c:v>-11.047100577760782</c:v>
                </c:pt>
                <c:pt idx="13">
                  <c:v>-10.148274645789467</c:v>
                </c:pt>
                <c:pt idx="14">
                  <c:v>-7.5003590413692312</c:v>
                </c:pt>
                <c:pt idx="15">
                  <c:v>-5.3127837848871762</c:v>
                </c:pt>
                <c:pt idx="16">
                  <c:v>-1.9924917657254348</c:v>
                </c:pt>
                <c:pt idx="17">
                  <c:v>1.2948614889727983</c:v>
                </c:pt>
                <c:pt idx="18">
                  <c:v>4.6689313994621617</c:v>
                </c:pt>
                <c:pt idx="19">
                  <c:v>8.3712665254497054</c:v>
                </c:pt>
                <c:pt idx="20">
                  <c:v>12.034757943349184</c:v>
                </c:pt>
                <c:pt idx="21">
                  <c:v>14.384043573413475</c:v>
                </c:pt>
                <c:pt idx="22">
                  <c:v>16.398101085268802</c:v>
                </c:pt>
                <c:pt idx="23">
                  <c:v>20.394101061390302</c:v>
                </c:pt>
                <c:pt idx="24">
                  <c:v>23.392845271542264</c:v>
                </c:pt>
                <c:pt idx="25">
                  <c:v>25.539735075085801</c:v>
                </c:pt>
                <c:pt idx="26">
                  <c:v>28.41059831310848</c:v>
                </c:pt>
                <c:pt idx="27">
                  <c:v>31.593098520486727</c:v>
                </c:pt>
                <c:pt idx="28">
                  <c:v>34.127383878088999</c:v>
                </c:pt>
                <c:pt idx="29">
                  <c:v>35.836398253939493</c:v>
                </c:pt>
                <c:pt idx="30">
                  <c:v>37.471102924630003</c:v>
                </c:pt>
                <c:pt idx="31">
                  <c:v>39.870071706928776</c:v>
                </c:pt>
                <c:pt idx="32">
                  <c:v>42.37857335672723</c:v>
                </c:pt>
                <c:pt idx="33">
                  <c:v>43.817299958561982</c:v>
                </c:pt>
                <c:pt idx="34">
                  <c:v>46.755142582491203</c:v>
                </c:pt>
                <c:pt idx="35">
                  <c:v>50.05725093362485</c:v>
                </c:pt>
                <c:pt idx="36">
                  <c:v>51.064869371865271</c:v>
                </c:pt>
                <c:pt idx="37">
                  <c:v>53.869402796653333</c:v>
                </c:pt>
                <c:pt idx="38">
                  <c:v>56.754816109192461</c:v>
                </c:pt>
                <c:pt idx="39">
                  <c:v>58.500287330163523</c:v>
                </c:pt>
                <c:pt idx="40">
                  <c:v>60.244993439484062</c:v>
                </c:pt>
                <c:pt idx="41">
                  <c:v>60.443810745634316</c:v>
                </c:pt>
                <c:pt idx="42">
                  <c:v>60.229729495611608</c:v>
                </c:pt>
                <c:pt idx="43">
                  <c:v>59.737222040194602</c:v>
                </c:pt>
                <c:pt idx="44">
                  <c:v>58.196683561159368</c:v>
                </c:pt>
                <c:pt idx="45">
                  <c:v>58.09289667895419</c:v>
                </c:pt>
                <c:pt idx="46">
                  <c:v>56.784795594138934</c:v>
                </c:pt>
                <c:pt idx="47">
                  <c:v>52.995612725544895</c:v>
                </c:pt>
                <c:pt idx="48">
                  <c:v>52.379821244705596</c:v>
                </c:pt>
                <c:pt idx="49">
                  <c:v>50.146252534597814</c:v>
                </c:pt>
                <c:pt idx="50">
                  <c:v>47.317747924300278</c:v>
                </c:pt>
                <c:pt idx="51">
                  <c:v>45.383107652342794</c:v>
                </c:pt>
                <c:pt idx="52">
                  <c:v>43.036816506065698</c:v>
                </c:pt>
                <c:pt idx="53">
                  <c:v>41.238414310187466</c:v>
                </c:pt>
                <c:pt idx="54">
                  <c:v>39.40999065275723</c:v>
                </c:pt>
                <c:pt idx="55">
                  <c:v>37.256849465505852</c:v>
                </c:pt>
                <c:pt idx="56">
                  <c:v>35.726220527771702</c:v>
                </c:pt>
                <c:pt idx="57">
                  <c:v>34.283348650753595</c:v>
                </c:pt>
                <c:pt idx="58">
                  <c:v>32.563764747482637</c:v>
                </c:pt>
                <c:pt idx="59">
                  <c:v>31.302072100445844</c:v>
                </c:pt>
                <c:pt idx="60">
                  <c:v>29.806495599088279</c:v>
                </c:pt>
                <c:pt idx="61">
                  <c:v>28.788716548838011</c:v>
                </c:pt>
                <c:pt idx="62">
                  <c:v>26.984491780238873</c:v>
                </c:pt>
                <c:pt idx="63">
                  <c:v>24.444036014292593</c:v>
                </c:pt>
                <c:pt idx="64">
                  <c:v>22.329429708587156</c:v>
                </c:pt>
                <c:pt idx="65">
                  <c:v>20.359301251558115</c:v>
                </c:pt>
                <c:pt idx="66">
                  <c:v>18.735261717731699</c:v>
                </c:pt>
                <c:pt idx="67">
                  <c:v>16.797432456970164</c:v>
                </c:pt>
                <c:pt idx="68">
                  <c:v>15.299971115029255</c:v>
                </c:pt>
                <c:pt idx="69">
                  <c:v>13.288404381148933</c:v>
                </c:pt>
                <c:pt idx="70">
                  <c:v>11.892831034719254</c:v>
                </c:pt>
                <c:pt idx="71">
                  <c:v>8.8699550691087925</c:v>
                </c:pt>
                <c:pt idx="72">
                  <c:v>6.7834753535904957</c:v>
                </c:pt>
                <c:pt idx="73">
                  <c:v>3.9880769060255394</c:v>
                </c:pt>
                <c:pt idx="74">
                  <c:v>1.0558067272059546</c:v>
                </c:pt>
                <c:pt idx="75">
                  <c:v>-1.8197402256444728</c:v>
                </c:pt>
                <c:pt idx="76">
                  <c:v>-4.1956286626015586</c:v>
                </c:pt>
                <c:pt idx="77">
                  <c:v>-5.7977170147510471</c:v>
                </c:pt>
                <c:pt idx="78">
                  <c:v>-7.2251693511428901</c:v>
                </c:pt>
                <c:pt idx="79">
                  <c:v>-8.771885662962875</c:v>
                </c:pt>
                <c:pt idx="80">
                  <c:v>-10.107957291158199</c:v>
                </c:pt>
                <c:pt idx="81">
                  <c:v>-11.280769628134045</c:v>
                </c:pt>
                <c:pt idx="82">
                  <c:v>-12.437869744333973</c:v>
                </c:pt>
                <c:pt idx="83">
                  <c:v>-12.426195045364075</c:v>
                </c:pt>
                <c:pt idx="84">
                  <c:v>-11.67658092981425</c:v>
                </c:pt>
                <c:pt idx="85">
                  <c:v>-10.591142700072787</c:v>
                </c:pt>
                <c:pt idx="86">
                  <c:v>-9.082537867453599</c:v>
                </c:pt>
                <c:pt idx="87">
                  <c:v>-8.7691582451028598</c:v>
                </c:pt>
                <c:pt idx="88">
                  <c:v>-7.9954607806923761</c:v>
                </c:pt>
                <c:pt idx="89">
                  <c:v>-7.5297608439621966</c:v>
                </c:pt>
                <c:pt idx="90">
                  <c:v>-7.1103176661730716</c:v>
                </c:pt>
                <c:pt idx="91">
                  <c:v>-5.9913183777096313</c:v>
                </c:pt>
                <c:pt idx="92">
                  <c:v>-5.3054170706736903</c:v>
                </c:pt>
                <c:pt idx="93">
                  <c:v>-4.7910261319808578</c:v>
                </c:pt>
                <c:pt idx="94">
                  <c:v>-3.6814944537569616</c:v>
                </c:pt>
                <c:pt idx="95">
                  <c:v>-3.0882205966849319</c:v>
                </c:pt>
                <c:pt idx="96">
                  <c:v>-2.3795998671436225</c:v>
                </c:pt>
                <c:pt idx="97">
                  <c:v>-1.981873051417482</c:v>
                </c:pt>
                <c:pt idx="98">
                  <c:v>-1.1625422920196415</c:v>
                </c:pt>
                <c:pt idx="99">
                  <c:v>0.64131806457530249</c:v>
                </c:pt>
                <c:pt idx="100">
                  <c:v>2.3017384453081879</c:v>
                </c:pt>
                <c:pt idx="101">
                  <c:v>3.2424233452835294</c:v>
                </c:pt>
                <c:pt idx="102">
                  <c:v>4.4408111809088657</c:v>
                </c:pt>
                <c:pt idx="103">
                  <c:v>5.5330118863480493</c:v>
                </c:pt>
                <c:pt idx="104">
                  <c:v>6.4501837209526736</c:v>
                </c:pt>
                <c:pt idx="105">
                  <c:v>8.3210516057904869</c:v>
                </c:pt>
                <c:pt idx="106">
                  <c:v>9.648940704273512</c:v>
                </c:pt>
                <c:pt idx="107">
                  <c:v>10.974126035130505</c:v>
                </c:pt>
                <c:pt idx="108">
                  <c:v>12.343239113454851</c:v>
                </c:pt>
                <c:pt idx="109">
                  <c:v>13.153276371917855</c:v>
                </c:pt>
                <c:pt idx="110">
                  <c:v>13.932758589797301</c:v>
                </c:pt>
                <c:pt idx="111">
                  <c:v>14.740683023774803</c:v>
                </c:pt>
                <c:pt idx="112">
                  <c:v>15.639841390471698</c:v>
                </c:pt>
                <c:pt idx="113">
                  <c:v>17.033735857657284</c:v>
                </c:pt>
                <c:pt idx="114">
                  <c:v>18.078373168134142</c:v>
                </c:pt>
                <c:pt idx="115">
                  <c:v>19.295787447437938</c:v>
                </c:pt>
                <c:pt idx="116">
                  <c:v>20.524508712375187</c:v>
                </c:pt>
                <c:pt idx="117">
                  <c:v>21.38328159659968</c:v>
                </c:pt>
                <c:pt idx="118">
                  <c:v>22.457172742757379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B2-4A50-9074-8FF116AB6FF3}"/>
            </c:ext>
          </c:extLst>
        </c:ser>
        <c:ser>
          <c:idx val="3"/>
          <c:order val="3"/>
          <c:tx>
            <c:strRef>
              <c:f>'Т03-1'!$E$2</c:f>
              <c:strCache>
                <c:ptCount val="1"/>
                <c:pt idx="0">
                  <c:v>0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'Т03-1'!$A$3:$A$1000</c:f>
              <c:numCache>
                <c:formatCode>m/d/yyyy</c:formatCode>
                <c:ptCount val="998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  <c:pt idx="96">
                  <c:v>42767</c:v>
                </c:pt>
                <c:pt idx="97">
                  <c:v>42795</c:v>
                </c:pt>
                <c:pt idx="98">
                  <c:v>42826</c:v>
                </c:pt>
                <c:pt idx="99">
                  <c:v>42856</c:v>
                </c:pt>
                <c:pt idx="100">
                  <c:v>42887</c:v>
                </c:pt>
                <c:pt idx="101">
                  <c:v>42917</c:v>
                </c:pt>
                <c:pt idx="102">
                  <c:v>42948</c:v>
                </c:pt>
                <c:pt idx="103">
                  <c:v>42979</c:v>
                </c:pt>
                <c:pt idx="104">
                  <c:v>43009</c:v>
                </c:pt>
                <c:pt idx="105">
                  <c:v>43040</c:v>
                </c:pt>
                <c:pt idx="106">
                  <c:v>43070</c:v>
                </c:pt>
                <c:pt idx="107">
                  <c:v>43101</c:v>
                </c:pt>
                <c:pt idx="108">
                  <c:v>43132</c:v>
                </c:pt>
                <c:pt idx="109">
                  <c:v>43160</c:v>
                </c:pt>
                <c:pt idx="110">
                  <c:v>43191</c:v>
                </c:pt>
                <c:pt idx="111">
                  <c:v>43221</c:v>
                </c:pt>
                <c:pt idx="112">
                  <c:v>43252</c:v>
                </c:pt>
                <c:pt idx="113">
                  <c:v>43282</c:v>
                </c:pt>
                <c:pt idx="114">
                  <c:v>43313</c:v>
                </c:pt>
                <c:pt idx="115">
                  <c:v>43344</c:v>
                </c:pt>
                <c:pt idx="116">
                  <c:v>43374</c:v>
                </c:pt>
                <c:pt idx="117">
                  <c:v>43405</c:v>
                </c:pt>
                <c:pt idx="118">
                  <c:v>43435</c:v>
                </c:pt>
                <c:pt idx="119">
                  <c:v>43466</c:v>
                </c:pt>
                <c:pt idx="120">
                  <c:v>43497</c:v>
                </c:pt>
                <c:pt idx="121">
                  <c:v>43525</c:v>
                </c:pt>
                <c:pt idx="122">
                  <c:v>43556</c:v>
                </c:pt>
                <c:pt idx="123">
                  <c:v>43586</c:v>
                </c:pt>
                <c:pt idx="124">
                  <c:v>43617</c:v>
                </c:pt>
                <c:pt idx="125">
                  <c:v>43647</c:v>
                </c:pt>
                <c:pt idx="126">
                  <c:v>43678</c:v>
                </c:pt>
                <c:pt idx="127">
                  <c:v>43709</c:v>
                </c:pt>
                <c:pt idx="128">
                  <c:v>43739</c:v>
                </c:pt>
                <c:pt idx="129">
                  <c:v>43770</c:v>
                </c:pt>
                <c:pt idx="130">
                  <c:v>43800</c:v>
                </c:pt>
                <c:pt idx="131">
                  <c:v>43831</c:v>
                </c:pt>
                <c:pt idx="132">
                  <c:v>43862</c:v>
                </c:pt>
                <c:pt idx="133">
                  <c:v>43891</c:v>
                </c:pt>
                <c:pt idx="134">
                  <c:v>43922</c:v>
                </c:pt>
                <c:pt idx="135">
                  <c:v>43952</c:v>
                </c:pt>
                <c:pt idx="136">
                  <c:v>43983</c:v>
                </c:pt>
                <c:pt idx="137">
                  <c:v>44013</c:v>
                </c:pt>
                <c:pt idx="138">
                  <c:v>44044</c:v>
                </c:pt>
                <c:pt idx="139">
                  <c:v>44075</c:v>
                </c:pt>
                <c:pt idx="140">
                  <c:v>44105</c:v>
                </c:pt>
                <c:pt idx="141">
                  <c:v>44136</c:v>
                </c:pt>
                <c:pt idx="142">
                  <c:v>44166</c:v>
                </c:pt>
                <c:pt idx="143">
                  <c:v>44197</c:v>
                </c:pt>
                <c:pt idx="144">
                  <c:v>44228</c:v>
                </c:pt>
                <c:pt idx="145">
                  <c:v>44256</c:v>
                </c:pt>
                <c:pt idx="146">
                  <c:v>44287</c:v>
                </c:pt>
                <c:pt idx="147">
                  <c:v>44317</c:v>
                </c:pt>
                <c:pt idx="148">
                  <c:v>44348</c:v>
                </c:pt>
                <c:pt idx="149">
                  <c:v>44378</c:v>
                </c:pt>
                <c:pt idx="150">
                  <c:v>44409</c:v>
                </c:pt>
                <c:pt idx="151">
                  <c:v>44440</c:v>
                </c:pt>
                <c:pt idx="152">
                  <c:v>44470</c:v>
                </c:pt>
                <c:pt idx="153">
                  <c:v>44501</c:v>
                </c:pt>
                <c:pt idx="154">
                  <c:v>44531</c:v>
                </c:pt>
                <c:pt idx="155">
                  <c:v>44562</c:v>
                </c:pt>
                <c:pt idx="156">
                  <c:v>44593</c:v>
                </c:pt>
                <c:pt idx="157">
                  <c:v>44621</c:v>
                </c:pt>
                <c:pt idx="158">
                  <c:v>44652</c:v>
                </c:pt>
                <c:pt idx="159">
                  <c:v>44682</c:v>
                </c:pt>
                <c:pt idx="160">
                  <c:v>44713</c:v>
                </c:pt>
                <c:pt idx="161">
                  <c:v>44743</c:v>
                </c:pt>
                <c:pt idx="162">
                  <c:v>44774</c:v>
                </c:pt>
                <c:pt idx="163">
                  <c:v>44805</c:v>
                </c:pt>
                <c:pt idx="164">
                  <c:v>44835</c:v>
                </c:pt>
                <c:pt idx="165">
                  <c:v>44866</c:v>
                </c:pt>
                <c:pt idx="166">
                  <c:v>44896</c:v>
                </c:pt>
                <c:pt idx="167">
                  <c:v>44927</c:v>
                </c:pt>
                <c:pt idx="168">
                  <c:v>44958</c:v>
                </c:pt>
                <c:pt idx="169">
                  <c:v>44986</c:v>
                </c:pt>
                <c:pt idx="170">
                  <c:v>45017</c:v>
                </c:pt>
                <c:pt idx="171">
                  <c:v>45047</c:v>
                </c:pt>
                <c:pt idx="172">
                  <c:v>45078</c:v>
                </c:pt>
                <c:pt idx="173">
                  <c:v>45108</c:v>
                </c:pt>
                <c:pt idx="174">
                  <c:v>45139</c:v>
                </c:pt>
                <c:pt idx="175">
                  <c:v>45170</c:v>
                </c:pt>
                <c:pt idx="176">
                  <c:v>45200</c:v>
                </c:pt>
                <c:pt idx="177">
                  <c:v>45231</c:v>
                </c:pt>
                <c:pt idx="178">
                  <c:v>45261</c:v>
                </c:pt>
                <c:pt idx="179">
                  <c:v>45292</c:v>
                </c:pt>
              </c:numCache>
            </c:numRef>
          </c:cat>
          <c:val>
            <c:numRef>
              <c:f>'Т03-1'!$E$3:$E$1000</c:f>
              <c:numCache>
                <c:formatCode>General</c:formatCode>
                <c:ptCount val="9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B2-4A50-9074-8FF116AB6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9281376"/>
        <c:axId val="2019271584"/>
      </c:lineChart>
      <c:dateAx>
        <c:axId val="2019281376"/>
        <c:scaling>
          <c:orientation val="minMax"/>
          <c:max val="43435"/>
          <c:min val="41275"/>
        </c:scaling>
        <c:delete val="0"/>
        <c:axPos val="b"/>
        <c:majorGridlines>
          <c:spPr>
            <a:ln w="635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yyyy" sourceLinked="0"/>
        <c:majorTickMark val="none"/>
        <c:minorTickMark val="none"/>
        <c:tickLblPos val="low"/>
        <c:txPr>
          <a:bodyPr/>
          <a:lstStyle/>
          <a:p>
            <a:pPr>
              <a:defRPr sz="1200">
                <a:solidFill>
                  <a:srgbClr val="0D0000"/>
                </a:solidFill>
              </a:defRPr>
            </a:pPr>
            <a:endParaRPr lang="ru-RU"/>
          </a:p>
        </c:txPr>
        <c:crossAx val="2019271584"/>
        <c:crosses val="autoZero"/>
        <c:auto val="0"/>
        <c:lblOffset val="100"/>
        <c:baseTimeUnit val="months"/>
        <c:majorUnit val="12"/>
        <c:majorTimeUnit val="months"/>
      </c:dateAx>
      <c:valAx>
        <c:axId val="2019271584"/>
        <c:scaling>
          <c:orientation val="minMax"/>
          <c:max val="60"/>
        </c:scaling>
        <c:delete val="0"/>
        <c:axPos val="l"/>
        <c:majorGridlines>
          <c:spPr>
            <a:ln w="635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D0000"/>
                </a:solidFill>
              </a:defRPr>
            </a:pPr>
            <a:endParaRPr lang="ru-RU"/>
          </a:p>
        </c:txPr>
        <c:crossAx val="2019281376"/>
        <c:crosses val="autoZero"/>
        <c:crossBetween val="between"/>
        <c:majorUnit val="15"/>
      </c:valAx>
      <c:spPr>
        <a:noFill/>
        <a:ln w="25400" cap="flat" cmpd="sng" algn="ctr">
          <a:solidFill>
            <a:srgbClr val="BFBFBF"/>
          </a:solidFill>
          <a:prstDash val="solid"/>
          <a:round/>
          <a:headEnd type="none" w="med" len="med"/>
          <a:tailEnd type="none" w="med" len="med"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87442573219424058"/>
          <c:w val="1"/>
          <c:h val="0.1085771006669492"/>
        </c:manualLayout>
      </c:layout>
      <c:overlay val="0"/>
      <c:spPr>
        <a:noFill/>
        <a:ln w="25400">
          <a:noFill/>
        </a:ln>
        <a:effectLst/>
      </c:spPr>
      <c:txPr>
        <a:bodyPr/>
        <a:lstStyle/>
        <a:p>
          <a:pPr>
            <a:defRPr sz="1200">
              <a:solidFill>
                <a:srgbClr val="0D00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1222051936295"/>
          <c:y val="3.9420282031608786E-2"/>
          <c:w val="0.85404014741115297"/>
          <c:h val="0.8349412843403167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ИПЦ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0-CD11-4156-905E-5FE05A9A4663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1-CD11-4156-905E-5FE05A9A466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CD11-4156-905E-5FE05A9A4663}"/>
              </c:ext>
            </c:extLst>
          </c:dPt>
          <c:cat>
            <c:numRef>
              <c:f>Лист1!$A$2:$A$48</c:f>
              <c:numCache>
                <c:formatCode>mmm\-yy</c:formatCode>
                <c:ptCount val="4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</c:numCache>
            </c:numRef>
          </c:cat>
          <c:val>
            <c:numRef>
              <c:f>Лист1!$B$2:$B$48</c:f>
              <c:numCache>
                <c:formatCode>General</c:formatCode>
                <c:ptCount val="47"/>
                <c:pt idx="0">
                  <c:v>5.04</c:v>
                </c:pt>
                <c:pt idx="1">
                  <c:v>4.5999999999999996</c:v>
                </c:pt>
                <c:pt idx="2">
                  <c:v>4.25</c:v>
                </c:pt>
                <c:pt idx="3">
                  <c:v>4.1399999999999997</c:v>
                </c:pt>
                <c:pt idx="4">
                  <c:v>4.09</c:v>
                </c:pt>
                <c:pt idx="5">
                  <c:v>4.3499999999999996</c:v>
                </c:pt>
                <c:pt idx="6">
                  <c:v>3.86</c:v>
                </c:pt>
                <c:pt idx="7">
                  <c:v>3.29</c:v>
                </c:pt>
                <c:pt idx="8">
                  <c:v>2.96</c:v>
                </c:pt>
                <c:pt idx="9">
                  <c:v>2.72</c:v>
                </c:pt>
                <c:pt idx="10">
                  <c:v>2.4900000000000002</c:v>
                </c:pt>
                <c:pt idx="11">
                  <c:v>2.5099999999999998</c:v>
                </c:pt>
                <c:pt idx="12">
                  <c:v>2.19</c:v>
                </c:pt>
                <c:pt idx="13">
                  <c:v>2.1800000000000002</c:v>
                </c:pt>
                <c:pt idx="14">
                  <c:v>2.35</c:v>
                </c:pt>
                <c:pt idx="15">
                  <c:v>2.4</c:v>
                </c:pt>
                <c:pt idx="16">
                  <c:v>2.41</c:v>
                </c:pt>
                <c:pt idx="17">
                  <c:v>2.29</c:v>
                </c:pt>
                <c:pt idx="18">
                  <c:v>2.5</c:v>
                </c:pt>
                <c:pt idx="19">
                  <c:v>3.06</c:v>
                </c:pt>
                <c:pt idx="20">
                  <c:v>3.38</c:v>
                </c:pt>
                <c:pt idx="21">
                  <c:v>3.5400000000000063</c:v>
                </c:pt>
                <c:pt idx="22">
                  <c:v>3.8299999999999983</c:v>
                </c:pt>
                <c:pt idx="23">
                  <c:v>4.3</c:v>
                </c:pt>
                <c:pt idx="2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11-4156-905E-5FE05A9A4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504016"/>
        <c:axId val="282497456"/>
      </c:lineChart>
      <c:dateAx>
        <c:axId val="250504016"/>
        <c:scaling>
          <c:orientation val="minMax"/>
          <c:max val="43497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\ yyyy" sourceLinked="0"/>
        <c:majorTickMark val="cross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  <c:crossAx val="282497456"/>
        <c:crosses val="autoZero"/>
        <c:auto val="1"/>
        <c:lblOffset val="100"/>
        <c:baseTimeUnit val="months"/>
        <c:majorUnit val="12"/>
        <c:majorTimeUnit val="months"/>
      </c:dateAx>
      <c:valAx>
        <c:axId val="282497456"/>
        <c:scaling>
          <c:orientation val="minMax"/>
          <c:max val="6.5"/>
          <c:min val="2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  <c:crossAx val="250504016"/>
        <c:crosses val="autoZero"/>
        <c:crossBetween val="between"/>
        <c:majorUnit val="0.5"/>
        <c:minorUnit val="0.5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'Т03-2'!$A$1</c:f>
          <c:strCache>
            <c:ptCount val="1"/>
            <c:pt idx="0">
              <c:v>Годовые темпы прироста отдельных элементов корпоративного кредитного портфеля банков, %</c:v>
            </c:pt>
          </c:strCache>
        </c:strRef>
      </c:tx>
      <c:layout/>
      <c:overlay val="0"/>
      <c:spPr>
        <a:effectLst/>
      </c:spPr>
      <c:txPr>
        <a:bodyPr/>
        <a:lstStyle/>
        <a:p>
          <a:pPr>
            <a:defRPr sz="1400" b="0" u="none" strike="noStrike" baseline="0">
              <a:solidFill>
                <a:schemeClr val="tx1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'Т03-2'!$B$2</c:f>
              <c:strCache>
                <c:ptCount val="1"/>
                <c:pt idx="0">
                  <c:v>Валютные кредиты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'Т03-2'!$A$3:$A$1000</c:f>
              <c:numCache>
                <c:formatCode>m/d/yyyy</c:formatCode>
                <c:ptCount val="998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  <c:pt idx="186">
                  <c:v>44378</c:v>
                </c:pt>
                <c:pt idx="187">
                  <c:v>44409</c:v>
                </c:pt>
                <c:pt idx="188">
                  <c:v>44440</c:v>
                </c:pt>
                <c:pt idx="189">
                  <c:v>44470</c:v>
                </c:pt>
                <c:pt idx="190">
                  <c:v>44501</c:v>
                </c:pt>
                <c:pt idx="191">
                  <c:v>44531</c:v>
                </c:pt>
                <c:pt idx="192">
                  <c:v>44562</c:v>
                </c:pt>
                <c:pt idx="193">
                  <c:v>44593</c:v>
                </c:pt>
                <c:pt idx="194">
                  <c:v>44621</c:v>
                </c:pt>
                <c:pt idx="195">
                  <c:v>44652</c:v>
                </c:pt>
                <c:pt idx="196">
                  <c:v>44682</c:v>
                </c:pt>
                <c:pt idx="197">
                  <c:v>44713</c:v>
                </c:pt>
                <c:pt idx="198">
                  <c:v>44743</c:v>
                </c:pt>
                <c:pt idx="199">
                  <c:v>44774</c:v>
                </c:pt>
                <c:pt idx="200">
                  <c:v>44805</c:v>
                </c:pt>
                <c:pt idx="201">
                  <c:v>44835</c:v>
                </c:pt>
                <c:pt idx="202">
                  <c:v>44866</c:v>
                </c:pt>
                <c:pt idx="203">
                  <c:v>44896</c:v>
                </c:pt>
                <c:pt idx="204">
                  <c:v>44927</c:v>
                </c:pt>
                <c:pt idx="205">
                  <c:v>44958</c:v>
                </c:pt>
                <c:pt idx="206">
                  <c:v>44986</c:v>
                </c:pt>
                <c:pt idx="207">
                  <c:v>45017</c:v>
                </c:pt>
                <c:pt idx="208">
                  <c:v>45047</c:v>
                </c:pt>
                <c:pt idx="209">
                  <c:v>45078</c:v>
                </c:pt>
                <c:pt idx="210">
                  <c:v>45108</c:v>
                </c:pt>
                <c:pt idx="211">
                  <c:v>45139</c:v>
                </c:pt>
                <c:pt idx="212">
                  <c:v>45170</c:v>
                </c:pt>
                <c:pt idx="213">
                  <c:v>45200</c:v>
                </c:pt>
                <c:pt idx="214">
                  <c:v>45231</c:v>
                </c:pt>
                <c:pt idx="215">
                  <c:v>45261</c:v>
                </c:pt>
                <c:pt idx="216">
                  <c:v>45292</c:v>
                </c:pt>
                <c:pt idx="217">
                  <c:v>45323</c:v>
                </c:pt>
                <c:pt idx="218">
                  <c:v>45352</c:v>
                </c:pt>
                <c:pt idx="219">
                  <c:v>45383</c:v>
                </c:pt>
                <c:pt idx="220">
                  <c:v>45413</c:v>
                </c:pt>
                <c:pt idx="221">
                  <c:v>45444</c:v>
                </c:pt>
              </c:numCache>
            </c:numRef>
          </c:cat>
          <c:val>
            <c:numRef>
              <c:f>'Т03-2'!$B$3:$B$1000</c:f>
              <c:numCache>
                <c:formatCode>General</c:formatCode>
                <c:ptCount val="998"/>
                <c:pt idx="0">
                  <c:v>34.554088878371346</c:v>
                </c:pt>
                <c:pt idx="1">
                  <c:v>34.981692672585972</c:v>
                </c:pt>
                <c:pt idx="2">
                  <c:v>32.24016120868545</c:v>
                </c:pt>
                <c:pt idx="3">
                  <c:v>30.416384752604753</c:v>
                </c:pt>
                <c:pt idx="4">
                  <c:v>28.304716727299795</c:v>
                </c:pt>
                <c:pt idx="5">
                  <c:v>33.011480894305279</c:v>
                </c:pt>
                <c:pt idx="6">
                  <c:v>40.433847196131097</c:v>
                </c:pt>
                <c:pt idx="7">
                  <c:v>41.410374863029674</c:v>
                </c:pt>
                <c:pt idx="8">
                  <c:v>45.020423176983691</c:v>
                </c:pt>
                <c:pt idx="9">
                  <c:v>47.036750902363657</c:v>
                </c:pt>
                <c:pt idx="10">
                  <c:v>44.70383046668136</c:v>
                </c:pt>
                <c:pt idx="11">
                  <c:v>43.554545270811104</c:v>
                </c:pt>
                <c:pt idx="12">
                  <c:v>34.830809447707182</c:v>
                </c:pt>
                <c:pt idx="13">
                  <c:v>35.281038587907723</c:v>
                </c:pt>
                <c:pt idx="14">
                  <c:v>40.157713874630851</c:v>
                </c:pt>
                <c:pt idx="15">
                  <c:v>37.410259362283306</c:v>
                </c:pt>
                <c:pt idx="16">
                  <c:v>35.29174574610412</c:v>
                </c:pt>
                <c:pt idx="17">
                  <c:v>31.635587259628185</c:v>
                </c:pt>
                <c:pt idx="18">
                  <c:v>26.584016527058463</c:v>
                </c:pt>
                <c:pt idx="19">
                  <c:v>30.601262036819033</c:v>
                </c:pt>
                <c:pt idx="20">
                  <c:v>33.657588368511867</c:v>
                </c:pt>
                <c:pt idx="21">
                  <c:v>40.484837267526608</c:v>
                </c:pt>
                <c:pt idx="22">
                  <c:v>43.235798343457347</c:v>
                </c:pt>
                <c:pt idx="23">
                  <c:v>47.250530489908328</c:v>
                </c:pt>
                <c:pt idx="24">
                  <c:v>53.26007945955682</c:v>
                </c:pt>
                <c:pt idx="25">
                  <c:v>56.321832416795203</c:v>
                </c:pt>
                <c:pt idx="26">
                  <c:v>53.92641519663843</c:v>
                </c:pt>
                <c:pt idx="27">
                  <c:v>62.666092058945402</c:v>
                </c:pt>
                <c:pt idx="28">
                  <c:v>66.936607420398488</c:v>
                </c:pt>
                <c:pt idx="29">
                  <c:v>68.451933552281517</c:v>
                </c:pt>
                <c:pt idx="30">
                  <c:v>68.360878098559837</c:v>
                </c:pt>
                <c:pt idx="31">
                  <c:v>62.157144359251795</c:v>
                </c:pt>
                <c:pt idx="32">
                  <c:v>58.653048317446491</c:v>
                </c:pt>
                <c:pt idx="33">
                  <c:v>52.046099775192211</c:v>
                </c:pt>
                <c:pt idx="34">
                  <c:v>47.702629127808471</c:v>
                </c:pt>
                <c:pt idx="35">
                  <c:v>39.070889830827937</c:v>
                </c:pt>
                <c:pt idx="36">
                  <c:v>26.127037473892489</c:v>
                </c:pt>
                <c:pt idx="37">
                  <c:v>15.241745857476863</c:v>
                </c:pt>
                <c:pt idx="38">
                  <c:v>12.86567793085589</c:v>
                </c:pt>
                <c:pt idx="39">
                  <c:v>6.4006628995268544</c:v>
                </c:pt>
                <c:pt idx="40">
                  <c:v>6.5496636908647599</c:v>
                </c:pt>
                <c:pt idx="41">
                  <c:v>5.1223496487727616</c:v>
                </c:pt>
                <c:pt idx="42">
                  <c:v>0.247739747995257</c:v>
                </c:pt>
                <c:pt idx="43">
                  <c:v>-3.6745985031853223</c:v>
                </c:pt>
                <c:pt idx="44">
                  <c:v>-6.3635319773934889</c:v>
                </c:pt>
                <c:pt idx="45">
                  <c:v>-9.074193566369626</c:v>
                </c:pt>
                <c:pt idx="46">
                  <c:v>-8.1455881374526751</c:v>
                </c:pt>
                <c:pt idx="47">
                  <c:v>-7.4409305906181107</c:v>
                </c:pt>
                <c:pt idx="48">
                  <c:v>-7.9494378687196665</c:v>
                </c:pt>
                <c:pt idx="49">
                  <c:v>-2.9762408732889822</c:v>
                </c:pt>
                <c:pt idx="50">
                  <c:v>-3.3506366756931971</c:v>
                </c:pt>
                <c:pt idx="51">
                  <c:v>-2.4907869107084202</c:v>
                </c:pt>
                <c:pt idx="52">
                  <c:v>-5.985405178617242</c:v>
                </c:pt>
                <c:pt idx="53">
                  <c:v>-6.9411441283737219</c:v>
                </c:pt>
                <c:pt idx="54">
                  <c:v>-4.1849085755565891</c:v>
                </c:pt>
                <c:pt idx="55">
                  <c:v>-1.8973614869314703</c:v>
                </c:pt>
                <c:pt idx="56">
                  <c:v>-0.48346433365533681</c:v>
                </c:pt>
                <c:pt idx="57">
                  <c:v>5.0371230571991221</c:v>
                </c:pt>
                <c:pt idx="58">
                  <c:v>2.1547985143448134</c:v>
                </c:pt>
                <c:pt idx="59">
                  <c:v>1.2078630351614716</c:v>
                </c:pt>
                <c:pt idx="60">
                  <c:v>6.1162300425743554</c:v>
                </c:pt>
                <c:pt idx="61">
                  <c:v>9.7030629733055207</c:v>
                </c:pt>
                <c:pt idx="62">
                  <c:v>8.5971787270493483</c:v>
                </c:pt>
                <c:pt idx="63">
                  <c:v>8.8274784789596161</c:v>
                </c:pt>
                <c:pt idx="64">
                  <c:v>11.199038607775069</c:v>
                </c:pt>
                <c:pt idx="65">
                  <c:v>15.107358997945708</c:v>
                </c:pt>
                <c:pt idx="66">
                  <c:v>14.915369315698079</c:v>
                </c:pt>
                <c:pt idx="67">
                  <c:v>14.071549148551554</c:v>
                </c:pt>
                <c:pt idx="68">
                  <c:v>17.475063663256705</c:v>
                </c:pt>
                <c:pt idx="69">
                  <c:v>11.540305914790295</c:v>
                </c:pt>
                <c:pt idx="70">
                  <c:v>16.197900932851162</c:v>
                </c:pt>
                <c:pt idx="71">
                  <c:v>16.438087727944083</c:v>
                </c:pt>
                <c:pt idx="72">
                  <c:v>15.051706285333255</c:v>
                </c:pt>
                <c:pt idx="73">
                  <c:v>13.128974745019928</c:v>
                </c:pt>
                <c:pt idx="74">
                  <c:v>15.806829609490268</c:v>
                </c:pt>
                <c:pt idx="75">
                  <c:v>14.684166180253055</c:v>
                </c:pt>
                <c:pt idx="76">
                  <c:v>13.258952166988735</c:v>
                </c:pt>
                <c:pt idx="77">
                  <c:v>8.3544682120623825</c:v>
                </c:pt>
                <c:pt idx="78">
                  <c:v>7.9236475054987654</c:v>
                </c:pt>
                <c:pt idx="79">
                  <c:v>5.821548922208919</c:v>
                </c:pt>
                <c:pt idx="80">
                  <c:v>3.6995400431691472</c:v>
                </c:pt>
                <c:pt idx="81">
                  <c:v>4.8880228978481766</c:v>
                </c:pt>
                <c:pt idx="82">
                  <c:v>0.3686339456443477</c:v>
                </c:pt>
                <c:pt idx="83">
                  <c:v>0.60085026153533505</c:v>
                </c:pt>
                <c:pt idx="84">
                  <c:v>4.0622611065607606</c:v>
                </c:pt>
                <c:pt idx="85">
                  <c:v>3.2143915745106444</c:v>
                </c:pt>
                <c:pt idx="86">
                  <c:v>1.8405289535511127</c:v>
                </c:pt>
                <c:pt idx="87">
                  <c:v>2.8149505364587268</c:v>
                </c:pt>
                <c:pt idx="88">
                  <c:v>6.6829462296646547</c:v>
                </c:pt>
                <c:pt idx="89">
                  <c:v>7.9781096588108058</c:v>
                </c:pt>
                <c:pt idx="90">
                  <c:v>7.6116042874670775</c:v>
                </c:pt>
                <c:pt idx="91">
                  <c:v>9.1356811371878344</c:v>
                </c:pt>
                <c:pt idx="92">
                  <c:v>8.3293684315744585</c:v>
                </c:pt>
                <c:pt idx="93">
                  <c:v>9.223864920392554</c:v>
                </c:pt>
                <c:pt idx="94">
                  <c:v>12.775971332874803</c:v>
                </c:pt>
                <c:pt idx="95">
                  <c:v>12.395589501432314</c:v>
                </c:pt>
                <c:pt idx="96">
                  <c:v>14.613857420472854</c:v>
                </c:pt>
                <c:pt idx="97">
                  <c:v>12.977451638917902</c:v>
                </c:pt>
                <c:pt idx="98">
                  <c:v>15.261974796998711</c:v>
                </c:pt>
                <c:pt idx="99">
                  <c:v>17.376534195533267</c:v>
                </c:pt>
                <c:pt idx="100">
                  <c:v>13.884488271360972</c:v>
                </c:pt>
                <c:pt idx="101">
                  <c:v>13.904977147520547</c:v>
                </c:pt>
                <c:pt idx="102">
                  <c:v>15.332436502496737</c:v>
                </c:pt>
                <c:pt idx="103">
                  <c:v>13.030811559446253</c:v>
                </c:pt>
                <c:pt idx="104">
                  <c:v>13.098574878982895</c:v>
                </c:pt>
                <c:pt idx="105">
                  <c:v>10.580073248247878</c:v>
                </c:pt>
                <c:pt idx="106">
                  <c:v>8.0054445038436395</c:v>
                </c:pt>
                <c:pt idx="107" formatCode="0.000000">
                  <c:v>8.1956835186967503</c:v>
                </c:pt>
                <c:pt idx="108" formatCode="0.000000">
                  <c:v>5.9980718015271162</c:v>
                </c:pt>
                <c:pt idx="109" formatCode="0.000000">
                  <c:v>7.1445422522336433</c:v>
                </c:pt>
                <c:pt idx="110" formatCode="0.000000">
                  <c:v>6.4834992112306589</c:v>
                </c:pt>
                <c:pt idx="111" formatCode="0.000000">
                  <c:v>4.5469972983570806</c:v>
                </c:pt>
                <c:pt idx="112" formatCode="0.000000">
                  <c:v>2.9596524382726308</c:v>
                </c:pt>
                <c:pt idx="113" formatCode="0.000000">
                  <c:v>3.7126540125693275</c:v>
                </c:pt>
                <c:pt idx="114" formatCode="0.000000">
                  <c:v>3.6013616435290441</c:v>
                </c:pt>
                <c:pt idx="115" formatCode="0.000000">
                  <c:v>5.0909916534460864</c:v>
                </c:pt>
                <c:pt idx="116" formatCode="0.000000">
                  <c:v>4.2198380438728034</c:v>
                </c:pt>
                <c:pt idx="117" formatCode="0.000000">
                  <c:v>3.7171812774628776</c:v>
                </c:pt>
                <c:pt idx="118" formatCode="0.000000">
                  <c:v>3.528163213058555</c:v>
                </c:pt>
                <c:pt idx="119" formatCode="0.000000">
                  <c:v>6.7652228156448668</c:v>
                </c:pt>
                <c:pt idx="120" formatCode="0.000000">
                  <c:v>4.044944136253914</c:v>
                </c:pt>
                <c:pt idx="121" formatCode="0.000000">
                  <c:v>5.6069226905431035</c:v>
                </c:pt>
                <c:pt idx="122" formatCode="0.000000">
                  <c:v>2.8268370928026698</c:v>
                </c:pt>
                <c:pt idx="123" formatCode="0.000000">
                  <c:v>1.0359978740569487</c:v>
                </c:pt>
                <c:pt idx="124" formatCode="0.000000">
                  <c:v>-0.57400027920921914</c:v>
                </c:pt>
                <c:pt idx="125" formatCode="0.000000">
                  <c:v>-7.375590177467628</c:v>
                </c:pt>
                <c:pt idx="126" formatCode="0.000000">
                  <c:v>-7.8418452657517239</c:v>
                </c:pt>
                <c:pt idx="127" formatCode="0.000000">
                  <c:v>-8.8801430408524613</c:v>
                </c:pt>
                <c:pt idx="128" formatCode="0.000000">
                  <c:v>-7.9658530946179029</c:v>
                </c:pt>
                <c:pt idx="129" formatCode="0.000000">
                  <c:v>-7.1409509999929561</c:v>
                </c:pt>
                <c:pt idx="130" formatCode="0.000000">
                  <c:v>-6.6001346565362269</c:v>
                </c:pt>
                <c:pt idx="131" formatCode="0.000000">
                  <c:v>-11.138065966730547</c:v>
                </c:pt>
                <c:pt idx="132" formatCode="0.000000">
                  <c:v>-12.026856966183663</c:v>
                </c:pt>
                <c:pt idx="133" formatCode="0.000000">
                  <c:v>-13.321027921234718</c:v>
                </c:pt>
                <c:pt idx="134" formatCode="0.000000">
                  <c:v>-14.596223313006929</c:v>
                </c:pt>
                <c:pt idx="135" formatCode="0.000000">
                  <c:v>-14.517228726519704</c:v>
                </c:pt>
                <c:pt idx="136" formatCode="0.000000">
                  <c:v>-12.111774042438316</c:v>
                </c:pt>
                <c:pt idx="137" formatCode="0.000000">
                  <c:v>-6.3117697875884282</c:v>
                </c:pt>
                <c:pt idx="138" formatCode="0.000000">
                  <c:v>-6.8166826180658386</c:v>
                </c:pt>
                <c:pt idx="139" formatCode="0.000000">
                  <c:v>-6.8144507255493707</c:v>
                </c:pt>
                <c:pt idx="140" formatCode="0.000000">
                  <c:v>-7.8840720686413457</c:v>
                </c:pt>
                <c:pt idx="141" formatCode="0.000000">
                  <c:v>-8.7730505558619942</c:v>
                </c:pt>
                <c:pt idx="142" formatCode="0.000000">
                  <c:v>-9.7987905758166178</c:v>
                </c:pt>
                <c:pt idx="143" formatCode="0.000000">
                  <c:v>-7.2301250760848035</c:v>
                </c:pt>
                <c:pt idx="144" formatCode="0.000000">
                  <c:v>-2.506365485334483</c:v>
                </c:pt>
                <c:pt idx="145" formatCode="0.000000">
                  <c:v>-2.0602470735170519</c:v>
                </c:pt>
                <c:pt idx="146" formatCode="0.000000">
                  <c:v>-1.0254518782293109</c:v>
                </c:pt>
                <c:pt idx="147" formatCode="0.000000">
                  <c:v>-0.24067423541594968</c:v>
                </c:pt>
                <c:pt idx="148" formatCode="0.000000">
                  <c:v>-5.0795163303764657</c:v>
                </c:pt>
                <c:pt idx="149" formatCode="0.000000">
                  <c:v>-7.3133062779593754</c:v>
                </c:pt>
                <c:pt idx="150" formatCode="0.000000">
                  <c:v>-7.5085862270345638</c:v>
                </c:pt>
                <c:pt idx="151" formatCode="0.000000">
                  <c:v>-7.439987428087047</c:v>
                </c:pt>
                <c:pt idx="152" formatCode="0.000000">
                  <c:v>-7.2873251047646193</c:v>
                </c:pt>
                <c:pt idx="153" formatCode="0.000000">
                  <c:v>-0.92838304371696267</c:v>
                </c:pt>
                <c:pt idx="154" formatCode="0.000000">
                  <c:v>-3.0265854096617972</c:v>
                </c:pt>
                <c:pt idx="155">
                  <c:v>-6.1764363298463572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57-4247-A067-FED61B38DBF5}"/>
            </c:ext>
          </c:extLst>
        </c:ser>
        <c:ser>
          <c:idx val="1"/>
          <c:order val="1"/>
          <c:tx>
            <c:strRef>
              <c:f>'Т03-2'!$C$2</c:f>
              <c:strCache>
                <c:ptCount val="1"/>
                <c:pt idx="0">
                  <c:v>Рублевые кредиты </c:v>
                </c:pt>
              </c:strCache>
            </c:strRef>
          </c:tx>
          <c:marker>
            <c:symbol val="none"/>
          </c:marker>
          <c:cat>
            <c:numRef>
              <c:f>'Т03-2'!$A$3:$A$1000</c:f>
              <c:numCache>
                <c:formatCode>m/d/yyyy</c:formatCode>
                <c:ptCount val="998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  <c:pt idx="186">
                  <c:v>44378</c:v>
                </c:pt>
                <c:pt idx="187">
                  <c:v>44409</c:v>
                </c:pt>
                <c:pt idx="188">
                  <c:v>44440</c:v>
                </c:pt>
                <c:pt idx="189">
                  <c:v>44470</c:v>
                </c:pt>
                <c:pt idx="190">
                  <c:v>44501</c:v>
                </c:pt>
                <c:pt idx="191">
                  <c:v>44531</c:v>
                </c:pt>
                <c:pt idx="192">
                  <c:v>44562</c:v>
                </c:pt>
                <c:pt idx="193">
                  <c:v>44593</c:v>
                </c:pt>
                <c:pt idx="194">
                  <c:v>44621</c:v>
                </c:pt>
                <c:pt idx="195">
                  <c:v>44652</c:v>
                </c:pt>
                <c:pt idx="196">
                  <c:v>44682</c:v>
                </c:pt>
                <c:pt idx="197">
                  <c:v>44713</c:v>
                </c:pt>
                <c:pt idx="198">
                  <c:v>44743</c:v>
                </c:pt>
                <c:pt idx="199">
                  <c:v>44774</c:v>
                </c:pt>
                <c:pt idx="200">
                  <c:v>44805</c:v>
                </c:pt>
                <c:pt idx="201">
                  <c:v>44835</c:v>
                </c:pt>
                <c:pt idx="202">
                  <c:v>44866</c:v>
                </c:pt>
                <c:pt idx="203">
                  <c:v>44896</c:v>
                </c:pt>
                <c:pt idx="204">
                  <c:v>44927</c:v>
                </c:pt>
                <c:pt idx="205">
                  <c:v>44958</c:v>
                </c:pt>
                <c:pt idx="206">
                  <c:v>44986</c:v>
                </c:pt>
                <c:pt idx="207">
                  <c:v>45017</c:v>
                </c:pt>
                <c:pt idx="208">
                  <c:v>45047</c:v>
                </c:pt>
                <c:pt idx="209">
                  <c:v>45078</c:v>
                </c:pt>
                <c:pt idx="210">
                  <c:v>45108</c:v>
                </c:pt>
                <c:pt idx="211">
                  <c:v>45139</c:v>
                </c:pt>
                <c:pt idx="212">
                  <c:v>45170</c:v>
                </c:pt>
                <c:pt idx="213">
                  <c:v>45200</c:v>
                </c:pt>
                <c:pt idx="214">
                  <c:v>45231</c:v>
                </c:pt>
                <c:pt idx="215">
                  <c:v>45261</c:v>
                </c:pt>
                <c:pt idx="216">
                  <c:v>45292</c:v>
                </c:pt>
                <c:pt idx="217">
                  <c:v>45323</c:v>
                </c:pt>
                <c:pt idx="218">
                  <c:v>45352</c:v>
                </c:pt>
                <c:pt idx="219">
                  <c:v>45383</c:v>
                </c:pt>
                <c:pt idx="220">
                  <c:v>45413</c:v>
                </c:pt>
                <c:pt idx="221">
                  <c:v>45444</c:v>
                </c:pt>
              </c:numCache>
            </c:numRef>
          </c:cat>
          <c:val>
            <c:numRef>
              <c:f>'Т03-2'!$C$3:$C$1000</c:f>
              <c:numCache>
                <c:formatCode>General</c:formatCode>
                <c:ptCount val="998"/>
                <c:pt idx="0">
                  <c:v>27.977170852299828</c:v>
                </c:pt>
                <c:pt idx="1">
                  <c:v>28.0376874352676</c:v>
                </c:pt>
                <c:pt idx="2">
                  <c:v>32.074906498833315</c:v>
                </c:pt>
                <c:pt idx="3">
                  <c:v>33.161716141279115</c:v>
                </c:pt>
                <c:pt idx="4">
                  <c:v>33.350341235200688</c:v>
                </c:pt>
                <c:pt idx="5">
                  <c:v>33.148195776585297</c:v>
                </c:pt>
                <c:pt idx="6">
                  <c:v>35.351147097048006</c:v>
                </c:pt>
                <c:pt idx="7">
                  <c:v>38.011176189823878</c:v>
                </c:pt>
                <c:pt idx="8">
                  <c:v>37.421391585217492</c:v>
                </c:pt>
                <c:pt idx="9">
                  <c:v>39.00619100311404</c:v>
                </c:pt>
                <c:pt idx="10">
                  <c:v>37.955854829302929</c:v>
                </c:pt>
                <c:pt idx="11">
                  <c:v>41.210916802333372</c:v>
                </c:pt>
                <c:pt idx="12">
                  <c:v>47.168224785670532</c:v>
                </c:pt>
                <c:pt idx="13">
                  <c:v>48.325630638951523</c:v>
                </c:pt>
                <c:pt idx="14">
                  <c:v>49.109134880750574</c:v>
                </c:pt>
                <c:pt idx="15">
                  <c:v>50.567064242134641</c:v>
                </c:pt>
                <c:pt idx="16">
                  <c:v>51.80808963621886</c:v>
                </c:pt>
                <c:pt idx="17">
                  <c:v>55.725776398079653</c:v>
                </c:pt>
                <c:pt idx="18">
                  <c:v>54.691078030035989</c:v>
                </c:pt>
                <c:pt idx="19">
                  <c:v>54.749965006231974</c:v>
                </c:pt>
                <c:pt idx="20">
                  <c:v>57.308585895139515</c:v>
                </c:pt>
                <c:pt idx="21">
                  <c:v>57.547473188072409</c:v>
                </c:pt>
                <c:pt idx="22">
                  <c:v>59.327108093619096</c:v>
                </c:pt>
                <c:pt idx="23">
                  <c:v>59.922172229953262</c:v>
                </c:pt>
                <c:pt idx="24">
                  <c:v>54.773163921086351</c:v>
                </c:pt>
                <c:pt idx="25">
                  <c:v>58.446329407529205</c:v>
                </c:pt>
                <c:pt idx="26">
                  <c:v>57.429065955552502</c:v>
                </c:pt>
                <c:pt idx="27">
                  <c:v>56.321189057795529</c:v>
                </c:pt>
                <c:pt idx="28">
                  <c:v>54.708349588458717</c:v>
                </c:pt>
                <c:pt idx="29">
                  <c:v>51.75802468956563</c:v>
                </c:pt>
                <c:pt idx="30">
                  <c:v>50.641366640970077</c:v>
                </c:pt>
                <c:pt idx="31">
                  <c:v>48.506907647466505</c:v>
                </c:pt>
                <c:pt idx="32">
                  <c:v>45.490340677941532</c:v>
                </c:pt>
                <c:pt idx="33">
                  <c:v>40.874065707839847</c:v>
                </c:pt>
                <c:pt idx="34">
                  <c:v>36.484938770516663</c:v>
                </c:pt>
                <c:pt idx="35">
                  <c:v>29.901389272563538</c:v>
                </c:pt>
                <c:pt idx="36">
                  <c:v>28.519751500192658</c:v>
                </c:pt>
                <c:pt idx="37">
                  <c:v>28.117137465118414</c:v>
                </c:pt>
                <c:pt idx="38">
                  <c:v>23.951136436638421</c:v>
                </c:pt>
                <c:pt idx="39">
                  <c:v>19.399636226391117</c:v>
                </c:pt>
                <c:pt idx="40">
                  <c:v>15.956823321538671</c:v>
                </c:pt>
                <c:pt idx="41">
                  <c:v>13.832810840890719</c:v>
                </c:pt>
                <c:pt idx="42">
                  <c:v>9.2501074342712606</c:v>
                </c:pt>
                <c:pt idx="43">
                  <c:v>5.8495020456129199</c:v>
                </c:pt>
                <c:pt idx="44">
                  <c:v>4.1842982446518073</c:v>
                </c:pt>
                <c:pt idx="45">
                  <c:v>4.7476987106235713</c:v>
                </c:pt>
                <c:pt idx="46">
                  <c:v>4.1877130164732712</c:v>
                </c:pt>
                <c:pt idx="47">
                  <c:v>3.8865342510613354</c:v>
                </c:pt>
                <c:pt idx="48">
                  <c:v>2.4871915262441924</c:v>
                </c:pt>
                <c:pt idx="49">
                  <c:v>-2.0421304463703827</c:v>
                </c:pt>
                <c:pt idx="50">
                  <c:v>-1.2914195083574387</c:v>
                </c:pt>
                <c:pt idx="51">
                  <c:v>-0.81836928527496688</c:v>
                </c:pt>
                <c:pt idx="52">
                  <c:v>0.44885335233781909</c:v>
                </c:pt>
                <c:pt idx="53">
                  <c:v>1.1011653106027808</c:v>
                </c:pt>
                <c:pt idx="54">
                  <c:v>4.0193693564166022</c:v>
                </c:pt>
                <c:pt idx="55">
                  <c:v>5.7758353797547235</c:v>
                </c:pt>
                <c:pt idx="56">
                  <c:v>6.0455867574200184</c:v>
                </c:pt>
                <c:pt idx="57">
                  <c:v>7.5840864632256366</c:v>
                </c:pt>
                <c:pt idx="58">
                  <c:v>8.1417050879214479</c:v>
                </c:pt>
                <c:pt idx="59">
                  <c:v>10.749202028876592</c:v>
                </c:pt>
                <c:pt idx="60">
                  <c:v>14.077653006333811</c:v>
                </c:pt>
                <c:pt idx="61">
                  <c:v>15.341438561828259</c:v>
                </c:pt>
                <c:pt idx="62">
                  <c:v>17.609708683528712</c:v>
                </c:pt>
                <c:pt idx="63">
                  <c:v>19.341860367992748</c:v>
                </c:pt>
                <c:pt idx="64">
                  <c:v>20.939054947192215</c:v>
                </c:pt>
                <c:pt idx="65">
                  <c:v>20.457064627485778</c:v>
                </c:pt>
                <c:pt idx="66">
                  <c:v>20.677479800649714</c:v>
                </c:pt>
                <c:pt idx="67">
                  <c:v>22.220270024280929</c:v>
                </c:pt>
                <c:pt idx="68">
                  <c:v>23.486448910227665</c:v>
                </c:pt>
                <c:pt idx="69">
                  <c:v>24.433272482031999</c:v>
                </c:pt>
                <c:pt idx="70">
                  <c:v>27.228850515696546</c:v>
                </c:pt>
                <c:pt idx="71">
                  <c:v>28.920674697534409</c:v>
                </c:pt>
                <c:pt idx="72">
                  <c:v>27.529685138942316</c:v>
                </c:pt>
                <c:pt idx="73">
                  <c:v>27.054451261049973</c:v>
                </c:pt>
                <c:pt idx="74">
                  <c:v>24.832294492207318</c:v>
                </c:pt>
                <c:pt idx="75">
                  <c:v>24.917508076771622</c:v>
                </c:pt>
                <c:pt idx="76">
                  <c:v>25.17436492365961</c:v>
                </c:pt>
                <c:pt idx="77">
                  <c:v>24.48594853004764</c:v>
                </c:pt>
                <c:pt idx="78">
                  <c:v>23.812682620609493</c:v>
                </c:pt>
                <c:pt idx="79">
                  <c:v>23.664049529803211</c:v>
                </c:pt>
                <c:pt idx="80">
                  <c:v>23.96022206051822</c:v>
                </c:pt>
                <c:pt idx="81">
                  <c:v>22.177564194745301</c:v>
                </c:pt>
                <c:pt idx="82">
                  <c:v>20.863303112299047</c:v>
                </c:pt>
                <c:pt idx="83">
                  <c:v>18.154204512918113</c:v>
                </c:pt>
                <c:pt idx="84">
                  <c:v>17.616395057690614</c:v>
                </c:pt>
                <c:pt idx="85">
                  <c:v>17.179172390853779</c:v>
                </c:pt>
                <c:pt idx="86">
                  <c:v>17.207602999539851</c:v>
                </c:pt>
                <c:pt idx="87">
                  <c:v>15.436035083849919</c:v>
                </c:pt>
                <c:pt idx="88">
                  <c:v>13.630553097688791</c:v>
                </c:pt>
                <c:pt idx="89">
                  <c:v>13.986813199097114</c:v>
                </c:pt>
                <c:pt idx="90">
                  <c:v>13.30104508572758</c:v>
                </c:pt>
                <c:pt idx="91">
                  <c:v>13.372524501194661</c:v>
                </c:pt>
                <c:pt idx="92">
                  <c:v>12.538853076910982</c:v>
                </c:pt>
                <c:pt idx="93">
                  <c:v>12.361647986818692</c:v>
                </c:pt>
                <c:pt idx="94">
                  <c:v>12.26946436515448</c:v>
                </c:pt>
                <c:pt idx="95">
                  <c:v>12.704247226819732</c:v>
                </c:pt>
                <c:pt idx="96">
                  <c:v>9.622950575639134</c:v>
                </c:pt>
                <c:pt idx="97">
                  <c:v>11.51906808730625</c:v>
                </c:pt>
                <c:pt idx="98">
                  <c:v>11.812379347815561</c:v>
                </c:pt>
                <c:pt idx="99">
                  <c:v>13.354354748162223</c:v>
                </c:pt>
                <c:pt idx="100">
                  <c:v>14.452587294154995</c:v>
                </c:pt>
                <c:pt idx="101">
                  <c:v>15.193664772743931</c:v>
                </c:pt>
                <c:pt idx="102">
                  <c:v>14.871505456161071</c:v>
                </c:pt>
                <c:pt idx="103">
                  <c:v>13.942032795109615</c:v>
                </c:pt>
                <c:pt idx="104">
                  <c:v>12.93135105832981</c:v>
                </c:pt>
                <c:pt idx="105">
                  <c:v>12.210039046217691</c:v>
                </c:pt>
                <c:pt idx="106">
                  <c:v>12.392831054796183</c:v>
                </c:pt>
                <c:pt idx="107" formatCode="0.000000">
                  <c:v>12.57335900578016</c:v>
                </c:pt>
                <c:pt idx="108" formatCode="0.000000">
                  <c:v>15.260792211528651</c:v>
                </c:pt>
                <c:pt idx="109" formatCode="0.000000">
                  <c:v>12.673697299287401</c:v>
                </c:pt>
                <c:pt idx="110" formatCode="0.000000">
                  <c:v>10.9622948713199</c:v>
                </c:pt>
                <c:pt idx="111" formatCode="0.000000">
                  <c:v>8.4712046981890943</c:v>
                </c:pt>
                <c:pt idx="112" formatCode="0.000000">
                  <c:v>6.8696853037384376</c:v>
                </c:pt>
                <c:pt idx="113" formatCode="0.000000">
                  <c:v>5.5310803752885995</c:v>
                </c:pt>
                <c:pt idx="114" formatCode="0.000000">
                  <c:v>4.8601196464740148</c:v>
                </c:pt>
                <c:pt idx="115" formatCode="0.000000">
                  <c:v>4.8722858213987363</c:v>
                </c:pt>
                <c:pt idx="116" formatCode="0.000000">
                  <c:v>5.1113089709810877</c:v>
                </c:pt>
                <c:pt idx="117" formatCode="0.000000">
                  <c:v>4.7654838717354986</c:v>
                </c:pt>
                <c:pt idx="118" formatCode="0.000000">
                  <c:v>4.3322108630715617</c:v>
                </c:pt>
                <c:pt idx="119" formatCode="0.000000">
                  <c:v>3.2849475583276666</c:v>
                </c:pt>
                <c:pt idx="120" formatCode="0.000000">
                  <c:v>1.7359260988804026</c:v>
                </c:pt>
                <c:pt idx="121" formatCode="0.000000">
                  <c:v>3.3726786391223396</c:v>
                </c:pt>
                <c:pt idx="122" formatCode="0.000000">
                  <c:v>4.6305700326745747</c:v>
                </c:pt>
                <c:pt idx="123" formatCode="0.000000">
                  <c:v>5.2575671634785603</c:v>
                </c:pt>
                <c:pt idx="124" formatCode="0.000000">
                  <c:v>5.5078977961942277</c:v>
                </c:pt>
                <c:pt idx="125" formatCode="0.000000">
                  <c:v>5.2382878618102424</c:v>
                </c:pt>
                <c:pt idx="126" formatCode="0.000000">
                  <c:v>6.0940751874269283</c:v>
                </c:pt>
                <c:pt idx="127" formatCode="0.000000">
                  <c:v>5.4193016833549379</c:v>
                </c:pt>
                <c:pt idx="128" formatCode="0.000000">
                  <c:v>4.3646713219593236</c:v>
                </c:pt>
                <c:pt idx="129" formatCode="0.000000">
                  <c:v>3.2234464069326174</c:v>
                </c:pt>
                <c:pt idx="130" formatCode="0.000000">
                  <c:v>2.5625291601619526</c:v>
                </c:pt>
                <c:pt idx="131" formatCode="0.000000">
                  <c:v>3.2124433289001386</c:v>
                </c:pt>
                <c:pt idx="132" formatCode="0.000000">
                  <c:v>1.8933804063093973</c:v>
                </c:pt>
                <c:pt idx="133" formatCode="0.000000">
                  <c:v>0.98857516951602609</c:v>
                </c:pt>
                <c:pt idx="134" formatCode="0.000000">
                  <c:v>1.3823300870986266</c:v>
                </c:pt>
                <c:pt idx="135" formatCode="0.000000">
                  <c:v>1.3814193198461888</c:v>
                </c:pt>
                <c:pt idx="136" formatCode="0.000000">
                  <c:v>1.2682878756125504</c:v>
                </c:pt>
                <c:pt idx="137" formatCode="0.000000">
                  <c:v>2.0060184172881579</c:v>
                </c:pt>
                <c:pt idx="138" formatCode="0.000000">
                  <c:v>1.5052035182641088</c:v>
                </c:pt>
                <c:pt idx="139" formatCode="0.000000">
                  <c:v>1.3384412593974604</c:v>
                </c:pt>
                <c:pt idx="140" formatCode="0.000000">
                  <c:v>1.7744932855916717</c:v>
                </c:pt>
                <c:pt idx="141" formatCode="0.000000">
                  <c:v>3.4331710050358177</c:v>
                </c:pt>
                <c:pt idx="142" formatCode="0.000000">
                  <c:v>3.1940220965698929</c:v>
                </c:pt>
                <c:pt idx="143" formatCode="0.000000">
                  <c:v>2.3861425672890624</c:v>
                </c:pt>
                <c:pt idx="144" formatCode="0.000000">
                  <c:v>3.8011798028818378</c:v>
                </c:pt>
                <c:pt idx="145" formatCode="0.000000">
                  <c:v>5.0767283408326591</c:v>
                </c:pt>
                <c:pt idx="146" formatCode="0.000000">
                  <c:v>5.4991624713047083</c:v>
                </c:pt>
                <c:pt idx="147" formatCode="0.000000">
                  <c:v>6.3038627924041579</c:v>
                </c:pt>
                <c:pt idx="148" formatCode="0.000000">
                  <c:v>7.5003828791674332</c:v>
                </c:pt>
                <c:pt idx="149" formatCode="0.000000">
                  <c:v>6.9406295258817696</c:v>
                </c:pt>
                <c:pt idx="150" formatCode="0.000000">
                  <c:v>7.3783121040708721</c:v>
                </c:pt>
                <c:pt idx="151" formatCode="0.000000">
                  <c:v>8.0748613875578421</c:v>
                </c:pt>
                <c:pt idx="152" formatCode="0.000000">
                  <c:v>9.4964560322344802</c:v>
                </c:pt>
                <c:pt idx="153" formatCode="0.000000">
                  <c:v>8.3848270340802333</c:v>
                </c:pt>
                <c:pt idx="154" formatCode="0.000000">
                  <c:v>9.6871422451191513</c:v>
                </c:pt>
                <c:pt idx="155">
                  <c:v>10.590901125126596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57-4247-A067-FED61B38DBF5}"/>
            </c:ext>
          </c:extLst>
        </c:ser>
        <c:ser>
          <c:idx val="2"/>
          <c:order val="2"/>
          <c:tx>
            <c:strRef>
              <c:f>'Т03-2'!$D$2</c:f>
              <c:strCache>
                <c:ptCount val="1"/>
                <c:pt idx="0">
                  <c:v>Все кредиты</c:v>
                </c:pt>
              </c:strCache>
            </c:strRef>
          </c:tx>
          <c:marker>
            <c:symbol val="none"/>
          </c:marker>
          <c:cat>
            <c:numRef>
              <c:f>'Т03-2'!$A$3:$A$1000</c:f>
              <c:numCache>
                <c:formatCode>m/d/yyyy</c:formatCode>
                <c:ptCount val="998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  <c:pt idx="186">
                  <c:v>44378</c:v>
                </c:pt>
                <c:pt idx="187">
                  <c:v>44409</c:v>
                </c:pt>
                <c:pt idx="188">
                  <c:v>44440</c:v>
                </c:pt>
                <c:pt idx="189">
                  <c:v>44470</c:v>
                </c:pt>
                <c:pt idx="190">
                  <c:v>44501</c:v>
                </c:pt>
                <c:pt idx="191">
                  <c:v>44531</c:v>
                </c:pt>
                <c:pt idx="192">
                  <c:v>44562</c:v>
                </c:pt>
                <c:pt idx="193">
                  <c:v>44593</c:v>
                </c:pt>
                <c:pt idx="194">
                  <c:v>44621</c:v>
                </c:pt>
                <c:pt idx="195">
                  <c:v>44652</c:v>
                </c:pt>
                <c:pt idx="196">
                  <c:v>44682</c:v>
                </c:pt>
                <c:pt idx="197">
                  <c:v>44713</c:v>
                </c:pt>
                <c:pt idx="198">
                  <c:v>44743</c:v>
                </c:pt>
                <c:pt idx="199">
                  <c:v>44774</c:v>
                </c:pt>
                <c:pt idx="200">
                  <c:v>44805</c:v>
                </c:pt>
                <c:pt idx="201">
                  <c:v>44835</c:v>
                </c:pt>
                <c:pt idx="202">
                  <c:v>44866</c:v>
                </c:pt>
                <c:pt idx="203">
                  <c:v>44896</c:v>
                </c:pt>
                <c:pt idx="204">
                  <c:v>44927</c:v>
                </c:pt>
                <c:pt idx="205">
                  <c:v>44958</c:v>
                </c:pt>
                <c:pt idx="206">
                  <c:v>44986</c:v>
                </c:pt>
                <c:pt idx="207">
                  <c:v>45017</c:v>
                </c:pt>
                <c:pt idx="208">
                  <c:v>45047</c:v>
                </c:pt>
                <c:pt idx="209">
                  <c:v>45078</c:v>
                </c:pt>
                <c:pt idx="210">
                  <c:v>45108</c:v>
                </c:pt>
                <c:pt idx="211">
                  <c:v>45139</c:v>
                </c:pt>
                <c:pt idx="212">
                  <c:v>45170</c:v>
                </c:pt>
                <c:pt idx="213">
                  <c:v>45200</c:v>
                </c:pt>
                <c:pt idx="214">
                  <c:v>45231</c:v>
                </c:pt>
                <c:pt idx="215">
                  <c:v>45261</c:v>
                </c:pt>
                <c:pt idx="216">
                  <c:v>45292</c:v>
                </c:pt>
                <c:pt idx="217">
                  <c:v>45323</c:v>
                </c:pt>
                <c:pt idx="218">
                  <c:v>45352</c:v>
                </c:pt>
                <c:pt idx="219">
                  <c:v>45383</c:v>
                </c:pt>
                <c:pt idx="220">
                  <c:v>45413</c:v>
                </c:pt>
                <c:pt idx="221">
                  <c:v>45444</c:v>
                </c:pt>
              </c:numCache>
            </c:numRef>
          </c:cat>
          <c:val>
            <c:numRef>
              <c:f>'Т03-2'!$D$3:$D$1000</c:f>
              <c:numCache>
                <c:formatCode>General</c:formatCode>
                <c:ptCount val="998"/>
                <c:pt idx="0">
                  <c:v>30.07429611185977</c:v>
                </c:pt>
                <c:pt idx="1">
                  <c:v>30.064672154955662</c:v>
                </c:pt>
                <c:pt idx="2">
                  <c:v>32.182714415390855</c:v>
                </c:pt>
                <c:pt idx="3">
                  <c:v>32.34358670645257</c:v>
                </c:pt>
                <c:pt idx="4">
                  <c:v>31.767606018141752</c:v>
                </c:pt>
                <c:pt idx="5">
                  <c:v>32.913472647167758</c:v>
                </c:pt>
                <c:pt idx="6">
                  <c:v>36.528772367658497</c:v>
                </c:pt>
                <c:pt idx="7">
                  <c:v>38.651493335917877</c:v>
                </c:pt>
                <c:pt idx="8">
                  <c:v>39.233803977488748</c:v>
                </c:pt>
                <c:pt idx="9">
                  <c:v>40.909266327411203</c:v>
                </c:pt>
                <c:pt idx="10">
                  <c:v>39.525365124050587</c:v>
                </c:pt>
                <c:pt idx="11">
                  <c:v>41.361405563799416</c:v>
                </c:pt>
                <c:pt idx="12">
                  <c:v>42.902860167280949</c:v>
                </c:pt>
                <c:pt idx="13">
                  <c:v>44.081940969640613</c:v>
                </c:pt>
                <c:pt idx="14">
                  <c:v>46.042856414067934</c:v>
                </c:pt>
                <c:pt idx="15">
                  <c:v>46.415979892119601</c:v>
                </c:pt>
                <c:pt idx="16">
                  <c:v>46.774530356306968</c:v>
                </c:pt>
                <c:pt idx="17">
                  <c:v>48.56983896614279</c:v>
                </c:pt>
                <c:pt idx="18">
                  <c:v>46.26820467034176</c:v>
                </c:pt>
                <c:pt idx="19">
                  <c:v>47.458328470624274</c:v>
                </c:pt>
                <c:pt idx="20">
                  <c:v>50.222848774534903</c:v>
                </c:pt>
                <c:pt idx="21">
                  <c:v>52.261044067186418</c:v>
                </c:pt>
                <c:pt idx="22">
                  <c:v>54.250102742605037</c:v>
                </c:pt>
                <c:pt idx="23">
                  <c:v>55.890108505534123</c:v>
                </c:pt>
                <c:pt idx="24">
                  <c:v>53.869708742700723</c:v>
                </c:pt>
                <c:pt idx="25">
                  <c:v>57.27667955582374</c:v>
                </c:pt>
                <c:pt idx="26">
                  <c:v>55.920209451641718</c:v>
                </c:pt>
                <c:pt idx="27">
                  <c:v>57.183942671608264</c:v>
                </c:pt>
                <c:pt idx="28">
                  <c:v>57.124844158905866</c:v>
                </c:pt>
                <c:pt idx="29">
                  <c:v>55.194552684002325</c:v>
                </c:pt>
                <c:pt idx="30">
                  <c:v>54.21023047569161</c:v>
                </c:pt>
                <c:pt idx="31">
                  <c:v>51.266365040839361</c:v>
                </c:pt>
                <c:pt idx="32">
                  <c:v>48.484252016650331</c:v>
                </c:pt>
                <c:pt idx="33">
                  <c:v>43.74701397919619</c:v>
                </c:pt>
                <c:pt idx="34">
                  <c:v>39.729384832415413</c:v>
                </c:pt>
                <c:pt idx="35">
                  <c:v>32.82613953304535</c:v>
                </c:pt>
                <c:pt idx="36">
                  <c:v>28.565972263172519</c:v>
                </c:pt>
                <c:pt idx="37">
                  <c:v>25.718256872119191</c:v>
                </c:pt>
                <c:pt idx="38">
                  <c:v>21.961149355861068</c:v>
                </c:pt>
                <c:pt idx="39">
                  <c:v>16.543090799240488</c:v>
                </c:pt>
                <c:pt idx="40">
                  <c:v>13.92783616486553</c:v>
                </c:pt>
                <c:pt idx="41">
                  <c:v>11.837770706031849</c:v>
                </c:pt>
                <c:pt idx="42">
                  <c:v>7.0335364373253233</c:v>
                </c:pt>
                <c:pt idx="43">
                  <c:v>3.3049447055713284</c:v>
                </c:pt>
                <c:pt idx="44">
                  <c:v>1.2161459618065564</c:v>
                </c:pt>
                <c:pt idx="45">
                  <c:v>0.82305052851032434</c:v>
                </c:pt>
                <c:pt idx="46">
                  <c:v>0.63605809668221291</c:v>
                </c:pt>
                <c:pt idx="47">
                  <c:v>0.56009742806797969</c:v>
                </c:pt>
                <c:pt idx="48">
                  <c:v>-0.55856797391190494</c:v>
                </c:pt>
                <c:pt idx="49">
                  <c:v>-2.2641084993319782</c:v>
                </c:pt>
                <c:pt idx="50">
                  <c:v>-1.8441942295735902</c:v>
                </c:pt>
                <c:pt idx="51">
                  <c:v>-1.2645658734870728</c:v>
                </c:pt>
                <c:pt idx="52">
                  <c:v>-1.3888318570373523</c:v>
                </c:pt>
                <c:pt idx="53">
                  <c:v>-1.2024057011697087</c:v>
                </c:pt>
                <c:pt idx="54">
                  <c:v>1.6676089725406256</c:v>
                </c:pt>
                <c:pt idx="55">
                  <c:v>3.5543672941140261</c:v>
                </c:pt>
                <c:pt idx="56">
                  <c:v>4.1693640190620913</c:v>
                </c:pt>
                <c:pt idx="57">
                  <c:v>6.8937556677566336</c:v>
                </c:pt>
                <c:pt idx="58">
                  <c:v>6.5300274279086299</c:v>
                </c:pt>
                <c:pt idx="59">
                  <c:v>8.1016917369000527</c:v>
                </c:pt>
                <c:pt idx="60">
                  <c:v>11.912421186192164</c:v>
                </c:pt>
                <c:pt idx="61">
                  <c:v>13.768113466036661</c:v>
                </c:pt>
                <c:pt idx="62">
                  <c:v>15.150189484757835</c:v>
                </c:pt>
                <c:pt idx="63">
                  <c:v>16.529338662263569</c:v>
                </c:pt>
                <c:pt idx="64">
                  <c:v>18.285013812474457</c:v>
                </c:pt>
                <c:pt idx="65">
                  <c:v>18.858941430328002</c:v>
                </c:pt>
                <c:pt idx="66">
                  <c:v>18.921883244503391</c:v>
                </c:pt>
                <c:pt idx="67">
                  <c:v>19.897408000306253</c:v>
                </c:pt>
                <c:pt idx="68">
                  <c:v>21.73041598493008</c:v>
                </c:pt>
                <c:pt idx="69">
                  <c:v>21.0134174806572</c:v>
                </c:pt>
                <c:pt idx="70">
                  <c:v>24.161523074304913</c:v>
                </c:pt>
                <c:pt idx="71">
                  <c:v>25.549974735402724</c:v>
                </c:pt>
                <c:pt idx="72">
                  <c:v>24.394205255412349</c:v>
                </c:pt>
                <c:pt idx="73">
                  <c:v>23.495697612226991</c:v>
                </c:pt>
                <c:pt idx="74">
                  <c:v>22.605474552152938</c:v>
                </c:pt>
                <c:pt idx="75">
                  <c:v>22.512424236985556</c:v>
                </c:pt>
                <c:pt idx="76">
                  <c:v>22.470789532721469</c:v>
                </c:pt>
                <c:pt idx="77">
                  <c:v>20.707495518545745</c:v>
                </c:pt>
                <c:pt idx="78">
                  <c:v>20.152735251002511</c:v>
                </c:pt>
                <c:pt idx="79">
                  <c:v>19.552798705704646</c:v>
                </c:pt>
                <c:pt idx="80">
                  <c:v>18.99276212159862</c:v>
                </c:pt>
                <c:pt idx="81">
                  <c:v>17.680044582323848</c:v>
                </c:pt>
                <c:pt idx="82">
                  <c:v>15.757913680445478</c:v>
                </c:pt>
                <c:pt idx="83">
                  <c:v>13.754500434910323</c:v>
                </c:pt>
                <c:pt idx="84">
                  <c:v>14.185667953677241</c:v>
                </c:pt>
                <c:pt idx="85">
                  <c:v>13.809109953757918</c:v>
                </c:pt>
                <c:pt idx="86">
                  <c:v>13.636748667110009</c:v>
                </c:pt>
                <c:pt idx="87">
                  <c:v>12.543805750294382</c:v>
                </c:pt>
                <c:pt idx="88">
                  <c:v>12.084854550835182</c:v>
                </c:pt>
                <c:pt idx="89">
                  <c:v>12.487136683639571</c:v>
                </c:pt>
                <c:pt idx="90">
                  <c:v>11.910340989966885</c:v>
                </c:pt>
                <c:pt idx="91">
                  <c:v>12.396875527872472</c:v>
                </c:pt>
                <c:pt idx="92">
                  <c:v>11.57533816211561</c:v>
                </c:pt>
                <c:pt idx="93">
                  <c:v>11.702237224084621</c:v>
                </c:pt>
                <c:pt idx="94">
                  <c:v>12.408002887065212</c:v>
                </c:pt>
                <c:pt idx="95">
                  <c:v>12.730102444999904</c:v>
                </c:pt>
                <c:pt idx="96">
                  <c:v>10.83763110619341</c:v>
                </c:pt>
                <c:pt idx="97">
                  <c:v>12.079330249938128</c:v>
                </c:pt>
                <c:pt idx="98">
                  <c:v>12.861386608322526</c:v>
                </c:pt>
                <c:pt idx="99">
                  <c:v>14.525642911847314</c:v>
                </c:pt>
                <c:pt idx="100">
                  <c:v>14.548652923705168</c:v>
                </c:pt>
                <c:pt idx="101">
                  <c:v>15.056176269638277</c:v>
                </c:pt>
                <c:pt idx="102">
                  <c:v>15.029862746798168</c:v>
                </c:pt>
                <c:pt idx="103">
                  <c:v>13.860713081705166</c:v>
                </c:pt>
                <c:pt idx="104">
                  <c:v>13.140449844858441</c:v>
                </c:pt>
                <c:pt idx="105">
                  <c:v>12.100782072761492</c:v>
                </c:pt>
                <c:pt idx="106">
                  <c:v>11.712230024338018</c:v>
                </c:pt>
                <c:pt idx="107">
                  <c:v>12.021408218743616</c:v>
                </c:pt>
                <c:pt idx="108">
                  <c:v>13.558024854089982</c:v>
                </c:pt>
                <c:pt idx="109">
                  <c:v>12.150215373722666</c:v>
                </c:pt>
                <c:pt idx="110">
                  <c:v>10.402389403022395</c:v>
                </c:pt>
                <c:pt idx="111">
                  <c:v>7.848472061175193</c:v>
                </c:pt>
                <c:pt idx="112">
                  <c:v>6.0486613329665326</c:v>
                </c:pt>
                <c:pt idx="113">
                  <c:v>5.3237116275464347</c:v>
                </c:pt>
                <c:pt idx="114">
                  <c:v>4.8393823231404935</c:v>
                </c:pt>
                <c:pt idx="115">
                  <c:v>5.3347115387640303</c:v>
                </c:pt>
                <c:pt idx="116">
                  <c:v>5.3134766009645293</c:v>
                </c:pt>
                <c:pt idx="117">
                  <c:v>4.8228131145762756</c:v>
                </c:pt>
                <c:pt idx="118">
                  <c:v>4.3458174726223415</c:v>
                </c:pt>
                <c:pt idx="119">
                  <c:v>4.6797976657844718</c:v>
                </c:pt>
                <c:pt idx="120">
                  <c:v>2.7023501439866116</c:v>
                </c:pt>
                <c:pt idx="121">
                  <c:v>4.3170204668003374</c:v>
                </c:pt>
                <c:pt idx="122">
                  <c:v>4.1016868710096581</c:v>
                </c:pt>
                <c:pt idx="123">
                  <c:v>3.8208114014260395</c:v>
                </c:pt>
                <c:pt idx="124">
                  <c:v>3.5343727594010157</c:v>
                </c:pt>
                <c:pt idx="125">
                  <c:v>0.80024715480886066</c:v>
                </c:pt>
                <c:pt idx="126">
                  <c:v>1.1521933777047209</c:v>
                </c:pt>
                <c:pt idx="127">
                  <c:v>0.1849612077577189</c:v>
                </c:pt>
                <c:pt idx="128">
                  <c:v>-0.25767737103008648</c:v>
                </c:pt>
                <c:pt idx="129">
                  <c:v>-0.56665705338865657</c:v>
                </c:pt>
                <c:pt idx="130">
                  <c:v>-0.73134732480020681</c:v>
                </c:pt>
                <c:pt idx="131">
                  <c:v>-2.1093121460068609</c:v>
                </c:pt>
                <c:pt idx="132">
                  <c:v>-3.2397810817461887</c:v>
                </c:pt>
                <c:pt idx="133">
                  <c:v>-4.2720282497866124</c:v>
                </c:pt>
                <c:pt idx="134">
                  <c:v>-4.3400673883347247</c:v>
                </c:pt>
                <c:pt idx="135">
                  <c:v>-4.0697740032495622</c:v>
                </c:pt>
                <c:pt idx="136">
                  <c:v>-3.2540548624713379</c:v>
                </c:pt>
                <c:pt idx="137">
                  <c:v>-0.73764252882726822</c:v>
                </c:pt>
                <c:pt idx="138">
                  <c:v>-1.2371425293523945</c:v>
                </c:pt>
                <c:pt idx="139">
                  <c:v>-1.3592646314976893</c:v>
                </c:pt>
                <c:pt idx="140">
                  <c:v>-1.4122711764155871</c:v>
                </c:pt>
                <c:pt idx="141">
                  <c:v>-0.55490503771611344</c:v>
                </c:pt>
                <c:pt idx="142">
                  <c:v>-1.0393815570100242</c:v>
                </c:pt>
                <c:pt idx="143">
                  <c:v>-0.71142473144526897</c:v>
                </c:pt>
                <c:pt idx="144">
                  <c:v>1.7925833204602524</c:v>
                </c:pt>
                <c:pt idx="145">
                  <c:v>2.8221132133531532</c:v>
                </c:pt>
                <c:pt idx="146">
                  <c:v>3.5336127086037163</c:v>
                </c:pt>
                <c:pt idx="147">
                  <c:v>4.3847566684350525</c:v>
                </c:pt>
                <c:pt idx="148">
                  <c:v>3.6772177906545758</c:v>
                </c:pt>
                <c:pt idx="149">
                  <c:v>2.6000165888378817</c:v>
                </c:pt>
                <c:pt idx="150">
                  <c:v>2.7850074832716394</c:v>
                </c:pt>
                <c:pt idx="151">
                  <c:v>3.3166826348093199</c:v>
                </c:pt>
                <c:pt idx="152">
                  <c:v>4.2914590381880684</c:v>
                </c:pt>
                <c:pt idx="153">
                  <c:v>5.6542713114463492</c:v>
                </c:pt>
                <c:pt idx="154">
                  <c:v>5.9506213241220411</c:v>
                </c:pt>
                <c:pt idx="155">
                  <c:v>5.5887444411277167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57-4247-A067-FED61B38DBF5}"/>
            </c:ext>
          </c:extLst>
        </c:ser>
        <c:ser>
          <c:idx val="3"/>
          <c:order val="3"/>
          <c:tx>
            <c:strRef>
              <c:f>'Т03-2'!$E$2</c:f>
              <c:strCache>
                <c:ptCount val="1"/>
                <c:pt idx="0">
                  <c:v>0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'Т03-2'!$A$3:$A$1000</c:f>
              <c:numCache>
                <c:formatCode>m/d/yyyy</c:formatCode>
                <c:ptCount val="998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  <c:pt idx="186">
                  <c:v>44378</c:v>
                </c:pt>
                <c:pt idx="187">
                  <c:v>44409</c:v>
                </c:pt>
                <c:pt idx="188">
                  <c:v>44440</c:v>
                </c:pt>
                <c:pt idx="189">
                  <c:v>44470</c:v>
                </c:pt>
                <c:pt idx="190">
                  <c:v>44501</c:v>
                </c:pt>
                <c:pt idx="191">
                  <c:v>44531</c:v>
                </c:pt>
                <c:pt idx="192">
                  <c:v>44562</c:v>
                </c:pt>
                <c:pt idx="193">
                  <c:v>44593</c:v>
                </c:pt>
                <c:pt idx="194">
                  <c:v>44621</c:v>
                </c:pt>
                <c:pt idx="195">
                  <c:v>44652</c:v>
                </c:pt>
                <c:pt idx="196">
                  <c:v>44682</c:v>
                </c:pt>
                <c:pt idx="197">
                  <c:v>44713</c:v>
                </c:pt>
                <c:pt idx="198">
                  <c:v>44743</c:v>
                </c:pt>
                <c:pt idx="199">
                  <c:v>44774</c:v>
                </c:pt>
                <c:pt idx="200">
                  <c:v>44805</c:v>
                </c:pt>
                <c:pt idx="201">
                  <c:v>44835</c:v>
                </c:pt>
                <c:pt idx="202">
                  <c:v>44866</c:v>
                </c:pt>
                <c:pt idx="203">
                  <c:v>44896</c:v>
                </c:pt>
                <c:pt idx="204">
                  <c:v>44927</c:v>
                </c:pt>
                <c:pt idx="205">
                  <c:v>44958</c:v>
                </c:pt>
                <c:pt idx="206">
                  <c:v>44986</c:v>
                </c:pt>
                <c:pt idx="207">
                  <c:v>45017</c:v>
                </c:pt>
                <c:pt idx="208">
                  <c:v>45047</c:v>
                </c:pt>
                <c:pt idx="209">
                  <c:v>45078</c:v>
                </c:pt>
                <c:pt idx="210">
                  <c:v>45108</c:v>
                </c:pt>
                <c:pt idx="211">
                  <c:v>45139</c:v>
                </c:pt>
                <c:pt idx="212">
                  <c:v>45170</c:v>
                </c:pt>
                <c:pt idx="213">
                  <c:v>45200</c:v>
                </c:pt>
                <c:pt idx="214">
                  <c:v>45231</c:v>
                </c:pt>
                <c:pt idx="215">
                  <c:v>45261</c:v>
                </c:pt>
                <c:pt idx="216">
                  <c:v>45292</c:v>
                </c:pt>
                <c:pt idx="217">
                  <c:v>45323</c:v>
                </c:pt>
                <c:pt idx="218">
                  <c:v>45352</c:v>
                </c:pt>
                <c:pt idx="219">
                  <c:v>45383</c:v>
                </c:pt>
                <c:pt idx="220">
                  <c:v>45413</c:v>
                </c:pt>
                <c:pt idx="221">
                  <c:v>45444</c:v>
                </c:pt>
              </c:numCache>
            </c:numRef>
          </c:cat>
          <c:val>
            <c:numRef>
              <c:f>'Т03-2'!$E$3:$E$1000</c:f>
              <c:numCache>
                <c:formatCode>General</c:formatCode>
                <c:ptCount val="9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57-4247-A067-FED61B38D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9284640"/>
        <c:axId val="2019279744"/>
      </c:lineChart>
      <c:dateAx>
        <c:axId val="2019284640"/>
        <c:scaling>
          <c:orientation val="minMax"/>
          <c:max val="43435"/>
          <c:min val="41275"/>
        </c:scaling>
        <c:delete val="0"/>
        <c:axPos val="b"/>
        <c:majorGridlines>
          <c:spPr>
            <a:ln w="635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yyyy" sourceLinked="0"/>
        <c:majorTickMark val="none"/>
        <c:minorTickMark val="none"/>
        <c:tickLblPos val="low"/>
        <c:txPr>
          <a:bodyPr/>
          <a:lstStyle/>
          <a:p>
            <a:pPr>
              <a:defRPr sz="1200">
                <a:solidFill>
                  <a:srgbClr val="0D0000"/>
                </a:solidFill>
              </a:defRPr>
            </a:pPr>
            <a:endParaRPr lang="ru-RU"/>
          </a:p>
        </c:txPr>
        <c:crossAx val="2019279744"/>
        <c:crosses val="autoZero"/>
        <c:auto val="0"/>
        <c:lblOffset val="100"/>
        <c:baseTimeUnit val="months"/>
        <c:majorUnit val="12"/>
        <c:majorTimeUnit val="months"/>
      </c:dateAx>
      <c:valAx>
        <c:axId val="2019279744"/>
        <c:scaling>
          <c:orientation val="minMax"/>
          <c:max val="20"/>
          <c:min val="-15"/>
        </c:scaling>
        <c:delete val="0"/>
        <c:axPos val="l"/>
        <c:majorGridlines>
          <c:spPr>
            <a:ln w="635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D0000"/>
                </a:solidFill>
              </a:defRPr>
            </a:pPr>
            <a:endParaRPr lang="ru-RU"/>
          </a:p>
        </c:txPr>
        <c:crossAx val="2019284640"/>
        <c:crosses val="autoZero"/>
        <c:crossBetween val="between"/>
        <c:majorUnit val="5"/>
      </c:valAx>
      <c:spPr>
        <a:noFill/>
        <a:ln w="25400" cap="flat" cmpd="sng" algn="ctr">
          <a:solidFill>
            <a:srgbClr val="BFBFBF"/>
          </a:solidFill>
          <a:prstDash val="solid"/>
          <a:round/>
          <a:headEnd type="none" w="med" len="med"/>
          <a:tailEnd type="none" w="med" len="med"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6.6101694915254331E-3"/>
          <c:y val="0.89220450134951257"/>
          <c:w val="0.98677966101694914"/>
          <c:h val="0.10496263746068568"/>
        </c:manualLayout>
      </c:layout>
      <c:overlay val="0"/>
      <c:spPr>
        <a:noFill/>
        <a:ln w="25400">
          <a:noFill/>
        </a:ln>
        <a:effectLst/>
      </c:spPr>
      <c:txPr>
        <a:bodyPr/>
        <a:lstStyle/>
        <a:p>
          <a:pPr>
            <a:defRPr sz="1200">
              <a:solidFill>
                <a:srgbClr val="0D00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b="0" dirty="0"/>
              <a:t>Темпы прироста цен на непродовольственные</a:t>
            </a:r>
            <a:r>
              <a:rPr lang="ru-RU" b="0" baseline="0" dirty="0"/>
              <a:t> товары</a:t>
            </a:r>
            <a:r>
              <a:rPr lang="en-US" b="0" baseline="0" dirty="0"/>
              <a:t> </a:t>
            </a:r>
            <a:r>
              <a:rPr lang="ru-RU" b="0" baseline="0" dirty="0"/>
              <a:t>и услуги, </a:t>
            </a:r>
            <a:r>
              <a:rPr lang="ru-RU" b="0" baseline="0" dirty="0" smtClean="0"/>
              <a:t>% г/г</a:t>
            </a:r>
            <a:endParaRPr lang="ru-RU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180410610902643E-2"/>
          <c:y val="0.13730353280461427"/>
          <c:w val="0.90372267774094872"/>
          <c:h val="0.60566750685909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Непродовольственные товары</c:v>
                </c:pt>
              </c:strCache>
            </c:strRef>
          </c:tx>
          <c:marker>
            <c:symbol val="none"/>
          </c:marker>
          <c:cat>
            <c:numRef>
              <c:f>Лист1!$A$2:$A$74</c:f>
              <c:numCache>
                <c:formatCode>mmm\ yy</c:formatCode>
                <c:ptCount val="73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</c:numCache>
            </c:numRef>
          </c:cat>
          <c:val>
            <c:numRef>
              <c:f>Лист1!$B$2:$B$74</c:f>
              <c:numCache>
                <c:formatCode>0.00</c:formatCode>
                <c:ptCount val="73"/>
                <c:pt idx="0">
                  <c:v>5.1400000000000006</c:v>
                </c:pt>
                <c:pt idx="1">
                  <c:v>5.25</c:v>
                </c:pt>
                <c:pt idx="2">
                  <c:v>5.1899999999999977</c:v>
                </c:pt>
                <c:pt idx="3">
                  <c:v>5.1200000000000045</c:v>
                </c:pt>
                <c:pt idx="4">
                  <c:v>4.9699999999999989</c:v>
                </c:pt>
                <c:pt idx="5">
                  <c:v>4.9399999999999977</c:v>
                </c:pt>
                <c:pt idx="6">
                  <c:v>4.75</c:v>
                </c:pt>
                <c:pt idx="7">
                  <c:v>4.8799999999999955</c:v>
                </c:pt>
                <c:pt idx="8">
                  <c:v>4.7099999999999937</c:v>
                </c:pt>
                <c:pt idx="9">
                  <c:v>4.519999999999996</c:v>
                </c:pt>
                <c:pt idx="10">
                  <c:v>4.5100000000000051</c:v>
                </c:pt>
                <c:pt idx="11">
                  <c:v>4.4599999999999937</c:v>
                </c:pt>
                <c:pt idx="12">
                  <c:v>4.2999999999999972</c:v>
                </c:pt>
                <c:pt idx="13">
                  <c:v>4.269999999999996</c:v>
                </c:pt>
                <c:pt idx="14">
                  <c:v>4.5600000000000023</c:v>
                </c:pt>
                <c:pt idx="15">
                  <c:v>4.8700000000000045</c:v>
                </c:pt>
                <c:pt idx="16">
                  <c:v>5.0999999999999943</c:v>
                </c:pt>
                <c:pt idx="17">
                  <c:v>5.2800000000000011</c:v>
                </c:pt>
                <c:pt idx="18">
                  <c:v>5.5499999999999972</c:v>
                </c:pt>
                <c:pt idx="19">
                  <c:v>5.5</c:v>
                </c:pt>
                <c:pt idx="20">
                  <c:v>5.5300000000000011</c:v>
                </c:pt>
                <c:pt idx="21">
                  <c:v>5.6899999999999977</c:v>
                </c:pt>
                <c:pt idx="22">
                  <c:v>5.9000000000000057</c:v>
                </c:pt>
                <c:pt idx="23">
                  <c:v>8.0499999999999972</c:v>
                </c:pt>
                <c:pt idx="24">
                  <c:v>11.209999999999994</c:v>
                </c:pt>
                <c:pt idx="25">
                  <c:v>13.040000000000006</c:v>
                </c:pt>
                <c:pt idx="26">
                  <c:v>13.89</c:v>
                </c:pt>
                <c:pt idx="27">
                  <c:v>14.159999999999997</c:v>
                </c:pt>
                <c:pt idx="28">
                  <c:v>14.25</c:v>
                </c:pt>
                <c:pt idx="29">
                  <c:v>14.209999999999994</c:v>
                </c:pt>
                <c:pt idx="30">
                  <c:v>14.260000000000005</c:v>
                </c:pt>
                <c:pt idx="31">
                  <c:v>14.579999999999998</c:v>
                </c:pt>
                <c:pt idx="32">
                  <c:v>15.200000000000003</c:v>
                </c:pt>
                <c:pt idx="33">
                  <c:v>15.599999999999994</c:v>
                </c:pt>
                <c:pt idx="34">
                  <c:v>15.709999999999994</c:v>
                </c:pt>
                <c:pt idx="35">
                  <c:v>13.650000000000006</c:v>
                </c:pt>
                <c:pt idx="36">
                  <c:v>10.86</c:v>
                </c:pt>
                <c:pt idx="37">
                  <c:v>9.4699999999999989</c:v>
                </c:pt>
                <c:pt idx="38">
                  <c:v>8.7999999999999972</c:v>
                </c:pt>
                <c:pt idx="39">
                  <c:v>8.4899999999999949</c:v>
                </c:pt>
                <c:pt idx="40">
                  <c:v>8.36</c:v>
                </c:pt>
                <c:pt idx="41">
                  <c:v>8.5100000000000051</c:v>
                </c:pt>
                <c:pt idx="42">
                  <c:v>8.4200000000000017</c:v>
                </c:pt>
                <c:pt idx="43">
                  <c:v>8.0499999999999972</c:v>
                </c:pt>
                <c:pt idx="44">
                  <c:v>7.4899999999999949</c:v>
                </c:pt>
                <c:pt idx="45">
                  <c:v>7</c:v>
                </c:pt>
                <c:pt idx="46">
                  <c:v>6.6800000000000068</c:v>
                </c:pt>
                <c:pt idx="47">
                  <c:v>6.5400000000000063</c:v>
                </c:pt>
                <c:pt idx="48">
                  <c:v>6.3299999999999983</c:v>
                </c:pt>
                <c:pt idx="49">
                  <c:v>5.7099999999999937</c:v>
                </c:pt>
                <c:pt idx="50">
                  <c:v>5.0900000000000034</c:v>
                </c:pt>
                <c:pt idx="51">
                  <c:v>4.6500000000000057</c:v>
                </c:pt>
                <c:pt idx="52">
                  <c:v>4.3599999999999994</c:v>
                </c:pt>
                <c:pt idx="53">
                  <c:v>3.9899999999999949</c:v>
                </c:pt>
                <c:pt idx="54">
                  <c:v>3.7000000000000028</c:v>
                </c:pt>
                <c:pt idx="55">
                  <c:v>3.4099999999999966</c:v>
                </c:pt>
                <c:pt idx="56">
                  <c:v>3.0900000000000034</c:v>
                </c:pt>
                <c:pt idx="57">
                  <c:v>2.8400000000000034</c:v>
                </c:pt>
                <c:pt idx="58">
                  <c:v>2.7399999999999949</c:v>
                </c:pt>
                <c:pt idx="59">
                  <c:v>2.75</c:v>
                </c:pt>
                <c:pt idx="60">
                  <c:v>2.5799999999999983</c:v>
                </c:pt>
                <c:pt idx="61">
                  <c:v>2.5100000000000051</c:v>
                </c:pt>
                <c:pt idx="62">
                  <c:v>2.4399999999999977</c:v>
                </c:pt>
                <c:pt idx="63">
                  <c:v>2.6500000000000057</c:v>
                </c:pt>
                <c:pt idx="64">
                  <c:v>3.4000000000000057</c:v>
                </c:pt>
                <c:pt idx="65">
                  <c:v>3.7099999999999937</c:v>
                </c:pt>
                <c:pt idx="66">
                  <c:v>3.75</c:v>
                </c:pt>
                <c:pt idx="67">
                  <c:v>3.8400000000000034</c:v>
                </c:pt>
                <c:pt idx="68">
                  <c:v>3.9599999999999937</c:v>
                </c:pt>
                <c:pt idx="69">
                  <c:v>4.1099999999999994</c:v>
                </c:pt>
                <c:pt idx="70">
                  <c:v>4.1700000000000017</c:v>
                </c:pt>
                <c:pt idx="71">
                  <c:v>4.0999999999999943</c:v>
                </c:pt>
                <c:pt idx="72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4E-4F41-ABFE-C0E6EB99E2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Непродовольственные товары без нефтепродуктов</c:v>
                </c:pt>
              </c:strCache>
            </c:strRef>
          </c:tx>
          <c:marker>
            <c:symbol val="none"/>
          </c:marker>
          <c:cat>
            <c:numRef>
              <c:f>Лист1!$A$2:$A$74</c:f>
              <c:numCache>
                <c:formatCode>mmm\ yy</c:formatCode>
                <c:ptCount val="73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</c:numCache>
            </c:numRef>
          </c:cat>
          <c:val>
            <c:numRef>
              <c:f>Лист1!$C$2:$C$74</c:f>
              <c:numCache>
                <c:formatCode>0.00</c:formatCode>
                <c:ptCount val="73"/>
                <c:pt idx="0">
                  <c:v>4.9400611854774041</c:v>
                </c:pt>
                <c:pt idx="1">
                  <c:v>4.9599798392353875</c:v>
                </c:pt>
                <c:pt idx="2">
                  <c:v>4.8503662719892162</c:v>
                </c:pt>
                <c:pt idx="3">
                  <c:v>4.8528503503583806</c:v>
                </c:pt>
                <c:pt idx="4">
                  <c:v>4.8485048934345087</c:v>
                </c:pt>
                <c:pt idx="5">
                  <c:v>4.8506735359906514</c:v>
                </c:pt>
                <c:pt idx="6">
                  <c:v>4.6326728337603242</c:v>
                </c:pt>
                <c:pt idx="7">
                  <c:v>4.5519485148127217</c:v>
                </c:pt>
                <c:pt idx="8">
                  <c:v>4.4012810960121271</c:v>
                </c:pt>
                <c:pt idx="9">
                  <c:v>4.3432418652994471</c:v>
                </c:pt>
                <c:pt idx="10">
                  <c:v>4.3761132631823045</c:v>
                </c:pt>
                <c:pt idx="11">
                  <c:v>4.3569672992700674</c:v>
                </c:pt>
                <c:pt idx="12">
                  <c:v>4.2554033749296707</c:v>
                </c:pt>
                <c:pt idx="13">
                  <c:v>4.2663737764632828</c:v>
                </c:pt>
                <c:pt idx="14">
                  <c:v>4.4899697943335184</c:v>
                </c:pt>
                <c:pt idx="15">
                  <c:v>4.7283289413810508</c:v>
                </c:pt>
                <c:pt idx="16">
                  <c:v>4.8871549934007419</c:v>
                </c:pt>
                <c:pt idx="17">
                  <c:v>5.0145122865329057</c:v>
                </c:pt>
                <c:pt idx="18">
                  <c:v>5.181450101145515</c:v>
                </c:pt>
                <c:pt idx="19">
                  <c:v>5.2545380329241169</c:v>
                </c:pt>
                <c:pt idx="20">
                  <c:v>5.3278505962284584</c:v>
                </c:pt>
                <c:pt idx="21">
                  <c:v>5.426065222760684</c:v>
                </c:pt>
                <c:pt idx="22">
                  <c:v>5.6003615384872347</c:v>
                </c:pt>
                <c:pt idx="23">
                  <c:v>7.9773216549498471</c:v>
                </c:pt>
                <c:pt idx="24">
                  <c:v>11.438293737912318</c:v>
                </c:pt>
                <c:pt idx="25">
                  <c:v>13.534991585595947</c:v>
                </c:pt>
                <c:pt idx="26">
                  <c:v>14.6104178937466</c:v>
                </c:pt>
                <c:pt idx="27">
                  <c:v>14.964718709741419</c:v>
                </c:pt>
                <c:pt idx="28">
                  <c:v>15.108654817546224</c:v>
                </c:pt>
                <c:pt idx="29">
                  <c:v>15.028563735247275</c:v>
                </c:pt>
                <c:pt idx="30">
                  <c:v>15.002981777459482</c:v>
                </c:pt>
                <c:pt idx="31">
                  <c:v>15.338312788212505</c:v>
                </c:pt>
                <c:pt idx="32">
                  <c:v>16.022800932793118</c:v>
                </c:pt>
                <c:pt idx="33">
                  <c:v>16.554857564455816</c:v>
                </c:pt>
                <c:pt idx="34">
                  <c:v>16.743638302886623</c:v>
                </c:pt>
                <c:pt idx="35">
                  <c:v>14.462707304163715</c:v>
                </c:pt>
                <c:pt idx="36">
                  <c:v>11.419164755996945</c:v>
                </c:pt>
                <c:pt idx="37">
                  <c:v>9.8615471331187052</c:v>
                </c:pt>
                <c:pt idx="38">
                  <c:v>9.0539552315775893</c:v>
                </c:pt>
                <c:pt idx="39">
                  <c:v>8.6647882886294809</c:v>
                </c:pt>
                <c:pt idx="40">
                  <c:v>8.5151131102094695</c:v>
                </c:pt>
                <c:pt idx="41">
                  <c:v>8.6567294984387217</c:v>
                </c:pt>
                <c:pt idx="42">
                  <c:v>8.6880304982425827</c:v>
                </c:pt>
                <c:pt idx="43">
                  <c:v>8.418950254155817</c:v>
                </c:pt>
                <c:pt idx="44">
                  <c:v>7.8988584687923833</c:v>
                </c:pt>
                <c:pt idx="45">
                  <c:v>7.4103443983660213</c:v>
                </c:pt>
                <c:pt idx="46">
                  <c:v>7.0473742027481592</c:v>
                </c:pt>
                <c:pt idx="47">
                  <c:v>6.8020373646804728</c:v>
                </c:pt>
                <c:pt idx="48">
                  <c:v>6.4448337053684952</c:v>
                </c:pt>
                <c:pt idx="49">
                  <c:v>5.6977679175760017</c:v>
                </c:pt>
                <c:pt idx="50">
                  <c:v>5.0402286632231608</c:v>
                </c:pt>
                <c:pt idx="51">
                  <c:v>4.5638309817851734</c:v>
                </c:pt>
                <c:pt idx="52">
                  <c:v>4.1922212139054409</c:v>
                </c:pt>
                <c:pt idx="53">
                  <c:v>3.7627623936836869</c:v>
                </c:pt>
                <c:pt idx="54">
                  <c:v>3.5129605560103414</c:v>
                </c:pt>
                <c:pt idx="55">
                  <c:v>3.2055648050543653</c:v>
                </c:pt>
                <c:pt idx="56">
                  <c:v>2.821172039126921</c:v>
                </c:pt>
                <c:pt idx="57">
                  <c:v>2.5344443066073126</c:v>
                </c:pt>
                <c:pt idx="58">
                  <c:v>2.3858048321141183</c:v>
                </c:pt>
                <c:pt idx="59">
                  <c:v>2.2780626295757145</c:v>
                </c:pt>
                <c:pt idx="60">
                  <c:v>2.1287645895836107</c:v>
                </c:pt>
                <c:pt idx="61">
                  <c:v>2.1159498151724279</c:v>
                </c:pt>
                <c:pt idx="62">
                  <c:v>2.1123088656007951</c:v>
                </c:pt>
                <c:pt idx="63">
                  <c:v>2.275413352948533</c:v>
                </c:pt>
                <c:pt idx="64">
                  <c:v>2.469077457127355</c:v>
                </c:pt>
                <c:pt idx="65">
                  <c:v>2.662469364966185</c:v>
                </c:pt>
                <c:pt idx="66">
                  <c:v>2.762078821504403</c:v>
                </c:pt>
                <c:pt idx="67">
                  <c:v>2.9317354695740363</c:v>
                </c:pt>
                <c:pt idx="68">
                  <c:v>3.0951831483669139</c:v>
                </c:pt>
                <c:pt idx="69">
                  <c:v>3.2338440478756354</c:v>
                </c:pt>
                <c:pt idx="70">
                  <c:v>3.3338031150512677</c:v>
                </c:pt>
                <c:pt idx="71">
                  <c:v>3.430670930604407</c:v>
                </c:pt>
                <c:pt idx="72">
                  <c:v>3.7283111027835645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4E-4F41-ABFE-C0E6EB99E2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Услуги</c:v>
                </c:pt>
              </c:strCache>
            </c:strRef>
          </c:tx>
          <c:marker>
            <c:symbol val="none"/>
          </c:marker>
          <c:cat>
            <c:numRef>
              <c:f>Лист1!$A$2:$A$74</c:f>
              <c:numCache>
                <c:formatCode>mmm\ yy</c:formatCode>
                <c:ptCount val="73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</c:numCache>
            </c:numRef>
          </c:cat>
          <c:val>
            <c:numRef>
              <c:f>Лист1!$D$2:$D$74</c:f>
              <c:numCache>
                <c:formatCode>0.00</c:formatCode>
                <c:ptCount val="73"/>
                <c:pt idx="0">
                  <c:v>7.75</c:v>
                </c:pt>
                <c:pt idx="1">
                  <c:v>8.1599999999999966</c:v>
                </c:pt>
                <c:pt idx="2">
                  <c:v>7.8799999999999955</c:v>
                </c:pt>
                <c:pt idx="3">
                  <c:v>8.0999999999999943</c:v>
                </c:pt>
                <c:pt idx="4">
                  <c:v>8.2600000000000051</c:v>
                </c:pt>
                <c:pt idx="5">
                  <c:v>8.0499999999999972</c:v>
                </c:pt>
                <c:pt idx="6">
                  <c:v>8.4200000000000017</c:v>
                </c:pt>
                <c:pt idx="7">
                  <c:v>8.730000000000004</c:v>
                </c:pt>
                <c:pt idx="8">
                  <c:v>7.8199999999999932</c:v>
                </c:pt>
                <c:pt idx="9">
                  <c:v>7.6700000000000017</c:v>
                </c:pt>
                <c:pt idx="10">
                  <c:v>7.8599999999999994</c:v>
                </c:pt>
                <c:pt idx="11">
                  <c:v>8.0100000000000051</c:v>
                </c:pt>
                <c:pt idx="12">
                  <c:v>7.8299999999999983</c:v>
                </c:pt>
                <c:pt idx="13">
                  <c:v>7.9000000000000057</c:v>
                </c:pt>
                <c:pt idx="14">
                  <c:v>8.230000000000004</c:v>
                </c:pt>
                <c:pt idx="15">
                  <c:v>8.5</c:v>
                </c:pt>
                <c:pt idx="16">
                  <c:v>8.4399999999999977</c:v>
                </c:pt>
                <c:pt idx="17">
                  <c:v>8.730000000000004</c:v>
                </c:pt>
                <c:pt idx="18">
                  <c:v>6.9699999999999989</c:v>
                </c:pt>
                <c:pt idx="19">
                  <c:v>6.7399999999999949</c:v>
                </c:pt>
                <c:pt idx="20">
                  <c:v>6.9200000000000017</c:v>
                </c:pt>
                <c:pt idx="21">
                  <c:v>7.6400000000000006</c:v>
                </c:pt>
                <c:pt idx="22">
                  <c:v>8.6500000000000057</c:v>
                </c:pt>
                <c:pt idx="23">
                  <c:v>10.450000000000003</c:v>
                </c:pt>
                <c:pt idx="24">
                  <c:v>12.310000000000002</c:v>
                </c:pt>
                <c:pt idx="25">
                  <c:v>12.760000000000005</c:v>
                </c:pt>
                <c:pt idx="26">
                  <c:v>12.599999999999994</c:v>
                </c:pt>
                <c:pt idx="27">
                  <c:v>11.819999999999993</c:v>
                </c:pt>
                <c:pt idx="28">
                  <c:v>11.549999999999997</c:v>
                </c:pt>
                <c:pt idx="29">
                  <c:v>11.659999999999997</c:v>
                </c:pt>
                <c:pt idx="30">
                  <c:v>13.420000000000002</c:v>
                </c:pt>
                <c:pt idx="31">
                  <c:v>14.120000000000005</c:v>
                </c:pt>
                <c:pt idx="32">
                  <c:v>13.819999999999993</c:v>
                </c:pt>
                <c:pt idx="33">
                  <c:v>13.069999999999993</c:v>
                </c:pt>
                <c:pt idx="34">
                  <c:v>11.939999999999998</c:v>
                </c:pt>
                <c:pt idx="35">
                  <c:v>10.200000000000003</c:v>
                </c:pt>
                <c:pt idx="36">
                  <c:v>8.980000000000004</c:v>
                </c:pt>
                <c:pt idx="37">
                  <c:v>8.4500000000000028</c:v>
                </c:pt>
                <c:pt idx="38">
                  <c:v>8.1700000000000017</c:v>
                </c:pt>
                <c:pt idx="39">
                  <c:v>8.4200000000000017</c:v>
                </c:pt>
                <c:pt idx="40">
                  <c:v>8.3799999999999955</c:v>
                </c:pt>
                <c:pt idx="41">
                  <c:v>7.9300000000000068</c:v>
                </c:pt>
                <c:pt idx="42">
                  <c:v>6.5100000000000051</c:v>
                </c:pt>
                <c:pt idx="43">
                  <c:v>5.519999999999996</c:v>
                </c:pt>
                <c:pt idx="44">
                  <c:v>5.5900000000000034</c:v>
                </c:pt>
                <c:pt idx="45">
                  <c:v>5.4099999999999966</c:v>
                </c:pt>
                <c:pt idx="46">
                  <c:v>5.2900000000000063</c:v>
                </c:pt>
                <c:pt idx="47">
                  <c:v>4.8900000000000006</c:v>
                </c:pt>
                <c:pt idx="48">
                  <c:v>4.3499999999999943</c:v>
                </c:pt>
                <c:pt idx="49">
                  <c:v>4.2900000000000063</c:v>
                </c:pt>
                <c:pt idx="50">
                  <c:v>4.230000000000004</c:v>
                </c:pt>
                <c:pt idx="51">
                  <c:v>4.1400000000000006</c:v>
                </c:pt>
                <c:pt idx="52">
                  <c:v>4.019999999999996</c:v>
                </c:pt>
                <c:pt idx="53">
                  <c:v>4.1400000000000006</c:v>
                </c:pt>
                <c:pt idx="54">
                  <c:v>4.0900000000000034</c:v>
                </c:pt>
                <c:pt idx="55">
                  <c:v>4.1299999999999955</c:v>
                </c:pt>
                <c:pt idx="56">
                  <c:v>4.1599999999999966</c:v>
                </c:pt>
                <c:pt idx="57">
                  <c:v>4.2199999999999989</c:v>
                </c:pt>
                <c:pt idx="58">
                  <c:v>4.2999999999999972</c:v>
                </c:pt>
                <c:pt idx="59">
                  <c:v>4.3499999999999943</c:v>
                </c:pt>
                <c:pt idx="60">
                  <c:v>3.9000000000000057</c:v>
                </c:pt>
                <c:pt idx="61">
                  <c:v>3.7399999999999949</c:v>
                </c:pt>
                <c:pt idx="62">
                  <c:v>3.8599999999999994</c:v>
                </c:pt>
                <c:pt idx="63">
                  <c:v>4.0300000000000011</c:v>
                </c:pt>
                <c:pt idx="64">
                  <c:v>4.0300000000000011</c:v>
                </c:pt>
                <c:pt idx="65">
                  <c:v>4.0900000000000034</c:v>
                </c:pt>
                <c:pt idx="66">
                  <c:v>3.7800000000000011</c:v>
                </c:pt>
                <c:pt idx="67">
                  <c:v>3.6800000000000068</c:v>
                </c:pt>
                <c:pt idx="68">
                  <c:v>3.8100000000000023</c:v>
                </c:pt>
                <c:pt idx="69">
                  <c:v>3.9599999999999937</c:v>
                </c:pt>
                <c:pt idx="70">
                  <c:v>3.8400000000000034</c:v>
                </c:pt>
                <c:pt idx="71">
                  <c:v>3.9399999999999977</c:v>
                </c:pt>
                <c:pt idx="7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4E-4F41-ABFE-C0E6EB99E2F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Услуги без ЖКХ и ж/д транспорта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Лист1!$A$2:$A$74</c:f>
              <c:numCache>
                <c:formatCode>mmm\ yy</c:formatCode>
                <c:ptCount val="73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</c:numCache>
            </c:numRef>
          </c:cat>
          <c:val>
            <c:numRef>
              <c:f>Лист1!$E$2:$E$74</c:f>
              <c:numCache>
                <c:formatCode>0.00</c:formatCode>
                <c:ptCount val="73"/>
                <c:pt idx="0">
                  <c:v>6.5029200417106097</c:v>
                </c:pt>
                <c:pt idx="1">
                  <c:v>6.7588020524409416</c:v>
                </c:pt>
                <c:pt idx="2">
                  <c:v>6.9706860776559267</c:v>
                </c:pt>
                <c:pt idx="3">
                  <c:v>7.2244419513643123</c:v>
                </c:pt>
                <c:pt idx="4">
                  <c:v>7.1324543850790718</c:v>
                </c:pt>
                <c:pt idx="5">
                  <c:v>6.8309451365437894</c:v>
                </c:pt>
                <c:pt idx="6">
                  <c:v>6.6248055582927634</c:v>
                </c:pt>
                <c:pt idx="7">
                  <c:v>6.582504416380317</c:v>
                </c:pt>
                <c:pt idx="8">
                  <c:v>6.3383279798340055</c:v>
                </c:pt>
                <c:pt idx="9">
                  <c:v>6.2446197061462811</c:v>
                </c:pt>
                <c:pt idx="10">
                  <c:v>6.4725377894868217</c:v>
                </c:pt>
                <c:pt idx="11">
                  <c:v>6.7439200249922351</c:v>
                </c:pt>
                <c:pt idx="12">
                  <c:v>6.7497403232151214</c:v>
                </c:pt>
                <c:pt idx="13">
                  <c:v>6.8690509772188051</c:v>
                </c:pt>
                <c:pt idx="14">
                  <c:v>6.7971970342253485</c:v>
                </c:pt>
                <c:pt idx="15">
                  <c:v>6.922882438396087</c:v>
                </c:pt>
                <c:pt idx="16">
                  <c:v>7.1342177836179985</c:v>
                </c:pt>
                <c:pt idx="17">
                  <c:v>7.3783604466115378</c:v>
                </c:pt>
                <c:pt idx="18">
                  <c:v>7.1993801917491567</c:v>
                </c:pt>
                <c:pt idx="19">
                  <c:v>7.2367728335536583</c:v>
                </c:pt>
                <c:pt idx="20">
                  <c:v>7.3869545768789919</c:v>
                </c:pt>
                <c:pt idx="21">
                  <c:v>8.0220482161909246</c:v>
                </c:pt>
                <c:pt idx="22">
                  <c:v>8.5103877614735239</c:v>
                </c:pt>
                <c:pt idx="23">
                  <c:v>11.219400369003665</c:v>
                </c:pt>
                <c:pt idx="24">
                  <c:v>13.773217548732816</c:v>
                </c:pt>
                <c:pt idx="25">
                  <c:v>14.327360631965107</c:v>
                </c:pt>
                <c:pt idx="26">
                  <c:v>14.068407957038588</c:v>
                </c:pt>
                <c:pt idx="27">
                  <c:v>12.958600362416803</c:v>
                </c:pt>
                <c:pt idx="28">
                  <c:v>12.701131409719906</c:v>
                </c:pt>
                <c:pt idx="29">
                  <c:v>12.953891264052459</c:v>
                </c:pt>
                <c:pt idx="30">
                  <c:v>13.420835660495413</c:v>
                </c:pt>
                <c:pt idx="31">
                  <c:v>14.535203581889348</c:v>
                </c:pt>
                <c:pt idx="32">
                  <c:v>14.186281617815737</c:v>
                </c:pt>
                <c:pt idx="33">
                  <c:v>13.410392591316338</c:v>
                </c:pt>
                <c:pt idx="34">
                  <c:v>12.658699121132031</c:v>
                </c:pt>
                <c:pt idx="35">
                  <c:v>10.321981452859333</c:v>
                </c:pt>
                <c:pt idx="36">
                  <c:v>8.6261739168092362</c:v>
                </c:pt>
                <c:pt idx="37">
                  <c:v>7.915897183233966</c:v>
                </c:pt>
                <c:pt idx="38">
                  <c:v>7.5752405080216079</c:v>
                </c:pt>
                <c:pt idx="39">
                  <c:v>8.1024160417457978</c:v>
                </c:pt>
                <c:pt idx="40">
                  <c:v>7.9298427139764556</c:v>
                </c:pt>
                <c:pt idx="41">
                  <c:v>7.3239527943623273</c:v>
                </c:pt>
                <c:pt idx="42">
                  <c:v>6.6998569016469673</c:v>
                </c:pt>
                <c:pt idx="43">
                  <c:v>5.3545412468558027</c:v>
                </c:pt>
                <c:pt idx="44">
                  <c:v>5.4097021408527439</c:v>
                </c:pt>
                <c:pt idx="45">
                  <c:v>5.2851966580877132</c:v>
                </c:pt>
                <c:pt idx="46">
                  <c:v>5.1566977765533721</c:v>
                </c:pt>
                <c:pt idx="47">
                  <c:v>4.5766966652283827</c:v>
                </c:pt>
                <c:pt idx="48">
                  <c:v>3.7023321460750651</c:v>
                </c:pt>
                <c:pt idx="49">
                  <c:v>3.4263833529299887</c:v>
                </c:pt>
                <c:pt idx="50">
                  <c:v>3.5264834460503209</c:v>
                </c:pt>
                <c:pt idx="51">
                  <c:v>3.4064303179884519</c:v>
                </c:pt>
                <c:pt idx="52">
                  <c:v>3.4152001595370365</c:v>
                </c:pt>
                <c:pt idx="53">
                  <c:v>3.486912786171203</c:v>
                </c:pt>
                <c:pt idx="54">
                  <c:v>3.6536806490422009</c:v>
                </c:pt>
                <c:pt idx="55">
                  <c:v>3.6505992055930392</c:v>
                </c:pt>
                <c:pt idx="56">
                  <c:v>3.9817881169075093</c:v>
                </c:pt>
                <c:pt idx="57">
                  <c:v>4.0094706425014124</c:v>
                </c:pt>
                <c:pt idx="58">
                  <c:v>4.0712153387400463</c:v>
                </c:pt>
                <c:pt idx="59">
                  <c:v>4.2052995166126266</c:v>
                </c:pt>
                <c:pt idx="60">
                  <c:v>3.7469499405121951</c:v>
                </c:pt>
                <c:pt idx="61">
                  <c:v>3.7002112131628735</c:v>
                </c:pt>
                <c:pt idx="62">
                  <c:v>3.6949762382710105</c:v>
                </c:pt>
                <c:pt idx="63">
                  <c:v>3.9728241252816474</c:v>
                </c:pt>
                <c:pt idx="64">
                  <c:v>3.9476252648540537</c:v>
                </c:pt>
                <c:pt idx="65">
                  <c:v>3.9866341428668619</c:v>
                </c:pt>
                <c:pt idx="66">
                  <c:v>3.8505657724168003</c:v>
                </c:pt>
                <c:pt idx="67">
                  <c:v>3.8064967531922917</c:v>
                </c:pt>
                <c:pt idx="68">
                  <c:v>3.9228762989045975</c:v>
                </c:pt>
                <c:pt idx="69">
                  <c:v>4.1089206795749647</c:v>
                </c:pt>
                <c:pt idx="70">
                  <c:v>3.9131546802807406</c:v>
                </c:pt>
                <c:pt idx="71">
                  <c:v>4.0789447917894535</c:v>
                </c:pt>
                <c:pt idx="72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4E-4F41-ABFE-C0E6EB99E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4944280"/>
        <c:axId val="351497328"/>
      </c:lineChart>
      <c:dateAx>
        <c:axId val="354944280"/>
        <c:scaling>
          <c:orientation val="minMax"/>
          <c:min val="42736"/>
        </c:scaling>
        <c:delete val="0"/>
        <c:axPos val="b"/>
        <c:minorGridlines/>
        <c:numFmt formatCode="yyyy" sourceLinked="0"/>
        <c:majorTickMark val="none"/>
        <c:minorTickMark val="none"/>
        <c:tickLblPos val="low"/>
        <c:spPr>
          <a:ln w="25400">
            <a:solidFill>
              <a:schemeClr val="accent5"/>
            </a:solidFill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351497328"/>
        <c:crossesAt val="4"/>
        <c:auto val="1"/>
        <c:lblOffset val="100"/>
        <c:baseTimeUnit val="months"/>
        <c:majorUnit val="1"/>
        <c:majorTimeUnit val="years"/>
        <c:minorUnit val="12"/>
        <c:minorTimeUnit val="months"/>
      </c:dateAx>
      <c:valAx>
        <c:axId val="351497328"/>
        <c:scaling>
          <c:orientation val="minMax"/>
          <c:max val="7"/>
          <c:min val="-1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54944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1711895786397792"/>
          <c:w val="1"/>
          <c:h val="0.1828810421360219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b="0" i="0" baseline="0" dirty="0" smtClean="0">
                <a:effectLst/>
              </a:rPr>
              <a:t>Темпы прироста цен на продовольствие,</a:t>
            </a:r>
            <a:endParaRPr lang="ru-RU" sz="1200" b="0" dirty="0" smtClean="0">
              <a:effectLst/>
            </a:endParaRPr>
          </a:p>
          <a:p>
            <a:pPr>
              <a:defRPr sz="1200" b="0"/>
            </a:pPr>
            <a:r>
              <a:rPr lang="ru-RU" sz="1200" b="0" i="0" baseline="0" dirty="0" smtClean="0">
                <a:effectLst/>
              </a:rPr>
              <a:t>% г/г </a:t>
            </a:r>
            <a:endParaRPr lang="ru-RU" sz="1200" b="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946520825168346E-2"/>
          <c:y val="0.13686979991523723"/>
          <c:w val="0.88387097540409254"/>
          <c:h val="0.6082994790679887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Продовольственные товары</c:v>
                </c:pt>
              </c:strCache>
            </c:strRef>
          </c:tx>
          <c:marker>
            <c:symbol val="none"/>
          </c:marker>
          <c:cat>
            <c:numRef>
              <c:f>Лист1!$A$2:$A$74</c:f>
              <c:numCache>
                <c:formatCode>mmm\ yy</c:formatCode>
                <c:ptCount val="73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</c:numCache>
            </c:numRef>
          </c:cat>
          <c:val>
            <c:numRef>
              <c:f>Лист1!$B$2:$B$74</c:f>
              <c:numCache>
                <c:formatCode>General</c:formatCode>
                <c:ptCount val="73"/>
                <c:pt idx="0">
                  <c:v>8.5499999999999972</c:v>
                </c:pt>
                <c:pt idx="1">
                  <c:v>8.6800000000000068</c:v>
                </c:pt>
                <c:pt idx="2">
                  <c:v>8.25</c:v>
                </c:pt>
                <c:pt idx="3">
                  <c:v>8.75</c:v>
                </c:pt>
                <c:pt idx="4">
                  <c:v>9.1800000000000068</c:v>
                </c:pt>
                <c:pt idx="5">
                  <c:v>7.980000000000004</c:v>
                </c:pt>
                <c:pt idx="6">
                  <c:v>6.75</c:v>
                </c:pt>
                <c:pt idx="7">
                  <c:v>6.5</c:v>
                </c:pt>
                <c:pt idx="8">
                  <c:v>6.3299999999999983</c:v>
                </c:pt>
                <c:pt idx="9">
                  <c:v>6.9399999999999977</c:v>
                </c:pt>
                <c:pt idx="10">
                  <c:v>7.4599999999999937</c:v>
                </c:pt>
                <c:pt idx="11">
                  <c:v>7.3199999999999932</c:v>
                </c:pt>
                <c:pt idx="12">
                  <c:v>6.5400000000000063</c:v>
                </c:pt>
                <c:pt idx="13">
                  <c:v>6.9300000000000068</c:v>
                </c:pt>
                <c:pt idx="14">
                  <c:v>8.3700000000000045</c:v>
                </c:pt>
                <c:pt idx="15">
                  <c:v>9.0100000000000051</c:v>
                </c:pt>
                <c:pt idx="16">
                  <c:v>9.5400000000000063</c:v>
                </c:pt>
                <c:pt idx="17">
                  <c:v>9.7600000000000051</c:v>
                </c:pt>
                <c:pt idx="18">
                  <c:v>9.75</c:v>
                </c:pt>
                <c:pt idx="19">
                  <c:v>10.290000000000006</c:v>
                </c:pt>
                <c:pt idx="20">
                  <c:v>11.409999999999997</c:v>
                </c:pt>
                <c:pt idx="21">
                  <c:v>11.480000000000004</c:v>
                </c:pt>
                <c:pt idx="22">
                  <c:v>12.64</c:v>
                </c:pt>
                <c:pt idx="23">
                  <c:v>15.430000000000007</c:v>
                </c:pt>
                <c:pt idx="24">
                  <c:v>20.730000000000004</c:v>
                </c:pt>
                <c:pt idx="25">
                  <c:v>23.260000000000005</c:v>
                </c:pt>
                <c:pt idx="26">
                  <c:v>23.019999999999996</c:v>
                </c:pt>
                <c:pt idx="27">
                  <c:v>21.86</c:v>
                </c:pt>
                <c:pt idx="28">
                  <c:v>20.200000000000003</c:v>
                </c:pt>
                <c:pt idx="29">
                  <c:v>18.840000000000003</c:v>
                </c:pt>
                <c:pt idx="30">
                  <c:v>18.590000000000003</c:v>
                </c:pt>
                <c:pt idx="31">
                  <c:v>18.11</c:v>
                </c:pt>
                <c:pt idx="32">
                  <c:v>17.430000000000007</c:v>
                </c:pt>
                <c:pt idx="33">
                  <c:v>17.28</c:v>
                </c:pt>
                <c:pt idx="34">
                  <c:v>16.329999999999998</c:v>
                </c:pt>
                <c:pt idx="35">
                  <c:v>14</c:v>
                </c:pt>
                <c:pt idx="36">
                  <c:v>9.1800000000000068</c:v>
                </c:pt>
                <c:pt idx="37">
                  <c:v>6.4200000000000017</c:v>
                </c:pt>
                <c:pt idx="38">
                  <c:v>5.2000000000000028</c:v>
                </c:pt>
                <c:pt idx="39">
                  <c:v>5.2900000000000063</c:v>
                </c:pt>
                <c:pt idx="40">
                  <c:v>5.5999999999999943</c:v>
                </c:pt>
                <c:pt idx="41">
                  <c:v>6.2000000000000028</c:v>
                </c:pt>
                <c:pt idx="42">
                  <c:v>6.4500000000000028</c:v>
                </c:pt>
                <c:pt idx="43">
                  <c:v>6.519999999999996</c:v>
                </c:pt>
                <c:pt idx="44">
                  <c:v>5.9300000000000068</c:v>
                </c:pt>
                <c:pt idx="45">
                  <c:v>5.6599999999999966</c:v>
                </c:pt>
                <c:pt idx="46">
                  <c:v>5.2000000000000028</c:v>
                </c:pt>
                <c:pt idx="47">
                  <c:v>4.5699999999999932</c:v>
                </c:pt>
                <c:pt idx="48">
                  <c:v>4.2199999999999989</c:v>
                </c:pt>
                <c:pt idx="49">
                  <c:v>3.7199999999999989</c:v>
                </c:pt>
                <c:pt idx="50">
                  <c:v>3.4500000000000028</c:v>
                </c:pt>
                <c:pt idx="51">
                  <c:v>3.6299999999999955</c:v>
                </c:pt>
                <c:pt idx="52">
                  <c:v>3.8599999999999994</c:v>
                </c:pt>
                <c:pt idx="53">
                  <c:v>4.7900000000000063</c:v>
                </c:pt>
                <c:pt idx="54">
                  <c:v>3.8199999999999932</c:v>
                </c:pt>
                <c:pt idx="55">
                  <c:v>2.5600000000000023</c:v>
                </c:pt>
                <c:pt idx="56">
                  <c:v>1.980000000000004</c:v>
                </c:pt>
                <c:pt idx="57">
                  <c:v>1.5699999999999932</c:v>
                </c:pt>
                <c:pt idx="58">
                  <c:v>1.0499999999999972</c:v>
                </c:pt>
                <c:pt idx="59">
                  <c:v>1.0699999999999932</c:v>
                </c:pt>
                <c:pt idx="60">
                  <c:v>0.71999999999999886</c:v>
                </c:pt>
                <c:pt idx="61">
                  <c:v>0.87000000000000455</c:v>
                </c:pt>
                <c:pt idx="62">
                  <c:v>1.2600000000000051</c:v>
                </c:pt>
                <c:pt idx="63">
                  <c:v>1.0900000000000034</c:v>
                </c:pt>
                <c:pt idx="64">
                  <c:v>0.43999999999999773</c:v>
                </c:pt>
                <c:pt idx="65">
                  <c:v>-0.18999999999999773</c:v>
                </c:pt>
                <c:pt idx="66">
                  <c:v>0.45000000000000284</c:v>
                </c:pt>
                <c:pt idx="67">
                  <c:v>1.8900000000000006</c:v>
                </c:pt>
                <c:pt idx="68">
                  <c:v>2.5400000000000063</c:v>
                </c:pt>
                <c:pt idx="69">
                  <c:v>2.7099999999999937</c:v>
                </c:pt>
                <c:pt idx="70">
                  <c:v>3.519999999999996</c:v>
                </c:pt>
                <c:pt idx="71">
                  <c:v>4.6599999999999966</c:v>
                </c:pt>
                <c:pt idx="72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DD-4E52-830C-958EA9AEE9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Продовольствие без плодоовощей</c:v>
                </c:pt>
              </c:strCache>
            </c:strRef>
          </c:tx>
          <c:marker>
            <c:symbol val="none"/>
          </c:marker>
          <c:cat>
            <c:numRef>
              <c:f>Лист1!$A$2:$A$74</c:f>
              <c:numCache>
                <c:formatCode>mmm\ yy</c:formatCode>
                <c:ptCount val="73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</c:numCache>
            </c:numRef>
          </c:cat>
          <c:val>
            <c:numRef>
              <c:f>Лист1!$C$2:$C$74</c:f>
              <c:numCache>
                <c:formatCode>General</c:formatCode>
                <c:ptCount val="73"/>
                <c:pt idx="0">
                  <c:v>7.7600000000000051</c:v>
                </c:pt>
                <c:pt idx="1">
                  <c:v>7.8199999999999932</c:v>
                </c:pt>
                <c:pt idx="2">
                  <c:v>7.6500000000000057</c:v>
                </c:pt>
                <c:pt idx="3">
                  <c:v>7.7099999999999937</c:v>
                </c:pt>
                <c:pt idx="4">
                  <c:v>8.0100000000000051</c:v>
                </c:pt>
                <c:pt idx="5">
                  <c:v>7.9099999999999966</c:v>
                </c:pt>
                <c:pt idx="6">
                  <c:v>7.4099999999999966</c:v>
                </c:pt>
                <c:pt idx="7">
                  <c:v>7.1700000000000017</c:v>
                </c:pt>
                <c:pt idx="8">
                  <c:v>7.2099999999999937</c:v>
                </c:pt>
                <c:pt idx="9">
                  <c:v>7.2399999999999949</c:v>
                </c:pt>
                <c:pt idx="10">
                  <c:v>7.3299999999999983</c:v>
                </c:pt>
                <c:pt idx="11">
                  <c:v>7.1099999999999994</c:v>
                </c:pt>
                <c:pt idx="12">
                  <c:v>6.4000000000000057</c:v>
                </c:pt>
                <c:pt idx="13">
                  <c:v>6.5300000000000011</c:v>
                </c:pt>
                <c:pt idx="14">
                  <c:v>7.4599999999999937</c:v>
                </c:pt>
                <c:pt idx="15">
                  <c:v>8.3199999999999932</c:v>
                </c:pt>
                <c:pt idx="16">
                  <c:v>9.4500000000000028</c:v>
                </c:pt>
                <c:pt idx="17">
                  <c:v>10.5</c:v>
                </c:pt>
                <c:pt idx="18">
                  <c:v>11.159999999999997</c:v>
                </c:pt>
                <c:pt idx="19">
                  <c:v>11.530000000000001</c:v>
                </c:pt>
                <c:pt idx="20">
                  <c:v>11.950000000000003</c:v>
                </c:pt>
                <c:pt idx="21">
                  <c:v>12.129999999999995</c:v>
                </c:pt>
                <c:pt idx="22">
                  <c:v>12.799999999999997</c:v>
                </c:pt>
                <c:pt idx="23">
                  <c:v>14.689999999999998</c:v>
                </c:pt>
                <c:pt idx="24">
                  <c:v>18.370000000000005</c:v>
                </c:pt>
                <c:pt idx="25">
                  <c:v>20.75</c:v>
                </c:pt>
                <c:pt idx="26">
                  <c:v>21.11</c:v>
                </c:pt>
                <c:pt idx="27">
                  <c:v>20.819999999999993</c:v>
                </c:pt>
                <c:pt idx="28">
                  <c:v>19.489999999999995</c:v>
                </c:pt>
                <c:pt idx="29">
                  <c:v>18.36</c:v>
                </c:pt>
                <c:pt idx="30">
                  <c:v>17.53</c:v>
                </c:pt>
                <c:pt idx="31">
                  <c:v>17.010000000000005</c:v>
                </c:pt>
                <c:pt idx="32">
                  <c:v>16.439999999999998</c:v>
                </c:pt>
                <c:pt idx="33">
                  <c:v>16.22</c:v>
                </c:pt>
                <c:pt idx="34">
                  <c:v>15.469999999999999</c:v>
                </c:pt>
                <c:pt idx="35">
                  <c:v>13.599999999999994</c:v>
                </c:pt>
                <c:pt idx="36">
                  <c:v>10.189999999999998</c:v>
                </c:pt>
                <c:pt idx="37">
                  <c:v>7.769999999999996</c:v>
                </c:pt>
                <c:pt idx="38">
                  <c:v>6.7099999999999937</c:v>
                </c:pt>
                <c:pt idx="39">
                  <c:v>6.25</c:v>
                </c:pt>
                <c:pt idx="40">
                  <c:v>6.3799999999999955</c:v>
                </c:pt>
                <c:pt idx="41">
                  <c:v>6.4899999999999949</c:v>
                </c:pt>
                <c:pt idx="42">
                  <c:v>6.7399999999999949</c:v>
                </c:pt>
                <c:pt idx="43">
                  <c:v>6.6700000000000017</c:v>
                </c:pt>
                <c:pt idx="44">
                  <c:v>6.3700000000000045</c:v>
                </c:pt>
                <c:pt idx="45">
                  <c:v>6.1400000000000006</c:v>
                </c:pt>
                <c:pt idx="46">
                  <c:v>6.0100000000000051</c:v>
                </c:pt>
                <c:pt idx="47">
                  <c:v>6</c:v>
                </c:pt>
                <c:pt idx="48">
                  <c:v>5.7399999999999949</c:v>
                </c:pt>
                <c:pt idx="49">
                  <c:v>5.3799999999999955</c:v>
                </c:pt>
                <c:pt idx="50">
                  <c:v>4.8499999999999943</c:v>
                </c:pt>
                <c:pt idx="51">
                  <c:v>4.4500000000000028</c:v>
                </c:pt>
                <c:pt idx="52">
                  <c:v>4.0400000000000063</c:v>
                </c:pt>
                <c:pt idx="53">
                  <c:v>3.7900000000000063</c:v>
                </c:pt>
                <c:pt idx="54">
                  <c:v>3.3599999999999994</c:v>
                </c:pt>
                <c:pt idx="55">
                  <c:v>2.9399999999999977</c:v>
                </c:pt>
                <c:pt idx="56">
                  <c:v>2.4500000000000028</c:v>
                </c:pt>
                <c:pt idx="57">
                  <c:v>1.9699999999999989</c:v>
                </c:pt>
                <c:pt idx="58">
                  <c:v>1.4200000000000017</c:v>
                </c:pt>
                <c:pt idx="59">
                  <c:v>1.0300000000000011</c:v>
                </c:pt>
                <c:pt idx="60">
                  <c:v>0.79000000000000625</c:v>
                </c:pt>
                <c:pt idx="61">
                  <c:v>0.67000000000000171</c:v>
                </c:pt>
                <c:pt idx="62">
                  <c:v>0.62000000000000455</c:v>
                </c:pt>
                <c:pt idx="63">
                  <c:v>0.65999999999999659</c:v>
                </c:pt>
                <c:pt idx="64">
                  <c:v>0.81999999999999318</c:v>
                </c:pt>
                <c:pt idx="65">
                  <c:v>1.1299999999999955</c:v>
                </c:pt>
                <c:pt idx="66">
                  <c:v>1.3499999999999943</c:v>
                </c:pt>
                <c:pt idx="67">
                  <c:v>1.7199999999999989</c:v>
                </c:pt>
                <c:pt idx="68">
                  <c:v>2.4599999999999937</c:v>
                </c:pt>
                <c:pt idx="69">
                  <c:v>3.0799999999999983</c:v>
                </c:pt>
                <c:pt idx="70">
                  <c:v>3.8299999999999983</c:v>
                </c:pt>
                <c:pt idx="71">
                  <c:v>4.6200000000000045</c:v>
                </c:pt>
                <c:pt idx="72">
                  <c:v>5.2000000000000028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DD-4E52-830C-958EA9AEE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499024"/>
        <c:axId val="282498632"/>
      </c:lineChart>
      <c:dateAx>
        <c:axId val="282499024"/>
        <c:scaling>
          <c:orientation val="minMax"/>
          <c:max val="43800"/>
          <c:min val="42736"/>
        </c:scaling>
        <c:delete val="0"/>
        <c:axPos val="b"/>
        <c:majorGridlines/>
        <c:numFmt formatCode="yyyy" sourceLinked="0"/>
        <c:majorTickMark val="none"/>
        <c:minorTickMark val="none"/>
        <c:tickLblPos val="low"/>
        <c:spPr>
          <a:ln w="25400">
            <a:solidFill>
              <a:schemeClr val="accent5"/>
            </a:solidFill>
          </a:ln>
        </c:spPr>
        <c:crossAx val="282498632"/>
        <c:crossesAt val="4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282498632"/>
        <c:scaling>
          <c:orientation val="minMax"/>
          <c:max val="7"/>
          <c:min val="-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2499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0263892352822414E-2"/>
          <c:y val="0.83554727755347857"/>
          <c:w val="0.88170449282075025"/>
          <c:h val="0.116294082219892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0" i="0" baseline="0" dirty="0" smtClean="0">
                <a:effectLst/>
              </a:rPr>
              <a:t>Инфляционные ожидания населения в январе повысились с 10,2 до 10,4%</a:t>
            </a:r>
            <a:endParaRPr lang="ru-RU" sz="1200" b="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7045247793340275E-2"/>
          <c:y val="0.17132351046126817"/>
          <c:w val="0.82590950441331945"/>
          <c:h val="0.5653442962399524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Наблюдаемая инфляция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Лист1!$A$2:$A$62</c:f>
              <c:numCache>
                <c:formatCode>mmm\-yy</c:formatCode>
                <c:ptCount val="61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</c:numCache>
            </c:numRef>
          </c:cat>
          <c:val>
            <c:numRef>
              <c:f>Лист1!$B$2:$B$62</c:f>
              <c:numCache>
                <c:formatCode>General</c:formatCode>
                <c:ptCount val="61"/>
                <c:pt idx="0">
                  <c:v>11.6</c:v>
                </c:pt>
                <c:pt idx="1">
                  <c:v>13.3</c:v>
                </c:pt>
                <c:pt idx="2">
                  <c:v>12.473929236499069</c:v>
                </c:pt>
                <c:pt idx="3">
                  <c:v>11.9</c:v>
                </c:pt>
                <c:pt idx="4">
                  <c:v>11.364674868189807</c:v>
                </c:pt>
                <c:pt idx="5">
                  <c:v>12.53125</c:v>
                </c:pt>
                <c:pt idx="6">
                  <c:v>14.258620689655173</c:v>
                </c:pt>
                <c:pt idx="7">
                  <c:v>13.61798839458414</c:v>
                </c:pt>
                <c:pt idx="8">
                  <c:v>15.202928870292887</c:v>
                </c:pt>
                <c:pt idx="9">
                  <c:v>19.8</c:v>
                </c:pt>
                <c:pt idx="10">
                  <c:v>27.4</c:v>
                </c:pt>
                <c:pt idx="11">
                  <c:v>27.1</c:v>
                </c:pt>
                <c:pt idx="12">
                  <c:v>27.604519774011301</c:v>
                </c:pt>
                <c:pt idx="13">
                  <c:v>27.910256410256409</c:v>
                </c:pt>
                <c:pt idx="14">
                  <c:v>26.8</c:v>
                </c:pt>
                <c:pt idx="15">
                  <c:v>23.445900000000002</c:v>
                </c:pt>
                <c:pt idx="16">
                  <c:v>23.2</c:v>
                </c:pt>
                <c:pt idx="17">
                  <c:v>26.5</c:v>
                </c:pt>
                <c:pt idx="18">
                  <c:v>24.3</c:v>
                </c:pt>
                <c:pt idx="19">
                  <c:v>22.2</c:v>
                </c:pt>
                <c:pt idx="20">
                  <c:v>23.3</c:v>
                </c:pt>
                <c:pt idx="21">
                  <c:v>20.5</c:v>
                </c:pt>
                <c:pt idx="22">
                  <c:v>21.1</c:v>
                </c:pt>
                <c:pt idx="23">
                  <c:v>18.899999999999999</c:v>
                </c:pt>
                <c:pt idx="24">
                  <c:v>18.5</c:v>
                </c:pt>
                <c:pt idx="25">
                  <c:v>18.5</c:v>
                </c:pt>
                <c:pt idx="26">
                  <c:v>19.2</c:v>
                </c:pt>
                <c:pt idx="27">
                  <c:v>18.600000000000001</c:v>
                </c:pt>
                <c:pt idx="28">
                  <c:v>16.5</c:v>
                </c:pt>
                <c:pt idx="29">
                  <c:v>17.399999999999999</c:v>
                </c:pt>
                <c:pt idx="30">
                  <c:v>15.1</c:v>
                </c:pt>
                <c:pt idx="31">
                  <c:v>17.2</c:v>
                </c:pt>
                <c:pt idx="32">
                  <c:v>14.8</c:v>
                </c:pt>
                <c:pt idx="33">
                  <c:v>14</c:v>
                </c:pt>
                <c:pt idx="34">
                  <c:v>15.1</c:v>
                </c:pt>
                <c:pt idx="35">
                  <c:v>14</c:v>
                </c:pt>
                <c:pt idx="36">
                  <c:v>13.8</c:v>
                </c:pt>
                <c:pt idx="37">
                  <c:v>12.1</c:v>
                </c:pt>
                <c:pt idx="38">
                  <c:v>12.4</c:v>
                </c:pt>
                <c:pt idx="39">
                  <c:v>11.9</c:v>
                </c:pt>
                <c:pt idx="40">
                  <c:v>11.3</c:v>
                </c:pt>
                <c:pt idx="41">
                  <c:v>11.2</c:v>
                </c:pt>
                <c:pt idx="42">
                  <c:v>11.2</c:v>
                </c:pt>
                <c:pt idx="43">
                  <c:v>10.4</c:v>
                </c:pt>
                <c:pt idx="44">
                  <c:v>10</c:v>
                </c:pt>
                <c:pt idx="45">
                  <c:v>9.9</c:v>
                </c:pt>
                <c:pt idx="46">
                  <c:v>9.4</c:v>
                </c:pt>
                <c:pt idx="47">
                  <c:v>9.1999999999999993</c:v>
                </c:pt>
                <c:pt idx="48">
                  <c:v>8.3000000000000007</c:v>
                </c:pt>
                <c:pt idx="49">
                  <c:v>9.1999999999999993</c:v>
                </c:pt>
                <c:pt idx="50">
                  <c:v>10.6</c:v>
                </c:pt>
                <c:pt idx="51">
                  <c:v>10.3</c:v>
                </c:pt>
                <c:pt idx="52">
                  <c:v>10.4</c:v>
                </c:pt>
                <c:pt idx="53">
                  <c:v>10.199999999999999</c:v>
                </c:pt>
                <c:pt idx="54">
                  <c:v>10.1</c:v>
                </c:pt>
                <c:pt idx="55">
                  <c:v>10.1</c:v>
                </c:pt>
                <c:pt idx="56">
                  <c:v>10.199999999999999</c:v>
                </c:pt>
                <c:pt idx="57">
                  <c:v>10.1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C8-4259-A533-B823F78563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Ожидаемая инфляция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Лист1!$A$2:$A$62</c:f>
              <c:numCache>
                <c:formatCode>mmm\-yy</c:formatCode>
                <c:ptCount val="61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</c:numCache>
            </c:numRef>
          </c:cat>
          <c:val>
            <c:numRef>
              <c:f>Лист1!$C$2:$C$62</c:f>
              <c:numCache>
                <c:formatCode>General</c:formatCode>
                <c:ptCount val="61"/>
                <c:pt idx="0">
                  <c:v>11.5</c:v>
                </c:pt>
                <c:pt idx="1">
                  <c:v>12.7</c:v>
                </c:pt>
                <c:pt idx="2">
                  <c:v>11.720956719817767</c:v>
                </c:pt>
                <c:pt idx="3">
                  <c:v>11.3</c:v>
                </c:pt>
                <c:pt idx="4">
                  <c:v>11.830396475770925</c:v>
                </c:pt>
                <c:pt idx="5">
                  <c:v>12.459183673469388</c:v>
                </c:pt>
                <c:pt idx="6">
                  <c:v>13.817269076305221</c:v>
                </c:pt>
                <c:pt idx="7">
                  <c:v>13.146153846153846</c:v>
                </c:pt>
                <c:pt idx="8">
                  <c:v>15.462264150943396</c:v>
                </c:pt>
                <c:pt idx="9">
                  <c:v>16.600000000000001</c:v>
                </c:pt>
                <c:pt idx="10">
                  <c:v>18.100000000000001</c:v>
                </c:pt>
                <c:pt idx="11">
                  <c:v>15.7</c:v>
                </c:pt>
                <c:pt idx="12">
                  <c:v>13.967980295566502</c:v>
                </c:pt>
                <c:pt idx="13">
                  <c:v>14.32905982905983</c:v>
                </c:pt>
                <c:pt idx="14">
                  <c:v>15</c:v>
                </c:pt>
                <c:pt idx="15">
                  <c:v>13.9452</c:v>
                </c:pt>
                <c:pt idx="16">
                  <c:v>14.8</c:v>
                </c:pt>
                <c:pt idx="17">
                  <c:v>16</c:v>
                </c:pt>
                <c:pt idx="18">
                  <c:v>15.3</c:v>
                </c:pt>
                <c:pt idx="19">
                  <c:v>15.8</c:v>
                </c:pt>
                <c:pt idx="20">
                  <c:v>16.399999999999999</c:v>
                </c:pt>
                <c:pt idx="21">
                  <c:v>16.7</c:v>
                </c:pt>
                <c:pt idx="22">
                  <c:v>15.7</c:v>
                </c:pt>
                <c:pt idx="23">
                  <c:v>14.7</c:v>
                </c:pt>
                <c:pt idx="24">
                  <c:v>14.6</c:v>
                </c:pt>
                <c:pt idx="25">
                  <c:v>13.6</c:v>
                </c:pt>
                <c:pt idx="26">
                  <c:v>14.2</c:v>
                </c:pt>
                <c:pt idx="27">
                  <c:v>14.3</c:v>
                </c:pt>
                <c:pt idx="28">
                  <c:v>12.6</c:v>
                </c:pt>
                <c:pt idx="29">
                  <c:v>14.2</c:v>
                </c:pt>
                <c:pt idx="30">
                  <c:v>12.3</c:v>
                </c:pt>
                <c:pt idx="31">
                  <c:v>13.7</c:v>
                </c:pt>
                <c:pt idx="32">
                  <c:v>12.4</c:v>
                </c:pt>
                <c:pt idx="33">
                  <c:v>11.5</c:v>
                </c:pt>
                <c:pt idx="34">
                  <c:v>12.9</c:v>
                </c:pt>
                <c:pt idx="35">
                  <c:v>11.2</c:v>
                </c:pt>
                <c:pt idx="36">
                  <c:v>11</c:v>
                </c:pt>
                <c:pt idx="37">
                  <c:v>10.3</c:v>
                </c:pt>
                <c:pt idx="38">
                  <c:v>10.3</c:v>
                </c:pt>
                <c:pt idx="39">
                  <c:v>10.7</c:v>
                </c:pt>
                <c:pt idx="40">
                  <c:v>9.5</c:v>
                </c:pt>
                <c:pt idx="41">
                  <c:v>9.6</c:v>
                </c:pt>
                <c:pt idx="42">
                  <c:v>9.9</c:v>
                </c:pt>
                <c:pt idx="43">
                  <c:v>8.6999999999999993</c:v>
                </c:pt>
                <c:pt idx="44">
                  <c:v>8.6999999999999993</c:v>
                </c:pt>
                <c:pt idx="45">
                  <c:v>8.9</c:v>
                </c:pt>
                <c:pt idx="46">
                  <c:v>8.4</c:v>
                </c:pt>
                <c:pt idx="47">
                  <c:v>8.5</c:v>
                </c:pt>
                <c:pt idx="48">
                  <c:v>7.8</c:v>
                </c:pt>
                <c:pt idx="49">
                  <c:v>8.6</c:v>
                </c:pt>
                <c:pt idx="50">
                  <c:v>9.8000000000000007</c:v>
                </c:pt>
                <c:pt idx="51">
                  <c:v>9.6999999999999993</c:v>
                </c:pt>
                <c:pt idx="52">
                  <c:v>9.9</c:v>
                </c:pt>
                <c:pt idx="53">
                  <c:v>10.1</c:v>
                </c:pt>
                <c:pt idx="54">
                  <c:v>9.3000000000000007</c:v>
                </c:pt>
                <c:pt idx="55">
                  <c:v>9.8000000000000007</c:v>
                </c:pt>
                <c:pt idx="56">
                  <c:v>10.199999999999999</c:v>
                </c:pt>
                <c:pt idx="57">
                  <c:v>10.4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C8-4259-A533-B823F78563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ИПЦ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Лист1!$A$2:$A$62</c:f>
              <c:numCache>
                <c:formatCode>mmm\-yy</c:formatCode>
                <c:ptCount val="61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</c:numCache>
            </c:numRef>
          </c:cat>
          <c:val>
            <c:numRef>
              <c:f>Лист1!$D$2:$D$62</c:f>
              <c:numCache>
                <c:formatCode>General</c:formatCode>
                <c:ptCount val="61"/>
                <c:pt idx="0">
                  <c:v>7.3299999999999983</c:v>
                </c:pt>
                <c:pt idx="1">
                  <c:v>7.5900000000000034</c:v>
                </c:pt>
                <c:pt idx="2">
                  <c:v>7.8100000000000023</c:v>
                </c:pt>
                <c:pt idx="3">
                  <c:v>7.4500000000000028</c:v>
                </c:pt>
                <c:pt idx="4">
                  <c:v>7.5499999999999972</c:v>
                </c:pt>
                <c:pt idx="5">
                  <c:v>8.0300000000000011</c:v>
                </c:pt>
                <c:pt idx="6">
                  <c:v>8.2900000000000063</c:v>
                </c:pt>
                <c:pt idx="7">
                  <c:v>9.0600000000000023</c:v>
                </c:pt>
                <c:pt idx="8">
                  <c:v>11.349999999999994</c:v>
                </c:pt>
                <c:pt idx="9">
                  <c:v>14.959999999999994</c:v>
                </c:pt>
                <c:pt idx="10">
                  <c:v>16.700000000000003</c:v>
                </c:pt>
                <c:pt idx="11">
                  <c:v>16.920000000000002</c:v>
                </c:pt>
                <c:pt idx="12">
                  <c:v>16.409999999999997</c:v>
                </c:pt>
                <c:pt idx="13">
                  <c:v>15.780000000000001</c:v>
                </c:pt>
                <c:pt idx="14">
                  <c:v>15.280000000000001</c:v>
                </c:pt>
                <c:pt idx="15">
                  <c:v>15.64</c:v>
                </c:pt>
                <c:pt idx="16">
                  <c:v>15.769999999999996</c:v>
                </c:pt>
                <c:pt idx="17">
                  <c:v>15.680000000000007</c:v>
                </c:pt>
                <c:pt idx="18">
                  <c:v>15.590000000000003</c:v>
                </c:pt>
                <c:pt idx="19">
                  <c:v>14.980000000000004</c:v>
                </c:pt>
                <c:pt idx="20">
                  <c:v>12.909999999999997</c:v>
                </c:pt>
                <c:pt idx="21">
                  <c:v>9.769999999999996</c:v>
                </c:pt>
                <c:pt idx="22">
                  <c:v>8.0600000000000023</c:v>
                </c:pt>
                <c:pt idx="23">
                  <c:v>7.269999999999996</c:v>
                </c:pt>
                <c:pt idx="24">
                  <c:v>7.25</c:v>
                </c:pt>
                <c:pt idx="25">
                  <c:v>7.3100000000000023</c:v>
                </c:pt>
                <c:pt idx="26">
                  <c:v>7.4899999999999949</c:v>
                </c:pt>
                <c:pt idx="27">
                  <c:v>7.2099999999999937</c:v>
                </c:pt>
                <c:pt idx="28">
                  <c:v>6.8499999999999943</c:v>
                </c:pt>
                <c:pt idx="29">
                  <c:v>6.4300000000000068</c:v>
                </c:pt>
                <c:pt idx="30">
                  <c:v>6.0999999999999943</c:v>
                </c:pt>
                <c:pt idx="31">
                  <c:v>5.7800000000000011</c:v>
                </c:pt>
                <c:pt idx="32">
                  <c:v>5.3900000000000006</c:v>
                </c:pt>
                <c:pt idx="33">
                  <c:v>5.0400000000000063</c:v>
                </c:pt>
                <c:pt idx="34">
                  <c:v>4.5999999999999943</c:v>
                </c:pt>
                <c:pt idx="35">
                  <c:v>4.25</c:v>
                </c:pt>
                <c:pt idx="36">
                  <c:v>4.1400000000000006</c:v>
                </c:pt>
                <c:pt idx="37">
                  <c:v>4.0900000000000034</c:v>
                </c:pt>
                <c:pt idx="38">
                  <c:v>4.3499999999999943</c:v>
                </c:pt>
                <c:pt idx="39">
                  <c:v>3.8599999999999994</c:v>
                </c:pt>
                <c:pt idx="40">
                  <c:v>3.2900000000000063</c:v>
                </c:pt>
                <c:pt idx="41">
                  <c:v>2.9599999999999937</c:v>
                </c:pt>
                <c:pt idx="42">
                  <c:v>2.7199999999999989</c:v>
                </c:pt>
                <c:pt idx="43">
                  <c:v>2.4899999999999949</c:v>
                </c:pt>
                <c:pt idx="44">
                  <c:v>2.5100000000000051</c:v>
                </c:pt>
                <c:pt idx="45">
                  <c:v>2.1899999999999977</c:v>
                </c:pt>
                <c:pt idx="46">
                  <c:v>2.1800000000000068</c:v>
                </c:pt>
                <c:pt idx="47">
                  <c:v>2.3499999999999943</c:v>
                </c:pt>
                <c:pt idx="48">
                  <c:v>2.4000000000000057</c:v>
                </c:pt>
                <c:pt idx="49">
                  <c:v>2.4099999999999966</c:v>
                </c:pt>
                <c:pt idx="50">
                  <c:v>2.2900000000000063</c:v>
                </c:pt>
                <c:pt idx="51">
                  <c:v>2.5</c:v>
                </c:pt>
                <c:pt idx="52">
                  <c:v>3.0600000000000023</c:v>
                </c:pt>
                <c:pt idx="53">
                  <c:v>3.3799999999999955</c:v>
                </c:pt>
                <c:pt idx="54">
                  <c:v>3.5400000000000063</c:v>
                </c:pt>
                <c:pt idx="55">
                  <c:v>3.8299999999999983</c:v>
                </c:pt>
                <c:pt idx="56">
                  <c:v>4.2600000000000051</c:v>
                </c:pt>
                <c:pt idx="5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C8-4259-A533-B823F7856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496936"/>
        <c:axId val="351496544"/>
      </c:line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Лист1!$A$2:$A$62</c:f>
              <c:numCache>
                <c:formatCode>mmm\-yy</c:formatCode>
                <c:ptCount val="61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</c:numCache>
            </c:numRef>
          </c:cat>
          <c:val>
            <c:numRef>
              <c:f>Лист1!$E$2:$E$62</c:f>
              <c:numCache>
                <c:formatCode>General</c:formatCode>
                <c:ptCount val="61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C8-4259-A533-B823F7856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943888"/>
        <c:axId val="354944672"/>
      </c:lineChart>
      <c:dateAx>
        <c:axId val="351496936"/>
        <c:scaling>
          <c:orientation val="minMax"/>
          <c:min val="416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cross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496544"/>
        <c:crosses val="autoZero"/>
        <c:auto val="1"/>
        <c:lblOffset val="100"/>
        <c:baseTimeUnit val="months"/>
        <c:majorUnit val="12"/>
        <c:majorTimeUnit val="months"/>
        <c:minorUnit val="3"/>
        <c:minorTimeUnit val="months"/>
      </c:dateAx>
      <c:valAx>
        <c:axId val="351496544"/>
        <c:scaling>
          <c:orientation val="minMax"/>
          <c:max val="2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%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496936"/>
        <c:crosses val="autoZero"/>
        <c:crossBetween val="between"/>
        <c:majorUnit val="4"/>
      </c:valAx>
      <c:valAx>
        <c:axId val="354944672"/>
        <c:scaling>
          <c:orientation val="minMax"/>
          <c:max val="28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943888"/>
        <c:crosses val="max"/>
        <c:crossBetween val="between"/>
        <c:majorUnit val="4"/>
      </c:valAx>
      <c:dateAx>
        <c:axId val="3549438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5494467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effectLst/>
              </a:rPr>
              <a:t>У предприятий повысились краткосрочные ожидания роста цен на продукцию</a:t>
            </a:r>
            <a:endParaRPr lang="ru-RU" sz="12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597952392209635"/>
          <c:y val="0.16850476922194615"/>
          <c:w val="0.84221709006928402"/>
          <c:h val="0.56731671854868726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Экономика всего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Лист1!$A$17:$A$76</c:f>
              <c:numCache>
                <c:formatCode>mmm\-yy</c:formatCode>
                <c:ptCount val="60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</c:numCache>
            </c:numRef>
          </c:cat>
          <c:val>
            <c:numRef>
              <c:f>Лист1!$B$17:$B$76</c:f>
              <c:numCache>
                <c:formatCode>General</c:formatCode>
                <c:ptCount val="60"/>
                <c:pt idx="0">
                  <c:v>14.3326889461609</c:v>
                </c:pt>
                <c:pt idx="1">
                  <c:v>12.6723167448831</c:v>
                </c:pt>
                <c:pt idx="2">
                  <c:v>12.1041035847446</c:v>
                </c:pt>
                <c:pt idx="3">
                  <c:v>12.3544626684109</c:v>
                </c:pt>
                <c:pt idx="4">
                  <c:v>13.3692594426029</c:v>
                </c:pt>
                <c:pt idx="5">
                  <c:v>15.508680251034599</c:v>
                </c:pt>
                <c:pt idx="6">
                  <c:v>18.106064241952701</c:v>
                </c:pt>
                <c:pt idx="7">
                  <c:v>22.094004516350999</c:v>
                </c:pt>
                <c:pt idx="8">
                  <c:v>23.3951518158533</c:v>
                </c:pt>
                <c:pt idx="9">
                  <c:v>22.464972476722501</c:v>
                </c:pt>
                <c:pt idx="10">
                  <c:v>19.2389089862464</c:v>
                </c:pt>
                <c:pt idx="11">
                  <c:v>15.9734840558214</c:v>
                </c:pt>
                <c:pt idx="12">
                  <c:v>13.388477020767599</c:v>
                </c:pt>
                <c:pt idx="13">
                  <c:v>13.192534383940799</c:v>
                </c:pt>
                <c:pt idx="14">
                  <c:v>12.529875628942399</c:v>
                </c:pt>
                <c:pt idx="15">
                  <c:v>14.945715114219</c:v>
                </c:pt>
                <c:pt idx="16">
                  <c:v>14.5329141778</c:v>
                </c:pt>
                <c:pt idx="17">
                  <c:v>13.602273913717999</c:v>
                </c:pt>
                <c:pt idx="18">
                  <c:v>13.6635021878062</c:v>
                </c:pt>
                <c:pt idx="19">
                  <c:v>13.202506381597299</c:v>
                </c:pt>
                <c:pt idx="20">
                  <c:v>13.335509063482</c:v>
                </c:pt>
                <c:pt idx="21">
                  <c:v>13.748644339888701</c:v>
                </c:pt>
                <c:pt idx="22">
                  <c:v>13.3594866599711</c:v>
                </c:pt>
                <c:pt idx="23">
                  <c:v>13.50041677361</c:v>
                </c:pt>
                <c:pt idx="24">
                  <c:v>13.3171172382922</c:v>
                </c:pt>
                <c:pt idx="25">
                  <c:v>12.9159552162984</c:v>
                </c:pt>
                <c:pt idx="26">
                  <c:v>11.719639568665899</c:v>
                </c:pt>
                <c:pt idx="27">
                  <c:v>11.2929955963093</c:v>
                </c:pt>
                <c:pt idx="28">
                  <c:v>11.0425911236023</c:v>
                </c:pt>
                <c:pt idx="29">
                  <c:v>11.566704817264799</c:v>
                </c:pt>
                <c:pt idx="30">
                  <c:v>10.496582119201801</c:v>
                </c:pt>
                <c:pt idx="31">
                  <c:v>9.8410531721335204</c:v>
                </c:pt>
                <c:pt idx="32">
                  <c:v>9.3923632858901396</c:v>
                </c:pt>
                <c:pt idx="33">
                  <c:v>8.7381831771884197</c:v>
                </c:pt>
                <c:pt idx="34">
                  <c:v>7.7778572568864996</c:v>
                </c:pt>
                <c:pt idx="35">
                  <c:v>7.4265325246991001</c:v>
                </c:pt>
                <c:pt idx="36">
                  <c:v>7.9562944811345702</c:v>
                </c:pt>
                <c:pt idx="37">
                  <c:v>8.4422327725034698</c:v>
                </c:pt>
                <c:pt idx="38">
                  <c:v>9.0669154147259405</c:v>
                </c:pt>
                <c:pt idx="39">
                  <c:v>8.0672933296161506</c:v>
                </c:pt>
                <c:pt idx="40">
                  <c:v>7.5418469767448801</c:v>
                </c:pt>
                <c:pt idx="41">
                  <c:v>7.3701077018257104</c:v>
                </c:pt>
                <c:pt idx="42">
                  <c:v>7.3418818775770998</c:v>
                </c:pt>
                <c:pt idx="43">
                  <c:v>7.4277500181587204</c:v>
                </c:pt>
                <c:pt idx="44">
                  <c:v>7.0405286047161901</c:v>
                </c:pt>
                <c:pt idx="45">
                  <c:v>6.4396166368769103</c:v>
                </c:pt>
                <c:pt idx="46">
                  <c:v>6.9079616827548804</c:v>
                </c:pt>
                <c:pt idx="47">
                  <c:v>8.4751908582845399</c:v>
                </c:pt>
                <c:pt idx="48">
                  <c:v>9.6925472211035597</c:v>
                </c:pt>
                <c:pt idx="49">
                  <c:v>10.0251070420069</c:v>
                </c:pt>
                <c:pt idx="50">
                  <c:v>10.826508938584601</c:v>
                </c:pt>
                <c:pt idx="51">
                  <c:v>11.1190119471767</c:v>
                </c:pt>
                <c:pt idx="52">
                  <c:v>12.500853636115099</c:v>
                </c:pt>
                <c:pt idx="53">
                  <c:v>13.1544382007361</c:v>
                </c:pt>
                <c:pt idx="54">
                  <c:v>14.0706125435752</c:v>
                </c:pt>
                <c:pt idx="55">
                  <c:v>16.667363517893101</c:v>
                </c:pt>
                <c:pt idx="56">
                  <c:v>18.918995644523999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F-46E1-86DD-9618BB7FD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455312"/>
        <c:axId val="282498240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Добыча пол. ископаемых 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Лист1!$A$17:$A$73</c:f>
              <c:numCache>
                <c:formatCode>mmm\-yy</c:formatCode>
                <c:ptCount val="57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</c:numCache>
            </c:numRef>
          </c:cat>
          <c:val>
            <c:numRef>
              <c:f>Лист1!$C$17:$C$73</c:f>
              <c:numCache>
                <c:formatCode>General</c:formatCode>
                <c:ptCount val="57"/>
                <c:pt idx="0">
                  <c:v>7.4224170732301697</c:v>
                </c:pt>
                <c:pt idx="1">
                  <c:v>7.3131046761026202</c:v>
                </c:pt>
                <c:pt idx="2">
                  <c:v>10.0415679589068</c:v>
                </c:pt>
                <c:pt idx="3">
                  <c:v>10.571902577713599</c:v>
                </c:pt>
                <c:pt idx="4">
                  <c:v>4.6252609161168703</c:v>
                </c:pt>
                <c:pt idx="5">
                  <c:v>8.6440567426632509</c:v>
                </c:pt>
                <c:pt idx="6">
                  <c:v>6.8247802759839002</c:v>
                </c:pt>
                <c:pt idx="7">
                  <c:v>7.0647210294375098</c:v>
                </c:pt>
                <c:pt idx="8">
                  <c:v>16.588490157812601</c:v>
                </c:pt>
                <c:pt idx="9">
                  <c:v>17.666874448431098</c:v>
                </c:pt>
                <c:pt idx="10">
                  <c:v>15.183820121043</c:v>
                </c:pt>
                <c:pt idx="11">
                  <c:v>13.296303558360499</c:v>
                </c:pt>
                <c:pt idx="12">
                  <c:v>10.084756618437201</c:v>
                </c:pt>
                <c:pt idx="13">
                  <c:v>11.3403501596321</c:v>
                </c:pt>
                <c:pt idx="14">
                  <c:v>10.3826138829993</c:v>
                </c:pt>
                <c:pt idx="15">
                  <c:v>7.2852155124792404</c:v>
                </c:pt>
                <c:pt idx="16">
                  <c:v>7.1079263810981299</c:v>
                </c:pt>
                <c:pt idx="17">
                  <c:v>7.8817081689183697</c:v>
                </c:pt>
                <c:pt idx="18">
                  <c:v>7.1838986282237798</c:v>
                </c:pt>
                <c:pt idx="19">
                  <c:v>5.4826183683092999</c:v>
                </c:pt>
                <c:pt idx="20">
                  <c:v>3.3926451754525999</c:v>
                </c:pt>
                <c:pt idx="21">
                  <c:v>6.2999016510251202</c:v>
                </c:pt>
                <c:pt idx="22">
                  <c:v>16.200604026020901</c:v>
                </c:pt>
                <c:pt idx="23">
                  <c:v>13.7911954476857</c:v>
                </c:pt>
                <c:pt idx="24">
                  <c:v>12.331599584241699</c:v>
                </c:pt>
                <c:pt idx="25">
                  <c:v>12.934704628722899</c:v>
                </c:pt>
                <c:pt idx="26">
                  <c:v>10.1288611354927</c:v>
                </c:pt>
                <c:pt idx="27">
                  <c:v>9.7815145260455107</c:v>
                </c:pt>
                <c:pt idx="28">
                  <c:v>10.7450424148543</c:v>
                </c:pt>
                <c:pt idx="29">
                  <c:v>9.9697138936188896</c:v>
                </c:pt>
                <c:pt idx="30">
                  <c:v>9.8485697674115507</c:v>
                </c:pt>
                <c:pt idx="31">
                  <c:v>9.4550548063620301</c:v>
                </c:pt>
                <c:pt idx="32">
                  <c:v>6.9917071074582804</c:v>
                </c:pt>
                <c:pt idx="33">
                  <c:v>4.9632610285816696</c:v>
                </c:pt>
                <c:pt idx="34">
                  <c:v>3.8627823148517302</c:v>
                </c:pt>
                <c:pt idx="35">
                  <c:v>4.7051673940155299</c:v>
                </c:pt>
                <c:pt idx="36">
                  <c:v>5.3168324686624899</c:v>
                </c:pt>
                <c:pt idx="37">
                  <c:v>3.59413058274535</c:v>
                </c:pt>
                <c:pt idx="38">
                  <c:v>5.0234816056441902</c:v>
                </c:pt>
                <c:pt idx="39">
                  <c:v>6.3717780486527102</c:v>
                </c:pt>
                <c:pt idx="40">
                  <c:v>7.74293392443853</c:v>
                </c:pt>
                <c:pt idx="41">
                  <c:v>7.7778785346103501</c:v>
                </c:pt>
                <c:pt idx="42">
                  <c:v>8.9358866949886302</c:v>
                </c:pt>
                <c:pt idx="43">
                  <c:v>7.9907347408379499</c:v>
                </c:pt>
                <c:pt idx="44">
                  <c:v>7.2256665974608598</c:v>
                </c:pt>
                <c:pt idx="45">
                  <c:v>6.2590760031160997</c:v>
                </c:pt>
                <c:pt idx="46">
                  <c:v>7.1420105825362903</c:v>
                </c:pt>
                <c:pt idx="47">
                  <c:v>7.5861513957628599</c:v>
                </c:pt>
                <c:pt idx="48">
                  <c:v>8.4529039373190002</c:v>
                </c:pt>
                <c:pt idx="49">
                  <c:v>9.6674318568674504</c:v>
                </c:pt>
                <c:pt idx="50">
                  <c:v>10.160815605477501</c:v>
                </c:pt>
                <c:pt idx="51">
                  <c:v>9.7974093547966898</c:v>
                </c:pt>
                <c:pt idx="52">
                  <c:v>7.09712796176838</c:v>
                </c:pt>
                <c:pt idx="53">
                  <c:v>8.3968705888913604</c:v>
                </c:pt>
                <c:pt idx="54">
                  <c:v>7.8280821817004203</c:v>
                </c:pt>
                <c:pt idx="55">
                  <c:v>9.9344531604355399</c:v>
                </c:pt>
                <c:pt idx="56">
                  <c:v>9.2998384289591307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DF-46E1-86DD-9618BB7FD7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Обраб. производства 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Лист1!$A$17:$A$73</c:f>
              <c:numCache>
                <c:formatCode>mmm\-yy</c:formatCode>
                <c:ptCount val="57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</c:numCache>
            </c:numRef>
          </c:cat>
          <c:val>
            <c:numRef>
              <c:f>Лист1!$D$17:$D$73</c:f>
              <c:numCache>
                <c:formatCode>General</c:formatCode>
                <c:ptCount val="57"/>
                <c:pt idx="0">
                  <c:v>13.6098310097614</c:v>
                </c:pt>
                <c:pt idx="1">
                  <c:v>13.294635293755199</c:v>
                </c:pt>
                <c:pt idx="2">
                  <c:v>13.5568611953619</c:v>
                </c:pt>
                <c:pt idx="3">
                  <c:v>13.4148889564005</c:v>
                </c:pt>
                <c:pt idx="4">
                  <c:v>13.551004949583501</c:v>
                </c:pt>
                <c:pt idx="5">
                  <c:v>15.472277404566199</c:v>
                </c:pt>
                <c:pt idx="6">
                  <c:v>16.690766266104198</c:v>
                </c:pt>
                <c:pt idx="7">
                  <c:v>19.110546206669099</c:v>
                </c:pt>
                <c:pt idx="8">
                  <c:v>19.3932863542835</c:v>
                </c:pt>
                <c:pt idx="9">
                  <c:v>18.843460972158901</c:v>
                </c:pt>
                <c:pt idx="10">
                  <c:v>16.815823295656902</c:v>
                </c:pt>
                <c:pt idx="11">
                  <c:v>16.8223692391851</c:v>
                </c:pt>
                <c:pt idx="12">
                  <c:v>15.3115431988429</c:v>
                </c:pt>
                <c:pt idx="13">
                  <c:v>15.6570701932619</c:v>
                </c:pt>
                <c:pt idx="14">
                  <c:v>15.2683426897137</c:v>
                </c:pt>
                <c:pt idx="15">
                  <c:v>16.533746356776401</c:v>
                </c:pt>
                <c:pt idx="16">
                  <c:v>17.073856913865999</c:v>
                </c:pt>
                <c:pt idx="17">
                  <c:v>14.9571378947842</c:v>
                </c:pt>
                <c:pt idx="18">
                  <c:v>15.153502814216999</c:v>
                </c:pt>
                <c:pt idx="19">
                  <c:v>13.8747670565569</c:v>
                </c:pt>
                <c:pt idx="20">
                  <c:v>14.1123652851201</c:v>
                </c:pt>
                <c:pt idx="21">
                  <c:v>14.264891375309301</c:v>
                </c:pt>
                <c:pt idx="22">
                  <c:v>14.1438427799647</c:v>
                </c:pt>
                <c:pt idx="23">
                  <c:v>13.8119147622414</c:v>
                </c:pt>
                <c:pt idx="24">
                  <c:v>13.881004934654699</c:v>
                </c:pt>
                <c:pt idx="25">
                  <c:v>13.0809131743184</c:v>
                </c:pt>
                <c:pt idx="26">
                  <c:v>12.5482629494196</c:v>
                </c:pt>
                <c:pt idx="27">
                  <c:v>11.995034476793499</c:v>
                </c:pt>
                <c:pt idx="28">
                  <c:v>10.5758944166726</c:v>
                </c:pt>
                <c:pt idx="29">
                  <c:v>11.402364761987201</c:v>
                </c:pt>
                <c:pt idx="30">
                  <c:v>10.3006633308137</c:v>
                </c:pt>
                <c:pt idx="31">
                  <c:v>10.479161941280701</c:v>
                </c:pt>
                <c:pt idx="32">
                  <c:v>10.3242814743246</c:v>
                </c:pt>
                <c:pt idx="33">
                  <c:v>9.5910326590765305</c:v>
                </c:pt>
                <c:pt idx="34">
                  <c:v>9.1167229419545404</c:v>
                </c:pt>
                <c:pt idx="35">
                  <c:v>8.5239814725350005</c:v>
                </c:pt>
                <c:pt idx="36">
                  <c:v>8.1230354413765902</c:v>
                </c:pt>
                <c:pt idx="37">
                  <c:v>8.1308427236807503</c:v>
                </c:pt>
                <c:pt idx="38">
                  <c:v>8.3107491833164602</c:v>
                </c:pt>
                <c:pt idx="39">
                  <c:v>8.0670557253063198</c:v>
                </c:pt>
                <c:pt idx="40">
                  <c:v>7.8901339007009099</c:v>
                </c:pt>
                <c:pt idx="41">
                  <c:v>8.0476490103286302</c:v>
                </c:pt>
                <c:pt idx="42">
                  <c:v>7.8016420391761896</c:v>
                </c:pt>
                <c:pt idx="43">
                  <c:v>8.3108295350648405</c:v>
                </c:pt>
                <c:pt idx="44">
                  <c:v>8.6892245642304005</c:v>
                </c:pt>
                <c:pt idx="45">
                  <c:v>8.6195331943013098</c:v>
                </c:pt>
                <c:pt idx="46">
                  <c:v>9.1096672156005702</c:v>
                </c:pt>
                <c:pt idx="47">
                  <c:v>10.148285713908599</c:v>
                </c:pt>
                <c:pt idx="48">
                  <c:v>10.652088297100599</c:v>
                </c:pt>
                <c:pt idx="49">
                  <c:v>10.8961992232834</c:v>
                </c:pt>
                <c:pt idx="50">
                  <c:v>12.030815625681401</c:v>
                </c:pt>
                <c:pt idx="51">
                  <c:v>12.707807691123399</c:v>
                </c:pt>
                <c:pt idx="52">
                  <c:v>14.918199134868001</c:v>
                </c:pt>
                <c:pt idx="53">
                  <c:v>15.6958161249149</c:v>
                </c:pt>
                <c:pt idx="54">
                  <c:v>17.392770666245699</c:v>
                </c:pt>
                <c:pt idx="55">
                  <c:v>20.091396061783101</c:v>
                </c:pt>
                <c:pt idx="56">
                  <c:v>21.799672894861999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DF-46E1-86DD-9618BB7FD77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Лист1!$A$17:$A$73</c:f>
              <c:numCache>
                <c:formatCode>mmm\-yy</c:formatCode>
                <c:ptCount val="57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</c:numCache>
            </c:numRef>
          </c:cat>
          <c:val>
            <c:numRef>
              <c:f>Лист1!$E$17:$E$73</c:f>
              <c:numCache>
                <c:formatCode>General</c:formatCode>
                <c:ptCount val="57"/>
                <c:pt idx="0">
                  <c:v>14.612009901120349</c:v>
                </c:pt>
                <c:pt idx="1">
                  <c:v>11.964408065754951</c:v>
                </c:pt>
                <c:pt idx="2">
                  <c:v>10.105996188024804</c:v>
                </c:pt>
                <c:pt idx="3">
                  <c:v>9.6854171811106298</c:v>
                </c:pt>
                <c:pt idx="4">
                  <c:v>11.902824917097451</c:v>
                </c:pt>
                <c:pt idx="5">
                  <c:v>13.272431218432299</c:v>
                </c:pt>
                <c:pt idx="6">
                  <c:v>15.837593136194851</c:v>
                </c:pt>
                <c:pt idx="7">
                  <c:v>20.132811516362249</c:v>
                </c:pt>
                <c:pt idx="8">
                  <c:v>20.602331512875701</c:v>
                </c:pt>
                <c:pt idx="9">
                  <c:v>21.027678147895902</c:v>
                </c:pt>
                <c:pt idx="10">
                  <c:v>17.645175206005401</c:v>
                </c:pt>
                <c:pt idx="11">
                  <c:v>10.824413643303201</c:v>
                </c:pt>
                <c:pt idx="12">
                  <c:v>10.8559256177774</c:v>
                </c:pt>
                <c:pt idx="13">
                  <c:v>9.7323698763492796</c:v>
                </c:pt>
                <c:pt idx="14">
                  <c:v>8.8266745423322401</c:v>
                </c:pt>
                <c:pt idx="15">
                  <c:v>11.7251157002464</c:v>
                </c:pt>
                <c:pt idx="16">
                  <c:v>9.4330770092320808</c:v>
                </c:pt>
                <c:pt idx="17">
                  <c:v>11.1818472112011</c:v>
                </c:pt>
                <c:pt idx="18">
                  <c:v>12.7707595219736</c:v>
                </c:pt>
                <c:pt idx="19">
                  <c:v>9.7135186148993302</c:v>
                </c:pt>
                <c:pt idx="20">
                  <c:v>11.0108544837049</c:v>
                </c:pt>
                <c:pt idx="21">
                  <c:v>9.1271054358058006</c:v>
                </c:pt>
                <c:pt idx="22">
                  <c:v>9.9896357096733208</c:v>
                </c:pt>
                <c:pt idx="23">
                  <c:v>13.3426094733497</c:v>
                </c:pt>
                <c:pt idx="24">
                  <c:v>12.566115690653</c:v>
                </c:pt>
                <c:pt idx="25">
                  <c:v>11.8437777654767</c:v>
                </c:pt>
                <c:pt idx="26">
                  <c:v>11.0281245066738</c:v>
                </c:pt>
                <c:pt idx="27">
                  <c:v>11.4348871589587</c:v>
                </c:pt>
                <c:pt idx="28">
                  <c:v>13.3332231826504</c:v>
                </c:pt>
                <c:pt idx="29">
                  <c:v>9.4525988098973404</c:v>
                </c:pt>
                <c:pt idx="30">
                  <c:v>8.2782635386469003</c:v>
                </c:pt>
                <c:pt idx="31">
                  <c:v>6.5602807932342104</c:v>
                </c:pt>
                <c:pt idx="32">
                  <c:v>5.3610745294484303</c:v>
                </c:pt>
                <c:pt idx="33">
                  <c:v>5.5186394002557302</c:v>
                </c:pt>
                <c:pt idx="34">
                  <c:v>4.1124397194102897</c:v>
                </c:pt>
                <c:pt idx="35">
                  <c:v>5.2808152139659503</c:v>
                </c:pt>
                <c:pt idx="36">
                  <c:v>6.0706278045936504</c:v>
                </c:pt>
                <c:pt idx="37">
                  <c:v>8.4947799761237004</c:v>
                </c:pt>
                <c:pt idx="38">
                  <c:v>8.8293615944305603</c:v>
                </c:pt>
                <c:pt idx="39">
                  <c:v>6.0352435345781297</c:v>
                </c:pt>
                <c:pt idx="40">
                  <c:v>2.9647574914324202</c:v>
                </c:pt>
                <c:pt idx="41">
                  <c:v>3.0362463979908498</c:v>
                </c:pt>
                <c:pt idx="42">
                  <c:v>3.26337213305949</c:v>
                </c:pt>
                <c:pt idx="43">
                  <c:v>3.43246128208306</c:v>
                </c:pt>
                <c:pt idx="44">
                  <c:v>-6.2929389950250297E-2</c:v>
                </c:pt>
                <c:pt idx="45">
                  <c:v>0.80077462745579397</c:v>
                </c:pt>
                <c:pt idx="46">
                  <c:v>0.44547917012687099</c:v>
                </c:pt>
                <c:pt idx="47">
                  <c:v>1.8855420892272401</c:v>
                </c:pt>
                <c:pt idx="48">
                  <c:v>3.5489826151710102</c:v>
                </c:pt>
                <c:pt idx="49">
                  <c:v>5.6161536938314196</c:v>
                </c:pt>
                <c:pt idx="50">
                  <c:v>7.7369447681779597</c:v>
                </c:pt>
                <c:pt idx="51">
                  <c:v>7.7307224556160898</c:v>
                </c:pt>
                <c:pt idx="52">
                  <c:v>8.69405928102044</c:v>
                </c:pt>
                <c:pt idx="53">
                  <c:v>10.7590015220671</c:v>
                </c:pt>
                <c:pt idx="54">
                  <c:v>7.85853509828498</c:v>
                </c:pt>
                <c:pt idx="55">
                  <c:v>9.2234544462386996</c:v>
                </c:pt>
                <c:pt idx="56">
                  <c:v>13.305648183771099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DF-46E1-86DD-9618BB7FD77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Строительство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Лист1!$A$17:$A$73</c:f>
              <c:numCache>
                <c:formatCode>mmm\-yy</c:formatCode>
                <c:ptCount val="57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</c:numCache>
            </c:numRef>
          </c:cat>
          <c:val>
            <c:numRef>
              <c:f>Лист1!$F$17:$F$73</c:f>
              <c:numCache>
                <c:formatCode>General</c:formatCode>
                <c:ptCount val="57"/>
                <c:pt idx="0">
                  <c:v>9.8184440104328203</c:v>
                </c:pt>
                <c:pt idx="1">
                  <c:v>10.3927557379895</c:v>
                </c:pt>
                <c:pt idx="2">
                  <c:v>10.5196855056417</c:v>
                </c:pt>
                <c:pt idx="3">
                  <c:v>10.825540777268699</c:v>
                </c:pt>
                <c:pt idx="4">
                  <c:v>11.2476556059137</c:v>
                </c:pt>
                <c:pt idx="5">
                  <c:v>12.4610697477823</c:v>
                </c:pt>
                <c:pt idx="6">
                  <c:v>13.5640931097623</c:v>
                </c:pt>
                <c:pt idx="7">
                  <c:v>17.451908147300799</c:v>
                </c:pt>
                <c:pt idx="8">
                  <c:v>19.236140236294027</c:v>
                </c:pt>
                <c:pt idx="9">
                  <c:v>15.991675481404901</c:v>
                </c:pt>
                <c:pt idx="10">
                  <c:v>15.400158576205101</c:v>
                </c:pt>
                <c:pt idx="11">
                  <c:v>10.8109238555665</c:v>
                </c:pt>
                <c:pt idx="12">
                  <c:v>8.3344542350283906</c:v>
                </c:pt>
                <c:pt idx="13">
                  <c:v>7.4034758436863397</c:v>
                </c:pt>
                <c:pt idx="14">
                  <c:v>7.4933775788909003</c:v>
                </c:pt>
                <c:pt idx="15">
                  <c:v>10.837004632851199</c:v>
                </c:pt>
                <c:pt idx="16">
                  <c:v>10.1146497791113</c:v>
                </c:pt>
                <c:pt idx="17">
                  <c:v>10.120042713121499</c:v>
                </c:pt>
                <c:pt idx="18">
                  <c:v>9.5406676536439807</c:v>
                </c:pt>
                <c:pt idx="19">
                  <c:v>6.8987467662286104</c:v>
                </c:pt>
                <c:pt idx="20">
                  <c:v>6.3450243602587504</c:v>
                </c:pt>
                <c:pt idx="21">
                  <c:v>5.9050676768111199</c:v>
                </c:pt>
                <c:pt idx="22">
                  <c:v>6.2247262535311698</c:v>
                </c:pt>
                <c:pt idx="23">
                  <c:v>7.1629358316075997</c:v>
                </c:pt>
                <c:pt idx="24">
                  <c:v>8.1923950820463904</c:v>
                </c:pt>
                <c:pt idx="25">
                  <c:v>8.9371297191849397</c:v>
                </c:pt>
                <c:pt idx="26">
                  <c:v>7.2166794830109504</c:v>
                </c:pt>
                <c:pt idx="27">
                  <c:v>7.23320233210237</c:v>
                </c:pt>
                <c:pt idx="28">
                  <c:v>7.8816018004657202</c:v>
                </c:pt>
                <c:pt idx="29">
                  <c:v>6.80089281815376</c:v>
                </c:pt>
                <c:pt idx="30">
                  <c:v>5.6191455334788598</c:v>
                </c:pt>
                <c:pt idx="31">
                  <c:v>3.7487669369335999</c:v>
                </c:pt>
                <c:pt idx="32">
                  <c:v>5.0703092473157998</c:v>
                </c:pt>
                <c:pt idx="33">
                  <c:v>5.0975642099238598</c:v>
                </c:pt>
                <c:pt idx="34">
                  <c:v>4.4764143119341497</c:v>
                </c:pt>
                <c:pt idx="35">
                  <c:v>4.7785847961384196</c:v>
                </c:pt>
                <c:pt idx="36">
                  <c:v>4.1072820893318003</c:v>
                </c:pt>
                <c:pt idx="37">
                  <c:v>4.3934157828925402</c:v>
                </c:pt>
                <c:pt idx="38">
                  <c:v>5.1007806660473696</c:v>
                </c:pt>
                <c:pt idx="39">
                  <c:v>3.72922201517492</c:v>
                </c:pt>
                <c:pt idx="40">
                  <c:v>3.12564650932153</c:v>
                </c:pt>
                <c:pt idx="41">
                  <c:v>4.3156639644024901</c:v>
                </c:pt>
                <c:pt idx="42">
                  <c:v>3.8692632783039498</c:v>
                </c:pt>
                <c:pt idx="43">
                  <c:v>4.2945852286859898</c:v>
                </c:pt>
                <c:pt idx="44">
                  <c:v>3.0511630392805</c:v>
                </c:pt>
                <c:pt idx="45">
                  <c:v>3.6005088481328902</c:v>
                </c:pt>
                <c:pt idx="46">
                  <c:v>3.80967446689499</c:v>
                </c:pt>
                <c:pt idx="47">
                  <c:v>4.2396882859598302</c:v>
                </c:pt>
                <c:pt idx="48">
                  <c:v>5.4622723557969399</c:v>
                </c:pt>
                <c:pt idx="49">
                  <c:v>5.2349687245801704</c:v>
                </c:pt>
                <c:pt idx="50">
                  <c:v>5.5761952002781801</c:v>
                </c:pt>
                <c:pt idx="51">
                  <c:v>5.4109860051886196</c:v>
                </c:pt>
                <c:pt idx="52">
                  <c:v>6.6417043154894699</c:v>
                </c:pt>
                <c:pt idx="53">
                  <c:v>5.9312249634343104</c:v>
                </c:pt>
                <c:pt idx="54">
                  <c:v>9.1986625238553295</c:v>
                </c:pt>
                <c:pt idx="55">
                  <c:v>12.1285746975378</c:v>
                </c:pt>
                <c:pt idx="56">
                  <c:v>14.634554611704401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DF-46E1-86DD-9618BB7FD77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Торговля опт. и розн.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Лист1!$A$17:$A$73</c:f>
              <c:numCache>
                <c:formatCode>mmm\-yy</c:formatCode>
                <c:ptCount val="57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</c:numCache>
            </c:numRef>
          </c:cat>
          <c:val>
            <c:numRef>
              <c:f>Лист1!$G$17:$G$73</c:f>
              <c:numCache>
                <c:formatCode>General</c:formatCode>
                <c:ptCount val="57"/>
                <c:pt idx="0">
                  <c:v>21.352198160911701</c:v>
                </c:pt>
                <c:pt idx="1">
                  <c:v>19.078308273946099</c:v>
                </c:pt>
                <c:pt idx="2">
                  <c:v>17.866736060341999</c:v>
                </c:pt>
                <c:pt idx="3">
                  <c:v>19.062511705394801</c:v>
                </c:pt>
                <c:pt idx="4">
                  <c:v>21.320624858824001</c:v>
                </c:pt>
                <c:pt idx="5">
                  <c:v>24.817074266625202</c:v>
                </c:pt>
                <c:pt idx="6">
                  <c:v>28.203839109164502</c:v>
                </c:pt>
                <c:pt idx="7">
                  <c:v>33.500027460101201</c:v>
                </c:pt>
                <c:pt idx="8">
                  <c:v>36.949525909135303</c:v>
                </c:pt>
                <c:pt idx="9">
                  <c:v>32.894347068196602</c:v>
                </c:pt>
                <c:pt idx="10">
                  <c:v>28.103656854979601</c:v>
                </c:pt>
                <c:pt idx="11">
                  <c:v>23.0245766774941</c:v>
                </c:pt>
                <c:pt idx="12">
                  <c:v>19.179967539797801</c:v>
                </c:pt>
                <c:pt idx="13">
                  <c:v>20.186355170460899</c:v>
                </c:pt>
                <c:pt idx="14">
                  <c:v>20.4250026020589</c:v>
                </c:pt>
                <c:pt idx="15">
                  <c:v>23.766167128158099</c:v>
                </c:pt>
                <c:pt idx="16">
                  <c:v>24.1979389647022</c:v>
                </c:pt>
                <c:pt idx="17">
                  <c:v>21.658600616772102</c:v>
                </c:pt>
                <c:pt idx="18">
                  <c:v>20.892807677722399</c:v>
                </c:pt>
                <c:pt idx="19">
                  <c:v>21.9321767475179</c:v>
                </c:pt>
                <c:pt idx="20">
                  <c:v>21.775612239679301</c:v>
                </c:pt>
                <c:pt idx="21">
                  <c:v>22.571574290340902</c:v>
                </c:pt>
                <c:pt idx="22">
                  <c:v>21.526288193395398</c:v>
                </c:pt>
                <c:pt idx="23">
                  <c:v>20.536857221888699</c:v>
                </c:pt>
                <c:pt idx="24">
                  <c:v>21.260818784337101</c:v>
                </c:pt>
                <c:pt idx="25">
                  <c:v>19.597704937491201</c:v>
                </c:pt>
                <c:pt idx="26">
                  <c:v>17.762339782807398</c:v>
                </c:pt>
                <c:pt idx="27">
                  <c:v>16.607709060142501</c:v>
                </c:pt>
                <c:pt idx="28">
                  <c:v>15.015501634726499</c:v>
                </c:pt>
                <c:pt idx="29">
                  <c:v>17.4632639874856</c:v>
                </c:pt>
                <c:pt idx="30">
                  <c:v>17.602886889059</c:v>
                </c:pt>
                <c:pt idx="31">
                  <c:v>16.096577980358798</c:v>
                </c:pt>
                <c:pt idx="32">
                  <c:v>14.108350208678999</c:v>
                </c:pt>
                <c:pt idx="33">
                  <c:v>12.953920239853501</c:v>
                </c:pt>
                <c:pt idx="34">
                  <c:v>12.4269214250522</c:v>
                </c:pt>
                <c:pt idx="35">
                  <c:v>12.0089209812626</c:v>
                </c:pt>
                <c:pt idx="36">
                  <c:v>12.9506525313931</c:v>
                </c:pt>
                <c:pt idx="37">
                  <c:v>12.6923612178377</c:v>
                </c:pt>
                <c:pt idx="38">
                  <c:v>13.768381919784799</c:v>
                </c:pt>
                <c:pt idx="39">
                  <c:v>12.009361236916</c:v>
                </c:pt>
                <c:pt idx="40">
                  <c:v>12.6115185268385</c:v>
                </c:pt>
                <c:pt idx="41">
                  <c:v>11.796911956073</c:v>
                </c:pt>
                <c:pt idx="42">
                  <c:v>12.3003401602765</c:v>
                </c:pt>
                <c:pt idx="43">
                  <c:v>11.253571491642299</c:v>
                </c:pt>
                <c:pt idx="44">
                  <c:v>11.5845147146873</c:v>
                </c:pt>
                <c:pt idx="45">
                  <c:v>10.0939981419149</c:v>
                </c:pt>
                <c:pt idx="46">
                  <c:v>11.0488092045105</c:v>
                </c:pt>
                <c:pt idx="47">
                  <c:v>13.664418480018</c:v>
                </c:pt>
                <c:pt idx="48">
                  <c:v>15.8532202109505</c:v>
                </c:pt>
                <c:pt idx="49">
                  <c:v>16.472105662912099</c:v>
                </c:pt>
                <c:pt idx="50">
                  <c:v>17.1719117807171</c:v>
                </c:pt>
                <c:pt idx="51">
                  <c:v>18.918018479300201</c:v>
                </c:pt>
                <c:pt idx="52">
                  <c:v>19.783624569061999</c:v>
                </c:pt>
                <c:pt idx="53">
                  <c:v>20.0158669035008</c:v>
                </c:pt>
                <c:pt idx="54">
                  <c:v>20.732637299829001</c:v>
                </c:pt>
                <c:pt idx="55">
                  <c:v>24.579040005450199</c:v>
                </c:pt>
                <c:pt idx="56">
                  <c:v>29.4188826343802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DF-46E1-86DD-9618BB7FD77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Транспортировка и хранение 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Лист1!$A$17:$A$73</c:f>
              <c:numCache>
                <c:formatCode>mmm\-yy</c:formatCode>
                <c:ptCount val="57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</c:numCache>
            </c:numRef>
          </c:cat>
          <c:val>
            <c:numRef>
              <c:f>Лист1!$H$17:$H$73</c:f>
              <c:numCache>
                <c:formatCode>General</c:formatCode>
                <c:ptCount val="57"/>
                <c:pt idx="0">
                  <c:v>11.249791253685499</c:v>
                </c:pt>
                <c:pt idx="1">
                  <c:v>9.2222728880189795</c:v>
                </c:pt>
                <c:pt idx="2">
                  <c:v>10.153928229560099</c:v>
                </c:pt>
                <c:pt idx="3">
                  <c:v>10.706171928841799</c:v>
                </c:pt>
                <c:pt idx="4">
                  <c:v>8.9572727690724303</c:v>
                </c:pt>
                <c:pt idx="5">
                  <c:v>12.7709857366871</c:v>
                </c:pt>
                <c:pt idx="6">
                  <c:v>11.2906313901702</c:v>
                </c:pt>
                <c:pt idx="7">
                  <c:v>15.5613050164648</c:v>
                </c:pt>
                <c:pt idx="8">
                  <c:v>15.288046893481599</c:v>
                </c:pt>
                <c:pt idx="9">
                  <c:v>16.836609001487702</c:v>
                </c:pt>
                <c:pt idx="10">
                  <c:v>15.131983979869201</c:v>
                </c:pt>
                <c:pt idx="11">
                  <c:v>12.5020982160217</c:v>
                </c:pt>
                <c:pt idx="12">
                  <c:v>11.224308245536101</c:v>
                </c:pt>
                <c:pt idx="13">
                  <c:v>9.1405264442244203</c:v>
                </c:pt>
                <c:pt idx="14">
                  <c:v>9.9150881454465996</c:v>
                </c:pt>
                <c:pt idx="15">
                  <c:v>10.2656808637834</c:v>
                </c:pt>
                <c:pt idx="16">
                  <c:v>10.4049528411668</c:v>
                </c:pt>
                <c:pt idx="17">
                  <c:v>10.285128375772301</c:v>
                </c:pt>
                <c:pt idx="18">
                  <c:v>11.916768186445999</c:v>
                </c:pt>
                <c:pt idx="19">
                  <c:v>11.816843013972001</c:v>
                </c:pt>
                <c:pt idx="20">
                  <c:v>11.2168003109953</c:v>
                </c:pt>
                <c:pt idx="21">
                  <c:v>10.597392129859299</c:v>
                </c:pt>
                <c:pt idx="22">
                  <c:v>10.389125686399799</c:v>
                </c:pt>
                <c:pt idx="23">
                  <c:v>9.8468162254581397</c:v>
                </c:pt>
                <c:pt idx="24">
                  <c:v>8.6465624915290498</c:v>
                </c:pt>
                <c:pt idx="25">
                  <c:v>9.4153702040007694</c:v>
                </c:pt>
                <c:pt idx="26">
                  <c:v>8.9390781229642808</c:v>
                </c:pt>
                <c:pt idx="27">
                  <c:v>8.8561519228858696</c:v>
                </c:pt>
                <c:pt idx="28">
                  <c:v>8.2426016569445899</c:v>
                </c:pt>
                <c:pt idx="29">
                  <c:v>11.4889647967291</c:v>
                </c:pt>
                <c:pt idx="30">
                  <c:v>10.4425875951019</c:v>
                </c:pt>
                <c:pt idx="31">
                  <c:v>7.4678883881029803</c:v>
                </c:pt>
                <c:pt idx="32">
                  <c:v>7.5970123671084799</c:v>
                </c:pt>
                <c:pt idx="33">
                  <c:v>8.2768389141625605</c:v>
                </c:pt>
                <c:pt idx="34">
                  <c:v>7.4194685754809999</c:v>
                </c:pt>
                <c:pt idx="35">
                  <c:v>6.8433883364837502</c:v>
                </c:pt>
                <c:pt idx="36">
                  <c:v>8.1065604454652895</c:v>
                </c:pt>
                <c:pt idx="37">
                  <c:v>10.7434470352626</c:v>
                </c:pt>
                <c:pt idx="38">
                  <c:v>10.001291505433599</c:v>
                </c:pt>
                <c:pt idx="39">
                  <c:v>10.1155638579176</c:v>
                </c:pt>
                <c:pt idx="40">
                  <c:v>10.514745952686599</c:v>
                </c:pt>
                <c:pt idx="41">
                  <c:v>7.2864647231891597</c:v>
                </c:pt>
                <c:pt idx="42">
                  <c:v>6.7033468596050696</c:v>
                </c:pt>
                <c:pt idx="43">
                  <c:v>7.3892278281493704</c:v>
                </c:pt>
                <c:pt idx="44">
                  <c:v>7.3889645264398904</c:v>
                </c:pt>
                <c:pt idx="45">
                  <c:v>7.0265865957868199</c:v>
                </c:pt>
                <c:pt idx="46">
                  <c:v>7.7155213324571603</c:v>
                </c:pt>
                <c:pt idx="47">
                  <c:v>10.112831302351299</c:v>
                </c:pt>
                <c:pt idx="48">
                  <c:v>10.584053973758</c:v>
                </c:pt>
                <c:pt idx="49">
                  <c:v>10.843012896228601</c:v>
                </c:pt>
                <c:pt idx="50">
                  <c:v>11.136186456936301</c:v>
                </c:pt>
                <c:pt idx="51">
                  <c:v>10.198195503225399</c:v>
                </c:pt>
                <c:pt idx="52">
                  <c:v>11.1485022970459</c:v>
                </c:pt>
                <c:pt idx="53">
                  <c:v>8.3164678288012297</c:v>
                </c:pt>
                <c:pt idx="54">
                  <c:v>11.856597181143</c:v>
                </c:pt>
                <c:pt idx="55">
                  <c:v>13.105137886451301</c:v>
                </c:pt>
                <c:pt idx="56">
                  <c:v>14.3685474364445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7DF-46E1-86DD-9618BB7FD77E}"/>
            </c:ext>
          </c:extLst>
        </c:ser>
        <c:ser>
          <c:idx val="8"/>
          <c:order val="7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Лист1!$A$17:$A$73</c:f>
              <c:numCache>
                <c:formatCode>mmm\-yy</c:formatCode>
                <c:ptCount val="57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</c:numCache>
            </c:num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7DF-46E1-86DD-9618BB7FD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455312"/>
        <c:axId val="282498240"/>
      </c:lineChart>
      <c:dateAx>
        <c:axId val="280455312"/>
        <c:scaling>
          <c:orientation val="minMax"/>
          <c:max val="43466"/>
          <c:min val="418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minorTickMark val="cross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498240"/>
        <c:crosses val="autoZero"/>
        <c:auto val="1"/>
        <c:lblOffset val="100"/>
        <c:baseTimeUnit val="months"/>
        <c:majorUnit val="12"/>
        <c:majorTimeUnit val="months"/>
        <c:minorUnit val="3"/>
        <c:minorTimeUnit val="months"/>
      </c:dateAx>
      <c:valAx>
        <c:axId val="28249824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800" dirty="0" smtClean="0"/>
                  <a:t>Баланс ответов на вопрос о росте/снижении цен на 3 месяца вперед, </a:t>
                </a:r>
                <a:r>
                  <a:rPr lang="ru-RU" sz="800" dirty="0" err="1" smtClean="0"/>
                  <a:t>п.п</a:t>
                </a:r>
                <a:r>
                  <a:rPr lang="ru-RU" sz="800" dirty="0" smtClean="0"/>
                  <a:t>. (сезонность сглажена)</a:t>
                </a:r>
                <a:endParaRPr lang="ru-RU" sz="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455312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legendEntry>
        <c:idx val="7"/>
        <c:delete val="1"/>
      </c:legendEntry>
      <c:layout>
        <c:manualLayout>
          <c:xMode val="edge"/>
          <c:yMode val="edge"/>
          <c:x val="2.5292468353680969E-4"/>
          <c:y val="0.80522095983584752"/>
          <c:w val="0.99949415063292635"/>
          <c:h val="0.19477904016415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Лист1!$A$1</c:f>
          <c:strCache>
            <c:ptCount val="1"/>
            <c:pt idx="0">
              <c:v>Динамика процентных ставок по рублевым операциям, % годовых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2219807433827656E-2"/>
          <c:y val="0.124196324542224"/>
          <c:w val="0.91263014743291315"/>
          <c:h val="0.5343827925559344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Ставка по долгосрочным кредитам компаниям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Лист1!$A$3:$A$74</c:f>
              <c:numCache>
                <c:formatCode>m/d/yyyy</c:formatCode>
                <c:ptCount val="72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Лист1!$B$3:$B$74</c:f>
              <c:numCache>
                <c:formatCode>0.00</c:formatCode>
                <c:ptCount val="72"/>
                <c:pt idx="0">
                  <c:v>12.188000000000001</c:v>
                </c:pt>
                <c:pt idx="1">
                  <c:v>12.161</c:v>
                </c:pt>
                <c:pt idx="2">
                  <c:v>11.843999999999999</c:v>
                </c:pt>
                <c:pt idx="3">
                  <c:v>11.938000000000001</c:v>
                </c:pt>
                <c:pt idx="4">
                  <c:v>11.821</c:v>
                </c:pt>
                <c:pt idx="5">
                  <c:v>11.335000000000001</c:v>
                </c:pt>
                <c:pt idx="6">
                  <c:v>11.313000000000001</c:v>
                </c:pt>
                <c:pt idx="7">
                  <c:v>11.202999999999999</c:v>
                </c:pt>
                <c:pt idx="8">
                  <c:v>11.22</c:v>
                </c:pt>
                <c:pt idx="9">
                  <c:v>11.449</c:v>
                </c:pt>
                <c:pt idx="10">
                  <c:v>10.925000000000001</c:v>
                </c:pt>
                <c:pt idx="11">
                  <c:v>10.641</c:v>
                </c:pt>
                <c:pt idx="12">
                  <c:v>10.64</c:v>
                </c:pt>
                <c:pt idx="13">
                  <c:v>11.11</c:v>
                </c:pt>
                <c:pt idx="14">
                  <c:v>10.6</c:v>
                </c:pt>
                <c:pt idx="15">
                  <c:v>10.97</c:v>
                </c:pt>
                <c:pt idx="16">
                  <c:v>11.23</c:v>
                </c:pt>
                <c:pt idx="17">
                  <c:v>11.67</c:v>
                </c:pt>
                <c:pt idx="18">
                  <c:v>11.92</c:v>
                </c:pt>
                <c:pt idx="19">
                  <c:v>11.83</c:v>
                </c:pt>
                <c:pt idx="20">
                  <c:v>12.05</c:v>
                </c:pt>
                <c:pt idx="21">
                  <c:v>12.24</c:v>
                </c:pt>
                <c:pt idx="22">
                  <c:v>12.56</c:v>
                </c:pt>
                <c:pt idx="23">
                  <c:v>12.94</c:v>
                </c:pt>
                <c:pt idx="24">
                  <c:v>15.09</c:v>
                </c:pt>
                <c:pt idx="25">
                  <c:v>16.36</c:v>
                </c:pt>
                <c:pt idx="26">
                  <c:v>16.45</c:v>
                </c:pt>
                <c:pt idx="27">
                  <c:v>15.8</c:v>
                </c:pt>
                <c:pt idx="28">
                  <c:v>16.25</c:v>
                </c:pt>
                <c:pt idx="29">
                  <c:v>15.12</c:v>
                </c:pt>
                <c:pt idx="30">
                  <c:v>14.87</c:v>
                </c:pt>
                <c:pt idx="31">
                  <c:v>14.58</c:v>
                </c:pt>
                <c:pt idx="32">
                  <c:v>14.19</c:v>
                </c:pt>
                <c:pt idx="33">
                  <c:v>14.39</c:v>
                </c:pt>
                <c:pt idx="34">
                  <c:v>14.17</c:v>
                </c:pt>
                <c:pt idx="35">
                  <c:v>12.95</c:v>
                </c:pt>
                <c:pt idx="36">
                  <c:v>13.67</c:v>
                </c:pt>
                <c:pt idx="37">
                  <c:v>13.32</c:v>
                </c:pt>
                <c:pt idx="38">
                  <c:v>13.78</c:v>
                </c:pt>
                <c:pt idx="39">
                  <c:v>13.88</c:v>
                </c:pt>
                <c:pt idx="40">
                  <c:v>13.97</c:v>
                </c:pt>
                <c:pt idx="41">
                  <c:v>13.67</c:v>
                </c:pt>
                <c:pt idx="42">
                  <c:v>12.97</c:v>
                </c:pt>
                <c:pt idx="43">
                  <c:v>12.98</c:v>
                </c:pt>
                <c:pt idx="44">
                  <c:v>12.75967642832765</c:v>
                </c:pt>
                <c:pt idx="45">
                  <c:v>11.902027896338728</c:v>
                </c:pt>
                <c:pt idx="46">
                  <c:v>11.81506215660483</c:v>
                </c:pt>
                <c:pt idx="47">
                  <c:v>11.69749182044</c:v>
                </c:pt>
                <c:pt idx="48">
                  <c:v>12.464124014859999</c:v>
                </c:pt>
                <c:pt idx="49">
                  <c:v>11.66892013617</c:v>
                </c:pt>
                <c:pt idx="50">
                  <c:v>11.447466222079999</c:v>
                </c:pt>
                <c:pt idx="51">
                  <c:v>11.314168627939999</c:v>
                </c:pt>
                <c:pt idx="52">
                  <c:v>10.98789269155</c:v>
                </c:pt>
                <c:pt idx="53">
                  <c:v>10.355982491540001</c:v>
                </c:pt>
                <c:pt idx="54">
                  <c:v>9.9798835534800006</c:v>
                </c:pt>
                <c:pt idx="55">
                  <c:v>10.42269898762</c:v>
                </c:pt>
                <c:pt idx="56">
                  <c:v>10.195213660669999</c:v>
                </c:pt>
                <c:pt idx="57">
                  <c:v>9.8164621867800008</c:v>
                </c:pt>
                <c:pt idx="58">
                  <c:v>9.7438488108199994</c:v>
                </c:pt>
                <c:pt idx="59">
                  <c:v>9.4144709557200006</c:v>
                </c:pt>
                <c:pt idx="60">
                  <c:v>8.6111745821674504</c:v>
                </c:pt>
                <c:pt idx="61">
                  <c:v>9.2298517689646307</c:v>
                </c:pt>
                <c:pt idx="62">
                  <c:v>9.2210405512991702</c:v>
                </c:pt>
                <c:pt idx="63">
                  <c:v>8.506450966657999</c:v>
                </c:pt>
                <c:pt idx="64">
                  <c:v>8.6137672673074288</c:v>
                </c:pt>
                <c:pt idx="65">
                  <c:v>8.45399934972016</c:v>
                </c:pt>
                <c:pt idx="66">
                  <c:v>8.6063841187809906</c:v>
                </c:pt>
                <c:pt idx="67">
                  <c:v>9.0476526398926289</c:v>
                </c:pt>
                <c:pt idx="68">
                  <c:v>9.2431999999999999</c:v>
                </c:pt>
                <c:pt idx="69">
                  <c:v>9.1646999999999998</c:v>
                </c:pt>
                <c:pt idx="70">
                  <c:v>9.4451999999999998</c:v>
                </c:pt>
                <c:pt idx="71" formatCode="General">
                  <c:v>9.17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C2-4871-BAE9-B0AC8E24434A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Ставка по долгосрочным вкладам населения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Лист1!$A$3:$A$74</c:f>
              <c:numCache>
                <c:formatCode>m/d/yyyy</c:formatCode>
                <c:ptCount val="72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Лист1!$C$3:$C$74</c:f>
              <c:numCache>
                <c:formatCode>0.00</c:formatCode>
                <c:ptCount val="72"/>
                <c:pt idx="0">
                  <c:v>8.51</c:v>
                </c:pt>
                <c:pt idx="1">
                  <c:v>8.2639999999999993</c:v>
                </c:pt>
                <c:pt idx="2">
                  <c:v>8.1910000000000007</c:v>
                </c:pt>
                <c:pt idx="3">
                  <c:v>8.2409999999999997</c:v>
                </c:pt>
                <c:pt idx="4">
                  <c:v>8.0440000000000005</c:v>
                </c:pt>
                <c:pt idx="5">
                  <c:v>7.8220000000000001</c:v>
                </c:pt>
                <c:pt idx="6">
                  <c:v>7.66</c:v>
                </c:pt>
                <c:pt idx="7">
                  <c:v>7.5289999999999999</c:v>
                </c:pt>
                <c:pt idx="8">
                  <c:v>7.74</c:v>
                </c:pt>
                <c:pt idx="9">
                  <c:v>7.5629999999999997</c:v>
                </c:pt>
                <c:pt idx="10">
                  <c:v>7.3730000000000002</c:v>
                </c:pt>
                <c:pt idx="11">
                  <c:v>7.3860000000000001</c:v>
                </c:pt>
                <c:pt idx="12">
                  <c:v>7.33</c:v>
                </c:pt>
                <c:pt idx="13">
                  <c:v>7.3</c:v>
                </c:pt>
                <c:pt idx="14">
                  <c:v>7.17</c:v>
                </c:pt>
                <c:pt idx="15">
                  <c:v>7.56</c:v>
                </c:pt>
                <c:pt idx="16">
                  <c:v>7.78</c:v>
                </c:pt>
                <c:pt idx="17">
                  <c:v>7.72</c:v>
                </c:pt>
                <c:pt idx="18">
                  <c:v>7.8</c:v>
                </c:pt>
                <c:pt idx="19">
                  <c:v>7.89</c:v>
                </c:pt>
                <c:pt idx="20">
                  <c:v>8.02</c:v>
                </c:pt>
                <c:pt idx="21">
                  <c:v>8.15</c:v>
                </c:pt>
                <c:pt idx="22">
                  <c:v>8.41</c:v>
                </c:pt>
                <c:pt idx="23">
                  <c:v>11.74</c:v>
                </c:pt>
                <c:pt idx="24">
                  <c:v>13.11</c:v>
                </c:pt>
                <c:pt idx="25">
                  <c:v>11.46</c:v>
                </c:pt>
                <c:pt idx="26">
                  <c:v>11.08</c:v>
                </c:pt>
                <c:pt idx="27">
                  <c:v>10.74</c:v>
                </c:pt>
                <c:pt idx="28">
                  <c:v>10.29</c:v>
                </c:pt>
                <c:pt idx="29">
                  <c:v>10.220000000000001</c:v>
                </c:pt>
                <c:pt idx="30">
                  <c:v>9.52</c:v>
                </c:pt>
                <c:pt idx="31">
                  <c:v>9.25</c:v>
                </c:pt>
                <c:pt idx="32">
                  <c:v>9.2799999999999994</c:v>
                </c:pt>
                <c:pt idx="33">
                  <c:v>8.8699999999999992</c:v>
                </c:pt>
                <c:pt idx="34">
                  <c:v>8.8800000000000008</c:v>
                </c:pt>
                <c:pt idx="35">
                  <c:v>9.25</c:v>
                </c:pt>
                <c:pt idx="36">
                  <c:v>9.41</c:v>
                </c:pt>
                <c:pt idx="37">
                  <c:v>9.07</c:v>
                </c:pt>
                <c:pt idx="38">
                  <c:v>8.86</c:v>
                </c:pt>
                <c:pt idx="39">
                  <c:v>8.99</c:v>
                </c:pt>
                <c:pt idx="40">
                  <c:v>8.74</c:v>
                </c:pt>
                <c:pt idx="41">
                  <c:v>8.66</c:v>
                </c:pt>
                <c:pt idx="42">
                  <c:v>8.33</c:v>
                </c:pt>
                <c:pt idx="43">
                  <c:v>8.1</c:v>
                </c:pt>
                <c:pt idx="44">
                  <c:v>8.0887821814400507</c:v>
                </c:pt>
                <c:pt idx="45">
                  <c:v>7.6453688399910495</c:v>
                </c:pt>
                <c:pt idx="46">
                  <c:v>7.40405836846986</c:v>
                </c:pt>
                <c:pt idx="47">
                  <c:v>7.5704547580800003</c:v>
                </c:pt>
                <c:pt idx="48">
                  <c:v>7.8421981468600004</c:v>
                </c:pt>
                <c:pt idx="49">
                  <c:v>7.2990799746199997</c:v>
                </c:pt>
                <c:pt idx="50">
                  <c:v>7.16458333941</c:v>
                </c:pt>
                <c:pt idx="51">
                  <c:v>7.1343990739800001</c:v>
                </c:pt>
                <c:pt idx="52">
                  <c:v>6.9839239928700003</c:v>
                </c:pt>
                <c:pt idx="53">
                  <c:v>6.7347791417899998</c:v>
                </c:pt>
                <c:pt idx="54">
                  <c:v>6.8681568144099998</c:v>
                </c:pt>
                <c:pt idx="55">
                  <c:v>6.8920384614900003</c:v>
                </c:pt>
                <c:pt idx="56">
                  <c:v>6.7837078742200001</c:v>
                </c:pt>
                <c:pt idx="57">
                  <c:v>6.2811083666599998</c:v>
                </c:pt>
                <c:pt idx="58">
                  <c:v>6.9360746725300002</c:v>
                </c:pt>
                <c:pt idx="59">
                  <c:v>6.39159795611</c:v>
                </c:pt>
                <c:pt idx="60">
                  <c:v>6.6628510444294795</c:v>
                </c:pt>
                <c:pt idx="61">
                  <c:v>6.3699206151319192</c:v>
                </c:pt>
                <c:pt idx="62">
                  <c:v>6.212804826866889</c:v>
                </c:pt>
                <c:pt idx="63">
                  <c:v>5.8401583856799792</c:v>
                </c:pt>
                <c:pt idx="64">
                  <c:v>5.9789183236649492</c:v>
                </c:pt>
                <c:pt idx="65">
                  <c:v>5.6838418646451299</c:v>
                </c:pt>
                <c:pt idx="66">
                  <c:v>5.7243861577226998</c:v>
                </c:pt>
                <c:pt idx="67">
                  <c:v>5.6956341712617897</c:v>
                </c:pt>
                <c:pt idx="68">
                  <c:v>6.0172999999999996</c:v>
                </c:pt>
                <c:pt idx="69">
                  <c:v>6.5570000000000004</c:v>
                </c:pt>
                <c:pt idx="70">
                  <c:v>6.7495000000000003</c:v>
                </c:pt>
                <c:pt idx="71">
                  <c:v>6.83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C2-4871-BAE9-B0AC8E24434A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Доходность корпоративных облигаций (IFX-Cbonds)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Лист1!$A$3:$A$74</c:f>
              <c:numCache>
                <c:formatCode>m/d/yyyy</c:formatCode>
                <c:ptCount val="72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Лист1!$D$3:$D$74</c:f>
              <c:numCache>
                <c:formatCode>0.00</c:formatCode>
                <c:ptCount val="72"/>
                <c:pt idx="0">
                  <c:v>8.4383333333333326</c:v>
                </c:pt>
                <c:pt idx="1">
                  <c:v>8.3140000000000018</c:v>
                </c:pt>
                <c:pt idx="2">
                  <c:v>8.2669999999999995</c:v>
                </c:pt>
                <c:pt idx="3">
                  <c:v>8.1772727272727295</c:v>
                </c:pt>
                <c:pt idx="4">
                  <c:v>8.0590476190476181</c:v>
                </c:pt>
                <c:pt idx="5">
                  <c:v>8.1194736842105257</c:v>
                </c:pt>
                <c:pt idx="6">
                  <c:v>8.2873913043478247</c:v>
                </c:pt>
                <c:pt idx="7">
                  <c:v>8.3254545454545461</c:v>
                </c:pt>
                <c:pt idx="8">
                  <c:v>8.3861904761904764</c:v>
                </c:pt>
                <c:pt idx="9">
                  <c:v>8.4778260869565223</c:v>
                </c:pt>
                <c:pt idx="10">
                  <c:v>8.5805000000000007</c:v>
                </c:pt>
                <c:pt idx="11">
                  <c:v>9.0095238095238113</c:v>
                </c:pt>
                <c:pt idx="12">
                  <c:v>8.5599999999999987</c:v>
                </c:pt>
                <c:pt idx="13">
                  <c:v>8.6384999999999987</c:v>
                </c:pt>
                <c:pt idx="14">
                  <c:v>9.3114999999999988</c:v>
                </c:pt>
                <c:pt idx="15">
                  <c:v>9.3995454545454553</c:v>
                </c:pt>
                <c:pt idx="16">
                  <c:v>9.4636842105263153</c:v>
                </c:pt>
                <c:pt idx="17">
                  <c:v>9.3547368421052628</c:v>
                </c:pt>
                <c:pt idx="18">
                  <c:v>9.4473913043478266</c:v>
                </c:pt>
                <c:pt idx="19">
                  <c:v>10.00809523809524</c:v>
                </c:pt>
                <c:pt idx="20">
                  <c:v>10.430909090909092</c:v>
                </c:pt>
                <c:pt idx="21">
                  <c:v>11.878695652173917</c:v>
                </c:pt>
                <c:pt idx="22">
                  <c:v>14.096842105263157</c:v>
                </c:pt>
                <c:pt idx="23">
                  <c:v>16.978636363636362</c:v>
                </c:pt>
                <c:pt idx="24">
                  <c:v>18.083157894736839</c:v>
                </c:pt>
                <c:pt idx="25">
                  <c:v>16.241052631578945</c:v>
                </c:pt>
                <c:pt idx="26">
                  <c:v>15.768095238095238</c:v>
                </c:pt>
                <c:pt idx="27">
                  <c:v>13.807272727272727</c:v>
                </c:pt>
                <c:pt idx="28">
                  <c:v>12.608333333333336</c:v>
                </c:pt>
                <c:pt idx="29">
                  <c:v>12.197619047619046</c:v>
                </c:pt>
                <c:pt idx="30">
                  <c:v>12.338260869565215</c:v>
                </c:pt>
                <c:pt idx="31">
                  <c:v>11.624285714285715</c:v>
                </c:pt>
                <c:pt idx="32">
                  <c:v>12.495454545454548</c:v>
                </c:pt>
                <c:pt idx="33">
                  <c:v>12.245454545454544</c:v>
                </c:pt>
                <c:pt idx="34">
                  <c:v>12.000500000000001</c:v>
                </c:pt>
                <c:pt idx="35">
                  <c:v>11.960909090909093</c:v>
                </c:pt>
                <c:pt idx="36">
                  <c:v>11.774999999999999</c:v>
                </c:pt>
                <c:pt idx="37">
                  <c:v>11.648095238095237</c:v>
                </c:pt>
                <c:pt idx="38">
                  <c:v>11.205454545454545</c:v>
                </c:pt>
                <c:pt idx="39">
                  <c:v>11.509047619047617</c:v>
                </c:pt>
                <c:pt idx="40">
                  <c:v>11.199473684210528</c:v>
                </c:pt>
                <c:pt idx="41">
                  <c:v>10.94</c:v>
                </c:pt>
                <c:pt idx="42">
                  <c:v>10.602857142857143</c:v>
                </c:pt>
                <c:pt idx="43">
                  <c:v>10.478260869565217</c:v>
                </c:pt>
                <c:pt idx="44">
                  <c:v>10.265909090909089</c:v>
                </c:pt>
                <c:pt idx="45">
                  <c:v>10.594761904761905</c:v>
                </c:pt>
                <c:pt idx="46">
                  <c:v>10.264761904761903</c:v>
                </c:pt>
                <c:pt idx="47">
                  <c:v>10.30590909090909</c:v>
                </c:pt>
                <c:pt idx="48">
                  <c:v>9.9061904761904742</c:v>
                </c:pt>
                <c:pt idx="49">
                  <c:v>9.9405263157894748</c:v>
                </c:pt>
                <c:pt idx="50">
                  <c:v>9.7936363636363595</c:v>
                </c:pt>
                <c:pt idx="51">
                  <c:v>9.4045000000000023</c:v>
                </c:pt>
                <c:pt idx="52">
                  <c:v>9.0965000000000007</c:v>
                </c:pt>
                <c:pt idx="53">
                  <c:v>8.8800000000000008</c:v>
                </c:pt>
                <c:pt idx="54">
                  <c:v>8.8176190476190488</c:v>
                </c:pt>
                <c:pt idx="55">
                  <c:v>8.7421739130434784</c:v>
                </c:pt>
                <c:pt idx="56">
                  <c:v>8.4909523809523808</c:v>
                </c:pt>
                <c:pt idx="57">
                  <c:v>8.1840909090909086</c:v>
                </c:pt>
                <c:pt idx="58">
                  <c:v>8.0971428571428579</c:v>
                </c:pt>
                <c:pt idx="59">
                  <c:v>8.1276190476190475</c:v>
                </c:pt>
                <c:pt idx="60">
                  <c:v>7.9844999999999997</c:v>
                </c:pt>
                <c:pt idx="61">
                  <c:v>7.5984210526315792</c:v>
                </c:pt>
                <c:pt idx="62">
                  <c:v>7.3285000000000009</c:v>
                </c:pt>
                <c:pt idx="63">
                  <c:v>7.4354545454545438</c:v>
                </c:pt>
                <c:pt idx="64">
                  <c:v>7.475714285714286</c:v>
                </c:pt>
                <c:pt idx="65">
                  <c:v>7.5609523809523811</c:v>
                </c:pt>
                <c:pt idx="66">
                  <c:v>7.7386363636363633</c:v>
                </c:pt>
                <c:pt idx="67">
                  <c:v>8.3878260869565224</c:v>
                </c:pt>
                <c:pt idx="68">
                  <c:v>8.8390000000000022</c:v>
                </c:pt>
                <c:pt idx="69">
                  <c:v>8.7572727272727278</c:v>
                </c:pt>
                <c:pt idx="70">
                  <c:v>8.9242105263157878</c:v>
                </c:pt>
                <c:pt idx="71">
                  <c:v>9.0628571428571423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C2-4871-BAE9-B0AC8E24434A}"/>
            </c:ext>
          </c:extLst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Инфляция г/г, %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Лист1!$A$3:$A$74</c:f>
              <c:numCache>
                <c:formatCode>m/d/yyyy</c:formatCode>
                <c:ptCount val="72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Лист1!$F$3:$F$74</c:f>
              <c:numCache>
                <c:formatCode>0.00</c:formatCode>
                <c:ptCount val="72"/>
                <c:pt idx="0">
                  <c:v>7.0699999999999932</c:v>
                </c:pt>
                <c:pt idx="1">
                  <c:v>7.2800000000000011</c:v>
                </c:pt>
                <c:pt idx="2">
                  <c:v>7.019999999999996</c:v>
                </c:pt>
                <c:pt idx="3">
                  <c:v>7.2399999999999949</c:v>
                </c:pt>
                <c:pt idx="4">
                  <c:v>7.3900000000000006</c:v>
                </c:pt>
                <c:pt idx="5">
                  <c:v>6.8900000000000006</c:v>
                </c:pt>
                <c:pt idx="6">
                  <c:v>6.4599999999999937</c:v>
                </c:pt>
                <c:pt idx="7">
                  <c:v>6.5100000000000051</c:v>
                </c:pt>
                <c:pt idx="8">
                  <c:v>6.1400000000000006</c:v>
                </c:pt>
                <c:pt idx="9">
                  <c:v>6.269999999999996</c:v>
                </c:pt>
                <c:pt idx="10">
                  <c:v>6.5</c:v>
                </c:pt>
                <c:pt idx="11">
                  <c:v>6.4699999999999989</c:v>
                </c:pt>
                <c:pt idx="12">
                  <c:v>6.0699999999999932</c:v>
                </c:pt>
                <c:pt idx="13">
                  <c:v>6.2099999999999937</c:v>
                </c:pt>
                <c:pt idx="14">
                  <c:v>6.9200000000000017</c:v>
                </c:pt>
                <c:pt idx="15">
                  <c:v>7.3299999999999983</c:v>
                </c:pt>
                <c:pt idx="16">
                  <c:v>7.5900000000000034</c:v>
                </c:pt>
                <c:pt idx="17">
                  <c:v>7.8100000000000023</c:v>
                </c:pt>
                <c:pt idx="18">
                  <c:v>7.4500000000000028</c:v>
                </c:pt>
                <c:pt idx="19">
                  <c:v>7.5499999999999972</c:v>
                </c:pt>
                <c:pt idx="20">
                  <c:v>8.0300000000000011</c:v>
                </c:pt>
                <c:pt idx="21">
                  <c:v>8.2900000000000063</c:v>
                </c:pt>
                <c:pt idx="22">
                  <c:v>9.0600000000000023</c:v>
                </c:pt>
                <c:pt idx="23">
                  <c:v>11.349999999999994</c:v>
                </c:pt>
                <c:pt idx="24">
                  <c:v>14.959999999999994</c:v>
                </c:pt>
                <c:pt idx="25">
                  <c:v>16.700000000000003</c:v>
                </c:pt>
                <c:pt idx="26">
                  <c:v>16.920000000000002</c:v>
                </c:pt>
                <c:pt idx="27">
                  <c:v>16.409999999999997</c:v>
                </c:pt>
                <c:pt idx="28">
                  <c:v>15.780000000000001</c:v>
                </c:pt>
                <c:pt idx="29">
                  <c:v>15.280000000000001</c:v>
                </c:pt>
                <c:pt idx="30">
                  <c:v>15.64</c:v>
                </c:pt>
                <c:pt idx="31">
                  <c:v>15.769999999999996</c:v>
                </c:pt>
                <c:pt idx="32">
                  <c:v>15.680000000000007</c:v>
                </c:pt>
                <c:pt idx="33">
                  <c:v>15.590000000000003</c:v>
                </c:pt>
                <c:pt idx="34">
                  <c:v>14.980000000000004</c:v>
                </c:pt>
                <c:pt idx="35">
                  <c:v>12.909999999999997</c:v>
                </c:pt>
                <c:pt idx="36">
                  <c:v>9.769999999999996</c:v>
                </c:pt>
                <c:pt idx="37">
                  <c:v>8.0600000000000023</c:v>
                </c:pt>
                <c:pt idx="38">
                  <c:v>7.269999999999996</c:v>
                </c:pt>
                <c:pt idx="39">
                  <c:v>7.25</c:v>
                </c:pt>
                <c:pt idx="40">
                  <c:v>7.3100000000000023</c:v>
                </c:pt>
                <c:pt idx="41">
                  <c:v>7.4899999999999949</c:v>
                </c:pt>
                <c:pt idx="42">
                  <c:v>7.2099999999999937</c:v>
                </c:pt>
                <c:pt idx="43">
                  <c:v>6.8499999999999943</c:v>
                </c:pt>
                <c:pt idx="44">
                  <c:v>6.4300000000000068</c:v>
                </c:pt>
                <c:pt idx="45">
                  <c:v>6.0999999999999943</c:v>
                </c:pt>
                <c:pt idx="46">
                  <c:v>5.7800000000000011</c:v>
                </c:pt>
                <c:pt idx="47">
                  <c:v>5.3900000000000006</c:v>
                </c:pt>
                <c:pt idx="48">
                  <c:v>5.0400000000000063</c:v>
                </c:pt>
                <c:pt idx="49">
                  <c:v>4.5999999999999943</c:v>
                </c:pt>
                <c:pt idx="50">
                  <c:v>4.25</c:v>
                </c:pt>
                <c:pt idx="51">
                  <c:v>4.1400000000000006</c:v>
                </c:pt>
                <c:pt idx="52">
                  <c:v>4.0900000000000034</c:v>
                </c:pt>
                <c:pt idx="53">
                  <c:v>4.3499999999999943</c:v>
                </c:pt>
                <c:pt idx="54">
                  <c:v>3.8599999999999994</c:v>
                </c:pt>
                <c:pt idx="55">
                  <c:v>3.29</c:v>
                </c:pt>
                <c:pt idx="56">
                  <c:v>2.96</c:v>
                </c:pt>
                <c:pt idx="57">
                  <c:v>2.72</c:v>
                </c:pt>
                <c:pt idx="58">
                  <c:v>2.4900000000000002</c:v>
                </c:pt>
                <c:pt idx="59">
                  <c:v>2.5099999999999998</c:v>
                </c:pt>
                <c:pt idx="60">
                  <c:v>2.19</c:v>
                </c:pt>
                <c:pt idx="61">
                  <c:v>2.1800000000000002</c:v>
                </c:pt>
                <c:pt idx="62">
                  <c:v>2.35</c:v>
                </c:pt>
                <c:pt idx="63">
                  <c:v>2.4</c:v>
                </c:pt>
                <c:pt idx="64">
                  <c:v>2.41</c:v>
                </c:pt>
                <c:pt idx="65">
                  <c:v>2.29</c:v>
                </c:pt>
                <c:pt idx="66">
                  <c:v>2.5</c:v>
                </c:pt>
                <c:pt idx="67">
                  <c:v>3.1</c:v>
                </c:pt>
                <c:pt idx="68">
                  <c:v>3.4</c:v>
                </c:pt>
                <c:pt idx="69">
                  <c:v>3.5</c:v>
                </c:pt>
                <c:pt idx="70">
                  <c:v>3.8102406666666666</c:v>
                </c:pt>
                <c:pt idx="71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C2-4871-BAE9-B0AC8E244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606168"/>
        <c:axId val="282606952"/>
      </c:lineChart>
      <c:lineChart>
        <c:grouping val="standard"/>
        <c:varyColors val="0"/>
        <c:ser>
          <c:idx val="3"/>
          <c:order val="3"/>
          <c:tx>
            <c:strRef>
              <c:f>Лист1!$E$2</c:f>
              <c:strCache>
                <c:ptCount val="1"/>
                <c:pt idx="0">
                  <c:v>Ключевая ставка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Лист1!$A$3:$A$74</c:f>
              <c:numCache>
                <c:formatCode>m/d/yyyy</c:formatCode>
                <c:ptCount val="72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Лист1!$E$3:$E$74</c:f>
              <c:numCache>
                <c:formatCode>0.00</c:formatCode>
                <c:ptCount val="72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  <c:pt idx="3">
                  <c:v>5.5</c:v>
                </c:pt>
                <c:pt idx="4">
                  <c:v>5.5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5.5</c:v>
                </c:pt>
                <c:pt idx="11">
                  <c:v>5.5</c:v>
                </c:pt>
                <c:pt idx="12">
                  <c:v>5.5</c:v>
                </c:pt>
                <c:pt idx="13">
                  <c:v>5.5</c:v>
                </c:pt>
                <c:pt idx="14">
                  <c:v>7</c:v>
                </c:pt>
                <c:pt idx="15">
                  <c:v>7.0681818181818183</c:v>
                </c:pt>
                <c:pt idx="16">
                  <c:v>7.5</c:v>
                </c:pt>
                <c:pt idx="17">
                  <c:v>7.5</c:v>
                </c:pt>
                <c:pt idx="18">
                  <c:v>7.5869565217391308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9.5</c:v>
                </c:pt>
                <c:pt idx="23">
                  <c:v>13.5</c:v>
                </c:pt>
                <c:pt idx="24">
                  <c:v>17</c:v>
                </c:pt>
                <c:pt idx="25">
                  <c:v>15</c:v>
                </c:pt>
                <c:pt idx="26">
                  <c:v>14.428571428571429</c:v>
                </c:pt>
                <c:pt idx="27">
                  <c:v>14</c:v>
                </c:pt>
                <c:pt idx="28">
                  <c:v>12.5</c:v>
                </c:pt>
                <c:pt idx="29">
                  <c:v>11.976190476190476</c:v>
                </c:pt>
                <c:pt idx="30">
                  <c:v>11.5</c:v>
                </c:pt>
                <c:pt idx="31">
                  <c:v>11</c:v>
                </c:pt>
                <c:pt idx="32">
                  <c:v>11</c:v>
                </c:pt>
                <c:pt idx="33">
                  <c:v>11</c:v>
                </c:pt>
                <c:pt idx="34">
                  <c:v>11</c:v>
                </c:pt>
                <c:pt idx="35">
                  <c:v>11</c:v>
                </c:pt>
                <c:pt idx="36">
                  <c:v>11</c:v>
                </c:pt>
                <c:pt idx="37">
                  <c:v>11</c:v>
                </c:pt>
                <c:pt idx="38">
                  <c:v>11</c:v>
                </c:pt>
                <c:pt idx="39">
                  <c:v>11</c:v>
                </c:pt>
                <c:pt idx="40">
                  <c:v>11</c:v>
                </c:pt>
                <c:pt idx="41">
                  <c:v>10.69047619047619</c:v>
                </c:pt>
                <c:pt idx="42">
                  <c:v>10.5</c:v>
                </c:pt>
                <c:pt idx="43">
                  <c:v>10.5</c:v>
                </c:pt>
                <c:pt idx="44">
                  <c:v>10.272727272727273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9.9431818181818183</c:v>
                </c:pt>
                <c:pt idx="51">
                  <c:v>9.75</c:v>
                </c:pt>
                <c:pt idx="52">
                  <c:v>9.25</c:v>
                </c:pt>
                <c:pt idx="53">
                  <c:v>9.1309523809523814</c:v>
                </c:pt>
                <c:pt idx="54">
                  <c:v>9</c:v>
                </c:pt>
                <c:pt idx="55">
                  <c:v>9</c:v>
                </c:pt>
                <c:pt idx="56">
                  <c:v>8.7619047619047628</c:v>
                </c:pt>
                <c:pt idx="57">
                  <c:v>8.4772727272727266</c:v>
                </c:pt>
                <c:pt idx="58">
                  <c:v>8.25</c:v>
                </c:pt>
                <c:pt idx="59">
                  <c:v>8.0119047619047628</c:v>
                </c:pt>
                <c:pt idx="60">
                  <c:v>7.75</c:v>
                </c:pt>
                <c:pt idx="61">
                  <c:v>7.5921052631578947</c:v>
                </c:pt>
                <c:pt idx="62">
                  <c:v>7.4375</c:v>
                </c:pt>
                <c:pt idx="63">
                  <c:v>7.25</c:v>
                </c:pt>
                <c:pt idx="64">
                  <c:v>7.25</c:v>
                </c:pt>
                <c:pt idx="65">
                  <c:v>7.25</c:v>
                </c:pt>
                <c:pt idx="66">
                  <c:v>7.25</c:v>
                </c:pt>
                <c:pt idx="67">
                  <c:v>7.25</c:v>
                </c:pt>
                <c:pt idx="68">
                  <c:v>7.375</c:v>
                </c:pt>
                <c:pt idx="69">
                  <c:v>7.5</c:v>
                </c:pt>
                <c:pt idx="70">
                  <c:v>7.5</c:v>
                </c:pt>
                <c:pt idx="71">
                  <c:v>7.6309523809523814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FC2-4871-BAE9-B0AC8E244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605264"/>
        <c:axId val="248603696"/>
      </c:lineChart>
      <c:dateAx>
        <c:axId val="282606168"/>
        <c:scaling>
          <c:orientation val="minMax"/>
          <c:max val="43466"/>
        </c:scaling>
        <c:delete val="0"/>
        <c:axPos val="b"/>
        <c:numFmt formatCode="yyyy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606952"/>
        <c:crosses val="autoZero"/>
        <c:auto val="1"/>
        <c:lblOffset val="100"/>
        <c:baseTimeUnit val="months"/>
        <c:majorUnit val="12"/>
        <c:majorTimeUnit val="months"/>
      </c:dateAx>
      <c:valAx>
        <c:axId val="282606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606168"/>
        <c:crosses val="autoZero"/>
        <c:crossBetween val="between"/>
        <c:majorUnit val="4"/>
      </c:valAx>
      <c:valAx>
        <c:axId val="248603696"/>
        <c:scaling>
          <c:orientation val="minMax"/>
          <c:max val="2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605264"/>
        <c:crosses val="max"/>
        <c:crossBetween val="between"/>
        <c:majorUnit val="4"/>
      </c:valAx>
      <c:dateAx>
        <c:axId val="2486052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48603696"/>
        <c:crosses val="autoZero"/>
        <c:auto val="1"/>
        <c:lblOffset val="100"/>
        <c:baseTimeUnit val="months"/>
      </c:date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74005971935067061"/>
          <c:w val="0.99842258628877867"/>
          <c:h val="0.240818444692097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'T3'!$A$1</c:f>
          <c:strCache>
            <c:ptCount val="1"/>
            <c:pt idx="0">
              <c:v>Вклад отдельных элементов в годовой прирост кредитного портфеля банков, п.п.</c:v>
            </c:pt>
          </c:strCache>
        </c:strRef>
      </c:tx>
      <c:layout/>
      <c:overlay val="0"/>
      <c:spPr>
        <a:effectLst/>
      </c:spPr>
      <c:txPr>
        <a:bodyPr/>
        <a:lstStyle/>
        <a:p>
          <a:pPr algn="ctr">
            <a:defRPr sz="1200" b="0" u="none" strike="noStrike" baseline="0">
              <a:latin typeface="+mn-lt"/>
              <a:ea typeface="Arial Cyr"/>
              <a:cs typeface="Arial Cyr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0418224644996295E-2"/>
          <c:y val="0.12266256258197986"/>
          <c:w val="0.91916355071000744"/>
          <c:h val="0.535555698871736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'T3'!$B$4</c:f>
              <c:strCache>
                <c:ptCount val="1"/>
                <c:pt idx="0">
                  <c:v>Кредиты крупным компаниям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'T3'!$A$5:$A$989</c:f>
              <c:numCache>
                <c:formatCode>m/d/yyyy</c:formatCode>
                <c:ptCount val="9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</c:numCache>
            </c:numRef>
          </c:cat>
          <c:val>
            <c:numRef>
              <c:f>'T3'!$B$5:$B$989</c:f>
              <c:numCache>
                <c:formatCode>0.00</c:formatCode>
                <c:ptCount val="985"/>
                <c:pt idx="0">
                  <c:v>-1.6972381336275606</c:v>
                </c:pt>
                <c:pt idx="1">
                  <c:v>-3.2488065285790295</c:v>
                </c:pt>
                <c:pt idx="2">
                  <c:v>-3.1768596164012592</c:v>
                </c:pt>
                <c:pt idx="3">
                  <c:v>-3.1339723772967605</c:v>
                </c:pt>
                <c:pt idx="4">
                  <c:v>-3.6783531842309696</c:v>
                </c:pt>
                <c:pt idx="5">
                  <c:v>-3.6143826761691358</c:v>
                </c:pt>
                <c:pt idx="6">
                  <c:v>-1.6238722636770073</c:v>
                </c:pt>
                <c:pt idx="7">
                  <c:v>-0.62946714096957956</c:v>
                </c:pt>
                <c:pt idx="8">
                  <c:v>0.10221101215756957</c:v>
                </c:pt>
                <c:pt idx="9">
                  <c:v>1.9936576760656215</c:v>
                </c:pt>
                <c:pt idx="10">
                  <c:v>1.9420192450888769</c:v>
                </c:pt>
                <c:pt idx="11">
                  <c:v>3.1851595415057536</c:v>
                </c:pt>
                <c:pt idx="12">
                  <c:v>5.6479097222183716</c:v>
                </c:pt>
                <c:pt idx="13">
                  <c:v>9.1149709243839467</c:v>
                </c:pt>
                <c:pt idx="14">
                  <c:v>10.020274515306077</c:v>
                </c:pt>
                <c:pt idx="15">
                  <c:v>10.824408800803988</c:v>
                </c:pt>
                <c:pt idx="16">
                  <c:v>12.155341623336094</c:v>
                </c:pt>
                <c:pt idx="17">
                  <c:v>12.394211930891815</c:v>
                </c:pt>
                <c:pt idx="18">
                  <c:v>12.385989636158026</c:v>
                </c:pt>
                <c:pt idx="19">
                  <c:v>12.828371153126024</c:v>
                </c:pt>
                <c:pt idx="20">
                  <c:v>14.116844866182618</c:v>
                </c:pt>
                <c:pt idx="21">
                  <c:v>13.652824072128048</c:v>
                </c:pt>
                <c:pt idx="22">
                  <c:v>15.602498267155552</c:v>
                </c:pt>
                <c:pt idx="23">
                  <c:v>16.605146037594906</c:v>
                </c:pt>
                <c:pt idx="24">
                  <c:v>15.829173694709326</c:v>
                </c:pt>
                <c:pt idx="25">
                  <c:v>13.925090763334371</c:v>
                </c:pt>
                <c:pt idx="26">
                  <c:v>13.225889878343523</c:v>
                </c:pt>
                <c:pt idx="27">
                  <c:v>13.199700945456788</c:v>
                </c:pt>
                <c:pt idx="28">
                  <c:v>13.289973900750569</c:v>
                </c:pt>
                <c:pt idx="29">
                  <c:v>12.187625401784004</c:v>
                </c:pt>
                <c:pt idx="30">
                  <c:v>11.863019013715057</c:v>
                </c:pt>
                <c:pt idx="31">
                  <c:v>11.945014238898304</c:v>
                </c:pt>
                <c:pt idx="32">
                  <c:v>11.546271920417398</c:v>
                </c:pt>
                <c:pt idx="33">
                  <c:v>10.83346796187671</c:v>
                </c:pt>
                <c:pt idx="34">
                  <c:v>9.3976077527724726</c:v>
                </c:pt>
                <c:pt idx="35">
                  <c:v>7.7878904963782656</c:v>
                </c:pt>
                <c:pt idx="36">
                  <c:v>8.1975087507917639</c:v>
                </c:pt>
                <c:pt idx="37">
                  <c:v>8.1983289112521014</c:v>
                </c:pt>
                <c:pt idx="38">
                  <c:v>8.0172477434377871</c:v>
                </c:pt>
                <c:pt idx="39">
                  <c:v>7.181761884639255</c:v>
                </c:pt>
                <c:pt idx="40">
                  <c:v>6.7943717636556986</c:v>
                </c:pt>
                <c:pt idx="41">
                  <c:v>7.0032227593713392</c:v>
                </c:pt>
                <c:pt idx="42">
                  <c:v>6.6619658719371628</c:v>
                </c:pt>
                <c:pt idx="43">
                  <c:v>6.7897908903941406</c:v>
                </c:pt>
                <c:pt idx="44">
                  <c:v>6.2779912168280836</c:v>
                </c:pt>
                <c:pt idx="45">
                  <c:v>6.2920729358523788</c:v>
                </c:pt>
                <c:pt idx="46">
                  <c:v>6.8039667784489541</c:v>
                </c:pt>
                <c:pt idx="47">
                  <c:v>7.0903893942121696</c:v>
                </c:pt>
                <c:pt idx="48">
                  <c:v>5.747675244578188</c:v>
                </c:pt>
                <c:pt idx="49">
                  <c:v>6.1901567596742666</c:v>
                </c:pt>
                <c:pt idx="50">
                  <c:v>6.7734023868189972</c:v>
                </c:pt>
                <c:pt idx="51">
                  <c:v>8.0323350455975504</c:v>
                </c:pt>
                <c:pt idx="52">
                  <c:v>8.419758891025916</c:v>
                </c:pt>
                <c:pt idx="53">
                  <c:v>8.7913399009259425</c:v>
                </c:pt>
                <c:pt idx="54">
                  <c:v>8.8234100702386176</c:v>
                </c:pt>
                <c:pt idx="55">
                  <c:v>8.179119690469415</c:v>
                </c:pt>
                <c:pt idx="56">
                  <c:v>8.7502142531972567</c:v>
                </c:pt>
                <c:pt idx="57">
                  <c:v>8.2734430899386684</c:v>
                </c:pt>
                <c:pt idx="58">
                  <c:v>8.1798338381618194</c:v>
                </c:pt>
                <c:pt idx="59">
                  <c:v>8.577513728744778</c:v>
                </c:pt>
                <c:pt idx="60">
                  <c:v>9.9822779482126371</c:v>
                </c:pt>
                <c:pt idx="61">
                  <c:v>9.7479156513473715</c:v>
                </c:pt>
                <c:pt idx="62">
                  <c:v>9.0449988906422227</c:v>
                </c:pt>
                <c:pt idx="63">
                  <c:v>7.4485339423470736</c:v>
                </c:pt>
                <c:pt idx="64">
                  <c:v>6.1085406764894392</c:v>
                </c:pt>
                <c:pt idx="65">
                  <c:v>5.905183020036298</c:v>
                </c:pt>
                <c:pt idx="66">
                  <c:v>5.7119708561769267</c:v>
                </c:pt>
                <c:pt idx="67">
                  <c:v>5.8168356894910866</c:v>
                </c:pt>
                <c:pt idx="68">
                  <c:v>4.7288839807832295</c:v>
                </c:pt>
                <c:pt idx="69">
                  <c:v>4.3647834917514494</c:v>
                </c:pt>
                <c:pt idx="70">
                  <c:v>4.0242340922878306</c:v>
                </c:pt>
                <c:pt idx="71">
                  <c:v>4.1708240464186277</c:v>
                </c:pt>
                <c:pt idx="72">
                  <c:v>2.5475180690043073</c:v>
                </c:pt>
                <c:pt idx="73">
                  <c:v>3.7249063242361204</c:v>
                </c:pt>
                <c:pt idx="74">
                  <c:v>3.2213347851766652</c:v>
                </c:pt>
                <c:pt idx="75">
                  <c:v>3.1615648721088423</c:v>
                </c:pt>
                <c:pt idx="76">
                  <c:v>2.9423127751611102</c:v>
                </c:pt>
                <c:pt idx="77">
                  <c:v>0.88433371757993751</c:v>
                </c:pt>
                <c:pt idx="78">
                  <c:v>1.049897998297691</c:v>
                </c:pt>
                <c:pt idx="79">
                  <c:v>0.6995347877196445</c:v>
                </c:pt>
                <c:pt idx="80">
                  <c:v>0.73020065935704914</c:v>
                </c:pt>
                <c:pt idx="81">
                  <c:v>0.77321326955233727</c:v>
                </c:pt>
                <c:pt idx="82">
                  <c:v>0.52743272274887387</c:v>
                </c:pt>
                <c:pt idx="83">
                  <c:v>-0.52178574541268474</c:v>
                </c:pt>
                <c:pt idx="84">
                  <c:v>-1.3137677241953818</c:v>
                </c:pt>
                <c:pt idx="85">
                  <c:v>-2.4518815035840902</c:v>
                </c:pt>
                <c:pt idx="86">
                  <c:v>-2.8828421442599486</c:v>
                </c:pt>
                <c:pt idx="87">
                  <c:v>-2.6822131468228068</c:v>
                </c:pt>
                <c:pt idx="88">
                  <c:v>-2.1517757561351036</c:v>
                </c:pt>
                <c:pt idx="89">
                  <c:v>-0.71758212835646873</c:v>
                </c:pt>
                <c:pt idx="90">
                  <c:v>-1.1047832981085441</c:v>
                </c:pt>
                <c:pt idx="91">
                  <c:v>-1.084286211245896</c:v>
                </c:pt>
                <c:pt idx="92">
                  <c:v>0.3799108006185406</c:v>
                </c:pt>
                <c:pt idx="93">
                  <c:v>0.4418194339706949</c:v>
                </c:pt>
                <c:pt idx="94">
                  <c:v>0.42857791418258429</c:v>
                </c:pt>
                <c:pt idx="95">
                  <c:v>0.73291571026592839</c:v>
                </c:pt>
                <c:pt idx="96">
                  <c:v>2.3440038811293067</c:v>
                </c:pt>
                <c:pt idx="97">
                  <c:v>2.7938468029436665</c:v>
                </c:pt>
                <c:pt idx="98">
                  <c:v>3.5696958951761233</c:v>
                </c:pt>
                <c:pt idx="99">
                  <c:v>4.1421385271404585</c:v>
                </c:pt>
                <c:pt idx="100">
                  <c:v>3.5194486671715564</c:v>
                </c:pt>
                <c:pt idx="101">
                  <c:v>3.1479564842697862</c:v>
                </c:pt>
                <c:pt idx="102">
                  <c:v>3.2072294041546381</c:v>
                </c:pt>
                <c:pt idx="103">
                  <c:v>3.2372003987273974</c:v>
                </c:pt>
                <c:pt idx="104">
                  <c:v>2.7749552604327188</c:v>
                </c:pt>
                <c:pt idx="105">
                  <c:v>4.1419220855900258</c:v>
                </c:pt>
                <c:pt idx="106">
                  <c:v>4.1047375739467871</c:v>
                </c:pt>
                <c:pt idx="107">
                  <c:v>3.7705399994806137</c:v>
                </c:pt>
                <c:pt idx="108">
                  <c:v>3.3903877138083613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4-4511-9B0B-941B46560F9C}"/>
            </c:ext>
          </c:extLst>
        </c:ser>
        <c:ser>
          <c:idx val="1"/>
          <c:order val="1"/>
          <c:tx>
            <c:strRef>
              <c:f>'T3'!$C$4</c:f>
              <c:strCache>
                <c:ptCount val="1"/>
                <c:pt idx="0">
                  <c:v>Кредиты малому и среднему бизнесу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'T3'!$A$5:$A$989</c:f>
              <c:numCache>
                <c:formatCode>m/d/yyyy</c:formatCode>
                <c:ptCount val="9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</c:numCache>
            </c:numRef>
          </c:cat>
          <c:val>
            <c:numRef>
              <c:f>'T3'!$C$5:$C$989</c:f>
              <c:numCache>
                <c:formatCode>0.00</c:formatCode>
                <c:ptCount val="985"/>
                <c:pt idx="0">
                  <c:v>1.2744419301574712</c:v>
                </c:pt>
                <c:pt idx="1">
                  <c:v>1.5096155991722067</c:v>
                </c:pt>
                <c:pt idx="2">
                  <c:v>1.7561894141530365</c:v>
                </c:pt>
                <c:pt idx="3">
                  <c:v>2.1576197185332506</c:v>
                </c:pt>
                <c:pt idx="4">
                  <c:v>2.6010924931404249</c:v>
                </c:pt>
                <c:pt idx="5">
                  <c:v>2.6808024504611216</c:v>
                </c:pt>
                <c:pt idx="6">
                  <c:v>2.9183577348658623</c:v>
                </c:pt>
                <c:pt idx="7">
                  <c:v>3.3900256465662779</c:v>
                </c:pt>
                <c:pt idx="8">
                  <c:v>3.1406956212560204</c:v>
                </c:pt>
                <c:pt idx="9">
                  <c:v>3.3729335609953348</c:v>
                </c:pt>
                <c:pt idx="10">
                  <c:v>3.1440092525628582</c:v>
                </c:pt>
                <c:pt idx="11">
                  <c:v>3.1322910958633194</c:v>
                </c:pt>
                <c:pt idx="12">
                  <c:v>3.6228269573945227</c:v>
                </c:pt>
                <c:pt idx="13">
                  <c:v>1.6117192835027652</c:v>
                </c:pt>
                <c:pt idx="14">
                  <c:v>1.7803589563530757</c:v>
                </c:pt>
                <c:pt idx="15">
                  <c:v>2.0425395810793954</c:v>
                </c:pt>
                <c:pt idx="16">
                  <c:v>2.074160250933625</c:v>
                </c:pt>
                <c:pt idx="17">
                  <c:v>2.3048535187801522</c:v>
                </c:pt>
                <c:pt idx="18">
                  <c:v>2.3760638761973172</c:v>
                </c:pt>
                <c:pt idx="19">
                  <c:v>2.6518089562791318</c:v>
                </c:pt>
                <c:pt idx="20">
                  <c:v>2.7628461809987988</c:v>
                </c:pt>
                <c:pt idx="21">
                  <c:v>2.7119576383720947</c:v>
                </c:pt>
                <c:pt idx="22">
                  <c:v>3.1617007570528508</c:v>
                </c:pt>
                <c:pt idx="23">
                  <c:v>3.2392032277470482</c:v>
                </c:pt>
                <c:pt idx="24">
                  <c:v>3.0742025706589562</c:v>
                </c:pt>
                <c:pt idx="25">
                  <c:v>4.3081550439467096</c:v>
                </c:pt>
                <c:pt idx="26">
                  <c:v>4.3083634431863729</c:v>
                </c:pt>
                <c:pt idx="27">
                  <c:v>4.2274128387437404</c:v>
                </c:pt>
                <c:pt idx="28">
                  <c:v>4.0621854481854713</c:v>
                </c:pt>
                <c:pt idx="29">
                  <c:v>3.7604059672644459</c:v>
                </c:pt>
                <c:pt idx="30">
                  <c:v>3.6258647984958943</c:v>
                </c:pt>
                <c:pt idx="31">
                  <c:v>3.0127868436296361</c:v>
                </c:pt>
                <c:pt idx="32">
                  <c:v>2.9786555728408297</c:v>
                </c:pt>
                <c:pt idx="33">
                  <c:v>2.7288675223273575</c:v>
                </c:pt>
                <c:pt idx="34">
                  <c:v>2.662521237056982</c:v>
                </c:pt>
                <c:pt idx="35">
                  <c:v>2.7467788575988479</c:v>
                </c:pt>
                <c:pt idx="36">
                  <c:v>2.6037202270690933</c:v>
                </c:pt>
                <c:pt idx="37">
                  <c:v>2.2781769493844379</c:v>
                </c:pt>
                <c:pt idx="38">
                  <c:v>2.2547502902124177</c:v>
                </c:pt>
                <c:pt idx="39">
                  <c:v>2.2307758303501122</c:v>
                </c:pt>
                <c:pt idx="40">
                  <c:v>2.2427275688971324</c:v>
                </c:pt>
                <c:pt idx="41">
                  <c:v>2.2947627630526237</c:v>
                </c:pt>
                <c:pt idx="42">
                  <c:v>2.1638253912870109</c:v>
                </c:pt>
                <c:pt idx="43">
                  <c:v>2.3525386989612622</c:v>
                </c:pt>
                <c:pt idx="44">
                  <c:v>2.2265353335549238</c:v>
                </c:pt>
                <c:pt idx="45">
                  <c:v>2.2621312742659185</c:v>
                </c:pt>
                <c:pt idx="46">
                  <c:v>2.229144456656698</c:v>
                </c:pt>
                <c:pt idx="47">
                  <c:v>2.123758209131184</c:v>
                </c:pt>
                <c:pt idx="48">
                  <c:v>2.0637523962368967</c:v>
                </c:pt>
                <c:pt idx="49">
                  <c:v>2.4921902849134918</c:v>
                </c:pt>
                <c:pt idx="50">
                  <c:v>2.4385649092546307</c:v>
                </c:pt>
                <c:pt idx="51">
                  <c:v>2.335385434367363</c:v>
                </c:pt>
                <c:pt idx="52">
                  <c:v>1.9328176027385731</c:v>
                </c:pt>
                <c:pt idx="53">
                  <c:v>1.8606149511383276</c:v>
                </c:pt>
                <c:pt idx="54">
                  <c:v>1.7734363066640693</c:v>
                </c:pt>
                <c:pt idx="55">
                  <c:v>1.5700801352072287</c:v>
                </c:pt>
                <c:pt idx="56">
                  <c:v>0.46538225481625062</c:v>
                </c:pt>
                <c:pt idx="57">
                  <c:v>0.2036144013487512</c:v>
                </c:pt>
                <c:pt idx="58">
                  <c:v>4.9193260005062633E-3</c:v>
                </c:pt>
                <c:pt idx="59">
                  <c:v>-0.17667815473288837</c:v>
                </c:pt>
                <c:pt idx="60">
                  <c:v>-0.58364272478216284</c:v>
                </c:pt>
                <c:pt idx="61">
                  <c:v>-1.2599187926772482</c:v>
                </c:pt>
                <c:pt idx="62">
                  <c:v>-1.77710173316256</c:v>
                </c:pt>
                <c:pt idx="63">
                  <c:v>-1.956251829683531</c:v>
                </c:pt>
                <c:pt idx="64">
                  <c:v>-1.8726346194369021</c:v>
                </c:pt>
                <c:pt idx="65">
                  <c:v>-2.1860448839968556</c:v>
                </c:pt>
                <c:pt idx="66">
                  <c:v>-2.3445459885301996</c:v>
                </c:pt>
                <c:pt idx="67">
                  <c:v>-2.0993927562516581</c:v>
                </c:pt>
                <c:pt idx="68">
                  <c:v>-1.0244908223328171</c:v>
                </c:pt>
                <c:pt idx="69">
                  <c:v>-0.9921602571974385</c:v>
                </c:pt>
                <c:pt idx="70">
                  <c:v>-0.96001879303599269</c:v>
                </c:pt>
                <c:pt idx="71">
                  <c:v>-0.83695181010745634</c:v>
                </c:pt>
                <c:pt idx="72">
                  <c:v>-0.59432183836926933</c:v>
                </c:pt>
                <c:pt idx="73">
                  <c:v>-0.54135828958726118</c:v>
                </c:pt>
                <c:pt idx="74">
                  <c:v>-0.22300392979311234</c:v>
                </c:pt>
                <c:pt idx="75">
                  <c:v>-0.37107759297718962</c:v>
                </c:pt>
                <c:pt idx="76">
                  <c:v>-0.37823945579574647</c:v>
                </c:pt>
                <c:pt idx="77">
                  <c:v>-0.3014893468891176</c:v>
                </c:pt>
                <c:pt idx="78">
                  <c:v>-0.2058323152451231</c:v>
                </c:pt>
                <c:pt idx="79">
                  <c:v>-0.56298004310211325</c:v>
                </c:pt>
                <c:pt idx="80">
                  <c:v>-0.92270419186458941</c:v>
                </c:pt>
                <c:pt idx="81">
                  <c:v>-1.1964585011125894</c:v>
                </c:pt>
                <c:pt idx="82">
                  <c:v>-1.0737635776679064</c:v>
                </c:pt>
                <c:pt idx="83">
                  <c:v>-1.0641681707741448</c:v>
                </c:pt>
                <c:pt idx="84">
                  <c:v>-1.1390462617729469</c:v>
                </c:pt>
                <c:pt idx="85">
                  <c:v>-0.80563140697393121</c:v>
                </c:pt>
                <c:pt idx="86">
                  <c:v>-0.42124661385390011</c:v>
                </c:pt>
                <c:pt idx="87">
                  <c:v>-0.38714229060328109</c:v>
                </c:pt>
                <c:pt idx="88">
                  <c:v>-0.29261073531342296</c:v>
                </c:pt>
                <c:pt idx="89">
                  <c:v>0.16580590120848337</c:v>
                </c:pt>
                <c:pt idx="90">
                  <c:v>0.18053556419130523</c:v>
                </c:pt>
                <c:pt idx="91">
                  <c:v>6.5720425206906199E-2</c:v>
                </c:pt>
                <c:pt idx="92">
                  <c:v>-1.433791151885363</c:v>
                </c:pt>
                <c:pt idx="93">
                  <c:v>-0.85421618452696757</c:v>
                </c:pt>
                <c:pt idx="94">
                  <c:v>-1.2013629544994771</c:v>
                </c:pt>
                <c:pt idx="95">
                  <c:v>-1.2625044893944983</c:v>
                </c:pt>
                <c:pt idx="96">
                  <c:v>-1.0244936354320962</c:v>
                </c:pt>
                <c:pt idx="97">
                  <c:v>-0.71593212411560492</c:v>
                </c:pt>
                <c:pt idx="98">
                  <c:v>-0.98282075465130569</c:v>
                </c:pt>
                <c:pt idx="99">
                  <c:v>-0.94649961205715627</c:v>
                </c:pt>
                <c:pt idx="100">
                  <c:v>-0.83726935555112014</c:v>
                </c:pt>
                <c:pt idx="101">
                  <c:v>-1.2549743480439577</c:v>
                </c:pt>
                <c:pt idx="102">
                  <c:v>-1.1782504758219616</c:v>
                </c:pt>
                <c:pt idx="103">
                  <c:v>-0.82713688849056966</c:v>
                </c:pt>
                <c:pt idx="104">
                  <c:v>0.32687802831184742</c:v>
                </c:pt>
                <c:pt idx="105">
                  <c:v>-6.8549450878556503E-2</c:v>
                </c:pt>
                <c:pt idx="106">
                  <c:v>0.16655797957239793</c:v>
                </c:pt>
                <c:pt idx="107">
                  <c:v>0.22768346136448417</c:v>
                </c:pt>
                <c:pt idx="108">
                  <c:v>-5.9409688125044609E-3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14-4511-9B0B-941B46560F9C}"/>
            </c:ext>
          </c:extLst>
        </c:ser>
        <c:ser>
          <c:idx val="2"/>
          <c:order val="2"/>
          <c:tx>
            <c:strRef>
              <c:f>'T3'!$D$4</c:f>
              <c:strCache>
                <c:ptCount val="1"/>
                <c:pt idx="0">
                  <c:v>Ипотечные кредиты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numRef>
              <c:f>'T3'!$A$5:$A$989</c:f>
              <c:numCache>
                <c:formatCode>m/d/yyyy</c:formatCode>
                <c:ptCount val="9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</c:numCache>
            </c:numRef>
          </c:cat>
          <c:val>
            <c:numRef>
              <c:f>'T3'!$D$5:$D$989</c:f>
              <c:numCache>
                <c:formatCode>0.00</c:formatCode>
                <c:ptCount val="985"/>
                <c:pt idx="0">
                  <c:v>-0.7192224676339084</c:v>
                </c:pt>
                <c:pt idx="1">
                  <c:v>-0.26537315147799218</c:v>
                </c:pt>
                <c:pt idx="2">
                  <c:v>-0.26882798228234872</c:v>
                </c:pt>
                <c:pt idx="3">
                  <c:v>-0.11480482802120359</c:v>
                </c:pt>
                <c:pt idx="4">
                  <c:v>-2.9330769835344439E-2</c:v>
                </c:pt>
                <c:pt idx="5">
                  <c:v>2.1538324681141401E-2</c:v>
                </c:pt>
                <c:pt idx="6">
                  <c:v>9.4596064031239865E-2</c:v>
                </c:pt>
                <c:pt idx="7">
                  <c:v>0.19635418587493092</c:v>
                </c:pt>
                <c:pt idx="8">
                  <c:v>0.28712303706599168</c:v>
                </c:pt>
                <c:pt idx="9">
                  <c:v>0.39002609159293816</c:v>
                </c:pt>
                <c:pt idx="10">
                  <c:v>0.48841812982082156</c:v>
                </c:pt>
                <c:pt idx="11">
                  <c:v>0.58412782490307968</c:v>
                </c:pt>
                <c:pt idx="12">
                  <c:v>0.72625329391551352</c:v>
                </c:pt>
                <c:pt idx="13">
                  <c:v>0.8045290853986331</c:v>
                </c:pt>
                <c:pt idx="14">
                  <c:v>0.87539566220220122</c:v>
                </c:pt>
                <c:pt idx="15">
                  <c:v>0.98736523280745336</c:v>
                </c:pt>
                <c:pt idx="16">
                  <c:v>1.092262699442931</c:v>
                </c:pt>
                <c:pt idx="17">
                  <c:v>1.2136108455602115</c:v>
                </c:pt>
                <c:pt idx="18">
                  <c:v>1.36518780868921</c:v>
                </c:pt>
                <c:pt idx="19">
                  <c:v>1.437624140826999</c:v>
                </c:pt>
                <c:pt idx="20">
                  <c:v>1.5632544493469152</c:v>
                </c:pt>
                <c:pt idx="21">
                  <c:v>1.5847207801209138</c:v>
                </c:pt>
                <c:pt idx="22">
                  <c:v>1.6791613449424274</c:v>
                </c:pt>
                <c:pt idx="23">
                  <c:v>1.7906730889542051</c:v>
                </c:pt>
                <c:pt idx="24">
                  <c:v>1.874270016876262</c:v>
                </c:pt>
                <c:pt idx="25">
                  <c:v>1.8772303857094712</c:v>
                </c:pt>
                <c:pt idx="26">
                  <c:v>1.9797765102054254</c:v>
                </c:pt>
                <c:pt idx="27">
                  <c:v>2.0269935048953873</c:v>
                </c:pt>
                <c:pt idx="28">
                  <c:v>2.1062642917599179</c:v>
                </c:pt>
                <c:pt idx="29">
                  <c:v>2.1153900785970152</c:v>
                </c:pt>
                <c:pt idx="30">
                  <c:v>2.1281340440386152</c:v>
                </c:pt>
                <c:pt idx="31">
                  <c:v>2.1502550175019484</c:v>
                </c:pt>
                <c:pt idx="32">
                  <c:v>2.1630982302100707</c:v>
                </c:pt>
                <c:pt idx="33">
                  <c:v>2.1590492246098685</c:v>
                </c:pt>
                <c:pt idx="34">
                  <c:v>2.2539486275220151</c:v>
                </c:pt>
                <c:pt idx="35">
                  <c:v>2.2525999726152639</c:v>
                </c:pt>
                <c:pt idx="36">
                  <c:v>2.2632040956857646</c:v>
                </c:pt>
                <c:pt idx="37">
                  <c:v>2.3079011763522206</c:v>
                </c:pt>
                <c:pt idx="38">
                  <c:v>2.3577887879877397</c:v>
                </c:pt>
                <c:pt idx="39">
                  <c:v>2.3180973840827903</c:v>
                </c:pt>
                <c:pt idx="40">
                  <c:v>2.3340083064245039</c:v>
                </c:pt>
                <c:pt idx="41">
                  <c:v>2.315064948571254</c:v>
                </c:pt>
                <c:pt idx="42">
                  <c:v>2.321656447243611</c:v>
                </c:pt>
                <c:pt idx="43">
                  <c:v>2.3891728957017624</c:v>
                </c:pt>
                <c:pt idx="44">
                  <c:v>2.3310910555164965</c:v>
                </c:pt>
                <c:pt idx="45">
                  <c:v>2.1491158977927158</c:v>
                </c:pt>
                <c:pt idx="46">
                  <c:v>2.1978789221274284</c:v>
                </c:pt>
                <c:pt idx="47">
                  <c:v>2.2398703531147479</c:v>
                </c:pt>
                <c:pt idx="48">
                  <c:v>2.3200760896759882</c:v>
                </c:pt>
                <c:pt idx="49">
                  <c:v>2.3527406675969011</c:v>
                </c:pt>
                <c:pt idx="50">
                  <c:v>2.4113938792905327</c:v>
                </c:pt>
                <c:pt idx="51">
                  <c:v>2.4702888059510695</c:v>
                </c:pt>
                <c:pt idx="52">
                  <c:v>2.515043851963755</c:v>
                </c:pt>
                <c:pt idx="53">
                  <c:v>2.5618203836483957</c:v>
                </c:pt>
                <c:pt idx="54">
                  <c:v>2.5432037058087622</c:v>
                </c:pt>
                <c:pt idx="55">
                  <c:v>2.563774725138285</c:v>
                </c:pt>
                <c:pt idx="56">
                  <c:v>2.5504763513525854</c:v>
                </c:pt>
                <c:pt idx="57">
                  <c:v>2.7279148971224871</c:v>
                </c:pt>
                <c:pt idx="58">
                  <c:v>2.6305924192451822</c:v>
                </c:pt>
                <c:pt idx="59">
                  <c:v>2.5905256056081973</c:v>
                </c:pt>
                <c:pt idx="60">
                  <c:v>2.4978902974123289</c:v>
                </c:pt>
                <c:pt idx="61">
                  <c:v>2.3547940965691998</c:v>
                </c:pt>
                <c:pt idx="62">
                  <c:v>2.232832704602898</c:v>
                </c:pt>
                <c:pt idx="63">
                  <c:v>2.0183921561282006</c:v>
                </c:pt>
                <c:pt idx="64">
                  <c:v>1.7720337276039635</c:v>
                </c:pt>
                <c:pt idx="65">
                  <c:v>1.6154422137201527</c:v>
                </c:pt>
                <c:pt idx="66">
                  <c:v>1.4775808687380405</c:v>
                </c:pt>
                <c:pt idx="67">
                  <c:v>1.2781340069140223</c:v>
                </c:pt>
                <c:pt idx="68">
                  <c:v>1.1878304327770681</c:v>
                </c:pt>
                <c:pt idx="69">
                  <c:v>1.0926857537547185</c:v>
                </c:pt>
                <c:pt idx="70">
                  <c:v>1.0089598743804122</c:v>
                </c:pt>
                <c:pt idx="71">
                  <c:v>0.89321662944139513</c:v>
                </c:pt>
                <c:pt idx="72">
                  <c:v>1.0245172484813116</c:v>
                </c:pt>
                <c:pt idx="73">
                  <c:v>1.001748399895521</c:v>
                </c:pt>
                <c:pt idx="74">
                  <c:v>1.1557856043526331</c:v>
                </c:pt>
                <c:pt idx="75">
                  <c:v>1.2778100729046409</c:v>
                </c:pt>
                <c:pt idx="76">
                  <c:v>1.3663811553811389</c:v>
                </c:pt>
                <c:pt idx="77">
                  <c:v>1.3803047441744578</c:v>
                </c:pt>
                <c:pt idx="78">
                  <c:v>1.4004999523437816</c:v>
                </c:pt>
                <c:pt idx="79">
                  <c:v>1.3858697064913017</c:v>
                </c:pt>
                <c:pt idx="80">
                  <c:v>1.3518109470111896</c:v>
                </c:pt>
                <c:pt idx="81">
                  <c:v>1.3619699508439218</c:v>
                </c:pt>
                <c:pt idx="82">
                  <c:v>1.3696382888317307</c:v>
                </c:pt>
                <c:pt idx="83">
                  <c:v>1.3684238523501482</c:v>
                </c:pt>
                <c:pt idx="84">
                  <c:v>1.203601092855622</c:v>
                </c:pt>
                <c:pt idx="85">
                  <c:v>1.1091598479151368</c:v>
                </c:pt>
                <c:pt idx="86">
                  <c:v>1.0133220747906897</c:v>
                </c:pt>
                <c:pt idx="87">
                  <c:v>1.0799902275689353</c:v>
                </c:pt>
                <c:pt idx="88">
                  <c:v>1.1591710103587205</c:v>
                </c:pt>
                <c:pt idx="89">
                  <c:v>1.101791996306674</c:v>
                </c:pt>
                <c:pt idx="90">
                  <c:v>1.1740122670250355</c:v>
                </c:pt>
                <c:pt idx="91">
                  <c:v>1.2088766588427038</c:v>
                </c:pt>
                <c:pt idx="92">
                  <c:v>1.2863962321207421</c:v>
                </c:pt>
                <c:pt idx="93">
                  <c:v>1.403209777254991</c:v>
                </c:pt>
                <c:pt idx="94">
                  <c:v>1.401651393816022</c:v>
                </c:pt>
                <c:pt idx="95">
                  <c:v>1.5222703269584019</c:v>
                </c:pt>
                <c:pt idx="96">
                  <c:v>1.7023457592546263</c:v>
                </c:pt>
                <c:pt idx="97">
                  <c:v>1.8437865333308439</c:v>
                </c:pt>
                <c:pt idx="98">
                  <c:v>2.0269039147986527</c:v>
                </c:pt>
                <c:pt idx="99">
                  <c:v>2.1811494775041074</c:v>
                </c:pt>
                <c:pt idx="100">
                  <c:v>2.2894457016905925</c:v>
                </c:pt>
                <c:pt idx="101">
                  <c:v>2.52798536324753</c:v>
                </c:pt>
                <c:pt idx="102">
                  <c:v>2.6298848758354532</c:v>
                </c:pt>
                <c:pt idx="103">
                  <c:v>2.7274351763266287</c:v>
                </c:pt>
                <c:pt idx="104">
                  <c:v>2.8332859879262551</c:v>
                </c:pt>
                <c:pt idx="105">
                  <c:v>2.9153388898636314</c:v>
                </c:pt>
                <c:pt idx="106">
                  <c:v>2.9881230419938802</c:v>
                </c:pt>
                <c:pt idx="107">
                  <c:v>3.0576648164026992</c:v>
                </c:pt>
                <c:pt idx="108">
                  <c:v>2.869494096839468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14-4511-9B0B-941B46560F9C}"/>
            </c:ext>
          </c:extLst>
        </c:ser>
        <c:ser>
          <c:idx val="3"/>
          <c:order val="3"/>
          <c:tx>
            <c:strRef>
              <c:f>'T3'!$E$4</c:f>
              <c:strCache>
                <c:ptCount val="1"/>
                <c:pt idx="0">
                  <c:v>Потребкредитование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'T3'!$A$5:$A$989</c:f>
              <c:numCache>
                <c:formatCode>m/d/yyyy</c:formatCode>
                <c:ptCount val="9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</c:numCache>
            </c:numRef>
          </c:cat>
          <c:val>
            <c:numRef>
              <c:f>'T3'!$E$5:$E$989</c:f>
              <c:numCache>
                <c:formatCode>0.00</c:formatCode>
                <c:ptCount val="985"/>
                <c:pt idx="0">
                  <c:v>-2.0416336574599523</c:v>
                </c:pt>
                <c:pt idx="1">
                  <c:v>-2.1426077374088544</c:v>
                </c:pt>
                <c:pt idx="2">
                  <c:v>-1.8337564319511355</c:v>
                </c:pt>
                <c:pt idx="3">
                  <c:v>-1.4758145753775642</c:v>
                </c:pt>
                <c:pt idx="4">
                  <c:v>-1.0527283122157589</c:v>
                </c:pt>
                <c:pt idx="5">
                  <c:v>-0.72613328792545895</c:v>
                </c:pt>
                <c:pt idx="6">
                  <c:v>-0.24127158121596803</c:v>
                </c:pt>
                <c:pt idx="7">
                  <c:v>0.23143887843706931</c:v>
                </c:pt>
                <c:pt idx="8">
                  <c:v>0.6641834365776137</c:v>
                </c:pt>
                <c:pt idx="9">
                  <c:v>1.1343130786877174</c:v>
                </c:pt>
                <c:pt idx="10">
                  <c:v>1.4945230822370748</c:v>
                </c:pt>
                <c:pt idx="11">
                  <c:v>1.8261140707557337</c:v>
                </c:pt>
                <c:pt idx="12">
                  <c:v>2.4268813116143249</c:v>
                </c:pt>
                <c:pt idx="13">
                  <c:v>2.5849032655322608</c:v>
                </c:pt>
                <c:pt idx="14">
                  <c:v>2.8208272878940481</c:v>
                </c:pt>
                <c:pt idx="15">
                  <c:v>3.1968224046951632</c:v>
                </c:pt>
                <c:pt idx="16">
                  <c:v>3.6263347230533767</c:v>
                </c:pt>
                <c:pt idx="17">
                  <c:v>4.0171854542115728</c:v>
                </c:pt>
                <c:pt idx="18">
                  <c:v>4.1226245916842181</c:v>
                </c:pt>
                <c:pt idx="19">
                  <c:v>4.6272673946037752</c:v>
                </c:pt>
                <c:pt idx="20">
                  <c:v>4.9110622497430843</c:v>
                </c:pt>
                <c:pt idx="21">
                  <c:v>5.1383910520682807</c:v>
                </c:pt>
                <c:pt idx="22">
                  <c:v>5.4028803222850073</c:v>
                </c:pt>
                <c:pt idx="23">
                  <c:v>5.6846077704811062</c:v>
                </c:pt>
                <c:pt idx="24">
                  <c:v>6.1007453947877002</c:v>
                </c:pt>
                <c:pt idx="25">
                  <c:v>6.3292451988408454</c:v>
                </c:pt>
                <c:pt idx="26">
                  <c:v>6.7400310461229971</c:v>
                </c:pt>
                <c:pt idx="27">
                  <c:v>7.0937263382744442</c:v>
                </c:pt>
                <c:pt idx="28">
                  <c:v>7.3508418590218971</c:v>
                </c:pt>
                <c:pt idx="29">
                  <c:v>7.6065834711351821</c:v>
                </c:pt>
                <c:pt idx="30">
                  <c:v>7.9000045109785839</c:v>
                </c:pt>
                <c:pt idx="31">
                  <c:v>7.7654424827390924</c:v>
                </c:pt>
                <c:pt idx="32">
                  <c:v>7.8400442781581674</c:v>
                </c:pt>
                <c:pt idx="33">
                  <c:v>7.5890571882082467</c:v>
                </c:pt>
                <c:pt idx="34">
                  <c:v>7.6982477721842031</c:v>
                </c:pt>
                <c:pt idx="35">
                  <c:v>7.5323140012446537</c:v>
                </c:pt>
                <c:pt idx="36">
                  <c:v>7.2041153239550377</c:v>
                </c:pt>
                <c:pt idx="37">
                  <c:v>7.2729243965392545</c:v>
                </c:pt>
                <c:pt idx="38">
                  <c:v>7.2202024850266309</c:v>
                </c:pt>
                <c:pt idx="39">
                  <c:v>6.9447443504906028</c:v>
                </c:pt>
                <c:pt idx="40">
                  <c:v>6.8161825859781295</c:v>
                </c:pt>
                <c:pt idx="41">
                  <c:v>6.5971119304405059</c:v>
                </c:pt>
                <c:pt idx="42">
                  <c:v>6.449443861886679</c:v>
                </c:pt>
                <c:pt idx="43">
                  <c:v>6.459412716066562</c:v>
                </c:pt>
                <c:pt idx="44">
                  <c:v>6.2502946239581378</c:v>
                </c:pt>
                <c:pt idx="45">
                  <c:v>6.1513875390173691</c:v>
                </c:pt>
                <c:pt idx="46">
                  <c:v>5.9835926690438486</c:v>
                </c:pt>
                <c:pt idx="47">
                  <c:v>5.7461045583456487</c:v>
                </c:pt>
                <c:pt idx="48">
                  <c:v>5.6269697658185009</c:v>
                </c:pt>
                <c:pt idx="49">
                  <c:v>5.3843870895432326</c:v>
                </c:pt>
                <c:pt idx="50">
                  <c:v>5.2199405425017602</c:v>
                </c:pt>
                <c:pt idx="51">
                  <c:v>4.9417467395493526</c:v>
                </c:pt>
                <c:pt idx="52">
                  <c:v>4.4766565870002788</c:v>
                </c:pt>
                <c:pt idx="53">
                  <c:v>3.9780998452182033</c:v>
                </c:pt>
                <c:pt idx="54">
                  <c:v>3.6099148232608749</c:v>
                </c:pt>
                <c:pt idx="55">
                  <c:v>3.2032006748957884</c:v>
                </c:pt>
                <c:pt idx="56">
                  <c:v>2.8062200710420857</c:v>
                </c:pt>
                <c:pt idx="57">
                  <c:v>2.5150051869923256</c:v>
                </c:pt>
                <c:pt idx="58">
                  <c:v>2.1202139029885037</c:v>
                </c:pt>
                <c:pt idx="59">
                  <c:v>1.8677551644948451</c:v>
                </c:pt>
                <c:pt idx="60">
                  <c:v>1.2777501291165034</c:v>
                </c:pt>
                <c:pt idx="61">
                  <c:v>0.86207304830352083</c:v>
                </c:pt>
                <c:pt idx="62">
                  <c:v>0.26341451733712851</c:v>
                </c:pt>
                <c:pt idx="63">
                  <c:v>-0.32353088364496901</c:v>
                </c:pt>
                <c:pt idx="64">
                  <c:v>-0.85656044634723616</c:v>
                </c:pt>
                <c:pt idx="65">
                  <c:v>-1.1815585652230634</c:v>
                </c:pt>
                <c:pt idx="66">
                  <c:v>-1.5742397650349369</c:v>
                </c:pt>
                <c:pt idx="67">
                  <c:v>-1.8632888558637739</c:v>
                </c:pt>
                <c:pt idx="68">
                  <c:v>-2.1548569121197851</c:v>
                </c:pt>
                <c:pt idx="69">
                  <c:v>-2.3912000394891564</c:v>
                </c:pt>
                <c:pt idx="70">
                  <c:v>-2.5898769574678044</c:v>
                </c:pt>
                <c:pt idx="71">
                  <c:v>-2.7489788272932483</c:v>
                </c:pt>
                <c:pt idx="72">
                  <c:v>-2.7952047655785788</c:v>
                </c:pt>
                <c:pt idx="73">
                  <c:v>-2.5533325496479375</c:v>
                </c:pt>
                <c:pt idx="74">
                  <c:v>-2.4749309154968171</c:v>
                </c:pt>
                <c:pt idx="75">
                  <c:v>-2.3273960942324043</c:v>
                </c:pt>
                <c:pt idx="76">
                  <c:v>-2.1944474953605222</c:v>
                </c:pt>
                <c:pt idx="77">
                  <c:v>-2.0305240452163877</c:v>
                </c:pt>
                <c:pt idx="78">
                  <c:v>-1.8696556248896905</c:v>
                </c:pt>
                <c:pt idx="79">
                  <c:v>-1.759897382790637</c:v>
                </c:pt>
                <c:pt idx="80">
                  <c:v>-1.5083489642489107</c:v>
                </c:pt>
                <c:pt idx="81">
                  <c:v>-1.4093333992923971</c:v>
                </c:pt>
                <c:pt idx="82">
                  <c:v>-1.2792953419705304</c:v>
                </c:pt>
                <c:pt idx="83">
                  <c:v>-1.0763547095467998</c:v>
                </c:pt>
                <c:pt idx="84">
                  <c:v>-0.83991901393216117</c:v>
                </c:pt>
                <c:pt idx="85">
                  <c:v>-0.6714061465850637</c:v>
                </c:pt>
                <c:pt idx="86">
                  <c:v>-0.47283562374580879</c:v>
                </c:pt>
                <c:pt idx="87">
                  <c:v>-0.26738553144870092</c:v>
                </c:pt>
                <c:pt idx="88">
                  <c:v>-9.7181564181035962E-2</c:v>
                </c:pt>
                <c:pt idx="89">
                  <c:v>0.13012850873511861</c:v>
                </c:pt>
                <c:pt idx="90">
                  <c:v>0.32413256540780927</c:v>
                </c:pt>
                <c:pt idx="91">
                  <c:v>0.52239450905126172</c:v>
                </c:pt>
                <c:pt idx="92">
                  <c:v>0.69313253650977169</c:v>
                </c:pt>
                <c:pt idx="93">
                  <c:v>0.87458756091059708</c:v>
                </c:pt>
                <c:pt idx="94">
                  <c:v>1.1596122586329329</c:v>
                </c:pt>
                <c:pt idx="95">
                  <c:v>1.3854057512566094</c:v>
                </c:pt>
                <c:pt idx="96">
                  <c:v>1.6604025509709437</c:v>
                </c:pt>
                <c:pt idx="97">
                  <c:v>1.8406178804223035</c:v>
                </c:pt>
                <c:pt idx="98">
                  <c:v>1.909281816605052</c:v>
                </c:pt>
                <c:pt idx="99">
                  <c:v>2.0600897330210319</c:v>
                </c:pt>
                <c:pt idx="100">
                  <c:v>2.1776882474302641</c:v>
                </c:pt>
                <c:pt idx="101">
                  <c:v>2.3533866184917969</c:v>
                </c:pt>
                <c:pt idx="102">
                  <c:v>2.4774681263599083</c:v>
                </c:pt>
                <c:pt idx="103">
                  <c:v>2.6437888401380505</c:v>
                </c:pt>
                <c:pt idx="104">
                  <c:v>2.8596092836589748</c:v>
                </c:pt>
                <c:pt idx="105">
                  <c:v>3.0675034697141328</c:v>
                </c:pt>
                <c:pt idx="106">
                  <c:v>3.2149385666637489</c:v>
                </c:pt>
                <c:pt idx="107">
                  <c:v>3.3751092038984676</c:v>
                </c:pt>
                <c:pt idx="108">
                  <c:v>3.5202410868456946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14-4511-9B0B-941B46560F9C}"/>
            </c:ext>
          </c:extLst>
        </c:ser>
        <c:ser>
          <c:idx val="4"/>
          <c:order val="4"/>
          <c:tx>
            <c:strRef>
              <c:f>'T3'!$F$4</c:f>
              <c:strCache>
                <c:ptCount val="1"/>
                <c:pt idx="0">
                  <c:v>Переоценка валютных кредитов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'T3'!$A$5:$A$989</c:f>
              <c:numCache>
                <c:formatCode>m/d/yyyy</c:formatCode>
                <c:ptCount val="9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</c:numCache>
            </c:numRef>
          </c:cat>
          <c:val>
            <c:numRef>
              <c:f>'T3'!$F$5:$F$989</c:f>
              <c:numCache>
                <c:formatCode>0.00</c:formatCode>
                <c:ptCount val="985"/>
                <c:pt idx="0">
                  <c:v>0.69432134071086871</c:v>
                </c:pt>
                <c:pt idx="1">
                  <c:v>-3.6756457704122929</c:v>
                </c:pt>
                <c:pt idx="2">
                  <c:v>-4.2566221084618459</c:v>
                </c:pt>
                <c:pt idx="3">
                  <c:v>-3.479643827324066</c:v>
                </c:pt>
                <c:pt idx="4">
                  <c:v>-3.0345398994534363</c:v>
                </c:pt>
                <c:pt idx="5">
                  <c:v>-0.38121246096814415</c:v>
                </c:pt>
                <c:pt idx="6">
                  <c:v>-7.3978111602654828E-2</c:v>
                </c:pt>
                <c:pt idx="7">
                  <c:v>-1.2342005549646065</c:v>
                </c:pt>
                <c:pt idx="8">
                  <c:v>-0.71197131335815045</c:v>
                </c:pt>
                <c:pt idx="9">
                  <c:v>0.25060566957125346</c:v>
                </c:pt>
                <c:pt idx="10">
                  <c:v>1.4160707305496529</c:v>
                </c:pt>
                <c:pt idx="11">
                  <c:v>1.2061239686907952</c:v>
                </c:pt>
                <c:pt idx="12">
                  <c:v>0.18648409434367141</c:v>
                </c:pt>
                <c:pt idx="13">
                  <c:v>-0.61842560103542976</c:v>
                </c:pt>
                <c:pt idx="14">
                  <c:v>-0.81151995076466021</c:v>
                </c:pt>
                <c:pt idx="15">
                  <c:v>-0.75381910997403168</c:v>
                </c:pt>
                <c:pt idx="16">
                  <c:v>-1.453381729006386</c:v>
                </c:pt>
                <c:pt idx="17">
                  <c:v>-1.9676469958784679</c:v>
                </c:pt>
                <c:pt idx="18">
                  <c:v>-2.4783133893904408</c:v>
                </c:pt>
                <c:pt idx="19">
                  <c:v>-2.0143569372852377</c:v>
                </c:pt>
                <c:pt idx="20">
                  <c:v>-1.462288409179535</c:v>
                </c:pt>
                <c:pt idx="21">
                  <c:v>1.1776451755046531</c:v>
                </c:pt>
                <c:pt idx="22">
                  <c:v>-0.71347608860231193</c:v>
                </c:pt>
                <c:pt idx="23">
                  <c:v>1.220279269522441E-2</c:v>
                </c:pt>
                <c:pt idx="24">
                  <c:v>1.3261711552682169</c:v>
                </c:pt>
                <c:pt idx="25">
                  <c:v>0.54269872312209133</c:v>
                </c:pt>
                <c:pt idx="26">
                  <c:v>7.5602517345080339E-3</c:v>
                </c:pt>
                <c:pt idx="27">
                  <c:v>0.68250198015117736</c:v>
                </c:pt>
                <c:pt idx="28">
                  <c:v>1.4147869502888204</c:v>
                </c:pt>
                <c:pt idx="29">
                  <c:v>3.2863646802636288</c:v>
                </c:pt>
                <c:pt idx="30">
                  <c:v>3.4823398885875601</c:v>
                </c:pt>
                <c:pt idx="31">
                  <c:v>3.2572925199522609</c:v>
                </c:pt>
                <c:pt idx="32">
                  <c:v>2.4610271985858638</c:v>
                </c:pt>
                <c:pt idx="33">
                  <c:v>-0.65429193694141974</c:v>
                </c:pt>
                <c:pt idx="34">
                  <c:v>1.1103734654632968</c:v>
                </c:pt>
                <c:pt idx="35">
                  <c:v>-0.1738347180665244</c:v>
                </c:pt>
                <c:pt idx="36">
                  <c:v>-1.1751881541551796</c:v>
                </c:pt>
                <c:pt idx="37">
                  <c:v>-0.21917430986943623</c:v>
                </c:pt>
                <c:pt idx="38">
                  <c:v>1.085882828648999</c:v>
                </c:pt>
                <c:pt idx="39">
                  <c:v>1.1146165354289201</c:v>
                </c:pt>
                <c:pt idx="40">
                  <c:v>1.2105473551085562</c:v>
                </c:pt>
                <c:pt idx="41">
                  <c:v>-0.53307560528485731</c:v>
                </c:pt>
                <c:pt idx="42">
                  <c:v>-6.5228672696752241E-2</c:v>
                </c:pt>
                <c:pt idx="43">
                  <c:v>0.41913407502810246</c:v>
                </c:pt>
                <c:pt idx="44">
                  <c:v>0.56259589696674706</c:v>
                </c:pt>
                <c:pt idx="45">
                  <c:v>0.83987465720992505</c:v>
                </c:pt>
                <c:pt idx="46">
                  <c:v>0.31253524161107948</c:v>
                </c:pt>
                <c:pt idx="47">
                  <c:v>1.2253159940857536</c:v>
                </c:pt>
                <c:pt idx="48">
                  <c:v>1.3765165252107305</c:v>
                </c:pt>
                <c:pt idx="49">
                  <c:v>3.0235753204293538</c:v>
                </c:pt>
                <c:pt idx="50">
                  <c:v>3.1305503641913988</c:v>
                </c:pt>
                <c:pt idx="51">
                  <c:v>2.6534061126389035</c:v>
                </c:pt>
                <c:pt idx="52">
                  <c:v>2.5935698199234993</c:v>
                </c:pt>
                <c:pt idx="53">
                  <c:v>1.8141534605255851</c:v>
                </c:pt>
                <c:pt idx="54">
                  <c:v>0.52229987854384186</c:v>
                </c:pt>
                <c:pt idx="55">
                  <c:v>1.5708038131202653</c:v>
                </c:pt>
                <c:pt idx="56">
                  <c:v>2.0221401925545899</c:v>
                </c:pt>
                <c:pt idx="57">
                  <c:v>3.8230756661480001</c:v>
                </c:pt>
                <c:pt idx="58">
                  <c:v>6.1251167093708379</c:v>
                </c:pt>
                <c:pt idx="59">
                  <c:v>8.5066402240347152</c:v>
                </c:pt>
                <c:pt idx="60">
                  <c:v>12.755244749677834</c:v>
                </c:pt>
                <c:pt idx="61">
                  <c:v>17.745308706376875</c:v>
                </c:pt>
                <c:pt idx="62">
                  <c:v>13.240881455804034</c:v>
                </c:pt>
                <c:pt idx="63">
                  <c:v>11.898947301664272</c:v>
                </c:pt>
                <c:pt idx="64">
                  <c:v>8.3254126498687686</c:v>
                </c:pt>
                <c:pt idx="65">
                  <c:v>9.4762191945610432</c:v>
                </c:pt>
                <c:pt idx="66">
                  <c:v>11.398866253202673</c:v>
                </c:pt>
                <c:pt idx="67">
                  <c:v>11.82223336875272</c:v>
                </c:pt>
                <c:pt idx="68">
                  <c:v>14.890599000993511</c:v>
                </c:pt>
                <c:pt idx="69">
                  <c:v>13.108179075507026</c:v>
                </c:pt>
                <c:pt idx="70">
                  <c:v>9.9453046057580803</c:v>
                </c:pt>
                <c:pt idx="71">
                  <c:v>7.8032558344403471</c:v>
                </c:pt>
                <c:pt idx="72">
                  <c:v>7.4341248174919956</c:v>
                </c:pt>
                <c:pt idx="73">
                  <c:v>2.6716584373993624</c:v>
                </c:pt>
                <c:pt idx="74">
                  <c:v>6.100965063882362</c:v>
                </c:pt>
                <c:pt idx="75">
                  <c:v>4.0798550220199319</c:v>
                </c:pt>
                <c:pt idx="76">
                  <c:v>5.8009238702898003</c:v>
                </c:pt>
                <c:pt idx="77">
                  <c:v>5.8287107507703793</c:v>
                </c:pt>
                <c:pt idx="78">
                  <c:v>3.8450473744814802</c:v>
                </c:pt>
                <c:pt idx="79">
                  <c:v>3.4609846042313035</c:v>
                </c:pt>
                <c:pt idx="80">
                  <c:v>-0.65416798726279768</c:v>
                </c:pt>
                <c:pt idx="81">
                  <c:v>-1.2707825920552114</c:v>
                </c:pt>
                <c:pt idx="82">
                  <c:v>-0.61050633443480329</c:v>
                </c:pt>
                <c:pt idx="83">
                  <c:v>-0.52877139313858557</c:v>
                </c:pt>
                <c:pt idx="84">
                  <c:v>-4.8371776683237826</c:v>
                </c:pt>
                <c:pt idx="85">
                  <c:v>-5.8658509975488018</c:v>
                </c:pt>
                <c:pt idx="86">
                  <c:v>-6.5632976657107962</c:v>
                </c:pt>
                <c:pt idx="87">
                  <c:v>-4.3869139547766149</c:v>
                </c:pt>
                <c:pt idx="88">
                  <c:v>-2.9226541485731108</c:v>
                </c:pt>
                <c:pt idx="89">
                  <c:v>-3.7232901576518742</c:v>
                </c:pt>
                <c:pt idx="90">
                  <c:v>-2.0135790817439538</c:v>
                </c:pt>
                <c:pt idx="91">
                  <c:v>-2.8619035872774519</c:v>
                </c:pt>
                <c:pt idx="92">
                  <c:v>-2.3805222547559892</c:v>
                </c:pt>
                <c:pt idx="93">
                  <c:v>-1.9784147793611457</c:v>
                </c:pt>
                <c:pt idx="94">
                  <c:v>-1.9300693553928407</c:v>
                </c:pt>
                <c:pt idx="95">
                  <c:v>-2.4851318486028156</c:v>
                </c:pt>
                <c:pt idx="96">
                  <c:v>-1.1951169710713454</c:v>
                </c:pt>
                <c:pt idx="97">
                  <c:v>-1.5156118980540092</c:v>
                </c:pt>
                <c:pt idx="98">
                  <c:v>-0.87261461654990546</c:v>
                </c:pt>
                <c:pt idx="99">
                  <c:v>0.34035826035622901</c:v>
                </c:pt>
                <c:pt idx="100">
                  <c:v>1.8931331388753734</c:v>
                </c:pt>
                <c:pt idx="101">
                  <c:v>2.2643625046978504</c:v>
                </c:pt>
                <c:pt idx="102">
                  <c:v>1.3407782682306584</c:v>
                </c:pt>
                <c:pt idx="103">
                  <c:v>1.1661312046331225</c:v>
                </c:pt>
                <c:pt idx="104">
                  <c:v>3.3658387888431949</c:v>
                </c:pt>
                <c:pt idx="105">
                  <c:v>2.7590721540482135</c:v>
                </c:pt>
                <c:pt idx="106">
                  <c:v>2.8243211401138115</c:v>
                </c:pt>
                <c:pt idx="107">
                  <c:v>2.9028916726411635</c:v>
                </c:pt>
                <c:pt idx="108">
                  <c:v>4.1684182587336398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14-4511-9B0B-941B46560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8604480"/>
        <c:axId val="438948360"/>
      </c:barChart>
      <c:lineChart>
        <c:grouping val="standard"/>
        <c:varyColors val="0"/>
        <c:ser>
          <c:idx val="5"/>
          <c:order val="5"/>
          <c:tx>
            <c:strRef>
              <c:f>'T3'!$G$4</c:f>
              <c:strCache>
                <c:ptCount val="1"/>
                <c:pt idx="0">
                  <c:v>Кредитный портфель в целом, 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'T3'!$A$5:$A$989</c:f>
              <c:numCache>
                <c:formatCode>m/d/yyyy</c:formatCode>
                <c:ptCount val="9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</c:numCache>
            </c:numRef>
          </c:cat>
          <c:val>
            <c:numRef>
              <c:f>'T3'!$G$5:$G$989</c:f>
              <c:numCache>
                <c:formatCode>0.00</c:formatCode>
                <c:ptCount val="985"/>
                <c:pt idx="0">
                  <c:v>-2.4893309878530778</c:v>
                </c:pt>
                <c:pt idx="1">
                  <c:v>-7.8228175887059548</c:v>
                </c:pt>
                <c:pt idx="2">
                  <c:v>-7.7798767249435352</c:v>
                </c:pt>
                <c:pt idx="3">
                  <c:v>-6.0466158894863398</c:v>
                </c:pt>
                <c:pt idx="4">
                  <c:v>-5.1938596725951136</c:v>
                </c:pt>
                <c:pt idx="5">
                  <c:v>-2.0193876499204677</c:v>
                </c:pt>
                <c:pt idx="6">
                  <c:v>1.0738318424014626</c:v>
                </c:pt>
                <c:pt idx="7">
                  <c:v>1.9541510149440722</c:v>
                </c:pt>
                <c:pt idx="8">
                  <c:v>3.4822417936990702</c:v>
                </c:pt>
                <c:pt idx="9">
                  <c:v>7.1415360769128799</c:v>
                </c:pt>
                <c:pt idx="10">
                  <c:v>8.4850404402592829</c:v>
                </c:pt>
                <c:pt idx="11">
                  <c:v>9.9338165017186508</c:v>
                </c:pt>
                <c:pt idx="12">
                  <c:v>12.610355379486403</c:v>
                </c:pt>
                <c:pt idx="13">
                  <c:v>13.497696957782178</c:v>
                </c:pt>
                <c:pt idx="14">
                  <c:v>14.685336470990752</c:v>
                </c:pt>
                <c:pt idx="15">
                  <c:v>16.297316909411961</c:v>
                </c:pt>
                <c:pt idx="16">
                  <c:v>17.494717567759643</c:v>
                </c:pt>
                <c:pt idx="17">
                  <c:v>17.962214753565252</c:v>
                </c:pt>
                <c:pt idx="18">
                  <c:v>17.771552523338329</c:v>
                </c:pt>
                <c:pt idx="19">
                  <c:v>19.5307147075507</c:v>
                </c:pt>
                <c:pt idx="20">
                  <c:v>21.891719337091885</c:v>
                </c:pt>
                <c:pt idx="21">
                  <c:v>24.265538718194012</c:v>
                </c:pt>
                <c:pt idx="22">
                  <c:v>25.132764602833511</c:v>
                </c:pt>
                <c:pt idx="23">
                  <c:v>27.331832917472475</c:v>
                </c:pt>
                <c:pt idx="24">
                  <c:v>28.204562832300461</c:v>
                </c:pt>
                <c:pt idx="25">
                  <c:v>26.982420114953488</c:v>
                </c:pt>
                <c:pt idx="26">
                  <c:v>26.261621129592804</c:v>
                </c:pt>
                <c:pt idx="27">
                  <c:v>27.230335607521571</c:v>
                </c:pt>
                <c:pt idx="28">
                  <c:v>28.224052450006653</c:v>
                </c:pt>
                <c:pt idx="29">
                  <c:v>28.956369599044287</c:v>
                </c:pt>
                <c:pt idx="30">
                  <c:v>28.999362255815718</c:v>
                </c:pt>
                <c:pt idx="31">
                  <c:v>28.130791102721275</c:v>
                </c:pt>
                <c:pt idx="32">
                  <c:v>26.989097200212321</c:v>
                </c:pt>
                <c:pt idx="33">
                  <c:v>22.656149960080761</c:v>
                </c:pt>
                <c:pt idx="34">
                  <c:v>23.122698854999001</c:v>
                </c:pt>
                <c:pt idx="35">
                  <c:v>20.145748609770497</c:v>
                </c:pt>
                <c:pt idx="36">
                  <c:v>19.093360243346492</c:v>
                </c:pt>
                <c:pt idx="37">
                  <c:v>19.838157123658597</c:v>
                </c:pt>
                <c:pt idx="38">
                  <c:v>20.935872135313581</c:v>
                </c:pt>
                <c:pt idx="39">
                  <c:v>19.78999598499167</c:v>
                </c:pt>
                <c:pt idx="40">
                  <c:v>19.397837580064035</c:v>
                </c:pt>
                <c:pt idx="41">
                  <c:v>17.677086796150853</c:v>
                </c:pt>
                <c:pt idx="42">
                  <c:v>17.531662899657707</c:v>
                </c:pt>
                <c:pt idx="43">
                  <c:v>18.410049276151817</c:v>
                </c:pt>
                <c:pt idx="44">
                  <c:v>17.648508126824368</c:v>
                </c:pt>
                <c:pt idx="45">
                  <c:v>17.694582304138294</c:v>
                </c:pt>
                <c:pt idx="46">
                  <c:v>17.527118067888004</c:v>
                </c:pt>
                <c:pt idx="47">
                  <c:v>18.425438508889513</c:v>
                </c:pt>
                <c:pt idx="48">
                  <c:v>17.134990021520302</c:v>
                </c:pt>
                <c:pt idx="49">
                  <c:v>19.443050122157235</c:v>
                </c:pt>
                <c:pt idx="50">
                  <c:v>19.973852082057309</c:v>
                </c:pt>
                <c:pt idx="51">
                  <c:v>20.433162138104223</c:v>
                </c:pt>
                <c:pt idx="52">
                  <c:v>19.937846752652021</c:v>
                </c:pt>
                <c:pt idx="53">
                  <c:v>19.006028541456477</c:v>
                </c:pt>
                <c:pt idx="54">
                  <c:v>17.272264784516199</c:v>
                </c:pt>
                <c:pt idx="55">
                  <c:v>17.086979038830986</c:v>
                </c:pt>
                <c:pt idx="56">
                  <c:v>16.594433122962759</c:v>
                </c:pt>
                <c:pt idx="57">
                  <c:v>17.543053241550254</c:v>
                </c:pt>
                <c:pt idx="58">
                  <c:v>19.060676195766835</c:v>
                </c:pt>
                <c:pt idx="59">
                  <c:v>21.365756568149653</c:v>
                </c:pt>
                <c:pt idx="60">
                  <c:v>25.929520399637163</c:v>
                </c:pt>
                <c:pt idx="61">
                  <c:v>29.45017270991972</c:v>
                </c:pt>
                <c:pt idx="62">
                  <c:v>23.005025835223726</c:v>
                </c:pt>
                <c:pt idx="63">
                  <c:v>19.08609068681104</c:v>
                </c:pt>
                <c:pt idx="64">
                  <c:v>13.476791988178039</c:v>
                </c:pt>
                <c:pt idx="65">
                  <c:v>13.62924097909759</c:v>
                </c:pt>
                <c:pt idx="66">
                  <c:v>14.669632224552466</c:v>
                </c:pt>
                <c:pt idx="67">
                  <c:v>14.954521453042391</c:v>
                </c:pt>
                <c:pt idx="68">
                  <c:v>17.627965680101234</c:v>
                </c:pt>
                <c:pt idx="69">
                  <c:v>15.182288024326596</c:v>
                </c:pt>
                <c:pt idx="70">
                  <c:v>11.428602821922551</c:v>
                </c:pt>
                <c:pt idx="71">
                  <c:v>9.2813658728996717</c:v>
                </c:pt>
                <c:pt idx="72">
                  <c:v>7.6166335310297706</c:v>
                </c:pt>
                <c:pt idx="73">
                  <c:v>4.3036223222958192</c:v>
                </c:pt>
                <c:pt idx="74">
                  <c:v>7.7801506081217386</c:v>
                </c:pt>
                <c:pt idx="75">
                  <c:v>5.8207562798238355</c:v>
                </c:pt>
                <c:pt idx="76">
                  <c:v>7.5369308496757936</c:v>
                </c:pt>
                <c:pt idx="77">
                  <c:v>5.7613358204192666</c:v>
                </c:pt>
                <c:pt idx="78">
                  <c:v>4.2199573849881489</c:v>
                </c:pt>
                <c:pt idx="79">
                  <c:v>3.2235116725494839</c:v>
                </c:pt>
                <c:pt idx="80">
                  <c:v>-1.0032095370080429</c:v>
                </c:pt>
                <c:pt idx="81">
                  <c:v>-1.7413912720639413</c:v>
                </c:pt>
                <c:pt idx="82">
                  <c:v>-1.0664942424926549</c:v>
                </c:pt>
                <c:pt idx="83">
                  <c:v>-1.8226561665220853</c:v>
                </c:pt>
                <c:pt idx="84">
                  <c:v>-6.9263095753686716</c:v>
                </c:pt>
                <c:pt idx="85">
                  <c:v>-8.6856102067767722</c:v>
                </c:pt>
                <c:pt idx="86">
                  <c:v>-9.3268999727797777</c:v>
                </c:pt>
                <c:pt idx="87">
                  <c:v>-6.643664696082463</c:v>
                </c:pt>
                <c:pt idx="88">
                  <c:v>-4.3050511938439673</c:v>
                </c:pt>
                <c:pt idx="89">
                  <c:v>-3.0431458797580802</c:v>
                </c:pt>
                <c:pt idx="90">
                  <c:v>-1.4396819832283358</c:v>
                </c:pt>
                <c:pt idx="91">
                  <c:v>-2.1491982054224978</c:v>
                </c:pt>
                <c:pt idx="92">
                  <c:v>-1.4548738373923231</c:v>
                </c:pt>
                <c:pt idx="93">
                  <c:v>-0.1130141917518368</c:v>
                </c:pt>
                <c:pt idx="94">
                  <c:v>-0.1415907432607777</c:v>
                </c:pt>
                <c:pt idx="95">
                  <c:v>-0.10704454951636633</c:v>
                </c:pt>
                <c:pt idx="96">
                  <c:v>3.4871415848514387</c:v>
                </c:pt>
                <c:pt idx="97">
                  <c:v>4.2467071945271773</c:v>
                </c:pt>
                <c:pt idx="98">
                  <c:v>5.650446255378605</c:v>
                </c:pt>
                <c:pt idx="99">
                  <c:v>7.7772363859646587</c:v>
                </c:pt>
                <c:pt idx="100">
                  <c:v>9.0424463996166651</c:v>
                </c:pt>
                <c:pt idx="101">
                  <c:v>9.0387166226630242</c:v>
                </c:pt>
                <c:pt idx="102">
                  <c:v>8.4771101987586981</c:v>
                </c:pt>
                <c:pt idx="103">
                  <c:v>8.9474187313346434</c:v>
                </c:pt>
                <c:pt idx="104">
                  <c:v>12.160567349173013</c:v>
                </c:pt>
                <c:pt idx="105">
                  <c:v>12.81528714833744</c:v>
                </c:pt>
                <c:pt idx="106">
                  <c:v>13.298678302290634</c:v>
                </c:pt>
                <c:pt idx="107">
                  <c:v>13.333889153787414</c:v>
                </c:pt>
                <c:pt idx="108">
                  <c:v>13.942600187414689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14-4511-9B0B-941B46560F9C}"/>
            </c:ext>
          </c:extLst>
        </c:ser>
        <c:ser>
          <c:idx val="6"/>
          <c:order val="6"/>
          <c:tx>
            <c:strRef>
              <c:f>'T3'!$H$4</c:f>
              <c:strCache>
                <c:ptCount val="1"/>
                <c:pt idx="0">
                  <c:v>Кредитный портфель в целом*, %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'T3'!$A$5:$A$989</c:f>
              <c:numCache>
                <c:formatCode>m/d/yyyy</c:formatCode>
                <c:ptCount val="9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</c:numCache>
            </c:numRef>
          </c:cat>
          <c:val>
            <c:numRef>
              <c:f>'T3'!$H$5:$H$989</c:f>
              <c:numCache>
                <c:formatCode>0.00</c:formatCode>
                <c:ptCount val="985"/>
                <c:pt idx="0">
                  <c:v>-3.1836523285641856</c:v>
                </c:pt>
                <c:pt idx="1">
                  <c:v>-4.1471718182934225</c:v>
                </c:pt>
                <c:pt idx="2">
                  <c:v>-3.5232546164811058</c:v>
                </c:pt>
                <c:pt idx="3">
                  <c:v>-2.5669720621635683</c:v>
                </c:pt>
                <c:pt idx="4">
                  <c:v>-2.1593197731414855</c:v>
                </c:pt>
                <c:pt idx="5">
                  <c:v>-1.6381751889528726</c:v>
                </c:pt>
                <c:pt idx="6">
                  <c:v>1.1478099540041693</c:v>
                </c:pt>
                <c:pt idx="7">
                  <c:v>3.1883515699080465</c:v>
                </c:pt>
                <c:pt idx="8">
                  <c:v>4.1942131070576671</c:v>
                </c:pt>
                <c:pt idx="9">
                  <c:v>6.8909304073408499</c:v>
                </c:pt>
                <c:pt idx="10">
                  <c:v>7.0689697097109727</c:v>
                </c:pt>
                <c:pt idx="11">
                  <c:v>8.7276925330279944</c:v>
                </c:pt>
                <c:pt idx="12">
                  <c:v>12.423871285142924</c:v>
                </c:pt>
                <c:pt idx="13">
                  <c:v>14.116122558819049</c:v>
                </c:pt>
                <c:pt idx="14">
                  <c:v>15.49685642175317</c:v>
                </c:pt>
                <c:pt idx="15">
                  <c:v>17.051136019383907</c:v>
                </c:pt>
                <c:pt idx="16">
                  <c:v>18.948099296758166</c:v>
                </c:pt>
                <c:pt idx="17">
                  <c:v>19.929861749438587</c:v>
                </c:pt>
                <c:pt idx="18">
                  <c:v>20.249865912724861</c:v>
                </c:pt>
                <c:pt idx="19">
                  <c:v>21.54507164484334</c:v>
                </c:pt>
                <c:pt idx="20">
                  <c:v>23.354007746270433</c:v>
                </c:pt>
                <c:pt idx="21">
                  <c:v>23.087893542680426</c:v>
                </c:pt>
                <c:pt idx="22">
                  <c:v>25.84624069143279</c:v>
                </c:pt>
                <c:pt idx="23">
                  <c:v>27.31963012477858</c:v>
                </c:pt>
                <c:pt idx="24">
                  <c:v>26.878391677036589</c:v>
                </c:pt>
                <c:pt idx="25">
                  <c:v>26.439721391816622</c:v>
                </c:pt>
                <c:pt idx="26">
                  <c:v>26.254060877859541</c:v>
                </c:pt>
                <c:pt idx="27">
                  <c:v>26.547833627369798</c:v>
                </c:pt>
                <c:pt idx="28">
                  <c:v>26.80926549971754</c:v>
                </c:pt>
                <c:pt idx="29">
                  <c:v>25.670004918784308</c:v>
                </c:pt>
                <c:pt idx="30">
                  <c:v>25.517022367226524</c:v>
                </c:pt>
                <c:pt idx="31">
                  <c:v>24.873498582768093</c:v>
                </c:pt>
                <c:pt idx="32">
                  <c:v>24.528070001626574</c:v>
                </c:pt>
                <c:pt idx="33">
                  <c:v>23.31044189702618</c:v>
                </c:pt>
                <c:pt idx="34">
                  <c:v>22.012325389536866</c:v>
                </c:pt>
                <c:pt idx="35">
                  <c:v>20.319583327837652</c:v>
                </c:pt>
                <c:pt idx="36">
                  <c:v>20.268548397503992</c:v>
                </c:pt>
                <c:pt idx="37">
                  <c:v>20.057331433532106</c:v>
                </c:pt>
                <c:pt idx="38">
                  <c:v>19.849989306661108</c:v>
                </c:pt>
                <c:pt idx="39">
                  <c:v>18.675379449554267</c:v>
                </c:pt>
                <c:pt idx="40">
                  <c:v>18.187290224960638</c:v>
                </c:pt>
                <c:pt idx="41">
                  <c:v>18.210162401436627</c:v>
                </c:pt>
                <c:pt idx="42">
                  <c:v>17.596891572355997</c:v>
                </c:pt>
                <c:pt idx="43">
                  <c:v>17.990915201120696</c:v>
                </c:pt>
                <c:pt idx="44">
                  <c:v>17.085912229863517</c:v>
                </c:pt>
                <c:pt idx="45">
                  <c:v>16.854707646926887</c:v>
                </c:pt>
                <c:pt idx="46">
                  <c:v>17.214582826282449</c:v>
                </c:pt>
                <c:pt idx="47">
                  <c:v>17.200122514803834</c:v>
                </c:pt>
                <c:pt idx="48">
                  <c:v>15.758473496306877</c:v>
                </c:pt>
                <c:pt idx="49">
                  <c:v>16.419474801726832</c:v>
                </c:pt>
                <c:pt idx="50">
                  <c:v>16.843301717866197</c:v>
                </c:pt>
                <c:pt idx="51">
                  <c:v>17.779756025467581</c:v>
                </c:pt>
                <c:pt idx="52">
                  <c:v>17.344276932726935</c:v>
                </c:pt>
                <c:pt idx="53">
                  <c:v>17.191875080932853</c:v>
                </c:pt>
                <c:pt idx="54">
                  <c:v>16.749964905968248</c:v>
                </c:pt>
                <c:pt idx="55">
                  <c:v>15.516175225711454</c:v>
                </c:pt>
                <c:pt idx="56">
                  <c:v>14.572292930411637</c:v>
                </c:pt>
                <c:pt idx="57">
                  <c:v>13.719977575400337</c:v>
                </c:pt>
                <c:pt idx="58">
                  <c:v>12.935559486398313</c:v>
                </c:pt>
                <c:pt idx="59">
                  <c:v>12.859116344111296</c:v>
                </c:pt>
                <c:pt idx="60">
                  <c:v>13.174275649958631</c:v>
                </c:pt>
                <c:pt idx="61">
                  <c:v>11.704864003541884</c:v>
                </c:pt>
                <c:pt idx="62">
                  <c:v>9.7641443794191005</c:v>
                </c:pt>
                <c:pt idx="63">
                  <c:v>7.1871433851464799</c:v>
                </c:pt>
                <c:pt idx="64">
                  <c:v>5.1513793383094546</c:v>
                </c:pt>
                <c:pt idx="65">
                  <c:v>4.1530217845364472</c:v>
                </c:pt>
                <c:pt idx="66">
                  <c:v>3.2707659713501451</c:v>
                </c:pt>
                <c:pt idx="67">
                  <c:v>3.1322880842889234</c:v>
                </c:pt>
                <c:pt idx="68">
                  <c:v>2.7373666791074998</c:v>
                </c:pt>
                <c:pt idx="69">
                  <c:v>2.0741089488197733</c:v>
                </c:pt>
                <c:pt idx="70">
                  <c:v>1.4832982161645174</c:v>
                </c:pt>
                <c:pt idx="71">
                  <c:v>1.4781100384593429</c:v>
                </c:pt>
                <c:pt idx="72">
                  <c:v>0.18250871353778647</c:v>
                </c:pt>
                <c:pt idx="73">
                  <c:v>1.6319638848960598</c:v>
                </c:pt>
                <c:pt idx="74">
                  <c:v>1.6791855442396109</c:v>
                </c:pt>
                <c:pt idx="75">
                  <c:v>1.740901257803819</c:v>
                </c:pt>
                <c:pt idx="76">
                  <c:v>1.7360069793856772</c:v>
                </c:pt>
                <c:pt idx="77">
                  <c:v>-6.7374930351083467E-2</c:v>
                </c:pt>
                <c:pt idx="78">
                  <c:v>0.37491001050660772</c:v>
                </c:pt>
                <c:pt idx="79">
                  <c:v>-0.23747293168180469</c:v>
                </c:pt>
                <c:pt idx="80">
                  <c:v>-0.3490415497452759</c:v>
                </c:pt>
                <c:pt idx="81">
                  <c:v>-0.47060868000877176</c:v>
                </c:pt>
                <c:pt idx="82">
                  <c:v>-0.45598790805784728</c:v>
                </c:pt>
                <c:pt idx="83">
                  <c:v>-1.2938847733831664</c:v>
                </c:pt>
                <c:pt idx="84">
                  <c:v>-2.0891319070455134</c:v>
                </c:pt>
                <c:pt idx="85">
                  <c:v>-2.8197592092288408</c:v>
                </c:pt>
                <c:pt idx="86">
                  <c:v>-2.7636023070691884</c:v>
                </c:pt>
                <c:pt idx="87">
                  <c:v>-2.2567507413050625</c:v>
                </c:pt>
                <c:pt idx="88">
                  <c:v>-1.3823970452709957</c:v>
                </c:pt>
                <c:pt idx="89">
                  <c:v>0.68014427789363618</c:v>
                </c:pt>
                <c:pt idx="90">
                  <c:v>0.57389709851546522</c:v>
                </c:pt>
                <c:pt idx="91">
                  <c:v>0.71270538185496313</c:v>
                </c:pt>
                <c:pt idx="92">
                  <c:v>0.9256484173637759</c:v>
                </c:pt>
                <c:pt idx="93">
                  <c:v>1.8654005876089832</c:v>
                </c:pt>
                <c:pt idx="94">
                  <c:v>1.788478612132449</c:v>
                </c:pt>
                <c:pt idx="95">
                  <c:v>2.3780872990862147</c:v>
                </c:pt>
                <c:pt idx="96">
                  <c:v>4.6822585559233634</c:v>
                </c:pt>
                <c:pt idx="97">
                  <c:v>5.7623190925797632</c:v>
                </c:pt>
                <c:pt idx="98">
                  <c:v>6.523060871926968</c:v>
                </c:pt>
                <c:pt idx="99">
                  <c:v>7.4368781256084295</c:v>
                </c:pt>
                <c:pt idx="100">
                  <c:v>7.1493132607412919</c:v>
                </c:pt>
                <c:pt idx="101">
                  <c:v>6.7743541179651743</c:v>
                </c:pt>
                <c:pt idx="102">
                  <c:v>7.1363319305280397</c:v>
                </c:pt>
                <c:pt idx="103">
                  <c:v>7.7812875267015205</c:v>
                </c:pt>
                <c:pt idx="104">
                  <c:v>8.7947285603298173</c:v>
                </c:pt>
                <c:pt idx="105">
                  <c:v>10.056214994289226</c:v>
                </c:pt>
                <c:pt idx="106">
                  <c:v>10.474357162176823</c:v>
                </c:pt>
                <c:pt idx="107">
                  <c:v>10.43099748114625</c:v>
                </c:pt>
                <c:pt idx="108">
                  <c:v>9.774181928681049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B14-4511-9B0B-941B46560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8949144"/>
        <c:axId val="438948752"/>
      </c:lineChart>
      <c:dateAx>
        <c:axId val="248604480"/>
        <c:scaling>
          <c:orientation val="minMax"/>
          <c:min val="41671"/>
        </c:scaling>
        <c:delete val="0"/>
        <c:axPos val="b"/>
        <c:majorGridlines/>
        <c:numFmt formatCode="yyyy" sourceLinked="0"/>
        <c:majorTickMark val="out"/>
        <c:minorTickMark val="none"/>
        <c:tickLblPos val="low"/>
        <c:spPr>
          <a:effectLst/>
        </c:spPr>
        <c:txPr>
          <a:bodyPr/>
          <a:lstStyle/>
          <a:p>
            <a:pPr>
              <a:defRPr sz="1200" u="none" strike="noStrike" baseline="0"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438948360"/>
        <c:crosses val="autoZero"/>
        <c:auto val="0"/>
        <c:lblOffset val="100"/>
        <c:baseTimeUnit val="months"/>
        <c:majorUnit val="12"/>
        <c:majorTimeUnit val="months"/>
      </c:dateAx>
      <c:valAx>
        <c:axId val="438948360"/>
        <c:scaling>
          <c:orientation val="minMax"/>
          <c:max val="35"/>
          <c:min val="-15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248604480"/>
        <c:crosses val="autoZero"/>
        <c:crossBetween val="between"/>
      </c:valAx>
      <c:valAx>
        <c:axId val="438948752"/>
        <c:scaling>
          <c:orientation val="minMax"/>
          <c:max val="35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38949144"/>
        <c:crosses val="max"/>
        <c:crossBetween val="between"/>
      </c:valAx>
      <c:dateAx>
        <c:axId val="43894914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38948752"/>
        <c:crosses val="autoZero"/>
        <c:auto val="1"/>
        <c:lblOffset val="100"/>
        <c:baseTimeUnit val="months"/>
      </c:dateAx>
    </c:plotArea>
    <c:legend>
      <c:legendPos val="b"/>
      <c:layout>
        <c:manualLayout>
          <c:xMode val="edge"/>
          <c:yMode val="edge"/>
          <c:x val="1.4447594050743657E-2"/>
          <c:y val="0.7435692463844662"/>
          <c:w val="0.97930984452300163"/>
          <c:h val="0.21259419855760131"/>
        </c:manualLayout>
      </c:layout>
      <c:overlay val="0"/>
      <c:spPr>
        <a:noFill/>
        <a:ln w="25400">
          <a:noFill/>
        </a:ln>
        <a:effectLst/>
      </c:spPr>
      <c:txPr>
        <a:bodyPr/>
        <a:lstStyle/>
        <a:p>
          <a:pPr>
            <a:defRPr sz="1050" u="none" strike="noStrike" baseline="0">
              <a:latin typeface="+mn-lt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6007562656378"/>
          <c:y val="1.9808092673792438E-2"/>
          <c:w val="0.81800458785791108"/>
          <c:h val="0.7340580330990806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Лист1!$F$2</c:f>
              <c:strCache>
                <c:ptCount val="1"/>
                <c:pt idx="0">
                  <c:v>Реальная заработная плата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Лист1!$A$3:$A$74</c:f>
              <c:numCache>
                <c:formatCode>[$-419]mmm\ yy;@</c:formatCode>
                <c:ptCount val="7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</c:numCache>
            </c:numRef>
          </c:cat>
          <c:val>
            <c:numRef>
              <c:f>Лист1!$F$3:$F$74</c:f>
              <c:numCache>
                <c:formatCode>#,##0.0</c:formatCode>
                <c:ptCount val="72"/>
                <c:pt idx="0">
                  <c:v>95.065767984443255</c:v>
                </c:pt>
                <c:pt idx="1">
                  <c:v>95.290807508184216</c:v>
                </c:pt>
                <c:pt idx="2">
                  <c:v>96.22465619236273</c:v>
                </c:pt>
                <c:pt idx="3">
                  <c:v>97.712892439122996</c:v>
                </c:pt>
                <c:pt idx="4">
                  <c:v>97.398269379855762</c:v>
                </c:pt>
                <c:pt idx="5">
                  <c:v>97.68429318973908</c:v>
                </c:pt>
                <c:pt idx="6">
                  <c:v>98.177578387322683</c:v>
                </c:pt>
                <c:pt idx="7">
                  <c:v>99.18126134942446</c:v>
                </c:pt>
                <c:pt idx="8">
                  <c:v>98.534924647600263</c:v>
                </c:pt>
                <c:pt idx="9">
                  <c:v>99.029168476965978</c:v>
                </c:pt>
                <c:pt idx="10">
                  <c:v>99.410461394331307</c:v>
                </c:pt>
                <c:pt idx="11">
                  <c:v>99.35976819062013</c:v>
                </c:pt>
                <c:pt idx="12">
                  <c:v>100</c:v>
                </c:pt>
                <c:pt idx="13">
                  <c:v>99.079803038488492</c:v>
                </c:pt>
                <c:pt idx="14">
                  <c:v>100.02343897946533</c:v>
                </c:pt>
                <c:pt idx="15">
                  <c:v>100.21250837512913</c:v>
                </c:pt>
                <c:pt idx="16">
                  <c:v>98.720498668650919</c:v>
                </c:pt>
                <c:pt idx="17">
                  <c:v>99.473526910907211</c:v>
                </c:pt>
                <c:pt idx="18">
                  <c:v>99.652512106869324</c:v>
                </c:pt>
                <c:pt idx="19">
                  <c:v>98.650351704806937</c:v>
                </c:pt>
                <c:pt idx="20">
                  <c:v>99.805398193659244</c:v>
                </c:pt>
                <c:pt idx="21">
                  <c:v>99.741824018698495</c:v>
                </c:pt>
                <c:pt idx="22">
                  <c:v>99.365108021211</c:v>
                </c:pt>
                <c:pt idx="23">
                  <c:v>95.970598291455687</c:v>
                </c:pt>
                <c:pt idx="24">
                  <c:v>92.229569860234179</c:v>
                </c:pt>
                <c:pt idx="25">
                  <c:v>91.236259884051833</c:v>
                </c:pt>
                <c:pt idx="26">
                  <c:v>89.27733311751561</c:v>
                </c:pt>
                <c:pt idx="27">
                  <c:v>90.447096662498865</c:v>
                </c:pt>
                <c:pt idx="28">
                  <c:v>90.725937799413231</c:v>
                </c:pt>
                <c:pt idx="29">
                  <c:v>89.956568057597551</c:v>
                </c:pt>
                <c:pt idx="30">
                  <c:v>90.582206300122365</c:v>
                </c:pt>
                <c:pt idx="31">
                  <c:v>89.7141207509857</c:v>
                </c:pt>
                <c:pt idx="32">
                  <c:v>89.467886613946206</c:v>
                </c:pt>
                <c:pt idx="33">
                  <c:v>89.860442366712348</c:v>
                </c:pt>
                <c:pt idx="34">
                  <c:v>89.241912916130531</c:v>
                </c:pt>
                <c:pt idx="35">
                  <c:v>88.683250308793035</c:v>
                </c:pt>
                <c:pt idx="36">
                  <c:v>89.521903597860046</c:v>
                </c:pt>
                <c:pt idx="37">
                  <c:v>89.43747152003256</c:v>
                </c:pt>
                <c:pt idx="38">
                  <c:v>90.143801917454496</c:v>
                </c:pt>
                <c:pt idx="39">
                  <c:v>89.55272932719032</c:v>
                </c:pt>
                <c:pt idx="40">
                  <c:v>90.825431934693938</c:v>
                </c:pt>
                <c:pt idx="41">
                  <c:v>90.510177515866246</c:v>
                </c:pt>
                <c:pt idx="42">
                  <c:v>90.318357369267332</c:v>
                </c:pt>
                <c:pt idx="43">
                  <c:v>91.582144385627416</c:v>
                </c:pt>
                <c:pt idx="44">
                  <c:v>91.113820968097443</c:v>
                </c:pt>
                <c:pt idx="45">
                  <c:v>90.852846516121559</c:v>
                </c:pt>
                <c:pt idx="46">
                  <c:v>91.170766730206935</c:v>
                </c:pt>
                <c:pt idx="47">
                  <c:v>91.57008065285352</c:v>
                </c:pt>
                <c:pt idx="48">
                  <c:v>90.130670420897786</c:v>
                </c:pt>
                <c:pt idx="49">
                  <c:v>91.569272676182351</c:v>
                </c:pt>
                <c:pt idx="50">
                  <c:v>92.101931548692079</c:v>
                </c:pt>
                <c:pt idx="51">
                  <c:v>93.025561175779416</c:v>
                </c:pt>
                <c:pt idx="52">
                  <c:v>93.0219186469904</c:v>
                </c:pt>
                <c:pt idx="53">
                  <c:v>93.786486654106426</c:v>
                </c:pt>
                <c:pt idx="54">
                  <c:v>93.710464569854409</c:v>
                </c:pt>
                <c:pt idx="55">
                  <c:v>94.251349622511171</c:v>
                </c:pt>
                <c:pt idx="56">
                  <c:v>95.635202841494703</c:v>
                </c:pt>
                <c:pt idx="57">
                  <c:v>96.057406882666513</c:v>
                </c:pt>
                <c:pt idx="58">
                  <c:v>96.804295368443377</c:v>
                </c:pt>
                <c:pt idx="59">
                  <c:v>97.509580141396455</c:v>
                </c:pt>
                <c:pt idx="60">
                  <c:v>99.331579104461909</c:v>
                </c:pt>
                <c:pt idx="61">
                  <c:v>99.859596367930166</c:v>
                </c:pt>
                <c:pt idx="62">
                  <c:v>99.92756665325885</c:v>
                </c:pt>
                <c:pt idx="63">
                  <c:v>99.660230098697426</c:v>
                </c:pt>
                <c:pt idx="64">
                  <c:v>100.04997979781984</c:v>
                </c:pt>
                <c:pt idx="65">
                  <c:v>100.5594750903042</c:v>
                </c:pt>
                <c:pt idx="66">
                  <c:v>100.60863050314511</c:v>
                </c:pt>
                <c:pt idx="67">
                  <c:v>100.87272156937954</c:v>
                </c:pt>
                <c:pt idx="68">
                  <c:v>100.87787346807873</c:v>
                </c:pt>
                <c:pt idx="69">
                  <c:v>101.18138765560741</c:v>
                </c:pt>
                <c:pt idx="70">
                  <c:v>101.54282671532027</c:v>
                </c:pt>
                <c:pt idx="71">
                  <c:v>100.65697662416653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FE-4A3D-BF2A-6667F78F4DAA}"/>
            </c:ext>
          </c:extLst>
        </c:ser>
        <c:ser>
          <c:idx val="1"/>
          <c:order val="1"/>
          <c:tx>
            <c:strRef>
              <c:f>Лист1!$H$2</c:f>
              <c:strCache>
                <c:ptCount val="1"/>
                <c:pt idx="0">
                  <c:v>Реальные располагаемые денежные доходы</c:v>
                </c:pt>
              </c:strCache>
            </c:strRef>
          </c:tx>
          <c:spPr>
            <a:ln w="254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Лист1!$A$3:$A$74</c:f>
              <c:numCache>
                <c:formatCode>[$-419]mmm\ yy;@</c:formatCode>
                <c:ptCount val="7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</c:numCache>
            </c:numRef>
          </c:cat>
          <c:val>
            <c:numRef>
              <c:f>Лист1!$H$3:$H$74</c:f>
              <c:numCache>
                <c:formatCode>#,##0.0</c:formatCode>
                <c:ptCount val="72"/>
                <c:pt idx="0">
                  <c:v>99.497361431720094</c:v>
                </c:pt>
                <c:pt idx="1">
                  <c:v>101.30871396563275</c:v>
                </c:pt>
                <c:pt idx="2">
                  <c:v>105.31781749634361</c:v>
                </c:pt>
                <c:pt idx="3">
                  <c:v>103.81521633953102</c:v>
                </c:pt>
                <c:pt idx="4">
                  <c:v>104.70289104317206</c:v>
                </c:pt>
                <c:pt idx="5">
                  <c:v>103.29181633854489</c:v>
                </c:pt>
                <c:pt idx="6">
                  <c:v>102.75350476093845</c:v>
                </c:pt>
                <c:pt idx="7">
                  <c:v>101.46495957844743</c:v>
                </c:pt>
                <c:pt idx="8">
                  <c:v>103.02012017579621</c:v>
                </c:pt>
                <c:pt idx="9">
                  <c:v>102.80720785161361</c:v>
                </c:pt>
                <c:pt idx="10">
                  <c:v>103.76079696973943</c:v>
                </c:pt>
                <c:pt idx="11">
                  <c:v>105.6915639568444</c:v>
                </c:pt>
                <c:pt idx="12">
                  <c:v>100</c:v>
                </c:pt>
                <c:pt idx="13">
                  <c:v>100.80278629074468</c:v>
                </c:pt>
                <c:pt idx="14">
                  <c:v>100.49738586136327</c:v>
                </c:pt>
                <c:pt idx="15">
                  <c:v>103.99584290092767</c:v>
                </c:pt>
                <c:pt idx="16">
                  <c:v>104.12552263572688</c:v>
                </c:pt>
                <c:pt idx="17">
                  <c:v>104.55336523175482</c:v>
                </c:pt>
                <c:pt idx="18">
                  <c:v>103.9144194125692</c:v>
                </c:pt>
                <c:pt idx="19">
                  <c:v>105.67598796852735</c:v>
                </c:pt>
                <c:pt idx="20">
                  <c:v>102.46843416262831</c:v>
                </c:pt>
                <c:pt idx="21">
                  <c:v>104.4633742794214</c:v>
                </c:pt>
                <c:pt idx="22">
                  <c:v>104.57810134498632</c:v>
                </c:pt>
                <c:pt idx="23">
                  <c:v>97.99263090102788</c:v>
                </c:pt>
                <c:pt idx="24">
                  <c:v>100.06252469949253</c:v>
                </c:pt>
                <c:pt idx="25">
                  <c:v>100.54494453705887</c:v>
                </c:pt>
                <c:pt idx="26">
                  <c:v>97.939847165969567</c:v>
                </c:pt>
                <c:pt idx="27">
                  <c:v>102.09175386428602</c:v>
                </c:pt>
                <c:pt idx="28">
                  <c:v>97.721476504312704</c:v>
                </c:pt>
                <c:pt idx="29">
                  <c:v>97.784583320032411</c:v>
                </c:pt>
                <c:pt idx="30">
                  <c:v>100.66250892901465</c:v>
                </c:pt>
                <c:pt idx="31">
                  <c:v>102.04698657900249</c:v>
                </c:pt>
                <c:pt idx="32">
                  <c:v>97.558358084940323</c:v>
                </c:pt>
                <c:pt idx="33">
                  <c:v>96.609010860056131</c:v>
                </c:pt>
                <c:pt idx="34">
                  <c:v>97.737843866597018</c:v>
                </c:pt>
                <c:pt idx="35">
                  <c:v>100.9916849199966</c:v>
                </c:pt>
                <c:pt idx="36">
                  <c:v>91.574419140483343</c:v>
                </c:pt>
                <c:pt idx="37">
                  <c:v>95.850209209215407</c:v>
                </c:pt>
                <c:pt idx="38">
                  <c:v>97.972095993706347</c:v>
                </c:pt>
                <c:pt idx="39">
                  <c:v>94.574768292080762</c:v>
                </c:pt>
                <c:pt idx="40">
                  <c:v>94.065723047058398</c:v>
                </c:pt>
                <c:pt idx="41">
                  <c:v>93.717063012398867</c:v>
                </c:pt>
                <c:pt idx="42">
                  <c:v>92.740511880009421</c:v>
                </c:pt>
                <c:pt idx="43">
                  <c:v>92.864952626615434</c:v>
                </c:pt>
                <c:pt idx="44">
                  <c:v>93.525573181276187</c:v>
                </c:pt>
                <c:pt idx="45">
                  <c:v>93.441638820904288</c:v>
                </c:pt>
                <c:pt idx="46">
                  <c:v>91.699185406072147</c:v>
                </c:pt>
                <c:pt idx="47">
                  <c:v>92.511645855915418</c:v>
                </c:pt>
                <c:pt idx="48">
                  <c:v>98.065095067612205</c:v>
                </c:pt>
                <c:pt idx="49">
                  <c:v>94.176105460289307</c:v>
                </c:pt>
                <c:pt idx="50">
                  <c:v>91.113107320961944</c:v>
                </c:pt>
                <c:pt idx="51">
                  <c:v>89.279586271909622</c:v>
                </c:pt>
                <c:pt idx="52">
                  <c:v>94.296244108313786</c:v>
                </c:pt>
                <c:pt idx="53">
                  <c:v>92.625064370331373</c:v>
                </c:pt>
                <c:pt idx="54">
                  <c:v>91.48430746287913</c:v>
                </c:pt>
                <c:pt idx="55">
                  <c:v>92.012161433967094</c:v>
                </c:pt>
                <c:pt idx="56">
                  <c:v>93.291153302125522</c:v>
                </c:pt>
                <c:pt idx="57">
                  <c:v>91.799352464471895</c:v>
                </c:pt>
                <c:pt idx="58">
                  <c:v>92.998877057805061</c:v>
                </c:pt>
                <c:pt idx="59">
                  <c:v>92.11449396878038</c:v>
                </c:pt>
                <c:pt idx="60">
                  <c:v>93.914538425394227</c:v>
                </c:pt>
                <c:pt idx="61">
                  <c:v>94.154870025771629</c:v>
                </c:pt>
                <c:pt idx="62">
                  <c:v>95.34313141513789</c:v>
                </c:pt>
                <c:pt idx="63">
                  <c:v>94.581932227020886</c:v>
                </c:pt>
                <c:pt idx="64">
                  <c:v>92.226239486805568</c:v>
                </c:pt>
                <c:pt idx="65">
                  <c:v>92.461505001056409</c:v>
                </c:pt>
                <c:pt idx="66">
                  <c:v>92.790388125543501</c:v>
                </c:pt>
                <c:pt idx="67">
                  <c:v>90.785548956082721</c:v>
                </c:pt>
                <c:pt idx="68">
                  <c:v>91.394469190363353</c:v>
                </c:pt>
                <c:pt idx="69">
                  <c:v>92.227847781183996</c:v>
                </c:pt>
                <c:pt idx="70">
                  <c:v>89.404402336359539</c:v>
                </c:pt>
                <c:pt idx="71">
                  <c:v>92.875733254776989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FE-4A3D-BF2A-6667F78F4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369392"/>
        <c:axId val="363369784"/>
      </c:lineChart>
      <c:lineChart>
        <c:grouping val="standard"/>
        <c:varyColors val="0"/>
        <c:ser>
          <c:idx val="2"/>
          <c:order val="2"/>
          <c:tx>
            <c:strRef>
              <c:f>Лист1!$G$2</c:f>
              <c:strCache>
                <c:ptCount val="1"/>
                <c:pt idx="0">
                  <c:v>Оборот розничной торговли</c:v>
                </c:pt>
              </c:strCache>
            </c:strRef>
          </c:tx>
          <c:spPr>
            <a:ln w="22225"/>
          </c:spPr>
          <c:marker>
            <c:symbol val="none"/>
          </c:marker>
          <c:cat>
            <c:numRef>
              <c:f>Лист1!$A$3:$A$74</c:f>
              <c:numCache>
                <c:formatCode>[$-419]mmm\ yy;@</c:formatCode>
                <c:ptCount val="7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</c:numCache>
            </c:numRef>
          </c:cat>
          <c:val>
            <c:numRef>
              <c:f>Лист1!$G$3:$G$74</c:f>
              <c:numCache>
                <c:formatCode>#,##0.0</c:formatCode>
                <c:ptCount val="72"/>
                <c:pt idx="0">
                  <c:v>97.521344500041138</c:v>
                </c:pt>
                <c:pt idx="1">
                  <c:v>97.325698417960766</c:v>
                </c:pt>
                <c:pt idx="2">
                  <c:v>98.011760775832585</c:v>
                </c:pt>
                <c:pt idx="3">
                  <c:v>98.48955092171299</c:v>
                </c:pt>
                <c:pt idx="4">
                  <c:v>100.39142220986569</c:v>
                </c:pt>
                <c:pt idx="5">
                  <c:v>99.955393471185531</c:v>
                </c:pt>
                <c:pt idx="6">
                  <c:v>99.944141621906496</c:v>
                </c:pt>
                <c:pt idx="7">
                  <c:v>99.808845188386442</c:v>
                </c:pt>
                <c:pt idx="8">
                  <c:v>99.977016399153342</c:v>
                </c:pt>
                <c:pt idx="9">
                  <c:v>100.24574799431738</c:v>
                </c:pt>
                <c:pt idx="10">
                  <c:v>100.26834205824801</c:v>
                </c:pt>
                <c:pt idx="11">
                  <c:v>100.36559727923246</c:v>
                </c:pt>
                <c:pt idx="12">
                  <c:v>100</c:v>
                </c:pt>
                <c:pt idx="13">
                  <c:v>101.23231792450376</c:v>
                </c:pt>
                <c:pt idx="14">
                  <c:v>102.05887319189293</c:v>
                </c:pt>
                <c:pt idx="15">
                  <c:v>102.0515848942169</c:v>
                </c:pt>
                <c:pt idx="16">
                  <c:v>101.56216724972316</c:v>
                </c:pt>
                <c:pt idx="17">
                  <c:v>102.05980109454728</c:v>
                </c:pt>
                <c:pt idx="18">
                  <c:v>101.72390375346534</c:v>
                </c:pt>
                <c:pt idx="19">
                  <c:v>101.54493122111829</c:v>
                </c:pt>
                <c:pt idx="20">
                  <c:v>101.54429681218893</c:v>
                </c:pt>
                <c:pt idx="21">
                  <c:v>102.0755889927885</c:v>
                </c:pt>
                <c:pt idx="22">
                  <c:v>102.82859578885515</c:v>
                </c:pt>
                <c:pt idx="23">
                  <c:v>105.00218157339243</c:v>
                </c:pt>
                <c:pt idx="24">
                  <c:v>95.248151284267294</c:v>
                </c:pt>
                <c:pt idx="25">
                  <c:v>93.901641178223372</c:v>
                </c:pt>
                <c:pt idx="26">
                  <c:v>92.993760620967294</c:v>
                </c:pt>
                <c:pt idx="27">
                  <c:v>92.443737380125995</c:v>
                </c:pt>
                <c:pt idx="28">
                  <c:v>92.459102293846598</c:v>
                </c:pt>
                <c:pt idx="29">
                  <c:v>91.753834562869542</c:v>
                </c:pt>
                <c:pt idx="30">
                  <c:v>91.860328698835332</c:v>
                </c:pt>
                <c:pt idx="31">
                  <c:v>91.593804556282905</c:v>
                </c:pt>
                <c:pt idx="32">
                  <c:v>90.746107636360932</c:v>
                </c:pt>
                <c:pt idx="33">
                  <c:v>90.407002949719001</c:v>
                </c:pt>
                <c:pt idx="34">
                  <c:v>90.13739895316094</c:v>
                </c:pt>
                <c:pt idx="35">
                  <c:v>90.785430786457155</c:v>
                </c:pt>
                <c:pt idx="36">
                  <c:v>89.090865431465019</c:v>
                </c:pt>
                <c:pt idx="37">
                  <c:v>88.813325415310189</c:v>
                </c:pt>
                <c:pt idx="38">
                  <c:v>88.7053701827693</c:v>
                </c:pt>
                <c:pt idx="39">
                  <c:v>87.880023902636736</c:v>
                </c:pt>
                <c:pt idx="40">
                  <c:v>87.616075359533042</c:v>
                </c:pt>
                <c:pt idx="41">
                  <c:v>87.550418713047748</c:v>
                </c:pt>
                <c:pt idx="42">
                  <c:v>87.551727647724448</c:v>
                </c:pt>
                <c:pt idx="43">
                  <c:v>87.450374618797952</c:v>
                </c:pt>
                <c:pt idx="44">
                  <c:v>87.285939585666199</c:v>
                </c:pt>
                <c:pt idx="45">
                  <c:v>86.822000374706903</c:v>
                </c:pt>
                <c:pt idx="46">
                  <c:v>86.724487903035325</c:v>
                </c:pt>
                <c:pt idx="47">
                  <c:v>86.318450356244455</c:v>
                </c:pt>
                <c:pt idx="48">
                  <c:v>87.116752930462738</c:v>
                </c:pt>
                <c:pt idx="49">
                  <c:v>88.282412331602316</c:v>
                </c:pt>
                <c:pt idx="50">
                  <c:v>88.038542827011497</c:v>
                </c:pt>
                <c:pt idx="51">
                  <c:v>88.196868205477799</c:v>
                </c:pt>
                <c:pt idx="52">
                  <c:v>88.351849776156243</c:v>
                </c:pt>
                <c:pt idx="53">
                  <c:v>88.380489016351078</c:v>
                </c:pt>
                <c:pt idx="54">
                  <c:v>88.574299913861097</c:v>
                </c:pt>
                <c:pt idx="55">
                  <c:v>88.888134020988801</c:v>
                </c:pt>
                <c:pt idx="56">
                  <c:v>89.376937425677511</c:v>
                </c:pt>
                <c:pt idx="57">
                  <c:v>89.732735604253179</c:v>
                </c:pt>
                <c:pt idx="58">
                  <c:v>89.557204221168476</c:v>
                </c:pt>
                <c:pt idx="59">
                  <c:v>89.602260596899271</c:v>
                </c:pt>
                <c:pt idx="60">
                  <c:v>90.097755596669543</c:v>
                </c:pt>
                <c:pt idx="61">
                  <c:v>89.907899870094809</c:v>
                </c:pt>
                <c:pt idx="62">
                  <c:v>90.351540781757905</c:v>
                </c:pt>
                <c:pt idx="63">
                  <c:v>90.814339770121038</c:v>
                </c:pt>
                <c:pt idx="64">
                  <c:v>90.745771212021424</c:v>
                </c:pt>
                <c:pt idx="65">
                  <c:v>90.92482340912143</c:v>
                </c:pt>
                <c:pt idx="66">
                  <c:v>91.041442388174474</c:v>
                </c:pt>
                <c:pt idx="67">
                  <c:v>91.209884435894239</c:v>
                </c:pt>
                <c:pt idx="68">
                  <c:v>91.456755846131571</c:v>
                </c:pt>
                <c:pt idx="69">
                  <c:v>91.521570247079893</c:v>
                </c:pt>
                <c:pt idx="70">
                  <c:v>91.961627073471433</c:v>
                </c:pt>
                <c:pt idx="71">
                  <c:v>91.693979902168337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FE-4A3D-BF2A-6667F78F4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370568"/>
        <c:axId val="363370176"/>
      </c:lineChart>
      <c:dateAx>
        <c:axId val="363369392"/>
        <c:scaling>
          <c:orientation val="minMax"/>
          <c:max val="43435"/>
          <c:min val="41640"/>
        </c:scaling>
        <c:delete val="0"/>
        <c:axPos val="b"/>
        <c:majorGridlines/>
        <c:numFmt formatCode="yyyy" sourceLinked="0"/>
        <c:majorTickMark val="none"/>
        <c:minorTickMark val="none"/>
        <c:tickLblPos val="low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/>
            </a:pPr>
            <a:endParaRPr lang="ru-RU"/>
          </a:p>
        </c:txPr>
        <c:crossAx val="363369784"/>
        <c:crossesAt val="100"/>
        <c:auto val="1"/>
        <c:lblOffset val="100"/>
        <c:baseTimeUnit val="months"/>
        <c:majorUnit val="1"/>
        <c:majorTimeUnit val="years"/>
        <c:minorUnit val="3"/>
        <c:minorTimeUnit val="months"/>
      </c:dateAx>
      <c:valAx>
        <c:axId val="363369784"/>
        <c:scaling>
          <c:orientation val="minMax"/>
          <c:max val="110"/>
          <c:min val="8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b="0" dirty="0"/>
                  <a:t>В % к январю 2014 г., </a:t>
                </a:r>
                <a:r>
                  <a:rPr lang="en-US" b="0" dirty="0" smtClean="0"/>
                  <a:t>SA</a:t>
                </a:r>
                <a:endParaRPr lang="ru-RU" b="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63369392"/>
        <c:crosses val="autoZero"/>
        <c:crossBetween val="between"/>
        <c:majorUnit val="5"/>
      </c:valAx>
      <c:valAx>
        <c:axId val="363370176"/>
        <c:scaling>
          <c:orientation val="minMax"/>
          <c:max val="110"/>
          <c:min val="85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63370568"/>
        <c:crosses val="max"/>
        <c:crossBetween val="between"/>
      </c:valAx>
      <c:dateAx>
        <c:axId val="363370568"/>
        <c:scaling>
          <c:orientation val="minMax"/>
        </c:scaling>
        <c:delete val="1"/>
        <c:axPos val="b"/>
        <c:numFmt formatCode="[$-419]mmm\ yy;@" sourceLinked="1"/>
        <c:majorTickMark val="out"/>
        <c:minorTickMark val="none"/>
        <c:tickLblPos val="nextTo"/>
        <c:crossAx val="363370176"/>
        <c:crosses val="autoZero"/>
        <c:auto val="1"/>
        <c:lblOffset val="100"/>
        <c:baseTimeUnit val="months"/>
      </c:dateAx>
    </c:plotArea>
    <c:legend>
      <c:legendPos val="b"/>
      <c:layout>
        <c:manualLayout>
          <c:xMode val="edge"/>
          <c:yMode val="edge"/>
          <c:x val="5.1489344077460801E-2"/>
          <c:y val="0.82767414143904872"/>
          <c:w val="0.91547534815276199"/>
          <c:h val="0.1708150225441252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+mn-lt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E7CE7-DD24-4DDE-9E74-9CA51DFAD4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F89651-2A59-46E8-9C60-9BBF935556A1}">
      <dgm:prSet phldrT="[Текст]" custT="1"/>
      <dgm:spPr>
        <a:solidFill>
          <a:srgbClr val="0082BB"/>
        </a:solidFill>
        <a:ln>
          <a:solidFill>
            <a:srgbClr val="0082BB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Публичная количественная цель по инфляции</a:t>
          </a:r>
          <a:endParaRPr lang="ru-RU" sz="1800" dirty="0"/>
        </a:p>
      </dgm:t>
    </dgm:pt>
    <dgm:pt modelId="{3A445E74-DD31-4023-8AF6-DD8D5858B2DF}" type="parTrans" cxnId="{8E93868A-2F33-434D-ACAF-E26907EF9AAD}">
      <dgm:prSet/>
      <dgm:spPr/>
      <dgm:t>
        <a:bodyPr/>
        <a:lstStyle/>
        <a:p>
          <a:endParaRPr lang="ru-RU"/>
        </a:p>
      </dgm:t>
    </dgm:pt>
    <dgm:pt modelId="{6A57FAC2-2599-4415-9A08-03B826C66D42}" type="sibTrans" cxnId="{8E93868A-2F33-434D-ACAF-E26907EF9AAD}">
      <dgm:prSet/>
      <dgm:spPr/>
      <dgm:t>
        <a:bodyPr/>
        <a:lstStyle/>
        <a:p>
          <a:endParaRPr lang="ru-RU"/>
        </a:p>
      </dgm:t>
    </dgm:pt>
    <dgm:pt modelId="{6664D365-8CAE-439F-9576-204733FA19DB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</a:rPr>
            <a:t>Годовая инфляция </a:t>
          </a:r>
          <a:r>
            <a:rPr lang="ru-RU" sz="1600" b="1" dirty="0" smtClean="0">
              <a:solidFill>
                <a:schemeClr val="bg2">
                  <a:lumMod val="10000"/>
                </a:schemeClr>
              </a:solidFill>
            </a:rPr>
            <a:t>вблизи 4% постоянно</a:t>
          </a:r>
          <a:endParaRPr lang="ru-RU" sz="1600" dirty="0"/>
        </a:p>
      </dgm:t>
    </dgm:pt>
    <dgm:pt modelId="{2086C630-910A-4933-8584-2561EF52BA01}" type="parTrans" cxnId="{8073A678-46DA-449C-A07F-70603BB239E4}">
      <dgm:prSet/>
      <dgm:spPr/>
      <dgm:t>
        <a:bodyPr/>
        <a:lstStyle/>
        <a:p>
          <a:endParaRPr lang="ru-RU"/>
        </a:p>
      </dgm:t>
    </dgm:pt>
    <dgm:pt modelId="{F5E96983-08D5-4381-ABC1-25F523FE1A5C}" type="sibTrans" cxnId="{8073A678-46DA-449C-A07F-70603BB239E4}">
      <dgm:prSet/>
      <dgm:spPr/>
      <dgm:t>
        <a:bodyPr/>
        <a:lstStyle/>
        <a:p>
          <a:endParaRPr lang="ru-RU"/>
        </a:p>
      </dgm:t>
    </dgm:pt>
    <dgm:pt modelId="{E15B9D66-A73D-4F96-BFD6-33A3AD6E0179}">
      <dgm:prSet phldrT="[Текст]" custT="1"/>
      <dgm:spPr>
        <a:solidFill>
          <a:srgbClr val="0082BB"/>
        </a:solidFill>
        <a:ln>
          <a:solidFill>
            <a:srgbClr val="0082BB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Решения по ДКП на основе макроэкономического прогноза</a:t>
          </a:r>
          <a:endParaRPr lang="ru-RU" sz="1800" dirty="0"/>
        </a:p>
      </dgm:t>
    </dgm:pt>
    <dgm:pt modelId="{10C0519D-D7B3-4996-BB8B-713F98E8AF99}" type="parTrans" cxnId="{316C1428-9345-4BCC-9D6F-D0DFFF897A8D}">
      <dgm:prSet/>
      <dgm:spPr/>
      <dgm:t>
        <a:bodyPr/>
        <a:lstStyle/>
        <a:p>
          <a:endParaRPr lang="ru-RU"/>
        </a:p>
      </dgm:t>
    </dgm:pt>
    <dgm:pt modelId="{9AE382AB-3E36-4058-89C0-D3FD89C072DF}" type="sibTrans" cxnId="{316C1428-9345-4BCC-9D6F-D0DFFF897A8D}">
      <dgm:prSet/>
      <dgm:spPr/>
      <dgm:t>
        <a:bodyPr/>
        <a:lstStyle/>
        <a:p>
          <a:endParaRPr lang="ru-RU"/>
        </a:p>
      </dgm:t>
    </dgm:pt>
    <dgm:pt modelId="{8C407B3C-0E6E-43CD-9A9E-605817BB49BA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2">
                  <a:lumMod val="10000"/>
                </a:schemeClr>
              </a:solidFill>
            </a:rPr>
            <a:t>Консервативный подход 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</a:rPr>
            <a:t>при формировании предпосылок</a:t>
          </a:r>
          <a:endParaRPr lang="ru-RU" sz="1600" dirty="0"/>
        </a:p>
      </dgm:t>
    </dgm:pt>
    <dgm:pt modelId="{FD814852-3ECE-43E2-892B-79FF48DB53D7}" type="parTrans" cxnId="{7B92AB34-020F-4DFD-93E6-6BCAC27C205B}">
      <dgm:prSet/>
      <dgm:spPr/>
      <dgm:t>
        <a:bodyPr/>
        <a:lstStyle/>
        <a:p>
          <a:endParaRPr lang="ru-RU"/>
        </a:p>
      </dgm:t>
    </dgm:pt>
    <dgm:pt modelId="{8C02258B-4890-4A88-82F3-B6D21EA02AA1}" type="sibTrans" cxnId="{7B92AB34-020F-4DFD-93E6-6BCAC27C205B}">
      <dgm:prSet/>
      <dgm:spPr/>
      <dgm:t>
        <a:bodyPr/>
        <a:lstStyle/>
        <a:p>
          <a:endParaRPr lang="ru-RU"/>
        </a:p>
      </dgm:t>
    </dgm:pt>
    <dgm:pt modelId="{E4828949-3823-4E57-99B4-A7526E2A158B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0082BB"/>
        </a:solidFill>
        <a:ln>
          <a:solidFill>
            <a:srgbClr val="0082BB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Информационная открытость</a:t>
          </a:r>
          <a:endParaRPr lang="ru-RU" sz="1800" dirty="0"/>
        </a:p>
      </dgm:t>
    </dgm:pt>
    <dgm:pt modelId="{96E7F290-7827-4FF4-B84B-A13872F0F4B3}" type="parTrans" cxnId="{299C912D-1E41-4A69-99AF-7B93B42A58C4}">
      <dgm:prSet/>
      <dgm:spPr/>
      <dgm:t>
        <a:bodyPr/>
        <a:lstStyle/>
        <a:p>
          <a:endParaRPr lang="ru-RU"/>
        </a:p>
      </dgm:t>
    </dgm:pt>
    <dgm:pt modelId="{5086105E-CAD5-4CF0-8DF7-F535FA84C40B}" type="sibTrans" cxnId="{299C912D-1E41-4A69-99AF-7B93B42A58C4}">
      <dgm:prSet/>
      <dgm:spPr/>
      <dgm:t>
        <a:bodyPr/>
        <a:lstStyle/>
        <a:p>
          <a:endParaRPr lang="ru-RU"/>
        </a:p>
      </dgm:t>
    </dgm:pt>
    <dgm:pt modelId="{857293F0-45BF-4689-9410-E75BBFECD24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</a:rPr>
            <a:t>Оперативное и полное </a:t>
          </a:r>
          <a:r>
            <a:rPr lang="ru-RU" sz="1600" b="1" dirty="0" smtClean="0">
              <a:solidFill>
                <a:schemeClr val="bg2">
                  <a:lumMod val="10000"/>
                </a:schemeClr>
              </a:solidFill>
            </a:rPr>
            <a:t>раскрытие информации</a:t>
          </a:r>
          <a:endParaRPr lang="ru-RU" sz="1600" dirty="0"/>
        </a:p>
      </dgm:t>
    </dgm:pt>
    <dgm:pt modelId="{AB41AF9A-8057-4FB8-80E6-4FC457D24740}" type="parTrans" cxnId="{F4269CFD-22E1-4BCD-BE40-B007AB72EB9C}">
      <dgm:prSet/>
      <dgm:spPr/>
      <dgm:t>
        <a:bodyPr/>
        <a:lstStyle/>
        <a:p>
          <a:endParaRPr lang="ru-RU"/>
        </a:p>
      </dgm:t>
    </dgm:pt>
    <dgm:pt modelId="{B92EEA6F-9746-47ED-AF83-CAB3BFF22D78}" type="sibTrans" cxnId="{F4269CFD-22E1-4BCD-BE40-B007AB72EB9C}">
      <dgm:prSet/>
      <dgm:spPr/>
      <dgm:t>
        <a:bodyPr/>
        <a:lstStyle/>
        <a:p>
          <a:endParaRPr lang="ru-RU"/>
        </a:p>
      </dgm:t>
    </dgm:pt>
    <dgm:pt modelId="{C19D0FF0-5471-42E9-A9E7-FCD300F68A7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2">
                  <a:lumMod val="10000"/>
                </a:schemeClr>
              </a:solidFill>
            </a:rPr>
            <a:t>Расширение охвата 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</a:rPr>
            <a:t>и повышение адресности</a:t>
          </a:r>
          <a:endParaRPr lang="en-US" sz="1600" b="1" dirty="0">
            <a:solidFill>
              <a:schemeClr val="bg2">
                <a:lumMod val="10000"/>
              </a:schemeClr>
            </a:solidFill>
          </a:endParaRPr>
        </a:p>
      </dgm:t>
    </dgm:pt>
    <dgm:pt modelId="{81BC047E-D751-4C1C-B5FB-DC4241FEE17A}" type="parTrans" cxnId="{A3647DF7-6EA6-485C-BA1C-41E633144936}">
      <dgm:prSet/>
      <dgm:spPr/>
      <dgm:t>
        <a:bodyPr/>
        <a:lstStyle/>
        <a:p>
          <a:endParaRPr lang="ru-RU"/>
        </a:p>
      </dgm:t>
    </dgm:pt>
    <dgm:pt modelId="{FD49994F-CCAC-46B2-8253-2484C75510C3}" type="sibTrans" cxnId="{A3647DF7-6EA6-485C-BA1C-41E633144936}">
      <dgm:prSet/>
      <dgm:spPr/>
      <dgm:t>
        <a:bodyPr/>
        <a:lstStyle/>
        <a:p>
          <a:endParaRPr lang="ru-RU"/>
        </a:p>
      </dgm:t>
    </dgm:pt>
    <dgm:pt modelId="{00469882-CF65-45D9-A456-5B99338E709B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</a:rPr>
            <a:t>Учет </a:t>
          </a:r>
          <a:r>
            <a:rPr lang="ru-RU" sz="1600" b="1" dirty="0" smtClean="0">
              <a:solidFill>
                <a:schemeClr val="bg2">
                  <a:lumMod val="10000"/>
                </a:schemeClr>
              </a:solidFill>
            </a:rPr>
            <a:t>других мер экономической политики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</a:rPr>
            <a:t>: внутри страны, в крупнейших зарубежных странах</a:t>
          </a:r>
          <a:endParaRPr lang="ru-RU" sz="1600" dirty="0"/>
        </a:p>
      </dgm:t>
    </dgm:pt>
    <dgm:pt modelId="{50CC089B-ACDD-4E70-9676-CE9E67485831}" type="sibTrans" cxnId="{B514E52A-5656-4BEE-B8E0-2AD4BAD90C3F}">
      <dgm:prSet/>
      <dgm:spPr/>
      <dgm:t>
        <a:bodyPr/>
        <a:lstStyle/>
        <a:p>
          <a:endParaRPr lang="ru-RU"/>
        </a:p>
      </dgm:t>
    </dgm:pt>
    <dgm:pt modelId="{10B3EC3F-721E-49B2-A858-D482D4DCA99C}" type="parTrans" cxnId="{B514E52A-5656-4BEE-B8E0-2AD4BAD90C3F}">
      <dgm:prSet/>
      <dgm:spPr/>
      <dgm:t>
        <a:bodyPr/>
        <a:lstStyle/>
        <a:p>
          <a:endParaRPr lang="ru-RU"/>
        </a:p>
      </dgm:t>
    </dgm:pt>
    <dgm:pt modelId="{395E17F3-7B71-4981-9E6C-8730C71D565D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</a:rPr>
            <a:t>Установлена для ИПЦ, публикуемого Росстатом</a:t>
          </a:r>
          <a:endParaRPr lang="ru-RU" sz="1600" dirty="0"/>
        </a:p>
      </dgm:t>
    </dgm:pt>
    <dgm:pt modelId="{519832EE-46F8-4BE0-AC9C-411952103C4A}" type="parTrans" cxnId="{8170F801-8C4B-4CBB-87C9-8C8E46D19BD4}">
      <dgm:prSet/>
      <dgm:spPr/>
      <dgm:t>
        <a:bodyPr/>
        <a:lstStyle/>
        <a:p>
          <a:endParaRPr lang="ru-RU"/>
        </a:p>
      </dgm:t>
    </dgm:pt>
    <dgm:pt modelId="{8DDEE089-CE72-44AB-8455-65AC9343E0E8}" type="sibTrans" cxnId="{8170F801-8C4B-4CBB-87C9-8C8E46D19BD4}">
      <dgm:prSet/>
      <dgm:spPr/>
      <dgm:t>
        <a:bodyPr/>
        <a:lstStyle/>
        <a:p>
          <a:endParaRPr lang="ru-RU"/>
        </a:p>
      </dgm:t>
    </dgm:pt>
    <dgm:pt modelId="{78F7B025-FF3B-493A-B172-5F70F18401C3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</a:rPr>
            <a:t>Решения на основе </a:t>
          </a:r>
          <a:r>
            <a:rPr lang="ru-RU" sz="1600" b="1" dirty="0" smtClean="0">
              <a:solidFill>
                <a:schemeClr val="bg2">
                  <a:lumMod val="10000"/>
                </a:schemeClr>
              </a:solidFill>
            </a:rPr>
            <a:t>устойчивых тенденций и факторов</a:t>
          </a:r>
          <a:endParaRPr lang="ru-RU" sz="1600" dirty="0"/>
        </a:p>
      </dgm:t>
    </dgm:pt>
    <dgm:pt modelId="{B7FBC4AE-3E04-444E-BEB5-E7547E7E3A0C}" type="parTrans" cxnId="{C2868FC6-9E81-4D5A-9676-173DBD2DD8CC}">
      <dgm:prSet/>
      <dgm:spPr/>
      <dgm:t>
        <a:bodyPr/>
        <a:lstStyle/>
        <a:p>
          <a:endParaRPr lang="ru-RU"/>
        </a:p>
      </dgm:t>
    </dgm:pt>
    <dgm:pt modelId="{5D02C05B-67FD-4415-B548-99153DCC8214}" type="sibTrans" cxnId="{C2868FC6-9E81-4D5A-9676-173DBD2DD8CC}">
      <dgm:prSet/>
      <dgm:spPr/>
      <dgm:t>
        <a:bodyPr/>
        <a:lstStyle/>
        <a:p>
          <a:endParaRPr lang="ru-RU"/>
        </a:p>
      </dgm:t>
    </dgm:pt>
    <dgm:pt modelId="{57E193EB-030D-4263-AD0A-F88CE807D9E4}" type="pres">
      <dgm:prSet presAssocID="{283E7CE7-DD24-4DDE-9E74-9CA51DFAD4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E04115-0DC0-4834-8BC5-A6D03F3A28F9}" type="pres">
      <dgm:prSet presAssocID="{13F89651-2A59-46E8-9C60-9BBF935556A1}" presName="linNode" presStyleCnt="0"/>
      <dgm:spPr/>
    </dgm:pt>
    <dgm:pt modelId="{8A248434-68D6-486E-8518-F3D019461325}" type="pres">
      <dgm:prSet presAssocID="{13F89651-2A59-46E8-9C60-9BBF935556A1}" presName="parentText" presStyleLbl="node1" presStyleIdx="0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159C03A-4D0A-4DAB-B911-2F228524E8AC}" type="pres">
      <dgm:prSet presAssocID="{13F89651-2A59-46E8-9C60-9BBF935556A1}" presName="descendantText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841D1DF-BDE0-4624-A966-7F98A14F7C03}" type="pres">
      <dgm:prSet presAssocID="{6A57FAC2-2599-4415-9A08-03B826C66D42}" presName="sp" presStyleCnt="0"/>
      <dgm:spPr/>
    </dgm:pt>
    <dgm:pt modelId="{D0A241E4-5443-4C23-AF89-E912CCAEC0B4}" type="pres">
      <dgm:prSet presAssocID="{E15B9D66-A73D-4F96-BFD6-33A3AD6E0179}" presName="linNode" presStyleCnt="0"/>
      <dgm:spPr/>
    </dgm:pt>
    <dgm:pt modelId="{9E5F473B-B5ED-436F-8E64-4B8EE8B59A7A}" type="pres">
      <dgm:prSet presAssocID="{E15B9D66-A73D-4F96-BFD6-33A3AD6E0179}" presName="parentText" presStyleLbl="node1" presStyleIdx="1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A4F9134-37C7-42DC-829C-2FA165CAD690}" type="pres">
      <dgm:prSet presAssocID="{E15B9D66-A73D-4F96-BFD6-33A3AD6E0179}" presName="descendantText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5A58CBA-9698-4AD7-8F32-65E111E7D558}" type="pres">
      <dgm:prSet presAssocID="{9AE382AB-3E36-4058-89C0-D3FD89C072DF}" presName="sp" presStyleCnt="0"/>
      <dgm:spPr/>
    </dgm:pt>
    <dgm:pt modelId="{B35C246F-1E20-4F39-8910-DF1E8FECAB29}" type="pres">
      <dgm:prSet presAssocID="{E4828949-3823-4E57-99B4-A7526E2A158B}" presName="linNode" presStyleCnt="0"/>
      <dgm:spPr/>
    </dgm:pt>
    <dgm:pt modelId="{1DBD3064-B962-4ED9-9A54-19659D5073C8}" type="pres">
      <dgm:prSet presAssocID="{E4828949-3823-4E57-99B4-A7526E2A158B}" presName="parentText" presStyleLbl="node1" presStyleIdx="2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C39A210-827F-4E66-B69A-E5B551FC964B}" type="pres">
      <dgm:prSet presAssocID="{E4828949-3823-4E57-99B4-A7526E2A158B}" presName="descendantText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5613A75-9029-4E35-A3AB-AD5DDAFE6237}" type="presOf" srcId="{78F7B025-FF3B-493A-B172-5F70F18401C3}" destId="{FA4F9134-37C7-42DC-829C-2FA165CAD690}" srcOrd="0" destOrd="1" presId="urn:microsoft.com/office/officeart/2005/8/layout/vList5"/>
    <dgm:cxn modelId="{75771B0C-3EC3-4EBF-8B76-7330EB17B650}" type="presOf" srcId="{13F89651-2A59-46E8-9C60-9BBF935556A1}" destId="{8A248434-68D6-486E-8518-F3D019461325}" srcOrd="0" destOrd="0" presId="urn:microsoft.com/office/officeart/2005/8/layout/vList5"/>
    <dgm:cxn modelId="{F4269CFD-22E1-4BCD-BE40-B007AB72EB9C}" srcId="{E4828949-3823-4E57-99B4-A7526E2A158B}" destId="{857293F0-45BF-4689-9410-E75BBFECD24C}" srcOrd="0" destOrd="0" parTransId="{AB41AF9A-8057-4FB8-80E6-4FC457D24740}" sibTransId="{B92EEA6F-9746-47ED-AF83-CAB3BFF22D78}"/>
    <dgm:cxn modelId="{8073A678-46DA-449C-A07F-70603BB239E4}" srcId="{13F89651-2A59-46E8-9C60-9BBF935556A1}" destId="{6664D365-8CAE-439F-9576-204733FA19DB}" srcOrd="0" destOrd="0" parTransId="{2086C630-910A-4933-8584-2561EF52BA01}" sibTransId="{F5E96983-08D5-4381-ABC1-25F523FE1A5C}"/>
    <dgm:cxn modelId="{7B92AB34-020F-4DFD-93E6-6BCAC27C205B}" srcId="{E15B9D66-A73D-4F96-BFD6-33A3AD6E0179}" destId="{8C407B3C-0E6E-43CD-9A9E-605817BB49BA}" srcOrd="0" destOrd="0" parTransId="{FD814852-3ECE-43E2-892B-79FF48DB53D7}" sibTransId="{8C02258B-4890-4A88-82F3-B6D21EA02AA1}"/>
    <dgm:cxn modelId="{6F1C8A8D-4FA1-4907-9634-A14A3A90116F}" type="presOf" srcId="{C19D0FF0-5471-42E9-A9E7-FCD300F68A7D}" destId="{8C39A210-827F-4E66-B69A-E5B551FC964B}" srcOrd="0" destOrd="1" presId="urn:microsoft.com/office/officeart/2005/8/layout/vList5"/>
    <dgm:cxn modelId="{A3647DF7-6EA6-485C-BA1C-41E633144936}" srcId="{E4828949-3823-4E57-99B4-A7526E2A158B}" destId="{C19D0FF0-5471-42E9-A9E7-FCD300F68A7D}" srcOrd="1" destOrd="0" parTransId="{81BC047E-D751-4C1C-B5FB-DC4241FEE17A}" sibTransId="{FD49994F-CCAC-46B2-8253-2484C75510C3}"/>
    <dgm:cxn modelId="{401B8CA6-FF25-4995-9CDF-D1532DF76A13}" type="presOf" srcId="{395E17F3-7B71-4981-9E6C-8730C71D565D}" destId="{7159C03A-4D0A-4DAB-B911-2F228524E8AC}" srcOrd="0" destOrd="1" presId="urn:microsoft.com/office/officeart/2005/8/layout/vList5"/>
    <dgm:cxn modelId="{8E93868A-2F33-434D-ACAF-E26907EF9AAD}" srcId="{283E7CE7-DD24-4DDE-9E74-9CA51DFAD433}" destId="{13F89651-2A59-46E8-9C60-9BBF935556A1}" srcOrd="0" destOrd="0" parTransId="{3A445E74-DD31-4023-8AF6-DD8D5858B2DF}" sibTransId="{6A57FAC2-2599-4415-9A08-03B826C66D42}"/>
    <dgm:cxn modelId="{07AF1A8C-8C6A-4FDD-9034-D44FB38B1E45}" type="presOf" srcId="{283E7CE7-DD24-4DDE-9E74-9CA51DFAD433}" destId="{57E193EB-030D-4263-AD0A-F88CE807D9E4}" srcOrd="0" destOrd="0" presId="urn:microsoft.com/office/officeart/2005/8/layout/vList5"/>
    <dgm:cxn modelId="{C2D9A751-2743-432B-9F8C-364927F08D29}" type="presOf" srcId="{00469882-CF65-45D9-A456-5B99338E709B}" destId="{FA4F9134-37C7-42DC-829C-2FA165CAD690}" srcOrd="0" destOrd="2" presId="urn:microsoft.com/office/officeart/2005/8/layout/vList5"/>
    <dgm:cxn modelId="{B26E5041-C25E-4209-8FF6-36B07B0CC05D}" type="presOf" srcId="{E4828949-3823-4E57-99B4-A7526E2A158B}" destId="{1DBD3064-B962-4ED9-9A54-19659D5073C8}" srcOrd="0" destOrd="0" presId="urn:microsoft.com/office/officeart/2005/8/layout/vList5"/>
    <dgm:cxn modelId="{316C1428-9345-4BCC-9D6F-D0DFFF897A8D}" srcId="{283E7CE7-DD24-4DDE-9E74-9CA51DFAD433}" destId="{E15B9D66-A73D-4F96-BFD6-33A3AD6E0179}" srcOrd="1" destOrd="0" parTransId="{10C0519D-D7B3-4996-BB8B-713F98E8AF99}" sibTransId="{9AE382AB-3E36-4058-89C0-D3FD89C072DF}"/>
    <dgm:cxn modelId="{D3F4D0A8-CDDB-46EB-9FAA-5E7852CE7972}" type="presOf" srcId="{8C407B3C-0E6E-43CD-9A9E-605817BB49BA}" destId="{FA4F9134-37C7-42DC-829C-2FA165CAD690}" srcOrd="0" destOrd="0" presId="urn:microsoft.com/office/officeart/2005/8/layout/vList5"/>
    <dgm:cxn modelId="{C2395A0A-F644-47EC-A77D-EF7349C8E134}" type="presOf" srcId="{E15B9D66-A73D-4F96-BFD6-33A3AD6E0179}" destId="{9E5F473B-B5ED-436F-8E64-4B8EE8B59A7A}" srcOrd="0" destOrd="0" presId="urn:microsoft.com/office/officeart/2005/8/layout/vList5"/>
    <dgm:cxn modelId="{9D2B7E94-4CCE-4B36-9A83-AE3CCC31BB9F}" type="presOf" srcId="{857293F0-45BF-4689-9410-E75BBFECD24C}" destId="{8C39A210-827F-4E66-B69A-E5B551FC964B}" srcOrd="0" destOrd="0" presId="urn:microsoft.com/office/officeart/2005/8/layout/vList5"/>
    <dgm:cxn modelId="{299C912D-1E41-4A69-99AF-7B93B42A58C4}" srcId="{283E7CE7-DD24-4DDE-9E74-9CA51DFAD433}" destId="{E4828949-3823-4E57-99B4-A7526E2A158B}" srcOrd="2" destOrd="0" parTransId="{96E7F290-7827-4FF4-B84B-A13872F0F4B3}" sibTransId="{5086105E-CAD5-4CF0-8DF7-F535FA84C40B}"/>
    <dgm:cxn modelId="{8170F801-8C4B-4CBB-87C9-8C8E46D19BD4}" srcId="{13F89651-2A59-46E8-9C60-9BBF935556A1}" destId="{395E17F3-7B71-4981-9E6C-8730C71D565D}" srcOrd="1" destOrd="0" parTransId="{519832EE-46F8-4BE0-AC9C-411952103C4A}" sibTransId="{8DDEE089-CE72-44AB-8455-65AC9343E0E8}"/>
    <dgm:cxn modelId="{17EC1323-9D59-4390-B886-0D2162AA0202}" type="presOf" srcId="{6664D365-8CAE-439F-9576-204733FA19DB}" destId="{7159C03A-4D0A-4DAB-B911-2F228524E8AC}" srcOrd="0" destOrd="0" presId="urn:microsoft.com/office/officeart/2005/8/layout/vList5"/>
    <dgm:cxn modelId="{C2868FC6-9E81-4D5A-9676-173DBD2DD8CC}" srcId="{E15B9D66-A73D-4F96-BFD6-33A3AD6E0179}" destId="{78F7B025-FF3B-493A-B172-5F70F18401C3}" srcOrd="1" destOrd="0" parTransId="{B7FBC4AE-3E04-444E-BEB5-E7547E7E3A0C}" sibTransId="{5D02C05B-67FD-4415-B548-99153DCC8214}"/>
    <dgm:cxn modelId="{B514E52A-5656-4BEE-B8E0-2AD4BAD90C3F}" srcId="{E15B9D66-A73D-4F96-BFD6-33A3AD6E0179}" destId="{00469882-CF65-45D9-A456-5B99338E709B}" srcOrd="2" destOrd="0" parTransId="{10B3EC3F-721E-49B2-A858-D482D4DCA99C}" sibTransId="{50CC089B-ACDD-4E70-9676-CE9E67485831}"/>
    <dgm:cxn modelId="{1D86E6A9-D059-49F7-85AA-605A1CCA80A8}" type="presParOf" srcId="{57E193EB-030D-4263-AD0A-F88CE807D9E4}" destId="{9CE04115-0DC0-4834-8BC5-A6D03F3A28F9}" srcOrd="0" destOrd="0" presId="urn:microsoft.com/office/officeart/2005/8/layout/vList5"/>
    <dgm:cxn modelId="{6D20ECE5-E723-4CA5-847A-FBC2B102175F}" type="presParOf" srcId="{9CE04115-0DC0-4834-8BC5-A6D03F3A28F9}" destId="{8A248434-68D6-486E-8518-F3D019461325}" srcOrd="0" destOrd="0" presId="urn:microsoft.com/office/officeart/2005/8/layout/vList5"/>
    <dgm:cxn modelId="{B066227C-1940-4AB1-BDEB-647B6D62B9B3}" type="presParOf" srcId="{9CE04115-0DC0-4834-8BC5-A6D03F3A28F9}" destId="{7159C03A-4D0A-4DAB-B911-2F228524E8AC}" srcOrd="1" destOrd="0" presId="urn:microsoft.com/office/officeart/2005/8/layout/vList5"/>
    <dgm:cxn modelId="{F9AB6718-4F92-4867-BC7D-C3114F5442A1}" type="presParOf" srcId="{57E193EB-030D-4263-AD0A-F88CE807D9E4}" destId="{4841D1DF-BDE0-4624-A966-7F98A14F7C03}" srcOrd="1" destOrd="0" presId="urn:microsoft.com/office/officeart/2005/8/layout/vList5"/>
    <dgm:cxn modelId="{AF77428A-BE68-47A5-BD11-92C38271B8A3}" type="presParOf" srcId="{57E193EB-030D-4263-AD0A-F88CE807D9E4}" destId="{D0A241E4-5443-4C23-AF89-E912CCAEC0B4}" srcOrd="2" destOrd="0" presId="urn:microsoft.com/office/officeart/2005/8/layout/vList5"/>
    <dgm:cxn modelId="{28070D9C-EE54-4FE8-B879-085C0825AB85}" type="presParOf" srcId="{D0A241E4-5443-4C23-AF89-E912CCAEC0B4}" destId="{9E5F473B-B5ED-436F-8E64-4B8EE8B59A7A}" srcOrd="0" destOrd="0" presId="urn:microsoft.com/office/officeart/2005/8/layout/vList5"/>
    <dgm:cxn modelId="{839DDE47-4BB3-4C4D-B1A1-C985FB902BA1}" type="presParOf" srcId="{D0A241E4-5443-4C23-AF89-E912CCAEC0B4}" destId="{FA4F9134-37C7-42DC-829C-2FA165CAD690}" srcOrd="1" destOrd="0" presId="urn:microsoft.com/office/officeart/2005/8/layout/vList5"/>
    <dgm:cxn modelId="{AFD21CEC-C837-4EDD-B0BD-DFA33FB2E170}" type="presParOf" srcId="{57E193EB-030D-4263-AD0A-F88CE807D9E4}" destId="{55A58CBA-9698-4AD7-8F32-65E111E7D558}" srcOrd="3" destOrd="0" presId="urn:microsoft.com/office/officeart/2005/8/layout/vList5"/>
    <dgm:cxn modelId="{01CAC7A6-99CB-4CE9-ACF2-030844C1A0F0}" type="presParOf" srcId="{57E193EB-030D-4263-AD0A-F88CE807D9E4}" destId="{B35C246F-1E20-4F39-8910-DF1E8FECAB29}" srcOrd="4" destOrd="0" presId="urn:microsoft.com/office/officeart/2005/8/layout/vList5"/>
    <dgm:cxn modelId="{88917354-A3A6-4698-9C8A-6D89B44FE8F4}" type="presParOf" srcId="{B35C246F-1E20-4F39-8910-DF1E8FECAB29}" destId="{1DBD3064-B962-4ED9-9A54-19659D5073C8}" srcOrd="0" destOrd="0" presId="urn:microsoft.com/office/officeart/2005/8/layout/vList5"/>
    <dgm:cxn modelId="{D05DF435-704B-4BF0-83C9-DC41AB95C039}" type="presParOf" srcId="{B35C246F-1E20-4F39-8910-DF1E8FECAB29}" destId="{8C39A210-827F-4E66-B69A-E5B551FC96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B88817-D330-4C56-881C-8104BF59CD9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5F732C-790E-43A7-8BC8-DBFA9A5120CB}">
      <dgm:prSet phldrT="[Текст]"/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За сохранение</a:t>
          </a:r>
          <a:endParaRPr lang="ru-RU" dirty="0">
            <a:solidFill>
              <a:schemeClr val="bg1"/>
            </a:solidFill>
          </a:endParaRPr>
        </a:p>
      </dgm:t>
    </dgm:pt>
    <dgm:pt modelId="{C9091F61-BF74-47F1-A0F2-F70ED469E314}" type="parTrans" cxnId="{01CFBEA0-99A2-4620-A215-A973511819E0}">
      <dgm:prSet/>
      <dgm:spPr/>
      <dgm:t>
        <a:bodyPr/>
        <a:lstStyle/>
        <a:p>
          <a:endParaRPr lang="ru-RU"/>
        </a:p>
      </dgm:t>
    </dgm:pt>
    <dgm:pt modelId="{01F1C64F-A551-4C42-9221-5658CDBC7885}" type="sibTrans" cxnId="{01CFBEA0-99A2-4620-A215-A973511819E0}">
      <dgm:prSet/>
      <dgm:spPr/>
      <dgm:t>
        <a:bodyPr/>
        <a:lstStyle/>
        <a:p>
          <a:endParaRPr lang="ru-RU"/>
        </a:p>
      </dgm:t>
    </dgm:pt>
    <dgm:pt modelId="{527F24CE-47FA-4DAE-A70D-45553E886E80}">
      <dgm:prSet phldrT="[Текст]"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Ситуация на внутреннем финансовом рынке остается </a:t>
          </a:r>
          <a:r>
            <a:rPr lang="ru-RU" sz="1000" u="sng" dirty="0" smtClean="0">
              <a:solidFill>
                <a:schemeClr val="tx1"/>
              </a:solidFill>
            </a:rPr>
            <a:t>стабильной</a:t>
          </a:r>
          <a:endParaRPr lang="ru-RU" sz="1000" u="sng" dirty="0">
            <a:solidFill>
              <a:schemeClr val="tx1"/>
            </a:solidFill>
          </a:endParaRPr>
        </a:p>
      </dgm:t>
    </dgm:pt>
    <dgm:pt modelId="{ACC9D491-2C6A-4A21-8F21-CED11CA77C99}" type="parTrans" cxnId="{05A74314-D861-401B-A45F-8E4D2987A968}">
      <dgm:prSet/>
      <dgm:spPr/>
      <dgm:t>
        <a:bodyPr/>
        <a:lstStyle/>
        <a:p>
          <a:endParaRPr lang="ru-RU"/>
        </a:p>
      </dgm:t>
    </dgm:pt>
    <dgm:pt modelId="{A3BCA44C-9300-4776-BEC9-39D819E5ABF0}" type="sibTrans" cxnId="{05A74314-D861-401B-A45F-8E4D2987A968}">
      <dgm:prSet/>
      <dgm:spPr/>
      <dgm:t>
        <a:bodyPr/>
        <a:lstStyle/>
        <a:p>
          <a:endParaRPr lang="ru-RU"/>
        </a:p>
      </dgm:t>
    </dgm:pt>
    <dgm:pt modelId="{675E8840-D40E-47BD-88C6-64938E759A28}">
      <dgm:prSet phldrT="[Текст]"/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Риски</a:t>
          </a:r>
          <a:endParaRPr lang="ru-RU" dirty="0">
            <a:solidFill>
              <a:schemeClr val="bg1"/>
            </a:solidFill>
          </a:endParaRPr>
        </a:p>
      </dgm:t>
    </dgm:pt>
    <dgm:pt modelId="{6097B854-413C-4ED2-B936-3AF45352EABD}" type="parTrans" cxnId="{3A20F8C2-E215-40AD-8EA6-CFAB39EC4BFB}">
      <dgm:prSet/>
      <dgm:spPr/>
      <dgm:t>
        <a:bodyPr/>
        <a:lstStyle/>
        <a:p>
          <a:endParaRPr lang="ru-RU"/>
        </a:p>
      </dgm:t>
    </dgm:pt>
    <dgm:pt modelId="{A3C74A0E-B08A-4191-A189-681D6EB9BE05}" type="sibTrans" cxnId="{3A20F8C2-E215-40AD-8EA6-CFAB39EC4BFB}">
      <dgm:prSet/>
      <dgm:spPr/>
      <dgm:t>
        <a:bodyPr/>
        <a:lstStyle/>
        <a:p>
          <a:endParaRPr lang="ru-RU"/>
        </a:p>
      </dgm:t>
    </dgm:pt>
    <dgm:pt modelId="{9C1C71DC-E080-4EFB-833B-CB38034339F6}">
      <dgm:prSet phldrT="[Текст]"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000" dirty="0" err="1" smtClean="0">
              <a:solidFill>
                <a:schemeClr val="tx1"/>
              </a:solidFill>
            </a:rPr>
            <a:t>Проинфляционные</a:t>
          </a:r>
          <a:r>
            <a:rPr lang="ru-RU" sz="1000" dirty="0" smtClean="0">
              <a:solidFill>
                <a:schemeClr val="tx1"/>
              </a:solidFill>
            </a:rPr>
            <a:t> риски на повышенном уровне, особенно краткосрочные</a:t>
          </a:r>
          <a:endParaRPr lang="ru-RU" sz="1000" dirty="0">
            <a:solidFill>
              <a:schemeClr val="tx1"/>
            </a:solidFill>
          </a:endParaRPr>
        </a:p>
      </dgm:t>
    </dgm:pt>
    <dgm:pt modelId="{AD4A784A-AA19-42B5-BA1D-B29DFD9AD697}" type="parTrans" cxnId="{EB2F14FC-E65A-45D3-B823-107799D12051}">
      <dgm:prSet/>
      <dgm:spPr/>
      <dgm:t>
        <a:bodyPr/>
        <a:lstStyle/>
        <a:p>
          <a:endParaRPr lang="ru-RU"/>
        </a:p>
      </dgm:t>
    </dgm:pt>
    <dgm:pt modelId="{2E1F460A-9634-4FDF-9E52-53FE0DC0114D}" type="sibTrans" cxnId="{EB2F14FC-E65A-45D3-B823-107799D12051}">
      <dgm:prSet/>
      <dgm:spPr/>
      <dgm:t>
        <a:bodyPr/>
        <a:lstStyle/>
        <a:p>
          <a:endParaRPr lang="ru-RU"/>
        </a:p>
      </dgm:t>
    </dgm:pt>
    <dgm:pt modelId="{E1F96BCF-7AD1-4D69-B1E3-890DD0121A1E}">
      <dgm:prSet phldrT="[Текст]"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000" u="sng" dirty="0" smtClean="0">
              <a:solidFill>
                <a:schemeClr val="tx1"/>
              </a:solidFill>
            </a:rPr>
            <a:t>Умеренная</a:t>
          </a:r>
          <a:r>
            <a:rPr lang="ru-RU" sz="1000" dirty="0" smtClean="0">
              <a:solidFill>
                <a:schemeClr val="tx1"/>
              </a:solidFill>
            </a:rPr>
            <a:t> динамика внутреннего спроса</a:t>
          </a:r>
          <a:endParaRPr lang="ru-RU" sz="1000" dirty="0">
            <a:solidFill>
              <a:schemeClr val="tx1"/>
            </a:solidFill>
          </a:endParaRPr>
        </a:p>
      </dgm:t>
    </dgm:pt>
    <dgm:pt modelId="{CE750606-8086-465A-8D2E-8207A91E3B1A}" type="parTrans" cxnId="{CE79D4C4-CD7B-4807-8ADD-48BD8362973A}">
      <dgm:prSet/>
      <dgm:spPr/>
      <dgm:t>
        <a:bodyPr/>
        <a:lstStyle/>
        <a:p>
          <a:endParaRPr lang="ru-RU"/>
        </a:p>
      </dgm:t>
    </dgm:pt>
    <dgm:pt modelId="{2B938ADE-9A4D-4584-B469-253900F0119B}" type="sibTrans" cxnId="{CE79D4C4-CD7B-4807-8ADD-48BD8362973A}">
      <dgm:prSet/>
      <dgm:spPr/>
      <dgm:t>
        <a:bodyPr/>
        <a:lstStyle/>
        <a:p>
          <a:endParaRPr lang="ru-RU"/>
        </a:p>
      </dgm:t>
    </dgm:pt>
    <dgm:pt modelId="{43FCDE86-0F96-4FE1-80C3-0E8A739FD9CF}">
      <dgm:prSet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Неопределенность динамики мирового роста, цен на нефть и реакции на них цен на активы</a:t>
          </a:r>
          <a:endParaRPr lang="ru-RU" sz="1000" dirty="0">
            <a:solidFill>
              <a:schemeClr val="tx1"/>
            </a:solidFill>
          </a:endParaRPr>
        </a:p>
      </dgm:t>
    </dgm:pt>
    <dgm:pt modelId="{82DBE1A0-73A0-46F6-9832-9A09DBC513AA}" type="parTrans" cxnId="{0AA17A6C-9399-47C0-AAA1-82067D6C5C0B}">
      <dgm:prSet/>
      <dgm:spPr/>
      <dgm:t>
        <a:bodyPr/>
        <a:lstStyle/>
        <a:p>
          <a:endParaRPr lang="ru-RU"/>
        </a:p>
      </dgm:t>
    </dgm:pt>
    <dgm:pt modelId="{D2C1CD1B-A592-4F9B-BB61-BD208EC68BF0}" type="sibTrans" cxnId="{0AA17A6C-9399-47C0-AAA1-82067D6C5C0B}">
      <dgm:prSet/>
      <dgm:spPr/>
      <dgm:t>
        <a:bodyPr/>
        <a:lstStyle/>
        <a:p>
          <a:endParaRPr lang="ru-RU"/>
        </a:p>
      </dgm:t>
    </dgm:pt>
    <dgm:pt modelId="{D0BC6F34-887E-4C2F-AFF2-AAF40784602C}">
      <dgm:prSet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Эффект НДС в полной мере можно оценить не ранее апреля 2019</a:t>
          </a:r>
          <a:endParaRPr lang="ru-RU" sz="1000" dirty="0">
            <a:solidFill>
              <a:schemeClr val="tx1"/>
            </a:solidFill>
          </a:endParaRPr>
        </a:p>
      </dgm:t>
    </dgm:pt>
    <dgm:pt modelId="{93E1F5AE-96FB-41B5-A703-C5D924B08A01}" type="parTrans" cxnId="{23048A86-F181-4C03-8E96-6A6FF6B61169}">
      <dgm:prSet/>
      <dgm:spPr/>
      <dgm:t>
        <a:bodyPr/>
        <a:lstStyle/>
        <a:p>
          <a:endParaRPr lang="ru-RU"/>
        </a:p>
      </dgm:t>
    </dgm:pt>
    <dgm:pt modelId="{E57AB515-7F50-42F0-869B-7A9DE059211B}" type="sibTrans" cxnId="{23048A86-F181-4C03-8E96-6A6FF6B61169}">
      <dgm:prSet/>
      <dgm:spPr/>
      <dgm:t>
        <a:bodyPr/>
        <a:lstStyle/>
        <a:p>
          <a:endParaRPr lang="ru-RU"/>
        </a:p>
      </dgm:t>
    </dgm:pt>
    <dgm:pt modelId="{73C3A8DB-8D99-49A1-ACF0-C99A08D60A87}">
      <dgm:prSet phldrT="[Текст]"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Геополитические риски, включая санкции и торговые ограничения</a:t>
          </a:r>
          <a:endParaRPr lang="ru-RU" sz="1000" dirty="0">
            <a:solidFill>
              <a:schemeClr val="tx1"/>
            </a:solidFill>
          </a:endParaRPr>
        </a:p>
      </dgm:t>
    </dgm:pt>
    <dgm:pt modelId="{1E9F8701-305C-4975-9ECA-A49C34E55BB8}" type="parTrans" cxnId="{C131FA7B-6CD9-4716-997E-DB7394A13236}">
      <dgm:prSet/>
      <dgm:spPr/>
      <dgm:t>
        <a:bodyPr/>
        <a:lstStyle/>
        <a:p>
          <a:endParaRPr lang="ru-RU"/>
        </a:p>
      </dgm:t>
    </dgm:pt>
    <dgm:pt modelId="{AFC5EB72-E9B5-4515-B2E1-F569A14CC3FF}" type="sibTrans" cxnId="{C131FA7B-6CD9-4716-997E-DB7394A13236}">
      <dgm:prSet/>
      <dgm:spPr/>
      <dgm:t>
        <a:bodyPr/>
        <a:lstStyle/>
        <a:p>
          <a:endParaRPr lang="ru-RU"/>
        </a:p>
      </dgm:t>
    </dgm:pt>
    <dgm:pt modelId="{47B4118B-034B-43A3-A52C-F0C97D0D4688}">
      <dgm:prSet/>
      <dgm:spPr/>
      <dgm:t>
        <a:bodyPr/>
        <a:lstStyle/>
        <a:p>
          <a:endParaRPr lang="ru-RU"/>
        </a:p>
      </dgm:t>
    </dgm:pt>
    <dgm:pt modelId="{CFBEE138-EC9C-4B39-AD1C-39EB48759EBD}" type="parTrans" cxnId="{1C9AD54B-E770-41D8-8355-F88488C4815A}">
      <dgm:prSet/>
      <dgm:spPr/>
      <dgm:t>
        <a:bodyPr/>
        <a:lstStyle/>
        <a:p>
          <a:endParaRPr lang="ru-RU"/>
        </a:p>
      </dgm:t>
    </dgm:pt>
    <dgm:pt modelId="{BF73B553-3653-4D34-92A6-FCD88CA54FB1}" type="sibTrans" cxnId="{1C9AD54B-E770-41D8-8355-F88488C4815A}">
      <dgm:prSet/>
      <dgm:spPr/>
      <dgm:t>
        <a:bodyPr/>
        <a:lstStyle/>
        <a:p>
          <a:endParaRPr lang="ru-RU"/>
        </a:p>
      </dgm:t>
    </dgm:pt>
    <dgm:pt modelId="{B2529222-A4B8-4B7F-8ADC-B922B8FA5F73}">
      <dgm:prSet phldrT="[Текст]"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Инфляция в январе – на </a:t>
          </a:r>
          <a:r>
            <a:rPr lang="ru-RU" sz="1000" u="sng" dirty="0" smtClean="0">
              <a:solidFill>
                <a:schemeClr val="tx1"/>
              </a:solidFill>
            </a:rPr>
            <a:t>нижней</a:t>
          </a:r>
          <a:r>
            <a:rPr lang="ru-RU" sz="1000" dirty="0" smtClean="0">
              <a:solidFill>
                <a:schemeClr val="tx1"/>
              </a:solidFill>
            </a:rPr>
            <a:t> границе прогноза Банка России</a:t>
          </a:r>
          <a:endParaRPr lang="ru-RU" sz="1000" dirty="0">
            <a:solidFill>
              <a:schemeClr val="tx1"/>
            </a:solidFill>
          </a:endParaRPr>
        </a:p>
      </dgm:t>
    </dgm:pt>
    <dgm:pt modelId="{970DAE79-9E69-4B4E-BA4F-9C4448E76FB7}" type="parTrans" cxnId="{09132981-DECB-4C94-A27F-082869DA8E9F}">
      <dgm:prSet/>
      <dgm:spPr/>
      <dgm:t>
        <a:bodyPr/>
        <a:lstStyle/>
        <a:p>
          <a:endParaRPr lang="ru-RU"/>
        </a:p>
      </dgm:t>
    </dgm:pt>
    <dgm:pt modelId="{143D13F7-1FCE-45EA-80C2-1CD8DB985243}" type="sibTrans" cxnId="{09132981-DECB-4C94-A27F-082869DA8E9F}">
      <dgm:prSet/>
      <dgm:spPr/>
      <dgm:t>
        <a:bodyPr/>
        <a:lstStyle/>
        <a:p>
          <a:endParaRPr lang="ru-RU"/>
        </a:p>
      </dgm:t>
    </dgm:pt>
    <dgm:pt modelId="{CDE920B6-0E71-44BE-8D22-80188566C92A}">
      <dgm:prSet phldrT="[Текст]"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Вклад повышения НДС в инфляцию и инфляционные ожидания – </a:t>
          </a:r>
          <a:r>
            <a:rPr lang="ru-RU" sz="1000" u="sng" dirty="0" smtClean="0">
              <a:solidFill>
                <a:schemeClr val="tx1"/>
              </a:solidFill>
            </a:rPr>
            <a:t>умеренный</a:t>
          </a:r>
          <a:endParaRPr lang="ru-RU" sz="1000" u="sng" dirty="0">
            <a:solidFill>
              <a:schemeClr val="tx1"/>
            </a:solidFill>
          </a:endParaRPr>
        </a:p>
      </dgm:t>
    </dgm:pt>
    <dgm:pt modelId="{F7B0D4C1-9786-4EF7-9E05-AAAF422236F8}" type="parTrans" cxnId="{4F82836D-E6B1-40F1-A066-D3EBF09F4BC4}">
      <dgm:prSet/>
      <dgm:spPr/>
      <dgm:t>
        <a:bodyPr/>
        <a:lstStyle/>
        <a:p>
          <a:endParaRPr lang="ru-RU"/>
        </a:p>
      </dgm:t>
    </dgm:pt>
    <dgm:pt modelId="{28F8FAFD-60B3-4244-A9D7-D783A3159A65}" type="sibTrans" cxnId="{4F82836D-E6B1-40F1-A066-D3EBF09F4BC4}">
      <dgm:prSet/>
      <dgm:spPr/>
      <dgm:t>
        <a:bodyPr/>
        <a:lstStyle/>
        <a:p>
          <a:endParaRPr lang="ru-RU"/>
        </a:p>
      </dgm:t>
    </dgm:pt>
    <dgm:pt modelId="{69283190-2818-4319-B5F0-6698707E0FCF}" type="pres">
      <dgm:prSet presAssocID="{BBB88817-D330-4C56-881C-8104BF59CD9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B517D5-BE9D-4C9D-8FEC-8F35664A1290}" type="pres">
      <dgm:prSet presAssocID="{BBB88817-D330-4C56-881C-8104BF59CD9F}" presName="dummyMaxCanvas" presStyleCnt="0"/>
      <dgm:spPr/>
    </dgm:pt>
    <dgm:pt modelId="{A26A4F5F-07AB-4EB9-B12A-896F7ACB552C}" type="pres">
      <dgm:prSet presAssocID="{BBB88817-D330-4C56-881C-8104BF59CD9F}" presName="parentComposite" presStyleCnt="0"/>
      <dgm:spPr/>
    </dgm:pt>
    <dgm:pt modelId="{76C57916-D4F5-45A4-B598-9E3702CDDCEA}" type="pres">
      <dgm:prSet presAssocID="{BBB88817-D330-4C56-881C-8104BF59CD9F}" presName="parent1" presStyleLbl="alignAccFollowNode1" presStyleIdx="0" presStyleCnt="4" custScaleY="55890" custLinFactNeighborX="491" custLinFactNeighborY="36256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B0490EFB-754F-4EB9-9AAE-99E3119F3AED}" type="pres">
      <dgm:prSet presAssocID="{BBB88817-D330-4C56-881C-8104BF59CD9F}" presName="parent2" presStyleLbl="alignAccFollowNode1" presStyleIdx="1" presStyleCnt="4" custScaleY="57656" custLinFactNeighborX="-957" custLinFactNeighborY="35373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4D98399A-A93F-48CC-8687-CF8F4D8A62DB}" type="pres">
      <dgm:prSet presAssocID="{BBB88817-D330-4C56-881C-8104BF59CD9F}" presName="childrenComposite" presStyleCnt="0"/>
      <dgm:spPr/>
    </dgm:pt>
    <dgm:pt modelId="{73391BE7-CBBA-47A7-8E97-31737662127E}" type="pres">
      <dgm:prSet presAssocID="{BBB88817-D330-4C56-881C-8104BF59CD9F}" presName="dummyMaxCanvas_ChildArea" presStyleCnt="0"/>
      <dgm:spPr/>
    </dgm:pt>
    <dgm:pt modelId="{BE8FC1C4-B981-48F4-8B6E-C5F3F6AD88F6}" type="pres">
      <dgm:prSet presAssocID="{BBB88817-D330-4C56-881C-8104BF59CD9F}" presName="fulcrum" presStyleLbl="alignAccFollowNode1" presStyleIdx="2" presStyleCnt="4"/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C572566-03AA-49CE-8752-F1A7105DA4BE}" type="pres">
      <dgm:prSet presAssocID="{BBB88817-D330-4C56-881C-8104BF59CD9F}" presName="balance_44" presStyleLbl="alignAccFollowNode1" presStyleIdx="3" presStyleCnt="4">
        <dgm:presLayoutVars>
          <dgm:bulletEnabled val="1"/>
        </dgm:presLayoutVars>
      </dgm:prSet>
      <dgm:spPr/>
    </dgm:pt>
    <dgm:pt modelId="{50631DE8-49A0-4196-BED4-DD5C1052EDC1}" type="pres">
      <dgm:prSet presAssocID="{BBB88817-D330-4C56-881C-8104BF59CD9F}" presName="right_44_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2AEE5-1349-40DD-92A8-75CF8CFD370B}" type="pres">
      <dgm:prSet presAssocID="{BBB88817-D330-4C56-881C-8104BF59CD9F}" presName="right_44_2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64402-85EF-4E81-99C1-D4FFAADE666A}" type="pres">
      <dgm:prSet presAssocID="{BBB88817-D330-4C56-881C-8104BF59CD9F}" presName="right_44_3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D88B8-9787-4CA5-93E5-507B692F3D1A}" type="pres">
      <dgm:prSet presAssocID="{BBB88817-D330-4C56-881C-8104BF59CD9F}" presName="right_44_4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F9E8E-D06B-4C85-A54D-F961639DF6B6}" type="pres">
      <dgm:prSet presAssocID="{BBB88817-D330-4C56-881C-8104BF59CD9F}" presName="left_44_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48B29-ABB9-4093-A435-6D2185DD3D55}" type="pres">
      <dgm:prSet presAssocID="{BBB88817-D330-4C56-881C-8104BF59CD9F}" presName="left_44_2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7D226-6AE2-48F7-B153-D1003D4DB25D}" type="pres">
      <dgm:prSet presAssocID="{BBB88817-D330-4C56-881C-8104BF59CD9F}" presName="left_44_3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59AA2-5F31-4558-A39C-18AE5519966B}" type="pres">
      <dgm:prSet presAssocID="{BBB88817-D330-4C56-881C-8104BF59CD9F}" presName="left_44_4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A0E0D2-F22D-4325-8EA9-C515646657FF}" type="presOf" srcId="{73C3A8DB-8D99-49A1-ACF0-C99A08D60A87}" destId="{50631DE8-49A0-4196-BED4-DD5C1052EDC1}" srcOrd="0" destOrd="0" presId="urn:microsoft.com/office/officeart/2005/8/layout/balance1"/>
    <dgm:cxn modelId="{3A20F8C2-E215-40AD-8EA6-CFAB39EC4BFB}" srcId="{BBB88817-D330-4C56-881C-8104BF59CD9F}" destId="{675E8840-D40E-47BD-88C6-64938E759A28}" srcOrd="1" destOrd="0" parTransId="{6097B854-413C-4ED2-B936-3AF45352EABD}" sibTransId="{A3C74A0E-B08A-4191-A189-681D6EB9BE05}"/>
    <dgm:cxn modelId="{09132981-DECB-4C94-A27F-082869DA8E9F}" srcId="{015F732C-790E-43A7-8BC8-DBFA9A5120CB}" destId="{B2529222-A4B8-4B7F-8ADC-B922B8FA5F73}" srcOrd="3" destOrd="0" parTransId="{970DAE79-9E69-4B4E-BA4F-9C4448E76FB7}" sibTransId="{143D13F7-1FCE-45EA-80C2-1CD8DB985243}"/>
    <dgm:cxn modelId="{4136E079-908D-4224-80EF-AA54C7BFD16A}" type="presOf" srcId="{43FCDE86-0F96-4FE1-80C3-0E8A739FD9CF}" destId="{A7C2AEE5-1349-40DD-92A8-75CF8CFD370B}" srcOrd="0" destOrd="0" presId="urn:microsoft.com/office/officeart/2005/8/layout/balance1"/>
    <dgm:cxn modelId="{E20C77AA-04D7-4673-B11B-81B7DD01623C}" type="presOf" srcId="{B2529222-A4B8-4B7F-8ADC-B922B8FA5F73}" destId="{06459AA2-5F31-4558-A39C-18AE5519966B}" srcOrd="0" destOrd="0" presId="urn:microsoft.com/office/officeart/2005/8/layout/balance1"/>
    <dgm:cxn modelId="{1F15FEB3-A6FD-4983-9A5F-9767B4E5F136}" type="presOf" srcId="{675E8840-D40E-47BD-88C6-64938E759A28}" destId="{B0490EFB-754F-4EB9-9AAE-99E3119F3AED}" srcOrd="0" destOrd="0" presId="urn:microsoft.com/office/officeart/2005/8/layout/balance1"/>
    <dgm:cxn modelId="{23048A86-F181-4C03-8E96-6A6FF6B61169}" srcId="{675E8840-D40E-47BD-88C6-64938E759A28}" destId="{D0BC6F34-887E-4C2F-AFF2-AAF40784602C}" srcOrd="2" destOrd="0" parTransId="{93E1F5AE-96FB-41B5-A703-C5D924B08A01}" sibTransId="{E57AB515-7F50-42F0-869B-7A9DE059211B}"/>
    <dgm:cxn modelId="{907621D4-4F5A-4139-ABBD-3531CEBE956F}" type="presOf" srcId="{E1F96BCF-7AD1-4D69-B1E3-890DD0121A1E}" destId="{214F9E8E-D06B-4C85-A54D-F961639DF6B6}" srcOrd="0" destOrd="0" presId="urn:microsoft.com/office/officeart/2005/8/layout/balance1"/>
    <dgm:cxn modelId="{EB2F14FC-E65A-45D3-B823-107799D12051}" srcId="{675E8840-D40E-47BD-88C6-64938E759A28}" destId="{9C1C71DC-E080-4EFB-833B-CB38034339F6}" srcOrd="3" destOrd="0" parTransId="{AD4A784A-AA19-42B5-BA1D-B29DFD9AD697}" sibTransId="{2E1F460A-9634-4FDF-9E52-53FE0DC0114D}"/>
    <dgm:cxn modelId="{BFA681F5-0F7D-4A15-B9F9-ED83F09859A9}" type="presOf" srcId="{015F732C-790E-43A7-8BC8-DBFA9A5120CB}" destId="{76C57916-D4F5-45A4-B598-9E3702CDDCEA}" srcOrd="0" destOrd="0" presId="urn:microsoft.com/office/officeart/2005/8/layout/balance1"/>
    <dgm:cxn modelId="{CE79D4C4-CD7B-4807-8ADD-48BD8362973A}" srcId="{015F732C-790E-43A7-8BC8-DBFA9A5120CB}" destId="{E1F96BCF-7AD1-4D69-B1E3-890DD0121A1E}" srcOrd="0" destOrd="0" parTransId="{CE750606-8086-465A-8D2E-8207A91E3B1A}" sibTransId="{2B938ADE-9A4D-4584-B469-253900F0119B}"/>
    <dgm:cxn modelId="{8F44ECFE-2F52-4CF2-80A5-02E0B4B167A0}" type="presOf" srcId="{9C1C71DC-E080-4EFB-833B-CB38034339F6}" destId="{FE0D88B8-9787-4CA5-93E5-507B692F3D1A}" srcOrd="0" destOrd="0" presId="urn:microsoft.com/office/officeart/2005/8/layout/balance1"/>
    <dgm:cxn modelId="{08FA330D-C2D2-4A8A-9BAE-603E11E31C15}" type="presOf" srcId="{CDE920B6-0E71-44BE-8D22-80188566C92A}" destId="{23B7D226-6AE2-48F7-B153-D1003D4DB25D}" srcOrd="0" destOrd="0" presId="urn:microsoft.com/office/officeart/2005/8/layout/balance1"/>
    <dgm:cxn modelId="{888380F9-0AD5-45B7-B99C-FB58B885C746}" type="presOf" srcId="{527F24CE-47FA-4DAE-A70D-45553E886E80}" destId="{F0B48B29-ABB9-4093-A435-6D2185DD3D55}" srcOrd="0" destOrd="0" presId="urn:microsoft.com/office/officeart/2005/8/layout/balance1"/>
    <dgm:cxn modelId="{81861D9C-C8AB-4448-B797-E2C6597079E6}" type="presOf" srcId="{BBB88817-D330-4C56-881C-8104BF59CD9F}" destId="{69283190-2818-4319-B5F0-6698707E0FCF}" srcOrd="0" destOrd="0" presId="urn:microsoft.com/office/officeart/2005/8/layout/balance1"/>
    <dgm:cxn modelId="{4F82836D-E6B1-40F1-A066-D3EBF09F4BC4}" srcId="{015F732C-790E-43A7-8BC8-DBFA9A5120CB}" destId="{CDE920B6-0E71-44BE-8D22-80188566C92A}" srcOrd="2" destOrd="0" parTransId="{F7B0D4C1-9786-4EF7-9E05-AAAF422236F8}" sibTransId="{28F8FAFD-60B3-4244-A9D7-D783A3159A65}"/>
    <dgm:cxn modelId="{C131FA7B-6CD9-4716-997E-DB7394A13236}" srcId="{675E8840-D40E-47BD-88C6-64938E759A28}" destId="{73C3A8DB-8D99-49A1-ACF0-C99A08D60A87}" srcOrd="0" destOrd="0" parTransId="{1E9F8701-305C-4975-9ECA-A49C34E55BB8}" sibTransId="{AFC5EB72-E9B5-4515-B2E1-F569A14CC3FF}"/>
    <dgm:cxn modelId="{C7369EE3-F017-4433-AB20-234E126AD4F0}" type="presOf" srcId="{D0BC6F34-887E-4C2F-AFF2-AAF40784602C}" destId="{F2D64402-85EF-4E81-99C1-D4FFAADE666A}" srcOrd="0" destOrd="0" presId="urn:microsoft.com/office/officeart/2005/8/layout/balance1"/>
    <dgm:cxn modelId="{0AA17A6C-9399-47C0-AAA1-82067D6C5C0B}" srcId="{675E8840-D40E-47BD-88C6-64938E759A28}" destId="{43FCDE86-0F96-4FE1-80C3-0E8A739FD9CF}" srcOrd="1" destOrd="0" parTransId="{82DBE1A0-73A0-46F6-9832-9A09DBC513AA}" sibTransId="{D2C1CD1B-A592-4F9B-BB61-BD208EC68BF0}"/>
    <dgm:cxn modelId="{05A74314-D861-401B-A45F-8E4D2987A968}" srcId="{015F732C-790E-43A7-8BC8-DBFA9A5120CB}" destId="{527F24CE-47FA-4DAE-A70D-45553E886E80}" srcOrd="1" destOrd="0" parTransId="{ACC9D491-2C6A-4A21-8F21-CED11CA77C99}" sibTransId="{A3BCA44C-9300-4776-BEC9-39D819E5ABF0}"/>
    <dgm:cxn modelId="{01CFBEA0-99A2-4620-A215-A973511819E0}" srcId="{BBB88817-D330-4C56-881C-8104BF59CD9F}" destId="{015F732C-790E-43A7-8BC8-DBFA9A5120CB}" srcOrd="0" destOrd="0" parTransId="{C9091F61-BF74-47F1-A0F2-F70ED469E314}" sibTransId="{01F1C64F-A551-4C42-9221-5658CDBC7885}"/>
    <dgm:cxn modelId="{1C9AD54B-E770-41D8-8355-F88488C4815A}" srcId="{BBB88817-D330-4C56-881C-8104BF59CD9F}" destId="{47B4118B-034B-43A3-A52C-F0C97D0D4688}" srcOrd="2" destOrd="0" parTransId="{CFBEE138-EC9C-4B39-AD1C-39EB48759EBD}" sibTransId="{BF73B553-3653-4D34-92A6-FCD88CA54FB1}"/>
    <dgm:cxn modelId="{4D55BF0D-62A2-43E6-8663-B23443E2D32C}" type="presParOf" srcId="{69283190-2818-4319-B5F0-6698707E0FCF}" destId="{6CB517D5-BE9D-4C9D-8FEC-8F35664A1290}" srcOrd="0" destOrd="0" presId="urn:microsoft.com/office/officeart/2005/8/layout/balance1"/>
    <dgm:cxn modelId="{2224B265-B545-42BD-AC7B-1B7E0EAFE588}" type="presParOf" srcId="{69283190-2818-4319-B5F0-6698707E0FCF}" destId="{A26A4F5F-07AB-4EB9-B12A-896F7ACB552C}" srcOrd="1" destOrd="0" presId="urn:microsoft.com/office/officeart/2005/8/layout/balance1"/>
    <dgm:cxn modelId="{08438BE6-F417-4188-B804-9D90642E9A97}" type="presParOf" srcId="{A26A4F5F-07AB-4EB9-B12A-896F7ACB552C}" destId="{76C57916-D4F5-45A4-B598-9E3702CDDCEA}" srcOrd="0" destOrd="0" presId="urn:microsoft.com/office/officeart/2005/8/layout/balance1"/>
    <dgm:cxn modelId="{C4EF2928-4A76-452F-A90B-BF95DA90351C}" type="presParOf" srcId="{A26A4F5F-07AB-4EB9-B12A-896F7ACB552C}" destId="{B0490EFB-754F-4EB9-9AAE-99E3119F3AED}" srcOrd="1" destOrd="0" presId="urn:microsoft.com/office/officeart/2005/8/layout/balance1"/>
    <dgm:cxn modelId="{A6210A00-BCF2-4EAA-8B74-F99130F6E016}" type="presParOf" srcId="{69283190-2818-4319-B5F0-6698707E0FCF}" destId="{4D98399A-A93F-48CC-8687-CF8F4D8A62DB}" srcOrd="2" destOrd="0" presId="urn:microsoft.com/office/officeart/2005/8/layout/balance1"/>
    <dgm:cxn modelId="{514E1AB2-ACAB-4609-8452-FC5E1AE9E937}" type="presParOf" srcId="{4D98399A-A93F-48CC-8687-CF8F4D8A62DB}" destId="{73391BE7-CBBA-47A7-8E97-31737662127E}" srcOrd="0" destOrd="0" presId="urn:microsoft.com/office/officeart/2005/8/layout/balance1"/>
    <dgm:cxn modelId="{69FA2F9B-CB4A-477D-9019-0E501E3ACAE5}" type="presParOf" srcId="{4D98399A-A93F-48CC-8687-CF8F4D8A62DB}" destId="{BE8FC1C4-B981-48F4-8B6E-C5F3F6AD88F6}" srcOrd="1" destOrd="0" presId="urn:microsoft.com/office/officeart/2005/8/layout/balance1"/>
    <dgm:cxn modelId="{4DF398EE-FC85-4FEE-98E1-A84EC938F678}" type="presParOf" srcId="{4D98399A-A93F-48CC-8687-CF8F4D8A62DB}" destId="{2C572566-03AA-49CE-8752-F1A7105DA4BE}" srcOrd="2" destOrd="0" presId="urn:microsoft.com/office/officeart/2005/8/layout/balance1"/>
    <dgm:cxn modelId="{5B1FFC88-7C6C-457A-90DF-58B211D9350A}" type="presParOf" srcId="{4D98399A-A93F-48CC-8687-CF8F4D8A62DB}" destId="{50631DE8-49A0-4196-BED4-DD5C1052EDC1}" srcOrd="3" destOrd="0" presId="urn:microsoft.com/office/officeart/2005/8/layout/balance1"/>
    <dgm:cxn modelId="{AD7D2E87-C112-47DA-90A4-0B94A908962B}" type="presParOf" srcId="{4D98399A-A93F-48CC-8687-CF8F4D8A62DB}" destId="{A7C2AEE5-1349-40DD-92A8-75CF8CFD370B}" srcOrd="4" destOrd="0" presId="urn:microsoft.com/office/officeart/2005/8/layout/balance1"/>
    <dgm:cxn modelId="{107A1204-BFD4-4087-AB15-F271F85A762C}" type="presParOf" srcId="{4D98399A-A93F-48CC-8687-CF8F4D8A62DB}" destId="{F2D64402-85EF-4E81-99C1-D4FFAADE666A}" srcOrd="5" destOrd="0" presId="urn:microsoft.com/office/officeart/2005/8/layout/balance1"/>
    <dgm:cxn modelId="{AB7CDA36-205A-4AA4-821A-98F4C3F005BF}" type="presParOf" srcId="{4D98399A-A93F-48CC-8687-CF8F4D8A62DB}" destId="{FE0D88B8-9787-4CA5-93E5-507B692F3D1A}" srcOrd="6" destOrd="0" presId="urn:microsoft.com/office/officeart/2005/8/layout/balance1"/>
    <dgm:cxn modelId="{7058DEEB-7BB7-45DC-B317-C3AD0ED09822}" type="presParOf" srcId="{4D98399A-A93F-48CC-8687-CF8F4D8A62DB}" destId="{214F9E8E-D06B-4C85-A54D-F961639DF6B6}" srcOrd="7" destOrd="0" presId="urn:microsoft.com/office/officeart/2005/8/layout/balance1"/>
    <dgm:cxn modelId="{43AE59E1-46CE-4BE2-926A-A7CB81600F60}" type="presParOf" srcId="{4D98399A-A93F-48CC-8687-CF8F4D8A62DB}" destId="{F0B48B29-ABB9-4093-A435-6D2185DD3D55}" srcOrd="8" destOrd="0" presId="urn:microsoft.com/office/officeart/2005/8/layout/balance1"/>
    <dgm:cxn modelId="{D20C432A-32C2-428A-A721-66CA7CE00818}" type="presParOf" srcId="{4D98399A-A93F-48CC-8687-CF8F4D8A62DB}" destId="{23B7D226-6AE2-48F7-B153-D1003D4DB25D}" srcOrd="9" destOrd="0" presId="urn:microsoft.com/office/officeart/2005/8/layout/balance1"/>
    <dgm:cxn modelId="{A2C2A3A1-5608-46AF-8604-E18073900467}" type="presParOf" srcId="{4D98399A-A93F-48CC-8687-CF8F4D8A62DB}" destId="{06459AA2-5F31-4558-A39C-18AE5519966B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9C03A-4D0A-4DAB-B911-2F228524E8AC}">
      <dsp:nvSpPr>
        <dsp:cNvPr id="0" name=""/>
        <dsp:cNvSpPr/>
      </dsp:nvSpPr>
      <dsp:spPr>
        <a:xfrm rot="5400000">
          <a:off x="6585764" y="-2641579"/>
          <a:ext cx="1168550" cy="674827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</a:rPr>
            <a:t>Годовая инфляция </a:t>
          </a: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</a:rPr>
            <a:t>вблизи 4% постоянно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</a:rPr>
            <a:t>Установлена для ИПЦ, публикуемого Росстатом</a:t>
          </a:r>
          <a:endParaRPr lang="ru-RU" sz="1600" kern="1200" dirty="0"/>
        </a:p>
      </dsp:txBody>
      <dsp:txXfrm rot="-5400000">
        <a:off x="3795903" y="148282"/>
        <a:ext cx="6748272" cy="1168550"/>
      </dsp:txXfrm>
    </dsp:sp>
    <dsp:sp modelId="{8A248434-68D6-486E-8518-F3D019461325}">
      <dsp:nvSpPr>
        <dsp:cNvPr id="0" name=""/>
        <dsp:cNvSpPr/>
      </dsp:nvSpPr>
      <dsp:spPr>
        <a:xfrm>
          <a:off x="0" y="2213"/>
          <a:ext cx="3795903" cy="1460687"/>
        </a:xfrm>
        <a:prstGeom prst="rect">
          <a:avLst/>
        </a:prstGeom>
        <a:solidFill>
          <a:srgbClr val="0082BB"/>
        </a:solidFill>
        <a:ln w="12700" cap="flat" cmpd="sng" algn="ctr">
          <a:solidFill>
            <a:srgbClr val="0082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Публичная количественная цель по инфляции</a:t>
          </a:r>
          <a:endParaRPr lang="ru-RU" sz="1800" kern="1200" dirty="0"/>
        </a:p>
      </dsp:txBody>
      <dsp:txXfrm>
        <a:off x="0" y="2213"/>
        <a:ext cx="3795903" cy="1460687"/>
      </dsp:txXfrm>
    </dsp:sp>
    <dsp:sp modelId="{FA4F9134-37C7-42DC-829C-2FA165CAD690}">
      <dsp:nvSpPr>
        <dsp:cNvPr id="0" name=""/>
        <dsp:cNvSpPr/>
      </dsp:nvSpPr>
      <dsp:spPr>
        <a:xfrm rot="5400000">
          <a:off x="6585764" y="-1107856"/>
          <a:ext cx="1168550" cy="674827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</a:rPr>
            <a:t>Консервативный подход 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</a:rPr>
            <a:t>при формировании предпосылок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</a:rPr>
            <a:t>Решения на основе </a:t>
          </a: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</a:rPr>
            <a:t>устойчивых тенденций и факторов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</a:rPr>
            <a:t>Учет </a:t>
          </a: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</a:rPr>
            <a:t>других мер экономической политики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</a:rPr>
            <a:t>: внутри страны, в крупнейших зарубежных странах</a:t>
          </a:r>
          <a:endParaRPr lang="ru-RU" sz="1600" kern="1200" dirty="0"/>
        </a:p>
      </dsp:txBody>
      <dsp:txXfrm rot="-5400000">
        <a:off x="3795903" y="1682005"/>
        <a:ext cx="6748272" cy="1168550"/>
      </dsp:txXfrm>
    </dsp:sp>
    <dsp:sp modelId="{9E5F473B-B5ED-436F-8E64-4B8EE8B59A7A}">
      <dsp:nvSpPr>
        <dsp:cNvPr id="0" name=""/>
        <dsp:cNvSpPr/>
      </dsp:nvSpPr>
      <dsp:spPr>
        <a:xfrm>
          <a:off x="0" y="1535935"/>
          <a:ext cx="3795903" cy="1460687"/>
        </a:xfrm>
        <a:prstGeom prst="rect">
          <a:avLst/>
        </a:prstGeom>
        <a:solidFill>
          <a:srgbClr val="0082BB"/>
        </a:solidFill>
        <a:ln w="12700" cap="flat" cmpd="sng" algn="ctr">
          <a:solidFill>
            <a:srgbClr val="0082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Решения по ДКП на основе макроэкономического прогноза</a:t>
          </a:r>
          <a:endParaRPr lang="ru-RU" sz="1800" kern="1200" dirty="0"/>
        </a:p>
      </dsp:txBody>
      <dsp:txXfrm>
        <a:off x="0" y="1535935"/>
        <a:ext cx="3795903" cy="1460687"/>
      </dsp:txXfrm>
    </dsp:sp>
    <dsp:sp modelId="{8C39A210-827F-4E66-B69A-E5B551FC964B}">
      <dsp:nvSpPr>
        <dsp:cNvPr id="0" name=""/>
        <dsp:cNvSpPr/>
      </dsp:nvSpPr>
      <dsp:spPr>
        <a:xfrm rot="5400000">
          <a:off x="6585764" y="425865"/>
          <a:ext cx="1168550" cy="674827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</a:rPr>
            <a:t>Оперативное и полное </a:t>
          </a: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</a:rPr>
            <a:t>раскрытие информации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</a:rPr>
            <a:t>Расширение охвата 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</a:rPr>
            <a:t>и повышение адресности</a:t>
          </a:r>
          <a:endParaRPr lang="en-US" sz="1600" b="1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3795903" y="3215726"/>
        <a:ext cx="6748272" cy="1168550"/>
      </dsp:txXfrm>
    </dsp:sp>
    <dsp:sp modelId="{1DBD3064-B962-4ED9-9A54-19659D5073C8}">
      <dsp:nvSpPr>
        <dsp:cNvPr id="0" name=""/>
        <dsp:cNvSpPr/>
      </dsp:nvSpPr>
      <dsp:spPr>
        <a:xfrm>
          <a:off x="0" y="3069657"/>
          <a:ext cx="3795903" cy="1460687"/>
        </a:xfrm>
        <a:prstGeom prst="rect">
          <a:avLst/>
        </a:prstGeom>
        <a:solidFill>
          <a:srgbClr val="0082BB"/>
        </a:solidFill>
        <a:ln w="12700" cap="flat" cmpd="sng" algn="ctr">
          <a:solidFill>
            <a:srgbClr val="0082BB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Информационная открытость</a:t>
          </a:r>
          <a:endParaRPr lang="ru-RU" sz="1800" kern="1200" dirty="0"/>
        </a:p>
      </dsp:txBody>
      <dsp:txXfrm>
        <a:off x="0" y="3069657"/>
        <a:ext cx="3795903" cy="1460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57916-D4F5-45A4-B598-9E3702CDDCEA}">
      <dsp:nvSpPr>
        <dsp:cNvPr id="0" name=""/>
        <dsp:cNvSpPr/>
      </dsp:nvSpPr>
      <dsp:spPr>
        <a:xfrm>
          <a:off x="1386595" y="559294"/>
          <a:ext cx="1726484" cy="536073"/>
        </a:xfrm>
        <a:prstGeom prst="roundRect">
          <a:avLst>
            <a:gd name="adj" fmla="val 10000"/>
          </a:avLst>
        </a:prstGeom>
        <a:solidFill>
          <a:schemeClr val="bg2">
            <a:lumMod val="2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За сохранение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1402296" y="574995"/>
        <a:ext cx="1695082" cy="504671"/>
      </dsp:txXfrm>
    </dsp:sp>
    <dsp:sp modelId="{B0490EFB-754F-4EB9-9AAE-99E3119F3AED}">
      <dsp:nvSpPr>
        <dsp:cNvPr id="0" name=""/>
        <dsp:cNvSpPr/>
      </dsp:nvSpPr>
      <dsp:spPr>
        <a:xfrm>
          <a:off x="3855407" y="542356"/>
          <a:ext cx="1726484" cy="553012"/>
        </a:xfrm>
        <a:prstGeom prst="roundRect">
          <a:avLst>
            <a:gd name="adj" fmla="val 10000"/>
          </a:avLst>
        </a:prstGeom>
        <a:solidFill>
          <a:schemeClr val="bg2">
            <a:lumMod val="2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Риски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3871604" y="558553"/>
        <a:ext cx="1694090" cy="520618"/>
      </dsp:txXfrm>
    </dsp:sp>
    <dsp:sp modelId="{BE8FC1C4-B981-48F4-8B6E-C5F3F6AD88F6}">
      <dsp:nvSpPr>
        <dsp:cNvPr id="0" name=""/>
        <dsp:cNvSpPr/>
      </dsp:nvSpPr>
      <dsp:spPr>
        <a:xfrm>
          <a:off x="3128582" y="4076422"/>
          <a:ext cx="719368" cy="719368"/>
        </a:xfrm>
        <a:prstGeom prst="triangle">
          <a:avLst/>
        </a:prstGeom>
        <a:solidFill>
          <a:schemeClr val="bg2">
            <a:lumMod val="2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72566-03AA-49CE-8752-F1A7105DA4BE}">
      <dsp:nvSpPr>
        <dsp:cNvPr id="0" name=""/>
        <dsp:cNvSpPr/>
      </dsp:nvSpPr>
      <dsp:spPr>
        <a:xfrm>
          <a:off x="1330160" y="3775246"/>
          <a:ext cx="4316211" cy="2915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31DE8-49A0-4196-BED4-DD5C1052EDC1}">
      <dsp:nvSpPr>
        <dsp:cNvPr id="0" name=""/>
        <dsp:cNvSpPr/>
      </dsp:nvSpPr>
      <dsp:spPr>
        <a:xfrm>
          <a:off x="3871929" y="3149875"/>
          <a:ext cx="1726484" cy="590841"/>
        </a:xfrm>
        <a:prstGeom prst="roundRect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Геополитические риски, включая санкции и торговые ограничения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900771" y="3178717"/>
        <a:ext cx="1668800" cy="533157"/>
      </dsp:txXfrm>
    </dsp:sp>
    <dsp:sp modelId="{A7C2AEE5-1349-40DD-92A8-75CF8CFD370B}">
      <dsp:nvSpPr>
        <dsp:cNvPr id="0" name=""/>
        <dsp:cNvSpPr/>
      </dsp:nvSpPr>
      <dsp:spPr>
        <a:xfrm>
          <a:off x="3871929" y="2512994"/>
          <a:ext cx="1726484" cy="590841"/>
        </a:xfrm>
        <a:prstGeom prst="roundRect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Неопределенность динамики мирового роста, цен на нефть и реакции на них цен на активы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900771" y="2541836"/>
        <a:ext cx="1668800" cy="533157"/>
      </dsp:txXfrm>
    </dsp:sp>
    <dsp:sp modelId="{F2D64402-85EF-4E81-99C1-D4FFAADE666A}">
      <dsp:nvSpPr>
        <dsp:cNvPr id="0" name=""/>
        <dsp:cNvSpPr/>
      </dsp:nvSpPr>
      <dsp:spPr>
        <a:xfrm>
          <a:off x="3871929" y="1876113"/>
          <a:ext cx="1726484" cy="590841"/>
        </a:xfrm>
        <a:prstGeom prst="roundRect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Эффект НДС в полной мере можно оценить не ранее апреля 2019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900771" y="1904955"/>
        <a:ext cx="1668800" cy="533157"/>
      </dsp:txXfrm>
    </dsp:sp>
    <dsp:sp modelId="{FE0D88B8-9787-4CA5-93E5-507B692F3D1A}">
      <dsp:nvSpPr>
        <dsp:cNvPr id="0" name=""/>
        <dsp:cNvSpPr/>
      </dsp:nvSpPr>
      <dsp:spPr>
        <a:xfrm>
          <a:off x="3871929" y="1227722"/>
          <a:ext cx="1726484" cy="590841"/>
        </a:xfrm>
        <a:prstGeom prst="roundRect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>
              <a:solidFill>
                <a:schemeClr val="tx1"/>
              </a:solidFill>
            </a:rPr>
            <a:t>Проинфляционные</a:t>
          </a:r>
          <a:r>
            <a:rPr lang="ru-RU" sz="1000" kern="1200" dirty="0" smtClean="0">
              <a:solidFill>
                <a:schemeClr val="tx1"/>
              </a:solidFill>
            </a:rPr>
            <a:t> риски на повышенном уровне, особенно краткосрочные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900771" y="1256564"/>
        <a:ext cx="1668800" cy="533157"/>
      </dsp:txXfrm>
    </dsp:sp>
    <dsp:sp modelId="{214F9E8E-D06B-4C85-A54D-F961639DF6B6}">
      <dsp:nvSpPr>
        <dsp:cNvPr id="0" name=""/>
        <dsp:cNvSpPr/>
      </dsp:nvSpPr>
      <dsp:spPr>
        <a:xfrm>
          <a:off x="1378118" y="3149875"/>
          <a:ext cx="1726484" cy="590841"/>
        </a:xfrm>
        <a:prstGeom prst="roundRect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u="sng" kern="1200" dirty="0" smtClean="0">
              <a:solidFill>
                <a:schemeClr val="tx1"/>
              </a:solidFill>
            </a:rPr>
            <a:t>Умеренная</a:t>
          </a:r>
          <a:r>
            <a:rPr lang="ru-RU" sz="1000" kern="1200" dirty="0" smtClean="0">
              <a:solidFill>
                <a:schemeClr val="tx1"/>
              </a:solidFill>
            </a:rPr>
            <a:t> динамика внутреннего спроса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406960" y="3178717"/>
        <a:ext cx="1668800" cy="533157"/>
      </dsp:txXfrm>
    </dsp:sp>
    <dsp:sp modelId="{F0B48B29-ABB9-4093-A435-6D2185DD3D55}">
      <dsp:nvSpPr>
        <dsp:cNvPr id="0" name=""/>
        <dsp:cNvSpPr/>
      </dsp:nvSpPr>
      <dsp:spPr>
        <a:xfrm>
          <a:off x="1378118" y="2512994"/>
          <a:ext cx="1726484" cy="590841"/>
        </a:xfrm>
        <a:prstGeom prst="roundRect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Ситуация на внутреннем финансовом рынке остается </a:t>
          </a:r>
          <a:r>
            <a:rPr lang="ru-RU" sz="1000" u="sng" kern="1200" dirty="0" smtClean="0">
              <a:solidFill>
                <a:schemeClr val="tx1"/>
              </a:solidFill>
            </a:rPr>
            <a:t>стабильной</a:t>
          </a:r>
          <a:endParaRPr lang="ru-RU" sz="1000" u="sng" kern="1200" dirty="0">
            <a:solidFill>
              <a:schemeClr val="tx1"/>
            </a:solidFill>
          </a:endParaRPr>
        </a:p>
      </dsp:txBody>
      <dsp:txXfrm>
        <a:off x="1406960" y="2541836"/>
        <a:ext cx="1668800" cy="533157"/>
      </dsp:txXfrm>
    </dsp:sp>
    <dsp:sp modelId="{23B7D226-6AE2-48F7-B153-D1003D4DB25D}">
      <dsp:nvSpPr>
        <dsp:cNvPr id="0" name=""/>
        <dsp:cNvSpPr/>
      </dsp:nvSpPr>
      <dsp:spPr>
        <a:xfrm>
          <a:off x="1378118" y="1876113"/>
          <a:ext cx="1726484" cy="590841"/>
        </a:xfrm>
        <a:prstGeom prst="roundRect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Вклад повышения НДС в инфляцию и инфляционные ожидания – </a:t>
          </a:r>
          <a:r>
            <a:rPr lang="ru-RU" sz="1000" u="sng" kern="1200" dirty="0" smtClean="0">
              <a:solidFill>
                <a:schemeClr val="tx1"/>
              </a:solidFill>
            </a:rPr>
            <a:t>умеренный</a:t>
          </a:r>
          <a:endParaRPr lang="ru-RU" sz="1000" u="sng" kern="1200" dirty="0">
            <a:solidFill>
              <a:schemeClr val="tx1"/>
            </a:solidFill>
          </a:endParaRPr>
        </a:p>
      </dsp:txBody>
      <dsp:txXfrm>
        <a:off x="1406960" y="1904955"/>
        <a:ext cx="1668800" cy="533157"/>
      </dsp:txXfrm>
    </dsp:sp>
    <dsp:sp modelId="{06459AA2-5F31-4558-A39C-18AE5519966B}">
      <dsp:nvSpPr>
        <dsp:cNvPr id="0" name=""/>
        <dsp:cNvSpPr/>
      </dsp:nvSpPr>
      <dsp:spPr>
        <a:xfrm>
          <a:off x="1378118" y="1227722"/>
          <a:ext cx="1726484" cy="590841"/>
        </a:xfrm>
        <a:prstGeom prst="roundRect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Инфляция в январе – на </a:t>
          </a:r>
          <a:r>
            <a:rPr lang="ru-RU" sz="1000" u="sng" kern="1200" dirty="0" smtClean="0">
              <a:solidFill>
                <a:schemeClr val="tx1"/>
              </a:solidFill>
            </a:rPr>
            <a:t>нижней</a:t>
          </a:r>
          <a:r>
            <a:rPr lang="ru-RU" sz="1000" kern="1200" dirty="0" smtClean="0">
              <a:solidFill>
                <a:schemeClr val="tx1"/>
              </a:solidFill>
            </a:rPr>
            <a:t> границе прогноза Банка России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406960" y="1256564"/>
        <a:ext cx="1668800" cy="533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0.00684</cdr:x>
      <cdr:y>0.96331</cdr:y>
    </cdr:from>
    <cdr:to>
      <cdr:x>0.41026</cdr:x>
      <cdr:y>0.99983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500" y="5863167"/>
          <a:ext cx="3746500" cy="2222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 anchor="t" anchorCtr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90000"/>
            </a:lnSpc>
          </a:pPr>
          <a:fld id="{ABFE1F75-10B7-4DAB-9A80-DE3FDC0930EC}" type="TxLink">
            <a:rPr lang="en-US" sz="900" b="0" i="1" u="none" strike="noStrike" cap="none" baseline="0" dirty="0" smtClean="0">
              <a:solidFill>
                <a:srgbClr val="3B3B3D"/>
              </a:solidFill>
              <a:latin typeface="Arial"/>
              <a:cs typeface="Arial"/>
            </a:rPr>
            <a:pPr algn="l">
              <a:lnSpc>
                <a:spcPct val="90000"/>
              </a:lnSpc>
            </a:pPr>
            <a:t>*С исключением валютной переоценки.</a:t>
          </a:fld>
          <a:endParaRPr lang="ru-RU" sz="1400" cap="none" baseline="0" dirty="0" smtClean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0.71588</cdr:x>
      <cdr:y>0.94948</cdr:y>
    </cdr:from>
    <cdr:to>
      <cdr:x>0.98518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69645" y="3857826"/>
          <a:ext cx="1455684" cy="2052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 anchor="t" anchorCtr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90000"/>
            </a:lnSpc>
          </a:pPr>
          <a:fld id="{97C6E167-4B22-46DD-94D2-6D5BB1DC4ACA}" type="TxLink">
            <a:rPr lang="en-US" sz="1000" b="0" i="1" u="none" strike="noStrike" cap="none" baseline="0" dirty="0" smtClean="0">
              <a:solidFill>
                <a:srgbClr val="3B3B3D"/>
              </a:solidFill>
              <a:latin typeface="Arial"/>
              <a:cs typeface="Arial"/>
            </a:rPr>
            <a:pPr algn="l">
              <a:lnSpc>
                <a:spcPct val="90000"/>
              </a:lnSpc>
            </a:pPr>
            <a:t>Источник: Банк России.</a:t>
          </a:fld>
          <a:endParaRPr lang="ru-RU" sz="1600" i="1" cap="none" baseline="0" dirty="0" smtClean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0.08103</cdr:x>
      <cdr:y>0.37663</cdr:y>
    </cdr:from>
    <cdr:to>
      <cdr:x>0.95624</cdr:x>
      <cdr:y>0.37819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715484" y="1632864"/>
          <a:ext cx="7727819" cy="6763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1">
              <a:alpha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24C6-3EF9-4361-9845-6D78D4CCF8D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13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С момента предыдущего заседания Совета директоров Банка России денежно-кредитные условия существенно не изменились. Доходности ОФЗ снизились на фоне стабилизации ситуации на внешних финансовых рынках. Ставки на депозитно-кредитном рынке несколько повысились. Сохранение положительных реальных процентных ставок по депозитам и облигациям поддержит привлекательность сбережений и сбалансированный рост потребления.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Ускорение темпов банковского кредитования</a:t>
            </a:r>
            <a:r>
              <a:rPr lang="ru-RU" baseline="0" dirty="0" smtClean="0"/>
              <a:t> </a:t>
            </a:r>
            <a:r>
              <a:rPr lang="ru-RU" dirty="0" smtClean="0"/>
              <a:t>приостановилось. На фоне повышения процентных</a:t>
            </a:r>
            <a:r>
              <a:rPr lang="ru-RU" baseline="0" dirty="0" smtClean="0"/>
              <a:t> ставок возможна </a:t>
            </a:r>
            <a:r>
              <a:rPr lang="ru-RU" dirty="0" smtClean="0"/>
              <a:t>стабилизация темпов роста банковских кредитов.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Учитывая ожидаемый эффект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макропруденциальных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мер (ПСК по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потребкредитам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ипотека с низким начальным взносом), в 2019 г. можно ожидать стабилизации или умеренного снижения темпов роста розничного кредитования.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5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44" indent="-172744">
              <a:buFont typeface="Arial" panose="020B0604020202020204" pitchFamily="34" charset="0"/>
              <a:buChar char="•"/>
            </a:pPr>
            <a:r>
              <a:rPr lang="ru-RU" baseline="0" dirty="0" smtClean="0"/>
              <a:t>За 2018 г. реальная заработная плата увеличилась на 2,5%, по предварительным оценкам. </a:t>
            </a:r>
            <a:r>
              <a:rPr lang="ru-RU" dirty="0" smtClean="0"/>
              <a:t>Динамика реальных располагаемых денежных доходов остается очень </a:t>
            </a:r>
            <a:r>
              <a:rPr lang="ru-RU" dirty="0" err="1" smtClean="0"/>
              <a:t>волатильной</a:t>
            </a:r>
            <a:r>
              <a:rPr lang="ru-RU" dirty="0" smtClean="0"/>
              <a:t>. Ярко выраженные тенденции отсутствуют. После спада в предыдущие месяцы, к концу 2018 г. доходы вернулись на уровень июля 2018 г. В целом реальные располагаемые доходы в 2018 г. остались на уровне предыдущего</a:t>
            </a:r>
            <a:r>
              <a:rPr lang="ru-RU" baseline="0" dirty="0" smtClean="0"/>
              <a:t> года (+0,1% г/г).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По первой оценке Росстата, прирост ВВП за 2018 год составил 2,3%, что выше прогноза Банка России в 1,5–2%. Однако в последние месяцы 2018 года рост деловой активности замедлился, В декабре снизились темпы роста промышленного производства, объема строительных работ; выпуск инвестиционных товаров восстановился, однако выпуск потребительских и промежуточных товаров несколько снизился.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Оценка Банком России</a:t>
            </a:r>
            <a:r>
              <a:rPr lang="ru-RU" baseline="0" dirty="0" smtClean="0"/>
              <a:t> </a:t>
            </a:r>
            <a:r>
              <a:rPr lang="ru-RU" dirty="0" smtClean="0"/>
              <a:t>инфляционных</a:t>
            </a:r>
            <a:r>
              <a:rPr lang="ru-RU" baseline="0" dirty="0" smtClean="0"/>
              <a:t> рисков, </a:t>
            </a:r>
            <a:r>
              <a:rPr lang="ru-RU" dirty="0" smtClean="0"/>
              <a:t>связанных с динамикой заработных плат, возможными изменениями в потребительском поведении, бюджетными расходами,</a:t>
            </a:r>
            <a:r>
              <a:rPr lang="ru-RU" baseline="0" dirty="0" smtClean="0"/>
              <a:t> не изменилась – они остаются умеренными.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70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 2019 году повышение НДС может оказать небольшое сдерживающее влияние на деловую активность, преимущественно в начале года.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Дополнительные полученные бюджетные средства уже в 2019 году будут направлены на повышение государственных расходов, в том числе на инвестиции. В результате, по прогнозу Банка России, темп прироста ВВП в 2019 году будет в границах 1,2–1,7%.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 последующие годы возможно повышение темпов экономического роста по мере реализации запланированных структурных мер.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98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30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7675" y="1246188"/>
            <a:ext cx="5980113" cy="33655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611" indent="-179611" algn="just" defTabSz="957924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ключевой ставки и изменение ожиданий относительно будущего уровня ставок в полной мере отразилось на ставках денежного и фондового рынков и транслировалось в ставки по краткосрочным кредитам и депозитам. В сегменте долгосрочных банковских операций ставки заметно ниже равновесного уровня, т.е. сохраняется значительный потенциал их дальнейшего роста. </a:t>
            </a:r>
          </a:p>
          <a:p>
            <a:pPr marL="179611" indent="-179611" algn="just" defTabSz="957924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Замедленный рост ставок по кредитам не был связан с единичными крупными сделками по нерыночным ставкам. Большинство крупных банков предоставляли кредиты по таким ставкам широкому кругу крупных компаний. В определенной мере замедленный рост ставок связан с операциями по льготному кредитованию АПК (в ноябре РСХБ предоставил долгосрочные кредиты по средней ставке 4,5% на общую сумму 17 млрд. руб.), лагом между заключением договора и фактическим предоставлением средств (более 5% долгосрочных кредитов, предоставленных в ноябре, были предоставлены в рамках договоров, заключенных в июле-августе). Однако вклад этих факторов в замедление роста ставок был ограничен.</a:t>
            </a:r>
          </a:p>
          <a:p>
            <a:pPr marL="179611" indent="-179611" algn="just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для ДКП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Возможный аргумент против повышения ключевой ставки – и при сохранении неизменного уровня ключевой ставки можно ожидать роста банковских ставок.</a:t>
            </a:r>
          </a:p>
          <a:p>
            <a:pPr marL="179611" indent="-179611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611" indent="-179611" algn="just" defTabSz="957924">
              <a:buFont typeface="Arial" panose="020B0604020202020204" pitchFamily="34" charset="0"/>
              <a:buChar char="•"/>
              <a:defRPr/>
            </a:pP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Справка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Для целей анализа была осуществлена декомпозиция спреда между ставкой по кредитам организациям и ставкой по депозитам населения на эффект отчислений в АСВ, эффект отчислений в ФОР (как недополученная прибыль от размещения средств, иммобилизованных в ФОР), операционные издержки (определяются как соотношение общих операционных расходов к активам банков, предполагая равномерность распределения операционных расходов по всем категориям активов и пассивов банков), премия за кредитный риск (рассчитывается как спред ставок по корпоративным облигациям и ОФЗ) и прибыль (оставшаяся составляющая). Равновесные оценки кредитных и депозитных ставок оцениваются исходя из предположения о том, что прибыль и операционные расходы равномерно распределяются между кредитами и депозитами, премия за кредитный риск относится только к кредитам, эффекты отчислений в АСВ и ФОР - только к депозитам. Расхождение равновесных и фактических ставок свидетельствует о том, что банки большую часть операционных расходов закладывают в кредитные или в депозитные ставки.</a:t>
            </a:r>
          </a:p>
          <a:p>
            <a:pPr marL="179611" indent="-179611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285" indent="-173285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8F826-D40F-4271-A807-7D0522031B3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60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539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7675" y="1246188"/>
            <a:ext cx="5980113" cy="33655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285" indent="-173285" algn="just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285" indent="-173285" algn="just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285" indent="-173285" algn="just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285" indent="-173285" algn="just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Справка:</a:t>
            </a:r>
          </a:p>
          <a:p>
            <a:pPr marL="181926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выборе степени жёсткости условий кредитования банки дают качественные оценки сложившейся доступности кредитования в привязке к ее влиянию на спрос на кредиты.</a:t>
            </a:r>
          </a:p>
          <a:p>
            <a:pPr marL="181926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этой логике градации жёсткости условий кредитования следует понимать следующим образом:</a:t>
            </a:r>
          </a:p>
          <a:p>
            <a:pPr marL="181926" algn="just"/>
            <a:r>
              <a:rPr lang="ru-RU" sz="1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жёсткие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условия кредитования, ограничивающие доступ к кредитам для большинства потенциальных заемщиков, в результате чего спрос на кредиты также оказывается существенно ограничен;</a:t>
            </a:r>
          </a:p>
          <a:p>
            <a:pPr marL="181926" algn="just"/>
            <a:r>
              <a:rPr lang="ru-RU" sz="1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умеренно жёсткие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условия кредитования, ограничивающие доступ к кредитам для отдельных групп заемщиков, в результате чего спрос на кредиты оказывается умеренно ограничен;</a:t>
            </a:r>
          </a:p>
          <a:p>
            <a:pPr marL="181926" algn="just"/>
            <a:r>
              <a:rPr lang="ru-RU" sz="1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нейтральные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условия кредитования, не ограничивающие доступ к кредитам для многих групп потенциальных заемщиков и не оказывающие существенного влияния на численность потенциальных заемщиков и их спрос на кредиты;</a:t>
            </a:r>
          </a:p>
          <a:p>
            <a:pPr marL="181926" algn="just"/>
            <a:r>
              <a:rPr lang="ru-RU" sz="1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умеренно мягкие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условия кредитования, не только не ограничивающие доступ к кредитам для большинства потенциальных заемщиков, но и привлекающие заемщиков, умеренно стимулируя спрос на кредиты;</a:t>
            </a:r>
          </a:p>
          <a:p>
            <a:pPr marL="181926" algn="just"/>
            <a:r>
              <a:rPr lang="ru-RU" sz="1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мягкие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условия кредитования, не только не ограничивающие доступ к кредитам для подавляющего большинства потенциальных заемщиков, но и привлекающие заемщиков, существенно стимулируя спрос на кредиты.</a:t>
            </a:r>
          </a:p>
          <a:p>
            <a:pPr marL="173285" indent="-173285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285" indent="-173285" algn="just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8F826-D40F-4271-A807-7D0522031B3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60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7675" y="1246188"/>
            <a:ext cx="5980113" cy="33655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32" indent="-172732"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Во втором полугодии 2018 г. наметились признаки стабилизации активности банков на рынке розничного кредитования, месячные приросты кредитования населения перестали расти (см. след. слайд). Учитывая ожидаемый эффект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макропруденциальных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мер (ПСК по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потребкредитам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ипотека с низким начальным взносом), в 2019 г. можно ожидать стабилизации или умеренного снижения темпов роста розничного кредитования.</a:t>
            </a:r>
          </a:p>
          <a:p>
            <a:pPr marL="172732" indent="-172732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56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Достигли 4% =</a:t>
            </a:r>
            <a:r>
              <a:rPr lang="en-US" sz="900" dirty="0" smtClean="0"/>
              <a:t>&gt;</a:t>
            </a:r>
            <a:r>
              <a:rPr lang="ru-RU" sz="900" dirty="0" smtClean="0"/>
              <a:t> Задача </a:t>
            </a:r>
            <a:r>
              <a:rPr lang="ru-RU" sz="900" dirty="0"/>
              <a:t>на предстоящий период – </a:t>
            </a:r>
            <a:r>
              <a:rPr lang="ru-RU" sz="900" u="sng" dirty="0"/>
              <a:t>закрепить инфляцию вблизи 4%.</a:t>
            </a:r>
            <a:endParaRPr lang="en-US" sz="900" u="sng" dirty="0"/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Не означает, что инфляция будет 4% по всем группам товаров и регионам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На рынках разных товаров и в регионах может быть некоторый разброс из-за локальных факторов. 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Постепенно его масштаб снизится.</a:t>
            </a:r>
            <a:endParaRPr lang="en-US" sz="900" dirty="0"/>
          </a:p>
          <a:p>
            <a:pPr lvl="0"/>
            <a:endParaRPr lang="ru-RU" sz="900" dirty="0"/>
          </a:p>
          <a:p>
            <a:pPr lvl="0"/>
            <a:r>
              <a:rPr lang="ru-RU" sz="900" dirty="0"/>
              <a:t>Ставили цель снизить инфляцию до 4% в 2017 =</a:t>
            </a:r>
            <a:r>
              <a:rPr lang="en-US" sz="900" dirty="0" smtClean="0"/>
              <a:t>&gt;</a:t>
            </a:r>
            <a:r>
              <a:rPr lang="ru-RU" sz="900" dirty="0" smtClean="0"/>
              <a:t> Больше </a:t>
            </a:r>
            <a:r>
              <a:rPr lang="ru-RU" sz="900" dirty="0"/>
              <a:t>не устанавливаем конкретных дат – </a:t>
            </a:r>
            <a:r>
              <a:rPr lang="ru-RU" sz="900" u="sng" dirty="0"/>
              <a:t>вблизи 4% постоянно</a:t>
            </a:r>
            <a:r>
              <a:rPr lang="ru-RU" sz="900" dirty="0"/>
              <a:t>.</a:t>
            </a:r>
            <a:endParaRPr lang="en-US" sz="900" dirty="0"/>
          </a:p>
          <a:p>
            <a:pPr algn="just" defTabSz="1014135">
              <a:buSzPct val="100000"/>
              <a:defRPr sz="1800"/>
            </a:pPr>
            <a:endParaRPr lang="ru-RU" sz="900" i="1" dirty="0"/>
          </a:p>
          <a:p>
            <a:pPr algn="just" defTabSz="1014206">
              <a:buSzPct val="100000"/>
              <a:defRPr sz="1800"/>
            </a:pPr>
            <a:r>
              <a:rPr lang="ru-RU" sz="900" u="sng" dirty="0">
                <a:ea typeface="Calibri"/>
                <a:cs typeface="Calibri"/>
                <a:sym typeface="Calibri"/>
              </a:rPr>
              <a:t>Почему </a:t>
            </a:r>
            <a:r>
              <a:rPr lang="ru-RU" sz="900" u="sng" dirty="0" smtClean="0">
                <a:ea typeface="Calibri"/>
                <a:cs typeface="Calibri"/>
                <a:sym typeface="Calibri"/>
              </a:rPr>
              <a:t>вблизи 4</a:t>
            </a:r>
            <a:r>
              <a:rPr lang="ru-RU" sz="900" u="sng" dirty="0">
                <a:ea typeface="Calibri"/>
                <a:cs typeface="Calibri"/>
                <a:sym typeface="Calibri"/>
              </a:rPr>
              <a:t>%:</a:t>
            </a:r>
          </a:p>
          <a:p>
            <a:pPr algn="just" defTabSz="1014206">
              <a:buSzPct val="100000"/>
              <a:defRPr sz="1800"/>
            </a:pPr>
            <a:r>
              <a:rPr lang="ru-RU" sz="900" dirty="0" smtClean="0">
                <a:ea typeface="Calibri"/>
                <a:cs typeface="Calibri"/>
                <a:sym typeface="Calibri"/>
              </a:rPr>
              <a:t>Выше</a:t>
            </a:r>
            <a:r>
              <a:rPr lang="ru-RU" sz="900" dirty="0">
                <a:ea typeface="Calibri"/>
                <a:cs typeface="Calibri"/>
                <a:sym typeface="Calibri"/>
              </a:rPr>
              <a:t>, чем в развитых странах, где:</a:t>
            </a:r>
          </a:p>
          <a:p>
            <a:pPr marL="171435" indent="-171435" algn="just" defTabSz="1014206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ru-RU" sz="900" dirty="0">
                <a:ea typeface="Calibri"/>
                <a:cs typeface="Calibri"/>
                <a:sym typeface="Calibri"/>
              </a:rPr>
              <a:t>Многолетний опыт сохранения ценовой стабильности, </a:t>
            </a:r>
          </a:p>
          <a:p>
            <a:pPr marL="171435" indent="-171435" algn="just" defTabSz="1014206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ru-RU" sz="900" dirty="0">
                <a:ea typeface="Calibri"/>
                <a:cs typeface="Calibri"/>
                <a:sym typeface="Calibri"/>
              </a:rPr>
              <a:t>Доверие к денежным властям</a:t>
            </a:r>
          </a:p>
          <a:p>
            <a:pPr algn="just" defTabSz="1014206">
              <a:buSzPct val="100000"/>
              <a:defRPr sz="1800"/>
            </a:pPr>
            <a:endParaRPr lang="ru-RU" sz="900" dirty="0">
              <a:ea typeface="Calibri"/>
              <a:cs typeface="Calibri"/>
              <a:sym typeface="Calibri"/>
            </a:endParaRPr>
          </a:p>
          <a:p>
            <a:pPr algn="just" defTabSz="1014206">
              <a:buSzPct val="100000"/>
              <a:defRPr sz="1800"/>
            </a:pPr>
            <a:r>
              <a:rPr lang="ru-RU" sz="900" dirty="0">
                <a:ea typeface="Calibri"/>
                <a:cs typeface="Calibri"/>
                <a:sym typeface="Calibri"/>
              </a:rPr>
              <a:t>У нас ограничения, затрудняющие </a:t>
            </a:r>
            <a:r>
              <a:rPr lang="ru-RU" sz="900" u="sng" dirty="0">
                <a:ea typeface="Calibri"/>
                <a:cs typeface="Calibri"/>
                <a:sym typeface="Calibri"/>
              </a:rPr>
              <a:t>постоянное</a:t>
            </a:r>
            <a:r>
              <a:rPr lang="ru-RU" sz="900" dirty="0">
                <a:ea typeface="Calibri"/>
                <a:cs typeface="Calibri"/>
                <a:sym typeface="Calibri"/>
              </a:rPr>
              <a:t> достижение более низкой инфляции:</a:t>
            </a:r>
          </a:p>
          <a:p>
            <a:pPr marL="171435" indent="-171435" algn="just" defTabSz="1014206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ru-RU" sz="900" dirty="0"/>
              <a:t>Структурные проблемы: 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повышенный уровень монополизации,  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неразвитость рыночных механизмов, 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низкая эффективность, 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недостаточная диверсификация экономики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ru-RU" sz="900" dirty="0"/>
              <a:t>Повышенные инфляционные ожидания 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ru-RU" sz="900" dirty="0"/>
              <a:t>Риски дефляции по отдельным товарам при более низком </a:t>
            </a:r>
            <a:r>
              <a:rPr lang="ru-RU" sz="900" dirty="0" err="1"/>
              <a:t>таргете</a:t>
            </a:r>
            <a:r>
              <a:rPr lang="ru-RU" sz="900" dirty="0"/>
              <a:t>	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Значительная доля товаров и услуг в корзине с высокой волатильностью цен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Чтобы общий был ниже 4% при отклонении вверх по ряду товаров, нужна дефляция по другим</a:t>
            </a:r>
          </a:p>
          <a:p>
            <a:endParaRPr lang="ru-RU" sz="900" dirty="0"/>
          </a:p>
          <a:p>
            <a:r>
              <a:rPr lang="ru-RU" sz="900" dirty="0"/>
              <a:t>Но цель не должна быть и слишком высокой. 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ru-RU" sz="900" dirty="0"/>
              <a:t>Сложно обеспечить стабильность цен в случае значительных шоков.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ru-RU" sz="900" dirty="0"/>
              <a:t>Значительная доля товаров с высокой волатильностью цен. 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Пример – продовольствие.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При высоком </a:t>
            </a:r>
            <a:r>
              <a:rPr lang="ru-RU" sz="900" dirty="0" err="1"/>
              <a:t>таргете</a:t>
            </a:r>
            <a:r>
              <a:rPr lang="ru-RU" sz="900" dirty="0"/>
              <a:t> риски перейти к двузначной инфляции.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ru-RU" sz="900" dirty="0"/>
              <a:t>Инфляция в торговых партнерах (ТП):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Средний уровень инфляции в ТП за 10 лет около 4%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Если цель будет выше, то разница в динамике инфляций будет компенсироваться ослаблением рубля =</a:t>
            </a:r>
            <a:r>
              <a:rPr lang="en-US" sz="900" dirty="0"/>
              <a:t>&gt;</a:t>
            </a:r>
            <a:endParaRPr lang="ru-RU" sz="900" dirty="0"/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Окажет неблагоприятное влияние на ожидания и настроения эк. </a:t>
            </a:r>
            <a:r>
              <a:rPr lang="ru-RU" sz="900" dirty="0" smtClean="0"/>
              <a:t>агентов</a:t>
            </a:r>
            <a:endParaRPr lang="ru-RU" sz="900" dirty="0"/>
          </a:p>
          <a:p>
            <a:pPr marL="171435" indent="-171435">
              <a:buFont typeface="Courier New" panose="02070309020205020404" pitchFamily="49" charset="0"/>
              <a:buChar char="o"/>
            </a:pPr>
            <a:endParaRPr lang="ru-RU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E776-119D-468A-B285-686100CBB91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85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Банк России вносит свой вклад в экономический рост, обеспечивая ценовую стабильность</a:t>
            </a:r>
          </a:p>
          <a:p>
            <a:pPr lvl="0"/>
            <a:r>
              <a:rPr lang="ru-RU" dirty="0"/>
              <a:t>Чего мы хотим? </a:t>
            </a:r>
            <a:r>
              <a:rPr lang="ru-RU" b="1" dirty="0"/>
              <a:t>–</a:t>
            </a:r>
            <a:r>
              <a:rPr lang="ru-RU" dirty="0"/>
              <a:t> Благополучия</a:t>
            </a:r>
            <a:endParaRPr lang="en-US" dirty="0"/>
          </a:p>
          <a:p>
            <a:pPr lvl="0"/>
            <a:r>
              <a:rPr lang="ru-RU" dirty="0"/>
              <a:t>Что для этого нужно? – Ценовая стабильность. Это цель ДКП БР</a:t>
            </a:r>
            <a:endParaRPr lang="en-US" dirty="0"/>
          </a:p>
          <a:p>
            <a:pPr lvl="1"/>
            <a:r>
              <a:rPr lang="ru-RU" dirty="0"/>
              <a:t>При одновременном поддержании финансовой стабильности</a:t>
            </a:r>
            <a:endParaRPr lang="en-US" dirty="0"/>
          </a:p>
          <a:p>
            <a:pPr lvl="1"/>
            <a:r>
              <a:rPr lang="ru-RU" dirty="0"/>
              <a:t>Создает условия для устойчивого роста экономики</a:t>
            </a:r>
            <a:endParaRPr lang="en-US" dirty="0"/>
          </a:p>
          <a:p>
            <a:pPr lvl="0"/>
            <a:r>
              <a:rPr lang="ru-RU" b="1" dirty="0"/>
              <a:t>Банк России создает важные условия для экономического роста. Для дальнейшего устойчивого развития нужны усилия всех субъектов экономики и органов власти.</a:t>
            </a:r>
          </a:p>
          <a:p>
            <a:pPr lvl="0"/>
            <a:endParaRPr lang="ru-RU" b="1" dirty="0"/>
          </a:p>
          <a:p>
            <a:pPr lvl="0"/>
            <a:r>
              <a:rPr lang="ru-RU" b="1" dirty="0"/>
              <a:t>1. Новый этап – экономика перешла к росту. </a:t>
            </a:r>
          </a:p>
          <a:p>
            <a:pPr lvl="0"/>
            <a:r>
              <a:rPr lang="ru-RU" b="1" dirty="0"/>
              <a:t>Нужна долгосрочная</a:t>
            </a:r>
            <a:r>
              <a:rPr lang="en-US" b="1" dirty="0"/>
              <a:t> (LT)</a:t>
            </a:r>
            <a:r>
              <a:rPr lang="ru-RU" b="1" dirty="0"/>
              <a:t> стратегия – преодоление структурных проблем – скоординированные действия всех органов и структурные реформы.</a:t>
            </a:r>
            <a:endParaRPr lang="en-US" b="1" dirty="0"/>
          </a:p>
          <a:p>
            <a:pPr lvl="0"/>
            <a:r>
              <a:rPr lang="ru-RU" u="sng" dirty="0"/>
              <a:t>Без реформ темп прироста ВВП </a:t>
            </a:r>
            <a:r>
              <a:rPr lang="en-US" u="sng" dirty="0"/>
              <a:t>≤</a:t>
            </a:r>
            <a:r>
              <a:rPr lang="ru-RU" u="sng" dirty="0"/>
              <a:t> 2% на 3-летнем горизонте</a:t>
            </a:r>
            <a:r>
              <a:rPr lang="en-US" dirty="0"/>
              <a:t>:</a:t>
            </a:r>
          </a:p>
          <a:p>
            <a:pPr marL="172999" indent="-172999">
              <a:buFont typeface="Arial" panose="020B0604020202020204" pitchFamily="34" charset="0"/>
              <a:buChar char="•"/>
            </a:pPr>
            <a:r>
              <a:rPr lang="ru-RU" dirty="0"/>
              <a:t>Зависимость от (цен на нефть) </a:t>
            </a:r>
            <a:r>
              <a:rPr lang="en-US" dirty="0" err="1"/>
              <a:t>Poil</a:t>
            </a:r>
            <a:r>
              <a:rPr lang="en-US" dirty="0"/>
              <a:t>:</a:t>
            </a:r>
          </a:p>
          <a:p>
            <a:pPr marL="172999" indent="-172999">
              <a:buFont typeface="Courier New" panose="02070309020205020404" pitchFamily="49" charset="0"/>
              <a:buChar char="o"/>
            </a:pPr>
            <a:r>
              <a:rPr lang="ru-RU" dirty="0"/>
              <a:t>Отсутствие предпосылок к росту </a:t>
            </a:r>
            <a:r>
              <a:rPr lang="en-US" dirty="0" err="1"/>
              <a:t>Poil</a:t>
            </a:r>
            <a:endParaRPr lang="en-US" dirty="0"/>
          </a:p>
          <a:p>
            <a:pPr marL="172999" indent="-172999">
              <a:buFont typeface="Courier New" panose="02070309020205020404" pitchFamily="49" charset="0"/>
              <a:buChar char="o"/>
            </a:pPr>
            <a:r>
              <a:rPr lang="ru-RU" dirty="0"/>
              <a:t>Ограниченные возможности по расширению поставок </a:t>
            </a:r>
            <a:r>
              <a:rPr lang="ru-RU" dirty="0" err="1"/>
              <a:t>нефтегаза</a:t>
            </a:r>
            <a:r>
              <a:rPr lang="ru-RU" dirty="0"/>
              <a:t> на внешний рынок</a:t>
            </a:r>
          </a:p>
          <a:p>
            <a:endParaRPr lang="ru-RU" dirty="0"/>
          </a:p>
          <a:p>
            <a:pPr lvl="0"/>
            <a:r>
              <a:rPr lang="ru-RU" dirty="0"/>
              <a:t>2. Что хочет Банк России?</a:t>
            </a:r>
          </a:p>
          <a:p>
            <a:pPr lvl="0"/>
            <a:r>
              <a:rPr lang="ru-RU" u="sng" dirty="0"/>
              <a:t>Вклад Банка России в создание условий для роста</a:t>
            </a:r>
            <a:r>
              <a:rPr lang="ru-RU" dirty="0"/>
              <a:t>:</a:t>
            </a:r>
          </a:p>
          <a:p>
            <a:pPr marL="172999" indent="-172999">
              <a:buFont typeface="Arial" panose="020B0604020202020204" pitchFamily="34" charset="0"/>
              <a:buChar char="•"/>
            </a:pPr>
            <a:r>
              <a:rPr lang="ru-RU" dirty="0"/>
              <a:t>обеспечение ценовой стабильности (именно ее обеспечивает ДКП),</a:t>
            </a:r>
          </a:p>
          <a:p>
            <a:pPr marL="172999" indent="-172999">
              <a:buFont typeface="Arial" panose="020B0604020202020204" pitchFamily="34" charset="0"/>
              <a:buChar char="•"/>
            </a:pPr>
            <a:r>
              <a:rPr lang="ru-RU" dirty="0"/>
              <a:t>обеспечение финансовой стабильности,</a:t>
            </a:r>
          </a:p>
          <a:p>
            <a:pPr marL="172999" indent="-172999">
              <a:buFont typeface="Arial" panose="020B0604020202020204" pitchFamily="34" charset="0"/>
              <a:buChar char="•"/>
            </a:pPr>
            <a:r>
              <a:rPr lang="ru-RU" dirty="0"/>
              <a:t>создание условий для развития фин. рынка</a:t>
            </a:r>
          </a:p>
          <a:p>
            <a:pPr marL="172999" indent="-172999">
              <a:buFont typeface="Arial" panose="020B0604020202020204" pitchFamily="34" charset="0"/>
              <a:buChar char="•"/>
            </a:pPr>
            <a:r>
              <a:rPr lang="ru-RU" dirty="0"/>
              <a:t>создание условий для развития банковской системы, </a:t>
            </a:r>
          </a:p>
          <a:p>
            <a:pPr marL="172999" indent="-172999">
              <a:buFont typeface="Arial" panose="020B0604020202020204" pitchFamily="34" charset="0"/>
              <a:buChar char="•"/>
            </a:pPr>
            <a:r>
              <a:rPr lang="ru-RU" dirty="0"/>
              <a:t>развитая национальная платежная система. 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Ценовая и фин. стабильность → предсказуемые условия для сбережения, инвестирования, планирования. </a:t>
            </a:r>
          </a:p>
          <a:p>
            <a:pPr lvl="0"/>
            <a:r>
              <a:rPr lang="ru-RU" dirty="0"/>
              <a:t>Развитая банковская система и фин. рынок → эффективное перераспределение ресурсов.</a:t>
            </a:r>
          </a:p>
          <a:p>
            <a:pPr lvl="0"/>
            <a:endParaRPr lang="ru-RU" dirty="0"/>
          </a:p>
          <a:p>
            <a:pPr lvl="0"/>
            <a:r>
              <a:rPr lang="ru-RU" i="1" dirty="0"/>
              <a:t>Далее – роль ДКП в экономике</a:t>
            </a:r>
            <a:endParaRPr lang="en-US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24C6-3EF9-4361-9845-6D78D4CCF8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8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Итак,</a:t>
            </a:r>
            <a:r>
              <a:rPr lang="ru-RU" baseline="0" dirty="0" smtClean="0"/>
              <a:t> мы понимаем, что стабильная низкая инфляция - это ценность. Но как можно ее достичь?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Со своей стороны для этого мы влияем на спрос через ставки денежного рынка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Но есть множество факторов, до которых БР своей ДКП дотянуться не может. </a:t>
            </a:r>
            <a:endParaRPr lang="ru-RU" dirty="0" smtClean="0"/>
          </a:p>
          <a:p>
            <a:pPr defTabSz="922744">
              <a:defRPr/>
            </a:pPr>
            <a:endParaRPr lang="ru-RU" b="1" dirty="0" smtClean="0"/>
          </a:p>
          <a:p>
            <a:pPr defTabSz="922744">
              <a:defRPr/>
            </a:pPr>
            <a:r>
              <a:rPr lang="ru-RU" b="1" dirty="0" smtClean="0"/>
              <a:t>Для стабильной и низкой инфляции необходимы не только меры со стороны ДКП, но и другие меры государственной политики. На инфляцию также влияют факторы вне прямого действия ДКП (немонетарные факторы). </a:t>
            </a:r>
          </a:p>
          <a:p>
            <a:pPr marL="171422" indent="-171422">
              <a:buFont typeface="Arial" pitchFamily="34" charset="0"/>
              <a:buChar char="•"/>
            </a:pPr>
            <a:r>
              <a:rPr lang="ru-RU" dirty="0" smtClean="0"/>
              <a:t>Инфляция вблизи 4%, но для поддержания ценовой стабильности важно снизить </a:t>
            </a:r>
            <a:r>
              <a:rPr lang="ru-RU" b="1" dirty="0" smtClean="0"/>
              <a:t>инфляционные ожидания</a:t>
            </a:r>
            <a:r>
              <a:rPr lang="ru-RU" dirty="0" smtClean="0"/>
              <a:t>. Для этого используем информационную политику (ИП)</a:t>
            </a:r>
            <a:endParaRPr lang="en-US" dirty="0" smtClean="0"/>
          </a:p>
          <a:p>
            <a:pPr marL="171422" indent="-171422">
              <a:buFont typeface="Arial" pitchFamily="34" charset="0"/>
              <a:buChar char="•"/>
            </a:pPr>
            <a:r>
              <a:rPr lang="ru-RU" dirty="0" smtClean="0"/>
              <a:t>На инфляцию влияют и </a:t>
            </a:r>
            <a:r>
              <a:rPr lang="ru-RU" b="1" dirty="0" smtClean="0"/>
              <a:t>немонетарные факторы</a:t>
            </a:r>
            <a:r>
              <a:rPr lang="ru-RU" dirty="0" smtClean="0"/>
              <a:t>. Важно снизить их влияние. Для этого ДКП взаимодействует с другими видами </a:t>
            </a:r>
            <a:r>
              <a:rPr lang="ru-RU" dirty="0" err="1" smtClean="0"/>
              <a:t>макрополитики</a:t>
            </a:r>
            <a:endParaRPr lang="en-US" dirty="0" smtClean="0"/>
          </a:p>
          <a:p>
            <a:pPr marL="171422" indent="-171422">
              <a:buFont typeface="Arial" pitchFamily="34" charset="0"/>
              <a:buChar char="•"/>
            </a:pPr>
            <a:r>
              <a:rPr lang="ru-RU" dirty="0" smtClean="0"/>
              <a:t>Важно </a:t>
            </a:r>
            <a:r>
              <a:rPr lang="ru-RU" b="1" dirty="0" smtClean="0"/>
              <a:t>поддерживать финансовую стабильность</a:t>
            </a:r>
            <a:r>
              <a:rPr lang="ru-RU" dirty="0" smtClean="0"/>
              <a:t>. Достигается путем использования </a:t>
            </a:r>
            <a:r>
              <a:rPr lang="ru-RU" dirty="0" err="1" smtClean="0"/>
              <a:t>макропруденциальных</a:t>
            </a:r>
            <a:r>
              <a:rPr lang="ru-RU" dirty="0" smtClean="0"/>
              <a:t> мер (причем нужно достичь оптимального баланса между ними и ДКП)</a:t>
            </a:r>
            <a:endParaRPr lang="en-US" dirty="0" smtClean="0"/>
          </a:p>
          <a:p>
            <a:pPr marL="171422" indent="-171422">
              <a:buFont typeface="Arial" pitchFamily="34" charset="0"/>
              <a:buChar char="•"/>
            </a:pPr>
            <a:r>
              <a:rPr lang="ru-RU" dirty="0" smtClean="0"/>
              <a:t>Глобальные вызовы: политика отрицательных ставок в ведущих странах, новые технологии и их влияние на ДКП (</a:t>
            </a:r>
            <a:r>
              <a:rPr lang="ru-RU" dirty="0" err="1" smtClean="0"/>
              <a:t>биткойн</a:t>
            </a:r>
            <a:r>
              <a:rPr lang="ru-RU" dirty="0" smtClean="0"/>
              <a:t>, </a:t>
            </a:r>
            <a:r>
              <a:rPr lang="ru-RU" dirty="0" err="1" smtClean="0"/>
              <a:t>финтех</a:t>
            </a:r>
            <a:r>
              <a:rPr lang="ru-RU" dirty="0" smtClean="0"/>
              <a:t>)</a:t>
            </a:r>
            <a:endParaRPr lang="en-US" dirty="0" smtClean="0"/>
          </a:p>
          <a:p>
            <a:endParaRPr lang="ru-RU" sz="1000" dirty="0" smtClean="0"/>
          </a:p>
          <a:p>
            <a:r>
              <a:rPr lang="ru-RU" sz="1000" b="1" dirty="0" smtClean="0"/>
              <a:t>Взаимодействие с Правительством – нужно для уменьшения влияния немонетарных факторов.</a:t>
            </a:r>
          </a:p>
          <a:p>
            <a:pPr lvl="0"/>
            <a:endParaRPr lang="ru-RU" sz="1000" dirty="0" smtClean="0"/>
          </a:p>
          <a:p>
            <a:pPr lvl="0"/>
            <a:r>
              <a:rPr lang="ru-RU" sz="1000" dirty="0" smtClean="0"/>
              <a:t>Примеры: </a:t>
            </a:r>
          </a:p>
          <a:p>
            <a:pPr marL="173044" indent="-173044">
              <a:buFont typeface="Arial" pitchFamily="34" charset="0"/>
              <a:buChar char="•"/>
            </a:pPr>
            <a:r>
              <a:rPr lang="ru-RU" sz="1000" dirty="0" smtClean="0"/>
              <a:t>Рост цен на продовольствие – возможные меры:</a:t>
            </a:r>
          </a:p>
          <a:p>
            <a:pPr marL="634496" lvl="1" indent="-173044">
              <a:buFont typeface="Wingdings" pitchFamily="2" charset="2"/>
              <a:buChar char="ü"/>
            </a:pPr>
            <a:r>
              <a:rPr lang="ru-RU" sz="1000" dirty="0" smtClean="0"/>
              <a:t>на погоду влиять невозможно, НО:</a:t>
            </a:r>
          </a:p>
          <a:p>
            <a:pPr marL="634496" lvl="1" indent="-173044">
              <a:buFont typeface="Wingdings" pitchFamily="2" charset="2"/>
              <a:buChar char="ü"/>
            </a:pPr>
            <a:r>
              <a:rPr lang="ru-RU" sz="1000" dirty="0" smtClean="0"/>
              <a:t>гос. резерв зерна, повышение эффективности хранения (модернизация элеваторов, строительство новых), развитие тепличного хозяйства, новые технологии для повышения урожайности и т.д.</a:t>
            </a:r>
          </a:p>
          <a:p>
            <a:pPr marL="173044" indent="-173044">
              <a:buFont typeface="Arial" pitchFamily="34" charset="0"/>
              <a:buChar char="•"/>
            </a:pPr>
            <a:r>
              <a:rPr lang="ru-RU" sz="1000" dirty="0" smtClean="0"/>
              <a:t>Монополистская структура рынков – возможные меры:</a:t>
            </a:r>
          </a:p>
          <a:p>
            <a:pPr marL="634496" lvl="1" indent="-173044">
              <a:buFont typeface="Wingdings" pitchFamily="2" charset="2"/>
              <a:buChar char="ü"/>
            </a:pPr>
            <a:r>
              <a:rPr lang="ru-RU" sz="1000" dirty="0" smtClean="0"/>
              <a:t>Стимулы для повышения конкуренции, устранение перекосов в структуре собственности</a:t>
            </a:r>
          </a:p>
          <a:p>
            <a:pPr marL="173044" indent="-173044">
              <a:buFont typeface="Arial" pitchFamily="34" charset="0"/>
              <a:buChar char="•"/>
            </a:pPr>
            <a:r>
              <a:rPr lang="ru-RU" sz="1000" dirty="0" smtClean="0"/>
              <a:t>Повышение тарифов и регулируемых цен – возможные меры:</a:t>
            </a:r>
          </a:p>
          <a:p>
            <a:pPr marL="634496" lvl="1" indent="-173044">
              <a:buFont typeface="Wingdings" pitchFamily="2" charset="2"/>
              <a:buChar char="ü"/>
            </a:pPr>
            <a:r>
              <a:rPr lang="ru-RU" sz="1000" dirty="0" smtClean="0"/>
              <a:t>тарифное регулирование по формуле «инфляция минус» и др.</a:t>
            </a:r>
          </a:p>
          <a:p>
            <a:pPr marL="173044" indent="-173044">
              <a:buFont typeface="Arial" pitchFamily="34" charset="0"/>
              <a:buChar char="•"/>
            </a:pPr>
            <a:r>
              <a:rPr lang="ru-RU" sz="1000" dirty="0" smtClean="0"/>
              <a:t>Ограничения на рынке труда (в </a:t>
            </a:r>
            <a:r>
              <a:rPr lang="ru-RU" sz="1000" dirty="0" err="1" smtClean="0"/>
              <a:t>т.ч</a:t>
            </a:r>
            <a:r>
              <a:rPr lang="ru-RU" sz="1000" dirty="0" smtClean="0"/>
              <a:t>. – на региональном уровне), дефицит квалифицированных кадров – возможные меры:</a:t>
            </a:r>
          </a:p>
          <a:p>
            <a:pPr marL="634496" lvl="1" indent="-173044">
              <a:buFont typeface="Wingdings" pitchFamily="2" charset="2"/>
              <a:buChar char="ü"/>
            </a:pPr>
            <a:r>
              <a:rPr lang="ru-RU" sz="1000" dirty="0" smtClean="0"/>
              <a:t>повышение доступности и качества трудовых ресурсов (демография, человеческий капитал, трудовая миграция), </a:t>
            </a:r>
          </a:p>
          <a:p>
            <a:pPr marL="173044" indent="-173044">
              <a:buFont typeface="Arial" pitchFamily="34" charset="0"/>
              <a:buChar char="•"/>
            </a:pPr>
            <a:r>
              <a:rPr lang="ru-RU" sz="1000" dirty="0" smtClean="0"/>
              <a:t>Низкая</a:t>
            </a:r>
            <a:r>
              <a:rPr lang="ru-RU" sz="1000" baseline="0" dirty="0" smtClean="0"/>
              <a:t> эффективность производства – возможные меры:</a:t>
            </a:r>
          </a:p>
          <a:p>
            <a:pPr marL="634496" lvl="1" indent="-173044">
              <a:buFont typeface="Wingdings" pitchFamily="2" charset="2"/>
              <a:buChar char="ü"/>
            </a:pPr>
            <a:r>
              <a:rPr lang="ru-RU" sz="1000" dirty="0" smtClean="0"/>
              <a:t>Стимулы для роста инвестиций и обновления основных фондов, роста производительности труда</a:t>
            </a:r>
          </a:p>
          <a:p>
            <a:pPr defTabSz="922744">
              <a:defRPr/>
            </a:pPr>
            <a:endParaRPr lang="ru-RU" sz="1000" b="1" dirty="0" smtClean="0"/>
          </a:p>
          <a:p>
            <a:pPr defTabSz="922744">
              <a:defRPr/>
            </a:pPr>
            <a:r>
              <a:rPr lang="ru-RU" sz="1000" b="1" dirty="0" smtClean="0"/>
              <a:t>Уменьшение влияния немонетарных факторов и закрепление инфляционных ожиданий на низком уровне – это повышение действенности ДКП, в случае шоков потребуется меньшая реакция ДКП.</a:t>
            </a:r>
          </a:p>
          <a:p>
            <a:pPr defTabSz="922744">
              <a:defRPr/>
            </a:pPr>
            <a:r>
              <a:rPr lang="ru-RU" sz="1000" dirty="0" smtClean="0"/>
              <a:t>Т.е. Банк России сможет меньше реагировать изменением ставки на различные разовые события, которые влияют на инфляцию.</a:t>
            </a:r>
          </a:p>
          <a:p>
            <a:pPr marL="173014" indent="-173014" defTabSz="922904">
              <a:buFont typeface="Arial" panose="020B0604020202020204" pitchFamily="34" charset="0"/>
              <a:buChar char="•"/>
              <a:defRPr/>
            </a:pPr>
            <a:r>
              <a:rPr lang="ru-RU" sz="1000" dirty="0" smtClean="0"/>
              <a:t>Возникли разовые факторы со стороны предложения (в </a:t>
            </a:r>
            <a:r>
              <a:rPr lang="ru-RU" sz="1000" dirty="0" err="1" smtClean="0"/>
              <a:t>т.ч</a:t>
            </a:r>
            <a:r>
              <a:rPr lang="ru-RU" sz="1000" dirty="0" smtClean="0"/>
              <a:t>. погода, налоги, тарифы, стоимость сырья и т.п.) </a:t>
            </a:r>
            <a:r>
              <a:rPr lang="en-US" sz="1000" dirty="0" smtClean="0"/>
              <a:t>=&gt;</a:t>
            </a:r>
            <a:r>
              <a:rPr lang="ru-RU" sz="1000" dirty="0" smtClean="0"/>
              <a:t> нет широкого влияния на ожидания и поведение людей (выросли цены только на отдельные товары) =</a:t>
            </a:r>
            <a:r>
              <a:rPr lang="en-US" sz="1000" dirty="0" smtClean="0"/>
              <a:t>&gt;</a:t>
            </a:r>
            <a:r>
              <a:rPr lang="ru-RU" sz="1000" dirty="0" smtClean="0"/>
              <a:t> краткосрочное и небольшое влияние на инфляцию (т.е. шоки «выйдут» через год, инфляция вернется к цели) </a:t>
            </a:r>
            <a:r>
              <a:rPr lang="en-US" sz="1000" dirty="0" smtClean="0"/>
              <a:t>=&gt; </a:t>
            </a:r>
            <a:r>
              <a:rPr lang="ru-RU" sz="1000" b="1" dirty="0" smtClean="0"/>
              <a:t>не реагируем</a:t>
            </a:r>
            <a:r>
              <a:rPr lang="ru-RU" sz="1000" dirty="0" smtClean="0"/>
              <a:t>.</a:t>
            </a:r>
            <a:endParaRPr lang="en-US" sz="1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461452" lvl="1" indent="0">
              <a:buFont typeface="Wingdings" pitchFamily="2" charset="2"/>
              <a:buNone/>
            </a:pPr>
            <a:r>
              <a:rPr lang="ru-RU" sz="1000" i="1" dirty="0" err="1" smtClean="0"/>
              <a:t>Справочно</a:t>
            </a:r>
            <a:r>
              <a:rPr lang="ru-RU" sz="1000" i="1" dirty="0" smtClean="0"/>
              <a:t>:</a:t>
            </a:r>
            <a:r>
              <a:rPr lang="ru-RU" sz="1000" i="1" baseline="0" dirty="0" smtClean="0"/>
              <a:t> на рисунке Кремлевский мост через </a:t>
            </a:r>
            <a:r>
              <a:rPr lang="ru-RU" sz="1000" i="1" baseline="0" dirty="0" err="1" smtClean="0"/>
              <a:t>р.Волхов</a:t>
            </a:r>
            <a:r>
              <a:rPr lang="ru-RU" sz="1000" i="1" baseline="0" dirty="0" smtClean="0"/>
              <a:t> в Новгороде Великом</a:t>
            </a:r>
            <a:endParaRPr lang="ru-RU" sz="10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24C6-3EF9-4361-9845-6D78D4CCF8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Как же Банк</a:t>
            </a:r>
            <a:r>
              <a:rPr lang="ru-RU" b="1" baseline="0" dirty="0" smtClean="0"/>
              <a:t> России влияет на инфляцию? </a:t>
            </a:r>
          </a:p>
          <a:p>
            <a:r>
              <a:rPr lang="ru-RU" b="0" i="1" baseline="0" dirty="0" smtClean="0"/>
              <a:t>(нужно щелкать на презентации – настроена анимация)</a:t>
            </a:r>
          </a:p>
          <a:p>
            <a:endParaRPr lang="ru-RU" b="1" baseline="0" dirty="0" smtClean="0"/>
          </a:p>
          <a:p>
            <a:r>
              <a:rPr lang="ru-RU" dirty="0" smtClean="0"/>
              <a:t>Влияние происходит через наш основной инструмент – ключевую ставку. </a:t>
            </a:r>
          </a:p>
          <a:p>
            <a:r>
              <a:rPr lang="ru-RU" dirty="0" smtClean="0"/>
              <a:t>Давайте</a:t>
            </a:r>
            <a:r>
              <a:rPr lang="ru-RU" baseline="0" dirty="0" smtClean="0"/>
              <a:t> посмотрим на схеме</a:t>
            </a:r>
          </a:p>
          <a:p>
            <a:r>
              <a:rPr lang="ru-RU" baseline="0" dirty="0" smtClean="0"/>
              <a:t>Мы изменяем ставку</a:t>
            </a:r>
          </a:p>
          <a:p>
            <a:r>
              <a:rPr lang="ru-RU" baseline="0" dirty="0" smtClean="0"/>
              <a:t>1.) Первые вслед за ними изменяются ставки денежного рынка – это ставки на межбанковском рынке, по которым банки дают кредиты друг другу</a:t>
            </a:r>
          </a:p>
          <a:p>
            <a:r>
              <a:rPr lang="ru-RU" dirty="0" smtClean="0"/>
              <a:t>Затем последовательно</a:t>
            </a:r>
            <a:r>
              <a:rPr lang="ru-RU" baseline="0" dirty="0" smtClean="0"/>
              <a:t> меняются ставки банков для своих клиентов (бизнеса, граждан) и прочие ставки в экономике</a:t>
            </a:r>
          </a:p>
          <a:p>
            <a:r>
              <a:rPr lang="ru-RU" baseline="0" dirty="0" smtClean="0"/>
              <a:t>Если мы ставку повышали, то кредиты становятся дороже =</a:t>
            </a:r>
            <a:r>
              <a:rPr lang="en-US" baseline="0" dirty="0" smtClean="0"/>
              <a:t>&gt;</a:t>
            </a:r>
            <a:r>
              <a:rPr lang="ru-RU" baseline="0" dirty="0" smtClean="0"/>
              <a:t> население и компании хотят брать меньше кредитов по высоким ставкам =</a:t>
            </a:r>
            <a:r>
              <a:rPr lang="en-US" baseline="0" dirty="0" smtClean="0"/>
              <a:t>&gt;</a:t>
            </a:r>
            <a:r>
              <a:rPr lang="ru-RU" baseline="0" dirty="0" smtClean="0"/>
              <a:t> спрос снижается =</a:t>
            </a:r>
            <a:r>
              <a:rPr lang="en-US" baseline="0" dirty="0" smtClean="0"/>
              <a:t>&gt;</a:t>
            </a:r>
            <a:r>
              <a:rPr lang="ru-RU" baseline="0" dirty="0" smtClean="0"/>
              <a:t> цены снижаются =</a:t>
            </a:r>
            <a:r>
              <a:rPr lang="en-US" baseline="0" dirty="0" smtClean="0"/>
              <a:t>&gt;</a:t>
            </a:r>
            <a:r>
              <a:rPr lang="ru-RU" baseline="0" dirty="0" smtClean="0"/>
              <a:t> инфляция падает</a:t>
            </a:r>
            <a:endParaRPr lang="ru-RU" dirty="0" smtClean="0"/>
          </a:p>
          <a:p>
            <a:r>
              <a:rPr lang="ru-RU" dirty="0" smtClean="0"/>
              <a:t>2.) Второй канал влияния – через валютный курс</a:t>
            </a:r>
          </a:p>
          <a:p>
            <a:r>
              <a:rPr lang="ru-RU" dirty="0" smtClean="0"/>
              <a:t>3.) Третий – через ожидания</a:t>
            </a:r>
          </a:p>
          <a:p>
            <a:r>
              <a:rPr lang="ru-RU" baseline="0" dirty="0" smtClean="0"/>
              <a:t>Так БР управляет инфляцией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E1E7E-853E-4839-8A31-018A3E87A0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3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Годовая инфляция </a:t>
            </a:r>
            <a:r>
              <a:rPr lang="ru-RU" dirty="0" smtClean="0"/>
              <a:t>в январе 2019 года соответствовала нижней границе ожиданий Банка России.</a:t>
            </a:r>
            <a:r>
              <a:rPr lang="ru-RU" i="1" dirty="0" smtClean="0"/>
              <a:t> </a:t>
            </a:r>
            <a:r>
              <a:rPr lang="ru-RU" dirty="0" smtClean="0"/>
              <a:t>В январе годовой темп прироста потребительских цен увеличился до 5,0% (с 4,3% в декабре 2018 года). </a:t>
            </a:r>
          </a:p>
          <a:p>
            <a:endParaRPr lang="ru-RU" dirty="0" smtClean="0"/>
          </a:p>
          <a:p>
            <a:r>
              <a:rPr lang="ru-RU" dirty="0" smtClean="0"/>
              <a:t>Вклад </a:t>
            </a:r>
            <a:r>
              <a:rPr lang="ru-RU" u="sng" dirty="0" smtClean="0"/>
              <a:t>повышения НДС </a:t>
            </a:r>
            <a:r>
              <a:rPr lang="ru-RU" dirty="0" smtClean="0"/>
              <a:t>в годовые темпы роста потребительских цен в январе был умеренным. В полной мере влияние НДС на инфляцию можно будет оценить не ранее апреля текущего года. </a:t>
            </a:r>
          </a:p>
          <a:p>
            <a:endParaRPr lang="ru-RU" dirty="0" smtClean="0"/>
          </a:p>
          <a:p>
            <a:r>
              <a:rPr lang="ru-RU" b="1" dirty="0" smtClean="0"/>
              <a:t>Баланс рисков </a:t>
            </a:r>
            <a:r>
              <a:rPr lang="ru-RU" dirty="0" smtClean="0"/>
              <a:t>остается смещенным в </a:t>
            </a:r>
            <a:r>
              <a:rPr lang="ru-RU" u="sng" dirty="0" smtClean="0"/>
              <a:t>сторону </a:t>
            </a:r>
            <a:r>
              <a:rPr lang="ru-RU" u="sng" dirty="0" err="1" smtClean="0"/>
              <a:t>проинфляционных</a:t>
            </a:r>
            <a:r>
              <a:rPr lang="ru-RU" u="sng" dirty="0" smtClean="0"/>
              <a:t> рисков, особенно на краткосрочном горизонте </a:t>
            </a:r>
            <a:r>
              <a:rPr lang="ru-RU" dirty="0" smtClean="0"/>
              <a:t>в связи с повышением НДС и динамикой цен на отдельные продовольственные товары. </a:t>
            </a:r>
          </a:p>
          <a:p>
            <a:r>
              <a:rPr lang="ru-RU" dirty="0" smtClean="0"/>
              <a:t>Сохраняется неопределенность относительно дальнейшего развития внешних условий и их влияния на цены финансовых активов. </a:t>
            </a:r>
          </a:p>
          <a:p>
            <a:r>
              <a:rPr lang="ru-RU" dirty="0" smtClean="0"/>
              <a:t>Несмотря на рост нефтяных цен в январе 2019 года, риски превышения предложения над спросом на рынке нефти в 2019 году остаются повышенными.</a:t>
            </a:r>
          </a:p>
          <a:p>
            <a:r>
              <a:rPr lang="ru-RU" dirty="0" smtClean="0"/>
              <a:t>Пересмотр ожидаемых темпов ужесточения денежно-кредитной политики ФРС США и центральными банками других стран с развитыми рынками снижает риски устойчивого оттока капитала из стран с формирующимися рынками. Вместе с тем геополитические факторы могут привести к усилению волатильности на товарных и финансовых рынках и оказать влияние на курсовые и инфляционные ожидания.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02FF-823F-46E0-BF12-124C764DA7E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3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В январе годовой темп прироста потребительских цен увеличился до 5,0% (с 4,3% в декабре 2018 года).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Существенную роль в повышении инфляции в январе сыграло увеличение темпа роста цен на </a:t>
            </a:r>
            <a:r>
              <a:rPr lang="ru-RU" u="sng" dirty="0" smtClean="0"/>
              <a:t>продовольственные товары </a:t>
            </a:r>
            <a:r>
              <a:rPr lang="ru-RU" dirty="0" smtClean="0"/>
              <a:t>до 5,5% (с 4,7% в декабре 2018 года). Ускорение продовольственной инфляции носит во многом восстановительный характер после ее существенного снижения во второй половине 2017 — первой половине 2018 года. Кроме того, завершается подстройка цен к произошедшему во втором полугодии 2018 года ослаблению рубля. Цены на непродовольственные товары и услуги за последние 12 месяцев увеличились в меньшей мере, чем на продовольственном рынке.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По прогнозу Банка России, под действием повышения НДС и произошедшего в 2018 году ослабления рубля годовая инфляция временно ускорится, достигнув максимума в первом полугодии 2019 года, и составит 5,0–5,5% на конец 2019 года.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ускорения в первом квартале 2019 года инфляция будет замедляться. Со второго-третьего квартала 2019 г. квартальный рост цен с поправкой на сезонность составит 1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будет соответствовать 4% инфляции в пересчете на год. Следы влияния разовых факторов на годовую инфляцию окончательно исчезнут через год, в первом квартале 2020 года. </a:t>
            </a:r>
            <a:r>
              <a:rPr lang="ru-RU" dirty="0" smtClean="0"/>
              <a:t>Годовая инфляция вернется к 4% в первой половине 2020 года, когда эффекты произошедшего ослабления рубля и повышения НДС будут исчерпаны.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02FF-823F-46E0-BF12-124C764DA7E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Годовая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продовольственная инфляция выросла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5,5% в январе. Основными факторами ее изменения, как и в предыдущие месяцы, были факторы со стороны предложения и курсовая динамика. Повышение НДС могло оказать небольшое, в основном косвенное влияние, поскольку продовольствие облагается преимущественно по льготным ставкам НДС, которые не менялись.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январе 2019 г. заметный вклад в ускорение годовой продовольственной инфляции внесло повышение темпов роста </a:t>
            </a:r>
            <a:r>
              <a:rPr lang="ru-RU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 на птицу и яйца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 динамику цен этих продуктов в январе текущего года, как и в предыдущие месяцы, влияло усиление давления со стороны затрат как результат ослабления рубля и удорожания кормовой базы (фуражного зерна, масличных культур). Цены на эти товары в условиях высокой насыщенности рынков долгое время росли очень медленно или даже снижались, поэтому сейчас они восстанавливаются.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Годовые темпы роста цен на </a:t>
            </a:r>
            <a:r>
              <a:rPr lang="ru-RU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плодоовощную продукцию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январе возросли в значительной мере за счет эффекта базы: в январе 2018 г. удорожание овощей и фруктов было нетипично слабым, с поправкой на сезонный фактор отмечалось их удешевление. В январе 2019 г. основной вклад в повышение годовых темпов роста цен на плодоовощную продукцию внесла динамика цен на помидоры и огурцы, при этом цены на них остались заметно ниже, чем два года назад. Повышение годового темпа роста цен на фрукты, которые облагаются НДС по основной ставке, было умеренным (+0,3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п.п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.). При этом динамика цен на отдельные продукты была разнонаправленной (индексы цен на апельсины повысились, на бананы, груши, виноград – снизились).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Удорожание сахара также связано с факторами со стороны предложения: сократились посевные площади и снизились урожаи сахарной свеклы после падения цен в 2017 году. Но, несмотря на рост, потребительские цены на сахар остаются ниже, чем в конце 2015 года.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Ускорение роста цен на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непродовольственные товары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было меньше, чем прогнозировалось. В частности, это может указывать на более продолжительный перенос налоговых изменений в цены на фоне консервативного потребительского поведения домашних хозяйств, а также на отсутствие в январе признаков заметных вторичных эффектов от роста НДС.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Годовой темп прироста цен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услуги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январе 2019 г. составил 5,0%. Основной вклад внесла динамика цен и тарифов на жилищно-коммунальные услуги. Их повышение (на 1,5 – 1,9%), не характерное для января, было обусловлено изменением ставки НДС. Тем не менее повышение в январе будет компенсировано меньшей индексацией совокупного платежа граждан за коммунальные услуги в июле (на 2,4%), поэтому в целом за 2019 г. его увеличение будет находиться вблизи целевого значения инфляции. Кроме того, во многих регионах ускорился рост тарифов на утилизацию коммунальных отходов в рамках масштабной реорганизации системы обращения с твердыми коммунальными отходами.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02FF-823F-46E0-BF12-124C764DA7E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2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Инфляционные ожидания населения и бизнеса остаются </a:t>
            </a:r>
            <a:r>
              <a:rPr lang="ru-RU" dirty="0" err="1" smtClean="0"/>
              <a:t>незаякоренными</a:t>
            </a:r>
            <a:r>
              <a:rPr lang="ru-RU" dirty="0" smtClean="0"/>
              <a:t>. Ценовые ожидания предприятий в январе</a:t>
            </a:r>
            <a:r>
              <a:rPr lang="ru-RU" baseline="0" dirty="0" smtClean="0"/>
              <a:t> </a:t>
            </a:r>
            <a:r>
              <a:rPr lang="ru-RU" dirty="0" smtClean="0"/>
              <a:t>увеличились в связи с произошедшим ранее ослаблением рубля и повышением НДС. Инфляционные ожидания населения повысились незначительно.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02FF-823F-46E0-BF12-124C764DA7E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7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73923"/>
            <a:ext cx="10866395" cy="453187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9373636" y="6305798"/>
            <a:ext cx="2330959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305798"/>
            <a:ext cx="8428208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360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006601"/>
            <a:ext cx="10865532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838200" y="1484998"/>
            <a:ext cx="10865535" cy="5216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9372775" y="6305798"/>
            <a:ext cx="2330959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6305798"/>
            <a:ext cx="8428208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5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8627" y="2006601"/>
            <a:ext cx="3649631" cy="4278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4499505" y="2006601"/>
            <a:ext cx="3624715" cy="429330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8165468" y="2006601"/>
            <a:ext cx="3567135" cy="42784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838200" y="1519924"/>
            <a:ext cx="10865535" cy="486677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9373636" y="6310834"/>
            <a:ext cx="2330959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1" y="6305798"/>
            <a:ext cx="8428208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849477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72816"/>
            <a:ext cx="5231953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838199" y="4073445"/>
            <a:ext cx="5231956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6121854" y="1772816"/>
            <a:ext cx="5582743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6121854" y="4073445"/>
            <a:ext cx="5582743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373636" y="6310834"/>
            <a:ext cx="2330959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6305798"/>
            <a:ext cx="8428208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839060" y="1515042"/>
            <a:ext cx="10865535" cy="48243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789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001" y="851414"/>
            <a:ext cx="10866395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3" y="2132857"/>
            <a:ext cx="5405537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198" y="2132857"/>
            <a:ext cx="5405537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299918" y="5085186"/>
            <a:ext cx="5405537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840002" y="5085186"/>
            <a:ext cx="5405537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841849" y="1772817"/>
            <a:ext cx="5405537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6300557" y="1772816"/>
            <a:ext cx="5405537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841849" y="4725144"/>
            <a:ext cx="5405537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6300557" y="4725144"/>
            <a:ext cx="5405537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9373636" y="6310834"/>
            <a:ext cx="2330959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838201" y="6305798"/>
            <a:ext cx="8428208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9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18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3" y="1998133"/>
            <a:ext cx="5405537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198" y="1998133"/>
            <a:ext cx="5405537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838200" y="1489389"/>
            <a:ext cx="10865535" cy="50874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9372775" y="6305798"/>
            <a:ext cx="2330959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6305798"/>
            <a:ext cx="5405540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298193" y="6305796"/>
            <a:ext cx="3020124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9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7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36982"/>
            <a:ext cx="5417355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1396" y="1736982"/>
            <a:ext cx="5433199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838201" y="5139186"/>
            <a:ext cx="10868677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9373636" y="6310834"/>
            <a:ext cx="2330959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6305798"/>
            <a:ext cx="8428208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8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39080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532395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9373636" y="6310834"/>
            <a:ext cx="2330959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6305798"/>
            <a:ext cx="51816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172199" y="6305798"/>
            <a:ext cx="233095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8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7461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91" y="1107506"/>
            <a:ext cx="11325222" cy="606994"/>
          </a:xfr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К решению по ключевой ставке (март 2019)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33755" y="1714501"/>
            <a:ext cx="5554785" cy="470217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33754" y="6416675"/>
            <a:ext cx="5769708" cy="324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9089292" y="6416675"/>
            <a:ext cx="2667978" cy="324000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Автор, телефон</a:t>
            </a:r>
          </a:p>
          <a:p>
            <a:pPr lvl="0"/>
            <a:r>
              <a:rPr lang="ru-RU" dirty="0" smtClean="0"/>
              <a:t>Дата обновления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6"/>
          </p:nvPr>
        </p:nvSpPr>
        <p:spPr>
          <a:xfrm>
            <a:off x="6203463" y="1714501"/>
            <a:ext cx="5554785" cy="470217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83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Февраль 2019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Февраль 2019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6339" y="3797299"/>
            <a:ext cx="4062411" cy="2117725"/>
          </a:xfrm>
        </p:spPr>
        <p:txBody>
          <a:bodyPr/>
          <a:lstStyle/>
          <a:p>
            <a:r>
              <a:rPr lang="ru-RU" b="1" dirty="0"/>
              <a:t>ЦЕЛИ И ПРИНЦИПЫ ДЕНЕЖНО-КРЕДИТНОЙ ПОЛИТИКИ БАНКА </a:t>
            </a:r>
            <a:r>
              <a:rPr lang="ru-RU" b="1" dirty="0" smtClean="0"/>
              <a:t>РОССИИ</a:t>
            </a:r>
          </a:p>
          <a:p>
            <a:endParaRPr lang="ru-RU" b="1" dirty="0"/>
          </a:p>
          <a:p>
            <a:r>
              <a:rPr lang="ru-RU" sz="1800" b="1" dirty="0" smtClean="0"/>
              <a:t>Решение по ключевой ставке</a:t>
            </a:r>
            <a:endParaRPr lang="ru-RU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Февраль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6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Инфляционные ожидания населения и предприятий повысились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0674186"/>
              </p:ext>
            </p:extLst>
          </p:nvPr>
        </p:nvGraphicFramePr>
        <p:xfrm>
          <a:off x="479618" y="2164454"/>
          <a:ext cx="5783263" cy="4141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Объект 2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7076671"/>
              </p:ext>
            </p:extLst>
          </p:nvPr>
        </p:nvGraphicFramePr>
        <p:xfrm>
          <a:off x="6259513" y="2164454"/>
          <a:ext cx="5499100" cy="414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4"/>
          </p:nvPr>
        </p:nvSpPr>
        <p:spPr>
          <a:xfrm>
            <a:off x="433388" y="1557460"/>
            <a:ext cx="11270347" cy="508745"/>
          </a:xfrm>
        </p:spPr>
        <p:txBody>
          <a:bodyPr/>
          <a:lstStyle/>
          <a:p>
            <a:r>
              <a:rPr lang="ru-RU" dirty="0" smtClean="0"/>
              <a:t>в ответ на повышение НДС и ранее произошедшее ослабление рубля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/>
          </p:nvPr>
        </p:nvSpPr>
        <p:spPr>
          <a:xfrm>
            <a:off x="433388" y="6305798"/>
            <a:ext cx="5554662" cy="288925"/>
          </a:xfrm>
        </p:spPr>
        <p:txBody>
          <a:bodyPr/>
          <a:lstStyle/>
          <a:p>
            <a:r>
              <a:rPr lang="ru-RU" dirty="0" smtClean="0"/>
              <a:t>Источник: ООО «</a:t>
            </a:r>
            <a:r>
              <a:rPr lang="ru-RU" dirty="0" err="1" smtClean="0"/>
              <a:t>инФОМ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mtClean="0"/>
              <a:t>Источник: Мониторинг предприятий (Банк России).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Февраль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9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Расширение кредитования не несет дополнительных </a:t>
            </a:r>
            <a:r>
              <a:rPr lang="ru-RU" dirty="0" err="1" smtClean="0"/>
              <a:t>проинфляционных</a:t>
            </a:r>
            <a:r>
              <a:rPr lang="ru-RU" dirty="0" smtClean="0"/>
              <a:t> рисков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4"/>
          </p:nvPr>
        </p:nvSpPr>
        <p:spPr>
          <a:xfrm>
            <a:off x="433388" y="1811832"/>
            <a:ext cx="10720387" cy="508745"/>
          </a:xfrm>
        </p:spPr>
        <p:txBody>
          <a:bodyPr/>
          <a:lstStyle/>
          <a:p>
            <a:r>
              <a:rPr lang="ru-RU" dirty="0" smtClean="0"/>
              <a:t>Рост кредитного портфеля банков продолжается. Процентные ставки на кредитно-депозитном рынке несколько повысились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mtClean="0"/>
              <a:t>Источник:</a:t>
            </a:r>
            <a:r>
              <a:rPr lang="en-US" smtClean="0"/>
              <a:t> </a:t>
            </a:r>
            <a:r>
              <a:rPr lang="ru-RU" smtClean="0"/>
              <a:t>Банк России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mtClean="0"/>
              <a:t>Февраль 2019</a:t>
            </a:r>
            <a:endParaRPr lang="ru-RU" dirty="0"/>
          </a:p>
        </p:txBody>
      </p:sp>
      <p:graphicFrame>
        <p:nvGraphicFramePr>
          <p:cNvPr id="23" name="Объект 22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33388" y="2320577"/>
          <a:ext cx="5554662" cy="398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297613" y="2320577"/>
          <a:ext cx="5405437" cy="398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4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8" y="1107506"/>
            <a:ext cx="11325224" cy="6069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Темпы расширения потребительского спроса остаются </a:t>
            </a:r>
            <a:r>
              <a:rPr lang="ru-RU" dirty="0"/>
              <a:t>умеренными.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конце 2018 г. рост деловой активности замедлился </a:t>
            </a:r>
            <a:endParaRPr lang="ru-RU" dirty="0"/>
          </a:p>
        </p:txBody>
      </p:sp>
      <p:graphicFrame>
        <p:nvGraphicFramePr>
          <p:cNvPr id="17" name="Объект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8088470"/>
              </p:ext>
            </p:extLst>
          </p:nvPr>
        </p:nvGraphicFramePr>
        <p:xfrm>
          <a:off x="433388" y="1998663"/>
          <a:ext cx="5554662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Источник:</a:t>
            </a:r>
            <a:r>
              <a:rPr lang="en-US" dirty="0"/>
              <a:t> </a:t>
            </a:r>
            <a:r>
              <a:rPr lang="ru-RU" dirty="0"/>
              <a:t>Банк </a:t>
            </a:r>
            <a:r>
              <a:rPr lang="ru-RU" dirty="0" smtClean="0"/>
              <a:t>России, Росстат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февраль 2019</a:t>
            </a:r>
            <a:endParaRPr lang="ru-RU" dirty="0"/>
          </a:p>
        </p:txBody>
      </p:sp>
      <p:graphicFrame>
        <p:nvGraphicFramePr>
          <p:cNvPr id="13" name="Объект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038963"/>
              </p:ext>
            </p:extLst>
          </p:nvPr>
        </p:nvGraphicFramePr>
        <p:xfrm>
          <a:off x="6297613" y="1998663"/>
          <a:ext cx="5461000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79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971550"/>
            <a:ext cx="11325225" cy="742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Банк России прогнозирует годовую инфляцию в интервале 5,0-5,5% в конце 2019 года с возвращением к 4% в первой половине 2020 года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433388" y="6305798"/>
            <a:ext cx="8833021" cy="288925"/>
          </a:xfrm>
        </p:spPr>
        <p:txBody>
          <a:bodyPr/>
          <a:lstStyle/>
          <a:p>
            <a:r>
              <a:rPr lang="ru-RU" i="1" dirty="0"/>
              <a:t>Источник: Доклад </a:t>
            </a:r>
            <a:r>
              <a:rPr lang="ru-RU" i="1" dirty="0">
                <a:cs typeface="Arial" pitchFamily="34" charset="0"/>
              </a:rPr>
              <a:t>о денежно-кредитной политике, №4 (24), декабрь 2018 г</a:t>
            </a:r>
            <a:r>
              <a:rPr lang="ru-RU" i="1" dirty="0" smtClean="0">
                <a:cs typeface="Arial" pitchFamily="34" charset="0"/>
              </a:rPr>
              <a:t>.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За 2018 г. – данные Росстата.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Февраль 2019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33389" y="1948609"/>
          <a:ext cx="11271204" cy="3692772"/>
        </p:xfrm>
        <a:graphic>
          <a:graphicData uri="http://schemas.openxmlformats.org/drawingml/2006/table">
            <a:tbl>
              <a:tblPr/>
              <a:tblGrid>
                <a:gridCol w="6586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1882">
                <a:tc rowSpan="2"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ru-RU" sz="11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Прирост в % к предыдущему</a:t>
                      </a:r>
                      <a:r>
                        <a:rPr lang="ru-RU" sz="110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периоду, если не указано иное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A8A8D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факт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A8A8D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2018 (оценка)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A8A8D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A8A8D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rgbClr val="8A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Базовый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379"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на нефть марки 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Urals (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средняя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за год), доллар США за баррель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60"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Инфляция, в % декабрь к декабрю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предыдущего года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ru-RU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ru-RU" sz="13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  <a:endParaRPr lang="ru-RU" sz="13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ru-RU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5,0-5,5</a:t>
                      </a:r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379"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Валовый внутренний продукт*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2,3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1,2-1,7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1,8-2,3</a:t>
                      </a:r>
                      <a:endParaRPr lang="ru-RU" sz="13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2,0-3,0</a:t>
                      </a:r>
                      <a:endParaRPr lang="ru-RU" sz="13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493"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конечное потребление</a:t>
                      </a:r>
                      <a:endParaRPr lang="en-US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176213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домашних хозяйств</a:t>
                      </a:r>
                      <a:endParaRPr lang="en-US" sz="1200" b="0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2,2</a:t>
                      </a:r>
                      <a:endParaRPr lang="ru-RU" sz="13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1,0-1,5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1,0-1,5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1,5-2,0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1,5-2,0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2,0-2,5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2,5-3,0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493"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Валовое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накопление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indent="176213" algn="l" rtl="0" fontAlgn="ctr">
                        <a:lnSpc>
                          <a:spcPct val="120000"/>
                        </a:lnSpc>
                      </a:pP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валовое накопление основного капитала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4,9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2,3</a:t>
                      </a:r>
                      <a:endParaRPr lang="ru-RU" sz="13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1,5-2,5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1,8-2,3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2,5-3,5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3,0-3,5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3,5-4,5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3,5-4,5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493"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l" rtl="0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Экспорт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indent="0" algn="l" rtl="0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Импорт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3,2-3,7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2,5-3,0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2,7-3,2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3,5-4,0</a:t>
                      </a:r>
                      <a:endParaRPr lang="ru-RU" sz="13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2,7-3,2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4,5-5,0</a:t>
                      </a:r>
                      <a:endParaRPr lang="ru-RU" sz="13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746"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Денежная масса в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национальном определении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11,0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7-11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7-12</a:t>
                      </a:r>
                      <a:endParaRPr lang="ru-RU" sz="13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7-12</a:t>
                      </a:r>
                      <a:endParaRPr lang="ru-RU" sz="13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0240"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Кредит экономике (организациям и населению) в руб. и ин. валюте**</a:t>
                      </a:r>
                    </a:p>
                    <a:p>
                      <a:pPr marL="352425" marR="0" indent="-171450" algn="l" defTabSz="804649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 нефинансовым и</a:t>
                      </a:r>
                      <a:r>
                        <a:rPr lang="ru-RU" sz="12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финансовым организациям </a:t>
                      </a:r>
                    </a:p>
                    <a:p>
                      <a:pPr marL="352425" marR="0" indent="-171450" algn="l" defTabSz="804649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 населению</a:t>
                      </a:r>
                      <a:endParaRPr lang="en-US" sz="12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A8A8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8,2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7,1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12,0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A8A8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11,5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22,0</a:t>
                      </a:r>
                      <a:endParaRPr lang="ru-RU" sz="13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A8A8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7-11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7-10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12-17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A8A8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7-12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6-10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10-15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7-12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6-10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10-15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3388" y="5634852"/>
            <a:ext cx="11271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>
                <a:cs typeface="Arial" pitchFamily="34" charset="0"/>
              </a:rPr>
              <a:t>*  Данные за 2017 год – оценка Банка России с учётом пересмотра Росстатом данных по промышленному производству.</a:t>
            </a:r>
          </a:p>
          <a:p>
            <a:r>
              <a:rPr lang="ru-RU" sz="800" i="1" dirty="0">
                <a:cs typeface="Arial" pitchFamily="34" charset="0"/>
              </a:rPr>
              <a:t>** </a:t>
            </a:r>
            <a:r>
              <a:rPr lang="ru-RU" sz="800" i="1" dirty="0"/>
              <a:t>Под кредитом экономике со стороны банковского сектора подразумеваются все требования банковского сектора к нефинансовым и финансовым организациям и населению в валюте Российской Федерации, иностранной валюте и драгоценных металлах, включая предоставленные кредиты (в том числе просроченную задолженность), просроченные проценты по кредитам, вложения кредитных организаций в долговые и долевые ценные бумаги и векселя, а также прочие формы участия в капитале нефинансовых и финансовых организаций и прочую дебиторскую задолженность по расчетным операциям с нефинансовыми и финансовыми организациями  и населением.</a:t>
            </a:r>
            <a:r>
              <a:rPr lang="en-US" sz="800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endParaRPr lang="ru-RU" sz="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Депозитно-кредитный рынок – </a:t>
            </a:r>
            <a:r>
              <a:rPr lang="ru-RU" dirty="0" smtClean="0"/>
              <a:t>ставки</a:t>
            </a:r>
            <a:r>
              <a:rPr lang="en-US" dirty="0" smtClean="0"/>
              <a:t> (2)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Источник: Банк России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9999631"/>
              </p:ext>
            </p:extLst>
          </p:nvPr>
        </p:nvGraphicFramePr>
        <p:xfrm>
          <a:off x="1144530" y="1768599"/>
          <a:ext cx="421005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Объект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5974156"/>
              </p:ext>
            </p:extLst>
          </p:nvPr>
        </p:nvGraphicFramePr>
        <p:xfrm>
          <a:off x="6594141" y="1714500"/>
          <a:ext cx="44958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8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832" y="912342"/>
            <a:ext cx="8828946" cy="566865"/>
          </a:xfrm>
        </p:spPr>
        <p:txBody>
          <a:bodyPr/>
          <a:lstStyle/>
          <a:p>
            <a:r>
              <a:rPr lang="ru-RU" dirty="0"/>
              <a:t>Депозитно-кредитный рынок – ставки </a:t>
            </a:r>
            <a:r>
              <a:rPr lang="ru-RU" dirty="0" smtClean="0"/>
              <a:t>(1)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262791" y="335859"/>
            <a:ext cx="390193" cy="469858"/>
          </a:xfrm>
        </p:spPr>
        <p:txBody>
          <a:bodyPr/>
          <a:lstStyle/>
          <a:p>
            <a:fld id="{2EC4EB27-9ADE-42C2-9A98-47F5822B2EE7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22" name="Объект 21"/>
          <p:cNvGraphicFramePr>
            <a:graphicFrameLocks noGrp="1"/>
          </p:cNvGraphicFramePr>
          <p:nvPr>
            <p:ph sz="half" idx="14"/>
            <p:extLst/>
          </p:nvPr>
        </p:nvGraphicFramePr>
        <p:xfrm>
          <a:off x="1824038" y="5345044"/>
          <a:ext cx="8831262" cy="950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Источник: Банк России, </a:t>
            </a:r>
            <a:r>
              <a:rPr lang="en-US" dirty="0" err="1" smtClean="0"/>
              <a:t>Cbonds</a:t>
            </a:r>
            <a:r>
              <a:rPr lang="en-US" dirty="0" smtClean="0"/>
              <a:t>, </a:t>
            </a:r>
            <a:r>
              <a:rPr lang="ru-RU" dirty="0" smtClean="0"/>
              <a:t>расчеты ДДКП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Денежно-кредитные условия</a:t>
            </a: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553674" y="1320754"/>
            <a:ext cx="10086626" cy="5087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</a:defRPr>
            </a:lvl1pPr>
            <a:lvl2pPr marL="889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2pPr>
            <a:lvl3pPr marL="268288" indent="-904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 marL="357188" indent="-88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4pPr>
            <a:lvl5pPr marL="446088" indent="-88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Сдвиг трансфертной кривой в полной мере уже отражен в инструментах до 1 года; по долгосрочным инструментам – как по депозитам, но особенно по кредитам – ставки ниже модельных значений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6153246"/>
              </p:ext>
            </p:extLst>
          </p:nvPr>
        </p:nvGraphicFramePr>
        <p:xfrm>
          <a:off x="943195" y="1886265"/>
          <a:ext cx="4402137" cy="340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238875" y="1736726"/>
          <a:ext cx="4414838" cy="340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Динамика процентной маржи по банковским операциям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Источник: Банк России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495426" y="1714501"/>
          <a:ext cx="4513263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Объект 15"/>
          <p:cNvGraphicFramePr>
            <a:graphicFrameLocks noGrp="1"/>
          </p:cNvGraphicFramePr>
          <p:nvPr>
            <p:ph sz="quarter" idx="16"/>
            <p:extLst/>
          </p:nvPr>
        </p:nvGraphicFramePr>
        <p:xfrm>
          <a:off x="6183313" y="1714501"/>
          <a:ext cx="4513262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6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Кредит – неценовые </a:t>
            </a:r>
            <a:r>
              <a:rPr lang="ru-RU" dirty="0" smtClean="0"/>
              <a:t>условия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Источник: Банк России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800" dirty="0"/>
              <a:t>Денежно-кредитные условия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21709" y="6090886"/>
            <a:ext cx="7633603" cy="243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894" i="1" dirty="0">
                <a:solidFill>
                  <a:srgbClr val="000000"/>
                </a:solidFill>
              </a:rPr>
              <a:t>* Характеризуется долей банков, выбравших ту или иную степень жесткости условий кредитования, в общем числе опрошенных КО</a:t>
            </a:r>
            <a:endParaRPr lang="ru-RU" sz="731" i="1" dirty="0">
              <a:solidFill>
                <a:srgbClr val="000000"/>
              </a:solidFill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438162" y="1547322"/>
            <a:ext cx="8828247" cy="4892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88900" indent="-88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9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46088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Условия кредитования для корпораций остаются несколько более жесткими, чем для населения 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/>
          </p:nvPr>
        </p:nvGraphicFramePr>
        <p:xfrm>
          <a:off x="1824039" y="1773239"/>
          <a:ext cx="8829675" cy="433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9916" y="945093"/>
            <a:ext cx="11179771" cy="459222"/>
          </a:xfrm>
        </p:spPr>
        <p:txBody>
          <a:bodyPr/>
          <a:lstStyle/>
          <a:p>
            <a:r>
              <a:rPr lang="ru-RU" dirty="0" smtClean="0"/>
              <a:t>Кредиты – розничный и корпоративный кредитный портфель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Источник: Банк России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Денежно-кредитные условия</a:t>
            </a: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429916" y="1475654"/>
            <a:ext cx="10142121" cy="5087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</a:defRPr>
            </a:lvl1pPr>
            <a:lvl2pPr marL="889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2pPr>
            <a:lvl3pPr marL="268288" indent="-904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 marL="357188" indent="-88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4pPr>
            <a:lvl5pPr marL="446088" indent="-88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Рост потребительского и ипотечного кредитования продолжает ускоряться, на корпоративном сегменте рынка рублевые кредиты продолжают вытеснять валютные.</a:t>
            </a:r>
            <a:endParaRPr lang="ru-RU" dirty="0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824038" y="1825625"/>
          <a:ext cx="421005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Объект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3701163"/>
              </p:ext>
            </p:extLst>
          </p:nvPr>
        </p:nvGraphicFramePr>
        <p:xfrm>
          <a:off x="6690497" y="1825625"/>
          <a:ext cx="44958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принципы денежно-кредитной политики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mtClean="0"/>
              <a:t>Февраль 2019</a:t>
            </a:r>
            <a:endParaRPr lang="ru-RU" dirty="0"/>
          </a:p>
        </p:txBody>
      </p:sp>
      <p:graphicFrame>
        <p:nvGraphicFramePr>
          <p:cNvPr id="2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327778"/>
              </p:ext>
            </p:extLst>
          </p:nvPr>
        </p:nvGraphicFramePr>
        <p:xfrm>
          <a:off x="838200" y="1773239"/>
          <a:ext cx="10544176" cy="4532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57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 descr="ii_jkv5qb2u0_1653db8c67df2d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55" y="1963898"/>
            <a:ext cx="4623856" cy="3845975"/>
          </a:xfrm>
        </p:spPr>
      </p:pic>
      <p:sp>
        <p:nvSpPr>
          <p:cNvPr id="25" name="Прямоугольник 24"/>
          <p:cNvSpPr/>
          <p:nvPr/>
        </p:nvSpPr>
        <p:spPr>
          <a:xfrm>
            <a:off x="433388" y="2789746"/>
            <a:ext cx="3452812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Угроза дефляции</a:t>
            </a:r>
            <a:r>
              <a:rPr lang="ru-RU" sz="1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отдельных рынках </a:t>
            </a: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 не покупают →</a:t>
            </a: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 не производят →</a:t>
            </a: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развивается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33413"/>
            <a:endParaRPr lang="ru-RU" sz="1400" b="1" dirty="0">
              <a:solidFill>
                <a:srgbClr val="D74B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33413"/>
            <a:r>
              <a:rPr lang="ru-RU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Сложность достижения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</a:t>
            </a:r>
            <a:r>
              <a:rPr lang="ru-RU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низкой цели </a:t>
            </a:r>
          </a:p>
          <a:p>
            <a:pPr marL="271463" indent="-184150" defTabSz="633413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Структурные особенности экономики</a:t>
            </a:r>
          </a:p>
          <a:p>
            <a:pPr marL="271463" indent="-184150" defTabSz="633413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Повышенные и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незаякоренные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инфляционные ожидания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Денежно-кредитная политика нацелена на обеспечение ценовой стабильности – закрепление инфляции вблизи 4%</a:t>
            </a:r>
            <a:endParaRPr lang="ru-RU" dirty="0"/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4"/>
          </p:nvPr>
        </p:nvSpPr>
        <p:spPr>
          <a:xfrm>
            <a:off x="433387" y="1834619"/>
            <a:ext cx="10865535" cy="317327"/>
          </a:xfrm>
        </p:spPr>
        <p:txBody>
          <a:bodyPr/>
          <a:lstStyle/>
          <a:p>
            <a:r>
              <a:rPr lang="ru-RU" dirty="0" smtClean="0"/>
              <a:t>Почему цель по инфляции – именно вблизи 4%?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" name="Текст 4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" name="Текст 4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Февраль 2019</a:t>
            </a:r>
            <a:endParaRPr lang="ru-RU" dirty="0"/>
          </a:p>
        </p:txBody>
      </p:sp>
      <p:sp>
        <p:nvSpPr>
          <p:cNvPr id="51" name="Rounded Rectangle 50"/>
          <p:cNvSpPr/>
          <p:nvPr/>
        </p:nvSpPr>
        <p:spPr>
          <a:xfrm>
            <a:off x="1798914" y="5750968"/>
            <a:ext cx="8853370" cy="53205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 algn="just">
              <a:buFont typeface="Wingdings" panose="05000000000000000000" pitchFamily="2" charset="2"/>
              <a:buChar char="§"/>
            </a:pPr>
            <a:r>
              <a:rPr lang="ru-RU" sz="1477" dirty="0">
                <a:solidFill>
                  <a:schemeClr val="bg2">
                    <a:lumMod val="10000"/>
                  </a:schemeClr>
                </a:solidFill>
              </a:rPr>
              <a:t>Допускается краткосрочное отклонение от цели, в среднесрочной перспективе – возвращение</a:t>
            </a:r>
          </a:p>
          <a:p>
            <a:pPr marL="174625" indent="-174625" algn="just">
              <a:buFont typeface="Wingdings" panose="05000000000000000000" pitchFamily="2" charset="2"/>
              <a:buChar char="§"/>
            </a:pPr>
            <a:r>
              <a:rPr lang="ru-RU" sz="1477" dirty="0">
                <a:solidFill>
                  <a:schemeClr val="bg2">
                    <a:lumMod val="10000"/>
                  </a:schemeClr>
                </a:solidFill>
              </a:rPr>
              <a:t>Допускается некоторый разброс вокруг цели на рынках отдельных товаров и регионов</a:t>
            </a:r>
            <a:endParaRPr lang="en-US" sz="1477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19042" y="2770892"/>
            <a:ext cx="3339571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шоки</a:t>
            </a:r>
          </a:p>
          <a:p>
            <a:pPr marL="174625" lvl="4" indent="-174625" defTabSz="179388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Питание дорожает быстрее всего →</a:t>
            </a:r>
          </a:p>
          <a:p>
            <a:pPr marL="174625" lvl="4" indent="-174625" defTabSz="179388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Малообеспеченные 	семьи тратят всё на еду →</a:t>
            </a:r>
          </a:p>
          <a:p>
            <a:pPr marL="174625" lvl="4" indent="-174625" defTabSz="179388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Бедные становятся ещё беднее </a:t>
            </a:r>
          </a:p>
          <a:p>
            <a:pPr marL="174625" lvl="4" indent="-174625" defTabSz="179388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 строить долгосрочные бизнес-планы</a:t>
            </a:r>
          </a:p>
          <a:p>
            <a:pPr>
              <a:buNone/>
            </a:pPr>
            <a:endParaRPr lang="ru-RU" sz="1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Высокие издержки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борьбы  с инфляцией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12065" y="5269495"/>
            <a:ext cx="783770" cy="56315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80622" y="2343927"/>
            <a:ext cx="1538535" cy="358450"/>
          </a:xfrm>
          <a:prstGeom prst="rect">
            <a:avLst/>
          </a:prstGeom>
          <a:solidFill>
            <a:srgbClr val="0082BB"/>
          </a:solidFill>
          <a:ln>
            <a:solidFill>
              <a:srgbClr val="0082BB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&lt;&lt;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2782" y="2344794"/>
            <a:ext cx="1538535" cy="358450"/>
          </a:xfrm>
          <a:prstGeom prst="rect">
            <a:avLst/>
          </a:prstGeom>
          <a:solidFill>
            <a:srgbClr val="0082BB"/>
          </a:solidFill>
          <a:ln>
            <a:solidFill>
              <a:srgbClr val="0082BB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16027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Банк России создает важные условия для экономического роста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Февраль 2019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17"/>
          </p:nvPr>
        </p:nvSpPr>
        <p:spPr>
          <a:xfrm>
            <a:off x="3455922" y="1991548"/>
            <a:ext cx="5250066" cy="42933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14"/>
          </p:nvPr>
        </p:nvSpPr>
        <p:spPr>
          <a:xfrm>
            <a:off x="433387" y="1644610"/>
            <a:ext cx="10865535" cy="262088"/>
          </a:xfrm>
        </p:spPr>
        <p:txBody>
          <a:bodyPr/>
          <a:lstStyle/>
          <a:p>
            <a:r>
              <a:rPr lang="ru-RU" dirty="0" smtClean="0"/>
              <a:t>Соединение </a:t>
            </a:r>
            <a:r>
              <a:rPr lang="ru-RU" dirty="0"/>
              <a:t>усилий субъектов экономики и органов </a:t>
            </a:r>
            <a:r>
              <a:rPr lang="ru-RU" dirty="0" smtClean="0"/>
              <a:t>власти – для </a:t>
            </a:r>
            <a:r>
              <a:rPr lang="ru-RU" dirty="0"/>
              <a:t>дальнейшего устойчивого </a:t>
            </a:r>
            <a:r>
              <a:rPr lang="ru-RU" dirty="0" smtClean="0"/>
              <a:t>развития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503192" y="1998746"/>
            <a:ext cx="3634488" cy="4319100"/>
            <a:chOff x="339352" y="1556792"/>
            <a:chExt cx="3245495" cy="5112568"/>
          </a:xfrm>
        </p:grpSpPr>
        <p:sp>
          <p:nvSpPr>
            <p:cNvPr id="34" name="Rectangle 15"/>
            <p:cNvSpPr/>
            <p:nvPr/>
          </p:nvSpPr>
          <p:spPr>
            <a:xfrm>
              <a:off x="493204" y="1556792"/>
              <a:ext cx="2393899" cy="51125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1126" y="1694737"/>
              <a:ext cx="1617429" cy="420527"/>
            </a:xfrm>
            <a:prstGeom prst="rect">
              <a:avLst/>
            </a:prstGeom>
            <a:solidFill>
              <a:srgbClr val="BFBFBF"/>
            </a:solidFill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662" b="1" dirty="0"/>
                <a:t>Банк России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93204" y="2157660"/>
              <a:ext cx="2393900" cy="5252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chemeClr val="bg1"/>
                  </a:solidFill>
                </a:rPr>
                <a:t>Ценовая</a:t>
              </a:r>
              <a:br>
                <a:rPr lang="ru-RU" sz="1292" b="1" dirty="0">
                  <a:solidFill>
                    <a:schemeClr val="bg1"/>
                  </a:solidFill>
                </a:rPr>
              </a:br>
              <a:r>
                <a:rPr lang="ru-RU" sz="1292" b="1" dirty="0">
                  <a:solidFill>
                    <a:schemeClr val="bg1"/>
                  </a:solidFill>
                </a:rPr>
                <a:t>стабильность</a:t>
              </a:r>
              <a:endParaRPr lang="en-US" sz="1292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8019" y="2779981"/>
              <a:ext cx="2399085" cy="54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chemeClr val="accent1">
                      <a:lumMod val="50000"/>
                    </a:schemeClr>
                  </a:solidFill>
                </a:rPr>
                <a:t>Финансовая стабильность</a:t>
              </a:r>
              <a:endParaRPr lang="en-US" sz="1292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8019" y="5830971"/>
              <a:ext cx="2399085" cy="5365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chemeClr val="bg1"/>
                  </a:solidFill>
                </a:rPr>
                <a:t>Развитый устойчивый финансовый рынок</a:t>
              </a:r>
              <a:endParaRPr lang="en-US" sz="1292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8019" y="5217802"/>
              <a:ext cx="2399085" cy="5400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chemeClr val="bg1"/>
                  </a:solidFill>
                </a:rPr>
                <a:t>Развитая стабильная банковская система</a:t>
              </a:r>
              <a:endParaRPr lang="en-US" sz="1292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687560" y="4089845"/>
              <a:ext cx="1897287" cy="396044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9352" y="1997034"/>
              <a:ext cx="2701604" cy="209435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8019" y="3429000"/>
              <a:ext cx="2399085" cy="54761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292" dirty="0">
                  <a:solidFill>
                    <a:schemeClr val="bg2">
                      <a:lumMod val="10000"/>
                    </a:schemeClr>
                  </a:solidFill>
                </a:rPr>
                <a:t>Предсказуемые условия</a:t>
              </a:r>
              <a:br>
                <a:rPr lang="ru-RU" sz="1292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ru-RU" sz="1292" dirty="0">
                  <a:solidFill>
                    <a:schemeClr val="bg2">
                      <a:lumMod val="10000"/>
                    </a:schemeClr>
                  </a:solidFill>
                </a:rPr>
                <a:t>для накопления и инвестирования</a:t>
              </a:r>
              <a:endParaRPr lang="en-US" sz="1292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50916" y="4465161"/>
              <a:ext cx="2690040" cy="210534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8018" y="4576870"/>
              <a:ext cx="2399085" cy="5879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292" dirty="0">
                  <a:solidFill>
                    <a:schemeClr val="bg2">
                      <a:lumMod val="10000"/>
                    </a:schemeClr>
                  </a:solidFill>
                </a:rPr>
                <a:t>Эффективное перераспределение денежных средств </a:t>
              </a:r>
              <a:endParaRPr lang="en-US" sz="1292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862292" y="2026537"/>
            <a:ext cx="2459349" cy="2394213"/>
            <a:chOff x="3644712" y="1775546"/>
            <a:chExt cx="2664295" cy="2593731"/>
          </a:xfrm>
        </p:grpSpPr>
        <p:sp>
          <p:nvSpPr>
            <p:cNvPr id="13" name="Oval 12"/>
            <p:cNvSpPr/>
            <p:nvPr/>
          </p:nvSpPr>
          <p:spPr>
            <a:xfrm rot="16200000">
              <a:off x="3679994" y="1740264"/>
              <a:ext cx="2593731" cy="266429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ircle">
                <a:avLst/>
              </a:prstTxWarp>
            </a:bodyPr>
            <a:lstStyle/>
            <a:p>
              <a:pPr algn="ctr"/>
              <a:r>
                <a:rPr lang="ru-RU" sz="1662" b="1" spc="185" dirty="0">
                  <a:solidFill>
                    <a:schemeClr val="tx1"/>
                  </a:solidFill>
                </a:rPr>
                <a:t>УСТОЙЧИВЫЙ     РОСТ     ЭКОНОМИКИ</a:t>
              </a:r>
              <a:endParaRPr lang="en-US" sz="1662" b="1" cap="small" spc="185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4157789" y="2261944"/>
              <a:ext cx="1638137" cy="15645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chemeClr val="bg1"/>
                  </a:solidFill>
                </a:rPr>
                <a:t>Благо-</a:t>
              </a:r>
            </a:p>
            <a:p>
              <a:pPr algn="ctr"/>
              <a:r>
                <a:rPr lang="ru-RU" sz="1292" b="1" dirty="0">
                  <a:solidFill>
                    <a:schemeClr val="bg1"/>
                  </a:solidFill>
                </a:rPr>
                <a:t>состояние общества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66904" y="4455739"/>
            <a:ext cx="4472763" cy="1864926"/>
            <a:chOff x="3346098" y="4465160"/>
            <a:chExt cx="3240360" cy="2204200"/>
          </a:xfrm>
        </p:grpSpPr>
        <p:grpSp>
          <p:nvGrpSpPr>
            <p:cNvPr id="46" name="Group 10"/>
            <p:cNvGrpSpPr/>
            <p:nvPr/>
          </p:nvGrpSpPr>
          <p:grpSpPr>
            <a:xfrm>
              <a:off x="3419758" y="4699674"/>
              <a:ext cx="3065347" cy="1969686"/>
              <a:chOff x="663936" y="4583211"/>
              <a:chExt cx="2432113" cy="343852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7" name="Rectangle 8"/>
              <p:cNvSpPr/>
              <p:nvPr/>
            </p:nvSpPr>
            <p:spPr>
              <a:xfrm>
                <a:off x="663936" y="4583211"/>
                <a:ext cx="2432113" cy="34385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62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79716" y="4740010"/>
                <a:ext cx="2400115" cy="655280"/>
              </a:xfrm>
              <a:prstGeom prst="rect">
                <a:avLst/>
              </a:prstGeom>
              <a:solidFill>
                <a:srgbClr val="BFBFBF"/>
              </a:solidFill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1662" b="1" dirty="0"/>
                  <a:t>Деловое сообщество</a:t>
                </a:r>
              </a:p>
            </p:txBody>
          </p:sp>
        </p:grpSp>
        <p:sp>
          <p:nvSpPr>
            <p:cNvPr id="49" name="Right Arrow 13"/>
            <p:cNvSpPr/>
            <p:nvPr/>
          </p:nvSpPr>
          <p:spPr>
            <a:xfrm rot="16200000">
              <a:off x="4803717" y="4429700"/>
              <a:ext cx="325123" cy="396044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51" name="Rounded Rectangle 7"/>
            <p:cNvSpPr/>
            <p:nvPr/>
          </p:nvSpPr>
          <p:spPr>
            <a:xfrm>
              <a:off x="4952156" y="6138733"/>
              <a:ext cx="1557101" cy="3492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77" b="1" dirty="0">
                  <a:solidFill>
                    <a:schemeClr val="bg1"/>
                  </a:solidFill>
                </a:rPr>
                <a:t>Инновации</a:t>
              </a:r>
              <a:endParaRPr lang="en-US" sz="1477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Rounded Rectangle 8"/>
            <p:cNvSpPr/>
            <p:nvPr/>
          </p:nvSpPr>
          <p:spPr>
            <a:xfrm>
              <a:off x="4684244" y="5167748"/>
              <a:ext cx="1696913" cy="4807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chemeClr val="accent1">
                      <a:lumMod val="50000"/>
                    </a:schemeClr>
                  </a:solidFill>
                </a:rPr>
                <a:t>Человеческий капитал</a:t>
              </a:r>
              <a:endParaRPr lang="en-US" sz="1292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0" name="Rounded Rectangle 7"/>
            <p:cNvSpPr/>
            <p:nvPr/>
          </p:nvSpPr>
          <p:spPr>
            <a:xfrm>
              <a:off x="4120456" y="5853354"/>
              <a:ext cx="1557101" cy="3492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77" b="1" dirty="0">
                  <a:solidFill>
                    <a:schemeClr val="bg1"/>
                  </a:solidFill>
                </a:rPr>
                <a:t>Технологии</a:t>
              </a:r>
              <a:endParaRPr lang="en-US" sz="1477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Rounded Rectangle 18"/>
            <p:cNvSpPr/>
            <p:nvPr/>
          </p:nvSpPr>
          <p:spPr>
            <a:xfrm>
              <a:off x="3346098" y="5079827"/>
              <a:ext cx="3240360" cy="14853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52" name="Rounded Rectangle 11"/>
            <p:cNvSpPr/>
            <p:nvPr/>
          </p:nvSpPr>
          <p:spPr>
            <a:xfrm>
              <a:off x="3423026" y="5539755"/>
              <a:ext cx="1557101" cy="3654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chemeClr val="bg1"/>
                  </a:solidFill>
                </a:rPr>
                <a:t>Инвестиции</a:t>
              </a:r>
              <a:endParaRPr lang="en-US" sz="1292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082666" y="2003872"/>
            <a:ext cx="3643472" cy="4330029"/>
            <a:chOff x="6397893" y="1556792"/>
            <a:chExt cx="3065846" cy="5112568"/>
          </a:xfrm>
        </p:grpSpPr>
        <p:sp>
          <p:nvSpPr>
            <p:cNvPr id="27" name="Rectangle 8"/>
            <p:cNvSpPr/>
            <p:nvPr/>
          </p:nvSpPr>
          <p:spPr>
            <a:xfrm>
              <a:off x="7041233" y="1556792"/>
              <a:ext cx="2212268" cy="51125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 dirty="0"/>
            </a:p>
          </p:txBody>
        </p:sp>
        <p:sp>
          <p:nvSpPr>
            <p:cNvPr id="18" name="Right Arrow 17"/>
            <p:cNvSpPr/>
            <p:nvPr/>
          </p:nvSpPr>
          <p:spPr>
            <a:xfrm rot="10800000">
              <a:off x="6397893" y="4096844"/>
              <a:ext cx="1856686" cy="396044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41131" y="1627907"/>
              <a:ext cx="1812471" cy="714821"/>
            </a:xfrm>
            <a:prstGeom prst="rect">
              <a:avLst/>
            </a:prstGeom>
            <a:solidFill>
              <a:srgbClr val="BFBFBF"/>
            </a:solidFill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77" b="1" dirty="0"/>
                <a:t>Федеральные и региональные органы власти</a:t>
              </a:r>
            </a:p>
          </p:txBody>
        </p:sp>
        <p:sp>
          <p:nvSpPr>
            <p:cNvPr id="40" name="Rounded Rectangle 8"/>
            <p:cNvSpPr/>
            <p:nvPr/>
          </p:nvSpPr>
          <p:spPr>
            <a:xfrm>
              <a:off x="7175366" y="2535885"/>
              <a:ext cx="1944000" cy="7778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chemeClr val="accent1">
                      <a:lumMod val="50000"/>
                    </a:schemeClr>
                  </a:solidFill>
                </a:rPr>
                <a:t>Структурные реформы</a:t>
              </a:r>
              <a:endParaRPr lang="en-US" sz="1292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" name="Rounded Rectangle 8"/>
            <p:cNvSpPr/>
            <p:nvPr/>
          </p:nvSpPr>
          <p:spPr>
            <a:xfrm>
              <a:off x="7185356" y="4625376"/>
              <a:ext cx="1944000" cy="507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chemeClr val="accent1">
                      <a:lumMod val="50000"/>
                    </a:schemeClr>
                  </a:solidFill>
                </a:rPr>
                <a:t>Бюджет</a:t>
              </a:r>
              <a:endParaRPr lang="en-US" sz="1292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" name="Rounded Rectangle 8"/>
            <p:cNvSpPr/>
            <p:nvPr/>
          </p:nvSpPr>
          <p:spPr>
            <a:xfrm>
              <a:off x="7175367" y="5264875"/>
              <a:ext cx="1944000" cy="5059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chemeClr val="accent1">
                      <a:lumMod val="50000"/>
                    </a:schemeClr>
                  </a:solidFill>
                </a:rPr>
                <a:t>Налоги</a:t>
              </a:r>
              <a:endParaRPr lang="en-US" sz="1292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" name="Rounded Rectangle 8"/>
            <p:cNvSpPr/>
            <p:nvPr/>
          </p:nvSpPr>
          <p:spPr>
            <a:xfrm>
              <a:off x="7185356" y="5927067"/>
              <a:ext cx="1944000" cy="5118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chemeClr val="accent1">
                      <a:lumMod val="50000"/>
                    </a:schemeClr>
                  </a:solidFill>
                </a:rPr>
                <a:t>Трансферты</a:t>
              </a:r>
              <a:endParaRPr lang="en-US" sz="1292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50973" y="3453190"/>
              <a:ext cx="2612766" cy="52342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77" dirty="0">
                  <a:solidFill>
                    <a:schemeClr val="bg2">
                      <a:lumMod val="10000"/>
                    </a:schemeClr>
                  </a:solidFill>
                </a:rPr>
                <a:t>Стимулы</a:t>
              </a:r>
              <a:br>
                <a:rPr lang="ru-RU" sz="1477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ru-RU" sz="1477" dirty="0">
                  <a:solidFill>
                    <a:schemeClr val="bg2">
                      <a:lumMod val="10000"/>
                    </a:schemeClr>
                  </a:solidFill>
                </a:rPr>
                <a:t>для развития</a:t>
              </a:r>
              <a:endParaRPr lang="en-US" sz="1477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5" name="Rounded Rectangle 22"/>
            <p:cNvSpPr/>
            <p:nvPr/>
          </p:nvSpPr>
          <p:spPr>
            <a:xfrm>
              <a:off x="6897216" y="2432461"/>
              <a:ext cx="2520280" cy="1661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37" name="Rounded Rectangle 22"/>
            <p:cNvSpPr/>
            <p:nvPr/>
          </p:nvSpPr>
          <p:spPr>
            <a:xfrm>
              <a:off x="6897216" y="4485889"/>
              <a:ext cx="2520280" cy="20846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</p:grpSp>
    </p:spTree>
    <p:extLst>
      <p:ext uri="{BB962C8B-B14F-4D97-AF65-F5344CB8AC3E}">
        <p14:creationId xmlns:p14="http://schemas.microsoft.com/office/powerpoint/2010/main" val="40369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85" y="3712359"/>
            <a:ext cx="3882961" cy="25886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</a:t>
            </a:r>
            <a:r>
              <a:rPr lang="ru-RU" dirty="0" smtClean="0"/>
              <a:t>влияет </a:t>
            </a:r>
            <a:r>
              <a:rPr lang="ru-RU" dirty="0"/>
              <a:t>на инфляцию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1" name="Объект 30"/>
          <p:cNvSpPr>
            <a:spLocks noGrp="1"/>
          </p:cNvSpPr>
          <p:nvPr>
            <p:ph sz="half" idx="14"/>
          </p:nvPr>
        </p:nvSpPr>
        <p:spPr>
          <a:xfrm>
            <a:off x="433388" y="1484998"/>
            <a:ext cx="11270347" cy="521602"/>
          </a:xfrm>
        </p:spPr>
        <p:txBody>
          <a:bodyPr/>
          <a:lstStyle/>
          <a:p>
            <a:r>
              <a:rPr lang="ru-RU" dirty="0" smtClean="0"/>
              <a:t>Для постоянно низкой инфляции важно закрепление </a:t>
            </a:r>
            <a:r>
              <a:rPr lang="ru-RU" dirty="0"/>
              <a:t>инфляционных ожиданий на низком уровне и снижение влияния немонетарных </a:t>
            </a:r>
            <a:r>
              <a:rPr lang="ru-RU" dirty="0" smtClean="0"/>
              <a:t>факторов</a:t>
            </a:r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февраль 2019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вал 8"/>
              <p:cNvSpPr/>
              <p:nvPr/>
            </p:nvSpPr>
            <p:spPr>
              <a:xfrm>
                <a:off x="5263079" y="2764311"/>
                <a:ext cx="1329378" cy="13293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77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Инфляция</m:t>
                      </m:r>
                    </m:oMath>
                  </m:oMathPara>
                </a14:m>
                <a:endParaRPr lang="ru-RU" sz="1477" b="1" i="1" dirty="0">
                  <a:solidFill>
                    <a:schemeClr val="accent5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pPr algn="ctr"/>
                <a:r>
                  <a:rPr lang="ru-RU" sz="1477" b="1" dirty="0">
                    <a:solidFill>
                      <a:schemeClr val="accent5">
                        <a:lumMod val="5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77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ru-RU" sz="1477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ru-RU" sz="831" b="1" dirty="0">
                    <a:solidFill>
                      <a:schemeClr val="accent5">
                        <a:lumMod val="50000"/>
                      </a:schemeClr>
                    </a:solidFill>
                  </a:rPr>
                  <a:t>=</a:t>
                </a:r>
                <a:r>
                  <a:rPr lang="ru-RU" sz="1477" b="1" dirty="0">
                    <a:solidFill>
                      <a:schemeClr val="accent5">
                        <a:lumMod val="50000"/>
                      </a:schemeClr>
                    </a:solidFill>
                  </a:rPr>
                  <a:t> 4%</a:t>
                </a:r>
              </a:p>
            </p:txBody>
          </p:sp>
        </mc:Choice>
        <mc:Fallback xmlns="">
          <p:sp>
            <p:nvSpPr>
              <p:cNvPr id="9" name="Овал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079" y="2764311"/>
                <a:ext cx="1329378" cy="1329378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трелка вверх 10"/>
          <p:cNvSpPr/>
          <p:nvPr/>
        </p:nvSpPr>
        <p:spPr>
          <a:xfrm>
            <a:off x="5862848" y="4292802"/>
            <a:ext cx="124512" cy="1495079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cxnSp>
        <p:nvCxnSpPr>
          <p:cNvPr id="21" name="Прямая со стрелкой 20"/>
          <p:cNvCxnSpPr>
            <a:stCxn id="12" idx="3"/>
            <a:endCxn id="9" idx="1"/>
          </p:cNvCxnSpPr>
          <p:nvPr/>
        </p:nvCxnSpPr>
        <p:spPr>
          <a:xfrm>
            <a:off x="3797489" y="2309115"/>
            <a:ext cx="1660273" cy="64987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3" idx="3"/>
            <a:endCxn id="9" idx="2"/>
          </p:cNvCxnSpPr>
          <p:nvPr/>
        </p:nvCxnSpPr>
        <p:spPr>
          <a:xfrm flipV="1">
            <a:off x="3797489" y="3429000"/>
            <a:ext cx="1465590" cy="3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4" idx="3"/>
            <a:endCxn id="9" idx="3"/>
          </p:cNvCxnSpPr>
          <p:nvPr/>
        </p:nvCxnSpPr>
        <p:spPr>
          <a:xfrm flipV="1">
            <a:off x="3797489" y="3899006"/>
            <a:ext cx="1660273" cy="64119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9" idx="7"/>
          </p:cNvCxnSpPr>
          <p:nvPr/>
        </p:nvCxnSpPr>
        <p:spPr>
          <a:xfrm flipH="1">
            <a:off x="6397774" y="2316747"/>
            <a:ext cx="2023098" cy="64224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6" idx="1"/>
            <a:endCxn id="9" idx="6"/>
          </p:cNvCxnSpPr>
          <p:nvPr/>
        </p:nvCxnSpPr>
        <p:spPr>
          <a:xfrm flipH="1">
            <a:off x="6592457" y="3429000"/>
            <a:ext cx="1521415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6592457" y="3635125"/>
            <a:ext cx="2314477" cy="32727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8" idx="1"/>
          </p:cNvCxnSpPr>
          <p:nvPr/>
        </p:nvCxnSpPr>
        <p:spPr>
          <a:xfrm flipH="1" flipV="1">
            <a:off x="6474063" y="3811967"/>
            <a:ext cx="1639809" cy="6496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9" idx="1"/>
            <a:endCxn id="9" idx="5"/>
          </p:cNvCxnSpPr>
          <p:nvPr/>
        </p:nvCxnSpPr>
        <p:spPr>
          <a:xfrm flipH="1" flipV="1">
            <a:off x="6397774" y="3899006"/>
            <a:ext cx="1716101" cy="1317754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26781" y="5803985"/>
            <a:ext cx="4994092" cy="492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92" b="1" dirty="0">
                <a:solidFill>
                  <a:schemeClr val="accent5">
                    <a:lumMod val="50000"/>
                  </a:schemeClr>
                </a:solidFill>
              </a:rPr>
              <a:t>Эффективность ТМ ДКП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33388" y="1976770"/>
            <a:ext cx="3364101" cy="4319435"/>
            <a:chOff x="1992402" y="1976770"/>
            <a:chExt cx="2707750" cy="431943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992405" y="1993140"/>
              <a:ext cx="2331987" cy="38385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98914" y="1976770"/>
              <a:ext cx="2501238" cy="6646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62" b="1" dirty="0">
                  <a:solidFill>
                    <a:schemeClr val="bg1"/>
                  </a:solidFill>
                </a:rPr>
                <a:t>Совокупный спрос</a:t>
              </a:r>
            </a:p>
            <a:p>
              <a:pPr algn="r"/>
              <a:r>
                <a:rPr lang="ru-RU" sz="1108" dirty="0">
                  <a:solidFill>
                    <a:schemeClr val="bg1"/>
                  </a:solidFill>
                </a:rPr>
                <a:t> </a:t>
              </a:r>
              <a:r>
                <a:rPr lang="en-US" sz="1108" dirty="0">
                  <a:solidFill>
                    <a:schemeClr val="bg1"/>
                  </a:solidFill>
                </a:rPr>
                <a:t>vs. </a:t>
              </a:r>
              <a:r>
                <a:rPr lang="ru-RU" sz="1108" dirty="0">
                  <a:solidFill>
                    <a:schemeClr val="bg1"/>
                  </a:solidFill>
                </a:rPr>
                <a:t>Совокупное предложение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198914" y="3096658"/>
              <a:ext cx="2501238" cy="6646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62" b="1" dirty="0">
                  <a:solidFill>
                    <a:schemeClr val="bg1"/>
                  </a:solidFill>
                </a:rPr>
                <a:t>Валютный курс</a:t>
              </a:r>
              <a:endParaRPr lang="ru-RU" sz="1662" dirty="0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98914" y="4201818"/>
              <a:ext cx="2501238" cy="67675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62" b="1" dirty="0">
                  <a:solidFill>
                    <a:schemeClr val="bg1"/>
                  </a:solidFill>
                </a:rPr>
                <a:t>Инфляционные ожидания</a:t>
              </a:r>
              <a:endParaRPr lang="ru-RU" sz="1662" dirty="0">
                <a:solidFill>
                  <a:schemeClr val="bg1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992402" y="5808306"/>
              <a:ext cx="2331991" cy="4878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62" b="1" dirty="0">
                  <a:solidFill>
                    <a:schemeClr val="bg1"/>
                  </a:solidFill>
                </a:rPr>
                <a:t>Центральный банк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479005" y="1815403"/>
            <a:ext cx="5279606" cy="4480801"/>
            <a:chOff x="6479005" y="1815403"/>
            <a:chExt cx="4172493" cy="44808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089645" y="1815403"/>
              <a:ext cx="2316872" cy="408835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089645" y="5797803"/>
              <a:ext cx="2316872" cy="49840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62" b="1" dirty="0">
                  <a:solidFill>
                    <a:schemeClr val="bg1"/>
                  </a:solidFill>
                </a:rPr>
                <a:t>Правительство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883134" y="1900262"/>
              <a:ext cx="472386" cy="12277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50" b="1" dirty="0">
                  <a:solidFill>
                    <a:schemeClr val="accent6">
                      <a:lumMod val="50000"/>
                    </a:schemeClr>
                  </a:solidFill>
                </a:rPr>
                <a:t>Продовольствие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771047" y="3220401"/>
              <a:ext cx="2164342" cy="4171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77" b="1" dirty="0">
                  <a:solidFill>
                    <a:schemeClr val="accent6">
                      <a:lumMod val="50000"/>
                    </a:schemeClr>
                  </a:solidFill>
                </a:rPr>
                <a:t>Структура рынка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406606" y="3752080"/>
              <a:ext cx="1528785" cy="4171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77" b="1" dirty="0">
                  <a:solidFill>
                    <a:schemeClr val="accent6">
                      <a:lumMod val="50000"/>
                    </a:schemeClr>
                  </a:solidFill>
                </a:rPr>
                <a:t>Тарифы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771049" y="4736619"/>
              <a:ext cx="2164341" cy="9602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77" b="1" dirty="0">
                  <a:solidFill>
                    <a:schemeClr val="accent6">
                      <a:lumMod val="50000"/>
                    </a:schemeClr>
                  </a:solidFill>
                </a:rPr>
                <a:t>Эффективность производства и производительность труда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6479005" y="1900262"/>
              <a:ext cx="1087170" cy="4088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dirty="0">
                  <a:solidFill>
                    <a:schemeClr val="accent6">
                      <a:lumMod val="50000"/>
                    </a:schemeClr>
                  </a:solidFill>
                </a:rPr>
                <a:t>Природные факторы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774755" y="1896810"/>
              <a:ext cx="1876743" cy="68226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Инфраструктура </a:t>
              </a:r>
              <a:r>
                <a:rPr lang="ru-RU" sz="1100" dirty="0">
                  <a:solidFill>
                    <a:schemeClr val="accent6">
                      <a:lumMod val="50000"/>
                    </a:schemeClr>
                  </a:solidFill>
                </a:rPr>
                <a:t>(хранение, транспортировка и переработка)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8774755" y="2659046"/>
              <a:ext cx="1876742" cy="4689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</a:rPr>
                <a:t>Технологии</a:t>
              </a:r>
            </a:p>
          </p:txBody>
        </p:sp>
        <p:sp>
          <p:nvSpPr>
            <p:cNvPr id="59" name="Стрелка влево 58"/>
            <p:cNvSpPr/>
            <p:nvPr/>
          </p:nvSpPr>
          <p:spPr>
            <a:xfrm>
              <a:off x="8406606" y="1946960"/>
              <a:ext cx="368151" cy="1111223"/>
            </a:xfrm>
            <a:prstGeom prst="leftArrow">
              <a:avLst>
                <a:gd name="adj1" fmla="val 39777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/>
            </a:p>
          </p:txBody>
        </p:sp>
        <p:sp>
          <p:nvSpPr>
            <p:cNvPr id="3" name="Стрелка вправо 2"/>
            <p:cNvSpPr/>
            <p:nvPr/>
          </p:nvSpPr>
          <p:spPr>
            <a:xfrm>
              <a:off x="7608796" y="1993140"/>
              <a:ext cx="223254" cy="166278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771047" y="4252959"/>
              <a:ext cx="2164342" cy="41739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77" b="1" dirty="0">
                  <a:solidFill>
                    <a:schemeClr val="accent6">
                      <a:lumMod val="50000"/>
                    </a:schemeClr>
                  </a:solidFill>
                </a:rPr>
                <a:t>Рынок труда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stigneevaAG\Desktop\ruki_Boga_i_Adama_s_potolka_Sikstinskoj_kapelly(jeskiz_karandashom)_Ob2219-764x7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" y="1558208"/>
            <a:ext cx="7855773" cy="52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Как Банк России влияет на инфляцию?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33388" y="2006601"/>
            <a:ext cx="11270344" cy="42991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Февраль 2019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267200" y="2628901"/>
            <a:ext cx="2743200" cy="495301"/>
            <a:chOff x="2743200" y="2628899"/>
            <a:chExt cx="2743200" cy="49530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743200" y="2628899"/>
              <a:ext cx="2743200" cy="466724"/>
            </a:xfrm>
            <a:prstGeom prst="rect">
              <a:avLst/>
            </a:prstGeom>
            <a:solidFill>
              <a:srgbClr val="C23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88444" y="2743200"/>
              <a:ext cx="2697956" cy="381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Ставки денежного рынка</a:t>
              </a: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>
            <a:off x="6934200" y="3100387"/>
            <a:ext cx="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9168111" y="1781298"/>
            <a:ext cx="2464775" cy="9525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41496" y="1895537"/>
            <a:ext cx="2331216" cy="71913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1" i="1" dirty="0">
                <a:solidFill>
                  <a:prstClr val="white"/>
                </a:solidFill>
              </a:rPr>
              <a:t>Факторы вне прямого действия ДКП: 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863309" y="1781298"/>
            <a:ext cx="0" cy="453390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6"/>
          <p:cNvGrpSpPr/>
          <p:nvPr/>
        </p:nvGrpSpPr>
        <p:grpSpPr>
          <a:xfrm>
            <a:off x="8939511" y="2848100"/>
            <a:ext cx="2762247" cy="3390899"/>
            <a:chOff x="6705600" y="2857501"/>
            <a:chExt cx="2166937" cy="33908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62800" y="2857501"/>
              <a:ext cx="1704975" cy="7239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5200" y="2981322"/>
              <a:ext cx="1552575" cy="67627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Бюджетная политика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162800" y="3733801"/>
              <a:ext cx="1704975" cy="7239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167562" y="4610100"/>
              <a:ext cx="1704975" cy="7239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167562" y="5486400"/>
              <a:ext cx="1704975" cy="7239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43761" y="3895722"/>
              <a:ext cx="1552575" cy="67627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Внешние рынки и цены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53286" y="4610100"/>
              <a:ext cx="1619251" cy="67627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Внешние финансовые условия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10425" y="5572122"/>
              <a:ext cx="1657350" cy="67627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b="1" dirty="0">
                  <a:solidFill>
                    <a:prstClr val="white"/>
                  </a:solidFill>
                </a:rPr>
                <a:t>Предпочтения и настроения субъектов экономики </a:t>
              </a:r>
            </a:p>
          </p:txBody>
        </p:sp>
        <p:cxnSp>
          <p:nvCxnSpPr>
            <p:cNvPr id="37" name="Прямая со стрелкой 36"/>
            <p:cNvCxnSpPr>
              <a:stCxn id="25" idx="1"/>
            </p:cNvCxnSpPr>
            <p:nvPr/>
          </p:nvCxnSpPr>
          <p:spPr>
            <a:xfrm flipH="1">
              <a:off x="6705600" y="3219451"/>
              <a:ext cx="45720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H="1">
              <a:off x="6705600" y="4133852"/>
              <a:ext cx="45720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H="1">
              <a:off x="6705600" y="4938715"/>
              <a:ext cx="45720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flipH="1">
              <a:off x="6710362" y="5848351"/>
              <a:ext cx="45720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Прямоугольник 42"/>
          <p:cNvSpPr/>
          <p:nvPr/>
        </p:nvSpPr>
        <p:spPr>
          <a:xfrm>
            <a:off x="6629400" y="3438524"/>
            <a:ext cx="1447800" cy="466724"/>
          </a:xfrm>
          <a:prstGeom prst="rect">
            <a:avLst/>
          </a:prstGeom>
          <a:solidFill>
            <a:srgbClr val="C23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 стрелкой 5"/>
          <p:cNvCxnSpPr>
            <a:stCxn id="10" idx="3"/>
          </p:cNvCxnSpPr>
          <p:nvPr/>
        </p:nvCxnSpPr>
        <p:spPr>
          <a:xfrm flipH="1">
            <a:off x="3124202" y="2380691"/>
            <a:ext cx="667311" cy="1339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0" idx="5"/>
          </p:cNvCxnSpPr>
          <p:nvPr/>
        </p:nvCxnSpPr>
        <p:spPr>
          <a:xfrm>
            <a:off x="4438089" y="2380691"/>
            <a:ext cx="719698" cy="1339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3657600" y="1600200"/>
            <a:ext cx="914400" cy="914400"/>
            <a:chOff x="1371600" y="1524000"/>
            <a:chExt cx="914400" cy="914400"/>
          </a:xfrm>
        </p:grpSpPr>
        <p:sp>
          <p:nvSpPr>
            <p:cNvPr id="4" name="TextBox 3"/>
            <p:cNvSpPr txBox="1"/>
            <p:nvPr/>
          </p:nvSpPr>
          <p:spPr>
            <a:xfrm>
              <a:off x="1504950" y="1609724"/>
              <a:ext cx="704850" cy="676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5400" b="1" dirty="0">
                  <a:solidFill>
                    <a:schemeClr val="bg2">
                      <a:lumMod val="10000"/>
                    </a:schemeClr>
                  </a:solidFill>
                </a:rPr>
                <a:t>%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1371600" y="1524000"/>
              <a:ext cx="914400" cy="914400"/>
            </a:xfrm>
            <a:prstGeom prst="ellipse">
              <a:avLst/>
            </a:prstGeom>
            <a:noFill/>
            <a:ln w="38100">
              <a:solidFill>
                <a:srgbClr val="C2361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028827" y="2590800"/>
            <a:ext cx="1704975" cy="466724"/>
          </a:xfrm>
          <a:prstGeom prst="rect">
            <a:avLst/>
          </a:prstGeom>
          <a:solidFill>
            <a:srgbClr val="C23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2" y="2667000"/>
            <a:ext cx="1400175" cy="381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prstClr val="white"/>
                </a:solidFill>
              </a:rPr>
              <a:t>Ожидания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H="1">
            <a:off x="1752600" y="2819402"/>
            <a:ext cx="9526" cy="1769269"/>
          </a:xfrm>
          <a:prstGeom prst="line">
            <a:avLst/>
          </a:prstGeom>
          <a:ln w="38100">
            <a:solidFill>
              <a:srgbClr val="C23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endCxn id="11" idx="1"/>
          </p:cNvCxnSpPr>
          <p:nvPr/>
        </p:nvCxnSpPr>
        <p:spPr>
          <a:xfrm>
            <a:off x="1752602" y="2824162"/>
            <a:ext cx="276225" cy="0"/>
          </a:xfrm>
          <a:prstGeom prst="line">
            <a:avLst/>
          </a:prstGeom>
          <a:ln w="38100">
            <a:solidFill>
              <a:srgbClr val="C23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1762127" y="4572000"/>
            <a:ext cx="608409" cy="0"/>
          </a:xfrm>
          <a:prstGeom prst="straightConnector1">
            <a:avLst/>
          </a:prstGeom>
          <a:ln w="38100">
            <a:solidFill>
              <a:srgbClr val="C236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776538" y="4800601"/>
            <a:ext cx="2252662" cy="838201"/>
            <a:chOff x="1252538" y="4800599"/>
            <a:chExt cx="2252662" cy="838201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1800225" y="5172076"/>
              <a:ext cx="1704975" cy="466724"/>
            </a:xfrm>
            <a:prstGeom prst="rect">
              <a:avLst/>
            </a:prstGeom>
            <a:solidFill>
              <a:srgbClr val="C23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876426" y="5181601"/>
              <a:ext cx="1326356" cy="457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Внутренние цены</a:t>
              </a:r>
            </a:p>
          </p:txBody>
        </p:sp>
        <p:cxnSp>
          <p:nvCxnSpPr>
            <p:cNvPr id="134" name="Прямая со стрелкой 133"/>
            <p:cNvCxnSpPr/>
            <p:nvPr/>
          </p:nvCxnSpPr>
          <p:spPr>
            <a:xfrm>
              <a:off x="3467099" y="4819648"/>
              <a:ext cx="0" cy="328613"/>
            </a:xfrm>
            <a:prstGeom prst="straightConnector1">
              <a:avLst/>
            </a:prstGeom>
            <a:ln w="38100">
              <a:solidFill>
                <a:srgbClr val="C236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>
              <a:off x="1252538" y="4800599"/>
              <a:ext cx="0" cy="457201"/>
            </a:xfrm>
            <a:prstGeom prst="line">
              <a:avLst/>
            </a:prstGeom>
            <a:ln w="38100">
              <a:solidFill>
                <a:srgbClr val="C236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/>
            <p:cNvCxnSpPr/>
            <p:nvPr/>
          </p:nvCxnSpPr>
          <p:spPr>
            <a:xfrm>
              <a:off x="1252538" y="5257800"/>
              <a:ext cx="547687" cy="4762"/>
            </a:xfrm>
            <a:prstGeom prst="straightConnector1">
              <a:avLst/>
            </a:prstGeom>
            <a:ln w="38100">
              <a:solidFill>
                <a:srgbClr val="C236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Прямая соединительная линия 140"/>
          <p:cNvCxnSpPr/>
          <p:nvPr/>
        </p:nvCxnSpPr>
        <p:spPr>
          <a:xfrm>
            <a:off x="1981200" y="3905248"/>
            <a:ext cx="0" cy="1504952"/>
          </a:xfrm>
          <a:prstGeom prst="line">
            <a:avLst/>
          </a:prstGeom>
          <a:ln w="38100">
            <a:solidFill>
              <a:srgbClr val="C23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1981202" y="5405438"/>
            <a:ext cx="1343025" cy="9524"/>
          </a:xfrm>
          <a:prstGeom prst="straightConnector1">
            <a:avLst/>
          </a:prstGeom>
          <a:ln w="38100">
            <a:solidFill>
              <a:srgbClr val="C236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Группа 53"/>
          <p:cNvGrpSpPr/>
          <p:nvPr/>
        </p:nvGrpSpPr>
        <p:grpSpPr>
          <a:xfrm>
            <a:off x="2384822" y="4224340"/>
            <a:ext cx="2491978" cy="576261"/>
            <a:chOff x="914400" y="4224338"/>
            <a:chExt cx="2491978" cy="576261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914400" y="4224338"/>
              <a:ext cx="1874044" cy="576261"/>
            </a:xfrm>
            <a:prstGeom prst="rect">
              <a:avLst/>
            </a:prstGeom>
            <a:solidFill>
              <a:srgbClr val="C23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66800" y="4267200"/>
              <a:ext cx="1828800" cy="381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Формирование зарплат и цен</a:t>
              </a:r>
            </a:p>
          </p:txBody>
        </p:sp>
        <p:cxnSp>
          <p:nvCxnSpPr>
            <p:cNvPr id="101" name="Прямая со стрелкой 100"/>
            <p:cNvCxnSpPr>
              <a:stCxn id="73" idx="1"/>
            </p:cNvCxnSpPr>
            <p:nvPr/>
          </p:nvCxnSpPr>
          <p:spPr>
            <a:xfrm flipH="1">
              <a:off x="2793206" y="4531517"/>
              <a:ext cx="613172" cy="0"/>
            </a:xfrm>
            <a:prstGeom prst="straightConnector1">
              <a:avLst/>
            </a:prstGeom>
            <a:ln w="38100">
              <a:solidFill>
                <a:srgbClr val="C236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4930378" y="4038600"/>
            <a:ext cx="2842022" cy="838200"/>
            <a:chOff x="3406378" y="4038600"/>
            <a:chExt cx="2842022" cy="838200"/>
          </a:xfrm>
        </p:grpSpPr>
        <p:cxnSp>
          <p:nvCxnSpPr>
            <p:cNvPr id="88" name="Прямая со стрелкой 87"/>
            <p:cNvCxnSpPr/>
            <p:nvPr/>
          </p:nvCxnSpPr>
          <p:spPr>
            <a:xfrm>
              <a:off x="3676650" y="4038600"/>
              <a:ext cx="0" cy="219072"/>
            </a:xfrm>
            <a:prstGeom prst="straightConnector1">
              <a:avLst/>
            </a:prstGeom>
            <a:ln w="38100">
              <a:solidFill>
                <a:srgbClr val="C236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Прямоугольник 72"/>
            <p:cNvSpPr/>
            <p:nvPr/>
          </p:nvSpPr>
          <p:spPr>
            <a:xfrm>
              <a:off x="3406378" y="4243386"/>
              <a:ext cx="2842022" cy="576261"/>
            </a:xfrm>
            <a:prstGeom prst="rect">
              <a:avLst/>
            </a:prstGeom>
            <a:solidFill>
              <a:srgbClr val="C23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81400" y="4300539"/>
              <a:ext cx="2514600" cy="57626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Спрос и предложение на рынках товаров и труда</a:t>
              </a:r>
            </a:p>
          </p:txBody>
        </p:sp>
      </p:grpSp>
      <p:cxnSp>
        <p:nvCxnSpPr>
          <p:cNvPr id="90" name="Прямая со стрелкой 89"/>
          <p:cNvCxnSpPr/>
          <p:nvPr/>
        </p:nvCxnSpPr>
        <p:spPr>
          <a:xfrm>
            <a:off x="6934200" y="3905250"/>
            <a:ext cx="0" cy="328613"/>
          </a:xfrm>
          <a:prstGeom prst="straightConnector1">
            <a:avLst/>
          </a:prstGeom>
          <a:ln w="38100">
            <a:solidFill>
              <a:srgbClr val="C236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/>
          <p:cNvGrpSpPr/>
          <p:nvPr/>
        </p:nvGrpSpPr>
        <p:grpSpPr>
          <a:xfrm>
            <a:off x="3276602" y="3905248"/>
            <a:ext cx="4643717" cy="1733552"/>
            <a:chOff x="1752600" y="3905248"/>
            <a:chExt cx="4643717" cy="1733552"/>
          </a:xfrm>
        </p:grpSpPr>
        <p:cxnSp>
          <p:nvCxnSpPr>
            <p:cNvPr id="147" name="Прямая соединительная линия 146"/>
            <p:cNvCxnSpPr/>
            <p:nvPr/>
          </p:nvCxnSpPr>
          <p:spPr>
            <a:xfrm>
              <a:off x="6396317" y="3905248"/>
              <a:ext cx="0" cy="1504952"/>
            </a:xfrm>
            <a:prstGeom prst="line">
              <a:avLst/>
            </a:prstGeom>
            <a:ln w="38100">
              <a:solidFill>
                <a:srgbClr val="C236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Группа 60"/>
            <p:cNvGrpSpPr/>
            <p:nvPr/>
          </p:nvGrpSpPr>
          <p:grpSpPr>
            <a:xfrm>
              <a:off x="1752600" y="4819648"/>
              <a:ext cx="4643717" cy="819152"/>
              <a:chOff x="1752600" y="4819648"/>
              <a:chExt cx="4643717" cy="819152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1752600" y="4819648"/>
                <a:ext cx="3733800" cy="819152"/>
                <a:chOff x="1752600" y="4819648"/>
                <a:chExt cx="3733800" cy="819152"/>
              </a:xfrm>
            </p:grpSpPr>
            <p:cxnSp>
              <p:nvCxnSpPr>
                <p:cNvPr id="117" name="Прямая соединительная линия 116"/>
                <p:cNvCxnSpPr/>
                <p:nvPr/>
              </p:nvCxnSpPr>
              <p:spPr>
                <a:xfrm flipH="1">
                  <a:off x="4125518" y="5029200"/>
                  <a:ext cx="6231" cy="142876"/>
                </a:xfrm>
                <a:prstGeom prst="line">
                  <a:avLst/>
                </a:prstGeom>
                <a:ln w="38100">
                  <a:solidFill>
                    <a:srgbClr val="C236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Прямая соединительная линия 117"/>
                <p:cNvCxnSpPr/>
                <p:nvPr/>
              </p:nvCxnSpPr>
              <p:spPr>
                <a:xfrm flipH="1">
                  <a:off x="1752600" y="5053011"/>
                  <a:ext cx="2362201" cy="0"/>
                </a:xfrm>
                <a:prstGeom prst="line">
                  <a:avLst/>
                </a:prstGeom>
                <a:ln w="38100">
                  <a:solidFill>
                    <a:srgbClr val="C236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 стрелкой 119"/>
                <p:cNvCxnSpPr/>
                <p:nvPr/>
              </p:nvCxnSpPr>
              <p:spPr>
                <a:xfrm flipV="1">
                  <a:off x="1752600" y="4819648"/>
                  <a:ext cx="0" cy="233363"/>
                </a:xfrm>
                <a:prstGeom prst="straightConnector1">
                  <a:avLst/>
                </a:prstGeom>
                <a:ln w="38100">
                  <a:solidFill>
                    <a:srgbClr val="C2361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Прямоугольник 104"/>
                <p:cNvSpPr/>
                <p:nvPr/>
              </p:nvSpPr>
              <p:spPr>
                <a:xfrm>
                  <a:off x="3691498" y="5172076"/>
                  <a:ext cx="1794902" cy="466724"/>
                </a:xfrm>
                <a:prstGeom prst="rect">
                  <a:avLst/>
                </a:prstGeom>
                <a:solidFill>
                  <a:srgbClr val="C23616"/>
                </a:solidFill>
                <a:ln>
                  <a:solidFill>
                    <a:srgbClr val="C2361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3776662" y="5257801"/>
                  <a:ext cx="1643343" cy="295275"/>
                </a:xfrm>
                <a:prstGeom prst="rect">
                  <a:avLst/>
                </a:prstGeom>
                <a:noFill/>
                <a:ln>
                  <a:solidFill>
                    <a:srgbClr val="C23616"/>
                  </a:solidFill>
                </a:ln>
              </p:spPr>
              <p:txBody>
                <a:bodyPr wrap="square" lIns="0" tIns="0" rIns="0" bIns="0" rtlCol="0" anchor="t" anchorCtr="0"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ru-RU" sz="1600" b="1" dirty="0">
                      <a:solidFill>
                        <a:prstClr val="white"/>
                      </a:solidFill>
                    </a:rPr>
                    <a:t>Цены импорта</a:t>
                  </a:r>
                </a:p>
              </p:txBody>
            </p:sp>
          </p:grpSp>
          <p:cxnSp>
            <p:nvCxnSpPr>
              <p:cNvPr id="148" name="Прямая со стрелкой 147"/>
              <p:cNvCxnSpPr/>
              <p:nvPr/>
            </p:nvCxnSpPr>
            <p:spPr>
              <a:xfrm flipH="1">
                <a:off x="5486400" y="5410200"/>
                <a:ext cx="909917" cy="0"/>
              </a:xfrm>
              <a:prstGeom prst="straightConnector1">
                <a:avLst/>
              </a:prstGeom>
              <a:ln w="38100">
                <a:solidFill>
                  <a:srgbClr val="C2361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Группа 58"/>
          <p:cNvGrpSpPr/>
          <p:nvPr/>
        </p:nvGrpSpPr>
        <p:grpSpPr>
          <a:xfrm>
            <a:off x="3609977" y="5638799"/>
            <a:ext cx="1385291" cy="1123950"/>
            <a:chOff x="2085975" y="5638799"/>
            <a:chExt cx="1385291" cy="1123950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2556866" y="5848349"/>
              <a:ext cx="914400" cy="914400"/>
              <a:chOff x="1371600" y="1524000"/>
              <a:chExt cx="914400" cy="914400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1481734" y="1695451"/>
                <a:ext cx="704850" cy="676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3600" b="1" dirty="0">
                    <a:solidFill>
                      <a:srgbClr val="77777A">
                        <a:lumMod val="50000"/>
                      </a:srgbClr>
                    </a:solidFill>
                  </a:rPr>
                  <a:t>4%</a:t>
                </a:r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1371600" y="1524000"/>
                <a:ext cx="914400" cy="914400"/>
              </a:xfrm>
              <a:prstGeom prst="ellipse">
                <a:avLst/>
              </a:prstGeom>
              <a:noFill/>
              <a:ln w="38100">
                <a:solidFill>
                  <a:srgbClr val="C2361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53" name="Прямая со стрелкой 152"/>
            <p:cNvCxnSpPr/>
            <p:nvPr/>
          </p:nvCxnSpPr>
          <p:spPr>
            <a:xfrm>
              <a:off x="2085975" y="5638799"/>
              <a:ext cx="566737" cy="328613"/>
            </a:xfrm>
            <a:prstGeom prst="straightConnector1">
              <a:avLst/>
            </a:prstGeom>
            <a:ln w="38100">
              <a:solidFill>
                <a:srgbClr val="C236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4" name="Прямая со стрелкой 153"/>
          <p:cNvCxnSpPr/>
          <p:nvPr/>
        </p:nvCxnSpPr>
        <p:spPr>
          <a:xfrm flipH="1">
            <a:off x="4930378" y="5612605"/>
            <a:ext cx="1025128" cy="354809"/>
          </a:xfrm>
          <a:prstGeom prst="straightConnector1">
            <a:avLst/>
          </a:prstGeom>
          <a:ln w="38100">
            <a:solidFill>
              <a:srgbClr val="C236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310595" y="3719513"/>
            <a:ext cx="352425" cy="14289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701120" y="3438524"/>
            <a:ext cx="1195387" cy="457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prstClr val="white"/>
                </a:solidFill>
              </a:rPr>
              <a:t>Валютный курс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1890712" y="3028951"/>
            <a:ext cx="4662488" cy="1042987"/>
            <a:chOff x="366712" y="3028949"/>
            <a:chExt cx="4662488" cy="1042987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1890993" y="3028949"/>
              <a:ext cx="0" cy="128590"/>
            </a:xfrm>
            <a:prstGeom prst="line">
              <a:avLst/>
            </a:prstGeom>
            <a:ln w="38100">
              <a:solidFill>
                <a:srgbClr val="C236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Группа 20"/>
            <p:cNvGrpSpPr/>
            <p:nvPr/>
          </p:nvGrpSpPr>
          <p:grpSpPr>
            <a:xfrm>
              <a:off x="685800" y="3719512"/>
              <a:ext cx="3539730" cy="352424"/>
              <a:chOff x="685800" y="3719512"/>
              <a:chExt cx="3539730" cy="352424"/>
            </a:xfrm>
          </p:grpSpPr>
          <p:cxnSp>
            <p:nvCxnSpPr>
              <p:cNvPr id="76" name="Прямая соединительная линия 75"/>
              <p:cNvCxnSpPr/>
              <p:nvPr/>
            </p:nvCxnSpPr>
            <p:spPr>
              <a:xfrm flipH="1">
                <a:off x="685800" y="4052888"/>
                <a:ext cx="3539730" cy="4761"/>
              </a:xfrm>
              <a:prstGeom prst="line">
                <a:avLst/>
              </a:prstGeom>
              <a:ln w="38100">
                <a:solidFill>
                  <a:srgbClr val="C236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690563" y="3886200"/>
                <a:ext cx="0" cy="152401"/>
              </a:xfrm>
              <a:prstGeom prst="line">
                <a:avLst/>
              </a:prstGeom>
              <a:ln w="38100">
                <a:solidFill>
                  <a:srgbClr val="C236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4220768" y="3919535"/>
                <a:ext cx="0" cy="152401"/>
              </a:xfrm>
              <a:prstGeom prst="line">
                <a:avLst/>
              </a:prstGeom>
              <a:ln w="38100">
                <a:solidFill>
                  <a:srgbClr val="C236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2743200" y="3905248"/>
                <a:ext cx="0" cy="152401"/>
              </a:xfrm>
              <a:prstGeom prst="line">
                <a:avLst/>
              </a:prstGeom>
              <a:ln w="38100">
                <a:solidFill>
                  <a:srgbClr val="C236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/>
              <p:cNvCxnSpPr/>
              <p:nvPr/>
            </p:nvCxnSpPr>
            <p:spPr>
              <a:xfrm>
                <a:off x="3281362" y="3719512"/>
                <a:ext cx="352425" cy="14289"/>
              </a:xfrm>
              <a:prstGeom prst="straightConnector1">
                <a:avLst/>
              </a:prstGeom>
              <a:ln w="38100">
                <a:solidFill>
                  <a:srgbClr val="C23616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 стрелкой 16"/>
            <p:cNvCxnSpPr/>
            <p:nvPr/>
          </p:nvCxnSpPr>
          <p:spPr>
            <a:xfrm>
              <a:off x="4343400" y="3071811"/>
              <a:ext cx="0" cy="381000"/>
            </a:xfrm>
            <a:prstGeom prst="straightConnector1">
              <a:avLst/>
            </a:prstGeom>
            <a:ln w="38100">
              <a:solidFill>
                <a:srgbClr val="C236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Прямоугольник 43"/>
            <p:cNvSpPr/>
            <p:nvPr/>
          </p:nvSpPr>
          <p:spPr>
            <a:xfrm>
              <a:off x="3581400" y="3438524"/>
              <a:ext cx="1247775" cy="466724"/>
            </a:xfrm>
            <a:prstGeom prst="rect">
              <a:avLst/>
            </a:prstGeom>
            <a:solidFill>
              <a:srgbClr val="C23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057400" y="3452811"/>
              <a:ext cx="1233487" cy="466724"/>
            </a:xfrm>
            <a:prstGeom prst="rect">
              <a:avLst/>
            </a:prstGeom>
            <a:solidFill>
              <a:srgbClr val="C23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1233487" y="3157538"/>
              <a:ext cx="3109914" cy="0"/>
            </a:xfrm>
            <a:prstGeom prst="line">
              <a:avLst/>
            </a:prstGeom>
            <a:ln w="38100">
              <a:solidFill>
                <a:srgbClr val="C236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>
              <a:endCxn id="45" idx="0"/>
            </p:cNvCxnSpPr>
            <p:nvPr/>
          </p:nvCxnSpPr>
          <p:spPr>
            <a:xfrm>
              <a:off x="2674143" y="3157538"/>
              <a:ext cx="1" cy="295273"/>
            </a:xfrm>
            <a:prstGeom prst="straightConnector1">
              <a:avLst/>
            </a:prstGeom>
            <a:ln w="38100">
              <a:solidFill>
                <a:srgbClr val="C236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1233487" y="3143251"/>
              <a:ext cx="1" cy="295273"/>
            </a:xfrm>
            <a:prstGeom prst="straightConnector1">
              <a:avLst/>
            </a:prstGeom>
            <a:ln w="38100">
              <a:solidFill>
                <a:srgbClr val="C236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>
              <a:stCxn id="46" idx="3"/>
            </p:cNvCxnSpPr>
            <p:nvPr/>
          </p:nvCxnSpPr>
          <p:spPr>
            <a:xfrm>
              <a:off x="1704975" y="3671886"/>
              <a:ext cx="352425" cy="14289"/>
            </a:xfrm>
            <a:prstGeom prst="straightConnector1">
              <a:avLst/>
            </a:prstGeom>
            <a:ln w="38100">
              <a:solidFill>
                <a:srgbClr val="C2361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233613" y="3438524"/>
              <a:ext cx="1195387" cy="457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Цены активов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33813" y="3429001"/>
              <a:ext cx="1195387" cy="457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Ставки банков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66712" y="3438524"/>
              <a:ext cx="1338263" cy="466724"/>
            </a:xfrm>
            <a:prstGeom prst="rect">
              <a:avLst/>
            </a:prstGeom>
            <a:solidFill>
              <a:srgbClr val="C23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42328" y="3505200"/>
              <a:ext cx="1134071" cy="381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b="1" dirty="0">
                  <a:solidFill>
                    <a:prstClr val="white"/>
                  </a:solidFill>
                </a:rPr>
                <a:t>Денежные агрегаты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726782" y="1685924"/>
            <a:ext cx="1705852" cy="2893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Ключевая ставка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105400" y="6340078"/>
            <a:ext cx="1705852" cy="2893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Инфляция</a:t>
            </a:r>
          </a:p>
        </p:txBody>
      </p:sp>
    </p:spTree>
    <p:extLst>
      <p:ext uri="{BB962C8B-B14F-4D97-AF65-F5344CB8AC3E}">
        <p14:creationId xmlns:p14="http://schemas.microsoft.com/office/powerpoint/2010/main" val="6162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43" grpId="0" animBg="1"/>
      <p:bldP spid="11" grpId="0" animBg="1"/>
      <p:bldP spid="13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по ключевой ставке – февраль 2019 </a:t>
            </a:r>
            <a:endParaRPr lang="ru-RU" dirty="0"/>
          </a:p>
        </p:txBody>
      </p:sp>
      <p:graphicFrame>
        <p:nvGraphicFramePr>
          <p:cNvPr id="65" name="Объект 6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3333197"/>
              </p:ext>
            </p:extLst>
          </p:nvPr>
        </p:nvGraphicFramePr>
        <p:xfrm>
          <a:off x="379371" y="1714500"/>
          <a:ext cx="5616664" cy="226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z="1800"/>
              <a:pPr/>
              <a:t>7</a:t>
            </a:fld>
            <a:endParaRPr lang="ru-RU" sz="1800" dirty="0"/>
          </a:p>
        </p:txBody>
      </p:sp>
      <p:graphicFrame>
        <p:nvGraphicFramePr>
          <p:cNvPr id="53" name="Объект 52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526003766"/>
              </p:ext>
            </p:extLst>
          </p:nvPr>
        </p:nvGraphicFramePr>
        <p:xfrm>
          <a:off x="643472" y="3827383"/>
          <a:ext cx="4978389" cy="277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9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9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9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9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9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9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47155">
                <a:tc gridSpan="2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155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Сен 2017</a:t>
                      </a: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155"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/>
                        <a:t>Окт</a:t>
                      </a:r>
                      <a:r>
                        <a:rPr lang="ru-RU" sz="800" dirty="0" smtClean="0"/>
                        <a:t> 2017</a:t>
                      </a:r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55"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Дек 2017</a:t>
                      </a: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15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/>
                        <a:t>Фев</a:t>
                      </a:r>
                      <a:r>
                        <a:rPr lang="ru-RU" sz="800" baseline="0" dirty="0" smtClean="0"/>
                        <a:t> 2018</a:t>
                      </a:r>
                      <a:endParaRPr lang="ru-RU" sz="800" dirty="0" smtClean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15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/>
                        <a:t>Мар</a:t>
                      </a:r>
                      <a:r>
                        <a:rPr lang="ru-RU" sz="800" baseline="0" dirty="0" smtClean="0"/>
                        <a:t> 2018</a:t>
                      </a:r>
                      <a:endParaRPr lang="ru-RU" sz="800" dirty="0" smtClean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15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/>
                        <a:t>Апр</a:t>
                      </a:r>
                      <a:r>
                        <a:rPr lang="ru-RU" sz="800" baseline="0" dirty="0" smtClean="0"/>
                        <a:t> 2018</a:t>
                      </a:r>
                      <a:endParaRPr lang="ru-RU" sz="800" dirty="0" smtClean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15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/>
                        <a:t>Июн</a:t>
                      </a:r>
                      <a:r>
                        <a:rPr lang="ru-RU" sz="800" dirty="0" smtClean="0"/>
                        <a:t> 2018</a:t>
                      </a: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15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/>
                        <a:t>Июл</a:t>
                      </a:r>
                      <a:r>
                        <a:rPr lang="ru-RU" sz="800" dirty="0" smtClean="0"/>
                        <a:t> 2018</a:t>
                      </a: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15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i="1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Сен 2018</a:t>
                      </a: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715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b="1" dirty="0">
                        <a:solidFill>
                          <a:srgbClr val="FF6699"/>
                        </a:solidFill>
                      </a:endParaRP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err="1" smtClean="0">
                          <a:solidFill>
                            <a:schemeClr val="tx1"/>
                          </a:solidFill>
                        </a:rPr>
                        <a:t>Окт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 2018</a:t>
                      </a: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b="1" dirty="0">
                        <a:solidFill>
                          <a:srgbClr val="FF6699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accent5"/>
                        </a:solidFill>
                      </a:endParaRPr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accent5"/>
                        </a:solidFill>
                      </a:endParaRPr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15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b="1" dirty="0">
                        <a:solidFill>
                          <a:srgbClr val="FF6699"/>
                        </a:solidFill>
                      </a:endParaRP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Дек 2018</a:t>
                      </a: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715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b="1" dirty="0">
                        <a:solidFill>
                          <a:srgbClr val="FF6699"/>
                        </a:solidFill>
                      </a:endParaRP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accent5"/>
                        </a:solidFill>
                      </a:endParaRP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accent5"/>
                          </a:solidFill>
                        </a:rPr>
                        <a:t>Февраль 2019</a:t>
                      </a: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accent5"/>
                        </a:solidFill>
                      </a:endParaRP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accent5"/>
                        </a:solidFill>
                      </a:endParaRP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Текст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Февраль 2019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half" idx="19"/>
          </p:nvPr>
        </p:nvSpPr>
        <p:spPr>
          <a:xfrm>
            <a:off x="433388" y="1515042"/>
            <a:ext cx="11271207" cy="482435"/>
          </a:xfrm>
        </p:spPr>
        <p:txBody>
          <a:bodyPr/>
          <a:lstStyle/>
          <a:p>
            <a:r>
              <a:rPr lang="ru-RU" dirty="0"/>
              <a:t>Совет директоров Банка России </a:t>
            </a:r>
            <a:r>
              <a:rPr lang="ru-RU" dirty="0" smtClean="0"/>
              <a:t>решил сохранить ключевую ставку на уровне </a:t>
            </a:r>
            <a:r>
              <a:rPr lang="ru-RU" dirty="0"/>
              <a:t>7,75% годовых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65498363"/>
              </p:ext>
            </p:extLst>
          </p:nvPr>
        </p:nvGraphicFramePr>
        <p:xfrm>
          <a:off x="5359399" y="1515043"/>
          <a:ext cx="6976533" cy="479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30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Выноска со стрелкой вниз 25"/>
          <p:cNvSpPr/>
          <p:nvPr/>
        </p:nvSpPr>
        <p:spPr>
          <a:xfrm>
            <a:off x="6379822" y="4809119"/>
            <a:ext cx="5378791" cy="764957"/>
          </a:xfrm>
          <a:prstGeom prst="downArrowCallout">
            <a:avLst>
              <a:gd name="adj1" fmla="val 24331"/>
              <a:gd name="adj2" fmla="val 25000"/>
              <a:gd name="adj3" fmla="val 12835"/>
              <a:gd name="adj4" fmla="val 79424"/>
            </a:avLst>
          </a:prstGeom>
          <a:noFill/>
          <a:ln>
            <a:solidFill>
              <a:srgbClr val="ED1B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589677" y="4816432"/>
            <a:ext cx="5383877" cy="948100"/>
          </a:xfrm>
          <a:prstGeom prst="downArrowCallout">
            <a:avLst>
              <a:gd name="adj1" fmla="val 24331"/>
              <a:gd name="adj2" fmla="val 25000"/>
              <a:gd name="adj3" fmla="val 12835"/>
              <a:gd name="adj4" fmla="val 7942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0" name="Объект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28398493"/>
              </p:ext>
            </p:extLst>
          </p:nvPr>
        </p:nvGraphicFramePr>
        <p:xfrm>
          <a:off x="395580" y="2209801"/>
          <a:ext cx="5783262" cy="260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7" name="Прямая соединительная линия 66"/>
          <p:cNvCxnSpPr/>
          <p:nvPr/>
        </p:nvCxnSpPr>
        <p:spPr>
          <a:xfrm flipV="1">
            <a:off x="1009442" y="3514387"/>
            <a:ext cx="4964112" cy="118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3389" y="851414"/>
            <a:ext cx="11273008" cy="885568"/>
          </a:xfrm>
        </p:spPr>
        <p:txBody>
          <a:bodyPr anchor="ctr"/>
          <a:lstStyle/>
          <a:p>
            <a:pPr lvl="0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Годовая инфляция в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составила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dirty="0"/>
          </a:p>
        </p:txBody>
      </p:sp>
      <p:graphicFrame>
        <p:nvGraphicFramePr>
          <p:cNvPr id="50" name="Объект 4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9141528"/>
              </p:ext>
            </p:extLst>
          </p:nvPr>
        </p:nvGraphicFramePr>
        <p:xfrm>
          <a:off x="6261683" y="1767636"/>
          <a:ext cx="5496927" cy="2981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2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5,5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20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2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3,8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6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Ноябрь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z="1800"/>
              <a:pPr/>
              <a:t>8</a:t>
            </a:fld>
            <a:endParaRPr lang="ru-RU" sz="18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4"/>
          </p:nvPr>
        </p:nvSpPr>
        <p:spPr>
          <a:xfrm>
            <a:off x="6394663" y="4911429"/>
            <a:ext cx="4954374" cy="585006"/>
          </a:xfrm>
        </p:spPr>
        <p:txBody>
          <a:bodyPr>
            <a:normAutofit/>
          </a:bodyPr>
          <a:lstStyle/>
          <a:p>
            <a:pPr marL="268288" indent="-179388" algn="just"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</a:rPr>
              <a:t>После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</a:rPr>
              <a:t>исчерпания эффектов ослабления рубля и повышения НДС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half" idx="15"/>
          </p:nvPr>
        </p:nvSpPr>
        <p:spPr>
          <a:xfrm>
            <a:off x="589677" y="4911429"/>
            <a:ext cx="5383877" cy="715926"/>
          </a:xfrm>
        </p:spPr>
        <p:txBody>
          <a:bodyPr/>
          <a:lstStyle/>
          <a:p>
            <a:pPr marL="285750" indent="-1968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Эффект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от произошедшего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в 2018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г. ослабления рубля</a:t>
            </a:r>
          </a:p>
          <a:p>
            <a:pPr marL="285750" indent="-1968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Эффект от повышения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основной ставки НДС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16"/>
          </p:nvPr>
        </p:nvSpPr>
        <p:spPr>
          <a:xfrm>
            <a:off x="433389" y="1714500"/>
            <a:ext cx="5540165" cy="418357"/>
          </a:xfrm>
        </p:spPr>
        <p:txBody>
          <a:bodyPr anchor="t"/>
          <a:lstStyle/>
          <a:p>
            <a:r>
              <a:rPr lang="ru-RU" dirty="0">
                <a:solidFill>
                  <a:schemeClr val="accent1"/>
                </a:solidFill>
              </a:rPr>
              <a:t>Инфляция </a:t>
            </a:r>
            <a:r>
              <a:rPr lang="ru-RU" dirty="0" smtClean="0">
                <a:solidFill>
                  <a:schemeClr val="accent1"/>
                </a:solidFill>
              </a:rPr>
              <a:t>соответствует </a:t>
            </a:r>
            <a:r>
              <a:rPr lang="ru-RU" u="sng" dirty="0">
                <a:solidFill>
                  <a:schemeClr val="accent1"/>
                </a:solidFill>
              </a:rPr>
              <a:t>нижней</a:t>
            </a:r>
            <a:r>
              <a:rPr lang="ru-RU" dirty="0">
                <a:solidFill>
                  <a:schemeClr val="accent1"/>
                </a:solidFill>
              </a:rPr>
              <a:t> границе ожиданий Банка России</a:t>
            </a:r>
          </a:p>
        </p:txBody>
      </p:sp>
      <p:sp>
        <p:nvSpPr>
          <p:cNvPr id="16" name="Объект 15"/>
          <p:cNvSpPr>
            <a:spLocks noGrp="1"/>
          </p:cNvSpPr>
          <p:nvPr>
            <p:ph sz="half" idx="18"/>
          </p:nvPr>
        </p:nvSpPr>
        <p:spPr>
          <a:xfrm>
            <a:off x="589677" y="5764532"/>
            <a:ext cx="5394335" cy="560277"/>
          </a:xfrm>
          <a:ln>
            <a:solidFill>
              <a:srgbClr val="ED1B34"/>
            </a:solidFill>
          </a:ln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Инфляция временно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выше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первой половине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бъект 21"/>
          <p:cNvSpPr>
            <a:spLocks noGrp="1"/>
          </p:cNvSpPr>
          <p:nvPr>
            <p:ph sz="half" idx="19"/>
          </p:nvPr>
        </p:nvSpPr>
        <p:spPr>
          <a:xfrm>
            <a:off x="6379821" y="5627355"/>
            <a:ext cx="5378789" cy="702635"/>
          </a:xfrm>
          <a:solidFill>
            <a:srgbClr val="F47685"/>
          </a:solidFill>
          <a:ln>
            <a:solidFill>
              <a:srgbClr val="ED1B34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Инфляция вернется к 4% </a:t>
            </a:r>
          </a:p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первой половине 2020 г.</a:t>
            </a:r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Источники: Росстат, расчеты ДДКП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февраль 2019</a:t>
            </a:r>
            <a:endParaRPr lang="ru-RU" dirty="0"/>
          </a:p>
        </p:txBody>
      </p:sp>
      <p:sp>
        <p:nvSpPr>
          <p:cNvPr id="39" name="Стрелка вверх 38"/>
          <p:cNvSpPr/>
          <p:nvPr/>
        </p:nvSpPr>
        <p:spPr>
          <a:xfrm>
            <a:off x="11398879" y="1914153"/>
            <a:ext cx="304800" cy="381000"/>
          </a:xfrm>
          <a:prstGeom prst="up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pic>
        <p:nvPicPr>
          <p:cNvPr id="40" name="Picture 2" descr="C:\Users\EvstigneevaAG\Desktop\fine-din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701" y="1842331"/>
            <a:ext cx="63213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EvstigneevaAG\Desktop\Clothing-T-Shirt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618" y="2641886"/>
            <a:ext cx="444297" cy="4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EvstigneevaAG\Desktop\sticker-logo-caducee-medecine-pharmac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618" y="3394296"/>
            <a:ext cx="438071" cy="4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Прямая соединительная линия 71"/>
          <p:cNvCxnSpPr/>
          <p:nvPr/>
        </p:nvCxnSpPr>
        <p:spPr>
          <a:xfrm>
            <a:off x="6091238" y="5317633"/>
            <a:ext cx="4762" cy="147732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трелка вверх 68"/>
          <p:cNvSpPr/>
          <p:nvPr/>
        </p:nvSpPr>
        <p:spPr>
          <a:xfrm>
            <a:off x="11398879" y="2760592"/>
            <a:ext cx="304800" cy="219852"/>
          </a:xfrm>
          <a:prstGeom prst="up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11398879" y="3417680"/>
            <a:ext cx="304800" cy="381000"/>
          </a:xfrm>
          <a:prstGeom prst="up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Цены на </a:t>
            </a:r>
            <a:r>
              <a:rPr lang="ru-RU" dirty="0" smtClean="0"/>
              <a:t>продовольствие за </a:t>
            </a:r>
            <a:r>
              <a:rPr lang="ru-RU" dirty="0"/>
              <a:t>последние 12 месяцев выросли больше, чем на непродовольственные товары и </a:t>
            </a:r>
            <a:r>
              <a:rPr lang="ru-RU" dirty="0" smtClean="0"/>
              <a:t>услуги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4"/>
          </p:nvPr>
        </p:nvSpPr>
        <p:spPr>
          <a:xfrm>
            <a:off x="433388" y="1811832"/>
            <a:ext cx="11270347" cy="508745"/>
          </a:xfrm>
        </p:spPr>
        <p:txBody>
          <a:bodyPr/>
          <a:lstStyle/>
          <a:p>
            <a:r>
              <a:rPr lang="ru-RU" dirty="0"/>
              <a:t>Сохраняется неопределенность относительно дальнейшей динамики </a:t>
            </a:r>
            <a:r>
              <a:rPr lang="ru-RU" dirty="0" smtClean="0"/>
              <a:t>цен на отдельные продовольственные товары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/>
          </p:nvPr>
        </p:nvSpPr>
        <p:spPr>
          <a:xfrm>
            <a:off x="433388" y="6305798"/>
            <a:ext cx="5554662" cy="288925"/>
          </a:xfrm>
        </p:spPr>
        <p:txBody>
          <a:bodyPr/>
          <a:lstStyle/>
          <a:p>
            <a:r>
              <a:rPr lang="ru-RU" dirty="0" smtClean="0"/>
              <a:t>Источник: Росстат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Февраль 2019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8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117004"/>
              </p:ext>
            </p:extLst>
          </p:nvPr>
        </p:nvGraphicFramePr>
        <p:xfrm>
          <a:off x="6297613" y="2320577"/>
          <a:ext cx="5405437" cy="398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6373143"/>
              </p:ext>
            </p:extLst>
          </p:nvPr>
        </p:nvGraphicFramePr>
        <p:xfrm>
          <a:off x="433387" y="2320577"/>
          <a:ext cx="5810251" cy="398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59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56E3D5-E39D-444D-9600-2B9B0AD40D17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3233</Words>
  <Application>Microsoft Office PowerPoint</Application>
  <PresentationFormat>Широкоэкранный</PresentationFormat>
  <Paragraphs>470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Wingdings</vt:lpstr>
      <vt:lpstr>Тема Office</vt:lpstr>
      <vt:lpstr>Презентация PowerPoint</vt:lpstr>
      <vt:lpstr>Основные принципы денежно-кредитной политики</vt:lpstr>
      <vt:lpstr>Денежно-кредитная политика нацелена на обеспечение ценовой стабильности – закрепление инфляции вблизи 4%</vt:lpstr>
      <vt:lpstr>Банк России создает важные условия для экономического роста </vt:lpstr>
      <vt:lpstr>Что влияет на инфляцию? </vt:lpstr>
      <vt:lpstr>Как Банк России влияет на инфляцию?</vt:lpstr>
      <vt:lpstr>Решение по ключевой ставке – февраль 2019 </vt:lpstr>
      <vt:lpstr>Годовая инфляция в январе составила 5,0%</vt:lpstr>
      <vt:lpstr>Цены на продовольствие за последние 12 месяцев выросли больше, чем на непродовольственные товары и услуги</vt:lpstr>
      <vt:lpstr>Инфляционные ожидания населения и предприятий повысились</vt:lpstr>
      <vt:lpstr>Расширение кредитования не несет дополнительных проинфляционных рисков</vt:lpstr>
      <vt:lpstr>Темпы расширения потребительского спроса остаются умеренными.  В конце 2018 г. рост деловой активности замедлился </vt:lpstr>
      <vt:lpstr>Банк России прогнозирует годовую инфляцию в интервале 5,0-5,5% в конце 2019 года с возвращением к 4% в первой половине 2020 года</vt:lpstr>
      <vt:lpstr>Депозитно-кредитный рынок – ставки (2)</vt:lpstr>
      <vt:lpstr>Депозитно-кредитный рынок – ставки (1)</vt:lpstr>
      <vt:lpstr>Динамика процентной маржи по банковским операциям</vt:lpstr>
      <vt:lpstr>Кредит – неценовые условия</vt:lpstr>
      <vt:lpstr>Кредиты – розничный и корпоративный кредитный портфель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Липин Андрей Станиславович</cp:lastModifiedBy>
  <cp:revision>127</cp:revision>
  <cp:lastPrinted>2018-11-09T14:38:56Z</cp:lastPrinted>
  <dcterms:created xsi:type="dcterms:W3CDTF">2018-11-05T17:34:13Z</dcterms:created>
  <dcterms:modified xsi:type="dcterms:W3CDTF">2019-02-28T03:50:21Z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