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2" r:id="rId4"/>
    <p:sldId id="258" r:id="rId5"/>
    <p:sldId id="259" r:id="rId6"/>
    <p:sldId id="260" r:id="rId7"/>
    <p:sldId id="263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4CE9A-2CEA-4790-84C3-E24E4AFEE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0F8BA4-D458-4D68-AADC-AC30431B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36D5A-0B32-4B20-8FF9-734CE53D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29865-B230-4AC7-8ACC-C3A5ABEA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4F4BA-9B68-48A2-BF55-928462A9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9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63BCA-5387-4BC4-A05F-003CFF77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A666A-3AEA-4DFE-9D32-3A621275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F01B3-04CB-4D58-A57C-83940AB6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A504C-62E1-4199-9665-87988641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9C137-5697-44BD-B6C9-A029D473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7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65BB64-6D87-4963-9AE8-2262767E6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6A4AAC-46F3-4C43-93ED-349849AAC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7702-36B6-49E1-A7F8-08BF8E45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B3B46-C64C-4EF9-A390-411AC882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D9A61-FF2C-4CCA-A152-B8DD8486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4EAF-06D1-4295-88B6-5CD97B41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2536A-1343-4D76-BA79-3F8F1A4F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B4DD6-F6BB-4141-812A-451F5053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C7E7F-8CC7-49AD-BD69-4AED5755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618AF-43D3-4B9C-970B-2C9328A7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1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4D702-526B-47C5-8130-85FB522E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A56EB-700D-4825-9DF8-D3B67B4A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9C25B-56A8-49EE-8BC0-09DF0949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703EF-5224-425A-B4EE-A5D286FA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C8991-E1D6-4160-81D9-FD7F9A9D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2BC05-0084-4900-8C74-7A77FC1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CEB27-7BF7-4952-BD45-7E7E79D35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815DB-766F-43C1-9548-976A16A4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39F05E-7621-4B93-BEB6-EEABF47C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E0DAA-6696-463D-A7DA-9CE39E0C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95A8F-6782-41FF-A0F8-0A329A94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7091E-AD5C-459F-92FD-A4A0E300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4F06F-30F1-477A-A062-96663E227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805BC-A4AB-4C63-B201-DDB6ED4E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7CBC78-DC75-41D9-979E-E21E9561C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35DA-19CF-41DB-98CF-BBF7E290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0BE2BF-5183-457A-B684-B0E639C8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F4E5D0-CFF9-4B10-8080-17E0712A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080187-44FA-4F08-B9C3-FA3C289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1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C5B7C-B82F-4B49-98E4-120DEDB7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04E0-8ECE-44BD-899D-CDA744BA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B6E13-C3D7-4F0A-8CEE-2173660A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DA3C59-24DC-41AB-A007-DA6F6671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1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DB6D41-7F64-44B4-9564-8019F038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FA12A4-11FD-4C7C-8387-681C9303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39B6FD-F992-4834-8DAF-FB477570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3950E-D859-449C-804B-6EB29398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5DD25-FBE7-409F-9194-3236A096E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ED9F2C-1E3E-4040-88FC-28EF702B5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D43ABA-AA5B-43BA-8758-7AA8C9F9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9953D-F204-47E4-A0E6-C3FDE9E7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643D4-3E44-4DC0-9CC5-0AD80D64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32137-22BB-4E8A-AE7A-1D606EB6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D3E1E6-27A5-4AC0-867F-F750D6D1D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D0559C-16D2-41CB-BD31-0759E29E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57E5-B88B-4BB8-9223-6B10067F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7A149-5D75-4F06-8B6F-21181F3C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49AAF7-17AE-48FD-A455-3859AC4C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D4DC9-369F-4DC2-B5FE-0EBAC323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6241F-FCBA-484B-893A-423509DE2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0BA99-A040-4392-9161-EC3E95C57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1C3A-B864-4DA6-B792-EA1AFF95A97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05E59-C249-4542-AA0C-CE0836B37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23314-0A0F-4D2C-AE2A-AC4CB821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32E1-50A4-4B16-B767-B0C7D62C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79608-4F48-462C-A3BC-FF4CFCA20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96E4D4-F62F-4330-AE03-46E81445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57E8F-3665-4F74-AEEA-9A6707ECB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DE491B-FAC1-4061-A100-47A324D8127E}"/>
              </a:ext>
            </a:extLst>
          </p:cNvPr>
          <p:cNvSpPr txBox="1"/>
          <p:nvPr/>
        </p:nvSpPr>
        <p:spPr>
          <a:xfrm>
            <a:off x="5132773" y="5974672"/>
            <a:ext cx="19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 Lt" panose="02000506030000020004" pitchFamily="2" charset="0"/>
                <a:ea typeface="Roboto Medium" panose="02000000000000000000" pitchFamily="2" charset="0"/>
              </a:rPr>
              <a:t>Москва 202</a:t>
            </a:r>
            <a:r>
              <a:rPr lang="en-US" dirty="0">
                <a:solidFill>
                  <a:schemeClr val="bg1"/>
                </a:solidFill>
                <a:latin typeface="Proxima Nova Lt" panose="02000506030000020004" pitchFamily="2" charset="0"/>
                <a:ea typeface="Roboto Medium" panose="02000000000000000000" pitchFamily="2" charset="0"/>
              </a:rPr>
              <a:t>1</a:t>
            </a:r>
            <a:endParaRPr lang="ru-RU" dirty="0">
              <a:solidFill>
                <a:schemeClr val="bg1"/>
              </a:solidFill>
              <a:latin typeface="Proxima Nova Lt" panose="02000506030000020004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7FF0A-F6F0-45E4-92B0-3C127168480D}"/>
              </a:ext>
            </a:extLst>
          </p:cNvPr>
          <p:cNvSpPr txBox="1"/>
          <p:nvPr/>
        </p:nvSpPr>
        <p:spPr>
          <a:xfrm>
            <a:off x="3187084" y="1480398"/>
            <a:ext cx="6187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Rg" panose="02000506030000020004" pitchFamily="2" charset="0"/>
                <a:ea typeface="Roboto Medium" panose="02000000000000000000" pitchFamily="2" charset="0"/>
              </a:rPr>
              <a:t>Новые технологические решения и тренды</a:t>
            </a:r>
          </a:p>
        </p:txBody>
      </p:sp>
    </p:spTree>
    <p:extLst>
      <p:ext uri="{BB962C8B-B14F-4D97-AF65-F5344CB8AC3E}">
        <p14:creationId xmlns:p14="http://schemas.microsoft.com/office/powerpoint/2010/main" val="219483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при реализации наших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Повышение производительности труда</a:t>
            </a:r>
          </a:p>
          <a:p>
            <a:r>
              <a:rPr lang="ru-RU" dirty="0"/>
              <a:t>Снижение </a:t>
            </a:r>
            <a:r>
              <a:rPr lang="ru-RU"/>
              <a:t>стоимости обработки 1 листа</a:t>
            </a:r>
            <a:endParaRPr lang="ru-RU" dirty="0"/>
          </a:p>
          <a:p>
            <a:r>
              <a:rPr lang="ru-RU" dirty="0"/>
              <a:t>Снижение операционных расходов (в основном за счет ФОТ)</a:t>
            </a:r>
          </a:p>
          <a:p>
            <a:r>
              <a:rPr lang="ru-RU" dirty="0"/>
              <a:t>Увеличение эффективности производства</a:t>
            </a:r>
          </a:p>
          <a:p>
            <a:r>
              <a:rPr lang="ru-RU" dirty="0"/>
              <a:t>Снижение сроков возврата инвестиций</a:t>
            </a:r>
          </a:p>
          <a:p>
            <a:r>
              <a:rPr lang="ru-RU" dirty="0"/>
              <a:t>Защита здоровья кассовых работников</a:t>
            </a:r>
          </a:p>
          <a:p>
            <a:r>
              <a:rPr lang="ru-RU" dirty="0"/>
              <a:t>Вынесение трудоемких операций на территорию заказчика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13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CE4EB-CAFC-4BDD-8AC4-F038CF8E5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FB6E3-059F-4273-8CB0-8D24F626C845}"/>
              </a:ext>
            </a:extLst>
          </p:cNvPr>
          <p:cNvSpPr txBox="1"/>
          <p:nvPr/>
        </p:nvSpPr>
        <p:spPr>
          <a:xfrm>
            <a:off x="1305018" y="1562470"/>
            <a:ext cx="4429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roxima Nova Rg" panose="02000506030000020004" pitchFamily="2" charset="0"/>
              </a:rPr>
              <a:t>Задача</a:t>
            </a:r>
            <a:r>
              <a:rPr lang="ru-RU" dirty="0">
                <a:latin typeface="Proxima Nova Rg" panose="02000506030000020004" pitchFamily="2" charset="0"/>
              </a:rPr>
              <a:t>:</a:t>
            </a:r>
            <a:endParaRPr lang="en-US" dirty="0">
              <a:latin typeface="Proxima Nova Rg" panose="02000506030000020004" pitchFamily="2" charset="0"/>
            </a:endParaRPr>
          </a:p>
          <a:p>
            <a:endParaRPr lang="ru-RU" dirty="0">
              <a:latin typeface="Proxima Nova Rg" panose="02000506030000020004" pitchFamily="2" charset="0"/>
            </a:endParaRPr>
          </a:p>
          <a:p>
            <a:r>
              <a:rPr lang="ru-RU" dirty="0">
                <a:latin typeface="Proxima Nova Rg" panose="02000506030000020004" pitchFamily="2" charset="0"/>
              </a:rPr>
              <a:t>Снижение себестоимости </a:t>
            </a:r>
            <a:endParaRPr lang="en-US" dirty="0">
              <a:latin typeface="Proxima Nova Rg" panose="02000506030000020004" pitchFamily="2" charset="0"/>
            </a:endParaRPr>
          </a:p>
          <a:p>
            <a:r>
              <a:rPr lang="ru-RU" dirty="0">
                <a:latin typeface="Proxima Nova Rg" panose="02000506030000020004" pitchFamily="2" charset="0"/>
              </a:rPr>
              <a:t>обработки БАНКНОТ и МОНЕТ</a:t>
            </a:r>
          </a:p>
          <a:p>
            <a:endParaRPr lang="ru-RU" dirty="0"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8CAC0-B6F9-4945-8996-5E28C29E4429}"/>
              </a:ext>
            </a:extLst>
          </p:cNvPr>
          <p:cNvSpPr txBox="1"/>
          <p:nvPr/>
        </p:nvSpPr>
        <p:spPr>
          <a:xfrm>
            <a:off x="7048870" y="1562470"/>
            <a:ext cx="4651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roxima Nova Rg" panose="02000506030000020004" pitchFamily="2" charset="0"/>
              </a:rPr>
              <a:t>Пути решения</a:t>
            </a:r>
            <a:r>
              <a:rPr lang="ru-RU" dirty="0">
                <a:latin typeface="Proxima Nova Rg" panose="02000506030000020004" pitchFamily="2" charset="0"/>
              </a:rPr>
              <a:t>:</a:t>
            </a:r>
            <a:endParaRPr lang="en-US" dirty="0">
              <a:latin typeface="Proxima Nova Rg" panose="02000506030000020004" pitchFamily="2" charset="0"/>
            </a:endParaRPr>
          </a:p>
          <a:p>
            <a:endParaRPr lang="ru-RU" dirty="0">
              <a:latin typeface="Proxima Nova Rg" panose="0200050603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Proxima Nova Rg" panose="02000506030000020004" pitchFamily="2" charset="0"/>
              </a:rPr>
              <a:t>внедрение роботизированных процессов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Proxima Nova Rg" panose="02000506030000020004" pitchFamily="2" charset="0"/>
              </a:rPr>
              <a:t>вынос трудоемких операций на территорию Заказчика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Proxima Nova Rg" panose="02000506030000020004" pitchFamily="2" charset="0"/>
              </a:rPr>
              <a:t>«услуга предоставляется, а люди</a:t>
            </a:r>
            <a:r>
              <a:rPr lang="en-US" dirty="0">
                <a:latin typeface="Proxima Nova Rg" panose="02000506030000020004" pitchFamily="2" charset="0"/>
              </a:rPr>
              <a:t> / </a:t>
            </a:r>
            <a:r>
              <a:rPr lang="ru-RU" dirty="0">
                <a:latin typeface="Proxima Nova Rg" panose="02000506030000020004" pitchFamily="2" charset="0"/>
              </a:rPr>
              <a:t>оборудование исключены»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4A940-F2EA-473C-87EF-7590F9F27399}"/>
              </a:ext>
            </a:extLst>
          </p:cNvPr>
          <p:cNvSpPr txBox="1"/>
          <p:nvPr/>
        </p:nvSpPr>
        <p:spPr>
          <a:xfrm>
            <a:off x="2902998" y="230819"/>
            <a:ext cx="660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roxima Nova Rg" panose="02000506030000020004" pitchFamily="2" charset="0"/>
                <a:ea typeface="Roboto Medium" panose="02000000000000000000" pitchFamily="2" charset="0"/>
              </a:rPr>
              <a:t>Задача и решения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18A82B-CED0-4975-8FCD-807329D5A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04" y="4014898"/>
            <a:ext cx="2133629" cy="21336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62755C-BB9C-47C7-825F-340FA9346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28" y="3906229"/>
            <a:ext cx="2085339" cy="20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D2626-FDA4-4231-9905-D548F25A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15E6F-BE4D-4F3E-8398-01A28E4A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6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E1EE3-5B1D-4B02-BEA5-27F3F8C0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8A6B6-FC69-423E-86CB-5BE4B73F3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4" y="1026306"/>
            <a:ext cx="5312675" cy="3895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51C84-4328-49C4-9DCB-594397D39AE2}"/>
              </a:ext>
            </a:extLst>
          </p:cNvPr>
          <p:cNvSpPr txBox="1"/>
          <p:nvPr/>
        </p:nvSpPr>
        <p:spPr>
          <a:xfrm>
            <a:off x="7510508" y="1217515"/>
            <a:ext cx="4451101" cy="255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Proxima Nova Rg" panose="02000506030000020004" pitchFamily="2" charset="0"/>
                <a:ea typeface="Roboto" panose="02000000000000000000" pitchFamily="2" charset="0"/>
              </a:rPr>
              <a:t>Цель проекта: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автоматизировать процесс подготовки разменного фонда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сократить кол-во сотрудников</a:t>
            </a:r>
            <a:endParaRPr lang="en-US" sz="1600" dirty="0">
              <a:latin typeface="Proxima Nova Rg" panose="02000506030000020004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задействованных в процессе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повысить эффективность операции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снизить себестоимость условного набора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46D30-8F95-4E3C-A03F-03E3F683EEBC}"/>
              </a:ext>
            </a:extLst>
          </p:cNvPr>
          <p:cNvSpPr txBox="1"/>
          <p:nvPr/>
        </p:nvSpPr>
        <p:spPr>
          <a:xfrm>
            <a:off x="368426" y="5307011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roxima Nova Lt" panose="02000506030000020004" pitchFamily="2" charset="0"/>
                <a:ea typeface="Roboto" panose="02000000000000000000" pitchFamily="2" charset="0"/>
              </a:rPr>
              <a:t>Производитель - </a:t>
            </a:r>
            <a:r>
              <a:rPr lang="ru-RU" b="1" dirty="0">
                <a:latin typeface="Proxima Nova Lt" panose="02000506030000020004" pitchFamily="2" charset="0"/>
                <a:ea typeface="Roboto" panose="02000000000000000000" pitchFamily="2" charset="0"/>
              </a:rPr>
              <a:t>SUZOHAPP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B2FD5-8B26-49C1-9268-C1EE805D4279}"/>
              </a:ext>
            </a:extLst>
          </p:cNvPr>
          <p:cNvSpPr txBox="1"/>
          <p:nvPr/>
        </p:nvSpPr>
        <p:spPr>
          <a:xfrm>
            <a:off x="798990" y="195309"/>
            <a:ext cx="1018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roxima Nova Rg" panose="02000506030000020004" pitchFamily="2" charset="0"/>
                <a:ea typeface="Roboto Medium" panose="02000000000000000000" pitchFamily="2" charset="0"/>
              </a:rPr>
              <a:t>Роботизированный комплекс для формирования</a:t>
            </a:r>
            <a:r>
              <a:rPr lang="en-US" sz="2400" b="1" dirty="0">
                <a:latin typeface="Proxima Nova Rg" panose="02000506030000020004" pitchFamily="2" charset="0"/>
                <a:ea typeface="Roboto Medium" panose="02000000000000000000" pitchFamily="2" charset="0"/>
              </a:rPr>
              <a:t> </a:t>
            </a:r>
          </a:p>
          <a:p>
            <a:pPr algn="ctr"/>
            <a:r>
              <a:rPr lang="ru-RU" sz="2400" b="1" dirty="0">
                <a:latin typeface="Proxima Nova Rg" panose="02000506030000020004" pitchFamily="2" charset="0"/>
                <a:ea typeface="Roboto Medium" panose="02000000000000000000" pitchFamily="2" charset="0"/>
              </a:rPr>
              <a:t>«набора хозяйки», состоящего из банкнот и монет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1B86C-2B87-42E7-B740-02C3E0CF82BC}"/>
              </a:ext>
            </a:extLst>
          </p:cNvPr>
          <p:cNvSpPr txBox="1"/>
          <p:nvPr/>
        </p:nvSpPr>
        <p:spPr>
          <a:xfrm>
            <a:off x="6466858" y="4161384"/>
            <a:ext cx="61655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Максимальная производительность – </a:t>
            </a:r>
            <a:r>
              <a:rPr lang="ru-RU" sz="2400" b="1" dirty="0">
                <a:latin typeface="Proxima Nova Rg" panose="02000506030000020004" pitchFamily="2" charset="0"/>
                <a:ea typeface="Roboto" panose="02000000000000000000" pitchFamily="2" charset="0"/>
              </a:rPr>
              <a:t>125</a:t>
            </a: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 наборов /час</a:t>
            </a:r>
          </a:p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Кол-во номиналов банкнот – макс. </a:t>
            </a:r>
            <a:r>
              <a:rPr lang="ru-RU" sz="2800" b="1" dirty="0">
                <a:latin typeface="Proxima Nova Rg" panose="02000506030000020004" pitchFamily="2" charset="0"/>
                <a:ea typeface="Roboto" panose="02000000000000000000" pitchFamily="2" charset="0"/>
              </a:rPr>
              <a:t>6</a:t>
            </a:r>
          </a:p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Кол-во номиналов монет – макс. </a:t>
            </a:r>
            <a:r>
              <a:rPr lang="ru-RU" sz="2400" b="1" dirty="0">
                <a:latin typeface="Proxima Nova Rg" panose="02000506030000020004" pitchFamily="2" charset="0"/>
                <a:ea typeface="Roboto" panose="02000000000000000000" pitchFamily="2" charset="0"/>
              </a:rPr>
              <a:t>8</a:t>
            </a:r>
          </a:p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Управляется </a:t>
            </a:r>
            <a:r>
              <a:rPr lang="ru-RU" sz="2400" b="1" dirty="0">
                <a:latin typeface="Proxima Nova Rg" panose="02000506030000020004" pitchFamily="2" charset="0"/>
                <a:ea typeface="Roboto" panose="02000000000000000000" pitchFamily="2" charset="0"/>
              </a:rPr>
              <a:t>1</a:t>
            </a:r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 сотрудником</a:t>
            </a:r>
          </a:p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Габариты – 3,4*2,4*2,25 м</a:t>
            </a:r>
          </a:p>
          <a:p>
            <a:r>
              <a:rPr lang="ru-RU" sz="1600" dirty="0">
                <a:latin typeface="Proxima Nova Rg" panose="02000506030000020004" pitchFamily="2" charset="0"/>
                <a:ea typeface="Roboto" panose="02000000000000000000" pitchFamily="2" charset="0"/>
              </a:rPr>
              <a:t>Цена 1 «набора» - 0,65 Евро цента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4CB7DD-69AB-48CB-9906-017E5C2A7B05}"/>
              </a:ext>
            </a:extLst>
          </p:cNvPr>
          <p:cNvSpPr/>
          <p:nvPr/>
        </p:nvSpPr>
        <p:spPr>
          <a:xfrm>
            <a:off x="6329779" y="4161384"/>
            <a:ext cx="5631831" cy="22136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1B4C50-A552-4627-80C9-44EACE74E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88" y="1664070"/>
            <a:ext cx="207680" cy="207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8618C7-FCBF-4B70-A276-9B943FEE8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58" y="2367293"/>
            <a:ext cx="207680" cy="2076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B996CD-A023-436D-9B44-14DE6E6B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88" y="2779948"/>
            <a:ext cx="207680" cy="207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5649E8-8303-4D77-BC51-9BB34A30D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88" y="3108260"/>
            <a:ext cx="207680" cy="2076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0E465C-322D-43AA-89FB-72376077B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42" y="3469057"/>
            <a:ext cx="207680" cy="2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0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A5479-D55A-4D10-A1E8-D26B73F8C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599A6-0C37-4D33-A4B1-E639E35AFC2C}"/>
              </a:ext>
            </a:extLst>
          </p:cNvPr>
          <p:cNvSpPr txBox="1"/>
          <p:nvPr/>
        </p:nvSpPr>
        <p:spPr>
          <a:xfrm>
            <a:off x="4858305" y="253883"/>
            <a:ext cx="662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roxima Nova Rg" panose="02000506030000020004" pitchFamily="2" charset="0"/>
              </a:rPr>
              <a:t>Система самообслуживания по депонированию монет и 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ru-RU" sz="2400" b="1" dirty="0">
                <a:latin typeface="Proxima Nova Rg" panose="02000506030000020004" pitchFamily="2" charset="0"/>
              </a:rPr>
              <a:t>рециркуляции банкнот </a:t>
            </a:r>
            <a:r>
              <a:rPr lang="en-US" sz="2400" b="1" dirty="0">
                <a:latin typeface="Proxima Nova Rg" panose="02000506030000020004" pitchFamily="2" charset="0"/>
              </a:rPr>
              <a:t>CDS-9R</a:t>
            </a:r>
            <a:endParaRPr lang="ru-RU" sz="2400" b="1" dirty="0">
              <a:latin typeface="Proxima Nova Rg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BCA27-5F04-44FE-B95A-9E29F66B139C}"/>
              </a:ext>
            </a:extLst>
          </p:cNvPr>
          <p:cNvSpPr txBox="1"/>
          <p:nvPr/>
        </p:nvSpPr>
        <p:spPr>
          <a:xfrm>
            <a:off x="6178858" y="2091554"/>
            <a:ext cx="50513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Proxima Nova Rg" panose="02000506030000020004" pitchFamily="2" charset="0"/>
              </a:rPr>
              <a:t>Многофункциональное решение по обработке монет для установки в общественных местах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Proxima Nova Rg" panose="02000506030000020004" pitchFamily="2" charset="0"/>
              </a:rPr>
              <a:t>Выдача всех номиналов в любом миксе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Proxima Nova Rg" panose="02000506030000020004" pitchFamily="2" charset="0"/>
              </a:rPr>
              <a:t>Объемные депозиты для населения и ритейла</a:t>
            </a:r>
          </a:p>
          <a:p>
            <a:endParaRPr lang="ru-RU" dirty="0">
              <a:latin typeface="Proxima Nova Rg" panose="02000506030000020004" pitchFamily="2" charset="0"/>
            </a:endParaRPr>
          </a:p>
          <a:p>
            <a:endParaRPr lang="ru-RU" dirty="0">
              <a:latin typeface="Proxima Nova Rg" panose="02000506030000020004" pitchFamily="2" charset="0"/>
            </a:endParaRPr>
          </a:p>
          <a:p>
            <a:endParaRPr lang="ru-RU" dirty="0">
              <a:latin typeface="Proxima Nova Rg" panose="02000506030000020004" pitchFamily="2" charset="0"/>
            </a:endParaRPr>
          </a:p>
          <a:p>
            <a:r>
              <a:rPr lang="ru-RU" sz="1600" dirty="0">
                <a:latin typeface="Proxima Nova Rg" panose="02000506030000020004" pitchFamily="2" charset="0"/>
              </a:rPr>
              <a:t>Общая емкость: </a:t>
            </a:r>
            <a:r>
              <a:rPr lang="ru-RU" sz="2400" b="1" dirty="0">
                <a:latin typeface="Proxima Nova Rg" panose="02000506030000020004" pitchFamily="2" charset="0"/>
              </a:rPr>
              <a:t>33 000</a:t>
            </a:r>
            <a:r>
              <a:rPr lang="ru-RU" sz="1600" dirty="0">
                <a:latin typeface="Proxima Nova Rg" panose="02000506030000020004" pitchFamily="2" charset="0"/>
              </a:rPr>
              <a:t> монет</a:t>
            </a:r>
          </a:p>
          <a:p>
            <a:r>
              <a:rPr lang="ru-RU" sz="1600" dirty="0">
                <a:latin typeface="Proxima Nova Rg" panose="02000506030000020004" pitchFamily="2" charset="0"/>
              </a:rPr>
              <a:t>Объем рециркуляции: </a:t>
            </a:r>
            <a:r>
              <a:rPr lang="ru-RU" sz="2400" b="1" dirty="0">
                <a:latin typeface="Proxima Nova Rg" panose="02000506030000020004" pitchFamily="2" charset="0"/>
              </a:rPr>
              <a:t>14 000 </a:t>
            </a:r>
            <a:r>
              <a:rPr lang="ru-RU" sz="1600" dirty="0">
                <a:latin typeface="Proxima Nova Rg" panose="02000506030000020004" pitchFamily="2" charset="0"/>
              </a:rPr>
              <a:t>монет</a:t>
            </a:r>
          </a:p>
          <a:p>
            <a:r>
              <a:rPr lang="ru-RU" sz="1600" dirty="0">
                <a:latin typeface="Proxima Nova Rg" panose="02000506030000020004" pitchFamily="2" charset="0"/>
              </a:rPr>
              <a:t>Скорость пересчета: </a:t>
            </a:r>
            <a:r>
              <a:rPr lang="ru-RU" sz="2400" b="1" dirty="0">
                <a:latin typeface="Proxima Nova Rg" panose="02000506030000020004" pitchFamily="2" charset="0"/>
              </a:rPr>
              <a:t>13 монет </a:t>
            </a:r>
            <a:r>
              <a:rPr lang="en-US" sz="2400" b="1" dirty="0">
                <a:latin typeface="Proxima Nova Rg" panose="02000506030000020004" pitchFamily="2" charset="0"/>
              </a:rPr>
              <a:t>/ </a:t>
            </a:r>
            <a:r>
              <a:rPr lang="ru-RU" sz="2400" b="1" dirty="0">
                <a:latin typeface="Proxima Nova Rg" panose="02000506030000020004" pitchFamily="2" charset="0"/>
              </a:rPr>
              <a:t>сек</a:t>
            </a:r>
          </a:p>
          <a:p>
            <a:r>
              <a:rPr lang="ru-RU" sz="1600" dirty="0">
                <a:latin typeface="Proxima Nova Rg" panose="02000506030000020004" pitchFamily="2" charset="0"/>
              </a:rPr>
              <a:t>Вес: 350 кг</a:t>
            </a:r>
          </a:p>
        </p:txBody>
      </p:sp>
    </p:spTree>
    <p:extLst>
      <p:ext uri="{BB962C8B-B14F-4D97-AF65-F5344CB8AC3E}">
        <p14:creationId xmlns:p14="http://schemas.microsoft.com/office/powerpoint/2010/main" val="42810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2D5A7C-76D4-43E4-851B-719CBFDE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47755-D3A0-4815-989C-8A3A947EA4C0}"/>
              </a:ext>
            </a:extLst>
          </p:cNvPr>
          <p:cNvSpPr txBox="1"/>
          <p:nvPr/>
        </p:nvSpPr>
        <p:spPr>
          <a:xfrm>
            <a:off x="2574524" y="1489276"/>
            <a:ext cx="667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Rg" panose="02000506030000020004" pitchFamily="2" charset="0"/>
                <a:ea typeface="Roboto Medium" panose="02000000000000000000" pitchFamily="2" charset="0"/>
              </a:rPr>
              <a:t>Благодарим за внимание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FAB8D-7A8E-46FE-B0D4-9907B1B7A2B6}"/>
              </a:ext>
            </a:extLst>
          </p:cNvPr>
          <p:cNvSpPr txBox="1"/>
          <p:nvPr/>
        </p:nvSpPr>
        <p:spPr>
          <a:xfrm>
            <a:off x="3302492" y="2229164"/>
            <a:ext cx="6613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  www.deep2000.ru</a:t>
            </a:r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        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 sales@deep2000.ru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8B161A-5306-4077-9EC5-468B5EBE678F}"/>
              </a:ext>
            </a:extLst>
          </p:cNvPr>
          <p:cNvCxnSpPr/>
          <p:nvPr/>
        </p:nvCxnSpPr>
        <p:spPr>
          <a:xfrm>
            <a:off x="5971712" y="2229164"/>
            <a:ext cx="0" cy="381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37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225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Proxima Nova Lt</vt:lpstr>
      <vt:lpstr>Proxima Nova Rg</vt:lpstr>
      <vt:lpstr>Wingdings</vt:lpstr>
      <vt:lpstr>Тема Office</vt:lpstr>
      <vt:lpstr> </vt:lpstr>
      <vt:lpstr>Основные задачи при реализации наших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Андрианова</dc:creator>
  <cp:lastModifiedBy>Елена Кобзева</cp:lastModifiedBy>
  <cp:revision>17</cp:revision>
  <dcterms:created xsi:type="dcterms:W3CDTF">2020-10-26T13:57:08Z</dcterms:created>
  <dcterms:modified xsi:type="dcterms:W3CDTF">2021-12-27T09:51:31Z</dcterms:modified>
</cp:coreProperties>
</file>