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7"/>
  </p:notesMasterIdLst>
  <p:handoutMasterIdLst>
    <p:handoutMasterId r:id="rId28"/>
  </p:handoutMasterIdLst>
  <p:sldIdLst>
    <p:sldId id="766" r:id="rId12"/>
    <p:sldId id="756" r:id="rId13"/>
    <p:sldId id="790" r:id="rId14"/>
    <p:sldId id="787" r:id="rId15"/>
    <p:sldId id="774" r:id="rId16"/>
    <p:sldId id="795" r:id="rId17"/>
    <p:sldId id="777" r:id="rId18"/>
    <p:sldId id="778" r:id="rId19"/>
    <p:sldId id="791" r:id="rId20"/>
    <p:sldId id="780" r:id="rId21"/>
    <p:sldId id="781" r:id="rId22"/>
    <p:sldId id="783" r:id="rId23"/>
    <p:sldId id="784" r:id="rId24"/>
    <p:sldId id="792" r:id="rId25"/>
    <p:sldId id="793" r:id="rId26"/>
  </p:sldIdLst>
  <p:sldSz cx="9144000" cy="6858000" type="screen4x3"/>
  <p:notesSz cx="6797675" cy="9928225"/>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66"/>
    <a:srgbClr val="FFFF99"/>
    <a:srgbClr val="FFFFCC"/>
    <a:srgbClr val="99FF33"/>
    <a:srgbClr val="CCFF33"/>
    <a:srgbClr val="FFFF00"/>
    <a:srgbClr val="FFCC66"/>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5" autoAdjust="0"/>
  </p:normalViewPr>
  <p:slideViewPr>
    <p:cSldViewPr snapToGrid="0">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275" cy="495055"/>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3851401" y="0"/>
            <a:ext cx="2946275" cy="495055"/>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9433170"/>
            <a:ext cx="2946275" cy="495055"/>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851401" y="9433170"/>
            <a:ext cx="2946275" cy="495055"/>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275" cy="495055"/>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851401" y="0"/>
            <a:ext cx="2946275" cy="495055"/>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dirty="0"/>
          </a:p>
        </p:txBody>
      </p:sp>
      <p:sp>
        <p:nvSpPr>
          <p:cNvPr id="5125" name="Rectangle 5"/>
          <p:cNvSpPr>
            <a:spLocks noGrp="1" noChangeArrowheads="1"/>
          </p:cNvSpPr>
          <p:nvPr>
            <p:ph type="body" sz="quarter" idx="3"/>
          </p:nvPr>
        </p:nvSpPr>
        <p:spPr bwMode="auto">
          <a:xfrm>
            <a:off x="905125" y="4716585"/>
            <a:ext cx="4987425" cy="4467363"/>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3170"/>
            <a:ext cx="2946275" cy="495055"/>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851401" y="9433170"/>
            <a:ext cx="2946275" cy="495055"/>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a:t>
            </a:fld>
            <a:endParaRPr lang="en-US" dirty="0"/>
          </a:p>
        </p:txBody>
      </p:sp>
    </p:spTree>
    <p:extLst>
      <p:ext uri="{BB962C8B-B14F-4D97-AF65-F5344CB8AC3E}">
        <p14:creationId xmlns:p14="http://schemas.microsoft.com/office/powerpoint/2010/main" val="391483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10</a:t>
            </a:fld>
            <a:endParaRPr lang="en-US" dirty="0"/>
          </a:p>
        </p:txBody>
      </p:sp>
    </p:spTree>
    <p:extLst>
      <p:ext uri="{BB962C8B-B14F-4D97-AF65-F5344CB8AC3E}">
        <p14:creationId xmlns:p14="http://schemas.microsoft.com/office/powerpoint/2010/main" val="41213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r>
              <a:rPr lang="en-US" dirty="0" smtClean="0"/>
              <a:t>The objective of credit scoring is to be able</a:t>
            </a:r>
            <a:r>
              <a:rPr lang="en-US" baseline="0" dirty="0" smtClean="0"/>
              <a:t> to rank applications by risk – credit scoring is used for both decisioning and pricing.  Speed is also key – scoring  cuts the turnaround time considerably, and underwriting is also lower cost than manual application review.</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credit scoring is intended for smaller ticket and more homogenous transactions, such as consumer loans, mortgage loans, car loans/leases, small business loans. The larger the loan size or the total exposure to a client or the more complex a loan structure, the less appropriate credit scoring is as a tool to evaluate a credit application and the more appropriate a more in-depth case-by-case analysis becomes. Larger transactions can also be evaluated in a consistent structured fashion by using a rating model, which differs from scoring in scope – usually a rating model looks at many more factors than a scoring model – and method – rating models require the analyst to use subjective judgment and ratings can differ among analysts, while scoring models generally require the input of factual data and the score will be the same regardless of who enters that data.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11</a:t>
            </a:fld>
            <a:endParaRPr lang="en-US" dirty="0"/>
          </a:p>
        </p:txBody>
      </p:sp>
    </p:spTree>
    <p:extLst>
      <p:ext uri="{BB962C8B-B14F-4D97-AF65-F5344CB8AC3E}">
        <p14:creationId xmlns:p14="http://schemas.microsoft.com/office/powerpoint/2010/main" val="330939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12</a:t>
            </a:fld>
            <a:endParaRPr lang="en-US" dirty="0"/>
          </a:p>
        </p:txBody>
      </p:sp>
    </p:spTree>
    <p:extLst>
      <p:ext uri="{BB962C8B-B14F-4D97-AF65-F5344CB8AC3E}">
        <p14:creationId xmlns:p14="http://schemas.microsoft.com/office/powerpoint/2010/main" val="266021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13</a:t>
            </a:fld>
            <a:endParaRPr lang="en-US" dirty="0"/>
          </a:p>
        </p:txBody>
      </p:sp>
    </p:spTree>
    <p:extLst>
      <p:ext uri="{BB962C8B-B14F-4D97-AF65-F5344CB8AC3E}">
        <p14:creationId xmlns:p14="http://schemas.microsoft.com/office/powerpoint/2010/main" val="168189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14</a:t>
            </a:fld>
            <a:endParaRPr lang="en-US" dirty="0"/>
          </a:p>
        </p:txBody>
      </p:sp>
    </p:spTree>
    <p:extLst>
      <p:ext uri="{BB962C8B-B14F-4D97-AF65-F5344CB8AC3E}">
        <p14:creationId xmlns:p14="http://schemas.microsoft.com/office/powerpoint/2010/main" val="296271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normAutofit/>
          </a:bodyPr>
          <a:lstStyle/>
          <a:p>
            <a:pPr marL="229113" indent="-229113">
              <a:buAutoNum type="arabicPeriod"/>
            </a:pPr>
            <a:endParaRPr lang="en-US" b="0" dirty="0"/>
          </a:p>
        </p:txBody>
      </p:sp>
      <p:sp>
        <p:nvSpPr>
          <p:cNvPr id="4" name="Slide Number Placeholder 3"/>
          <p:cNvSpPr>
            <a:spLocks noGrp="1"/>
          </p:cNvSpPr>
          <p:nvPr>
            <p:ph type="sldNum" sz="quarter" idx="10"/>
          </p:nvPr>
        </p:nvSpPr>
        <p:spPr/>
        <p:txBody>
          <a:bodyPr/>
          <a:lstStyle/>
          <a:p>
            <a:pPr>
              <a:defRPr/>
            </a:pPr>
            <a:fld id="{8EEFDE44-6482-41BD-BD0C-FDE71BADA89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6352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a:t>
            </a:fld>
            <a:endParaRPr lang="en-US" dirty="0"/>
          </a:p>
        </p:txBody>
      </p:sp>
    </p:spTree>
    <p:extLst>
      <p:ext uri="{BB962C8B-B14F-4D97-AF65-F5344CB8AC3E}">
        <p14:creationId xmlns:p14="http://schemas.microsoft.com/office/powerpoint/2010/main" val="30213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normAutofit/>
          </a:bodyPr>
          <a:lstStyle/>
          <a:p>
            <a:pPr marL="229113" indent="-229113">
              <a:buAutoNum type="arabicPeriod"/>
            </a:pPr>
            <a:endParaRPr lang="en-US" b="0" dirty="0"/>
          </a:p>
        </p:txBody>
      </p:sp>
      <p:sp>
        <p:nvSpPr>
          <p:cNvPr id="4" name="Slide Number Placeholder 3"/>
          <p:cNvSpPr>
            <a:spLocks noGrp="1"/>
          </p:cNvSpPr>
          <p:nvPr>
            <p:ph type="sldNum" sz="quarter" idx="10"/>
          </p:nvPr>
        </p:nvSpPr>
        <p:spPr/>
        <p:txBody>
          <a:bodyPr/>
          <a:lstStyle/>
          <a:p>
            <a:pPr>
              <a:defRPr/>
            </a:pPr>
            <a:fld id="{8EEFDE44-6482-41BD-BD0C-FDE71BADA894}"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056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4</a:t>
            </a:fld>
            <a:endParaRPr lang="en-US" dirty="0"/>
          </a:p>
        </p:txBody>
      </p:sp>
    </p:spTree>
    <p:extLst>
      <p:ext uri="{BB962C8B-B14F-4D97-AF65-F5344CB8AC3E}">
        <p14:creationId xmlns:p14="http://schemas.microsoft.com/office/powerpoint/2010/main" val="245321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r>
              <a:rPr lang="en-US" b="0" dirty="0" smtClean="0"/>
              <a:t>Productivity</a:t>
            </a:r>
            <a:r>
              <a:rPr lang="en-US" b="0" baseline="0" dirty="0" smtClean="0"/>
              <a:t> Gains are achieved by building validation checks into processing, and doing manual handling only of exceptions.</a:t>
            </a:r>
          </a:p>
          <a:p>
            <a:endParaRPr lang="en-US" b="0" baseline="0" dirty="0" smtClean="0"/>
          </a:p>
          <a:p>
            <a:r>
              <a:rPr lang="en-US" b="0" baseline="0" dirty="0" smtClean="0"/>
              <a:t>Note: very few banks have taken the leap to total auto-decisioning, and typically have some review process built in.</a:t>
            </a:r>
          </a:p>
          <a:p>
            <a:endParaRPr lang="en-US" b="0" baseline="0" dirty="0" smtClean="0"/>
          </a:p>
          <a:p>
            <a:r>
              <a:rPr lang="en-US" b="0" baseline="0" dirty="0" smtClean="0"/>
              <a:t>Group question: </a:t>
            </a:r>
            <a:r>
              <a:rPr lang="en-US" b="1" baseline="0" dirty="0" smtClean="0"/>
              <a:t>What are typical loan approval times </a:t>
            </a:r>
            <a:r>
              <a:rPr lang="en-US" b="0" baseline="0" dirty="0" smtClean="0"/>
              <a:t>– develop discussion of participants’ banks’ experience.</a:t>
            </a:r>
          </a:p>
          <a:p>
            <a:endParaRPr lang="en-US" b="0" baseline="0" dirty="0" smtClean="0"/>
          </a:p>
          <a:p>
            <a:r>
              <a:rPr lang="en-US" b="0" baseline="0" dirty="0" smtClean="0"/>
              <a:t>Global best practice: 6-7 days approval time for a medium SME credit.</a:t>
            </a:r>
            <a:endParaRPr lang="en-US" b="1"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5</a:t>
            </a:fld>
            <a:endParaRPr lang="en-US" dirty="0"/>
          </a:p>
        </p:txBody>
      </p:sp>
    </p:spTree>
    <p:extLst>
      <p:ext uri="{BB962C8B-B14F-4D97-AF65-F5344CB8AC3E}">
        <p14:creationId xmlns:p14="http://schemas.microsoft.com/office/powerpoint/2010/main" val="68886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r>
              <a:rPr lang="en-US" b="0" dirty="0" smtClean="0"/>
              <a:t>Productivity</a:t>
            </a:r>
            <a:r>
              <a:rPr lang="en-US" b="0" baseline="0" dirty="0" smtClean="0"/>
              <a:t> Gains are achieved by building validation checks into processing, and doing manual handling only of exceptions.</a:t>
            </a:r>
          </a:p>
          <a:p>
            <a:endParaRPr lang="en-US" b="0" baseline="0" dirty="0" smtClean="0"/>
          </a:p>
          <a:p>
            <a:r>
              <a:rPr lang="en-US" b="0" baseline="0" dirty="0" smtClean="0"/>
              <a:t>Note: very few banks have taken the leap to total auto-decisioning, and typically have some review process built in.</a:t>
            </a:r>
          </a:p>
          <a:p>
            <a:endParaRPr lang="en-US" b="0" baseline="0" dirty="0" smtClean="0"/>
          </a:p>
          <a:p>
            <a:r>
              <a:rPr lang="en-US" b="0" baseline="0" dirty="0" smtClean="0"/>
              <a:t>Group question: </a:t>
            </a:r>
            <a:r>
              <a:rPr lang="en-US" b="1" baseline="0" dirty="0" smtClean="0"/>
              <a:t>What are typical loan approval times </a:t>
            </a:r>
            <a:r>
              <a:rPr lang="en-US" b="0" baseline="0" dirty="0" smtClean="0"/>
              <a:t>– develop discussion of participants’ banks’ experience.</a:t>
            </a:r>
          </a:p>
          <a:p>
            <a:endParaRPr lang="en-US" b="0" baseline="0" dirty="0" smtClean="0"/>
          </a:p>
          <a:p>
            <a:r>
              <a:rPr lang="en-US" b="0" baseline="0" dirty="0" smtClean="0"/>
              <a:t>Global best practice: 6-7 days approval time for a medium SME credit.</a:t>
            </a:r>
            <a:endParaRPr lang="en-US" b="1"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6</a:t>
            </a:fld>
            <a:endParaRPr lang="en-US" dirty="0"/>
          </a:p>
        </p:txBody>
      </p:sp>
    </p:spTree>
    <p:extLst>
      <p:ext uri="{BB962C8B-B14F-4D97-AF65-F5344CB8AC3E}">
        <p14:creationId xmlns:p14="http://schemas.microsoft.com/office/powerpoint/2010/main" val="185622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7</a:t>
            </a:fld>
            <a:endParaRPr lang="en-US" dirty="0"/>
          </a:p>
        </p:txBody>
      </p:sp>
    </p:spTree>
    <p:extLst>
      <p:ext uri="{BB962C8B-B14F-4D97-AF65-F5344CB8AC3E}">
        <p14:creationId xmlns:p14="http://schemas.microsoft.com/office/powerpoint/2010/main" val="307630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8</a:t>
            </a:fld>
            <a:endParaRPr lang="en-US" dirty="0"/>
          </a:p>
        </p:txBody>
      </p:sp>
    </p:spTree>
    <p:extLst>
      <p:ext uri="{BB962C8B-B14F-4D97-AF65-F5344CB8AC3E}">
        <p14:creationId xmlns:p14="http://schemas.microsoft.com/office/powerpoint/2010/main" val="142620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790575"/>
            <a:ext cx="5268912" cy="39528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1153E2-D90B-4CB3-B4B8-A89CD70D74B2}" type="slidenum">
              <a:rPr lang="en-US" smtClean="0"/>
              <a:pPr>
                <a:defRPr/>
              </a:pPr>
              <a:t>9</a:t>
            </a:fld>
            <a:endParaRPr lang="en-US" dirty="0"/>
          </a:p>
        </p:txBody>
      </p:sp>
    </p:spTree>
    <p:extLst>
      <p:ext uri="{BB962C8B-B14F-4D97-AF65-F5344CB8AC3E}">
        <p14:creationId xmlns:p14="http://schemas.microsoft.com/office/powerpoint/2010/main" val="2290354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dirty="0"/>
              <a:t>Footer</a:t>
            </a: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4" name="Picture 7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63696" y="4849124"/>
            <a:ext cx="4402137" cy="855225"/>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1395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93710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69160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14685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56802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en-US" dirty="0"/>
              <a:t>Footer</a:t>
            </a:r>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60725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94545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r>
              <a:rPr lang="en-US" dirty="0"/>
              <a:t>Footer</a:t>
            </a:r>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3696" y="4899924"/>
            <a:ext cx="4402137" cy="855225"/>
          </a:xfrm>
          <a:prstGeom prst="rect">
            <a:avLst/>
          </a:prstGeom>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96006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7249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28868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66160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4" name="Picture 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extLst>
      <p:ext uri="{BB962C8B-B14F-4D97-AF65-F5344CB8AC3E}">
        <p14:creationId xmlns:p14="http://schemas.microsoft.com/office/powerpoint/2010/main" val="319001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8" name="Picture 67"/>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853240" y="6342394"/>
            <a:ext cx="2032000" cy="378782"/>
          </a:xfrm>
          <a:prstGeom prst="rect">
            <a:avLst/>
          </a:prstGeom>
        </p:spPr>
      </p:pic>
    </p:spTree>
    <p:extLst>
      <p:ext uri="{BB962C8B-B14F-4D97-AF65-F5344CB8AC3E}">
        <p14:creationId xmlns:p14="http://schemas.microsoft.com/office/powerpoint/2010/main" val="1789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70" name="Picture 69"/>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853240" y="6342394"/>
            <a:ext cx="2032000" cy="378782"/>
          </a:xfrm>
          <a:prstGeom prst="rect">
            <a:avLst/>
          </a:prstGeom>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dirty="0"/>
              <a:t>Footer</a:t>
            </a: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5" name="Picture 74"/>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82730" y="4749225"/>
            <a:ext cx="4402137" cy="855225"/>
          </a:xfrm>
          <a:prstGeom prst="rect">
            <a:avLst/>
          </a:prstGeom>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39127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1566863" cy="457200"/>
          </a:xfrm>
          <a:prstGeom prst="rect">
            <a:avLst/>
          </a:prstGeom>
          <a:ln/>
        </p:spPr>
        <p:txBody>
          <a:bodyPr/>
          <a:lstStyle>
            <a:lvl1pPr>
              <a:defRPr/>
            </a:lvl1pPr>
          </a:lstStyle>
          <a:p>
            <a:pPr>
              <a:defRPr/>
            </a:pPr>
            <a:r>
              <a:rPr lang="en-US" dirty="0" smtClean="0"/>
              <a:t>Footer</a:t>
            </a:r>
            <a:endParaRPr lang="en-US" dirty="0"/>
          </a:p>
        </p:txBody>
      </p:sp>
    </p:spTree>
    <p:extLst>
      <p:ext uri="{BB962C8B-B14F-4D97-AF65-F5344CB8AC3E}">
        <p14:creationId xmlns:p14="http://schemas.microsoft.com/office/powerpoint/2010/main" val="232142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b="1" dirty="0">
              <a:solidFill>
                <a:srgbClr val="021F43"/>
              </a:solidFill>
              <a:latin typeface="Trebuchet MS" charset="0"/>
              <a:ea typeface="ＭＳ Ｐゴシック" charset="0"/>
            </a:endParaRPr>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b="1" dirty="0">
              <a:solidFill>
                <a:srgbClr val="021F43"/>
              </a:solidFill>
              <a:latin typeface="Trebuchet MS" charset="0"/>
              <a:ea typeface="ＭＳ Ｐゴシック"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dirty="0">
              <a:solidFill>
                <a:srgbClr val="021F43"/>
              </a:solidFill>
              <a:latin typeface="Trebuchet MS" charset="0"/>
              <a:ea typeface="ＭＳ Ｐゴシック"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dirty="0">
              <a:solidFill>
                <a:srgbClr val="021F43"/>
              </a:solidFill>
              <a:latin typeface="Trebuchet MS" charset="0"/>
              <a:ea typeface="ＭＳ Ｐゴシック"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405912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573338" y="64008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Footer</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7781C-EAD8-412C-9D2E-E54D56BACF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360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dirty="0"/>
              <a:t>Footer</a:t>
            </a:r>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theme" Target="../theme/theme9.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en-US" dirty="0"/>
              <a:t>Footer</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4135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854825" y="64294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44" r:id="rId1"/>
    <p:sldLayoutId id="2147485352" r:id="rId2"/>
    <p:sldLayoutId id="2147485353" r:id="rId3"/>
    <p:sldLayoutId id="2147485355" r:id="rId4"/>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1" name="Picture 10"/>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854825" y="6353201"/>
            <a:ext cx="1895633" cy="368274"/>
          </a:xfrm>
          <a:prstGeom prst="rect">
            <a:avLst/>
          </a:prstGeom>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5.xml"/><Relationship Id="rId5" Type="http://schemas.openxmlformats.org/officeDocument/2006/relationships/tags" Target="../tags/tag18.xml"/><Relationship Id="rId4"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9.xml"/><Relationship Id="rId7"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12888" y="1189038"/>
            <a:ext cx="6784951" cy="1822450"/>
          </a:xfrm>
        </p:spPr>
        <p:txBody>
          <a:bodyPr/>
          <a:lstStyle/>
          <a:p>
            <a:pPr>
              <a:defRPr/>
            </a:pPr>
            <a:r>
              <a:rPr lang="ru-RU" dirty="0" smtClean="0">
                <a:latin typeface="+mn-lt"/>
                <a:ea typeface="+mj-ea"/>
                <a:cs typeface="+mj-cs"/>
              </a:rPr>
              <a:t>Построение устойчивой модели банковских услуг для </a:t>
            </a:r>
            <a:r>
              <a:rPr lang="ru-RU" dirty="0" err="1" smtClean="0">
                <a:latin typeface="+mn-lt"/>
                <a:ea typeface="+mj-ea"/>
                <a:cs typeface="+mj-cs"/>
              </a:rPr>
              <a:t>мсп</a:t>
            </a:r>
            <a:endParaRPr lang="en-US" dirty="0">
              <a:latin typeface="+mn-lt"/>
              <a:ea typeface="+mj-ea"/>
              <a:cs typeface="+mj-cs"/>
            </a:endParaRPr>
          </a:p>
        </p:txBody>
      </p:sp>
      <p:sp>
        <p:nvSpPr>
          <p:cNvPr id="11" name="Text Placeholder 10"/>
          <p:cNvSpPr>
            <a:spLocks noGrp="1"/>
          </p:cNvSpPr>
          <p:nvPr>
            <p:ph type="body" sz="quarter" idx="13"/>
          </p:nvPr>
        </p:nvSpPr>
        <p:spPr>
          <a:xfrm>
            <a:off x="1512888" y="3011488"/>
            <a:ext cx="6959600" cy="876300"/>
          </a:xfrm>
        </p:spPr>
        <p:txBody>
          <a:bodyPr/>
          <a:lstStyle/>
          <a:p>
            <a:pPr>
              <a:defRPr/>
            </a:pPr>
            <a:r>
              <a:rPr lang="ru-RU" dirty="0" smtClean="0">
                <a:ea typeface="+mn-ea"/>
              </a:rPr>
              <a:t>Стандартизация -</a:t>
            </a:r>
            <a:r>
              <a:rPr lang="en-US" dirty="0" smtClean="0">
                <a:ea typeface="+mn-ea"/>
              </a:rPr>
              <a:t> </a:t>
            </a:r>
            <a:r>
              <a:rPr lang="ru-RU" dirty="0" smtClean="0">
                <a:ea typeface="+mn-ea"/>
              </a:rPr>
              <a:t>ключ к успеху</a:t>
            </a:r>
            <a:endParaRPr lang="en-US" dirty="0">
              <a:ea typeface="+mn-ea"/>
            </a:endParaRPr>
          </a:p>
        </p:txBody>
      </p:sp>
      <p:sp>
        <p:nvSpPr>
          <p:cNvPr id="23555" name="Text Placeholder 11"/>
          <p:cNvSpPr>
            <a:spLocks noGrp="1"/>
          </p:cNvSpPr>
          <p:nvPr>
            <p:ph type="body" sz="quarter" idx="4294967295"/>
          </p:nvPr>
        </p:nvSpPr>
        <p:spPr>
          <a:xfrm>
            <a:off x="5364122" y="4613498"/>
            <a:ext cx="3509319" cy="1552747"/>
          </a:xfrm>
        </p:spPr>
        <p:txBody>
          <a:bodyPr/>
          <a:lstStyle/>
          <a:p>
            <a:pPr algn="ctr"/>
            <a:r>
              <a:rPr lang="ru-RU" b="1" dirty="0"/>
              <a:t>Рынок финансовых услуг для малых и средних предприятий (МСП) России: вызовы и возможности роста</a:t>
            </a:r>
            <a:endParaRPr lang="en-US" b="1" dirty="0">
              <a:solidFill>
                <a:srgbClr val="FF0000"/>
              </a:solidFill>
              <a:cs typeface="Arial" charset="0"/>
            </a:endParaRPr>
          </a:p>
        </p:txBody>
      </p:sp>
      <p:sp>
        <p:nvSpPr>
          <p:cNvPr id="5" name="Text Placeholder 11"/>
          <p:cNvSpPr>
            <a:spLocks noGrp="1"/>
          </p:cNvSpPr>
          <p:nvPr>
            <p:ph type="body" sz="quarter" idx="4294967295"/>
          </p:nvPr>
        </p:nvSpPr>
        <p:spPr>
          <a:xfrm>
            <a:off x="2718731" y="3737198"/>
            <a:ext cx="3509319" cy="698666"/>
          </a:xfrm>
        </p:spPr>
        <p:txBody>
          <a:bodyPr/>
          <a:lstStyle/>
          <a:p>
            <a:pPr algn="ctr">
              <a:lnSpc>
                <a:spcPct val="100000"/>
              </a:lnSpc>
              <a:spcBef>
                <a:spcPts val="0"/>
              </a:spcBef>
            </a:pPr>
            <a:r>
              <a:rPr lang="ru-RU" b="1" dirty="0"/>
              <a:t>17 марта 2016</a:t>
            </a:r>
          </a:p>
          <a:p>
            <a:pPr algn="ctr">
              <a:lnSpc>
                <a:spcPct val="100000"/>
              </a:lnSpc>
              <a:spcBef>
                <a:spcPts val="0"/>
              </a:spcBef>
            </a:pPr>
            <a:r>
              <a:rPr lang="ru-RU" b="1" dirty="0"/>
              <a:t>Москва</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custDataLst>
              <p:tags r:id="rId1"/>
            </p:custDataLst>
          </p:nvPr>
        </p:nvSpPr>
        <p:spPr bwMode="gray">
          <a:xfrm>
            <a:off x="0" y="1509936"/>
            <a:ext cx="8458200" cy="3003899"/>
          </a:xfrm>
          <a:prstGeom prst="rect">
            <a:avLst/>
          </a:prstGeom>
          <a:noFill/>
          <a:ln w="9525">
            <a:noFill/>
            <a:miter lim="800000"/>
            <a:headEnd/>
            <a:tailEnd/>
          </a:ln>
        </p:spPr>
        <p:txBody>
          <a:bodyPr wrap="square" lIns="0" tIns="0" rIns="0" bIns="0">
            <a:spAutoFit/>
          </a:bodyPr>
          <a:lstStyle/>
          <a:p>
            <a:pPr marL="601648" lvl="2" indent="-142860" algn="just" defTabSz="895255">
              <a:lnSpc>
                <a:spcPct val="150000"/>
              </a:lnSpc>
              <a:spcBef>
                <a:spcPct val="20000"/>
              </a:spcBef>
            </a:pPr>
            <a:r>
              <a:rPr lang="en-US" dirty="0">
                <a:solidFill>
                  <a:srgbClr val="002060"/>
                </a:solidFill>
                <a:latin typeface="+mn-lt"/>
                <a:cs typeface="Arial" pitchFamily="34" charset="0"/>
              </a:rPr>
              <a:t>  “</a:t>
            </a:r>
            <a:r>
              <a:rPr lang="ru-RU" dirty="0">
                <a:solidFill>
                  <a:srgbClr val="002060"/>
                </a:solidFill>
                <a:latin typeface="+mn-lt"/>
                <a:cs typeface="Arial" pitchFamily="34" charset="0"/>
              </a:rPr>
              <a:t>Численное значение или категоризация, полученные при помощи применения статистических инструментов </a:t>
            </a:r>
            <a:r>
              <a:rPr lang="ru-RU" dirty="0" smtClean="0">
                <a:solidFill>
                  <a:srgbClr val="002060"/>
                </a:solidFill>
                <a:latin typeface="+mn-lt"/>
                <a:cs typeface="Arial" pitchFamily="34" charset="0"/>
              </a:rPr>
              <a:t>или моделирования</a:t>
            </a:r>
            <a:r>
              <a:rPr lang="ru-RU" dirty="0">
                <a:solidFill>
                  <a:srgbClr val="002060"/>
                </a:solidFill>
                <a:latin typeface="+mn-lt"/>
                <a:cs typeface="Arial" pitchFamily="34" charset="0"/>
              </a:rPr>
              <a:t>, используемые человеком, принимающим решение или выдающим кредит, для предсказания вероятности определенного кредитного поведения, включая значение по </a:t>
            </a:r>
            <a:r>
              <a:rPr lang="ru-RU" dirty="0" smtClean="0">
                <a:solidFill>
                  <a:srgbClr val="002060"/>
                </a:solidFill>
                <a:latin typeface="+mn-lt"/>
                <a:cs typeface="Arial" pitchFamily="34" charset="0"/>
              </a:rPr>
              <a:t>умолчанию и </a:t>
            </a:r>
            <a:r>
              <a:rPr lang="ru-RU" dirty="0">
                <a:solidFill>
                  <a:srgbClr val="002060"/>
                </a:solidFill>
                <a:latin typeface="+mn-lt"/>
                <a:cs typeface="Arial" pitchFamily="34" charset="0"/>
              </a:rPr>
              <a:t>числовое </a:t>
            </a:r>
            <a:r>
              <a:rPr lang="ru-RU" dirty="0" smtClean="0">
                <a:solidFill>
                  <a:srgbClr val="002060"/>
                </a:solidFill>
                <a:latin typeface="+mn-lt"/>
                <a:cs typeface="Arial" pitchFamily="34" charset="0"/>
              </a:rPr>
              <a:t>значение </a:t>
            </a:r>
            <a:r>
              <a:rPr lang="ru-RU" dirty="0">
                <a:solidFill>
                  <a:srgbClr val="002060"/>
                </a:solidFill>
                <a:latin typeface="+mn-lt"/>
                <a:cs typeface="Arial" pitchFamily="34" charset="0"/>
              </a:rPr>
              <a:t>или </a:t>
            </a:r>
            <a:r>
              <a:rPr lang="ru-RU" dirty="0" smtClean="0">
                <a:solidFill>
                  <a:srgbClr val="002060"/>
                </a:solidFill>
                <a:latin typeface="+mn-lt"/>
                <a:cs typeface="Arial" pitchFamily="34" charset="0"/>
              </a:rPr>
              <a:t>категоризацию, </a:t>
            </a:r>
            <a:r>
              <a:rPr lang="ru-RU" dirty="0">
                <a:solidFill>
                  <a:srgbClr val="002060"/>
                </a:solidFill>
                <a:latin typeface="+mn-lt"/>
                <a:cs typeface="Arial" pitchFamily="34" charset="0"/>
              </a:rPr>
              <a:t>полученные в результате такого анализа, которые также могу называться «предсказатель риска» или степень </a:t>
            </a:r>
            <a:r>
              <a:rPr lang="ru-RU" dirty="0" smtClean="0">
                <a:solidFill>
                  <a:srgbClr val="002060"/>
                </a:solidFill>
                <a:latin typeface="+mn-lt"/>
                <a:cs typeface="Arial" pitchFamily="34" charset="0"/>
              </a:rPr>
              <a:t>риска»</a:t>
            </a:r>
            <a:endParaRPr lang="ru-RU" dirty="0">
              <a:solidFill>
                <a:srgbClr val="002060"/>
              </a:solidFill>
              <a:latin typeface="+mn-lt"/>
              <a:cs typeface="Arial" pitchFamily="34" charset="0"/>
            </a:endParaRPr>
          </a:p>
          <a:p>
            <a:pPr marL="601648" lvl="2" indent="-142860" defTabSz="895255">
              <a:lnSpc>
                <a:spcPct val="150000"/>
              </a:lnSpc>
              <a:spcBef>
                <a:spcPct val="20000"/>
              </a:spcBef>
            </a:pPr>
            <a:r>
              <a:rPr lang="en-US" dirty="0" smtClean="0">
                <a:solidFill>
                  <a:srgbClr val="002060"/>
                </a:solidFill>
                <a:latin typeface="Arial" pitchFamily="34" charset="0"/>
                <a:cs typeface="Arial" pitchFamily="34" charset="0"/>
              </a:rPr>
              <a:t>	</a:t>
            </a:r>
            <a:r>
              <a:rPr lang="en-US" sz="1200" dirty="0" smtClean="0">
                <a:solidFill>
                  <a:srgbClr val="002060"/>
                </a:solidFill>
                <a:latin typeface="Arial" pitchFamily="34" charset="0"/>
                <a:cs typeface="Arial" pitchFamily="34" charset="0"/>
              </a:rPr>
              <a:t>FACTA, Fair and Accurate Credit Transaction Act (USA)</a:t>
            </a:r>
            <a:endParaRPr lang="en-US" sz="1200" dirty="0">
              <a:solidFill>
                <a:srgbClr val="002060"/>
              </a:solidFill>
              <a:latin typeface="Arial" pitchFamily="34" charset="0"/>
              <a:cs typeface="Arial" pitchFamily="34" charset="0"/>
            </a:endParaRPr>
          </a:p>
        </p:txBody>
      </p:sp>
      <p:sp>
        <p:nvSpPr>
          <p:cNvPr id="7" name="TextBox 6"/>
          <p:cNvSpPr txBox="1"/>
          <p:nvPr/>
        </p:nvSpPr>
        <p:spPr>
          <a:xfrm>
            <a:off x="463138" y="5723907"/>
            <a:ext cx="1600631" cy="276999"/>
          </a:xfrm>
          <a:prstGeom prst="rect">
            <a:avLst/>
          </a:prstGeom>
          <a:noFill/>
        </p:spPr>
        <p:txBody>
          <a:bodyPr wrap="none" rtlCol="0">
            <a:spAutoFit/>
          </a:bodyPr>
          <a:lstStyle/>
          <a:p>
            <a:r>
              <a:rPr lang="ru-RU" sz="1200" b="1" dirty="0" smtClean="0">
                <a:latin typeface="Arial" pitchFamily="34" charset="0"/>
                <a:cs typeface="Arial" pitchFamily="34" charset="0"/>
              </a:rPr>
              <a:t>Источник: </a:t>
            </a:r>
            <a:r>
              <a:rPr lang="en-US" sz="1200" b="1" dirty="0" smtClean="0">
                <a:latin typeface="Arial" pitchFamily="34" charset="0"/>
                <a:cs typeface="Arial" pitchFamily="34" charset="0"/>
              </a:rPr>
              <a:t>USAID  </a:t>
            </a:r>
            <a:endParaRPr lang="el-GR" sz="1200" b="1" dirty="0">
              <a:latin typeface="Arial" pitchFamily="34" charset="0"/>
              <a:cs typeface="Arial" pitchFamily="34" charset="0"/>
            </a:endParaRPr>
          </a:p>
        </p:txBody>
      </p:sp>
      <p:sp>
        <p:nvSpPr>
          <p:cNvPr id="8" name="TextBox 7"/>
          <p:cNvSpPr txBox="1"/>
          <p:nvPr/>
        </p:nvSpPr>
        <p:spPr>
          <a:xfrm>
            <a:off x="-701077" y="66491"/>
            <a:ext cx="4193712" cy="492443"/>
          </a:xfrm>
          <a:prstGeom prst="rect">
            <a:avLst/>
          </a:prstGeom>
          <a:noFill/>
        </p:spPr>
        <p:txBody>
          <a:bodyPr wrap="none" rtlCol="0">
            <a:spAutoFit/>
          </a:bodyPr>
          <a:lstStyle/>
          <a:p>
            <a:r>
              <a:rPr lang="en-US" sz="2600" b="1" dirty="0" smtClean="0">
                <a:solidFill>
                  <a:schemeClr val="accent6">
                    <a:lumMod val="50000"/>
                  </a:schemeClr>
                </a:solidFill>
                <a:latin typeface="Arial" pitchFamily="34" charset="0"/>
                <a:cs typeface="Arial" pitchFamily="34" charset="0"/>
              </a:rPr>
              <a:t>	</a:t>
            </a:r>
            <a:r>
              <a:rPr lang="en-US" sz="2400" b="0" dirty="0" smtClean="0">
                <a:solidFill>
                  <a:srgbClr val="002060"/>
                </a:solidFill>
                <a:latin typeface="+mn-lt"/>
                <a:cs typeface="Arial" pitchFamily="34" charset="0"/>
              </a:rPr>
              <a:t>5. </a:t>
            </a:r>
            <a:r>
              <a:rPr lang="ru-RU" sz="2400" b="0" dirty="0" smtClean="0">
                <a:solidFill>
                  <a:srgbClr val="002060"/>
                </a:solidFill>
                <a:latin typeface="+mn-lt"/>
                <a:cs typeface="Arial" pitchFamily="34" charset="0"/>
              </a:rPr>
              <a:t>Кредитный </a:t>
            </a:r>
            <a:r>
              <a:rPr lang="ru-RU" sz="2400" b="0" dirty="0" err="1" smtClean="0">
                <a:solidFill>
                  <a:srgbClr val="002060"/>
                </a:solidFill>
                <a:latin typeface="+mn-lt"/>
                <a:cs typeface="Arial" pitchFamily="34" charset="0"/>
              </a:rPr>
              <a:t>скоринг</a:t>
            </a:r>
            <a:endParaRPr lang="el-GR" sz="2400" b="0" dirty="0" smtClean="0">
              <a:solidFill>
                <a:srgbClr val="002060"/>
              </a:solidFill>
              <a:latin typeface="+mn-lt"/>
              <a:cs typeface="Arial" pitchFamily="34" charset="0"/>
            </a:endParaRPr>
          </a:p>
        </p:txBody>
      </p:sp>
    </p:spTree>
    <p:extLst>
      <p:ext uri="{BB962C8B-B14F-4D97-AF65-F5344CB8AC3E}">
        <p14:creationId xmlns:p14="http://schemas.microsoft.com/office/powerpoint/2010/main" val="405661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889" y="691934"/>
            <a:ext cx="8888473" cy="1631216"/>
          </a:xfrm>
          <a:prstGeom prst="rect">
            <a:avLst/>
          </a:prstGeom>
          <a:noFill/>
        </p:spPr>
        <p:txBody>
          <a:bodyPr wrap="square" rtlCol="0">
            <a:spAutoFit/>
          </a:bodyPr>
          <a:lstStyle/>
          <a:p>
            <a:pPr algn="just"/>
            <a:r>
              <a:rPr lang="ru-RU" sz="2000" dirty="0">
                <a:solidFill>
                  <a:srgbClr val="002060"/>
                </a:solidFill>
                <a:latin typeface="+mn-lt"/>
                <a:cs typeface="Arial" pitchFamily="34" charset="0"/>
              </a:rPr>
              <a:t>Концепция: </a:t>
            </a:r>
            <a:r>
              <a:rPr lang="ru-RU" sz="2000" dirty="0">
                <a:solidFill>
                  <a:srgbClr val="FF0000"/>
                </a:solidFill>
                <a:latin typeface="+mn-lt"/>
                <a:cs typeface="Arial" pitchFamily="34" charset="0"/>
              </a:rPr>
              <a:t>Стандартизированный</a:t>
            </a:r>
            <a:r>
              <a:rPr lang="ru-RU" sz="2000" dirty="0">
                <a:solidFill>
                  <a:srgbClr val="002060"/>
                </a:solidFill>
                <a:latin typeface="+mn-lt"/>
                <a:cs typeface="Arial" pitchFamily="34" charset="0"/>
              </a:rPr>
              <a:t> подход к принятию решений, </a:t>
            </a:r>
            <a:r>
              <a:rPr lang="ru-RU" sz="2000" dirty="0" smtClean="0">
                <a:solidFill>
                  <a:srgbClr val="002060"/>
                </a:solidFill>
                <a:latin typeface="+mn-lt"/>
                <a:cs typeface="Arial" pitchFamily="34" charset="0"/>
              </a:rPr>
              <a:t>который </a:t>
            </a:r>
            <a:r>
              <a:rPr lang="ru-RU" sz="2000" dirty="0">
                <a:solidFill>
                  <a:srgbClr val="002060"/>
                </a:solidFill>
                <a:latin typeface="+mn-lt"/>
                <a:cs typeface="Arial" pitchFamily="34" charset="0"/>
              </a:rPr>
              <a:t>обеспечивает </a:t>
            </a:r>
            <a:r>
              <a:rPr lang="ru-RU" sz="2000" dirty="0" smtClean="0">
                <a:solidFill>
                  <a:srgbClr val="002060"/>
                </a:solidFill>
                <a:latin typeface="+mn-lt"/>
                <a:cs typeface="Arial" pitchFamily="34" charset="0"/>
              </a:rPr>
              <a:t>быстрые, </a:t>
            </a:r>
            <a:r>
              <a:rPr lang="ru-RU" sz="2000" dirty="0">
                <a:solidFill>
                  <a:srgbClr val="FF0000"/>
                </a:solidFill>
                <a:latin typeface="+mn-lt"/>
                <a:cs typeface="Arial" pitchFamily="34" charset="0"/>
              </a:rPr>
              <a:t>последовательные</a:t>
            </a:r>
            <a:r>
              <a:rPr lang="ru-RU" sz="2000" dirty="0">
                <a:solidFill>
                  <a:srgbClr val="002060"/>
                </a:solidFill>
                <a:latin typeface="+mn-lt"/>
                <a:cs typeface="Arial" pitchFamily="34" charset="0"/>
              </a:rPr>
              <a:t> и объективные результаты. </a:t>
            </a:r>
            <a:r>
              <a:rPr lang="ru-RU" sz="2000" dirty="0" smtClean="0">
                <a:solidFill>
                  <a:srgbClr val="002060"/>
                </a:solidFill>
                <a:latin typeface="+mn-lt"/>
                <a:cs typeface="Arial" pitchFamily="34" charset="0"/>
              </a:rPr>
              <a:t>Предыдущие модели поведения </a:t>
            </a:r>
            <a:r>
              <a:rPr lang="ru-RU" sz="2000" dirty="0">
                <a:solidFill>
                  <a:srgbClr val="002060"/>
                </a:solidFill>
                <a:latin typeface="+mn-lt"/>
                <a:cs typeface="Arial" pitchFamily="34" charset="0"/>
              </a:rPr>
              <a:t>и опыт являются хорошими индикаторами вероятного поведения в будущем</a:t>
            </a:r>
            <a:r>
              <a:rPr lang="ru-RU" sz="2000" dirty="0" smtClean="0">
                <a:solidFill>
                  <a:srgbClr val="002060"/>
                </a:solidFill>
                <a:latin typeface="+mn-lt"/>
                <a:cs typeface="Arial" pitchFamily="34" charset="0"/>
              </a:rPr>
              <a:t>.</a:t>
            </a:r>
            <a:endParaRPr lang="ru-RU" sz="2000" dirty="0">
              <a:solidFill>
                <a:srgbClr val="002060"/>
              </a:solidFill>
              <a:latin typeface="+mn-lt"/>
              <a:cs typeface="Arial" pitchFamily="34" charset="0"/>
            </a:endParaRPr>
          </a:p>
        </p:txBody>
      </p:sp>
      <p:sp>
        <p:nvSpPr>
          <p:cNvPr id="6" name="TextBox 5"/>
          <p:cNvSpPr txBox="1"/>
          <p:nvPr/>
        </p:nvSpPr>
        <p:spPr>
          <a:xfrm>
            <a:off x="224286" y="2435569"/>
            <a:ext cx="8393262" cy="3785652"/>
          </a:xfrm>
          <a:prstGeom prst="rect">
            <a:avLst/>
          </a:prstGeom>
          <a:noFill/>
        </p:spPr>
        <p:txBody>
          <a:bodyPr wrap="square" rtlCol="0">
            <a:spAutoFit/>
          </a:bodyPr>
          <a:lstStyle/>
          <a:p>
            <a:pPr marL="285750" indent="-285750" algn="just">
              <a:buClr>
                <a:schemeClr val="accent1">
                  <a:lumMod val="50000"/>
                </a:schemeClr>
              </a:buClr>
              <a:buFont typeface="Arial" panose="020B0604020202020204" pitchFamily="34" charset="0"/>
              <a:buChar char="•"/>
            </a:pPr>
            <a:r>
              <a:rPr lang="ru-RU" dirty="0">
                <a:solidFill>
                  <a:srgbClr val="002060"/>
                </a:solidFill>
                <a:latin typeface="+mn-lt"/>
                <a:cs typeface="Arial" pitchFamily="34" charset="0"/>
              </a:rPr>
              <a:t>Кредитные </a:t>
            </a:r>
            <a:r>
              <a:rPr lang="ru-RU" dirty="0" err="1">
                <a:solidFill>
                  <a:srgbClr val="002060"/>
                </a:solidFill>
                <a:latin typeface="+mn-lt"/>
                <a:cs typeface="Arial" pitchFamily="34" charset="0"/>
              </a:rPr>
              <a:t>скоринговые</a:t>
            </a:r>
            <a:r>
              <a:rPr lang="ru-RU" dirty="0">
                <a:solidFill>
                  <a:srgbClr val="002060"/>
                </a:solidFill>
                <a:latin typeface="+mn-lt"/>
                <a:cs typeface="Arial" pitchFamily="34" charset="0"/>
              </a:rPr>
              <a:t> карты </a:t>
            </a:r>
            <a:r>
              <a:rPr lang="ru-RU" dirty="0" smtClean="0">
                <a:solidFill>
                  <a:srgbClr val="002060"/>
                </a:solidFill>
                <a:latin typeface="+mn-lt"/>
                <a:cs typeface="Arial" pitchFamily="34" charset="0"/>
              </a:rPr>
              <a:t>позволяют </a:t>
            </a:r>
            <a:r>
              <a:rPr lang="ru-RU" dirty="0">
                <a:solidFill>
                  <a:srgbClr val="FF0000"/>
                </a:solidFill>
                <a:latin typeface="+mn-lt"/>
                <a:cs typeface="Arial" pitchFamily="34" charset="0"/>
              </a:rPr>
              <a:t>быстро</a:t>
            </a:r>
            <a:r>
              <a:rPr lang="ru-RU" dirty="0">
                <a:solidFill>
                  <a:srgbClr val="002060"/>
                </a:solidFill>
                <a:latin typeface="+mn-lt"/>
                <a:cs typeface="Arial" pitchFamily="34" charset="0"/>
              </a:rPr>
              <a:t> вычислить </a:t>
            </a:r>
            <a:r>
              <a:rPr lang="ru-RU" dirty="0" smtClean="0">
                <a:solidFill>
                  <a:srgbClr val="FF0000"/>
                </a:solidFill>
                <a:latin typeface="+mn-lt"/>
                <a:cs typeface="Arial" pitchFamily="34" charset="0"/>
              </a:rPr>
              <a:t>соответствующую</a:t>
            </a:r>
            <a:r>
              <a:rPr lang="ru-RU" dirty="0" smtClean="0">
                <a:solidFill>
                  <a:srgbClr val="002060"/>
                </a:solidFill>
                <a:latin typeface="+mn-lt"/>
                <a:cs typeface="Arial" pitchFamily="34" charset="0"/>
              </a:rPr>
              <a:t> оценку риска для </a:t>
            </a:r>
            <a:r>
              <a:rPr lang="ru-RU" dirty="0">
                <a:solidFill>
                  <a:srgbClr val="002060"/>
                </a:solidFill>
                <a:latin typeface="+mn-lt"/>
                <a:cs typeface="Arial" pitchFamily="34" charset="0"/>
              </a:rPr>
              <a:t>относительно небольших однородных </a:t>
            </a:r>
            <a:r>
              <a:rPr lang="ru-RU" dirty="0" smtClean="0">
                <a:solidFill>
                  <a:srgbClr val="002060"/>
                </a:solidFill>
                <a:latin typeface="+mn-lt"/>
                <a:cs typeface="Arial" pitchFamily="34" charset="0"/>
              </a:rPr>
              <a:t>сделок</a:t>
            </a:r>
          </a:p>
          <a:p>
            <a:pPr marL="285750" indent="-285750" algn="just">
              <a:buClr>
                <a:schemeClr val="accent1">
                  <a:lumMod val="50000"/>
                </a:schemeClr>
              </a:buClr>
              <a:buFont typeface="Arial" panose="020B0604020202020204" pitchFamily="34" charset="0"/>
              <a:buChar char="•"/>
            </a:pPr>
            <a:endParaRPr lang="ru-RU" dirty="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err="1">
                <a:solidFill>
                  <a:srgbClr val="002060"/>
                </a:solidFill>
                <a:latin typeface="+mn-lt"/>
                <a:cs typeface="Arial" pitchFamily="34" charset="0"/>
              </a:rPr>
              <a:t>Скоринговые</a:t>
            </a:r>
            <a:r>
              <a:rPr lang="ru-RU" dirty="0">
                <a:solidFill>
                  <a:srgbClr val="002060"/>
                </a:solidFill>
                <a:latin typeface="+mn-lt"/>
                <a:cs typeface="Arial" pitchFamily="34" charset="0"/>
              </a:rPr>
              <a:t> карты</a:t>
            </a:r>
            <a:r>
              <a:rPr lang="en-US" dirty="0">
                <a:solidFill>
                  <a:srgbClr val="002060"/>
                </a:solidFill>
                <a:latin typeface="+mn-lt"/>
                <a:cs typeface="Arial" pitchFamily="34" charset="0"/>
              </a:rPr>
              <a:t> </a:t>
            </a:r>
            <a:r>
              <a:rPr lang="ru-RU" dirty="0" smtClean="0">
                <a:solidFill>
                  <a:srgbClr val="002060"/>
                </a:solidFill>
                <a:latin typeface="+mn-lt"/>
                <a:cs typeface="Arial" pitchFamily="34" charset="0"/>
              </a:rPr>
              <a:t>могут быть использованы не только для принятия решения о выдаче/не выдаче кредита, но и решения о цене, сроке и залоговых требованиях</a:t>
            </a:r>
          </a:p>
          <a:p>
            <a:pPr marL="285750" indent="-285750" algn="just">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err="1" smtClean="0">
                <a:solidFill>
                  <a:srgbClr val="002060"/>
                </a:solidFill>
                <a:latin typeface="+mn-lt"/>
                <a:cs typeface="Arial" pitchFamily="34" charset="0"/>
              </a:rPr>
              <a:t>Скоринговые</a:t>
            </a:r>
            <a:r>
              <a:rPr lang="ru-RU" dirty="0" smtClean="0">
                <a:solidFill>
                  <a:srgbClr val="002060"/>
                </a:solidFill>
                <a:latin typeface="+mn-lt"/>
                <a:cs typeface="Arial" pitchFamily="34" charset="0"/>
              </a:rPr>
              <a:t> карты также могут быть использованы для мониторинга портфельного риска по </a:t>
            </a:r>
            <a:r>
              <a:rPr lang="ru-RU" dirty="0">
                <a:solidFill>
                  <a:srgbClr val="002060"/>
                </a:solidFill>
                <a:latin typeface="+mn-lt"/>
                <a:cs typeface="Arial" pitchFamily="34" charset="0"/>
              </a:rPr>
              <a:t>офисам продаж, </a:t>
            </a:r>
            <a:r>
              <a:rPr lang="ru-RU" dirty="0" smtClean="0">
                <a:solidFill>
                  <a:srgbClr val="002060"/>
                </a:solidFill>
                <a:latin typeface="+mn-lt"/>
                <a:cs typeface="Arial" pitchFamily="34" charset="0"/>
              </a:rPr>
              <a:t>регионам, отдельным лицам в сравнении со всем портфелем и в разные временные периоды</a:t>
            </a:r>
          </a:p>
          <a:p>
            <a:pPr marL="285750" indent="-285750" algn="just">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Параметры приемлемого риска могут быть скорректированы более предсказуемым способом, путем смягчения или ужесточения оценки, применяемой к различным критериям</a:t>
            </a:r>
            <a:endParaRPr lang="en-US" dirty="0" smtClean="0">
              <a:solidFill>
                <a:srgbClr val="002060"/>
              </a:solidFill>
              <a:latin typeface="+mn-lt"/>
              <a:cs typeface="Arial" pitchFamily="34" charset="0"/>
            </a:endParaRPr>
          </a:p>
        </p:txBody>
      </p:sp>
      <p:sp>
        <p:nvSpPr>
          <p:cNvPr id="8" name="TextBox 7"/>
          <p:cNvSpPr txBox="1"/>
          <p:nvPr/>
        </p:nvSpPr>
        <p:spPr>
          <a:xfrm>
            <a:off x="-701077" y="66491"/>
            <a:ext cx="6400406" cy="492443"/>
          </a:xfrm>
          <a:prstGeom prst="rect">
            <a:avLst/>
          </a:prstGeom>
          <a:noFill/>
        </p:spPr>
        <p:txBody>
          <a:bodyPr wrap="none" rtlCol="0">
            <a:spAutoFit/>
          </a:bodyPr>
          <a:lstStyle/>
          <a:p>
            <a:r>
              <a:rPr lang="en-US" sz="2600" b="1" dirty="0" smtClean="0">
                <a:solidFill>
                  <a:schemeClr val="accent6">
                    <a:lumMod val="50000"/>
                  </a:schemeClr>
                </a:solidFill>
                <a:latin typeface="Arial" pitchFamily="34" charset="0"/>
                <a:cs typeface="Arial" pitchFamily="34" charset="0"/>
              </a:rPr>
              <a:t>	</a:t>
            </a:r>
            <a:r>
              <a:rPr lang="en-US" sz="2400" b="0" dirty="0" smtClean="0">
                <a:solidFill>
                  <a:srgbClr val="002060"/>
                </a:solidFill>
                <a:latin typeface="+mn-lt"/>
                <a:cs typeface="Arial" pitchFamily="34" charset="0"/>
              </a:rPr>
              <a:t>5. </a:t>
            </a:r>
            <a:r>
              <a:rPr lang="ru-RU" sz="2400" b="0" dirty="0" smtClean="0">
                <a:solidFill>
                  <a:srgbClr val="002060"/>
                </a:solidFill>
                <a:latin typeface="+mn-lt"/>
                <a:cs typeface="Arial" pitchFamily="34" charset="0"/>
              </a:rPr>
              <a:t>Кредитный </a:t>
            </a:r>
            <a:r>
              <a:rPr lang="ru-RU" sz="2400" b="0" dirty="0" err="1" smtClean="0">
                <a:solidFill>
                  <a:srgbClr val="002060"/>
                </a:solidFill>
                <a:latin typeface="+mn-lt"/>
                <a:cs typeface="Arial" pitchFamily="34" charset="0"/>
              </a:rPr>
              <a:t>скоринг</a:t>
            </a:r>
            <a:r>
              <a:rPr lang="ru-RU" sz="2400" b="0" dirty="0" smtClean="0">
                <a:solidFill>
                  <a:srgbClr val="002060"/>
                </a:solidFill>
                <a:latin typeface="+mn-lt"/>
                <a:cs typeface="Arial" pitchFamily="34" charset="0"/>
              </a:rPr>
              <a:t> </a:t>
            </a:r>
            <a:r>
              <a:rPr lang="en-US" sz="2400" b="0" dirty="0" smtClean="0">
                <a:solidFill>
                  <a:srgbClr val="002060"/>
                </a:solidFill>
                <a:latin typeface="+mn-lt"/>
                <a:cs typeface="Arial" pitchFamily="34" charset="0"/>
              </a:rPr>
              <a:t>(</a:t>
            </a:r>
            <a:r>
              <a:rPr lang="ru-RU" sz="2400" b="0" dirty="0" smtClean="0">
                <a:solidFill>
                  <a:srgbClr val="002060"/>
                </a:solidFill>
                <a:latin typeface="+mn-lt"/>
                <a:cs typeface="Arial" pitchFamily="34" charset="0"/>
              </a:rPr>
              <a:t>продолжение</a:t>
            </a:r>
            <a:r>
              <a:rPr lang="en-US" sz="2400" b="0" dirty="0" smtClean="0">
                <a:solidFill>
                  <a:srgbClr val="002060"/>
                </a:solidFill>
                <a:latin typeface="+mn-lt"/>
                <a:cs typeface="Arial" pitchFamily="34" charset="0"/>
              </a:rPr>
              <a:t>)</a:t>
            </a:r>
            <a:endParaRPr lang="el-GR" sz="2400" b="0" dirty="0" smtClean="0">
              <a:solidFill>
                <a:srgbClr val="002060"/>
              </a:solidFill>
              <a:latin typeface="+mn-lt"/>
              <a:cs typeface="Arial" pitchFamily="34" charset="0"/>
            </a:endParaRPr>
          </a:p>
        </p:txBody>
      </p:sp>
    </p:spTree>
    <p:extLst>
      <p:ext uri="{BB962C8B-B14F-4D97-AF65-F5344CB8AC3E}">
        <p14:creationId xmlns:p14="http://schemas.microsoft.com/office/powerpoint/2010/main" val="50576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778" y="709409"/>
            <a:ext cx="8550244" cy="707886"/>
          </a:xfrm>
          <a:prstGeom prst="rect">
            <a:avLst/>
          </a:prstGeom>
          <a:noFill/>
        </p:spPr>
        <p:txBody>
          <a:bodyPr wrap="square" rtlCol="0">
            <a:spAutoFit/>
          </a:bodyPr>
          <a:lstStyle/>
          <a:p>
            <a:r>
              <a:rPr lang="ru-RU" sz="2000" b="1" dirty="0" smtClean="0">
                <a:solidFill>
                  <a:srgbClr val="002060"/>
                </a:solidFill>
                <a:latin typeface="+mn-lt"/>
                <a:cs typeface="Arial" pitchFamily="34" charset="0"/>
              </a:rPr>
              <a:t>Концепция</a:t>
            </a:r>
            <a:r>
              <a:rPr lang="en-US" sz="2000" b="1" dirty="0" smtClean="0">
                <a:solidFill>
                  <a:srgbClr val="002060"/>
                </a:solidFill>
                <a:latin typeface="+mn-lt"/>
                <a:cs typeface="Arial" pitchFamily="34" charset="0"/>
              </a:rPr>
              <a:t>: </a:t>
            </a:r>
            <a:r>
              <a:rPr lang="ru-RU" sz="2000" b="1" dirty="0" smtClean="0">
                <a:solidFill>
                  <a:srgbClr val="002060"/>
                </a:solidFill>
                <a:latin typeface="+mn-lt"/>
                <a:cs typeface="Arial" pitchFamily="34" charset="0"/>
              </a:rPr>
              <a:t>Подход к построению </a:t>
            </a:r>
            <a:r>
              <a:rPr lang="ru-RU" sz="2000" dirty="0">
                <a:solidFill>
                  <a:srgbClr val="002060"/>
                </a:solidFill>
                <a:latin typeface="+mn-lt"/>
                <a:cs typeface="Arial" pitchFamily="34" charset="0"/>
              </a:rPr>
              <a:t>модели </a:t>
            </a:r>
            <a:r>
              <a:rPr lang="ru-RU" sz="2000" dirty="0" err="1">
                <a:solidFill>
                  <a:srgbClr val="002060"/>
                </a:solidFill>
                <a:latin typeface="+mn-lt"/>
                <a:cs typeface="Arial" pitchFamily="34" charset="0"/>
              </a:rPr>
              <a:t>скоринговых</a:t>
            </a:r>
            <a:r>
              <a:rPr lang="ru-RU" sz="2000" dirty="0">
                <a:solidFill>
                  <a:srgbClr val="002060"/>
                </a:solidFill>
                <a:latin typeface="+mn-lt"/>
                <a:cs typeface="Arial" pitchFamily="34" charset="0"/>
              </a:rPr>
              <a:t> карт </a:t>
            </a:r>
            <a:r>
              <a:rPr lang="ru-RU" sz="2000" dirty="0" smtClean="0">
                <a:solidFill>
                  <a:srgbClr val="002060"/>
                </a:solidFill>
                <a:latin typeface="+mn-lt"/>
                <a:cs typeface="Arial" pitchFamily="34" charset="0"/>
              </a:rPr>
              <a:t>варьируется от экспертного/оценочного до статистического</a:t>
            </a:r>
            <a:endParaRPr lang="el-GR" sz="2000" b="1" dirty="0">
              <a:solidFill>
                <a:srgbClr val="002060"/>
              </a:solidFill>
              <a:latin typeface="+mn-lt"/>
              <a:cs typeface="Arial" pitchFamily="34" charset="0"/>
            </a:endParaRPr>
          </a:p>
        </p:txBody>
      </p:sp>
      <p:sp>
        <p:nvSpPr>
          <p:cNvPr id="6" name="TextBox 5"/>
          <p:cNvSpPr txBox="1"/>
          <p:nvPr/>
        </p:nvSpPr>
        <p:spPr>
          <a:xfrm>
            <a:off x="465524" y="1528337"/>
            <a:ext cx="8073220" cy="3539430"/>
          </a:xfrm>
          <a:prstGeom prst="rect">
            <a:avLst/>
          </a:prstGeom>
          <a:noFill/>
        </p:spPr>
        <p:txBody>
          <a:bodyPr wrap="square" rtlCol="0">
            <a:spAutoFit/>
          </a:bodyPr>
          <a:lstStyle/>
          <a:p>
            <a:pPr marL="342900" indent="-342900" algn="just">
              <a:buClr>
                <a:schemeClr val="accent1">
                  <a:lumMod val="50000"/>
                </a:schemeClr>
              </a:buClr>
              <a:buFont typeface="Arial"/>
              <a:buChar char="•"/>
            </a:pPr>
            <a:r>
              <a:rPr lang="ru-RU" dirty="0" smtClean="0">
                <a:solidFill>
                  <a:srgbClr val="002060"/>
                </a:solidFill>
                <a:latin typeface="+mn-lt"/>
                <a:cs typeface="Arial" pitchFamily="34" charset="0"/>
              </a:rPr>
              <a:t>Все модели базируются на комбинации статистического анализа и экспертной оценки</a:t>
            </a:r>
          </a:p>
          <a:p>
            <a:pPr marL="342900" indent="-342900" algn="just">
              <a:buClr>
                <a:schemeClr val="accent1">
                  <a:lumMod val="50000"/>
                </a:schemeClr>
              </a:buClr>
              <a:buFont typeface="Arial"/>
              <a:buChar char="•"/>
            </a:pPr>
            <a:endParaRPr lang="ru-RU" dirty="0" smtClean="0">
              <a:solidFill>
                <a:srgbClr val="002060"/>
              </a:solidFill>
              <a:latin typeface="+mn-lt"/>
              <a:cs typeface="Arial" pitchFamily="34" charset="0"/>
            </a:endParaRPr>
          </a:p>
          <a:p>
            <a:pPr marL="342900" indent="-342900" algn="just">
              <a:buClr>
                <a:schemeClr val="accent1">
                  <a:lumMod val="50000"/>
                </a:schemeClr>
              </a:buClr>
              <a:buFont typeface="Arial"/>
              <a:buChar char="•"/>
            </a:pPr>
            <a:r>
              <a:rPr lang="ru-RU" dirty="0">
                <a:solidFill>
                  <a:srgbClr val="002060"/>
                </a:solidFill>
                <a:latin typeface="+mn-lt"/>
                <a:cs typeface="Arial" pitchFamily="34" charset="0"/>
              </a:rPr>
              <a:t>Пропорция, </a:t>
            </a:r>
            <a:r>
              <a:rPr lang="ru-RU" dirty="0" smtClean="0">
                <a:solidFill>
                  <a:srgbClr val="002060"/>
                </a:solidFill>
                <a:latin typeface="+mn-lt"/>
                <a:cs typeface="Arial" pitchFamily="34" charset="0"/>
              </a:rPr>
              <a:t>в </a:t>
            </a:r>
            <a:r>
              <a:rPr lang="ru-RU" dirty="0">
                <a:solidFill>
                  <a:srgbClr val="002060"/>
                </a:solidFill>
                <a:latin typeface="+mn-lt"/>
                <a:cs typeface="Arial" pitchFamily="34" charset="0"/>
              </a:rPr>
              <a:t>которой эти элементы используются в </a:t>
            </a:r>
            <a:r>
              <a:rPr lang="ru-RU" dirty="0" smtClean="0">
                <a:solidFill>
                  <a:srgbClr val="002060"/>
                </a:solidFill>
                <a:latin typeface="+mn-lt"/>
                <a:cs typeface="Arial" pitchFamily="34" charset="0"/>
              </a:rPr>
              <a:t>модели, </a:t>
            </a:r>
            <a:r>
              <a:rPr lang="ru-RU" dirty="0">
                <a:solidFill>
                  <a:srgbClr val="002060"/>
                </a:solidFill>
                <a:latin typeface="+mn-lt"/>
                <a:cs typeface="Arial" pitchFamily="34" charset="0"/>
              </a:rPr>
              <a:t>зависит от количества и качества доступных для моделирования </a:t>
            </a:r>
            <a:r>
              <a:rPr lang="ru-RU" dirty="0" smtClean="0">
                <a:solidFill>
                  <a:srgbClr val="002060"/>
                </a:solidFill>
                <a:latin typeface="+mn-lt"/>
                <a:cs typeface="Arial" pitchFamily="34" charset="0"/>
              </a:rPr>
              <a:t>данных</a:t>
            </a:r>
          </a:p>
          <a:p>
            <a:pPr marL="342900" indent="-342900" algn="just">
              <a:buClr>
                <a:schemeClr val="accent1">
                  <a:lumMod val="50000"/>
                </a:schemeClr>
              </a:buClr>
              <a:buFont typeface="Arial"/>
              <a:buChar char="•"/>
            </a:pPr>
            <a:endParaRPr lang="ru-RU" dirty="0">
              <a:solidFill>
                <a:srgbClr val="002060"/>
              </a:solidFill>
              <a:latin typeface="+mn-lt"/>
              <a:cs typeface="Arial" pitchFamily="34" charset="0"/>
            </a:endParaRPr>
          </a:p>
          <a:p>
            <a:pPr marL="342900" indent="-342900" algn="just">
              <a:buClr>
                <a:schemeClr val="accent1">
                  <a:lumMod val="50000"/>
                </a:schemeClr>
              </a:buClr>
              <a:buFont typeface="Arial"/>
              <a:buChar char="•"/>
            </a:pPr>
            <a:r>
              <a:rPr lang="ru-RU" dirty="0" smtClean="0">
                <a:solidFill>
                  <a:srgbClr val="002060"/>
                </a:solidFill>
                <a:latin typeface="+mn-lt"/>
                <a:cs typeface="Arial" pitchFamily="34" charset="0"/>
              </a:rPr>
              <a:t>Ключевой переменной при построении статистических </a:t>
            </a:r>
            <a:r>
              <a:rPr lang="ru-RU" dirty="0" err="1">
                <a:solidFill>
                  <a:srgbClr val="002060"/>
                </a:solidFill>
                <a:latin typeface="+mn-lt"/>
                <a:cs typeface="Arial" pitchFamily="34" charset="0"/>
              </a:rPr>
              <a:t>скоринговых</a:t>
            </a:r>
            <a:r>
              <a:rPr lang="ru-RU" dirty="0">
                <a:solidFill>
                  <a:srgbClr val="002060"/>
                </a:solidFill>
                <a:latin typeface="+mn-lt"/>
                <a:cs typeface="Arial" pitchFamily="34" charset="0"/>
              </a:rPr>
              <a:t> карт</a:t>
            </a:r>
            <a:r>
              <a:rPr lang="en-US" dirty="0">
                <a:solidFill>
                  <a:srgbClr val="002060"/>
                </a:solidFill>
                <a:latin typeface="+mn-lt"/>
                <a:cs typeface="Arial" pitchFamily="34" charset="0"/>
              </a:rPr>
              <a:t> </a:t>
            </a:r>
            <a:r>
              <a:rPr lang="ru-RU" dirty="0" smtClean="0">
                <a:solidFill>
                  <a:srgbClr val="002060"/>
                </a:solidFill>
                <a:latin typeface="+mn-lt"/>
                <a:cs typeface="Arial" pitchFamily="34" charset="0"/>
              </a:rPr>
              <a:t>является количество плохих кредитов </a:t>
            </a:r>
            <a:r>
              <a:rPr lang="ru-RU" u="sng" dirty="0" smtClean="0">
                <a:solidFill>
                  <a:srgbClr val="66FF33"/>
                </a:solidFill>
                <a:latin typeface="+mn-lt"/>
                <a:cs typeface="Arial" pitchFamily="34" charset="0"/>
              </a:rPr>
              <a:t> </a:t>
            </a:r>
          </a:p>
          <a:p>
            <a:pPr marL="342900" indent="-342900" algn="just">
              <a:buClr>
                <a:schemeClr val="accent1">
                  <a:lumMod val="50000"/>
                </a:schemeClr>
              </a:buClr>
              <a:buFont typeface="Arial"/>
              <a:buChar char="•"/>
            </a:pPr>
            <a:endParaRPr lang="ru-RU" u="sng" dirty="0" smtClean="0">
              <a:solidFill>
                <a:srgbClr val="66FF33"/>
              </a:solidFill>
              <a:latin typeface="+mn-lt"/>
              <a:cs typeface="Arial" pitchFamily="34" charset="0"/>
            </a:endParaRPr>
          </a:p>
          <a:p>
            <a:pPr marL="342900" indent="-342900" algn="just">
              <a:buClr>
                <a:schemeClr val="accent1">
                  <a:lumMod val="50000"/>
                </a:schemeClr>
              </a:buClr>
              <a:buFont typeface="Arial"/>
              <a:buChar char="•"/>
            </a:pPr>
            <a:r>
              <a:rPr lang="ru-RU" dirty="0" smtClean="0">
                <a:solidFill>
                  <a:srgbClr val="002060"/>
                </a:solidFill>
                <a:latin typeface="+mn-lt"/>
                <a:cs typeface="Arial" pitchFamily="34" charset="0"/>
              </a:rPr>
              <a:t>Модель </a:t>
            </a:r>
            <a:r>
              <a:rPr lang="ru-RU" dirty="0">
                <a:solidFill>
                  <a:srgbClr val="002060"/>
                </a:solidFill>
                <a:latin typeface="+mn-lt"/>
                <a:cs typeface="Arial" pitchFamily="34" charset="0"/>
              </a:rPr>
              <a:t>может быть построена </a:t>
            </a:r>
            <a:r>
              <a:rPr lang="ru-RU" dirty="0" smtClean="0">
                <a:solidFill>
                  <a:srgbClr val="002060"/>
                </a:solidFill>
                <a:latin typeface="+mn-lt"/>
                <a:cs typeface="Arial" pitchFamily="34" charset="0"/>
              </a:rPr>
              <a:t>только </a:t>
            </a:r>
            <a:r>
              <a:rPr lang="ru-RU" dirty="0">
                <a:solidFill>
                  <a:srgbClr val="002060"/>
                </a:solidFill>
                <a:latin typeface="+mn-lt"/>
                <a:cs typeface="Arial" pitchFamily="34" charset="0"/>
              </a:rPr>
              <a:t>на экспертной </a:t>
            </a:r>
            <a:r>
              <a:rPr lang="ru-RU" dirty="0" smtClean="0">
                <a:solidFill>
                  <a:srgbClr val="002060"/>
                </a:solidFill>
                <a:latin typeface="+mn-lt"/>
                <a:cs typeface="Arial" pitchFamily="34" charset="0"/>
              </a:rPr>
              <a:t>оценке</a:t>
            </a:r>
          </a:p>
          <a:p>
            <a:pPr marL="342900" indent="-342900" algn="just">
              <a:buClr>
                <a:schemeClr val="accent1">
                  <a:lumMod val="50000"/>
                </a:schemeClr>
              </a:buClr>
              <a:buFont typeface="Arial"/>
              <a:buChar char="•"/>
            </a:pPr>
            <a:endParaRPr lang="ru-RU" dirty="0" smtClean="0">
              <a:solidFill>
                <a:srgbClr val="002060"/>
              </a:solidFill>
              <a:latin typeface="+mn-lt"/>
              <a:cs typeface="Arial" pitchFamily="34" charset="0"/>
            </a:endParaRPr>
          </a:p>
          <a:p>
            <a:pPr marL="342900" indent="-342900" algn="just">
              <a:buClr>
                <a:schemeClr val="accent1">
                  <a:lumMod val="50000"/>
                </a:schemeClr>
              </a:buClr>
              <a:buFont typeface="Arial"/>
              <a:buChar char="•"/>
            </a:pPr>
            <a:r>
              <a:rPr lang="ru-RU" dirty="0" smtClean="0">
                <a:solidFill>
                  <a:srgbClr val="002060"/>
                </a:solidFill>
                <a:latin typeface="+mn-lt"/>
                <a:cs typeface="Arial" pitchFamily="34" charset="0"/>
              </a:rPr>
              <a:t>Все модели должны регулярно пересматриваться, в том числе факторы модели должны пересматриваться в соответствии с текущими результатами деятельности</a:t>
            </a:r>
            <a:endParaRPr lang="el-GR" dirty="0">
              <a:solidFill>
                <a:srgbClr val="002060"/>
              </a:solidFill>
              <a:latin typeface="+mn-lt"/>
              <a:cs typeface="Arial" pitchFamily="34" charset="0"/>
            </a:endParaRPr>
          </a:p>
        </p:txBody>
      </p:sp>
      <p:sp>
        <p:nvSpPr>
          <p:cNvPr id="14" name="TextBox 13"/>
          <p:cNvSpPr txBox="1"/>
          <p:nvPr/>
        </p:nvSpPr>
        <p:spPr>
          <a:xfrm>
            <a:off x="-701077" y="66491"/>
            <a:ext cx="6400406" cy="492443"/>
          </a:xfrm>
          <a:prstGeom prst="rect">
            <a:avLst/>
          </a:prstGeom>
          <a:noFill/>
        </p:spPr>
        <p:txBody>
          <a:bodyPr wrap="none" rtlCol="0">
            <a:spAutoFit/>
          </a:bodyPr>
          <a:lstStyle/>
          <a:p>
            <a:r>
              <a:rPr lang="en-US" sz="2600" b="1" dirty="0" smtClean="0">
                <a:solidFill>
                  <a:schemeClr val="accent6">
                    <a:lumMod val="50000"/>
                  </a:schemeClr>
                </a:solidFill>
                <a:latin typeface="Arial" pitchFamily="34" charset="0"/>
                <a:cs typeface="Arial" pitchFamily="34" charset="0"/>
              </a:rPr>
              <a:t>	</a:t>
            </a:r>
            <a:r>
              <a:rPr lang="en-US" sz="2400" b="0" dirty="0" smtClean="0">
                <a:solidFill>
                  <a:srgbClr val="002060"/>
                </a:solidFill>
                <a:latin typeface="+mn-lt"/>
                <a:cs typeface="Arial" pitchFamily="34" charset="0"/>
              </a:rPr>
              <a:t>5. </a:t>
            </a:r>
            <a:r>
              <a:rPr lang="ru-RU" sz="2400" b="0" dirty="0" smtClean="0">
                <a:solidFill>
                  <a:srgbClr val="002060"/>
                </a:solidFill>
                <a:latin typeface="+mn-lt"/>
                <a:cs typeface="Arial" pitchFamily="34" charset="0"/>
              </a:rPr>
              <a:t>Кредитный </a:t>
            </a:r>
            <a:r>
              <a:rPr lang="ru-RU" sz="2400" b="0" dirty="0" err="1" smtClean="0">
                <a:solidFill>
                  <a:srgbClr val="002060"/>
                </a:solidFill>
                <a:latin typeface="+mn-lt"/>
                <a:cs typeface="Arial" pitchFamily="34" charset="0"/>
              </a:rPr>
              <a:t>скоринг</a:t>
            </a:r>
            <a:r>
              <a:rPr lang="ru-RU" sz="2400" b="0" dirty="0" smtClean="0">
                <a:solidFill>
                  <a:srgbClr val="002060"/>
                </a:solidFill>
                <a:latin typeface="+mn-lt"/>
                <a:cs typeface="Arial" pitchFamily="34" charset="0"/>
              </a:rPr>
              <a:t> </a:t>
            </a:r>
            <a:r>
              <a:rPr lang="en-US" sz="2400" b="0" dirty="0" smtClean="0">
                <a:solidFill>
                  <a:srgbClr val="002060"/>
                </a:solidFill>
                <a:latin typeface="+mn-lt"/>
                <a:cs typeface="Arial" pitchFamily="34" charset="0"/>
              </a:rPr>
              <a:t>(</a:t>
            </a:r>
            <a:r>
              <a:rPr lang="ru-RU" sz="2400" b="0" dirty="0" smtClean="0">
                <a:solidFill>
                  <a:srgbClr val="002060"/>
                </a:solidFill>
                <a:latin typeface="+mn-lt"/>
                <a:cs typeface="Arial" pitchFamily="34" charset="0"/>
              </a:rPr>
              <a:t>продолжение</a:t>
            </a:r>
            <a:r>
              <a:rPr lang="en-US" sz="2400" b="0" dirty="0" smtClean="0">
                <a:solidFill>
                  <a:srgbClr val="002060"/>
                </a:solidFill>
                <a:latin typeface="+mn-lt"/>
                <a:cs typeface="Arial" pitchFamily="34" charset="0"/>
              </a:rPr>
              <a:t>)</a:t>
            </a:r>
            <a:endParaRPr lang="el-GR" sz="2400" b="0" dirty="0" smtClean="0">
              <a:solidFill>
                <a:srgbClr val="002060"/>
              </a:solidFill>
              <a:latin typeface="+mn-lt"/>
              <a:cs typeface="Arial" pitchFamily="34" charset="0"/>
            </a:endParaRPr>
          </a:p>
        </p:txBody>
      </p:sp>
      <p:sp>
        <p:nvSpPr>
          <p:cNvPr id="3" name="Rectangle 2"/>
          <p:cNvSpPr/>
          <p:nvPr/>
        </p:nvSpPr>
        <p:spPr bwMode="auto">
          <a:xfrm>
            <a:off x="10863618" y="311169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grpSp>
        <p:nvGrpSpPr>
          <p:cNvPr id="4" name="Group 3"/>
          <p:cNvGrpSpPr/>
          <p:nvPr/>
        </p:nvGrpSpPr>
        <p:grpSpPr>
          <a:xfrm>
            <a:off x="571501" y="5178810"/>
            <a:ext cx="7924800" cy="1154975"/>
            <a:chOff x="571501" y="5206106"/>
            <a:chExt cx="7924800" cy="1154975"/>
          </a:xfrm>
        </p:grpSpPr>
        <p:cxnSp>
          <p:nvCxnSpPr>
            <p:cNvPr id="9" name="Straight Arrow Connector 8"/>
            <p:cNvCxnSpPr/>
            <p:nvPr/>
          </p:nvCxnSpPr>
          <p:spPr bwMode="auto">
            <a:xfrm>
              <a:off x="571501" y="5640871"/>
              <a:ext cx="7924800" cy="630"/>
            </a:xfrm>
            <a:prstGeom prst="straightConnector1">
              <a:avLst/>
            </a:prstGeom>
            <a:noFill/>
            <a:ln w="38100" cap="flat" cmpd="sng" algn="ctr">
              <a:solidFill>
                <a:schemeClr val="accent6">
                  <a:lumMod val="50000"/>
                </a:schemeClr>
              </a:solidFill>
              <a:prstDash val="solid"/>
              <a:round/>
              <a:headEnd type="arrow"/>
              <a:tailEnd type="arrow"/>
            </a:ln>
            <a:effectLst/>
          </p:spPr>
        </p:cxnSp>
        <p:sp>
          <p:nvSpPr>
            <p:cNvPr id="10" name="TextBox 9"/>
            <p:cNvSpPr txBox="1"/>
            <p:nvPr/>
          </p:nvSpPr>
          <p:spPr>
            <a:xfrm>
              <a:off x="733503" y="5220125"/>
              <a:ext cx="2612831" cy="400110"/>
            </a:xfrm>
            <a:prstGeom prst="rect">
              <a:avLst/>
            </a:prstGeom>
            <a:noFill/>
          </p:spPr>
          <p:txBody>
            <a:bodyPr wrap="none" rtlCol="0">
              <a:spAutoFit/>
            </a:bodyPr>
            <a:lstStyle/>
            <a:p>
              <a:r>
                <a:rPr lang="ru-RU" sz="2000" b="1" dirty="0" smtClean="0">
                  <a:solidFill>
                    <a:schemeClr val="bg2"/>
                  </a:solidFill>
                  <a:latin typeface="Arial" pitchFamily="34" charset="0"/>
                  <a:cs typeface="Arial" pitchFamily="34" charset="0"/>
                </a:rPr>
                <a:t>Экспертная оценка</a:t>
              </a:r>
              <a:endParaRPr lang="el-GR" sz="2000" b="1" dirty="0">
                <a:solidFill>
                  <a:schemeClr val="bg2"/>
                </a:solidFill>
                <a:latin typeface="Arial" pitchFamily="34" charset="0"/>
                <a:cs typeface="Arial" pitchFamily="34" charset="0"/>
              </a:endParaRPr>
            </a:p>
          </p:txBody>
        </p:sp>
        <p:sp>
          <p:nvSpPr>
            <p:cNvPr id="11" name="TextBox 10"/>
            <p:cNvSpPr txBox="1"/>
            <p:nvPr/>
          </p:nvSpPr>
          <p:spPr>
            <a:xfrm>
              <a:off x="571501" y="5653195"/>
              <a:ext cx="3010822" cy="707886"/>
            </a:xfrm>
            <a:prstGeom prst="rect">
              <a:avLst/>
            </a:prstGeom>
            <a:noFill/>
          </p:spPr>
          <p:txBody>
            <a:bodyPr wrap="square" rtlCol="0">
              <a:spAutoFit/>
            </a:bodyPr>
            <a:lstStyle/>
            <a:p>
              <a:pPr algn="ctr"/>
              <a:r>
                <a:rPr lang="ru-RU" sz="2000" dirty="0" smtClean="0">
                  <a:solidFill>
                    <a:schemeClr val="bg2"/>
                  </a:solidFill>
                  <a:latin typeface="Arial" pitchFamily="34" charset="0"/>
                  <a:cs typeface="Arial" pitchFamily="34" charset="0"/>
                </a:rPr>
                <a:t>Недостаточно исторических данных</a:t>
              </a:r>
              <a:endParaRPr lang="el-GR" sz="2000" b="1" dirty="0">
                <a:solidFill>
                  <a:schemeClr val="bg2"/>
                </a:solidFill>
                <a:latin typeface="Arial" pitchFamily="34" charset="0"/>
                <a:cs typeface="Arial" pitchFamily="34" charset="0"/>
              </a:endParaRPr>
            </a:p>
          </p:txBody>
        </p:sp>
        <p:sp>
          <p:nvSpPr>
            <p:cNvPr id="12" name="TextBox 11"/>
            <p:cNvSpPr txBox="1"/>
            <p:nvPr/>
          </p:nvSpPr>
          <p:spPr>
            <a:xfrm>
              <a:off x="5190415" y="5206106"/>
              <a:ext cx="3178884" cy="400110"/>
            </a:xfrm>
            <a:prstGeom prst="rect">
              <a:avLst/>
            </a:prstGeom>
            <a:noFill/>
          </p:spPr>
          <p:txBody>
            <a:bodyPr wrap="none" rtlCol="0">
              <a:spAutoFit/>
            </a:bodyPr>
            <a:lstStyle/>
            <a:p>
              <a:pPr algn="r"/>
              <a:r>
                <a:rPr lang="ru-RU" sz="2000" b="1" dirty="0" smtClean="0">
                  <a:solidFill>
                    <a:schemeClr val="bg2"/>
                  </a:solidFill>
                  <a:latin typeface="Arial" pitchFamily="34" charset="0"/>
                  <a:cs typeface="Arial" pitchFamily="34" charset="0"/>
                </a:rPr>
                <a:t>Статистический анализ</a:t>
              </a:r>
              <a:endParaRPr lang="el-GR" sz="2000" b="1" dirty="0">
                <a:solidFill>
                  <a:schemeClr val="bg2"/>
                </a:solidFill>
                <a:latin typeface="Arial" pitchFamily="34" charset="0"/>
                <a:cs typeface="Arial" pitchFamily="34" charset="0"/>
              </a:endParaRPr>
            </a:p>
          </p:txBody>
        </p:sp>
        <p:sp>
          <p:nvSpPr>
            <p:cNvPr id="15" name="TextBox 14"/>
            <p:cNvSpPr txBox="1"/>
            <p:nvPr/>
          </p:nvSpPr>
          <p:spPr>
            <a:xfrm>
              <a:off x="5274446" y="5653195"/>
              <a:ext cx="3010822" cy="707886"/>
            </a:xfrm>
            <a:prstGeom prst="rect">
              <a:avLst/>
            </a:prstGeom>
            <a:noFill/>
          </p:spPr>
          <p:txBody>
            <a:bodyPr wrap="square" rtlCol="0">
              <a:spAutoFit/>
            </a:bodyPr>
            <a:lstStyle/>
            <a:p>
              <a:pPr algn="ctr"/>
              <a:r>
                <a:rPr lang="ru-RU" sz="2000" dirty="0" smtClean="0">
                  <a:solidFill>
                    <a:schemeClr val="bg2"/>
                  </a:solidFill>
                  <a:latin typeface="Arial" pitchFamily="34" charset="0"/>
                  <a:cs typeface="Arial" pitchFamily="34" charset="0"/>
                </a:rPr>
                <a:t>Обширные исторические данные</a:t>
              </a:r>
              <a:endParaRPr lang="el-GR" sz="2000" b="1" dirty="0">
                <a:solidFill>
                  <a:schemeClr val="bg2"/>
                </a:solidFill>
                <a:latin typeface="Arial" pitchFamily="34" charset="0"/>
                <a:cs typeface="Arial" pitchFamily="34" charset="0"/>
              </a:endParaRPr>
            </a:p>
          </p:txBody>
        </p:sp>
      </p:grpSp>
    </p:spTree>
    <p:extLst>
      <p:ext uri="{BB962C8B-B14F-4D97-AF65-F5344CB8AC3E}">
        <p14:creationId xmlns:p14="http://schemas.microsoft.com/office/powerpoint/2010/main" val="2243781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custDataLst>
              <p:tags r:id="rId1"/>
            </p:custDataLst>
          </p:nvPr>
        </p:nvSpPr>
        <p:spPr bwMode="gray">
          <a:xfrm>
            <a:off x="163231" y="709770"/>
            <a:ext cx="8407564" cy="615553"/>
          </a:xfrm>
          <a:prstGeom prst="rect">
            <a:avLst/>
          </a:prstGeom>
          <a:noFill/>
          <a:ln w="9525">
            <a:noFill/>
            <a:miter lim="800000"/>
            <a:headEnd/>
            <a:tailEnd/>
          </a:ln>
        </p:spPr>
        <p:txBody>
          <a:bodyPr wrap="square" lIns="0" tIns="0" rIns="0" bIns="0">
            <a:spAutoFit/>
          </a:bodyPr>
          <a:lstStyle/>
          <a:p>
            <a:pPr marL="0" lvl="1" indent="1588" defTabSz="895255">
              <a:spcBef>
                <a:spcPct val="20000"/>
              </a:spcBef>
            </a:pPr>
            <a:r>
              <a:rPr lang="ru-RU" sz="2000" dirty="0" smtClean="0">
                <a:solidFill>
                  <a:srgbClr val="002060"/>
                </a:solidFill>
                <a:latin typeface="+mn-lt"/>
                <a:cs typeface="Arial" pitchFamily="34" charset="0"/>
              </a:rPr>
              <a:t>Кредитный </a:t>
            </a:r>
            <a:r>
              <a:rPr lang="ru-RU" sz="2000" dirty="0" err="1" smtClean="0">
                <a:solidFill>
                  <a:srgbClr val="002060"/>
                </a:solidFill>
                <a:latin typeface="+mn-lt"/>
                <a:cs typeface="Arial" pitchFamily="34" charset="0"/>
              </a:rPr>
              <a:t>скоринг</a:t>
            </a:r>
            <a:r>
              <a:rPr lang="ru-RU" sz="2000" dirty="0" smtClean="0">
                <a:solidFill>
                  <a:srgbClr val="002060"/>
                </a:solidFill>
                <a:latin typeface="+mn-lt"/>
                <a:cs typeface="Arial" pitchFamily="34" charset="0"/>
              </a:rPr>
              <a:t> МСП  имеет свои преимущества для разных </a:t>
            </a:r>
            <a:r>
              <a:rPr lang="ru-RU" sz="2000" dirty="0" err="1" smtClean="0">
                <a:solidFill>
                  <a:srgbClr val="002060"/>
                </a:solidFill>
                <a:latin typeface="+mn-lt"/>
                <a:cs typeface="Arial" pitchFamily="34" charset="0"/>
              </a:rPr>
              <a:t>стейкхолдеров</a:t>
            </a:r>
            <a:endParaRPr lang="en-US" sz="2000" b="1" dirty="0">
              <a:solidFill>
                <a:srgbClr val="002060"/>
              </a:solidFill>
              <a:latin typeface="+mn-lt"/>
              <a:cs typeface="Arial" pitchFamily="34" charset="0"/>
            </a:endParaRPr>
          </a:p>
        </p:txBody>
      </p:sp>
      <p:sp>
        <p:nvSpPr>
          <p:cNvPr id="4" name="Rectangle 9"/>
          <p:cNvSpPr>
            <a:spLocks noChangeArrowheads="1"/>
          </p:cNvSpPr>
          <p:nvPr>
            <p:custDataLst>
              <p:tags r:id="rId2"/>
            </p:custDataLst>
          </p:nvPr>
        </p:nvSpPr>
        <p:spPr bwMode="gray">
          <a:xfrm>
            <a:off x="402799" y="1766665"/>
            <a:ext cx="2575560" cy="10972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marL="0" lvl="1" indent="1588" algn="ctr" defTabSz="895255">
              <a:spcBef>
                <a:spcPts val="0"/>
              </a:spcBef>
            </a:pPr>
            <a:r>
              <a:rPr lang="ru-RU" sz="1800" b="1" dirty="0" smtClean="0">
                <a:solidFill>
                  <a:srgbClr val="FF0000"/>
                </a:solidFill>
                <a:latin typeface="Arial" pitchFamily="34" charset="0"/>
                <a:cs typeface="Arial" pitchFamily="34" charset="0"/>
              </a:rPr>
              <a:t>Оптимизация </a:t>
            </a:r>
            <a:r>
              <a:rPr lang="ru-RU" sz="1800" dirty="0">
                <a:latin typeface="Arial" pitchFamily="34" charset="0"/>
                <a:cs typeface="Arial" pitchFamily="34" charset="0"/>
              </a:rPr>
              <a:t>процесса кредитования</a:t>
            </a:r>
            <a:endParaRPr lang="en-US" sz="1800" dirty="0">
              <a:latin typeface="Arial" pitchFamily="34" charset="0"/>
              <a:cs typeface="Arial" pitchFamily="34" charset="0"/>
            </a:endParaRPr>
          </a:p>
        </p:txBody>
      </p:sp>
      <p:sp>
        <p:nvSpPr>
          <p:cNvPr id="5" name="Rectangle 9"/>
          <p:cNvSpPr>
            <a:spLocks noChangeArrowheads="1"/>
          </p:cNvSpPr>
          <p:nvPr>
            <p:custDataLst>
              <p:tags r:id="rId3"/>
            </p:custDataLst>
          </p:nvPr>
        </p:nvSpPr>
        <p:spPr bwMode="gray">
          <a:xfrm>
            <a:off x="1511300" y="3815938"/>
            <a:ext cx="6096000" cy="5462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oAutofit/>
          </a:bodyPr>
          <a:lstStyle/>
          <a:p>
            <a:pPr marL="0" lvl="1" indent="1588" algn="ctr" defTabSz="895255">
              <a:lnSpc>
                <a:spcPct val="130000"/>
              </a:lnSpc>
              <a:spcBef>
                <a:spcPts val="0"/>
              </a:spcBef>
            </a:pPr>
            <a:r>
              <a:rPr lang="ru-RU" sz="2400" b="1" dirty="0" smtClean="0">
                <a:latin typeface="Arial" pitchFamily="34" charset="0"/>
                <a:cs typeface="Arial" pitchFamily="34" charset="0"/>
              </a:rPr>
              <a:t>Более доступные кредиты для МСП</a:t>
            </a:r>
            <a:endParaRPr lang="en-US" sz="2400" b="1" dirty="0" smtClean="0">
              <a:latin typeface="Arial" pitchFamily="34" charset="0"/>
              <a:cs typeface="Arial" pitchFamily="34" charset="0"/>
            </a:endParaRPr>
          </a:p>
          <a:p>
            <a:pPr marL="0" lvl="1" indent="1588" algn="ctr" defTabSz="895255">
              <a:lnSpc>
                <a:spcPct val="130000"/>
              </a:lnSpc>
              <a:spcBef>
                <a:spcPts val="0"/>
              </a:spcBef>
            </a:pP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7" name="Rectangle 9"/>
          <p:cNvSpPr>
            <a:spLocks noChangeArrowheads="1"/>
          </p:cNvSpPr>
          <p:nvPr>
            <p:custDataLst>
              <p:tags r:id="rId4"/>
            </p:custDataLst>
          </p:nvPr>
        </p:nvSpPr>
        <p:spPr bwMode="gray">
          <a:xfrm>
            <a:off x="3340100" y="1605391"/>
            <a:ext cx="2667000" cy="10972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marL="0" lvl="1" indent="1588" algn="ctr" defTabSz="895255">
              <a:spcBef>
                <a:spcPts val="0"/>
              </a:spcBef>
            </a:pPr>
            <a:r>
              <a:rPr lang="ru-RU" sz="1800" b="1" dirty="0" smtClean="0">
                <a:latin typeface="Arial" pitchFamily="34" charset="0"/>
                <a:cs typeface="Arial" pitchFamily="34" charset="0"/>
              </a:rPr>
              <a:t>Более эффективная работа кредитного специалиста</a:t>
            </a:r>
            <a:endParaRPr lang="en-US" sz="1800" b="1" dirty="0">
              <a:latin typeface="Arial" pitchFamily="34" charset="0"/>
              <a:cs typeface="Arial" pitchFamily="34" charset="0"/>
            </a:endParaRPr>
          </a:p>
        </p:txBody>
      </p:sp>
      <p:sp>
        <p:nvSpPr>
          <p:cNvPr id="8" name="Rectangle 9"/>
          <p:cNvSpPr>
            <a:spLocks noChangeArrowheads="1"/>
          </p:cNvSpPr>
          <p:nvPr>
            <p:custDataLst>
              <p:tags r:id="rId5"/>
            </p:custDataLst>
          </p:nvPr>
        </p:nvSpPr>
        <p:spPr bwMode="gray">
          <a:xfrm>
            <a:off x="6352844" y="1766665"/>
            <a:ext cx="2667000" cy="10972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marL="0" lvl="1" indent="1588" algn="ctr" defTabSz="895255">
              <a:spcBef>
                <a:spcPts val="0"/>
              </a:spcBef>
            </a:pPr>
            <a:r>
              <a:rPr lang="ru-RU" sz="1800" b="1" dirty="0" smtClean="0">
                <a:latin typeface="Arial" pitchFamily="34" charset="0"/>
                <a:cs typeface="Arial" pitchFamily="34" charset="0"/>
              </a:rPr>
              <a:t>Повышение достоверности процесса оценки</a:t>
            </a:r>
            <a:endParaRPr lang="en-US" sz="1800" b="1" dirty="0">
              <a:latin typeface="Arial" pitchFamily="34" charset="0"/>
              <a:cs typeface="Arial" pitchFamily="34" charset="0"/>
            </a:endParaRPr>
          </a:p>
        </p:txBody>
      </p:sp>
      <p:sp>
        <p:nvSpPr>
          <p:cNvPr id="11" name="Down Arrow 10"/>
          <p:cNvSpPr/>
          <p:nvPr/>
        </p:nvSpPr>
        <p:spPr bwMode="auto">
          <a:xfrm>
            <a:off x="4178300" y="2878732"/>
            <a:ext cx="822960" cy="822960"/>
          </a:xfrm>
          <a:prstGeom prst="downArrow">
            <a:avLst/>
          </a:prstGeom>
          <a:solidFill>
            <a:srgbClr val="00009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4" name="Down Arrow 13"/>
          <p:cNvSpPr/>
          <p:nvPr/>
        </p:nvSpPr>
        <p:spPr bwMode="auto">
          <a:xfrm rot="18721692">
            <a:off x="1279099" y="3018010"/>
            <a:ext cx="822960" cy="822960"/>
          </a:xfrm>
          <a:prstGeom prst="downArrow">
            <a:avLst/>
          </a:prstGeom>
          <a:solidFill>
            <a:srgbClr val="00009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6" name="Down Arrow 15"/>
          <p:cNvSpPr/>
          <p:nvPr/>
        </p:nvSpPr>
        <p:spPr bwMode="auto">
          <a:xfrm rot="2416984">
            <a:off x="6937570" y="3013271"/>
            <a:ext cx="822960" cy="822960"/>
          </a:xfrm>
          <a:prstGeom prst="downArrow">
            <a:avLst/>
          </a:prstGeom>
          <a:solidFill>
            <a:srgbClr val="00009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6" name="Rounded Rectangle 5"/>
          <p:cNvSpPr/>
          <p:nvPr/>
        </p:nvSpPr>
        <p:spPr bwMode="auto">
          <a:xfrm>
            <a:off x="894080" y="4627575"/>
            <a:ext cx="7391400" cy="1637665"/>
          </a:xfrm>
          <a:prstGeom prst="round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r>
              <a:rPr kumimoji="0" lang="ru-RU" b="1" i="0" u="none" strike="noStrike" cap="none" normalizeH="0" baseline="0" dirty="0" smtClean="0">
                <a:ln>
                  <a:noFill/>
                </a:ln>
                <a:effectLst/>
                <a:latin typeface="+mn-lt"/>
              </a:rPr>
              <a:t>Позволяет банку изменять кредитную политику в зависимости от классификации рисков</a:t>
            </a:r>
            <a:endParaRPr lang="en-US" b="1" dirty="0" smtClean="0">
              <a:latin typeface="+mn-lt"/>
            </a:endParaRPr>
          </a:p>
          <a:p>
            <a:pPr marL="115888" marR="0" indent="-115888" algn="l" defTabSz="914400" rtl="0" eaLnBrk="1" fontAlgn="base" latinLnBrk="0" hangingPunct="1">
              <a:lnSpc>
                <a:spcPct val="100000"/>
              </a:lnSpc>
              <a:spcBef>
                <a:spcPct val="50000"/>
              </a:spcBef>
              <a:spcAft>
                <a:spcPct val="0"/>
              </a:spcAft>
              <a:buClrTx/>
              <a:buSzTx/>
              <a:buFontTx/>
              <a:buChar char="•"/>
              <a:tabLst/>
            </a:pPr>
            <a:r>
              <a:rPr kumimoji="0" lang="ru-RU" b="1" i="0" u="none" strike="noStrike" cap="none" normalizeH="0" dirty="0" smtClean="0">
                <a:ln>
                  <a:noFill/>
                </a:ln>
                <a:effectLst/>
                <a:latin typeface="+mn-lt"/>
              </a:rPr>
              <a:t>Предоставляет более точную количественную оценку ожидаемых убытков от различных классов рисков</a:t>
            </a:r>
            <a:endParaRPr kumimoji="0" lang="en-US" b="1" i="0" u="none" strike="noStrike" cap="none" normalizeH="0" dirty="0" smtClean="0">
              <a:ln>
                <a:noFill/>
              </a:ln>
              <a:effectLst/>
              <a:latin typeface="+mn-lt"/>
            </a:endParaRPr>
          </a:p>
          <a:p>
            <a:pPr marL="115888" marR="0" indent="-115888" algn="l" defTabSz="914400" rtl="0" eaLnBrk="1" fontAlgn="base" latinLnBrk="0" hangingPunct="1">
              <a:lnSpc>
                <a:spcPct val="100000"/>
              </a:lnSpc>
              <a:spcBef>
                <a:spcPct val="50000"/>
              </a:spcBef>
              <a:spcAft>
                <a:spcPct val="0"/>
              </a:spcAft>
              <a:buClrTx/>
              <a:buSzTx/>
              <a:buFontTx/>
              <a:buChar char="•"/>
              <a:tabLst/>
            </a:pPr>
            <a:r>
              <a:rPr lang="ru-RU" b="1" dirty="0" smtClean="0">
                <a:latin typeface="+mn-lt"/>
              </a:rPr>
              <a:t>Сокращает количество времени, затрачиваемое на </a:t>
            </a:r>
            <a:r>
              <a:rPr lang="ru-RU" dirty="0">
                <a:latin typeface="+mn-lt"/>
              </a:rPr>
              <a:t>сбор платежей</a:t>
            </a:r>
            <a:endParaRPr lang="en-US" dirty="0">
              <a:latin typeface="+mn-lt"/>
            </a:endParaRPr>
          </a:p>
        </p:txBody>
      </p:sp>
      <p:sp>
        <p:nvSpPr>
          <p:cNvPr id="12" name="TextBox 11"/>
          <p:cNvSpPr txBox="1"/>
          <p:nvPr/>
        </p:nvSpPr>
        <p:spPr>
          <a:xfrm>
            <a:off x="-701077" y="66491"/>
            <a:ext cx="6400406" cy="492443"/>
          </a:xfrm>
          <a:prstGeom prst="rect">
            <a:avLst/>
          </a:prstGeom>
          <a:noFill/>
        </p:spPr>
        <p:txBody>
          <a:bodyPr wrap="none" rtlCol="0">
            <a:spAutoFit/>
          </a:bodyPr>
          <a:lstStyle/>
          <a:p>
            <a:r>
              <a:rPr lang="en-US" sz="2600" b="1" dirty="0" smtClean="0">
                <a:solidFill>
                  <a:schemeClr val="accent6">
                    <a:lumMod val="50000"/>
                  </a:schemeClr>
                </a:solidFill>
                <a:latin typeface="Arial" pitchFamily="34" charset="0"/>
                <a:cs typeface="Arial" pitchFamily="34" charset="0"/>
              </a:rPr>
              <a:t>	</a:t>
            </a:r>
            <a:r>
              <a:rPr lang="en-US" sz="2400" b="0" dirty="0" smtClean="0">
                <a:solidFill>
                  <a:srgbClr val="002060"/>
                </a:solidFill>
                <a:latin typeface="+mn-lt"/>
                <a:cs typeface="Arial" pitchFamily="34" charset="0"/>
              </a:rPr>
              <a:t>5. </a:t>
            </a:r>
            <a:r>
              <a:rPr lang="ru-RU" sz="2400" b="0" dirty="0" smtClean="0">
                <a:solidFill>
                  <a:srgbClr val="002060"/>
                </a:solidFill>
                <a:latin typeface="+mn-lt"/>
                <a:cs typeface="Arial" pitchFamily="34" charset="0"/>
              </a:rPr>
              <a:t>Кредитный </a:t>
            </a:r>
            <a:r>
              <a:rPr lang="ru-RU" sz="2400" b="0" dirty="0" err="1" smtClean="0">
                <a:solidFill>
                  <a:srgbClr val="002060"/>
                </a:solidFill>
                <a:latin typeface="+mn-lt"/>
                <a:cs typeface="Arial" pitchFamily="34" charset="0"/>
              </a:rPr>
              <a:t>скоринг</a:t>
            </a:r>
            <a:r>
              <a:rPr lang="ru-RU" sz="2400" b="0" dirty="0" smtClean="0">
                <a:solidFill>
                  <a:srgbClr val="002060"/>
                </a:solidFill>
                <a:latin typeface="+mn-lt"/>
                <a:cs typeface="Arial" pitchFamily="34" charset="0"/>
              </a:rPr>
              <a:t> </a:t>
            </a:r>
            <a:r>
              <a:rPr lang="en-US" sz="2400" b="0" dirty="0" smtClean="0">
                <a:solidFill>
                  <a:srgbClr val="002060"/>
                </a:solidFill>
                <a:latin typeface="+mn-lt"/>
                <a:cs typeface="Arial" pitchFamily="34" charset="0"/>
              </a:rPr>
              <a:t>(</a:t>
            </a:r>
            <a:r>
              <a:rPr lang="ru-RU" sz="2400" b="0" dirty="0" smtClean="0">
                <a:solidFill>
                  <a:srgbClr val="002060"/>
                </a:solidFill>
                <a:latin typeface="+mn-lt"/>
                <a:cs typeface="Arial" pitchFamily="34" charset="0"/>
              </a:rPr>
              <a:t>продолжение</a:t>
            </a:r>
            <a:r>
              <a:rPr lang="en-US" sz="2400" b="0" dirty="0" smtClean="0">
                <a:solidFill>
                  <a:srgbClr val="002060"/>
                </a:solidFill>
                <a:latin typeface="+mn-lt"/>
                <a:cs typeface="Arial" pitchFamily="34" charset="0"/>
              </a:rPr>
              <a:t>)</a:t>
            </a:r>
            <a:endParaRPr lang="el-GR" sz="2400" b="0" dirty="0" smtClean="0">
              <a:solidFill>
                <a:srgbClr val="002060"/>
              </a:solidFill>
              <a:latin typeface="+mn-lt"/>
              <a:cs typeface="Arial" pitchFamily="34" charset="0"/>
            </a:endParaRPr>
          </a:p>
        </p:txBody>
      </p:sp>
    </p:spTree>
    <p:extLst>
      <p:ext uri="{BB962C8B-B14F-4D97-AF65-F5344CB8AC3E}">
        <p14:creationId xmlns:p14="http://schemas.microsoft.com/office/powerpoint/2010/main" val="286976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912" y="691934"/>
            <a:ext cx="9144000" cy="400110"/>
          </a:xfrm>
          <a:prstGeom prst="rect">
            <a:avLst/>
          </a:prstGeom>
          <a:noFill/>
        </p:spPr>
        <p:txBody>
          <a:bodyPr wrap="square" rtlCol="0">
            <a:spAutoFit/>
          </a:bodyPr>
          <a:lstStyle/>
          <a:p>
            <a:r>
              <a:rPr lang="ru-RU" sz="2000" b="1" dirty="0" smtClean="0">
                <a:solidFill>
                  <a:srgbClr val="002060"/>
                </a:solidFill>
                <a:latin typeface="+mn-lt"/>
                <a:cs typeface="Arial" pitchFamily="34" charset="0"/>
              </a:rPr>
              <a:t>Необходимо принять во внимание следующие положения:</a:t>
            </a:r>
            <a:endParaRPr lang="el-GR" sz="2000" b="1" dirty="0">
              <a:solidFill>
                <a:srgbClr val="002060"/>
              </a:solidFill>
              <a:latin typeface="+mn-lt"/>
              <a:cs typeface="Arial" pitchFamily="34" charset="0"/>
            </a:endParaRPr>
          </a:p>
        </p:txBody>
      </p:sp>
      <p:sp>
        <p:nvSpPr>
          <p:cNvPr id="6" name="TextBox 5"/>
          <p:cNvSpPr txBox="1"/>
          <p:nvPr/>
        </p:nvSpPr>
        <p:spPr>
          <a:xfrm>
            <a:off x="232912" y="1154467"/>
            <a:ext cx="8393262" cy="4031873"/>
          </a:xfrm>
          <a:prstGeom prst="rect">
            <a:avLst/>
          </a:prstGeom>
          <a:noFill/>
        </p:spPr>
        <p:txBody>
          <a:bodyPr wrap="square" rtlCol="0">
            <a:spAutoFit/>
          </a:bodyPr>
          <a:lstStyle/>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Кредитный </a:t>
            </a:r>
            <a:r>
              <a:rPr lang="ru-RU" dirty="0" err="1" smtClean="0">
                <a:solidFill>
                  <a:srgbClr val="002060"/>
                </a:solidFill>
                <a:latin typeface="+mn-lt"/>
                <a:cs typeface="Arial" pitchFamily="34" charset="0"/>
              </a:rPr>
              <a:t>скоринг</a:t>
            </a:r>
            <a:r>
              <a:rPr lang="ru-RU" dirty="0" smtClean="0">
                <a:solidFill>
                  <a:srgbClr val="002060"/>
                </a:solidFill>
                <a:latin typeface="+mn-lt"/>
                <a:cs typeface="Arial" pitchFamily="34" charset="0"/>
              </a:rPr>
              <a:t> - это не панацея, поэтому он должен использоваться с особым вниманием и осторожностью</a:t>
            </a:r>
          </a:p>
          <a:p>
            <a:pPr marL="285750" indent="-285750" algn="just">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В </a:t>
            </a:r>
            <a:r>
              <a:rPr lang="ru-RU" dirty="0">
                <a:solidFill>
                  <a:srgbClr val="002060"/>
                </a:solidFill>
                <a:latin typeface="+mn-lt"/>
                <a:cs typeface="Arial" pitchFamily="34" charset="0"/>
              </a:rPr>
              <a:t>процессе создания </a:t>
            </a:r>
            <a:r>
              <a:rPr lang="ru-RU" dirty="0" err="1">
                <a:solidFill>
                  <a:srgbClr val="002060"/>
                </a:solidFill>
                <a:latin typeface="+mn-lt"/>
                <a:cs typeface="Arial" pitchFamily="34" charset="0"/>
              </a:rPr>
              <a:t>скоринговых</a:t>
            </a:r>
            <a:r>
              <a:rPr lang="ru-RU" dirty="0">
                <a:solidFill>
                  <a:srgbClr val="002060"/>
                </a:solidFill>
                <a:latin typeface="+mn-lt"/>
                <a:cs typeface="Arial" pitchFamily="34" charset="0"/>
              </a:rPr>
              <a:t> </a:t>
            </a:r>
            <a:r>
              <a:rPr lang="ru-RU" dirty="0" smtClean="0">
                <a:solidFill>
                  <a:srgbClr val="002060"/>
                </a:solidFill>
                <a:latin typeface="+mn-lt"/>
                <a:cs typeface="Arial" pitchFamily="34" charset="0"/>
              </a:rPr>
              <a:t>карт</a:t>
            </a:r>
            <a:r>
              <a:rPr lang="en-US" dirty="0" smtClean="0">
                <a:solidFill>
                  <a:srgbClr val="002060"/>
                </a:solidFill>
                <a:latin typeface="+mn-lt"/>
                <a:cs typeface="Arial" pitchFamily="34" charset="0"/>
              </a:rPr>
              <a:t> </a:t>
            </a:r>
            <a:r>
              <a:rPr lang="ru-RU" dirty="0" smtClean="0">
                <a:solidFill>
                  <a:srgbClr val="002060"/>
                </a:solidFill>
                <a:latin typeface="+mn-lt"/>
                <a:cs typeface="Arial" pitchFamily="34" charset="0"/>
              </a:rPr>
              <a:t>нужна комплексная программа по уточнению и доработке данных, а также оценке исторических данных </a:t>
            </a:r>
          </a:p>
          <a:p>
            <a:pPr marL="285750" indent="-285750" algn="just">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Регулярные оценка и обновление необходимы, чтобы обеспечить данному подходу постоянное усовершенствование, основанное на полученном опыте</a:t>
            </a:r>
          </a:p>
          <a:p>
            <a:pPr marL="285750" indent="-285750" algn="just">
              <a:buClr>
                <a:schemeClr val="accent1">
                  <a:lumMod val="50000"/>
                </a:schemeClr>
              </a:buClr>
              <a:buFont typeface="Arial" panose="020B0604020202020204" pitchFamily="34" charset="0"/>
              <a:buChar char="•"/>
            </a:pPr>
            <a:endParaRPr lang="en-US"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У </a:t>
            </a:r>
            <a:r>
              <a:rPr lang="ru-RU" dirty="0" err="1" smtClean="0">
                <a:solidFill>
                  <a:srgbClr val="002060"/>
                </a:solidFill>
                <a:latin typeface="+mn-lt"/>
                <a:cs typeface="Arial" pitchFamily="34" charset="0"/>
              </a:rPr>
              <a:t>скоринговых</a:t>
            </a:r>
            <a:r>
              <a:rPr lang="ru-RU" dirty="0" smtClean="0">
                <a:solidFill>
                  <a:srgbClr val="002060"/>
                </a:solidFill>
                <a:latin typeface="+mn-lt"/>
                <a:cs typeface="Arial" pitchFamily="34" charset="0"/>
              </a:rPr>
              <a:t> карт существует ограничение - чем больше кредит, тем менее применим данный подход</a:t>
            </a:r>
          </a:p>
          <a:p>
            <a:pPr marL="285750" indent="-285750" algn="just">
              <a:buClr>
                <a:schemeClr val="accent1">
                  <a:lumMod val="50000"/>
                </a:schemeClr>
              </a:buClr>
              <a:buFont typeface="Arial" panose="020B0604020202020204" pitchFamily="34" charset="0"/>
              <a:buChar char="•"/>
            </a:pPr>
            <a:endParaRPr lang="en-US"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Нецелесообразно использовать дополнительное время, возникшее в результате более эффективного процесса принятия решений (автоматическое одобрение/отклонение), на случаи, требующие ручного управления</a:t>
            </a:r>
            <a:endParaRPr lang="en-US" dirty="0">
              <a:solidFill>
                <a:srgbClr val="002060"/>
              </a:solidFill>
              <a:latin typeface="+mn-lt"/>
              <a:cs typeface="Arial" pitchFamily="34" charset="0"/>
            </a:endParaRPr>
          </a:p>
        </p:txBody>
      </p:sp>
      <p:sp>
        <p:nvSpPr>
          <p:cNvPr id="8" name="TextBox 7"/>
          <p:cNvSpPr txBox="1"/>
          <p:nvPr/>
        </p:nvSpPr>
        <p:spPr>
          <a:xfrm>
            <a:off x="-701077" y="66491"/>
            <a:ext cx="6400406" cy="492443"/>
          </a:xfrm>
          <a:prstGeom prst="rect">
            <a:avLst/>
          </a:prstGeom>
          <a:noFill/>
        </p:spPr>
        <p:txBody>
          <a:bodyPr wrap="none" rtlCol="0">
            <a:spAutoFit/>
          </a:bodyPr>
          <a:lstStyle/>
          <a:p>
            <a:r>
              <a:rPr lang="en-US" sz="2600" b="1" dirty="0" smtClean="0">
                <a:solidFill>
                  <a:schemeClr val="accent6">
                    <a:lumMod val="50000"/>
                  </a:schemeClr>
                </a:solidFill>
                <a:latin typeface="Arial" pitchFamily="34" charset="0"/>
                <a:cs typeface="Arial" pitchFamily="34" charset="0"/>
              </a:rPr>
              <a:t>	</a:t>
            </a:r>
            <a:r>
              <a:rPr lang="en-US" sz="2400" b="0" dirty="0" smtClean="0">
                <a:solidFill>
                  <a:srgbClr val="002060"/>
                </a:solidFill>
                <a:latin typeface="+mn-lt"/>
                <a:cs typeface="Arial" pitchFamily="34" charset="0"/>
              </a:rPr>
              <a:t>5. </a:t>
            </a:r>
            <a:r>
              <a:rPr lang="ru-RU" sz="2400" b="0" dirty="0" smtClean="0">
                <a:solidFill>
                  <a:srgbClr val="002060"/>
                </a:solidFill>
                <a:latin typeface="+mn-lt"/>
                <a:cs typeface="Arial" pitchFamily="34" charset="0"/>
              </a:rPr>
              <a:t>Кредитный </a:t>
            </a:r>
            <a:r>
              <a:rPr lang="ru-RU" sz="2400" b="0" dirty="0" err="1" smtClean="0">
                <a:solidFill>
                  <a:srgbClr val="002060"/>
                </a:solidFill>
                <a:latin typeface="+mn-lt"/>
                <a:cs typeface="Arial" pitchFamily="34" charset="0"/>
              </a:rPr>
              <a:t>скоринг</a:t>
            </a:r>
            <a:r>
              <a:rPr lang="ru-RU" sz="2400" b="0" dirty="0" smtClean="0">
                <a:solidFill>
                  <a:srgbClr val="002060"/>
                </a:solidFill>
                <a:latin typeface="+mn-lt"/>
                <a:cs typeface="Arial" pitchFamily="34" charset="0"/>
              </a:rPr>
              <a:t> </a:t>
            </a:r>
            <a:r>
              <a:rPr lang="en-US" sz="2400" b="0" dirty="0" smtClean="0">
                <a:solidFill>
                  <a:srgbClr val="002060"/>
                </a:solidFill>
                <a:latin typeface="+mn-lt"/>
                <a:cs typeface="Arial" pitchFamily="34" charset="0"/>
              </a:rPr>
              <a:t>(</a:t>
            </a:r>
            <a:r>
              <a:rPr lang="ru-RU" sz="2400" b="0" dirty="0" smtClean="0">
                <a:solidFill>
                  <a:srgbClr val="002060"/>
                </a:solidFill>
                <a:latin typeface="+mn-lt"/>
                <a:cs typeface="Arial" pitchFamily="34" charset="0"/>
              </a:rPr>
              <a:t>продолжение</a:t>
            </a:r>
            <a:r>
              <a:rPr lang="en-US" sz="2400" b="0" dirty="0" smtClean="0">
                <a:solidFill>
                  <a:srgbClr val="002060"/>
                </a:solidFill>
                <a:latin typeface="+mn-lt"/>
                <a:cs typeface="Arial" pitchFamily="34" charset="0"/>
              </a:rPr>
              <a:t>)</a:t>
            </a:r>
            <a:endParaRPr lang="el-GR" sz="2400" b="0" dirty="0" smtClean="0">
              <a:solidFill>
                <a:srgbClr val="002060"/>
              </a:solidFill>
              <a:latin typeface="+mn-lt"/>
              <a:cs typeface="Arial" pitchFamily="34" charset="0"/>
            </a:endParaRPr>
          </a:p>
        </p:txBody>
      </p:sp>
      <p:grpSp>
        <p:nvGrpSpPr>
          <p:cNvPr id="4" name="Group 3"/>
          <p:cNvGrpSpPr/>
          <p:nvPr/>
        </p:nvGrpSpPr>
        <p:grpSpPr>
          <a:xfrm>
            <a:off x="948713" y="5108500"/>
            <a:ext cx="7278652" cy="1120837"/>
            <a:chOff x="465826" y="4762378"/>
            <a:chExt cx="7278652" cy="1120837"/>
          </a:xfrm>
        </p:grpSpPr>
        <p:sp>
          <p:nvSpPr>
            <p:cNvPr id="2" name="Flowchart: Process 1"/>
            <p:cNvSpPr/>
            <p:nvPr/>
          </p:nvSpPr>
          <p:spPr bwMode="auto">
            <a:xfrm>
              <a:off x="465826" y="5512279"/>
              <a:ext cx="267419" cy="250166"/>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 name="Flowchart: Process 2"/>
            <p:cNvSpPr/>
            <p:nvPr/>
          </p:nvSpPr>
          <p:spPr bwMode="auto">
            <a:xfrm>
              <a:off x="577971" y="5512279"/>
              <a:ext cx="422694" cy="370936"/>
            </a:xfrm>
            <a:prstGeom prst="flowChartProcess">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 name="Flowchart: Process 6"/>
            <p:cNvSpPr/>
            <p:nvPr/>
          </p:nvSpPr>
          <p:spPr bwMode="auto">
            <a:xfrm>
              <a:off x="1112810" y="5512279"/>
              <a:ext cx="422694" cy="370936"/>
            </a:xfrm>
            <a:prstGeom prst="flowChartProcess">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9" name="Flowchart: Process 8"/>
            <p:cNvSpPr/>
            <p:nvPr/>
          </p:nvSpPr>
          <p:spPr bwMode="auto">
            <a:xfrm>
              <a:off x="1664904" y="5512279"/>
              <a:ext cx="422694" cy="370936"/>
            </a:xfrm>
            <a:prstGeom prst="flowChartProcess">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0" name="Flowchart: Process 9"/>
            <p:cNvSpPr/>
            <p:nvPr/>
          </p:nvSpPr>
          <p:spPr bwMode="auto">
            <a:xfrm>
              <a:off x="2216999" y="5512279"/>
              <a:ext cx="422694" cy="370936"/>
            </a:xfrm>
            <a:prstGeom prst="flowChartProcess">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1" name="Flowchart: Process 10"/>
            <p:cNvSpPr/>
            <p:nvPr/>
          </p:nvSpPr>
          <p:spPr bwMode="auto">
            <a:xfrm>
              <a:off x="2769095" y="5512279"/>
              <a:ext cx="422694" cy="370936"/>
            </a:xfrm>
            <a:prstGeom prst="flowChartProcess">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2" name="Flowchart: Process 11"/>
            <p:cNvSpPr/>
            <p:nvPr/>
          </p:nvSpPr>
          <p:spPr bwMode="auto">
            <a:xfrm>
              <a:off x="3361503" y="5512279"/>
              <a:ext cx="422694" cy="370936"/>
            </a:xfrm>
            <a:prstGeom prst="flowChartProcess">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4" name="Flowchart: Process 13"/>
            <p:cNvSpPr/>
            <p:nvPr/>
          </p:nvSpPr>
          <p:spPr bwMode="auto">
            <a:xfrm>
              <a:off x="7301020" y="5512279"/>
              <a:ext cx="422694" cy="370936"/>
            </a:xfrm>
            <a:prstGeom prst="flowChartProcess">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Flowchart: Process 14"/>
            <p:cNvSpPr/>
            <p:nvPr/>
          </p:nvSpPr>
          <p:spPr bwMode="auto">
            <a:xfrm>
              <a:off x="6107111" y="5512279"/>
              <a:ext cx="422694" cy="370936"/>
            </a:xfrm>
            <a:prstGeom prst="flowChartProcess">
              <a:avLst/>
            </a:prstGeom>
            <a:solidFill>
              <a:srgbClr val="99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6" name="Flowchart: Process 15"/>
            <p:cNvSpPr/>
            <p:nvPr/>
          </p:nvSpPr>
          <p:spPr bwMode="auto">
            <a:xfrm>
              <a:off x="5586847" y="5512279"/>
              <a:ext cx="422694" cy="370936"/>
            </a:xfrm>
            <a:prstGeom prst="flowChartProcess">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7" name="Flowchart: Process 16"/>
            <p:cNvSpPr/>
            <p:nvPr/>
          </p:nvSpPr>
          <p:spPr bwMode="auto">
            <a:xfrm>
              <a:off x="5066583" y="5512279"/>
              <a:ext cx="422694" cy="370936"/>
            </a:xfrm>
            <a:prstGeom prst="flowChartProcess">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8" name="Flowchart: Process 17"/>
            <p:cNvSpPr/>
            <p:nvPr/>
          </p:nvSpPr>
          <p:spPr bwMode="auto">
            <a:xfrm>
              <a:off x="4546319" y="5512279"/>
              <a:ext cx="422694" cy="370936"/>
            </a:xfrm>
            <a:prstGeom prst="flowChartProcess">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9" name="Flowchart: Process 18"/>
            <p:cNvSpPr/>
            <p:nvPr/>
          </p:nvSpPr>
          <p:spPr bwMode="auto">
            <a:xfrm>
              <a:off x="3953911" y="5512279"/>
              <a:ext cx="422694" cy="370936"/>
            </a:xfrm>
            <a:prstGeom prst="flowChartProcess">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0" name="Flowchart: Process 19"/>
            <p:cNvSpPr/>
            <p:nvPr/>
          </p:nvSpPr>
          <p:spPr bwMode="auto">
            <a:xfrm>
              <a:off x="6704065" y="5512279"/>
              <a:ext cx="422694" cy="370936"/>
            </a:xfrm>
            <a:prstGeom prst="flowChartProcess">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cxnSp>
          <p:nvCxnSpPr>
            <p:cNvPr id="13" name="Straight Arrow Connector 12"/>
            <p:cNvCxnSpPr/>
            <p:nvPr/>
          </p:nvCxnSpPr>
          <p:spPr bwMode="auto">
            <a:xfrm flipH="1">
              <a:off x="521147" y="5363910"/>
              <a:ext cx="2118546" cy="0"/>
            </a:xfrm>
            <a:prstGeom prst="straightConnector1">
              <a:avLst/>
            </a:prstGeom>
            <a:noFill/>
            <a:ln w="25400" cap="flat" cmpd="sng" algn="ctr">
              <a:solidFill>
                <a:schemeClr val="accent1"/>
              </a:solidFill>
              <a:prstDash val="solid"/>
              <a:round/>
              <a:headEnd type="none" w="med" len="med"/>
              <a:tailEnd type="triangle"/>
            </a:ln>
            <a:effectLst/>
          </p:spPr>
        </p:cxnSp>
        <p:cxnSp>
          <p:nvCxnSpPr>
            <p:cNvPr id="25" name="Straight Arrow Connector 24"/>
            <p:cNvCxnSpPr/>
            <p:nvPr/>
          </p:nvCxnSpPr>
          <p:spPr bwMode="auto">
            <a:xfrm flipV="1">
              <a:off x="5754667" y="5349101"/>
              <a:ext cx="1969047" cy="1"/>
            </a:xfrm>
            <a:prstGeom prst="straightConnector1">
              <a:avLst/>
            </a:prstGeom>
            <a:noFill/>
            <a:ln w="25400" cap="flat" cmpd="sng" algn="ctr">
              <a:solidFill>
                <a:schemeClr val="accent1"/>
              </a:solidFill>
              <a:prstDash val="solid"/>
              <a:round/>
              <a:headEnd type="none" w="med" len="med"/>
              <a:tailEnd type="triangle"/>
            </a:ln>
            <a:effectLst/>
          </p:spPr>
        </p:cxnSp>
        <p:sp>
          <p:nvSpPr>
            <p:cNvPr id="29" name="TextBox 28"/>
            <p:cNvSpPr txBox="1"/>
            <p:nvPr/>
          </p:nvSpPr>
          <p:spPr>
            <a:xfrm>
              <a:off x="3170352" y="4844927"/>
              <a:ext cx="1989811" cy="584775"/>
            </a:xfrm>
            <a:prstGeom prst="rect">
              <a:avLst/>
            </a:prstGeom>
            <a:noFill/>
          </p:spPr>
          <p:txBody>
            <a:bodyPr wrap="square" rtlCol="0">
              <a:spAutoFit/>
            </a:bodyPr>
            <a:lstStyle/>
            <a:p>
              <a:pPr algn="ctr"/>
              <a:r>
                <a:rPr lang="ru-RU" dirty="0" smtClean="0">
                  <a:solidFill>
                    <a:srgbClr val="FFC000"/>
                  </a:solidFill>
                  <a:latin typeface="+mn-lt"/>
                </a:rPr>
                <a:t>Ручное управление</a:t>
              </a:r>
              <a:endParaRPr lang="en-US" dirty="0">
                <a:solidFill>
                  <a:srgbClr val="FFC000"/>
                </a:solidFill>
                <a:latin typeface="+mn-lt"/>
              </a:endParaRPr>
            </a:p>
          </p:txBody>
        </p:sp>
        <p:sp>
          <p:nvSpPr>
            <p:cNvPr id="30" name="TextBox 29"/>
            <p:cNvSpPr txBox="1"/>
            <p:nvPr/>
          </p:nvSpPr>
          <p:spPr>
            <a:xfrm>
              <a:off x="5754667" y="4762378"/>
              <a:ext cx="1989811" cy="584775"/>
            </a:xfrm>
            <a:prstGeom prst="rect">
              <a:avLst/>
            </a:prstGeom>
            <a:noFill/>
          </p:spPr>
          <p:txBody>
            <a:bodyPr wrap="square" rtlCol="0">
              <a:spAutoFit/>
            </a:bodyPr>
            <a:lstStyle/>
            <a:p>
              <a:pPr algn="ctr"/>
              <a:r>
                <a:rPr lang="ru-RU" dirty="0" smtClean="0">
                  <a:solidFill>
                    <a:srgbClr val="00B050"/>
                  </a:solidFill>
                  <a:latin typeface="+mn-lt"/>
                </a:rPr>
                <a:t>Автоматическое одобрение</a:t>
              </a:r>
              <a:endParaRPr lang="en-US" dirty="0">
                <a:solidFill>
                  <a:srgbClr val="00B050"/>
                </a:solidFill>
                <a:latin typeface="+mn-lt"/>
              </a:endParaRPr>
            </a:p>
          </p:txBody>
        </p:sp>
        <p:sp>
          <p:nvSpPr>
            <p:cNvPr id="31" name="TextBox 30"/>
            <p:cNvSpPr txBox="1"/>
            <p:nvPr/>
          </p:nvSpPr>
          <p:spPr>
            <a:xfrm>
              <a:off x="637709" y="4762378"/>
              <a:ext cx="1989811" cy="584775"/>
            </a:xfrm>
            <a:prstGeom prst="rect">
              <a:avLst/>
            </a:prstGeom>
            <a:noFill/>
          </p:spPr>
          <p:txBody>
            <a:bodyPr wrap="square" rtlCol="0">
              <a:spAutoFit/>
            </a:bodyPr>
            <a:lstStyle/>
            <a:p>
              <a:pPr algn="ctr"/>
              <a:r>
                <a:rPr lang="ru-RU" dirty="0" smtClean="0">
                  <a:solidFill>
                    <a:srgbClr val="C00000"/>
                  </a:solidFill>
                  <a:latin typeface="+mn-lt"/>
                </a:rPr>
                <a:t>Автоматическое отклонение</a:t>
              </a:r>
              <a:endParaRPr lang="en-US" dirty="0">
                <a:solidFill>
                  <a:srgbClr val="C00000"/>
                </a:solidFill>
                <a:latin typeface="+mn-lt"/>
              </a:endParaRPr>
            </a:p>
          </p:txBody>
        </p:sp>
      </p:grpSp>
    </p:spTree>
    <p:extLst>
      <p:ext uri="{BB962C8B-B14F-4D97-AF65-F5344CB8AC3E}">
        <p14:creationId xmlns:p14="http://schemas.microsoft.com/office/powerpoint/2010/main" val="1355329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7" y="128675"/>
            <a:ext cx="8439652" cy="514163"/>
          </a:xfrm>
        </p:spPr>
        <p:txBody>
          <a:bodyPr anchor="t"/>
          <a:lstStyle/>
          <a:p>
            <a:pPr algn="l">
              <a:defRPr/>
            </a:pPr>
            <a:r>
              <a:rPr lang="en-US" sz="2400" dirty="0">
                <a:solidFill>
                  <a:srgbClr val="002060"/>
                </a:solidFill>
              </a:rPr>
              <a:t>6</a:t>
            </a:r>
            <a:r>
              <a:rPr lang="en-US" sz="2400" dirty="0" smtClean="0">
                <a:solidFill>
                  <a:srgbClr val="002060"/>
                </a:solidFill>
              </a:rPr>
              <a:t>. </a:t>
            </a:r>
            <a:r>
              <a:rPr lang="ru-RU" sz="2400" dirty="0" smtClean="0">
                <a:solidFill>
                  <a:srgbClr val="002060"/>
                </a:solidFill>
              </a:rPr>
              <a:t>Выводы</a:t>
            </a:r>
            <a:endParaRPr lang="en-US" sz="2400" dirty="0" smtClean="0">
              <a:solidFill>
                <a:srgbClr val="002060"/>
              </a:solidFill>
            </a:endParaRPr>
          </a:p>
        </p:txBody>
      </p:sp>
      <p:sp>
        <p:nvSpPr>
          <p:cNvPr id="25" name="Rectangle 5"/>
          <p:cNvSpPr>
            <a:spLocks noChangeArrowheads="1"/>
          </p:cNvSpPr>
          <p:nvPr/>
        </p:nvSpPr>
        <p:spPr bwMode="auto">
          <a:xfrm>
            <a:off x="5019675" y="1163638"/>
            <a:ext cx="3876675" cy="2170112"/>
          </a:xfrm>
          <a:prstGeom prst="rect">
            <a:avLst/>
          </a:prstGeom>
          <a:noFill/>
          <a:ln w="9525">
            <a:noFill/>
            <a:miter lim="800000"/>
            <a:headEnd/>
            <a:tailEnd/>
          </a:ln>
        </p:spPr>
        <p:txBody>
          <a:bodyPr/>
          <a:lstStyle/>
          <a:p>
            <a:pPr eaLnBrk="0" fontAlgn="base" hangingPunct="0">
              <a:lnSpc>
                <a:spcPct val="90000"/>
              </a:lnSpc>
              <a:spcBef>
                <a:spcPct val="20000"/>
              </a:spcBef>
              <a:spcAft>
                <a:spcPct val="0"/>
              </a:spcAft>
              <a:buClr>
                <a:srgbClr val="00783C"/>
              </a:buClr>
            </a:pPr>
            <a:endParaRPr lang="en-GB" dirty="0">
              <a:solidFill>
                <a:srgbClr val="003366"/>
              </a:solidFill>
              <a:latin typeface="Verdana" pitchFamily="34" charset="0"/>
              <a:cs typeface="Arial" charset="0"/>
            </a:endParaRPr>
          </a:p>
        </p:txBody>
      </p:sp>
      <p:sp>
        <p:nvSpPr>
          <p:cNvPr id="5" name="TextBox 4"/>
          <p:cNvSpPr txBox="1"/>
          <p:nvPr/>
        </p:nvSpPr>
        <p:spPr>
          <a:xfrm>
            <a:off x="525673" y="642838"/>
            <a:ext cx="8370677" cy="5755422"/>
          </a:xfrm>
          <a:prstGeom prst="rect">
            <a:avLst/>
          </a:prstGeom>
          <a:noFill/>
        </p:spPr>
        <p:txBody>
          <a:bodyPr wrap="square" rtlCol="0">
            <a:spAutoFit/>
          </a:bodyPr>
          <a:lstStyle/>
          <a:p>
            <a:pPr marL="285750" indent="-285750" algn="just">
              <a:buFont typeface="Arial" panose="020B0604020202020204" pitchFamily="34" charset="0"/>
              <a:buChar char="•"/>
            </a:pPr>
            <a:r>
              <a:rPr lang="ru-RU" dirty="0" smtClean="0">
                <a:solidFill>
                  <a:srgbClr val="002060"/>
                </a:solidFill>
                <a:latin typeface="+mn-lt"/>
              </a:rPr>
              <a:t>Стандартизированный, последовательный, экономически эффективный подход является ключом к успешному банковскому обслуживанию МСП</a:t>
            </a:r>
          </a:p>
          <a:p>
            <a:pPr marL="285750" indent="-285750" algn="just">
              <a:buFont typeface="Arial" panose="020B0604020202020204" pitchFamily="34" charset="0"/>
              <a:buChar char="•"/>
            </a:pPr>
            <a:endParaRPr lang="en-US" dirty="0">
              <a:solidFill>
                <a:srgbClr val="002060"/>
              </a:solidFill>
              <a:latin typeface="+mn-lt"/>
            </a:endParaRPr>
          </a:p>
          <a:p>
            <a:pPr marL="285750" indent="-285750" algn="just">
              <a:buFont typeface="Arial" panose="020B0604020202020204" pitchFamily="34" charset="0"/>
              <a:buChar char="•"/>
            </a:pPr>
            <a:r>
              <a:rPr lang="ru-RU" dirty="0" smtClean="0">
                <a:solidFill>
                  <a:srgbClr val="002060"/>
                </a:solidFill>
                <a:latin typeface="+mn-lt"/>
              </a:rPr>
              <a:t>Стандартизация применима для различных элементов банковских услуг для МСП: ра</a:t>
            </a:r>
            <a:r>
              <a:rPr lang="ru-RU" dirty="0">
                <a:solidFill>
                  <a:srgbClr val="002060"/>
                </a:solidFill>
                <a:latin typeface="+mn-lt"/>
              </a:rPr>
              <a:t>зработки</a:t>
            </a:r>
            <a:r>
              <a:rPr lang="ru-RU" dirty="0" smtClean="0">
                <a:solidFill>
                  <a:srgbClr val="002060"/>
                </a:solidFill>
                <a:latin typeface="+mn-lt"/>
              </a:rPr>
              <a:t> продукта, модели продаж, решения о предоставлении кредита и моделирования</a:t>
            </a:r>
          </a:p>
          <a:p>
            <a:pPr marL="285750" indent="-285750" algn="just">
              <a:buFont typeface="Arial" panose="020B0604020202020204" pitchFamily="34" charset="0"/>
              <a:buChar char="•"/>
            </a:pPr>
            <a:endParaRPr lang="en-US" dirty="0">
              <a:solidFill>
                <a:srgbClr val="002060"/>
              </a:solidFill>
              <a:latin typeface="+mn-lt"/>
            </a:endParaRPr>
          </a:p>
          <a:p>
            <a:pPr marL="285750" indent="-285750" algn="just">
              <a:buFont typeface="Arial" panose="020B0604020202020204" pitchFamily="34" charset="0"/>
              <a:buChar char="•"/>
            </a:pPr>
            <a:r>
              <a:rPr lang="ru-RU" dirty="0" smtClean="0">
                <a:solidFill>
                  <a:srgbClr val="002060"/>
                </a:solidFill>
                <a:latin typeface="+mn-lt"/>
              </a:rPr>
              <a:t>Программное обеспечение и компьютерные технологии </a:t>
            </a:r>
            <a:r>
              <a:rPr lang="en-US" dirty="0" smtClean="0">
                <a:solidFill>
                  <a:srgbClr val="002060"/>
                </a:solidFill>
                <a:latin typeface="+mn-lt"/>
              </a:rPr>
              <a:t>(</a:t>
            </a:r>
            <a:r>
              <a:rPr lang="ru-RU" dirty="0" smtClean="0">
                <a:solidFill>
                  <a:srgbClr val="002060"/>
                </a:solidFill>
                <a:latin typeface="+mn-lt"/>
              </a:rPr>
              <a:t>по </a:t>
            </a:r>
            <a:r>
              <a:rPr lang="ru-RU" dirty="0">
                <a:solidFill>
                  <a:srgbClr val="002060"/>
                </a:solidFill>
                <a:latin typeface="+mn-lt"/>
              </a:rPr>
              <a:t>отслеживанию этапов </a:t>
            </a:r>
            <a:r>
              <a:rPr lang="ru-RU" dirty="0" smtClean="0">
                <a:solidFill>
                  <a:srgbClr val="002060"/>
                </a:solidFill>
                <a:latin typeface="+mn-lt"/>
              </a:rPr>
              <a:t>обработ</a:t>
            </a:r>
            <a:r>
              <a:rPr lang="ru-RU" dirty="0">
                <a:solidFill>
                  <a:srgbClr val="002060"/>
                </a:solidFill>
                <a:latin typeface="+mn-lt"/>
              </a:rPr>
              <a:t>ки</a:t>
            </a:r>
            <a:r>
              <a:rPr lang="ru-RU" dirty="0" smtClean="0">
                <a:solidFill>
                  <a:srgbClr val="002060"/>
                </a:solidFill>
                <a:latin typeface="+mn-lt"/>
              </a:rPr>
              <a:t> кредитной заявки </a:t>
            </a:r>
            <a:r>
              <a:rPr lang="ru-RU" dirty="0">
                <a:solidFill>
                  <a:srgbClr val="002060"/>
                </a:solidFill>
                <a:latin typeface="+mn-lt"/>
              </a:rPr>
              <a:t>и сбору платежей, мобильные технологии</a:t>
            </a:r>
            <a:r>
              <a:rPr lang="en-US" dirty="0">
                <a:solidFill>
                  <a:srgbClr val="002060"/>
                </a:solidFill>
                <a:latin typeface="+mn-lt"/>
              </a:rPr>
              <a:t>) </a:t>
            </a:r>
            <a:r>
              <a:rPr lang="ru-RU" dirty="0">
                <a:solidFill>
                  <a:srgbClr val="002060"/>
                </a:solidFill>
                <a:latin typeface="+mn-lt"/>
              </a:rPr>
              <a:t>содейс</a:t>
            </a:r>
            <a:r>
              <a:rPr lang="ru-RU" dirty="0" smtClean="0">
                <a:solidFill>
                  <a:srgbClr val="002060"/>
                </a:solidFill>
                <a:latin typeface="+mn-lt"/>
              </a:rPr>
              <a:t>твуют стандартизации</a:t>
            </a:r>
          </a:p>
          <a:p>
            <a:pPr marL="285750" indent="-285750" algn="just">
              <a:buFont typeface="Arial" panose="020B0604020202020204" pitchFamily="34" charset="0"/>
              <a:buChar char="•"/>
            </a:pPr>
            <a:endParaRPr lang="en-US" dirty="0">
              <a:solidFill>
                <a:srgbClr val="002060"/>
              </a:solidFill>
              <a:latin typeface="+mn-lt"/>
            </a:endParaRPr>
          </a:p>
          <a:p>
            <a:pPr marL="285750" indent="-285750" algn="just">
              <a:buFont typeface="Arial" panose="020B0604020202020204" pitchFamily="34" charset="0"/>
              <a:buChar char="•"/>
            </a:pPr>
            <a:r>
              <a:rPr lang="ru-RU" dirty="0" smtClean="0">
                <a:solidFill>
                  <a:srgbClr val="002060"/>
                </a:solidFill>
                <a:latin typeface="+mn-lt"/>
              </a:rPr>
              <a:t>Необходимо помнить о потребностях клиента. Стандартизацию можно считать успешной только в случае обоюдной выгоды для клиента и банка. Не стоит жертвовать качеством клиентского обслуживания ради повышения эффективности. (Виртуальные клиентские менеджеры могут относительно просто и недорого предоставлять консультации удаленно, в режиме реального времени по запросу клиента</a:t>
            </a:r>
            <a:r>
              <a:rPr lang="en-US" dirty="0" smtClean="0">
                <a:solidFill>
                  <a:srgbClr val="002060"/>
                </a:solidFill>
                <a:latin typeface="+mn-lt"/>
              </a:rPr>
              <a:t>)</a:t>
            </a:r>
          </a:p>
          <a:p>
            <a:pPr marL="285750" indent="-285750" algn="just">
              <a:buFont typeface="Arial" panose="020B0604020202020204" pitchFamily="34" charset="0"/>
              <a:buChar char="•"/>
            </a:pPr>
            <a:endParaRPr lang="en-US" dirty="0">
              <a:solidFill>
                <a:srgbClr val="002060"/>
              </a:solidFill>
              <a:latin typeface="+mn-lt"/>
            </a:endParaRPr>
          </a:p>
          <a:p>
            <a:pPr marL="285750" indent="-285750" algn="just">
              <a:buFont typeface="Arial" panose="020B0604020202020204" pitchFamily="34" charset="0"/>
              <a:buChar char="•"/>
            </a:pPr>
            <a:r>
              <a:rPr lang="ru-RU" dirty="0" smtClean="0">
                <a:solidFill>
                  <a:srgbClr val="002060"/>
                </a:solidFill>
                <a:latin typeface="+mn-lt"/>
              </a:rPr>
              <a:t>Построение подхода к успешному банковскому обслуживанию МСП </a:t>
            </a:r>
            <a:r>
              <a:rPr lang="ru-RU" dirty="0">
                <a:solidFill>
                  <a:srgbClr val="002060"/>
                </a:solidFill>
                <a:latin typeface="+mn-lt"/>
              </a:rPr>
              <a:t>на основе стандартизации требует </a:t>
            </a:r>
            <a:r>
              <a:rPr lang="ru-RU" dirty="0" smtClean="0">
                <a:solidFill>
                  <a:srgbClr val="002060"/>
                </a:solidFill>
                <a:latin typeface="+mn-lt"/>
              </a:rPr>
              <a:t>сильного руководства и стратегической приверженности данному клиентскому сегменту. Если эти элементы отсутствуют, то никакие усилия по стандартизации не смогут обеспечить устойчивую модель банковского обслуживания МСП</a:t>
            </a:r>
            <a:endParaRPr lang="en-US" dirty="0"/>
          </a:p>
        </p:txBody>
      </p:sp>
    </p:spTree>
    <p:extLst>
      <p:ext uri="{BB962C8B-B14F-4D97-AF65-F5344CB8AC3E}">
        <p14:creationId xmlns:p14="http://schemas.microsoft.com/office/powerpoint/2010/main" val="155451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01625"/>
            <a:ext cx="8461375" cy="757238"/>
          </a:xfrm>
        </p:spPr>
        <p:txBody>
          <a:bodyPr/>
          <a:lstStyle/>
          <a:p>
            <a:pPr>
              <a:spcBef>
                <a:spcPts val="0"/>
              </a:spcBef>
              <a:buFont typeface="Arial"/>
              <a:buNone/>
              <a:defRPr/>
            </a:pPr>
            <a:r>
              <a:rPr lang="ru-RU" dirty="0" smtClean="0">
                <a:ea typeface="+mj-ea"/>
              </a:rPr>
              <a:t>Содержание</a:t>
            </a:r>
            <a:endParaRPr lang="en-US" dirty="0">
              <a:ea typeface="+mj-ea"/>
            </a:endParaRPr>
          </a:p>
        </p:txBody>
      </p:sp>
      <p:sp>
        <p:nvSpPr>
          <p:cNvPr id="24578" name="Text Placeholder 4"/>
          <p:cNvSpPr>
            <a:spLocks noGrp="1"/>
          </p:cNvSpPr>
          <p:nvPr>
            <p:ph type="body" sz="quarter" idx="13"/>
          </p:nvPr>
        </p:nvSpPr>
        <p:spPr>
          <a:xfrm>
            <a:off x="349250" y="1598613"/>
            <a:ext cx="8477250" cy="4613275"/>
          </a:xfrm>
        </p:spPr>
        <p:txBody>
          <a:bodyPr/>
          <a:lstStyle/>
          <a:p>
            <a:r>
              <a:rPr dirty="0" smtClean="0">
                <a:latin typeface="+mn-lt"/>
              </a:rPr>
              <a:t>1. </a:t>
            </a:r>
            <a:r>
              <a:rPr lang="ru-RU" dirty="0" smtClean="0">
                <a:latin typeface="+mn-lt"/>
              </a:rPr>
              <a:t>Основные сложности при предоставлении банковских услуг для МСП </a:t>
            </a:r>
            <a:r>
              <a:rPr dirty="0">
                <a:latin typeface="+mn-lt"/>
              </a:rPr>
              <a:t>	</a:t>
            </a:r>
            <a:endParaRPr dirty="0" smtClean="0">
              <a:latin typeface="+mn-lt"/>
            </a:endParaRPr>
          </a:p>
          <a:p>
            <a:r>
              <a:rPr dirty="0" smtClean="0">
                <a:latin typeface="+mn-lt"/>
              </a:rPr>
              <a:t>2. </a:t>
            </a:r>
            <a:r>
              <a:rPr lang="ru-RU" dirty="0" smtClean="0">
                <a:latin typeface="+mn-lt"/>
              </a:rPr>
              <a:t>Обзор основных элементов успешного банковского обслуживание МСП  </a:t>
            </a:r>
          </a:p>
          <a:p>
            <a:r>
              <a:rPr lang="en-US" dirty="0" smtClean="0">
                <a:latin typeface="+mn-lt"/>
              </a:rPr>
              <a:t>3. </a:t>
            </a:r>
            <a:r>
              <a:rPr lang="ru-RU" dirty="0" smtClean="0">
                <a:latin typeface="+mn-lt"/>
              </a:rPr>
              <a:t>Улучшение качества процесса кредитования МСП </a:t>
            </a:r>
          </a:p>
          <a:p>
            <a:r>
              <a:rPr lang="en-US" dirty="0" smtClean="0">
                <a:latin typeface="+mn-lt"/>
              </a:rPr>
              <a:t>4. </a:t>
            </a:r>
            <a:r>
              <a:rPr lang="ru-RU" dirty="0">
                <a:latin typeface="+mn-lt"/>
              </a:rPr>
              <a:t>Кредитные продукты на основе программного подхода</a:t>
            </a:r>
          </a:p>
          <a:p>
            <a:r>
              <a:rPr lang="en-US" dirty="0" smtClean="0">
                <a:latin typeface="+mn-lt"/>
              </a:rPr>
              <a:t>5. </a:t>
            </a:r>
            <a:r>
              <a:rPr lang="ru-RU" dirty="0" smtClean="0">
                <a:latin typeface="+mn-lt"/>
              </a:rPr>
              <a:t>Кредитный </a:t>
            </a:r>
            <a:r>
              <a:rPr lang="ru-RU" dirty="0" err="1">
                <a:latin typeface="+mn-lt"/>
              </a:rPr>
              <a:t>скоринг</a:t>
            </a:r>
            <a:endParaRPr lang="en-US" dirty="0">
              <a:latin typeface="+mn-lt"/>
            </a:endParaRPr>
          </a:p>
          <a:p>
            <a:r>
              <a:rPr lang="en-US" dirty="0" smtClean="0">
                <a:latin typeface="+mn-lt"/>
              </a:rPr>
              <a:t>6. </a:t>
            </a:r>
            <a:r>
              <a:rPr lang="ru-RU" dirty="0" smtClean="0">
                <a:latin typeface="+mn-lt"/>
              </a:rPr>
              <a:t>Выводы</a:t>
            </a:r>
            <a:r>
              <a:rPr dirty="0" smtClean="0">
                <a:latin typeface="+mn-lt"/>
              </a:rPr>
              <a:t>	</a:t>
            </a:r>
            <a:r>
              <a:rPr dirty="0">
                <a:latin typeface="+mn-lt"/>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6" y="128675"/>
            <a:ext cx="8672233" cy="514163"/>
          </a:xfrm>
        </p:spPr>
        <p:txBody>
          <a:bodyPr anchor="t">
            <a:normAutofit fontScale="90000"/>
          </a:bodyPr>
          <a:lstStyle/>
          <a:p>
            <a:pPr algn="l">
              <a:defRPr/>
            </a:pPr>
            <a:r>
              <a:rPr lang="en-US" sz="2400" dirty="0" smtClean="0">
                <a:solidFill>
                  <a:srgbClr val="002060"/>
                </a:solidFill>
              </a:rPr>
              <a:t>1. </a:t>
            </a:r>
            <a:r>
              <a:rPr lang="ru-RU" sz="2400" dirty="0" smtClean="0">
                <a:solidFill>
                  <a:srgbClr val="002060"/>
                </a:solidFill>
              </a:rPr>
              <a:t>Сложности, с которыми сталкиваются банки при работе с МСП</a:t>
            </a:r>
            <a:endParaRPr lang="en-US" sz="2400" dirty="0" smtClean="0">
              <a:solidFill>
                <a:srgbClr val="002060"/>
              </a:solidFill>
            </a:endParaRPr>
          </a:p>
        </p:txBody>
      </p:sp>
      <p:sp>
        <p:nvSpPr>
          <p:cNvPr id="25" name="Rectangle 5"/>
          <p:cNvSpPr>
            <a:spLocks noChangeArrowheads="1"/>
          </p:cNvSpPr>
          <p:nvPr/>
        </p:nvSpPr>
        <p:spPr bwMode="auto">
          <a:xfrm>
            <a:off x="5019675" y="1163638"/>
            <a:ext cx="3876675" cy="2170112"/>
          </a:xfrm>
          <a:prstGeom prst="rect">
            <a:avLst/>
          </a:prstGeom>
          <a:noFill/>
          <a:ln w="9525">
            <a:noFill/>
            <a:miter lim="800000"/>
            <a:headEnd/>
            <a:tailEnd/>
          </a:ln>
        </p:spPr>
        <p:txBody>
          <a:bodyPr/>
          <a:lstStyle/>
          <a:p>
            <a:pPr eaLnBrk="0" fontAlgn="base" hangingPunct="0">
              <a:lnSpc>
                <a:spcPct val="90000"/>
              </a:lnSpc>
              <a:spcBef>
                <a:spcPct val="20000"/>
              </a:spcBef>
              <a:spcAft>
                <a:spcPct val="0"/>
              </a:spcAft>
              <a:buClr>
                <a:srgbClr val="00783C"/>
              </a:buClr>
            </a:pPr>
            <a:endParaRPr lang="en-GB" dirty="0">
              <a:solidFill>
                <a:srgbClr val="003366"/>
              </a:solidFill>
              <a:latin typeface="+mn-lt"/>
              <a:cs typeface="Arial" charset="0"/>
            </a:endParaRPr>
          </a:p>
        </p:txBody>
      </p:sp>
      <p:sp>
        <p:nvSpPr>
          <p:cNvPr id="46" name="TextBox 45"/>
          <p:cNvSpPr txBox="1"/>
          <p:nvPr/>
        </p:nvSpPr>
        <p:spPr>
          <a:xfrm>
            <a:off x="91967" y="6611779"/>
            <a:ext cx="6970178" cy="246221"/>
          </a:xfrm>
          <a:prstGeom prst="rect">
            <a:avLst/>
          </a:prstGeom>
          <a:noFill/>
        </p:spPr>
        <p:txBody>
          <a:bodyPr wrap="none" rtlCol="0">
            <a:spAutoFit/>
          </a:bodyPr>
          <a:lstStyle/>
          <a:p>
            <a:pPr fontAlgn="base">
              <a:spcBef>
                <a:spcPct val="0"/>
              </a:spcBef>
              <a:spcAft>
                <a:spcPct val="0"/>
              </a:spcAft>
            </a:pPr>
            <a:r>
              <a:rPr lang="ru-RU" sz="1000" dirty="0" smtClean="0">
                <a:solidFill>
                  <a:srgbClr val="000000"/>
                </a:solidFill>
                <a:latin typeface="+mn-lt"/>
                <a:cs typeface="Times New Roman" pitchFamily="18" charset="0"/>
              </a:rPr>
              <a:t>Источник: </a:t>
            </a:r>
            <a:r>
              <a:rPr lang="en-US" sz="1000" dirty="0" smtClean="0">
                <a:solidFill>
                  <a:srgbClr val="000000"/>
                </a:solidFill>
                <a:latin typeface="+mn-lt"/>
                <a:cs typeface="Times New Roman" pitchFamily="18" charset="0"/>
              </a:rPr>
              <a:t>IFC </a:t>
            </a:r>
            <a:r>
              <a:rPr lang="en-US" sz="1000" dirty="0">
                <a:solidFill>
                  <a:srgbClr val="000000"/>
                </a:solidFill>
                <a:latin typeface="+mn-lt"/>
                <a:cs typeface="Times New Roman" pitchFamily="18" charset="0"/>
              </a:rPr>
              <a:t>Internal Analysis</a:t>
            </a:r>
            <a:r>
              <a:rPr lang="en-US" sz="1000" dirty="0" smtClean="0">
                <a:solidFill>
                  <a:srgbClr val="000000"/>
                </a:solidFill>
                <a:latin typeface="+mn-lt"/>
                <a:cs typeface="Times New Roman" pitchFamily="18" charset="0"/>
              </a:rPr>
              <a:t>, McKinsey Banking Practice – ‘How banks can grasp a $350 billion opportunity’</a:t>
            </a:r>
            <a:endParaRPr lang="en-US" sz="1000" dirty="0">
              <a:solidFill>
                <a:srgbClr val="000000"/>
              </a:solidFill>
              <a:latin typeface="+mn-lt"/>
              <a:cs typeface="Times New Roman" pitchFamily="18" charset="0"/>
            </a:endParaRPr>
          </a:p>
        </p:txBody>
      </p:sp>
      <p:sp>
        <p:nvSpPr>
          <p:cNvPr id="5" name="TextBox 4"/>
          <p:cNvSpPr txBox="1"/>
          <p:nvPr/>
        </p:nvSpPr>
        <p:spPr>
          <a:xfrm>
            <a:off x="293092" y="904543"/>
            <a:ext cx="8370677" cy="5478423"/>
          </a:xfrm>
          <a:prstGeom prst="rect">
            <a:avLst/>
          </a:prstGeom>
          <a:noFill/>
        </p:spPr>
        <p:txBody>
          <a:bodyPr wrap="square" rtlCol="0">
            <a:spAutoFit/>
          </a:bodyPr>
          <a:lstStyle/>
          <a:p>
            <a:pPr marL="285750" indent="-285750" algn="just">
              <a:buFont typeface="Arial" panose="020B0604020202020204" pitchFamily="34" charset="0"/>
              <a:buChar char="•"/>
            </a:pPr>
            <a:r>
              <a:rPr lang="ru-RU" sz="1400" dirty="0" smtClean="0">
                <a:solidFill>
                  <a:srgbClr val="002060"/>
                </a:solidFill>
                <a:latin typeface="+mn-lt"/>
              </a:rPr>
              <a:t>В то время как сегмент МСП в целом является очень привлекательным, доход в расчёте на одного клиента обычно небольшой;</a:t>
            </a:r>
          </a:p>
          <a:p>
            <a:pPr marL="285750" indent="-285750" algn="just">
              <a:buFont typeface="Arial" panose="020B0604020202020204" pitchFamily="34" charset="0"/>
              <a:buChar char="•"/>
            </a:pPr>
            <a:endParaRPr lang="en-US" sz="1400" dirty="0" smtClean="0">
              <a:solidFill>
                <a:srgbClr val="002060"/>
              </a:solidFill>
              <a:latin typeface="+mn-lt"/>
            </a:endParaRPr>
          </a:p>
          <a:p>
            <a:pPr marL="285750" indent="-285750" algn="just">
              <a:buFont typeface="Arial" panose="020B0604020202020204" pitchFamily="34" charset="0"/>
              <a:buChar char="•"/>
            </a:pPr>
            <a:r>
              <a:rPr lang="ru-RU" sz="1400" dirty="0" smtClean="0">
                <a:solidFill>
                  <a:srgbClr val="002060"/>
                </a:solidFill>
                <a:latin typeface="+mn-lt"/>
              </a:rPr>
              <a:t>Прибыльность предоставления банковских услуг МСП напрямую связана </a:t>
            </a:r>
            <a:r>
              <a:rPr lang="ru-RU" sz="1400" dirty="0">
                <a:solidFill>
                  <a:srgbClr val="002060"/>
                </a:solidFill>
                <a:latin typeface="+mn-lt"/>
              </a:rPr>
              <a:t>с охватом всех составляющих МСП: самого МСП, владельца МСП и сотрудников МСП</a:t>
            </a:r>
            <a:r>
              <a:rPr lang="en-US" sz="1400" dirty="0">
                <a:solidFill>
                  <a:srgbClr val="002060"/>
                </a:solidFill>
                <a:latin typeface="+mn-lt"/>
              </a:rPr>
              <a:t>;</a:t>
            </a:r>
            <a:r>
              <a:rPr lang="ru-RU" sz="1400" dirty="0">
                <a:solidFill>
                  <a:srgbClr val="002060"/>
                </a:solidFill>
                <a:latin typeface="+mn-lt"/>
              </a:rPr>
              <a:t> доходы </a:t>
            </a:r>
            <a:r>
              <a:rPr lang="ru-RU" sz="1400" dirty="0" smtClean="0">
                <a:solidFill>
                  <a:srgbClr val="002060"/>
                </a:solidFill>
                <a:latin typeface="+mn-lt"/>
              </a:rPr>
              <a:t>не только от работы с самим бизнесом МСП, но и работа с сотрудниками бизнеса;</a:t>
            </a:r>
            <a:endParaRPr lang="en-US" sz="1400" dirty="0" smtClean="0">
              <a:solidFill>
                <a:srgbClr val="002060"/>
              </a:solidFill>
              <a:latin typeface="+mn-lt"/>
            </a:endParaRPr>
          </a:p>
          <a:p>
            <a:pPr marL="285750" indent="-285750" algn="just">
              <a:buFont typeface="Arial" panose="020B0604020202020204" pitchFamily="34" charset="0"/>
              <a:buChar char="•"/>
            </a:pPr>
            <a:endParaRPr lang="en-US" sz="1400" dirty="0" smtClean="0">
              <a:solidFill>
                <a:srgbClr val="002060"/>
              </a:solidFill>
              <a:latin typeface="+mn-lt"/>
            </a:endParaRPr>
          </a:p>
          <a:p>
            <a:pPr marL="285750" indent="-285750" algn="just">
              <a:buFont typeface="Arial" panose="020B0604020202020204" pitchFamily="34" charset="0"/>
              <a:buChar char="•"/>
            </a:pPr>
            <a:r>
              <a:rPr lang="ru-RU" sz="1400" dirty="0" smtClean="0">
                <a:solidFill>
                  <a:srgbClr val="002060"/>
                </a:solidFill>
                <a:latin typeface="+mn-lt"/>
              </a:rPr>
              <a:t>Фокус, направленный исключительно на кредитование, вряд ли принесёт желаемый результат – затраты на кредитный анализ во многих банках не зависят от размера кредита (МСП </a:t>
            </a:r>
            <a:r>
              <a:rPr lang="en-US" sz="1400" dirty="0" smtClean="0">
                <a:solidFill>
                  <a:srgbClr val="002060"/>
                </a:solidFill>
                <a:latin typeface="+mn-lt"/>
              </a:rPr>
              <a:t>vs </a:t>
            </a:r>
            <a:r>
              <a:rPr lang="ru-RU" sz="1400" dirty="0" smtClean="0">
                <a:solidFill>
                  <a:srgbClr val="002060"/>
                </a:solidFill>
                <a:latin typeface="+mn-lt"/>
              </a:rPr>
              <a:t>крупные компании). Тем не менее, </a:t>
            </a:r>
            <a:r>
              <a:rPr lang="ru-RU" sz="1400" dirty="0" smtClean="0">
                <a:solidFill>
                  <a:srgbClr val="FF0000"/>
                </a:solidFill>
                <a:latin typeface="+mn-lt"/>
              </a:rPr>
              <a:t>эффективный </a:t>
            </a:r>
            <a:r>
              <a:rPr lang="ru-RU" sz="1400" dirty="0">
                <a:solidFill>
                  <a:srgbClr val="FF0000"/>
                </a:solidFill>
                <a:latin typeface="+mn-lt"/>
              </a:rPr>
              <a:t>подход </a:t>
            </a:r>
            <a:r>
              <a:rPr lang="ru-RU" sz="1400" dirty="0">
                <a:solidFill>
                  <a:srgbClr val="002060"/>
                </a:solidFill>
                <a:latin typeface="+mn-lt"/>
              </a:rPr>
              <a:t>к </a:t>
            </a:r>
            <a:r>
              <a:rPr lang="ru-RU" sz="1400" dirty="0" smtClean="0">
                <a:solidFill>
                  <a:srgbClr val="002060"/>
                </a:solidFill>
                <a:latin typeface="+mn-lt"/>
              </a:rPr>
              <a:t>кредитованию необходим, поскольку это важно для клиента; </a:t>
            </a:r>
          </a:p>
          <a:p>
            <a:pPr marL="285750" indent="-285750" algn="just">
              <a:buFont typeface="Arial" panose="020B0604020202020204" pitchFamily="34" charset="0"/>
              <a:buChar char="•"/>
            </a:pPr>
            <a:endParaRPr lang="en-US" sz="1400" dirty="0">
              <a:solidFill>
                <a:srgbClr val="002060"/>
              </a:solidFill>
              <a:latin typeface="+mn-lt"/>
            </a:endParaRPr>
          </a:p>
          <a:p>
            <a:pPr marL="285750" indent="-285750" algn="just">
              <a:buFont typeface="Arial" panose="020B0604020202020204" pitchFamily="34" charset="0"/>
              <a:buChar char="•"/>
            </a:pPr>
            <a:r>
              <a:rPr lang="ru-RU" sz="1400" dirty="0">
                <a:solidFill>
                  <a:srgbClr val="002060"/>
                </a:solidFill>
                <a:latin typeface="+mn-lt"/>
              </a:rPr>
              <a:t>Банки должны более эффективно использовать </a:t>
            </a:r>
            <a:r>
              <a:rPr lang="ru-RU" sz="1400" dirty="0" smtClean="0">
                <a:solidFill>
                  <a:srgbClr val="002060"/>
                </a:solidFill>
                <a:latin typeface="+mn-lt"/>
              </a:rPr>
              <a:t>механизм ценообразовани</a:t>
            </a:r>
            <a:r>
              <a:rPr lang="ru-RU" sz="1400" dirty="0">
                <a:solidFill>
                  <a:srgbClr val="002060"/>
                </a:solidFill>
                <a:latin typeface="+mn-lt"/>
              </a:rPr>
              <a:t>я</a:t>
            </a:r>
            <a:r>
              <a:rPr lang="ru-RU" sz="1400" dirty="0" smtClean="0">
                <a:solidFill>
                  <a:srgbClr val="002060"/>
                </a:solidFill>
                <a:latin typeface="+mn-lt"/>
              </a:rPr>
              <a:t> </a:t>
            </a:r>
            <a:r>
              <a:rPr lang="ru-RU" sz="1400" dirty="0">
                <a:solidFill>
                  <a:srgbClr val="002060"/>
                </a:solidFill>
                <a:latin typeface="+mn-lt"/>
              </a:rPr>
              <a:t>на основе </a:t>
            </a:r>
            <a:r>
              <a:rPr lang="ru-RU" sz="1400" dirty="0" smtClean="0">
                <a:solidFill>
                  <a:srgbClr val="002060"/>
                </a:solidFill>
                <a:latin typeface="+mn-lt"/>
              </a:rPr>
              <a:t>риска, так как </a:t>
            </a:r>
            <a:r>
              <a:rPr lang="ru-RU" sz="1400" dirty="0">
                <a:solidFill>
                  <a:srgbClr val="002060"/>
                </a:solidFill>
                <a:latin typeface="+mn-lt"/>
              </a:rPr>
              <a:t>МСП менее чувствительны к цене, чем более </a:t>
            </a:r>
            <a:r>
              <a:rPr lang="ru-RU" sz="1400" dirty="0" smtClean="0">
                <a:solidFill>
                  <a:srgbClr val="002060"/>
                </a:solidFill>
                <a:latin typeface="+mn-lt"/>
              </a:rPr>
              <a:t>крупные корпоративные клиенты;</a:t>
            </a:r>
          </a:p>
          <a:p>
            <a:pPr marL="285750" indent="-285750" algn="just">
              <a:buFont typeface="Arial" panose="020B0604020202020204" pitchFamily="34" charset="0"/>
              <a:buChar char="•"/>
            </a:pPr>
            <a:endParaRPr lang="en-US" sz="1400" dirty="0">
              <a:solidFill>
                <a:srgbClr val="002060"/>
              </a:solidFill>
              <a:latin typeface="+mn-lt"/>
            </a:endParaRPr>
          </a:p>
          <a:p>
            <a:pPr marL="285750" indent="-285750" algn="just">
              <a:buFont typeface="Arial" panose="020B0604020202020204" pitchFamily="34" charset="0"/>
              <a:buChar char="•"/>
            </a:pPr>
            <a:r>
              <a:rPr lang="ru-RU" sz="1400" dirty="0" smtClean="0">
                <a:solidFill>
                  <a:srgbClr val="002060"/>
                </a:solidFill>
                <a:latin typeface="+mn-lt"/>
              </a:rPr>
              <a:t>Управление вкладами/денежными активами и прочие услуги в целом способствуют более высокому проценту доходов от портфелей МСП;</a:t>
            </a:r>
          </a:p>
          <a:p>
            <a:pPr marL="285750" indent="-285750" algn="just">
              <a:buFont typeface="Arial" panose="020B0604020202020204" pitchFamily="34" charset="0"/>
              <a:buChar char="•"/>
            </a:pPr>
            <a:endParaRPr lang="en-US" sz="1400" dirty="0">
              <a:solidFill>
                <a:srgbClr val="002060"/>
              </a:solidFill>
              <a:latin typeface="+mn-lt"/>
            </a:endParaRPr>
          </a:p>
          <a:p>
            <a:pPr marL="285750" indent="-285750" algn="just">
              <a:buFont typeface="Arial" panose="020B0604020202020204" pitchFamily="34" charset="0"/>
              <a:buChar char="•"/>
            </a:pPr>
            <a:r>
              <a:rPr lang="ru-RU" sz="1400" dirty="0" smtClean="0">
                <a:solidFill>
                  <a:srgbClr val="002060"/>
                </a:solidFill>
                <a:latin typeface="+mn-lt"/>
              </a:rPr>
              <a:t>Для достижения успеха банкам необходимо пересмотреть свой подход. Делать упор на </a:t>
            </a:r>
            <a:r>
              <a:rPr lang="ru-RU" sz="1400" dirty="0" smtClean="0">
                <a:solidFill>
                  <a:srgbClr val="FF0000"/>
                </a:solidFill>
                <a:latin typeface="+mn-lt"/>
              </a:rPr>
              <a:t>стандартизированный</a:t>
            </a:r>
            <a:r>
              <a:rPr lang="ru-RU" sz="1400" dirty="0" smtClean="0">
                <a:solidFill>
                  <a:srgbClr val="002060"/>
                </a:solidFill>
                <a:latin typeface="+mn-lt"/>
              </a:rPr>
              <a:t> подход, ориентированный </a:t>
            </a:r>
            <a:r>
              <a:rPr lang="ru-RU" sz="1400" dirty="0">
                <a:solidFill>
                  <a:srgbClr val="002060"/>
                </a:solidFill>
                <a:latin typeface="+mn-lt"/>
              </a:rPr>
              <a:t>на </a:t>
            </a:r>
            <a:r>
              <a:rPr lang="ru-RU" sz="1400" dirty="0" smtClean="0">
                <a:solidFill>
                  <a:srgbClr val="002060"/>
                </a:solidFill>
                <a:latin typeface="+mn-lt"/>
              </a:rPr>
              <a:t>розничный сегмент, нежели более индивидуальный подход, используемый при работе с более крупными компаниями</a:t>
            </a:r>
            <a:r>
              <a:rPr lang="en-US" sz="1400" dirty="0" smtClean="0">
                <a:solidFill>
                  <a:srgbClr val="002060"/>
                </a:solidFill>
                <a:latin typeface="+mn-lt"/>
              </a:rPr>
              <a:t>;</a:t>
            </a:r>
          </a:p>
          <a:p>
            <a:pPr marL="285750" indent="-285750" algn="just">
              <a:buFont typeface="Arial" panose="020B0604020202020204" pitchFamily="34" charset="0"/>
              <a:buChar char="•"/>
            </a:pPr>
            <a:endParaRPr lang="en-US" sz="1400" dirty="0">
              <a:solidFill>
                <a:srgbClr val="002060"/>
              </a:solidFill>
              <a:latin typeface="+mn-lt"/>
            </a:endParaRPr>
          </a:p>
          <a:p>
            <a:pPr marL="285750" indent="-285750" algn="just">
              <a:buFont typeface="Arial" panose="020B0604020202020204" pitchFamily="34" charset="0"/>
              <a:buChar char="•"/>
            </a:pPr>
            <a:r>
              <a:rPr lang="ru-RU" sz="1400" dirty="0" smtClean="0">
                <a:solidFill>
                  <a:srgbClr val="002060"/>
                </a:solidFill>
                <a:latin typeface="+mn-lt"/>
              </a:rPr>
              <a:t>Ключевые элементы успеха: уделять </a:t>
            </a:r>
            <a:r>
              <a:rPr lang="ru-RU" sz="1400" dirty="0">
                <a:solidFill>
                  <a:srgbClr val="002060"/>
                </a:solidFill>
                <a:latin typeface="+mn-lt"/>
              </a:rPr>
              <a:t>внимание всем составляющим </a:t>
            </a:r>
            <a:r>
              <a:rPr lang="ru-RU" sz="1400" dirty="0" smtClean="0">
                <a:solidFill>
                  <a:srgbClr val="002060"/>
                </a:solidFill>
                <a:latin typeface="+mn-lt"/>
              </a:rPr>
              <a:t>МСП, понимание, </a:t>
            </a:r>
            <a:r>
              <a:rPr lang="ru-RU" sz="1400" dirty="0" smtClean="0">
                <a:solidFill>
                  <a:srgbClr val="FF0000"/>
                </a:solidFill>
                <a:latin typeface="+mn-lt"/>
              </a:rPr>
              <a:t>стандартизация, </a:t>
            </a:r>
            <a:r>
              <a:rPr lang="ru-RU" sz="1400" dirty="0">
                <a:solidFill>
                  <a:srgbClr val="002060"/>
                </a:solidFill>
                <a:latin typeface="+mn-lt"/>
              </a:rPr>
              <a:t>минимизация издержек, кросс-продажи. </a:t>
            </a:r>
            <a:endParaRPr lang="en-US" sz="1400" dirty="0">
              <a:solidFill>
                <a:srgbClr val="002060"/>
              </a:solidFill>
              <a:latin typeface="+mn-lt"/>
            </a:endParaRPr>
          </a:p>
        </p:txBody>
      </p:sp>
    </p:spTree>
    <p:extLst>
      <p:ext uri="{BB962C8B-B14F-4D97-AF65-F5344CB8AC3E}">
        <p14:creationId xmlns:p14="http://schemas.microsoft.com/office/powerpoint/2010/main" val="130522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bwMode="auto">
          <a:xfrm>
            <a:off x="1188" y="808388"/>
            <a:ext cx="2374379" cy="5916706"/>
          </a:xfrm>
          <a:prstGeom prst="homePlate">
            <a:avLst>
              <a:gd name="adj" fmla="val 17252"/>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r>
              <a:rPr lang="ru-RU" sz="1200" dirty="0">
                <a:solidFill>
                  <a:srgbClr val="002060"/>
                </a:solidFill>
                <a:latin typeface="+mn-lt"/>
              </a:rPr>
              <a:t>Основные стимулы</a:t>
            </a:r>
            <a:endParaRPr lang="en-US" sz="1200" dirty="0">
              <a:solidFill>
                <a:srgbClr val="002060"/>
              </a:solidFill>
              <a:latin typeface="+mn-lt"/>
            </a:endParaRP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r>
              <a:rPr lang="ru-RU" sz="1200" dirty="0" smtClean="0">
                <a:solidFill>
                  <a:srgbClr val="002060"/>
                </a:solidFill>
                <a:latin typeface="+mn-lt"/>
              </a:rPr>
              <a:t>Стратегическая приверженность и устойчивая бизнес модель</a:t>
            </a:r>
            <a:endParaRPr lang="en-US" sz="1200" b="1" dirty="0" smtClean="0">
              <a:solidFill>
                <a:srgbClr val="002060"/>
              </a:solidFill>
              <a:latin typeface="+mn-lt"/>
            </a:endParaRP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r>
              <a:rPr lang="ru-RU" sz="1200" dirty="0" smtClean="0">
                <a:solidFill>
                  <a:srgbClr val="002060"/>
                </a:solidFill>
                <a:latin typeface="+mn-lt"/>
              </a:rPr>
              <a:t>Набор продуктов согласующийся с сегментацией клиентов</a:t>
            </a:r>
            <a:r>
              <a:rPr lang="en-US" sz="1200" dirty="0" smtClean="0">
                <a:solidFill>
                  <a:srgbClr val="002060"/>
                </a:solidFill>
                <a:latin typeface="+mn-lt"/>
              </a:rPr>
              <a:t> - </a:t>
            </a:r>
            <a:r>
              <a:rPr lang="ru-RU" sz="1200" dirty="0" smtClean="0">
                <a:solidFill>
                  <a:srgbClr val="FF0000"/>
                </a:solidFill>
                <a:latin typeface="+mn-lt"/>
              </a:rPr>
              <a:t>стандартный</a:t>
            </a:r>
            <a:r>
              <a:rPr lang="en-US" sz="1200" dirty="0" smtClean="0">
                <a:solidFill>
                  <a:srgbClr val="002060"/>
                </a:solidFill>
                <a:latin typeface="+mn-lt"/>
              </a:rPr>
              <a:t> ---&gt; </a:t>
            </a:r>
            <a:r>
              <a:rPr lang="ru-RU" sz="1200" dirty="0" err="1" smtClean="0">
                <a:solidFill>
                  <a:srgbClr val="002060"/>
                </a:solidFill>
                <a:latin typeface="+mn-lt"/>
              </a:rPr>
              <a:t>кастомизированный</a:t>
            </a:r>
            <a:endParaRPr lang="en-US" sz="1200" b="1" dirty="0" smtClean="0">
              <a:solidFill>
                <a:srgbClr val="002060"/>
              </a:solidFill>
              <a:latin typeface="+mn-lt"/>
            </a:endParaRP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r>
              <a:rPr lang="ru-RU" sz="1200" dirty="0" smtClean="0">
                <a:solidFill>
                  <a:srgbClr val="FF0000"/>
                </a:solidFill>
                <a:latin typeface="+mn-lt"/>
              </a:rPr>
              <a:t>Эффективный </a:t>
            </a:r>
            <a:r>
              <a:rPr lang="ru-RU" sz="1200" dirty="0" smtClean="0">
                <a:solidFill>
                  <a:srgbClr val="002060"/>
                </a:solidFill>
                <a:latin typeface="+mn-lt"/>
              </a:rPr>
              <a:t>подход к продажам </a:t>
            </a:r>
            <a:r>
              <a:rPr lang="en-US" sz="1200" dirty="0" smtClean="0">
                <a:solidFill>
                  <a:srgbClr val="002060"/>
                </a:solidFill>
                <a:latin typeface="+mn-lt"/>
              </a:rPr>
              <a:t>–</a:t>
            </a:r>
            <a:r>
              <a:rPr lang="ru-RU" sz="1200" dirty="0" smtClean="0">
                <a:solidFill>
                  <a:srgbClr val="002060"/>
                </a:solidFill>
                <a:latin typeface="+mn-lt"/>
              </a:rPr>
              <a:t> баланс затрат на обслуживание и стоимость с потенциалом клиента</a:t>
            </a:r>
            <a:endParaRPr lang="ru-RU" sz="1200" dirty="0">
              <a:solidFill>
                <a:srgbClr val="002060"/>
              </a:solidFill>
              <a:latin typeface="+mn-lt"/>
            </a:endParaRP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r>
              <a:rPr lang="ru-RU" sz="1200" dirty="0" smtClean="0">
                <a:solidFill>
                  <a:srgbClr val="FF0000"/>
                </a:solidFill>
                <a:latin typeface="+mn-lt"/>
                <a:cs typeface="Times New Roman" pitchFamily="18" charset="0"/>
              </a:rPr>
              <a:t>Последовательный</a:t>
            </a:r>
            <a:r>
              <a:rPr lang="ru-RU" sz="1200" dirty="0" smtClean="0">
                <a:solidFill>
                  <a:srgbClr val="002060"/>
                </a:solidFill>
                <a:latin typeface="+mn-lt"/>
                <a:cs typeface="Times New Roman" pitchFamily="18" charset="0"/>
              </a:rPr>
              <a:t> подход к обслуживанию клиента вне зависимости от канала/расположения </a:t>
            </a: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r>
              <a:rPr lang="ru-RU" sz="1200" dirty="0" smtClean="0">
                <a:solidFill>
                  <a:srgbClr val="FF0000"/>
                </a:solidFill>
                <a:latin typeface="+mn-lt"/>
                <a:cs typeface="Times New Roman" pitchFamily="18" charset="0"/>
              </a:rPr>
              <a:t>Упрощение и автоматизация </a:t>
            </a:r>
            <a:r>
              <a:rPr lang="ru-RU" sz="1200" dirty="0" smtClean="0">
                <a:solidFill>
                  <a:srgbClr val="002060"/>
                </a:solidFill>
                <a:latin typeface="+mn-lt"/>
                <a:cs typeface="Times New Roman" pitchFamily="18" charset="0"/>
              </a:rPr>
              <a:t>кредитования</a:t>
            </a:r>
          </a:p>
          <a:p>
            <a:pPr marL="115888" indent="-115888">
              <a:spcBef>
                <a:spcPts val="600"/>
              </a:spcBef>
              <a:buFont typeface="Arial" pitchFamily="34" charset="0"/>
              <a:buChar char="•"/>
            </a:pPr>
            <a:r>
              <a:rPr kumimoji="0" lang="ru-RU" sz="1200" b="1" i="0" u="none" strike="noStrike" cap="none" normalizeH="0" dirty="0" smtClean="0">
                <a:ln>
                  <a:noFill/>
                </a:ln>
                <a:solidFill>
                  <a:srgbClr val="002060"/>
                </a:solidFill>
                <a:effectLst/>
                <a:latin typeface="+mn-lt"/>
              </a:rPr>
              <a:t>Наращивание клиентского потенциала </a:t>
            </a:r>
            <a:r>
              <a:rPr lang="ru-RU" sz="1200" dirty="0">
                <a:solidFill>
                  <a:srgbClr val="002060"/>
                </a:solidFill>
                <a:latin typeface="+mn-lt"/>
                <a:cs typeface="Times New Roman" pitchFamily="18" charset="0"/>
              </a:rPr>
              <a:t>за счет предоставления нефинансовых консультационных услуг</a:t>
            </a:r>
            <a:endParaRPr lang="en-US" sz="1200" dirty="0">
              <a:solidFill>
                <a:srgbClr val="002060"/>
              </a:solidFill>
              <a:latin typeface="+mn-lt"/>
              <a:cs typeface="Times New Roman" pitchFamily="18" charset="0"/>
            </a:endParaRPr>
          </a:p>
          <a:p>
            <a:pPr marL="115888" marR="0" indent="-115888" algn="l" defTabSz="914400" rtl="0" eaLnBrk="1" fontAlgn="base" latinLnBrk="0" hangingPunct="1">
              <a:lnSpc>
                <a:spcPct val="100000"/>
              </a:lnSpc>
              <a:spcBef>
                <a:spcPts val="600"/>
              </a:spcBef>
              <a:spcAft>
                <a:spcPct val="0"/>
              </a:spcAft>
              <a:buClrTx/>
              <a:buSzTx/>
              <a:buFont typeface="Arial" pitchFamily="34" charset="0"/>
              <a:buChar char="•"/>
              <a:tabLst/>
            </a:pPr>
            <a:endParaRPr lang="en-US" sz="1200" dirty="0">
              <a:solidFill>
                <a:srgbClr val="002060"/>
              </a:solidFill>
              <a:latin typeface="+mn-lt"/>
              <a:cs typeface="Times New Roman" pitchFamily="18" charset="0"/>
            </a:endParaRPr>
          </a:p>
        </p:txBody>
      </p:sp>
      <p:grpSp>
        <p:nvGrpSpPr>
          <p:cNvPr id="2" name="Group 1"/>
          <p:cNvGrpSpPr/>
          <p:nvPr/>
        </p:nvGrpSpPr>
        <p:grpSpPr>
          <a:xfrm>
            <a:off x="2132683" y="808388"/>
            <a:ext cx="7011318" cy="5859538"/>
            <a:chOff x="2187274" y="610174"/>
            <a:chExt cx="7011318" cy="5859538"/>
          </a:xfrm>
        </p:grpSpPr>
        <p:cxnSp>
          <p:nvCxnSpPr>
            <p:cNvPr id="26" name="Straight Connector 25"/>
            <p:cNvCxnSpPr/>
            <p:nvPr/>
          </p:nvCxnSpPr>
          <p:spPr bwMode="auto">
            <a:xfrm flipH="1">
              <a:off x="6885296" y="2023813"/>
              <a:ext cx="11512" cy="182880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27" name="Straight Connector 26"/>
            <p:cNvCxnSpPr/>
            <p:nvPr/>
          </p:nvCxnSpPr>
          <p:spPr bwMode="auto">
            <a:xfrm flipV="1">
              <a:off x="4086114" y="1792445"/>
              <a:ext cx="1132792" cy="848"/>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28" name="Straight Connector 27"/>
            <p:cNvCxnSpPr/>
            <p:nvPr/>
          </p:nvCxnSpPr>
          <p:spPr bwMode="auto">
            <a:xfrm>
              <a:off x="5690812" y="1010285"/>
              <a:ext cx="0" cy="91440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29" name="Straight Connector 28"/>
            <p:cNvCxnSpPr/>
            <p:nvPr/>
          </p:nvCxnSpPr>
          <p:spPr bwMode="auto">
            <a:xfrm>
              <a:off x="6899256" y="4168711"/>
              <a:ext cx="0" cy="822960"/>
            </a:xfrm>
            <a:prstGeom prst="line">
              <a:avLst/>
            </a:prstGeom>
            <a:noFill/>
            <a:ln w="28575" cap="flat" cmpd="sng" algn="ctr">
              <a:solidFill>
                <a:schemeClr val="bg2">
                  <a:lumMod val="75000"/>
                </a:schemeClr>
              </a:solidFill>
              <a:prstDash val="solid"/>
              <a:round/>
              <a:headEnd type="none" w="med" len="med"/>
              <a:tailEnd type="none" w="med" len="med"/>
            </a:ln>
            <a:effectLst/>
          </p:spPr>
        </p:cxnSp>
        <p:sp>
          <p:nvSpPr>
            <p:cNvPr id="31" name="Rounded Rectangle 30"/>
            <p:cNvSpPr/>
            <p:nvPr/>
          </p:nvSpPr>
          <p:spPr bwMode="auto">
            <a:xfrm>
              <a:off x="2187274" y="610174"/>
              <a:ext cx="6898312" cy="5728448"/>
            </a:xfrm>
            <a:prstGeom prst="roundRect">
              <a:avLst>
                <a:gd name="adj" fmla="val 9744"/>
              </a:avLst>
            </a:prstGeom>
            <a:noFill/>
            <a:ln w="9525" cap="flat" cmpd="sng" algn="ctr">
              <a:solidFill>
                <a:schemeClr val="bg2">
                  <a:lumMod val="40000"/>
                  <a:lumOff val="60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effectLst/>
                <a:latin typeface="+mn-lt"/>
                <a:cs typeface="Times New Roman" pitchFamily="18" charset="0"/>
              </a:endParaRPr>
            </a:p>
          </p:txBody>
        </p:sp>
        <p:sp>
          <p:nvSpPr>
            <p:cNvPr id="32" name="TextBox 31"/>
            <p:cNvSpPr txBox="1"/>
            <p:nvPr/>
          </p:nvSpPr>
          <p:spPr>
            <a:xfrm>
              <a:off x="6899256" y="1885498"/>
              <a:ext cx="2299336" cy="2246769"/>
            </a:xfrm>
            <a:prstGeom prst="rect">
              <a:avLst/>
            </a:prstGeom>
            <a:noFill/>
          </p:spPr>
          <p:txBody>
            <a:bodyPr wrap="square" rtlCol="0">
              <a:spAutoFit/>
            </a:bodyPr>
            <a:lstStyle/>
            <a:p>
              <a:pPr marL="114300" indent="-114300">
                <a:buFont typeface="Arial" pitchFamily="34" charset="0"/>
                <a:buChar char="•"/>
              </a:pPr>
              <a:r>
                <a:rPr lang="ru-RU" sz="1000" dirty="0">
                  <a:solidFill>
                    <a:srgbClr val="FF0000"/>
                  </a:solidFill>
                  <a:latin typeface="+mn-lt"/>
                </a:rPr>
                <a:t>Стандартная, простая </a:t>
              </a:r>
              <a:r>
                <a:rPr lang="ru-RU" sz="1000" dirty="0">
                  <a:latin typeface="+mn-lt"/>
                </a:rPr>
                <a:t>линейка продуктов для «М» сегмента и предложение, настроенное на «С» сегмент</a:t>
              </a:r>
            </a:p>
            <a:p>
              <a:pPr marL="114300" indent="-114300">
                <a:buFont typeface="Arial" pitchFamily="34" charset="0"/>
                <a:buChar char="•"/>
              </a:pPr>
              <a:r>
                <a:rPr lang="ru-RU" sz="1000" dirty="0" smtClean="0">
                  <a:latin typeface="+mn-lt"/>
                </a:rPr>
                <a:t>Продуктовая </a:t>
              </a:r>
              <a:r>
                <a:rPr lang="ru-RU" sz="1000" dirty="0">
                  <a:latin typeface="+mn-lt"/>
                </a:rPr>
                <a:t>линейка</a:t>
              </a:r>
              <a:r>
                <a:rPr lang="ru-RU" sz="1000" dirty="0" smtClean="0">
                  <a:latin typeface="+mn-lt"/>
                </a:rPr>
                <a:t> для </a:t>
              </a:r>
              <a:r>
                <a:rPr lang="ru-RU" sz="1000" dirty="0">
                  <a:latin typeface="+mn-lt"/>
                </a:rPr>
                <a:t>продвижения кросс-продаж и повышения лояльности клиента при меньших затратах</a:t>
              </a:r>
            </a:p>
            <a:p>
              <a:pPr marL="114300" indent="-114300">
                <a:buFont typeface="Arial" pitchFamily="34" charset="0"/>
                <a:buChar char="•"/>
              </a:pPr>
              <a:r>
                <a:rPr lang="ru-RU" sz="1000" dirty="0">
                  <a:latin typeface="+mn-lt"/>
                </a:rPr>
                <a:t>Поддержание </a:t>
              </a:r>
              <a:r>
                <a:rPr lang="ru-RU" sz="1000" dirty="0" smtClean="0">
                  <a:latin typeface="+mn-lt"/>
                </a:rPr>
                <a:t>связей корпоративных клиентов </a:t>
              </a:r>
              <a:r>
                <a:rPr lang="ru-RU" sz="1000" dirty="0">
                  <a:latin typeface="+mn-lt"/>
                </a:rPr>
                <a:t>с поставщиками и дистрибьюторами МСП для сокращения затрат на приобретение нового бизнеса</a:t>
              </a:r>
              <a:endParaRPr lang="en-US" sz="1000" dirty="0">
                <a:latin typeface="+mn-lt"/>
              </a:endParaRPr>
            </a:p>
          </p:txBody>
        </p:sp>
        <p:cxnSp>
          <p:nvCxnSpPr>
            <p:cNvPr id="33" name="Straight Connector 32"/>
            <p:cNvCxnSpPr/>
            <p:nvPr/>
          </p:nvCxnSpPr>
          <p:spPr bwMode="auto">
            <a:xfrm>
              <a:off x="2522600" y="936402"/>
              <a:ext cx="6248378" cy="0"/>
            </a:xfrm>
            <a:prstGeom prst="line">
              <a:avLst/>
            </a:prstGeom>
            <a:noFill/>
            <a:ln w="28575" cap="flat" cmpd="sng" algn="ctr">
              <a:solidFill>
                <a:schemeClr val="tx1"/>
              </a:solidFill>
              <a:prstDash val="solid"/>
              <a:round/>
              <a:headEnd type="none" w="med" len="med"/>
              <a:tailEnd type="none" w="med" len="med"/>
            </a:ln>
            <a:effectLst/>
          </p:spPr>
        </p:cxnSp>
        <p:sp>
          <p:nvSpPr>
            <p:cNvPr id="34" name="TextBox 33"/>
            <p:cNvSpPr txBox="1"/>
            <p:nvPr/>
          </p:nvSpPr>
          <p:spPr>
            <a:xfrm>
              <a:off x="2592547" y="668929"/>
              <a:ext cx="4126130" cy="276999"/>
            </a:xfrm>
            <a:prstGeom prst="rect">
              <a:avLst/>
            </a:prstGeom>
            <a:noFill/>
          </p:spPr>
          <p:txBody>
            <a:bodyPr wrap="none" rtlCol="0">
              <a:spAutoFit/>
            </a:bodyPr>
            <a:lstStyle/>
            <a:p>
              <a:r>
                <a:rPr lang="ru-RU" sz="1200" dirty="0" smtClean="0">
                  <a:latin typeface="+mn-lt"/>
                </a:rPr>
                <a:t>Для повышения производительности необходимо</a:t>
              </a:r>
              <a:r>
                <a:rPr lang="en-US" sz="1200" b="1" dirty="0" smtClean="0">
                  <a:latin typeface="+mn-lt"/>
                </a:rPr>
                <a:t>:</a:t>
              </a:r>
              <a:endParaRPr lang="en-US" sz="1200" b="1" dirty="0">
                <a:latin typeface="+mn-lt"/>
              </a:endParaRPr>
            </a:p>
          </p:txBody>
        </p:sp>
        <p:cxnSp>
          <p:nvCxnSpPr>
            <p:cNvPr id="36" name="Straight Connector 35"/>
            <p:cNvCxnSpPr/>
            <p:nvPr/>
          </p:nvCxnSpPr>
          <p:spPr bwMode="auto">
            <a:xfrm>
              <a:off x="6609993" y="4216524"/>
              <a:ext cx="289263" cy="171332"/>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37" name="Straight Connector 36"/>
            <p:cNvCxnSpPr/>
            <p:nvPr/>
          </p:nvCxnSpPr>
          <p:spPr bwMode="auto">
            <a:xfrm>
              <a:off x="5351514" y="5010150"/>
              <a:ext cx="548640" cy="9144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38" name="Straight Connector 37"/>
            <p:cNvCxnSpPr/>
            <p:nvPr/>
          </p:nvCxnSpPr>
          <p:spPr bwMode="auto">
            <a:xfrm flipH="1">
              <a:off x="3785057" y="4075745"/>
              <a:ext cx="222341" cy="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39" name="Straight Connector 38"/>
            <p:cNvCxnSpPr/>
            <p:nvPr/>
          </p:nvCxnSpPr>
          <p:spPr bwMode="auto">
            <a:xfrm flipV="1">
              <a:off x="4385285" y="1805674"/>
              <a:ext cx="365760" cy="64008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40" name="Straight Connector 39"/>
            <p:cNvCxnSpPr/>
            <p:nvPr/>
          </p:nvCxnSpPr>
          <p:spPr bwMode="auto">
            <a:xfrm flipV="1">
              <a:off x="6629592" y="2495165"/>
              <a:ext cx="274320" cy="27432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41" name="Straight Connector 40"/>
            <p:cNvCxnSpPr/>
            <p:nvPr/>
          </p:nvCxnSpPr>
          <p:spPr bwMode="auto">
            <a:xfrm flipV="1">
              <a:off x="5229953" y="1613817"/>
              <a:ext cx="457200" cy="274320"/>
            </a:xfrm>
            <a:prstGeom prst="line">
              <a:avLst/>
            </a:prstGeom>
            <a:noFill/>
            <a:ln w="28575" cap="flat" cmpd="sng" algn="ctr">
              <a:solidFill>
                <a:schemeClr val="bg2">
                  <a:lumMod val="75000"/>
                </a:schemeClr>
              </a:solidFill>
              <a:prstDash val="solid"/>
              <a:round/>
              <a:headEnd type="none" w="med" len="med"/>
              <a:tailEnd type="none" w="med" len="med"/>
            </a:ln>
            <a:effectLst/>
          </p:spPr>
        </p:cxnSp>
        <p:sp>
          <p:nvSpPr>
            <p:cNvPr id="42" name="TextBox 41"/>
            <p:cNvSpPr txBox="1"/>
            <p:nvPr/>
          </p:nvSpPr>
          <p:spPr>
            <a:xfrm>
              <a:off x="4681678" y="3015601"/>
              <a:ext cx="1301573" cy="861774"/>
            </a:xfrm>
            <a:prstGeom prst="rect">
              <a:avLst/>
            </a:prstGeom>
            <a:noFill/>
          </p:spPr>
          <p:txBody>
            <a:bodyPr wrap="square" rtlCol="0">
              <a:spAutoFit/>
            </a:bodyPr>
            <a:lstStyle/>
            <a:p>
              <a:pPr algn="ctr">
                <a:buNone/>
              </a:pPr>
              <a:r>
                <a:rPr lang="ru-RU" sz="1000" b="1" dirty="0" smtClean="0">
                  <a:latin typeface="+mn-lt"/>
                </a:rPr>
                <a:t>Высокие стандарты банковского обслуживания МСП</a:t>
              </a:r>
              <a:endParaRPr lang="en-US" sz="1000" b="1" dirty="0">
                <a:latin typeface="+mn-lt"/>
              </a:endParaRPr>
            </a:p>
          </p:txBody>
        </p:sp>
        <p:sp>
          <p:nvSpPr>
            <p:cNvPr id="43" name="TextBox 42"/>
            <p:cNvSpPr txBox="1"/>
            <p:nvPr/>
          </p:nvSpPr>
          <p:spPr>
            <a:xfrm>
              <a:off x="5704880" y="936571"/>
              <a:ext cx="3394328" cy="1169551"/>
            </a:xfrm>
            <a:prstGeom prst="rect">
              <a:avLst/>
            </a:prstGeom>
            <a:noFill/>
          </p:spPr>
          <p:txBody>
            <a:bodyPr wrap="square" rtlCol="0">
              <a:spAutoFit/>
            </a:bodyPr>
            <a:lstStyle/>
            <a:p>
              <a:pPr marL="114300" indent="-114300">
                <a:buFont typeface="Arial" pitchFamily="34" charset="0"/>
                <a:buChar char="•"/>
              </a:pPr>
              <a:r>
                <a:rPr lang="ru-RU" sz="1000" dirty="0" smtClean="0">
                  <a:latin typeface="+mn-lt"/>
                </a:rPr>
                <a:t>Глубокое понимание целевого рынка и его потенциала</a:t>
              </a:r>
              <a:endParaRPr lang="en-US" sz="1000" dirty="0" smtClean="0">
                <a:latin typeface="+mn-lt"/>
              </a:endParaRPr>
            </a:p>
            <a:p>
              <a:pPr marL="114300" indent="-114300">
                <a:buFont typeface="Arial" pitchFamily="34" charset="0"/>
                <a:buChar char="•"/>
              </a:pPr>
              <a:r>
                <a:rPr lang="ru-RU" sz="1000" dirty="0" smtClean="0">
                  <a:latin typeface="+mn-lt"/>
                </a:rPr>
                <a:t>Четкое определение </a:t>
              </a:r>
              <a:r>
                <a:rPr lang="ru-RU" sz="1000" dirty="0">
                  <a:latin typeface="+mn-lt"/>
                </a:rPr>
                <a:t>МСП сегмента и его составляющих, доведенное до сведения и элементов</a:t>
              </a:r>
              <a:r>
                <a:rPr lang="ru-RU" sz="1000" dirty="0" smtClean="0">
                  <a:latin typeface="+mn-lt"/>
                </a:rPr>
                <a:t>, понятное всем сотрудникам банка</a:t>
              </a:r>
            </a:p>
            <a:p>
              <a:pPr marL="114300" indent="-114300">
                <a:buFont typeface="Arial" pitchFamily="34" charset="0"/>
                <a:buChar char="•"/>
              </a:pPr>
              <a:r>
                <a:rPr lang="ru-RU" sz="1000" dirty="0" smtClean="0">
                  <a:latin typeface="+mn-lt"/>
                </a:rPr>
                <a:t>Бизнес/операционная модель, которая это отражает</a:t>
              </a:r>
              <a:endParaRPr lang="en-US" sz="1000" dirty="0" smtClean="0">
                <a:latin typeface="+mn-lt"/>
              </a:endParaRPr>
            </a:p>
          </p:txBody>
        </p:sp>
        <p:sp>
          <p:nvSpPr>
            <p:cNvPr id="44" name="TextBox 43"/>
            <p:cNvSpPr txBox="1"/>
            <p:nvPr/>
          </p:nvSpPr>
          <p:spPr>
            <a:xfrm>
              <a:off x="3798705" y="5101590"/>
              <a:ext cx="4612326" cy="1315745"/>
            </a:xfrm>
            <a:prstGeom prst="rect">
              <a:avLst/>
            </a:prstGeom>
            <a:noFill/>
          </p:spPr>
          <p:txBody>
            <a:bodyPr wrap="square" rtlCol="0">
              <a:spAutoFit/>
            </a:bodyPr>
            <a:lstStyle/>
            <a:p>
              <a:pPr marL="114300" indent="-114300" fontAlgn="base">
                <a:lnSpc>
                  <a:spcPct val="90000"/>
                </a:lnSpc>
                <a:spcBef>
                  <a:spcPts val="300"/>
                </a:spcBef>
                <a:spcAft>
                  <a:spcPct val="0"/>
                </a:spcAft>
                <a:buClr>
                  <a:srgbClr val="000000"/>
                </a:buClr>
                <a:buSzPct val="100000"/>
                <a:buFont typeface="Arial" pitchFamily="34" charset="0"/>
                <a:buChar char="•"/>
              </a:pPr>
              <a:r>
                <a:rPr lang="ru-RU" sz="1000" dirty="0" smtClean="0">
                  <a:latin typeface="+mn-lt"/>
                </a:rPr>
                <a:t>Понятная структура продаж и четкое определение ролей </a:t>
              </a:r>
            </a:p>
            <a:p>
              <a:pPr marL="114300" indent="-114300" fontAlgn="base">
                <a:lnSpc>
                  <a:spcPct val="90000"/>
                </a:lnSpc>
                <a:spcBef>
                  <a:spcPts val="300"/>
                </a:spcBef>
                <a:spcAft>
                  <a:spcPct val="0"/>
                </a:spcAft>
                <a:buClr>
                  <a:srgbClr val="000000"/>
                </a:buClr>
                <a:buSzPct val="100000"/>
                <a:buFont typeface="Arial" pitchFamily="34" charset="0"/>
                <a:buChar char="•"/>
              </a:pPr>
              <a:r>
                <a:rPr lang="ru-RU" sz="1000" dirty="0" smtClean="0">
                  <a:latin typeface="+mn-lt"/>
                </a:rPr>
                <a:t>Портфели клиентов разделены исходя из их стоимости и потенциала – более пассивные </a:t>
              </a:r>
              <a:r>
                <a:rPr lang="ru-RU" sz="1000" dirty="0" smtClean="0">
                  <a:solidFill>
                    <a:srgbClr val="FF0000"/>
                  </a:solidFill>
                  <a:latin typeface="+mn-lt"/>
                </a:rPr>
                <a:t>(стандартные) </a:t>
              </a:r>
              <a:r>
                <a:rPr lang="ru-RU" sz="1000" dirty="0" smtClean="0">
                  <a:latin typeface="+mn-lt"/>
                </a:rPr>
                <a:t>для менее ценных клиентов, более персонифицированные </a:t>
              </a:r>
              <a:r>
                <a:rPr lang="ru-RU" sz="1000" dirty="0" smtClean="0">
                  <a:solidFill>
                    <a:srgbClr val="FF0000"/>
                  </a:solidFill>
                  <a:latin typeface="+mn-lt"/>
                </a:rPr>
                <a:t>(менее стандартные)</a:t>
              </a:r>
              <a:r>
                <a:rPr lang="ru-RU" sz="1000" dirty="0" smtClean="0">
                  <a:latin typeface="+mn-lt"/>
                </a:rPr>
                <a:t> для ценных клиентов с большим потенциалом</a:t>
              </a:r>
            </a:p>
            <a:p>
              <a:pPr marL="114300" indent="-114300" fontAlgn="base">
                <a:lnSpc>
                  <a:spcPct val="90000"/>
                </a:lnSpc>
                <a:spcBef>
                  <a:spcPts val="300"/>
                </a:spcBef>
                <a:spcAft>
                  <a:spcPct val="0"/>
                </a:spcAft>
                <a:buClr>
                  <a:srgbClr val="000000"/>
                </a:buClr>
                <a:buSzPct val="100000"/>
                <a:buFont typeface="Arial" pitchFamily="34" charset="0"/>
                <a:buChar char="•"/>
              </a:pPr>
              <a:r>
                <a:rPr lang="ru-RU" sz="1000" dirty="0" smtClean="0">
                  <a:latin typeface="+mn-lt"/>
                </a:rPr>
                <a:t>«Пакетирование» для увеличения потребления продуктов и доходов</a:t>
              </a:r>
              <a:endParaRPr lang="en-US" sz="1000" dirty="0" smtClean="0">
                <a:latin typeface="+mn-lt"/>
              </a:endParaRPr>
            </a:p>
            <a:p>
              <a:pPr marL="114300" indent="-114300" fontAlgn="base">
                <a:lnSpc>
                  <a:spcPct val="90000"/>
                </a:lnSpc>
                <a:spcBef>
                  <a:spcPts val="300"/>
                </a:spcBef>
                <a:spcAft>
                  <a:spcPct val="0"/>
                </a:spcAft>
                <a:buClr>
                  <a:srgbClr val="000000"/>
                </a:buClr>
                <a:buSzPct val="100000"/>
                <a:buFont typeface="Arial" pitchFamily="34" charset="0"/>
                <a:buChar char="•"/>
              </a:pPr>
              <a:endParaRPr lang="en-US" sz="1000" dirty="0" smtClean="0">
                <a:latin typeface="+mn-lt"/>
              </a:endParaRPr>
            </a:p>
          </p:txBody>
        </p:sp>
        <p:sp>
          <p:nvSpPr>
            <p:cNvPr id="45" name="TextBox 44"/>
            <p:cNvSpPr txBox="1"/>
            <p:nvPr/>
          </p:nvSpPr>
          <p:spPr>
            <a:xfrm>
              <a:off x="2843859" y="928764"/>
              <a:ext cx="2667001" cy="900246"/>
            </a:xfrm>
            <a:prstGeom prst="rect">
              <a:avLst/>
            </a:prstGeom>
            <a:noFill/>
          </p:spPr>
          <p:txBody>
            <a:bodyPr wrap="square" rtlCol="0">
              <a:spAutoFit/>
            </a:bodyPr>
            <a:lstStyle/>
            <a:p>
              <a:pPr algn="r">
                <a:lnSpc>
                  <a:spcPct val="90000"/>
                </a:lnSpc>
                <a:spcBef>
                  <a:spcPts val="300"/>
                </a:spcBef>
                <a:buClr>
                  <a:srgbClr val="000000"/>
                </a:buClr>
                <a:buSzPct val="100000"/>
              </a:pPr>
              <a:r>
                <a:rPr lang="ru-RU" sz="1000" dirty="0">
                  <a:latin typeface="+mn-lt"/>
                </a:rPr>
                <a:t>Разработка предложения НФУ</a:t>
              </a:r>
              <a:r>
                <a:rPr lang="en-US" sz="1000" dirty="0">
                  <a:latin typeface="+mn-lt"/>
                </a:rPr>
                <a:t> </a:t>
              </a:r>
              <a:r>
                <a:rPr lang="ru-RU" sz="1000" dirty="0">
                  <a:latin typeface="+mn-lt"/>
                </a:rPr>
                <a:t>для дифференциации</a:t>
              </a:r>
              <a:endParaRPr lang="en-US" sz="1000" dirty="0">
                <a:latin typeface="+mn-lt"/>
              </a:endParaRPr>
            </a:p>
            <a:p>
              <a:pPr marL="282575" indent="-163513" algn="r" fontAlgn="base">
                <a:lnSpc>
                  <a:spcPct val="90000"/>
                </a:lnSpc>
                <a:spcBef>
                  <a:spcPts val="300"/>
                </a:spcBef>
                <a:spcAft>
                  <a:spcPct val="0"/>
                </a:spcAft>
                <a:buClr>
                  <a:srgbClr val="000000"/>
                </a:buClr>
                <a:buSzPct val="100000"/>
                <a:buFont typeface="Wingdings" pitchFamily="2" charset="2"/>
                <a:buChar char="ü"/>
              </a:pPr>
              <a:r>
                <a:rPr lang="ru-RU" sz="1000" dirty="0" smtClean="0">
                  <a:latin typeface="+mn-lt"/>
                </a:rPr>
                <a:t>вебсайт</a:t>
              </a:r>
              <a:endParaRPr lang="en-US" sz="1000" dirty="0" smtClean="0">
                <a:latin typeface="+mn-lt"/>
              </a:endParaRPr>
            </a:p>
            <a:p>
              <a:pPr marL="282575" indent="-163513" algn="r" fontAlgn="base">
                <a:lnSpc>
                  <a:spcPct val="90000"/>
                </a:lnSpc>
                <a:spcBef>
                  <a:spcPts val="300"/>
                </a:spcBef>
                <a:spcAft>
                  <a:spcPct val="0"/>
                </a:spcAft>
                <a:buClr>
                  <a:srgbClr val="000000"/>
                </a:buClr>
                <a:buSzPct val="100000"/>
                <a:buFont typeface="Wingdings" pitchFamily="2" charset="2"/>
                <a:buChar char="ü"/>
              </a:pPr>
              <a:r>
                <a:rPr lang="ru-RU" sz="1000" dirty="0" smtClean="0">
                  <a:latin typeface="+mn-lt"/>
                </a:rPr>
                <a:t>тренинги/семинары</a:t>
              </a:r>
              <a:endParaRPr lang="en-US" sz="1000" dirty="0">
                <a:latin typeface="+mn-lt"/>
              </a:endParaRPr>
            </a:p>
            <a:p>
              <a:pPr marL="282575" indent="-163513" algn="r" fontAlgn="base">
                <a:lnSpc>
                  <a:spcPct val="90000"/>
                </a:lnSpc>
                <a:spcBef>
                  <a:spcPts val="300"/>
                </a:spcBef>
                <a:spcAft>
                  <a:spcPct val="0"/>
                </a:spcAft>
                <a:buClr>
                  <a:srgbClr val="000000"/>
                </a:buClr>
                <a:buSzPct val="100000"/>
                <a:buFont typeface="Wingdings" pitchFamily="2" charset="2"/>
                <a:buChar char="ü"/>
              </a:pPr>
              <a:r>
                <a:rPr lang="ru-RU" sz="1000" dirty="0" smtClean="0">
                  <a:latin typeface="+mn-lt"/>
                </a:rPr>
                <a:t>консультации</a:t>
              </a:r>
              <a:endParaRPr lang="en-US" sz="1000" dirty="0" smtClean="0">
                <a:latin typeface="+mn-lt"/>
              </a:endParaRPr>
            </a:p>
          </p:txBody>
        </p:sp>
        <p:sp>
          <p:nvSpPr>
            <p:cNvPr id="46" name="TextBox 45"/>
            <p:cNvSpPr txBox="1"/>
            <p:nvPr/>
          </p:nvSpPr>
          <p:spPr>
            <a:xfrm>
              <a:off x="6885311" y="4069930"/>
              <a:ext cx="2200275" cy="1169551"/>
            </a:xfrm>
            <a:prstGeom prst="rect">
              <a:avLst/>
            </a:prstGeom>
            <a:noFill/>
          </p:spPr>
          <p:txBody>
            <a:bodyPr wrap="square" rtlCol="0">
              <a:spAutoFit/>
            </a:bodyPr>
            <a:lstStyle/>
            <a:p>
              <a:r>
                <a:rPr lang="ru-RU" sz="1000" dirty="0">
                  <a:latin typeface="+mn-lt"/>
                </a:rPr>
                <a:t>Использование тренингов и информирование о стратегии для обеспечения </a:t>
              </a:r>
              <a:r>
                <a:rPr lang="ru-RU" sz="1000" dirty="0">
                  <a:solidFill>
                    <a:srgbClr val="FF0000"/>
                  </a:solidFill>
                  <a:latin typeface="+mn-lt"/>
                </a:rPr>
                <a:t>стандартного и последовательного </a:t>
              </a:r>
              <a:r>
                <a:rPr lang="ru-RU" sz="1000" dirty="0">
                  <a:latin typeface="+mn-lt"/>
                </a:rPr>
                <a:t>подхода  к работе с клиентами, независимо от канала продаж</a:t>
              </a:r>
              <a:endParaRPr lang="en-US" sz="1000" dirty="0">
                <a:latin typeface="+mn-lt"/>
              </a:endParaRPr>
            </a:p>
            <a:p>
              <a:pPr marL="114300" indent="-114300">
                <a:buFont typeface="Arial" pitchFamily="34" charset="0"/>
                <a:buChar char="•"/>
              </a:pPr>
              <a:endParaRPr lang="en-US" sz="1000" dirty="0" smtClean="0">
                <a:latin typeface="+mn-lt"/>
              </a:endParaRPr>
            </a:p>
          </p:txBody>
        </p:sp>
        <p:sp>
          <p:nvSpPr>
            <p:cNvPr id="47" name="TextBox 46"/>
            <p:cNvSpPr txBox="1"/>
            <p:nvPr/>
          </p:nvSpPr>
          <p:spPr>
            <a:xfrm>
              <a:off x="2201537" y="1452954"/>
              <a:ext cx="1789694" cy="5016758"/>
            </a:xfrm>
            <a:prstGeom prst="rect">
              <a:avLst/>
            </a:prstGeom>
            <a:noFill/>
          </p:spPr>
          <p:txBody>
            <a:bodyPr wrap="square" rtlCol="0">
              <a:spAutoFit/>
            </a:bodyPr>
            <a:lstStyle/>
            <a:p>
              <a:pPr marL="114300" indent="-114300">
                <a:buFont typeface="Arial" pitchFamily="34" charset="0"/>
                <a:buChar char="•"/>
              </a:pPr>
              <a:r>
                <a:rPr lang="ru-RU" sz="1000" dirty="0">
                  <a:latin typeface="+mn-lt"/>
                </a:rPr>
                <a:t>ПО для отслеживания этапов </a:t>
              </a:r>
              <a:r>
                <a:rPr lang="ru-RU" sz="1000" dirty="0" smtClean="0">
                  <a:latin typeface="+mn-lt"/>
                </a:rPr>
                <a:t>по </a:t>
              </a:r>
              <a:r>
                <a:rPr lang="ru-RU" sz="1000" dirty="0" err="1" smtClean="0">
                  <a:latin typeface="+mn-lt"/>
                </a:rPr>
                <a:t>оработке</a:t>
              </a:r>
              <a:r>
                <a:rPr lang="ru-RU" sz="1000" dirty="0" smtClean="0">
                  <a:latin typeface="+mn-lt"/>
                </a:rPr>
                <a:t> заявке</a:t>
              </a:r>
              <a:endParaRPr lang="en-US" sz="1000" dirty="0">
                <a:latin typeface="+mn-lt"/>
              </a:endParaRPr>
            </a:p>
            <a:p>
              <a:pPr marL="114300" indent="-114300">
                <a:buFont typeface="Arial" pitchFamily="34" charset="0"/>
                <a:buChar char="•"/>
              </a:pPr>
              <a:r>
                <a:rPr lang="ru-RU" sz="1000" dirty="0">
                  <a:latin typeface="+mn-lt"/>
                </a:rPr>
                <a:t>Договоры на обслуживание по всей цепочке для сокращения времени обработки заявок</a:t>
              </a:r>
            </a:p>
            <a:p>
              <a:pPr marL="114300" indent="-114300">
                <a:buFont typeface="Arial" pitchFamily="34" charset="0"/>
                <a:buChar char="•"/>
              </a:pPr>
              <a:r>
                <a:rPr lang="ru-RU" sz="1000" dirty="0" smtClean="0">
                  <a:solidFill>
                    <a:srgbClr val="FF0000"/>
                  </a:solidFill>
                  <a:latin typeface="+mn-lt"/>
                </a:rPr>
                <a:t>Параметризированная</a:t>
              </a:r>
              <a:r>
                <a:rPr lang="ru-RU" sz="1000" dirty="0" smtClean="0">
                  <a:latin typeface="+mn-lt"/>
                </a:rPr>
                <a:t> </a:t>
              </a:r>
              <a:r>
                <a:rPr lang="ru-RU" sz="1000" dirty="0">
                  <a:latin typeface="+mn-lt"/>
                </a:rPr>
                <a:t>кредитная программа для «М» </a:t>
              </a:r>
              <a:r>
                <a:rPr lang="ru-RU" sz="1000" dirty="0" smtClean="0">
                  <a:latin typeface="+mn-lt"/>
                </a:rPr>
                <a:t>компаний</a:t>
              </a:r>
            </a:p>
            <a:p>
              <a:pPr marL="114300" indent="-114300">
                <a:buFont typeface="Arial" pitchFamily="34" charset="0"/>
                <a:buChar char="•"/>
              </a:pPr>
              <a:r>
                <a:rPr lang="ru-RU" sz="1000" dirty="0" smtClean="0">
                  <a:latin typeface="+mn-lt"/>
                </a:rPr>
                <a:t>Кредитный </a:t>
              </a:r>
              <a:r>
                <a:rPr lang="ru-RU" sz="1000" dirty="0" err="1" smtClean="0">
                  <a:latin typeface="+mn-lt"/>
                </a:rPr>
                <a:t>скоринг</a:t>
              </a:r>
              <a:r>
                <a:rPr lang="ru-RU" sz="1000" dirty="0" smtClean="0">
                  <a:latin typeface="+mn-lt"/>
                </a:rPr>
                <a:t> для обеспечения </a:t>
              </a:r>
              <a:r>
                <a:rPr lang="ru-RU" sz="1000" dirty="0" smtClean="0">
                  <a:solidFill>
                    <a:srgbClr val="FF0000"/>
                  </a:solidFill>
                  <a:latin typeface="+mn-lt"/>
                </a:rPr>
                <a:t>последовательного</a:t>
              </a:r>
              <a:r>
                <a:rPr lang="ru-RU" sz="1000" dirty="0" smtClean="0">
                  <a:latin typeface="+mn-lt"/>
                </a:rPr>
                <a:t> и быстрого принятия решений </a:t>
              </a:r>
            </a:p>
            <a:p>
              <a:pPr marL="114300" indent="-114300">
                <a:buFont typeface="Arial" pitchFamily="34" charset="0"/>
                <a:buChar char="•"/>
              </a:pPr>
              <a:r>
                <a:rPr lang="ru-RU" sz="1000" dirty="0" smtClean="0">
                  <a:solidFill>
                    <a:srgbClr val="FF0000"/>
                  </a:solidFill>
                  <a:latin typeface="+mn-lt"/>
                </a:rPr>
                <a:t>Упрощенные анкеты – </a:t>
              </a:r>
              <a:r>
                <a:rPr lang="ru-RU" sz="1000" dirty="0">
                  <a:latin typeface="+mn-lt"/>
                </a:rPr>
                <a:t>ключевая информация, необходимая </a:t>
              </a:r>
              <a:r>
                <a:rPr lang="ru-RU" sz="1000" dirty="0" smtClean="0">
                  <a:latin typeface="+mn-lt"/>
                </a:rPr>
                <a:t>для </a:t>
              </a:r>
              <a:r>
                <a:rPr lang="ru-RU" sz="1000" dirty="0">
                  <a:latin typeface="+mn-lt"/>
                </a:rPr>
                <a:t>принятия </a:t>
              </a:r>
              <a:r>
                <a:rPr lang="ru-RU" sz="1000" dirty="0" smtClean="0">
                  <a:latin typeface="+mn-lt"/>
                </a:rPr>
                <a:t>решений</a:t>
              </a:r>
            </a:p>
            <a:p>
              <a:pPr marL="114300" indent="-114300">
                <a:buFont typeface="Arial" pitchFamily="34" charset="0"/>
                <a:buChar char="•"/>
              </a:pPr>
              <a:r>
                <a:rPr lang="ru-RU" sz="1000" dirty="0" smtClean="0">
                  <a:solidFill>
                    <a:srgbClr val="FF0000"/>
                  </a:solidFill>
                  <a:latin typeface="+mn-lt"/>
                </a:rPr>
                <a:t>Стандартная система </a:t>
              </a:r>
              <a:r>
                <a:rPr lang="ru-RU" sz="1000" dirty="0" smtClean="0">
                  <a:latin typeface="+mn-lt"/>
                </a:rPr>
                <a:t>ранних </a:t>
              </a:r>
              <a:r>
                <a:rPr lang="ru-RU" sz="1000" dirty="0">
                  <a:latin typeface="+mn-lt"/>
                </a:rPr>
                <a:t>сигналов для избегания потерь при обслуживании кредитов </a:t>
              </a:r>
              <a:endParaRPr lang="ru-RU" sz="1000" dirty="0" smtClean="0">
                <a:latin typeface="+mn-lt"/>
              </a:endParaRPr>
            </a:p>
            <a:p>
              <a:pPr marL="114300" indent="-114300">
                <a:buFont typeface="Arial" pitchFamily="34" charset="0"/>
                <a:buChar char="•"/>
              </a:pPr>
              <a:r>
                <a:rPr lang="ru-RU" sz="1000" dirty="0" smtClean="0">
                  <a:latin typeface="+mn-lt"/>
                </a:rPr>
                <a:t>ПО для отслеживания сбора платежей – для роста эффективности и минимизации издержек</a:t>
              </a:r>
              <a:endParaRPr lang="ru-RU" sz="1000" dirty="0">
                <a:latin typeface="+mn-lt"/>
              </a:endParaRPr>
            </a:p>
          </p:txBody>
        </p:sp>
        <p:cxnSp>
          <p:nvCxnSpPr>
            <p:cNvPr id="48" name="Straight Connector 47"/>
            <p:cNvCxnSpPr/>
            <p:nvPr/>
          </p:nvCxnSpPr>
          <p:spPr bwMode="auto">
            <a:xfrm>
              <a:off x="5217130" y="5104250"/>
              <a:ext cx="1907067" cy="0"/>
            </a:xfrm>
            <a:prstGeom prst="line">
              <a:avLst/>
            </a:prstGeom>
            <a:noFill/>
            <a:ln w="28575" cap="flat" cmpd="sng" algn="ctr">
              <a:solidFill>
                <a:schemeClr val="bg2">
                  <a:lumMod val="75000"/>
                </a:schemeClr>
              </a:solidFill>
              <a:prstDash val="solid"/>
              <a:round/>
              <a:headEnd type="none" w="med" len="med"/>
              <a:tailEnd type="none" w="med" len="med"/>
            </a:ln>
            <a:effectLst/>
          </p:spPr>
        </p:cxnSp>
        <p:cxnSp>
          <p:nvCxnSpPr>
            <p:cNvPr id="49" name="Straight Connector 48"/>
            <p:cNvCxnSpPr/>
            <p:nvPr/>
          </p:nvCxnSpPr>
          <p:spPr bwMode="auto">
            <a:xfrm>
              <a:off x="3798705" y="3755241"/>
              <a:ext cx="0" cy="733287"/>
            </a:xfrm>
            <a:prstGeom prst="line">
              <a:avLst/>
            </a:prstGeom>
            <a:noFill/>
            <a:ln w="28575" cap="flat" cmpd="sng" algn="ctr">
              <a:solidFill>
                <a:schemeClr val="bg2">
                  <a:lumMod val="75000"/>
                </a:schemeClr>
              </a:solidFill>
              <a:prstDash val="solid"/>
              <a:round/>
              <a:headEnd type="none" w="med" len="med"/>
              <a:tailEnd type="none" w="med" len="med"/>
            </a:ln>
            <a:effectLst/>
          </p:spPr>
        </p:cxnSp>
        <p:grpSp>
          <p:nvGrpSpPr>
            <p:cNvPr id="50" name="Group 15"/>
            <p:cNvGrpSpPr/>
            <p:nvPr/>
          </p:nvGrpSpPr>
          <p:grpSpPr>
            <a:xfrm>
              <a:off x="3882675" y="1905000"/>
              <a:ext cx="2917041" cy="3105150"/>
              <a:chOff x="3893736" y="1866900"/>
              <a:chExt cx="2917041" cy="3105150"/>
            </a:xfrm>
          </p:grpSpPr>
          <p:sp>
            <p:nvSpPr>
              <p:cNvPr id="51" name="Hexagon 50"/>
              <p:cNvSpPr/>
              <p:nvPr/>
            </p:nvSpPr>
            <p:spPr bwMode="auto">
              <a:xfrm>
                <a:off x="4781550" y="1866900"/>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52" name="TextBox 51"/>
              <p:cNvSpPr txBox="1"/>
              <p:nvPr/>
            </p:nvSpPr>
            <p:spPr>
              <a:xfrm>
                <a:off x="4747117" y="2141229"/>
                <a:ext cx="1147579" cy="553998"/>
              </a:xfrm>
              <a:prstGeom prst="rect">
                <a:avLst/>
              </a:prstGeom>
              <a:noFill/>
            </p:spPr>
            <p:txBody>
              <a:bodyPr wrap="square" rtlCol="0">
                <a:spAutoFit/>
              </a:bodyPr>
              <a:lstStyle/>
              <a:p>
                <a:pPr algn="ctr">
                  <a:buNone/>
                </a:pPr>
                <a:r>
                  <a:rPr lang="ru-RU" sz="1000" b="1" dirty="0" smtClean="0">
                    <a:latin typeface="+mn-lt"/>
                  </a:rPr>
                  <a:t>Сегментация и операционная модель</a:t>
                </a:r>
                <a:endParaRPr lang="en-US" sz="1000" b="1" dirty="0">
                  <a:latin typeface="+mn-lt"/>
                </a:endParaRPr>
              </a:p>
            </p:txBody>
          </p:sp>
          <p:sp>
            <p:nvSpPr>
              <p:cNvPr id="53" name="Hexagon 52"/>
              <p:cNvSpPr/>
              <p:nvPr/>
            </p:nvSpPr>
            <p:spPr bwMode="auto">
              <a:xfrm>
                <a:off x="3943350" y="2393950"/>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54" name="TextBox 53"/>
              <p:cNvSpPr txBox="1"/>
              <p:nvPr/>
            </p:nvSpPr>
            <p:spPr>
              <a:xfrm>
                <a:off x="3893736" y="2720391"/>
                <a:ext cx="1199367" cy="415498"/>
              </a:xfrm>
              <a:prstGeom prst="rect">
                <a:avLst/>
              </a:prstGeom>
              <a:noFill/>
            </p:spPr>
            <p:txBody>
              <a:bodyPr wrap="square" rtlCol="0">
                <a:spAutoFit/>
              </a:bodyPr>
              <a:lstStyle/>
              <a:p>
                <a:pPr algn="ctr">
                  <a:buNone/>
                </a:pPr>
                <a:r>
                  <a:rPr lang="ru-RU" sz="1000" b="1" dirty="0" smtClean="0">
                    <a:latin typeface="+mn-lt"/>
                  </a:rPr>
                  <a:t>Нефинансовые услуги</a:t>
                </a:r>
                <a:endParaRPr lang="en-US" sz="1000" b="1" dirty="0">
                  <a:latin typeface="+mn-lt"/>
                </a:endParaRPr>
              </a:p>
            </p:txBody>
          </p:sp>
          <p:sp>
            <p:nvSpPr>
              <p:cNvPr id="55" name="Hexagon 54"/>
              <p:cNvSpPr/>
              <p:nvPr/>
            </p:nvSpPr>
            <p:spPr bwMode="auto">
              <a:xfrm>
                <a:off x="3971925" y="3438525"/>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56" name="TextBox 55"/>
              <p:cNvSpPr txBox="1"/>
              <p:nvPr/>
            </p:nvSpPr>
            <p:spPr>
              <a:xfrm>
                <a:off x="3924558" y="3764431"/>
                <a:ext cx="1195842" cy="400110"/>
              </a:xfrm>
              <a:prstGeom prst="rect">
                <a:avLst/>
              </a:prstGeom>
              <a:noFill/>
            </p:spPr>
            <p:txBody>
              <a:bodyPr wrap="square" rtlCol="0">
                <a:spAutoFit/>
              </a:bodyPr>
              <a:lstStyle/>
              <a:p>
                <a:pPr algn="ctr">
                  <a:buNone/>
                </a:pPr>
                <a:r>
                  <a:rPr lang="ru-RU" sz="1000" dirty="0" smtClean="0">
                    <a:latin typeface="+mn-lt"/>
                  </a:rPr>
                  <a:t>Кредитование и сбор платежей</a:t>
                </a:r>
                <a:endParaRPr lang="en-US" sz="1000" b="1" dirty="0">
                  <a:latin typeface="+mn-lt"/>
                </a:endParaRPr>
              </a:p>
            </p:txBody>
          </p:sp>
          <p:sp>
            <p:nvSpPr>
              <p:cNvPr id="57" name="Hexagon 56"/>
              <p:cNvSpPr/>
              <p:nvPr/>
            </p:nvSpPr>
            <p:spPr bwMode="auto">
              <a:xfrm>
                <a:off x="4819650" y="3943350"/>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58" name="TextBox 57"/>
              <p:cNvSpPr txBox="1"/>
              <p:nvPr/>
            </p:nvSpPr>
            <p:spPr>
              <a:xfrm>
                <a:off x="4755286" y="4274272"/>
                <a:ext cx="1225318" cy="415498"/>
              </a:xfrm>
              <a:prstGeom prst="rect">
                <a:avLst/>
              </a:prstGeom>
              <a:noFill/>
            </p:spPr>
            <p:txBody>
              <a:bodyPr wrap="square" rtlCol="0">
                <a:spAutoFit/>
              </a:bodyPr>
              <a:lstStyle/>
              <a:p>
                <a:pPr algn="ctr">
                  <a:buNone/>
                </a:pPr>
                <a:r>
                  <a:rPr lang="ru-RU" sz="1000" b="1" dirty="0" smtClean="0">
                    <a:latin typeface="+mn-lt"/>
                  </a:rPr>
                  <a:t>Эффективность продаж</a:t>
                </a:r>
                <a:endParaRPr lang="en-US" sz="1000" b="1" dirty="0">
                  <a:latin typeface="+mn-lt"/>
                </a:endParaRPr>
              </a:p>
            </p:txBody>
          </p:sp>
          <p:sp>
            <p:nvSpPr>
              <p:cNvPr id="59" name="Hexagon 58"/>
              <p:cNvSpPr/>
              <p:nvPr/>
            </p:nvSpPr>
            <p:spPr bwMode="auto">
              <a:xfrm>
                <a:off x="5657850" y="3409950"/>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60" name="TextBox 59"/>
              <p:cNvSpPr txBox="1"/>
              <p:nvPr/>
            </p:nvSpPr>
            <p:spPr>
              <a:xfrm>
                <a:off x="5675008" y="3699678"/>
                <a:ext cx="1066390" cy="415498"/>
              </a:xfrm>
              <a:prstGeom prst="rect">
                <a:avLst/>
              </a:prstGeom>
              <a:noFill/>
            </p:spPr>
            <p:txBody>
              <a:bodyPr wrap="square" rtlCol="0">
                <a:spAutoFit/>
              </a:bodyPr>
              <a:lstStyle/>
              <a:p>
                <a:pPr algn="ctr">
                  <a:buNone/>
                </a:pPr>
                <a:r>
                  <a:rPr lang="ru-RU" sz="1050" b="1" dirty="0" smtClean="0">
                    <a:latin typeface="+mn-lt"/>
                  </a:rPr>
                  <a:t>Работа с клиентами</a:t>
                </a:r>
                <a:endParaRPr lang="en-US" sz="1050" b="1" dirty="0">
                  <a:latin typeface="+mn-lt"/>
                </a:endParaRPr>
              </a:p>
            </p:txBody>
          </p:sp>
          <p:sp>
            <p:nvSpPr>
              <p:cNvPr id="61" name="Hexagon 60"/>
              <p:cNvSpPr/>
              <p:nvPr/>
            </p:nvSpPr>
            <p:spPr bwMode="auto">
              <a:xfrm>
                <a:off x="5638800" y="2362200"/>
                <a:ext cx="1085850" cy="1028700"/>
              </a:xfrm>
              <a:prstGeom prst="hexag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endParaRPr kumimoji="0" lang="en-US" sz="600" b="0" i="0" u="none" strike="noStrike" cap="none" normalizeH="0" baseline="0" dirty="0" smtClean="0">
                  <a:ln>
                    <a:noFill/>
                  </a:ln>
                  <a:effectLst/>
                  <a:latin typeface="+mn-lt"/>
                  <a:cs typeface="Times New Roman" pitchFamily="18" charset="0"/>
                </a:endParaRPr>
              </a:p>
            </p:txBody>
          </p:sp>
          <p:sp>
            <p:nvSpPr>
              <p:cNvPr id="62" name="TextBox 61"/>
              <p:cNvSpPr txBox="1"/>
              <p:nvPr/>
            </p:nvSpPr>
            <p:spPr>
              <a:xfrm>
                <a:off x="5558018" y="2692839"/>
                <a:ext cx="1252759" cy="400110"/>
              </a:xfrm>
              <a:prstGeom prst="rect">
                <a:avLst/>
              </a:prstGeom>
              <a:noFill/>
            </p:spPr>
            <p:txBody>
              <a:bodyPr wrap="square" rtlCol="0">
                <a:spAutoFit/>
              </a:bodyPr>
              <a:lstStyle/>
              <a:p>
                <a:pPr algn="ctr">
                  <a:buNone/>
                </a:pPr>
                <a:r>
                  <a:rPr lang="ru-RU" sz="1000" b="1" dirty="0" smtClean="0">
                    <a:latin typeface="+mn-lt"/>
                  </a:rPr>
                  <a:t>Предложение продукта</a:t>
                </a:r>
                <a:endParaRPr lang="en-US" sz="1000" b="1" dirty="0">
                  <a:latin typeface="+mn-lt"/>
                </a:endParaRPr>
              </a:p>
            </p:txBody>
          </p:sp>
        </p:grpSp>
      </p:grpSp>
      <p:sp>
        <p:nvSpPr>
          <p:cNvPr id="63" name="Title 1"/>
          <p:cNvSpPr>
            <a:spLocks noGrp="1"/>
          </p:cNvSpPr>
          <p:nvPr>
            <p:ph type="title"/>
          </p:nvPr>
        </p:nvSpPr>
        <p:spPr>
          <a:xfrm>
            <a:off x="184075" y="-9254"/>
            <a:ext cx="8846920" cy="435226"/>
          </a:xfrm>
        </p:spPr>
        <p:txBody>
          <a:bodyPr anchor="t">
            <a:normAutofit fontScale="90000"/>
          </a:bodyPr>
          <a:lstStyle/>
          <a:p>
            <a:pPr>
              <a:defRPr/>
            </a:pPr>
            <a:r>
              <a:rPr lang="en-US" sz="2400" dirty="0" smtClean="0">
                <a:solidFill>
                  <a:srgbClr val="002060"/>
                </a:solidFill>
              </a:rPr>
              <a:t>2.</a:t>
            </a:r>
            <a:r>
              <a:rPr lang="ru-RU" sz="2400" dirty="0" smtClean="0">
                <a:solidFill>
                  <a:srgbClr val="002060"/>
                </a:solidFill>
              </a:rPr>
              <a:t> </a:t>
            </a:r>
            <a:r>
              <a:rPr lang="ru-RU" sz="2400" dirty="0">
                <a:solidFill>
                  <a:srgbClr val="002060"/>
                </a:solidFill>
              </a:rPr>
              <a:t>Успешные Банки, наращивают потенциал в ключевых </a:t>
            </a:r>
            <a:r>
              <a:rPr lang="ru-RU" sz="2400" dirty="0" smtClean="0">
                <a:solidFill>
                  <a:srgbClr val="002060"/>
                </a:solidFill>
              </a:rPr>
              <a:t>областях:</a:t>
            </a:r>
            <a:endParaRPr lang="en-US" sz="2400" dirty="0" smtClean="0">
              <a:solidFill>
                <a:srgbClr val="002060"/>
              </a:solidFill>
            </a:endParaRPr>
          </a:p>
        </p:txBody>
      </p:sp>
    </p:spTree>
    <p:extLst>
      <p:ext uri="{BB962C8B-B14F-4D97-AF65-F5344CB8AC3E}">
        <p14:creationId xmlns:p14="http://schemas.microsoft.com/office/powerpoint/2010/main" val="4030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gray">
          <a:xfrm>
            <a:off x="105360" y="992492"/>
            <a:ext cx="2141912" cy="615553"/>
          </a:xfrm>
          <a:prstGeom prst="rect">
            <a:avLst/>
          </a:prstGeom>
          <a:noFill/>
          <a:ln w="9525">
            <a:noFill/>
            <a:miter lim="800000"/>
            <a:headEnd/>
            <a:tailEnd/>
          </a:ln>
        </p:spPr>
        <p:txBody>
          <a:bodyPr wrap="square" lIns="0" tIns="0" rIns="0" bIns="0">
            <a:spAutoFit/>
          </a:bodyPr>
          <a:lstStyle/>
          <a:p>
            <a:pPr algn="ctr" defTabSz="895255"/>
            <a:r>
              <a:rPr lang="ru-RU" sz="2000" dirty="0" smtClean="0">
                <a:solidFill>
                  <a:srgbClr val="002060"/>
                </a:solidFill>
                <a:latin typeface="+mn-lt"/>
                <a:cs typeface="Arial" pitchFamily="34" charset="0"/>
              </a:rPr>
              <a:t>Вид деятельности</a:t>
            </a:r>
            <a:r>
              <a:rPr lang="en-US" sz="2000" b="1" dirty="0" smtClean="0">
                <a:latin typeface="+mn-lt"/>
                <a:cs typeface="Arial" pitchFamily="34" charset="0"/>
              </a:rPr>
              <a:t> </a:t>
            </a:r>
            <a:endParaRPr lang="en-US" sz="2000" b="1" dirty="0">
              <a:latin typeface="+mn-lt"/>
              <a:cs typeface="Arial" pitchFamily="34" charset="0"/>
            </a:endParaRPr>
          </a:p>
        </p:txBody>
      </p:sp>
      <p:sp>
        <p:nvSpPr>
          <p:cNvPr id="4" name="Rectangle 6"/>
          <p:cNvSpPr>
            <a:spLocks noChangeArrowheads="1"/>
          </p:cNvSpPr>
          <p:nvPr>
            <p:custDataLst>
              <p:tags r:id="rId2"/>
            </p:custDataLst>
          </p:nvPr>
        </p:nvSpPr>
        <p:spPr bwMode="gray">
          <a:xfrm>
            <a:off x="3718718" y="1319387"/>
            <a:ext cx="4010025" cy="288658"/>
          </a:xfrm>
          <a:prstGeom prst="rect">
            <a:avLst/>
          </a:prstGeom>
          <a:noFill/>
          <a:ln w="9525">
            <a:noFill/>
            <a:miter lim="800000"/>
            <a:headEnd/>
            <a:tailEnd/>
          </a:ln>
        </p:spPr>
        <p:txBody>
          <a:bodyPr wrap="none" lIns="0" tIns="0" rIns="0" bIns="0" anchor="b"/>
          <a:lstStyle/>
          <a:p>
            <a:pPr algn="ctr" defTabSz="895255"/>
            <a:r>
              <a:rPr lang="ru-RU" sz="2000" dirty="0" smtClean="0">
                <a:solidFill>
                  <a:srgbClr val="002060"/>
                </a:solidFill>
                <a:latin typeface="+mn-lt"/>
                <a:cs typeface="Arial" pitchFamily="34" charset="0"/>
              </a:rPr>
              <a:t>Комментарии</a:t>
            </a:r>
            <a:endParaRPr lang="en-US" sz="2000" b="1" dirty="0">
              <a:solidFill>
                <a:srgbClr val="002060"/>
              </a:solidFill>
              <a:latin typeface="+mn-lt"/>
              <a:cs typeface="Arial" pitchFamily="34" charset="0"/>
            </a:endParaRPr>
          </a:p>
        </p:txBody>
      </p:sp>
      <p:sp>
        <p:nvSpPr>
          <p:cNvPr id="5" name="Rectangle 8"/>
          <p:cNvSpPr>
            <a:spLocks noChangeArrowheads="1"/>
          </p:cNvSpPr>
          <p:nvPr>
            <p:custDataLst>
              <p:tags r:id="rId3"/>
            </p:custDataLst>
          </p:nvPr>
        </p:nvSpPr>
        <p:spPr bwMode="gray">
          <a:xfrm>
            <a:off x="165192" y="2321060"/>
            <a:ext cx="1965960" cy="1463040"/>
          </a:xfrm>
          <a:prstGeom prst="rect">
            <a:avLst/>
          </a:prstGeom>
          <a:solidFill>
            <a:srgbClr val="0000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16" tIns="45716" rIns="45716" bIns="45716" anchor="ctr"/>
          <a:lstStyle/>
          <a:p>
            <a:pPr algn="ctr" defTabSz="895255">
              <a:lnSpc>
                <a:spcPct val="90000"/>
              </a:lnSpc>
              <a:defRPr/>
            </a:pPr>
            <a:r>
              <a:rPr lang="ru-RU" sz="2000" dirty="0" smtClean="0">
                <a:solidFill>
                  <a:schemeClr val="bg1"/>
                </a:solidFill>
                <a:latin typeface="+mn-lt"/>
                <a:cs typeface="Arial" pitchFamily="34" charset="0"/>
              </a:rPr>
              <a:t>Оценка</a:t>
            </a:r>
            <a:endParaRPr lang="en-US" b="1" dirty="0">
              <a:solidFill>
                <a:schemeClr val="bg1"/>
              </a:solidFill>
              <a:latin typeface="+mn-lt"/>
              <a:cs typeface="Arial" pitchFamily="34" charset="0"/>
            </a:endParaRPr>
          </a:p>
        </p:txBody>
      </p:sp>
      <p:sp>
        <p:nvSpPr>
          <p:cNvPr id="6" name="Rectangle 9"/>
          <p:cNvSpPr>
            <a:spLocks noChangeArrowheads="1"/>
          </p:cNvSpPr>
          <p:nvPr>
            <p:custDataLst>
              <p:tags r:id="rId4"/>
            </p:custDataLst>
          </p:nvPr>
        </p:nvSpPr>
        <p:spPr bwMode="gray">
          <a:xfrm>
            <a:off x="2874061" y="1922278"/>
            <a:ext cx="5701437" cy="4284250"/>
          </a:xfrm>
          <a:prstGeom prst="rect">
            <a:avLst/>
          </a:prstGeom>
          <a:noFill/>
          <a:ln w="9525">
            <a:noFill/>
            <a:miter lim="800000"/>
            <a:headEnd/>
            <a:tailEnd/>
          </a:ln>
        </p:spPr>
        <p:txBody>
          <a:bodyPr wrap="square" lIns="0" tIns="0" rIns="0" bIns="0">
            <a:spAutoFit/>
          </a:bodyPr>
          <a:lstStyle/>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При запросе информации необходимо учитывать, может ли клиент предоставить данную информацию</a:t>
            </a: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Сокращение количества повторной переработки и сбора информации</a:t>
            </a: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Использование современных технологий при сборе информации – мобильные устройства и планшеты помогут собрать и передать текущие данные «с полей» </a:t>
            </a:r>
          </a:p>
          <a:p>
            <a:pPr marL="144448" lvl="1" indent="-142860" algn="just" defTabSz="895255">
              <a:spcBef>
                <a:spcPct val="20000"/>
              </a:spcBef>
              <a:buFont typeface="Wingdings" pitchFamily="2" charset="2"/>
              <a:buChar char="§"/>
            </a:pPr>
            <a:r>
              <a:rPr lang="ru-RU" dirty="0">
                <a:solidFill>
                  <a:srgbClr val="002060"/>
                </a:solidFill>
                <a:latin typeface="+mn-lt"/>
                <a:cs typeface="Arial" pitchFamily="34" charset="0"/>
              </a:rPr>
              <a:t>Создание</a:t>
            </a:r>
            <a:r>
              <a:rPr lang="ru-RU" dirty="0" smtClean="0">
                <a:solidFill>
                  <a:srgbClr val="FF0000"/>
                </a:solidFill>
                <a:latin typeface="+mn-lt"/>
                <a:cs typeface="Arial" pitchFamily="34" charset="0"/>
              </a:rPr>
              <a:t> стандартных, упрощенных форм </a:t>
            </a:r>
            <a:r>
              <a:rPr lang="ru-RU" dirty="0" smtClean="0">
                <a:solidFill>
                  <a:srgbClr val="002060"/>
                </a:solidFill>
                <a:latin typeface="+mn-lt"/>
                <a:cs typeface="Arial" pitchFamily="34" charset="0"/>
              </a:rPr>
              <a:t>оценки и анализа клиентов</a:t>
            </a:r>
          </a:p>
          <a:p>
            <a:pPr marL="1588" lvl="1" algn="just" defTabSz="895255">
              <a:spcBef>
                <a:spcPct val="20000"/>
              </a:spcBef>
            </a:pPr>
            <a:endParaRPr lang="en-US" dirty="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Определение точек соприкосновения и узких мест </a:t>
            </a: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Создание внутренних рамочных соглашений для ограничения сроков обработки заявок</a:t>
            </a: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Установка/разработка ПО для бизнес-процессов для отслеживания проблем и задержек</a:t>
            </a:r>
            <a:endParaRPr lang="en-US" dirty="0">
              <a:solidFill>
                <a:srgbClr val="002060"/>
              </a:solidFill>
              <a:latin typeface="+mn-lt"/>
              <a:cs typeface="Arial" pitchFamily="34" charset="0"/>
            </a:endParaRPr>
          </a:p>
        </p:txBody>
      </p:sp>
      <p:sp>
        <p:nvSpPr>
          <p:cNvPr id="8" name="Rectangle 14"/>
          <p:cNvSpPr>
            <a:spLocks noChangeArrowheads="1"/>
          </p:cNvSpPr>
          <p:nvPr>
            <p:custDataLst>
              <p:tags r:id="rId5"/>
            </p:custDataLst>
          </p:nvPr>
        </p:nvSpPr>
        <p:spPr bwMode="gray">
          <a:xfrm>
            <a:off x="165192" y="4731090"/>
            <a:ext cx="1968408" cy="1463040"/>
          </a:xfrm>
          <a:prstGeom prst="rect">
            <a:avLst/>
          </a:prstGeom>
          <a:solidFill>
            <a:srgbClr val="0000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16" tIns="45716" rIns="45716" bIns="45716" anchor="ctr"/>
          <a:lstStyle/>
          <a:p>
            <a:pPr algn="ctr" defTabSz="895255">
              <a:lnSpc>
                <a:spcPct val="90000"/>
              </a:lnSpc>
              <a:defRPr/>
            </a:pPr>
            <a:r>
              <a:rPr lang="ru-RU" sz="2000" dirty="0">
                <a:solidFill>
                  <a:schemeClr val="bg1"/>
                </a:solidFill>
                <a:latin typeface="+mn-lt"/>
                <a:cs typeface="Arial" pitchFamily="34" charset="0"/>
              </a:rPr>
              <a:t>Дорожная карта рабочих процессов</a:t>
            </a:r>
          </a:p>
        </p:txBody>
      </p:sp>
      <p:sp>
        <p:nvSpPr>
          <p:cNvPr id="12" name="Rectangle 62"/>
          <p:cNvSpPr txBox="1">
            <a:spLocks noChangeArrowheads="1"/>
          </p:cNvSpPr>
          <p:nvPr>
            <p:custDataLst>
              <p:tags r:id="rId6"/>
            </p:custDataLst>
          </p:nvPr>
        </p:nvSpPr>
        <p:spPr bwMode="auto">
          <a:xfrm>
            <a:off x="144988" y="103247"/>
            <a:ext cx="8430510" cy="454025"/>
          </a:xfrm>
          <a:prstGeom prst="rect">
            <a:avLst/>
          </a:prstGeom>
          <a:noFill/>
          <a:ln w="9525">
            <a:noFill/>
            <a:miter lim="800000"/>
            <a:headEnd/>
            <a:tailEnd/>
          </a:ln>
        </p:spPr>
        <p:txBody>
          <a:bodyPr vert="horz" wrap="square" lIns="89602" tIns="44801" rIns="89602" bIns="44801" numCol="1" anchor="ctr" anchorCtr="0" compatLnSpc="1">
            <a:prstTxWarp prst="textNoShape">
              <a:avLst/>
            </a:prstTxWarp>
          </a:bodyPr>
          <a:lstStyle/>
          <a:p>
            <a:pPr defTabSz="914303" eaLnBrk="0" hangingPunct="0">
              <a:defRPr/>
            </a:pPr>
            <a:r>
              <a:rPr lang="en-US" sz="2400" b="0" dirty="0" smtClean="0">
                <a:solidFill>
                  <a:srgbClr val="002060"/>
                </a:solidFill>
                <a:latin typeface="+mn-lt"/>
                <a:cs typeface="Arial" pitchFamily="34" charset="0"/>
              </a:rPr>
              <a:t>3. </a:t>
            </a:r>
            <a:r>
              <a:rPr lang="ru-RU" sz="2400" b="0" dirty="0" smtClean="0">
                <a:solidFill>
                  <a:srgbClr val="002060"/>
                </a:solidFill>
                <a:latin typeface="+mn-lt"/>
                <a:cs typeface="Arial" pitchFamily="34" charset="0"/>
              </a:rPr>
              <a:t>Улучшение качества процесса кредитования МСП</a:t>
            </a:r>
            <a:endParaRPr lang="en-US" sz="2400" b="0" dirty="0" smtClean="0">
              <a:solidFill>
                <a:srgbClr val="002060"/>
              </a:solidFill>
              <a:latin typeface="+mn-lt"/>
              <a:cs typeface="Arial" pitchFamily="34" charset="0"/>
            </a:endParaRPr>
          </a:p>
        </p:txBody>
      </p:sp>
      <p:sp>
        <p:nvSpPr>
          <p:cNvPr id="15" name="Down Arrow 42"/>
          <p:cNvSpPr>
            <a:spLocks noChangeArrowheads="1"/>
          </p:cNvSpPr>
          <p:nvPr/>
        </p:nvSpPr>
        <p:spPr bwMode="auto">
          <a:xfrm rot="16200000">
            <a:off x="2171134" y="5193179"/>
            <a:ext cx="760413" cy="441325"/>
          </a:xfrm>
          <a:prstGeom prst="downArrow">
            <a:avLst>
              <a:gd name="adj1" fmla="val 50000"/>
              <a:gd name="adj2" fmla="val 50000"/>
            </a:avLst>
          </a:prstGeom>
          <a:gradFill rotWithShape="1">
            <a:gsLst>
              <a:gs pos="0">
                <a:srgbClr val="9C9CFF"/>
              </a:gs>
              <a:gs pos="35001">
                <a:srgbClr val="BABAFF"/>
              </a:gs>
              <a:gs pos="100000">
                <a:srgbClr val="E4E4FF"/>
              </a:gs>
            </a:gsLst>
            <a:lin ang="16200000" scaled="1"/>
          </a:gradFill>
          <a:ln w="9525" algn="ctr">
            <a:solidFill>
              <a:srgbClr val="2828B8"/>
            </a:solidFill>
            <a:miter lim="800000"/>
            <a:headEnd/>
            <a:tailEnd/>
          </a:ln>
          <a:effectLst>
            <a:outerShdw dist="20000" dir="5400000" rotWithShape="0">
              <a:srgbClr val="000000">
                <a:alpha val="37999"/>
              </a:srgbClr>
            </a:outerShdw>
          </a:effectLst>
        </p:spPr>
        <p:txBody>
          <a:bodyPr vert="eaVert" lIns="89602" tIns="44801" rIns="89602" bIns="44801"/>
          <a:lstStyle/>
          <a:p>
            <a:pPr marL="114288" indent="-114288" defTabSz="895255">
              <a:spcBef>
                <a:spcPct val="50000"/>
              </a:spcBef>
              <a:buFontTx/>
              <a:buChar char="•"/>
              <a:defRPr/>
            </a:pPr>
            <a:endParaRPr lang="el-GR" sz="1300" dirty="0">
              <a:effectLst>
                <a:outerShdw blurRad="38100" dist="38100" dir="2700000" algn="tl">
                  <a:srgbClr val="FFFFFF"/>
                </a:outerShdw>
              </a:effectLst>
              <a:latin typeface="+mn-lt"/>
              <a:cs typeface="Times New Roman" pitchFamily="18" charset="0"/>
            </a:endParaRPr>
          </a:p>
        </p:txBody>
      </p:sp>
      <p:sp>
        <p:nvSpPr>
          <p:cNvPr id="19" name="Down Arrow 42"/>
          <p:cNvSpPr>
            <a:spLocks noChangeArrowheads="1"/>
          </p:cNvSpPr>
          <p:nvPr/>
        </p:nvSpPr>
        <p:spPr bwMode="auto">
          <a:xfrm rot="16200000">
            <a:off x="2171134" y="2831917"/>
            <a:ext cx="760413" cy="441325"/>
          </a:xfrm>
          <a:prstGeom prst="downArrow">
            <a:avLst>
              <a:gd name="adj1" fmla="val 50000"/>
              <a:gd name="adj2" fmla="val 50000"/>
            </a:avLst>
          </a:prstGeom>
          <a:gradFill rotWithShape="1">
            <a:gsLst>
              <a:gs pos="0">
                <a:srgbClr val="9C9CFF"/>
              </a:gs>
              <a:gs pos="35001">
                <a:srgbClr val="BABAFF"/>
              </a:gs>
              <a:gs pos="100000">
                <a:srgbClr val="E4E4FF"/>
              </a:gs>
            </a:gsLst>
            <a:lin ang="16200000" scaled="1"/>
          </a:gradFill>
          <a:ln w="9525" algn="ctr">
            <a:solidFill>
              <a:srgbClr val="2828B8"/>
            </a:solidFill>
            <a:miter lim="800000"/>
            <a:headEnd/>
            <a:tailEnd/>
          </a:ln>
          <a:effectLst>
            <a:outerShdw dist="20000" dir="5400000" rotWithShape="0">
              <a:srgbClr val="000000">
                <a:alpha val="37999"/>
              </a:srgbClr>
            </a:outerShdw>
          </a:effectLst>
        </p:spPr>
        <p:txBody>
          <a:bodyPr vert="eaVert" lIns="89602" tIns="44801" rIns="89602" bIns="44801"/>
          <a:lstStyle/>
          <a:p>
            <a:pPr marL="114288" indent="-114288" defTabSz="895255">
              <a:spcBef>
                <a:spcPct val="50000"/>
              </a:spcBef>
              <a:buFontTx/>
              <a:buChar char="•"/>
              <a:defRPr/>
            </a:pPr>
            <a:endParaRPr lang="el-GR" sz="1300" dirty="0">
              <a:effectLst>
                <a:outerShdw blurRad="38100" dist="38100" dir="2700000" algn="tl">
                  <a:srgbClr val="FFFFFF"/>
                </a:outerShdw>
              </a:effectLst>
              <a:latin typeface="+mn-lt"/>
              <a:cs typeface="Times New Roman" pitchFamily="18" charset="0"/>
            </a:endParaRPr>
          </a:p>
        </p:txBody>
      </p:sp>
      <p:cxnSp>
        <p:nvCxnSpPr>
          <p:cNvPr id="9" name="Straight Connector 8"/>
          <p:cNvCxnSpPr/>
          <p:nvPr/>
        </p:nvCxnSpPr>
        <p:spPr bwMode="auto">
          <a:xfrm flipV="1">
            <a:off x="165192" y="1669600"/>
            <a:ext cx="8410306"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348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gray">
          <a:xfrm>
            <a:off x="105360" y="992492"/>
            <a:ext cx="2141912" cy="615553"/>
          </a:xfrm>
          <a:prstGeom prst="rect">
            <a:avLst/>
          </a:prstGeom>
          <a:noFill/>
          <a:ln w="9525">
            <a:noFill/>
            <a:miter lim="800000"/>
            <a:headEnd/>
            <a:tailEnd/>
          </a:ln>
        </p:spPr>
        <p:txBody>
          <a:bodyPr wrap="square" lIns="0" tIns="0" rIns="0" bIns="0">
            <a:spAutoFit/>
          </a:bodyPr>
          <a:lstStyle/>
          <a:p>
            <a:pPr algn="ctr" defTabSz="895255"/>
            <a:r>
              <a:rPr lang="ru-RU" sz="2000" dirty="0" smtClean="0">
                <a:solidFill>
                  <a:srgbClr val="002060"/>
                </a:solidFill>
                <a:latin typeface="+mn-lt"/>
                <a:cs typeface="Arial" pitchFamily="34" charset="0"/>
              </a:rPr>
              <a:t>Вид деятельности</a:t>
            </a:r>
            <a:r>
              <a:rPr lang="en-US" sz="2000" b="1" dirty="0" smtClean="0">
                <a:latin typeface="+mn-lt"/>
                <a:cs typeface="Arial" pitchFamily="34" charset="0"/>
              </a:rPr>
              <a:t> </a:t>
            </a:r>
            <a:endParaRPr lang="en-US" sz="2000" b="1" dirty="0">
              <a:latin typeface="+mn-lt"/>
              <a:cs typeface="Arial" pitchFamily="34" charset="0"/>
            </a:endParaRPr>
          </a:p>
        </p:txBody>
      </p:sp>
      <p:sp>
        <p:nvSpPr>
          <p:cNvPr id="4" name="Rectangle 6"/>
          <p:cNvSpPr>
            <a:spLocks noChangeArrowheads="1"/>
          </p:cNvSpPr>
          <p:nvPr>
            <p:custDataLst>
              <p:tags r:id="rId2"/>
            </p:custDataLst>
          </p:nvPr>
        </p:nvSpPr>
        <p:spPr bwMode="gray">
          <a:xfrm>
            <a:off x="3718718" y="1319387"/>
            <a:ext cx="4010025" cy="288658"/>
          </a:xfrm>
          <a:prstGeom prst="rect">
            <a:avLst/>
          </a:prstGeom>
          <a:noFill/>
          <a:ln w="9525">
            <a:noFill/>
            <a:miter lim="800000"/>
            <a:headEnd/>
            <a:tailEnd/>
          </a:ln>
        </p:spPr>
        <p:txBody>
          <a:bodyPr wrap="none" lIns="0" tIns="0" rIns="0" bIns="0" anchor="b"/>
          <a:lstStyle/>
          <a:p>
            <a:pPr algn="ctr" defTabSz="895255"/>
            <a:r>
              <a:rPr lang="ru-RU" sz="2000" dirty="0" smtClean="0">
                <a:solidFill>
                  <a:srgbClr val="002060"/>
                </a:solidFill>
                <a:latin typeface="+mn-lt"/>
                <a:cs typeface="Arial" pitchFamily="34" charset="0"/>
              </a:rPr>
              <a:t>Комментарии</a:t>
            </a:r>
            <a:endParaRPr lang="en-US" sz="2000" b="1" dirty="0">
              <a:solidFill>
                <a:srgbClr val="002060"/>
              </a:solidFill>
              <a:latin typeface="+mn-lt"/>
              <a:cs typeface="Arial" pitchFamily="34" charset="0"/>
            </a:endParaRPr>
          </a:p>
        </p:txBody>
      </p:sp>
      <p:sp>
        <p:nvSpPr>
          <p:cNvPr id="5" name="Rectangle 8"/>
          <p:cNvSpPr>
            <a:spLocks noChangeArrowheads="1"/>
          </p:cNvSpPr>
          <p:nvPr>
            <p:custDataLst>
              <p:tags r:id="rId3"/>
            </p:custDataLst>
          </p:nvPr>
        </p:nvSpPr>
        <p:spPr bwMode="gray">
          <a:xfrm>
            <a:off x="165192" y="2321060"/>
            <a:ext cx="1965960" cy="1463040"/>
          </a:xfrm>
          <a:prstGeom prst="rect">
            <a:avLst/>
          </a:prstGeom>
          <a:solidFill>
            <a:srgbClr val="0000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16" tIns="45716" rIns="45716" bIns="45716" anchor="ctr"/>
          <a:lstStyle/>
          <a:p>
            <a:pPr algn="ctr" defTabSz="895255">
              <a:lnSpc>
                <a:spcPct val="90000"/>
              </a:lnSpc>
              <a:defRPr/>
            </a:pPr>
            <a:r>
              <a:rPr lang="ru-RU" sz="2000" dirty="0" smtClean="0">
                <a:solidFill>
                  <a:schemeClr val="bg1"/>
                </a:solidFill>
                <a:latin typeface="+mn-lt"/>
                <a:cs typeface="Arial" pitchFamily="34" charset="0"/>
              </a:rPr>
              <a:t>Одобрение</a:t>
            </a:r>
            <a:endParaRPr lang="en-US" b="1" dirty="0">
              <a:solidFill>
                <a:schemeClr val="bg1"/>
              </a:solidFill>
              <a:latin typeface="+mn-lt"/>
              <a:cs typeface="Arial" pitchFamily="34" charset="0"/>
            </a:endParaRPr>
          </a:p>
        </p:txBody>
      </p:sp>
      <p:sp>
        <p:nvSpPr>
          <p:cNvPr id="6" name="Rectangle 9"/>
          <p:cNvSpPr>
            <a:spLocks noChangeArrowheads="1"/>
          </p:cNvSpPr>
          <p:nvPr>
            <p:custDataLst>
              <p:tags r:id="rId4"/>
            </p:custDataLst>
          </p:nvPr>
        </p:nvSpPr>
        <p:spPr bwMode="gray">
          <a:xfrm>
            <a:off x="2926079" y="1885702"/>
            <a:ext cx="5701065" cy="4136517"/>
          </a:xfrm>
          <a:prstGeom prst="rect">
            <a:avLst/>
          </a:prstGeom>
          <a:noFill/>
          <a:ln w="9525">
            <a:noFill/>
            <a:miter lim="800000"/>
            <a:headEnd/>
            <a:tailEnd/>
          </a:ln>
        </p:spPr>
        <p:txBody>
          <a:bodyPr wrap="square" lIns="0" tIns="0" rIns="0" bIns="0">
            <a:spAutoFit/>
          </a:bodyPr>
          <a:lstStyle/>
          <a:p>
            <a:pPr marL="1588" lvl="1" algn="just" defTabSz="895255">
              <a:spcBef>
                <a:spcPct val="20000"/>
              </a:spcBef>
            </a:pPr>
            <a:endParaRPr lang="ru-RU" dirty="0">
              <a:solidFill>
                <a:srgbClr val="002060"/>
              </a:solidFill>
              <a:latin typeface="+mn-lt"/>
              <a:cs typeface="Arial" pitchFamily="34" charset="0"/>
            </a:endParaRPr>
          </a:p>
          <a:p>
            <a:pPr marL="1588" lvl="1" algn="just" defTabSz="895255">
              <a:spcBef>
                <a:spcPct val="20000"/>
              </a:spcBef>
            </a:pPr>
            <a:endParaRPr lang="ru-RU" dirty="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r>
              <a:rPr lang="ru-RU" dirty="0" err="1" smtClean="0">
                <a:solidFill>
                  <a:srgbClr val="002060"/>
                </a:solidFill>
                <a:latin typeface="+mn-lt"/>
                <a:cs typeface="Arial" pitchFamily="34" charset="0"/>
              </a:rPr>
              <a:t>Скоринг</a:t>
            </a:r>
            <a:r>
              <a:rPr lang="ru-RU" dirty="0" smtClean="0">
                <a:solidFill>
                  <a:srgbClr val="002060"/>
                </a:solidFill>
                <a:latin typeface="+mn-lt"/>
                <a:cs typeface="Arial" pitchFamily="34" charset="0"/>
              </a:rPr>
              <a:t> (статистический или экспертный) для последующего </a:t>
            </a:r>
            <a:r>
              <a:rPr lang="ru-RU" dirty="0" smtClean="0">
                <a:solidFill>
                  <a:srgbClr val="FF0000"/>
                </a:solidFill>
                <a:latin typeface="+mn-lt"/>
                <a:cs typeface="Arial" pitchFamily="34" charset="0"/>
              </a:rPr>
              <a:t>последовательного и стандартного </a:t>
            </a:r>
            <a:r>
              <a:rPr lang="ru-RU" dirty="0" smtClean="0">
                <a:solidFill>
                  <a:srgbClr val="002060"/>
                </a:solidFill>
                <a:latin typeface="+mn-lt"/>
                <a:cs typeface="Arial" pitchFamily="34" charset="0"/>
              </a:rPr>
              <a:t>процесса принятия решений </a:t>
            </a:r>
          </a:p>
          <a:p>
            <a:pPr marL="144448" lvl="1" indent="-142860" algn="just" defTabSz="895255">
              <a:spcBef>
                <a:spcPct val="20000"/>
              </a:spcBef>
              <a:buFont typeface="Wingdings" pitchFamily="2" charset="2"/>
              <a:buChar char="§"/>
            </a:pPr>
            <a:r>
              <a:rPr lang="ru-RU" dirty="0" smtClean="0">
                <a:solidFill>
                  <a:srgbClr val="FF0000"/>
                </a:solidFill>
                <a:latin typeface="+mn-lt"/>
                <a:cs typeface="Arial" pitchFamily="34" charset="0"/>
              </a:rPr>
              <a:t>Параметризированный </a:t>
            </a:r>
            <a:r>
              <a:rPr lang="ru-RU" dirty="0">
                <a:solidFill>
                  <a:srgbClr val="002060"/>
                </a:solidFill>
                <a:latin typeface="+mn-lt"/>
                <a:cs typeface="Arial" pitchFamily="34" charset="0"/>
              </a:rPr>
              <a:t>формат кредитного </a:t>
            </a:r>
            <a:r>
              <a:rPr lang="ru-RU" dirty="0" smtClean="0">
                <a:solidFill>
                  <a:srgbClr val="002060"/>
                </a:solidFill>
                <a:latin typeface="+mn-lt"/>
                <a:cs typeface="Arial" pitchFamily="34" charset="0"/>
              </a:rPr>
              <a:t>продукта, </a:t>
            </a:r>
            <a:r>
              <a:rPr lang="ru-RU" dirty="0">
                <a:solidFill>
                  <a:srgbClr val="002060"/>
                </a:solidFill>
                <a:latin typeface="+mn-lt"/>
                <a:cs typeface="Arial" pitchFamily="34" charset="0"/>
              </a:rPr>
              <a:t>разработанного на основе программного подхода,</a:t>
            </a:r>
            <a:r>
              <a:rPr lang="en-US" dirty="0">
                <a:solidFill>
                  <a:srgbClr val="002060"/>
                </a:solidFill>
                <a:latin typeface="+mn-lt"/>
                <a:cs typeface="Arial" pitchFamily="34" charset="0"/>
              </a:rPr>
              <a:t> </a:t>
            </a:r>
            <a:r>
              <a:rPr lang="ru-RU" dirty="0" smtClean="0">
                <a:solidFill>
                  <a:srgbClr val="002060"/>
                </a:solidFill>
                <a:latin typeface="+mn-lt"/>
                <a:cs typeface="Arial" pitchFamily="34" charset="0"/>
              </a:rPr>
              <a:t>для улучшения </a:t>
            </a:r>
            <a:r>
              <a:rPr lang="ru-RU" dirty="0">
                <a:solidFill>
                  <a:srgbClr val="002060"/>
                </a:solidFill>
                <a:latin typeface="+mn-lt"/>
                <a:cs typeface="Arial" pitchFamily="34" charset="0"/>
              </a:rPr>
              <a:t>кредитных продаж и принятия </a:t>
            </a:r>
            <a:r>
              <a:rPr lang="ru-RU" dirty="0" smtClean="0">
                <a:solidFill>
                  <a:srgbClr val="002060"/>
                </a:solidFill>
                <a:latin typeface="+mn-lt"/>
                <a:cs typeface="Arial" pitchFamily="34" charset="0"/>
              </a:rPr>
              <a:t>решений </a:t>
            </a:r>
            <a:r>
              <a:rPr lang="ru-RU" dirty="0">
                <a:solidFill>
                  <a:srgbClr val="002060"/>
                </a:solidFill>
                <a:latin typeface="+mn-lt"/>
                <a:cs typeface="Arial" pitchFamily="34" charset="0"/>
              </a:rPr>
              <a:t>по небольшим </a:t>
            </a:r>
            <a:r>
              <a:rPr lang="ru-RU" dirty="0" smtClean="0">
                <a:solidFill>
                  <a:srgbClr val="002060"/>
                </a:solidFill>
                <a:latin typeface="+mn-lt"/>
                <a:cs typeface="Arial" pitchFamily="34" charset="0"/>
              </a:rPr>
              <a:t>займам</a:t>
            </a:r>
          </a:p>
          <a:p>
            <a:pPr marL="144448" lvl="1" indent="-142860" algn="just" defTabSz="895255">
              <a:spcBef>
                <a:spcPct val="20000"/>
              </a:spcBef>
              <a:buFont typeface="Wingdings" pitchFamily="2" charset="2"/>
              <a:buChar char="§"/>
            </a:pPr>
            <a:endParaRPr lang="ru-RU" dirty="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endParaRPr lang="ru-RU" dirty="0" smtClean="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endParaRPr lang="en-US" dirty="0">
              <a:solidFill>
                <a:srgbClr val="002060"/>
              </a:solidFill>
              <a:latin typeface="+mn-lt"/>
              <a:cs typeface="Arial" pitchFamily="34" charset="0"/>
            </a:endParaRPr>
          </a:p>
          <a:p>
            <a:pPr marL="144448" lvl="1" indent="-142860" defTabSz="895255">
              <a:spcBef>
                <a:spcPct val="20000"/>
              </a:spcBef>
              <a:buFont typeface="Wingdings" pitchFamily="2" charset="2"/>
              <a:buChar char="§"/>
            </a:pPr>
            <a:r>
              <a:rPr lang="ru-RU" dirty="0">
                <a:solidFill>
                  <a:srgbClr val="002060"/>
                </a:solidFill>
                <a:latin typeface="+mn-lt"/>
                <a:cs typeface="Arial" pitchFamily="34" charset="0"/>
              </a:rPr>
              <a:t>Оптимизированный </a:t>
            </a:r>
            <a:r>
              <a:rPr lang="ru-RU" dirty="0">
                <a:solidFill>
                  <a:srgbClr val="FF0000"/>
                </a:solidFill>
                <a:latin typeface="+mn-lt"/>
                <a:cs typeface="Arial" pitchFamily="34" charset="0"/>
              </a:rPr>
              <a:t>«конвейерный» </a:t>
            </a:r>
            <a:r>
              <a:rPr lang="ru-RU" dirty="0">
                <a:solidFill>
                  <a:srgbClr val="002060"/>
                </a:solidFill>
                <a:latin typeface="+mn-lt"/>
                <a:cs typeface="Arial" pitchFamily="34" charset="0"/>
              </a:rPr>
              <a:t>процесс</a:t>
            </a:r>
            <a:endParaRPr lang="en-US" dirty="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Сокращение временных затрат на принятие решения</a:t>
            </a:r>
            <a:endParaRPr lang="en-US" dirty="0" smtClean="0">
              <a:solidFill>
                <a:srgbClr val="002060"/>
              </a:solidFill>
              <a:latin typeface="+mn-lt"/>
              <a:cs typeface="Arial" pitchFamily="34" charset="0"/>
            </a:endParaRPr>
          </a:p>
          <a:p>
            <a:pPr marL="144448" lvl="1" indent="-142860" algn="just" defTabSz="895255">
              <a:spcBef>
                <a:spcPct val="20000"/>
              </a:spcBef>
              <a:buFont typeface="Wingdings" pitchFamily="2" charset="2"/>
              <a:buChar char="§"/>
            </a:pPr>
            <a:r>
              <a:rPr lang="ru-RU" dirty="0" smtClean="0">
                <a:solidFill>
                  <a:srgbClr val="002060"/>
                </a:solidFill>
                <a:latin typeface="+mn-lt"/>
                <a:cs typeface="Arial" pitchFamily="34" charset="0"/>
              </a:rPr>
              <a:t>Низкий процент отказов по кредитам</a:t>
            </a:r>
            <a:endParaRPr lang="en-US" dirty="0">
              <a:solidFill>
                <a:srgbClr val="002060"/>
              </a:solidFill>
              <a:latin typeface="+mn-lt"/>
              <a:cs typeface="Arial" pitchFamily="34" charset="0"/>
            </a:endParaRPr>
          </a:p>
        </p:txBody>
      </p:sp>
      <p:sp>
        <p:nvSpPr>
          <p:cNvPr id="8" name="Rectangle 14"/>
          <p:cNvSpPr>
            <a:spLocks noChangeArrowheads="1"/>
          </p:cNvSpPr>
          <p:nvPr>
            <p:custDataLst>
              <p:tags r:id="rId5"/>
            </p:custDataLst>
          </p:nvPr>
        </p:nvSpPr>
        <p:spPr bwMode="gray">
          <a:xfrm>
            <a:off x="165192" y="4581397"/>
            <a:ext cx="1965960" cy="1463040"/>
          </a:xfrm>
          <a:prstGeom prst="rect">
            <a:avLst/>
          </a:prstGeom>
          <a:solidFill>
            <a:srgbClr val="0000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16" tIns="45716" rIns="45716" bIns="45716" anchor="ctr"/>
          <a:lstStyle/>
          <a:p>
            <a:pPr algn="ctr" defTabSz="895255">
              <a:lnSpc>
                <a:spcPct val="90000"/>
              </a:lnSpc>
              <a:defRPr/>
            </a:pPr>
            <a:r>
              <a:rPr lang="ru-RU" sz="2000" dirty="0" smtClean="0">
                <a:solidFill>
                  <a:schemeClr val="bg1"/>
                </a:solidFill>
                <a:latin typeface="+mn-lt"/>
                <a:cs typeface="Arial" pitchFamily="34" charset="0"/>
              </a:rPr>
              <a:t>Конечный результат</a:t>
            </a:r>
            <a:endParaRPr lang="en-US" sz="2000" b="1" dirty="0">
              <a:solidFill>
                <a:schemeClr val="bg1"/>
              </a:solidFill>
              <a:latin typeface="+mn-lt"/>
              <a:cs typeface="Arial" pitchFamily="34" charset="0"/>
            </a:endParaRPr>
          </a:p>
        </p:txBody>
      </p:sp>
      <p:sp>
        <p:nvSpPr>
          <p:cNvPr id="12" name="Rectangle 62"/>
          <p:cNvSpPr txBox="1">
            <a:spLocks noChangeArrowheads="1"/>
          </p:cNvSpPr>
          <p:nvPr>
            <p:custDataLst>
              <p:tags r:id="rId6"/>
            </p:custDataLst>
          </p:nvPr>
        </p:nvSpPr>
        <p:spPr bwMode="auto">
          <a:xfrm>
            <a:off x="165192" y="231973"/>
            <a:ext cx="8430510" cy="454025"/>
          </a:xfrm>
          <a:prstGeom prst="rect">
            <a:avLst/>
          </a:prstGeom>
          <a:noFill/>
          <a:ln w="9525">
            <a:noFill/>
            <a:miter lim="800000"/>
            <a:headEnd/>
            <a:tailEnd/>
          </a:ln>
        </p:spPr>
        <p:txBody>
          <a:bodyPr vert="horz" wrap="square" lIns="89602" tIns="44801" rIns="89602" bIns="44801" numCol="1" anchor="ctr" anchorCtr="0" compatLnSpc="1">
            <a:prstTxWarp prst="textNoShape">
              <a:avLst/>
            </a:prstTxWarp>
          </a:bodyPr>
          <a:lstStyle/>
          <a:p>
            <a:pPr defTabSz="914303" eaLnBrk="0" hangingPunct="0">
              <a:defRPr/>
            </a:pPr>
            <a:r>
              <a:rPr lang="en-US" sz="2400" b="0" dirty="0" smtClean="0">
                <a:solidFill>
                  <a:srgbClr val="002060"/>
                </a:solidFill>
                <a:latin typeface="+mn-lt"/>
                <a:cs typeface="Arial" pitchFamily="34" charset="0"/>
              </a:rPr>
              <a:t>3. </a:t>
            </a:r>
            <a:r>
              <a:rPr lang="ru-RU" sz="2400" b="0" dirty="0" smtClean="0">
                <a:solidFill>
                  <a:srgbClr val="002060"/>
                </a:solidFill>
                <a:latin typeface="+mn-lt"/>
                <a:cs typeface="Arial" pitchFamily="34" charset="0"/>
              </a:rPr>
              <a:t>Улучшение качества </a:t>
            </a:r>
            <a:r>
              <a:rPr lang="ru-RU" sz="2400" b="0" dirty="0">
                <a:solidFill>
                  <a:srgbClr val="002060"/>
                </a:solidFill>
                <a:latin typeface="+mn-lt"/>
                <a:cs typeface="Arial" pitchFamily="34" charset="0"/>
              </a:rPr>
              <a:t>процесса кредитования МСП (продолжение)</a:t>
            </a:r>
          </a:p>
        </p:txBody>
      </p:sp>
      <p:sp>
        <p:nvSpPr>
          <p:cNvPr id="15" name="Down Arrow 42"/>
          <p:cNvSpPr>
            <a:spLocks noChangeArrowheads="1"/>
          </p:cNvSpPr>
          <p:nvPr/>
        </p:nvSpPr>
        <p:spPr bwMode="auto">
          <a:xfrm rot="16200000">
            <a:off x="2151587" y="5092255"/>
            <a:ext cx="760413" cy="441325"/>
          </a:xfrm>
          <a:prstGeom prst="downArrow">
            <a:avLst>
              <a:gd name="adj1" fmla="val 50000"/>
              <a:gd name="adj2" fmla="val 50000"/>
            </a:avLst>
          </a:prstGeom>
          <a:gradFill rotWithShape="1">
            <a:gsLst>
              <a:gs pos="0">
                <a:srgbClr val="9C9CFF"/>
              </a:gs>
              <a:gs pos="35001">
                <a:srgbClr val="BABAFF"/>
              </a:gs>
              <a:gs pos="100000">
                <a:srgbClr val="E4E4FF"/>
              </a:gs>
            </a:gsLst>
            <a:lin ang="16200000" scaled="1"/>
          </a:gradFill>
          <a:ln w="9525" algn="ctr">
            <a:solidFill>
              <a:srgbClr val="2828B8"/>
            </a:solidFill>
            <a:miter lim="800000"/>
            <a:headEnd/>
            <a:tailEnd/>
          </a:ln>
          <a:effectLst>
            <a:outerShdw dist="20000" dir="5400000" rotWithShape="0">
              <a:srgbClr val="000000">
                <a:alpha val="37999"/>
              </a:srgbClr>
            </a:outerShdw>
          </a:effectLst>
        </p:spPr>
        <p:txBody>
          <a:bodyPr vert="eaVert" lIns="89602" tIns="44801" rIns="89602" bIns="44801"/>
          <a:lstStyle/>
          <a:p>
            <a:pPr marL="114288" indent="-114288" defTabSz="895255">
              <a:spcBef>
                <a:spcPct val="50000"/>
              </a:spcBef>
              <a:buFontTx/>
              <a:buChar char="•"/>
              <a:defRPr/>
            </a:pPr>
            <a:endParaRPr lang="el-GR" sz="1300" dirty="0">
              <a:effectLst>
                <a:outerShdw blurRad="38100" dist="38100" dir="2700000" algn="tl">
                  <a:srgbClr val="FFFFFF"/>
                </a:outerShdw>
              </a:effectLst>
              <a:latin typeface="+mn-lt"/>
              <a:cs typeface="Times New Roman" pitchFamily="18" charset="0"/>
            </a:endParaRPr>
          </a:p>
        </p:txBody>
      </p:sp>
      <p:sp>
        <p:nvSpPr>
          <p:cNvPr id="19" name="Down Arrow 42"/>
          <p:cNvSpPr>
            <a:spLocks noChangeArrowheads="1"/>
          </p:cNvSpPr>
          <p:nvPr/>
        </p:nvSpPr>
        <p:spPr bwMode="auto">
          <a:xfrm rot="16200000">
            <a:off x="2098886" y="2831917"/>
            <a:ext cx="760413" cy="441325"/>
          </a:xfrm>
          <a:prstGeom prst="downArrow">
            <a:avLst>
              <a:gd name="adj1" fmla="val 50000"/>
              <a:gd name="adj2" fmla="val 50000"/>
            </a:avLst>
          </a:prstGeom>
          <a:gradFill rotWithShape="1">
            <a:gsLst>
              <a:gs pos="0">
                <a:srgbClr val="9C9CFF"/>
              </a:gs>
              <a:gs pos="35001">
                <a:srgbClr val="BABAFF"/>
              </a:gs>
              <a:gs pos="100000">
                <a:srgbClr val="E4E4FF"/>
              </a:gs>
            </a:gsLst>
            <a:lin ang="16200000" scaled="1"/>
          </a:gradFill>
          <a:ln w="9525" algn="ctr">
            <a:solidFill>
              <a:srgbClr val="2828B8"/>
            </a:solidFill>
            <a:miter lim="800000"/>
            <a:headEnd/>
            <a:tailEnd/>
          </a:ln>
          <a:effectLst>
            <a:outerShdw dist="20000" dir="5400000" rotWithShape="0">
              <a:srgbClr val="000000">
                <a:alpha val="37999"/>
              </a:srgbClr>
            </a:outerShdw>
          </a:effectLst>
        </p:spPr>
        <p:txBody>
          <a:bodyPr vert="eaVert" lIns="89602" tIns="44801" rIns="89602" bIns="44801"/>
          <a:lstStyle/>
          <a:p>
            <a:pPr marL="114288" indent="-114288" defTabSz="895255">
              <a:spcBef>
                <a:spcPct val="50000"/>
              </a:spcBef>
              <a:buFontTx/>
              <a:buChar char="•"/>
              <a:defRPr/>
            </a:pPr>
            <a:endParaRPr lang="el-GR" sz="1300" dirty="0">
              <a:effectLst>
                <a:outerShdw blurRad="38100" dist="38100" dir="2700000" algn="tl">
                  <a:srgbClr val="FFFFFF"/>
                </a:outerShdw>
              </a:effectLst>
              <a:latin typeface="+mn-lt"/>
              <a:cs typeface="Times New Roman" pitchFamily="18" charset="0"/>
            </a:endParaRPr>
          </a:p>
        </p:txBody>
      </p:sp>
      <p:cxnSp>
        <p:nvCxnSpPr>
          <p:cNvPr id="9" name="Straight Connector 8"/>
          <p:cNvCxnSpPr/>
          <p:nvPr/>
        </p:nvCxnSpPr>
        <p:spPr bwMode="auto">
          <a:xfrm flipV="1">
            <a:off x="165192" y="1669600"/>
            <a:ext cx="8410306"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822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934" y="149336"/>
            <a:ext cx="9949218" cy="461665"/>
          </a:xfrm>
          <a:prstGeom prst="rect">
            <a:avLst/>
          </a:prstGeom>
          <a:noFill/>
        </p:spPr>
        <p:txBody>
          <a:bodyPr wrap="square" rtlCol="0">
            <a:spAutoFit/>
          </a:bodyPr>
          <a:lstStyle/>
          <a:p>
            <a:pPr lvl="3"/>
            <a:r>
              <a:rPr lang="en-US" sz="2400" b="0" dirty="0" smtClean="0">
                <a:solidFill>
                  <a:srgbClr val="002060"/>
                </a:solidFill>
                <a:latin typeface="+mn-lt"/>
                <a:cs typeface="Arial" pitchFamily="34" charset="0"/>
              </a:rPr>
              <a:t>4. </a:t>
            </a:r>
            <a:r>
              <a:rPr lang="ru-RU" sz="2400" b="0" dirty="0">
                <a:solidFill>
                  <a:srgbClr val="002060"/>
                </a:solidFill>
                <a:latin typeface="+mn-lt"/>
                <a:cs typeface="Arial" pitchFamily="34" charset="0"/>
              </a:rPr>
              <a:t>Кредитные продукты на основе программного подхода</a:t>
            </a:r>
          </a:p>
        </p:txBody>
      </p:sp>
      <p:sp>
        <p:nvSpPr>
          <p:cNvPr id="5" name="TextBox 4"/>
          <p:cNvSpPr txBox="1"/>
          <p:nvPr/>
        </p:nvSpPr>
        <p:spPr>
          <a:xfrm>
            <a:off x="492857" y="874455"/>
            <a:ext cx="7790214" cy="5909310"/>
          </a:xfrm>
          <a:prstGeom prst="rect">
            <a:avLst/>
          </a:prstGeom>
          <a:noFill/>
        </p:spPr>
        <p:txBody>
          <a:bodyPr wrap="square" rtlCol="0">
            <a:spAutoFit/>
          </a:bodyPr>
          <a:lstStyle/>
          <a:p>
            <a:pPr marL="285750" indent="-285750" algn="just">
              <a:spcBef>
                <a:spcPts val="0"/>
              </a:spcBef>
              <a:buClr>
                <a:schemeClr val="accent1">
                  <a:lumMod val="50000"/>
                </a:schemeClr>
              </a:buClr>
              <a:buFont typeface="Arial" panose="020B0604020202020204" pitchFamily="34" charset="0"/>
              <a:buChar char="•"/>
            </a:pPr>
            <a:r>
              <a:rPr lang="ru-RU" dirty="0">
                <a:solidFill>
                  <a:srgbClr val="002060"/>
                </a:solidFill>
                <a:latin typeface="+mn-lt"/>
                <a:cs typeface="Arial" pitchFamily="34" charset="0"/>
              </a:rPr>
              <a:t>Кредитные продукты на основе программного подхода </a:t>
            </a:r>
            <a:r>
              <a:rPr lang="en-US" dirty="0">
                <a:solidFill>
                  <a:srgbClr val="002060"/>
                </a:solidFill>
                <a:latin typeface="+mn-lt"/>
                <a:cs typeface="Arial" pitchFamily="34" charset="0"/>
              </a:rPr>
              <a:t>(‘</a:t>
            </a:r>
            <a:r>
              <a:rPr lang="ru-RU" dirty="0">
                <a:solidFill>
                  <a:srgbClr val="002060"/>
                </a:solidFill>
                <a:latin typeface="+mn-lt"/>
                <a:cs typeface="Arial" pitchFamily="34" charset="0"/>
              </a:rPr>
              <a:t>ПП</a:t>
            </a:r>
            <a:r>
              <a:rPr lang="en-US" dirty="0">
                <a:solidFill>
                  <a:srgbClr val="002060"/>
                </a:solidFill>
                <a:latin typeface="+mn-lt"/>
                <a:cs typeface="Arial" pitchFamily="34" charset="0"/>
              </a:rPr>
              <a:t>’)</a:t>
            </a:r>
            <a:r>
              <a:rPr lang="ru-RU" dirty="0">
                <a:solidFill>
                  <a:srgbClr val="002060"/>
                </a:solidFill>
                <a:latin typeface="+mn-lt"/>
                <a:cs typeface="Arial" pitchFamily="34" charset="0"/>
              </a:rPr>
              <a:t> - </a:t>
            </a:r>
            <a:r>
              <a:rPr lang="ru-RU" dirty="0" smtClean="0">
                <a:solidFill>
                  <a:srgbClr val="002060"/>
                </a:solidFill>
                <a:latin typeface="+mn-lt"/>
                <a:cs typeface="Arial" pitchFamily="34" charset="0"/>
              </a:rPr>
              <a:t>это </a:t>
            </a:r>
            <a:r>
              <a:rPr lang="ru-RU" dirty="0">
                <a:solidFill>
                  <a:srgbClr val="002060"/>
                </a:solidFill>
                <a:latin typeface="+mn-lt"/>
                <a:cs typeface="Arial" pitchFamily="34" charset="0"/>
              </a:rPr>
              <a:t>структура, которая позволяет выдавать кредиты </a:t>
            </a:r>
            <a:r>
              <a:rPr lang="ru-RU" dirty="0">
                <a:solidFill>
                  <a:srgbClr val="FF0000"/>
                </a:solidFill>
                <a:latin typeface="+mn-lt"/>
                <a:cs typeface="Arial" pitchFamily="34" charset="0"/>
              </a:rPr>
              <a:t>быстро и по низкой цене </a:t>
            </a:r>
            <a:endParaRPr lang="ru-RU" dirty="0" smtClean="0">
              <a:solidFill>
                <a:srgbClr val="FF000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endParaRPr lang="ru-RU" dirty="0">
              <a:solidFill>
                <a:srgbClr val="FF000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Она содержит </a:t>
            </a:r>
            <a:r>
              <a:rPr lang="ru-RU" dirty="0">
                <a:solidFill>
                  <a:srgbClr val="002060"/>
                </a:solidFill>
                <a:latin typeface="+mn-lt"/>
                <a:cs typeface="Arial" pitchFamily="34" charset="0"/>
              </a:rPr>
              <a:t>ряд </a:t>
            </a:r>
            <a:r>
              <a:rPr lang="ru-RU" dirty="0">
                <a:solidFill>
                  <a:srgbClr val="FF0000"/>
                </a:solidFill>
                <a:latin typeface="+mn-lt"/>
                <a:cs typeface="Arial" pitchFamily="34" charset="0"/>
              </a:rPr>
              <a:t>параметров или условий</a:t>
            </a:r>
            <a:r>
              <a:rPr lang="ru-RU" dirty="0">
                <a:solidFill>
                  <a:srgbClr val="002060"/>
                </a:solidFill>
                <a:latin typeface="+mn-lt"/>
                <a:cs typeface="Arial" pitchFamily="34" charset="0"/>
              </a:rPr>
              <a:t>, которые должны быть одобрены, чтобы заемщик мог претендовать на кредит </a:t>
            </a:r>
            <a:endParaRPr lang="ru-RU" dirty="0" smtClean="0">
              <a:solidFill>
                <a:srgbClr val="00206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r>
              <a:rPr lang="ru-RU" dirty="0">
                <a:solidFill>
                  <a:srgbClr val="002060"/>
                </a:solidFill>
                <a:latin typeface="+mn-lt"/>
                <a:cs typeface="Arial" pitchFamily="34" charset="0"/>
              </a:rPr>
              <a:t>Банки, как правило, устанавливают уровень кредитного риска на такой продукт</a:t>
            </a:r>
            <a:r>
              <a:rPr lang="en-US" dirty="0">
                <a:solidFill>
                  <a:srgbClr val="002060"/>
                </a:solidFill>
                <a:latin typeface="+mn-lt"/>
                <a:cs typeface="Arial" pitchFamily="34" charset="0"/>
              </a:rPr>
              <a:t>, </a:t>
            </a:r>
            <a:r>
              <a:rPr lang="ru-RU" dirty="0">
                <a:solidFill>
                  <a:srgbClr val="002060"/>
                </a:solidFill>
                <a:latin typeface="+mn-lt"/>
                <a:cs typeface="Arial" pitchFamily="34" charset="0"/>
              </a:rPr>
              <a:t>так же как и целевое пороговое значение проблемных задолженностей по таким продуктам </a:t>
            </a:r>
          </a:p>
          <a:p>
            <a:pPr marL="285750" indent="-285750" algn="just">
              <a:spcBef>
                <a:spcPts val="0"/>
              </a:spcBef>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Банки тратят время и усилия на </a:t>
            </a:r>
            <a:r>
              <a:rPr lang="ru-RU" dirty="0" smtClean="0">
                <a:solidFill>
                  <a:srgbClr val="FF0000"/>
                </a:solidFill>
                <a:latin typeface="+mn-lt"/>
                <a:cs typeface="Arial" pitchFamily="34" charset="0"/>
              </a:rPr>
              <a:t>централизованное</a:t>
            </a:r>
            <a:r>
              <a:rPr lang="ru-RU" dirty="0" smtClean="0">
                <a:solidFill>
                  <a:srgbClr val="002060"/>
                </a:solidFill>
                <a:latin typeface="+mn-lt"/>
                <a:cs typeface="Arial" pitchFamily="34" charset="0"/>
              </a:rPr>
              <a:t> оформление программного продукта </a:t>
            </a:r>
            <a:r>
              <a:rPr lang="en-US" dirty="0" smtClean="0">
                <a:solidFill>
                  <a:srgbClr val="002060"/>
                </a:solidFill>
                <a:latin typeface="+mn-lt"/>
                <a:cs typeface="Arial" pitchFamily="34" charset="0"/>
              </a:rPr>
              <a:t>– </a:t>
            </a:r>
            <a:r>
              <a:rPr lang="ru-RU" dirty="0" smtClean="0">
                <a:solidFill>
                  <a:srgbClr val="002060"/>
                </a:solidFill>
                <a:latin typeface="+mn-lt"/>
                <a:cs typeface="Arial" pitchFamily="34" charset="0"/>
              </a:rPr>
              <a:t> ее утверждение означает, что весь</a:t>
            </a:r>
            <a:r>
              <a:rPr lang="en-US" dirty="0" smtClean="0">
                <a:solidFill>
                  <a:srgbClr val="002060"/>
                </a:solidFill>
                <a:latin typeface="+mn-lt"/>
                <a:cs typeface="Arial" pitchFamily="34" charset="0"/>
              </a:rPr>
              <a:t> </a:t>
            </a:r>
            <a:r>
              <a:rPr lang="ru-RU" dirty="0" smtClean="0">
                <a:solidFill>
                  <a:srgbClr val="002060"/>
                </a:solidFill>
                <a:latin typeface="+mn-lt"/>
                <a:cs typeface="Arial" pitchFamily="34" charset="0"/>
              </a:rPr>
              <a:t>процесс кредитования и рисков одобрен </a:t>
            </a:r>
          </a:p>
          <a:p>
            <a:pPr marL="285750" indent="-285750" algn="just">
              <a:spcBef>
                <a:spcPts val="0"/>
              </a:spcBef>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Для автоматического одобрения, заявки на кредит оцениваются по принципу </a:t>
            </a:r>
            <a:r>
              <a:rPr lang="ru-RU" dirty="0">
                <a:solidFill>
                  <a:srgbClr val="002060"/>
                </a:solidFill>
                <a:latin typeface="+mn-lt"/>
                <a:cs typeface="Arial" pitchFamily="34" charset="0"/>
              </a:rPr>
              <a:t>соответствия (годен/не годен) по </a:t>
            </a:r>
            <a:r>
              <a:rPr lang="ru-RU" dirty="0" smtClean="0">
                <a:solidFill>
                  <a:srgbClr val="002060"/>
                </a:solidFill>
                <a:latin typeface="+mn-lt"/>
                <a:cs typeface="Arial" pitchFamily="34" charset="0"/>
              </a:rPr>
              <a:t>заданным параметрам продукта, которые должны соответствовать определенному пороговому значению</a:t>
            </a:r>
          </a:p>
          <a:p>
            <a:pPr marL="285750" indent="-285750" algn="just">
              <a:spcBef>
                <a:spcPts val="0"/>
              </a:spcBef>
              <a:buClr>
                <a:schemeClr val="accent1">
                  <a:lumMod val="50000"/>
                </a:schemeClr>
              </a:buClr>
              <a:buFont typeface="Arial" panose="020B0604020202020204" pitchFamily="34" charset="0"/>
              <a:buChar char="•"/>
            </a:pPr>
            <a:endParaRPr lang="ru-RU" dirty="0" smtClean="0">
              <a:solidFill>
                <a:srgbClr val="002060"/>
              </a:solidFill>
              <a:latin typeface="+mn-lt"/>
              <a:cs typeface="Arial" pitchFamily="34" charset="0"/>
            </a:endParaRPr>
          </a:p>
          <a:p>
            <a:pPr marL="285750" indent="-285750" algn="just">
              <a:spcBef>
                <a:spcPts val="0"/>
              </a:spcBef>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Исключения и </a:t>
            </a:r>
            <a:r>
              <a:rPr lang="ru-RU" dirty="0">
                <a:solidFill>
                  <a:srgbClr val="002060"/>
                </a:solidFill>
                <a:latin typeface="+mn-lt"/>
                <a:cs typeface="Arial" pitchFamily="34" charset="0"/>
              </a:rPr>
              <a:t>переход на более высокий уровень принятия решений встроены</a:t>
            </a:r>
            <a:r>
              <a:rPr lang="ru-RU" dirty="0">
                <a:solidFill>
                  <a:srgbClr val="66FF33"/>
                </a:solidFill>
                <a:cs typeface="Arial" pitchFamily="34" charset="0"/>
              </a:rPr>
              <a:t> </a:t>
            </a:r>
            <a:r>
              <a:rPr lang="ru-RU" dirty="0" smtClean="0">
                <a:solidFill>
                  <a:srgbClr val="002060"/>
                </a:solidFill>
                <a:latin typeface="+mn-lt"/>
                <a:cs typeface="Arial" pitchFamily="34" charset="0"/>
              </a:rPr>
              <a:t>в формат ПП</a:t>
            </a:r>
            <a:endParaRPr lang="en-US" dirty="0">
              <a:solidFill>
                <a:srgbClr val="002060"/>
              </a:solidFill>
              <a:latin typeface="+mn-lt"/>
              <a:cs typeface="Arial" pitchFamily="34" charset="0"/>
            </a:endParaRPr>
          </a:p>
          <a:p>
            <a:pPr algn="just">
              <a:spcBef>
                <a:spcPts val="1200"/>
              </a:spcBef>
              <a:buClr>
                <a:schemeClr val="accent1">
                  <a:lumMod val="50000"/>
                </a:schemeClr>
              </a:buClr>
            </a:pPr>
            <a:endParaRPr lang="en-US" dirty="0" smtClean="0">
              <a:solidFill>
                <a:srgbClr val="002060"/>
              </a:solidFill>
              <a:latin typeface="+mn-lt"/>
              <a:cs typeface="Arial" pitchFamily="34" charset="0"/>
            </a:endParaRPr>
          </a:p>
        </p:txBody>
      </p:sp>
    </p:spTree>
    <p:extLst>
      <p:ext uri="{BB962C8B-B14F-4D97-AF65-F5344CB8AC3E}">
        <p14:creationId xmlns:p14="http://schemas.microsoft.com/office/powerpoint/2010/main" val="131854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753" y="14854"/>
            <a:ext cx="10136437" cy="861774"/>
          </a:xfrm>
          <a:prstGeom prst="rect">
            <a:avLst/>
          </a:prstGeom>
          <a:noFill/>
        </p:spPr>
        <p:txBody>
          <a:bodyPr wrap="square" rtlCol="0">
            <a:spAutoFit/>
          </a:bodyPr>
          <a:lstStyle/>
          <a:p>
            <a:r>
              <a:rPr lang="ru-RU" sz="2600" b="0" dirty="0" smtClean="0">
                <a:solidFill>
                  <a:schemeClr val="accent6">
                    <a:lumMod val="50000"/>
                  </a:schemeClr>
                </a:solidFill>
                <a:latin typeface="Arial" pitchFamily="34" charset="0"/>
                <a:cs typeface="Arial" pitchFamily="34" charset="0"/>
              </a:rPr>
              <a:t>4. </a:t>
            </a:r>
            <a:r>
              <a:rPr lang="ru-RU" sz="2400" b="0" dirty="0" smtClean="0">
                <a:solidFill>
                  <a:srgbClr val="002060"/>
                </a:solidFill>
                <a:latin typeface="+mn-lt"/>
                <a:cs typeface="Arial" pitchFamily="34" charset="0"/>
              </a:rPr>
              <a:t>Кредитные </a:t>
            </a:r>
            <a:r>
              <a:rPr lang="ru-RU" sz="2400" b="0" dirty="0">
                <a:solidFill>
                  <a:srgbClr val="002060"/>
                </a:solidFill>
                <a:latin typeface="+mn-lt"/>
                <a:cs typeface="Arial" pitchFamily="34" charset="0"/>
              </a:rPr>
              <a:t>продукты на основе программного </a:t>
            </a:r>
            <a:r>
              <a:rPr lang="ru-RU" sz="2400" b="0" dirty="0" smtClean="0">
                <a:solidFill>
                  <a:srgbClr val="002060"/>
                </a:solidFill>
                <a:latin typeface="+mn-lt"/>
                <a:cs typeface="Arial" pitchFamily="34" charset="0"/>
              </a:rPr>
              <a:t>подхода (</a:t>
            </a:r>
            <a:r>
              <a:rPr lang="ru-RU" sz="2400" b="0" dirty="0">
                <a:solidFill>
                  <a:srgbClr val="002060"/>
                </a:solidFill>
                <a:latin typeface="+mn-lt"/>
                <a:cs typeface="Arial" pitchFamily="34" charset="0"/>
              </a:rPr>
              <a:t>продолжение</a:t>
            </a:r>
            <a:r>
              <a:rPr lang="ru-RU" sz="2400" b="0" dirty="0" smtClean="0">
                <a:solidFill>
                  <a:srgbClr val="002060"/>
                </a:solidFill>
                <a:latin typeface="+mn-lt"/>
                <a:cs typeface="Arial" pitchFamily="34" charset="0"/>
              </a:rPr>
              <a:t>)</a:t>
            </a:r>
            <a:endParaRPr lang="el-GR" sz="2400" b="0" dirty="0" smtClean="0">
              <a:solidFill>
                <a:srgbClr val="002060"/>
              </a:solidFill>
              <a:latin typeface="+mn-lt"/>
              <a:cs typeface="Arial" pitchFamily="34" charset="0"/>
            </a:endParaRPr>
          </a:p>
        </p:txBody>
      </p:sp>
      <p:sp>
        <p:nvSpPr>
          <p:cNvPr id="5" name="TextBox 4"/>
          <p:cNvSpPr txBox="1"/>
          <p:nvPr/>
        </p:nvSpPr>
        <p:spPr>
          <a:xfrm>
            <a:off x="244753" y="1874912"/>
            <a:ext cx="8547100" cy="4524315"/>
          </a:xfrm>
          <a:prstGeom prst="rect">
            <a:avLst/>
          </a:prstGeom>
          <a:noFill/>
        </p:spPr>
        <p:txBody>
          <a:bodyPr wrap="square" numCol="2" rtlCol="0">
            <a:spAutoFit/>
          </a:bodyPr>
          <a:lstStyle/>
          <a:p>
            <a:pPr>
              <a:lnSpc>
                <a:spcPct val="120000"/>
              </a:lnSpc>
              <a:buClr>
                <a:schemeClr val="accent1">
                  <a:lumMod val="50000"/>
                </a:schemeClr>
              </a:buClr>
            </a:pP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Основные характеристики</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Политическая, нормативно-правовая и экономическая среда </a:t>
            </a:r>
          </a:p>
          <a:p>
            <a:pPr>
              <a:lnSpc>
                <a:spcPct val="120000"/>
              </a:lnSpc>
              <a:buClr>
                <a:schemeClr val="accent1">
                  <a:lumMod val="50000"/>
                </a:schemeClr>
              </a:buClr>
            </a:pPr>
            <a:r>
              <a:rPr lang="ru-RU" dirty="0" smtClean="0">
                <a:solidFill>
                  <a:srgbClr val="002060"/>
                </a:solidFill>
                <a:latin typeface="+mn-lt"/>
                <a:cs typeface="Arial" pitchFamily="34" charset="0"/>
              </a:rPr>
              <a:t>Рынок, целевой рынок и конкурентная среда</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Модель прибыли</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a:solidFill>
                  <a:srgbClr val="002060"/>
                </a:solidFill>
                <a:latin typeface="+mn-lt"/>
                <a:cs typeface="Arial" pitchFamily="34" charset="0"/>
              </a:rPr>
              <a:t>Комментарии к финансовому анализу</a:t>
            </a:r>
          </a:p>
          <a:p>
            <a:pPr>
              <a:lnSpc>
                <a:spcPct val="120000"/>
              </a:lnSpc>
              <a:buClr>
                <a:schemeClr val="accent1">
                  <a:lumMod val="50000"/>
                </a:schemeClr>
              </a:buClr>
            </a:pPr>
            <a:r>
              <a:rPr lang="ru-RU" dirty="0" smtClean="0">
                <a:solidFill>
                  <a:srgbClr val="002060"/>
                </a:solidFill>
                <a:latin typeface="+mn-lt"/>
                <a:cs typeface="Arial" pitchFamily="34" charset="0"/>
              </a:rPr>
              <a:t>Основные положения и условия</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Инициация кредита и процесс одобрения</a:t>
            </a:r>
            <a:endParaRPr lang="en-US" dirty="0" smtClean="0">
              <a:solidFill>
                <a:srgbClr val="002060"/>
              </a:solidFill>
              <a:latin typeface="+mn-lt"/>
              <a:cs typeface="Arial" pitchFamily="34" charset="0"/>
            </a:endParaRPr>
          </a:p>
          <a:p>
            <a:pPr>
              <a:lnSpc>
                <a:spcPct val="120000"/>
              </a:lnSpc>
              <a:buClr>
                <a:schemeClr val="accent1">
                  <a:lumMod val="50000"/>
                </a:schemeClr>
              </a:buClr>
            </a:pPr>
            <a:endParaRPr lang="en-US" dirty="0">
              <a:solidFill>
                <a:srgbClr val="002060"/>
              </a:solidFill>
              <a:latin typeface="+mn-lt"/>
              <a:cs typeface="Arial" pitchFamily="34" charset="0"/>
            </a:endParaRPr>
          </a:p>
          <a:p>
            <a:pPr>
              <a:lnSpc>
                <a:spcPct val="120000"/>
              </a:lnSpc>
              <a:buClr>
                <a:schemeClr val="accent1">
                  <a:lumMod val="50000"/>
                </a:schemeClr>
              </a:buClr>
            </a:pPr>
            <a:endParaRPr lang="ru-RU" dirty="0" smtClean="0">
              <a:solidFill>
                <a:srgbClr val="002060"/>
              </a:solidFill>
              <a:latin typeface="+mn-lt"/>
              <a:cs typeface="Arial" pitchFamily="34" charset="0"/>
            </a:endParaRPr>
          </a:p>
          <a:p>
            <a:pPr>
              <a:lnSpc>
                <a:spcPct val="120000"/>
              </a:lnSpc>
              <a:buClr>
                <a:schemeClr val="accent1">
                  <a:lumMod val="50000"/>
                </a:schemeClr>
              </a:buClr>
            </a:pPr>
            <a:endParaRPr lang="ru-RU" dirty="0">
              <a:solidFill>
                <a:srgbClr val="002060"/>
              </a:solidFill>
              <a:latin typeface="+mn-lt"/>
              <a:cs typeface="Arial" pitchFamily="34" charset="0"/>
            </a:endParaRPr>
          </a:p>
          <a:p>
            <a:pPr>
              <a:lnSpc>
                <a:spcPct val="120000"/>
              </a:lnSpc>
              <a:buClr>
                <a:schemeClr val="accent1">
                  <a:lumMod val="50000"/>
                </a:schemeClr>
              </a:buClr>
            </a:pPr>
            <a:endParaRPr lang="ru-RU" dirty="0" smtClean="0">
              <a:solidFill>
                <a:srgbClr val="002060"/>
              </a:solidFill>
              <a:latin typeface="+mn-lt"/>
              <a:cs typeface="Arial" pitchFamily="34" charset="0"/>
            </a:endParaRPr>
          </a:p>
          <a:p>
            <a:pPr>
              <a:lnSpc>
                <a:spcPct val="120000"/>
              </a:lnSpc>
              <a:buClr>
                <a:schemeClr val="accent1">
                  <a:lumMod val="50000"/>
                </a:schemeClr>
              </a:buClr>
            </a:pPr>
            <a:endParaRPr lang="en-US" dirty="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Операционная деятельность</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Внутренний аудит</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a:solidFill>
                  <a:srgbClr val="002060"/>
                </a:solidFill>
                <a:latin typeface="+mn-lt"/>
                <a:cs typeface="Arial" pitchFamily="34" charset="0"/>
              </a:rPr>
              <a:t>Процесс обслуживания кредитов </a:t>
            </a:r>
            <a:r>
              <a:rPr lang="ru-RU" dirty="0" smtClean="0">
                <a:solidFill>
                  <a:srgbClr val="002060"/>
                </a:solidFill>
                <a:latin typeface="+mn-lt"/>
                <a:cs typeface="Arial" pitchFamily="34" charset="0"/>
              </a:rPr>
              <a:t>и </a:t>
            </a:r>
            <a:r>
              <a:rPr lang="ru-RU" dirty="0">
                <a:solidFill>
                  <a:srgbClr val="002060"/>
                </a:solidFill>
                <a:latin typeface="+mn-lt"/>
                <a:cs typeface="Arial" pitchFamily="34" charset="0"/>
              </a:rPr>
              <a:t>автоматизированная управленческая отчетность</a:t>
            </a:r>
          </a:p>
          <a:p>
            <a:pPr>
              <a:lnSpc>
                <a:spcPct val="120000"/>
              </a:lnSpc>
              <a:buClr>
                <a:schemeClr val="accent1">
                  <a:lumMod val="50000"/>
                </a:schemeClr>
              </a:buClr>
            </a:pPr>
            <a:r>
              <a:rPr lang="ru-RU" dirty="0" smtClean="0">
                <a:solidFill>
                  <a:srgbClr val="002060"/>
                </a:solidFill>
                <a:latin typeface="+mn-lt"/>
                <a:cs typeface="Arial" pitchFamily="34" charset="0"/>
              </a:rPr>
              <a:t>Процесс сбора платежей</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a:solidFill>
                  <a:srgbClr val="002060"/>
                </a:solidFill>
                <a:latin typeface="+mn-lt"/>
                <a:cs typeface="Arial" pitchFamily="34" charset="0"/>
              </a:rPr>
              <a:t>Процесс и политика списания </a:t>
            </a:r>
            <a:r>
              <a:rPr lang="ru-RU" dirty="0" smtClean="0">
                <a:solidFill>
                  <a:srgbClr val="002060"/>
                </a:solidFill>
                <a:latin typeface="+mn-lt"/>
                <a:cs typeface="Arial" pitchFamily="34" charset="0"/>
              </a:rPr>
              <a:t>Управление портфелем</a:t>
            </a:r>
            <a:endParaRPr lang="en-US" dirty="0" smtClean="0">
              <a:solidFill>
                <a:srgbClr val="002060"/>
              </a:solidFill>
              <a:latin typeface="+mn-lt"/>
              <a:cs typeface="Arial" pitchFamily="34" charset="0"/>
            </a:endParaRPr>
          </a:p>
          <a:p>
            <a:pPr>
              <a:lnSpc>
                <a:spcPct val="120000"/>
              </a:lnSpc>
              <a:buClr>
                <a:schemeClr val="accent1">
                  <a:lumMod val="50000"/>
                </a:schemeClr>
              </a:buClr>
            </a:pPr>
            <a:r>
              <a:rPr lang="ru-RU" dirty="0" smtClean="0">
                <a:solidFill>
                  <a:srgbClr val="002060"/>
                </a:solidFill>
                <a:latin typeface="+mn-lt"/>
                <a:cs typeface="Arial" pitchFamily="34" charset="0"/>
              </a:rPr>
              <a:t>Стратегия финансирования</a:t>
            </a:r>
            <a:endParaRPr lang="el-GR" dirty="0">
              <a:solidFill>
                <a:srgbClr val="002060"/>
              </a:solidFill>
              <a:latin typeface="+mn-lt"/>
              <a:cs typeface="Arial" pitchFamily="34" charset="0"/>
            </a:endParaRPr>
          </a:p>
        </p:txBody>
      </p:sp>
      <p:sp>
        <p:nvSpPr>
          <p:cNvPr id="2" name="TextBox 1"/>
          <p:cNvSpPr txBox="1"/>
          <p:nvPr/>
        </p:nvSpPr>
        <p:spPr>
          <a:xfrm>
            <a:off x="244753" y="876628"/>
            <a:ext cx="8830235" cy="707886"/>
          </a:xfrm>
          <a:prstGeom prst="rect">
            <a:avLst/>
          </a:prstGeom>
          <a:noFill/>
        </p:spPr>
        <p:txBody>
          <a:bodyPr wrap="square" rtlCol="0">
            <a:spAutoFit/>
          </a:bodyPr>
          <a:lstStyle/>
          <a:p>
            <a:r>
              <a:rPr lang="ru-RU" sz="2000" dirty="0">
                <a:solidFill>
                  <a:srgbClr val="002060"/>
                </a:solidFill>
                <a:latin typeface="+mn-lt"/>
              </a:rPr>
              <a:t>В ходе </a:t>
            </a:r>
            <a:r>
              <a:rPr lang="ru-RU" sz="2000" dirty="0" smtClean="0">
                <a:solidFill>
                  <a:srgbClr val="002060"/>
                </a:solidFill>
                <a:latin typeface="+mn-lt"/>
              </a:rPr>
              <a:t>разработки </a:t>
            </a:r>
            <a:r>
              <a:rPr lang="ru-RU" sz="2000" dirty="0">
                <a:solidFill>
                  <a:srgbClr val="002060"/>
                </a:solidFill>
                <a:latin typeface="+mn-lt"/>
              </a:rPr>
              <a:t>кредитных продуктов на основе программного </a:t>
            </a:r>
            <a:r>
              <a:rPr lang="ru-RU" sz="2000" dirty="0" smtClean="0">
                <a:solidFill>
                  <a:srgbClr val="002060"/>
                </a:solidFill>
                <a:latin typeface="+mn-lt"/>
              </a:rPr>
              <a:t>подхода, как правило, рассматриваются следующие вопросы</a:t>
            </a:r>
            <a:r>
              <a:rPr lang="en-US" sz="2000" dirty="0" smtClean="0">
                <a:solidFill>
                  <a:srgbClr val="002060"/>
                </a:solidFill>
                <a:latin typeface="+mn-lt"/>
              </a:rPr>
              <a:t>:</a:t>
            </a:r>
            <a:endParaRPr lang="en-US" sz="2000" dirty="0">
              <a:solidFill>
                <a:srgbClr val="002060"/>
              </a:solidFill>
              <a:latin typeface="+mn-lt"/>
            </a:endParaRPr>
          </a:p>
        </p:txBody>
      </p:sp>
    </p:spTree>
    <p:extLst>
      <p:ext uri="{BB962C8B-B14F-4D97-AF65-F5344CB8AC3E}">
        <p14:creationId xmlns:p14="http://schemas.microsoft.com/office/powerpoint/2010/main" val="3429225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733" y="0"/>
            <a:ext cx="8534892" cy="861774"/>
          </a:xfrm>
          <a:prstGeom prst="rect">
            <a:avLst/>
          </a:prstGeom>
          <a:noFill/>
        </p:spPr>
        <p:txBody>
          <a:bodyPr wrap="square" rtlCol="0">
            <a:spAutoFit/>
          </a:bodyPr>
          <a:lstStyle/>
          <a:p>
            <a:r>
              <a:rPr lang="ru-RU" sz="2600" b="0" dirty="0" smtClean="0">
                <a:solidFill>
                  <a:schemeClr val="accent6">
                    <a:lumMod val="50000"/>
                  </a:schemeClr>
                </a:solidFill>
                <a:latin typeface="+mn-lt"/>
                <a:cs typeface="Arial" pitchFamily="34" charset="0"/>
              </a:rPr>
              <a:t>4. </a:t>
            </a:r>
            <a:r>
              <a:rPr lang="ru-RU" sz="2400" b="0" dirty="0" smtClean="0">
                <a:solidFill>
                  <a:srgbClr val="002060"/>
                </a:solidFill>
                <a:latin typeface="+mn-lt"/>
                <a:cs typeface="Arial" pitchFamily="34" charset="0"/>
              </a:rPr>
              <a:t>Кредитные </a:t>
            </a:r>
            <a:r>
              <a:rPr lang="ru-RU" sz="2400" b="0" dirty="0">
                <a:solidFill>
                  <a:srgbClr val="002060"/>
                </a:solidFill>
                <a:latin typeface="+mn-lt"/>
                <a:cs typeface="Arial" pitchFamily="34" charset="0"/>
              </a:rPr>
              <a:t>продукты на основе программного подхода (продолжение)</a:t>
            </a:r>
          </a:p>
        </p:txBody>
      </p:sp>
      <p:graphicFrame>
        <p:nvGraphicFramePr>
          <p:cNvPr id="14" name="Table 13"/>
          <p:cNvGraphicFramePr>
            <a:graphicFrameLocks noGrp="1"/>
          </p:cNvGraphicFramePr>
          <p:nvPr>
            <p:extLst>
              <p:ext uri="{D42A27DB-BD31-4B8C-83A1-F6EECF244321}">
                <p14:modId xmlns:p14="http://schemas.microsoft.com/office/powerpoint/2010/main" val="1119873513"/>
              </p:ext>
            </p:extLst>
          </p:nvPr>
        </p:nvGraphicFramePr>
        <p:xfrm>
          <a:off x="161708" y="922848"/>
          <a:ext cx="3460035" cy="4887108"/>
        </p:xfrm>
        <a:graphic>
          <a:graphicData uri="http://schemas.openxmlformats.org/drawingml/2006/table">
            <a:tbl>
              <a:tblPr>
                <a:tableStyleId>{5C22544A-7EE6-4342-B048-85BDC9FD1C3A}</a:tableStyleId>
              </a:tblPr>
              <a:tblGrid>
                <a:gridCol w="100581"/>
                <a:gridCol w="962707"/>
                <a:gridCol w="249310"/>
                <a:gridCol w="241396"/>
                <a:gridCol w="357295"/>
                <a:gridCol w="30168"/>
                <a:gridCol w="1330318"/>
                <a:gridCol w="116541"/>
                <a:gridCol w="71719"/>
              </a:tblGrid>
              <a:tr h="214095">
                <a:tc>
                  <a:txBody>
                    <a:bodyPr/>
                    <a:lstStyle/>
                    <a:p>
                      <a:pPr algn="ctr" fontAlgn="b"/>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ru-RU" sz="1200" b="1" i="0" u="none" strike="noStrike" dirty="0" smtClean="0">
                          <a:solidFill>
                            <a:srgbClr val="002060"/>
                          </a:solidFill>
                          <a:effectLst/>
                          <a:latin typeface="Calibri" panose="020F0502020204030204" pitchFamily="34" charset="0"/>
                        </a:rPr>
                        <a:t>Критерии</a:t>
                      </a:r>
                      <a:endParaRPr lang="en-US" sz="1200" b="1" i="0" u="none" strike="noStrike" dirty="0">
                        <a:solidFill>
                          <a:srgbClr val="002060"/>
                        </a:solidFill>
                        <a:effectLst/>
                        <a:latin typeface="Calibri" panose="020F0502020204030204" pitchFamily="34" charset="0"/>
                      </a:endParaRPr>
                    </a:p>
                  </a:txBody>
                  <a:tcPr marL="2384" marR="2384" marT="2384" marB="0" anchor="b"/>
                </a:tc>
                <a:tc>
                  <a:txBody>
                    <a:bodyPr/>
                    <a:lstStyle/>
                    <a:p>
                      <a:pPr algn="l" fontAlgn="b"/>
                      <a:r>
                        <a:rPr lang="en-US" sz="300" u="none" strike="noStrike" dirty="0">
                          <a:effectLst/>
                        </a:rPr>
                        <a:t>Lease PP</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300" u="none" strike="noStrike" dirty="0">
                          <a:effectLst/>
                        </a:rPr>
                        <a:t>Asset PP</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300" u="none" strike="noStrike" dirty="0">
                          <a:effectLst/>
                        </a:rPr>
                        <a:t>Mortgage PP</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ru-RU" sz="1300" b="1" i="0" u="none" strike="noStrike" dirty="0" smtClean="0">
                          <a:solidFill>
                            <a:srgbClr val="002060"/>
                          </a:solidFill>
                          <a:effectLst/>
                          <a:latin typeface="Calibri" panose="020F0502020204030204" pitchFamily="34" charset="0"/>
                        </a:rPr>
                        <a:t>Выборка</a:t>
                      </a:r>
                      <a:r>
                        <a:rPr lang="ru-RU" sz="1300" b="1" i="0" u="none" strike="noStrike" baseline="0" dirty="0" smtClean="0">
                          <a:solidFill>
                            <a:srgbClr val="002060"/>
                          </a:solidFill>
                          <a:effectLst/>
                          <a:latin typeface="Calibri" panose="020F0502020204030204" pitchFamily="34" charset="0"/>
                        </a:rPr>
                        <a:t> средств</a:t>
                      </a:r>
                      <a:endParaRPr lang="en-US" sz="1300" b="1" i="0" u="none" strike="noStrike" dirty="0">
                        <a:solidFill>
                          <a:srgbClr val="00206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YES</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NO</a:t>
                      </a:r>
                      <a:endParaRPr lang="en-US" sz="300" b="1" i="0" u="none" strike="noStrike" dirty="0">
                        <a:solidFill>
                          <a:srgbClr val="000000"/>
                        </a:solidFill>
                        <a:effectLst/>
                        <a:latin typeface="Calibri" panose="020F0502020204030204" pitchFamily="34" charset="0"/>
                      </a:endParaRPr>
                    </a:p>
                  </a:txBody>
                  <a:tcPr marL="2384" marR="2384" marT="2384" marB="0" anchor="b"/>
                </a:tc>
              </a:tr>
              <a:tr h="136173">
                <a:tc>
                  <a:txBody>
                    <a:bodyPr/>
                    <a:lstStyle/>
                    <a:p>
                      <a:pPr algn="ctr" fontAlgn="b"/>
                      <a:r>
                        <a:rPr lang="en-US" sz="300" u="none" strike="noStrike" dirty="0">
                          <a:effectLst/>
                        </a:rPr>
                        <a:t>1</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Borrower is an approved name with xxx</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340434">
                <a:tc>
                  <a:txBody>
                    <a:bodyPr/>
                    <a:lstStyle/>
                    <a:p>
                      <a:pPr algn="ctr" fontAlgn="b"/>
                      <a:r>
                        <a:rPr lang="en-US" sz="300" u="none" strike="noStrike" dirty="0">
                          <a:effectLst/>
                        </a:rPr>
                        <a:t>2</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Client must have been in business for at least three years and has an account with xxx or other banks evidenced by 6months account statement</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Duly executed offer letter</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3</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Client must have operated account with xxx for at least three months</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Executed lease agreement.</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4</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400" u="none" strike="noStrike" dirty="0">
                          <a:effectLst/>
                        </a:rPr>
                        <a:t>Borrower have reliable cash flows and repayment is from the cashflow</a:t>
                      </a:r>
                      <a:endParaRPr lang="en-US" sz="400" b="1" i="0" u="none" strike="noStrike" dirty="0">
                        <a:solidFill>
                          <a:srgbClr val="FF0000"/>
                        </a:solidFill>
                        <a:effectLst/>
                        <a:latin typeface="Trebuchet MS" panose="020B0603020202020204" pitchFamily="34" charset="0"/>
                      </a:endParaRPr>
                    </a:p>
                  </a:txBody>
                  <a:tcPr marL="2384" marR="2384" marT="2384" marB="0" anchor="b"/>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Letter of Domiciliation of cashflow/business proceeds with the bank</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72347">
                <a:tc>
                  <a:txBody>
                    <a:bodyPr/>
                    <a:lstStyle/>
                    <a:p>
                      <a:pPr algn="ctr" fontAlgn="b"/>
                      <a:r>
                        <a:rPr lang="en-US" sz="300" u="none" strike="noStrike" dirty="0">
                          <a:effectLst/>
                        </a:rPr>
                        <a:t>5</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400" u="none" strike="noStrike" dirty="0">
                          <a:effectLst/>
                        </a:rPr>
                        <a:t>Facility is backed by a valid contract/receivables and facility terms agree with the contract/receivables terms.</a:t>
                      </a:r>
                      <a:endParaRPr lang="en-US" sz="400" b="1" i="0" u="none" strike="noStrike" dirty="0">
                        <a:solidFill>
                          <a:srgbClr val="FF0000"/>
                        </a:solidFill>
                        <a:effectLst/>
                        <a:latin typeface="Trebuchet MS" panose="020B0603020202020204" pitchFamily="34" charset="0"/>
                      </a:endParaRPr>
                    </a:p>
                  </a:txBody>
                  <a:tcPr marL="2384" marR="2384" marT="2384" marB="0" anchor="b"/>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Letter of domiciliation of confirmed receivables from acceptable ENG names</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6</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400" u="none" strike="noStrike" dirty="0">
                          <a:effectLst/>
                        </a:rPr>
                        <a:t>Instalments/rentals (DSR) do not exceed 40% of current net cash flows.</a:t>
                      </a:r>
                      <a:endParaRPr lang="en-US" sz="400" b="1" i="0" u="none" strike="noStrike" dirty="0">
                        <a:solidFill>
                          <a:srgbClr val="FF0000"/>
                        </a:solidFill>
                        <a:effectLst/>
                        <a:latin typeface="Trebuchet MS" panose="020B0603020202020204" pitchFamily="34" charset="0"/>
                      </a:endParaRPr>
                    </a:p>
                  </a:txBody>
                  <a:tcPr marL="2384" marR="2384" marT="2384" marB="0" anchor="b"/>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Promissory Note of the Borrower</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7</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400" u="none" strike="noStrike" dirty="0">
                          <a:effectLst/>
                        </a:rPr>
                        <a:t>Facility amount will not exceed 30% of company's annual turnover</a:t>
                      </a:r>
                      <a:endParaRPr lang="en-US" sz="400" b="1" i="0" u="none" strike="noStrike" dirty="0">
                        <a:solidFill>
                          <a:srgbClr val="FF0000"/>
                        </a:solidFill>
                        <a:effectLst/>
                        <a:latin typeface="Trebuchet MS" panose="020B0603020202020204" pitchFamily="34" charset="0"/>
                      </a:endParaRPr>
                    </a:p>
                  </a:txBody>
                  <a:tcPr marL="2384" marR="2384" marT="2384" marB="0" anchor="b"/>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Equity contribution for asset and mortgage facility</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8</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Facility is in same currency as cash flow or repayment source (No cross currency exposure)</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Non-interest bearing security deposit in place for lease finance</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136173">
                <a:tc>
                  <a:txBody>
                    <a:bodyPr/>
                    <a:lstStyle/>
                    <a:p>
                      <a:pPr algn="ctr" fontAlgn="b"/>
                      <a:r>
                        <a:rPr lang="en-US" sz="300" u="none" strike="noStrike" dirty="0">
                          <a:effectLst/>
                        </a:rPr>
                        <a:t>9</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Pro-forma Invoice is valid and confirmed</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t"/>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Board resolution of the company</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72347">
                <a:tc>
                  <a:txBody>
                    <a:bodyPr/>
                    <a:lstStyle/>
                    <a:p>
                      <a:pPr algn="ctr" fontAlgn="b"/>
                      <a:r>
                        <a:rPr lang="en-US" sz="300" u="none" strike="noStrike" dirty="0">
                          <a:effectLst/>
                        </a:rPr>
                        <a:t>10</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Valuation report from approved valuer in place for used assets (for heavy trucks and machineries only)</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t"/>
                      <a:r>
                        <a:rPr lang="en-US" sz="400" u="none" strike="noStrike" dirty="0">
                          <a:effectLst/>
                        </a:rPr>
                        <a:t>Yes or No or n/a</a:t>
                      </a:r>
                      <a:endParaRPr lang="en-US" sz="400" b="0" i="0" u="none" strike="noStrike" dirty="0">
                        <a:solidFill>
                          <a:srgbClr val="000000"/>
                        </a:solidFill>
                        <a:effectLst/>
                        <a:latin typeface="Trebuchet MS" panose="020B0603020202020204" pitchFamily="34" charset="0"/>
                      </a:endParaRPr>
                    </a:p>
                  </a:txBody>
                  <a:tcPr marL="2384" marR="2384" marT="2384" marB="0"/>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Funds for Insurance/registration in place</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408521">
                <a:tc>
                  <a:txBody>
                    <a:bodyPr/>
                    <a:lstStyle/>
                    <a:p>
                      <a:pPr algn="ctr" fontAlgn="b"/>
                      <a:r>
                        <a:rPr lang="en-US" sz="300" u="none" strike="noStrike" dirty="0">
                          <a:effectLst/>
                        </a:rPr>
                        <a:t>11</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Facility amt does not exceed the equivalent of SOL</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Undertaking to the bank to debit account for insurance premium on comprehensive insurance listing ENG as loss payee throughout the facility tenor</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6782">
                <a:tc>
                  <a:txBody>
                    <a:bodyPr/>
                    <a:lstStyle/>
                    <a:p>
                      <a:pPr algn="ctr" fontAlgn="b"/>
                      <a:r>
                        <a:rPr lang="en-US" sz="300" u="none" strike="noStrike" dirty="0">
                          <a:effectLst/>
                        </a:rPr>
                        <a:t>12</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Completed finance lease agreement/application forms duly executed</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r>
                        <a:rPr lang="en-US" sz="400" u="none" strike="noStrike" dirty="0">
                          <a:effectLst/>
                        </a:rPr>
                        <a:t>Other documents as stated in offer letter</a:t>
                      </a:r>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84" marR="2384" marT="2384" marB="0" anchor="b"/>
                </a:tc>
              </a:tr>
              <a:tr h="204261">
                <a:tc>
                  <a:txBody>
                    <a:bodyPr/>
                    <a:lstStyle/>
                    <a:p>
                      <a:pPr algn="ctr" fontAlgn="b"/>
                      <a:r>
                        <a:rPr lang="en-US" sz="300" u="none" strike="noStrike" dirty="0">
                          <a:effectLst/>
                        </a:rPr>
                        <a:t>13</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Eligible assets must be non-specialized and with active secondary market</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517195">
                <a:tc>
                  <a:txBody>
                    <a:bodyPr/>
                    <a:lstStyle/>
                    <a:p>
                      <a:pPr algn="ctr" fontAlgn="b"/>
                      <a:r>
                        <a:rPr lang="en-US" sz="300" u="none" strike="noStrike" dirty="0">
                          <a:effectLst/>
                        </a:rPr>
                        <a:t>14</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Tenor of transaction</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maximum 60 mths-Tier 1; 36mths-Tier 2 and 24mths-Tier 3 for mortgage, 36mths- Tiers 1 &amp; 2; 24mths-Tier 3 for assets/lease or 48 mths if backed by confirmed receivables/contract.</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136173">
                <a:tc>
                  <a:txBody>
                    <a:bodyPr/>
                    <a:lstStyle/>
                    <a:p>
                      <a:pPr algn="ctr" fontAlgn="b"/>
                      <a:r>
                        <a:rPr lang="en-US" sz="300" u="none" strike="noStrike" dirty="0">
                          <a:effectLst/>
                        </a:rPr>
                        <a:t>15</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Satisfactory trade/ bank checking on hand</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1"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272347">
                <a:tc>
                  <a:txBody>
                    <a:bodyPr/>
                    <a:lstStyle/>
                    <a:p>
                      <a:pPr algn="ctr" fontAlgn="b"/>
                      <a:r>
                        <a:rPr lang="en-US" sz="300" u="none" strike="noStrike" dirty="0">
                          <a:effectLst/>
                        </a:rPr>
                        <a:t>16</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b"/>
                      <a:r>
                        <a:rPr lang="en-US" sz="400" u="none" strike="noStrike" dirty="0">
                          <a:effectLst/>
                        </a:rPr>
                        <a:t>Non interest bearing security deposit (leases) and/or Client contribution in place (asset/mortgage)</a:t>
                      </a:r>
                      <a:endParaRPr lang="en-US" sz="400" b="1" i="0" u="none" strike="noStrike" dirty="0">
                        <a:solidFill>
                          <a:srgbClr val="FF0000"/>
                        </a:solidFill>
                        <a:effectLst/>
                        <a:latin typeface="Trebuchet MS" panose="020B0603020202020204" pitchFamily="34" charset="0"/>
                      </a:endParaRPr>
                    </a:p>
                  </a:txBody>
                  <a:tcPr marL="2384" marR="2384" marT="2384" marB="0" anchor="b"/>
                </a:tc>
                <a:tc gridSpan="3">
                  <a:txBody>
                    <a:bodyPr/>
                    <a:lstStyle/>
                    <a:p>
                      <a:pPr algn="ctr" fontAlgn="ctr"/>
                      <a:r>
                        <a:rPr lang="en-US" sz="400" u="none" strike="noStrike" dirty="0">
                          <a:effectLst/>
                        </a:rPr>
                        <a:t>minimum 30% of facility amount.</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68087">
                <a:tc>
                  <a:txBody>
                    <a:bodyPr/>
                    <a:lstStyle/>
                    <a:p>
                      <a:pPr algn="ctr" fontAlgn="b"/>
                      <a:r>
                        <a:rPr lang="en-US" sz="300" u="none" strike="noStrike" dirty="0">
                          <a:effectLst/>
                        </a:rPr>
                        <a:t>17</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ctr"/>
                      <a:r>
                        <a:rPr lang="en-US" sz="400" u="none" strike="noStrike" dirty="0">
                          <a:effectLst/>
                        </a:rPr>
                        <a:t>BIR and marketing plan in place</a:t>
                      </a:r>
                      <a:endParaRPr lang="en-US" sz="400" b="1" i="0" u="none" strike="noStrike" dirty="0">
                        <a:solidFill>
                          <a:srgbClr val="FF0000"/>
                        </a:solidFill>
                        <a:effectLst/>
                        <a:latin typeface="Trebuchet MS" panose="020B0603020202020204" pitchFamily="34" charset="0"/>
                      </a:endParaRPr>
                    </a:p>
                  </a:txBody>
                  <a:tcPr marL="2384" marR="2384" marT="2384" marB="0" anchor="ctr"/>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340434">
                <a:tc>
                  <a:txBody>
                    <a:bodyPr/>
                    <a:lstStyle/>
                    <a:p>
                      <a:pPr algn="ctr" fontAlgn="b"/>
                      <a:r>
                        <a:rPr lang="en-US" sz="300" u="none" strike="noStrike" dirty="0">
                          <a:effectLst/>
                        </a:rPr>
                        <a:t>18</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Compliance with ALL Previously Issued/Stated Approval Conditions. Details to be provided in Condition Compliance Schedule</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r h="340434">
                <a:tc>
                  <a:txBody>
                    <a:bodyPr/>
                    <a:lstStyle/>
                    <a:p>
                      <a:pPr algn="ctr" fontAlgn="b"/>
                      <a:r>
                        <a:rPr lang="en-US" sz="300" u="none" strike="noStrike" dirty="0">
                          <a:effectLst/>
                        </a:rPr>
                        <a:t>19</a:t>
                      </a:r>
                      <a:endParaRPr lang="en-US" sz="300" b="1" i="0" u="none" strike="noStrike" dirty="0">
                        <a:solidFill>
                          <a:srgbClr val="000000"/>
                        </a:solidFill>
                        <a:effectLst/>
                        <a:latin typeface="Calibri" panose="020F0502020204030204" pitchFamily="34" charset="0"/>
                      </a:endParaRPr>
                    </a:p>
                  </a:txBody>
                  <a:tcPr marL="2384" marR="2384" marT="2384" marB="0" anchor="b"/>
                </a:tc>
                <a:tc>
                  <a:txBody>
                    <a:bodyPr/>
                    <a:lstStyle/>
                    <a:p>
                      <a:pPr algn="l" fontAlgn="t"/>
                      <a:r>
                        <a:rPr lang="en-US" sz="400" u="none" strike="noStrike" dirty="0">
                          <a:effectLst/>
                        </a:rPr>
                        <a:t>Joint &amp; several guarantees of principal shareholders plus undertaking not to dispose off assets for limited liability companies (where applicable).</a:t>
                      </a:r>
                      <a:endParaRPr lang="en-US" sz="400" b="1" i="0" u="none" strike="noStrike" dirty="0">
                        <a:solidFill>
                          <a:srgbClr val="FF0000"/>
                        </a:solidFill>
                        <a:effectLst/>
                        <a:latin typeface="Trebuchet MS" panose="020B0603020202020204" pitchFamily="34" charset="0"/>
                      </a:endParaRPr>
                    </a:p>
                  </a:txBody>
                  <a:tcPr marL="2384" marR="2384" marT="2384" marB="0"/>
                </a:tc>
                <a:tc gridSpan="3">
                  <a:txBody>
                    <a:bodyPr/>
                    <a:lstStyle/>
                    <a:p>
                      <a:pPr algn="ctr" fontAlgn="ctr"/>
                      <a:r>
                        <a:rPr lang="en-US" sz="400" u="none" strike="noStrike" dirty="0">
                          <a:effectLst/>
                        </a:rPr>
                        <a:t>Yes or No or n/a</a:t>
                      </a:r>
                      <a:endParaRPr lang="en-US" sz="400" b="0" i="0" u="none" strike="noStrike" dirty="0">
                        <a:solidFill>
                          <a:srgbClr val="000000"/>
                        </a:solidFill>
                        <a:effectLst/>
                        <a:latin typeface="Trebuchet MS" panose="020B0603020202020204" pitchFamily="34" charset="0"/>
                      </a:endParaRPr>
                    </a:p>
                  </a:txBody>
                  <a:tcPr marL="2384" marR="2384" marT="2384" marB="0" anchor="ct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l" fontAlgn="b"/>
                      <a:endParaRPr lang="en-US" sz="400" b="0" i="0" u="none" strike="noStrike" dirty="0">
                        <a:solidFill>
                          <a:srgbClr val="000000"/>
                        </a:solidFill>
                        <a:effectLst/>
                        <a:latin typeface="Trebuchet MS" panose="020B060302020202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c>
                  <a:txBody>
                    <a:bodyPr/>
                    <a:lstStyle/>
                    <a:p>
                      <a:pPr algn="ctr" fontAlgn="b"/>
                      <a:endParaRPr lang="en-US" sz="300" b="0" i="0" u="none" strike="noStrike" dirty="0">
                        <a:solidFill>
                          <a:srgbClr val="000000"/>
                        </a:solidFill>
                        <a:effectLst/>
                        <a:latin typeface="Calibri" panose="020F0502020204030204" pitchFamily="34" charset="0"/>
                      </a:endParaRPr>
                    </a:p>
                  </a:txBody>
                  <a:tcPr marL="2384" marR="2384" marT="2384" marB="0" anchor="b"/>
                </a:tc>
              </a:tr>
            </a:tbl>
          </a:graphicData>
        </a:graphic>
      </p:graphicFrame>
      <p:sp>
        <p:nvSpPr>
          <p:cNvPr id="16" name="TextBox 15"/>
          <p:cNvSpPr txBox="1"/>
          <p:nvPr/>
        </p:nvSpPr>
        <p:spPr>
          <a:xfrm rot="19760336">
            <a:off x="785614" y="2567901"/>
            <a:ext cx="2717321" cy="338554"/>
          </a:xfrm>
          <a:prstGeom prst="rect">
            <a:avLst/>
          </a:prstGeom>
          <a:noFill/>
        </p:spPr>
        <p:txBody>
          <a:bodyPr wrap="square" rtlCol="0">
            <a:spAutoFit/>
          </a:bodyPr>
          <a:lstStyle/>
          <a:p>
            <a:r>
              <a:rPr lang="ru-RU" dirty="0" smtClean="0">
                <a:solidFill>
                  <a:srgbClr val="FF0000"/>
                </a:solidFill>
              </a:rPr>
              <a:t>Пример клиента</a:t>
            </a:r>
            <a:endParaRPr lang="en-US" dirty="0">
              <a:solidFill>
                <a:srgbClr val="FF0000"/>
              </a:solidFill>
            </a:endParaRPr>
          </a:p>
        </p:txBody>
      </p:sp>
      <p:sp>
        <p:nvSpPr>
          <p:cNvPr id="18" name="TextBox 17"/>
          <p:cNvSpPr txBox="1"/>
          <p:nvPr/>
        </p:nvSpPr>
        <p:spPr>
          <a:xfrm>
            <a:off x="3661492" y="915119"/>
            <a:ext cx="5132206" cy="5410712"/>
          </a:xfrm>
          <a:prstGeom prst="rect">
            <a:avLst/>
          </a:prstGeom>
          <a:noFill/>
        </p:spPr>
        <p:txBody>
          <a:bodyPr wrap="square" rtlCol="0">
            <a:spAutoFit/>
          </a:bodyPr>
          <a:lstStyle/>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ПП построены </a:t>
            </a:r>
            <a:r>
              <a:rPr lang="ru-RU" dirty="0">
                <a:solidFill>
                  <a:srgbClr val="002060"/>
                </a:solidFill>
                <a:latin typeface="+mn-lt"/>
                <a:cs typeface="Arial" pitchFamily="34" charset="0"/>
              </a:rPr>
              <a:t>с четкими ожиданиями </a:t>
            </a:r>
            <a:r>
              <a:rPr lang="ru-RU" dirty="0" smtClean="0">
                <a:solidFill>
                  <a:srgbClr val="66FF33"/>
                </a:solidFill>
                <a:latin typeface="+mn-lt"/>
                <a:cs typeface="Arial" pitchFamily="34" charset="0"/>
              </a:rPr>
              <a:t>п</a:t>
            </a:r>
            <a:r>
              <a:rPr lang="ru-RU" dirty="0" smtClean="0">
                <a:solidFill>
                  <a:srgbClr val="002060"/>
                </a:solidFill>
                <a:latin typeface="+mn-lt"/>
                <a:cs typeface="Arial" pitchFamily="34" charset="0"/>
              </a:rPr>
              <a:t>о </a:t>
            </a:r>
            <a:r>
              <a:rPr lang="ru-RU" dirty="0">
                <a:solidFill>
                  <a:srgbClr val="002060"/>
                </a:solidFill>
                <a:latin typeface="+mn-lt"/>
                <a:cs typeface="Arial" pitchFamily="34" charset="0"/>
              </a:rPr>
              <a:t>результативности портфеля</a:t>
            </a:r>
            <a:r>
              <a:rPr lang="en-US" dirty="0">
                <a:solidFill>
                  <a:srgbClr val="002060"/>
                </a:solidFill>
                <a:latin typeface="+mn-lt"/>
                <a:cs typeface="Arial" pitchFamily="34" charset="0"/>
              </a:rPr>
              <a:t> </a:t>
            </a:r>
            <a:r>
              <a:rPr lang="ru-RU" dirty="0" smtClean="0">
                <a:solidFill>
                  <a:srgbClr val="002060"/>
                </a:solidFill>
                <a:latin typeface="+mn-lt"/>
                <a:cs typeface="Arial" pitchFamily="34" charset="0"/>
              </a:rPr>
              <a:t>ПП</a:t>
            </a:r>
            <a:r>
              <a:rPr lang="en-US" dirty="0" smtClean="0">
                <a:solidFill>
                  <a:srgbClr val="002060"/>
                </a:solidFill>
                <a:latin typeface="+mn-lt"/>
                <a:cs typeface="Arial" pitchFamily="34" charset="0"/>
              </a:rPr>
              <a:t> </a:t>
            </a:r>
            <a:r>
              <a:rPr lang="ru-RU" dirty="0">
                <a:solidFill>
                  <a:srgbClr val="002060"/>
                </a:solidFill>
                <a:latin typeface="+mn-lt"/>
                <a:cs typeface="Arial" pitchFamily="34" charset="0"/>
              </a:rPr>
              <a:t>с точки зрения</a:t>
            </a:r>
            <a:r>
              <a:rPr lang="en-US" dirty="0">
                <a:solidFill>
                  <a:srgbClr val="002060"/>
                </a:solidFill>
                <a:latin typeface="+mn-lt"/>
                <a:cs typeface="Arial" pitchFamily="34" charset="0"/>
              </a:rPr>
              <a:t>: </a:t>
            </a:r>
          </a:p>
          <a:p>
            <a:pPr marL="1257300" lvl="2" indent="-342900">
              <a:buClr>
                <a:schemeClr val="accent1">
                  <a:lumMod val="50000"/>
                </a:schemeClr>
              </a:buClr>
              <a:buFont typeface="Arial"/>
              <a:buChar char="•"/>
            </a:pPr>
            <a:r>
              <a:rPr lang="ru-RU" dirty="0">
                <a:solidFill>
                  <a:srgbClr val="002060"/>
                </a:solidFill>
                <a:latin typeface="+mn-lt"/>
                <a:cs typeface="Arial" pitchFamily="34" charset="0"/>
              </a:rPr>
              <a:t>Доходности</a:t>
            </a:r>
            <a:endParaRPr lang="en-US" dirty="0">
              <a:solidFill>
                <a:srgbClr val="002060"/>
              </a:solidFill>
              <a:latin typeface="+mn-lt"/>
              <a:cs typeface="Arial" pitchFamily="34" charset="0"/>
            </a:endParaRPr>
          </a:p>
          <a:p>
            <a:pPr marL="1257300" lvl="2" indent="-342900">
              <a:buClr>
                <a:schemeClr val="accent1">
                  <a:lumMod val="50000"/>
                </a:schemeClr>
              </a:buClr>
              <a:buFont typeface="Arial"/>
              <a:buChar char="•"/>
            </a:pPr>
            <a:r>
              <a:rPr lang="ru-RU" dirty="0">
                <a:solidFill>
                  <a:srgbClr val="002060"/>
                </a:solidFill>
                <a:latin typeface="+mn-lt"/>
                <a:cs typeface="Arial" pitchFamily="34" charset="0"/>
              </a:rPr>
              <a:t>Допустимого уровня просроченных задолженностей</a:t>
            </a:r>
            <a:endParaRPr lang="en-US" dirty="0">
              <a:solidFill>
                <a:srgbClr val="002060"/>
              </a:solidFill>
              <a:latin typeface="+mn-lt"/>
              <a:cs typeface="Arial" pitchFamily="34" charset="0"/>
            </a:endParaRPr>
          </a:p>
          <a:p>
            <a:pPr marL="1257300" lvl="2" indent="-342900">
              <a:buClr>
                <a:schemeClr val="accent1">
                  <a:lumMod val="50000"/>
                </a:schemeClr>
              </a:buClr>
              <a:buFont typeface="Arial"/>
              <a:buChar char="•"/>
            </a:pPr>
            <a:r>
              <a:rPr lang="ru-RU" dirty="0">
                <a:solidFill>
                  <a:srgbClr val="002060"/>
                </a:solidFill>
                <a:latin typeface="+mn-lt"/>
                <a:cs typeface="Arial" pitchFamily="34" charset="0"/>
              </a:rPr>
              <a:t>Общего ожидаемого </a:t>
            </a:r>
            <a:r>
              <a:rPr lang="ru-RU" dirty="0" smtClean="0">
                <a:solidFill>
                  <a:srgbClr val="002060"/>
                </a:solidFill>
                <a:latin typeface="+mn-lt"/>
                <a:cs typeface="Arial" pitchFamily="34" charset="0"/>
              </a:rPr>
              <a:t>убытка</a:t>
            </a:r>
          </a:p>
          <a:p>
            <a:pPr marL="1257300" lvl="2" indent="-342900">
              <a:buClr>
                <a:schemeClr val="accent1">
                  <a:lumMod val="50000"/>
                </a:schemeClr>
              </a:buClr>
              <a:buFont typeface="Arial"/>
              <a:buChar char="•"/>
            </a:pPr>
            <a:endParaRPr lang="en-US" dirty="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Поведение портфеля ПП внимательно контролируется, что позволяет </a:t>
            </a:r>
            <a:r>
              <a:rPr lang="ru-RU" dirty="0">
                <a:solidFill>
                  <a:srgbClr val="002060"/>
                </a:solidFill>
                <a:latin typeface="+mn-lt"/>
                <a:cs typeface="Arial" pitchFamily="34" charset="0"/>
              </a:rPr>
              <a:t>внести необходимые изменения в критерии соответствия клиента для устранения существенных отклонений от ожидаемых результатов</a:t>
            </a:r>
            <a:r>
              <a:rPr lang="en-US" dirty="0" smtClean="0">
                <a:solidFill>
                  <a:srgbClr val="002060"/>
                </a:solidFill>
                <a:latin typeface="+mn-lt"/>
                <a:cs typeface="Arial" pitchFamily="34" charset="0"/>
              </a:rPr>
              <a:t>;</a:t>
            </a:r>
            <a:endParaRPr lang="ru-RU" dirty="0" smtClean="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endParaRPr lang="en-US" dirty="0">
              <a:solidFill>
                <a:srgbClr val="002060"/>
              </a:solidFill>
              <a:latin typeface="+mn-lt"/>
              <a:cs typeface="Arial" pitchFamily="34" charset="0"/>
            </a:endParaRPr>
          </a:p>
          <a:p>
            <a:pPr marL="285750" indent="-285750" algn="just">
              <a:buClr>
                <a:schemeClr val="accent1">
                  <a:lumMod val="50000"/>
                </a:schemeClr>
              </a:buClr>
              <a:buFont typeface="Arial" panose="020B0604020202020204" pitchFamily="34" charset="0"/>
              <a:buChar char="•"/>
            </a:pPr>
            <a:r>
              <a:rPr lang="ru-RU" dirty="0" smtClean="0">
                <a:solidFill>
                  <a:srgbClr val="002060"/>
                </a:solidFill>
                <a:latin typeface="+mn-lt"/>
                <a:cs typeface="Arial" pitchFamily="34" charset="0"/>
              </a:rPr>
              <a:t>Соответствие клиента параметрам ПП</a:t>
            </a:r>
            <a:r>
              <a:rPr lang="en-US" dirty="0" smtClean="0">
                <a:solidFill>
                  <a:srgbClr val="002060"/>
                </a:solidFill>
                <a:latin typeface="+mn-lt"/>
                <a:cs typeface="Arial" pitchFamily="34" charset="0"/>
              </a:rPr>
              <a:t> </a:t>
            </a:r>
            <a:r>
              <a:rPr lang="ru-RU" dirty="0" smtClean="0">
                <a:solidFill>
                  <a:srgbClr val="002060"/>
                </a:solidFill>
                <a:latin typeface="+mn-lt"/>
                <a:cs typeface="Arial" pitchFamily="34" charset="0"/>
              </a:rPr>
              <a:t>и работ</a:t>
            </a:r>
            <a:r>
              <a:rPr lang="ru-RU" dirty="0">
                <a:solidFill>
                  <a:srgbClr val="002060"/>
                </a:solidFill>
                <a:latin typeface="+mn-lt"/>
                <a:cs typeface="Arial" pitchFamily="34" charset="0"/>
              </a:rPr>
              <a:t>ы</a:t>
            </a:r>
            <a:r>
              <a:rPr lang="ru-RU" dirty="0" smtClean="0">
                <a:solidFill>
                  <a:srgbClr val="002060"/>
                </a:solidFill>
                <a:latin typeface="+mn-lt"/>
                <a:cs typeface="Arial" pitchFamily="34" charset="0"/>
              </a:rPr>
              <a:t> сотрудников можно </a:t>
            </a:r>
            <a:r>
              <a:rPr lang="ru-RU" dirty="0">
                <a:solidFill>
                  <a:srgbClr val="002060"/>
                </a:solidFill>
                <a:latin typeface="+mn-lt"/>
                <a:cs typeface="Arial" pitchFamily="34" charset="0"/>
              </a:rPr>
              <a:t>контролировать "постфактум" на выборочной основе</a:t>
            </a:r>
            <a:r>
              <a:rPr lang="en-US" dirty="0">
                <a:solidFill>
                  <a:srgbClr val="002060"/>
                </a:solidFill>
                <a:latin typeface="+mn-lt"/>
                <a:cs typeface="Arial" pitchFamily="34" charset="0"/>
              </a:rPr>
              <a:t>;</a:t>
            </a:r>
          </a:p>
          <a:p>
            <a:pPr marL="285750" indent="-285750">
              <a:lnSpc>
                <a:spcPct val="120000"/>
              </a:lnSpc>
              <a:buClr>
                <a:schemeClr val="accent1">
                  <a:lumMod val="50000"/>
                </a:schemeClr>
              </a:buClr>
              <a:buFont typeface="Arial" panose="020B0604020202020204" pitchFamily="34" charset="0"/>
              <a:buChar char="•"/>
            </a:pPr>
            <a:endParaRPr lang="en-US" dirty="0" smtClean="0">
              <a:solidFill>
                <a:srgbClr val="002060"/>
              </a:solidFill>
              <a:latin typeface="+mn-lt"/>
              <a:cs typeface="Arial" pitchFamily="34" charset="0"/>
            </a:endParaRPr>
          </a:p>
          <a:p>
            <a:pPr marL="285750" indent="-285750">
              <a:lnSpc>
                <a:spcPct val="120000"/>
              </a:lnSpc>
              <a:buClr>
                <a:schemeClr val="accent1">
                  <a:lumMod val="50000"/>
                </a:schemeClr>
              </a:buClr>
              <a:buFont typeface="Arial" panose="020B0604020202020204" pitchFamily="34" charset="0"/>
              <a:buChar char="•"/>
            </a:pPr>
            <a:endParaRPr lang="en-US" dirty="0">
              <a:solidFill>
                <a:srgbClr val="002060"/>
              </a:solidFill>
              <a:latin typeface="+mn-lt"/>
              <a:cs typeface="Arial" pitchFamily="34" charset="0"/>
            </a:endParaRPr>
          </a:p>
          <a:p>
            <a:pPr marL="285750" indent="-285750">
              <a:lnSpc>
                <a:spcPct val="120000"/>
              </a:lnSpc>
              <a:buClr>
                <a:schemeClr val="accent1">
                  <a:lumMod val="50000"/>
                </a:schemeClr>
              </a:buClr>
              <a:buFont typeface="Arial" panose="020B0604020202020204" pitchFamily="34" charset="0"/>
              <a:buChar char="•"/>
            </a:pPr>
            <a:endParaRPr lang="en-US" dirty="0" smtClean="0">
              <a:solidFill>
                <a:srgbClr val="002060"/>
              </a:solidFill>
              <a:latin typeface="+mn-lt"/>
              <a:cs typeface="Arial" pitchFamily="34" charset="0"/>
            </a:endParaRPr>
          </a:p>
        </p:txBody>
      </p:sp>
    </p:spTree>
    <p:extLst>
      <p:ext uri="{BB962C8B-B14F-4D97-AF65-F5344CB8AC3E}">
        <p14:creationId xmlns:p14="http://schemas.microsoft.com/office/powerpoint/2010/main" val="1051156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JruGazNlgUiLbxyhnA6.h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M.Lq9x2640.1py_ySU2p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jel.duwpzU6I3UdBbd_.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C_PDzZ6_4EqidKlhXdeG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XSrD3l0G7Uit.4xxBovT7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J0w1zWhxSEyiwfMLylod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M.Lq9x2640.1py_ySU2p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jel.duwpzU6I3UdBbd_.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JruGazNlgUiLbxyhnA6.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C_PDzZ6_4EqidKlhXdeG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XSrD3l0G7Uit.4xxBovT7g"/>
</p:tagLst>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3237</TotalTime>
  <Words>2421</Words>
  <Application>Microsoft Office PowerPoint</Application>
  <PresentationFormat>On-screen Show (4:3)</PresentationFormat>
  <Paragraphs>328</Paragraphs>
  <Slides>15</Slides>
  <Notes>15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15</vt:i4>
      </vt:variant>
    </vt:vector>
  </HeadingPairs>
  <TitlesOfParts>
    <vt:vector size="35" baseType="lpstr">
      <vt:lpstr>ＭＳ Ｐゴシック</vt:lpstr>
      <vt:lpstr>Andes ExtraLight</vt:lpstr>
      <vt:lpstr>Arial</vt:lpstr>
      <vt:lpstr>Arial Bold</vt:lpstr>
      <vt:lpstr>Calibri</vt:lpstr>
      <vt:lpstr>Times New Roman</vt:lpstr>
      <vt:lpstr>Trebuchet MS</vt:lpstr>
      <vt:lpstr>Verdana</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Построение устойчивой модели банковских услуг для мсп</vt:lpstr>
      <vt:lpstr>Содержание</vt:lpstr>
      <vt:lpstr>1. Сложности, с которыми сталкиваются банки при работе с МСП</vt:lpstr>
      <vt:lpstr>2. Успешные Банки, наращивают потенциал в ключевых областях: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Выводы</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Tatiana Klitsenko</cp:lastModifiedBy>
  <cp:revision>189</cp:revision>
  <cp:lastPrinted>2016-03-11T12:59:56Z</cp:lastPrinted>
  <dcterms:created xsi:type="dcterms:W3CDTF">2014-08-08T18:45:38Z</dcterms:created>
  <dcterms:modified xsi:type="dcterms:W3CDTF">2016-03-15T13:19:55Z</dcterms:modified>
</cp:coreProperties>
</file>