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4" r:id="rId8"/>
  </p:sldMasterIdLst>
  <p:notesMasterIdLst>
    <p:notesMasterId r:id="rId30"/>
  </p:notesMasterIdLst>
  <p:handoutMasterIdLst>
    <p:handoutMasterId r:id="rId31"/>
  </p:handoutMasterIdLst>
  <p:sldIdLst>
    <p:sldId id="257" r:id="rId9"/>
    <p:sldId id="324" r:id="rId10"/>
    <p:sldId id="326" r:id="rId11"/>
    <p:sldId id="387" r:id="rId12"/>
    <p:sldId id="388" r:id="rId13"/>
    <p:sldId id="314" r:id="rId14"/>
    <p:sldId id="383" r:id="rId15"/>
    <p:sldId id="384" r:id="rId16"/>
    <p:sldId id="385" r:id="rId17"/>
    <p:sldId id="389" r:id="rId18"/>
    <p:sldId id="364" r:id="rId19"/>
    <p:sldId id="376" r:id="rId20"/>
    <p:sldId id="353" r:id="rId21"/>
    <p:sldId id="377" r:id="rId22"/>
    <p:sldId id="352" r:id="rId23"/>
    <p:sldId id="356" r:id="rId24"/>
    <p:sldId id="380" r:id="rId25"/>
    <p:sldId id="379" r:id="rId26"/>
    <p:sldId id="382" r:id="rId27"/>
    <p:sldId id="381" r:id="rId28"/>
    <p:sldId id="32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87567" autoAdjust="0"/>
  </p:normalViewPr>
  <p:slideViewPr>
    <p:cSldViewPr>
      <p:cViewPr>
        <p:scale>
          <a:sx n="100" d="100"/>
          <a:sy n="100" d="100"/>
        </p:scale>
        <p:origin x="-516" y="978"/>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2648"/>
    </p:cViewPr>
  </p:sorterViewPr>
  <p:notesViewPr>
    <p:cSldViewPr>
      <p:cViewPr>
        <p:scale>
          <a:sx n="100" d="100"/>
          <a:sy n="100" d="100"/>
        </p:scale>
        <p:origin x="-18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file:///\\m-rbops-fs3\group\CASH\Currency%20in%20circ\1933-2013CIC.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m-rbops-fs3\group\CASH\ICCOS\2013%20Miami\Inventory.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1jxh02\AppData\Local\Microsoft\Windows\Temporary%20Internet%20Files\Content.IE5\OYNCNIQC\reportForm.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baseline="0" dirty="0" smtClean="0"/>
              <a:t>Billions </a:t>
            </a:r>
            <a:r>
              <a:rPr lang="en-US" sz="2400" baseline="0" dirty="0"/>
              <a:t>of Notes in Circulation by Denomination</a:t>
            </a:r>
            <a:endParaRPr lang="en-US" sz="2400" dirty="0"/>
          </a:p>
        </c:rich>
      </c:tx>
      <c:layout>
        <c:manualLayout>
          <c:xMode val="edge"/>
          <c:yMode val="edge"/>
          <c:x val="0.13081220294572096"/>
          <c:y val="1.3671275609901681E-2"/>
        </c:manualLayout>
      </c:layout>
      <c:overlay val="0"/>
    </c:title>
    <c:autoTitleDeleted val="0"/>
    <c:plotArea>
      <c:layout/>
      <c:areaChart>
        <c:grouping val="stacked"/>
        <c:varyColors val="0"/>
        <c:ser>
          <c:idx val="0"/>
          <c:order val="0"/>
          <c:tx>
            <c:strRef>
              <c:f>CICValue_ByDenom!$G$4</c:f>
              <c:strCache>
                <c:ptCount val="1"/>
                <c:pt idx="0">
                  <c:v>$1 -$52</c:v>
                </c:pt>
              </c:strCache>
            </c:strRef>
          </c:tx>
          <c:spPr>
            <a:solidFill>
              <a:srgbClr val="FFFFFF">
                <a:lumMod val="75000"/>
              </a:srgbClr>
            </a:solidFill>
          </c:spPr>
          <c:cat>
            <c:numRef>
              <c:f>CICValue_ByDenom!$A$5:$A$408</c:f>
              <c:numCache>
                <c:formatCode>mmm\-yy</c:formatCode>
                <c:ptCount val="40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numCache>
            </c:numRef>
          </c:cat>
          <c:val>
            <c:numRef>
              <c:f>CICValue_ByDenom!$G$5:$G$408</c:f>
              <c:numCache>
                <c:formatCode>0.00E+00</c:formatCode>
                <c:ptCount val="404"/>
                <c:pt idx="0">
                  <c:v>4234000000</c:v>
                </c:pt>
                <c:pt idx="1">
                  <c:v>4245900000</c:v>
                </c:pt>
                <c:pt idx="2">
                  <c:v>4265700000</c:v>
                </c:pt>
                <c:pt idx="3">
                  <c:v>4378500000</c:v>
                </c:pt>
                <c:pt idx="4">
                  <c:v>4443300000</c:v>
                </c:pt>
                <c:pt idx="5">
                  <c:v>4442600000</c:v>
                </c:pt>
                <c:pt idx="6">
                  <c:v>4442400000</c:v>
                </c:pt>
                <c:pt idx="7">
                  <c:v>4456300000</c:v>
                </c:pt>
                <c:pt idx="8">
                  <c:v>4465800000</c:v>
                </c:pt>
                <c:pt idx="9">
                  <c:v>4497600000</c:v>
                </c:pt>
                <c:pt idx="10">
                  <c:v>4566500000</c:v>
                </c:pt>
                <c:pt idx="11">
                  <c:v>4764500000</c:v>
                </c:pt>
                <c:pt idx="12">
                  <c:v>4481600000</c:v>
                </c:pt>
                <c:pt idx="13">
                  <c:v>4391300000</c:v>
                </c:pt>
                <c:pt idx="14">
                  <c:v>4515900000</c:v>
                </c:pt>
                <c:pt idx="15">
                  <c:v>4570400000</c:v>
                </c:pt>
                <c:pt idx="16">
                  <c:v>4611700000</c:v>
                </c:pt>
                <c:pt idx="17">
                  <c:v>4625800000</c:v>
                </c:pt>
                <c:pt idx="18">
                  <c:v>4544200000</c:v>
                </c:pt>
                <c:pt idx="19">
                  <c:v>4591400000</c:v>
                </c:pt>
                <c:pt idx="20">
                  <c:v>4618000000</c:v>
                </c:pt>
                <c:pt idx="21">
                  <c:v>4614800000</c:v>
                </c:pt>
                <c:pt idx="22">
                  <c:v>4760500000</c:v>
                </c:pt>
                <c:pt idx="23">
                  <c:v>4912400000</c:v>
                </c:pt>
                <c:pt idx="24">
                  <c:v>4641300000</c:v>
                </c:pt>
                <c:pt idx="25">
                  <c:v>4612300000</c:v>
                </c:pt>
                <c:pt idx="26">
                  <c:v>4659500000</c:v>
                </c:pt>
                <c:pt idx="27">
                  <c:v>4668000000</c:v>
                </c:pt>
                <c:pt idx="28">
                  <c:v>4723500000</c:v>
                </c:pt>
                <c:pt idx="29">
                  <c:v>4748900000</c:v>
                </c:pt>
                <c:pt idx="30">
                  <c:v>4706600000</c:v>
                </c:pt>
                <c:pt idx="31">
                  <c:v>4721800000</c:v>
                </c:pt>
                <c:pt idx="32">
                  <c:v>4717700000</c:v>
                </c:pt>
                <c:pt idx="33">
                  <c:v>4748800000</c:v>
                </c:pt>
                <c:pt idx="34">
                  <c:v>4891500000</c:v>
                </c:pt>
                <c:pt idx="35">
                  <c:v>4986000000</c:v>
                </c:pt>
                <c:pt idx="36">
                  <c:v>4730200000</c:v>
                </c:pt>
                <c:pt idx="37">
                  <c:v>4745200000</c:v>
                </c:pt>
                <c:pt idx="38">
                  <c:v>4754900000</c:v>
                </c:pt>
                <c:pt idx="39">
                  <c:v>4692900000</c:v>
                </c:pt>
                <c:pt idx="40">
                  <c:v>4809100000</c:v>
                </c:pt>
                <c:pt idx="41">
                  <c:v>4831200000</c:v>
                </c:pt>
                <c:pt idx="42">
                  <c:v>4759100000</c:v>
                </c:pt>
                <c:pt idx="43">
                  <c:v>4785500000</c:v>
                </c:pt>
                <c:pt idx="44">
                  <c:v>4711100000</c:v>
                </c:pt>
                <c:pt idx="45">
                  <c:v>4749100000</c:v>
                </c:pt>
                <c:pt idx="46">
                  <c:v>4849700000</c:v>
                </c:pt>
                <c:pt idx="47">
                  <c:v>4964700000</c:v>
                </c:pt>
                <c:pt idx="48">
                  <c:v>4712500000</c:v>
                </c:pt>
                <c:pt idx="49">
                  <c:v>4764300000</c:v>
                </c:pt>
                <c:pt idx="50">
                  <c:v>4882300000</c:v>
                </c:pt>
                <c:pt idx="51">
                  <c:v>4938800000</c:v>
                </c:pt>
                <c:pt idx="52">
                  <c:v>5017100000</c:v>
                </c:pt>
                <c:pt idx="53">
                  <c:v>5013400000</c:v>
                </c:pt>
                <c:pt idx="54">
                  <c:v>4973000000</c:v>
                </c:pt>
                <c:pt idx="55">
                  <c:v>4946900000</c:v>
                </c:pt>
                <c:pt idx="56">
                  <c:v>4903900000</c:v>
                </c:pt>
                <c:pt idx="57">
                  <c:v>4958300000</c:v>
                </c:pt>
                <c:pt idx="58">
                  <c:v>5111600000</c:v>
                </c:pt>
                <c:pt idx="59">
                  <c:v>5231600000</c:v>
                </c:pt>
                <c:pt idx="60">
                  <c:v>4873000000</c:v>
                </c:pt>
                <c:pt idx="61">
                  <c:v>4837500000</c:v>
                </c:pt>
                <c:pt idx="62">
                  <c:v>4819900000</c:v>
                </c:pt>
                <c:pt idx="63">
                  <c:v>4854600000</c:v>
                </c:pt>
                <c:pt idx="64">
                  <c:v>4910500000</c:v>
                </c:pt>
                <c:pt idx="65">
                  <c:v>4913800000</c:v>
                </c:pt>
                <c:pt idx="66">
                  <c:v>4861000000</c:v>
                </c:pt>
                <c:pt idx="67">
                  <c:v>4870200000</c:v>
                </c:pt>
                <c:pt idx="68">
                  <c:v>4849000000</c:v>
                </c:pt>
                <c:pt idx="69">
                  <c:v>4936700000</c:v>
                </c:pt>
                <c:pt idx="70">
                  <c:v>5067900000</c:v>
                </c:pt>
                <c:pt idx="71">
                  <c:v>5235000000</c:v>
                </c:pt>
                <c:pt idx="72">
                  <c:v>4873700000</c:v>
                </c:pt>
                <c:pt idx="73">
                  <c:v>4874800000</c:v>
                </c:pt>
                <c:pt idx="74">
                  <c:v>4914500000</c:v>
                </c:pt>
                <c:pt idx="75">
                  <c:v>4972400000</c:v>
                </c:pt>
                <c:pt idx="76">
                  <c:v>5030600000</c:v>
                </c:pt>
                <c:pt idx="77">
                  <c:v>5072500000</c:v>
                </c:pt>
                <c:pt idx="78">
                  <c:v>5036700000</c:v>
                </c:pt>
                <c:pt idx="79">
                  <c:v>5032900000</c:v>
                </c:pt>
                <c:pt idx="80">
                  <c:v>5012900000</c:v>
                </c:pt>
                <c:pt idx="81">
                  <c:v>5077300000</c:v>
                </c:pt>
                <c:pt idx="82">
                  <c:v>5232000000</c:v>
                </c:pt>
                <c:pt idx="83">
                  <c:v>5486500000</c:v>
                </c:pt>
                <c:pt idx="84">
                  <c:v>5169300000</c:v>
                </c:pt>
                <c:pt idx="85">
                  <c:v>5149900000</c:v>
                </c:pt>
                <c:pt idx="86">
                  <c:v>5236400000</c:v>
                </c:pt>
                <c:pt idx="87">
                  <c:v>5343400000</c:v>
                </c:pt>
                <c:pt idx="88">
                  <c:v>5405600000</c:v>
                </c:pt>
                <c:pt idx="89">
                  <c:v>5387000000</c:v>
                </c:pt>
                <c:pt idx="90">
                  <c:v>5355100000</c:v>
                </c:pt>
                <c:pt idx="91">
                  <c:v>5331500000</c:v>
                </c:pt>
                <c:pt idx="92">
                  <c:v>5363900000</c:v>
                </c:pt>
                <c:pt idx="93">
                  <c:v>5555900000</c:v>
                </c:pt>
                <c:pt idx="94">
                  <c:v>5715400000</c:v>
                </c:pt>
                <c:pt idx="95">
                  <c:v>5902900000</c:v>
                </c:pt>
                <c:pt idx="96">
                  <c:v>5568500000</c:v>
                </c:pt>
                <c:pt idx="97">
                  <c:v>5572500000</c:v>
                </c:pt>
                <c:pt idx="98">
                  <c:v>5638100000</c:v>
                </c:pt>
                <c:pt idx="99">
                  <c:v>5647900000</c:v>
                </c:pt>
                <c:pt idx="100">
                  <c:v>5771300000</c:v>
                </c:pt>
                <c:pt idx="101">
                  <c:v>5834300000</c:v>
                </c:pt>
                <c:pt idx="102">
                  <c:v>5762900000</c:v>
                </c:pt>
                <c:pt idx="103">
                  <c:v>5784100000</c:v>
                </c:pt>
                <c:pt idx="104">
                  <c:v>5746300000</c:v>
                </c:pt>
                <c:pt idx="105">
                  <c:v>5818100000</c:v>
                </c:pt>
                <c:pt idx="106">
                  <c:v>6016200000</c:v>
                </c:pt>
                <c:pt idx="107">
                  <c:v>6269800000</c:v>
                </c:pt>
                <c:pt idx="108">
                  <c:v>5962400000</c:v>
                </c:pt>
                <c:pt idx="109">
                  <c:v>5881600000</c:v>
                </c:pt>
                <c:pt idx="110">
                  <c:v>5948800000</c:v>
                </c:pt>
                <c:pt idx="111">
                  <c:v>5949200000</c:v>
                </c:pt>
                <c:pt idx="112">
                  <c:v>6125800000</c:v>
                </c:pt>
                <c:pt idx="113">
                  <c:v>6137200000</c:v>
                </c:pt>
                <c:pt idx="114">
                  <c:v>6102200000</c:v>
                </c:pt>
                <c:pt idx="115">
                  <c:v>6085600000</c:v>
                </c:pt>
                <c:pt idx="116">
                  <c:v>6144100000</c:v>
                </c:pt>
                <c:pt idx="117">
                  <c:v>6235800000</c:v>
                </c:pt>
                <c:pt idx="118">
                  <c:v>6397500000</c:v>
                </c:pt>
                <c:pt idx="119">
                  <c:v>6574100000</c:v>
                </c:pt>
                <c:pt idx="120">
                  <c:v>6184620087</c:v>
                </c:pt>
                <c:pt idx="121">
                  <c:v>6197179386</c:v>
                </c:pt>
                <c:pt idx="122">
                  <c:v>6198400000</c:v>
                </c:pt>
                <c:pt idx="123">
                  <c:v>6276719282</c:v>
                </c:pt>
                <c:pt idx="124">
                  <c:v>6390768658</c:v>
                </c:pt>
                <c:pt idx="125">
                  <c:v>6366615570</c:v>
                </c:pt>
                <c:pt idx="126">
                  <c:v>6355298652.5</c:v>
                </c:pt>
                <c:pt idx="127">
                  <c:v>6397976499</c:v>
                </c:pt>
                <c:pt idx="128">
                  <c:v>6361962377.6000004</c:v>
                </c:pt>
                <c:pt idx="129">
                  <c:v>6429124174</c:v>
                </c:pt>
                <c:pt idx="130">
                  <c:v>5469978968.5</c:v>
                </c:pt>
                <c:pt idx="131">
                  <c:v>6750571263</c:v>
                </c:pt>
                <c:pt idx="132">
                  <c:v>6378002687.6999998</c:v>
                </c:pt>
                <c:pt idx="133">
                  <c:v>6418824784</c:v>
                </c:pt>
                <c:pt idx="134">
                  <c:v>6434224344</c:v>
                </c:pt>
                <c:pt idx="135">
                  <c:v>6457804801.5</c:v>
                </c:pt>
                <c:pt idx="136">
                  <c:v>6559154329.5</c:v>
                </c:pt>
                <c:pt idx="137">
                  <c:v>6544678437.8000002</c:v>
                </c:pt>
                <c:pt idx="138">
                  <c:v>6572259905</c:v>
                </c:pt>
                <c:pt idx="139">
                  <c:v>6610268924</c:v>
                </c:pt>
                <c:pt idx="140">
                  <c:v>6554055494</c:v>
                </c:pt>
                <c:pt idx="141">
                  <c:v>6665033907</c:v>
                </c:pt>
                <c:pt idx="142">
                  <c:v>6798924642</c:v>
                </c:pt>
                <c:pt idx="143">
                  <c:v>7009101714</c:v>
                </c:pt>
                <c:pt idx="144">
                  <c:v>6622694572</c:v>
                </c:pt>
                <c:pt idx="145">
                  <c:v>6649021351</c:v>
                </c:pt>
                <c:pt idx="146">
                  <c:v>6664439824.6000004</c:v>
                </c:pt>
                <c:pt idx="147">
                  <c:v>6750168631</c:v>
                </c:pt>
                <c:pt idx="148">
                  <c:v>6828760668</c:v>
                </c:pt>
                <c:pt idx="149">
                  <c:v>6844263882.1999998</c:v>
                </c:pt>
                <c:pt idx="150">
                  <c:v>6783795793</c:v>
                </c:pt>
                <c:pt idx="151">
                  <c:v>6813828622</c:v>
                </c:pt>
                <c:pt idx="152">
                  <c:v>6807249719</c:v>
                </c:pt>
                <c:pt idx="153">
                  <c:v>6915638673</c:v>
                </c:pt>
                <c:pt idx="154">
                  <c:v>7058849809.6999998</c:v>
                </c:pt>
                <c:pt idx="155">
                  <c:v>7286225315</c:v>
                </c:pt>
                <c:pt idx="156">
                  <c:v>6914800000</c:v>
                </c:pt>
                <c:pt idx="157">
                  <c:v>6942200000</c:v>
                </c:pt>
                <c:pt idx="158">
                  <c:v>7029100000</c:v>
                </c:pt>
                <c:pt idx="159">
                  <c:v>7055000000</c:v>
                </c:pt>
                <c:pt idx="160">
                  <c:v>7156469602</c:v>
                </c:pt>
                <c:pt idx="161">
                  <c:v>7196907216</c:v>
                </c:pt>
                <c:pt idx="162">
                  <c:v>7163165070</c:v>
                </c:pt>
                <c:pt idx="163">
                  <c:v>7199351204</c:v>
                </c:pt>
                <c:pt idx="164">
                  <c:v>7206803935</c:v>
                </c:pt>
                <c:pt idx="165">
                  <c:v>7237974683</c:v>
                </c:pt>
                <c:pt idx="166">
                  <c:v>7438806757</c:v>
                </c:pt>
                <c:pt idx="167">
                  <c:v>7598542453</c:v>
                </c:pt>
                <c:pt idx="168">
                  <c:v>7310596863</c:v>
                </c:pt>
                <c:pt idx="169">
                  <c:v>7358876850</c:v>
                </c:pt>
                <c:pt idx="170">
                  <c:v>7496441540</c:v>
                </c:pt>
                <c:pt idx="171">
                  <c:v>7421152927</c:v>
                </c:pt>
                <c:pt idx="172">
                  <c:v>7565606063</c:v>
                </c:pt>
                <c:pt idx="173">
                  <c:v>7638888785</c:v>
                </c:pt>
                <c:pt idx="174">
                  <c:v>7571217057</c:v>
                </c:pt>
                <c:pt idx="175">
                  <c:v>7625262324</c:v>
                </c:pt>
                <c:pt idx="176">
                  <c:v>7586931043</c:v>
                </c:pt>
                <c:pt idx="177">
                  <c:v>7696431613</c:v>
                </c:pt>
                <c:pt idx="178">
                  <c:v>7944276889</c:v>
                </c:pt>
                <c:pt idx="179">
                  <c:v>8075307660</c:v>
                </c:pt>
                <c:pt idx="180">
                  <c:v>7714483502</c:v>
                </c:pt>
                <c:pt idx="181">
                  <c:v>7734610389</c:v>
                </c:pt>
                <c:pt idx="182">
                  <c:v>7736986962</c:v>
                </c:pt>
                <c:pt idx="183">
                  <c:v>7802189305</c:v>
                </c:pt>
                <c:pt idx="184">
                  <c:v>7953449796</c:v>
                </c:pt>
                <c:pt idx="185">
                  <c:v>8839262380</c:v>
                </c:pt>
                <c:pt idx="186">
                  <c:v>7892366540</c:v>
                </c:pt>
                <c:pt idx="187">
                  <c:v>7923689120</c:v>
                </c:pt>
                <c:pt idx="188">
                  <c:v>7888890853</c:v>
                </c:pt>
                <c:pt idx="189">
                  <c:v>7975195780</c:v>
                </c:pt>
                <c:pt idx="190">
                  <c:v>8194197404</c:v>
                </c:pt>
                <c:pt idx="191">
                  <c:v>8364044618</c:v>
                </c:pt>
                <c:pt idx="192">
                  <c:v>7985605252</c:v>
                </c:pt>
                <c:pt idx="193">
                  <c:v>8020203073</c:v>
                </c:pt>
                <c:pt idx="194">
                  <c:v>7999084256</c:v>
                </c:pt>
                <c:pt idx="195">
                  <c:v>8069777754</c:v>
                </c:pt>
                <c:pt idx="196">
                  <c:v>8183003151</c:v>
                </c:pt>
                <c:pt idx="197">
                  <c:v>8159855682</c:v>
                </c:pt>
                <c:pt idx="198">
                  <c:v>8161424408</c:v>
                </c:pt>
                <c:pt idx="199">
                  <c:v>8173995569</c:v>
                </c:pt>
                <c:pt idx="200">
                  <c:v>8162409982</c:v>
                </c:pt>
                <c:pt idx="201">
                  <c:v>8221631952</c:v>
                </c:pt>
                <c:pt idx="202">
                  <c:v>8394277050</c:v>
                </c:pt>
                <c:pt idx="203">
                  <c:v>8657171046</c:v>
                </c:pt>
                <c:pt idx="204">
                  <c:v>8174092350</c:v>
                </c:pt>
                <c:pt idx="205">
                  <c:v>8207825779</c:v>
                </c:pt>
                <c:pt idx="206">
                  <c:v>8271210267</c:v>
                </c:pt>
                <c:pt idx="207">
                  <c:v>8307128481</c:v>
                </c:pt>
                <c:pt idx="208">
                  <c:v>8526288895</c:v>
                </c:pt>
                <c:pt idx="209">
                  <c:v>8397769900</c:v>
                </c:pt>
                <c:pt idx="210">
                  <c:v>8375539145</c:v>
                </c:pt>
                <c:pt idx="211">
                  <c:v>8415733160</c:v>
                </c:pt>
                <c:pt idx="212">
                  <c:v>8367099411</c:v>
                </c:pt>
                <c:pt idx="213">
                  <c:v>8406579281</c:v>
                </c:pt>
                <c:pt idx="214">
                  <c:v>8608237032</c:v>
                </c:pt>
                <c:pt idx="215">
                  <c:v>8852315359</c:v>
                </c:pt>
                <c:pt idx="216">
                  <c:v>8367376732</c:v>
                </c:pt>
                <c:pt idx="217">
                  <c:v>8412431942</c:v>
                </c:pt>
                <c:pt idx="218">
                  <c:v>8484904812</c:v>
                </c:pt>
                <c:pt idx="219">
                  <c:v>8544616375</c:v>
                </c:pt>
                <c:pt idx="220">
                  <c:v>8644671155</c:v>
                </c:pt>
                <c:pt idx="221">
                  <c:v>8660262752</c:v>
                </c:pt>
                <c:pt idx="222">
                  <c:v>8593605112</c:v>
                </c:pt>
                <c:pt idx="223">
                  <c:v>8613231890</c:v>
                </c:pt>
                <c:pt idx="224">
                  <c:v>8663538674</c:v>
                </c:pt>
                <c:pt idx="225">
                  <c:v>8706370998</c:v>
                </c:pt>
                <c:pt idx="226">
                  <c:v>8933692920</c:v>
                </c:pt>
                <c:pt idx="227">
                  <c:v>9163226086</c:v>
                </c:pt>
                <c:pt idx="228">
                  <c:v>8696937315</c:v>
                </c:pt>
                <c:pt idx="229">
                  <c:v>8760052144</c:v>
                </c:pt>
                <c:pt idx="230">
                  <c:v>8854508460</c:v>
                </c:pt>
                <c:pt idx="231">
                  <c:v>8856575177</c:v>
                </c:pt>
                <c:pt idx="232">
                  <c:v>9017000570</c:v>
                </c:pt>
                <c:pt idx="233">
                  <c:v>9069329672</c:v>
                </c:pt>
                <c:pt idx="234">
                  <c:v>8968059587</c:v>
                </c:pt>
                <c:pt idx="235">
                  <c:v>9063478763</c:v>
                </c:pt>
                <c:pt idx="236">
                  <c:v>9096481069</c:v>
                </c:pt>
                <c:pt idx="237">
                  <c:v>9204645078</c:v>
                </c:pt>
                <c:pt idx="238">
                  <c:v>9587348218.5</c:v>
                </c:pt>
                <c:pt idx="239">
                  <c:v>9938281781</c:v>
                </c:pt>
                <c:pt idx="240">
                  <c:v>9254139789</c:v>
                </c:pt>
                <c:pt idx="241">
                  <c:v>9287569083</c:v>
                </c:pt>
                <c:pt idx="242">
                  <c:v>9249349583</c:v>
                </c:pt>
                <c:pt idx="243">
                  <c:v>9331927223</c:v>
                </c:pt>
                <c:pt idx="244">
                  <c:v>9524193271</c:v>
                </c:pt>
                <c:pt idx="245">
                  <c:v>9510900303</c:v>
                </c:pt>
                <c:pt idx="246">
                  <c:v>9465549819</c:v>
                </c:pt>
                <c:pt idx="247">
                  <c:v>9549109013</c:v>
                </c:pt>
                <c:pt idx="248">
                  <c:v>9474922722</c:v>
                </c:pt>
                <c:pt idx="249">
                  <c:v>9576921379</c:v>
                </c:pt>
                <c:pt idx="250">
                  <c:v>9814356984</c:v>
                </c:pt>
                <c:pt idx="251">
                  <c:v>10044714228</c:v>
                </c:pt>
                <c:pt idx="252">
                  <c:v>9561931509</c:v>
                </c:pt>
                <c:pt idx="253">
                  <c:v>9656904392</c:v>
                </c:pt>
                <c:pt idx="254">
                  <c:v>9617960752</c:v>
                </c:pt>
                <c:pt idx="255">
                  <c:v>9678712800</c:v>
                </c:pt>
                <c:pt idx="256">
                  <c:v>9838457126</c:v>
                </c:pt>
                <c:pt idx="257">
                  <c:v>9797988794</c:v>
                </c:pt>
                <c:pt idx="258">
                  <c:v>9817028645</c:v>
                </c:pt>
                <c:pt idx="259">
                  <c:v>9881745063</c:v>
                </c:pt>
                <c:pt idx="260">
                  <c:v>9733304512</c:v>
                </c:pt>
                <c:pt idx="261">
                  <c:v>9842211864.5</c:v>
                </c:pt>
                <c:pt idx="262">
                  <c:v>10013160775</c:v>
                </c:pt>
                <c:pt idx="263">
                  <c:v>10255201247</c:v>
                </c:pt>
                <c:pt idx="264">
                  <c:v>9763097551</c:v>
                </c:pt>
                <c:pt idx="265">
                  <c:v>9861579445</c:v>
                </c:pt>
                <c:pt idx="266">
                  <c:v>9871025193</c:v>
                </c:pt>
                <c:pt idx="267">
                  <c:v>9914309117</c:v>
                </c:pt>
                <c:pt idx="268">
                  <c:v>10032530690</c:v>
                </c:pt>
                <c:pt idx="269">
                  <c:v>10016872054</c:v>
                </c:pt>
                <c:pt idx="270">
                  <c:v>10083494563.5</c:v>
                </c:pt>
                <c:pt idx="271">
                  <c:v>10068329045</c:v>
                </c:pt>
                <c:pt idx="272">
                  <c:v>9983927777</c:v>
                </c:pt>
                <c:pt idx="273">
                  <c:v>10040553099</c:v>
                </c:pt>
                <c:pt idx="274">
                  <c:v>10256621306</c:v>
                </c:pt>
                <c:pt idx="275">
                  <c:v>10515472338</c:v>
                </c:pt>
                <c:pt idx="276">
                  <c:v>9974012743</c:v>
                </c:pt>
                <c:pt idx="277">
                  <c:v>10080424717</c:v>
                </c:pt>
                <c:pt idx="278">
                  <c:v>10096555264</c:v>
                </c:pt>
                <c:pt idx="279">
                  <c:v>10188699284</c:v>
                </c:pt>
                <c:pt idx="280">
                  <c:v>10279341596</c:v>
                </c:pt>
                <c:pt idx="281">
                  <c:v>10346182221</c:v>
                </c:pt>
                <c:pt idx="282">
                  <c:v>10355521715</c:v>
                </c:pt>
                <c:pt idx="283">
                  <c:v>10445281371</c:v>
                </c:pt>
                <c:pt idx="284">
                  <c:v>10360905855.060001</c:v>
                </c:pt>
                <c:pt idx="285">
                  <c:v>10359581760</c:v>
                </c:pt>
                <c:pt idx="286">
                  <c:v>10607028690</c:v>
                </c:pt>
                <c:pt idx="287">
                  <c:v>10858700862.5</c:v>
                </c:pt>
                <c:pt idx="288">
                  <c:v>10383546561.5</c:v>
                </c:pt>
                <c:pt idx="289">
                  <c:v>10433713733.5</c:v>
                </c:pt>
                <c:pt idx="290">
                  <c:v>10466946382.5</c:v>
                </c:pt>
                <c:pt idx="291">
                  <c:v>10040129795.5</c:v>
                </c:pt>
                <c:pt idx="292">
                  <c:v>10188936662</c:v>
                </c:pt>
                <c:pt idx="293">
                  <c:v>10227340706</c:v>
                </c:pt>
                <c:pt idx="294">
                  <c:v>10183034397</c:v>
                </c:pt>
                <c:pt idx="295">
                  <c:v>10250015327</c:v>
                </c:pt>
                <c:pt idx="296">
                  <c:v>10568152506</c:v>
                </c:pt>
                <c:pt idx="297">
                  <c:v>10337773856</c:v>
                </c:pt>
                <c:pt idx="298">
                  <c:v>10646016322</c:v>
                </c:pt>
                <c:pt idx="299">
                  <c:v>10720348984</c:v>
                </c:pt>
                <c:pt idx="300">
                  <c:v>10391905002</c:v>
                </c:pt>
                <c:pt idx="301">
                  <c:v>10525148765</c:v>
                </c:pt>
                <c:pt idx="302">
                  <c:v>10578510151</c:v>
                </c:pt>
                <c:pt idx="303">
                  <c:v>10574915773</c:v>
                </c:pt>
                <c:pt idx="304">
                  <c:v>10763529819</c:v>
                </c:pt>
                <c:pt idx="305">
                  <c:v>10816863600</c:v>
                </c:pt>
                <c:pt idx="306">
                  <c:v>10701097936</c:v>
                </c:pt>
                <c:pt idx="307">
                  <c:v>10756709929</c:v>
                </c:pt>
                <c:pt idx="308">
                  <c:v>10726294057</c:v>
                </c:pt>
                <c:pt idx="309">
                  <c:v>10775876957</c:v>
                </c:pt>
                <c:pt idx="310">
                  <c:v>11290733597</c:v>
                </c:pt>
                <c:pt idx="311">
                  <c:v>11545068943</c:v>
                </c:pt>
                <c:pt idx="312">
                  <c:v>11135842189</c:v>
                </c:pt>
                <c:pt idx="313">
                  <c:v>11241318077</c:v>
                </c:pt>
                <c:pt idx="314">
                  <c:v>11217116569</c:v>
                </c:pt>
                <c:pt idx="315">
                  <c:v>11290192198</c:v>
                </c:pt>
                <c:pt idx="316">
                  <c:v>11465008855</c:v>
                </c:pt>
                <c:pt idx="317">
                  <c:v>11473276560</c:v>
                </c:pt>
                <c:pt idx="318">
                  <c:v>11401991820</c:v>
                </c:pt>
                <c:pt idx="319">
                  <c:v>11472480521</c:v>
                </c:pt>
                <c:pt idx="320">
                  <c:v>11376160723</c:v>
                </c:pt>
                <c:pt idx="321">
                  <c:v>11484577180</c:v>
                </c:pt>
                <c:pt idx="322">
                  <c:v>11715750300</c:v>
                </c:pt>
                <c:pt idx="323">
                  <c:v>11914094796</c:v>
                </c:pt>
                <c:pt idx="324">
                  <c:v>11493599754</c:v>
                </c:pt>
                <c:pt idx="325">
                  <c:v>11621201593</c:v>
                </c:pt>
                <c:pt idx="326">
                  <c:v>11600343836</c:v>
                </c:pt>
                <c:pt idx="327">
                  <c:v>11652774165</c:v>
                </c:pt>
                <c:pt idx="328">
                  <c:v>11826908144</c:v>
                </c:pt>
                <c:pt idx="329">
                  <c:v>11803897532</c:v>
                </c:pt>
                <c:pt idx="330">
                  <c:v>11785672887</c:v>
                </c:pt>
                <c:pt idx="331">
                  <c:v>11847514997</c:v>
                </c:pt>
                <c:pt idx="332">
                  <c:v>11768438143</c:v>
                </c:pt>
                <c:pt idx="333">
                  <c:v>11831405125</c:v>
                </c:pt>
                <c:pt idx="334">
                  <c:v>12020679395</c:v>
                </c:pt>
                <c:pt idx="335">
                  <c:v>12257989095</c:v>
                </c:pt>
                <c:pt idx="336">
                  <c:v>11821665742.5</c:v>
                </c:pt>
                <c:pt idx="337">
                  <c:v>11892736905</c:v>
                </c:pt>
                <c:pt idx="338">
                  <c:v>11967003333</c:v>
                </c:pt>
                <c:pt idx="339">
                  <c:v>11992084580</c:v>
                </c:pt>
                <c:pt idx="340">
                  <c:v>12114909338</c:v>
                </c:pt>
                <c:pt idx="341">
                  <c:v>12123661795</c:v>
                </c:pt>
                <c:pt idx="342">
                  <c:v>12135804698</c:v>
                </c:pt>
                <c:pt idx="343">
                  <c:v>12187723870</c:v>
                </c:pt>
                <c:pt idx="344">
                  <c:v>12109843275</c:v>
                </c:pt>
                <c:pt idx="345">
                  <c:v>12098257720</c:v>
                </c:pt>
                <c:pt idx="346">
                  <c:v>12320949292</c:v>
                </c:pt>
                <c:pt idx="347">
                  <c:v>12515368787</c:v>
                </c:pt>
                <c:pt idx="348">
                  <c:v>12071233419</c:v>
                </c:pt>
                <c:pt idx="349">
                  <c:v>12144808280</c:v>
                </c:pt>
                <c:pt idx="350">
                  <c:v>12177060990</c:v>
                </c:pt>
                <c:pt idx="351">
                  <c:v>12231677993</c:v>
                </c:pt>
                <c:pt idx="352">
                  <c:v>12347913335</c:v>
                </c:pt>
                <c:pt idx="353">
                  <c:v>12319041501</c:v>
                </c:pt>
                <c:pt idx="354">
                  <c:v>12261279305</c:v>
                </c:pt>
                <c:pt idx="355">
                  <c:v>12269589685</c:v>
                </c:pt>
                <c:pt idx="356">
                  <c:v>12286906808</c:v>
                </c:pt>
                <c:pt idx="357">
                  <c:v>12269598966</c:v>
                </c:pt>
                <c:pt idx="358">
                  <c:v>12502016852</c:v>
                </c:pt>
                <c:pt idx="359">
                  <c:v>12675748128</c:v>
                </c:pt>
                <c:pt idx="360">
                  <c:v>12261595296</c:v>
                </c:pt>
                <c:pt idx="361">
                  <c:v>12409499072</c:v>
                </c:pt>
                <c:pt idx="362">
                  <c:v>12495874803</c:v>
                </c:pt>
                <c:pt idx="363">
                  <c:v>12503282584</c:v>
                </c:pt>
                <c:pt idx="364">
                  <c:v>12638968086</c:v>
                </c:pt>
                <c:pt idx="365">
                  <c:v>12681366098</c:v>
                </c:pt>
                <c:pt idx="366">
                  <c:v>12615228216</c:v>
                </c:pt>
                <c:pt idx="367">
                  <c:v>12668025640</c:v>
                </c:pt>
                <c:pt idx="368">
                  <c:v>12649864021</c:v>
                </c:pt>
                <c:pt idx="369">
                  <c:v>12673963523</c:v>
                </c:pt>
                <c:pt idx="370">
                  <c:v>12913304950</c:v>
                </c:pt>
                <c:pt idx="371">
                  <c:v>12926416712</c:v>
                </c:pt>
                <c:pt idx="372">
                  <c:v>12604683739</c:v>
                </c:pt>
                <c:pt idx="373">
                  <c:v>12756239583</c:v>
                </c:pt>
                <c:pt idx="374">
                  <c:v>12799520882</c:v>
                </c:pt>
                <c:pt idx="375">
                  <c:v>12844857664</c:v>
                </c:pt>
                <c:pt idx="376">
                  <c:v>12978138159</c:v>
                </c:pt>
                <c:pt idx="377">
                  <c:v>13000664253</c:v>
                </c:pt>
                <c:pt idx="378">
                  <c:v>12935933223.5</c:v>
                </c:pt>
                <c:pt idx="379">
                  <c:v>12984786464</c:v>
                </c:pt>
                <c:pt idx="380">
                  <c:v>12910176168</c:v>
                </c:pt>
                <c:pt idx="381">
                  <c:v>12977369448</c:v>
                </c:pt>
                <c:pt idx="382">
                  <c:v>13180675259</c:v>
                </c:pt>
                <c:pt idx="383">
                  <c:v>13306497498</c:v>
                </c:pt>
                <c:pt idx="384">
                  <c:v>12930001701</c:v>
                </c:pt>
                <c:pt idx="385">
                  <c:v>13099463867</c:v>
                </c:pt>
                <c:pt idx="386">
                  <c:v>13135487170</c:v>
                </c:pt>
                <c:pt idx="387">
                  <c:v>13181716989</c:v>
                </c:pt>
                <c:pt idx="388">
                  <c:v>13343979730</c:v>
                </c:pt>
                <c:pt idx="389">
                  <c:v>13309390599</c:v>
                </c:pt>
                <c:pt idx="390">
                  <c:v>13298666280</c:v>
                </c:pt>
                <c:pt idx="391">
                  <c:v>13380391662</c:v>
                </c:pt>
                <c:pt idx="392">
                  <c:v>13293436927</c:v>
                </c:pt>
                <c:pt idx="393">
                  <c:v>13419899780</c:v>
                </c:pt>
                <c:pt idx="394">
                  <c:v>13514645088</c:v>
                </c:pt>
                <c:pt idx="395">
                  <c:v>13740463604</c:v>
                </c:pt>
                <c:pt idx="396">
                  <c:v>13374144939</c:v>
                </c:pt>
                <c:pt idx="397">
                  <c:v>13509282591</c:v>
                </c:pt>
                <c:pt idx="398">
                  <c:v>13576202451</c:v>
                </c:pt>
                <c:pt idx="399">
                  <c:v>13628540979</c:v>
                </c:pt>
                <c:pt idx="400">
                  <c:v>13717817162</c:v>
                </c:pt>
                <c:pt idx="401">
                  <c:v>13743424525</c:v>
                </c:pt>
                <c:pt idx="402">
                  <c:v>13758736743</c:v>
                </c:pt>
              </c:numCache>
            </c:numRef>
          </c:val>
        </c:ser>
        <c:ser>
          <c:idx val="1"/>
          <c:order val="1"/>
          <c:tx>
            <c:strRef>
              <c:f>CICValue_ByDenom!$H$4</c:f>
              <c:strCache>
                <c:ptCount val="1"/>
                <c:pt idx="0">
                  <c:v>$10 - $203</c:v>
                </c:pt>
              </c:strCache>
            </c:strRef>
          </c:tx>
          <c:spPr>
            <a:solidFill>
              <a:schemeClr val="accent2"/>
            </a:solidFill>
          </c:spPr>
          <c:cat>
            <c:numRef>
              <c:f>CICValue_ByDenom!$A$5:$A$408</c:f>
              <c:numCache>
                <c:formatCode>mmm\-yy</c:formatCode>
                <c:ptCount val="40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numCache>
            </c:numRef>
          </c:cat>
          <c:val>
            <c:numRef>
              <c:f>CICValue_ByDenom!$H$5:$H$408</c:f>
              <c:numCache>
                <c:formatCode>0.00E+00</c:formatCode>
                <c:ptCount val="404"/>
                <c:pt idx="0">
                  <c:v>2918800000</c:v>
                </c:pt>
                <c:pt idx="1">
                  <c:v>2908850000</c:v>
                </c:pt>
                <c:pt idx="2">
                  <c:v>2944100000</c:v>
                </c:pt>
                <c:pt idx="3">
                  <c:v>2955600000</c:v>
                </c:pt>
                <c:pt idx="4">
                  <c:v>2988050000</c:v>
                </c:pt>
                <c:pt idx="5">
                  <c:v>3000900000</c:v>
                </c:pt>
                <c:pt idx="6">
                  <c:v>3009000000</c:v>
                </c:pt>
                <c:pt idx="7">
                  <c:v>3036150000</c:v>
                </c:pt>
                <c:pt idx="8">
                  <c:v>3020100000</c:v>
                </c:pt>
                <c:pt idx="9">
                  <c:v>3037250000</c:v>
                </c:pt>
                <c:pt idx="10">
                  <c:v>3142050000</c:v>
                </c:pt>
                <c:pt idx="11">
                  <c:v>3229350000</c:v>
                </c:pt>
                <c:pt idx="12">
                  <c:v>2980950000</c:v>
                </c:pt>
                <c:pt idx="13">
                  <c:v>2994650000</c:v>
                </c:pt>
                <c:pt idx="14">
                  <c:v>3036900000</c:v>
                </c:pt>
                <c:pt idx="15">
                  <c:v>3061650000</c:v>
                </c:pt>
                <c:pt idx="16">
                  <c:v>3099800000</c:v>
                </c:pt>
                <c:pt idx="17">
                  <c:v>3130100000</c:v>
                </c:pt>
                <c:pt idx="18">
                  <c:v>3097350000</c:v>
                </c:pt>
                <c:pt idx="19">
                  <c:v>3102250000</c:v>
                </c:pt>
                <c:pt idx="20">
                  <c:v>3115200000</c:v>
                </c:pt>
                <c:pt idx="21">
                  <c:v>3116150000</c:v>
                </c:pt>
                <c:pt idx="22">
                  <c:v>3244550000</c:v>
                </c:pt>
                <c:pt idx="23">
                  <c:v>3308400000</c:v>
                </c:pt>
                <c:pt idx="24">
                  <c:v>3098850000</c:v>
                </c:pt>
                <c:pt idx="25">
                  <c:v>3104700000</c:v>
                </c:pt>
                <c:pt idx="26">
                  <c:v>3160650000</c:v>
                </c:pt>
                <c:pt idx="27">
                  <c:v>3161800000</c:v>
                </c:pt>
                <c:pt idx="28">
                  <c:v>3207800000</c:v>
                </c:pt>
                <c:pt idx="29">
                  <c:v>3242750000</c:v>
                </c:pt>
                <c:pt idx="30">
                  <c:v>3198750000</c:v>
                </c:pt>
                <c:pt idx="31">
                  <c:v>3227950000</c:v>
                </c:pt>
                <c:pt idx="32">
                  <c:v>3226250000</c:v>
                </c:pt>
                <c:pt idx="33">
                  <c:v>3256450000</c:v>
                </c:pt>
                <c:pt idx="34">
                  <c:v>3401350000</c:v>
                </c:pt>
                <c:pt idx="35">
                  <c:v>3426700000</c:v>
                </c:pt>
                <c:pt idx="36">
                  <c:v>3250450000</c:v>
                </c:pt>
                <c:pt idx="37">
                  <c:v>3300950000</c:v>
                </c:pt>
                <c:pt idx="38">
                  <c:v>3357150000</c:v>
                </c:pt>
                <c:pt idx="39">
                  <c:v>3353750000</c:v>
                </c:pt>
                <c:pt idx="40">
                  <c:v>3449700000</c:v>
                </c:pt>
                <c:pt idx="41">
                  <c:v>3482250000</c:v>
                </c:pt>
                <c:pt idx="42">
                  <c:v>3423450000</c:v>
                </c:pt>
                <c:pt idx="43">
                  <c:v>3444550000</c:v>
                </c:pt>
                <c:pt idx="44">
                  <c:v>3423250000</c:v>
                </c:pt>
                <c:pt idx="45">
                  <c:v>3440400000</c:v>
                </c:pt>
                <c:pt idx="46">
                  <c:v>3573350000</c:v>
                </c:pt>
                <c:pt idx="47">
                  <c:v>3656750000</c:v>
                </c:pt>
                <c:pt idx="48">
                  <c:v>3435100000</c:v>
                </c:pt>
                <c:pt idx="49">
                  <c:v>3462800000</c:v>
                </c:pt>
                <c:pt idx="50">
                  <c:v>3477600000</c:v>
                </c:pt>
                <c:pt idx="51">
                  <c:v>3495350000</c:v>
                </c:pt>
                <c:pt idx="52">
                  <c:v>3596600000</c:v>
                </c:pt>
                <c:pt idx="53">
                  <c:v>3591350000</c:v>
                </c:pt>
                <c:pt idx="54">
                  <c:v>3576950000</c:v>
                </c:pt>
                <c:pt idx="55">
                  <c:v>3617250000</c:v>
                </c:pt>
                <c:pt idx="56">
                  <c:v>3554000000</c:v>
                </c:pt>
                <c:pt idx="57">
                  <c:v>3580850000</c:v>
                </c:pt>
                <c:pt idx="58">
                  <c:v>3678900000</c:v>
                </c:pt>
                <c:pt idx="59">
                  <c:v>3807950000</c:v>
                </c:pt>
                <c:pt idx="60">
                  <c:v>3583600000</c:v>
                </c:pt>
                <c:pt idx="61">
                  <c:v>3605100000</c:v>
                </c:pt>
                <c:pt idx="62">
                  <c:v>3587700000</c:v>
                </c:pt>
                <c:pt idx="63">
                  <c:v>3620550000</c:v>
                </c:pt>
                <c:pt idx="64">
                  <c:v>3716700000</c:v>
                </c:pt>
                <c:pt idx="65">
                  <c:v>3715600000</c:v>
                </c:pt>
                <c:pt idx="66">
                  <c:v>3708550000</c:v>
                </c:pt>
                <c:pt idx="67">
                  <c:v>3743100000</c:v>
                </c:pt>
                <c:pt idx="68">
                  <c:v>3687300000</c:v>
                </c:pt>
                <c:pt idx="69">
                  <c:v>3747000000</c:v>
                </c:pt>
                <c:pt idx="70">
                  <c:v>3860200000</c:v>
                </c:pt>
                <c:pt idx="71">
                  <c:v>3955150000</c:v>
                </c:pt>
                <c:pt idx="72">
                  <c:v>3694550000</c:v>
                </c:pt>
                <c:pt idx="73">
                  <c:v>3696950000</c:v>
                </c:pt>
                <c:pt idx="74">
                  <c:v>3751350000</c:v>
                </c:pt>
                <c:pt idx="75">
                  <c:v>3812700000</c:v>
                </c:pt>
                <c:pt idx="76">
                  <c:v>3874050000</c:v>
                </c:pt>
                <c:pt idx="77">
                  <c:v>3891350000</c:v>
                </c:pt>
                <c:pt idx="78">
                  <c:v>3896450000</c:v>
                </c:pt>
                <c:pt idx="79">
                  <c:v>3903200000</c:v>
                </c:pt>
                <c:pt idx="80">
                  <c:v>3843500000</c:v>
                </c:pt>
                <c:pt idx="81">
                  <c:v>3871950000</c:v>
                </c:pt>
                <c:pt idx="82">
                  <c:v>3994850000</c:v>
                </c:pt>
                <c:pt idx="83">
                  <c:v>4110000000</c:v>
                </c:pt>
                <c:pt idx="84">
                  <c:v>3859050000</c:v>
                </c:pt>
                <c:pt idx="85">
                  <c:v>3850450000</c:v>
                </c:pt>
                <c:pt idx="86">
                  <c:v>3882400000</c:v>
                </c:pt>
                <c:pt idx="87">
                  <c:v>3942000000</c:v>
                </c:pt>
                <c:pt idx="88">
                  <c:v>4016350000</c:v>
                </c:pt>
                <c:pt idx="89">
                  <c:v>4043400000</c:v>
                </c:pt>
                <c:pt idx="90">
                  <c:v>4023300000</c:v>
                </c:pt>
                <c:pt idx="91">
                  <c:v>4006800000</c:v>
                </c:pt>
                <c:pt idx="92">
                  <c:v>4006900000</c:v>
                </c:pt>
                <c:pt idx="93">
                  <c:v>4045050000</c:v>
                </c:pt>
                <c:pt idx="94">
                  <c:v>4168800000</c:v>
                </c:pt>
                <c:pt idx="95">
                  <c:v>4304800000</c:v>
                </c:pt>
                <c:pt idx="96">
                  <c:v>4043650000</c:v>
                </c:pt>
                <c:pt idx="97">
                  <c:v>4042950000</c:v>
                </c:pt>
                <c:pt idx="98">
                  <c:v>4115600000</c:v>
                </c:pt>
                <c:pt idx="99">
                  <c:v>4112550000</c:v>
                </c:pt>
                <c:pt idx="100">
                  <c:v>4239000000</c:v>
                </c:pt>
                <c:pt idx="101">
                  <c:v>4258900000</c:v>
                </c:pt>
                <c:pt idx="102">
                  <c:v>4185450000</c:v>
                </c:pt>
                <c:pt idx="103">
                  <c:v>4200150000</c:v>
                </c:pt>
                <c:pt idx="104">
                  <c:v>4181150000</c:v>
                </c:pt>
                <c:pt idx="105">
                  <c:v>4201950000</c:v>
                </c:pt>
                <c:pt idx="106">
                  <c:v>4344000000</c:v>
                </c:pt>
                <c:pt idx="107">
                  <c:v>4487000000</c:v>
                </c:pt>
                <c:pt idx="108">
                  <c:v>4200800000</c:v>
                </c:pt>
                <c:pt idx="109">
                  <c:v>4217100000</c:v>
                </c:pt>
                <c:pt idx="110">
                  <c:v>4234200000</c:v>
                </c:pt>
                <c:pt idx="111">
                  <c:v>4213500000</c:v>
                </c:pt>
                <c:pt idx="112">
                  <c:v>4344650000</c:v>
                </c:pt>
                <c:pt idx="113">
                  <c:v>4348200000</c:v>
                </c:pt>
                <c:pt idx="114">
                  <c:v>4300100000</c:v>
                </c:pt>
                <c:pt idx="115">
                  <c:v>4285600000</c:v>
                </c:pt>
                <c:pt idx="116">
                  <c:v>4246800000</c:v>
                </c:pt>
                <c:pt idx="117">
                  <c:v>4301400000</c:v>
                </c:pt>
                <c:pt idx="118">
                  <c:v>4437900000</c:v>
                </c:pt>
                <c:pt idx="119">
                  <c:v>4605150000</c:v>
                </c:pt>
                <c:pt idx="120">
                  <c:v>4311212420.6999998</c:v>
                </c:pt>
                <c:pt idx="121">
                  <c:v>4329972840.1999998</c:v>
                </c:pt>
                <c:pt idx="122">
                  <c:v>4346200000</c:v>
                </c:pt>
                <c:pt idx="123">
                  <c:v>4363754652</c:v>
                </c:pt>
                <c:pt idx="124">
                  <c:v>4486375398.1999998</c:v>
                </c:pt>
                <c:pt idx="125">
                  <c:v>4455725252.1999998</c:v>
                </c:pt>
                <c:pt idx="126">
                  <c:v>4422461681.1999998</c:v>
                </c:pt>
                <c:pt idx="127">
                  <c:v>4446011582.6999998</c:v>
                </c:pt>
                <c:pt idx="128">
                  <c:v>4420760206.1999998</c:v>
                </c:pt>
                <c:pt idx="129">
                  <c:v>4464282720.1999998</c:v>
                </c:pt>
                <c:pt idx="130">
                  <c:v>4591899367.8500004</c:v>
                </c:pt>
                <c:pt idx="131">
                  <c:v>4710047018.1999998</c:v>
                </c:pt>
                <c:pt idx="132">
                  <c:v>4459322059.6999998</c:v>
                </c:pt>
                <c:pt idx="133">
                  <c:v>4470811444.6999998</c:v>
                </c:pt>
                <c:pt idx="134">
                  <c:v>4461582966.1999998</c:v>
                </c:pt>
                <c:pt idx="135">
                  <c:v>4445938691.1999998</c:v>
                </c:pt>
                <c:pt idx="136">
                  <c:v>4550595897.6999998</c:v>
                </c:pt>
                <c:pt idx="137">
                  <c:v>4519048842.6999998</c:v>
                </c:pt>
                <c:pt idx="138">
                  <c:v>4495970607.1999998</c:v>
                </c:pt>
                <c:pt idx="139">
                  <c:v>4553305244.1999998</c:v>
                </c:pt>
                <c:pt idx="140">
                  <c:v>4484283284.75</c:v>
                </c:pt>
                <c:pt idx="141">
                  <c:v>4531326699.6999998</c:v>
                </c:pt>
                <c:pt idx="142">
                  <c:v>4669968482.2999992</c:v>
                </c:pt>
                <c:pt idx="143">
                  <c:v>4764480115.75</c:v>
                </c:pt>
                <c:pt idx="144">
                  <c:v>4481900794.75</c:v>
                </c:pt>
                <c:pt idx="145">
                  <c:v>4500347457.5500002</c:v>
                </c:pt>
                <c:pt idx="146">
                  <c:v>4525346643.1999998</c:v>
                </c:pt>
                <c:pt idx="147">
                  <c:v>4571171980.2999992</c:v>
                </c:pt>
                <c:pt idx="148">
                  <c:v>4639482053.5</c:v>
                </c:pt>
                <c:pt idx="149">
                  <c:v>4615874962.75</c:v>
                </c:pt>
                <c:pt idx="150">
                  <c:v>4624323962.75</c:v>
                </c:pt>
                <c:pt idx="151">
                  <c:v>4608996668.3999996</c:v>
                </c:pt>
                <c:pt idx="152">
                  <c:v>4652165730.1999998</c:v>
                </c:pt>
                <c:pt idx="153">
                  <c:v>4657211021.5500002</c:v>
                </c:pt>
                <c:pt idx="154">
                  <c:v>4835588978.6000004</c:v>
                </c:pt>
                <c:pt idx="155">
                  <c:v>4960286546.25</c:v>
                </c:pt>
                <c:pt idx="156">
                  <c:v>4673650000</c:v>
                </c:pt>
                <c:pt idx="157">
                  <c:v>4694900000</c:v>
                </c:pt>
                <c:pt idx="158">
                  <c:v>4723550000</c:v>
                </c:pt>
                <c:pt idx="159">
                  <c:v>4734700000</c:v>
                </c:pt>
                <c:pt idx="160">
                  <c:v>4825106077.6999998</c:v>
                </c:pt>
                <c:pt idx="161">
                  <c:v>4832719695</c:v>
                </c:pt>
                <c:pt idx="162">
                  <c:v>4812051356</c:v>
                </c:pt>
                <c:pt idx="163">
                  <c:v>4823728315</c:v>
                </c:pt>
                <c:pt idx="164">
                  <c:v>4836240826</c:v>
                </c:pt>
                <c:pt idx="165">
                  <c:v>4837163722</c:v>
                </c:pt>
                <c:pt idx="166">
                  <c:v>5003677856</c:v>
                </c:pt>
                <c:pt idx="167">
                  <c:v>5066560629</c:v>
                </c:pt>
                <c:pt idx="168">
                  <c:v>4885908170</c:v>
                </c:pt>
                <c:pt idx="169">
                  <c:v>4937523919</c:v>
                </c:pt>
                <c:pt idx="170">
                  <c:v>5073584452</c:v>
                </c:pt>
                <c:pt idx="171">
                  <c:v>4924905235</c:v>
                </c:pt>
                <c:pt idx="172">
                  <c:v>5094384467</c:v>
                </c:pt>
                <c:pt idx="173">
                  <c:v>5122981247</c:v>
                </c:pt>
                <c:pt idx="174">
                  <c:v>5048088368</c:v>
                </c:pt>
                <c:pt idx="175">
                  <c:v>5123226447</c:v>
                </c:pt>
                <c:pt idx="176">
                  <c:v>5076352538</c:v>
                </c:pt>
                <c:pt idx="177">
                  <c:v>5112583135</c:v>
                </c:pt>
                <c:pt idx="178">
                  <c:v>5294090268</c:v>
                </c:pt>
                <c:pt idx="179">
                  <c:v>5405144078</c:v>
                </c:pt>
                <c:pt idx="180">
                  <c:v>5107985124</c:v>
                </c:pt>
                <c:pt idx="181">
                  <c:v>5143873018</c:v>
                </c:pt>
                <c:pt idx="182">
                  <c:v>5114634683</c:v>
                </c:pt>
                <c:pt idx="183">
                  <c:v>5163658633</c:v>
                </c:pt>
                <c:pt idx="184">
                  <c:v>5332249304</c:v>
                </c:pt>
                <c:pt idx="185">
                  <c:v>5640339689</c:v>
                </c:pt>
                <c:pt idx="186">
                  <c:v>5260892182</c:v>
                </c:pt>
                <c:pt idx="187">
                  <c:v>5306611432</c:v>
                </c:pt>
                <c:pt idx="188">
                  <c:v>5238292000</c:v>
                </c:pt>
                <c:pt idx="189">
                  <c:v>5308310423</c:v>
                </c:pt>
                <c:pt idx="190">
                  <c:v>5447209534</c:v>
                </c:pt>
                <c:pt idx="191">
                  <c:v>5621582685</c:v>
                </c:pt>
                <c:pt idx="192">
                  <c:v>5329212534</c:v>
                </c:pt>
                <c:pt idx="193">
                  <c:v>5362737919</c:v>
                </c:pt>
                <c:pt idx="194">
                  <c:v>5332912007</c:v>
                </c:pt>
                <c:pt idx="195">
                  <c:v>5373310460</c:v>
                </c:pt>
                <c:pt idx="196">
                  <c:v>5473638466</c:v>
                </c:pt>
                <c:pt idx="197">
                  <c:v>5447567314</c:v>
                </c:pt>
                <c:pt idx="198">
                  <c:v>5475031226</c:v>
                </c:pt>
                <c:pt idx="199">
                  <c:v>5510694651</c:v>
                </c:pt>
                <c:pt idx="200">
                  <c:v>5420333974</c:v>
                </c:pt>
                <c:pt idx="201">
                  <c:v>5454316766</c:v>
                </c:pt>
                <c:pt idx="202">
                  <c:v>5606440768</c:v>
                </c:pt>
                <c:pt idx="203">
                  <c:v>5782522275</c:v>
                </c:pt>
                <c:pt idx="204">
                  <c:v>5376901009</c:v>
                </c:pt>
                <c:pt idx="205">
                  <c:v>5403329585</c:v>
                </c:pt>
                <c:pt idx="206">
                  <c:v>5432130941</c:v>
                </c:pt>
                <c:pt idx="207">
                  <c:v>5430287746</c:v>
                </c:pt>
                <c:pt idx="208">
                  <c:v>5587187199</c:v>
                </c:pt>
                <c:pt idx="209">
                  <c:v>5511197685</c:v>
                </c:pt>
                <c:pt idx="210">
                  <c:v>5482166511</c:v>
                </c:pt>
                <c:pt idx="211">
                  <c:v>5544894076</c:v>
                </c:pt>
                <c:pt idx="212">
                  <c:v>5455497091</c:v>
                </c:pt>
                <c:pt idx="213">
                  <c:v>5443792773</c:v>
                </c:pt>
                <c:pt idx="214">
                  <c:v>5635418190</c:v>
                </c:pt>
                <c:pt idx="215">
                  <c:v>5817774025</c:v>
                </c:pt>
                <c:pt idx="216">
                  <c:v>5377578548</c:v>
                </c:pt>
                <c:pt idx="217">
                  <c:v>5400521016</c:v>
                </c:pt>
                <c:pt idx="218">
                  <c:v>5464142850</c:v>
                </c:pt>
                <c:pt idx="219">
                  <c:v>5468750784</c:v>
                </c:pt>
                <c:pt idx="220">
                  <c:v>5560543030.5</c:v>
                </c:pt>
                <c:pt idx="221">
                  <c:v>5560940512</c:v>
                </c:pt>
                <c:pt idx="222">
                  <c:v>5499461149</c:v>
                </c:pt>
                <c:pt idx="223">
                  <c:v>5516883527</c:v>
                </c:pt>
                <c:pt idx="224">
                  <c:v>5587338255</c:v>
                </c:pt>
                <c:pt idx="225">
                  <c:v>5570908754</c:v>
                </c:pt>
                <c:pt idx="226">
                  <c:v>5793719639</c:v>
                </c:pt>
                <c:pt idx="227">
                  <c:v>5969266354</c:v>
                </c:pt>
                <c:pt idx="228">
                  <c:v>5576307657</c:v>
                </c:pt>
                <c:pt idx="229">
                  <c:v>5632190885</c:v>
                </c:pt>
                <c:pt idx="230">
                  <c:v>5705363789</c:v>
                </c:pt>
                <c:pt idx="231">
                  <c:v>5685726372</c:v>
                </c:pt>
                <c:pt idx="232">
                  <c:v>5862960943.5</c:v>
                </c:pt>
                <c:pt idx="233">
                  <c:v>5872983354</c:v>
                </c:pt>
                <c:pt idx="234">
                  <c:v>5788432769</c:v>
                </c:pt>
                <c:pt idx="235">
                  <c:v>5865028386.5</c:v>
                </c:pt>
                <c:pt idx="236">
                  <c:v>5920445175</c:v>
                </c:pt>
                <c:pt idx="237">
                  <c:v>6081476640</c:v>
                </c:pt>
                <c:pt idx="238">
                  <c:v>6688138959</c:v>
                </c:pt>
                <c:pt idx="239">
                  <c:v>7423599588</c:v>
                </c:pt>
                <c:pt idx="240">
                  <c:v>5970558057</c:v>
                </c:pt>
                <c:pt idx="241">
                  <c:v>5938184124.5</c:v>
                </c:pt>
                <c:pt idx="242">
                  <c:v>5880309857</c:v>
                </c:pt>
                <c:pt idx="243">
                  <c:v>5911086807</c:v>
                </c:pt>
                <c:pt idx="244">
                  <c:v>6117687981</c:v>
                </c:pt>
                <c:pt idx="245">
                  <c:v>6061633120</c:v>
                </c:pt>
                <c:pt idx="246">
                  <c:v>5955564794</c:v>
                </c:pt>
                <c:pt idx="247">
                  <c:v>6039692818.5</c:v>
                </c:pt>
                <c:pt idx="248">
                  <c:v>5912722553</c:v>
                </c:pt>
                <c:pt idx="249">
                  <c:v>5961092682</c:v>
                </c:pt>
                <c:pt idx="250">
                  <c:v>6099307849</c:v>
                </c:pt>
                <c:pt idx="251">
                  <c:v>6384576729</c:v>
                </c:pt>
                <c:pt idx="252">
                  <c:v>5940549729</c:v>
                </c:pt>
                <c:pt idx="253">
                  <c:v>5995710741</c:v>
                </c:pt>
                <c:pt idx="254">
                  <c:v>5944031936.5</c:v>
                </c:pt>
                <c:pt idx="255">
                  <c:v>5956300466</c:v>
                </c:pt>
                <c:pt idx="256">
                  <c:v>6129227495</c:v>
                </c:pt>
                <c:pt idx="257">
                  <c:v>6070091851</c:v>
                </c:pt>
                <c:pt idx="258">
                  <c:v>6072663202</c:v>
                </c:pt>
                <c:pt idx="259">
                  <c:v>6195230273</c:v>
                </c:pt>
                <c:pt idx="260">
                  <c:v>6089040530</c:v>
                </c:pt>
                <c:pt idx="261">
                  <c:v>6101588972</c:v>
                </c:pt>
                <c:pt idx="262">
                  <c:v>6184686915</c:v>
                </c:pt>
                <c:pt idx="263">
                  <c:v>6515243902</c:v>
                </c:pt>
                <c:pt idx="264">
                  <c:v>6057221804</c:v>
                </c:pt>
                <c:pt idx="265">
                  <c:v>6139648639</c:v>
                </c:pt>
                <c:pt idx="266">
                  <c:v>6135022690</c:v>
                </c:pt>
                <c:pt idx="267">
                  <c:v>6160775529</c:v>
                </c:pt>
                <c:pt idx="268">
                  <c:v>6263916656.5</c:v>
                </c:pt>
                <c:pt idx="269">
                  <c:v>6241834898</c:v>
                </c:pt>
                <c:pt idx="270">
                  <c:v>6450468652</c:v>
                </c:pt>
                <c:pt idx="271">
                  <c:v>6325154889</c:v>
                </c:pt>
                <c:pt idx="272">
                  <c:v>6187265487</c:v>
                </c:pt>
                <c:pt idx="273">
                  <c:v>6205442273</c:v>
                </c:pt>
                <c:pt idx="274">
                  <c:v>6415038557.5</c:v>
                </c:pt>
                <c:pt idx="275">
                  <c:v>6674840618</c:v>
                </c:pt>
                <c:pt idx="276">
                  <c:v>6178835697</c:v>
                </c:pt>
                <c:pt idx="277">
                  <c:v>6262549725</c:v>
                </c:pt>
                <c:pt idx="278">
                  <c:v>6292703199</c:v>
                </c:pt>
                <c:pt idx="279">
                  <c:v>6338279952</c:v>
                </c:pt>
                <c:pt idx="280">
                  <c:v>6410567829</c:v>
                </c:pt>
                <c:pt idx="281">
                  <c:v>6436096008</c:v>
                </c:pt>
                <c:pt idx="282">
                  <c:v>6414395693</c:v>
                </c:pt>
                <c:pt idx="283">
                  <c:v>6577110813.1499996</c:v>
                </c:pt>
                <c:pt idx="284">
                  <c:v>6437824409</c:v>
                </c:pt>
                <c:pt idx="285">
                  <c:v>6451152703</c:v>
                </c:pt>
                <c:pt idx="286">
                  <c:v>6684843731</c:v>
                </c:pt>
                <c:pt idx="287">
                  <c:v>6903108474</c:v>
                </c:pt>
                <c:pt idx="288">
                  <c:v>6450361034</c:v>
                </c:pt>
                <c:pt idx="289">
                  <c:v>6502605660</c:v>
                </c:pt>
                <c:pt idx="290">
                  <c:v>6566419478</c:v>
                </c:pt>
                <c:pt idx="291">
                  <c:v>6537962556</c:v>
                </c:pt>
                <c:pt idx="292">
                  <c:v>6733409280</c:v>
                </c:pt>
                <c:pt idx="293">
                  <c:v>6732305151</c:v>
                </c:pt>
                <c:pt idx="294">
                  <c:v>6621118007</c:v>
                </c:pt>
                <c:pt idx="295">
                  <c:v>6671635387</c:v>
                </c:pt>
                <c:pt idx="296">
                  <c:v>6689859578</c:v>
                </c:pt>
                <c:pt idx="297">
                  <c:v>6641112431</c:v>
                </c:pt>
                <c:pt idx="298">
                  <c:v>6897048152</c:v>
                </c:pt>
                <c:pt idx="299">
                  <c:v>6889173858</c:v>
                </c:pt>
                <c:pt idx="300">
                  <c:v>6641279956</c:v>
                </c:pt>
                <c:pt idx="301">
                  <c:v>6734773603</c:v>
                </c:pt>
                <c:pt idx="302">
                  <c:v>6771679220</c:v>
                </c:pt>
                <c:pt idx="303">
                  <c:v>6757784032</c:v>
                </c:pt>
                <c:pt idx="304">
                  <c:v>6979583773</c:v>
                </c:pt>
                <c:pt idx="305">
                  <c:v>6983734280</c:v>
                </c:pt>
                <c:pt idx="306">
                  <c:v>6832952920</c:v>
                </c:pt>
                <c:pt idx="307">
                  <c:v>6912445018</c:v>
                </c:pt>
                <c:pt idx="308">
                  <c:v>6895969168</c:v>
                </c:pt>
                <c:pt idx="309">
                  <c:v>6897924514</c:v>
                </c:pt>
                <c:pt idx="310">
                  <c:v>7125657551</c:v>
                </c:pt>
                <c:pt idx="311">
                  <c:v>7323707925</c:v>
                </c:pt>
                <c:pt idx="312">
                  <c:v>6896203981</c:v>
                </c:pt>
                <c:pt idx="313">
                  <c:v>6991299471</c:v>
                </c:pt>
                <c:pt idx="314">
                  <c:v>6949202165</c:v>
                </c:pt>
                <c:pt idx="315">
                  <c:v>6962153170</c:v>
                </c:pt>
                <c:pt idx="316">
                  <c:v>7200991424</c:v>
                </c:pt>
                <c:pt idx="317">
                  <c:v>7170886147</c:v>
                </c:pt>
                <c:pt idx="318">
                  <c:v>7031566400</c:v>
                </c:pt>
                <c:pt idx="319">
                  <c:v>7157513417</c:v>
                </c:pt>
                <c:pt idx="320">
                  <c:v>7006176812</c:v>
                </c:pt>
                <c:pt idx="321">
                  <c:v>7089255599</c:v>
                </c:pt>
                <c:pt idx="322">
                  <c:v>7251613510</c:v>
                </c:pt>
                <c:pt idx="323">
                  <c:v>7559655058</c:v>
                </c:pt>
                <c:pt idx="324">
                  <c:v>7100773195</c:v>
                </c:pt>
                <c:pt idx="325">
                  <c:v>7216359732</c:v>
                </c:pt>
                <c:pt idx="326">
                  <c:v>7162439361</c:v>
                </c:pt>
                <c:pt idx="327">
                  <c:v>7190496388</c:v>
                </c:pt>
                <c:pt idx="328">
                  <c:v>7385038128</c:v>
                </c:pt>
                <c:pt idx="329">
                  <c:v>7316440860</c:v>
                </c:pt>
                <c:pt idx="330">
                  <c:v>7256511419</c:v>
                </c:pt>
                <c:pt idx="331">
                  <c:v>7363626912</c:v>
                </c:pt>
                <c:pt idx="332">
                  <c:v>7185921348</c:v>
                </c:pt>
                <c:pt idx="333">
                  <c:v>7254415153</c:v>
                </c:pt>
                <c:pt idx="334">
                  <c:v>7349193685</c:v>
                </c:pt>
                <c:pt idx="335">
                  <c:v>7704749575</c:v>
                </c:pt>
                <c:pt idx="336">
                  <c:v>7240680376</c:v>
                </c:pt>
                <c:pt idx="337">
                  <c:v>7303100504</c:v>
                </c:pt>
                <c:pt idx="338">
                  <c:v>7331257673</c:v>
                </c:pt>
                <c:pt idx="339">
                  <c:v>7338616497</c:v>
                </c:pt>
                <c:pt idx="340">
                  <c:v>7489780874</c:v>
                </c:pt>
                <c:pt idx="341">
                  <c:v>7462190802</c:v>
                </c:pt>
                <c:pt idx="342">
                  <c:v>7459567749</c:v>
                </c:pt>
                <c:pt idx="343">
                  <c:v>7598843826</c:v>
                </c:pt>
                <c:pt idx="344">
                  <c:v>7456863488</c:v>
                </c:pt>
                <c:pt idx="345">
                  <c:v>7462744730</c:v>
                </c:pt>
                <c:pt idx="346">
                  <c:v>7661146223</c:v>
                </c:pt>
                <c:pt idx="347">
                  <c:v>7884684095</c:v>
                </c:pt>
                <c:pt idx="348">
                  <c:v>7465268434</c:v>
                </c:pt>
                <c:pt idx="349">
                  <c:v>7551734291</c:v>
                </c:pt>
                <c:pt idx="350">
                  <c:v>7587635064</c:v>
                </c:pt>
                <c:pt idx="351">
                  <c:v>7595855381</c:v>
                </c:pt>
                <c:pt idx="352">
                  <c:v>7728095219</c:v>
                </c:pt>
                <c:pt idx="353">
                  <c:v>7687816140</c:v>
                </c:pt>
                <c:pt idx="354">
                  <c:v>7602435052</c:v>
                </c:pt>
                <c:pt idx="355">
                  <c:v>7604493395</c:v>
                </c:pt>
                <c:pt idx="356">
                  <c:v>7632608412</c:v>
                </c:pt>
                <c:pt idx="357">
                  <c:v>7617521441</c:v>
                </c:pt>
                <c:pt idx="358">
                  <c:v>7869035482</c:v>
                </c:pt>
                <c:pt idx="359">
                  <c:v>8000011785</c:v>
                </c:pt>
                <c:pt idx="360">
                  <c:v>7681042837</c:v>
                </c:pt>
                <c:pt idx="361">
                  <c:v>7866420776</c:v>
                </c:pt>
                <c:pt idx="362">
                  <c:v>7870461223</c:v>
                </c:pt>
                <c:pt idx="363">
                  <c:v>7821741390</c:v>
                </c:pt>
                <c:pt idx="364">
                  <c:v>8017535494</c:v>
                </c:pt>
                <c:pt idx="365">
                  <c:v>7990193835</c:v>
                </c:pt>
                <c:pt idx="366">
                  <c:v>7852243324</c:v>
                </c:pt>
                <c:pt idx="367">
                  <c:v>7900430391</c:v>
                </c:pt>
                <c:pt idx="368">
                  <c:v>7902643739</c:v>
                </c:pt>
                <c:pt idx="369">
                  <c:v>7902348581</c:v>
                </c:pt>
                <c:pt idx="370">
                  <c:v>8169466867</c:v>
                </c:pt>
                <c:pt idx="371">
                  <c:v>8189887091</c:v>
                </c:pt>
                <c:pt idx="372">
                  <c:v>7950119943</c:v>
                </c:pt>
                <c:pt idx="373">
                  <c:v>8208018670</c:v>
                </c:pt>
                <c:pt idx="374">
                  <c:v>8228028452.5</c:v>
                </c:pt>
                <c:pt idx="375">
                  <c:v>8235347579</c:v>
                </c:pt>
                <c:pt idx="376">
                  <c:v>8440463376</c:v>
                </c:pt>
                <c:pt idx="377">
                  <c:v>8393311255</c:v>
                </c:pt>
                <c:pt idx="378">
                  <c:v>8282998949</c:v>
                </c:pt>
                <c:pt idx="379">
                  <c:v>8396707517</c:v>
                </c:pt>
                <c:pt idx="380">
                  <c:v>8296177114</c:v>
                </c:pt>
                <c:pt idx="381">
                  <c:v>8365715889</c:v>
                </c:pt>
                <c:pt idx="382">
                  <c:v>8590317958</c:v>
                </c:pt>
                <c:pt idx="383">
                  <c:v>8773113322.7999992</c:v>
                </c:pt>
                <c:pt idx="384">
                  <c:v>8374051207.8000002</c:v>
                </c:pt>
                <c:pt idx="385">
                  <c:v>8661557260</c:v>
                </c:pt>
                <c:pt idx="386">
                  <c:v>8617217060</c:v>
                </c:pt>
                <c:pt idx="387">
                  <c:v>8584813308</c:v>
                </c:pt>
                <c:pt idx="388">
                  <c:v>8763203441</c:v>
                </c:pt>
                <c:pt idx="389">
                  <c:v>8679920205</c:v>
                </c:pt>
                <c:pt idx="390">
                  <c:v>8640144306</c:v>
                </c:pt>
                <c:pt idx="391">
                  <c:v>8828875601</c:v>
                </c:pt>
                <c:pt idx="392">
                  <c:v>8640740245</c:v>
                </c:pt>
                <c:pt idx="393">
                  <c:v>8792280933</c:v>
                </c:pt>
                <c:pt idx="394">
                  <c:v>8931384400</c:v>
                </c:pt>
                <c:pt idx="395">
                  <c:v>9222041699</c:v>
                </c:pt>
                <c:pt idx="396">
                  <c:v>8789229151</c:v>
                </c:pt>
                <c:pt idx="397">
                  <c:v>8983423686</c:v>
                </c:pt>
                <c:pt idx="398">
                  <c:v>9064526769</c:v>
                </c:pt>
                <c:pt idx="399">
                  <c:v>9076791096.5</c:v>
                </c:pt>
                <c:pt idx="400">
                  <c:v>9220366571</c:v>
                </c:pt>
                <c:pt idx="401">
                  <c:v>9144192050</c:v>
                </c:pt>
                <c:pt idx="402">
                  <c:v>9132708877</c:v>
                </c:pt>
              </c:numCache>
            </c:numRef>
          </c:val>
        </c:ser>
        <c:ser>
          <c:idx val="2"/>
          <c:order val="2"/>
          <c:tx>
            <c:strRef>
              <c:f>CICValue_ByDenom!$I$4</c:f>
              <c:strCache>
                <c:ptCount val="1"/>
                <c:pt idx="0">
                  <c:v>$50 - $1004</c:v>
                </c:pt>
              </c:strCache>
            </c:strRef>
          </c:tx>
          <c:spPr>
            <a:solidFill>
              <a:schemeClr val="accent1"/>
            </a:solidFill>
          </c:spPr>
          <c:cat>
            <c:numRef>
              <c:f>CICValue_ByDenom!$A$5:$A$408</c:f>
              <c:numCache>
                <c:formatCode>mmm\-yy</c:formatCode>
                <c:ptCount val="40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numCache>
            </c:numRef>
          </c:cat>
          <c:val>
            <c:numRef>
              <c:f>CICValue_ByDenom!$I$5:$I$408</c:f>
              <c:numCache>
                <c:formatCode>0.00E+00</c:formatCode>
                <c:ptCount val="404"/>
                <c:pt idx="0">
                  <c:v>659960000</c:v>
                </c:pt>
                <c:pt idx="1">
                  <c:v>663750000</c:v>
                </c:pt>
                <c:pt idx="2">
                  <c:v>673150000</c:v>
                </c:pt>
                <c:pt idx="3">
                  <c:v>679210000</c:v>
                </c:pt>
                <c:pt idx="4">
                  <c:v>690960000</c:v>
                </c:pt>
                <c:pt idx="5">
                  <c:v>703420000</c:v>
                </c:pt>
                <c:pt idx="6">
                  <c:v>715250000</c:v>
                </c:pt>
                <c:pt idx="7">
                  <c:v>724060000</c:v>
                </c:pt>
                <c:pt idx="8">
                  <c:v>728960000</c:v>
                </c:pt>
                <c:pt idx="9">
                  <c:v>737880000</c:v>
                </c:pt>
                <c:pt idx="10">
                  <c:v>751430000</c:v>
                </c:pt>
                <c:pt idx="11">
                  <c:v>767260000</c:v>
                </c:pt>
                <c:pt idx="12">
                  <c:v>743680000</c:v>
                </c:pt>
                <c:pt idx="13">
                  <c:v>750460000</c:v>
                </c:pt>
                <c:pt idx="14">
                  <c:v>764370000</c:v>
                </c:pt>
                <c:pt idx="15">
                  <c:v>770470000</c:v>
                </c:pt>
                <c:pt idx="16">
                  <c:v>777850000</c:v>
                </c:pt>
                <c:pt idx="17">
                  <c:v>790140000</c:v>
                </c:pt>
                <c:pt idx="18">
                  <c:v>798940000</c:v>
                </c:pt>
                <c:pt idx="19">
                  <c:v>798770000</c:v>
                </c:pt>
                <c:pt idx="20">
                  <c:v>795330000</c:v>
                </c:pt>
                <c:pt idx="21">
                  <c:v>799860000</c:v>
                </c:pt>
                <c:pt idx="22">
                  <c:v>817140000</c:v>
                </c:pt>
                <c:pt idx="23">
                  <c:v>835850000</c:v>
                </c:pt>
                <c:pt idx="24">
                  <c:v>818980000</c:v>
                </c:pt>
                <c:pt idx="25">
                  <c:v>819670000</c:v>
                </c:pt>
                <c:pt idx="26">
                  <c:v>830920000</c:v>
                </c:pt>
                <c:pt idx="27">
                  <c:v>845420000</c:v>
                </c:pt>
                <c:pt idx="28">
                  <c:v>863830000</c:v>
                </c:pt>
                <c:pt idx="29">
                  <c:v>875560000</c:v>
                </c:pt>
                <c:pt idx="30">
                  <c:v>882660000</c:v>
                </c:pt>
                <c:pt idx="31">
                  <c:v>891240000</c:v>
                </c:pt>
                <c:pt idx="32">
                  <c:v>890140000</c:v>
                </c:pt>
                <c:pt idx="33">
                  <c:v>893710000</c:v>
                </c:pt>
                <c:pt idx="34">
                  <c:v>911950000</c:v>
                </c:pt>
                <c:pt idx="35">
                  <c:v>929620000</c:v>
                </c:pt>
                <c:pt idx="36">
                  <c:v>914340000</c:v>
                </c:pt>
                <c:pt idx="37">
                  <c:v>920390000</c:v>
                </c:pt>
                <c:pt idx="38">
                  <c:v>939310000</c:v>
                </c:pt>
                <c:pt idx="39">
                  <c:v>952490000</c:v>
                </c:pt>
                <c:pt idx="40">
                  <c:v>970800000</c:v>
                </c:pt>
                <c:pt idx="41">
                  <c:v>985280000</c:v>
                </c:pt>
                <c:pt idx="42">
                  <c:v>992210000</c:v>
                </c:pt>
                <c:pt idx="43">
                  <c:v>1000750000</c:v>
                </c:pt>
                <c:pt idx="44">
                  <c:v>1004140000</c:v>
                </c:pt>
                <c:pt idx="45">
                  <c:v>1018700000</c:v>
                </c:pt>
                <c:pt idx="46">
                  <c:v>1039270000</c:v>
                </c:pt>
                <c:pt idx="47">
                  <c:v>1061190000</c:v>
                </c:pt>
                <c:pt idx="48">
                  <c:v>1042350000</c:v>
                </c:pt>
                <c:pt idx="49">
                  <c:v>1044380000</c:v>
                </c:pt>
                <c:pt idx="50">
                  <c:v>1057030000</c:v>
                </c:pt>
                <c:pt idx="51">
                  <c:v>1070180000</c:v>
                </c:pt>
                <c:pt idx="52">
                  <c:v>1088900000</c:v>
                </c:pt>
                <c:pt idx="53">
                  <c:v>1103690000</c:v>
                </c:pt>
                <c:pt idx="54">
                  <c:v>1112020000</c:v>
                </c:pt>
                <c:pt idx="55">
                  <c:v>1116860000</c:v>
                </c:pt>
                <c:pt idx="56">
                  <c:v>1113270000</c:v>
                </c:pt>
                <c:pt idx="57">
                  <c:v>1118710000</c:v>
                </c:pt>
                <c:pt idx="58">
                  <c:v>1133900000</c:v>
                </c:pt>
                <c:pt idx="59">
                  <c:v>1159350000</c:v>
                </c:pt>
                <c:pt idx="60">
                  <c:v>1132040000</c:v>
                </c:pt>
                <c:pt idx="61">
                  <c:v>1137420000</c:v>
                </c:pt>
                <c:pt idx="62">
                  <c:v>1149730000</c:v>
                </c:pt>
                <c:pt idx="63">
                  <c:v>1161430000</c:v>
                </c:pt>
                <c:pt idx="64">
                  <c:v>1185910000</c:v>
                </c:pt>
                <c:pt idx="65">
                  <c:v>1199490000</c:v>
                </c:pt>
                <c:pt idx="66">
                  <c:v>1214180000</c:v>
                </c:pt>
                <c:pt idx="67">
                  <c:v>1223590000</c:v>
                </c:pt>
                <c:pt idx="68">
                  <c:v>1219010000</c:v>
                </c:pt>
                <c:pt idx="69">
                  <c:v>1231550000</c:v>
                </c:pt>
                <c:pt idx="70">
                  <c:v>1255410000</c:v>
                </c:pt>
                <c:pt idx="71">
                  <c:v>1280780000</c:v>
                </c:pt>
                <c:pt idx="72">
                  <c:v>1251340000</c:v>
                </c:pt>
                <c:pt idx="73">
                  <c:v>1257440000</c:v>
                </c:pt>
                <c:pt idx="74">
                  <c:v>1271280000</c:v>
                </c:pt>
                <c:pt idx="75">
                  <c:v>1285830000</c:v>
                </c:pt>
                <c:pt idx="76">
                  <c:v>1300360000</c:v>
                </c:pt>
                <c:pt idx="77">
                  <c:v>1313150000</c:v>
                </c:pt>
                <c:pt idx="78">
                  <c:v>1325610000</c:v>
                </c:pt>
                <c:pt idx="79">
                  <c:v>1336960000</c:v>
                </c:pt>
                <c:pt idx="80">
                  <c:v>1334680000</c:v>
                </c:pt>
                <c:pt idx="81">
                  <c:v>1349620000</c:v>
                </c:pt>
                <c:pt idx="82">
                  <c:v>1375510000</c:v>
                </c:pt>
                <c:pt idx="83">
                  <c:v>1409530000</c:v>
                </c:pt>
                <c:pt idx="84">
                  <c:v>1381680000</c:v>
                </c:pt>
                <c:pt idx="85">
                  <c:v>1388950000</c:v>
                </c:pt>
                <c:pt idx="86">
                  <c:v>1403080000</c:v>
                </c:pt>
                <c:pt idx="87">
                  <c:v>1419650000</c:v>
                </c:pt>
                <c:pt idx="88">
                  <c:v>1442420000</c:v>
                </c:pt>
                <c:pt idx="89">
                  <c:v>1452780000</c:v>
                </c:pt>
                <c:pt idx="90">
                  <c:v>1468860000</c:v>
                </c:pt>
                <c:pt idx="91">
                  <c:v>1475700000</c:v>
                </c:pt>
                <c:pt idx="92">
                  <c:v>1476310000</c:v>
                </c:pt>
                <c:pt idx="93">
                  <c:v>1503020000</c:v>
                </c:pt>
                <c:pt idx="94">
                  <c:v>1538550000</c:v>
                </c:pt>
                <c:pt idx="95">
                  <c:v>1568540000</c:v>
                </c:pt>
                <c:pt idx="96">
                  <c:v>1538270000</c:v>
                </c:pt>
                <c:pt idx="97">
                  <c:v>1542840000</c:v>
                </c:pt>
                <c:pt idx="98">
                  <c:v>1567650000</c:v>
                </c:pt>
                <c:pt idx="99">
                  <c:v>1580740000</c:v>
                </c:pt>
                <c:pt idx="100">
                  <c:v>1603850000</c:v>
                </c:pt>
                <c:pt idx="101">
                  <c:v>1630250000</c:v>
                </c:pt>
                <c:pt idx="102">
                  <c:v>1639350000</c:v>
                </c:pt>
                <c:pt idx="103">
                  <c:v>1644080000</c:v>
                </c:pt>
                <c:pt idx="104">
                  <c:v>1642210000</c:v>
                </c:pt>
                <c:pt idx="105">
                  <c:v>1654700000</c:v>
                </c:pt>
                <c:pt idx="106">
                  <c:v>1686730000</c:v>
                </c:pt>
                <c:pt idx="107">
                  <c:v>1717650000</c:v>
                </c:pt>
                <c:pt idx="108">
                  <c:v>1680560000</c:v>
                </c:pt>
                <c:pt idx="109">
                  <c:v>1688760000</c:v>
                </c:pt>
                <c:pt idx="110">
                  <c:v>1707450000</c:v>
                </c:pt>
                <c:pt idx="111">
                  <c:v>1716680000</c:v>
                </c:pt>
                <c:pt idx="112">
                  <c:v>1735680000</c:v>
                </c:pt>
                <c:pt idx="113">
                  <c:v>1749960000</c:v>
                </c:pt>
                <c:pt idx="114">
                  <c:v>1753990000</c:v>
                </c:pt>
                <c:pt idx="115">
                  <c:v>1761330000</c:v>
                </c:pt>
                <c:pt idx="116">
                  <c:v>1748510000</c:v>
                </c:pt>
                <c:pt idx="117">
                  <c:v>1751300000</c:v>
                </c:pt>
                <c:pt idx="118">
                  <c:v>1780130000</c:v>
                </c:pt>
                <c:pt idx="119">
                  <c:v>1822010000</c:v>
                </c:pt>
                <c:pt idx="120">
                  <c:v>1794499873</c:v>
                </c:pt>
                <c:pt idx="121">
                  <c:v>1757094418</c:v>
                </c:pt>
                <c:pt idx="122">
                  <c:v>1838350000</c:v>
                </c:pt>
                <c:pt idx="123">
                  <c:v>1859013801</c:v>
                </c:pt>
                <c:pt idx="124">
                  <c:v>1892034762.3000002</c:v>
                </c:pt>
                <c:pt idx="125">
                  <c:v>1915021273</c:v>
                </c:pt>
                <c:pt idx="126">
                  <c:v>1935329175</c:v>
                </c:pt>
                <c:pt idx="127">
                  <c:v>1967080587</c:v>
                </c:pt>
                <c:pt idx="128">
                  <c:v>1969646252</c:v>
                </c:pt>
                <c:pt idx="129">
                  <c:v>1995755878</c:v>
                </c:pt>
                <c:pt idx="130">
                  <c:v>2037993124.46</c:v>
                </c:pt>
                <c:pt idx="131">
                  <c:v>2079930224</c:v>
                </c:pt>
                <c:pt idx="132">
                  <c:v>2081317618</c:v>
                </c:pt>
                <c:pt idx="133">
                  <c:v>2103283921.5</c:v>
                </c:pt>
                <c:pt idx="134">
                  <c:v>2120136467.5</c:v>
                </c:pt>
                <c:pt idx="135">
                  <c:v>2122645835</c:v>
                </c:pt>
                <c:pt idx="136">
                  <c:v>2142745679</c:v>
                </c:pt>
                <c:pt idx="137">
                  <c:v>2159109662.46</c:v>
                </c:pt>
                <c:pt idx="138">
                  <c:v>2171997481.6999998</c:v>
                </c:pt>
                <c:pt idx="139">
                  <c:v>2186603754.96</c:v>
                </c:pt>
                <c:pt idx="140">
                  <c:v>2182241997</c:v>
                </c:pt>
                <c:pt idx="141">
                  <c:v>2005519112</c:v>
                </c:pt>
                <c:pt idx="142">
                  <c:v>2237898374</c:v>
                </c:pt>
                <c:pt idx="143">
                  <c:v>2284876286</c:v>
                </c:pt>
                <c:pt idx="144">
                  <c:v>2249703040</c:v>
                </c:pt>
                <c:pt idx="145">
                  <c:v>2263598140</c:v>
                </c:pt>
                <c:pt idx="146">
                  <c:v>2279184796</c:v>
                </c:pt>
                <c:pt idx="147">
                  <c:v>2303650597</c:v>
                </c:pt>
                <c:pt idx="148">
                  <c:v>2325504218</c:v>
                </c:pt>
                <c:pt idx="149">
                  <c:v>2341478160</c:v>
                </c:pt>
                <c:pt idx="150">
                  <c:v>2377416005.5</c:v>
                </c:pt>
                <c:pt idx="151">
                  <c:v>2399133556.5</c:v>
                </c:pt>
                <c:pt idx="152">
                  <c:v>2408742137.5</c:v>
                </c:pt>
                <c:pt idx="153">
                  <c:v>2435249405.5</c:v>
                </c:pt>
                <c:pt idx="154">
                  <c:v>2473097768.5</c:v>
                </c:pt>
                <c:pt idx="155">
                  <c:v>2530932135.5</c:v>
                </c:pt>
                <c:pt idx="156">
                  <c:v>2502380000</c:v>
                </c:pt>
                <c:pt idx="157">
                  <c:v>2531530000</c:v>
                </c:pt>
                <c:pt idx="158">
                  <c:v>2552540000</c:v>
                </c:pt>
                <c:pt idx="159">
                  <c:v>2583320000</c:v>
                </c:pt>
                <c:pt idx="160">
                  <c:v>2620927856.75</c:v>
                </c:pt>
                <c:pt idx="161">
                  <c:v>2652346156</c:v>
                </c:pt>
                <c:pt idx="162">
                  <c:v>2676530945</c:v>
                </c:pt>
                <c:pt idx="163">
                  <c:v>2703958288</c:v>
                </c:pt>
                <c:pt idx="164">
                  <c:v>2724420391</c:v>
                </c:pt>
                <c:pt idx="165">
                  <c:v>2741139610</c:v>
                </c:pt>
                <c:pt idx="166">
                  <c:v>2785164957</c:v>
                </c:pt>
                <c:pt idx="167">
                  <c:v>2834061424</c:v>
                </c:pt>
                <c:pt idx="168">
                  <c:v>2815616855</c:v>
                </c:pt>
                <c:pt idx="169">
                  <c:v>2849323583</c:v>
                </c:pt>
                <c:pt idx="170">
                  <c:v>2896315091</c:v>
                </c:pt>
                <c:pt idx="171">
                  <c:v>2910634772</c:v>
                </c:pt>
                <c:pt idx="172">
                  <c:v>2955671049</c:v>
                </c:pt>
                <c:pt idx="173">
                  <c:v>2993950645</c:v>
                </c:pt>
                <c:pt idx="174">
                  <c:v>3008583768</c:v>
                </c:pt>
                <c:pt idx="175">
                  <c:v>3032800223</c:v>
                </c:pt>
                <c:pt idx="176">
                  <c:v>3034127714</c:v>
                </c:pt>
                <c:pt idx="177">
                  <c:v>3070126729</c:v>
                </c:pt>
                <c:pt idx="178">
                  <c:v>3112816901</c:v>
                </c:pt>
                <c:pt idx="179">
                  <c:v>3168954326</c:v>
                </c:pt>
                <c:pt idx="180">
                  <c:v>3132820465</c:v>
                </c:pt>
                <c:pt idx="181">
                  <c:v>3145823781</c:v>
                </c:pt>
                <c:pt idx="182">
                  <c:v>3192359747</c:v>
                </c:pt>
                <c:pt idx="183">
                  <c:v>3222145503</c:v>
                </c:pt>
                <c:pt idx="184">
                  <c:v>3252474624</c:v>
                </c:pt>
                <c:pt idx="185">
                  <c:v>3257688303</c:v>
                </c:pt>
                <c:pt idx="186">
                  <c:v>3245067191</c:v>
                </c:pt>
                <c:pt idx="187">
                  <c:v>3250877141</c:v>
                </c:pt>
                <c:pt idx="188">
                  <c:v>3243491474</c:v>
                </c:pt>
                <c:pt idx="189">
                  <c:v>3258157696</c:v>
                </c:pt>
                <c:pt idx="190">
                  <c:v>3288388792</c:v>
                </c:pt>
                <c:pt idx="191">
                  <c:v>3343542145</c:v>
                </c:pt>
                <c:pt idx="192">
                  <c:v>3279081073</c:v>
                </c:pt>
                <c:pt idx="193">
                  <c:v>3295248057</c:v>
                </c:pt>
                <c:pt idx="194">
                  <c:v>3332744661</c:v>
                </c:pt>
                <c:pt idx="195">
                  <c:v>3337244659</c:v>
                </c:pt>
                <c:pt idx="196">
                  <c:v>3365996722</c:v>
                </c:pt>
                <c:pt idx="197">
                  <c:v>3393404893</c:v>
                </c:pt>
                <c:pt idx="198">
                  <c:v>3425531456</c:v>
                </c:pt>
                <c:pt idx="199">
                  <c:v>3448832052</c:v>
                </c:pt>
                <c:pt idx="200">
                  <c:v>3444248950</c:v>
                </c:pt>
                <c:pt idx="201">
                  <c:v>3464166725</c:v>
                </c:pt>
                <c:pt idx="202">
                  <c:v>3516101241</c:v>
                </c:pt>
                <c:pt idx="203">
                  <c:v>3585286006</c:v>
                </c:pt>
                <c:pt idx="204">
                  <c:v>3521011454</c:v>
                </c:pt>
                <c:pt idx="205">
                  <c:v>3550275762</c:v>
                </c:pt>
                <c:pt idx="206">
                  <c:v>3572746715</c:v>
                </c:pt>
                <c:pt idx="207">
                  <c:v>3590985651</c:v>
                </c:pt>
                <c:pt idx="208">
                  <c:v>3688960864</c:v>
                </c:pt>
                <c:pt idx="209">
                  <c:v>3644348013</c:v>
                </c:pt>
                <c:pt idx="210">
                  <c:v>3662013518</c:v>
                </c:pt>
                <c:pt idx="211">
                  <c:v>3691800003</c:v>
                </c:pt>
                <c:pt idx="212">
                  <c:v>3690651421</c:v>
                </c:pt>
                <c:pt idx="213">
                  <c:v>3726112363</c:v>
                </c:pt>
                <c:pt idx="214">
                  <c:v>3792544303</c:v>
                </c:pt>
                <c:pt idx="215">
                  <c:v>3880613437</c:v>
                </c:pt>
                <c:pt idx="216">
                  <c:v>3804065449</c:v>
                </c:pt>
                <c:pt idx="217">
                  <c:v>3839564979</c:v>
                </c:pt>
                <c:pt idx="218">
                  <c:v>3859742514</c:v>
                </c:pt>
                <c:pt idx="219">
                  <c:v>3874659753</c:v>
                </c:pt>
                <c:pt idx="220">
                  <c:v>3898584602</c:v>
                </c:pt>
                <c:pt idx="221">
                  <c:v>3931369078</c:v>
                </c:pt>
                <c:pt idx="222">
                  <c:v>3963804886</c:v>
                </c:pt>
                <c:pt idx="223">
                  <c:v>3983868598</c:v>
                </c:pt>
                <c:pt idx="224">
                  <c:v>4029135968</c:v>
                </c:pt>
                <c:pt idx="225">
                  <c:v>4066884658</c:v>
                </c:pt>
                <c:pt idx="226">
                  <c:v>4128528908</c:v>
                </c:pt>
                <c:pt idx="227">
                  <c:v>4209993642</c:v>
                </c:pt>
                <c:pt idx="228">
                  <c:v>4148107941</c:v>
                </c:pt>
                <c:pt idx="229">
                  <c:v>4205137110</c:v>
                </c:pt>
                <c:pt idx="230">
                  <c:v>4256236821</c:v>
                </c:pt>
                <c:pt idx="231">
                  <c:v>4280204410</c:v>
                </c:pt>
                <c:pt idx="232">
                  <c:v>4334325235</c:v>
                </c:pt>
                <c:pt idx="233">
                  <c:v>4372369856</c:v>
                </c:pt>
                <c:pt idx="234">
                  <c:v>4402382493</c:v>
                </c:pt>
                <c:pt idx="235">
                  <c:v>4438313443</c:v>
                </c:pt>
                <c:pt idx="236">
                  <c:v>4488371148</c:v>
                </c:pt>
                <c:pt idx="237">
                  <c:v>4586060371</c:v>
                </c:pt>
                <c:pt idx="238">
                  <c:v>4778128668</c:v>
                </c:pt>
                <c:pt idx="239">
                  <c:v>5155218764</c:v>
                </c:pt>
                <c:pt idx="240">
                  <c:v>4712792144.6999998</c:v>
                </c:pt>
                <c:pt idx="241">
                  <c:v>4691875613</c:v>
                </c:pt>
                <c:pt idx="242">
                  <c:v>4678066072</c:v>
                </c:pt>
                <c:pt idx="243">
                  <c:v>4672972585</c:v>
                </c:pt>
                <c:pt idx="244">
                  <c:v>4699217230</c:v>
                </c:pt>
                <c:pt idx="245">
                  <c:v>4712665037</c:v>
                </c:pt>
                <c:pt idx="246">
                  <c:v>4703989568</c:v>
                </c:pt>
                <c:pt idx="247">
                  <c:v>4710452620</c:v>
                </c:pt>
                <c:pt idx="248">
                  <c:v>4700400769</c:v>
                </c:pt>
                <c:pt idx="249">
                  <c:v>4728378285</c:v>
                </c:pt>
                <c:pt idx="250">
                  <c:v>4778167458</c:v>
                </c:pt>
                <c:pt idx="251">
                  <c:v>4877801276</c:v>
                </c:pt>
                <c:pt idx="252">
                  <c:v>4804917128</c:v>
                </c:pt>
                <c:pt idx="253">
                  <c:v>4848536805</c:v>
                </c:pt>
                <c:pt idx="254">
                  <c:v>4860897142.1000004</c:v>
                </c:pt>
                <c:pt idx="255">
                  <c:v>4879677062</c:v>
                </c:pt>
                <c:pt idx="256">
                  <c:v>4927837226</c:v>
                </c:pt>
                <c:pt idx="257">
                  <c:v>4944255640</c:v>
                </c:pt>
                <c:pt idx="258">
                  <c:v>5019101623</c:v>
                </c:pt>
                <c:pt idx="259">
                  <c:v>5088090727</c:v>
                </c:pt>
                <c:pt idx="260">
                  <c:v>5098646688</c:v>
                </c:pt>
                <c:pt idx="261">
                  <c:v>5144699605</c:v>
                </c:pt>
                <c:pt idx="262">
                  <c:v>5208026071</c:v>
                </c:pt>
                <c:pt idx="263">
                  <c:v>5351416626</c:v>
                </c:pt>
                <c:pt idx="264">
                  <c:v>5297624849</c:v>
                </c:pt>
                <c:pt idx="265">
                  <c:v>5358372144</c:v>
                </c:pt>
                <c:pt idx="266">
                  <c:v>5392826562.9400005</c:v>
                </c:pt>
                <c:pt idx="267">
                  <c:v>5422479808</c:v>
                </c:pt>
                <c:pt idx="268">
                  <c:v>5485425834</c:v>
                </c:pt>
                <c:pt idx="269">
                  <c:v>5531197607</c:v>
                </c:pt>
                <c:pt idx="270">
                  <c:v>5573285522</c:v>
                </c:pt>
                <c:pt idx="271">
                  <c:v>5575386401</c:v>
                </c:pt>
                <c:pt idx="272">
                  <c:v>5555973691</c:v>
                </c:pt>
                <c:pt idx="273">
                  <c:v>5587149622</c:v>
                </c:pt>
                <c:pt idx="274">
                  <c:v>5657821484</c:v>
                </c:pt>
                <c:pt idx="275">
                  <c:v>5756115012</c:v>
                </c:pt>
                <c:pt idx="276">
                  <c:v>5707794604</c:v>
                </c:pt>
                <c:pt idx="277">
                  <c:v>5763831212.5500002</c:v>
                </c:pt>
                <c:pt idx="278">
                  <c:v>5799663861</c:v>
                </c:pt>
                <c:pt idx="279">
                  <c:v>5818348856</c:v>
                </c:pt>
                <c:pt idx="280">
                  <c:v>5839668361</c:v>
                </c:pt>
                <c:pt idx="281">
                  <c:v>5844860443</c:v>
                </c:pt>
                <c:pt idx="282">
                  <c:v>5853568639</c:v>
                </c:pt>
                <c:pt idx="283">
                  <c:v>5884996139.1100006</c:v>
                </c:pt>
                <c:pt idx="284">
                  <c:v>5886420789</c:v>
                </c:pt>
                <c:pt idx="285">
                  <c:v>5927113048.1199999</c:v>
                </c:pt>
                <c:pt idx="286">
                  <c:v>5994306665</c:v>
                </c:pt>
                <c:pt idx="287">
                  <c:v>6076560360</c:v>
                </c:pt>
                <c:pt idx="288">
                  <c:v>5995067753</c:v>
                </c:pt>
                <c:pt idx="289">
                  <c:v>6024020932</c:v>
                </c:pt>
                <c:pt idx="290">
                  <c:v>6045724492</c:v>
                </c:pt>
                <c:pt idx="291">
                  <c:v>6062572665</c:v>
                </c:pt>
                <c:pt idx="292">
                  <c:v>6116010576</c:v>
                </c:pt>
                <c:pt idx="293">
                  <c:v>6182671899</c:v>
                </c:pt>
                <c:pt idx="294">
                  <c:v>6199366567</c:v>
                </c:pt>
                <c:pt idx="295">
                  <c:v>6223375971</c:v>
                </c:pt>
                <c:pt idx="296">
                  <c:v>6239836262</c:v>
                </c:pt>
                <c:pt idx="297">
                  <c:v>6277797483</c:v>
                </c:pt>
                <c:pt idx="298">
                  <c:v>6364501964</c:v>
                </c:pt>
                <c:pt idx="299">
                  <c:v>6379322408</c:v>
                </c:pt>
                <c:pt idx="300">
                  <c:v>6335842481</c:v>
                </c:pt>
                <c:pt idx="301">
                  <c:v>6368630543</c:v>
                </c:pt>
                <c:pt idx="302">
                  <c:v>6389441259</c:v>
                </c:pt>
                <c:pt idx="303">
                  <c:v>6369660784</c:v>
                </c:pt>
                <c:pt idx="304">
                  <c:v>6416998669</c:v>
                </c:pt>
                <c:pt idx="305">
                  <c:v>6447885630</c:v>
                </c:pt>
                <c:pt idx="306">
                  <c:v>6447027034.3999996</c:v>
                </c:pt>
                <c:pt idx="307">
                  <c:v>6470330689.6000004</c:v>
                </c:pt>
                <c:pt idx="308">
                  <c:v>6478554234</c:v>
                </c:pt>
                <c:pt idx="309">
                  <c:v>6495455521</c:v>
                </c:pt>
                <c:pt idx="310">
                  <c:v>6580168726</c:v>
                </c:pt>
                <c:pt idx="311">
                  <c:v>6692191358</c:v>
                </c:pt>
                <c:pt idx="312">
                  <c:v>6643886893</c:v>
                </c:pt>
                <c:pt idx="313">
                  <c:v>6684002583</c:v>
                </c:pt>
                <c:pt idx="314">
                  <c:v>6683640397</c:v>
                </c:pt>
                <c:pt idx="315">
                  <c:v>6698548085</c:v>
                </c:pt>
                <c:pt idx="316">
                  <c:v>6741379986</c:v>
                </c:pt>
                <c:pt idx="317">
                  <c:v>6726166682</c:v>
                </c:pt>
                <c:pt idx="318">
                  <c:v>6702572196.8000002</c:v>
                </c:pt>
                <c:pt idx="319">
                  <c:v>6728749129</c:v>
                </c:pt>
                <c:pt idx="320">
                  <c:v>6680877970</c:v>
                </c:pt>
                <c:pt idx="321">
                  <c:v>6721690295</c:v>
                </c:pt>
                <c:pt idx="322">
                  <c:v>6801150712</c:v>
                </c:pt>
                <c:pt idx="323">
                  <c:v>6896937030</c:v>
                </c:pt>
                <c:pt idx="324">
                  <c:v>6792782887</c:v>
                </c:pt>
                <c:pt idx="325">
                  <c:v>6824317292</c:v>
                </c:pt>
                <c:pt idx="326">
                  <c:v>6805410677</c:v>
                </c:pt>
                <c:pt idx="327">
                  <c:v>6814707097</c:v>
                </c:pt>
                <c:pt idx="328">
                  <c:v>6848621458</c:v>
                </c:pt>
                <c:pt idx="329">
                  <c:v>6847763601</c:v>
                </c:pt>
                <c:pt idx="330">
                  <c:v>6864549557</c:v>
                </c:pt>
                <c:pt idx="331">
                  <c:v>6858243582</c:v>
                </c:pt>
                <c:pt idx="332">
                  <c:v>6844506282</c:v>
                </c:pt>
                <c:pt idx="333">
                  <c:v>6881862216</c:v>
                </c:pt>
                <c:pt idx="334">
                  <c:v>6886351374</c:v>
                </c:pt>
                <c:pt idx="335">
                  <c:v>6952119421.6000004</c:v>
                </c:pt>
                <c:pt idx="336">
                  <c:v>6843524934</c:v>
                </c:pt>
                <c:pt idx="337">
                  <c:v>6873465110</c:v>
                </c:pt>
                <c:pt idx="338">
                  <c:v>6870880085</c:v>
                </c:pt>
                <c:pt idx="339">
                  <c:v>6857431994</c:v>
                </c:pt>
                <c:pt idx="340">
                  <c:v>6917412113</c:v>
                </c:pt>
                <c:pt idx="341">
                  <c:v>6961501083</c:v>
                </c:pt>
                <c:pt idx="342">
                  <c:v>7020326019</c:v>
                </c:pt>
                <c:pt idx="343">
                  <c:v>7024161004</c:v>
                </c:pt>
                <c:pt idx="344">
                  <c:v>7087352050</c:v>
                </c:pt>
                <c:pt idx="345">
                  <c:v>7303209509</c:v>
                </c:pt>
                <c:pt idx="346">
                  <c:v>7399953393</c:v>
                </c:pt>
                <c:pt idx="347">
                  <c:v>7544834366</c:v>
                </c:pt>
                <c:pt idx="348">
                  <c:v>7555388398</c:v>
                </c:pt>
                <c:pt idx="349">
                  <c:v>7639247422</c:v>
                </c:pt>
                <c:pt idx="350">
                  <c:v>7695100605</c:v>
                </c:pt>
                <c:pt idx="351">
                  <c:v>7685964485</c:v>
                </c:pt>
                <c:pt idx="352">
                  <c:v>7712987974</c:v>
                </c:pt>
                <c:pt idx="353">
                  <c:v>7732382673.5</c:v>
                </c:pt>
                <c:pt idx="354">
                  <c:v>7746358642</c:v>
                </c:pt>
                <c:pt idx="355">
                  <c:v>7748346047</c:v>
                </c:pt>
                <c:pt idx="356">
                  <c:v>7778165270</c:v>
                </c:pt>
                <c:pt idx="357">
                  <c:v>7781339064</c:v>
                </c:pt>
                <c:pt idx="358">
                  <c:v>7832413787</c:v>
                </c:pt>
                <c:pt idx="359">
                  <c:v>7870902587</c:v>
                </c:pt>
                <c:pt idx="360">
                  <c:v>7814452135</c:v>
                </c:pt>
                <c:pt idx="361">
                  <c:v>7920981599</c:v>
                </c:pt>
                <c:pt idx="362">
                  <c:v>7953236379</c:v>
                </c:pt>
                <c:pt idx="363">
                  <c:v>7964295474</c:v>
                </c:pt>
                <c:pt idx="364">
                  <c:v>8005722267</c:v>
                </c:pt>
                <c:pt idx="365">
                  <c:v>8026986385</c:v>
                </c:pt>
                <c:pt idx="366">
                  <c:v>8035667814</c:v>
                </c:pt>
                <c:pt idx="367">
                  <c:v>8082810206</c:v>
                </c:pt>
                <c:pt idx="368">
                  <c:v>8136719097</c:v>
                </c:pt>
                <c:pt idx="369">
                  <c:v>8221029233</c:v>
                </c:pt>
                <c:pt idx="370">
                  <c:v>8331720313</c:v>
                </c:pt>
                <c:pt idx="371">
                  <c:v>8384023400</c:v>
                </c:pt>
                <c:pt idx="372">
                  <c:v>8369471886</c:v>
                </c:pt>
                <c:pt idx="373">
                  <c:v>8523662544</c:v>
                </c:pt>
                <c:pt idx="374">
                  <c:v>8603437989</c:v>
                </c:pt>
                <c:pt idx="375">
                  <c:v>8683869772</c:v>
                </c:pt>
                <c:pt idx="376">
                  <c:v>8762717897</c:v>
                </c:pt>
                <c:pt idx="377">
                  <c:v>8807746730</c:v>
                </c:pt>
                <c:pt idx="378">
                  <c:v>8845791793</c:v>
                </c:pt>
                <c:pt idx="379">
                  <c:v>8895533995</c:v>
                </c:pt>
                <c:pt idx="380">
                  <c:v>8907465853</c:v>
                </c:pt>
                <c:pt idx="381">
                  <c:v>8981456278</c:v>
                </c:pt>
                <c:pt idx="382">
                  <c:v>9103243362</c:v>
                </c:pt>
                <c:pt idx="383">
                  <c:v>9218313883</c:v>
                </c:pt>
                <c:pt idx="384">
                  <c:v>9214841125</c:v>
                </c:pt>
                <c:pt idx="385">
                  <c:v>9395482895</c:v>
                </c:pt>
                <c:pt idx="386">
                  <c:v>9470075002</c:v>
                </c:pt>
                <c:pt idx="387">
                  <c:v>9493538017</c:v>
                </c:pt>
                <c:pt idx="388">
                  <c:v>9549835322</c:v>
                </c:pt>
                <c:pt idx="389">
                  <c:v>9585318303</c:v>
                </c:pt>
                <c:pt idx="390">
                  <c:v>9609551827</c:v>
                </c:pt>
                <c:pt idx="391">
                  <c:v>9716972599</c:v>
                </c:pt>
                <c:pt idx="392">
                  <c:v>9755470283</c:v>
                </c:pt>
                <c:pt idx="393">
                  <c:v>9868041633</c:v>
                </c:pt>
                <c:pt idx="394">
                  <c:v>9925829949</c:v>
                </c:pt>
                <c:pt idx="395">
                  <c:v>10081034874</c:v>
                </c:pt>
                <c:pt idx="396">
                  <c:v>10017778767</c:v>
                </c:pt>
                <c:pt idx="397">
                  <c:v>10140709648</c:v>
                </c:pt>
                <c:pt idx="398">
                  <c:v>10180031915</c:v>
                </c:pt>
                <c:pt idx="399">
                  <c:v>10223680978.1</c:v>
                </c:pt>
                <c:pt idx="400">
                  <c:v>10281410723</c:v>
                </c:pt>
                <c:pt idx="401">
                  <c:v>10327101853</c:v>
                </c:pt>
                <c:pt idx="402">
                  <c:v>10363855226</c:v>
                </c:pt>
              </c:numCache>
            </c:numRef>
          </c:val>
        </c:ser>
        <c:dLbls>
          <c:showLegendKey val="0"/>
          <c:showVal val="0"/>
          <c:showCatName val="0"/>
          <c:showSerName val="0"/>
          <c:showPercent val="0"/>
          <c:showBubbleSize val="0"/>
        </c:dLbls>
        <c:axId val="8653440"/>
        <c:axId val="8663424"/>
      </c:areaChart>
      <c:dateAx>
        <c:axId val="8653440"/>
        <c:scaling>
          <c:orientation val="minMax"/>
        </c:scaling>
        <c:delete val="0"/>
        <c:axPos val="b"/>
        <c:numFmt formatCode="mmm\-yy" sourceLinked="1"/>
        <c:majorTickMark val="out"/>
        <c:minorTickMark val="none"/>
        <c:tickLblPos val="nextTo"/>
        <c:txPr>
          <a:bodyPr/>
          <a:lstStyle/>
          <a:p>
            <a:pPr>
              <a:defRPr sz="1800" b="1"/>
            </a:pPr>
            <a:endParaRPr lang="en-US"/>
          </a:p>
        </c:txPr>
        <c:crossAx val="8663424"/>
        <c:crosses val="autoZero"/>
        <c:auto val="1"/>
        <c:lblOffset val="100"/>
        <c:baseTimeUnit val="months"/>
        <c:majorUnit val="3"/>
        <c:majorTimeUnit val="years"/>
        <c:minorUnit val="1"/>
        <c:minorTimeUnit val="years"/>
      </c:dateAx>
      <c:valAx>
        <c:axId val="8663424"/>
        <c:scaling>
          <c:orientation val="minMax"/>
        </c:scaling>
        <c:delete val="0"/>
        <c:axPos val="l"/>
        <c:majorGridlines>
          <c:spPr>
            <a:ln>
              <a:solidFill>
                <a:schemeClr val="bg1">
                  <a:lumMod val="65000"/>
                </a:schemeClr>
              </a:solidFill>
              <a:prstDash val="sysDot"/>
            </a:ln>
          </c:spPr>
        </c:majorGridlines>
        <c:numFmt formatCode="#,##0" sourceLinked="0"/>
        <c:majorTickMark val="out"/>
        <c:minorTickMark val="none"/>
        <c:tickLblPos val="nextTo"/>
        <c:txPr>
          <a:bodyPr/>
          <a:lstStyle/>
          <a:p>
            <a:pPr>
              <a:defRPr sz="1800" b="1"/>
            </a:pPr>
            <a:endParaRPr lang="en-US"/>
          </a:p>
        </c:txPr>
        <c:crossAx val="8653440"/>
        <c:crosses val="autoZero"/>
        <c:crossBetween val="midCat"/>
        <c:dispUnits>
          <c:builtInUnit val="billions"/>
        </c:dispUnits>
      </c:valAx>
    </c:plotArea>
    <c:plotVisOnly val="1"/>
    <c:dispBlanksAs val="zero"/>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Federal</a:t>
            </a:r>
            <a:r>
              <a:rPr lang="en-US" sz="2400" baseline="0"/>
              <a:t> Reserve Cash Processing Volumes</a:t>
            </a:r>
            <a:endParaRPr lang="en-US" sz="2400"/>
          </a:p>
        </c:rich>
      </c:tx>
      <c:layout/>
      <c:overlay val="0"/>
    </c:title>
    <c:autoTitleDeleted val="0"/>
    <c:plotArea>
      <c:layout>
        <c:manualLayout>
          <c:layoutTarget val="inner"/>
          <c:xMode val="edge"/>
          <c:yMode val="edge"/>
          <c:x val="9.5001081917828939E-2"/>
          <c:y val="0.12637200623359579"/>
          <c:w val="0.8345971280085267"/>
          <c:h val="0.70318195015050489"/>
        </c:manualLayout>
      </c:layout>
      <c:lineChart>
        <c:grouping val="standard"/>
        <c:varyColors val="0"/>
        <c:ser>
          <c:idx val="1"/>
          <c:order val="0"/>
          <c:tx>
            <c:strRef>
              <c:f>Annual_Summary!$C$4</c:f>
              <c:strCache>
                <c:ptCount val="1"/>
                <c:pt idx="0">
                  <c:v>Receipts</c:v>
                </c:pt>
              </c:strCache>
            </c:strRef>
          </c:tx>
          <c:spPr>
            <a:ln w="63500"/>
          </c:spPr>
          <c:marker>
            <c:symbol val="none"/>
          </c:marker>
          <c:dPt>
            <c:idx val="12"/>
            <c:bubble3D val="0"/>
            <c:spPr>
              <a:ln w="63500">
                <a:prstDash val="solid"/>
              </a:ln>
            </c:spPr>
          </c:dPt>
          <c:dPt>
            <c:idx val="32"/>
            <c:bubble3D val="0"/>
            <c:spPr>
              <a:ln w="63500">
                <a:prstDash val="solid"/>
              </a:ln>
            </c:spPr>
          </c:dPt>
          <c:dPt>
            <c:idx val="33"/>
            <c:bubble3D val="0"/>
            <c:spPr>
              <a:ln w="63500">
                <a:prstDash val="sysDot"/>
              </a:ln>
            </c:spPr>
          </c:dPt>
          <c:cat>
            <c:numRef>
              <c:f>Annual_Summary!$A$5:$A$38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Annual_Summary!$C$5:$C$38</c:f>
              <c:numCache>
                <c:formatCode>#,##0</c:formatCode>
                <c:ptCount val="34"/>
                <c:pt idx="0">
                  <c:v>10619582</c:v>
                </c:pt>
                <c:pt idx="1">
                  <c:v>11539509</c:v>
                </c:pt>
                <c:pt idx="2">
                  <c:v>11725084</c:v>
                </c:pt>
                <c:pt idx="3">
                  <c:v>12541568</c:v>
                </c:pt>
                <c:pt idx="4">
                  <c:v>13757101</c:v>
                </c:pt>
                <c:pt idx="5">
                  <c:v>14973703</c:v>
                </c:pt>
                <c:pt idx="6">
                  <c:v>15792452</c:v>
                </c:pt>
                <c:pt idx="7">
                  <c:v>16772872</c:v>
                </c:pt>
                <c:pt idx="8">
                  <c:v>17590336</c:v>
                </c:pt>
                <c:pt idx="9">
                  <c:v>18734950</c:v>
                </c:pt>
                <c:pt idx="10">
                  <c:v>19445640</c:v>
                </c:pt>
                <c:pt idx="11">
                  <c:v>19690948</c:v>
                </c:pt>
                <c:pt idx="12">
                  <c:v>20292090</c:v>
                </c:pt>
                <c:pt idx="13">
                  <c:v>21180656</c:v>
                </c:pt>
                <c:pt idx="14">
                  <c:v>21434548</c:v>
                </c:pt>
                <c:pt idx="15">
                  <c:v>22470072</c:v>
                </c:pt>
                <c:pt idx="16">
                  <c:v>23547834</c:v>
                </c:pt>
                <c:pt idx="17">
                  <c:v>25118182</c:v>
                </c:pt>
                <c:pt idx="18">
                  <c:v>26498505</c:v>
                </c:pt>
                <c:pt idx="19">
                  <c:v>28304171</c:v>
                </c:pt>
                <c:pt idx="20">
                  <c:v>33159676</c:v>
                </c:pt>
                <c:pt idx="21">
                  <c:v>33415372</c:v>
                </c:pt>
                <c:pt idx="22">
                  <c:v>34522165</c:v>
                </c:pt>
                <c:pt idx="23">
                  <c:v>35546517</c:v>
                </c:pt>
                <c:pt idx="24">
                  <c:v>37365493</c:v>
                </c:pt>
                <c:pt idx="25">
                  <c:v>35938740</c:v>
                </c:pt>
                <c:pt idx="26">
                  <c:v>37330640</c:v>
                </c:pt>
                <c:pt idx="27">
                  <c:v>35557585</c:v>
                </c:pt>
                <c:pt idx="28">
                  <c:v>33626000</c:v>
                </c:pt>
                <c:pt idx="29">
                  <c:v>32118368</c:v>
                </c:pt>
                <c:pt idx="30">
                  <c:v>32309387</c:v>
                </c:pt>
                <c:pt idx="31">
                  <c:v>32174095</c:v>
                </c:pt>
                <c:pt idx="32">
                  <c:v>32538695</c:v>
                </c:pt>
                <c:pt idx="33">
                  <c:v>32766465.864999998</c:v>
                </c:pt>
              </c:numCache>
            </c:numRef>
          </c:val>
          <c:smooth val="0"/>
        </c:ser>
        <c:dLbls>
          <c:showLegendKey val="0"/>
          <c:showVal val="0"/>
          <c:showCatName val="0"/>
          <c:showSerName val="0"/>
          <c:showPercent val="0"/>
          <c:showBubbleSize val="0"/>
        </c:dLbls>
        <c:marker val="1"/>
        <c:smooth val="0"/>
        <c:axId val="8686592"/>
        <c:axId val="8545024"/>
      </c:lineChart>
      <c:catAx>
        <c:axId val="8686592"/>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8545024"/>
        <c:crosses val="autoZero"/>
        <c:auto val="1"/>
        <c:lblAlgn val="ctr"/>
        <c:lblOffset val="100"/>
        <c:noMultiLvlLbl val="0"/>
      </c:catAx>
      <c:valAx>
        <c:axId val="8545024"/>
        <c:scaling>
          <c:orientation val="minMax"/>
          <c:max val="45000000"/>
        </c:scaling>
        <c:delete val="0"/>
        <c:axPos val="l"/>
        <c:title>
          <c:tx>
            <c:rich>
              <a:bodyPr rot="0" vert="horz"/>
              <a:lstStyle/>
              <a:p>
                <a:pPr>
                  <a:defRPr sz="1400"/>
                </a:pPr>
                <a:r>
                  <a:rPr lang="en-US" sz="1400"/>
                  <a:t>Billions of Notes</a:t>
                </a:r>
              </a:p>
            </c:rich>
          </c:tx>
          <c:layout>
            <c:manualLayout>
              <c:xMode val="edge"/>
              <c:yMode val="edge"/>
              <c:x val="8.744316194473592E-3"/>
              <c:y val="2.9625925349995523E-2"/>
            </c:manualLayout>
          </c:layout>
          <c:overlay val="0"/>
        </c:title>
        <c:numFmt formatCode="#,##0" sourceLinked="1"/>
        <c:majorTickMark val="out"/>
        <c:minorTickMark val="none"/>
        <c:tickLblPos val="nextTo"/>
        <c:txPr>
          <a:bodyPr/>
          <a:lstStyle/>
          <a:p>
            <a:pPr>
              <a:defRPr sz="1800" b="1"/>
            </a:pPr>
            <a:endParaRPr lang="en-US"/>
          </a:p>
        </c:txPr>
        <c:crossAx val="8686592"/>
        <c:crosses val="autoZero"/>
        <c:crossBetween val="between"/>
        <c:dispUnits>
          <c:builtInUnit val="millions"/>
        </c:dispUnits>
      </c:valAx>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6956902664394"/>
          <c:y val="3.2693499970096615E-2"/>
          <c:w val="0.80714979934438891"/>
          <c:h val="0.78632081762167427"/>
        </c:manualLayout>
      </c:layout>
      <c:lineChart>
        <c:grouping val="standard"/>
        <c:varyColors val="0"/>
        <c:ser>
          <c:idx val="0"/>
          <c:order val="0"/>
          <c:tx>
            <c:strRef>
              <c:f>'Chart 2 and data'!$B$1</c:f>
              <c:strCache>
                <c:ptCount val="1"/>
                <c:pt idx="0">
                  <c:v>Note life</c:v>
                </c:pt>
              </c:strCache>
            </c:strRef>
          </c:tx>
          <c:spPr>
            <a:ln w="38100">
              <a:solidFill>
                <a:schemeClr val="accent3">
                  <a:lumMod val="75000"/>
                </a:schemeClr>
              </a:solidFill>
            </a:ln>
          </c:spPr>
          <c:marker>
            <c:symbol val="none"/>
          </c:marker>
          <c:cat>
            <c:numRef>
              <c:f>'Chart 2 and data'!$A$2:$A$24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'Chart 2 and data'!$B$2:$B$24</c:f>
              <c:numCache>
                <c:formatCode>#,##0.0000000</c:formatCode>
                <c:ptCount val="23"/>
                <c:pt idx="0">
                  <c:v>1.6666122033288315</c:v>
                </c:pt>
                <c:pt idx="1">
                  <c:v>1.8245600600844347</c:v>
                </c:pt>
                <c:pt idx="2">
                  <c:v>1.5960931548506647</c:v>
                </c:pt>
                <c:pt idx="3">
                  <c:v>1.6571737744933424</c:v>
                </c:pt>
                <c:pt idx="4">
                  <c:v>1.7054850711792795</c:v>
                </c:pt>
                <c:pt idx="5">
                  <c:v>1.3993072673109028</c:v>
                </c:pt>
                <c:pt idx="6">
                  <c:v>1.5909545495222717</c:v>
                </c:pt>
                <c:pt idx="7">
                  <c:v>1.9131459624357796</c:v>
                </c:pt>
                <c:pt idx="8">
                  <c:v>1.9637893891571834</c:v>
                </c:pt>
                <c:pt idx="9">
                  <c:v>2.0005355611569708</c:v>
                </c:pt>
                <c:pt idx="10">
                  <c:v>2.325994743086151</c:v>
                </c:pt>
                <c:pt idx="11">
                  <c:v>1.8472037941920298</c:v>
                </c:pt>
                <c:pt idx="12">
                  <c:v>1.8850483006418783</c:v>
                </c:pt>
                <c:pt idx="13">
                  <c:v>2.3225220612450665</c:v>
                </c:pt>
                <c:pt idx="14">
                  <c:v>2.5303649146140232</c:v>
                </c:pt>
                <c:pt idx="15">
                  <c:v>2.5121606186414689</c:v>
                </c:pt>
                <c:pt idx="16">
                  <c:v>2.4634595648746211</c:v>
                </c:pt>
                <c:pt idx="17">
                  <c:v>2.7217201243685656</c:v>
                </c:pt>
                <c:pt idx="18">
                  <c:v>3.2753983204712873</c:v>
                </c:pt>
                <c:pt idx="19">
                  <c:v>3.4972938386375887</c:v>
                </c:pt>
                <c:pt idx="20">
                  <c:v>3.7119504412594773</c:v>
                </c:pt>
                <c:pt idx="21">
                  <c:v>4.8007441152760117</c:v>
                </c:pt>
                <c:pt idx="22" formatCode="General">
                  <c:v>5.9250577188139175</c:v>
                </c:pt>
              </c:numCache>
            </c:numRef>
          </c:val>
          <c:smooth val="0"/>
        </c:ser>
        <c:dLbls>
          <c:showLegendKey val="0"/>
          <c:showVal val="0"/>
          <c:showCatName val="0"/>
          <c:showSerName val="0"/>
          <c:showPercent val="0"/>
          <c:showBubbleSize val="0"/>
        </c:dLbls>
        <c:marker val="1"/>
        <c:smooth val="0"/>
        <c:axId val="42164224"/>
        <c:axId val="42166144"/>
      </c:lineChart>
      <c:lineChart>
        <c:grouping val="standard"/>
        <c:varyColors val="0"/>
        <c:ser>
          <c:idx val="1"/>
          <c:order val="1"/>
          <c:tx>
            <c:strRef>
              <c:f>'Chart 2 and data'!$D$1</c:f>
              <c:strCache>
                <c:ptCount val="1"/>
                <c:pt idx="0">
                  <c:v>$1 destruction rate</c:v>
                </c:pt>
              </c:strCache>
            </c:strRef>
          </c:tx>
          <c:spPr>
            <a:ln w="38100">
              <a:solidFill>
                <a:srgbClr val="FF0066"/>
              </a:solidFill>
              <a:prstDash val="sysDash"/>
            </a:ln>
          </c:spPr>
          <c:marker>
            <c:symbol val="none"/>
          </c:marker>
          <c:cat>
            <c:numRef>
              <c:f>'Chart 2 and data'!$A$2:$A$24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'Chart 2 and data'!$D$2:$D$24</c:f>
              <c:numCache>
                <c:formatCode>General</c:formatCode>
                <c:ptCount val="23"/>
                <c:pt idx="0">
                  <c:v>45.072594463381741</c:v>
                </c:pt>
                <c:pt idx="1">
                  <c:v>43.768352340754895</c:v>
                </c:pt>
                <c:pt idx="2">
                  <c:v>48.944319424974552</c:v>
                </c:pt>
                <c:pt idx="3">
                  <c:v>48.567396637955476</c:v>
                </c:pt>
                <c:pt idx="4">
                  <c:v>49.971474228604556</c:v>
                </c:pt>
                <c:pt idx="5">
                  <c:v>56.678472491410346</c:v>
                </c:pt>
                <c:pt idx="6">
                  <c:v>50.763577278851535</c:v>
                </c:pt>
                <c:pt idx="7">
                  <c:v>43.190004382036335</c:v>
                </c:pt>
                <c:pt idx="8">
                  <c:v>38.631340405360717</c:v>
                </c:pt>
                <c:pt idx="9">
                  <c:v>35.78337696254259</c:v>
                </c:pt>
                <c:pt idx="10">
                  <c:v>32.058746938639914</c:v>
                </c:pt>
                <c:pt idx="11">
                  <c:v>34.193219010716497</c:v>
                </c:pt>
                <c:pt idx="12">
                  <c:v>35.487283065826688</c:v>
                </c:pt>
                <c:pt idx="13">
                  <c:v>29.529116032629066</c:v>
                </c:pt>
                <c:pt idx="14">
                  <c:v>26.238548242818048</c:v>
                </c:pt>
                <c:pt idx="15">
                  <c:v>27.381894045798095</c:v>
                </c:pt>
                <c:pt idx="16">
                  <c:v>26.993435794966224</c:v>
                </c:pt>
                <c:pt idx="17">
                  <c:v>25.521212965559066</c:v>
                </c:pt>
                <c:pt idx="18">
                  <c:v>22.589247538210781</c:v>
                </c:pt>
                <c:pt idx="19">
                  <c:v>21.969737892162673</c:v>
                </c:pt>
                <c:pt idx="20">
                  <c:v>21.340675325216512</c:v>
                </c:pt>
                <c:pt idx="21">
                  <c:v>16.862355650008819</c:v>
                </c:pt>
                <c:pt idx="22">
                  <c:v>14.92962493531325</c:v>
                </c:pt>
              </c:numCache>
            </c:numRef>
          </c:val>
          <c:smooth val="0"/>
        </c:ser>
        <c:dLbls>
          <c:showLegendKey val="0"/>
          <c:showVal val="0"/>
          <c:showCatName val="0"/>
          <c:showSerName val="0"/>
          <c:showPercent val="0"/>
          <c:showBubbleSize val="0"/>
        </c:dLbls>
        <c:marker val="1"/>
        <c:smooth val="0"/>
        <c:axId val="42183296"/>
        <c:axId val="42181376"/>
      </c:lineChart>
      <c:catAx>
        <c:axId val="42164224"/>
        <c:scaling>
          <c:orientation val="minMax"/>
        </c:scaling>
        <c:delete val="0"/>
        <c:axPos val="b"/>
        <c:numFmt formatCode="General" sourceLinked="1"/>
        <c:majorTickMark val="out"/>
        <c:minorTickMark val="none"/>
        <c:tickLblPos val="nextTo"/>
        <c:txPr>
          <a:bodyPr rot="-2700000"/>
          <a:lstStyle/>
          <a:p>
            <a:pPr>
              <a:defRPr/>
            </a:pPr>
            <a:endParaRPr lang="en-US"/>
          </a:p>
        </c:txPr>
        <c:crossAx val="42166144"/>
        <c:crosses val="autoZero"/>
        <c:auto val="1"/>
        <c:lblAlgn val="ctr"/>
        <c:lblOffset val="100"/>
        <c:noMultiLvlLbl val="0"/>
      </c:catAx>
      <c:valAx>
        <c:axId val="42166144"/>
        <c:scaling>
          <c:orientation val="minMax"/>
        </c:scaling>
        <c:delete val="0"/>
        <c:axPos val="l"/>
        <c:majorGridlines>
          <c:spPr>
            <a:ln>
              <a:noFill/>
            </a:ln>
          </c:spPr>
        </c:majorGridlines>
        <c:title>
          <c:tx>
            <c:rich>
              <a:bodyPr rot="-5400000" vert="horz"/>
              <a:lstStyle/>
              <a:p>
                <a:pPr>
                  <a:defRPr/>
                </a:pPr>
                <a:r>
                  <a:rPr lang="en-US"/>
                  <a:t>Note life (years)</a:t>
                </a:r>
              </a:p>
            </c:rich>
          </c:tx>
          <c:layout>
            <c:manualLayout>
              <c:xMode val="edge"/>
              <c:yMode val="edge"/>
              <c:x val="5.385628319001772E-3"/>
              <c:y val="0.28385759599822141"/>
            </c:manualLayout>
          </c:layout>
          <c:overlay val="0"/>
        </c:title>
        <c:numFmt formatCode="#,##0" sourceLinked="0"/>
        <c:majorTickMark val="out"/>
        <c:minorTickMark val="none"/>
        <c:tickLblPos val="nextTo"/>
        <c:crossAx val="42164224"/>
        <c:crosses val="autoZero"/>
        <c:crossBetween val="between"/>
      </c:valAx>
      <c:valAx>
        <c:axId val="42181376"/>
        <c:scaling>
          <c:orientation val="minMax"/>
        </c:scaling>
        <c:delete val="0"/>
        <c:axPos val="r"/>
        <c:title>
          <c:tx>
            <c:rich>
              <a:bodyPr rot="5400000" vert="horz"/>
              <a:lstStyle/>
              <a:p>
                <a:pPr>
                  <a:defRPr/>
                </a:pPr>
                <a:r>
                  <a:rPr lang="en-US"/>
                  <a:t>Destruction rate (percent)</a:t>
                </a:r>
              </a:p>
            </c:rich>
          </c:tx>
          <c:overlay val="0"/>
        </c:title>
        <c:numFmt formatCode="#,##0" sourceLinked="0"/>
        <c:majorTickMark val="out"/>
        <c:minorTickMark val="none"/>
        <c:tickLblPos val="nextTo"/>
        <c:crossAx val="42183296"/>
        <c:crosses val="max"/>
        <c:crossBetween val="between"/>
      </c:valAx>
      <c:catAx>
        <c:axId val="42183296"/>
        <c:scaling>
          <c:orientation val="minMax"/>
        </c:scaling>
        <c:delete val="1"/>
        <c:axPos val="b"/>
        <c:numFmt formatCode="General" sourceLinked="1"/>
        <c:majorTickMark val="out"/>
        <c:minorTickMark val="none"/>
        <c:tickLblPos val="nextTo"/>
        <c:crossAx val="42181376"/>
        <c:crosses val="autoZero"/>
        <c:auto val="1"/>
        <c:lblAlgn val="ctr"/>
        <c:lblOffset val="100"/>
        <c:noMultiLvlLbl val="0"/>
      </c:catAx>
      <c:spPr>
        <a:noFill/>
      </c:spPr>
    </c:plotArea>
    <c:legend>
      <c:legendPos val="b"/>
      <c:layout>
        <c:manualLayout>
          <c:xMode val="edge"/>
          <c:yMode val="edge"/>
          <c:x val="0.24158874203584765"/>
          <c:y val="0.92865867093551802"/>
          <c:w val="0.4862395287383755"/>
          <c:h val="7.1341428933087828E-2"/>
        </c:manualLayout>
      </c:layout>
      <c:overlay val="0"/>
    </c:legend>
    <c:plotVisOnly val="1"/>
    <c:dispBlanksAs val="gap"/>
    <c:showDLblsOverMax val="0"/>
  </c:chart>
  <c:txPr>
    <a:bodyPr/>
    <a:lstStyle/>
    <a:p>
      <a:pPr>
        <a:defRPr sz="1600">
          <a:latin typeface="Times New Roman" pitchFamily="18" charset="0"/>
          <a:cs typeface="Times New Roman"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19901052191488E-2"/>
          <c:y val="4.63762701715702E-2"/>
          <c:w val="0.90435591015724803"/>
          <c:h val="0.70157797935487476"/>
        </c:manualLayout>
      </c:layout>
      <c:barChart>
        <c:barDir val="col"/>
        <c:grouping val="clustered"/>
        <c:varyColors val="0"/>
        <c:ser>
          <c:idx val="1"/>
          <c:order val="0"/>
          <c:spPr>
            <a:solidFill>
              <a:schemeClr val="accent6">
                <a:lumMod val="75000"/>
              </a:schemeClr>
            </a:solidFill>
            <a:ln>
              <a:solidFill>
                <a:schemeClr val="accent6">
                  <a:lumMod val="75000"/>
                </a:schemeClr>
              </a:solidFill>
            </a:ln>
          </c:spPr>
          <c:invertIfNegative val="0"/>
          <c:dLbls>
            <c:dLbl>
              <c:idx val="0"/>
              <c:showLegendKey val="0"/>
              <c:showVal val="1"/>
              <c:showCatName val="0"/>
              <c:showSerName val="0"/>
              <c:showPercent val="0"/>
              <c:showBubbleSize val="0"/>
            </c:dLbl>
            <c:dLbl>
              <c:idx val="14"/>
              <c:showLegendKey val="0"/>
              <c:showVal val="1"/>
              <c:showCatName val="0"/>
              <c:showSerName val="0"/>
              <c:showPercent val="0"/>
              <c:showBubbleSize val="0"/>
            </c:dLbl>
            <c:dLbl>
              <c:idx val="17"/>
              <c:layout>
                <c:manualLayout>
                  <c:x val="2.9498525073746312E-3"/>
                  <c:y val="1.2041843985584869E-2"/>
                </c:manualLayout>
              </c:layout>
              <c:showLegendKey val="0"/>
              <c:showVal val="1"/>
              <c:showCatName val="0"/>
              <c:showSerName val="0"/>
              <c:showPercent val="0"/>
              <c:showBubbleSize val="0"/>
            </c:dLbl>
            <c:numFmt formatCode="#,##0.0" sourceLinked="0"/>
            <c:txPr>
              <a:bodyPr/>
              <a:lstStyle/>
              <a:p>
                <a:pPr>
                  <a:defRPr sz="2000"/>
                </a:pPr>
                <a:endParaRPr lang="en-US"/>
              </a:p>
            </c:txPr>
            <c:showLegendKey val="0"/>
            <c:showVal val="0"/>
            <c:showCatName val="0"/>
            <c:showSerName val="0"/>
            <c:showPercent val="0"/>
            <c:showBubbleSize val="0"/>
          </c:dLbls>
          <c:cat>
            <c:strRef>
              <c:f>'Annual CIC Pieces'!$A$65:$A$82</c:f>
              <c:strCach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strCache>
            </c:strRef>
          </c:cat>
          <c:val>
            <c:numRef>
              <c:f>'Annual CIC Pieces'!$D$65:$D$82</c:f>
              <c:numCache>
                <c:formatCode>#,##0</c:formatCode>
                <c:ptCount val="18"/>
                <c:pt idx="0">
                  <c:v>2614129654</c:v>
                </c:pt>
                <c:pt idx="1">
                  <c:v>2915812497</c:v>
                </c:pt>
                <c:pt idx="2">
                  <c:v>3200926153</c:v>
                </c:pt>
                <c:pt idx="3">
                  <c:v>3861615066</c:v>
                </c:pt>
                <c:pt idx="4">
                  <c:v>3776855963</c:v>
                </c:pt>
                <c:pt idx="5">
                  <c:v>4210825406</c:v>
                </c:pt>
                <c:pt idx="6">
                  <c:v>4586823357</c:v>
                </c:pt>
                <c:pt idx="7">
                  <c:v>4877716324</c:v>
                </c:pt>
                <c:pt idx="8">
                  <c:v>5166961158</c:v>
                </c:pt>
                <c:pt idx="9">
                  <c:v>5449549754</c:v>
                </c:pt>
                <c:pt idx="10">
                  <c:v>5641124268</c:v>
                </c:pt>
                <c:pt idx="11">
                  <c:v>5692539414</c:v>
                </c:pt>
                <c:pt idx="12">
                  <c:v>6250289208</c:v>
                </c:pt>
                <c:pt idx="13">
                  <c:v>6563907960</c:v>
                </c:pt>
                <c:pt idx="14">
                  <c:v>7045969498</c:v>
                </c:pt>
                <c:pt idx="15">
                  <c:v>7826188909</c:v>
                </c:pt>
                <c:pt idx="16">
                  <c:v>8630731033</c:v>
                </c:pt>
                <c:pt idx="17">
                  <c:v>8892073583</c:v>
                </c:pt>
              </c:numCache>
            </c:numRef>
          </c:val>
        </c:ser>
        <c:dLbls>
          <c:showLegendKey val="0"/>
          <c:showVal val="0"/>
          <c:showCatName val="0"/>
          <c:showSerName val="0"/>
          <c:showPercent val="0"/>
          <c:showBubbleSize val="0"/>
        </c:dLbls>
        <c:gapWidth val="150"/>
        <c:axId val="107775488"/>
        <c:axId val="107777024"/>
      </c:barChart>
      <c:catAx>
        <c:axId val="107775488"/>
        <c:scaling>
          <c:orientation val="minMax"/>
        </c:scaling>
        <c:delete val="0"/>
        <c:axPos val="b"/>
        <c:numFmt formatCode="General" sourceLinked="1"/>
        <c:majorTickMark val="out"/>
        <c:minorTickMark val="none"/>
        <c:tickLblPos val="nextTo"/>
        <c:txPr>
          <a:bodyPr/>
          <a:lstStyle/>
          <a:p>
            <a:pPr>
              <a:defRPr sz="2400"/>
            </a:pPr>
            <a:endParaRPr lang="en-US"/>
          </a:p>
        </c:txPr>
        <c:crossAx val="107777024"/>
        <c:crosses val="autoZero"/>
        <c:auto val="1"/>
        <c:lblAlgn val="ctr"/>
        <c:lblOffset val="100"/>
        <c:noMultiLvlLbl val="0"/>
      </c:catAx>
      <c:valAx>
        <c:axId val="107777024"/>
        <c:scaling>
          <c:orientation val="minMax"/>
          <c:min val="0"/>
        </c:scaling>
        <c:delete val="0"/>
        <c:axPos val="l"/>
        <c:numFmt formatCode="#,##0" sourceLinked="1"/>
        <c:majorTickMark val="out"/>
        <c:minorTickMark val="none"/>
        <c:tickLblPos val="nextTo"/>
        <c:txPr>
          <a:bodyPr/>
          <a:lstStyle/>
          <a:p>
            <a:pPr>
              <a:defRPr sz="2400"/>
            </a:pPr>
            <a:endParaRPr lang="en-US"/>
          </a:p>
        </c:txPr>
        <c:crossAx val="107775488"/>
        <c:crosses val="autoZero"/>
        <c:crossBetween val="between"/>
        <c:dispUnits>
          <c:builtInUnit val="billions"/>
        </c:dispUnits>
      </c:valAx>
      <c:spPr>
        <a:gradFill>
          <a:gsLst>
            <a:gs pos="0">
              <a:srgbClr val="4F81BD">
                <a:lumMod val="20000"/>
                <a:lumOff val="80000"/>
              </a:srgbClr>
            </a:gs>
            <a:gs pos="50000">
              <a:srgbClr val="4F81BD">
                <a:tint val="44500"/>
                <a:satMod val="160000"/>
              </a:srgbClr>
            </a:gs>
            <a:gs pos="100000">
              <a:srgbClr val="4F81BD">
                <a:tint val="23500"/>
                <a:satMod val="160000"/>
              </a:srgbClr>
            </a:gs>
          </a:gsLst>
          <a:lin ang="5400000" scaled="0"/>
        </a:gradFill>
        <a:ln>
          <a:solidFill>
            <a:schemeClr val="bg1">
              <a:lumMod val="65000"/>
            </a:schemeClr>
          </a:solidFill>
        </a:ln>
      </c:spPr>
    </c:plotArea>
    <c:plotVisOnly val="1"/>
    <c:dispBlanksAs val="gap"/>
    <c:showDLblsOverMax val="0"/>
  </c:chart>
  <c:spPr>
    <a:ln>
      <a:noFill/>
    </a:ln>
  </c:spPr>
  <c:txPr>
    <a:bodyPr/>
    <a:lstStyle/>
    <a:p>
      <a:pPr>
        <a:defRPr sz="160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97234190065864"/>
          <c:y val="5.1412718147073724E-2"/>
          <c:w val="0.78436685980290199"/>
          <c:h val="0.61464198554128102"/>
        </c:manualLayout>
      </c:layout>
      <c:areaChart>
        <c:grouping val="stacked"/>
        <c:varyColors val="0"/>
        <c:ser>
          <c:idx val="1"/>
          <c:order val="1"/>
          <c:tx>
            <c:strRef>
              <c:f>'reportForm (1)'!$E$4</c:f>
              <c:strCache>
                <c:ptCount val="1"/>
                <c:pt idx="0">
                  <c:v>New Inventory</c:v>
                </c:pt>
              </c:strCache>
            </c:strRef>
          </c:tx>
          <c:spPr>
            <a:solidFill>
              <a:srgbClr val="FFC000"/>
            </a:solidFill>
          </c:spPr>
          <c:cat>
            <c:numRef>
              <c:f>'reportForm (1)'!$B$23:$B$143</c:f>
              <c:numCache>
                <c:formatCode>mmm\-yy</c:formatCode>
                <c:ptCount val="121"/>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numCache>
            </c:numRef>
          </c:cat>
          <c:val>
            <c:numRef>
              <c:f>'reportForm (1)'!$F$23:$F$143</c:f>
              <c:numCache>
                <c:formatCode>#,##0</c:formatCode>
                <c:ptCount val="121"/>
                <c:pt idx="0">
                  <c:v>187547.25</c:v>
                </c:pt>
                <c:pt idx="1">
                  <c:v>191488.58333333334</c:v>
                </c:pt>
                <c:pt idx="2">
                  <c:v>196162.83333333334</c:v>
                </c:pt>
                <c:pt idx="3">
                  <c:v>201380.83333333334</c:v>
                </c:pt>
                <c:pt idx="4">
                  <c:v>207968.08333333334</c:v>
                </c:pt>
                <c:pt idx="5">
                  <c:v>213230.66666666666</c:v>
                </c:pt>
                <c:pt idx="6">
                  <c:v>217534</c:v>
                </c:pt>
                <c:pt idx="7">
                  <c:v>218377.83333333334</c:v>
                </c:pt>
                <c:pt idx="8">
                  <c:v>216293.33333333334</c:v>
                </c:pt>
                <c:pt idx="9">
                  <c:v>216571.08333333334</c:v>
                </c:pt>
                <c:pt idx="10">
                  <c:v>216256.08333333334</c:v>
                </c:pt>
                <c:pt idx="11">
                  <c:v>214150.58333333334</c:v>
                </c:pt>
                <c:pt idx="12">
                  <c:v>211837.16666666666</c:v>
                </c:pt>
                <c:pt idx="13">
                  <c:v>208828.25</c:v>
                </c:pt>
                <c:pt idx="14">
                  <c:v>203607.58333333334</c:v>
                </c:pt>
                <c:pt idx="15">
                  <c:v>197773.41666666666</c:v>
                </c:pt>
                <c:pt idx="16">
                  <c:v>191682.75</c:v>
                </c:pt>
                <c:pt idx="17">
                  <c:v>190217.33333333334</c:v>
                </c:pt>
                <c:pt idx="18">
                  <c:v>189118</c:v>
                </c:pt>
                <c:pt idx="19">
                  <c:v>189135</c:v>
                </c:pt>
                <c:pt idx="20">
                  <c:v>185504.75</c:v>
                </c:pt>
                <c:pt idx="21">
                  <c:v>181870.41666666666</c:v>
                </c:pt>
                <c:pt idx="22">
                  <c:v>180386.08333333334</c:v>
                </c:pt>
                <c:pt idx="23">
                  <c:v>181412.58333333334</c:v>
                </c:pt>
                <c:pt idx="24">
                  <c:v>183661.41666666666</c:v>
                </c:pt>
                <c:pt idx="25">
                  <c:v>184144.16666666666</c:v>
                </c:pt>
                <c:pt idx="26">
                  <c:v>184914.66666666666</c:v>
                </c:pt>
                <c:pt idx="27">
                  <c:v>187106.66666666666</c:v>
                </c:pt>
                <c:pt idx="28">
                  <c:v>186035.91666666666</c:v>
                </c:pt>
                <c:pt idx="29">
                  <c:v>180526.16666666666</c:v>
                </c:pt>
                <c:pt idx="30">
                  <c:v>175146.33333333334</c:v>
                </c:pt>
                <c:pt idx="31">
                  <c:v>168656.66666666666</c:v>
                </c:pt>
                <c:pt idx="32">
                  <c:v>165834.91666666666</c:v>
                </c:pt>
                <c:pt idx="33">
                  <c:v>163477.58333333334</c:v>
                </c:pt>
                <c:pt idx="34">
                  <c:v>164747.08333333334</c:v>
                </c:pt>
                <c:pt idx="35">
                  <c:v>166650.75</c:v>
                </c:pt>
                <c:pt idx="36">
                  <c:v>167870.08333333334</c:v>
                </c:pt>
                <c:pt idx="37">
                  <c:v>168374.41666666666</c:v>
                </c:pt>
                <c:pt idx="38">
                  <c:v>168164.33333333334</c:v>
                </c:pt>
                <c:pt idx="39">
                  <c:v>168830.58333333334</c:v>
                </c:pt>
                <c:pt idx="40">
                  <c:v>169597.08333333334</c:v>
                </c:pt>
                <c:pt idx="41">
                  <c:v>174220.66666666666</c:v>
                </c:pt>
                <c:pt idx="42">
                  <c:v>179310.16666666666</c:v>
                </c:pt>
                <c:pt idx="43">
                  <c:v>184803.75</c:v>
                </c:pt>
                <c:pt idx="44">
                  <c:v>190564.08333333334</c:v>
                </c:pt>
                <c:pt idx="45">
                  <c:v>194244.33333333334</c:v>
                </c:pt>
                <c:pt idx="46">
                  <c:v>193444.91666666666</c:v>
                </c:pt>
                <c:pt idx="47">
                  <c:v>189632.08333333334</c:v>
                </c:pt>
                <c:pt idx="48">
                  <c:v>186297.83333333334</c:v>
                </c:pt>
                <c:pt idx="49">
                  <c:v>185945.16666666666</c:v>
                </c:pt>
                <c:pt idx="50">
                  <c:v>188023.5</c:v>
                </c:pt>
                <c:pt idx="51">
                  <c:v>189081.66666666666</c:v>
                </c:pt>
                <c:pt idx="52">
                  <c:v>195447.33333333334</c:v>
                </c:pt>
                <c:pt idx="53">
                  <c:v>204037.83333333334</c:v>
                </c:pt>
                <c:pt idx="54">
                  <c:v>208228.75</c:v>
                </c:pt>
                <c:pt idx="55">
                  <c:v>209949.66666666666</c:v>
                </c:pt>
                <c:pt idx="56">
                  <c:v>210361</c:v>
                </c:pt>
                <c:pt idx="57">
                  <c:v>212837.91666666666</c:v>
                </c:pt>
                <c:pt idx="58">
                  <c:v>218633.16666666666</c:v>
                </c:pt>
                <c:pt idx="59">
                  <c:v>225495.83333333334</c:v>
                </c:pt>
                <c:pt idx="60">
                  <c:v>232720.91666666666</c:v>
                </c:pt>
                <c:pt idx="61">
                  <c:v>240298.75</c:v>
                </c:pt>
                <c:pt idx="62">
                  <c:v>244008.25</c:v>
                </c:pt>
                <c:pt idx="63">
                  <c:v>244983.83333333334</c:v>
                </c:pt>
                <c:pt idx="64">
                  <c:v>243657.41666666666</c:v>
                </c:pt>
                <c:pt idx="65">
                  <c:v>236816.83333333334</c:v>
                </c:pt>
                <c:pt idx="66">
                  <c:v>232106.75</c:v>
                </c:pt>
                <c:pt idx="67">
                  <c:v>233094.16666666666</c:v>
                </c:pt>
                <c:pt idx="68">
                  <c:v>239556.58333333334</c:v>
                </c:pt>
                <c:pt idx="69">
                  <c:v>248737.08333333334</c:v>
                </c:pt>
                <c:pt idx="70">
                  <c:v>257137</c:v>
                </c:pt>
                <c:pt idx="71">
                  <c:v>264924.25</c:v>
                </c:pt>
                <c:pt idx="72">
                  <c:v>272110.5</c:v>
                </c:pt>
                <c:pt idx="73">
                  <c:v>279008.66666666669</c:v>
                </c:pt>
                <c:pt idx="74">
                  <c:v>289422.58333333331</c:v>
                </c:pt>
                <c:pt idx="75">
                  <c:v>304883.75</c:v>
                </c:pt>
                <c:pt idx="76">
                  <c:v>323368.16666666669</c:v>
                </c:pt>
                <c:pt idx="77">
                  <c:v>337923.83333333331</c:v>
                </c:pt>
                <c:pt idx="78">
                  <c:v>349250.83333333331</c:v>
                </c:pt>
                <c:pt idx="79">
                  <c:v>352089.5</c:v>
                </c:pt>
                <c:pt idx="80">
                  <c:v>349643.83333333331</c:v>
                </c:pt>
                <c:pt idx="81">
                  <c:v>340082</c:v>
                </c:pt>
                <c:pt idx="82">
                  <c:v>335272.25</c:v>
                </c:pt>
                <c:pt idx="83">
                  <c:v>343210.83333333331</c:v>
                </c:pt>
                <c:pt idx="84">
                  <c:v>377896</c:v>
                </c:pt>
                <c:pt idx="85">
                  <c:v>422105.08333333331</c:v>
                </c:pt>
                <c:pt idx="86">
                  <c:v>456827.25</c:v>
                </c:pt>
                <c:pt idx="87">
                  <c:v>480226.75</c:v>
                </c:pt>
                <c:pt idx="88">
                  <c:v>489763.25</c:v>
                </c:pt>
                <c:pt idx="89">
                  <c:v>494603.66666666669</c:v>
                </c:pt>
                <c:pt idx="90">
                  <c:v>496089.83333333331</c:v>
                </c:pt>
                <c:pt idx="91">
                  <c:v>495235.25</c:v>
                </c:pt>
                <c:pt idx="92">
                  <c:v>492602.33333333331</c:v>
                </c:pt>
                <c:pt idx="93">
                  <c:v>495700.33333333331</c:v>
                </c:pt>
                <c:pt idx="94">
                  <c:v>489036.83333333331</c:v>
                </c:pt>
                <c:pt idx="95">
                  <c:v>468064.25</c:v>
                </c:pt>
                <c:pt idx="96">
                  <c:v>418469.58333333331</c:v>
                </c:pt>
                <c:pt idx="97">
                  <c:v>358809.83333333331</c:v>
                </c:pt>
                <c:pt idx="98">
                  <c:v>306789</c:v>
                </c:pt>
                <c:pt idx="99">
                  <c:v>264401.83333333331</c:v>
                </c:pt>
                <c:pt idx="100">
                  <c:v>232842.58333333334</c:v>
                </c:pt>
                <c:pt idx="101">
                  <c:v>211507.41666666666</c:v>
                </c:pt>
                <c:pt idx="102">
                  <c:v>198055.5</c:v>
                </c:pt>
                <c:pt idx="103">
                  <c:v>196908.75</c:v>
                </c:pt>
                <c:pt idx="104">
                  <c:v>199497.66666666666</c:v>
                </c:pt>
                <c:pt idx="105">
                  <c:v>202453.91666666666</c:v>
                </c:pt>
                <c:pt idx="106">
                  <c:v>206205.25</c:v>
                </c:pt>
                <c:pt idx="107">
                  <c:v>216861.33333333334</c:v>
                </c:pt>
                <c:pt idx="108">
                  <c:v>237038.16666666666</c:v>
                </c:pt>
                <c:pt idx="109">
                  <c:v>262144.83333333331</c:v>
                </c:pt>
                <c:pt idx="110">
                  <c:v>296150.91666666669</c:v>
                </c:pt>
                <c:pt idx="111">
                  <c:v>333613.5</c:v>
                </c:pt>
                <c:pt idx="112">
                  <c:v>380567.58333333331</c:v>
                </c:pt>
                <c:pt idx="113">
                  <c:v>435482.66666666669</c:v>
                </c:pt>
                <c:pt idx="114">
                  <c:v>501215.75</c:v>
                </c:pt>
                <c:pt idx="115">
                  <c:v>579486.58333333337</c:v>
                </c:pt>
                <c:pt idx="116">
                  <c:v>668775.58333333337</c:v>
                </c:pt>
                <c:pt idx="117">
                  <c:v>765682.08333333337</c:v>
                </c:pt>
                <c:pt idx="118">
                  <c:v>872587.58333333337</c:v>
                </c:pt>
                <c:pt idx="119">
                  <c:v>990417.91666666663</c:v>
                </c:pt>
                <c:pt idx="120">
                  <c:v>1112183.25</c:v>
                </c:pt>
              </c:numCache>
            </c:numRef>
          </c:val>
        </c:ser>
        <c:ser>
          <c:idx val="2"/>
          <c:order val="2"/>
          <c:tx>
            <c:strRef>
              <c:f>'reportForm (1)'!$G$4</c:f>
              <c:strCache>
                <c:ptCount val="1"/>
                <c:pt idx="0">
                  <c:v>Fit Inventory</c:v>
                </c:pt>
              </c:strCache>
            </c:strRef>
          </c:tx>
          <c:spPr>
            <a:solidFill>
              <a:srgbClr val="CC99FF"/>
            </a:solidFill>
          </c:spPr>
          <c:cat>
            <c:numRef>
              <c:f>'reportForm (1)'!$B$23:$B$143</c:f>
              <c:numCache>
                <c:formatCode>mmm\-yy</c:formatCode>
                <c:ptCount val="121"/>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numCache>
            </c:numRef>
          </c:cat>
          <c:val>
            <c:numRef>
              <c:f>'reportForm (1)'!$H$23:$H$143</c:f>
              <c:numCache>
                <c:formatCode>#,##0</c:formatCode>
                <c:ptCount val="121"/>
                <c:pt idx="0">
                  <c:v>213874</c:v>
                </c:pt>
                <c:pt idx="1">
                  <c:v>203050.16666666666</c:v>
                </c:pt>
                <c:pt idx="2">
                  <c:v>192407.41666666666</c:v>
                </c:pt>
                <c:pt idx="3">
                  <c:v>182635.33333333334</c:v>
                </c:pt>
                <c:pt idx="4">
                  <c:v>174234.83333333334</c:v>
                </c:pt>
                <c:pt idx="5">
                  <c:v>167241.08333333334</c:v>
                </c:pt>
                <c:pt idx="6">
                  <c:v>162592.16666666666</c:v>
                </c:pt>
                <c:pt idx="7">
                  <c:v>161565.33333333334</c:v>
                </c:pt>
                <c:pt idx="8">
                  <c:v>163209.25</c:v>
                </c:pt>
                <c:pt idx="9">
                  <c:v>167929.41666666666</c:v>
                </c:pt>
                <c:pt idx="10">
                  <c:v>174087.08333333334</c:v>
                </c:pt>
                <c:pt idx="11">
                  <c:v>180090.25</c:v>
                </c:pt>
                <c:pt idx="12">
                  <c:v>186083.5</c:v>
                </c:pt>
                <c:pt idx="13">
                  <c:v>193456.83333333334</c:v>
                </c:pt>
                <c:pt idx="14">
                  <c:v>200024.75</c:v>
                </c:pt>
                <c:pt idx="15">
                  <c:v>206744.5</c:v>
                </c:pt>
                <c:pt idx="16">
                  <c:v>212908.83333333334</c:v>
                </c:pt>
                <c:pt idx="17">
                  <c:v>222284.41666666666</c:v>
                </c:pt>
                <c:pt idx="18">
                  <c:v>230558.41666666666</c:v>
                </c:pt>
                <c:pt idx="19">
                  <c:v>237431.25</c:v>
                </c:pt>
                <c:pt idx="20">
                  <c:v>244344.16666666666</c:v>
                </c:pt>
                <c:pt idx="21">
                  <c:v>252267</c:v>
                </c:pt>
                <c:pt idx="22">
                  <c:v>261125.25</c:v>
                </c:pt>
                <c:pt idx="23">
                  <c:v>270490</c:v>
                </c:pt>
                <c:pt idx="24">
                  <c:v>280761.5</c:v>
                </c:pt>
                <c:pt idx="25">
                  <c:v>290911.41666666669</c:v>
                </c:pt>
                <c:pt idx="26">
                  <c:v>301939.33333333331</c:v>
                </c:pt>
                <c:pt idx="27">
                  <c:v>314045.83333333331</c:v>
                </c:pt>
                <c:pt idx="28">
                  <c:v>328803.91666666669</c:v>
                </c:pt>
                <c:pt idx="29">
                  <c:v>340369.08333333331</c:v>
                </c:pt>
                <c:pt idx="30">
                  <c:v>353078.91666666669</c:v>
                </c:pt>
                <c:pt idx="31">
                  <c:v>366752.33333333331</c:v>
                </c:pt>
                <c:pt idx="32">
                  <c:v>380884.16666666669</c:v>
                </c:pt>
                <c:pt idx="33">
                  <c:v>394318.41666666669</c:v>
                </c:pt>
                <c:pt idx="34">
                  <c:v>407453.75</c:v>
                </c:pt>
                <c:pt idx="35">
                  <c:v>421543.91666666669</c:v>
                </c:pt>
                <c:pt idx="36">
                  <c:v>436072.25</c:v>
                </c:pt>
                <c:pt idx="37">
                  <c:v>450805.83333333331</c:v>
                </c:pt>
                <c:pt idx="38">
                  <c:v>468159.58333333331</c:v>
                </c:pt>
                <c:pt idx="39">
                  <c:v>486341.41666666669</c:v>
                </c:pt>
                <c:pt idx="40">
                  <c:v>504543.75</c:v>
                </c:pt>
                <c:pt idx="41">
                  <c:v>523362.91666666669</c:v>
                </c:pt>
                <c:pt idx="42">
                  <c:v>544964.58333333337</c:v>
                </c:pt>
                <c:pt idx="43">
                  <c:v>567223.25</c:v>
                </c:pt>
                <c:pt idx="44">
                  <c:v>590064.58333333337</c:v>
                </c:pt>
                <c:pt idx="45">
                  <c:v>613991.08333333337</c:v>
                </c:pt>
                <c:pt idx="46">
                  <c:v>639318.83333333337</c:v>
                </c:pt>
                <c:pt idx="47">
                  <c:v>665141.16666666663</c:v>
                </c:pt>
                <c:pt idx="48">
                  <c:v>691476.16666666663</c:v>
                </c:pt>
                <c:pt idx="49">
                  <c:v>719895.91666666663</c:v>
                </c:pt>
                <c:pt idx="50">
                  <c:v>746859.25</c:v>
                </c:pt>
                <c:pt idx="51">
                  <c:v>770327.75</c:v>
                </c:pt>
                <c:pt idx="52">
                  <c:v>789224.25</c:v>
                </c:pt>
                <c:pt idx="53">
                  <c:v>804703.75</c:v>
                </c:pt>
                <c:pt idx="54">
                  <c:v>814594.66666666663</c:v>
                </c:pt>
                <c:pt idx="55">
                  <c:v>819490.16666666663</c:v>
                </c:pt>
                <c:pt idx="56">
                  <c:v>818868.91666666663</c:v>
                </c:pt>
                <c:pt idx="57">
                  <c:v>812436.33333333337</c:v>
                </c:pt>
                <c:pt idx="58">
                  <c:v>800615.41666666663</c:v>
                </c:pt>
                <c:pt idx="59">
                  <c:v>783365.33333333337</c:v>
                </c:pt>
                <c:pt idx="60">
                  <c:v>759750.25</c:v>
                </c:pt>
                <c:pt idx="61">
                  <c:v>731160.75</c:v>
                </c:pt>
                <c:pt idx="62">
                  <c:v>698104.58333333337</c:v>
                </c:pt>
                <c:pt idx="63">
                  <c:v>661399.91666666663</c:v>
                </c:pt>
                <c:pt idx="64">
                  <c:v>629817.08333333337</c:v>
                </c:pt>
                <c:pt idx="65">
                  <c:v>603239.16666666663</c:v>
                </c:pt>
                <c:pt idx="66">
                  <c:v>580043.5</c:v>
                </c:pt>
                <c:pt idx="67">
                  <c:v>559001.16666666663</c:v>
                </c:pt>
                <c:pt idx="68">
                  <c:v>539556</c:v>
                </c:pt>
                <c:pt idx="69">
                  <c:v>524188.5</c:v>
                </c:pt>
                <c:pt idx="70">
                  <c:v>509021.5</c:v>
                </c:pt>
                <c:pt idx="71">
                  <c:v>499595.91666666669</c:v>
                </c:pt>
                <c:pt idx="72">
                  <c:v>495792.75</c:v>
                </c:pt>
                <c:pt idx="73">
                  <c:v>495996.08333333331</c:v>
                </c:pt>
                <c:pt idx="74">
                  <c:v>499869.91666666669</c:v>
                </c:pt>
                <c:pt idx="75">
                  <c:v>511603.33333333331</c:v>
                </c:pt>
                <c:pt idx="76">
                  <c:v>523227.16666666669</c:v>
                </c:pt>
                <c:pt idx="77">
                  <c:v>537641.41666666663</c:v>
                </c:pt>
                <c:pt idx="78">
                  <c:v>553771.75</c:v>
                </c:pt>
                <c:pt idx="79">
                  <c:v>567994.83333333337</c:v>
                </c:pt>
                <c:pt idx="80">
                  <c:v>581181.33333333337</c:v>
                </c:pt>
                <c:pt idx="81">
                  <c:v>592232.83333333337</c:v>
                </c:pt>
                <c:pt idx="82">
                  <c:v>603201.41666666663</c:v>
                </c:pt>
                <c:pt idx="83">
                  <c:v>609239.41666666663</c:v>
                </c:pt>
                <c:pt idx="84">
                  <c:v>609644.75</c:v>
                </c:pt>
                <c:pt idx="85">
                  <c:v>603116.25</c:v>
                </c:pt>
                <c:pt idx="86">
                  <c:v>593500.66666666663</c:v>
                </c:pt>
                <c:pt idx="87">
                  <c:v>579713.66666666663</c:v>
                </c:pt>
                <c:pt idx="88">
                  <c:v>562687.25</c:v>
                </c:pt>
                <c:pt idx="89">
                  <c:v>543550.25</c:v>
                </c:pt>
                <c:pt idx="90">
                  <c:v>522215.75</c:v>
                </c:pt>
                <c:pt idx="91">
                  <c:v>500106</c:v>
                </c:pt>
                <c:pt idx="92">
                  <c:v>480117.41666666669</c:v>
                </c:pt>
                <c:pt idx="93">
                  <c:v>461067.66666666669</c:v>
                </c:pt>
                <c:pt idx="94">
                  <c:v>446531.91666666669</c:v>
                </c:pt>
                <c:pt idx="95">
                  <c:v>436396.08333333331</c:v>
                </c:pt>
                <c:pt idx="96">
                  <c:v>432189.5</c:v>
                </c:pt>
                <c:pt idx="97">
                  <c:v>435283.25</c:v>
                </c:pt>
                <c:pt idx="98">
                  <c:v>444220.66666666669</c:v>
                </c:pt>
                <c:pt idx="99">
                  <c:v>456789.41666666669</c:v>
                </c:pt>
                <c:pt idx="100">
                  <c:v>471082.58333333331</c:v>
                </c:pt>
                <c:pt idx="101">
                  <c:v>485428</c:v>
                </c:pt>
                <c:pt idx="102">
                  <c:v>501547.25</c:v>
                </c:pt>
                <c:pt idx="103">
                  <c:v>517127.91666666669</c:v>
                </c:pt>
                <c:pt idx="104">
                  <c:v>533289.75</c:v>
                </c:pt>
                <c:pt idx="105">
                  <c:v>552229</c:v>
                </c:pt>
                <c:pt idx="106">
                  <c:v>571299.66666666663</c:v>
                </c:pt>
                <c:pt idx="107">
                  <c:v>590587.83333333337</c:v>
                </c:pt>
                <c:pt idx="108">
                  <c:v>609668.33333333337</c:v>
                </c:pt>
                <c:pt idx="109">
                  <c:v>625542.41666666663</c:v>
                </c:pt>
                <c:pt idx="110">
                  <c:v>638890.75</c:v>
                </c:pt>
                <c:pt idx="111">
                  <c:v>647902.83333333337</c:v>
                </c:pt>
                <c:pt idx="112">
                  <c:v>653484.25</c:v>
                </c:pt>
                <c:pt idx="113">
                  <c:v>655650.41666666663</c:v>
                </c:pt>
                <c:pt idx="114">
                  <c:v>655521.91666666663</c:v>
                </c:pt>
                <c:pt idx="115">
                  <c:v>653469.16666666663</c:v>
                </c:pt>
                <c:pt idx="116">
                  <c:v>648599.83333333337</c:v>
                </c:pt>
                <c:pt idx="117">
                  <c:v>638131.08333333337</c:v>
                </c:pt>
                <c:pt idx="118">
                  <c:v>627809.58333333337</c:v>
                </c:pt>
                <c:pt idx="119">
                  <c:v>616337</c:v>
                </c:pt>
                <c:pt idx="120">
                  <c:v>605882.66666666663</c:v>
                </c:pt>
              </c:numCache>
            </c:numRef>
          </c:val>
        </c:ser>
        <c:dLbls>
          <c:showLegendKey val="0"/>
          <c:showVal val="0"/>
          <c:showCatName val="0"/>
          <c:showSerName val="0"/>
          <c:showPercent val="0"/>
          <c:showBubbleSize val="0"/>
        </c:dLbls>
        <c:axId val="108302720"/>
        <c:axId val="108304256"/>
      </c:areaChart>
      <c:lineChart>
        <c:grouping val="standard"/>
        <c:varyColors val="0"/>
        <c:ser>
          <c:idx val="0"/>
          <c:order val="0"/>
          <c:tx>
            <c:strRef>
              <c:f>'reportForm (1)'!$C$4</c:f>
              <c:strCache>
                <c:ptCount val="1"/>
                <c:pt idx="0">
                  <c:v>Payments to Circulation (Right Axis)</c:v>
                </c:pt>
              </c:strCache>
            </c:strRef>
          </c:tx>
          <c:spPr>
            <a:ln w="38100">
              <a:solidFill>
                <a:schemeClr val="accent3">
                  <a:lumMod val="75000"/>
                </a:schemeClr>
              </a:solidFill>
            </a:ln>
          </c:spPr>
          <c:marker>
            <c:symbol val="none"/>
          </c:marker>
          <c:cat>
            <c:numRef>
              <c:f>'reportForm (1)'!$B$23:$B$143</c:f>
              <c:numCache>
                <c:formatCode>mmm\-yy</c:formatCode>
                <c:ptCount val="121"/>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numCache>
            </c:numRef>
          </c:cat>
          <c:val>
            <c:numRef>
              <c:f>'reportForm (1)'!$D$23:$D$143</c:f>
              <c:numCache>
                <c:formatCode>#,##0</c:formatCode>
                <c:ptCount val="121"/>
                <c:pt idx="0">
                  <c:v>166324.58333333334</c:v>
                </c:pt>
                <c:pt idx="1">
                  <c:v>167127.08333333334</c:v>
                </c:pt>
                <c:pt idx="2">
                  <c:v>169705.66666666666</c:v>
                </c:pt>
                <c:pt idx="3">
                  <c:v>171569.25</c:v>
                </c:pt>
                <c:pt idx="4">
                  <c:v>171939.33333333334</c:v>
                </c:pt>
                <c:pt idx="5">
                  <c:v>173182.91666666666</c:v>
                </c:pt>
                <c:pt idx="6">
                  <c:v>172954.33333333334</c:v>
                </c:pt>
                <c:pt idx="7">
                  <c:v>175060</c:v>
                </c:pt>
                <c:pt idx="8">
                  <c:v>179631.58333333334</c:v>
                </c:pt>
                <c:pt idx="9">
                  <c:v>183287.91666666666</c:v>
                </c:pt>
                <c:pt idx="10">
                  <c:v>188288.75</c:v>
                </c:pt>
                <c:pt idx="11">
                  <c:v>197008</c:v>
                </c:pt>
                <c:pt idx="12">
                  <c:v>200532.66666666666</c:v>
                </c:pt>
                <c:pt idx="13">
                  <c:v>202322.58333333334</c:v>
                </c:pt>
                <c:pt idx="14">
                  <c:v>204661</c:v>
                </c:pt>
                <c:pt idx="15">
                  <c:v>204655.75</c:v>
                </c:pt>
                <c:pt idx="16">
                  <c:v>208057.33333333334</c:v>
                </c:pt>
                <c:pt idx="17">
                  <c:v>207992.58333333334</c:v>
                </c:pt>
                <c:pt idx="18">
                  <c:v>209064.66666666666</c:v>
                </c:pt>
                <c:pt idx="19">
                  <c:v>208708.75</c:v>
                </c:pt>
                <c:pt idx="20">
                  <c:v>208516.33333333334</c:v>
                </c:pt>
                <c:pt idx="21">
                  <c:v>206437.08333333334</c:v>
                </c:pt>
                <c:pt idx="22">
                  <c:v>206341.75</c:v>
                </c:pt>
                <c:pt idx="23">
                  <c:v>203714.08333333334</c:v>
                </c:pt>
                <c:pt idx="24">
                  <c:v>202452.91666666666</c:v>
                </c:pt>
                <c:pt idx="25">
                  <c:v>204883.41666666666</c:v>
                </c:pt>
                <c:pt idx="26">
                  <c:v>206489.66666666666</c:v>
                </c:pt>
                <c:pt idx="27">
                  <c:v>206876.83333333334</c:v>
                </c:pt>
                <c:pt idx="28">
                  <c:v>210013.58333333334</c:v>
                </c:pt>
                <c:pt idx="29">
                  <c:v>214715.75</c:v>
                </c:pt>
                <c:pt idx="30">
                  <c:v>217295.5</c:v>
                </c:pt>
                <c:pt idx="31">
                  <c:v>219498.33333333334</c:v>
                </c:pt>
                <c:pt idx="32">
                  <c:v>220035.5</c:v>
                </c:pt>
                <c:pt idx="33">
                  <c:v>221862.91666666666</c:v>
                </c:pt>
                <c:pt idx="34">
                  <c:v>223106.58333333334</c:v>
                </c:pt>
                <c:pt idx="35">
                  <c:v>222064.16666666666</c:v>
                </c:pt>
                <c:pt idx="36">
                  <c:v>220980.33333333334</c:v>
                </c:pt>
                <c:pt idx="37">
                  <c:v>222722.91666666666</c:v>
                </c:pt>
                <c:pt idx="38">
                  <c:v>220777.66666666666</c:v>
                </c:pt>
                <c:pt idx="39">
                  <c:v>223576.91666666666</c:v>
                </c:pt>
                <c:pt idx="40">
                  <c:v>224073</c:v>
                </c:pt>
                <c:pt idx="41">
                  <c:v>221810.08333333334</c:v>
                </c:pt>
                <c:pt idx="42">
                  <c:v>221668.16666666666</c:v>
                </c:pt>
                <c:pt idx="43">
                  <c:v>220650.41666666666</c:v>
                </c:pt>
                <c:pt idx="44">
                  <c:v>219500.5</c:v>
                </c:pt>
                <c:pt idx="45">
                  <c:v>220568.41666666666</c:v>
                </c:pt>
                <c:pt idx="46">
                  <c:v>221278.5</c:v>
                </c:pt>
                <c:pt idx="47">
                  <c:v>221698.91666666666</c:v>
                </c:pt>
                <c:pt idx="48">
                  <c:v>225235.91666666666</c:v>
                </c:pt>
                <c:pt idx="49">
                  <c:v>225614</c:v>
                </c:pt>
                <c:pt idx="50">
                  <c:v>226428.75</c:v>
                </c:pt>
                <c:pt idx="51">
                  <c:v>228226.83333333334</c:v>
                </c:pt>
                <c:pt idx="52">
                  <c:v>226300.33333333334</c:v>
                </c:pt>
                <c:pt idx="53">
                  <c:v>226049.58333333334</c:v>
                </c:pt>
                <c:pt idx="54">
                  <c:v>226637.16666666666</c:v>
                </c:pt>
                <c:pt idx="55">
                  <c:v>228689</c:v>
                </c:pt>
                <c:pt idx="56">
                  <c:v>228817.58333333334</c:v>
                </c:pt>
                <c:pt idx="57">
                  <c:v>228951.25</c:v>
                </c:pt>
                <c:pt idx="58">
                  <c:v>230179.83333333334</c:v>
                </c:pt>
                <c:pt idx="59">
                  <c:v>231903.83333333334</c:v>
                </c:pt>
                <c:pt idx="60">
                  <c:v>235220.75</c:v>
                </c:pt>
                <c:pt idx="61">
                  <c:v>233818.75</c:v>
                </c:pt>
                <c:pt idx="62">
                  <c:v>240110.83333333334</c:v>
                </c:pt>
                <c:pt idx="63">
                  <c:v>253879.66666666666</c:v>
                </c:pt>
                <c:pt idx="64">
                  <c:v>258345.58333333334</c:v>
                </c:pt>
                <c:pt idx="65">
                  <c:v>265468.33333333331</c:v>
                </c:pt>
                <c:pt idx="66">
                  <c:v>271541.25</c:v>
                </c:pt>
                <c:pt idx="67">
                  <c:v>273529.25</c:v>
                </c:pt>
                <c:pt idx="68">
                  <c:v>276213.5</c:v>
                </c:pt>
                <c:pt idx="69">
                  <c:v>275013.58333333331</c:v>
                </c:pt>
                <c:pt idx="70">
                  <c:v>270296.08333333331</c:v>
                </c:pt>
                <c:pt idx="71">
                  <c:v>268938</c:v>
                </c:pt>
                <c:pt idx="72">
                  <c:v>265296.83333333331</c:v>
                </c:pt>
                <c:pt idx="73">
                  <c:v>262644.66666666669</c:v>
                </c:pt>
                <c:pt idx="74">
                  <c:v>257234.58333333334</c:v>
                </c:pt>
                <c:pt idx="75">
                  <c:v>239073.5</c:v>
                </c:pt>
                <c:pt idx="76">
                  <c:v>232726.83333333334</c:v>
                </c:pt>
                <c:pt idx="77">
                  <c:v>225040.16666666666</c:v>
                </c:pt>
                <c:pt idx="78">
                  <c:v>217687.08333333334</c:v>
                </c:pt>
                <c:pt idx="79">
                  <c:v>218307.16666666666</c:v>
                </c:pt>
                <c:pt idx="80">
                  <c:v>217481.58333333334</c:v>
                </c:pt>
                <c:pt idx="81">
                  <c:v>218776.5</c:v>
                </c:pt>
                <c:pt idx="82">
                  <c:v>219694.66666666666</c:v>
                </c:pt>
                <c:pt idx="83">
                  <c:v>220582.75</c:v>
                </c:pt>
                <c:pt idx="84">
                  <c:v>219926.91666666666</c:v>
                </c:pt>
                <c:pt idx="85">
                  <c:v>223644.58333333334</c:v>
                </c:pt>
                <c:pt idx="86">
                  <c:v>226165.16666666666</c:v>
                </c:pt>
                <c:pt idx="87">
                  <c:v>230674.25</c:v>
                </c:pt>
                <c:pt idx="88">
                  <c:v>236341</c:v>
                </c:pt>
                <c:pt idx="89">
                  <c:v>239078.16666666666</c:v>
                </c:pt>
                <c:pt idx="90">
                  <c:v>242249.91666666666</c:v>
                </c:pt>
                <c:pt idx="91">
                  <c:v>244413.66666666666</c:v>
                </c:pt>
                <c:pt idx="92">
                  <c:v>248619.41666666666</c:v>
                </c:pt>
                <c:pt idx="93">
                  <c:v>251954.66666666666</c:v>
                </c:pt>
                <c:pt idx="94">
                  <c:v>256224.75</c:v>
                </c:pt>
                <c:pt idx="95">
                  <c:v>258783.25</c:v>
                </c:pt>
                <c:pt idx="96">
                  <c:v>261020.33333333334</c:v>
                </c:pt>
                <c:pt idx="97">
                  <c:v>264384.75</c:v>
                </c:pt>
                <c:pt idx="98">
                  <c:v>266560.5</c:v>
                </c:pt>
                <c:pt idx="99">
                  <c:v>268480.16666666669</c:v>
                </c:pt>
                <c:pt idx="100">
                  <c:v>272149.75</c:v>
                </c:pt>
                <c:pt idx="101">
                  <c:v>275188.58333333331</c:v>
                </c:pt>
                <c:pt idx="102">
                  <c:v>278437.16666666669</c:v>
                </c:pt>
                <c:pt idx="103">
                  <c:v>281971</c:v>
                </c:pt>
                <c:pt idx="104">
                  <c:v>283372.91666666669</c:v>
                </c:pt>
                <c:pt idx="105">
                  <c:v>282594.58333333331</c:v>
                </c:pt>
                <c:pt idx="106">
                  <c:v>284128.25</c:v>
                </c:pt>
                <c:pt idx="107">
                  <c:v>283792.58333333331</c:v>
                </c:pt>
                <c:pt idx="108">
                  <c:v>284590.75</c:v>
                </c:pt>
                <c:pt idx="109">
                  <c:v>286919</c:v>
                </c:pt>
                <c:pt idx="110">
                  <c:v>284964.75</c:v>
                </c:pt>
                <c:pt idx="111">
                  <c:v>286892.5</c:v>
                </c:pt>
                <c:pt idx="112">
                  <c:v>282790.75</c:v>
                </c:pt>
                <c:pt idx="113">
                  <c:v>282435.5</c:v>
                </c:pt>
                <c:pt idx="114">
                  <c:v>280577.08333333331</c:v>
                </c:pt>
                <c:pt idx="115">
                  <c:v>275923.83333333331</c:v>
                </c:pt>
                <c:pt idx="116">
                  <c:v>273603.58333333331</c:v>
                </c:pt>
                <c:pt idx="117">
                  <c:v>276374.41666666669</c:v>
                </c:pt>
                <c:pt idx="118">
                  <c:v>277675.08333333331</c:v>
                </c:pt>
                <c:pt idx="119">
                  <c:v>278219.33333333331</c:v>
                </c:pt>
                <c:pt idx="120">
                  <c:v>281071.41666666669</c:v>
                </c:pt>
              </c:numCache>
            </c:numRef>
          </c:val>
          <c:smooth val="0"/>
        </c:ser>
        <c:dLbls>
          <c:showLegendKey val="0"/>
          <c:showVal val="0"/>
          <c:showCatName val="0"/>
          <c:showSerName val="0"/>
          <c:showPercent val="0"/>
          <c:showBubbleSize val="0"/>
        </c:dLbls>
        <c:marker val="1"/>
        <c:smooth val="0"/>
        <c:axId val="108312448"/>
        <c:axId val="108310528"/>
      </c:lineChart>
      <c:dateAx>
        <c:axId val="108302720"/>
        <c:scaling>
          <c:orientation val="minMax"/>
        </c:scaling>
        <c:delete val="0"/>
        <c:axPos val="b"/>
        <c:numFmt formatCode="mmm\-yy" sourceLinked="1"/>
        <c:majorTickMark val="out"/>
        <c:minorTickMark val="none"/>
        <c:tickLblPos val="nextTo"/>
        <c:txPr>
          <a:bodyPr/>
          <a:lstStyle/>
          <a:p>
            <a:pPr>
              <a:defRPr sz="2000"/>
            </a:pPr>
            <a:endParaRPr lang="en-US"/>
          </a:p>
        </c:txPr>
        <c:crossAx val="108304256"/>
        <c:crosses val="autoZero"/>
        <c:auto val="1"/>
        <c:lblOffset val="100"/>
        <c:baseTimeUnit val="months"/>
      </c:dateAx>
      <c:valAx>
        <c:axId val="108304256"/>
        <c:scaling>
          <c:orientation val="minMax"/>
        </c:scaling>
        <c:delete val="0"/>
        <c:axPos val="l"/>
        <c:numFmt formatCode="#,##0" sourceLinked="1"/>
        <c:majorTickMark val="out"/>
        <c:minorTickMark val="none"/>
        <c:tickLblPos val="nextTo"/>
        <c:txPr>
          <a:bodyPr/>
          <a:lstStyle/>
          <a:p>
            <a:pPr>
              <a:defRPr sz="2000"/>
            </a:pPr>
            <a:endParaRPr lang="en-US"/>
          </a:p>
        </c:txPr>
        <c:crossAx val="108302720"/>
        <c:crosses val="autoZero"/>
        <c:crossBetween val="between"/>
        <c:majorUnit val="400000"/>
        <c:dispUnits>
          <c:builtInUnit val="thousands"/>
        </c:dispUnits>
      </c:valAx>
      <c:valAx>
        <c:axId val="108310528"/>
        <c:scaling>
          <c:orientation val="minMax"/>
          <c:max val="400000"/>
        </c:scaling>
        <c:delete val="0"/>
        <c:axPos val="r"/>
        <c:numFmt formatCode="#,##0" sourceLinked="1"/>
        <c:majorTickMark val="out"/>
        <c:minorTickMark val="none"/>
        <c:tickLblPos val="nextTo"/>
        <c:txPr>
          <a:bodyPr/>
          <a:lstStyle/>
          <a:p>
            <a:pPr>
              <a:defRPr sz="2000"/>
            </a:pPr>
            <a:endParaRPr lang="en-US"/>
          </a:p>
        </c:txPr>
        <c:crossAx val="108312448"/>
        <c:crosses val="max"/>
        <c:crossBetween val="between"/>
        <c:majorUnit val="100000"/>
        <c:dispUnits>
          <c:builtInUnit val="thousands"/>
        </c:dispUnits>
      </c:valAx>
      <c:dateAx>
        <c:axId val="108312448"/>
        <c:scaling>
          <c:orientation val="minMax"/>
        </c:scaling>
        <c:delete val="1"/>
        <c:axPos val="b"/>
        <c:numFmt formatCode="mmm\-yy" sourceLinked="1"/>
        <c:majorTickMark val="out"/>
        <c:minorTickMark val="none"/>
        <c:tickLblPos val="nextTo"/>
        <c:crossAx val="108310528"/>
        <c:crosses val="autoZero"/>
        <c:auto val="1"/>
        <c:lblOffset val="100"/>
        <c:baseTimeUnit val="months"/>
      </c:dateAx>
    </c:plotArea>
    <c:legend>
      <c:legendPos val="r"/>
      <c:layout>
        <c:manualLayout>
          <c:xMode val="edge"/>
          <c:yMode val="edge"/>
          <c:x val="0"/>
          <c:y val="0.91307846387622593"/>
          <c:w val="0.99936562175011134"/>
          <c:h val="8.3443385366302913E-2"/>
        </c:manualLayout>
      </c:layout>
      <c:overlay val="0"/>
    </c:legend>
    <c:plotVisOnly val="1"/>
    <c:dispBlanksAs val="zero"/>
    <c:showDLblsOverMax val="0"/>
  </c:chart>
  <c:txPr>
    <a:bodyPr/>
    <a:lstStyle/>
    <a:p>
      <a:pPr>
        <a:defRPr sz="1600">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086176727909007E-2"/>
          <c:y val="5.1400554097404488E-2"/>
          <c:w val="0.87212160979877518"/>
          <c:h val="0.644239209682123"/>
        </c:manualLayout>
      </c:layout>
      <c:lineChart>
        <c:grouping val="standard"/>
        <c:varyColors val="0"/>
        <c:ser>
          <c:idx val="0"/>
          <c:order val="0"/>
          <c:tx>
            <c:v>Current-Design</c:v>
          </c:tx>
          <c:spPr>
            <a:ln w="50800">
              <a:solidFill>
                <a:srgbClr val="9BBB59">
                  <a:lumMod val="75000"/>
                </a:srgbClr>
              </a:solidFill>
            </a:ln>
          </c:spPr>
          <c:marker>
            <c:symbol val="none"/>
          </c:marker>
          <c:cat>
            <c:numRef>
              <c:f>reportForm!$A$5:$A$48</c:f>
              <c:numCache>
                <c:formatCode>mmm\-yy</c:formatCode>
                <c:ptCount val="4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numCache>
            </c:numRef>
          </c:cat>
          <c:val>
            <c:numRef>
              <c:f>reportForm!$G$5:$G$48</c:f>
              <c:numCache>
                <c:formatCode>General</c:formatCode>
                <c:ptCount val="44"/>
                <c:pt idx="0">
                  <c:v>1062888.5</c:v>
                </c:pt>
                <c:pt idx="1">
                  <c:v>938946.14</c:v>
                </c:pt>
                <c:pt idx="2">
                  <c:v>909462.52</c:v>
                </c:pt>
                <c:pt idx="3">
                  <c:v>830679.55</c:v>
                </c:pt>
                <c:pt idx="4">
                  <c:v>866352.53</c:v>
                </c:pt>
                <c:pt idx="5">
                  <c:v>992389.66</c:v>
                </c:pt>
                <c:pt idx="6">
                  <c:v>1286334.8999999999</c:v>
                </c:pt>
                <c:pt idx="7">
                  <c:v>1373723.49</c:v>
                </c:pt>
                <c:pt idx="8">
                  <c:v>1272390.8700000001</c:v>
                </c:pt>
                <c:pt idx="9">
                  <c:v>1109148.1200000001</c:v>
                </c:pt>
                <c:pt idx="10">
                  <c:v>973128.61</c:v>
                </c:pt>
                <c:pt idx="11">
                  <c:v>863886.54</c:v>
                </c:pt>
                <c:pt idx="12">
                  <c:v>833401.06</c:v>
                </c:pt>
                <c:pt idx="13">
                  <c:v>661213.18999999994</c:v>
                </c:pt>
                <c:pt idx="14">
                  <c:v>623789.89</c:v>
                </c:pt>
                <c:pt idx="15">
                  <c:v>638955.31999999995</c:v>
                </c:pt>
                <c:pt idx="16">
                  <c:v>611890.43999999994</c:v>
                </c:pt>
                <c:pt idx="17">
                  <c:v>638528.53</c:v>
                </c:pt>
                <c:pt idx="18">
                  <c:v>637877.81000000006</c:v>
                </c:pt>
                <c:pt idx="19">
                  <c:v>677608.44</c:v>
                </c:pt>
                <c:pt idx="20">
                  <c:v>728797.6</c:v>
                </c:pt>
                <c:pt idx="21">
                  <c:v>764869.2</c:v>
                </c:pt>
                <c:pt idx="22">
                  <c:v>741386.31</c:v>
                </c:pt>
                <c:pt idx="23">
                  <c:v>780154.12</c:v>
                </c:pt>
                <c:pt idx="24">
                  <c:v>855122.98</c:v>
                </c:pt>
                <c:pt idx="25">
                  <c:v>842262.98</c:v>
                </c:pt>
                <c:pt idx="26">
                  <c:v>848646.61</c:v>
                </c:pt>
                <c:pt idx="27">
                  <c:v>907984.84</c:v>
                </c:pt>
                <c:pt idx="28">
                  <c:v>896692.76</c:v>
                </c:pt>
                <c:pt idx="29">
                  <c:v>952771.49</c:v>
                </c:pt>
                <c:pt idx="30">
                  <c:v>997510.28</c:v>
                </c:pt>
                <c:pt idx="31">
                  <c:v>972673.52</c:v>
                </c:pt>
                <c:pt idx="32">
                  <c:v>1036168.35</c:v>
                </c:pt>
                <c:pt idx="33">
                  <c:v>1003485.74</c:v>
                </c:pt>
                <c:pt idx="34">
                  <c:v>976593.94</c:v>
                </c:pt>
                <c:pt idx="35">
                  <c:v>978963.1</c:v>
                </c:pt>
                <c:pt idx="36">
                  <c:v>1054738.05</c:v>
                </c:pt>
                <c:pt idx="37">
                  <c:v>1012241.62</c:v>
                </c:pt>
                <c:pt idx="38">
                  <c:v>937046.66</c:v>
                </c:pt>
                <c:pt idx="39">
                  <c:v>834676.43</c:v>
                </c:pt>
                <c:pt idx="40">
                  <c:v>815208.62</c:v>
                </c:pt>
                <c:pt idx="41">
                  <c:v>823899.8</c:v>
                </c:pt>
                <c:pt idx="42">
                  <c:v>859998.62</c:v>
                </c:pt>
                <c:pt idx="43">
                  <c:v>856778.22</c:v>
                </c:pt>
              </c:numCache>
            </c:numRef>
          </c:val>
          <c:smooth val="0"/>
        </c:ser>
        <c:ser>
          <c:idx val="1"/>
          <c:order val="1"/>
          <c:tx>
            <c:v>New-Design</c:v>
          </c:tx>
          <c:spPr>
            <a:ln w="50800">
              <a:solidFill>
                <a:srgbClr val="4F81BD">
                  <a:lumMod val="60000"/>
                  <a:lumOff val="40000"/>
                </a:srgbClr>
              </a:solidFill>
            </a:ln>
          </c:spPr>
          <c:marker>
            <c:symbol val="none"/>
          </c:marker>
          <c:cat>
            <c:numRef>
              <c:f>reportForm!$A$5:$A$48</c:f>
              <c:numCache>
                <c:formatCode>mmm\-yy</c:formatCode>
                <c:ptCount val="4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numCache>
            </c:numRef>
          </c:cat>
          <c:val>
            <c:numRef>
              <c:f>reportForm!$D$5:$D$48</c:f>
              <c:numCache>
                <c:formatCode>General</c:formatCode>
                <c:ptCount val="44"/>
                <c:pt idx="0">
                  <c:v>0</c:v>
                </c:pt>
                <c:pt idx="1">
                  <c:v>0</c:v>
                </c:pt>
                <c:pt idx="2">
                  <c:v>1952</c:v>
                </c:pt>
                <c:pt idx="3">
                  <c:v>1584</c:v>
                </c:pt>
                <c:pt idx="4">
                  <c:v>1079</c:v>
                </c:pt>
                <c:pt idx="5">
                  <c:v>2736</c:v>
                </c:pt>
                <c:pt idx="6">
                  <c:v>2576</c:v>
                </c:pt>
                <c:pt idx="7">
                  <c:v>4736</c:v>
                </c:pt>
                <c:pt idx="8">
                  <c:v>4592</c:v>
                </c:pt>
                <c:pt idx="9">
                  <c:v>4592</c:v>
                </c:pt>
                <c:pt idx="10">
                  <c:v>1712</c:v>
                </c:pt>
                <c:pt idx="11">
                  <c:v>2188</c:v>
                </c:pt>
                <c:pt idx="12">
                  <c:v>2032</c:v>
                </c:pt>
                <c:pt idx="13">
                  <c:v>1712</c:v>
                </c:pt>
                <c:pt idx="14">
                  <c:v>1712</c:v>
                </c:pt>
                <c:pt idx="15">
                  <c:v>1712</c:v>
                </c:pt>
                <c:pt idx="16">
                  <c:v>1712</c:v>
                </c:pt>
                <c:pt idx="17">
                  <c:v>1712</c:v>
                </c:pt>
                <c:pt idx="18">
                  <c:v>1712</c:v>
                </c:pt>
                <c:pt idx="19">
                  <c:v>1712</c:v>
                </c:pt>
                <c:pt idx="20">
                  <c:v>1712</c:v>
                </c:pt>
                <c:pt idx="21">
                  <c:v>1712</c:v>
                </c:pt>
                <c:pt idx="22">
                  <c:v>1712</c:v>
                </c:pt>
                <c:pt idx="23">
                  <c:v>1712</c:v>
                </c:pt>
                <c:pt idx="24">
                  <c:v>1712</c:v>
                </c:pt>
                <c:pt idx="25">
                  <c:v>2356</c:v>
                </c:pt>
                <c:pt idx="26">
                  <c:v>0</c:v>
                </c:pt>
                <c:pt idx="27">
                  <c:v>0</c:v>
                </c:pt>
                <c:pt idx="28">
                  <c:v>0</c:v>
                </c:pt>
                <c:pt idx="29">
                  <c:v>38400</c:v>
                </c:pt>
                <c:pt idx="30">
                  <c:v>111360</c:v>
                </c:pt>
                <c:pt idx="31">
                  <c:v>197760</c:v>
                </c:pt>
                <c:pt idx="32">
                  <c:v>261120</c:v>
                </c:pt>
                <c:pt idx="33">
                  <c:v>341556.3</c:v>
                </c:pt>
                <c:pt idx="34">
                  <c:v>416703.8</c:v>
                </c:pt>
                <c:pt idx="35">
                  <c:v>496319.8</c:v>
                </c:pt>
                <c:pt idx="36">
                  <c:v>566178.6</c:v>
                </c:pt>
                <c:pt idx="37">
                  <c:v>704684.4</c:v>
                </c:pt>
                <c:pt idx="38">
                  <c:v>924281.05</c:v>
                </c:pt>
                <c:pt idx="39">
                  <c:v>1096367.8899999999</c:v>
                </c:pt>
                <c:pt idx="40">
                  <c:v>1228207.8999999999</c:v>
                </c:pt>
                <c:pt idx="41">
                  <c:v>1438480</c:v>
                </c:pt>
                <c:pt idx="42">
                  <c:v>1560342.93</c:v>
                </c:pt>
                <c:pt idx="43">
                  <c:v>1646745.93</c:v>
                </c:pt>
              </c:numCache>
            </c:numRef>
          </c:val>
          <c:smooth val="0"/>
        </c:ser>
        <c:dLbls>
          <c:showLegendKey val="0"/>
          <c:showVal val="0"/>
          <c:showCatName val="0"/>
          <c:showSerName val="0"/>
          <c:showPercent val="0"/>
          <c:showBubbleSize val="0"/>
        </c:dLbls>
        <c:marker val="1"/>
        <c:smooth val="0"/>
        <c:axId val="108354176"/>
        <c:axId val="108368256"/>
      </c:lineChart>
      <c:dateAx>
        <c:axId val="108354176"/>
        <c:scaling>
          <c:orientation val="minMax"/>
        </c:scaling>
        <c:delete val="0"/>
        <c:axPos val="b"/>
        <c:numFmt formatCode="mmm\-yy" sourceLinked="1"/>
        <c:majorTickMark val="out"/>
        <c:minorTickMark val="none"/>
        <c:tickLblPos val="nextTo"/>
        <c:crossAx val="108368256"/>
        <c:crosses val="autoZero"/>
        <c:auto val="1"/>
        <c:lblOffset val="100"/>
        <c:baseTimeUnit val="months"/>
      </c:dateAx>
      <c:valAx>
        <c:axId val="108368256"/>
        <c:scaling>
          <c:orientation val="minMax"/>
        </c:scaling>
        <c:delete val="0"/>
        <c:axPos val="l"/>
        <c:numFmt formatCode="#,##0" sourceLinked="0"/>
        <c:majorTickMark val="out"/>
        <c:minorTickMark val="none"/>
        <c:tickLblPos val="nextTo"/>
        <c:crossAx val="108354176"/>
        <c:crosses val="autoZero"/>
        <c:crossBetween val="between"/>
        <c:dispUnits>
          <c:builtInUnit val="thousands"/>
        </c:dispUnits>
      </c:valAx>
    </c:plotArea>
    <c:legend>
      <c:legendPos val="r"/>
      <c:layout>
        <c:manualLayout>
          <c:xMode val="edge"/>
          <c:yMode val="edge"/>
          <c:x val="0.16546461297600959"/>
          <c:y val="0.91772492577772036"/>
          <c:w val="0.66523709536307962"/>
          <c:h val="7.6966782840669504E-2"/>
        </c:manualLayout>
      </c:layout>
      <c:overlay val="0"/>
    </c:legend>
    <c:plotVisOnly val="1"/>
    <c:dispBlanksAs val="gap"/>
    <c:showDLblsOverMax val="0"/>
  </c:chart>
  <c:txPr>
    <a:bodyPr/>
    <a:lstStyle/>
    <a:p>
      <a:pPr>
        <a:defRPr sz="20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Sensitivity Analysis</a:t>
            </a:r>
          </a:p>
          <a:p>
            <a:pPr>
              <a:defRPr/>
            </a:pPr>
            <a:r>
              <a:rPr lang="en-US" dirty="0"/>
              <a:t>Reserve Bank Ending </a:t>
            </a:r>
            <a:r>
              <a:rPr lang="en-US" dirty="0" smtClean="0"/>
              <a:t>Inventories of NXG $100 Notes</a:t>
            </a:r>
            <a:endParaRPr lang="en-US" dirty="0"/>
          </a:p>
        </c:rich>
      </c:tx>
      <c:overlay val="0"/>
    </c:title>
    <c:autoTitleDeleted val="0"/>
    <c:plotArea>
      <c:layout>
        <c:manualLayout>
          <c:layoutTarget val="inner"/>
          <c:xMode val="edge"/>
          <c:yMode val="edge"/>
          <c:x val="9.5813451479607695E-2"/>
          <c:y val="0.10308502836735578"/>
          <c:w val="0.89199146981627297"/>
          <c:h val="0.64668263342082244"/>
        </c:manualLayout>
      </c:layout>
      <c:lineChart>
        <c:grouping val="standard"/>
        <c:varyColors val="0"/>
        <c:ser>
          <c:idx val="1"/>
          <c:order val="0"/>
          <c:tx>
            <c:v>20% Increase</c:v>
          </c:tx>
          <c:spPr>
            <a:ln w="38100">
              <a:solidFill>
                <a:sysClr val="windowText" lastClr="000000">
                  <a:lumMod val="50000"/>
                  <a:lumOff val="50000"/>
                </a:sysClr>
              </a:solidFill>
              <a:prstDash val="sysDash"/>
            </a:ln>
          </c:spPr>
          <c:marker>
            <c:symbol val="none"/>
          </c:marker>
          <c:cat>
            <c:numRef>
              <c:f>'Model - 1996 Increase'!$D$8:$D$32</c:f>
              <c:numCache>
                <c:formatCode>mmm\-yy</c:formatCode>
                <c:ptCount val="25"/>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pt idx="13">
                  <c:v>41944</c:v>
                </c:pt>
                <c:pt idx="14">
                  <c:v>41974</c:v>
                </c:pt>
                <c:pt idx="15">
                  <c:v>42005</c:v>
                </c:pt>
                <c:pt idx="16">
                  <c:v>42036</c:v>
                </c:pt>
                <c:pt idx="17">
                  <c:v>42064</c:v>
                </c:pt>
                <c:pt idx="18">
                  <c:v>42095</c:v>
                </c:pt>
                <c:pt idx="19">
                  <c:v>42125</c:v>
                </c:pt>
                <c:pt idx="20">
                  <c:v>42156</c:v>
                </c:pt>
                <c:pt idx="21">
                  <c:v>42186</c:v>
                </c:pt>
                <c:pt idx="22">
                  <c:v>42217</c:v>
                </c:pt>
                <c:pt idx="23">
                  <c:v>42248</c:v>
                </c:pt>
                <c:pt idx="24">
                  <c:v>42278</c:v>
                </c:pt>
              </c:numCache>
            </c:numRef>
          </c:cat>
          <c:val>
            <c:numRef>
              <c:f>'Model - 20% Increase'!$M$10:$M$34</c:f>
              <c:numCache>
                <c:formatCode>#,##0</c:formatCode>
                <c:ptCount val="25"/>
                <c:pt idx="0">
                  <c:v>3462447.4864408029</c:v>
                </c:pt>
                <c:pt idx="1">
                  <c:v>3326718.0373135484</c:v>
                </c:pt>
                <c:pt idx="2">
                  <c:v>3205160.2672909014</c:v>
                </c:pt>
                <c:pt idx="3">
                  <c:v>3101232.1420497834</c:v>
                </c:pt>
                <c:pt idx="4">
                  <c:v>3005826.3107674979</c:v>
                </c:pt>
                <c:pt idx="5">
                  <c:v>2930458.232459839</c:v>
                </c:pt>
                <c:pt idx="6">
                  <c:v>2866256.9297970356</c:v>
                </c:pt>
                <c:pt idx="7">
                  <c:v>2805750.9251762936</c:v>
                </c:pt>
                <c:pt idx="8">
                  <c:v>2750715.7985572373</c:v>
                </c:pt>
                <c:pt idx="9">
                  <c:v>2704229.646633978</c:v>
                </c:pt>
                <c:pt idx="10">
                  <c:v>2662377.2150304299</c:v>
                </c:pt>
                <c:pt idx="11">
                  <c:v>2619280.7834752025</c:v>
                </c:pt>
                <c:pt idx="12">
                  <c:v>2584281.8106668214</c:v>
                </c:pt>
                <c:pt idx="13">
                  <c:v>2549740.5323077813</c:v>
                </c:pt>
                <c:pt idx="14">
                  <c:v>2515320.9063359746</c:v>
                </c:pt>
                <c:pt idx="15">
                  <c:v>2485972.9330125456</c:v>
                </c:pt>
                <c:pt idx="16">
                  <c:v>2460439.6660521151</c:v>
                </c:pt>
                <c:pt idx="17">
                  <c:v>2436522.1394853666</c:v>
                </c:pt>
                <c:pt idx="18">
                  <c:v>2419098.5060419291</c:v>
                </c:pt>
                <c:pt idx="19">
                  <c:v>2404139.369473076</c:v>
                </c:pt>
                <c:pt idx="20">
                  <c:v>2374112.2034410401</c:v>
                </c:pt>
                <c:pt idx="21">
                  <c:v>2366587.5864979802</c:v>
                </c:pt>
                <c:pt idx="22">
                  <c:v>2360181.0931633343</c:v>
                </c:pt>
                <c:pt idx="23">
                  <c:v>2353483.8133473224</c:v>
                </c:pt>
                <c:pt idx="24">
                  <c:v>2351140.050475725</c:v>
                </c:pt>
              </c:numCache>
            </c:numRef>
          </c:val>
          <c:smooth val="0"/>
        </c:ser>
        <c:ser>
          <c:idx val="0"/>
          <c:order val="1"/>
          <c:tx>
            <c:v>30% Increase</c:v>
          </c:tx>
          <c:spPr>
            <a:ln w="50800">
              <a:solidFill>
                <a:srgbClr val="4F81BD">
                  <a:lumMod val="75000"/>
                </a:srgbClr>
              </a:solidFill>
            </a:ln>
          </c:spPr>
          <c:marker>
            <c:symbol val="none"/>
          </c:marker>
          <c:cat>
            <c:numRef>
              <c:f>'Model - 1996 Increase'!$D$8:$D$32</c:f>
              <c:numCache>
                <c:formatCode>mmm\-yy</c:formatCode>
                <c:ptCount val="25"/>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pt idx="13">
                  <c:v>41944</c:v>
                </c:pt>
                <c:pt idx="14">
                  <c:v>41974</c:v>
                </c:pt>
                <c:pt idx="15">
                  <c:v>42005</c:v>
                </c:pt>
                <c:pt idx="16">
                  <c:v>42036</c:v>
                </c:pt>
                <c:pt idx="17">
                  <c:v>42064</c:v>
                </c:pt>
                <c:pt idx="18">
                  <c:v>42095</c:v>
                </c:pt>
                <c:pt idx="19">
                  <c:v>42125</c:v>
                </c:pt>
                <c:pt idx="20">
                  <c:v>42156</c:v>
                </c:pt>
                <c:pt idx="21">
                  <c:v>42186</c:v>
                </c:pt>
                <c:pt idx="22">
                  <c:v>42217</c:v>
                </c:pt>
                <c:pt idx="23">
                  <c:v>42248</c:v>
                </c:pt>
                <c:pt idx="24">
                  <c:v>42278</c:v>
                </c:pt>
              </c:numCache>
            </c:numRef>
          </c:cat>
          <c:val>
            <c:numRef>
              <c:f>'Model - 30% Increase'!$T$10:$T$34</c:f>
              <c:numCache>
                <c:formatCode>#,##0</c:formatCode>
                <c:ptCount val="25"/>
                <c:pt idx="0">
                  <c:v>3442568.586440803</c:v>
                </c:pt>
                <c:pt idx="1">
                  <c:v>3278595.7123135487</c:v>
                </c:pt>
                <c:pt idx="2">
                  <c:v>3128794.5172909014</c:v>
                </c:pt>
                <c:pt idx="3">
                  <c:v>2996622.9670497845</c:v>
                </c:pt>
                <c:pt idx="4">
                  <c:v>2872973.7107674987</c:v>
                </c:pt>
                <c:pt idx="5">
                  <c:v>2769362.2074598409</c:v>
                </c:pt>
                <c:pt idx="6">
                  <c:v>2676917.4797970369</c:v>
                </c:pt>
                <c:pt idx="7">
                  <c:v>2588168.050176295</c:v>
                </c:pt>
                <c:pt idx="8">
                  <c:v>2504889.4985572384</c:v>
                </c:pt>
                <c:pt idx="9">
                  <c:v>2430159.9216339798</c:v>
                </c:pt>
                <c:pt idx="10">
                  <c:v>2360064.0650304318</c:v>
                </c:pt>
                <c:pt idx="11">
                  <c:v>2288724.2084752047</c:v>
                </c:pt>
                <c:pt idx="12">
                  <c:v>2225481.8106668238</c:v>
                </c:pt>
                <c:pt idx="13">
                  <c:v>2162697.1073077847</c:v>
                </c:pt>
                <c:pt idx="14">
                  <c:v>2100034.0563359773</c:v>
                </c:pt>
                <c:pt idx="15">
                  <c:v>2042442.6580125485</c:v>
                </c:pt>
                <c:pt idx="16">
                  <c:v>1988665.9660521182</c:v>
                </c:pt>
                <c:pt idx="17">
                  <c:v>1936505.0144853704</c:v>
                </c:pt>
                <c:pt idx="18">
                  <c:v>1890837.956041933</c:v>
                </c:pt>
                <c:pt idx="19">
                  <c:v>1847635.3944730803</c:v>
                </c:pt>
                <c:pt idx="20">
                  <c:v>1789364.8034410446</c:v>
                </c:pt>
                <c:pt idx="21">
                  <c:v>1753596.7614979842</c:v>
                </c:pt>
                <c:pt idx="22">
                  <c:v>1718946.8431633392</c:v>
                </c:pt>
                <c:pt idx="23">
                  <c:v>1684006.1383473277</c:v>
                </c:pt>
                <c:pt idx="24">
                  <c:v>1653418.9504757298</c:v>
                </c:pt>
              </c:numCache>
            </c:numRef>
          </c:val>
          <c:smooth val="0"/>
        </c:ser>
        <c:ser>
          <c:idx val="2"/>
          <c:order val="2"/>
          <c:tx>
            <c:v>40% Increase</c:v>
          </c:tx>
          <c:spPr>
            <a:ln w="38100">
              <a:solidFill>
                <a:sysClr val="windowText" lastClr="000000">
                  <a:lumMod val="65000"/>
                  <a:lumOff val="35000"/>
                </a:sysClr>
              </a:solidFill>
              <a:prstDash val="dash"/>
            </a:ln>
          </c:spPr>
          <c:marker>
            <c:symbol val="none"/>
          </c:marker>
          <c:cat>
            <c:numRef>
              <c:f>'Model - 1996 Increase'!$D$8:$D$32</c:f>
              <c:numCache>
                <c:formatCode>mmm\-yy</c:formatCode>
                <c:ptCount val="25"/>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pt idx="13">
                  <c:v>41944</c:v>
                </c:pt>
                <c:pt idx="14">
                  <c:v>41974</c:v>
                </c:pt>
                <c:pt idx="15">
                  <c:v>42005</c:v>
                </c:pt>
                <c:pt idx="16">
                  <c:v>42036</c:v>
                </c:pt>
                <c:pt idx="17">
                  <c:v>42064</c:v>
                </c:pt>
                <c:pt idx="18">
                  <c:v>42095</c:v>
                </c:pt>
                <c:pt idx="19">
                  <c:v>42125</c:v>
                </c:pt>
                <c:pt idx="20">
                  <c:v>42156</c:v>
                </c:pt>
                <c:pt idx="21">
                  <c:v>42186</c:v>
                </c:pt>
                <c:pt idx="22">
                  <c:v>42217</c:v>
                </c:pt>
                <c:pt idx="23">
                  <c:v>42248</c:v>
                </c:pt>
                <c:pt idx="24">
                  <c:v>42278</c:v>
                </c:pt>
              </c:numCache>
            </c:numRef>
          </c:cat>
          <c:val>
            <c:numRef>
              <c:f>'Model - 40% Increase'!$M$10:$M$34</c:f>
              <c:numCache>
                <c:formatCode>#,##0</c:formatCode>
                <c:ptCount val="25"/>
                <c:pt idx="0">
                  <c:v>3405960.6364408028</c:v>
                </c:pt>
                <c:pt idx="1">
                  <c:v>3213744.3373135477</c:v>
                </c:pt>
                <c:pt idx="2">
                  <c:v>3035699.7172909011</c:v>
                </c:pt>
                <c:pt idx="3">
                  <c:v>2875284.7420497835</c:v>
                </c:pt>
                <c:pt idx="4">
                  <c:v>2723392.0607674988</c:v>
                </c:pt>
                <c:pt idx="5">
                  <c:v>2591537.1324598398</c:v>
                </c:pt>
                <c:pt idx="6">
                  <c:v>2470848.9797970364</c:v>
                </c:pt>
                <c:pt idx="7">
                  <c:v>2353856.1251762947</c:v>
                </c:pt>
                <c:pt idx="8">
                  <c:v>2242334.1485572378</c:v>
                </c:pt>
                <c:pt idx="9">
                  <c:v>2139361.1466339789</c:v>
                </c:pt>
                <c:pt idx="10">
                  <c:v>2041021.8650304312</c:v>
                </c:pt>
                <c:pt idx="11">
                  <c:v>1941438.5834752047</c:v>
                </c:pt>
                <c:pt idx="12">
                  <c:v>1849952.7606668237</c:v>
                </c:pt>
                <c:pt idx="13">
                  <c:v>1758924.6323077839</c:v>
                </c:pt>
                <c:pt idx="14">
                  <c:v>1668018.1563359769</c:v>
                </c:pt>
                <c:pt idx="15">
                  <c:v>1582183.3330125478</c:v>
                </c:pt>
                <c:pt idx="16">
                  <c:v>1500163.2160521175</c:v>
                </c:pt>
                <c:pt idx="17">
                  <c:v>1419758.8394853701</c:v>
                </c:pt>
                <c:pt idx="18">
                  <c:v>1345848.3560419327</c:v>
                </c:pt>
                <c:pt idx="19">
                  <c:v>1274402.3694730799</c:v>
                </c:pt>
                <c:pt idx="20">
                  <c:v>1187888.353441044</c:v>
                </c:pt>
                <c:pt idx="21">
                  <c:v>1123876.8864979835</c:v>
                </c:pt>
                <c:pt idx="22">
                  <c:v>1060983.543163338</c:v>
                </c:pt>
                <c:pt idx="23">
                  <c:v>997799.41334732692</c:v>
                </c:pt>
                <c:pt idx="24">
                  <c:v>938968.80047572893</c:v>
                </c:pt>
              </c:numCache>
            </c:numRef>
          </c:val>
          <c:smooth val="0"/>
        </c:ser>
        <c:dLbls>
          <c:showLegendKey val="0"/>
          <c:showVal val="0"/>
          <c:showCatName val="0"/>
          <c:showSerName val="0"/>
          <c:showPercent val="0"/>
          <c:showBubbleSize val="0"/>
        </c:dLbls>
        <c:marker val="1"/>
        <c:smooth val="0"/>
        <c:axId val="48117632"/>
        <c:axId val="48119168"/>
      </c:lineChart>
      <c:dateAx>
        <c:axId val="48117632"/>
        <c:scaling>
          <c:orientation val="minMax"/>
        </c:scaling>
        <c:delete val="0"/>
        <c:axPos val="b"/>
        <c:numFmt formatCode="mmm\-yy" sourceLinked="1"/>
        <c:majorTickMark val="out"/>
        <c:minorTickMark val="none"/>
        <c:tickLblPos val="nextTo"/>
        <c:txPr>
          <a:bodyPr rot="-2700000"/>
          <a:lstStyle/>
          <a:p>
            <a:pPr>
              <a:defRPr/>
            </a:pPr>
            <a:endParaRPr lang="en-US"/>
          </a:p>
        </c:txPr>
        <c:crossAx val="48119168"/>
        <c:crosses val="autoZero"/>
        <c:auto val="1"/>
        <c:lblOffset val="100"/>
        <c:baseTimeUnit val="months"/>
      </c:dateAx>
      <c:valAx>
        <c:axId val="48119168"/>
        <c:scaling>
          <c:orientation val="minMax"/>
          <c:min val="0"/>
        </c:scaling>
        <c:delete val="0"/>
        <c:axPos val="l"/>
        <c:title>
          <c:tx>
            <c:rich>
              <a:bodyPr rot="-5400000" vert="horz"/>
              <a:lstStyle/>
              <a:p>
                <a:pPr>
                  <a:defRPr/>
                </a:pPr>
                <a:r>
                  <a:rPr lang="en-US" dirty="0"/>
                  <a:t>RB Ending Inventory (billions of notes)</a:t>
                </a:r>
              </a:p>
            </c:rich>
          </c:tx>
          <c:layout>
            <c:manualLayout>
              <c:xMode val="edge"/>
              <c:yMode val="edge"/>
              <c:x val="8.0896137982752151E-4"/>
              <c:y val="5.0198162729658789E-2"/>
            </c:manualLayout>
          </c:layout>
          <c:overlay val="0"/>
        </c:title>
        <c:numFmt formatCode="#,##0.0" sourceLinked="0"/>
        <c:majorTickMark val="out"/>
        <c:minorTickMark val="none"/>
        <c:tickLblPos val="nextTo"/>
        <c:crossAx val="48117632"/>
        <c:crosses val="autoZero"/>
        <c:crossBetween val="between"/>
        <c:dispUnits>
          <c:builtInUnit val="millions"/>
        </c:dispUnits>
      </c:valAx>
    </c:plotArea>
    <c:legend>
      <c:legendPos val="r"/>
      <c:layout>
        <c:manualLayout>
          <c:xMode val="edge"/>
          <c:yMode val="edge"/>
          <c:x val="0.13383647356580428"/>
          <c:y val="0.92941688538932632"/>
          <c:w val="0.73923005798173413"/>
          <c:h val="7.0583006779288957E-2"/>
        </c:manualLayout>
      </c:layout>
      <c:overlay val="0"/>
    </c:legend>
    <c:plotVisOnly val="1"/>
    <c:dispBlanksAs val="gap"/>
    <c:showDLblsOverMax val="0"/>
  </c:chart>
  <c:spPr>
    <a:ln>
      <a:noFill/>
    </a:ln>
  </c:spPr>
  <c:txPr>
    <a:bodyPr/>
    <a:lstStyle/>
    <a:p>
      <a:pPr>
        <a:defRPr sz="1600">
          <a:latin typeface="Times New Roman" pitchFamily="18" charset="0"/>
          <a:cs typeface="Times New Roman" pitchFamily="18"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9F0B3-E008-4F5F-A374-DE6916F3638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CB8BB4B-9A1D-4669-AA23-B26A0D2FB508}">
      <dgm:prSet phldrT="[Text]" custT="1">
        <dgm:style>
          <a:lnRef idx="2">
            <a:schemeClr val="accent6"/>
          </a:lnRef>
          <a:fillRef idx="1">
            <a:schemeClr val="lt1"/>
          </a:fillRef>
          <a:effectRef idx="0">
            <a:schemeClr val="accent6"/>
          </a:effectRef>
          <a:fontRef idx="minor">
            <a:schemeClr val="dk1"/>
          </a:fontRef>
        </dgm:style>
      </dgm:prSet>
      <dgm:spPr>
        <a:ln>
          <a:solidFill>
            <a:schemeClr val="bg2">
              <a:lumMod val="75000"/>
            </a:schemeClr>
          </a:solidFill>
        </a:ln>
      </dgm:spPr>
      <dgm:t>
        <a:bodyPr/>
        <a:lstStyle/>
        <a:p>
          <a:r>
            <a:rPr lang="en-US" sz="1300" dirty="0" smtClean="0"/>
            <a:t>Global Audience</a:t>
          </a:r>
          <a:endParaRPr lang="en-US" sz="1300" dirty="0"/>
        </a:p>
      </dgm:t>
    </dgm:pt>
    <dgm:pt modelId="{128B0940-43C5-4345-BE64-BAF0EA38B3EB}" type="parTrans" cxnId="{5595CDC1-3701-4696-A93B-E90C8D5FB3F1}">
      <dgm:prSet/>
      <dgm:spPr/>
      <dgm:t>
        <a:bodyPr/>
        <a:lstStyle/>
        <a:p>
          <a:endParaRPr lang="en-US"/>
        </a:p>
      </dgm:t>
    </dgm:pt>
    <dgm:pt modelId="{099F43EC-D5B7-4056-A3C5-6458919D1B6A}" type="sibTrans" cxnId="{5595CDC1-3701-4696-A93B-E90C8D5FB3F1}">
      <dgm:prSet/>
      <dgm:spPr/>
      <dgm:t>
        <a:bodyPr/>
        <a:lstStyle/>
        <a:p>
          <a:endParaRPr lang="en-US"/>
        </a:p>
      </dgm:t>
    </dgm:pt>
    <dgm:pt modelId="{3DFEBC3E-9774-4FB8-A518-EC18C0991DE0}">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Events</a:t>
          </a:r>
          <a:endParaRPr lang="en-US" sz="1300" dirty="0"/>
        </a:p>
      </dgm:t>
    </dgm:pt>
    <dgm:pt modelId="{DB62F9AD-F4B0-463A-9596-7A41CF364CE4}" type="parTrans" cxnId="{C46439F7-31A0-42B5-B488-93608494CC68}">
      <dgm:prSet/>
      <dgm:spPr>
        <a:ln>
          <a:solidFill>
            <a:schemeClr val="bg2">
              <a:lumMod val="75000"/>
            </a:schemeClr>
          </a:solidFill>
        </a:ln>
      </dgm:spPr>
      <dgm:t>
        <a:bodyPr/>
        <a:lstStyle/>
        <a:p>
          <a:endParaRPr lang="en-US" dirty="0"/>
        </a:p>
      </dgm:t>
    </dgm:pt>
    <dgm:pt modelId="{7F0E5B9F-30BA-4669-8644-3E8718AD7550}" type="sibTrans" cxnId="{C46439F7-31A0-42B5-B488-93608494CC68}">
      <dgm:prSet/>
      <dgm:spPr/>
      <dgm:t>
        <a:bodyPr/>
        <a:lstStyle/>
        <a:p>
          <a:endParaRPr lang="en-US"/>
        </a:p>
      </dgm:t>
    </dgm:pt>
    <dgm:pt modelId="{D0593D93-FA40-49CA-B58D-24079227C2D4}">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Website</a:t>
          </a:r>
          <a:endParaRPr lang="en-US" sz="1300" dirty="0"/>
        </a:p>
      </dgm:t>
    </dgm:pt>
    <dgm:pt modelId="{6AF28072-AEDB-4F1C-B75A-7B593E27C586}" type="parTrans" cxnId="{51DBB209-1740-4CDB-889B-F1F8787DAAC6}">
      <dgm:prSet/>
      <dgm:spPr>
        <a:ln>
          <a:solidFill>
            <a:schemeClr val="bg2">
              <a:lumMod val="75000"/>
            </a:schemeClr>
          </a:solidFill>
        </a:ln>
      </dgm:spPr>
      <dgm:t>
        <a:bodyPr/>
        <a:lstStyle/>
        <a:p>
          <a:endParaRPr lang="en-US" dirty="0"/>
        </a:p>
      </dgm:t>
    </dgm:pt>
    <dgm:pt modelId="{B438D278-BEEB-489D-BEB9-BE1EBA422E6E}" type="sibTrans" cxnId="{51DBB209-1740-4CDB-889B-F1F8787DAAC6}">
      <dgm:prSet/>
      <dgm:spPr/>
      <dgm:t>
        <a:bodyPr/>
        <a:lstStyle/>
        <a:p>
          <a:endParaRPr lang="en-US"/>
        </a:p>
      </dgm:t>
    </dgm:pt>
    <dgm:pt modelId="{F4303718-DED2-40F0-99D9-A983C6D0E131}">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Training</a:t>
          </a:r>
          <a:endParaRPr lang="en-US" sz="1300" dirty="0"/>
        </a:p>
      </dgm:t>
    </dgm:pt>
    <dgm:pt modelId="{AEF34F00-8866-41F1-89CD-03BC79CF5F13}" type="parTrans" cxnId="{DCBE41AE-2634-4285-B3B5-F69F4EFB46F6}">
      <dgm:prSet/>
      <dgm:spPr>
        <a:ln>
          <a:solidFill>
            <a:schemeClr val="bg2">
              <a:lumMod val="75000"/>
            </a:schemeClr>
          </a:solidFill>
        </a:ln>
      </dgm:spPr>
      <dgm:t>
        <a:bodyPr/>
        <a:lstStyle/>
        <a:p>
          <a:endParaRPr lang="en-US" dirty="0"/>
        </a:p>
      </dgm:t>
    </dgm:pt>
    <dgm:pt modelId="{ED8C3ACB-5F02-4309-BC60-1402B0E43F32}" type="sibTrans" cxnId="{DCBE41AE-2634-4285-B3B5-F69F4EFB46F6}">
      <dgm:prSet/>
      <dgm:spPr/>
      <dgm:t>
        <a:bodyPr/>
        <a:lstStyle/>
        <a:p>
          <a:endParaRPr lang="en-US"/>
        </a:p>
      </dgm:t>
    </dgm:pt>
    <dgm:pt modelId="{7E7229DF-E3A6-4D95-9BAB-BC469675E861}">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Media Outreach</a:t>
          </a:r>
          <a:endParaRPr lang="en-US" sz="1300" dirty="0"/>
        </a:p>
      </dgm:t>
    </dgm:pt>
    <dgm:pt modelId="{F90B54BA-5B88-4379-9A50-057365C80721}" type="parTrans" cxnId="{C6805FC8-1312-435D-8D62-A4573DC8C3DA}">
      <dgm:prSet/>
      <dgm:spPr>
        <a:ln>
          <a:solidFill>
            <a:schemeClr val="bg2">
              <a:lumMod val="75000"/>
            </a:schemeClr>
          </a:solidFill>
        </a:ln>
      </dgm:spPr>
      <dgm:t>
        <a:bodyPr/>
        <a:lstStyle/>
        <a:p>
          <a:endParaRPr lang="en-US" dirty="0"/>
        </a:p>
      </dgm:t>
    </dgm:pt>
    <dgm:pt modelId="{B2AA2586-D8C0-42FB-99AF-B357E7C625EA}" type="sibTrans" cxnId="{C6805FC8-1312-435D-8D62-A4573DC8C3DA}">
      <dgm:prSet/>
      <dgm:spPr/>
      <dgm:t>
        <a:bodyPr/>
        <a:lstStyle/>
        <a:p>
          <a:endParaRPr lang="en-US"/>
        </a:p>
      </dgm:t>
    </dgm:pt>
    <dgm:pt modelId="{57AE1912-D6E1-476E-A121-6CEB5C93AE5C}">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Integration</a:t>
          </a:r>
          <a:endParaRPr lang="en-US" sz="1300" dirty="0"/>
        </a:p>
      </dgm:t>
    </dgm:pt>
    <dgm:pt modelId="{4E44CC8F-5736-4C41-9FD0-F3DD71821B97}" type="parTrans" cxnId="{7E5D7A8D-2F9B-4757-830D-6D9374ECFE8F}">
      <dgm:prSet/>
      <dgm:spPr>
        <a:ln>
          <a:solidFill>
            <a:schemeClr val="bg2">
              <a:lumMod val="75000"/>
            </a:schemeClr>
          </a:solidFill>
        </a:ln>
      </dgm:spPr>
      <dgm:t>
        <a:bodyPr/>
        <a:lstStyle/>
        <a:p>
          <a:endParaRPr lang="en-US" dirty="0"/>
        </a:p>
      </dgm:t>
    </dgm:pt>
    <dgm:pt modelId="{D36D6127-384C-4E89-AB85-F1C9632121F1}" type="sibTrans" cxnId="{7E5D7A8D-2F9B-4757-830D-6D9374ECFE8F}">
      <dgm:prSet/>
      <dgm:spPr/>
      <dgm:t>
        <a:bodyPr/>
        <a:lstStyle/>
        <a:p>
          <a:endParaRPr lang="en-US"/>
        </a:p>
      </dgm:t>
    </dgm:pt>
    <dgm:pt modelId="{1CB94308-D5AB-4B3A-989E-F8AF2936C323}">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Fulfillment</a:t>
          </a:r>
          <a:endParaRPr lang="en-US" sz="1300" dirty="0"/>
        </a:p>
      </dgm:t>
    </dgm:pt>
    <dgm:pt modelId="{F30D3122-F23A-485D-B997-414170DD5F34}" type="parTrans" cxnId="{99765663-6C57-46EC-8160-2B7200730744}">
      <dgm:prSet/>
      <dgm:spPr>
        <a:ln>
          <a:solidFill>
            <a:schemeClr val="bg2">
              <a:lumMod val="75000"/>
            </a:schemeClr>
          </a:solidFill>
        </a:ln>
      </dgm:spPr>
      <dgm:t>
        <a:bodyPr/>
        <a:lstStyle/>
        <a:p>
          <a:endParaRPr lang="en-US" dirty="0"/>
        </a:p>
      </dgm:t>
    </dgm:pt>
    <dgm:pt modelId="{D03ECCBC-1EF9-4D42-A913-45DF9A7FD53D}" type="sibTrans" cxnId="{99765663-6C57-46EC-8160-2B7200730744}">
      <dgm:prSet/>
      <dgm:spPr/>
      <dgm:t>
        <a:bodyPr/>
        <a:lstStyle/>
        <a:p>
          <a:endParaRPr lang="en-US"/>
        </a:p>
      </dgm:t>
    </dgm:pt>
    <dgm:pt modelId="{CDC0B066-60E2-4C0F-8D91-243DE5C879D7}">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Conferences</a:t>
          </a:r>
          <a:endParaRPr lang="en-US" sz="1300" dirty="0"/>
        </a:p>
      </dgm:t>
    </dgm:pt>
    <dgm:pt modelId="{44B9BCD4-A182-430D-B4C4-2D7411E18048}" type="parTrans" cxnId="{02A36038-FE3D-4431-9016-2ADDE7BEE5F3}">
      <dgm:prSet/>
      <dgm:spPr>
        <a:ln>
          <a:solidFill>
            <a:schemeClr val="bg2">
              <a:lumMod val="75000"/>
            </a:schemeClr>
          </a:solidFill>
        </a:ln>
      </dgm:spPr>
      <dgm:t>
        <a:bodyPr/>
        <a:lstStyle/>
        <a:p>
          <a:endParaRPr lang="en-US" dirty="0"/>
        </a:p>
      </dgm:t>
    </dgm:pt>
    <dgm:pt modelId="{82F8BA2E-8CD2-4091-9310-F9642234A3B5}" type="sibTrans" cxnId="{02A36038-FE3D-4431-9016-2ADDE7BEE5F3}">
      <dgm:prSet/>
      <dgm:spPr/>
      <dgm:t>
        <a:bodyPr/>
        <a:lstStyle/>
        <a:p>
          <a:endParaRPr lang="en-US"/>
        </a:p>
      </dgm:t>
    </dgm:pt>
    <dgm:pt modelId="{2075ADD5-5166-48AB-BC2A-40E69CF61192}">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Direct Outreach</a:t>
          </a:r>
          <a:endParaRPr lang="en-US" sz="1300" dirty="0"/>
        </a:p>
      </dgm:t>
    </dgm:pt>
    <dgm:pt modelId="{2E621B63-F2A3-4AEA-82B6-FC0FC1DD1285}" type="parTrans" cxnId="{8777B5A6-756A-4EDB-A517-80A8E6BB0E2D}">
      <dgm:prSet/>
      <dgm:spPr>
        <a:ln>
          <a:solidFill>
            <a:schemeClr val="bg2">
              <a:lumMod val="75000"/>
            </a:schemeClr>
          </a:solidFill>
        </a:ln>
      </dgm:spPr>
      <dgm:t>
        <a:bodyPr/>
        <a:lstStyle/>
        <a:p>
          <a:endParaRPr lang="en-US" dirty="0"/>
        </a:p>
      </dgm:t>
    </dgm:pt>
    <dgm:pt modelId="{63418711-E79F-4FA9-A7EC-A868CB73B9C6}" type="sibTrans" cxnId="{8777B5A6-756A-4EDB-A517-80A8E6BB0E2D}">
      <dgm:prSet/>
      <dgm:spPr/>
      <dgm:t>
        <a:bodyPr/>
        <a:lstStyle/>
        <a:p>
          <a:endParaRPr lang="en-US"/>
        </a:p>
      </dgm:t>
    </dgm:pt>
    <dgm:pt modelId="{A77FE9A3-0144-4E06-A117-16065B0D334D}">
      <dgm:prSet phldrT="[Text]" custT="1">
        <dgm:style>
          <a:lnRef idx="2">
            <a:schemeClr val="accent6"/>
          </a:lnRef>
          <a:fillRef idx="1">
            <a:schemeClr val="lt1"/>
          </a:fillRef>
          <a:effectRef idx="0">
            <a:schemeClr val="accent6"/>
          </a:effectRef>
          <a:fontRef idx="minor">
            <a:schemeClr val="dk1"/>
          </a:fontRef>
        </dgm:style>
      </dgm:prSet>
      <dgm:spPr>
        <a:ln>
          <a:solidFill>
            <a:srgbClr val="EA7125"/>
          </a:solidFill>
        </a:ln>
      </dgm:spPr>
      <dgm:t>
        <a:bodyPr/>
        <a:lstStyle/>
        <a:p>
          <a:r>
            <a:rPr lang="en-US" sz="1300" dirty="0" smtClean="0"/>
            <a:t>Social Media</a:t>
          </a:r>
          <a:endParaRPr lang="en-US" sz="1300" dirty="0"/>
        </a:p>
      </dgm:t>
    </dgm:pt>
    <dgm:pt modelId="{2C581894-F9A4-44CC-8E4C-2FC9585E6F22}" type="parTrans" cxnId="{5D4958B0-908D-406C-8CA0-ED094835B886}">
      <dgm:prSet/>
      <dgm:spPr>
        <a:ln>
          <a:solidFill>
            <a:schemeClr val="bg2">
              <a:lumMod val="75000"/>
            </a:schemeClr>
          </a:solidFill>
        </a:ln>
      </dgm:spPr>
      <dgm:t>
        <a:bodyPr/>
        <a:lstStyle/>
        <a:p>
          <a:endParaRPr lang="en-US" dirty="0"/>
        </a:p>
      </dgm:t>
    </dgm:pt>
    <dgm:pt modelId="{121E7060-D497-45E5-8FF5-7FF390D2E8D4}" type="sibTrans" cxnId="{5D4958B0-908D-406C-8CA0-ED094835B886}">
      <dgm:prSet/>
      <dgm:spPr/>
      <dgm:t>
        <a:bodyPr/>
        <a:lstStyle/>
        <a:p>
          <a:endParaRPr lang="en-US"/>
        </a:p>
      </dgm:t>
    </dgm:pt>
    <dgm:pt modelId="{030561C7-920D-442E-9562-0694796B3F78}" type="pres">
      <dgm:prSet presAssocID="{01F9F0B3-E008-4F5F-A374-DE6916F3638F}" presName="cycle" presStyleCnt="0">
        <dgm:presLayoutVars>
          <dgm:chMax val="1"/>
          <dgm:dir/>
          <dgm:animLvl val="ctr"/>
          <dgm:resizeHandles val="exact"/>
        </dgm:presLayoutVars>
      </dgm:prSet>
      <dgm:spPr/>
      <dgm:t>
        <a:bodyPr/>
        <a:lstStyle/>
        <a:p>
          <a:endParaRPr lang="en-US"/>
        </a:p>
      </dgm:t>
    </dgm:pt>
    <dgm:pt modelId="{AF15FC98-CA35-4F4A-9D17-1A1F6C751922}" type="pres">
      <dgm:prSet presAssocID="{5CB8BB4B-9A1D-4669-AA23-B26A0D2FB508}" presName="centerShape" presStyleLbl="node0" presStyleIdx="0" presStyleCnt="1" custScaleX="165178" custScaleY="165178"/>
      <dgm:spPr/>
      <dgm:t>
        <a:bodyPr/>
        <a:lstStyle/>
        <a:p>
          <a:endParaRPr lang="en-US"/>
        </a:p>
      </dgm:t>
    </dgm:pt>
    <dgm:pt modelId="{AB024F9C-CF65-4993-8330-1E56E269D0E0}" type="pres">
      <dgm:prSet presAssocID="{DB62F9AD-F4B0-463A-9596-7A41CF364CE4}" presName="Name9" presStyleLbl="parChTrans1D2" presStyleIdx="0" presStyleCnt="9"/>
      <dgm:spPr/>
      <dgm:t>
        <a:bodyPr/>
        <a:lstStyle/>
        <a:p>
          <a:endParaRPr lang="en-US"/>
        </a:p>
      </dgm:t>
    </dgm:pt>
    <dgm:pt modelId="{84B105F3-E4AC-4893-B4A4-282A060686B5}" type="pres">
      <dgm:prSet presAssocID="{DB62F9AD-F4B0-463A-9596-7A41CF364CE4}" presName="connTx" presStyleLbl="parChTrans1D2" presStyleIdx="0" presStyleCnt="9"/>
      <dgm:spPr/>
      <dgm:t>
        <a:bodyPr/>
        <a:lstStyle/>
        <a:p>
          <a:endParaRPr lang="en-US"/>
        </a:p>
      </dgm:t>
    </dgm:pt>
    <dgm:pt modelId="{FA57AE2A-17CD-4FC4-BC04-CC47AF2D6A68}" type="pres">
      <dgm:prSet presAssocID="{3DFEBC3E-9774-4FB8-A518-EC18C0991DE0}" presName="node" presStyleLbl="node1" presStyleIdx="0" presStyleCnt="9" custScaleX="125137" custScaleY="125137">
        <dgm:presLayoutVars>
          <dgm:bulletEnabled val="1"/>
        </dgm:presLayoutVars>
      </dgm:prSet>
      <dgm:spPr/>
      <dgm:t>
        <a:bodyPr/>
        <a:lstStyle/>
        <a:p>
          <a:endParaRPr lang="en-US"/>
        </a:p>
      </dgm:t>
    </dgm:pt>
    <dgm:pt modelId="{6744FD41-0A63-4D30-B6EA-BB0E9DD6DA05}" type="pres">
      <dgm:prSet presAssocID="{6AF28072-AEDB-4F1C-B75A-7B593E27C586}" presName="Name9" presStyleLbl="parChTrans1D2" presStyleIdx="1" presStyleCnt="9"/>
      <dgm:spPr/>
      <dgm:t>
        <a:bodyPr/>
        <a:lstStyle/>
        <a:p>
          <a:endParaRPr lang="en-US"/>
        </a:p>
      </dgm:t>
    </dgm:pt>
    <dgm:pt modelId="{44900DA6-FA46-4789-9808-7F4D9CC2AEEE}" type="pres">
      <dgm:prSet presAssocID="{6AF28072-AEDB-4F1C-B75A-7B593E27C586}" presName="connTx" presStyleLbl="parChTrans1D2" presStyleIdx="1" presStyleCnt="9"/>
      <dgm:spPr/>
      <dgm:t>
        <a:bodyPr/>
        <a:lstStyle/>
        <a:p>
          <a:endParaRPr lang="en-US"/>
        </a:p>
      </dgm:t>
    </dgm:pt>
    <dgm:pt modelId="{1CF44561-202E-4AD3-8A00-B35A5D2E0ECC}" type="pres">
      <dgm:prSet presAssocID="{D0593D93-FA40-49CA-B58D-24079227C2D4}" presName="node" presStyleLbl="node1" presStyleIdx="1" presStyleCnt="9" custScaleX="125137" custScaleY="125137">
        <dgm:presLayoutVars>
          <dgm:bulletEnabled val="1"/>
        </dgm:presLayoutVars>
      </dgm:prSet>
      <dgm:spPr/>
      <dgm:t>
        <a:bodyPr/>
        <a:lstStyle/>
        <a:p>
          <a:endParaRPr lang="en-US"/>
        </a:p>
      </dgm:t>
    </dgm:pt>
    <dgm:pt modelId="{A4D12046-46B5-4551-8DDA-49F1CC41A0E0}" type="pres">
      <dgm:prSet presAssocID="{AEF34F00-8866-41F1-89CD-03BC79CF5F13}" presName="Name9" presStyleLbl="parChTrans1D2" presStyleIdx="2" presStyleCnt="9"/>
      <dgm:spPr/>
      <dgm:t>
        <a:bodyPr/>
        <a:lstStyle/>
        <a:p>
          <a:endParaRPr lang="en-US"/>
        </a:p>
      </dgm:t>
    </dgm:pt>
    <dgm:pt modelId="{EFE47429-DF71-413C-AEF8-4E4B423EEFF0}" type="pres">
      <dgm:prSet presAssocID="{AEF34F00-8866-41F1-89CD-03BC79CF5F13}" presName="connTx" presStyleLbl="parChTrans1D2" presStyleIdx="2" presStyleCnt="9"/>
      <dgm:spPr/>
      <dgm:t>
        <a:bodyPr/>
        <a:lstStyle/>
        <a:p>
          <a:endParaRPr lang="en-US"/>
        </a:p>
      </dgm:t>
    </dgm:pt>
    <dgm:pt modelId="{245D9566-FB37-4E67-9CA1-E4B4FCAFD1A6}" type="pres">
      <dgm:prSet presAssocID="{F4303718-DED2-40F0-99D9-A983C6D0E131}" presName="node" presStyleLbl="node1" presStyleIdx="2" presStyleCnt="9" custScaleX="125137" custScaleY="125137">
        <dgm:presLayoutVars>
          <dgm:bulletEnabled val="1"/>
        </dgm:presLayoutVars>
      </dgm:prSet>
      <dgm:spPr/>
      <dgm:t>
        <a:bodyPr/>
        <a:lstStyle/>
        <a:p>
          <a:endParaRPr lang="en-US"/>
        </a:p>
      </dgm:t>
    </dgm:pt>
    <dgm:pt modelId="{CAC86C03-6C79-4A1E-B464-1C0D5200F64B}" type="pres">
      <dgm:prSet presAssocID="{F90B54BA-5B88-4379-9A50-057365C80721}" presName="Name9" presStyleLbl="parChTrans1D2" presStyleIdx="3" presStyleCnt="9"/>
      <dgm:spPr/>
      <dgm:t>
        <a:bodyPr/>
        <a:lstStyle/>
        <a:p>
          <a:endParaRPr lang="en-US"/>
        </a:p>
      </dgm:t>
    </dgm:pt>
    <dgm:pt modelId="{1A7ADA24-B23A-4A77-B309-1EA7AAB063E7}" type="pres">
      <dgm:prSet presAssocID="{F90B54BA-5B88-4379-9A50-057365C80721}" presName="connTx" presStyleLbl="parChTrans1D2" presStyleIdx="3" presStyleCnt="9"/>
      <dgm:spPr/>
      <dgm:t>
        <a:bodyPr/>
        <a:lstStyle/>
        <a:p>
          <a:endParaRPr lang="en-US"/>
        </a:p>
      </dgm:t>
    </dgm:pt>
    <dgm:pt modelId="{56B1289E-0E38-4689-A749-256AFFC95A21}" type="pres">
      <dgm:prSet presAssocID="{7E7229DF-E3A6-4D95-9BAB-BC469675E861}" presName="node" presStyleLbl="node1" presStyleIdx="3" presStyleCnt="9" custScaleX="125137" custScaleY="125137">
        <dgm:presLayoutVars>
          <dgm:bulletEnabled val="1"/>
        </dgm:presLayoutVars>
      </dgm:prSet>
      <dgm:spPr/>
      <dgm:t>
        <a:bodyPr/>
        <a:lstStyle/>
        <a:p>
          <a:endParaRPr lang="en-US"/>
        </a:p>
      </dgm:t>
    </dgm:pt>
    <dgm:pt modelId="{8906C40F-51F3-4301-86DC-122EBB4646F4}" type="pres">
      <dgm:prSet presAssocID="{4E44CC8F-5736-4C41-9FD0-F3DD71821B97}" presName="Name9" presStyleLbl="parChTrans1D2" presStyleIdx="4" presStyleCnt="9"/>
      <dgm:spPr/>
      <dgm:t>
        <a:bodyPr/>
        <a:lstStyle/>
        <a:p>
          <a:endParaRPr lang="en-US"/>
        </a:p>
      </dgm:t>
    </dgm:pt>
    <dgm:pt modelId="{2C70FC99-0DAE-464E-878F-AECA53D48323}" type="pres">
      <dgm:prSet presAssocID="{4E44CC8F-5736-4C41-9FD0-F3DD71821B97}" presName="connTx" presStyleLbl="parChTrans1D2" presStyleIdx="4" presStyleCnt="9"/>
      <dgm:spPr/>
      <dgm:t>
        <a:bodyPr/>
        <a:lstStyle/>
        <a:p>
          <a:endParaRPr lang="en-US"/>
        </a:p>
      </dgm:t>
    </dgm:pt>
    <dgm:pt modelId="{58C80163-46C8-4640-B8C9-6441CD23702B}" type="pres">
      <dgm:prSet presAssocID="{57AE1912-D6E1-476E-A121-6CEB5C93AE5C}" presName="node" presStyleLbl="node1" presStyleIdx="4" presStyleCnt="9" custScaleX="125137" custScaleY="125137">
        <dgm:presLayoutVars>
          <dgm:bulletEnabled val="1"/>
        </dgm:presLayoutVars>
      </dgm:prSet>
      <dgm:spPr/>
      <dgm:t>
        <a:bodyPr/>
        <a:lstStyle/>
        <a:p>
          <a:endParaRPr lang="en-US"/>
        </a:p>
      </dgm:t>
    </dgm:pt>
    <dgm:pt modelId="{ED52111A-B868-4FFB-B30E-802BBDA65EBB}" type="pres">
      <dgm:prSet presAssocID="{F30D3122-F23A-485D-B997-414170DD5F34}" presName="Name9" presStyleLbl="parChTrans1D2" presStyleIdx="5" presStyleCnt="9"/>
      <dgm:spPr/>
      <dgm:t>
        <a:bodyPr/>
        <a:lstStyle/>
        <a:p>
          <a:endParaRPr lang="en-US"/>
        </a:p>
      </dgm:t>
    </dgm:pt>
    <dgm:pt modelId="{ADCFF01C-74D8-4DA8-AA59-8857AD34566C}" type="pres">
      <dgm:prSet presAssocID="{F30D3122-F23A-485D-B997-414170DD5F34}" presName="connTx" presStyleLbl="parChTrans1D2" presStyleIdx="5" presStyleCnt="9"/>
      <dgm:spPr/>
      <dgm:t>
        <a:bodyPr/>
        <a:lstStyle/>
        <a:p>
          <a:endParaRPr lang="en-US"/>
        </a:p>
      </dgm:t>
    </dgm:pt>
    <dgm:pt modelId="{BB842882-DE40-4E78-8563-04374D31F19C}" type="pres">
      <dgm:prSet presAssocID="{1CB94308-D5AB-4B3A-989E-F8AF2936C323}" presName="node" presStyleLbl="node1" presStyleIdx="5" presStyleCnt="9" custScaleX="125137" custScaleY="125137">
        <dgm:presLayoutVars>
          <dgm:bulletEnabled val="1"/>
        </dgm:presLayoutVars>
      </dgm:prSet>
      <dgm:spPr/>
      <dgm:t>
        <a:bodyPr/>
        <a:lstStyle/>
        <a:p>
          <a:endParaRPr lang="en-US"/>
        </a:p>
      </dgm:t>
    </dgm:pt>
    <dgm:pt modelId="{ADDEA04A-66F2-45A1-B6FA-0EA4CE02588B}" type="pres">
      <dgm:prSet presAssocID="{44B9BCD4-A182-430D-B4C4-2D7411E18048}" presName="Name9" presStyleLbl="parChTrans1D2" presStyleIdx="6" presStyleCnt="9"/>
      <dgm:spPr/>
      <dgm:t>
        <a:bodyPr/>
        <a:lstStyle/>
        <a:p>
          <a:endParaRPr lang="en-US"/>
        </a:p>
      </dgm:t>
    </dgm:pt>
    <dgm:pt modelId="{466C77EF-3B28-4629-A0F7-0D6B1D9EAE93}" type="pres">
      <dgm:prSet presAssocID="{44B9BCD4-A182-430D-B4C4-2D7411E18048}" presName="connTx" presStyleLbl="parChTrans1D2" presStyleIdx="6" presStyleCnt="9"/>
      <dgm:spPr/>
      <dgm:t>
        <a:bodyPr/>
        <a:lstStyle/>
        <a:p>
          <a:endParaRPr lang="en-US"/>
        </a:p>
      </dgm:t>
    </dgm:pt>
    <dgm:pt modelId="{611FA322-DFF5-4998-87A0-E38001E8F905}" type="pres">
      <dgm:prSet presAssocID="{CDC0B066-60E2-4C0F-8D91-243DE5C879D7}" presName="node" presStyleLbl="node1" presStyleIdx="6" presStyleCnt="9" custScaleX="137355" custScaleY="125137" custRadScaleRad="99646" custRadScaleInc="1771">
        <dgm:presLayoutVars>
          <dgm:bulletEnabled val="1"/>
        </dgm:presLayoutVars>
      </dgm:prSet>
      <dgm:spPr/>
      <dgm:t>
        <a:bodyPr/>
        <a:lstStyle/>
        <a:p>
          <a:endParaRPr lang="en-US"/>
        </a:p>
      </dgm:t>
    </dgm:pt>
    <dgm:pt modelId="{6B5D4853-226B-45C3-8AD9-460ECA4F9CC0}" type="pres">
      <dgm:prSet presAssocID="{2E621B63-F2A3-4AEA-82B6-FC0FC1DD1285}" presName="Name9" presStyleLbl="parChTrans1D2" presStyleIdx="7" presStyleCnt="9"/>
      <dgm:spPr/>
      <dgm:t>
        <a:bodyPr/>
        <a:lstStyle/>
        <a:p>
          <a:endParaRPr lang="en-US"/>
        </a:p>
      </dgm:t>
    </dgm:pt>
    <dgm:pt modelId="{FCED63F9-A447-4DB9-8E86-BF7842AC1528}" type="pres">
      <dgm:prSet presAssocID="{2E621B63-F2A3-4AEA-82B6-FC0FC1DD1285}" presName="connTx" presStyleLbl="parChTrans1D2" presStyleIdx="7" presStyleCnt="9"/>
      <dgm:spPr/>
      <dgm:t>
        <a:bodyPr/>
        <a:lstStyle/>
        <a:p>
          <a:endParaRPr lang="en-US"/>
        </a:p>
      </dgm:t>
    </dgm:pt>
    <dgm:pt modelId="{9DDCC649-9849-4775-A85E-4F7681DF1238}" type="pres">
      <dgm:prSet presAssocID="{2075ADD5-5166-48AB-BC2A-40E69CF61192}" presName="node" presStyleLbl="node1" presStyleIdx="7" presStyleCnt="9" custScaleX="125137" custScaleY="125137">
        <dgm:presLayoutVars>
          <dgm:bulletEnabled val="1"/>
        </dgm:presLayoutVars>
      </dgm:prSet>
      <dgm:spPr/>
      <dgm:t>
        <a:bodyPr/>
        <a:lstStyle/>
        <a:p>
          <a:endParaRPr lang="en-US"/>
        </a:p>
      </dgm:t>
    </dgm:pt>
    <dgm:pt modelId="{FAB9A3A0-D0B5-4FC2-9AE9-F2A2FEB81A3E}" type="pres">
      <dgm:prSet presAssocID="{2C581894-F9A4-44CC-8E4C-2FC9585E6F22}" presName="Name9" presStyleLbl="parChTrans1D2" presStyleIdx="8" presStyleCnt="9"/>
      <dgm:spPr/>
      <dgm:t>
        <a:bodyPr/>
        <a:lstStyle/>
        <a:p>
          <a:endParaRPr lang="en-US"/>
        </a:p>
      </dgm:t>
    </dgm:pt>
    <dgm:pt modelId="{11ADE21E-AD0F-46E2-9741-9E0E531A73B7}" type="pres">
      <dgm:prSet presAssocID="{2C581894-F9A4-44CC-8E4C-2FC9585E6F22}" presName="connTx" presStyleLbl="parChTrans1D2" presStyleIdx="8" presStyleCnt="9"/>
      <dgm:spPr/>
      <dgm:t>
        <a:bodyPr/>
        <a:lstStyle/>
        <a:p>
          <a:endParaRPr lang="en-US"/>
        </a:p>
      </dgm:t>
    </dgm:pt>
    <dgm:pt modelId="{2EB80455-8C1B-4A81-8B7B-033D7D6C8BC1}" type="pres">
      <dgm:prSet presAssocID="{A77FE9A3-0144-4E06-A117-16065B0D334D}" presName="node" presStyleLbl="node1" presStyleIdx="8" presStyleCnt="9" custScaleX="125137" custScaleY="125137">
        <dgm:presLayoutVars>
          <dgm:bulletEnabled val="1"/>
        </dgm:presLayoutVars>
      </dgm:prSet>
      <dgm:spPr/>
      <dgm:t>
        <a:bodyPr/>
        <a:lstStyle/>
        <a:p>
          <a:endParaRPr lang="en-US"/>
        </a:p>
      </dgm:t>
    </dgm:pt>
  </dgm:ptLst>
  <dgm:cxnLst>
    <dgm:cxn modelId="{94C02BD1-1CE9-4918-9E3A-22097E76237A}" type="presOf" srcId="{3DFEBC3E-9774-4FB8-A518-EC18C0991DE0}" destId="{FA57AE2A-17CD-4FC4-BC04-CC47AF2D6A68}" srcOrd="0" destOrd="0" presId="urn:microsoft.com/office/officeart/2005/8/layout/radial1"/>
    <dgm:cxn modelId="{FE132C06-4FC4-4AF8-BF64-443F235E8035}" type="presOf" srcId="{F4303718-DED2-40F0-99D9-A983C6D0E131}" destId="{245D9566-FB37-4E67-9CA1-E4B4FCAFD1A6}" srcOrd="0" destOrd="0" presId="urn:microsoft.com/office/officeart/2005/8/layout/radial1"/>
    <dgm:cxn modelId="{80145951-B8A4-4BE1-A3AB-8179EFE30162}" type="presOf" srcId="{4E44CC8F-5736-4C41-9FD0-F3DD71821B97}" destId="{8906C40F-51F3-4301-86DC-122EBB4646F4}" srcOrd="0" destOrd="0" presId="urn:microsoft.com/office/officeart/2005/8/layout/radial1"/>
    <dgm:cxn modelId="{9BB58876-5271-4DF0-B7F6-ADEDFC0FEEA5}" type="presOf" srcId="{44B9BCD4-A182-430D-B4C4-2D7411E18048}" destId="{466C77EF-3B28-4629-A0F7-0D6B1D9EAE93}" srcOrd="1" destOrd="0" presId="urn:microsoft.com/office/officeart/2005/8/layout/radial1"/>
    <dgm:cxn modelId="{670BD48A-D184-40DC-B11A-28B36F8C4085}" type="presOf" srcId="{2E621B63-F2A3-4AEA-82B6-FC0FC1DD1285}" destId="{FCED63F9-A447-4DB9-8E86-BF7842AC1528}" srcOrd="1" destOrd="0" presId="urn:microsoft.com/office/officeart/2005/8/layout/radial1"/>
    <dgm:cxn modelId="{7E5D7A8D-2F9B-4757-830D-6D9374ECFE8F}" srcId="{5CB8BB4B-9A1D-4669-AA23-B26A0D2FB508}" destId="{57AE1912-D6E1-476E-A121-6CEB5C93AE5C}" srcOrd="4" destOrd="0" parTransId="{4E44CC8F-5736-4C41-9FD0-F3DD71821B97}" sibTransId="{D36D6127-384C-4E89-AB85-F1C9632121F1}"/>
    <dgm:cxn modelId="{71AEB5E7-6AE1-405D-A29E-781D663759E1}" type="presOf" srcId="{DB62F9AD-F4B0-463A-9596-7A41CF364CE4}" destId="{84B105F3-E4AC-4893-B4A4-282A060686B5}" srcOrd="1" destOrd="0" presId="urn:microsoft.com/office/officeart/2005/8/layout/radial1"/>
    <dgm:cxn modelId="{02A36038-FE3D-4431-9016-2ADDE7BEE5F3}" srcId="{5CB8BB4B-9A1D-4669-AA23-B26A0D2FB508}" destId="{CDC0B066-60E2-4C0F-8D91-243DE5C879D7}" srcOrd="6" destOrd="0" parTransId="{44B9BCD4-A182-430D-B4C4-2D7411E18048}" sibTransId="{82F8BA2E-8CD2-4091-9310-F9642234A3B5}"/>
    <dgm:cxn modelId="{140449A2-B067-4210-BAD9-71CB2739EE4C}" type="presOf" srcId="{2E621B63-F2A3-4AEA-82B6-FC0FC1DD1285}" destId="{6B5D4853-226B-45C3-8AD9-460ECA4F9CC0}" srcOrd="0" destOrd="0" presId="urn:microsoft.com/office/officeart/2005/8/layout/radial1"/>
    <dgm:cxn modelId="{53DEC001-95EE-4A11-BC73-C348491E0CCB}" type="presOf" srcId="{2C581894-F9A4-44CC-8E4C-2FC9585E6F22}" destId="{11ADE21E-AD0F-46E2-9741-9E0E531A73B7}" srcOrd="1" destOrd="0" presId="urn:microsoft.com/office/officeart/2005/8/layout/radial1"/>
    <dgm:cxn modelId="{F9B02E2D-67FE-454E-8104-8CFF3833CFA9}" type="presOf" srcId="{44B9BCD4-A182-430D-B4C4-2D7411E18048}" destId="{ADDEA04A-66F2-45A1-B6FA-0EA4CE02588B}" srcOrd="0" destOrd="0" presId="urn:microsoft.com/office/officeart/2005/8/layout/radial1"/>
    <dgm:cxn modelId="{68437C2B-AE07-4590-9A54-1B3E4592AFE2}" type="presOf" srcId="{AEF34F00-8866-41F1-89CD-03BC79CF5F13}" destId="{EFE47429-DF71-413C-AEF8-4E4B423EEFF0}" srcOrd="1" destOrd="0" presId="urn:microsoft.com/office/officeart/2005/8/layout/radial1"/>
    <dgm:cxn modelId="{B467436F-B675-45D4-99AD-14ABD712D066}" type="presOf" srcId="{1CB94308-D5AB-4B3A-989E-F8AF2936C323}" destId="{BB842882-DE40-4E78-8563-04374D31F19C}" srcOrd="0" destOrd="0" presId="urn:microsoft.com/office/officeart/2005/8/layout/radial1"/>
    <dgm:cxn modelId="{8FE9A4D7-DD5F-4779-A927-2B2C521F29C9}" type="presOf" srcId="{DB62F9AD-F4B0-463A-9596-7A41CF364CE4}" destId="{AB024F9C-CF65-4993-8330-1E56E269D0E0}" srcOrd="0" destOrd="0" presId="urn:microsoft.com/office/officeart/2005/8/layout/radial1"/>
    <dgm:cxn modelId="{F49DB121-B63B-4B10-A730-6171655D43F4}" type="presOf" srcId="{2C581894-F9A4-44CC-8E4C-2FC9585E6F22}" destId="{FAB9A3A0-D0B5-4FC2-9AE9-F2A2FEB81A3E}" srcOrd="0" destOrd="0" presId="urn:microsoft.com/office/officeart/2005/8/layout/radial1"/>
    <dgm:cxn modelId="{D0512CF4-FF89-46F6-A2F2-A727F3E15129}" type="presOf" srcId="{6AF28072-AEDB-4F1C-B75A-7B593E27C586}" destId="{44900DA6-FA46-4789-9808-7F4D9CC2AEEE}" srcOrd="1" destOrd="0" presId="urn:microsoft.com/office/officeart/2005/8/layout/radial1"/>
    <dgm:cxn modelId="{9467F311-F766-4264-AD65-620E3542A193}" type="presOf" srcId="{57AE1912-D6E1-476E-A121-6CEB5C93AE5C}" destId="{58C80163-46C8-4640-B8C9-6441CD23702B}" srcOrd="0" destOrd="0" presId="urn:microsoft.com/office/officeart/2005/8/layout/radial1"/>
    <dgm:cxn modelId="{1B2F1BD2-F993-4276-AD6A-4C1AE237EEC4}" type="presOf" srcId="{6AF28072-AEDB-4F1C-B75A-7B593E27C586}" destId="{6744FD41-0A63-4D30-B6EA-BB0E9DD6DA05}" srcOrd="0" destOrd="0" presId="urn:microsoft.com/office/officeart/2005/8/layout/radial1"/>
    <dgm:cxn modelId="{CD907D11-BAFC-4CA0-9422-9CCA6F71C9DB}" type="presOf" srcId="{01F9F0B3-E008-4F5F-A374-DE6916F3638F}" destId="{030561C7-920D-442E-9562-0694796B3F78}" srcOrd="0" destOrd="0" presId="urn:microsoft.com/office/officeart/2005/8/layout/radial1"/>
    <dgm:cxn modelId="{82193148-0CBF-45BF-A690-C16FCFBBBF85}" type="presOf" srcId="{CDC0B066-60E2-4C0F-8D91-243DE5C879D7}" destId="{611FA322-DFF5-4998-87A0-E38001E8F905}" srcOrd="0" destOrd="0" presId="urn:microsoft.com/office/officeart/2005/8/layout/radial1"/>
    <dgm:cxn modelId="{11B34173-E3EE-47AB-B1BA-07E1AD974648}" type="presOf" srcId="{A77FE9A3-0144-4E06-A117-16065B0D334D}" destId="{2EB80455-8C1B-4A81-8B7B-033D7D6C8BC1}" srcOrd="0" destOrd="0" presId="urn:microsoft.com/office/officeart/2005/8/layout/radial1"/>
    <dgm:cxn modelId="{5595CDC1-3701-4696-A93B-E90C8D5FB3F1}" srcId="{01F9F0B3-E008-4F5F-A374-DE6916F3638F}" destId="{5CB8BB4B-9A1D-4669-AA23-B26A0D2FB508}" srcOrd="0" destOrd="0" parTransId="{128B0940-43C5-4345-BE64-BAF0EA38B3EB}" sibTransId="{099F43EC-D5B7-4056-A3C5-6458919D1B6A}"/>
    <dgm:cxn modelId="{16EDF94B-3C18-4E7B-857B-C08DFAB57769}" type="presOf" srcId="{4E44CC8F-5736-4C41-9FD0-F3DD71821B97}" destId="{2C70FC99-0DAE-464E-878F-AECA53D48323}" srcOrd="1" destOrd="0" presId="urn:microsoft.com/office/officeart/2005/8/layout/radial1"/>
    <dgm:cxn modelId="{51DBB209-1740-4CDB-889B-F1F8787DAAC6}" srcId="{5CB8BB4B-9A1D-4669-AA23-B26A0D2FB508}" destId="{D0593D93-FA40-49CA-B58D-24079227C2D4}" srcOrd="1" destOrd="0" parTransId="{6AF28072-AEDB-4F1C-B75A-7B593E27C586}" sibTransId="{B438D278-BEEB-489D-BEB9-BE1EBA422E6E}"/>
    <dgm:cxn modelId="{7F4434D9-A8C5-4BD8-88A3-5BBC420D7B6A}" type="presOf" srcId="{F30D3122-F23A-485D-B997-414170DD5F34}" destId="{ED52111A-B868-4FFB-B30E-802BBDA65EBB}" srcOrd="0" destOrd="0" presId="urn:microsoft.com/office/officeart/2005/8/layout/radial1"/>
    <dgm:cxn modelId="{75433732-6C03-4858-ADDE-7D7C3B992439}" type="presOf" srcId="{2075ADD5-5166-48AB-BC2A-40E69CF61192}" destId="{9DDCC649-9849-4775-A85E-4F7681DF1238}" srcOrd="0" destOrd="0" presId="urn:microsoft.com/office/officeart/2005/8/layout/radial1"/>
    <dgm:cxn modelId="{C6805FC8-1312-435D-8D62-A4573DC8C3DA}" srcId="{5CB8BB4B-9A1D-4669-AA23-B26A0D2FB508}" destId="{7E7229DF-E3A6-4D95-9BAB-BC469675E861}" srcOrd="3" destOrd="0" parTransId="{F90B54BA-5B88-4379-9A50-057365C80721}" sibTransId="{B2AA2586-D8C0-42FB-99AF-B357E7C625EA}"/>
    <dgm:cxn modelId="{F1987F67-B9CC-4FB0-A0C1-2ECAEF956069}" type="presOf" srcId="{F90B54BA-5B88-4379-9A50-057365C80721}" destId="{1A7ADA24-B23A-4A77-B309-1EA7AAB063E7}" srcOrd="1" destOrd="0" presId="urn:microsoft.com/office/officeart/2005/8/layout/radial1"/>
    <dgm:cxn modelId="{014EB88A-C649-4D58-BF80-88A4A674E615}" type="presOf" srcId="{D0593D93-FA40-49CA-B58D-24079227C2D4}" destId="{1CF44561-202E-4AD3-8A00-B35A5D2E0ECC}" srcOrd="0" destOrd="0" presId="urn:microsoft.com/office/officeart/2005/8/layout/radial1"/>
    <dgm:cxn modelId="{C46439F7-31A0-42B5-B488-93608494CC68}" srcId="{5CB8BB4B-9A1D-4669-AA23-B26A0D2FB508}" destId="{3DFEBC3E-9774-4FB8-A518-EC18C0991DE0}" srcOrd="0" destOrd="0" parTransId="{DB62F9AD-F4B0-463A-9596-7A41CF364CE4}" sibTransId="{7F0E5B9F-30BA-4669-8644-3E8718AD7550}"/>
    <dgm:cxn modelId="{5D4958B0-908D-406C-8CA0-ED094835B886}" srcId="{5CB8BB4B-9A1D-4669-AA23-B26A0D2FB508}" destId="{A77FE9A3-0144-4E06-A117-16065B0D334D}" srcOrd="8" destOrd="0" parTransId="{2C581894-F9A4-44CC-8E4C-2FC9585E6F22}" sibTransId="{121E7060-D497-45E5-8FF5-7FF390D2E8D4}"/>
    <dgm:cxn modelId="{5851F07C-9114-40CB-9E9F-EFA38A4ABF20}" type="presOf" srcId="{F90B54BA-5B88-4379-9A50-057365C80721}" destId="{CAC86C03-6C79-4A1E-B464-1C0D5200F64B}" srcOrd="0" destOrd="0" presId="urn:microsoft.com/office/officeart/2005/8/layout/radial1"/>
    <dgm:cxn modelId="{55269E33-1C5B-4C62-86E5-9582B763E1A8}" type="presOf" srcId="{AEF34F00-8866-41F1-89CD-03BC79CF5F13}" destId="{A4D12046-46B5-4551-8DDA-49F1CC41A0E0}" srcOrd="0" destOrd="0" presId="urn:microsoft.com/office/officeart/2005/8/layout/radial1"/>
    <dgm:cxn modelId="{4E05F22E-A778-4FB0-BC2C-009D1F9B752A}" type="presOf" srcId="{F30D3122-F23A-485D-B997-414170DD5F34}" destId="{ADCFF01C-74D8-4DA8-AA59-8857AD34566C}" srcOrd="1" destOrd="0" presId="urn:microsoft.com/office/officeart/2005/8/layout/radial1"/>
    <dgm:cxn modelId="{FE49274A-9FB9-46E4-AECB-12CBA1B8FAE8}" type="presOf" srcId="{7E7229DF-E3A6-4D95-9BAB-BC469675E861}" destId="{56B1289E-0E38-4689-A749-256AFFC95A21}" srcOrd="0" destOrd="0" presId="urn:microsoft.com/office/officeart/2005/8/layout/radial1"/>
    <dgm:cxn modelId="{8777B5A6-756A-4EDB-A517-80A8E6BB0E2D}" srcId="{5CB8BB4B-9A1D-4669-AA23-B26A0D2FB508}" destId="{2075ADD5-5166-48AB-BC2A-40E69CF61192}" srcOrd="7" destOrd="0" parTransId="{2E621B63-F2A3-4AEA-82B6-FC0FC1DD1285}" sibTransId="{63418711-E79F-4FA9-A7EC-A868CB73B9C6}"/>
    <dgm:cxn modelId="{FF9DF4D7-C096-47D0-80C5-8832EF1A9E25}" type="presOf" srcId="{5CB8BB4B-9A1D-4669-AA23-B26A0D2FB508}" destId="{AF15FC98-CA35-4F4A-9D17-1A1F6C751922}" srcOrd="0" destOrd="0" presId="urn:microsoft.com/office/officeart/2005/8/layout/radial1"/>
    <dgm:cxn modelId="{DCBE41AE-2634-4285-B3B5-F69F4EFB46F6}" srcId="{5CB8BB4B-9A1D-4669-AA23-B26A0D2FB508}" destId="{F4303718-DED2-40F0-99D9-A983C6D0E131}" srcOrd="2" destOrd="0" parTransId="{AEF34F00-8866-41F1-89CD-03BC79CF5F13}" sibTransId="{ED8C3ACB-5F02-4309-BC60-1402B0E43F32}"/>
    <dgm:cxn modelId="{99765663-6C57-46EC-8160-2B7200730744}" srcId="{5CB8BB4B-9A1D-4669-AA23-B26A0D2FB508}" destId="{1CB94308-D5AB-4B3A-989E-F8AF2936C323}" srcOrd="5" destOrd="0" parTransId="{F30D3122-F23A-485D-B997-414170DD5F34}" sibTransId="{D03ECCBC-1EF9-4D42-A913-45DF9A7FD53D}"/>
    <dgm:cxn modelId="{6436DB52-E2D7-4E44-BEFE-F4FC4F9ADAEE}" type="presParOf" srcId="{030561C7-920D-442E-9562-0694796B3F78}" destId="{AF15FC98-CA35-4F4A-9D17-1A1F6C751922}" srcOrd="0" destOrd="0" presId="urn:microsoft.com/office/officeart/2005/8/layout/radial1"/>
    <dgm:cxn modelId="{88290173-D5C5-4166-8374-3EE5C8BB0B1E}" type="presParOf" srcId="{030561C7-920D-442E-9562-0694796B3F78}" destId="{AB024F9C-CF65-4993-8330-1E56E269D0E0}" srcOrd="1" destOrd="0" presId="urn:microsoft.com/office/officeart/2005/8/layout/radial1"/>
    <dgm:cxn modelId="{A1A9A14E-5987-46DC-B8A7-86BB95EEF569}" type="presParOf" srcId="{AB024F9C-CF65-4993-8330-1E56E269D0E0}" destId="{84B105F3-E4AC-4893-B4A4-282A060686B5}" srcOrd="0" destOrd="0" presId="urn:microsoft.com/office/officeart/2005/8/layout/radial1"/>
    <dgm:cxn modelId="{B43E0086-235C-4D96-9626-FD6739B92E65}" type="presParOf" srcId="{030561C7-920D-442E-9562-0694796B3F78}" destId="{FA57AE2A-17CD-4FC4-BC04-CC47AF2D6A68}" srcOrd="2" destOrd="0" presId="urn:microsoft.com/office/officeart/2005/8/layout/radial1"/>
    <dgm:cxn modelId="{5DBECA82-07D8-4673-B5BF-14A489ED2FB3}" type="presParOf" srcId="{030561C7-920D-442E-9562-0694796B3F78}" destId="{6744FD41-0A63-4D30-B6EA-BB0E9DD6DA05}" srcOrd="3" destOrd="0" presId="urn:microsoft.com/office/officeart/2005/8/layout/radial1"/>
    <dgm:cxn modelId="{37D8117B-060A-4B9C-BB9C-EB77BF0D6A52}" type="presParOf" srcId="{6744FD41-0A63-4D30-B6EA-BB0E9DD6DA05}" destId="{44900DA6-FA46-4789-9808-7F4D9CC2AEEE}" srcOrd="0" destOrd="0" presId="urn:microsoft.com/office/officeart/2005/8/layout/radial1"/>
    <dgm:cxn modelId="{5631024E-410F-43E6-9C9C-3B08186F16C5}" type="presParOf" srcId="{030561C7-920D-442E-9562-0694796B3F78}" destId="{1CF44561-202E-4AD3-8A00-B35A5D2E0ECC}" srcOrd="4" destOrd="0" presId="urn:microsoft.com/office/officeart/2005/8/layout/radial1"/>
    <dgm:cxn modelId="{27931CBE-EFE3-488D-9135-168F6ED1627E}" type="presParOf" srcId="{030561C7-920D-442E-9562-0694796B3F78}" destId="{A4D12046-46B5-4551-8DDA-49F1CC41A0E0}" srcOrd="5" destOrd="0" presId="urn:microsoft.com/office/officeart/2005/8/layout/radial1"/>
    <dgm:cxn modelId="{E289C2F4-7CA9-452C-960E-803B67A8BB65}" type="presParOf" srcId="{A4D12046-46B5-4551-8DDA-49F1CC41A0E0}" destId="{EFE47429-DF71-413C-AEF8-4E4B423EEFF0}" srcOrd="0" destOrd="0" presId="urn:microsoft.com/office/officeart/2005/8/layout/radial1"/>
    <dgm:cxn modelId="{4E53E265-0707-4B0D-8187-918B48AD00DD}" type="presParOf" srcId="{030561C7-920D-442E-9562-0694796B3F78}" destId="{245D9566-FB37-4E67-9CA1-E4B4FCAFD1A6}" srcOrd="6" destOrd="0" presId="urn:microsoft.com/office/officeart/2005/8/layout/radial1"/>
    <dgm:cxn modelId="{816F4481-E1D0-4DCD-8EEE-683D0AD9EF6D}" type="presParOf" srcId="{030561C7-920D-442E-9562-0694796B3F78}" destId="{CAC86C03-6C79-4A1E-B464-1C0D5200F64B}" srcOrd="7" destOrd="0" presId="urn:microsoft.com/office/officeart/2005/8/layout/radial1"/>
    <dgm:cxn modelId="{6F030674-D08F-41C3-862F-EDE1A9B7A052}" type="presParOf" srcId="{CAC86C03-6C79-4A1E-B464-1C0D5200F64B}" destId="{1A7ADA24-B23A-4A77-B309-1EA7AAB063E7}" srcOrd="0" destOrd="0" presId="urn:microsoft.com/office/officeart/2005/8/layout/radial1"/>
    <dgm:cxn modelId="{CA1D4A39-386A-4FBA-9C62-81A42E54FED8}" type="presParOf" srcId="{030561C7-920D-442E-9562-0694796B3F78}" destId="{56B1289E-0E38-4689-A749-256AFFC95A21}" srcOrd="8" destOrd="0" presId="urn:microsoft.com/office/officeart/2005/8/layout/radial1"/>
    <dgm:cxn modelId="{FCFC66E2-B06D-4A70-90B8-6B923E84FA87}" type="presParOf" srcId="{030561C7-920D-442E-9562-0694796B3F78}" destId="{8906C40F-51F3-4301-86DC-122EBB4646F4}" srcOrd="9" destOrd="0" presId="urn:microsoft.com/office/officeart/2005/8/layout/radial1"/>
    <dgm:cxn modelId="{9915412E-CD1D-4A84-883E-1CF414CB4EB9}" type="presParOf" srcId="{8906C40F-51F3-4301-86DC-122EBB4646F4}" destId="{2C70FC99-0DAE-464E-878F-AECA53D48323}" srcOrd="0" destOrd="0" presId="urn:microsoft.com/office/officeart/2005/8/layout/radial1"/>
    <dgm:cxn modelId="{1ADAE0C0-24E8-4507-A51A-EE9794D93438}" type="presParOf" srcId="{030561C7-920D-442E-9562-0694796B3F78}" destId="{58C80163-46C8-4640-B8C9-6441CD23702B}" srcOrd="10" destOrd="0" presId="urn:microsoft.com/office/officeart/2005/8/layout/radial1"/>
    <dgm:cxn modelId="{8A04159E-992B-4F19-B495-435D81B8AC1C}" type="presParOf" srcId="{030561C7-920D-442E-9562-0694796B3F78}" destId="{ED52111A-B868-4FFB-B30E-802BBDA65EBB}" srcOrd="11" destOrd="0" presId="urn:microsoft.com/office/officeart/2005/8/layout/radial1"/>
    <dgm:cxn modelId="{F8682276-80D0-40D2-A0D4-278D3ADB5EE7}" type="presParOf" srcId="{ED52111A-B868-4FFB-B30E-802BBDA65EBB}" destId="{ADCFF01C-74D8-4DA8-AA59-8857AD34566C}" srcOrd="0" destOrd="0" presId="urn:microsoft.com/office/officeart/2005/8/layout/radial1"/>
    <dgm:cxn modelId="{A50858C3-8DE4-4FE1-B36B-2292EC67E7C4}" type="presParOf" srcId="{030561C7-920D-442E-9562-0694796B3F78}" destId="{BB842882-DE40-4E78-8563-04374D31F19C}" srcOrd="12" destOrd="0" presId="urn:microsoft.com/office/officeart/2005/8/layout/radial1"/>
    <dgm:cxn modelId="{EE37B87D-B54E-4D1E-8534-2DFB18098905}" type="presParOf" srcId="{030561C7-920D-442E-9562-0694796B3F78}" destId="{ADDEA04A-66F2-45A1-B6FA-0EA4CE02588B}" srcOrd="13" destOrd="0" presId="urn:microsoft.com/office/officeart/2005/8/layout/radial1"/>
    <dgm:cxn modelId="{5FA5354F-07E2-4D8C-AD46-0976AE3B3078}" type="presParOf" srcId="{ADDEA04A-66F2-45A1-B6FA-0EA4CE02588B}" destId="{466C77EF-3B28-4629-A0F7-0D6B1D9EAE93}" srcOrd="0" destOrd="0" presId="urn:microsoft.com/office/officeart/2005/8/layout/radial1"/>
    <dgm:cxn modelId="{29FF3706-4996-4DAD-B164-65D40AAAFAE4}" type="presParOf" srcId="{030561C7-920D-442E-9562-0694796B3F78}" destId="{611FA322-DFF5-4998-87A0-E38001E8F905}" srcOrd="14" destOrd="0" presId="urn:microsoft.com/office/officeart/2005/8/layout/radial1"/>
    <dgm:cxn modelId="{C1560E8E-C22E-426C-8380-ADFC178075B5}" type="presParOf" srcId="{030561C7-920D-442E-9562-0694796B3F78}" destId="{6B5D4853-226B-45C3-8AD9-460ECA4F9CC0}" srcOrd="15" destOrd="0" presId="urn:microsoft.com/office/officeart/2005/8/layout/radial1"/>
    <dgm:cxn modelId="{B8F4705A-7A4B-4FFE-98DC-67B01AD16B6D}" type="presParOf" srcId="{6B5D4853-226B-45C3-8AD9-460ECA4F9CC0}" destId="{FCED63F9-A447-4DB9-8E86-BF7842AC1528}" srcOrd="0" destOrd="0" presId="urn:microsoft.com/office/officeart/2005/8/layout/radial1"/>
    <dgm:cxn modelId="{E07C0B53-6D9D-4577-9A4F-3437BA9C32A7}" type="presParOf" srcId="{030561C7-920D-442E-9562-0694796B3F78}" destId="{9DDCC649-9849-4775-A85E-4F7681DF1238}" srcOrd="16" destOrd="0" presId="urn:microsoft.com/office/officeart/2005/8/layout/radial1"/>
    <dgm:cxn modelId="{3D7E3CB9-CE15-46A1-8942-D70DCF4C1745}" type="presParOf" srcId="{030561C7-920D-442E-9562-0694796B3F78}" destId="{FAB9A3A0-D0B5-4FC2-9AE9-F2A2FEB81A3E}" srcOrd="17" destOrd="0" presId="urn:microsoft.com/office/officeart/2005/8/layout/radial1"/>
    <dgm:cxn modelId="{BF1CF746-D635-408F-9080-885F3A5897CE}" type="presParOf" srcId="{FAB9A3A0-D0B5-4FC2-9AE9-F2A2FEB81A3E}" destId="{11ADE21E-AD0F-46E2-9741-9E0E531A73B7}" srcOrd="0" destOrd="0" presId="urn:microsoft.com/office/officeart/2005/8/layout/radial1"/>
    <dgm:cxn modelId="{0F788D0A-0E84-414C-BF73-747C31A549FA}" type="presParOf" srcId="{030561C7-920D-442E-9562-0694796B3F78}" destId="{2EB80455-8C1B-4A81-8B7B-033D7D6C8BC1}"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0.79915</cdr:x>
      <cdr:y>0.32629</cdr:y>
    </cdr:from>
    <cdr:to>
      <cdr:x>0.96888</cdr:x>
      <cdr:y>0.40845</cdr:y>
    </cdr:to>
    <cdr:sp macro="" textlink="">
      <cdr:nvSpPr>
        <cdr:cNvPr id="2" name="TextBox 1"/>
        <cdr:cNvSpPr txBox="1"/>
      </cdr:nvSpPr>
      <cdr:spPr>
        <a:xfrm xmlns:a="http://schemas.openxmlformats.org/drawingml/2006/main">
          <a:off x="6709558" y="1650670"/>
          <a:ext cx="1425039" cy="4156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$50s-$100s</a:t>
          </a:r>
          <a:endParaRPr lang="en-US" sz="1600" b="1" dirty="0"/>
        </a:p>
      </cdr:txBody>
    </cdr:sp>
  </cdr:relSizeAnchor>
  <cdr:relSizeAnchor xmlns:cdr="http://schemas.openxmlformats.org/drawingml/2006/chartDrawing">
    <cdr:from>
      <cdr:x>0.80096</cdr:x>
      <cdr:y>0.47718</cdr:y>
    </cdr:from>
    <cdr:to>
      <cdr:x>0.97069</cdr:x>
      <cdr:y>0.55934</cdr:y>
    </cdr:to>
    <cdr:sp macro="" textlink="">
      <cdr:nvSpPr>
        <cdr:cNvPr id="3" name="TextBox 1"/>
        <cdr:cNvSpPr txBox="1"/>
      </cdr:nvSpPr>
      <cdr:spPr>
        <a:xfrm xmlns:a="http://schemas.openxmlformats.org/drawingml/2006/main">
          <a:off x="6724733" y="2413990"/>
          <a:ext cx="1425039" cy="415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$10s-$</a:t>
          </a:r>
          <a:r>
            <a:rPr lang="en-US" sz="1600" b="1" dirty="0"/>
            <a:t>2</a:t>
          </a:r>
          <a:r>
            <a:rPr lang="en-US" sz="1600" b="1" dirty="0" smtClean="0"/>
            <a:t>0s</a:t>
          </a:r>
          <a:endParaRPr lang="en-US" sz="1600" b="1" dirty="0"/>
        </a:p>
      </cdr:txBody>
    </cdr:sp>
  </cdr:relSizeAnchor>
  <cdr:relSizeAnchor xmlns:cdr="http://schemas.openxmlformats.org/drawingml/2006/chartDrawing">
    <cdr:from>
      <cdr:x>0.79852</cdr:x>
      <cdr:y>0.64215</cdr:y>
    </cdr:from>
    <cdr:to>
      <cdr:x>0.96825</cdr:x>
      <cdr:y>0.72431</cdr:y>
    </cdr:to>
    <cdr:sp macro="" textlink="">
      <cdr:nvSpPr>
        <cdr:cNvPr id="4" name="TextBox 1"/>
        <cdr:cNvSpPr txBox="1"/>
      </cdr:nvSpPr>
      <cdr:spPr>
        <a:xfrm xmlns:a="http://schemas.openxmlformats.org/drawingml/2006/main">
          <a:off x="6704281" y="3248562"/>
          <a:ext cx="1425039" cy="415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$1s-$</a:t>
          </a:r>
          <a:r>
            <a:rPr lang="en-US" sz="1600" b="1" dirty="0"/>
            <a:t>5</a:t>
          </a:r>
          <a:r>
            <a:rPr lang="en-US" sz="1600" b="1" dirty="0" smtClean="0"/>
            <a:t>s</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0.80729</cdr:x>
      <cdr:y>0.36428</cdr:y>
    </cdr:from>
    <cdr:to>
      <cdr:x>0.99808</cdr:x>
      <cdr:y>0.51139</cdr:y>
    </cdr:to>
    <cdr:sp macro="" textlink="">
      <cdr:nvSpPr>
        <cdr:cNvPr id="3" name="TextBox 1"/>
        <cdr:cNvSpPr txBox="1"/>
      </cdr:nvSpPr>
      <cdr:spPr>
        <a:xfrm xmlns:a="http://schemas.openxmlformats.org/drawingml/2006/main">
          <a:off x="7054988" y="1941009"/>
          <a:ext cx="1667335" cy="7838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C00000"/>
              </a:solidFill>
            </a:rPr>
            <a:t>Receipts</a:t>
          </a:r>
        </a:p>
        <a:p xmlns:a="http://schemas.openxmlformats.org/drawingml/2006/main">
          <a:r>
            <a:rPr lang="en-US" sz="1600" b="1" dirty="0">
              <a:solidFill>
                <a:srgbClr val="C00000"/>
              </a:solidFill>
            </a:rPr>
            <a:t>+0.7%</a:t>
          </a:r>
          <a:r>
            <a:rPr lang="en-US" sz="1600" b="1" baseline="0" dirty="0">
              <a:solidFill>
                <a:srgbClr val="C00000"/>
              </a:solidFill>
            </a:rPr>
            <a:t> YTD 2013</a:t>
          </a:r>
          <a:endParaRPr lang="en-US" sz="1600" b="1" dirty="0">
            <a:solidFill>
              <a:srgbClr val="C00000"/>
            </a:solidFill>
          </a:endParaRPr>
        </a:p>
        <a:p xmlns:a="http://schemas.openxmlformats.org/drawingml/2006/main">
          <a:endParaRPr lang="en-US" sz="1600" b="1" dirty="0">
            <a:solidFill>
              <a:srgbClr val="C00000"/>
            </a:solidFill>
          </a:endParaRPr>
        </a:p>
      </cdr:txBody>
    </cdr:sp>
  </cdr:relSizeAnchor>
  <cdr:relSizeAnchor xmlns:cdr="http://schemas.openxmlformats.org/drawingml/2006/chartDrawing">
    <cdr:from>
      <cdr:x>0.54079</cdr:x>
      <cdr:y>0.4768</cdr:y>
    </cdr:from>
    <cdr:to>
      <cdr:x>0.74956</cdr:x>
      <cdr:y>0.59649</cdr:y>
    </cdr:to>
    <cdr:sp macro="" textlink="">
      <cdr:nvSpPr>
        <cdr:cNvPr id="10" name="TextBox 9"/>
        <cdr:cNvSpPr txBox="1"/>
      </cdr:nvSpPr>
      <cdr:spPr>
        <a:xfrm xmlns:a="http://schemas.openxmlformats.org/drawingml/2006/main">
          <a:off x="4726034" y="2540599"/>
          <a:ext cx="1824464" cy="63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a:t>Recirculation</a:t>
          </a:r>
          <a:r>
            <a:rPr lang="en-US" sz="1400" b="1" baseline="0" dirty="0"/>
            <a:t> Policy </a:t>
          </a:r>
          <a:r>
            <a:rPr lang="en-US" sz="1400" b="1" baseline="0" dirty="0" smtClean="0"/>
            <a:t>Implemented </a:t>
          </a:r>
          <a:endParaRPr lang="en-US" sz="1400" b="1" dirty="0"/>
        </a:p>
      </cdr:txBody>
    </cdr:sp>
  </cdr:relSizeAnchor>
  <cdr:relSizeAnchor xmlns:cdr="http://schemas.openxmlformats.org/drawingml/2006/chartDrawing">
    <cdr:from>
      <cdr:x>0.75201</cdr:x>
      <cdr:y>0.27821</cdr:y>
    </cdr:from>
    <cdr:to>
      <cdr:x>0.75201</cdr:x>
      <cdr:y>0.56995</cdr:y>
    </cdr:to>
    <cdr:cxnSp macro="">
      <cdr:nvCxnSpPr>
        <cdr:cNvPr id="12" name="Straight Connector 11"/>
        <cdr:cNvCxnSpPr/>
      </cdr:nvCxnSpPr>
      <cdr:spPr>
        <a:xfrm xmlns:a="http://schemas.openxmlformats.org/drawingml/2006/main">
          <a:off x="6571899" y="1482439"/>
          <a:ext cx="0" cy="1554507"/>
        </a:xfrm>
        <a:prstGeom xmlns:a="http://schemas.openxmlformats.org/drawingml/2006/main" prst="line">
          <a:avLst/>
        </a:prstGeom>
        <a:ln xmlns:a="http://schemas.openxmlformats.org/drawingml/2006/main" w="317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0.41314</cdr:x>
      <cdr:y>0.07932</cdr:y>
    </cdr:from>
    <cdr:to>
      <cdr:x>0.49744</cdr:x>
      <cdr:y>0.24915</cdr:y>
    </cdr:to>
    <cdr:sp macro="" textlink="">
      <cdr:nvSpPr>
        <cdr:cNvPr id="2" name="TextBox 1"/>
        <cdr:cNvSpPr txBox="1"/>
      </cdr:nvSpPr>
      <cdr:spPr>
        <a:xfrm xmlns:a="http://schemas.openxmlformats.org/drawingml/2006/main">
          <a:off x="4481513" y="42703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latin typeface="Times New Roman" pitchFamily="18" charset="0"/>
              <a:cs typeface="Times New Roman" pitchFamily="18" charset="0"/>
            </a:rPr>
            <a:t>New optical</a:t>
          </a:r>
        </a:p>
        <a:p xmlns:a="http://schemas.openxmlformats.org/drawingml/2006/main">
          <a:r>
            <a:rPr lang="en-US" sz="1100">
              <a:latin typeface="Times New Roman" pitchFamily="18" charset="0"/>
              <a:cs typeface="Times New Roman" pitchFamily="18" charset="0"/>
            </a:rPr>
            <a:t>sorting sensor</a:t>
          </a:r>
        </a:p>
      </cdr:txBody>
    </cdr:sp>
  </cdr:relSizeAnchor>
  <cdr:relSizeAnchor xmlns:cdr="http://schemas.openxmlformats.org/drawingml/2006/chartDrawing">
    <cdr:from>
      <cdr:x>0.58327</cdr:x>
      <cdr:y>0.08595</cdr:y>
    </cdr:from>
    <cdr:to>
      <cdr:x>0.66757</cdr:x>
      <cdr:y>0.25579</cdr:y>
    </cdr:to>
    <cdr:sp macro="" textlink="">
      <cdr:nvSpPr>
        <cdr:cNvPr id="3" name="TextBox 2"/>
        <cdr:cNvSpPr txBox="1"/>
      </cdr:nvSpPr>
      <cdr:spPr>
        <a:xfrm xmlns:a="http://schemas.openxmlformats.org/drawingml/2006/main">
          <a:off x="6326981" y="4627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latin typeface="Times New Roman" pitchFamily="18" charset="0"/>
              <a:cs typeface="Times New Roman" pitchFamily="18" charset="0"/>
            </a:rPr>
            <a:t>Conditioning of </a:t>
          </a:r>
        </a:p>
        <a:p xmlns:a="http://schemas.openxmlformats.org/drawingml/2006/main">
          <a:r>
            <a:rPr lang="en-US" sz="1100">
              <a:latin typeface="Times New Roman" pitchFamily="18" charset="0"/>
              <a:cs typeface="Times New Roman" pitchFamily="18" charset="0"/>
            </a:rPr>
            <a:t>misfaced notes</a:t>
          </a:r>
        </a:p>
      </cdr:txBody>
    </cdr:sp>
  </cdr:relSizeAnchor>
  <cdr:relSizeAnchor xmlns:cdr="http://schemas.openxmlformats.org/drawingml/2006/chartDrawing">
    <cdr:from>
      <cdr:x>0.77865</cdr:x>
      <cdr:y>0.09258</cdr:y>
    </cdr:from>
    <cdr:to>
      <cdr:x>0.86294</cdr:x>
      <cdr:y>0.26242</cdr:y>
    </cdr:to>
    <cdr:sp macro="" textlink="">
      <cdr:nvSpPr>
        <cdr:cNvPr id="4" name="TextBox 3"/>
        <cdr:cNvSpPr txBox="1"/>
      </cdr:nvSpPr>
      <cdr:spPr>
        <a:xfrm xmlns:a="http://schemas.openxmlformats.org/drawingml/2006/main">
          <a:off x="8446293" y="4984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latin typeface="Times New Roman" pitchFamily="18" charset="0"/>
              <a:cs typeface="Times New Roman" pitchFamily="18" charset="0"/>
            </a:rPr>
            <a:t>Misfaced notes </a:t>
          </a:r>
        </a:p>
        <a:p xmlns:a="http://schemas.openxmlformats.org/drawingml/2006/main">
          <a:r>
            <a:rPr lang="en-US" sz="1100" dirty="0" smtClean="0">
              <a:latin typeface="Times New Roman" pitchFamily="18" charset="0"/>
              <a:cs typeface="Times New Roman" pitchFamily="18" charset="0"/>
            </a:rPr>
            <a:t>policy</a:t>
          </a:r>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0.48242</cdr:x>
      <cdr:y>0.16646</cdr:y>
    </cdr:from>
    <cdr:to>
      <cdr:x>0.48462</cdr:x>
      <cdr:y>0.82325</cdr:y>
    </cdr:to>
    <cdr:cxnSp macro="">
      <cdr:nvCxnSpPr>
        <cdr:cNvPr id="6" name="Straight Connector 5"/>
        <cdr:cNvCxnSpPr/>
      </cdr:nvCxnSpPr>
      <cdr:spPr>
        <a:xfrm xmlns:a="http://schemas.openxmlformats.org/drawingml/2006/main" flipH="1" flipV="1">
          <a:off x="3248672" y="894235"/>
          <a:ext cx="14815" cy="3528342"/>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0.63606</cdr:x>
      <cdr:y>0.16248</cdr:y>
    </cdr:from>
    <cdr:to>
      <cdr:x>0.64154</cdr:x>
      <cdr:y>0.81927</cdr:y>
    </cdr:to>
    <cdr:cxnSp macro="">
      <cdr:nvCxnSpPr>
        <cdr:cNvPr id="8" name="Straight Connector 7"/>
        <cdr:cNvCxnSpPr/>
      </cdr:nvCxnSpPr>
      <cdr:spPr>
        <a:xfrm xmlns:a="http://schemas.openxmlformats.org/drawingml/2006/main" flipH="1" flipV="1">
          <a:off x="4283371" y="872838"/>
          <a:ext cx="36904" cy="3528341"/>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0.83805</cdr:x>
      <cdr:y>0.14743</cdr:y>
    </cdr:from>
    <cdr:to>
      <cdr:x>0.83915</cdr:x>
      <cdr:y>0.82191</cdr:y>
    </cdr:to>
    <cdr:cxnSp macro="">
      <cdr:nvCxnSpPr>
        <cdr:cNvPr id="10" name="Straight Connector 9"/>
        <cdr:cNvCxnSpPr/>
      </cdr:nvCxnSpPr>
      <cdr:spPr>
        <a:xfrm xmlns:a="http://schemas.openxmlformats.org/drawingml/2006/main" flipH="1" flipV="1">
          <a:off x="5643547" y="792025"/>
          <a:ext cx="7407" cy="3623374"/>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0.45293</cdr:x>
      <cdr:y>0.14035</cdr:y>
    </cdr:from>
    <cdr:to>
      <cdr:x>0.60928</cdr:x>
      <cdr:y>0.40372</cdr:y>
    </cdr:to>
    <cdr:sp macro="" textlink="">
      <cdr:nvSpPr>
        <cdr:cNvPr id="2" name="TextBox 1"/>
        <cdr:cNvSpPr txBox="1"/>
      </cdr:nvSpPr>
      <cdr:spPr>
        <a:xfrm xmlns:a="http://schemas.openxmlformats.org/drawingml/2006/main">
          <a:off x="3658394" y="609600"/>
          <a:ext cx="1262870" cy="11439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latin typeface="Arial" pitchFamily="34" charset="0"/>
              <a:cs typeface="Arial" pitchFamily="34" charset="0"/>
            </a:rPr>
            <a:t>Financial </a:t>
          </a:r>
        </a:p>
        <a:p xmlns:a="http://schemas.openxmlformats.org/drawingml/2006/main">
          <a:r>
            <a:rPr lang="en-US" sz="1800" dirty="0">
              <a:latin typeface="Arial" pitchFamily="34" charset="0"/>
              <a:cs typeface="Arial" pitchFamily="34" charset="0"/>
            </a:rPr>
            <a:t>Crisis</a:t>
          </a:r>
        </a:p>
      </cdr:txBody>
    </cdr:sp>
  </cdr:relSizeAnchor>
</c:userShapes>
</file>

<file path=ppt/drawings/drawing5.xml><?xml version="1.0" encoding="utf-8"?>
<c:userShapes xmlns:c="http://schemas.openxmlformats.org/drawingml/2006/chart">
  <cdr:relSizeAnchor xmlns:cdr="http://schemas.openxmlformats.org/drawingml/2006/chartDrawing">
    <cdr:from>
      <cdr:x>0.09472</cdr:x>
      <cdr:y>0.67787</cdr:y>
    </cdr:from>
    <cdr:to>
      <cdr:x>0.99454</cdr:x>
      <cdr:y>0.67787</cdr:y>
    </cdr:to>
    <cdr:cxnSp macro="">
      <cdr:nvCxnSpPr>
        <cdr:cNvPr id="3" name="Straight Connector 2"/>
        <cdr:cNvCxnSpPr/>
      </cdr:nvCxnSpPr>
      <cdr:spPr>
        <a:xfrm xmlns:a="http://schemas.openxmlformats.org/drawingml/2006/main">
          <a:off x="495299" y="2305049"/>
          <a:ext cx="4705350" cy="0"/>
        </a:xfrm>
        <a:prstGeom xmlns:a="http://schemas.openxmlformats.org/drawingml/2006/main" prst="line">
          <a:avLst/>
        </a:prstGeom>
        <a:ln xmlns:a="http://schemas.openxmlformats.org/drawingml/2006/main" w="25400">
          <a:solidFill>
            <a:srgbClr val="FF99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0.11354</cdr:x>
      <cdr:y>0.6732</cdr:y>
    </cdr:from>
    <cdr:to>
      <cdr:x>0.27384</cdr:x>
      <cdr:y>0.7326</cdr:y>
    </cdr:to>
    <cdr:sp macro="" textlink="">
      <cdr:nvSpPr>
        <cdr:cNvPr id="4" name="TextBox 3"/>
        <cdr:cNvSpPr txBox="1"/>
      </cdr:nvSpPr>
      <cdr:spPr>
        <a:xfrm xmlns:a="http://schemas.openxmlformats.org/drawingml/2006/main">
          <a:off x="951692" y="3488253"/>
          <a:ext cx="1343638"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latin typeface="Times New Roman" pitchFamily="18" charset="0"/>
              <a:cs typeface="Times New Roman" pitchFamily="18" charset="0"/>
            </a:rPr>
            <a:t>40 days payable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8BECCC-1265-410C-A829-3F6E936FBA8E}" type="datetimeFigureOut">
              <a:rPr lang="en-US" smtClean="0"/>
              <a:t>11/20/2013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C7B1BF-DD48-4011-AA05-9C125095E6C4}" type="slidenum">
              <a:rPr lang="en-US" smtClean="0"/>
              <a:t>‹#›</a:t>
            </a:fld>
            <a:endParaRPr lang="en-US"/>
          </a:p>
        </p:txBody>
      </p:sp>
    </p:spTree>
    <p:extLst>
      <p:ext uri="{BB962C8B-B14F-4D97-AF65-F5344CB8AC3E}">
        <p14:creationId xmlns:p14="http://schemas.microsoft.com/office/powerpoint/2010/main" val="184709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E3B67B5-08B0-48A8-BDDA-D1F50D0B768B}" type="datetimeFigureOut">
              <a:rPr lang="en-US"/>
              <a:pPr>
                <a:defRPr/>
              </a:pPr>
              <a:t>11/20/2013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041CE27-FA34-4900-84E6-0509148732AA}" type="slidenum">
              <a:rPr lang="en-US"/>
              <a:pPr>
                <a:defRPr/>
              </a:pPr>
              <a:t>‹#›</a:t>
            </a:fld>
            <a:endParaRPr lang="en-US"/>
          </a:p>
        </p:txBody>
      </p:sp>
    </p:spTree>
    <p:extLst>
      <p:ext uri="{BB962C8B-B14F-4D97-AF65-F5344CB8AC3E}">
        <p14:creationId xmlns:p14="http://schemas.microsoft.com/office/powerpoint/2010/main" val="800947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41CE27-FA34-4900-84E6-0509148732A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648200"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B10C49-1D13-44CB-874F-44769F5F5CA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F819E0A-5008-43DE-B021-9FFFEA2AF39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F819E0A-5008-43DE-B021-9FFFEA2AF39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DF819E0A-5008-43DE-B021-9FFFEA2AF39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A417D-DDAC-4091-9ABF-0A7D12B5EFAE}" type="slidenum">
              <a:rPr lang="en-US" smtClean="0"/>
              <a:pPr/>
              <a:t>15</a:t>
            </a:fld>
            <a:endParaRPr lang="en-US" dirty="0"/>
          </a:p>
        </p:txBody>
      </p:sp>
    </p:spTree>
    <p:extLst>
      <p:ext uri="{BB962C8B-B14F-4D97-AF65-F5344CB8AC3E}">
        <p14:creationId xmlns:p14="http://schemas.microsoft.com/office/powerpoint/2010/main" val="218247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F041CE27-FA34-4900-84E6-0509148732AA}" type="slidenum">
              <a:rPr lang="en-US" smtClean="0"/>
              <a:pPr>
                <a:defRPr/>
              </a:pPr>
              <a:t>16</a:t>
            </a:fld>
            <a:endParaRPr lang="en-US" dirty="0"/>
          </a:p>
        </p:txBody>
      </p:sp>
    </p:spTree>
    <p:extLst>
      <p:ext uri="{BB962C8B-B14F-4D97-AF65-F5344CB8AC3E}">
        <p14:creationId xmlns:p14="http://schemas.microsoft.com/office/powerpoint/2010/main" val="8724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F041CE27-FA34-4900-84E6-0509148732AA}" type="slidenum">
              <a:rPr lang="en-US" smtClean="0"/>
              <a:pPr>
                <a:defRPr/>
              </a:pPr>
              <a:t>17</a:t>
            </a:fld>
            <a:endParaRPr lang="en-US"/>
          </a:p>
        </p:txBody>
      </p:sp>
    </p:spTree>
    <p:extLst>
      <p:ext uri="{BB962C8B-B14F-4D97-AF65-F5344CB8AC3E}">
        <p14:creationId xmlns:p14="http://schemas.microsoft.com/office/powerpoint/2010/main" val="2774122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CE27-FA34-4900-84E6-0509148732AA}" type="slidenum">
              <a:rPr lang="en-US" smtClean="0"/>
              <a:pPr>
                <a:defRPr/>
              </a:pPr>
              <a:t>18</a:t>
            </a:fld>
            <a:endParaRPr lang="en-US"/>
          </a:p>
        </p:txBody>
      </p:sp>
    </p:spTree>
    <p:extLst>
      <p:ext uri="{BB962C8B-B14F-4D97-AF65-F5344CB8AC3E}">
        <p14:creationId xmlns:p14="http://schemas.microsoft.com/office/powerpoint/2010/main" val="325852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7DDA701E-317B-44A4-9147-5BF807276970}"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69198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F819E0A-5008-43DE-B021-9FFFEA2AF39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1CE27-FA34-4900-84E6-0509148732AA}" type="slidenum">
              <a:rPr lang="en-US" smtClean="0"/>
              <a:pPr>
                <a:defRPr/>
              </a:pPr>
              <a:t>20</a:t>
            </a:fld>
            <a:endParaRPr lang="en-US"/>
          </a:p>
        </p:txBody>
      </p:sp>
    </p:spTree>
    <p:extLst>
      <p:ext uri="{BB962C8B-B14F-4D97-AF65-F5344CB8AC3E}">
        <p14:creationId xmlns:p14="http://schemas.microsoft.com/office/powerpoint/2010/main" val="199224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Thank</a:t>
            </a:r>
            <a:r>
              <a:rPr lang="en-US" baseline="0" dirty="0" smtClean="0"/>
              <a:t> you. </a:t>
            </a:r>
            <a:endParaRPr lang="en-US" dirty="0"/>
          </a:p>
        </p:txBody>
      </p:sp>
      <p:sp>
        <p:nvSpPr>
          <p:cNvPr id="4" name="Slide Number Placeholder 3"/>
          <p:cNvSpPr>
            <a:spLocks noGrp="1"/>
          </p:cNvSpPr>
          <p:nvPr>
            <p:ph type="sldNum" sz="quarter" idx="10"/>
          </p:nvPr>
        </p:nvSpPr>
        <p:spPr/>
        <p:txBody>
          <a:bodyPr/>
          <a:lstStyle/>
          <a:p>
            <a:fld id="{DF819E0A-5008-43DE-B021-9FFFEA2AF399}"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normAutofit/>
          </a:bodyPr>
          <a:lstStyle/>
          <a:p>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F819E0A-5008-43DE-B021-9FFFEA2AF39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685800" y="4419600"/>
            <a:ext cx="5608320" cy="4183380"/>
          </a:xfrm>
          <a:noFill/>
        </p:spPr>
        <p:txBody>
          <a:bodyPr wrap="square" numCol="1" anchor="t" anchorCtr="0" compatLnSpc="1">
            <a:prstTxWarp prst="textNoShape">
              <a:avLst/>
            </a:prstTxWarp>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685800" y="4419600"/>
            <a:ext cx="5608320" cy="4183380"/>
          </a:xfrm>
          <a:noFill/>
        </p:spPr>
        <p:txBody>
          <a:bodyPr wrap="square" numCol="1" anchor="t" anchorCtr="0" compatLnSpc="1">
            <a:prstTxWarp prst="textNoShape">
              <a:avLst/>
            </a:prstTxWarp>
          </a:bodyPr>
          <a:lstStyle/>
          <a:p>
            <a:pPr eaLnBrk="1" hangingPunct="1"/>
            <a:endParaRPr lang="en-US" dirty="0" smtClean="0">
              <a:ea typeface="Times New Roman" pitchFamily="18" charset="0"/>
              <a:cs typeface="Calibri" pitchFamily="34" charset="0"/>
            </a:endParaRPr>
          </a:p>
        </p:txBody>
      </p:sp>
      <p:sp>
        <p:nvSpPr>
          <p:cNvPr id="4" name="Slide Number Placeholder 3"/>
          <p:cNvSpPr>
            <a:spLocks noGrp="1"/>
          </p:cNvSpPr>
          <p:nvPr>
            <p:ph type="sldNum" sz="quarter" idx="5"/>
          </p:nvPr>
        </p:nvSpPr>
        <p:spPr/>
        <p:txBody>
          <a:bodyPr/>
          <a:lstStyle/>
          <a:p>
            <a:pPr>
              <a:defRPr/>
            </a:pPr>
            <a:fld id="{068A8EAD-BEDB-4C60-807D-9C41D4654D4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8882B26-38AD-4D0B-8FBD-C0FCE76376C5}" type="datetime1">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132841F7-0B7B-4FFB-83FB-A57925247EA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12B993-381E-4147-AA83-4DE83D7A5607}" type="datetime1">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719634F4-5E75-4FF0-9F4B-1B6935D84A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CF4881-15DE-477A-916B-64CA8B1EC6F9}" type="datetime1">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5DCFAA60-CA27-4D2F-8171-1BE3D6CCEF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268894-BDE7-43E2-BD69-0833C5E1E0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89900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43C5E-557C-4414-8DDD-0C82862C94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89013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CD6F0-3374-4612-8F52-9053C0A1FF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64512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71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71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E80188-8113-4014-9C7A-A35D3E1724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32879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EBFEA-1FE2-4F47-9F88-856D275173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34977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43C8F9-BF7B-4598-B79E-41C677D6C8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834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D7CCB-91A5-4703-A5FE-B944F82C08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2954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0723B5-BCC4-4380-867A-2C199200BA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30871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878884-CA58-4505-B813-D198FA099007}" type="datetime1">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26826-9302-445A-BF1A-1B70D3DEFC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16018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45D08-F1F8-407D-A693-47FA1EDBFA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356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8288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533400"/>
            <a:ext cx="53340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E8207-418C-4A3E-94D7-38A09845BC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73001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268894-BDE7-43E2-BD69-0833C5E1E0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22795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43C5E-557C-4414-8DDD-0C82862C94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219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CD6F0-3374-4612-8F52-9053C0A1FF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9507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71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71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E80188-8113-4014-9C7A-A35D3E1724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15488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EBFEA-1FE2-4F47-9F88-856D275173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77513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43C8F9-BF7B-4598-B79E-41C677D6C8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33327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D7CCB-91A5-4703-A5FE-B944F82C08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42669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AB64C3-7295-4FB2-B256-267D68C95037}" type="datetime1">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80DDB9E1-1771-4704-A3B7-3D432903A06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0723B5-BCC4-4380-867A-2C199200BA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103693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26826-9302-445A-BF1A-1B70D3DEFC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42473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45D08-F1F8-407D-A693-47FA1EDBFA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29851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8288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533400"/>
            <a:ext cx="53340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E8207-418C-4A3E-94D7-38A09845BC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878517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268894-BDE7-43E2-BD69-0833C5E1E0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19008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43C5E-557C-4414-8DDD-0C82862C94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5065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CD6F0-3374-4612-8F52-9053C0A1FF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06283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71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71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E80188-8113-4014-9C7A-A35D3E1724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86543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EBFEA-1FE2-4F47-9F88-856D275173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74740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43C8F9-BF7B-4598-B79E-41C677D6C8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97622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4473D8-FDC5-4277-A205-5D0C00CE9A78}" type="datetime1">
              <a:rPr lang="en-US"/>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B9E68205-03E7-465B-B582-D0538D3DE0C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D7CCB-91A5-4703-A5FE-B944F82C08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287423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0723B5-BCC4-4380-867A-2C199200BA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5433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26826-9302-445A-BF1A-1B70D3DEFC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758515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45D08-F1F8-407D-A693-47FA1EDBFA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6486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8288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533400"/>
            <a:ext cx="53340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E8207-418C-4A3E-94D7-38A09845BC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90702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EEA6BA-3C51-4D31-93C1-448780AB4F65}" type="datetime1">
              <a:rPr lang="en-US"/>
              <a:pPr>
                <a:defRPr/>
              </a:pPr>
              <a:t>11/20/2013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BE17D947-2048-4672-A01F-FD2676AB78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42F5D7-119F-40A7-8FA8-94B40A2018EC}" type="datetime1">
              <a:rPr lang="en-US"/>
              <a:pPr>
                <a:defRPr/>
              </a:pPr>
              <a:t>11/20/2013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005037BF-30EA-4DE1-BC09-8888BE9B8B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CD7294-7B66-467D-88EC-455B1C8BFF08}" type="datetime1">
              <a:rPr lang="en-US"/>
              <a:pPr>
                <a:defRPr/>
              </a:pPr>
              <a:t>11/20/2013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833CE6C4-A263-4C21-9F06-D29B54852E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6236DB-BDA2-4A93-AE1B-0E7911F87A13}" type="datetime1">
              <a:rPr lang="en-US"/>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A2C6D102-9E5A-4086-8BEA-1406ACBC59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F5141-96AD-492B-A849-6D0B46B020B2}" type="datetime1">
              <a:rPr lang="en-US"/>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858000" y="6356350"/>
            <a:ext cx="2133600" cy="365125"/>
          </a:xfrm>
          <a:prstGeom prst="rect">
            <a:avLst/>
          </a:prstGeom>
        </p:spPr>
        <p:txBody>
          <a:bodyPr/>
          <a:lstStyle>
            <a:lvl1pPr>
              <a:defRPr/>
            </a:lvl1pPr>
          </a:lstStyle>
          <a:p>
            <a:pPr>
              <a:defRPr/>
            </a:pPr>
            <a:fld id="{F9D8D3FE-5B18-4083-BC96-BB8E153FFD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34" charset="0"/>
              </a:defRPr>
            </a:lvl1pPr>
          </a:lstStyle>
          <a:p>
            <a:pPr>
              <a:defRPr/>
            </a:pPr>
            <a:r>
              <a:rPr lang="en-US" dirty="0" smtClean="0"/>
              <a:t>May 8,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pitchFamily="34" charset="0"/>
              </a:defRPr>
            </a:lvl1pPr>
          </a:lstStyle>
          <a:p>
            <a:pPr>
              <a:defRPr/>
            </a:pPr>
            <a:endParaRPr lang="en-US" dirty="0"/>
          </a:p>
        </p:txBody>
      </p:sp>
      <p:pic>
        <p:nvPicPr>
          <p:cNvPr id="1031" name="Picture 10" descr="TO33_100_PPT background"/>
          <p:cNvPicPr>
            <a:picLocks noChangeAspect="1" noChangeArrowheads="1"/>
          </p:cNvPicPr>
          <p:nvPr/>
        </p:nvPicPr>
        <p:blipFill>
          <a:blip r:embed="rId13"/>
          <a:srcRect l="392" t="23" r="410" b="82133"/>
          <a:stretch>
            <a:fillRect/>
          </a:stretch>
        </p:blipFill>
        <p:spPr bwMode="auto">
          <a:xfrm>
            <a:off x="0" y="0"/>
            <a:ext cx="9144000" cy="1223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Arial" charset="0"/>
          <a:ea typeface="ＭＳ Ｐゴシック" pitchFamily="112" charset="-128"/>
          <a:cs typeface="ＭＳ Ｐゴシック" pitchFamily="-65" charset="-128"/>
        </a:defRPr>
      </a:lvl1pPr>
      <a:lvl2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2pPr>
      <a:lvl3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3pPr>
      <a:lvl4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4pPr>
      <a:lvl5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pitchFamily="112"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ＭＳ Ｐゴシック" pitchFamily="-107"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ＭＳ Ｐゴシック" pitchFamily="-107"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ＭＳ Ｐゴシック" pitchFamily="-107"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ＭＳ Ｐゴシック" pitchFamily="-107"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0"/>
            <a:ext cx="9144000" cy="6858000"/>
          </a:xfrm>
          <a:prstGeom prst="rect">
            <a:avLst/>
          </a:prstGeom>
          <a:solidFill>
            <a:schemeClr val="bg1"/>
          </a:solidFill>
          <a:ln w="0">
            <a:solidFill>
              <a:schemeClr val="tx1"/>
            </a:solidFill>
            <a:miter lim="800000"/>
            <a:headEnd/>
            <a:tailEnd/>
          </a:ln>
          <a:effectLst/>
        </p:spPr>
        <p:txBody>
          <a:bodyPr wrap="none" anchor="ctr"/>
          <a:lstStyle/>
          <a:p>
            <a:pPr>
              <a:defRPr/>
            </a:pPr>
            <a:endParaRPr lang="en-US" sz="2400" dirty="0">
              <a:solidFill>
                <a:srgbClr val="000000"/>
              </a:solidFill>
            </a:endParaRPr>
          </a:p>
        </p:txBody>
      </p:sp>
      <p:pic>
        <p:nvPicPr>
          <p:cNvPr id="13315" name="Picture 10" descr="TO33_100_PPT background"/>
          <p:cNvPicPr>
            <a:picLocks noChangeAspect="1" noChangeArrowheads="1"/>
          </p:cNvPicPr>
          <p:nvPr/>
        </p:nvPicPr>
        <p:blipFill>
          <a:blip r:embed="rId13"/>
          <a:srcRect b="79982"/>
          <a:stretch>
            <a:fillRect/>
          </a:stretch>
        </p:blipFill>
        <p:spPr bwMode="auto">
          <a:xfrm>
            <a:off x="0" y="6350"/>
            <a:ext cx="9145588" cy="1373188"/>
          </a:xfrm>
          <a:prstGeom prst="rect">
            <a:avLst/>
          </a:prstGeom>
          <a:noFill/>
          <a:ln w="9525">
            <a:noFill/>
            <a:miter lim="800000"/>
            <a:headEnd/>
            <a:tailEnd/>
          </a:ln>
        </p:spPr>
      </p:pic>
      <p:sp>
        <p:nvSpPr>
          <p:cNvPr id="13316" name="Rectangle 2"/>
          <p:cNvSpPr>
            <a:spLocks noGrp="1" noChangeArrowheads="1"/>
          </p:cNvSpPr>
          <p:nvPr>
            <p:ph type="title"/>
          </p:nvPr>
        </p:nvSpPr>
        <p:spPr bwMode="auto">
          <a:xfrm>
            <a:off x="817563" y="1560513"/>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1143000" y="2252663"/>
            <a:ext cx="7315200" cy="323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16" charset="-128"/>
              </a:defRPr>
            </a:lvl1pPr>
          </a:lstStyle>
          <a:p>
            <a:pPr>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16" charset="-128"/>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16" charset="-128"/>
              </a:defRPr>
            </a:lvl1pPr>
          </a:lstStyle>
          <a:p>
            <a:pPr>
              <a:defRPr/>
            </a:pPr>
            <a:fld id="{21E3C6D0-96DD-4A2D-9C8B-68D76D9160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551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2400">
          <a:solidFill>
            <a:srgbClr val="EA7125"/>
          </a:solidFill>
          <a:latin typeface="+mj-lt"/>
          <a:ea typeface="+mj-ea"/>
          <a:cs typeface="ＭＳ Ｐゴシック"/>
        </a:defRPr>
      </a:lvl1pPr>
      <a:lvl2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2pPr>
      <a:lvl3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3pPr>
      <a:lvl4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4pPr>
      <a:lvl5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5pPr>
      <a:lvl6pPr marL="457200" algn="l" rtl="0" fontAlgn="base">
        <a:spcBef>
          <a:spcPct val="0"/>
        </a:spcBef>
        <a:spcAft>
          <a:spcPct val="0"/>
        </a:spcAft>
        <a:defRPr sz="2800" b="1">
          <a:solidFill>
            <a:schemeClr val="tx2"/>
          </a:solidFill>
          <a:latin typeface="Arial" charset="0"/>
          <a:ea typeface="ＭＳ Ｐゴシック" pitchFamily="-96" charset="-128"/>
        </a:defRPr>
      </a:lvl6pPr>
      <a:lvl7pPr marL="914400" algn="l" rtl="0" fontAlgn="base">
        <a:spcBef>
          <a:spcPct val="0"/>
        </a:spcBef>
        <a:spcAft>
          <a:spcPct val="0"/>
        </a:spcAft>
        <a:defRPr sz="2800" b="1">
          <a:solidFill>
            <a:schemeClr val="tx2"/>
          </a:solidFill>
          <a:latin typeface="Arial" charset="0"/>
          <a:ea typeface="ＭＳ Ｐゴシック" pitchFamily="-96" charset="-128"/>
        </a:defRPr>
      </a:lvl7pPr>
      <a:lvl8pPr marL="1371600" algn="l" rtl="0" fontAlgn="base">
        <a:spcBef>
          <a:spcPct val="0"/>
        </a:spcBef>
        <a:spcAft>
          <a:spcPct val="0"/>
        </a:spcAft>
        <a:defRPr sz="2800" b="1">
          <a:solidFill>
            <a:schemeClr val="tx2"/>
          </a:solidFill>
          <a:latin typeface="Arial" charset="0"/>
          <a:ea typeface="ＭＳ Ｐゴシック" pitchFamily="-96" charset="-128"/>
        </a:defRPr>
      </a:lvl8pPr>
      <a:lvl9pPr marL="1828800" algn="l" rtl="0" fontAlgn="base">
        <a:spcBef>
          <a:spcPct val="0"/>
        </a:spcBef>
        <a:spcAft>
          <a:spcPct val="0"/>
        </a:spcAft>
        <a:defRPr sz="2800" b="1">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0"/>
            <a:ext cx="9144000" cy="6858000"/>
          </a:xfrm>
          <a:prstGeom prst="rect">
            <a:avLst/>
          </a:prstGeom>
          <a:solidFill>
            <a:schemeClr val="bg1"/>
          </a:solidFill>
          <a:ln w="0">
            <a:solidFill>
              <a:schemeClr val="tx1"/>
            </a:solidFill>
            <a:miter lim="800000"/>
            <a:headEnd/>
            <a:tailEnd/>
          </a:ln>
          <a:effectLst/>
        </p:spPr>
        <p:txBody>
          <a:bodyPr wrap="none" anchor="ctr"/>
          <a:lstStyle/>
          <a:p>
            <a:pPr>
              <a:defRPr/>
            </a:pPr>
            <a:endParaRPr lang="en-US" sz="2400" dirty="0">
              <a:solidFill>
                <a:srgbClr val="000000"/>
              </a:solidFill>
            </a:endParaRPr>
          </a:p>
        </p:txBody>
      </p:sp>
      <p:pic>
        <p:nvPicPr>
          <p:cNvPr id="13315" name="Picture 10" descr="TO33_100_PPT background"/>
          <p:cNvPicPr>
            <a:picLocks noChangeAspect="1" noChangeArrowheads="1"/>
          </p:cNvPicPr>
          <p:nvPr/>
        </p:nvPicPr>
        <p:blipFill>
          <a:blip r:embed="rId13"/>
          <a:srcRect b="79982"/>
          <a:stretch>
            <a:fillRect/>
          </a:stretch>
        </p:blipFill>
        <p:spPr bwMode="auto">
          <a:xfrm>
            <a:off x="0" y="6350"/>
            <a:ext cx="9145588" cy="1373188"/>
          </a:xfrm>
          <a:prstGeom prst="rect">
            <a:avLst/>
          </a:prstGeom>
          <a:noFill/>
          <a:ln w="9525">
            <a:noFill/>
            <a:miter lim="800000"/>
            <a:headEnd/>
            <a:tailEnd/>
          </a:ln>
        </p:spPr>
      </p:pic>
      <p:sp>
        <p:nvSpPr>
          <p:cNvPr id="13316" name="Rectangle 2"/>
          <p:cNvSpPr>
            <a:spLocks noGrp="1" noChangeArrowheads="1"/>
          </p:cNvSpPr>
          <p:nvPr>
            <p:ph type="title"/>
          </p:nvPr>
        </p:nvSpPr>
        <p:spPr bwMode="auto">
          <a:xfrm>
            <a:off x="817563" y="1560513"/>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1143000" y="2252663"/>
            <a:ext cx="7315200" cy="323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16" charset="-128"/>
              </a:defRPr>
            </a:lvl1pPr>
          </a:lstStyle>
          <a:p>
            <a:pPr>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16" charset="-128"/>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16" charset="-128"/>
              </a:defRPr>
            </a:lvl1pPr>
          </a:lstStyle>
          <a:p>
            <a:pPr>
              <a:defRPr/>
            </a:pPr>
            <a:fld id="{21E3C6D0-96DD-4A2D-9C8B-68D76D9160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0373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rtl="0" eaLnBrk="0" fontAlgn="base" hangingPunct="0">
        <a:spcBef>
          <a:spcPct val="0"/>
        </a:spcBef>
        <a:spcAft>
          <a:spcPct val="0"/>
        </a:spcAft>
        <a:defRPr sz="2400">
          <a:solidFill>
            <a:srgbClr val="EA7125"/>
          </a:solidFill>
          <a:latin typeface="+mj-lt"/>
          <a:ea typeface="+mj-ea"/>
          <a:cs typeface="ＭＳ Ｐゴシック"/>
        </a:defRPr>
      </a:lvl1pPr>
      <a:lvl2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2pPr>
      <a:lvl3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3pPr>
      <a:lvl4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4pPr>
      <a:lvl5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5pPr>
      <a:lvl6pPr marL="457200" algn="l" rtl="0" fontAlgn="base">
        <a:spcBef>
          <a:spcPct val="0"/>
        </a:spcBef>
        <a:spcAft>
          <a:spcPct val="0"/>
        </a:spcAft>
        <a:defRPr sz="2800" b="1">
          <a:solidFill>
            <a:schemeClr val="tx2"/>
          </a:solidFill>
          <a:latin typeface="Arial" charset="0"/>
          <a:ea typeface="ＭＳ Ｐゴシック" pitchFamily="-96" charset="-128"/>
        </a:defRPr>
      </a:lvl6pPr>
      <a:lvl7pPr marL="914400" algn="l" rtl="0" fontAlgn="base">
        <a:spcBef>
          <a:spcPct val="0"/>
        </a:spcBef>
        <a:spcAft>
          <a:spcPct val="0"/>
        </a:spcAft>
        <a:defRPr sz="2800" b="1">
          <a:solidFill>
            <a:schemeClr val="tx2"/>
          </a:solidFill>
          <a:latin typeface="Arial" charset="0"/>
          <a:ea typeface="ＭＳ Ｐゴシック" pitchFamily="-96" charset="-128"/>
        </a:defRPr>
      </a:lvl7pPr>
      <a:lvl8pPr marL="1371600" algn="l" rtl="0" fontAlgn="base">
        <a:spcBef>
          <a:spcPct val="0"/>
        </a:spcBef>
        <a:spcAft>
          <a:spcPct val="0"/>
        </a:spcAft>
        <a:defRPr sz="2800" b="1">
          <a:solidFill>
            <a:schemeClr val="tx2"/>
          </a:solidFill>
          <a:latin typeface="Arial" charset="0"/>
          <a:ea typeface="ＭＳ Ｐゴシック" pitchFamily="-96" charset="-128"/>
        </a:defRPr>
      </a:lvl8pPr>
      <a:lvl9pPr marL="1828800" algn="l" rtl="0" fontAlgn="base">
        <a:spcBef>
          <a:spcPct val="0"/>
        </a:spcBef>
        <a:spcAft>
          <a:spcPct val="0"/>
        </a:spcAft>
        <a:defRPr sz="2800" b="1">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0"/>
            <a:ext cx="9144000" cy="6858000"/>
          </a:xfrm>
          <a:prstGeom prst="rect">
            <a:avLst/>
          </a:prstGeom>
          <a:solidFill>
            <a:schemeClr val="bg1"/>
          </a:solidFill>
          <a:ln w="0">
            <a:solidFill>
              <a:schemeClr val="tx1"/>
            </a:solidFill>
            <a:miter lim="800000"/>
            <a:headEnd/>
            <a:tailEnd/>
          </a:ln>
          <a:effectLst/>
        </p:spPr>
        <p:txBody>
          <a:bodyPr wrap="none" anchor="ctr"/>
          <a:lstStyle/>
          <a:p>
            <a:pPr>
              <a:defRPr/>
            </a:pPr>
            <a:endParaRPr lang="en-US" sz="2400" dirty="0">
              <a:solidFill>
                <a:srgbClr val="000000"/>
              </a:solidFill>
            </a:endParaRPr>
          </a:p>
        </p:txBody>
      </p:sp>
      <p:pic>
        <p:nvPicPr>
          <p:cNvPr id="13315" name="Picture 10" descr="TO33_100_PPT background"/>
          <p:cNvPicPr>
            <a:picLocks noChangeAspect="1" noChangeArrowheads="1"/>
          </p:cNvPicPr>
          <p:nvPr/>
        </p:nvPicPr>
        <p:blipFill>
          <a:blip r:embed="rId13"/>
          <a:srcRect b="79982"/>
          <a:stretch>
            <a:fillRect/>
          </a:stretch>
        </p:blipFill>
        <p:spPr bwMode="auto">
          <a:xfrm>
            <a:off x="0" y="6350"/>
            <a:ext cx="9145588" cy="1373188"/>
          </a:xfrm>
          <a:prstGeom prst="rect">
            <a:avLst/>
          </a:prstGeom>
          <a:noFill/>
          <a:ln w="9525">
            <a:noFill/>
            <a:miter lim="800000"/>
            <a:headEnd/>
            <a:tailEnd/>
          </a:ln>
        </p:spPr>
      </p:pic>
      <p:sp>
        <p:nvSpPr>
          <p:cNvPr id="13316" name="Rectangle 2"/>
          <p:cNvSpPr>
            <a:spLocks noGrp="1" noChangeArrowheads="1"/>
          </p:cNvSpPr>
          <p:nvPr>
            <p:ph type="title"/>
          </p:nvPr>
        </p:nvSpPr>
        <p:spPr bwMode="auto">
          <a:xfrm>
            <a:off x="817563" y="1560513"/>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1143000" y="2252663"/>
            <a:ext cx="7315200" cy="323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16" charset="-128"/>
              </a:defRPr>
            </a:lvl1pPr>
          </a:lstStyle>
          <a:p>
            <a:pPr>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16" charset="-128"/>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16" charset="-128"/>
              </a:defRPr>
            </a:lvl1pPr>
          </a:lstStyle>
          <a:p>
            <a:pPr>
              <a:defRPr/>
            </a:pPr>
            <a:fld id="{21E3C6D0-96DD-4A2D-9C8B-68D76D9160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8578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l" rtl="0" eaLnBrk="0" fontAlgn="base" hangingPunct="0">
        <a:spcBef>
          <a:spcPct val="0"/>
        </a:spcBef>
        <a:spcAft>
          <a:spcPct val="0"/>
        </a:spcAft>
        <a:defRPr sz="2400">
          <a:solidFill>
            <a:srgbClr val="EA7125"/>
          </a:solidFill>
          <a:latin typeface="+mj-lt"/>
          <a:ea typeface="+mj-ea"/>
          <a:cs typeface="ＭＳ Ｐゴシック"/>
        </a:defRPr>
      </a:lvl1pPr>
      <a:lvl2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2pPr>
      <a:lvl3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3pPr>
      <a:lvl4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4pPr>
      <a:lvl5pPr algn="l" rtl="0" eaLnBrk="0" fontAlgn="base" hangingPunct="0">
        <a:spcBef>
          <a:spcPct val="0"/>
        </a:spcBef>
        <a:spcAft>
          <a:spcPct val="0"/>
        </a:spcAft>
        <a:defRPr sz="2400">
          <a:solidFill>
            <a:srgbClr val="EA7125"/>
          </a:solidFill>
          <a:latin typeface="Arial" charset="0"/>
          <a:ea typeface="ＭＳ Ｐゴシック" pitchFamily="-96" charset="-128"/>
          <a:cs typeface="ＭＳ Ｐゴシック"/>
        </a:defRPr>
      </a:lvl5pPr>
      <a:lvl6pPr marL="457200" algn="l" rtl="0" fontAlgn="base">
        <a:spcBef>
          <a:spcPct val="0"/>
        </a:spcBef>
        <a:spcAft>
          <a:spcPct val="0"/>
        </a:spcAft>
        <a:defRPr sz="2800" b="1">
          <a:solidFill>
            <a:schemeClr val="tx2"/>
          </a:solidFill>
          <a:latin typeface="Arial" charset="0"/>
          <a:ea typeface="ＭＳ Ｐゴシック" pitchFamily="-96" charset="-128"/>
        </a:defRPr>
      </a:lvl6pPr>
      <a:lvl7pPr marL="914400" algn="l" rtl="0" fontAlgn="base">
        <a:spcBef>
          <a:spcPct val="0"/>
        </a:spcBef>
        <a:spcAft>
          <a:spcPct val="0"/>
        </a:spcAft>
        <a:defRPr sz="2800" b="1">
          <a:solidFill>
            <a:schemeClr val="tx2"/>
          </a:solidFill>
          <a:latin typeface="Arial" charset="0"/>
          <a:ea typeface="ＭＳ Ｐゴシック" pitchFamily="-96" charset="-128"/>
        </a:defRPr>
      </a:lvl7pPr>
      <a:lvl8pPr marL="1371600" algn="l" rtl="0" fontAlgn="base">
        <a:spcBef>
          <a:spcPct val="0"/>
        </a:spcBef>
        <a:spcAft>
          <a:spcPct val="0"/>
        </a:spcAft>
        <a:defRPr sz="2800" b="1">
          <a:solidFill>
            <a:schemeClr val="tx2"/>
          </a:solidFill>
          <a:latin typeface="Arial" charset="0"/>
          <a:ea typeface="ＭＳ Ｐゴシック" pitchFamily="-96" charset="-128"/>
        </a:defRPr>
      </a:lvl8pPr>
      <a:lvl9pPr marL="1828800" algn="l" rtl="0" fontAlgn="base">
        <a:spcBef>
          <a:spcPct val="0"/>
        </a:spcBef>
        <a:spcAft>
          <a:spcPct val="0"/>
        </a:spcAft>
        <a:defRPr sz="2800" b="1">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ewmoney.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924800" cy="1470025"/>
          </a:xfrm>
        </p:spPr>
        <p:txBody>
          <a:bodyPr/>
          <a:lstStyle/>
          <a:p>
            <a:pPr eaLnBrk="1" hangingPunct="1"/>
            <a:r>
              <a:rPr lang="en-US" dirty="0" smtClean="0">
                <a:ea typeface="ＭＳ Ｐゴシック" pitchFamily="34" charset="-128"/>
              </a:rPr>
              <a:t>US $100 Banknote Creasing:</a:t>
            </a:r>
            <a:br>
              <a:rPr lang="en-US" dirty="0" smtClean="0">
                <a:ea typeface="ＭＳ Ｐゴシック" pitchFamily="34" charset="-128"/>
              </a:rPr>
            </a:br>
            <a:r>
              <a:rPr lang="en-US" dirty="0" smtClean="0">
                <a:ea typeface="ＭＳ Ｐゴシック" pitchFamily="34" charset="-128"/>
              </a:rPr>
              <a:t>History and Resolution</a:t>
            </a:r>
          </a:p>
        </p:txBody>
      </p:sp>
      <p:sp>
        <p:nvSpPr>
          <p:cNvPr id="2052"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endParaRPr lang="en-US" dirty="0" smtClean="0"/>
          </a:p>
        </p:txBody>
      </p:sp>
      <p:sp>
        <p:nvSpPr>
          <p:cNvPr id="3" name="Rectangle 2"/>
          <p:cNvSpPr/>
          <p:nvPr/>
        </p:nvSpPr>
        <p:spPr>
          <a:xfrm>
            <a:off x="0" y="0"/>
            <a:ext cx="9144000" cy="643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01980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descr="100_03_004_Flat_CMYK"/>
          <p:cNvPicPr>
            <a:picLocks noChangeAspect="1" noChangeArrowheads="1"/>
          </p:cNvPicPr>
          <p:nvPr/>
        </p:nvPicPr>
        <p:blipFill>
          <a:blip r:embed="rId3" cstate="print"/>
          <a:srcRect l="8035" t="22009" r="18750" b="21335"/>
          <a:stretch>
            <a:fillRect/>
          </a:stretch>
        </p:blipFill>
        <p:spPr bwMode="auto">
          <a:xfrm>
            <a:off x="0" y="110112"/>
            <a:ext cx="9144000" cy="5909688"/>
          </a:xfrm>
          <a:prstGeom prst="rect">
            <a:avLst/>
          </a:prstGeom>
          <a:noFill/>
          <a:ln w="9525">
            <a:noFill/>
            <a:miter lim="800000"/>
            <a:headEnd/>
            <a:tailEnd/>
          </a:ln>
        </p:spPr>
      </p:pic>
      <p:sp>
        <p:nvSpPr>
          <p:cNvPr id="9" name="TextBox 8"/>
          <p:cNvSpPr txBox="1"/>
          <p:nvPr/>
        </p:nvSpPr>
        <p:spPr>
          <a:xfrm>
            <a:off x="66313" y="3872567"/>
            <a:ext cx="9011377" cy="2985433"/>
          </a:xfrm>
          <a:prstGeom prst="rect">
            <a:avLst/>
          </a:prstGeom>
          <a:noFill/>
        </p:spPr>
        <p:txBody>
          <a:bodyPr wrap="none" rtlCol="0">
            <a:spAutoFit/>
          </a:bodyPr>
          <a:lstStyle/>
          <a:p>
            <a:pPr algn="ctr"/>
            <a:endParaRPr lang="en-US" sz="3200" dirty="0" smtClean="0">
              <a:solidFill>
                <a:srgbClr val="FF3809"/>
              </a:solidFill>
            </a:endParaRPr>
          </a:p>
          <a:p>
            <a:pPr algn="ctr"/>
            <a:r>
              <a:rPr lang="en-US" sz="2800" b="1" dirty="0" smtClean="0">
                <a:solidFill>
                  <a:srgbClr val="FF8719"/>
                </a:solidFill>
              </a:rPr>
              <a:t>Federal Reserve Efficiency Efforts, Uncertainty, and</a:t>
            </a:r>
          </a:p>
          <a:p>
            <a:pPr algn="ctr"/>
            <a:r>
              <a:rPr lang="en-US" sz="2800" b="1" dirty="0" smtClean="0">
                <a:solidFill>
                  <a:srgbClr val="FF8719"/>
                </a:solidFill>
              </a:rPr>
              <a:t>Issuing the New-Design $100 Federal Reserve Note</a:t>
            </a:r>
          </a:p>
          <a:p>
            <a:pPr algn="ctr"/>
            <a:endParaRPr lang="en-US" sz="2000" b="1" dirty="0" smtClean="0">
              <a:solidFill>
                <a:schemeClr val="tx2">
                  <a:lumMod val="75000"/>
                </a:schemeClr>
              </a:solidFill>
            </a:endParaRPr>
          </a:p>
          <a:p>
            <a:pPr algn="ctr"/>
            <a:r>
              <a:rPr lang="en-US" sz="2000" b="1" dirty="0" smtClean="0">
                <a:solidFill>
                  <a:schemeClr val="tx2">
                    <a:lumMod val="75000"/>
                  </a:schemeClr>
                </a:solidFill>
              </a:rPr>
              <a:t>Michael Lambert</a:t>
            </a:r>
          </a:p>
          <a:p>
            <a:pPr algn="ctr"/>
            <a:r>
              <a:rPr lang="en-US" sz="2000" b="1" dirty="0" smtClean="0">
                <a:solidFill>
                  <a:schemeClr val="tx2">
                    <a:lumMod val="75000"/>
                  </a:schemeClr>
                </a:solidFill>
              </a:rPr>
              <a:t>Associate Director</a:t>
            </a:r>
          </a:p>
          <a:p>
            <a:pPr algn="ctr"/>
            <a:r>
              <a:rPr lang="en-US" sz="2000" b="1" dirty="0" smtClean="0">
                <a:solidFill>
                  <a:schemeClr val="tx2">
                    <a:lumMod val="75000"/>
                  </a:schemeClr>
                </a:solidFill>
              </a:rPr>
              <a:t>The Board of Governors of the Federal Reserve System</a:t>
            </a:r>
          </a:p>
          <a:p>
            <a:pPr algn="ctr"/>
            <a:endParaRPr lang="en-US" sz="20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305800" y="63307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10</a:t>
            </a:fld>
            <a:endParaRPr lang="en-US" dirty="0" smtClean="0"/>
          </a:p>
        </p:txBody>
      </p:sp>
      <p:sp>
        <p:nvSpPr>
          <p:cNvPr id="12" name="Content Placeholder 2"/>
          <p:cNvSpPr>
            <a:spLocks noGrp="1"/>
          </p:cNvSpPr>
          <p:nvPr>
            <p:ph idx="1"/>
          </p:nvPr>
        </p:nvSpPr>
        <p:spPr>
          <a:xfrm>
            <a:off x="76200" y="1369032"/>
            <a:ext cx="8915400" cy="764568"/>
          </a:xfrm>
        </p:spPr>
        <p:txBody>
          <a:bodyPr/>
          <a:lstStyle/>
          <a:p>
            <a:pPr algn="ctr" eaLnBrk="1" hangingPunct="1">
              <a:lnSpc>
                <a:spcPct val="80000"/>
              </a:lnSpc>
              <a:buFont typeface="Arial" charset="0"/>
              <a:buNone/>
            </a:pPr>
            <a:r>
              <a:rPr lang="en-US" sz="3600" b="1" dirty="0" smtClean="0">
                <a:solidFill>
                  <a:srgbClr val="FF6600"/>
                </a:solidFill>
              </a:rPr>
              <a:t>The Path Forward</a:t>
            </a:r>
          </a:p>
        </p:txBody>
      </p:sp>
      <p:sp>
        <p:nvSpPr>
          <p:cNvPr id="13" name="Content Placeholder 2"/>
          <p:cNvSpPr txBox="1">
            <a:spLocks/>
          </p:cNvSpPr>
          <p:nvPr/>
        </p:nvSpPr>
        <p:spPr>
          <a:xfrm>
            <a:off x="152400" y="2362199"/>
            <a:ext cx="8610600"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636" y="1887485"/>
            <a:ext cx="8084127" cy="458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32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4" name="think-cell Slide" r:id="rId6" imgW="270" imgH="270" progId="">
                  <p:embed/>
                </p:oleObj>
              </mc:Choice>
              <mc:Fallback>
                <p:oleObj name="think-cell Slide" r:id="rId6" imgW="270" imgH="27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29095" y="1295400"/>
            <a:ext cx="9144000" cy="999344"/>
          </a:xfrm>
        </p:spPr>
        <p:txBody>
          <a:bodyPr/>
          <a:lstStyle/>
          <a:p>
            <a:r>
              <a:rPr lang="en-US" sz="3600" dirty="0" smtClean="0">
                <a:solidFill>
                  <a:srgbClr val="FF6600"/>
                </a:solidFill>
              </a:rPr>
              <a:t>$100 Note Demand is Strong </a:t>
            </a:r>
            <a:endParaRPr lang="en-US" sz="3600" dirty="0">
              <a:solidFill>
                <a:srgbClr val="FF6600"/>
              </a:solidFill>
            </a:endParaRPr>
          </a:p>
        </p:txBody>
      </p:sp>
      <p:sp>
        <p:nvSpPr>
          <p:cNvPr id="12" name="Content Placeholder 2"/>
          <p:cNvSpPr txBox="1">
            <a:spLocks/>
          </p:cNvSpPr>
          <p:nvPr/>
        </p:nvSpPr>
        <p:spPr>
          <a:xfrm>
            <a:off x="152400" y="2895599"/>
            <a:ext cx="8572500" cy="37988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latin typeface="Arial" pitchFamily="34" charset="0"/>
              <a:cs typeface="Arial" pitchFamily="34" charset="0"/>
            </a:endParaRPr>
          </a:p>
        </p:txBody>
      </p:sp>
      <p:sp>
        <p:nvSpPr>
          <p:cNvPr id="9" name="Slide Number Placeholder 3"/>
          <p:cNvSpPr txBox="1">
            <a:spLocks/>
          </p:cNvSpPr>
          <p:nvPr/>
        </p:nvSpPr>
        <p:spPr bwMode="auto">
          <a:xfrm>
            <a:off x="8458200" y="6356351"/>
            <a:ext cx="533400" cy="338138"/>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F50B364F-D4E7-4201-B14E-EEB234B30474}" type="slidenum">
              <a:rPr lang="en-US" smtClean="0"/>
              <a:pPr algn="r"/>
              <a:t>11</a:t>
            </a:fld>
            <a:endParaRPr lang="en-US" dirty="0" smtClean="0"/>
          </a:p>
        </p:txBody>
      </p:sp>
      <p:sp>
        <p:nvSpPr>
          <p:cNvPr id="6" name="Content Placeholder 2"/>
          <p:cNvSpPr txBox="1">
            <a:spLocks/>
          </p:cNvSpPr>
          <p:nvPr/>
        </p:nvSpPr>
        <p:spPr>
          <a:xfrm>
            <a:off x="228600" y="2362200"/>
            <a:ext cx="8610600" cy="34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r>
              <a:rPr lang="en-US" sz="2400" dirty="0" smtClean="0">
                <a:latin typeface="Arial" pitchFamily="34" charset="0"/>
                <a:cs typeface="Arial" pitchFamily="34" charset="0"/>
              </a:rPr>
              <a:t>We needed to plan for strong demand when preparing to issue the new-design note</a:t>
            </a:r>
          </a:p>
          <a:p>
            <a:pPr marL="511175" lvl="1" indent="-111125"/>
            <a:r>
              <a:rPr lang="en-US" sz="2000" dirty="0" smtClean="0">
                <a:latin typeface="Arial" pitchFamily="34" charset="0"/>
                <a:cs typeface="Arial" pitchFamily="34" charset="0"/>
              </a:rPr>
              <a:t>About 9 billion $100 notes in circulation</a:t>
            </a:r>
          </a:p>
          <a:p>
            <a:pPr marL="511175" lvl="1" indent="-111125"/>
            <a:r>
              <a:rPr lang="en-US" sz="2000" dirty="0" smtClean="0">
                <a:latin typeface="Arial" pitchFamily="34" charset="0"/>
                <a:cs typeface="Arial" pitchFamily="34" charset="0"/>
              </a:rPr>
              <a:t>Planned to replace half in first year after issue</a:t>
            </a:r>
          </a:p>
          <a:p>
            <a:pPr marL="111125" indent="-111125"/>
            <a:r>
              <a:rPr lang="en-US" sz="2400" dirty="0" smtClean="0">
                <a:latin typeface="Arial" pitchFamily="34" charset="0"/>
                <a:cs typeface="Arial" pitchFamily="34" charset="0"/>
              </a:rPr>
              <a:t>Needed to build inventories of new-design while maintaining inventories of old-design</a:t>
            </a:r>
          </a:p>
          <a:p>
            <a:pPr marL="511175" lvl="1" indent="-111125"/>
            <a:r>
              <a:rPr lang="en-US" sz="2000" dirty="0" smtClean="0">
                <a:latin typeface="Arial" pitchFamily="34" charset="0"/>
                <a:cs typeface="Arial" pitchFamily="34" charset="0"/>
              </a:rPr>
              <a:t>Significant strain on vault capacity</a:t>
            </a:r>
          </a:p>
          <a:p>
            <a:pPr marL="511175" lvl="1" indent="-111125"/>
            <a:r>
              <a:rPr lang="en-US" sz="2000" dirty="0" smtClean="0">
                <a:latin typeface="Arial" pitchFamily="34" charset="0"/>
                <a:cs typeface="Arial" pitchFamily="34" charset="0"/>
              </a:rPr>
              <a:t>Careful management of shred policy of old-design notes</a:t>
            </a:r>
          </a:p>
          <a:p>
            <a:pPr marL="111125" indent="-111125"/>
            <a:endParaRPr lang="en-US" sz="2400" dirty="0">
              <a:latin typeface="Arial" pitchFamily="34" charset="0"/>
              <a:cs typeface="Arial" pitchFamily="34" charset="0"/>
            </a:endParaRPr>
          </a:p>
          <a:p>
            <a:pPr marL="111125" indent="-111125"/>
            <a:endParaRPr lang="en-US" dirty="0" smtClean="0">
              <a:latin typeface="Arial" pitchFamily="34" charset="0"/>
              <a:cs typeface="Arial" pitchFamily="34" charset="0"/>
            </a:endParaRPr>
          </a:p>
          <a:p>
            <a:pPr marL="111125" indent="-111125"/>
            <a:endParaRPr lang="en-US" dirty="0" smtClean="0">
              <a:latin typeface="Arial" pitchFamily="34" charset="0"/>
              <a:cs typeface="Arial" pitchFamily="34" charset="0"/>
            </a:endParaRPr>
          </a:p>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61967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0" descr="TO33_100_PPT background"/>
          <p:cNvPicPr>
            <a:picLocks noChangeAspect="1" noChangeArrowheads="1"/>
          </p:cNvPicPr>
          <p:nvPr/>
        </p:nvPicPr>
        <p:blipFill>
          <a:blip r:embed="rId3" cstate="print"/>
          <a:srcRect b="79982"/>
          <a:stretch>
            <a:fillRect/>
          </a:stretch>
        </p:blipFill>
        <p:spPr bwMode="auto">
          <a:xfrm>
            <a:off x="-1588" y="0"/>
            <a:ext cx="9145588" cy="1373188"/>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077200" y="6356351"/>
            <a:ext cx="838200" cy="349249"/>
          </a:xfrm>
          <a:prstGeom prst="rect">
            <a:avLst/>
          </a:prstGeom>
        </p:spPr>
        <p:txBody>
          <a:bodyPr/>
          <a:lstStyle/>
          <a:p>
            <a:pPr algn="r">
              <a:defRPr/>
            </a:pPr>
            <a:fld id="{6EE87DF0-66E1-4413-83E4-7785B6B4BDD3}" type="slidenum">
              <a:rPr lang="en-US" smtClean="0">
                <a:latin typeface="Arial" pitchFamily="34" charset="0"/>
                <a:cs typeface="Arial" pitchFamily="34" charset="0"/>
              </a:rPr>
              <a:pPr algn="r">
                <a:defRPr/>
              </a:pPr>
              <a:t>12</a:t>
            </a:fld>
            <a:endParaRPr lang="en-US" dirty="0">
              <a:latin typeface="Arial" pitchFamily="34" charset="0"/>
              <a:cs typeface="Arial" pitchFamily="34" charset="0"/>
            </a:endParaRPr>
          </a:p>
        </p:txBody>
      </p:sp>
      <p:sp>
        <p:nvSpPr>
          <p:cNvPr id="2" name="Rectangle 1"/>
          <p:cNvSpPr/>
          <p:nvPr/>
        </p:nvSpPr>
        <p:spPr>
          <a:xfrm>
            <a:off x="0" y="1347180"/>
            <a:ext cx="9144000" cy="880241"/>
          </a:xfrm>
          <a:prstGeom prst="rect">
            <a:avLst/>
          </a:prstGeom>
        </p:spPr>
        <p:txBody>
          <a:bodyPr wrap="square">
            <a:spAutoFit/>
          </a:bodyPr>
          <a:lstStyle/>
          <a:p>
            <a:pPr algn="ctr" eaLnBrk="1" hangingPunct="1">
              <a:lnSpc>
                <a:spcPct val="80000"/>
              </a:lnSpc>
              <a:buFont typeface="Arial" charset="0"/>
              <a:buNone/>
            </a:pPr>
            <a:r>
              <a:rPr lang="en-US" sz="3600" b="1" dirty="0" smtClean="0">
                <a:solidFill>
                  <a:srgbClr val="FF6600"/>
                </a:solidFill>
              </a:rPr>
              <a:t>$100 Notes in Circulation</a:t>
            </a:r>
          </a:p>
          <a:p>
            <a:pPr algn="ctr" eaLnBrk="1" hangingPunct="1">
              <a:lnSpc>
                <a:spcPct val="80000"/>
              </a:lnSpc>
              <a:buFont typeface="Arial" charset="0"/>
              <a:buNone/>
            </a:pPr>
            <a:r>
              <a:rPr lang="en-US" sz="2800" b="1" dirty="0" smtClean="0">
                <a:solidFill>
                  <a:srgbClr val="FF6600"/>
                </a:solidFill>
              </a:rPr>
              <a:t>(billions of notes)</a:t>
            </a:r>
            <a:endParaRPr lang="en-US" sz="2800" b="1" dirty="0">
              <a:solidFill>
                <a:srgbClr val="FF6600"/>
              </a:solidFill>
            </a:endParaRPr>
          </a:p>
        </p:txBody>
      </p:sp>
      <p:graphicFrame>
        <p:nvGraphicFramePr>
          <p:cNvPr id="6" name="Chart 5"/>
          <p:cNvGraphicFramePr>
            <a:graphicFrameLocks/>
          </p:cNvGraphicFramePr>
          <p:nvPr>
            <p:extLst>
              <p:ext uri="{D42A27DB-BD31-4B8C-83A1-F6EECF244321}">
                <p14:modId xmlns:p14="http://schemas.microsoft.com/office/powerpoint/2010/main" val="1794415576"/>
              </p:ext>
            </p:extLst>
          </p:nvPr>
        </p:nvGraphicFramePr>
        <p:xfrm>
          <a:off x="228600" y="2105977"/>
          <a:ext cx="8610600" cy="421862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52400" y="6371305"/>
            <a:ext cx="3108543" cy="369332"/>
          </a:xfrm>
          <a:prstGeom prst="rect">
            <a:avLst/>
          </a:prstGeom>
          <a:noFill/>
        </p:spPr>
        <p:txBody>
          <a:bodyPr wrap="none" rtlCol="0">
            <a:spAutoFit/>
          </a:bodyPr>
          <a:lstStyle/>
          <a:p>
            <a:r>
              <a:rPr lang="en-US" dirty="0" smtClean="0"/>
              <a:t>*2013 data are through June</a:t>
            </a:r>
            <a:endParaRPr lang="en-US" dirty="0"/>
          </a:p>
        </p:txBody>
      </p:sp>
    </p:spTree>
    <p:extLst>
      <p:ext uri="{BB962C8B-B14F-4D97-AF65-F5344CB8AC3E}">
        <p14:creationId xmlns:p14="http://schemas.microsoft.com/office/powerpoint/2010/main" val="427484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371600"/>
            <a:ext cx="8229600" cy="1066800"/>
          </a:xfrm>
        </p:spPr>
        <p:txBody>
          <a:bodyPr/>
          <a:lstStyle/>
          <a:p>
            <a:pPr marL="0" indent="0" algn="ctr" eaLnBrk="1" hangingPunct="1">
              <a:lnSpc>
                <a:spcPct val="80000"/>
              </a:lnSpc>
              <a:spcBef>
                <a:spcPct val="0"/>
              </a:spcBef>
              <a:buNone/>
            </a:pPr>
            <a:r>
              <a:rPr lang="en-US" sz="3600" b="1" dirty="0">
                <a:solidFill>
                  <a:srgbClr val="FF6600"/>
                </a:solidFill>
                <a:ea typeface="+mn-ea"/>
                <a:cs typeface="+mn-cs"/>
              </a:rPr>
              <a:t>$100 Note Inventory and Payments</a:t>
            </a:r>
          </a:p>
          <a:p>
            <a:pPr marL="0" indent="0" algn="ctr" eaLnBrk="1" hangingPunct="1">
              <a:lnSpc>
                <a:spcPct val="80000"/>
              </a:lnSpc>
              <a:spcBef>
                <a:spcPct val="0"/>
              </a:spcBef>
              <a:buNone/>
            </a:pPr>
            <a:r>
              <a:rPr lang="en-US" sz="2800" b="1" dirty="0">
                <a:solidFill>
                  <a:srgbClr val="FF6600"/>
                </a:solidFill>
                <a:ea typeface="+mn-ea"/>
                <a:cs typeface="+mn-cs"/>
              </a:rPr>
              <a:t>(12-month rolling average, millions of pieces)</a:t>
            </a:r>
          </a:p>
        </p:txBody>
      </p:sp>
      <p:pic>
        <p:nvPicPr>
          <p:cNvPr id="9219" name="Picture 10" descr="TO33_100_PPT background"/>
          <p:cNvPicPr>
            <a:picLocks noChangeAspect="1" noChangeArrowheads="1"/>
          </p:cNvPicPr>
          <p:nvPr/>
        </p:nvPicPr>
        <p:blipFill>
          <a:blip r:embed="rId3" cstate="print"/>
          <a:srcRect b="82227"/>
          <a:stretch>
            <a:fillRect/>
          </a:stretch>
        </p:blipFill>
        <p:spPr bwMode="auto">
          <a:xfrm>
            <a:off x="-1588" y="0"/>
            <a:ext cx="9145588" cy="1219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001000" y="6356350"/>
            <a:ext cx="990600" cy="349251"/>
          </a:xfrm>
          <a:prstGeom prst="rect">
            <a:avLst/>
          </a:prstGeom>
        </p:spPr>
        <p:txBody>
          <a:bodyPr/>
          <a:lstStyle/>
          <a:p>
            <a:pPr algn="r">
              <a:defRPr/>
            </a:pPr>
            <a:fld id="{6EE87DF0-66E1-4413-83E4-7785B6B4BDD3}" type="slidenum">
              <a:rPr lang="en-US" smtClean="0"/>
              <a:pPr algn="r">
                <a:defRPr/>
              </a:pPr>
              <a:t>13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166119661"/>
              </p:ext>
            </p:extLst>
          </p:nvPr>
        </p:nvGraphicFramePr>
        <p:xfrm>
          <a:off x="532606" y="2286000"/>
          <a:ext cx="80772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390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371600"/>
            <a:ext cx="8229600" cy="1066800"/>
          </a:xfrm>
        </p:spPr>
        <p:txBody>
          <a:bodyPr/>
          <a:lstStyle/>
          <a:p>
            <a:pPr marL="0" indent="0" algn="ctr" eaLnBrk="1" hangingPunct="1">
              <a:lnSpc>
                <a:spcPct val="80000"/>
              </a:lnSpc>
              <a:spcBef>
                <a:spcPct val="0"/>
              </a:spcBef>
              <a:buNone/>
            </a:pPr>
            <a:r>
              <a:rPr lang="en-US" sz="3600" b="1" dirty="0">
                <a:solidFill>
                  <a:srgbClr val="FF6600"/>
                </a:solidFill>
                <a:ea typeface="+mn-ea"/>
                <a:cs typeface="+mn-cs"/>
              </a:rPr>
              <a:t>$100 Note Inventory </a:t>
            </a:r>
            <a:r>
              <a:rPr lang="en-US" sz="3600" b="1" dirty="0" smtClean="0">
                <a:solidFill>
                  <a:srgbClr val="FF6600"/>
                </a:solidFill>
                <a:ea typeface="+mn-ea"/>
                <a:cs typeface="+mn-cs"/>
              </a:rPr>
              <a:t>By Design Type</a:t>
            </a:r>
          </a:p>
          <a:p>
            <a:pPr marL="0" indent="0" algn="ctr" eaLnBrk="1" hangingPunct="1">
              <a:lnSpc>
                <a:spcPct val="80000"/>
              </a:lnSpc>
              <a:spcBef>
                <a:spcPct val="0"/>
              </a:spcBef>
              <a:buNone/>
            </a:pPr>
            <a:r>
              <a:rPr lang="en-US" sz="2800" b="1" dirty="0" smtClean="0">
                <a:solidFill>
                  <a:srgbClr val="FF6600"/>
                </a:solidFill>
                <a:ea typeface="+mn-ea"/>
                <a:cs typeface="+mn-cs"/>
              </a:rPr>
              <a:t>(millions of pieces)</a:t>
            </a:r>
            <a:endParaRPr lang="en-US" sz="2800" b="1" dirty="0">
              <a:solidFill>
                <a:srgbClr val="FF6600"/>
              </a:solidFill>
              <a:ea typeface="+mn-ea"/>
              <a:cs typeface="+mn-cs"/>
            </a:endParaRPr>
          </a:p>
        </p:txBody>
      </p:sp>
      <p:pic>
        <p:nvPicPr>
          <p:cNvPr id="9219" name="Picture 10" descr="TO33_100_PPT background"/>
          <p:cNvPicPr>
            <a:picLocks noChangeAspect="1" noChangeArrowheads="1"/>
          </p:cNvPicPr>
          <p:nvPr/>
        </p:nvPicPr>
        <p:blipFill>
          <a:blip r:embed="rId3" cstate="print"/>
          <a:srcRect b="82227"/>
          <a:stretch>
            <a:fillRect/>
          </a:stretch>
        </p:blipFill>
        <p:spPr bwMode="auto">
          <a:xfrm>
            <a:off x="-1588" y="0"/>
            <a:ext cx="9145588" cy="1219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001000" y="6356350"/>
            <a:ext cx="990600" cy="349251"/>
          </a:xfrm>
          <a:prstGeom prst="rect">
            <a:avLst/>
          </a:prstGeom>
        </p:spPr>
        <p:txBody>
          <a:bodyPr/>
          <a:lstStyle/>
          <a:p>
            <a:pPr algn="r">
              <a:defRPr/>
            </a:pPr>
            <a:fld id="{6EE87DF0-66E1-4413-83E4-7785B6B4BDD3}" type="slidenum">
              <a:rPr lang="en-US" smtClean="0"/>
              <a:pPr algn="r">
                <a:defRPr/>
              </a:pPr>
              <a:t>14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84669679"/>
              </p:ext>
            </p:extLst>
          </p:nvPr>
        </p:nvGraphicFramePr>
        <p:xfrm>
          <a:off x="228600" y="1981200"/>
          <a:ext cx="8686800"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5300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173162"/>
            <a:ext cx="8686800" cy="1189038"/>
          </a:xfrm>
        </p:spPr>
        <p:txBody>
          <a:bodyPr>
            <a:noAutofit/>
          </a:bodyPr>
          <a:lstStyle/>
          <a:p>
            <a:pPr algn="ctr"/>
            <a:r>
              <a:rPr lang="en-US" sz="3600" cap="none" dirty="0">
                <a:solidFill>
                  <a:srgbClr val="FF6600"/>
                </a:solidFill>
                <a:ea typeface="+mn-ea"/>
                <a:cs typeface="+mn-cs"/>
              </a:rPr>
              <a:t>Low Risk of Insufficient Inventory</a:t>
            </a:r>
          </a:p>
        </p:txBody>
      </p:sp>
      <p:graphicFrame>
        <p:nvGraphicFramePr>
          <p:cNvPr id="7" name="Content Placeholder 6"/>
          <p:cNvGraphicFramePr>
            <a:graphicFrameLocks/>
          </p:cNvGraphicFramePr>
          <p:nvPr>
            <p:extLst>
              <p:ext uri="{D42A27DB-BD31-4B8C-83A1-F6EECF244321}">
                <p14:modId xmlns:p14="http://schemas.microsoft.com/office/powerpoint/2010/main" val="3731423821"/>
              </p:ext>
            </p:extLst>
          </p:nvPr>
        </p:nvGraphicFramePr>
        <p:xfrm>
          <a:off x="381000" y="1828800"/>
          <a:ext cx="8534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bwMode="auto">
          <a:xfrm>
            <a:off x="228600" y="6541734"/>
            <a:ext cx="7845417" cy="264688"/>
          </a:xfrm>
          <a:prstGeom prst="rect">
            <a:avLst/>
          </a:prstGeom>
          <a:noFill/>
          <a:ln w="9525" algn="ctr">
            <a:noFill/>
            <a:miter lim="800000"/>
            <a:headEnd/>
            <a:tailEnd/>
          </a:ln>
          <a:effectLst/>
        </p:spPr>
        <p:txBody>
          <a:bodyPr wrap="none" rtlCol="0">
            <a:spAutoFit/>
          </a:bodyPr>
          <a:lstStyle/>
          <a:p>
            <a:pPr algn="l">
              <a:lnSpc>
                <a:spcPct val="80000"/>
              </a:lnSpc>
              <a:spcBef>
                <a:spcPct val="20000"/>
              </a:spcBef>
            </a:pPr>
            <a:r>
              <a:rPr lang="en-US" sz="1400" dirty="0" smtClean="0">
                <a:solidFill>
                  <a:schemeClr val="tx1"/>
                </a:solidFill>
                <a:latin typeface="Arial" pitchFamily="34" charset="0"/>
                <a:cs typeface="Arial" pitchFamily="34" charset="0"/>
              </a:rPr>
              <a:t>Sensitivity analysis is based on average monthly $100 note payments to circulation during 2012  </a:t>
            </a:r>
            <a:endParaRPr lang="en-US" sz="1400" dirty="0">
              <a:solidFill>
                <a:schemeClr val="tx1"/>
              </a:solidFill>
              <a:latin typeface="Arial" pitchFamily="34" charset="0"/>
              <a:cs typeface="Arial" pitchFamily="34" charset="0"/>
            </a:endParaRPr>
          </a:p>
        </p:txBody>
      </p:sp>
      <p:sp>
        <p:nvSpPr>
          <p:cNvPr id="6" name="Slide Number Placeholder 3"/>
          <p:cNvSpPr>
            <a:spLocks noGrp="1"/>
          </p:cNvSpPr>
          <p:nvPr>
            <p:ph type="sldNum" sz="quarter" idx="4294967295"/>
          </p:nvPr>
        </p:nvSpPr>
        <p:spPr bwMode="auto">
          <a:xfrm>
            <a:off x="8458200" y="6356351"/>
            <a:ext cx="533400" cy="338138"/>
          </a:xfrm>
          <a:prstGeom prst="rect">
            <a:avLst/>
          </a:prstGeom>
          <a:noFill/>
          <a:ln>
            <a:miter lim="800000"/>
            <a:headEnd/>
            <a:tailEnd/>
          </a:ln>
        </p:spPr>
        <p:txBody>
          <a:bodyPr/>
          <a:lstStyle/>
          <a:p>
            <a:pPr algn="r" fontAlgn="base">
              <a:spcBef>
                <a:spcPct val="0"/>
              </a:spcBef>
              <a:spcAft>
                <a:spcPct val="0"/>
              </a:spcAft>
            </a:pPr>
            <a:fld id="{F50B364F-D4E7-4201-B14E-EEB234B30474}" type="slidenum">
              <a:rPr lang="en-US" smtClean="0"/>
              <a:pPr algn="r" fontAlgn="base">
                <a:spcBef>
                  <a:spcPct val="0"/>
                </a:spcBef>
                <a:spcAft>
                  <a:spcPct val="0"/>
                </a:spcAft>
              </a:pPr>
              <a:t>15</a:t>
            </a:fld>
            <a:endParaRPr lang="en-US" dirty="0" smtClean="0"/>
          </a:p>
        </p:txBody>
      </p:sp>
    </p:spTree>
    <p:extLst>
      <p:ext uri="{BB962C8B-B14F-4D97-AF65-F5344CB8AC3E}">
        <p14:creationId xmlns:p14="http://schemas.microsoft.com/office/powerpoint/2010/main" val="2027565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57200" y="417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4" name="Picture 2" descr="Federal Reserve Press Rel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6477000" cy="9064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228600" y="2270017"/>
            <a:ext cx="8534400" cy="42831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Release Date: April 24, 2013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 immediate release</a:t>
            </a:r>
            <a:endParaRPr kumimoji="0" lang="en-US" altLang="ja-JP"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Federal Reserve Board on Wednesday announced that the redesigned $100 note will begin circulating on October 8, 2013. This note, which incorporates new security features such as a blue, 3-D security ribbon, will be easier for the public to authenticate but more difficult for counterfeiters to replicate.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new design for the $100 note was unveiled in 2010, but its introduction was postponed following an unexpected production delay. To ensure a smooth transition to the redesigned note when it begins circulating in October, the U.S. Currency Education Program is reaching out to businesses and consumers around the world to raise awareness about the new design and inform them about how to use its security features. More information about the new design $100 note, as well as training and educational materials, can be found at </a:t>
            </a:r>
            <a:r>
              <a:rPr kumimoji="0" lang="en-US" altLang="ja-JP"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4"/>
              </a:rPr>
              <a:t>www.newmoney.gov</a:t>
            </a:r>
            <a:r>
              <a:rPr kumimoji="0" lang="en-US" altLang="ja-JP"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altLang="ja-JP"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Slide Number Placeholder 3"/>
          <p:cNvSpPr txBox="1">
            <a:spLocks/>
          </p:cNvSpPr>
          <p:nvPr/>
        </p:nvSpPr>
        <p:spPr bwMode="auto">
          <a:xfrm>
            <a:off x="8458200" y="6356351"/>
            <a:ext cx="533400" cy="338138"/>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F50B364F-D4E7-4201-B14E-EEB234B30474}" type="slidenum">
              <a:rPr lang="en-US" smtClean="0"/>
              <a:pPr algn="r"/>
              <a:t>16</a:t>
            </a:fld>
            <a:endParaRPr lang="en-US" dirty="0" smtClean="0"/>
          </a:p>
        </p:txBody>
      </p:sp>
    </p:spTree>
    <p:extLst>
      <p:ext uri="{BB962C8B-B14F-4D97-AF65-F5344CB8AC3E}">
        <p14:creationId xmlns:p14="http://schemas.microsoft.com/office/powerpoint/2010/main" val="3041400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7716837" cy="381000"/>
          </a:xfrm>
        </p:spPr>
        <p:txBody>
          <a:bodyPr/>
          <a:lstStyle/>
          <a:p>
            <a:r>
              <a:rPr lang="en-US" b="1" dirty="0">
                <a:solidFill>
                  <a:srgbClr val="FF6600"/>
                </a:solidFill>
              </a:rPr>
              <a:t>Goal: </a:t>
            </a:r>
            <a:r>
              <a:rPr lang="en-US" dirty="0">
                <a:solidFill>
                  <a:srgbClr val="FF6600"/>
                </a:solidFill>
              </a:rPr>
              <a:t>To </a:t>
            </a:r>
            <a:r>
              <a:rPr lang="en-US" dirty="0" smtClean="0">
                <a:solidFill>
                  <a:srgbClr val="FF6600"/>
                </a:solidFill>
              </a:rPr>
              <a:t>protect and maintain confidence in Federal Reserve notes</a:t>
            </a:r>
            <a:endParaRPr lang="en-US" dirty="0">
              <a:solidFill>
                <a:srgbClr val="FF6600"/>
              </a:solidFill>
            </a:endParaRPr>
          </a:p>
        </p:txBody>
      </p:sp>
      <p:sp>
        <p:nvSpPr>
          <p:cNvPr id="3" name="Content Placeholder 2"/>
          <p:cNvSpPr>
            <a:spLocks noGrp="1"/>
          </p:cNvSpPr>
          <p:nvPr>
            <p:ph idx="1"/>
          </p:nvPr>
        </p:nvSpPr>
        <p:spPr>
          <a:xfrm>
            <a:off x="533400" y="3048000"/>
            <a:ext cx="7315200" cy="3233737"/>
          </a:xfrm>
        </p:spPr>
        <p:txBody>
          <a:bodyPr/>
          <a:lstStyle/>
          <a:p>
            <a:pPr marL="0" indent="0">
              <a:buNone/>
            </a:pPr>
            <a:r>
              <a:rPr lang="en-US" sz="2400" b="1" dirty="0"/>
              <a:t>Overall Program </a:t>
            </a:r>
            <a:r>
              <a:rPr lang="en-US" sz="2400" b="1" dirty="0" smtClean="0"/>
              <a:t>Objectives:</a:t>
            </a:r>
            <a:endParaRPr lang="en-US" sz="2400" b="1" dirty="0"/>
          </a:p>
          <a:p>
            <a:pPr marL="0" indent="0">
              <a:buNone/>
            </a:pPr>
            <a:r>
              <a:rPr lang="en-US" sz="2400" dirty="0"/>
              <a:t>E</a:t>
            </a:r>
            <a:r>
              <a:rPr lang="en-US" sz="2400" dirty="0" smtClean="0"/>
              <a:t>ducate </a:t>
            </a:r>
            <a:r>
              <a:rPr lang="en-US" sz="2400" dirty="0"/>
              <a:t>users of U.S. currency </a:t>
            </a:r>
            <a:r>
              <a:rPr lang="en-US" sz="2400" dirty="0" smtClean="0"/>
              <a:t>about:</a:t>
            </a:r>
          </a:p>
          <a:p>
            <a:r>
              <a:rPr lang="en-US" sz="2400" dirty="0" smtClean="0"/>
              <a:t>The </a:t>
            </a:r>
            <a:r>
              <a:rPr lang="en-US" sz="2400" dirty="0"/>
              <a:t>appearance of genuine Federal Reserve </a:t>
            </a:r>
            <a:r>
              <a:rPr lang="en-US" sz="2400" dirty="0" smtClean="0"/>
              <a:t>notes</a:t>
            </a:r>
          </a:p>
          <a:p>
            <a:r>
              <a:rPr lang="en-US" sz="2400" dirty="0" smtClean="0"/>
              <a:t>The </a:t>
            </a:r>
            <a:r>
              <a:rPr lang="en-US" sz="2400" dirty="0"/>
              <a:t>security features in genuine banknotes</a:t>
            </a:r>
          </a:p>
          <a:p>
            <a:r>
              <a:rPr lang="en-US" sz="2400" dirty="0" smtClean="0"/>
              <a:t>How </a:t>
            </a:r>
            <a:r>
              <a:rPr lang="en-US" sz="2400" dirty="0"/>
              <a:t>to use security features to differentiate between genuine and counterfeit banknotes</a:t>
            </a:r>
          </a:p>
          <a:p>
            <a:endParaRPr lang="en-US" sz="2400" dirty="0"/>
          </a:p>
        </p:txBody>
      </p:sp>
      <p:sp>
        <p:nvSpPr>
          <p:cNvPr id="4" name="Slide Number Placeholder 3"/>
          <p:cNvSpPr>
            <a:spLocks noGrp="1"/>
          </p:cNvSpPr>
          <p:nvPr>
            <p:ph type="sldNum" sz="quarter" idx="12"/>
          </p:nvPr>
        </p:nvSpPr>
        <p:spPr/>
        <p:txBody>
          <a:bodyPr/>
          <a:lstStyle/>
          <a:p>
            <a:pPr>
              <a:defRPr/>
            </a:pPr>
            <a:fld id="{4B943C5E-557C-4414-8DDD-0C82862C943E}" type="slidenum">
              <a:rPr lang="en-US" smtClean="0">
                <a:solidFill>
                  <a:srgbClr val="000000"/>
                </a:solidFill>
              </a:rPr>
              <a:pPr>
                <a:defRPr/>
              </a:pPr>
              <a:t>17</a:t>
            </a:fld>
            <a:endParaRPr lang="en-US" dirty="0">
              <a:solidFill>
                <a:srgbClr val="000000"/>
              </a:solidFill>
            </a:endParaRPr>
          </a:p>
        </p:txBody>
      </p:sp>
      <p:sp>
        <p:nvSpPr>
          <p:cNvPr id="5" name="Rectangle 4"/>
          <p:cNvSpPr/>
          <p:nvPr/>
        </p:nvSpPr>
        <p:spPr>
          <a:xfrm>
            <a:off x="609600" y="1371600"/>
            <a:ext cx="8077200" cy="1200329"/>
          </a:xfrm>
          <a:prstGeom prst="rect">
            <a:avLst/>
          </a:prstGeom>
        </p:spPr>
        <p:txBody>
          <a:bodyPr wrap="square" anchor="t">
            <a:spAutoFit/>
          </a:bodyPr>
          <a:lstStyle/>
          <a:p>
            <a:pPr algn="ctr"/>
            <a:r>
              <a:rPr lang="en-US" sz="3600" b="1" dirty="0">
                <a:solidFill>
                  <a:srgbClr val="FF6600"/>
                </a:solidFill>
              </a:rPr>
              <a:t>Global Currency Education</a:t>
            </a:r>
            <a:br>
              <a:rPr lang="en-US" sz="3600" b="1" dirty="0">
                <a:solidFill>
                  <a:srgbClr val="FF6600"/>
                </a:solidFill>
              </a:rPr>
            </a:br>
            <a:endParaRPr lang="en-US" sz="3600" dirty="0">
              <a:solidFill>
                <a:srgbClr val="FF6600"/>
              </a:solidFill>
            </a:endParaRPr>
          </a:p>
        </p:txBody>
      </p:sp>
    </p:spTree>
    <p:extLst>
      <p:ext uri="{BB962C8B-B14F-4D97-AF65-F5344CB8AC3E}">
        <p14:creationId xmlns:p14="http://schemas.microsoft.com/office/powerpoint/2010/main" val="4163029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381000"/>
          </a:xfrm>
        </p:spPr>
        <p:txBody>
          <a:bodyPr/>
          <a:lstStyle/>
          <a:p>
            <a:pPr algn="ctr"/>
            <a:r>
              <a:rPr lang="en-US" sz="3600" b="1" dirty="0" smtClean="0">
                <a:solidFill>
                  <a:srgbClr val="FF6600"/>
                </a:solidFill>
              </a:rPr>
              <a:t>Highlights of the $100 Note Program </a:t>
            </a:r>
            <a:endParaRPr lang="en-US" sz="3600" b="1" dirty="0">
              <a:solidFill>
                <a:srgbClr val="FF6600"/>
              </a:solidFill>
            </a:endParaRPr>
          </a:p>
        </p:txBody>
      </p:sp>
      <p:sp>
        <p:nvSpPr>
          <p:cNvPr id="3" name="Content Placeholder 2"/>
          <p:cNvSpPr>
            <a:spLocks noGrp="1"/>
          </p:cNvSpPr>
          <p:nvPr>
            <p:ph idx="1"/>
          </p:nvPr>
        </p:nvSpPr>
        <p:spPr>
          <a:xfrm>
            <a:off x="685800" y="2057400"/>
            <a:ext cx="7620000" cy="4038600"/>
          </a:xfrm>
        </p:spPr>
        <p:txBody>
          <a:bodyPr/>
          <a:lstStyle/>
          <a:p>
            <a:r>
              <a:rPr lang="en-US" sz="2400" dirty="0"/>
              <a:t>More than </a:t>
            </a:r>
            <a:r>
              <a:rPr lang="en-US" sz="2400" dirty="0">
                <a:solidFill>
                  <a:srgbClr val="EA7125"/>
                </a:solidFill>
              </a:rPr>
              <a:t>30</a:t>
            </a:r>
            <a:r>
              <a:rPr lang="en-US" sz="2400" dirty="0"/>
              <a:t> international and domestic training seminars in locales ranging from Angola to Vietnam; </a:t>
            </a:r>
          </a:p>
          <a:p>
            <a:r>
              <a:rPr lang="en-US" sz="2400" dirty="0">
                <a:solidFill>
                  <a:srgbClr val="EA7125"/>
                </a:solidFill>
              </a:rPr>
              <a:t>25</a:t>
            </a:r>
            <a:r>
              <a:rPr lang="en-US" sz="2400" dirty="0"/>
              <a:t> international and domestic media events on or around the October 8 issue date hosted by U.S. embassies internationally and Federal Reserve Banks domestically; and</a:t>
            </a:r>
          </a:p>
          <a:p>
            <a:r>
              <a:rPr lang="en-US" sz="2400" dirty="0"/>
              <a:t>An email outreach program to more than </a:t>
            </a:r>
            <a:r>
              <a:rPr lang="en-US" sz="2400" dirty="0">
                <a:solidFill>
                  <a:srgbClr val="EA7125"/>
                </a:solidFill>
              </a:rPr>
              <a:t>170,000 </a:t>
            </a:r>
            <a:r>
              <a:rPr lang="en-US" sz="2400" dirty="0"/>
              <a:t>U.S. cash handlers and law enforcement stakeholders with information about how to prepare for the introduction of the redesigned $100 note. </a:t>
            </a:r>
            <a:endParaRPr lang="en-US" sz="2400" dirty="0" smtClean="0"/>
          </a:p>
          <a:p>
            <a:r>
              <a:rPr lang="en-US" sz="2400" dirty="0" smtClean="0">
                <a:solidFill>
                  <a:srgbClr val="EA7125"/>
                </a:solidFill>
              </a:rPr>
              <a:t>10</a:t>
            </a:r>
            <a:r>
              <a:rPr lang="en-US" sz="2400" dirty="0" smtClean="0"/>
              <a:t> different educational materials in </a:t>
            </a:r>
            <a:r>
              <a:rPr lang="en-US" sz="2400" dirty="0" smtClean="0">
                <a:solidFill>
                  <a:srgbClr val="EA7125"/>
                </a:solidFill>
              </a:rPr>
              <a:t>25</a:t>
            </a:r>
            <a:r>
              <a:rPr lang="en-US" sz="2400" dirty="0" smtClean="0"/>
              <a:t> languages.</a:t>
            </a:r>
            <a:endParaRPr lang="en-US" sz="2400" dirty="0">
              <a:effectLst/>
            </a:endParaRPr>
          </a:p>
        </p:txBody>
      </p:sp>
      <p:sp>
        <p:nvSpPr>
          <p:cNvPr id="4" name="Slide Number Placeholder 3"/>
          <p:cNvSpPr>
            <a:spLocks noGrp="1"/>
          </p:cNvSpPr>
          <p:nvPr>
            <p:ph type="sldNum" sz="quarter" idx="12"/>
          </p:nvPr>
        </p:nvSpPr>
        <p:spPr>
          <a:xfrm>
            <a:off x="8305800" y="6248400"/>
            <a:ext cx="685800" cy="457200"/>
          </a:xfrm>
        </p:spPr>
        <p:txBody>
          <a:bodyPr/>
          <a:lstStyle/>
          <a:p>
            <a:pPr>
              <a:defRPr/>
            </a:pPr>
            <a:fld id="{4B943C5E-557C-4414-8DDD-0C82862C943E}" type="slidenum">
              <a:rPr lang="en-US" sz="1600" smtClean="0">
                <a:solidFill>
                  <a:srgbClr val="000000"/>
                </a:solidFill>
              </a:rPr>
              <a:pPr>
                <a:defRPr/>
              </a:pPr>
              <a:t>18</a:t>
            </a:fld>
            <a:endParaRPr lang="en-US" sz="1600" dirty="0">
              <a:solidFill>
                <a:srgbClr val="000000"/>
              </a:solidFill>
            </a:endParaRPr>
          </a:p>
        </p:txBody>
      </p:sp>
    </p:spTree>
    <p:extLst>
      <p:ext uri="{BB962C8B-B14F-4D97-AF65-F5344CB8AC3E}">
        <p14:creationId xmlns:p14="http://schemas.microsoft.com/office/powerpoint/2010/main" val="7381619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8763000" cy="381000"/>
          </a:xfrm>
        </p:spPr>
        <p:txBody>
          <a:bodyPr/>
          <a:lstStyle/>
          <a:p>
            <a:pPr algn="ctr"/>
            <a:r>
              <a:rPr lang="en-US" sz="3600" b="1" dirty="0" smtClean="0">
                <a:solidFill>
                  <a:srgbClr val="FF6600"/>
                </a:solidFill>
              </a:rPr>
              <a:t>How We Educate</a:t>
            </a:r>
            <a:endParaRPr lang="en-US" sz="3600" b="1" dirty="0">
              <a:solidFill>
                <a:srgbClr val="FF6600"/>
              </a:solidFill>
            </a:endParaRPr>
          </a:p>
        </p:txBody>
      </p:sp>
      <p:sp>
        <p:nvSpPr>
          <p:cNvPr id="4" name="Slide Number Placeholder 3"/>
          <p:cNvSpPr>
            <a:spLocks noGrp="1"/>
          </p:cNvSpPr>
          <p:nvPr>
            <p:ph type="sldNum" sz="quarter" idx="12"/>
          </p:nvPr>
        </p:nvSpPr>
        <p:spPr/>
        <p:txBody>
          <a:bodyPr/>
          <a:lstStyle/>
          <a:p>
            <a:pPr>
              <a:defRPr/>
            </a:pPr>
            <a:fld id="{4B943C5E-557C-4414-8DDD-0C82862C943E}" type="slidenum">
              <a:rPr lang="en-US" smtClean="0">
                <a:solidFill>
                  <a:srgbClr val="000000"/>
                </a:solidFill>
              </a:rPr>
              <a:pPr>
                <a:defRPr/>
              </a:pPr>
              <a:t>19</a:t>
            </a:fld>
            <a:endParaRPr lang="en-US" dirty="0">
              <a:solidFill>
                <a:srgbClr val="0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0226168"/>
              </p:ext>
            </p:extLst>
          </p:nvPr>
        </p:nvGraphicFramePr>
        <p:xfrm>
          <a:off x="228600" y="19812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7365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TO33_100_PPT background"/>
          <p:cNvPicPr>
            <a:picLocks noChangeAspect="1" noChangeArrowheads="1"/>
          </p:cNvPicPr>
          <p:nvPr/>
        </p:nvPicPr>
        <p:blipFill>
          <a:blip r:embed="rId3" cstate="print"/>
          <a:srcRect b="82227"/>
          <a:stretch>
            <a:fillRect/>
          </a:stretch>
        </p:blipFill>
        <p:spPr bwMode="auto">
          <a:xfrm>
            <a:off x="0" y="0"/>
            <a:ext cx="9145588" cy="1219200"/>
          </a:xfrm>
          <a:prstGeom prst="rect">
            <a:avLst/>
          </a:prstGeom>
          <a:noFill/>
          <a:ln w="9525">
            <a:noFill/>
            <a:miter lim="800000"/>
            <a:headEnd/>
            <a:tailEnd/>
          </a:ln>
        </p:spPr>
      </p:pic>
      <p:sp>
        <p:nvSpPr>
          <p:cNvPr id="10271" name="Content Placeholder 2"/>
          <p:cNvSpPr>
            <a:spLocks noGrp="1"/>
          </p:cNvSpPr>
          <p:nvPr>
            <p:ph idx="1"/>
          </p:nvPr>
        </p:nvSpPr>
        <p:spPr>
          <a:xfrm>
            <a:off x="76200" y="1371600"/>
            <a:ext cx="8991600" cy="457200"/>
          </a:xfrm>
        </p:spPr>
        <p:txBody>
          <a:bodyPr/>
          <a:lstStyle/>
          <a:p>
            <a:pPr algn="ctr" eaLnBrk="1" hangingPunct="1">
              <a:lnSpc>
                <a:spcPct val="80000"/>
              </a:lnSpc>
              <a:buFont typeface="Arial" charset="0"/>
              <a:buNone/>
            </a:pPr>
            <a:r>
              <a:rPr lang="en-US" sz="3600" b="1" dirty="0" smtClean="0">
                <a:solidFill>
                  <a:srgbClr val="FF6600"/>
                </a:solidFill>
                <a:ea typeface="+mn-ea"/>
                <a:cs typeface="+mn-cs"/>
              </a:rPr>
              <a:t>Agenda</a:t>
            </a:r>
            <a:endParaRPr lang="en-US" sz="3600" b="1" dirty="0">
              <a:solidFill>
                <a:srgbClr val="FF6600"/>
              </a:solidFill>
              <a:ea typeface="+mn-ea"/>
              <a:cs typeface="+mn-cs"/>
            </a:endParaRPr>
          </a:p>
        </p:txBody>
      </p:sp>
      <p:sp>
        <p:nvSpPr>
          <p:cNvPr id="11" name="Slide Number Placeholder 3"/>
          <p:cNvSpPr txBox="1">
            <a:spLocks/>
          </p:cNvSpPr>
          <p:nvPr/>
        </p:nvSpPr>
        <p:spPr bwMode="auto">
          <a:xfrm>
            <a:off x="8458200" y="6356351"/>
            <a:ext cx="533400" cy="338138"/>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F50B364F-D4E7-4201-B14E-EEB234B30474}" type="slidenum">
              <a:rPr lang="en-US" smtClean="0"/>
              <a:pPr algn="r"/>
              <a:t>2</a:t>
            </a:fld>
            <a:endParaRPr lang="en-US" dirty="0" smtClean="0"/>
          </a:p>
        </p:txBody>
      </p:sp>
      <p:sp>
        <p:nvSpPr>
          <p:cNvPr id="12" name="Content Placeholder 2"/>
          <p:cNvSpPr txBox="1">
            <a:spLocks/>
          </p:cNvSpPr>
          <p:nvPr/>
        </p:nvSpPr>
        <p:spPr>
          <a:xfrm>
            <a:off x="152400" y="2362199"/>
            <a:ext cx="8572500" cy="43322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r>
              <a:rPr lang="en-US" sz="2800" dirty="0" smtClean="0">
                <a:latin typeface="Arial" pitchFamily="34" charset="0"/>
                <a:cs typeface="Arial" pitchFamily="34" charset="0"/>
              </a:rPr>
              <a:t>The Federal Reserve’s role in the cash cycle</a:t>
            </a:r>
          </a:p>
          <a:p>
            <a:pPr marL="111125" indent="-111125"/>
            <a:r>
              <a:rPr lang="en-US" sz="2800" dirty="0" smtClean="0">
                <a:latin typeface="Arial" pitchFamily="34" charset="0"/>
                <a:cs typeface="Arial" pitchFamily="34" charset="0"/>
              </a:rPr>
              <a:t>Efforts to improve efficiency </a:t>
            </a:r>
          </a:p>
          <a:p>
            <a:pPr marL="111125" indent="-111125"/>
            <a:r>
              <a:rPr lang="en-US" sz="2800" dirty="0" smtClean="0">
                <a:latin typeface="Arial" pitchFamily="34" charset="0"/>
                <a:cs typeface="Arial" pitchFamily="34" charset="0"/>
              </a:rPr>
              <a:t>Demand conditions and planning for uncertainty</a:t>
            </a:r>
          </a:p>
          <a:p>
            <a:pPr marL="111125" indent="-111125"/>
            <a:r>
              <a:rPr lang="en-US" sz="2800" dirty="0" smtClean="0">
                <a:latin typeface="Arial" pitchFamily="34" charset="0"/>
                <a:cs typeface="Arial" pitchFamily="34" charset="0"/>
              </a:rPr>
              <a:t>Preparing to issue the new-design $100</a:t>
            </a:r>
          </a:p>
          <a:p>
            <a:pPr marL="111125" indent="-111125"/>
            <a:r>
              <a:rPr lang="en-US" sz="2800" dirty="0" smtClean="0">
                <a:latin typeface="Arial" pitchFamily="34" charset="0"/>
                <a:cs typeface="Arial" pitchFamily="34" charset="0"/>
              </a:rPr>
              <a:t>New $100 Note Issued</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70249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559723"/>
          </a:xfrm>
        </p:spPr>
        <p:txBody>
          <a:bodyPr/>
          <a:lstStyle/>
          <a:p>
            <a:pPr algn="ctr"/>
            <a:r>
              <a:rPr lang="en-US" sz="3600" b="1" dirty="0">
                <a:solidFill>
                  <a:srgbClr val="FF6600"/>
                </a:solidFill>
                <a:ea typeface="ＭＳ Ｐゴシック" pitchFamily="34" charset="-128"/>
              </a:rPr>
              <a:t>Resources for </a:t>
            </a:r>
            <a:r>
              <a:rPr lang="en-US" sz="3600" b="1" dirty="0" smtClean="0">
                <a:solidFill>
                  <a:srgbClr val="FF6600"/>
                </a:solidFill>
                <a:ea typeface="ＭＳ Ｐゴシック" pitchFamily="34" charset="-128"/>
              </a:rPr>
              <a:t>Financial Institutions </a:t>
            </a:r>
            <a:endParaRPr lang="en-US" sz="3600" b="1" dirty="0">
              <a:solidFill>
                <a:srgbClr val="FF6600"/>
              </a:solidFill>
            </a:endParaRPr>
          </a:p>
        </p:txBody>
      </p:sp>
      <p:sp>
        <p:nvSpPr>
          <p:cNvPr id="4" name="Slide Number Placeholder 3"/>
          <p:cNvSpPr>
            <a:spLocks noGrp="1"/>
          </p:cNvSpPr>
          <p:nvPr>
            <p:ph type="sldNum" sz="quarter" idx="12"/>
          </p:nvPr>
        </p:nvSpPr>
        <p:spPr/>
        <p:txBody>
          <a:bodyPr/>
          <a:lstStyle/>
          <a:p>
            <a:pPr>
              <a:defRPr/>
            </a:pPr>
            <a:fld id="{4B943C5E-557C-4414-8DDD-0C82862C943E}" type="slidenum">
              <a:rPr lang="en-US" smtClean="0">
                <a:solidFill>
                  <a:srgbClr val="000000"/>
                </a:solidFill>
              </a:rPr>
              <a:pPr>
                <a:defRPr/>
              </a:pPr>
              <a:t>20</a:t>
            </a:fld>
            <a:endParaRPr lang="en-US" dirty="0">
              <a:solidFill>
                <a:srgbClr val="000000"/>
              </a:solidFill>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b="19674"/>
          <a:stretch/>
        </p:blipFill>
        <p:spPr>
          <a:xfrm>
            <a:off x="1487978" y="2083723"/>
            <a:ext cx="6096000" cy="4774277"/>
          </a:xfrm>
          <a:prstGeom prst="rect">
            <a:avLst/>
          </a:prstGeom>
        </p:spPr>
      </p:pic>
    </p:spTree>
    <p:extLst>
      <p:ext uri="{BB962C8B-B14F-4D97-AF65-F5344CB8AC3E}">
        <p14:creationId xmlns:p14="http://schemas.microsoft.com/office/powerpoint/2010/main" val="36457391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sp>
        <p:nvSpPr>
          <p:cNvPr id="13316"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r"/>
            <a:endParaRPr lang="en-US">
              <a:latin typeface="Calibri" pitchFamily="34" charset="0"/>
            </a:endParaRPr>
          </a:p>
        </p:txBody>
      </p:sp>
      <p:pic>
        <p:nvPicPr>
          <p:cNvPr id="13317" name="Picture 8" descr="100_03_004_Flat_CMYK"/>
          <p:cNvPicPr>
            <a:picLocks noChangeAspect="1" noChangeArrowheads="1"/>
          </p:cNvPicPr>
          <p:nvPr/>
        </p:nvPicPr>
        <p:blipFill>
          <a:blip r:embed="rId3" cstate="print"/>
          <a:srcRect l="8035" t="22009" r="18750" b="21335"/>
          <a:stretch>
            <a:fillRect/>
          </a:stretch>
        </p:blipFill>
        <p:spPr bwMode="auto">
          <a:xfrm>
            <a:off x="1143000" y="1143000"/>
            <a:ext cx="6934200" cy="4481513"/>
          </a:xfrm>
          <a:prstGeom prst="rect">
            <a:avLst/>
          </a:prstGeom>
          <a:noFill/>
          <a:ln w="9525">
            <a:noFill/>
            <a:miter lim="800000"/>
            <a:headEnd/>
            <a:tailEnd/>
          </a:ln>
        </p:spPr>
      </p:pic>
      <p:sp>
        <p:nvSpPr>
          <p:cNvPr id="13318" name="Text Box 6"/>
          <p:cNvSpPr txBox="1">
            <a:spLocks noChangeArrowheads="1"/>
          </p:cNvSpPr>
          <p:nvPr/>
        </p:nvSpPr>
        <p:spPr bwMode="auto">
          <a:xfrm>
            <a:off x="0" y="5772150"/>
            <a:ext cx="9144000" cy="461963"/>
          </a:xfrm>
          <a:prstGeom prst="rect">
            <a:avLst/>
          </a:prstGeom>
          <a:noFill/>
          <a:ln w="9525">
            <a:noFill/>
            <a:miter lim="800000"/>
            <a:headEnd/>
            <a:tailEnd/>
          </a:ln>
        </p:spPr>
        <p:txBody>
          <a:bodyPr>
            <a:spAutoFit/>
          </a:bodyPr>
          <a:lstStyle/>
          <a:p>
            <a:pPr algn="ctr"/>
            <a:r>
              <a:rPr lang="en-US" sz="2400" b="1" u="sng"/>
              <a:t>www.newmoney.gov</a:t>
            </a:r>
          </a:p>
        </p:txBody>
      </p:sp>
      <p:sp>
        <p:nvSpPr>
          <p:cNvPr id="7" name="Title 1"/>
          <p:cNvSpPr txBox="1">
            <a:spLocks/>
          </p:cNvSpPr>
          <p:nvPr/>
        </p:nvSpPr>
        <p:spPr bwMode="auto">
          <a:xfrm>
            <a:off x="228600" y="1524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charset="0"/>
                <a:ea typeface="ＭＳ Ｐゴシック" pitchFamily="112" charset="-128"/>
                <a:cs typeface="ＭＳ Ｐゴシック" pitchFamily="-65" charset="-128"/>
              </a:defRPr>
            </a:lvl1pPr>
            <a:lvl2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2pPr>
            <a:lvl3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3pPr>
            <a:lvl4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4pPr>
            <a:lvl5pPr algn="ctr" rtl="0" eaLnBrk="0" fontAlgn="base" hangingPunct="0">
              <a:spcBef>
                <a:spcPct val="0"/>
              </a:spcBef>
              <a:spcAft>
                <a:spcPct val="0"/>
              </a:spcAft>
              <a:defRPr sz="4400" b="1">
                <a:solidFill>
                  <a:schemeClr val="tx1"/>
                </a:solidFill>
                <a:latin typeface="Arial" charset="0"/>
                <a:ea typeface="ＭＳ Ｐゴシック" pitchFamily="112"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US" sz="3600" dirty="0" smtClean="0">
                <a:solidFill>
                  <a:srgbClr val="FF6600"/>
                </a:solidFill>
                <a:ea typeface="ＭＳ Ｐゴシック" pitchFamily="34" charset="-128"/>
              </a:rPr>
              <a:t>Now Circulating!</a:t>
            </a:r>
            <a:endParaRPr lang="en-US" sz="3600" dirty="0" smtClean="0">
              <a:solidFill>
                <a:srgbClr val="77933C"/>
              </a:solidFill>
              <a:ea typeface="ＭＳ Ｐゴシック" pitchFamily="34" charset="-128"/>
            </a:endParaRPr>
          </a:p>
        </p:txBody>
      </p:sp>
    </p:spTree>
    <p:extLst>
      <p:ext uri="{BB962C8B-B14F-4D97-AF65-F5344CB8AC3E}">
        <p14:creationId xmlns:p14="http://schemas.microsoft.com/office/powerpoint/2010/main" val="344571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0" descr="TO33_100_PPT background"/>
          <p:cNvPicPr>
            <a:picLocks noChangeAspect="1" noChangeArrowheads="1"/>
          </p:cNvPicPr>
          <p:nvPr/>
        </p:nvPicPr>
        <p:blipFill>
          <a:blip r:embed="rId3" cstate="print"/>
          <a:srcRect b="79982"/>
          <a:stretch>
            <a:fillRect/>
          </a:stretch>
        </p:blipFill>
        <p:spPr bwMode="auto">
          <a:xfrm>
            <a:off x="-1588" y="0"/>
            <a:ext cx="9145588" cy="1373188"/>
          </a:xfrm>
          <a:prstGeom prst="rect">
            <a:avLst/>
          </a:prstGeom>
          <a:noFill/>
          <a:ln w="9525">
            <a:noFill/>
            <a:miter lim="800000"/>
            <a:headEnd/>
            <a:tailEnd/>
          </a:ln>
        </p:spPr>
      </p:pic>
      <p:sp>
        <p:nvSpPr>
          <p:cNvPr id="9218" name="Content Placeholder 2"/>
          <p:cNvSpPr>
            <a:spLocks noGrp="1"/>
          </p:cNvSpPr>
          <p:nvPr>
            <p:ph idx="1"/>
          </p:nvPr>
        </p:nvSpPr>
        <p:spPr>
          <a:xfrm>
            <a:off x="76200" y="1369032"/>
            <a:ext cx="8915400" cy="762000"/>
          </a:xfrm>
        </p:spPr>
        <p:txBody>
          <a:bodyPr/>
          <a:lstStyle/>
          <a:p>
            <a:pPr algn="ctr" eaLnBrk="1" hangingPunct="1">
              <a:lnSpc>
                <a:spcPct val="80000"/>
              </a:lnSpc>
              <a:buFont typeface="Arial" charset="0"/>
              <a:buNone/>
            </a:pPr>
            <a:r>
              <a:rPr lang="en-US" sz="3600" b="1" dirty="0" smtClean="0">
                <a:solidFill>
                  <a:srgbClr val="FF6600"/>
                </a:solidFill>
              </a:rPr>
              <a:t>The Federal Reserve’s Role in the </a:t>
            </a:r>
          </a:p>
          <a:p>
            <a:pPr algn="ctr" eaLnBrk="1" hangingPunct="1">
              <a:lnSpc>
                <a:spcPct val="80000"/>
              </a:lnSpc>
              <a:buFont typeface="Arial" charset="0"/>
              <a:buNone/>
            </a:pPr>
            <a:r>
              <a:rPr lang="en-US" sz="3600" b="1" dirty="0" smtClean="0">
                <a:solidFill>
                  <a:srgbClr val="FF6600"/>
                </a:solidFill>
              </a:rPr>
              <a:t>Cash Cycle</a:t>
            </a:r>
          </a:p>
        </p:txBody>
      </p:sp>
      <p:sp>
        <p:nvSpPr>
          <p:cNvPr id="9" name="Slide Number Placeholder 3"/>
          <p:cNvSpPr txBox="1">
            <a:spLocks/>
          </p:cNvSpPr>
          <p:nvPr/>
        </p:nvSpPr>
        <p:spPr bwMode="auto">
          <a:xfrm>
            <a:off x="8458200" y="6356351"/>
            <a:ext cx="533400" cy="338138"/>
          </a:xfrm>
          <a:prstGeom prst="rect">
            <a:avLst/>
          </a:prstGeom>
          <a:noFill/>
          <a:ln>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F50B364F-D4E7-4201-B14E-EEB234B30474}" type="slidenum">
              <a:rPr lang="en-US" smtClean="0"/>
              <a:pPr algn="r"/>
              <a:t>3</a:t>
            </a:fld>
            <a:endParaRPr lang="en-US" dirty="0" smtClean="0"/>
          </a:p>
        </p:txBody>
      </p:sp>
      <p:sp>
        <p:nvSpPr>
          <p:cNvPr id="10" name="Content Placeholder 2"/>
          <p:cNvSpPr txBox="1">
            <a:spLocks/>
          </p:cNvSpPr>
          <p:nvPr/>
        </p:nvSpPr>
        <p:spPr>
          <a:xfrm>
            <a:off x="152400" y="2362199"/>
            <a:ext cx="8572500" cy="43322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endParaRPr lang="en-US" sz="2800" dirty="0" smtClean="0">
              <a:latin typeface="Arial" pitchFamily="34" charset="0"/>
              <a:cs typeface="Arial" pitchFamily="34" charset="0"/>
            </a:endParaRPr>
          </a:p>
          <a:p>
            <a:pPr marL="111125" indent="-111125"/>
            <a:r>
              <a:rPr lang="en-US" sz="2800" dirty="0" smtClean="0">
                <a:latin typeface="Arial" pitchFamily="34" charset="0"/>
                <a:cs typeface="Arial" pitchFamily="34" charset="0"/>
              </a:rPr>
              <a:t>Board as Issuing Authority; Reserve Banks distribution and processing roles</a:t>
            </a:r>
          </a:p>
          <a:p>
            <a:pPr marL="111125" indent="-111125"/>
            <a:r>
              <a:rPr lang="en-US" sz="2800" dirty="0" smtClean="0">
                <a:latin typeface="Arial" pitchFamily="34" charset="0"/>
                <a:cs typeface="Arial" pitchFamily="34" charset="0"/>
              </a:rPr>
              <a:t>Ensure notes are authentic and “fit for commerce”</a:t>
            </a:r>
          </a:p>
          <a:p>
            <a:pPr marL="111125" indent="-111125"/>
            <a:r>
              <a:rPr lang="en-US" sz="2800" dirty="0" smtClean="0">
                <a:latin typeface="Arial" pitchFamily="34" charset="0"/>
                <a:cs typeface="Arial" pitchFamily="34" charset="0"/>
              </a:rPr>
              <a:t>Encourages recirculation of fit notes by commercial banks</a:t>
            </a:r>
          </a:p>
          <a:p>
            <a:pPr marL="111125" indent="-111125"/>
            <a:r>
              <a:rPr lang="en-US" sz="2800" dirty="0" smtClean="0">
                <a:latin typeface="Arial" pitchFamily="34" charset="0"/>
                <a:cs typeface="Arial" pitchFamily="34" charset="0"/>
              </a:rPr>
              <a:t>Provides a machine calibration testing program and publishes fitness guidelines </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0280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305800" y="63307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4</a:t>
            </a:fld>
            <a:endParaRPr lang="en-US" dirty="0" smtClean="0"/>
          </a:p>
        </p:txBody>
      </p:sp>
      <p:sp>
        <p:nvSpPr>
          <p:cNvPr id="12" name="Content Placeholder 2"/>
          <p:cNvSpPr>
            <a:spLocks noGrp="1"/>
          </p:cNvSpPr>
          <p:nvPr>
            <p:ph idx="1"/>
          </p:nvPr>
        </p:nvSpPr>
        <p:spPr>
          <a:xfrm>
            <a:off x="76200" y="1369032"/>
            <a:ext cx="8915400" cy="764568"/>
          </a:xfrm>
        </p:spPr>
        <p:txBody>
          <a:bodyPr/>
          <a:lstStyle/>
          <a:p>
            <a:pPr algn="ctr" eaLnBrk="1" hangingPunct="1">
              <a:lnSpc>
                <a:spcPct val="80000"/>
              </a:lnSpc>
              <a:buFont typeface="Arial" charset="0"/>
              <a:buNone/>
            </a:pPr>
            <a:r>
              <a:rPr lang="en-US" sz="3600" b="1" dirty="0" smtClean="0">
                <a:solidFill>
                  <a:srgbClr val="FF6600"/>
                </a:solidFill>
              </a:rPr>
              <a:t>Growth Remains Strong</a:t>
            </a:r>
          </a:p>
        </p:txBody>
      </p:sp>
      <p:sp>
        <p:nvSpPr>
          <p:cNvPr id="13" name="Content Placeholder 2"/>
          <p:cNvSpPr txBox="1">
            <a:spLocks/>
          </p:cNvSpPr>
          <p:nvPr/>
        </p:nvSpPr>
        <p:spPr>
          <a:xfrm>
            <a:off x="152400" y="2362199"/>
            <a:ext cx="8610600"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391291473"/>
              </p:ext>
            </p:extLst>
          </p:nvPr>
        </p:nvGraphicFramePr>
        <p:xfrm>
          <a:off x="367145" y="1828800"/>
          <a:ext cx="8395855" cy="4815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57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305800" y="63307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5</a:t>
            </a:fld>
            <a:endParaRPr lang="en-US" dirty="0" smtClean="0"/>
          </a:p>
        </p:txBody>
      </p:sp>
      <p:sp>
        <p:nvSpPr>
          <p:cNvPr id="12" name="Content Placeholder 2"/>
          <p:cNvSpPr>
            <a:spLocks noGrp="1"/>
          </p:cNvSpPr>
          <p:nvPr>
            <p:ph idx="1"/>
          </p:nvPr>
        </p:nvSpPr>
        <p:spPr>
          <a:xfrm>
            <a:off x="76200" y="1369032"/>
            <a:ext cx="8915400" cy="764568"/>
          </a:xfrm>
        </p:spPr>
        <p:txBody>
          <a:bodyPr/>
          <a:lstStyle/>
          <a:p>
            <a:pPr algn="ctr" eaLnBrk="1" hangingPunct="1">
              <a:lnSpc>
                <a:spcPct val="80000"/>
              </a:lnSpc>
              <a:buFont typeface="Arial" charset="0"/>
              <a:buNone/>
            </a:pPr>
            <a:r>
              <a:rPr lang="en-US" sz="3600" b="1" dirty="0" smtClean="0">
                <a:solidFill>
                  <a:srgbClr val="FF6600"/>
                </a:solidFill>
              </a:rPr>
              <a:t>Processing Needs to be Flexible</a:t>
            </a:r>
          </a:p>
        </p:txBody>
      </p:sp>
      <p:sp>
        <p:nvSpPr>
          <p:cNvPr id="13" name="Content Placeholder 2"/>
          <p:cNvSpPr txBox="1">
            <a:spLocks/>
          </p:cNvSpPr>
          <p:nvPr/>
        </p:nvSpPr>
        <p:spPr>
          <a:xfrm>
            <a:off x="152400" y="2362199"/>
            <a:ext cx="8610600"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858727195"/>
              </p:ext>
            </p:extLst>
          </p:nvPr>
        </p:nvGraphicFramePr>
        <p:xfrm>
          <a:off x="152400" y="1981200"/>
          <a:ext cx="8739111"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57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293331" y="64831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6</a:t>
            </a:fld>
            <a:endParaRPr lang="en-US" dirty="0" smtClean="0"/>
          </a:p>
        </p:txBody>
      </p:sp>
      <p:sp>
        <p:nvSpPr>
          <p:cNvPr id="12" name="Content Placeholder 2"/>
          <p:cNvSpPr>
            <a:spLocks noGrp="1"/>
          </p:cNvSpPr>
          <p:nvPr>
            <p:ph idx="1"/>
          </p:nvPr>
        </p:nvSpPr>
        <p:spPr>
          <a:xfrm>
            <a:off x="76200" y="1369032"/>
            <a:ext cx="8915400" cy="762000"/>
          </a:xfrm>
        </p:spPr>
        <p:txBody>
          <a:bodyPr/>
          <a:lstStyle/>
          <a:p>
            <a:pPr algn="ctr" eaLnBrk="1" hangingPunct="1">
              <a:lnSpc>
                <a:spcPct val="80000"/>
              </a:lnSpc>
              <a:buFont typeface="Arial" charset="0"/>
              <a:buNone/>
            </a:pPr>
            <a:r>
              <a:rPr lang="en-US" sz="3600" b="1" dirty="0" smtClean="0">
                <a:solidFill>
                  <a:srgbClr val="FF6600"/>
                </a:solidFill>
              </a:rPr>
              <a:t>Effects of Recirculation Policy</a:t>
            </a:r>
          </a:p>
        </p:txBody>
      </p:sp>
      <p:sp>
        <p:nvSpPr>
          <p:cNvPr id="13" name="Content Placeholder 2"/>
          <p:cNvSpPr txBox="1">
            <a:spLocks/>
          </p:cNvSpPr>
          <p:nvPr/>
        </p:nvSpPr>
        <p:spPr>
          <a:xfrm>
            <a:off x="171796" y="1905000"/>
            <a:ext cx="8153400" cy="1447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r>
              <a:rPr lang="en-US" sz="2800" dirty="0" smtClean="0">
                <a:latin typeface="Arial" pitchFamily="34" charset="0"/>
                <a:cs typeface="Arial" pitchFamily="34" charset="0"/>
              </a:rPr>
              <a:t>Decreased number of times $10 and $20 notes return to the Reserve Banks</a:t>
            </a:r>
          </a:p>
          <a:p>
            <a:pPr marL="111125" indent="-111125"/>
            <a:endParaRPr lang="en-US" sz="2800" dirty="0" smtClean="0">
              <a:latin typeface="Arial" pitchFamily="34" charset="0"/>
              <a:cs typeface="Arial" pitchFamily="34" charset="0"/>
            </a:endParaRPr>
          </a:p>
          <a:p>
            <a:endParaRPr lang="en-US" sz="24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61107824"/>
              </p:ext>
            </p:extLst>
          </p:nvPr>
        </p:nvGraphicFramePr>
        <p:xfrm>
          <a:off x="174567" y="2895600"/>
          <a:ext cx="8534400" cy="3566160"/>
        </p:xfrm>
        <a:graphic>
          <a:graphicData uri="http://schemas.openxmlformats.org/drawingml/2006/table">
            <a:tbl>
              <a:tblPr>
                <a:tableStyleId>{5C22544A-7EE6-4342-B048-85BDC9FD1C3A}</a:tableStyleId>
              </a:tblPr>
              <a:tblGrid>
                <a:gridCol w="758614"/>
                <a:gridCol w="1161627"/>
                <a:gridCol w="1019386"/>
                <a:gridCol w="936412"/>
                <a:gridCol w="889001"/>
                <a:gridCol w="948266"/>
                <a:gridCol w="900854"/>
                <a:gridCol w="900854"/>
                <a:gridCol w="1019386"/>
              </a:tblGrid>
              <a:tr h="204778">
                <a:tc gridSpan="9">
                  <a:txBody>
                    <a:bodyPr/>
                    <a:lstStyle/>
                    <a:p>
                      <a:pPr algn="ctr" fontAlgn="b"/>
                      <a:r>
                        <a:rPr lang="en-US" sz="1400" u="none" strike="noStrike" dirty="0">
                          <a:effectLst/>
                        </a:rPr>
                        <a:t>Inventory Turn Rate</a:t>
                      </a:r>
                      <a:endParaRPr lang="en-US" sz="1400" b="1" i="0" u="none" strike="noStrike" dirty="0">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824">
                <a:tc gridSpan="9">
                  <a:txBody>
                    <a:bodyPr/>
                    <a:lstStyle/>
                    <a:p>
                      <a:pPr algn="ctr" fontAlgn="b"/>
                      <a:r>
                        <a:rPr lang="en-US" sz="1400" u="none" strike="noStrike" dirty="0">
                          <a:effectLst/>
                        </a:rPr>
                        <a:t>Times processed per year</a:t>
                      </a:r>
                      <a:endParaRPr lang="en-US" sz="1400" b="0" i="1" u="none" strike="noStrike" dirty="0">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824">
                <a:tc>
                  <a:txBody>
                    <a:bodyPr/>
                    <a:lstStyle/>
                    <a:p>
                      <a:pPr algn="l" fontAlgn="b"/>
                      <a:r>
                        <a:rPr lang="en-US" sz="1400" u="none" strike="noStrike">
                          <a:effectLst/>
                        </a:rPr>
                        <a:t> </a:t>
                      </a:r>
                      <a:endParaRPr lang="en-US" sz="1400" b="0" i="0" u="none" strike="noStrike">
                        <a:effectLst/>
                        <a:latin typeface="Arial"/>
                      </a:endParaRPr>
                    </a:p>
                  </a:txBody>
                  <a:tcPr marL="9525" marR="9525" marT="9525" marB="0" anchor="b"/>
                </a:tc>
                <a:tc>
                  <a:txBody>
                    <a:bodyPr/>
                    <a:lstStyle/>
                    <a:p>
                      <a:pPr algn="ctr" fontAlgn="b"/>
                      <a:r>
                        <a:rPr lang="en-US" sz="1400" u="none" strike="noStrike">
                          <a:effectLst/>
                        </a:rPr>
                        <a:t>1s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2s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5s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10s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20s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50s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100s</a:t>
                      </a:r>
                      <a:endParaRPr lang="en-US" sz="1400" b="1" i="0" u="none" strike="noStrike">
                        <a:effectLst/>
                        <a:latin typeface="Arial"/>
                      </a:endParaRPr>
                    </a:p>
                  </a:txBody>
                  <a:tcPr marL="9525" marR="9525" marT="9525" marB="0" anchor="b"/>
                </a:tc>
                <a:tc>
                  <a:txBody>
                    <a:bodyPr/>
                    <a:lstStyle/>
                    <a:p>
                      <a:pPr algn="ctr" fontAlgn="b"/>
                      <a:r>
                        <a:rPr lang="en-US" sz="1400" u="none" strike="noStrike">
                          <a:effectLst/>
                        </a:rPr>
                        <a:t>Total</a:t>
                      </a:r>
                      <a:endParaRPr lang="en-US" sz="1400" b="1" i="0" u="none" strike="noStrike">
                        <a:effectLst/>
                        <a:latin typeface="Arial"/>
                      </a:endParaRPr>
                    </a:p>
                  </a:txBody>
                  <a:tcPr marL="9525" marR="9525" marT="9525" marB="0" anchor="b"/>
                </a:tc>
              </a:tr>
              <a:tr h="204778">
                <a:tc>
                  <a:txBody>
                    <a:bodyPr/>
                    <a:lstStyle/>
                    <a:p>
                      <a:pPr algn="r" fontAlgn="b"/>
                      <a:r>
                        <a:rPr lang="en-US" sz="1400" u="none" strike="noStrike">
                          <a:effectLst/>
                        </a:rPr>
                        <a:t>2000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1.6</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2.8</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1.1</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r>
              <a:tr h="204778">
                <a:tc>
                  <a:txBody>
                    <a:bodyPr/>
                    <a:lstStyle/>
                    <a:p>
                      <a:pPr algn="r" fontAlgn="b"/>
                      <a:r>
                        <a:rPr lang="en-US" sz="1400" u="none" strike="noStrike">
                          <a:effectLst/>
                        </a:rPr>
                        <a:t>2001</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1.6</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tc>
                <a:tc>
                  <a:txBody>
                    <a:bodyPr/>
                    <a:lstStyle/>
                    <a:p>
                      <a:pPr algn="r" fontAlgn="b"/>
                      <a:r>
                        <a:rPr lang="en-US" sz="1400" u="none" strike="noStrike" dirty="0">
                          <a:effectLst/>
                        </a:rPr>
                        <a:t>1.5</a:t>
                      </a:r>
                      <a:endParaRPr lang="en-US" sz="1400" b="0" i="0" u="none" strike="noStrike" dirty="0">
                        <a:effectLst/>
                        <a:latin typeface="Arial"/>
                      </a:endParaRPr>
                    </a:p>
                  </a:txBody>
                  <a:tcPr marL="9525" marR="9525" marT="9525" marB="0" anchor="b"/>
                </a:tc>
                <a:tc>
                  <a:txBody>
                    <a:bodyPr/>
                    <a:lstStyle/>
                    <a:p>
                      <a:pPr algn="r" fontAlgn="b"/>
                      <a:r>
                        <a:rPr lang="en-US" sz="1400" u="none" strike="noStrike">
                          <a:effectLst/>
                        </a:rPr>
                        <a:t>2.8</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r>
              <a:tr h="204778">
                <a:tc>
                  <a:txBody>
                    <a:bodyPr/>
                    <a:lstStyle/>
                    <a:p>
                      <a:pPr algn="r" fontAlgn="b"/>
                      <a:r>
                        <a:rPr lang="en-US" sz="1400" u="none" strike="noStrike">
                          <a:effectLst/>
                        </a:rPr>
                        <a:t>2002</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2.9</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r>
              <a:tr h="204778">
                <a:tc>
                  <a:txBody>
                    <a:bodyPr/>
                    <a:lstStyle/>
                    <a:p>
                      <a:pPr algn="r" fontAlgn="b"/>
                      <a:r>
                        <a:rPr lang="en-US" sz="1400" u="none" strike="noStrike">
                          <a:effectLst/>
                        </a:rPr>
                        <a:t>2003</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2.8</a:t>
                      </a:r>
                      <a:endParaRPr lang="en-US" sz="1400" b="0" i="0" u="none" strike="noStrike">
                        <a:effectLst/>
                        <a:latin typeface="Arial"/>
                      </a:endParaRPr>
                    </a:p>
                  </a:txBody>
                  <a:tcPr marL="9525" marR="9525" marT="9525" marB="0" anchor="b"/>
                </a:tc>
                <a:tc>
                  <a:txBody>
                    <a:bodyPr/>
                    <a:lstStyle/>
                    <a:p>
                      <a:pPr algn="r" fontAlgn="b"/>
                      <a:r>
                        <a:rPr lang="en-US" sz="1400" u="none" strike="noStrike" dirty="0">
                          <a:effectLst/>
                        </a:rPr>
                        <a:t>1.0</a:t>
                      </a:r>
                      <a:endParaRPr lang="en-US" sz="1400" b="0" i="0" u="none" strike="noStrike" dirty="0">
                        <a:effectLst/>
                        <a:latin typeface="Arial"/>
                      </a:endParaRPr>
                    </a:p>
                  </a:txBody>
                  <a:tcPr marL="9525" marR="9525" marT="9525" marB="0" anchor="b"/>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r>
              <a:tr h="204778">
                <a:tc>
                  <a:txBody>
                    <a:bodyPr/>
                    <a:lstStyle/>
                    <a:p>
                      <a:pPr algn="r" fontAlgn="b"/>
                      <a:r>
                        <a:rPr lang="en-US" sz="1400" u="none" strike="noStrike">
                          <a:effectLst/>
                        </a:rPr>
                        <a:t>2004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0.0</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2.9</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1.1</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tc>
                <a:tc>
                  <a:txBody>
                    <a:bodyPr/>
                    <a:lstStyle/>
                    <a:p>
                      <a:pPr algn="r" fontAlgn="b"/>
                      <a:r>
                        <a:rPr lang="en-US" sz="1400" u="none" strike="noStrike">
                          <a:effectLst/>
                        </a:rPr>
                        <a:t>1.5</a:t>
                      </a:r>
                      <a:endParaRPr lang="en-US" sz="1400" b="0" i="0" u="none" strike="noStrike">
                        <a:effectLst/>
                        <a:latin typeface="Arial"/>
                      </a:endParaRPr>
                    </a:p>
                  </a:txBody>
                  <a:tcPr marL="9525" marR="9525" marT="9525" marB="0" anchor="b"/>
                </a:tc>
              </a:tr>
              <a:tr h="204778">
                <a:tc>
                  <a:txBody>
                    <a:bodyPr/>
                    <a:lstStyle/>
                    <a:p>
                      <a:pPr algn="r" fontAlgn="b"/>
                      <a:r>
                        <a:rPr lang="en-US" sz="1400" b="1" u="none" strike="noStrike" dirty="0">
                          <a:effectLst/>
                        </a:rPr>
                        <a:t>2005</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1.5</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0.0</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1.3</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1.4</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2.7</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1.0</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0.4</a:t>
                      </a:r>
                      <a:endParaRPr lang="en-US" sz="1400" b="1" i="0" u="none" strike="noStrike" dirty="0">
                        <a:effectLst/>
                        <a:latin typeface="Arial"/>
                      </a:endParaRPr>
                    </a:p>
                  </a:txBody>
                  <a:tcPr marL="9525" marR="9525" marT="9525" marB="0" anchor="b"/>
                </a:tc>
                <a:tc>
                  <a:txBody>
                    <a:bodyPr/>
                    <a:lstStyle/>
                    <a:p>
                      <a:pPr algn="r" fontAlgn="b"/>
                      <a:r>
                        <a:rPr lang="en-US" sz="1400" b="1" u="none" strike="noStrike" dirty="0">
                          <a:effectLst/>
                        </a:rPr>
                        <a:t>1.4</a:t>
                      </a:r>
                      <a:endParaRPr lang="en-US" sz="1400" b="1" i="0" u="none" strike="noStrike" dirty="0">
                        <a:effectLst/>
                        <a:latin typeface="Arial"/>
                      </a:endParaRPr>
                    </a:p>
                  </a:txBody>
                  <a:tcPr marL="9525" marR="9525" marT="9525" marB="0" anchor="b"/>
                </a:tc>
              </a:tr>
              <a:tr h="204778">
                <a:tc>
                  <a:txBody>
                    <a:bodyPr/>
                    <a:lstStyle/>
                    <a:p>
                      <a:pPr algn="r" fontAlgn="b"/>
                      <a:r>
                        <a:rPr lang="en-US" sz="1400" u="none" strike="noStrike" dirty="0">
                          <a:effectLst/>
                        </a:rPr>
                        <a:t>2006</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1.5</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0.0</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1.3</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1.4</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2.6</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1.0</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1.4</a:t>
                      </a:r>
                      <a:endParaRPr lang="en-US" sz="1400" b="0" i="0" u="none" strike="noStrike">
                        <a:effectLst/>
                        <a:latin typeface="Arial"/>
                      </a:endParaRPr>
                    </a:p>
                  </a:txBody>
                  <a:tcPr marL="9525" marR="9525" marT="9525" marB="0" anchor="b">
                    <a:solidFill>
                      <a:schemeClr val="tx2">
                        <a:lumMod val="20000"/>
                        <a:lumOff val="80000"/>
                      </a:schemeClr>
                    </a:solidFill>
                  </a:tcPr>
                </a:tc>
              </a:tr>
              <a:tr h="204778">
                <a:tc>
                  <a:txBody>
                    <a:bodyPr/>
                    <a:lstStyle/>
                    <a:p>
                      <a:pPr algn="r" fontAlgn="b"/>
                      <a:r>
                        <a:rPr lang="en-US" sz="1400" u="none" strike="noStrike" dirty="0">
                          <a:effectLst/>
                        </a:rPr>
                        <a:t>2007</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1.4</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0.0</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1.3</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1.2</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2.3</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1.0</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0.4</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solidFill>
                      <a:schemeClr val="tx2">
                        <a:lumMod val="20000"/>
                        <a:lumOff val="80000"/>
                      </a:schemeClr>
                    </a:solidFill>
                  </a:tcPr>
                </a:tc>
              </a:tr>
              <a:tr h="204778">
                <a:tc>
                  <a:txBody>
                    <a:bodyPr/>
                    <a:lstStyle/>
                    <a:p>
                      <a:pPr algn="r" fontAlgn="b"/>
                      <a:r>
                        <a:rPr lang="en-US" sz="1400" u="none" strike="noStrike">
                          <a:effectLst/>
                        </a:rPr>
                        <a:t>2008</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1.4</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0.0</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1.3</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1.1</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a:effectLst/>
                        </a:rPr>
                        <a:t>2.0</a:t>
                      </a:r>
                      <a:endParaRPr lang="en-US" sz="1400" b="0" i="0" u="none" strike="noStrike">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1.0</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0.4</a:t>
                      </a:r>
                      <a:endParaRPr lang="en-US" sz="1400" b="0" i="0" u="none" strike="noStrike" dirty="0">
                        <a:effectLst/>
                        <a:latin typeface="Arial"/>
                      </a:endParaRPr>
                    </a:p>
                  </a:txBody>
                  <a:tcPr marL="9525" marR="9525" marT="9525" marB="0" anchor="b">
                    <a:solidFill>
                      <a:schemeClr val="tx2">
                        <a:lumMod val="20000"/>
                        <a:lumOff val="80000"/>
                      </a:schemeClr>
                    </a:solidFill>
                  </a:tcPr>
                </a:tc>
                <a:tc>
                  <a:txBody>
                    <a:bodyPr/>
                    <a:lstStyle/>
                    <a:p>
                      <a:pPr algn="r" fontAlgn="b"/>
                      <a:r>
                        <a:rPr lang="en-US" sz="1400" u="none" strike="noStrike" dirty="0">
                          <a:effectLst/>
                        </a:rPr>
                        <a:t>1.2</a:t>
                      </a:r>
                      <a:endParaRPr lang="en-US" sz="1400" b="0" i="0" u="none" strike="noStrike" dirty="0">
                        <a:effectLst/>
                        <a:latin typeface="Arial"/>
                      </a:endParaRPr>
                    </a:p>
                  </a:txBody>
                  <a:tcPr marL="9525" marR="9525" marT="9525" marB="0" anchor="b">
                    <a:solidFill>
                      <a:schemeClr val="tx2">
                        <a:lumMod val="20000"/>
                        <a:lumOff val="80000"/>
                      </a:schemeClr>
                    </a:solidFill>
                  </a:tcPr>
                </a:tc>
              </a:tr>
              <a:tr h="204778">
                <a:tc>
                  <a:txBody>
                    <a:bodyPr/>
                    <a:lstStyle/>
                    <a:p>
                      <a:pPr algn="r" fontAlgn="b"/>
                      <a:r>
                        <a:rPr lang="en-US" sz="1400" u="none" strike="noStrike" dirty="0">
                          <a:effectLst/>
                        </a:rPr>
                        <a:t>2009</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1.3</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0.0</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1.2</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1.1</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1.8</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0.8</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0.3</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1.1</a:t>
                      </a:r>
                      <a:endParaRPr lang="en-US" sz="1400" b="0" i="0" u="none" strike="noStrike" dirty="0">
                        <a:effectLst/>
                        <a:latin typeface="Arial"/>
                      </a:endParaRPr>
                    </a:p>
                  </a:txBody>
                  <a:tcPr marL="9525" marR="9525" marT="9525" marB="0" anchor="b">
                    <a:solidFill>
                      <a:schemeClr val="tx2">
                        <a:lumMod val="60000"/>
                        <a:lumOff val="40000"/>
                      </a:schemeClr>
                    </a:solidFill>
                  </a:tcPr>
                </a:tc>
              </a:tr>
              <a:tr h="204778">
                <a:tc>
                  <a:txBody>
                    <a:bodyPr/>
                    <a:lstStyle/>
                    <a:p>
                      <a:pPr algn="r" fontAlgn="b"/>
                      <a:r>
                        <a:rPr lang="en-US" sz="1400" u="none" strike="noStrike">
                          <a:effectLst/>
                        </a:rPr>
                        <a:t>2010</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1.3</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0.0</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1.2</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1.0</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1.8</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0.8</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0.3</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1.1</a:t>
                      </a:r>
                      <a:endParaRPr lang="en-US" sz="1400" b="0" i="0" u="none" strike="noStrike" dirty="0">
                        <a:effectLst/>
                        <a:latin typeface="Arial"/>
                      </a:endParaRPr>
                    </a:p>
                  </a:txBody>
                  <a:tcPr marL="9525" marR="9525" marT="9525" marB="0" anchor="b">
                    <a:solidFill>
                      <a:schemeClr val="tx2">
                        <a:lumMod val="60000"/>
                        <a:lumOff val="40000"/>
                      </a:schemeClr>
                    </a:solidFill>
                  </a:tcPr>
                </a:tc>
              </a:tr>
              <a:tr h="204778">
                <a:tc>
                  <a:txBody>
                    <a:bodyPr/>
                    <a:lstStyle/>
                    <a:p>
                      <a:pPr algn="r" fontAlgn="b"/>
                      <a:r>
                        <a:rPr lang="en-US" sz="1400" u="none" strike="noStrike">
                          <a:effectLst/>
                        </a:rPr>
                        <a:t>2011</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1.2</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0.0</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1.2</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1.0</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1.7</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a:effectLst/>
                        </a:rPr>
                        <a:t>0.8</a:t>
                      </a:r>
                      <a:endParaRPr lang="en-US" sz="1400" b="0" i="0" u="none" strike="noStrike">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0.3</a:t>
                      </a:r>
                      <a:endParaRPr lang="en-US" sz="1400" b="0"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u="none" strike="noStrike" dirty="0">
                          <a:effectLst/>
                        </a:rPr>
                        <a:t>1.0</a:t>
                      </a:r>
                      <a:endParaRPr lang="en-US" sz="1400" b="0" i="0" u="none" strike="noStrike" dirty="0">
                        <a:effectLst/>
                        <a:latin typeface="Arial"/>
                      </a:endParaRPr>
                    </a:p>
                  </a:txBody>
                  <a:tcPr marL="9525" marR="9525" marT="9525" marB="0" anchor="b">
                    <a:solidFill>
                      <a:schemeClr val="tx2">
                        <a:lumMod val="60000"/>
                        <a:lumOff val="40000"/>
                      </a:schemeClr>
                    </a:solidFill>
                  </a:tcPr>
                </a:tc>
              </a:tr>
              <a:tr h="216824">
                <a:tc>
                  <a:txBody>
                    <a:bodyPr/>
                    <a:lstStyle/>
                    <a:p>
                      <a:pPr algn="r" fontAlgn="b"/>
                      <a:r>
                        <a:rPr lang="en-US" sz="1400" b="1" i="0" u="none" strike="noStrike" dirty="0">
                          <a:effectLst/>
                        </a:rPr>
                        <a:t>2012</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1.1</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0.0</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1.2</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0.9</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1.6</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0.8</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0.3</a:t>
                      </a:r>
                      <a:endParaRPr lang="en-US" sz="1400" b="1" i="0" u="none" strike="noStrike" dirty="0">
                        <a:effectLst/>
                        <a:latin typeface="Arial"/>
                      </a:endParaRPr>
                    </a:p>
                  </a:txBody>
                  <a:tcPr marL="9525" marR="9525" marT="9525" marB="0" anchor="b">
                    <a:solidFill>
                      <a:schemeClr val="tx2">
                        <a:lumMod val="60000"/>
                        <a:lumOff val="40000"/>
                      </a:schemeClr>
                    </a:solidFill>
                  </a:tcPr>
                </a:tc>
                <a:tc>
                  <a:txBody>
                    <a:bodyPr/>
                    <a:lstStyle/>
                    <a:p>
                      <a:pPr algn="r" fontAlgn="b"/>
                      <a:r>
                        <a:rPr lang="en-US" sz="1400" b="1" i="0" u="none" strike="noStrike" dirty="0">
                          <a:effectLst/>
                        </a:rPr>
                        <a:t>1.0</a:t>
                      </a:r>
                      <a:endParaRPr lang="en-US" sz="1400" b="1" i="0" u="none" strike="noStrike" dirty="0">
                        <a:effectLst/>
                        <a:latin typeface="Arial"/>
                      </a:endParaRPr>
                    </a:p>
                  </a:txBody>
                  <a:tcPr marL="9525" marR="9525" marT="9525" marB="0" anchor="b">
                    <a:solidFill>
                      <a:schemeClr val="tx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305800" y="63307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7</a:t>
            </a:fld>
            <a:endParaRPr lang="en-US" dirty="0" smtClean="0"/>
          </a:p>
        </p:txBody>
      </p:sp>
      <p:sp>
        <p:nvSpPr>
          <p:cNvPr id="12" name="Content Placeholder 2"/>
          <p:cNvSpPr>
            <a:spLocks noGrp="1"/>
          </p:cNvSpPr>
          <p:nvPr>
            <p:ph idx="1"/>
          </p:nvPr>
        </p:nvSpPr>
        <p:spPr>
          <a:xfrm>
            <a:off x="76200" y="1369032"/>
            <a:ext cx="8915400" cy="764568"/>
          </a:xfrm>
        </p:spPr>
        <p:txBody>
          <a:bodyPr/>
          <a:lstStyle/>
          <a:p>
            <a:pPr algn="ctr" eaLnBrk="1" hangingPunct="1">
              <a:lnSpc>
                <a:spcPct val="80000"/>
              </a:lnSpc>
              <a:buFont typeface="Arial" charset="0"/>
              <a:buNone/>
            </a:pPr>
            <a:r>
              <a:rPr lang="en-US" sz="3600" b="1" dirty="0" smtClean="0">
                <a:solidFill>
                  <a:srgbClr val="FF6600"/>
                </a:solidFill>
              </a:rPr>
              <a:t>Upgraded High Speed Processing Machines and Sensors</a:t>
            </a:r>
          </a:p>
        </p:txBody>
      </p:sp>
      <p:sp>
        <p:nvSpPr>
          <p:cNvPr id="13" name="Content Placeholder 2"/>
          <p:cNvSpPr txBox="1">
            <a:spLocks/>
          </p:cNvSpPr>
          <p:nvPr/>
        </p:nvSpPr>
        <p:spPr>
          <a:xfrm>
            <a:off x="152400" y="2362199"/>
            <a:ext cx="8610600" cy="4038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111125"/>
            <a:r>
              <a:rPr lang="en-US" sz="2400" dirty="0" smtClean="0">
                <a:latin typeface="Arial" pitchFamily="34" charset="0"/>
                <a:cs typeface="Arial" pitchFamily="34" charset="0"/>
              </a:rPr>
              <a:t>Upgraded machines increased efficiency almost 50 percent</a:t>
            </a:r>
          </a:p>
          <a:p>
            <a:pPr marL="511175" lvl="1" indent="-111125"/>
            <a:r>
              <a:rPr lang="en-US" sz="2400" dirty="0" smtClean="0">
                <a:latin typeface="Arial" pitchFamily="34" charset="0"/>
                <a:cs typeface="Arial" pitchFamily="34" charset="0"/>
              </a:rPr>
              <a:t>BPH from low 70s to high 90s (from less than 20 notes per second to about 30 notes per second).  </a:t>
            </a:r>
          </a:p>
          <a:p>
            <a:pPr marL="511175" lvl="1" indent="-111125"/>
            <a:r>
              <a:rPr lang="en-US" sz="2400" dirty="0" smtClean="0">
                <a:latin typeface="Arial" pitchFamily="34" charset="0"/>
                <a:cs typeface="Arial" pitchFamily="34" charset="0"/>
              </a:rPr>
              <a:t>Staff (as measured by ANP) decreased from 1500 to 1350</a:t>
            </a:r>
          </a:p>
          <a:p>
            <a:pPr marL="400050" lvl="1" indent="0">
              <a:buNone/>
            </a:pPr>
            <a:endParaRPr lang="en-US" sz="2400" dirty="0" smtClean="0">
              <a:latin typeface="Arial" pitchFamily="34" charset="0"/>
              <a:cs typeface="Arial" pitchFamily="34" charset="0"/>
            </a:endParaRPr>
          </a:p>
          <a:p>
            <a:pPr marL="111125" indent="-111125"/>
            <a:r>
              <a:rPr lang="en-US" sz="2400" dirty="0">
                <a:latin typeface="Arial" pitchFamily="34" charset="0"/>
                <a:cs typeface="Arial" pitchFamily="34" charset="0"/>
              </a:rPr>
              <a:t>Increased fitness sorting and authentication capabilities reduced shred rates and increased note life. </a:t>
            </a:r>
            <a:endParaRPr lang="en-US" sz="2400" dirty="0" smtClean="0">
              <a:latin typeface="Arial" pitchFamily="34" charset="0"/>
              <a:cs typeface="Arial" pitchFamily="34" charset="0"/>
            </a:endParaRPr>
          </a:p>
          <a:p>
            <a:pPr marL="511175" lvl="1" indent="-111125"/>
            <a:r>
              <a:rPr lang="en-US" sz="2400" dirty="0" smtClean="0">
                <a:latin typeface="Arial" pitchFamily="34" charset="0"/>
                <a:cs typeface="Arial" pitchFamily="34" charset="0"/>
              </a:rPr>
              <a:t>Shred rates for $1 notes decreased from 50 to 15 percent</a:t>
            </a:r>
          </a:p>
          <a:p>
            <a:pPr marL="511175" lvl="1" indent="-111125"/>
            <a:r>
              <a:rPr lang="en-US" sz="2400" dirty="0" smtClean="0">
                <a:latin typeface="Arial" pitchFamily="34" charset="0"/>
                <a:cs typeface="Arial" pitchFamily="34" charset="0"/>
              </a:rPr>
              <a:t>Note life increased from 1.4 to 5.9 years</a:t>
            </a:r>
            <a:endParaRPr lang="en-US" sz="2400" dirty="0">
              <a:latin typeface="Arial" pitchFamily="34" charset="0"/>
              <a:cs typeface="Arial" pitchFamily="34" charset="0"/>
            </a:endParaRPr>
          </a:p>
          <a:p>
            <a:pPr marL="111125" indent="-111125"/>
            <a:endParaRPr lang="en-US" dirty="0" smtClean="0">
              <a:latin typeface="Arial" pitchFamily="34" charset="0"/>
              <a:cs typeface="Arial" pitchFamily="34" charset="0"/>
            </a:endParaRPr>
          </a:p>
          <a:p>
            <a:pPr marL="111125" indent="-111125"/>
            <a:endParaRPr lang="en-US" dirty="0" smtClean="0">
              <a:latin typeface="Arial" pitchFamily="34" charset="0"/>
              <a:cs typeface="Arial" pitchFamily="34" charset="0"/>
            </a:endParaRPr>
          </a:p>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626076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305800" y="63307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8</a:t>
            </a:fld>
            <a:endParaRPr lang="en-US" dirty="0" smtClean="0"/>
          </a:p>
        </p:txBody>
      </p:sp>
      <p:sp>
        <p:nvSpPr>
          <p:cNvPr id="12" name="Content Placeholder 2"/>
          <p:cNvSpPr>
            <a:spLocks noGrp="1"/>
          </p:cNvSpPr>
          <p:nvPr>
            <p:ph idx="1"/>
          </p:nvPr>
        </p:nvSpPr>
        <p:spPr>
          <a:xfrm>
            <a:off x="76200" y="1369032"/>
            <a:ext cx="8915400" cy="764568"/>
          </a:xfrm>
        </p:spPr>
        <p:txBody>
          <a:bodyPr/>
          <a:lstStyle/>
          <a:p>
            <a:pPr algn="ctr" eaLnBrk="1" hangingPunct="1">
              <a:lnSpc>
                <a:spcPct val="80000"/>
              </a:lnSpc>
              <a:buFont typeface="Arial" charset="0"/>
              <a:buNone/>
            </a:pPr>
            <a:r>
              <a:rPr lang="en-US" sz="3600" b="1" dirty="0" smtClean="0">
                <a:solidFill>
                  <a:srgbClr val="FF6600"/>
                </a:solidFill>
              </a:rPr>
              <a:t>Recirculation and Upgrade Efficiencies</a:t>
            </a:r>
          </a:p>
        </p:txBody>
      </p:sp>
      <p:sp>
        <p:nvSpPr>
          <p:cNvPr id="13" name="Content Placeholder 2"/>
          <p:cNvSpPr txBox="1">
            <a:spLocks/>
          </p:cNvSpPr>
          <p:nvPr/>
        </p:nvSpPr>
        <p:spPr>
          <a:xfrm>
            <a:off x="152400" y="2362199"/>
            <a:ext cx="8610600"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2102643"/>
            <a:ext cx="8809037"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4294967295"/>
          </p:nvPr>
        </p:nvSpPr>
        <p:spPr bwMode="auto">
          <a:xfrm>
            <a:off x="8305800" y="6330777"/>
            <a:ext cx="609600" cy="374823"/>
          </a:xfrm>
          <a:prstGeom prst="rect">
            <a:avLst/>
          </a:prstGeom>
          <a:noFill/>
          <a:ln>
            <a:miter lim="800000"/>
            <a:headEnd/>
            <a:tailEnd/>
          </a:ln>
        </p:spPr>
        <p:txBody>
          <a:bodyPr/>
          <a:lstStyle/>
          <a:p>
            <a:pPr algn="r" fontAlgn="base">
              <a:spcBef>
                <a:spcPct val="0"/>
              </a:spcBef>
              <a:spcAft>
                <a:spcPct val="0"/>
              </a:spcAft>
            </a:pPr>
            <a:fld id="{4183BBA4-2F59-44C4-9D79-6BEC1F9EE93B}" type="slidenum">
              <a:rPr lang="en-US" smtClean="0"/>
              <a:pPr algn="r" fontAlgn="base">
                <a:spcBef>
                  <a:spcPct val="0"/>
                </a:spcBef>
                <a:spcAft>
                  <a:spcPct val="0"/>
                </a:spcAft>
              </a:pPr>
              <a:t>9</a:t>
            </a:fld>
            <a:endParaRPr lang="en-US" dirty="0" smtClean="0"/>
          </a:p>
        </p:txBody>
      </p:sp>
      <p:sp>
        <p:nvSpPr>
          <p:cNvPr id="12" name="Content Placeholder 2"/>
          <p:cNvSpPr>
            <a:spLocks noGrp="1"/>
          </p:cNvSpPr>
          <p:nvPr>
            <p:ph idx="1"/>
          </p:nvPr>
        </p:nvSpPr>
        <p:spPr>
          <a:xfrm>
            <a:off x="76200" y="1369032"/>
            <a:ext cx="8915400" cy="764568"/>
          </a:xfrm>
        </p:spPr>
        <p:txBody>
          <a:bodyPr/>
          <a:lstStyle/>
          <a:p>
            <a:pPr algn="ctr" eaLnBrk="1" hangingPunct="1">
              <a:lnSpc>
                <a:spcPct val="80000"/>
              </a:lnSpc>
              <a:buFont typeface="Arial" charset="0"/>
              <a:buNone/>
            </a:pPr>
            <a:r>
              <a:rPr lang="en-US" sz="3600" b="1" dirty="0" smtClean="0">
                <a:solidFill>
                  <a:srgbClr val="FF6600"/>
                </a:solidFill>
              </a:rPr>
              <a:t>Sensor Upgrades and Policy Change Effects on $1 Notes</a:t>
            </a:r>
          </a:p>
        </p:txBody>
      </p:sp>
      <p:sp>
        <p:nvSpPr>
          <p:cNvPr id="13" name="Content Placeholder 2"/>
          <p:cNvSpPr txBox="1">
            <a:spLocks/>
          </p:cNvSpPr>
          <p:nvPr/>
        </p:nvSpPr>
        <p:spPr>
          <a:xfrm>
            <a:off x="152400" y="2362199"/>
            <a:ext cx="8610600"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2400" dirty="0" smtClean="0">
              <a:latin typeface="Arial" pitchFamily="34" charset="0"/>
              <a:cs typeface="Arial" pitchFamily="34" charset="0"/>
            </a:endParaRPr>
          </a:p>
          <a:p>
            <a:pPr marL="111125" indent="-111125"/>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914547727"/>
              </p:ext>
            </p:extLst>
          </p:nvPr>
        </p:nvGraphicFramePr>
        <p:xfrm>
          <a:off x="720328" y="2362199"/>
          <a:ext cx="7474744" cy="4343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962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Zu8ojpA2E6qIJz5WZD6vQ"/>
</p:tagLst>
</file>

<file path=ppt/theme/theme1.xml><?xml version="1.0" encoding="utf-8"?>
<a:theme xmlns:a="http://schemas.openxmlformats.org/drawingml/2006/main" name="NXG 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fec5fda-c34f-4b9b-ad57-0d64b363042b">7HE4DA2HD64C-357-1045</_dlc_DocId>
    <_dlc_DocIdUrl xmlns="afec5fda-c34f-4b9b-ad57-0d64b363042b">
      <Url>https://team.frb.gov/div/rbops/sections/Cash/CEP/_layouts/DocIdRedir.aspx?ID=7HE4DA2HD64C-357-1045</Url>
      <Description>7HE4DA2HD64C-357-1045</Description>
    </_dlc_DocIdUrl>
    <CEP_x0020_Initiative xmlns="becd426c-2dd8-4c05-aaae-09717be9e015">
      <Value>Conferences</Value>
    </CEP_x0020_Initiative>
    <Country xmlns="a92f147b-a42e-4f45-a2b8-83ae2bdf2d75">44</Country>
    <CEP_x0020_Category xmlns="becd426c-2dd8-4c05-aaae-09717be9e015" xsi:nil="true"/>
    <Due_x0020_Date xmlns="a92f147b-a42e-4f45-a2b8-83ae2bdf2d75" xsi:nil="true"/>
    <CEP_x0020_Program xmlns="becd426c-2dd8-4c05-aaae-09717be9e015">
      <Value>$100</Value>
    </CEP_x0020_Program>
    <Status xmlns="a92f147b-a42e-4f45-a2b8-83ae2bdf2d75">In progress</Status>
    <CEP_x0020_Sub-Project xmlns="becd426c-2dd8-4c05-aaae-09717be9e015"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77152F28DF85C4BAD9FFBAE86DC1F4E" ma:contentTypeVersion="32" ma:contentTypeDescription="Create a new document." ma:contentTypeScope="" ma:versionID="69cb93e7585efebae11836d58c34e7c9">
  <xsd:schema xmlns:xsd="http://www.w3.org/2001/XMLSchema" xmlns:xs="http://www.w3.org/2001/XMLSchema" xmlns:p="http://schemas.microsoft.com/office/2006/metadata/properties" xmlns:ns2="a92f147b-a42e-4f45-a2b8-83ae2bdf2d75" xmlns:ns3="becd426c-2dd8-4c05-aaae-09717be9e015" xmlns:ns4="afec5fda-c34f-4b9b-ad57-0d64b363042b" targetNamespace="http://schemas.microsoft.com/office/2006/metadata/properties" ma:root="true" ma:fieldsID="15c88e6ec319242206c4da7112c9c721" ns2:_="" ns3:_="" ns4:_="">
    <xsd:import namespace="a92f147b-a42e-4f45-a2b8-83ae2bdf2d75"/>
    <xsd:import namespace="becd426c-2dd8-4c05-aaae-09717be9e015"/>
    <xsd:import namespace="afec5fda-c34f-4b9b-ad57-0d64b363042b"/>
    <xsd:element name="properties">
      <xsd:complexType>
        <xsd:sequence>
          <xsd:element name="documentManagement">
            <xsd:complexType>
              <xsd:all>
                <xsd:element ref="ns2:Due_x0020_Date" minOccurs="0"/>
                <xsd:element ref="ns2:Status"/>
                <xsd:element ref="ns3:CEP_x0020_Initiative" minOccurs="0"/>
                <xsd:element ref="ns3:CEP_x0020_Sub-Project" minOccurs="0"/>
                <xsd:element ref="ns3:CEP_x0020_Category" minOccurs="0"/>
                <xsd:element ref="ns3:CEP_x0020_Program" minOccurs="0"/>
                <xsd:element ref="ns4:_dlc_DocId" minOccurs="0"/>
                <xsd:element ref="ns4:_dlc_DocIdUrl" minOccurs="0"/>
                <xsd:element ref="ns4:_dlc_DocIdPersistId" minOccurs="0"/>
                <xsd:element ref="ns2:Count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147b-a42e-4f45-a2b8-83ae2bdf2d75" elementFormDefault="qualified">
    <xsd:import namespace="http://schemas.microsoft.com/office/2006/documentManagement/types"/>
    <xsd:import namespace="http://schemas.microsoft.com/office/infopath/2007/PartnerControls"/>
    <xsd:element name="Due_x0020_Date" ma:index="2" nillable="true" ma:displayName="Due Date" ma:format="DateOnly" ma:internalName="Due_x0020_Date">
      <xsd:simpleType>
        <xsd:restriction base="dms:DateTime"/>
      </xsd:simpleType>
    </xsd:element>
    <xsd:element name="Status" ma:index="3" ma:displayName="Status" ma:default="In progress" ma:format="RadioButtons" ma:internalName="Status">
      <xsd:simpleType>
        <xsd:restriction base="dms:Choice">
          <xsd:enumeration value="Not started"/>
          <xsd:enumeration value="In progress"/>
          <xsd:enumeration value="Needs approval"/>
          <xsd:enumeration value="Completed"/>
          <xsd:enumeration value="Record"/>
        </xsd:restriction>
      </xsd:simpleType>
    </xsd:element>
    <xsd:element name="Country" ma:index="17" nillable="true" ma:displayName="Country/City" ma:list="{a8e7651d-ed91-4629-afcd-7e7c79849e8c}" ma:internalName="Country" ma:showField="City_x002f_Country">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ecd426c-2dd8-4c05-aaae-09717be9e015" elementFormDefault="qualified">
    <xsd:import namespace="http://schemas.microsoft.com/office/2006/documentManagement/types"/>
    <xsd:import namespace="http://schemas.microsoft.com/office/infopath/2007/PartnerControls"/>
    <xsd:element name="CEP_x0020_Initiative" ma:index="4" nillable="true" ma:displayName="CEP Project" ma:internalName="CEP_x0020_Initiative" ma:readOnly="false" ma:requiredMultiChoice="true">
      <xsd:complexType>
        <xsd:complexContent>
          <xsd:extension base="dms:MultiChoice">
            <xsd:sequence>
              <xsd:element name="Value" maxOccurs="unbounded" minOccurs="0" nillable="true">
                <xsd:simpleType>
                  <xsd:restriction base="dms:Choice">
                    <xsd:enumeration value="Conferences"/>
                    <xsd:enumeration value="Fulfillment"/>
                    <xsd:enumeration value="Integration"/>
                    <xsd:enumeration value="Materials"/>
                    <xsd:enumeration value="Media Events"/>
                    <xsd:enumeration value="Media Outreach"/>
                    <xsd:enumeration value="Milestone Communications"/>
                    <xsd:enumeration value="New Media"/>
                    <xsd:enumeration value="Newmoney.gov"/>
                    <xsd:enumeration value="Program Evaluation"/>
                    <xsd:enumeration value="Research"/>
                    <xsd:enumeration value="Stakeholder Communications"/>
                    <xsd:enumeration value="Training"/>
                    <xsd:enumeration value="Youth Education"/>
                  </xsd:restriction>
                </xsd:simpleType>
              </xsd:element>
            </xsd:sequence>
          </xsd:extension>
        </xsd:complexContent>
      </xsd:complexType>
    </xsd:element>
    <xsd:element name="CEP_x0020_Sub-Project" ma:index="5" nillable="true" ma:displayName="CEP Sub-Project" ma:indexed="true" ma:internalName="CEP_x0020_Sub_x002d_Project" ma:readOnly="false">
      <xsd:simpleType>
        <xsd:restriction base="dms:Text">
          <xsd:maxLength value="255"/>
        </xsd:restriction>
      </xsd:simpleType>
    </xsd:element>
    <xsd:element name="CEP_x0020_Category" ma:index="6" nillable="true" ma:displayName="CEP Category" ma:format="Dropdown" ma:internalName="CEP_x0020_Category">
      <xsd:simpleType>
        <xsd:restriction base="dms:Choice">
          <xsd:enumeration value="Agendas and Minutes"/>
          <xsd:enumeration value="Communication"/>
          <xsd:enumeration value="Invitation List"/>
          <xsd:enumeration value="Presentations"/>
          <xsd:enumeration value="Procedures"/>
          <xsd:enumeration value="Quote"/>
          <xsd:enumeration value="Reference"/>
          <xsd:enumeration value="RSVP List"/>
        </xsd:restriction>
      </xsd:simpleType>
    </xsd:element>
    <xsd:element name="CEP_x0020_Program" ma:index="7" nillable="true" ma:displayName="CEP Program" ma:default="$100" ma:internalName="CEP_x0020_Program" ma:readOnly="false">
      <xsd:complexType>
        <xsd:complexContent>
          <xsd:extension base="dms:MultiChoice">
            <xsd:sequence>
              <xsd:element name="Value" maxOccurs="unbounded" minOccurs="0" nillable="true">
                <xsd:simpleType>
                  <xsd:restriction base="dms:Choice">
                    <xsd:enumeration value="$100"/>
                    <xsd:enumeration value="$50"/>
                    <xsd:enumeration value="$20"/>
                    <xsd:enumeration value="$10"/>
                    <xsd:enumeration value="$5"/>
                    <xsd:enumeration value="$2"/>
                    <xsd:enumeration value="$1"/>
                    <xsd:enumeration value="No Progra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ec5fda-c34f-4b9b-ad57-0d64b363042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8B1E3-1420-45FF-8143-0FFEAA096E77}">
  <ds:schemaRefs>
    <ds:schemaRef ds:uri="http://schemas.microsoft.com/office/2006/documentManagement/types"/>
    <ds:schemaRef ds:uri="http://schemas.openxmlformats.org/package/2006/metadata/core-properties"/>
    <ds:schemaRef ds:uri="a92f147b-a42e-4f45-a2b8-83ae2bdf2d75"/>
    <ds:schemaRef ds:uri="http://purl.org/dc/terms/"/>
    <ds:schemaRef ds:uri="http://schemas.microsoft.com/office/2006/metadata/properties"/>
    <ds:schemaRef ds:uri="http://purl.org/dc/elements/1.1/"/>
    <ds:schemaRef ds:uri="http://schemas.microsoft.com/office/infopath/2007/PartnerControls"/>
    <ds:schemaRef ds:uri="becd426c-2dd8-4c05-aaae-09717be9e015"/>
    <ds:schemaRef ds:uri="afec5fda-c34f-4b9b-ad57-0d64b363042b"/>
    <ds:schemaRef ds:uri="http://www.w3.org/XML/1998/namespace"/>
    <ds:schemaRef ds:uri="http://purl.org/dc/dcmitype/"/>
  </ds:schemaRefs>
</ds:datastoreItem>
</file>

<file path=customXml/itemProps2.xml><?xml version="1.0" encoding="utf-8"?>
<ds:datastoreItem xmlns:ds="http://schemas.openxmlformats.org/officeDocument/2006/customXml" ds:itemID="{DCB72F04-8C28-4B52-A5D5-BCE52993AE8E}">
  <ds:schemaRefs>
    <ds:schemaRef ds:uri="http://schemas.microsoft.com/sharepoint/events"/>
  </ds:schemaRefs>
</ds:datastoreItem>
</file>

<file path=customXml/itemProps3.xml><?xml version="1.0" encoding="utf-8"?>
<ds:datastoreItem xmlns:ds="http://schemas.openxmlformats.org/officeDocument/2006/customXml" ds:itemID="{EF6EA84A-625E-401F-9025-B77E30AD9B57}">
  <ds:schemaRefs>
    <ds:schemaRef ds:uri="http://schemas.microsoft.com/sharepoint/v3/contenttype/forms"/>
  </ds:schemaRefs>
</ds:datastoreItem>
</file>

<file path=customXml/itemProps4.xml><?xml version="1.0" encoding="utf-8"?>
<ds:datastoreItem xmlns:ds="http://schemas.openxmlformats.org/officeDocument/2006/customXml" ds:itemID="{94F38E87-3643-4DC1-BB83-5C55E34BD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147b-a42e-4f45-a2b8-83ae2bdf2d75"/>
    <ds:schemaRef ds:uri="becd426c-2dd8-4c05-aaae-09717be9e015"/>
    <ds:schemaRef ds:uri="afec5fda-c34f-4b9b-ad57-0d64b3630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11044</TotalTime>
  <Words>948</Words>
  <Application>Microsoft Office PowerPoint</Application>
  <PresentationFormat>On-screen Show (4:3)</PresentationFormat>
  <Paragraphs>288</Paragraphs>
  <Slides>21</Slides>
  <Notes>21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NXG 100</vt:lpstr>
      <vt:lpstr>Blank Presentation</vt:lpstr>
      <vt:lpstr>1_Blank Presentation</vt:lpstr>
      <vt:lpstr>2_Blank Presentation</vt:lpstr>
      <vt:lpstr>think-cell Slide</vt:lpstr>
      <vt:lpstr>US $100 Banknote Creasing: History and Resolution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$100 Note Demand is Strong </vt:lpstr>
      <vt:lpstr>PowerPoint Presentation</vt:lpstr>
      <vt:lpstr>PowerPoint Presentation</vt:lpstr>
      <vt:lpstr>PowerPoint Presentation</vt:lpstr>
      <vt:lpstr>Low Risk of Insufficient Inventory</vt:lpstr>
      <vt:lpstr>PowerPoint Presentation</vt:lpstr>
      <vt:lpstr>Goal: To protect and maintain confidence in Federal Reserve notes</vt:lpstr>
      <vt:lpstr>Highlights of the $100 Note Program </vt:lpstr>
      <vt:lpstr>How We Educate</vt:lpstr>
      <vt:lpstr>Resources for Financial Institutions </vt:lpstr>
      <vt:lpstr>PowerPoint Presentation</vt:lpstr>
    </vt:vector>
  </TitlesOfParts>
  <Company>Crane &amp; Co.,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Michael's Presentation</dc:title>
  <dc:creator>Tim Crane</dc:creator>
  <cp:lastModifiedBy>TRAVELER</cp:lastModifiedBy>
  <cp:revision>280</cp:revision>
  <cp:lastPrinted>2013-05-10T18:53:55Z</cp:lastPrinted>
  <dcterms:created xsi:type="dcterms:W3CDTF">2011-06-27T20:08:44Z</dcterms:created>
  <dcterms:modified xsi:type="dcterms:W3CDTF">2013-11-21T04:37:01Z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0x010100577152F28DF85C4BAD9FFBAE86DC1F4E</vt:lpwstr>
  </property>
  <property fmtid="{D5CDD505-2E9C-101B-9397-08002B2CF9AE}" pid="3" name="_dlc_DocIdItemGuid">
    <vt:lpwstr>3ec775d2-7476-4307-93d8-cd3ebf21b76e</vt:lpwstr>
  </property>
</Properties>
</file>