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67" r:id="rId3"/>
    <p:sldId id="380" r:id="rId4"/>
    <p:sldId id="381" r:id="rId5"/>
    <p:sldId id="382" r:id="rId6"/>
    <p:sldId id="383" r:id="rId7"/>
    <p:sldId id="388" r:id="rId8"/>
    <p:sldId id="384" r:id="rId9"/>
    <p:sldId id="389" r:id="rId10"/>
    <p:sldId id="390" r:id="rId11"/>
    <p:sldId id="391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F2F481-3FBF-4F36-B78D-A1CAB8FA2FB1}">
          <p14:sldIdLst>
            <p14:sldId id="266"/>
            <p14:sldId id="267"/>
            <p14:sldId id="380"/>
            <p14:sldId id="381"/>
            <p14:sldId id="382"/>
            <p14:sldId id="383"/>
            <p14:sldId id="388"/>
            <p14:sldId id="384"/>
            <p14:sldId id="389"/>
            <p14:sldId id="390"/>
            <p14:sldId id="3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416"/>
    <a:srgbClr val="ED9655"/>
    <a:srgbClr val="FFFFCC"/>
    <a:srgbClr val="00BCE4"/>
    <a:srgbClr val="ADB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705" autoAdjust="0"/>
  </p:normalViewPr>
  <p:slideViewPr>
    <p:cSldViewPr>
      <p:cViewPr varScale="1">
        <p:scale>
          <a:sx n="118" d="100"/>
          <a:sy n="118" d="100"/>
        </p:scale>
        <p:origin x="-1122" y="-96"/>
      </p:cViewPr>
      <p:guideLst>
        <p:guide orient="horz" pos="527"/>
        <p:guide orient="horz" pos="3974"/>
        <p:guide pos="5968"/>
      </p:guideLst>
    </p:cSldViewPr>
  </p:slideViewPr>
  <p:outlineViewPr>
    <p:cViewPr>
      <p:scale>
        <a:sx n="33" d="100"/>
        <a:sy n="33" d="100"/>
      </p:scale>
      <p:origin x="0" y="7363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-20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C4A72-EC99-44F9-AF94-F2962F68730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CDA7E-9887-4F9E-AD09-035199082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6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11F-DD49-4DC4-BF89-27563BEDE0C6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51213-6061-4EFD-9324-D88518880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5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513" y="1035550"/>
            <a:ext cx="84201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45507" y="5321013"/>
            <a:ext cx="2311400" cy="28890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3D7692AF-29A7-4424-A5E2-7BC1F39A1E03}" type="datetime3">
              <a:rPr lang="ru-RU" smtClean="0"/>
              <a:pPr/>
              <a:t>21/11/13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58007" y="5564205"/>
            <a:ext cx="299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0" b="1">
                <a:solidFill>
                  <a:srgbClr val="00BCE4"/>
                </a:solidFill>
              </a:defRPr>
            </a:lvl1pPr>
          </a:lstStyle>
          <a:p>
            <a:r>
              <a:rPr lang="en-US" dirty="0" smtClean="0"/>
              <a:t>www.openbank.ru</a:t>
            </a:r>
            <a:endParaRPr lang="ru-RU" dirty="0"/>
          </a:p>
        </p:txBody>
      </p:sp>
      <p:pic>
        <p:nvPicPr>
          <p:cNvPr id="7" name="Рисунок 6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5867" y="5169659"/>
            <a:ext cx="2900370" cy="651792"/>
          </a:xfrm>
          <a:prstGeom prst="rect">
            <a:avLst/>
          </a:prstGeom>
        </p:spPr>
      </p:pic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99365" y="6376068"/>
            <a:ext cx="299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BCE4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3194" y="6450182"/>
            <a:ext cx="1028676" cy="2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BCE4"/>
                </a:solidFill>
              </a:defRPr>
            </a:lvl1pPr>
          </a:lstStyle>
          <a:p>
            <a:fld id="{4E101D2F-26C4-4CD3-9429-DFB55ED140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2488" y="6469929"/>
            <a:ext cx="179143" cy="178722"/>
          </a:xfrm>
          <a:prstGeom prst="rect">
            <a:avLst/>
          </a:prstGeom>
        </p:spPr>
      </p:pic>
      <p:pic>
        <p:nvPicPr>
          <p:cNvPr id="11" name="Рисунок 10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387" y="327618"/>
            <a:ext cx="2383903" cy="53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99365" y="6376068"/>
            <a:ext cx="299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BCE4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3194" y="6450182"/>
            <a:ext cx="1028676" cy="2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BCE4"/>
                </a:solidFill>
              </a:defRPr>
            </a:lvl1pPr>
          </a:lstStyle>
          <a:p>
            <a:fld id="{4E101D2F-26C4-4CD3-9429-DFB55ED140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2488" y="6469929"/>
            <a:ext cx="179143" cy="178722"/>
          </a:xfrm>
          <a:prstGeom prst="rect">
            <a:avLst/>
          </a:prstGeom>
        </p:spPr>
      </p:pic>
      <p:pic>
        <p:nvPicPr>
          <p:cNvPr id="10" name="Рисунок 9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387" y="327618"/>
            <a:ext cx="2383903" cy="53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99365" y="6376068"/>
            <a:ext cx="299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BCE4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3194" y="6450182"/>
            <a:ext cx="1028676" cy="2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BCE4"/>
                </a:solidFill>
              </a:defRPr>
            </a:lvl1pPr>
          </a:lstStyle>
          <a:p>
            <a:fld id="{4E101D2F-26C4-4CD3-9429-DFB55ED140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2488" y="6469929"/>
            <a:ext cx="179143" cy="178722"/>
          </a:xfrm>
          <a:prstGeom prst="rect">
            <a:avLst/>
          </a:prstGeom>
        </p:spPr>
      </p:pic>
      <p:pic>
        <p:nvPicPr>
          <p:cNvPr id="10" name="Рисунок 9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387" y="327618"/>
            <a:ext cx="2383903" cy="53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5369" y="5572140"/>
            <a:ext cx="8420100" cy="860442"/>
          </a:xfrm>
        </p:spPr>
        <p:txBody>
          <a:bodyPr>
            <a:normAutofit/>
          </a:bodyPr>
          <a:lstStyle>
            <a:lvl1pPr algn="r">
              <a:defRPr sz="2550"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10124" y="6218570"/>
            <a:ext cx="2311400" cy="288909"/>
          </a:xfrm>
          <a:prstGeom prst="rect">
            <a:avLst/>
          </a:prstGeom>
        </p:spPr>
        <p:txBody>
          <a:bodyPr/>
          <a:lstStyle>
            <a:lvl1pPr algn="r">
              <a:defRPr sz="1500"/>
            </a:lvl1pPr>
          </a:lstStyle>
          <a:p>
            <a:fld id="{3D7692AF-29A7-4424-A5E2-7BC1F39A1E03}" type="datetime3">
              <a:rPr lang="ru-RU" smtClean="0"/>
              <a:pPr/>
              <a:t>21/11/13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096140" y="6184502"/>
            <a:ext cx="2430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BCE4"/>
                </a:solidFill>
              </a:defRPr>
            </a:lvl1pPr>
          </a:lstStyle>
          <a:p>
            <a:r>
              <a:rPr lang="en-US" dirty="0" smtClean="0"/>
              <a:t>www.openbank.ru</a:t>
            </a:r>
            <a:endParaRPr lang="ru-RU" dirty="0"/>
          </a:p>
        </p:txBody>
      </p:sp>
      <p:pic>
        <p:nvPicPr>
          <p:cNvPr id="7" name="Рисунок 6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8474" y="5887126"/>
            <a:ext cx="2488676" cy="559273"/>
          </a:xfrm>
          <a:prstGeom prst="rect">
            <a:avLst/>
          </a:prstGeom>
        </p:spPr>
      </p:pic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99365" y="6376068"/>
            <a:ext cx="299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BCE4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3194" y="6450182"/>
            <a:ext cx="1028676" cy="2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BCE4"/>
                </a:solidFill>
              </a:defRPr>
            </a:lvl1pPr>
          </a:lstStyle>
          <a:p>
            <a:fld id="{4E101D2F-26C4-4CD3-9429-DFB55ED140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2488" y="6469929"/>
            <a:ext cx="179143" cy="178722"/>
          </a:xfrm>
          <a:prstGeom prst="rect">
            <a:avLst/>
          </a:prstGeom>
        </p:spPr>
      </p:pic>
      <p:pic>
        <p:nvPicPr>
          <p:cNvPr id="7" name="Рисунок 6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387" y="327618"/>
            <a:ext cx="2383903" cy="53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99365" y="6376068"/>
            <a:ext cx="299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BCE4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3194" y="6450182"/>
            <a:ext cx="1028676" cy="2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BCE4"/>
                </a:solidFill>
              </a:defRPr>
            </a:lvl1pPr>
          </a:lstStyle>
          <a:p>
            <a:fld id="{4E101D2F-26C4-4CD3-9429-DFB55ED140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2488" y="6469929"/>
            <a:ext cx="179143" cy="178722"/>
          </a:xfrm>
          <a:prstGeom prst="rect">
            <a:avLst/>
          </a:prstGeom>
        </p:spPr>
      </p:pic>
      <p:pic>
        <p:nvPicPr>
          <p:cNvPr id="10" name="Рисунок 9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387" y="327618"/>
            <a:ext cx="2383903" cy="53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99365" y="6376068"/>
            <a:ext cx="299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BCE4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3194" y="6450182"/>
            <a:ext cx="1028676" cy="2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BCE4"/>
                </a:solidFill>
              </a:defRPr>
            </a:lvl1pPr>
          </a:lstStyle>
          <a:p>
            <a:fld id="{4E101D2F-26C4-4CD3-9429-DFB55ED140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2488" y="6469929"/>
            <a:ext cx="179143" cy="178722"/>
          </a:xfrm>
          <a:prstGeom prst="rect">
            <a:avLst/>
          </a:prstGeom>
        </p:spPr>
      </p:pic>
      <p:sp>
        <p:nvSpPr>
          <p:cNvPr id="11" name="Содержимое 2"/>
          <p:cNvSpPr>
            <a:spLocks noGrp="1"/>
          </p:cNvSpPr>
          <p:nvPr>
            <p:ph idx="1" hasCustomPrompt="1"/>
          </p:nvPr>
        </p:nvSpPr>
        <p:spPr>
          <a:xfrm>
            <a:off x="754289" y="1587693"/>
            <a:ext cx="3992400" cy="4648007"/>
          </a:xfrm>
        </p:spPr>
        <p:txBody>
          <a:bodyPr/>
          <a:lstStyle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054576" y="1587693"/>
            <a:ext cx="3992400" cy="4648007"/>
          </a:xfrm>
        </p:spPr>
        <p:txBody>
          <a:bodyPr/>
          <a:lstStyle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387" y="327618"/>
            <a:ext cx="2383903" cy="53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999365" y="6376068"/>
            <a:ext cx="299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BCE4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133194" y="6450182"/>
            <a:ext cx="1028676" cy="2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BCE4"/>
                </a:solidFill>
              </a:defRPr>
            </a:lvl1pPr>
          </a:lstStyle>
          <a:p>
            <a:fld id="{4E101D2F-26C4-4CD3-9429-DFB55ED140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2488" y="6469929"/>
            <a:ext cx="179143" cy="178722"/>
          </a:xfrm>
          <a:prstGeom prst="rect">
            <a:avLst/>
          </a:prstGeom>
        </p:spPr>
      </p:pic>
      <p:pic>
        <p:nvPicPr>
          <p:cNvPr id="13" name="Рисунок 12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387" y="327618"/>
            <a:ext cx="2383903" cy="53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99365" y="6376068"/>
            <a:ext cx="299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BCE4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3194" y="6450182"/>
            <a:ext cx="1028676" cy="2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BCE4"/>
                </a:solidFill>
              </a:defRPr>
            </a:lvl1pPr>
          </a:lstStyle>
          <a:p>
            <a:fld id="{4E101D2F-26C4-4CD3-9429-DFB55ED140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2488" y="6469929"/>
            <a:ext cx="179143" cy="178722"/>
          </a:xfrm>
          <a:prstGeom prst="rect">
            <a:avLst/>
          </a:prstGeom>
        </p:spPr>
      </p:pic>
      <p:pic>
        <p:nvPicPr>
          <p:cNvPr id="9" name="Рисунок 8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387" y="327618"/>
            <a:ext cx="2383903" cy="53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99365" y="6376068"/>
            <a:ext cx="299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BCE4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3194" y="6450182"/>
            <a:ext cx="1028676" cy="2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BCE4"/>
                </a:solidFill>
              </a:defRPr>
            </a:lvl1pPr>
          </a:lstStyle>
          <a:p>
            <a:fld id="{4E101D2F-26C4-4CD3-9429-DFB55ED140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2488" y="6469929"/>
            <a:ext cx="179143" cy="178722"/>
          </a:xfrm>
          <a:prstGeom prst="rect">
            <a:avLst/>
          </a:prstGeom>
        </p:spPr>
      </p:pic>
      <p:pic>
        <p:nvPicPr>
          <p:cNvPr id="8" name="Рисунок 7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387" y="327618"/>
            <a:ext cx="2383903" cy="53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99365" y="6376068"/>
            <a:ext cx="299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BCE4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3194" y="6450182"/>
            <a:ext cx="1028676" cy="2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BCE4"/>
                </a:solidFill>
              </a:defRPr>
            </a:lvl1pPr>
          </a:lstStyle>
          <a:p>
            <a:fld id="{4E101D2F-26C4-4CD3-9429-DFB55ED140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2488" y="6469929"/>
            <a:ext cx="179143" cy="178722"/>
          </a:xfrm>
          <a:prstGeom prst="rect">
            <a:avLst/>
          </a:prstGeom>
        </p:spPr>
      </p:pic>
      <p:pic>
        <p:nvPicPr>
          <p:cNvPr id="11" name="Рисунок 10" descr="Bank_r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387" y="327618"/>
            <a:ext cx="2383903" cy="535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6565" y="324597"/>
            <a:ext cx="6029336" cy="8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4289" y="1587693"/>
            <a:ext cx="8288111" cy="464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3194" y="6450182"/>
            <a:ext cx="1028676" cy="2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BCE4"/>
                </a:solidFill>
              </a:defRPr>
            </a:lvl1pPr>
          </a:lstStyle>
          <a:p>
            <a:fld id="{4E101D2F-26C4-4CD3-9429-DFB55ED140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2000" b="1" kern="1200">
          <a:solidFill>
            <a:srgbClr val="00BCE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tabLst/>
        <a:defRPr sz="1300" b="1" kern="1200">
          <a:solidFill>
            <a:srgbClr val="00BCE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Tx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spcBef>
          <a:spcPts val="800"/>
        </a:spcBef>
        <a:buFontTx/>
        <a:buBlip>
          <a:blip r:embed="rId15"/>
        </a:buBlip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5369" y="5373216"/>
            <a:ext cx="8420100" cy="860442"/>
          </a:xfrm>
        </p:spPr>
        <p:txBody>
          <a:bodyPr>
            <a:normAutofit/>
          </a:bodyPr>
          <a:lstStyle/>
          <a:p>
            <a:r>
              <a:rPr lang="ru-RU" sz="1800" b="1" dirty="0"/>
              <a:t>Использование новейших технологий обработки </a:t>
            </a:r>
            <a:r>
              <a:rPr lang="ru-RU" sz="1800" b="1" dirty="0" smtClean="0"/>
              <a:t>наличности</a:t>
            </a:r>
            <a:br>
              <a:rPr lang="ru-RU" sz="1800" b="1" dirty="0" smtClean="0"/>
            </a:br>
            <a:r>
              <a:rPr lang="ru-RU" sz="1800" b="1" dirty="0"/>
              <a:t>Опыт работы кассового </a:t>
            </a:r>
            <a:r>
              <a:rPr lang="ru-RU" sz="1800" b="1" dirty="0" smtClean="0"/>
              <a:t>центра</a:t>
            </a:r>
            <a:endParaRPr lang="ru-RU" sz="18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9FF3-C96D-4F8B-867D-1352054C2371}" type="datetime3">
              <a:rPr lang="ru-RU" smtClean="0"/>
              <a:pPr/>
              <a:t>21/11/13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www.openbank.ru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Создание </a:t>
            </a:r>
            <a:r>
              <a:rPr lang="ru-RU" dirty="0"/>
              <a:t>единого ресурса  данных по кассовой технике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101D2F-26C4-4CD3-9429-DFB55ED1407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6496" y="1268760"/>
            <a:ext cx="4248472" cy="23042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Тестирование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техники, в нашем Московском и региональных кассовых центрах 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анализ возможности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этой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техники 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постоянной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основе.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6496" y="192612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241032" y="1268760"/>
            <a:ext cx="4248472" cy="23042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Тестирование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проводится с учетом потребностей подразделения, мы учитываем высокотехнологичные возможности техники, скорость пересчета банкнот, машиночитаемые признаки и режимы работы техники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41032" y="192612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241032" y="4077072"/>
            <a:ext cx="4248472" cy="23042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период эксплуатации техники возникает потребность в автоматизации процессов и иногда вопросы по обслуживанию техники, впрочем, такая потребность наверняка возникает не только у нас, с данными проблемами сталкиваются и другие кредитные организации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41032" y="473443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16496" y="4077072"/>
            <a:ext cx="4248472" cy="23042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итогам тестирования, мы в обязательном порядке составляем отзыв о тестируемой техники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16496" y="473443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08784" y="363573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46416"/>
                </a:solidFill>
              </a:rPr>
              <a:t>Тестирование техники</a:t>
            </a:r>
            <a:endParaRPr lang="ru-RU" sz="2000" b="1" dirty="0">
              <a:solidFill>
                <a:srgbClr val="E4641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496" y="155679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Тестирование и анализ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1032" y="155679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Потребности и возможности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6496" y="43651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Отзыв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1032" y="43651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Потребность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автомтизации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792760" y="342900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46416"/>
                </a:solidFill>
              </a:rPr>
              <a:t>Спасибо за внимание!</a:t>
            </a:r>
            <a:endParaRPr lang="ru-RU" sz="2800" b="1" dirty="0">
              <a:solidFill>
                <a:srgbClr val="E46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«ОТКРЫТИЕ» - </a:t>
            </a:r>
            <a:r>
              <a:rPr lang="ru-RU" dirty="0"/>
              <a:t>универсальный, высокотехнологичный банк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Банк "Открытие" – универсальный коммерческий банк, который предлагает своим клиентам линейку традиционных банковских продуктов, а также инвестиционные, пенсионные и страховые услуги.</a:t>
            </a:r>
          </a:p>
          <a:p>
            <a:pPr lvl="2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Используя ресурсы и преимущества Финансовой Корпорации "Открытие", Банк предлагает широкий спектр финансовых услуг частным лицам, предприятиям малого и среднего бизнеса и крупным корпоративным клиентам.</a:t>
            </a:r>
          </a:p>
          <a:p>
            <a:pPr lvl="2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Банк был образован в результате объединения 4 банков под единым брендом "Открытие", в результате он вошел в ТОП-30 российских банков по размеру активов.</a:t>
            </a:r>
          </a:p>
          <a:p>
            <a:pPr lvl="2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Банк "Открытие" представлен более чем в 30 регионах России, сеть отделений насчитывает около 300 офисов более чем в 100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городах</a:t>
            </a:r>
          </a:p>
          <a:p>
            <a:pPr lvl="2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Сегодня Банк является одним из лидеров по обслуживанию частных клиентов в Северо-западном и Уральском регионах.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101D2F-26C4-4CD3-9429-DFB55ED1407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2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присутствия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101D2F-26C4-4CD3-9429-DFB55ED1407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8" y="1196752"/>
            <a:ext cx="9052058" cy="525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9"/>
          <p:cNvSpPr txBox="1">
            <a:spLocks/>
          </p:cNvSpPr>
          <p:nvPr/>
        </p:nvSpPr>
        <p:spPr>
          <a:xfrm>
            <a:off x="344488" y="1196752"/>
            <a:ext cx="4032448" cy="1584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tabLst/>
              <a:defRPr sz="1300" b="1" kern="1200">
                <a:solidFill>
                  <a:srgbClr val="00BCE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spcBef>
                <a:spcPts val="1200"/>
              </a:spcBef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accent3">
                    <a:lumMod val="50000"/>
                  </a:schemeClr>
                </a:solidFill>
              </a:rPr>
              <a:t>Региональная сеть банка: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402 офиса </a:t>
            </a:r>
            <a:r>
              <a:rPr lang="ru-RU" sz="1600" b="0" i="1" dirty="0" smtClean="0">
                <a:solidFill>
                  <a:schemeClr val="accent3">
                    <a:lumMod val="50000"/>
                  </a:schemeClr>
                </a:solidFill>
              </a:rPr>
              <a:t>(в </a:t>
            </a:r>
            <a:r>
              <a:rPr lang="ru-RU" sz="1600" b="0" i="1" dirty="0" err="1" smtClean="0">
                <a:solidFill>
                  <a:schemeClr val="accent3">
                    <a:lumMod val="50000"/>
                  </a:schemeClr>
                </a:solidFill>
              </a:rPr>
              <a:t>т.ч</a:t>
            </a:r>
            <a:r>
              <a:rPr lang="ru-RU" sz="1600" b="0" i="1" dirty="0" smtClean="0">
                <a:solidFill>
                  <a:schemeClr val="accent3">
                    <a:lumMod val="50000"/>
                  </a:schemeClr>
                </a:solidFill>
              </a:rPr>
              <a:t>. 192 мини-офиса)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37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регионов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175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городов </a:t>
            </a:r>
          </a:p>
          <a:p>
            <a:pPr algn="r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Использование новейших технологий обработки наличности. </a:t>
            </a:r>
            <a:br>
              <a:rPr lang="ru-RU" dirty="0"/>
            </a:br>
            <a:r>
              <a:rPr lang="ru-RU" dirty="0"/>
              <a:t>Опыт работы кассового </a:t>
            </a:r>
            <a:r>
              <a:rPr lang="ru-RU" dirty="0" smtClean="0"/>
              <a:t>центра.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513" y="1340768"/>
            <a:ext cx="8928992" cy="504056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Важность качественного пересчета наличности определяет основные требования к современному банковскому оборудованию, которое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должно: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быстро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и точно пересчитывать большие объемы наличности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одновременно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проверять подлинность российских банкнот и монет,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так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и банкнот различных валют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2" indent="0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101D2F-26C4-4CD3-9429-DFB55ED1407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624212"/>
            <a:ext cx="3172439" cy="2181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3544640"/>
            <a:ext cx="2160240" cy="2160240"/>
          </a:xfrm>
          <a:prstGeom prst="rect">
            <a:avLst/>
          </a:prstGeom>
        </p:spPr>
      </p:pic>
      <p:pic>
        <p:nvPicPr>
          <p:cNvPr id="8" name="Picture 2" descr="http://www.semsa.ru/images/upload/ru/71/glory-UW-500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69" y="3587278"/>
            <a:ext cx="2234295" cy="21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2520" y="5898758"/>
            <a:ext cx="8856984" cy="33855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ru-RU" sz="1600" b="1" dirty="0">
                <a:solidFill>
                  <a:srgbClr val="ED9655"/>
                </a:solidFill>
              </a:rPr>
              <a:t>Удобный интерфейс, экологические нормы и эргономичность </a:t>
            </a:r>
            <a:r>
              <a:rPr lang="ru-RU" sz="1600" b="1" dirty="0" smtClean="0">
                <a:solidFill>
                  <a:srgbClr val="ED9655"/>
                </a:solidFill>
              </a:rPr>
              <a:t>оборудования</a:t>
            </a:r>
            <a:endParaRPr lang="ru-RU" sz="1600" b="1" dirty="0">
              <a:solidFill>
                <a:srgbClr val="ED96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Использование новейших технологий обработки наличности. </a:t>
            </a:r>
            <a:br>
              <a:rPr lang="ru-RU" dirty="0"/>
            </a:br>
            <a:r>
              <a:rPr lang="ru-RU" dirty="0"/>
              <a:t>Опыт работы кассового </a:t>
            </a:r>
            <a:r>
              <a:rPr lang="ru-RU" dirty="0" smtClean="0"/>
              <a:t>центра.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учетом большого количества наших подразделений при оснащении кассовых узлов  мы применяем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поуровневый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подход, учитываем потребности помещения, предполагаемые объемы наличности и  экономические факторы.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Основной наш принцип  при оснащении – надежное оборудование, рекомендованное на сайте Банка России, которое мы предварительно тестируем,  учитываем виды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детекций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режимы работы, проводим оценку применения к желаемым объемам, и закупаем только у наших надежных партнеров, которые гарантируют нам высокое качество работы на протяжении всего срока эксплуатации.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101D2F-26C4-4CD3-9429-DFB55ED14077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10" y="4650084"/>
            <a:ext cx="1349185" cy="313447"/>
          </a:xfrm>
          <a:prstGeom prst="rect">
            <a:avLst/>
          </a:prstGeom>
        </p:spPr>
      </p:pic>
      <p:pic>
        <p:nvPicPr>
          <p:cNvPr id="2052" name="Picture 4" descr="http://www.inpas.ru/img/tinymce/glory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4506069"/>
            <a:ext cx="1368152" cy="13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bm-russia.ru/img/sbm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74" y="5390355"/>
            <a:ext cx="11430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htrih.su/proizvoditeli-oborudovania/images/magner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98" y="44524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kisane.ru/bitrix/templates/equipment_page/images/img-newton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53" y="5485606"/>
            <a:ext cx="17145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cs.pp.ua/biz/logo/tm/scancoin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84" y="4650084"/>
            <a:ext cx="2694180" cy="53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Использование новейших технологий обработки наличности. </a:t>
            </a:r>
            <a:br>
              <a:rPr lang="ru-RU" dirty="0"/>
            </a:br>
            <a:r>
              <a:rPr lang="ru-RU" dirty="0"/>
              <a:t>Опыт работы кассового </a:t>
            </a:r>
            <a:r>
              <a:rPr lang="ru-RU" dirty="0" smtClean="0"/>
              <a:t>центра.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При оснащении крупных кассовых центров мы стараемся сделать рабочее место кассира индивидуальным,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оснащаем:</a:t>
            </a:r>
          </a:p>
          <a:p>
            <a:pPr marL="0" lvl="2" indent="0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компактными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упаковщиками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счетно-сортировальной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техникой с удобным интерфейсом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универсальными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просмотровыми детекторами,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автоматическими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детекторами,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настроенными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на необходимые виды валют,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монетосчетчиками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обязательно устанавливаем в периметре кассового центра  несколько машин более мощной и удобной счетно-сортировальной техники.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101D2F-26C4-4CD3-9429-DFB55ED1407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4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Использование новейших технологий обработки наличности. </a:t>
            </a:r>
            <a:br>
              <a:rPr lang="ru-RU" dirty="0"/>
            </a:br>
            <a:r>
              <a:rPr lang="ru-RU" dirty="0"/>
              <a:t>Опыт работы кассового </a:t>
            </a:r>
            <a:r>
              <a:rPr lang="ru-RU" dirty="0" smtClean="0"/>
              <a:t>центра.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Техника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на которой мы обрабатываем наличность, позволяет нам фиксировать данные 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результатах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пересчета с наложением данных пересчета на видео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lvl="2" indent="0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Также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на каждое рабочее место устанавливается видеонаблюдение, позволяющее полностью контролировать процесс пересчета и исключающее возможность мошеннических действий со стороны сотрудников.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101D2F-26C4-4CD3-9429-DFB55ED1407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124" name="Picture 4" descr="C:\Documents and Settings\senkina\Local Settings\Temporary Internet Files\Content.IE5\VP8VPQVM\MC9002125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2541960"/>
            <a:ext cx="1811338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senkina\Local Settings\Temporary Internet Files\Content.IE5\9M4BI1AV\MC9003517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3212976"/>
            <a:ext cx="18161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64" y="4171900"/>
            <a:ext cx="3521968" cy="2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Использование новейших технологий обработки наличности. </a:t>
            </a:r>
            <a:br>
              <a:rPr lang="ru-RU" dirty="0"/>
            </a:br>
            <a:r>
              <a:rPr lang="ru-RU" dirty="0"/>
              <a:t>Опыт работы кассового </a:t>
            </a:r>
            <a:r>
              <a:rPr lang="ru-RU" dirty="0" smtClean="0"/>
              <a:t>центра.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Для 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работы с драгоценными металлами мы оборудовали специальное помещение, где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размещены: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лабораторные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электронные весы (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Sartorius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), марка которых утверждена Приказом Федерального агентства по техническому регулированию и метрологии,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оборудование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для проверки и взвешивания металла, позволяющее высокоточно определить вес металла, его лигатурную массу и позволяющее работать с большими объемами.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101D2F-26C4-4CD3-9429-DFB55ED1407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1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Использование новейших технологий обработки наличности. </a:t>
            </a:r>
            <a:br>
              <a:rPr lang="ru-RU" dirty="0"/>
            </a:br>
            <a:r>
              <a:rPr lang="ru-RU" dirty="0"/>
              <a:t>Опыт работы кассового </a:t>
            </a:r>
            <a:r>
              <a:rPr lang="ru-RU" dirty="0" smtClean="0"/>
              <a:t>центра.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352" y="3104964"/>
            <a:ext cx="3009280" cy="1008112"/>
          </a:xfrm>
          <a:ln w="127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lvl="2" indent="0" algn="ctr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Повышение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эффективности кассовых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операций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101D2F-26C4-4CD3-9429-DFB55ED1407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04828" y="1353401"/>
            <a:ext cx="2952328" cy="1512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Расчет себестоимости пересчета в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подразделениях 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81192" y="2852936"/>
            <a:ext cx="2952328" cy="1512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Анализ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нагрузки персонала</a:t>
            </a:r>
          </a:p>
        </p:txBody>
      </p:sp>
      <p:sp>
        <p:nvSpPr>
          <p:cNvPr id="7" name="Овал 6"/>
          <p:cNvSpPr/>
          <p:nvPr/>
        </p:nvSpPr>
        <p:spPr>
          <a:xfrm>
            <a:off x="5457056" y="4653136"/>
            <a:ext cx="2952328" cy="1512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Доработки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АБС Банка  в части автоматизации и оптимизации процессов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1280592" y="4653136"/>
            <a:ext cx="2952328" cy="1512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Обучение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персонала</a:t>
            </a:r>
          </a:p>
        </p:txBody>
      </p:sp>
      <p:sp>
        <p:nvSpPr>
          <p:cNvPr id="9" name="Овал 8"/>
          <p:cNvSpPr/>
          <p:nvPr/>
        </p:nvSpPr>
        <p:spPr>
          <a:xfrm>
            <a:off x="200472" y="2852936"/>
            <a:ext cx="2952328" cy="15121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Анализ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рынка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и привлечение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новых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Клиентов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совместно с бизнес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подразделениями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464" y="1340769"/>
            <a:ext cx="2628292" cy="83099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ru-RU" sz="1600" b="1" dirty="0" smtClean="0">
                <a:solidFill>
                  <a:srgbClr val="E46416"/>
                </a:solidFill>
              </a:rPr>
              <a:t>Необходима качественная </a:t>
            </a:r>
            <a:r>
              <a:rPr lang="ru-RU" sz="1600" b="1" dirty="0">
                <a:solidFill>
                  <a:srgbClr val="E46416"/>
                </a:solidFill>
              </a:rPr>
              <a:t>и надежная </a:t>
            </a:r>
            <a:r>
              <a:rPr lang="ru-RU" sz="1600" b="1" dirty="0" smtClean="0">
                <a:solidFill>
                  <a:srgbClr val="E46416"/>
                </a:solidFill>
              </a:rPr>
              <a:t>техника! </a:t>
            </a:r>
            <a:endParaRPr lang="ru-RU" sz="1600" b="1" dirty="0">
              <a:solidFill>
                <a:srgbClr val="E46416"/>
              </a:solidFill>
            </a:endParaRPr>
          </a:p>
        </p:txBody>
      </p:sp>
      <p:cxnSp>
        <p:nvCxnSpPr>
          <p:cNvPr id="12" name="Прямая со стрелкой 11"/>
          <p:cNvCxnSpPr>
            <a:stCxn id="3" idx="0"/>
            <a:endCxn id="4" idx="4"/>
          </p:cNvCxnSpPr>
          <p:nvPr/>
        </p:nvCxnSpPr>
        <p:spPr>
          <a:xfrm flipV="1">
            <a:off x="4880992" y="2865569"/>
            <a:ext cx="0" cy="239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3"/>
            <a:endCxn id="6" idx="2"/>
          </p:cNvCxnSpPr>
          <p:nvPr/>
        </p:nvCxnSpPr>
        <p:spPr>
          <a:xfrm>
            <a:off x="6385632" y="3609020"/>
            <a:ext cx="295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1"/>
          </p:cNvCxnSpPr>
          <p:nvPr/>
        </p:nvCxnSpPr>
        <p:spPr>
          <a:xfrm flipH="1">
            <a:off x="3152800" y="3609020"/>
            <a:ext cx="223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7"/>
          </p:cNvCxnSpPr>
          <p:nvPr/>
        </p:nvCxnSpPr>
        <p:spPr>
          <a:xfrm flipH="1">
            <a:off x="3800562" y="4149080"/>
            <a:ext cx="432358" cy="725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1"/>
          </p:cNvCxnSpPr>
          <p:nvPr/>
        </p:nvCxnSpPr>
        <p:spPr>
          <a:xfrm>
            <a:off x="5457056" y="4149080"/>
            <a:ext cx="432358" cy="725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3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ИЕ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CE4"/>
      </a:accent1>
      <a:accent2>
        <a:srgbClr val="3EC5E5"/>
      </a:accent2>
      <a:accent3>
        <a:srgbClr val="6FCEE7"/>
      </a:accent3>
      <a:accent4>
        <a:srgbClr val="9FDBED"/>
      </a:accent4>
      <a:accent5>
        <a:srgbClr val="CEECF5"/>
      </a:accent5>
      <a:accent6>
        <a:srgbClr val="E6EAEC"/>
      </a:accent6>
      <a:hlink>
        <a:srgbClr val="00BCE4"/>
      </a:hlink>
      <a:folHlink>
        <a:srgbClr val="00BCE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9879</TotalTime>
  <Words>630</Words>
  <Application>Microsoft Office PowerPoint</Application>
  <PresentationFormat>Лист A4 (210x297 мм)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Использование новейших технологий обработки наличности Опыт работы кассового центра</vt:lpstr>
      <vt:lpstr>Банк «ОТКРЫТИЕ» - универсальный, высокотехнологичный банк</vt:lpstr>
      <vt:lpstr>География присутствия</vt:lpstr>
      <vt:lpstr>Использование новейших технологий обработки наличности.  Опыт работы кассового центра.</vt:lpstr>
      <vt:lpstr>Использование новейших технологий обработки наличности.  Опыт работы кассового центра.</vt:lpstr>
      <vt:lpstr>Использование новейших технологий обработки наличности.  Опыт работы кассового центра.</vt:lpstr>
      <vt:lpstr>Использование новейших технологий обработки наличности.  Опыт работы кассового центра.</vt:lpstr>
      <vt:lpstr>Использование новейших технологий обработки наличности.  Опыт работы кассового центра.</vt:lpstr>
      <vt:lpstr>Использование новейших технологий обработки наличности.  Опыт работы кассового центра.</vt:lpstr>
      <vt:lpstr>Создание единого ресурса  данных по кассовой технике</vt:lpstr>
      <vt:lpstr>Презентация PowerPoint</vt:lpstr>
    </vt:vector>
  </TitlesOfParts>
  <Company>hidalgo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Filyaeva</dc:creator>
  <cp:lastModifiedBy>senkina</cp:lastModifiedBy>
  <cp:revision>193</cp:revision>
  <dcterms:created xsi:type="dcterms:W3CDTF">2011-07-12T10:49:14Z</dcterms:created>
  <dcterms:modified xsi:type="dcterms:W3CDTF">2013-11-21T13:50:13Z</dcterms:modified>
</cp:coreProperties>
</file>