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4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  <p:sldMasterId id="2147483813" r:id="rId2"/>
    <p:sldMasterId id="2147483840" r:id="rId3"/>
    <p:sldMasterId id="2147483902" r:id="rId4"/>
    <p:sldMasterId id="2147483930" r:id="rId5"/>
  </p:sldMasterIdLst>
  <p:notesMasterIdLst>
    <p:notesMasterId r:id="rId24"/>
  </p:notesMasterIdLst>
  <p:sldIdLst>
    <p:sldId id="357" r:id="rId6"/>
    <p:sldId id="396" r:id="rId7"/>
    <p:sldId id="384" r:id="rId8"/>
    <p:sldId id="375" r:id="rId9"/>
    <p:sldId id="361" r:id="rId10"/>
    <p:sldId id="362" r:id="rId11"/>
    <p:sldId id="386" r:id="rId12"/>
    <p:sldId id="365" r:id="rId13"/>
    <p:sldId id="385" r:id="rId14"/>
    <p:sldId id="393" r:id="rId15"/>
    <p:sldId id="413" r:id="rId16"/>
    <p:sldId id="381" r:id="rId17"/>
    <p:sldId id="374" r:id="rId18"/>
    <p:sldId id="378" r:id="rId19"/>
    <p:sldId id="367" r:id="rId20"/>
    <p:sldId id="392" r:id="rId21"/>
    <p:sldId id="412" r:id="rId22"/>
    <p:sldId id="358" r:id="rId23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стребцова Ольга Николаевна" initials="ЯОН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1B3"/>
    <a:srgbClr val="008000"/>
    <a:srgbClr val="00B050"/>
    <a:srgbClr val="4287CD"/>
    <a:srgbClr val="000066"/>
    <a:srgbClr val="D4C0E2"/>
    <a:srgbClr val="AC5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5167" autoAdjust="0"/>
  </p:normalViewPr>
  <p:slideViewPr>
    <p:cSldViewPr snapToGrid="0">
      <p:cViewPr>
        <p:scale>
          <a:sx n="118" d="100"/>
          <a:sy n="118" d="100"/>
        </p:scale>
        <p:origin x="-22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REPORT\tmp.txt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C:\Users\SirozhiddinovShZ\Desktop\Temp\&#1057;&#1080;&#1088;&#1086;&#1078;&#1080;&#1076;&#1076;&#1080;&#1085;&#1086;&#1074;\&#1044;&#1083;&#1103;%20&#1057;&#1080;&#1084;&#1086;&#1085;&#1086;&#1074;&#1086;&#1081;\&#1070;&#1043;&#1059;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Relationship Id="rId4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986809827770003"/>
          <c:y val="1.6049121504667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214477211796246E-2"/>
          <c:y val="0.17118318031433233"/>
          <c:w val="0.95084897229669352"/>
          <c:h val="0.564257797674259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 лицензии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FDDA8C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18676370212436583"/>
                  <c:y val="7.6901629055281237E-2"/>
                </c:manualLayout>
              </c:layout>
              <c:tx>
                <c:rich>
                  <a:bodyPr/>
                  <a:lstStyle/>
                  <a:p>
                    <a:fld id="{D011B10B-B77A-4914-BAC9-7304F56CCA44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E9099D18-DE86-45BF-B88C-B17CFA2227D6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[ПРОЦЕНТ]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8808518573248043"/>
                  <c:y val="-0.1249473184921879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Получили БЛ - 12</c:v>
                </c:pt>
                <c:pt idx="1">
                  <c:v>Действуют с УЛ* - 22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22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375792503148913E-2"/>
          <c:y val="0.74175243321502826"/>
          <c:w val="0.90718274303637969"/>
          <c:h val="0.18763488118254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808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808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808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2.5</c:v>
                </c:pt>
                <c:pt idx="1">
                  <c:v>2.6</c:v>
                </c:pt>
                <c:pt idx="2">
                  <c:v>2.9</c:v>
                </c:pt>
                <c:pt idx="3">
                  <c:v>2.9</c:v>
                </c:pt>
                <c:pt idx="4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1713408"/>
        <c:axId val="121714944"/>
      </c:barChart>
      <c:catAx>
        <c:axId val="12171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714944"/>
        <c:crosses val="autoZero"/>
        <c:auto val="1"/>
        <c:lblAlgn val="ctr"/>
        <c:lblOffset val="100"/>
        <c:noMultiLvlLbl val="0"/>
      </c:catAx>
      <c:valAx>
        <c:axId val="121714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171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080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808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808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00808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2.4</c:v>
                </c:pt>
                <c:pt idx="2">
                  <c:v>2.6</c:v>
                </c:pt>
                <c:pt idx="3">
                  <c:v>2.8</c:v>
                </c:pt>
                <c:pt idx="4">
                  <c:v>2.8</c:v>
                </c:pt>
                <c:pt idx="5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1854208"/>
        <c:axId val="121884672"/>
      </c:barChart>
      <c:catAx>
        <c:axId val="121854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884672"/>
        <c:crosses val="autoZero"/>
        <c:auto val="1"/>
        <c:lblAlgn val="ctr"/>
        <c:lblOffset val="100"/>
        <c:noMultiLvlLbl val="0"/>
      </c:catAx>
      <c:valAx>
        <c:axId val="121884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185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32188532420007E-2"/>
          <c:y val="5.4211293348937498E-2"/>
          <c:w val="0.803638890744796"/>
          <c:h val="0.6587701103224864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проблемная задолженность (IV-V к.к.)</c:v>
                </c:pt>
              </c:strCache>
            </c:strRef>
          </c:tx>
          <c:spPr>
            <a:solidFill>
              <a:srgbClr val="AC50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01.01.18</c:v>
                </c:pt>
                <c:pt idx="1">
                  <c:v>01.04.18</c:v>
                </c:pt>
                <c:pt idx="2">
                  <c:v>01.07.18</c:v>
                </c:pt>
                <c:pt idx="3">
                  <c:v>01.10.18</c:v>
                </c:pt>
                <c:pt idx="4">
                  <c:v>01.01.19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68.529095999999996</c:v>
                </c:pt>
                <c:pt idx="1">
                  <c:v>71.205521000000005</c:v>
                </c:pt>
                <c:pt idx="2">
                  <c:v>67.250662000000005</c:v>
                </c:pt>
                <c:pt idx="3">
                  <c:v>100.456214</c:v>
                </c:pt>
                <c:pt idx="4">
                  <c:v>101.26862199999999</c:v>
                </c:pt>
              </c:numCache>
            </c:numRef>
          </c:val>
        </c:ser>
        <c:ser>
          <c:idx val="0"/>
          <c:order val="1"/>
          <c:tx>
            <c:strRef>
              <c:f>Лист1!$B$1</c:f>
              <c:strCache>
                <c:ptCount val="1"/>
                <c:pt idx="0">
                  <c:v>ссудная задолженность</c:v>
                </c:pt>
              </c:strCache>
            </c:strRef>
          </c:tx>
          <c:spPr>
            <a:solidFill>
              <a:srgbClr val="D4C0E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01.01.18</c:v>
                </c:pt>
                <c:pt idx="1">
                  <c:v>01.04.18</c:v>
                </c:pt>
                <c:pt idx="2">
                  <c:v>01.07.18</c:v>
                </c:pt>
                <c:pt idx="3">
                  <c:v>01.10.18</c:v>
                </c:pt>
                <c:pt idx="4">
                  <c:v>01.01.19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560.41830900000002</c:v>
                </c:pt>
                <c:pt idx="1">
                  <c:v>570.38173900000004</c:v>
                </c:pt>
                <c:pt idx="2">
                  <c:v>564.33917699999995</c:v>
                </c:pt>
                <c:pt idx="3">
                  <c:v>570.26203399999997</c:v>
                </c:pt>
                <c:pt idx="4">
                  <c:v>567.28750800000012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1198080"/>
        <c:axId val="12119961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4.7109421630534873E-2"/>
                  <c:y val="-6.4579555672824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296969201971901E-2"/>
                  <c:y val="-4.6167708011292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01.01.18</c:v>
                </c:pt>
                <c:pt idx="1">
                  <c:v>01.04.18</c:v>
                </c:pt>
                <c:pt idx="2">
                  <c:v>01.07.18</c:v>
                </c:pt>
                <c:pt idx="3">
                  <c:v>01.10.18</c:v>
                </c:pt>
                <c:pt idx="4">
                  <c:v>01.01.19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628.947405</c:v>
                </c:pt>
                <c:pt idx="1">
                  <c:v>641.58726000000001</c:v>
                </c:pt>
                <c:pt idx="2">
                  <c:v>631.58983899999998</c:v>
                </c:pt>
                <c:pt idx="3">
                  <c:v>670.71824800000002</c:v>
                </c:pt>
                <c:pt idx="4">
                  <c:v>668.55613000000005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198080"/>
        <c:axId val="121199616"/>
      </c:line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доля проблемной задолженности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01.01.18</c:v>
                </c:pt>
                <c:pt idx="1">
                  <c:v>01.04.18</c:v>
                </c:pt>
                <c:pt idx="2">
                  <c:v>01.07.18</c:v>
                </c:pt>
                <c:pt idx="3">
                  <c:v>01.10.18</c:v>
                </c:pt>
                <c:pt idx="4">
                  <c:v>01.01.19</c:v>
                </c:pt>
              </c:strCache>
            </c:strRef>
          </c:cat>
          <c:val>
            <c:numRef>
              <c:f>Лист1!$E$2:$E$6</c:f>
              <c:numCache>
                <c:formatCode>0.0%</c:formatCode>
                <c:ptCount val="5"/>
                <c:pt idx="0">
                  <c:v>0.10895838897689704</c:v>
                </c:pt>
                <c:pt idx="1">
                  <c:v>0.11098337738190125</c:v>
                </c:pt>
                <c:pt idx="2">
                  <c:v>0.10647837860482111</c:v>
                </c:pt>
                <c:pt idx="3">
                  <c:v>0.14977408815034954</c:v>
                </c:pt>
                <c:pt idx="4">
                  <c:v>0.15147362720314894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215232"/>
        <c:axId val="121213696"/>
      </c:lineChart>
      <c:catAx>
        <c:axId val="12119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21199616"/>
        <c:crosses val="autoZero"/>
        <c:auto val="1"/>
        <c:lblAlgn val="ctr"/>
        <c:lblOffset val="100"/>
        <c:noMultiLvlLbl val="0"/>
      </c:catAx>
      <c:valAx>
        <c:axId val="1211996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21198080"/>
        <c:crosses val="autoZero"/>
        <c:crossBetween val="between"/>
      </c:valAx>
      <c:valAx>
        <c:axId val="121213696"/>
        <c:scaling>
          <c:orientation val="minMax"/>
          <c:max val="0.5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21215232"/>
        <c:crosses val="max"/>
        <c:crossBetween val="between"/>
      </c:valAx>
      <c:catAx>
        <c:axId val="121215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213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0858300998272022"/>
          <c:y val="0.80268265575015441"/>
          <c:w val="0.70011478199840183"/>
          <c:h val="0.166272426082946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19335544312622"/>
          <c:y val="5.6179173764824876E-2"/>
          <c:w val="0.43050263755082863"/>
          <c:h val="0.8876415790500203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D4C0E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E05BA369-3E1B-45CB-8267-A40A9E3CAB8C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B9F648D-1759-44CF-A4AF-E5A0177EC8EC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7F9CF79-CCAC-4AD5-B452-946D6CECFD64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D92A1CFA-7E27-4489-9BC0-48839D7F117C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56161B52-8D1A-408A-BAAB-FC8A97D68D85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A7D5E786-6222-4C91-9879-EF4448FCBBFC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225D3904-9C64-4D1A-92FF-C2F2C7D8A773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439F20EA-B43C-47F1-9093-E9223A9E1E13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463B3462-9A29-4A1E-AEA1-BAB41AE91834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ИТОГ!$B$2:$B$10</c:f>
              <c:strCache>
                <c:ptCount val="9"/>
                <c:pt idx="0">
                  <c:v>Добыча полезных ископаемых</c:v>
                </c:pt>
                <c:pt idx="1">
                  <c:v>Транспорт и связь</c:v>
                </c:pt>
                <c:pt idx="2">
                  <c:v>Сельское хозяйство</c:v>
                </c:pt>
                <c:pt idx="3">
                  <c:v>Электроэнергия, газ и вода</c:v>
                </c:pt>
                <c:pt idx="4">
                  <c:v>Недвижимость,аренда</c:v>
                </c:pt>
                <c:pt idx="5">
                  <c:v>Строительство</c:v>
                </c:pt>
                <c:pt idx="6">
                  <c:v>Прочие виды деятельности</c:v>
                </c:pt>
                <c:pt idx="7">
                  <c:v>Обрабатывающие производства</c:v>
                </c:pt>
                <c:pt idx="8">
                  <c:v>Торговля и ремонт автотранспорта</c:v>
                </c:pt>
              </c:strCache>
            </c:strRef>
          </c:cat>
          <c:val>
            <c:numRef>
              <c:f>ИТОГ!$C$2:$C$10</c:f>
              <c:numCache>
                <c:formatCode>General</c:formatCode>
                <c:ptCount val="9"/>
                <c:pt idx="0">
                  <c:v>2730699</c:v>
                </c:pt>
                <c:pt idx="1">
                  <c:v>11689199</c:v>
                </c:pt>
                <c:pt idx="2">
                  <c:v>13606721</c:v>
                </c:pt>
                <c:pt idx="3">
                  <c:v>13680966</c:v>
                </c:pt>
                <c:pt idx="4">
                  <c:v>37131356</c:v>
                </c:pt>
                <c:pt idx="5">
                  <c:v>38478633</c:v>
                </c:pt>
                <c:pt idx="6">
                  <c:v>39666139</c:v>
                </c:pt>
                <c:pt idx="7">
                  <c:v>48645633</c:v>
                </c:pt>
                <c:pt idx="8">
                  <c:v>55605125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ИТОГ!$D$2:$D$10</c15:f>
                <c15:dlblRangeCache>
                  <c:ptCount val="9"/>
                  <c:pt idx="0">
                    <c:v>1.0%</c:v>
                  </c:pt>
                  <c:pt idx="1">
                    <c:v>4.5%</c:v>
                  </c:pt>
                  <c:pt idx="2">
                    <c:v>5.2%</c:v>
                  </c:pt>
                  <c:pt idx="3">
                    <c:v>5.2%</c:v>
                  </c:pt>
                  <c:pt idx="4">
                    <c:v>14.2%</c:v>
                  </c:pt>
                  <c:pt idx="5">
                    <c:v>14.7%</c:v>
                  </c:pt>
                  <c:pt idx="6">
                    <c:v>15.2%</c:v>
                  </c:pt>
                  <c:pt idx="7">
                    <c:v>18.6%</c:v>
                  </c:pt>
                  <c:pt idx="8">
                    <c:v>21.3%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-89"/>
        <c:axId val="121236480"/>
        <c:axId val="121242368"/>
      </c:barChart>
      <c:catAx>
        <c:axId val="121236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2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242368"/>
        <c:crosses val="autoZero"/>
        <c:auto val="1"/>
        <c:lblAlgn val="ctr"/>
        <c:lblOffset val="100"/>
        <c:noMultiLvlLbl val="0"/>
      </c:catAx>
      <c:valAx>
        <c:axId val="121242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123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03D-4D65-8B6E-199FC9A4A120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03D-4D65-8B6E-199FC9A4A120}"/>
              </c:ext>
            </c:extLst>
          </c:dPt>
          <c:dPt>
            <c:idx val="3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03D-4D65-8B6E-199FC9A4A120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03D-4D65-8B6E-199FC9A4A12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03D-4D65-8B6E-199FC9A4A120}"/>
              </c:ext>
            </c:extLst>
          </c:dPt>
          <c:dLbls>
            <c:dLbl>
              <c:idx val="0"/>
              <c:layout>
                <c:manualLayout>
                  <c:x val="-0.1833067071415168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03D-4D65-8B6E-199FC9A4A1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4549931263150084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03D-4D65-8B6E-199FC9A4A1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'График (2)'!$A$2:$A$7</c:f>
              <c:strCache>
                <c:ptCount val="6"/>
                <c:pt idx="0">
                  <c:v>Другие бизнес-модели</c:v>
                </c:pt>
                <c:pt idx="1">
                  <c:v>Межбанковская</c:v>
                </c:pt>
                <c:pt idx="2">
                  <c:v>Инвестиционная</c:v>
                </c:pt>
                <c:pt idx="3">
                  <c:v>Корпоративная</c:v>
                </c:pt>
                <c:pt idx="4">
                  <c:v>Розничная</c:v>
                </c:pt>
                <c:pt idx="5">
                  <c:v>Универсальная</c:v>
                </c:pt>
              </c:strCache>
            </c:strRef>
          </c:cat>
          <c:val>
            <c:numRef>
              <c:f>'График (2)'!$B$2:$B$7</c:f>
              <c:numCache>
                <c:formatCode>#;#;0</c:formatCode>
                <c:ptCount val="6"/>
                <c:pt idx="0">
                  <c:v>0</c:v>
                </c:pt>
                <c:pt idx="1">
                  <c:v>-5</c:v>
                </c:pt>
                <c:pt idx="2">
                  <c:v>-6</c:v>
                </c:pt>
                <c:pt idx="3">
                  <c:v>-6</c:v>
                </c:pt>
                <c:pt idx="4">
                  <c:v>-6</c:v>
                </c:pt>
                <c:pt idx="5">
                  <c:v>-11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3D-4D65-8B6E-199FC9A4A1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1444224"/>
        <c:axId val="121445760"/>
      </c:barChart>
      <c:catAx>
        <c:axId val="12144422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21445760"/>
        <c:crosses val="max"/>
        <c:auto val="0"/>
        <c:lblAlgn val="ctr"/>
        <c:lblOffset val="100"/>
        <c:noMultiLvlLbl val="0"/>
      </c:catAx>
      <c:valAx>
        <c:axId val="121445760"/>
        <c:scaling>
          <c:orientation val="minMax"/>
        </c:scaling>
        <c:delete val="1"/>
        <c:axPos val="b"/>
        <c:numFmt formatCode="#;#;0" sourceLinked="1"/>
        <c:majorTickMark val="none"/>
        <c:minorTickMark val="none"/>
        <c:tickLblPos val="nextTo"/>
        <c:crossAx val="12144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720153275615625E-2"/>
          <c:y val="6.3881584669544231E-2"/>
          <c:w val="0.89754735166135857"/>
          <c:h val="0.88018556865873443"/>
        </c:manualLayout>
      </c:layout>
      <c:barChart>
        <c:barDir val="bar"/>
        <c:grouping val="stack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144-4E66-B1E0-25FBD9308FD7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44-4E66-B1E0-25FBD9308FD7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144-4E66-B1E0-25FBD9308FD7}"/>
              </c:ext>
            </c:extLst>
          </c:dPt>
          <c:dPt>
            <c:idx val="3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44-4E66-B1E0-25FBD9308FD7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144-4E66-B1E0-25FBD9308FD7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44-4E66-B1E0-25FBD9308FD7}"/>
              </c:ext>
            </c:extLst>
          </c:dPt>
          <c:dLbls>
            <c:dLbl>
              <c:idx val="5"/>
              <c:layout>
                <c:manualLayout>
                  <c:x val="-0.10534976692919427"/>
                  <c:y val="-1.278467659760351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144-4E66-B1E0-25FBD9308F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'График (2)'!$A$2:$A$7</c:f>
              <c:strCache>
                <c:ptCount val="6"/>
                <c:pt idx="0">
                  <c:v>Другие бизнез-модели</c:v>
                </c:pt>
                <c:pt idx="1">
                  <c:v>Межбанковская</c:v>
                </c:pt>
                <c:pt idx="2">
                  <c:v>Инвестиционная</c:v>
                </c:pt>
                <c:pt idx="3">
                  <c:v>Корпоративная</c:v>
                </c:pt>
                <c:pt idx="4">
                  <c:v>Розничная</c:v>
                </c:pt>
                <c:pt idx="5">
                  <c:v>Универсальная</c:v>
                </c:pt>
              </c:strCache>
            </c:strRef>
          </c:cat>
          <c:val>
            <c:numRef>
              <c:f>'График (2)'!$C$2:$C$7</c:f>
              <c:numCache>
                <c:formatCode>General</c:formatCode>
                <c:ptCount val="6"/>
                <c:pt idx="0">
                  <c:v>59</c:v>
                </c:pt>
                <c:pt idx="1">
                  <c:v>110</c:v>
                </c:pt>
                <c:pt idx="2">
                  <c:v>40</c:v>
                </c:pt>
                <c:pt idx="3">
                  <c:v>140</c:v>
                </c:pt>
                <c:pt idx="4">
                  <c:v>36</c:v>
                </c:pt>
                <c:pt idx="5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144-4E66-B1E0-25FBD9308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2426112"/>
        <c:axId val="122427648"/>
      </c:barChart>
      <c:catAx>
        <c:axId val="122426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427648"/>
        <c:crosses val="autoZero"/>
        <c:auto val="1"/>
        <c:lblAlgn val="ctr"/>
        <c:lblOffset val="100"/>
        <c:noMultiLvlLbl val="0"/>
      </c:catAx>
      <c:valAx>
        <c:axId val="122427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242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2945659" cy="49542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2" y="3"/>
            <a:ext cx="2945659" cy="49542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9C47AD4-344A-4557-826D-CB686EB696E5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378824"/>
            <a:ext cx="2945659" cy="49542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2" y="9378824"/>
            <a:ext cx="2945659" cy="49542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CFB68931-98F0-49FF-AD34-AEC5E5B017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7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47713"/>
            <a:ext cx="6665913" cy="3749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A22E6-12C5-4627-BEE3-D95F1D2F2E9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1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5075"/>
            <a:ext cx="5924550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CC33C-A103-4928-ABF0-BD3C1CF4F5B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9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russkie-moneti.ru/img/DSC07319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1105" r="-13538"/>
          <a:stretch/>
        </p:blipFill>
        <p:spPr bwMode="auto">
          <a:xfrm>
            <a:off x="-3" y="1697548"/>
            <a:ext cx="12192003" cy="51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08064" y="5994400"/>
            <a:ext cx="7283941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3487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24" name="Rectangle 43"/>
          <p:cNvSpPr>
            <a:spLocks noChangeAspect="1"/>
          </p:cNvSpPr>
          <p:nvPr/>
        </p:nvSpPr>
        <p:spPr>
          <a:xfrm>
            <a:off x="1" y="4105189"/>
            <a:ext cx="12192000" cy="2752812"/>
          </a:xfrm>
          <a:prstGeom prst="rect">
            <a:avLst/>
          </a:prstGeom>
          <a:gradFill flip="none" rotWithShape="1">
            <a:gsLst>
              <a:gs pos="37000">
                <a:srgbClr val="0070C0">
                  <a:alpha val="85000"/>
                </a:srgbClr>
              </a:gs>
              <a:gs pos="71000">
                <a:schemeClr val="accent2">
                  <a:lumMod val="75000"/>
                </a:scheme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371326">
              <a:defRPr/>
            </a:pPr>
            <a:endParaRPr lang="en-US" sz="27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4" y="5594874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01744" indent="0" algn="ctr">
              <a:buNone/>
              <a:defRPr sz="1350"/>
            </a:lvl2pPr>
            <a:lvl3pPr marL="603487" indent="0" algn="ctr">
              <a:buNone/>
              <a:defRPr sz="1200"/>
            </a:lvl3pPr>
            <a:lvl4pPr marL="905231" indent="0" algn="ctr">
              <a:buNone/>
              <a:defRPr sz="1050"/>
            </a:lvl4pPr>
            <a:lvl5pPr marL="1206974" indent="0" algn="ctr">
              <a:buNone/>
              <a:defRPr sz="1050"/>
            </a:lvl5pPr>
            <a:lvl6pPr marL="1508717" indent="0" algn="ctr">
              <a:buNone/>
              <a:defRPr sz="1050"/>
            </a:lvl6pPr>
            <a:lvl7pPr marL="1810460" indent="0" algn="ctr">
              <a:buNone/>
              <a:defRPr sz="1050"/>
            </a:lvl7pPr>
            <a:lvl8pPr marL="2112204" indent="0" algn="ctr">
              <a:buNone/>
              <a:defRPr sz="1050"/>
            </a:lvl8pPr>
            <a:lvl9pPr marL="2413948" indent="0" algn="ctr">
              <a:buNone/>
              <a:defRPr sz="105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7" y="4118919"/>
            <a:ext cx="5766487" cy="1359244"/>
          </a:xfrm>
        </p:spPr>
        <p:txBody>
          <a:bodyPr anchor="b">
            <a:normAutofit/>
          </a:bodyPr>
          <a:lstStyle>
            <a:lvl1pPr>
              <a:defRPr sz="135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7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25"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91" y="5594873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135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5" y="0"/>
            <a:ext cx="4487183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780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804649"/>
            <a:fld id="{2EC4EB27-9ADE-42C2-9A98-47F5822B2EE7}" type="slidenum">
              <a:rPr lang="ru-RU" smtClean="0"/>
              <a:pPr defTabSz="804649"/>
              <a:t>‹#›</a:t>
            </a:fld>
            <a:endParaRPr lang="ru-R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525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40939"/>
      </p:ext>
    </p:extLst>
  </p:cSld>
  <p:clrMapOvr>
    <a:masterClrMapping/>
  </p:clrMapOvr>
  <p:hf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9" y="159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"/>
          <p:cNvSpPr txBox="1">
            <a:spLocks/>
          </p:cNvSpPr>
          <p:nvPr/>
        </p:nvSpPr>
        <p:spPr>
          <a:xfrm>
            <a:off x="11754371" y="644452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03487"/>
            <a:fld id="{42C328C1-A84F-4A39-A664-DBA00541A8C6}" type="slidenum">
              <a:rPr lang="en-US" sz="731" smtClean="0">
                <a:solidFill>
                  <a:prstClr val="white"/>
                </a:solidFill>
                <a:cs typeface="Arial" panose="020B0604020202020204" pitchFamily="34" charset="0"/>
              </a:rPr>
              <a:pPr defTabSz="603487"/>
              <a:t>‹#›</a:t>
            </a:fld>
            <a:endParaRPr lang="en-US" sz="73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6143957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40" b="1">
                <a:solidFill>
                  <a:srgbClr val="0070C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8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71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579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6863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95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779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252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869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692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083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4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25"/>
            <a:ext cx="6597136" cy="713947"/>
          </a:xfrm>
        </p:spPr>
        <p:txBody>
          <a:bodyPr anchor="t">
            <a:normAutofit/>
          </a:bodyPr>
          <a:lstStyle>
            <a:lvl1pPr>
              <a:defRPr sz="135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5" y="1208219"/>
            <a:ext cx="4022596" cy="5037267"/>
          </a:xfrm>
        </p:spPr>
        <p:txBody>
          <a:bodyPr/>
          <a:lstStyle>
            <a:lvl1pPr marL="0" indent="0">
              <a:buNone/>
              <a:defRPr sz="2100"/>
            </a:lvl1pPr>
            <a:lvl2pPr marL="301744" indent="0">
              <a:buNone/>
              <a:defRPr sz="1875"/>
            </a:lvl2pPr>
            <a:lvl3pPr marL="603487" indent="0">
              <a:buNone/>
              <a:defRPr sz="1575"/>
            </a:lvl3pPr>
            <a:lvl4pPr marL="905231" indent="0">
              <a:buNone/>
              <a:defRPr sz="1350"/>
            </a:lvl4pPr>
            <a:lvl5pPr marL="1206974" indent="0">
              <a:buNone/>
              <a:defRPr sz="1350"/>
            </a:lvl5pPr>
            <a:lvl6pPr marL="1508717" indent="0">
              <a:buNone/>
              <a:defRPr sz="1350"/>
            </a:lvl6pPr>
            <a:lvl7pPr marL="1810460" indent="0">
              <a:buNone/>
              <a:defRPr sz="1350"/>
            </a:lvl7pPr>
            <a:lvl8pPr marL="2112204" indent="0">
              <a:buNone/>
              <a:defRPr sz="1350"/>
            </a:lvl8pPr>
            <a:lvl9pPr marL="2413948" indent="0">
              <a:buNone/>
              <a:defRPr sz="135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2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01744" indent="0">
              <a:buNone/>
              <a:defRPr sz="975"/>
            </a:lvl2pPr>
            <a:lvl3pPr marL="603487" indent="0">
              <a:buNone/>
              <a:defRPr sz="825"/>
            </a:lvl3pPr>
            <a:lvl4pPr marL="905231" indent="0">
              <a:buNone/>
              <a:defRPr sz="675"/>
            </a:lvl4pPr>
            <a:lvl5pPr marL="1206974" indent="0">
              <a:buNone/>
              <a:defRPr sz="675"/>
            </a:lvl5pPr>
            <a:lvl6pPr marL="1508717" indent="0">
              <a:buNone/>
              <a:defRPr sz="675"/>
            </a:lvl6pPr>
            <a:lvl7pPr marL="1810460" indent="0">
              <a:buNone/>
              <a:defRPr sz="675"/>
            </a:lvl7pPr>
            <a:lvl8pPr marL="2112204" indent="0">
              <a:buNone/>
              <a:defRPr sz="675"/>
            </a:lvl8pPr>
            <a:lvl9pPr marL="2413948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804649"/>
            <a:fld id="{2EC4EB27-9ADE-42C2-9A98-47F5822B2EE7}" type="slidenum">
              <a:rPr lang="ru-RU" smtClean="0"/>
              <a:pPr defTabSz="804649"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525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65356"/>
      </p:ext>
    </p:extLst>
  </p:cSld>
  <p:clrMapOvr>
    <a:masterClrMapping/>
  </p:clrMapOvr>
  <p:hf hd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=""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=""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=""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=""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=""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61756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118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=""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903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=""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621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=""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092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=""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=""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094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=""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062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9103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67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71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2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=""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065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154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027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=""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654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=""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527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=""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986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=""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970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=""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170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=""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750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5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9" y="159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"/>
          <p:cNvSpPr txBox="1">
            <a:spLocks/>
          </p:cNvSpPr>
          <p:nvPr/>
        </p:nvSpPr>
        <p:spPr>
          <a:xfrm>
            <a:off x="11754371" y="644452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03487"/>
            <a:fld id="{42C328C1-A84F-4A39-A664-DBA00541A8C6}" type="slidenum">
              <a:rPr lang="en-US" sz="731" smtClean="0">
                <a:solidFill>
                  <a:prstClr val="white"/>
                </a:solidFill>
                <a:cs typeface="Arial" panose="020B0604020202020204" pitchFamily="34" charset="0"/>
              </a:rPr>
              <a:pPr defTabSz="603487"/>
              <a:t>‹#›</a:t>
            </a:fld>
            <a:endParaRPr lang="en-US" sz="73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6549163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8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74242" y="534117"/>
            <a:ext cx="744537" cy="324000"/>
          </a:xfrm>
        </p:spPr>
        <p:txBody>
          <a:bodyPr/>
          <a:lstStyle>
            <a:lvl1pPr algn="ctr">
              <a:defRPr sz="788" b="1">
                <a:solidFill>
                  <a:srgbClr val="0070C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8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61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513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548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212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871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880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76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=""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=""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=""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=""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=""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51717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russkie-moneti.ru/img/DSC07319.jpg"/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1105" r="-13538"/>
          <a:stretch/>
        </p:blipFill>
        <p:spPr bwMode="auto">
          <a:xfrm>
            <a:off x="-3" y="1697548"/>
            <a:ext cx="12192003" cy="51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4908064" y="5994400"/>
            <a:ext cx="7283941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4" name="Rectangle 43"/>
          <p:cNvSpPr>
            <a:spLocks noChangeAspect="1"/>
          </p:cNvSpPr>
          <p:nvPr userDrawn="1"/>
        </p:nvSpPr>
        <p:spPr>
          <a:xfrm>
            <a:off x="1" y="4105189"/>
            <a:ext cx="12192000" cy="2752812"/>
          </a:xfrm>
          <a:prstGeom prst="rect">
            <a:avLst/>
          </a:prstGeom>
          <a:gradFill flip="none" rotWithShape="1">
            <a:gsLst>
              <a:gs pos="37000">
                <a:srgbClr val="0070C0">
                  <a:alpha val="85000"/>
                </a:srgbClr>
              </a:gs>
              <a:gs pos="71000">
                <a:schemeClr val="accent2">
                  <a:lumMod val="75000"/>
                </a:scheme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828434">
              <a:defRPr/>
            </a:pPr>
            <a:endParaRPr lang="en-US" sz="36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4" y="5594874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7" y="4118919"/>
            <a:ext cx="5766487" cy="1359244"/>
          </a:xfrm>
        </p:spPr>
        <p:txBody>
          <a:bodyPr anchor="b"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7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pPr defTabSz="804649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91" y="5594873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5" y="0"/>
            <a:ext cx="4487183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8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2669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=""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313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=""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9725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=""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413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=""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=""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282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=""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326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2024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43234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9330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=""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1026" name="Picture 2" descr="http://financliga.ru/wp-content/uploads/2016/01/96ec9781de8b76bf252abed2e247fc9f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"/>
            <a:ext cx="12244192" cy="69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3"/>
          <p:cNvSpPr>
            <a:spLocks noChangeAspect="1"/>
          </p:cNvSpPr>
          <p:nvPr userDrawn="1"/>
        </p:nvSpPr>
        <p:spPr>
          <a:xfrm>
            <a:off x="-1" y="1"/>
            <a:ext cx="12192001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828434">
              <a:defRPr/>
            </a:pPr>
            <a:endParaRPr lang="en-US" sz="36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 userDrawn="1"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 userDrawn="1"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 userDrawn="1"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75244" y="452805"/>
            <a:ext cx="23971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804649"/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700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3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9320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086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=""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234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=""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7127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=""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907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=""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302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prstClr val="white"/>
                </a:solidFill>
              </a:rPr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=""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63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=""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9241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31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r="8226"/>
          <a:stretch/>
        </p:blipFill>
        <p:spPr bwMode="auto">
          <a:xfrm>
            <a:off x="0" y="8"/>
            <a:ext cx="12192000" cy="69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3"/>
          <p:cNvSpPr>
            <a:spLocks noChangeAspect="1"/>
          </p:cNvSpPr>
          <p:nvPr userDrawn="1"/>
        </p:nvSpPr>
        <p:spPr>
          <a:xfrm>
            <a:off x="0" y="1"/>
            <a:ext cx="12192000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828434">
              <a:defRPr/>
            </a:pPr>
            <a:endParaRPr lang="en-US" sz="36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 userDrawn="1"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 userDrawn="1"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 userDrawn="1"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75244" y="452805"/>
            <a:ext cx="23971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804649"/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700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r="9858"/>
          <a:stretch/>
        </p:blipFill>
        <p:spPr bwMode="auto">
          <a:xfrm>
            <a:off x="7" y="1"/>
            <a:ext cx="12191999" cy="69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3"/>
          <p:cNvSpPr>
            <a:spLocks noChangeAspect="1"/>
          </p:cNvSpPr>
          <p:nvPr userDrawn="1"/>
        </p:nvSpPr>
        <p:spPr>
          <a:xfrm>
            <a:off x="7" y="1"/>
            <a:ext cx="12191999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828434">
              <a:defRPr/>
            </a:pPr>
            <a:endParaRPr lang="en-US" sz="36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 userDrawn="1"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 userDrawn="1"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 userDrawn="1"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75244" y="452805"/>
            <a:ext cx="23971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804649"/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700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3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BRF_titul-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5623" r="8970" b="5650"/>
          <a:stretch/>
        </p:blipFill>
        <p:spPr>
          <a:xfrm>
            <a:off x="-1" y="1695563"/>
            <a:ext cx="12192001" cy="2430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105189"/>
            <a:ext cx="12192000" cy="275281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4" y="5594874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7" y="4118919"/>
            <a:ext cx="5766487" cy="1359244"/>
          </a:xfrm>
        </p:spPr>
        <p:txBody>
          <a:bodyPr anchor="b"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7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pPr defTabSz="804649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91" y="5594873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5" y="0"/>
            <a:ext cx="4487183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532395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2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1026" name="Picture 2" descr="http://financliga.ru/wp-content/uploads/2016/01/96ec9781de8b76bf252abed2e247fc9f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"/>
            <a:ext cx="12244192" cy="69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3"/>
          <p:cNvSpPr>
            <a:spLocks noChangeAspect="1"/>
          </p:cNvSpPr>
          <p:nvPr/>
        </p:nvSpPr>
        <p:spPr>
          <a:xfrm>
            <a:off x="-1" y="1"/>
            <a:ext cx="12192001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371326">
              <a:defRPr/>
            </a:pPr>
            <a:endParaRPr lang="en-US" sz="27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525">
                <a:solidFill>
                  <a:schemeClr val="bg1"/>
                </a:solidFill>
              </a:defRPr>
            </a:lvl1pPr>
          </a:lstStyle>
          <a:p>
            <a:pPr defTabSz="804649"/>
            <a:fld id="{2EC4EB27-9ADE-42C2-9A98-47F5822B2EE7}" type="slidenum">
              <a:rPr lang="ru-RU" smtClean="0">
                <a:solidFill>
                  <a:srgbClr val="000000"/>
                </a:solidFill>
              </a:rPr>
              <a:pPr defTabSz="804649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19" name="Straight Connector 8"/>
          <p:cNvCxnSpPr/>
          <p:nvPr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5244" y="483578"/>
            <a:ext cx="239712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03487"/>
            <a:r>
              <a:rPr lang="ru-RU" sz="600" b="1" dirty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6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600" b="1" dirty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525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766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24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22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25"/>
            <a:ext cx="6597136" cy="713947"/>
          </a:xfrm>
        </p:spPr>
        <p:txBody>
          <a:bodyPr anchor="t"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5" y="1208219"/>
            <a:ext cx="4022596" cy="5037267"/>
          </a:xfrm>
        </p:spPr>
        <p:txBody>
          <a:bodyPr/>
          <a:lstStyle>
            <a:lvl1pPr marL="0" indent="0">
              <a:buNone/>
              <a:defRPr sz="2800"/>
            </a:lvl1pPr>
            <a:lvl2pPr marL="402325" indent="0">
              <a:buNone/>
              <a:defRPr sz="2500"/>
            </a:lvl2pPr>
            <a:lvl3pPr marL="804649" indent="0">
              <a:buNone/>
              <a:defRPr sz="2100"/>
            </a:lvl3pPr>
            <a:lvl4pPr marL="1206974" indent="0">
              <a:buNone/>
              <a:defRPr sz="1800"/>
            </a:lvl4pPr>
            <a:lvl5pPr marL="1609298" indent="0">
              <a:buNone/>
              <a:defRPr sz="1800"/>
            </a:lvl5pPr>
            <a:lvl6pPr marL="2011623" indent="0">
              <a:buNone/>
              <a:defRPr sz="1800"/>
            </a:lvl6pPr>
            <a:lvl7pPr marL="2413947" indent="0">
              <a:buNone/>
              <a:defRPr sz="1800"/>
            </a:lvl7pPr>
            <a:lvl8pPr marL="2816272" indent="0">
              <a:buNone/>
              <a:defRPr sz="1800"/>
            </a:lvl8pPr>
            <a:lvl9pPr marL="3218597" indent="0">
              <a:buNone/>
              <a:defRPr sz="1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2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02325" indent="0">
              <a:buNone/>
              <a:defRPr sz="1300"/>
            </a:lvl2pPr>
            <a:lvl3pPr marL="804649" indent="0">
              <a:buNone/>
              <a:defRPr sz="1100"/>
            </a:lvl3pPr>
            <a:lvl4pPr marL="1206974" indent="0">
              <a:buNone/>
              <a:defRPr sz="900"/>
            </a:lvl4pPr>
            <a:lvl5pPr marL="1609298" indent="0">
              <a:buNone/>
              <a:defRPr sz="900"/>
            </a:lvl5pPr>
            <a:lvl6pPr marL="2011623" indent="0">
              <a:buNone/>
              <a:defRPr sz="900"/>
            </a:lvl6pPr>
            <a:lvl7pPr marL="2413947" indent="0">
              <a:buNone/>
              <a:defRPr sz="900"/>
            </a:lvl7pPr>
            <a:lvl8pPr marL="2816272" indent="0">
              <a:buNone/>
              <a:defRPr sz="900"/>
            </a:lvl8pPr>
            <a:lvl9pPr marL="3218597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35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50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russkie-moneti.ru/img/DSC07319.jpg"/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1105" r="-13538"/>
          <a:stretch/>
        </p:blipFill>
        <p:spPr bwMode="auto">
          <a:xfrm>
            <a:off x="-3" y="1697548"/>
            <a:ext cx="12192003" cy="51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4908064" y="5994400"/>
            <a:ext cx="7283941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4" name="Rectangle 43"/>
          <p:cNvSpPr>
            <a:spLocks noChangeAspect="1"/>
          </p:cNvSpPr>
          <p:nvPr userDrawn="1"/>
        </p:nvSpPr>
        <p:spPr>
          <a:xfrm>
            <a:off x="1" y="4105189"/>
            <a:ext cx="12192000" cy="2752812"/>
          </a:xfrm>
          <a:prstGeom prst="rect">
            <a:avLst/>
          </a:prstGeom>
          <a:gradFill flip="none" rotWithShape="1">
            <a:gsLst>
              <a:gs pos="37000">
                <a:srgbClr val="0070C0">
                  <a:alpha val="85000"/>
                </a:srgbClr>
              </a:gs>
              <a:gs pos="71000">
                <a:schemeClr val="accent2">
                  <a:lumMod val="75000"/>
                </a:scheme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828434">
              <a:defRPr/>
            </a:pPr>
            <a:endParaRPr lang="en-US" sz="36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4" y="5594874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7" y="4118919"/>
            <a:ext cx="5766487" cy="1359244"/>
          </a:xfrm>
        </p:spPr>
        <p:txBody>
          <a:bodyPr anchor="b"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7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pPr defTabSz="804649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91" y="5594873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5" y="0"/>
            <a:ext cx="4487183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25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1026" name="Picture 2" descr="http://financliga.ru/wp-content/uploads/2016/01/96ec9781de8b76bf252abed2e247fc9f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"/>
            <a:ext cx="12244192" cy="69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3"/>
          <p:cNvSpPr>
            <a:spLocks noChangeAspect="1"/>
          </p:cNvSpPr>
          <p:nvPr userDrawn="1"/>
        </p:nvSpPr>
        <p:spPr>
          <a:xfrm>
            <a:off x="-1" y="1"/>
            <a:ext cx="12192001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828434">
              <a:defRPr/>
            </a:pPr>
            <a:endParaRPr lang="en-US" sz="36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 userDrawn="1"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 userDrawn="1"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 userDrawn="1"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75244" y="452805"/>
            <a:ext cx="23971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804649"/>
            <a:r>
              <a:rPr lang="ru-RU" sz="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800" b="1" dirty="0" smtClea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700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6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r="8226"/>
          <a:stretch/>
        </p:blipFill>
        <p:spPr bwMode="auto">
          <a:xfrm>
            <a:off x="0" y="8"/>
            <a:ext cx="12192000" cy="69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3"/>
          <p:cNvSpPr>
            <a:spLocks noChangeAspect="1"/>
          </p:cNvSpPr>
          <p:nvPr userDrawn="1"/>
        </p:nvSpPr>
        <p:spPr>
          <a:xfrm>
            <a:off x="0" y="1"/>
            <a:ext cx="12192000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828434">
              <a:defRPr/>
            </a:pPr>
            <a:endParaRPr lang="en-US" sz="36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 userDrawn="1"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 userDrawn="1"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 userDrawn="1"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75244" y="452805"/>
            <a:ext cx="23971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804649"/>
            <a:r>
              <a:rPr lang="ru-RU" sz="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800" b="1" dirty="0" smtClea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700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82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r="9858"/>
          <a:stretch/>
        </p:blipFill>
        <p:spPr bwMode="auto">
          <a:xfrm>
            <a:off x="7" y="1"/>
            <a:ext cx="12191999" cy="69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3"/>
          <p:cNvSpPr>
            <a:spLocks noChangeAspect="1"/>
          </p:cNvSpPr>
          <p:nvPr userDrawn="1"/>
        </p:nvSpPr>
        <p:spPr>
          <a:xfrm>
            <a:off x="7" y="1"/>
            <a:ext cx="12191999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828434">
              <a:defRPr/>
            </a:pPr>
            <a:endParaRPr lang="en-US" sz="36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 userDrawn="1"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 userDrawn="1"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 userDrawn="1"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75244" y="452805"/>
            <a:ext cx="23971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804649"/>
            <a:r>
              <a:rPr lang="ru-RU" sz="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800" b="1" dirty="0" smtClea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700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2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BRF_titul-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5623" r="8970" b="5650"/>
          <a:stretch/>
        </p:blipFill>
        <p:spPr>
          <a:xfrm>
            <a:off x="-1" y="1695563"/>
            <a:ext cx="12192001" cy="2430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105189"/>
            <a:ext cx="12192000" cy="275281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4" y="5594874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7" y="4118919"/>
            <a:ext cx="5766487" cy="1359244"/>
          </a:xfrm>
        </p:spPr>
        <p:txBody>
          <a:bodyPr anchor="b"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7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pPr defTabSz="804649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91" y="5594873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5" y="0"/>
            <a:ext cx="4487183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1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rgbClr val="0070C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11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649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r="8226"/>
          <a:stretch/>
        </p:blipFill>
        <p:spPr bwMode="auto">
          <a:xfrm>
            <a:off x="0" y="8"/>
            <a:ext cx="12192000" cy="69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3"/>
          <p:cNvSpPr>
            <a:spLocks noChangeAspect="1"/>
          </p:cNvSpPr>
          <p:nvPr/>
        </p:nvSpPr>
        <p:spPr>
          <a:xfrm>
            <a:off x="0" y="1"/>
            <a:ext cx="12192000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371326">
              <a:defRPr/>
            </a:pPr>
            <a:endParaRPr lang="en-US" sz="27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525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5244" y="483578"/>
            <a:ext cx="239712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03487"/>
            <a:r>
              <a:rPr lang="ru-RU" sz="600" b="1" dirty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6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600" b="1" dirty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525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3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r="8226"/>
          <a:stretch/>
        </p:blipFill>
        <p:spPr bwMode="auto">
          <a:xfrm>
            <a:off x="0" y="8"/>
            <a:ext cx="12192000" cy="69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3"/>
          <p:cNvSpPr>
            <a:spLocks noChangeAspect="1"/>
          </p:cNvSpPr>
          <p:nvPr userDrawn="1"/>
        </p:nvSpPr>
        <p:spPr>
          <a:xfrm>
            <a:off x="0" y="1"/>
            <a:ext cx="12192000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828434">
              <a:defRPr/>
            </a:pPr>
            <a:endParaRPr lang="en-US" sz="3600" kern="0" dirty="0">
              <a:solidFill>
                <a:prstClr val="white"/>
              </a:solidFill>
              <a:latin typeface="Lato Light"/>
            </a:endParaRPr>
          </a:p>
        </p:txBody>
      </p:sp>
      <p:cxnSp>
        <p:nvCxnSpPr>
          <p:cNvPr id="16" name="Straight Connector 8"/>
          <p:cNvCxnSpPr/>
          <p:nvPr userDrawn="1"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"/>
          <p:cNvCxnSpPr/>
          <p:nvPr userDrawn="1"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4"/>
          <p:cNvCxnSpPr/>
          <p:nvPr userDrawn="1"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2"/>
          <p:cNvCxnSpPr/>
          <p:nvPr userDrawn="1"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975244" y="452805"/>
            <a:ext cx="23971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804649"/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700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532395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59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40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17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25"/>
            <a:ext cx="6597136" cy="713947"/>
          </a:xfrm>
        </p:spPr>
        <p:txBody>
          <a:bodyPr anchor="t"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5" y="1208219"/>
            <a:ext cx="4022596" cy="5037267"/>
          </a:xfrm>
        </p:spPr>
        <p:txBody>
          <a:bodyPr/>
          <a:lstStyle>
            <a:lvl1pPr marL="0" indent="0">
              <a:buNone/>
              <a:defRPr sz="2800"/>
            </a:lvl1pPr>
            <a:lvl2pPr marL="402325" indent="0">
              <a:buNone/>
              <a:defRPr sz="2500"/>
            </a:lvl2pPr>
            <a:lvl3pPr marL="804649" indent="0">
              <a:buNone/>
              <a:defRPr sz="2100"/>
            </a:lvl3pPr>
            <a:lvl4pPr marL="1206974" indent="0">
              <a:buNone/>
              <a:defRPr sz="1800"/>
            </a:lvl4pPr>
            <a:lvl5pPr marL="1609298" indent="0">
              <a:buNone/>
              <a:defRPr sz="1800"/>
            </a:lvl5pPr>
            <a:lvl6pPr marL="2011623" indent="0">
              <a:buNone/>
              <a:defRPr sz="1800"/>
            </a:lvl6pPr>
            <a:lvl7pPr marL="2413947" indent="0">
              <a:buNone/>
              <a:defRPr sz="1800"/>
            </a:lvl7pPr>
            <a:lvl8pPr marL="2816272" indent="0">
              <a:buNone/>
              <a:defRPr sz="1800"/>
            </a:lvl8pPr>
            <a:lvl9pPr marL="3218597" indent="0">
              <a:buNone/>
              <a:defRPr sz="1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2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02325" indent="0">
              <a:buNone/>
              <a:defRPr sz="1300"/>
            </a:lvl2pPr>
            <a:lvl3pPr marL="804649" indent="0">
              <a:buNone/>
              <a:defRPr sz="1100"/>
            </a:lvl3pPr>
            <a:lvl4pPr marL="1206974" indent="0">
              <a:buNone/>
              <a:defRPr sz="900"/>
            </a:lvl4pPr>
            <a:lvl5pPr marL="1609298" indent="0">
              <a:buNone/>
              <a:defRPr sz="900"/>
            </a:lvl5pPr>
            <a:lvl6pPr marL="2011623" indent="0">
              <a:buNone/>
              <a:defRPr sz="900"/>
            </a:lvl6pPr>
            <a:lvl7pPr marL="2413947" indent="0">
              <a:buNone/>
              <a:defRPr sz="900"/>
            </a:lvl7pPr>
            <a:lvl8pPr marL="2816272" indent="0">
              <a:buNone/>
              <a:defRPr sz="900"/>
            </a:lvl8pPr>
            <a:lvl9pPr marL="3218597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49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4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"/>
          <p:cNvSpPr txBox="1">
            <a:spLocks/>
          </p:cNvSpPr>
          <p:nvPr userDrawn="1"/>
        </p:nvSpPr>
        <p:spPr>
          <a:xfrm>
            <a:off x="11754371" y="644452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804649"/>
            <a:fld id="{42C328C1-A84F-4A39-A664-DBA00541A8C6}" type="slidenum">
              <a:rPr lang="en-US" sz="975" smtClean="0">
                <a:solidFill>
                  <a:prstClr val="white"/>
                </a:solidFill>
                <a:cs typeface="Arial" panose="020B0604020202020204" pitchFamily="34" charset="0"/>
              </a:rPr>
              <a:pPr defTabSz="804649"/>
              <a:t>‹#›</a:t>
            </a:fld>
            <a:endParaRPr lang="en-US" sz="975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9263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russkie-moneti.ru/img/DSC07319.jpg"/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1105" r="-13538"/>
          <a:stretch/>
        </p:blipFill>
        <p:spPr bwMode="auto">
          <a:xfrm>
            <a:off x="-3" y="1697548"/>
            <a:ext cx="12192003" cy="51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4908064" y="5994400"/>
            <a:ext cx="7283941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4" name="Rectangle 43"/>
          <p:cNvSpPr>
            <a:spLocks noChangeAspect="1"/>
          </p:cNvSpPr>
          <p:nvPr userDrawn="1"/>
        </p:nvSpPr>
        <p:spPr>
          <a:xfrm>
            <a:off x="1" y="4105189"/>
            <a:ext cx="12192000" cy="2752812"/>
          </a:xfrm>
          <a:prstGeom prst="rect">
            <a:avLst/>
          </a:prstGeom>
          <a:gradFill flip="none" rotWithShape="1">
            <a:gsLst>
              <a:gs pos="37000">
                <a:srgbClr val="0070C0">
                  <a:alpha val="85000"/>
                </a:srgbClr>
              </a:gs>
              <a:gs pos="71000">
                <a:schemeClr val="accent2">
                  <a:lumMod val="75000"/>
                </a:scheme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828434">
              <a:defRPr/>
            </a:pPr>
            <a:endParaRPr lang="en-US" sz="36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4" y="5594874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7" y="4118919"/>
            <a:ext cx="5766487" cy="1359244"/>
          </a:xfrm>
        </p:spPr>
        <p:txBody>
          <a:bodyPr anchor="b"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7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pPr defTabSz="804649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91" y="5594873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5" y="0"/>
            <a:ext cx="4487183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56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1026" name="Picture 2" descr="http://financliga.ru/wp-content/uploads/2016/01/96ec9781de8b76bf252abed2e247fc9f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"/>
            <a:ext cx="12244192" cy="69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3"/>
          <p:cNvSpPr>
            <a:spLocks noChangeAspect="1"/>
          </p:cNvSpPr>
          <p:nvPr userDrawn="1"/>
        </p:nvSpPr>
        <p:spPr>
          <a:xfrm>
            <a:off x="-1" y="1"/>
            <a:ext cx="12192001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828434">
              <a:defRPr/>
            </a:pPr>
            <a:endParaRPr lang="en-US" sz="36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 userDrawn="1"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 userDrawn="1"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 userDrawn="1"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75244" y="452805"/>
            <a:ext cx="23971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804649"/>
            <a:r>
              <a:rPr lang="ru-RU" sz="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800" b="1" dirty="0" smtClea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700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16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r="8226"/>
          <a:stretch/>
        </p:blipFill>
        <p:spPr bwMode="auto">
          <a:xfrm>
            <a:off x="0" y="8"/>
            <a:ext cx="12192000" cy="69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3"/>
          <p:cNvSpPr>
            <a:spLocks noChangeAspect="1"/>
          </p:cNvSpPr>
          <p:nvPr userDrawn="1"/>
        </p:nvSpPr>
        <p:spPr>
          <a:xfrm>
            <a:off x="0" y="1"/>
            <a:ext cx="12192000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828434">
              <a:defRPr/>
            </a:pPr>
            <a:endParaRPr lang="en-US" sz="36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 userDrawn="1"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 userDrawn="1"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 userDrawn="1"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75244" y="452805"/>
            <a:ext cx="23971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804649"/>
            <a:r>
              <a:rPr lang="ru-RU" sz="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800" b="1" dirty="0" smtClea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700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0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r="9858"/>
          <a:stretch/>
        </p:blipFill>
        <p:spPr bwMode="auto">
          <a:xfrm>
            <a:off x="7" y="1"/>
            <a:ext cx="12191999" cy="69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3"/>
          <p:cNvSpPr>
            <a:spLocks noChangeAspect="1"/>
          </p:cNvSpPr>
          <p:nvPr userDrawn="1"/>
        </p:nvSpPr>
        <p:spPr>
          <a:xfrm>
            <a:off x="7" y="1"/>
            <a:ext cx="12191999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828434">
              <a:defRPr/>
            </a:pPr>
            <a:endParaRPr lang="en-US" sz="36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 userDrawn="1"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 userDrawn="1"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 userDrawn="1"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75244" y="452805"/>
            <a:ext cx="23971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804649"/>
            <a:r>
              <a:rPr lang="ru-RU" sz="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800" b="1" dirty="0" smtClea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700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7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r="9858"/>
          <a:stretch/>
        </p:blipFill>
        <p:spPr bwMode="auto">
          <a:xfrm>
            <a:off x="7" y="1"/>
            <a:ext cx="12191999" cy="69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3"/>
          <p:cNvSpPr>
            <a:spLocks noChangeAspect="1"/>
          </p:cNvSpPr>
          <p:nvPr/>
        </p:nvSpPr>
        <p:spPr>
          <a:xfrm>
            <a:off x="7" y="1"/>
            <a:ext cx="12191999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371326">
              <a:defRPr/>
            </a:pPr>
            <a:endParaRPr lang="en-US" sz="27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525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5244" y="483578"/>
            <a:ext cx="239712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03487"/>
            <a:r>
              <a:rPr lang="ru-RU" sz="600" b="1" dirty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6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600" b="1" dirty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525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13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r="9858"/>
          <a:stretch/>
        </p:blipFill>
        <p:spPr bwMode="auto">
          <a:xfrm>
            <a:off x="7" y="1"/>
            <a:ext cx="12191999" cy="69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3"/>
          <p:cNvSpPr>
            <a:spLocks noChangeAspect="1"/>
          </p:cNvSpPr>
          <p:nvPr userDrawn="1"/>
        </p:nvSpPr>
        <p:spPr>
          <a:xfrm>
            <a:off x="7" y="1"/>
            <a:ext cx="12191999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828434">
              <a:defRPr/>
            </a:pPr>
            <a:endParaRPr lang="en-US" sz="3600" kern="0" dirty="0">
              <a:solidFill>
                <a:prstClr val="white"/>
              </a:solidFill>
              <a:latin typeface="Lato Light"/>
            </a:endParaRPr>
          </a:p>
        </p:txBody>
      </p:sp>
      <p:cxnSp>
        <p:nvCxnSpPr>
          <p:cNvPr id="16" name="Straight Connector 8"/>
          <p:cNvCxnSpPr/>
          <p:nvPr userDrawn="1"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9"/>
          <p:cNvCxnSpPr/>
          <p:nvPr userDrawn="1"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4"/>
          <p:cNvCxnSpPr/>
          <p:nvPr userDrawn="1"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2"/>
          <p:cNvCxnSpPr/>
          <p:nvPr userDrawn="1"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975244" y="452805"/>
            <a:ext cx="23971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804649"/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700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68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BRF_titul-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5623" r="8970" b="5650"/>
          <a:stretch/>
        </p:blipFill>
        <p:spPr>
          <a:xfrm>
            <a:off x="-1" y="1695563"/>
            <a:ext cx="12192001" cy="2430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105189"/>
            <a:ext cx="12192000" cy="275281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4" y="5594874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7" y="4118919"/>
            <a:ext cx="5766487" cy="1359244"/>
          </a:xfrm>
        </p:spPr>
        <p:txBody>
          <a:bodyPr anchor="b"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7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pPr defTabSz="804649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91" y="5594873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5" y="0"/>
            <a:ext cx="4487183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532395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41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18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6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25"/>
            <a:ext cx="6597136" cy="713947"/>
          </a:xfrm>
        </p:spPr>
        <p:txBody>
          <a:bodyPr anchor="t"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5" y="1208219"/>
            <a:ext cx="4022596" cy="5037267"/>
          </a:xfrm>
        </p:spPr>
        <p:txBody>
          <a:bodyPr/>
          <a:lstStyle>
            <a:lvl1pPr marL="0" indent="0">
              <a:buNone/>
              <a:defRPr sz="2800"/>
            </a:lvl1pPr>
            <a:lvl2pPr marL="402325" indent="0">
              <a:buNone/>
              <a:defRPr sz="2500"/>
            </a:lvl2pPr>
            <a:lvl3pPr marL="804649" indent="0">
              <a:buNone/>
              <a:defRPr sz="2100"/>
            </a:lvl3pPr>
            <a:lvl4pPr marL="1206974" indent="0">
              <a:buNone/>
              <a:defRPr sz="1800"/>
            </a:lvl4pPr>
            <a:lvl5pPr marL="1609298" indent="0">
              <a:buNone/>
              <a:defRPr sz="1800"/>
            </a:lvl5pPr>
            <a:lvl6pPr marL="2011623" indent="0">
              <a:buNone/>
              <a:defRPr sz="1800"/>
            </a:lvl6pPr>
            <a:lvl7pPr marL="2413947" indent="0">
              <a:buNone/>
              <a:defRPr sz="1800"/>
            </a:lvl7pPr>
            <a:lvl8pPr marL="2816272" indent="0">
              <a:buNone/>
              <a:defRPr sz="1800"/>
            </a:lvl8pPr>
            <a:lvl9pPr marL="3218597" indent="0">
              <a:buNone/>
              <a:defRPr sz="1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2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02325" indent="0">
              <a:buNone/>
              <a:defRPr sz="1300"/>
            </a:lvl2pPr>
            <a:lvl3pPr marL="804649" indent="0">
              <a:buNone/>
              <a:defRPr sz="1100"/>
            </a:lvl3pPr>
            <a:lvl4pPr marL="1206974" indent="0">
              <a:buNone/>
              <a:defRPr sz="900"/>
            </a:lvl4pPr>
            <a:lvl5pPr marL="1609298" indent="0">
              <a:buNone/>
              <a:defRPr sz="900"/>
            </a:lvl5pPr>
            <a:lvl6pPr marL="2011623" indent="0">
              <a:buNone/>
              <a:defRPr sz="900"/>
            </a:lvl6pPr>
            <a:lvl7pPr marL="2413947" indent="0">
              <a:buNone/>
              <a:defRPr sz="900"/>
            </a:lvl7pPr>
            <a:lvl8pPr marL="2816272" indent="0">
              <a:buNone/>
              <a:defRPr sz="900"/>
            </a:lvl8pPr>
            <a:lvl9pPr marL="3218597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30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3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russkie-moneti.ru/img/DSC07319.jpg"/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1105" r="-13538"/>
          <a:stretch/>
        </p:blipFill>
        <p:spPr bwMode="auto">
          <a:xfrm>
            <a:off x="-3" y="1697548"/>
            <a:ext cx="12192003" cy="51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 userDrawn="1"/>
        </p:nvSpPr>
        <p:spPr>
          <a:xfrm>
            <a:off x="4908064" y="5994400"/>
            <a:ext cx="7283941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24" name="Rectangle 43"/>
          <p:cNvSpPr>
            <a:spLocks noChangeAspect="1"/>
          </p:cNvSpPr>
          <p:nvPr userDrawn="1"/>
        </p:nvSpPr>
        <p:spPr>
          <a:xfrm>
            <a:off x="1" y="4105189"/>
            <a:ext cx="12192000" cy="2752812"/>
          </a:xfrm>
          <a:prstGeom prst="rect">
            <a:avLst/>
          </a:prstGeom>
          <a:gradFill flip="none" rotWithShape="1">
            <a:gsLst>
              <a:gs pos="37000">
                <a:srgbClr val="0070C0">
                  <a:alpha val="85000"/>
                </a:srgbClr>
              </a:gs>
              <a:gs pos="71000">
                <a:schemeClr val="accent2">
                  <a:lumMod val="75000"/>
                </a:scheme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828434">
              <a:defRPr/>
            </a:pPr>
            <a:endParaRPr lang="en-US" sz="36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4" y="5594874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7" y="4118919"/>
            <a:ext cx="5766487" cy="1359244"/>
          </a:xfrm>
        </p:spPr>
        <p:txBody>
          <a:bodyPr anchor="b"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7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pPr defTabSz="804649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91" y="5594873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5" y="0"/>
            <a:ext cx="4487183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67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1026" name="Picture 2" descr="http://financliga.ru/wp-content/uploads/2016/01/96ec9781de8b76bf252abed2e247fc9f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"/>
            <a:ext cx="12244192" cy="69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3"/>
          <p:cNvSpPr>
            <a:spLocks noChangeAspect="1"/>
          </p:cNvSpPr>
          <p:nvPr userDrawn="1"/>
        </p:nvSpPr>
        <p:spPr>
          <a:xfrm>
            <a:off x="-1" y="1"/>
            <a:ext cx="12192001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828434">
              <a:defRPr/>
            </a:pPr>
            <a:endParaRPr lang="en-US" sz="36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 userDrawn="1"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 userDrawn="1"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 userDrawn="1"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75244" y="452805"/>
            <a:ext cx="23971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804649"/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700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3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r="8226"/>
          <a:stretch/>
        </p:blipFill>
        <p:spPr bwMode="auto">
          <a:xfrm>
            <a:off x="0" y="8"/>
            <a:ext cx="12192000" cy="69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3"/>
          <p:cNvSpPr>
            <a:spLocks noChangeAspect="1"/>
          </p:cNvSpPr>
          <p:nvPr userDrawn="1"/>
        </p:nvSpPr>
        <p:spPr>
          <a:xfrm>
            <a:off x="0" y="1"/>
            <a:ext cx="12192000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828434">
              <a:defRPr/>
            </a:pPr>
            <a:endParaRPr lang="en-US" sz="36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 userDrawn="1"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 userDrawn="1"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 userDrawn="1"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75244" y="452805"/>
            <a:ext cx="23971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804649"/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700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2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r="9858"/>
          <a:stretch/>
        </p:blipFill>
        <p:spPr bwMode="auto">
          <a:xfrm>
            <a:off x="7" y="1"/>
            <a:ext cx="12191999" cy="69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3"/>
          <p:cNvSpPr>
            <a:spLocks noChangeAspect="1"/>
          </p:cNvSpPr>
          <p:nvPr userDrawn="1"/>
        </p:nvSpPr>
        <p:spPr>
          <a:xfrm>
            <a:off x="7" y="1"/>
            <a:ext cx="12191999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828434">
              <a:defRPr/>
            </a:pPr>
            <a:endParaRPr lang="en-US" sz="36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 userDrawn="1"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 userDrawn="1"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 userDrawn="1"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 userDrawn="1"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975244" y="452805"/>
            <a:ext cx="239712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804649"/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800" b="1" dirty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700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14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BRF_titul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5623" r="8970" b="5650"/>
          <a:stretch/>
        </p:blipFill>
        <p:spPr>
          <a:xfrm>
            <a:off x="-1" y="1695563"/>
            <a:ext cx="12192001" cy="24305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105189"/>
            <a:ext cx="12192000" cy="275281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4" y="5594874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01744" indent="0" algn="ctr">
              <a:buNone/>
              <a:defRPr sz="1350"/>
            </a:lvl2pPr>
            <a:lvl3pPr marL="603487" indent="0" algn="ctr">
              <a:buNone/>
              <a:defRPr sz="1200"/>
            </a:lvl3pPr>
            <a:lvl4pPr marL="905231" indent="0" algn="ctr">
              <a:buNone/>
              <a:defRPr sz="1050"/>
            </a:lvl4pPr>
            <a:lvl5pPr marL="1206974" indent="0" algn="ctr">
              <a:buNone/>
              <a:defRPr sz="1050"/>
            </a:lvl5pPr>
            <a:lvl6pPr marL="1508717" indent="0" algn="ctr">
              <a:buNone/>
              <a:defRPr sz="1050"/>
            </a:lvl6pPr>
            <a:lvl7pPr marL="1810460" indent="0" algn="ctr">
              <a:buNone/>
              <a:defRPr sz="1050"/>
            </a:lvl7pPr>
            <a:lvl8pPr marL="2112204" indent="0" algn="ctr">
              <a:buNone/>
              <a:defRPr sz="1050"/>
            </a:lvl8pPr>
            <a:lvl9pPr marL="2413948" indent="0" algn="ctr">
              <a:buNone/>
              <a:defRPr sz="105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7" y="4118919"/>
            <a:ext cx="5766487" cy="1359244"/>
          </a:xfrm>
        </p:spPr>
        <p:txBody>
          <a:bodyPr anchor="b">
            <a:normAutofit/>
          </a:bodyPr>
          <a:lstStyle>
            <a:lvl1pPr>
              <a:defRPr sz="135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7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25"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91" y="5594873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135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5" y="0"/>
            <a:ext cx="4487183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952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BRF_titul-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5623" r="8970" b="5650"/>
          <a:stretch/>
        </p:blipFill>
        <p:spPr>
          <a:xfrm>
            <a:off x="-1" y="1695563"/>
            <a:ext cx="12192001" cy="24305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105189"/>
            <a:ext cx="12192000" cy="275281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4" y="5594874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7" y="4118919"/>
            <a:ext cx="5766487" cy="1359244"/>
          </a:xfrm>
        </p:spPr>
        <p:txBody>
          <a:bodyPr anchor="b"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7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100">
                <a:solidFill>
                  <a:srgbClr val="FFFFFF"/>
                </a:solidFill>
              </a:defRPr>
            </a:lvl1pPr>
          </a:lstStyle>
          <a:p>
            <a:pPr defTabSz="804649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91" y="5594873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180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5" y="0"/>
            <a:ext cx="4487183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3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532395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802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145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467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25"/>
            <a:ext cx="6597136" cy="713947"/>
          </a:xfrm>
        </p:spPr>
        <p:txBody>
          <a:bodyPr anchor="t"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5" y="1208219"/>
            <a:ext cx="4022596" cy="5037267"/>
          </a:xfrm>
        </p:spPr>
        <p:txBody>
          <a:bodyPr/>
          <a:lstStyle>
            <a:lvl1pPr marL="0" indent="0">
              <a:buNone/>
              <a:defRPr sz="2800"/>
            </a:lvl1pPr>
            <a:lvl2pPr marL="402325" indent="0">
              <a:buNone/>
              <a:defRPr sz="2500"/>
            </a:lvl2pPr>
            <a:lvl3pPr marL="804649" indent="0">
              <a:buNone/>
              <a:defRPr sz="2100"/>
            </a:lvl3pPr>
            <a:lvl4pPr marL="1206974" indent="0">
              <a:buNone/>
              <a:defRPr sz="1800"/>
            </a:lvl4pPr>
            <a:lvl5pPr marL="1609298" indent="0">
              <a:buNone/>
              <a:defRPr sz="1800"/>
            </a:lvl5pPr>
            <a:lvl6pPr marL="2011623" indent="0">
              <a:buNone/>
              <a:defRPr sz="1800"/>
            </a:lvl6pPr>
            <a:lvl7pPr marL="2413947" indent="0">
              <a:buNone/>
              <a:defRPr sz="1800"/>
            </a:lvl7pPr>
            <a:lvl8pPr marL="2816272" indent="0">
              <a:buNone/>
              <a:defRPr sz="1800"/>
            </a:lvl8pPr>
            <a:lvl9pPr marL="3218597" indent="0">
              <a:buNone/>
              <a:defRPr sz="1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2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02325" indent="0">
              <a:buNone/>
              <a:defRPr sz="1300"/>
            </a:lvl2pPr>
            <a:lvl3pPr marL="804649" indent="0">
              <a:buNone/>
              <a:defRPr sz="1100"/>
            </a:lvl3pPr>
            <a:lvl4pPr marL="1206974" indent="0">
              <a:buNone/>
              <a:defRPr sz="900"/>
            </a:lvl4pPr>
            <a:lvl5pPr marL="1609298" indent="0">
              <a:buNone/>
              <a:defRPr sz="900"/>
            </a:lvl5pPr>
            <a:lvl6pPr marL="2011623" indent="0">
              <a:buNone/>
              <a:defRPr sz="900"/>
            </a:lvl6pPr>
            <a:lvl7pPr marL="2413947" indent="0">
              <a:buNone/>
              <a:defRPr sz="900"/>
            </a:lvl7pPr>
            <a:lvl8pPr marL="2816272" indent="0">
              <a:buNone/>
              <a:defRPr sz="900"/>
            </a:lvl8pPr>
            <a:lvl9pPr marL="3218597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410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9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9" y="159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"/>
          <p:cNvSpPr txBox="1">
            <a:spLocks/>
          </p:cNvSpPr>
          <p:nvPr userDrawn="1"/>
        </p:nvSpPr>
        <p:spPr>
          <a:xfrm>
            <a:off x="11754371" y="644452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804649"/>
            <a:fld id="{42C328C1-A84F-4A39-A664-DBA00541A8C6}" type="slidenum">
              <a:rPr lang="en-US" sz="975" smtClean="0">
                <a:solidFill>
                  <a:prstClr val="white"/>
                </a:solidFill>
                <a:cs typeface="Arial" panose="020B0604020202020204" pitchFamily="34" charset="0"/>
              </a:rPr>
              <a:pPr defTabSz="804649"/>
              <a:t>‹#›</a:t>
            </a:fld>
            <a:endParaRPr lang="en-US" sz="975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07869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 sz="788" b="1">
                <a:solidFill>
                  <a:srgbClr val="0070C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2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 sz="788" b="1">
                <a:solidFill>
                  <a:srgbClr val="0070C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33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 sz="1050" b="1">
                <a:solidFill>
                  <a:srgbClr val="0070C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1100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0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60059" y="527415"/>
            <a:ext cx="744537" cy="324000"/>
          </a:xfrm>
        </p:spPr>
        <p:txBody>
          <a:bodyPr/>
          <a:lstStyle>
            <a:lvl1pPr>
              <a:defRPr sz="788" b="1">
                <a:solidFill>
                  <a:srgbClr val="0070C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645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 sz="788" b="1">
                <a:solidFill>
                  <a:srgbClr val="0070C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2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=""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442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russkie-moneti.ru/img/DSC07319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1105" r="-13538"/>
          <a:stretch/>
        </p:blipFill>
        <p:spPr bwMode="auto">
          <a:xfrm>
            <a:off x="-3" y="1697548"/>
            <a:ext cx="12192003" cy="51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08064" y="5994400"/>
            <a:ext cx="7283941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3487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24" name="Rectangle 43"/>
          <p:cNvSpPr>
            <a:spLocks noChangeAspect="1"/>
          </p:cNvSpPr>
          <p:nvPr/>
        </p:nvSpPr>
        <p:spPr>
          <a:xfrm>
            <a:off x="1" y="4105189"/>
            <a:ext cx="12192000" cy="2752812"/>
          </a:xfrm>
          <a:prstGeom prst="rect">
            <a:avLst/>
          </a:prstGeom>
          <a:gradFill flip="none" rotWithShape="1">
            <a:gsLst>
              <a:gs pos="37000">
                <a:srgbClr val="0070C0">
                  <a:alpha val="85000"/>
                </a:srgbClr>
              </a:gs>
              <a:gs pos="71000">
                <a:schemeClr val="accent2">
                  <a:lumMod val="75000"/>
                </a:scheme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371326">
              <a:defRPr/>
            </a:pPr>
            <a:endParaRPr lang="en-US" sz="27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4" y="5594874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01744" indent="0" algn="ctr">
              <a:buNone/>
              <a:defRPr sz="1350"/>
            </a:lvl2pPr>
            <a:lvl3pPr marL="603487" indent="0" algn="ctr">
              <a:buNone/>
              <a:defRPr sz="1200"/>
            </a:lvl3pPr>
            <a:lvl4pPr marL="905231" indent="0" algn="ctr">
              <a:buNone/>
              <a:defRPr sz="1050"/>
            </a:lvl4pPr>
            <a:lvl5pPr marL="1206974" indent="0" algn="ctr">
              <a:buNone/>
              <a:defRPr sz="1050"/>
            </a:lvl5pPr>
            <a:lvl6pPr marL="1508717" indent="0" algn="ctr">
              <a:buNone/>
              <a:defRPr sz="1050"/>
            </a:lvl6pPr>
            <a:lvl7pPr marL="1810460" indent="0" algn="ctr">
              <a:buNone/>
              <a:defRPr sz="1050"/>
            </a:lvl7pPr>
            <a:lvl8pPr marL="2112204" indent="0" algn="ctr">
              <a:buNone/>
              <a:defRPr sz="1050"/>
            </a:lvl8pPr>
            <a:lvl9pPr marL="2413948" indent="0" algn="ctr">
              <a:buNone/>
              <a:defRPr sz="105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7" y="4118919"/>
            <a:ext cx="5766487" cy="1359244"/>
          </a:xfrm>
        </p:spPr>
        <p:txBody>
          <a:bodyPr anchor="b">
            <a:normAutofit/>
          </a:bodyPr>
          <a:lstStyle>
            <a:lvl1pPr>
              <a:defRPr sz="135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7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25">
                <a:solidFill>
                  <a:srgbClr val="FFFFFF"/>
                </a:solidFill>
              </a:defRPr>
            </a:lvl1pPr>
          </a:lstStyle>
          <a:p>
            <a:pPr defTabSz="603487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91" y="5594873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135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5" y="0"/>
            <a:ext cx="4487183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7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1026" name="Picture 2" descr="http://financliga.ru/wp-content/uploads/2016/01/96ec9781de8b76bf252abed2e247fc9f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"/>
            <a:ext cx="12244192" cy="69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3"/>
          <p:cNvSpPr>
            <a:spLocks noChangeAspect="1"/>
          </p:cNvSpPr>
          <p:nvPr/>
        </p:nvSpPr>
        <p:spPr>
          <a:xfrm>
            <a:off x="-1" y="1"/>
            <a:ext cx="12192001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371326">
              <a:defRPr/>
            </a:pPr>
            <a:endParaRPr lang="en-US" sz="27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525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5244" y="483578"/>
            <a:ext cx="239712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03487"/>
            <a:r>
              <a:rPr lang="ru-RU" sz="600" b="1" dirty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6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600" b="1" dirty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525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r="8226"/>
          <a:stretch/>
        </p:blipFill>
        <p:spPr bwMode="auto">
          <a:xfrm>
            <a:off x="0" y="8"/>
            <a:ext cx="12192000" cy="69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3"/>
          <p:cNvSpPr>
            <a:spLocks noChangeAspect="1"/>
          </p:cNvSpPr>
          <p:nvPr/>
        </p:nvSpPr>
        <p:spPr>
          <a:xfrm>
            <a:off x="0" y="1"/>
            <a:ext cx="12192000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371326">
              <a:defRPr/>
            </a:pPr>
            <a:endParaRPr lang="en-US" sz="27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525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5244" y="483578"/>
            <a:ext cx="239712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03487"/>
            <a:r>
              <a:rPr lang="ru-RU" sz="600" b="1" dirty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6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600" b="1" dirty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525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8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r="9858"/>
          <a:stretch/>
        </p:blipFill>
        <p:spPr bwMode="auto">
          <a:xfrm>
            <a:off x="7" y="1"/>
            <a:ext cx="12191999" cy="69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3"/>
          <p:cNvSpPr>
            <a:spLocks noChangeAspect="1"/>
          </p:cNvSpPr>
          <p:nvPr/>
        </p:nvSpPr>
        <p:spPr>
          <a:xfrm>
            <a:off x="7" y="1"/>
            <a:ext cx="12191999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371326">
              <a:defRPr/>
            </a:pPr>
            <a:endParaRPr lang="en-US" sz="27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525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5244" y="483578"/>
            <a:ext cx="239712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03487"/>
            <a:r>
              <a:rPr lang="ru-RU" sz="600" b="1" dirty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600" b="1" dirty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600" b="1" dirty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525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7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BRF_titul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5623" r="8970" b="5650"/>
          <a:stretch/>
        </p:blipFill>
        <p:spPr>
          <a:xfrm>
            <a:off x="-1" y="1695563"/>
            <a:ext cx="12192001" cy="24305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105189"/>
            <a:ext cx="12192000" cy="275281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4" y="5594874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01744" indent="0" algn="ctr">
              <a:buNone/>
              <a:defRPr sz="1350"/>
            </a:lvl2pPr>
            <a:lvl3pPr marL="603487" indent="0" algn="ctr">
              <a:buNone/>
              <a:defRPr sz="1200"/>
            </a:lvl3pPr>
            <a:lvl4pPr marL="905231" indent="0" algn="ctr">
              <a:buNone/>
              <a:defRPr sz="1050"/>
            </a:lvl4pPr>
            <a:lvl5pPr marL="1206974" indent="0" algn="ctr">
              <a:buNone/>
              <a:defRPr sz="1050"/>
            </a:lvl5pPr>
            <a:lvl6pPr marL="1508717" indent="0" algn="ctr">
              <a:buNone/>
              <a:defRPr sz="1050"/>
            </a:lvl6pPr>
            <a:lvl7pPr marL="1810460" indent="0" algn="ctr">
              <a:buNone/>
              <a:defRPr sz="1050"/>
            </a:lvl7pPr>
            <a:lvl8pPr marL="2112204" indent="0" algn="ctr">
              <a:buNone/>
              <a:defRPr sz="1050"/>
            </a:lvl8pPr>
            <a:lvl9pPr marL="2413948" indent="0" algn="ctr">
              <a:buNone/>
              <a:defRPr sz="105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7" y="4118919"/>
            <a:ext cx="5766487" cy="1359244"/>
          </a:xfrm>
        </p:spPr>
        <p:txBody>
          <a:bodyPr anchor="b">
            <a:normAutofit/>
          </a:bodyPr>
          <a:lstStyle>
            <a:lvl1pPr>
              <a:defRPr sz="135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7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25">
                <a:solidFill>
                  <a:srgbClr val="FFFFFF"/>
                </a:solidFill>
              </a:defRPr>
            </a:lvl1pPr>
          </a:lstStyle>
          <a:p>
            <a:pPr defTabSz="603487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91" y="5594873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135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5" y="0"/>
            <a:ext cx="4487183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5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88" b="1">
                <a:solidFill>
                  <a:srgbClr val="0070C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0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105189"/>
            <a:ext cx="12192000" cy="27528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4118928"/>
            <a:ext cx="5251451" cy="741405"/>
          </a:xfrm>
        </p:spPr>
        <p:txBody>
          <a:bodyPr anchor="b"/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1" y="4942713"/>
            <a:ext cx="5251451" cy="114694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0174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034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052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206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50871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18104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11220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4139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11384" r="12041"/>
          <a:stretch/>
        </p:blipFill>
        <p:spPr>
          <a:xfrm>
            <a:off x="-1" y="1702009"/>
            <a:ext cx="12192001" cy="2410754"/>
          </a:xfrm>
          <a:prstGeom prst="rect">
            <a:avLst/>
          </a:prstGeom>
        </p:spPr>
      </p:pic>
      <p:pic>
        <p:nvPicPr>
          <p:cNvPr id="16" name="Picture 15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5" y="0"/>
            <a:ext cx="4487183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684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532395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525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4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105189"/>
            <a:ext cx="12192000" cy="27528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4118928"/>
            <a:ext cx="5251451" cy="741405"/>
          </a:xfrm>
        </p:spPr>
        <p:txBody>
          <a:bodyPr anchor="b"/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1" y="4942713"/>
            <a:ext cx="5251451" cy="114694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0174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034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052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206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50871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18104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11220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4139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11384" r="12041"/>
          <a:stretch/>
        </p:blipFill>
        <p:spPr>
          <a:xfrm>
            <a:off x="-1" y="1702009"/>
            <a:ext cx="12192001" cy="2410754"/>
          </a:xfrm>
          <a:prstGeom prst="rect">
            <a:avLst/>
          </a:prstGeom>
        </p:spPr>
      </p:pic>
      <p:pic>
        <p:nvPicPr>
          <p:cNvPr id="16" name="Picture 15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5" y="0"/>
            <a:ext cx="4487183" cy="1697548"/>
          </a:xfrm>
          <a:prstGeom prst="rect">
            <a:avLst/>
          </a:prstGeom>
        </p:spPr>
      </p:pic>
      <p:sp>
        <p:nvSpPr>
          <p:cNvPr id="8" name="Rectangle 8"/>
          <p:cNvSpPr/>
          <p:nvPr userDrawn="1"/>
        </p:nvSpPr>
        <p:spPr>
          <a:xfrm>
            <a:off x="0" y="4105189"/>
            <a:ext cx="12192000" cy="27528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Rectangle 9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65" tIns="40232" rIns="80465" bIns="40232" rtlCol="0" anchor="ctr"/>
          <a:lstStyle/>
          <a:p>
            <a:pPr algn="ctr" defTabSz="804649"/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13" name="Picture 11" descr="CBRF-Razdelite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11384" r="12041"/>
          <a:stretch/>
        </p:blipFill>
        <p:spPr>
          <a:xfrm>
            <a:off x="-1" y="1702009"/>
            <a:ext cx="12192001" cy="24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299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525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621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525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188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25"/>
            <a:ext cx="6597136" cy="713947"/>
          </a:xfrm>
        </p:spPr>
        <p:txBody>
          <a:bodyPr anchor="t">
            <a:normAutofit/>
          </a:bodyPr>
          <a:lstStyle>
            <a:lvl1pPr>
              <a:defRPr sz="135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5" y="1208219"/>
            <a:ext cx="4022596" cy="5037267"/>
          </a:xfrm>
        </p:spPr>
        <p:txBody>
          <a:bodyPr/>
          <a:lstStyle>
            <a:lvl1pPr marL="0" indent="0">
              <a:buNone/>
              <a:defRPr sz="2100"/>
            </a:lvl1pPr>
            <a:lvl2pPr marL="301744" indent="0">
              <a:buNone/>
              <a:defRPr sz="1875"/>
            </a:lvl2pPr>
            <a:lvl3pPr marL="603487" indent="0">
              <a:buNone/>
              <a:defRPr sz="1575"/>
            </a:lvl3pPr>
            <a:lvl4pPr marL="905231" indent="0">
              <a:buNone/>
              <a:defRPr sz="1350"/>
            </a:lvl4pPr>
            <a:lvl5pPr marL="1206974" indent="0">
              <a:buNone/>
              <a:defRPr sz="1350"/>
            </a:lvl5pPr>
            <a:lvl6pPr marL="1508717" indent="0">
              <a:buNone/>
              <a:defRPr sz="1350"/>
            </a:lvl6pPr>
            <a:lvl7pPr marL="1810460" indent="0">
              <a:buNone/>
              <a:defRPr sz="1350"/>
            </a:lvl7pPr>
            <a:lvl8pPr marL="2112204" indent="0">
              <a:buNone/>
              <a:defRPr sz="1350"/>
            </a:lvl8pPr>
            <a:lvl9pPr marL="2413948" indent="0">
              <a:buNone/>
              <a:defRPr sz="135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2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01744" indent="0">
              <a:buNone/>
              <a:defRPr sz="975"/>
            </a:lvl2pPr>
            <a:lvl3pPr marL="603487" indent="0">
              <a:buNone/>
              <a:defRPr sz="825"/>
            </a:lvl3pPr>
            <a:lvl4pPr marL="905231" indent="0">
              <a:buNone/>
              <a:defRPr sz="675"/>
            </a:lvl4pPr>
            <a:lvl5pPr marL="1206974" indent="0">
              <a:buNone/>
              <a:defRPr sz="675"/>
            </a:lvl5pPr>
            <a:lvl6pPr marL="1508717" indent="0">
              <a:buNone/>
              <a:defRPr sz="675"/>
            </a:lvl6pPr>
            <a:lvl7pPr marL="1810460" indent="0">
              <a:buNone/>
              <a:defRPr sz="675"/>
            </a:lvl7pPr>
            <a:lvl8pPr marL="2112204" indent="0">
              <a:buNone/>
              <a:defRPr sz="675"/>
            </a:lvl8pPr>
            <a:lvl9pPr marL="2413948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525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261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03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40" b="1">
                <a:solidFill>
                  <a:srgbClr val="0070C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8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71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2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russkie-moneti.ru/img/DSC07319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1105" r="-13538"/>
          <a:stretch/>
        </p:blipFill>
        <p:spPr bwMode="auto">
          <a:xfrm>
            <a:off x="-3" y="1697548"/>
            <a:ext cx="12192003" cy="51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08064" y="5994400"/>
            <a:ext cx="7283941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3487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24" name="Rectangle 43"/>
          <p:cNvSpPr>
            <a:spLocks noChangeAspect="1"/>
          </p:cNvSpPr>
          <p:nvPr/>
        </p:nvSpPr>
        <p:spPr>
          <a:xfrm>
            <a:off x="1" y="4105189"/>
            <a:ext cx="12192000" cy="2752812"/>
          </a:xfrm>
          <a:prstGeom prst="rect">
            <a:avLst/>
          </a:prstGeom>
          <a:gradFill flip="none" rotWithShape="1">
            <a:gsLst>
              <a:gs pos="37000">
                <a:srgbClr val="0070C0">
                  <a:alpha val="85000"/>
                </a:srgbClr>
              </a:gs>
              <a:gs pos="71000">
                <a:schemeClr val="accent2">
                  <a:lumMod val="75000"/>
                </a:scheme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371326">
              <a:defRPr/>
            </a:pPr>
            <a:endParaRPr lang="en-US" sz="27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4" y="5594874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01744" indent="0" algn="ctr">
              <a:buNone/>
              <a:defRPr sz="1350"/>
            </a:lvl2pPr>
            <a:lvl3pPr marL="603487" indent="0" algn="ctr">
              <a:buNone/>
              <a:defRPr sz="1200"/>
            </a:lvl3pPr>
            <a:lvl4pPr marL="905231" indent="0" algn="ctr">
              <a:buNone/>
              <a:defRPr sz="1050"/>
            </a:lvl4pPr>
            <a:lvl5pPr marL="1206974" indent="0" algn="ctr">
              <a:buNone/>
              <a:defRPr sz="1050"/>
            </a:lvl5pPr>
            <a:lvl6pPr marL="1508717" indent="0" algn="ctr">
              <a:buNone/>
              <a:defRPr sz="1050"/>
            </a:lvl6pPr>
            <a:lvl7pPr marL="1810460" indent="0" algn="ctr">
              <a:buNone/>
              <a:defRPr sz="1050"/>
            </a:lvl7pPr>
            <a:lvl8pPr marL="2112204" indent="0" algn="ctr">
              <a:buNone/>
              <a:defRPr sz="1050"/>
            </a:lvl8pPr>
            <a:lvl9pPr marL="2413948" indent="0" algn="ctr">
              <a:buNone/>
              <a:defRPr sz="105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7" y="4118919"/>
            <a:ext cx="5766487" cy="1359244"/>
          </a:xfrm>
        </p:spPr>
        <p:txBody>
          <a:bodyPr anchor="b">
            <a:normAutofit/>
          </a:bodyPr>
          <a:lstStyle>
            <a:lvl1pPr>
              <a:defRPr sz="135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7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25">
                <a:solidFill>
                  <a:srgbClr val="FFFFFF"/>
                </a:solidFill>
              </a:defRPr>
            </a:lvl1pPr>
          </a:lstStyle>
          <a:p>
            <a:pPr defTabSz="603487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91" y="5594873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135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5" y="0"/>
            <a:ext cx="4487183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1026" name="Picture 2" descr="http://financliga.ru/wp-content/uploads/2016/01/96ec9781de8b76bf252abed2e247fc9f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"/>
            <a:ext cx="12244192" cy="69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3"/>
          <p:cNvSpPr>
            <a:spLocks noChangeAspect="1"/>
          </p:cNvSpPr>
          <p:nvPr/>
        </p:nvSpPr>
        <p:spPr>
          <a:xfrm>
            <a:off x="-1" y="1"/>
            <a:ext cx="12192001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371326">
              <a:defRPr/>
            </a:pPr>
            <a:endParaRPr lang="en-US" sz="27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525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5244" y="483578"/>
            <a:ext cx="239712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03487"/>
            <a:r>
              <a:rPr lang="ru-RU" sz="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600" b="1" dirty="0" smtClea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525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9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r="8226"/>
          <a:stretch/>
        </p:blipFill>
        <p:spPr bwMode="auto">
          <a:xfrm>
            <a:off x="0" y="8"/>
            <a:ext cx="12192000" cy="69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3"/>
          <p:cNvSpPr>
            <a:spLocks noChangeAspect="1"/>
          </p:cNvSpPr>
          <p:nvPr/>
        </p:nvSpPr>
        <p:spPr>
          <a:xfrm>
            <a:off x="0" y="1"/>
            <a:ext cx="12192000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371326">
              <a:defRPr/>
            </a:pPr>
            <a:endParaRPr lang="en-US" sz="27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525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5244" y="483578"/>
            <a:ext cx="239712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03487"/>
            <a:r>
              <a:rPr lang="ru-RU" sz="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600" b="1" dirty="0" smtClea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525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7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r="9858"/>
          <a:stretch/>
        </p:blipFill>
        <p:spPr bwMode="auto">
          <a:xfrm>
            <a:off x="7" y="1"/>
            <a:ext cx="12191999" cy="69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3"/>
          <p:cNvSpPr>
            <a:spLocks noChangeAspect="1"/>
          </p:cNvSpPr>
          <p:nvPr/>
        </p:nvSpPr>
        <p:spPr>
          <a:xfrm>
            <a:off x="7" y="1"/>
            <a:ext cx="12191999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371326">
              <a:defRPr/>
            </a:pPr>
            <a:endParaRPr lang="en-US" sz="27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525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5244" y="483578"/>
            <a:ext cx="239712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03487"/>
            <a:r>
              <a:rPr lang="ru-RU" sz="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600" b="1" dirty="0" smtClea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525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90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BRF_titul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5623" r="8970" b="5650"/>
          <a:stretch/>
        </p:blipFill>
        <p:spPr>
          <a:xfrm>
            <a:off x="-1" y="1695563"/>
            <a:ext cx="12192001" cy="24305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105189"/>
            <a:ext cx="12192000" cy="275281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4" y="5594874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01744" indent="0" algn="ctr">
              <a:buNone/>
              <a:defRPr sz="1350"/>
            </a:lvl2pPr>
            <a:lvl3pPr marL="603487" indent="0" algn="ctr">
              <a:buNone/>
              <a:defRPr sz="1200"/>
            </a:lvl3pPr>
            <a:lvl4pPr marL="905231" indent="0" algn="ctr">
              <a:buNone/>
              <a:defRPr sz="1050"/>
            </a:lvl4pPr>
            <a:lvl5pPr marL="1206974" indent="0" algn="ctr">
              <a:buNone/>
              <a:defRPr sz="1050"/>
            </a:lvl5pPr>
            <a:lvl6pPr marL="1508717" indent="0" algn="ctr">
              <a:buNone/>
              <a:defRPr sz="1050"/>
            </a:lvl6pPr>
            <a:lvl7pPr marL="1810460" indent="0" algn="ctr">
              <a:buNone/>
              <a:defRPr sz="1050"/>
            </a:lvl7pPr>
            <a:lvl8pPr marL="2112204" indent="0" algn="ctr">
              <a:buNone/>
              <a:defRPr sz="1050"/>
            </a:lvl8pPr>
            <a:lvl9pPr marL="2413948" indent="0" algn="ctr">
              <a:buNone/>
              <a:defRPr sz="105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7" y="4118919"/>
            <a:ext cx="5766487" cy="1359244"/>
          </a:xfrm>
        </p:spPr>
        <p:txBody>
          <a:bodyPr anchor="b">
            <a:normAutofit/>
          </a:bodyPr>
          <a:lstStyle>
            <a:lvl1pPr>
              <a:defRPr sz="135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7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25">
                <a:solidFill>
                  <a:srgbClr val="FFFFFF"/>
                </a:solidFill>
              </a:defRPr>
            </a:lvl1pPr>
          </a:lstStyle>
          <a:p>
            <a:pPr defTabSz="603487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91" y="5594873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135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5" y="0"/>
            <a:ext cx="4487183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0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532395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804649"/>
            <a:fld id="{2EC4EB27-9ADE-42C2-9A98-47F5822B2EE7}" type="slidenum">
              <a:rPr lang="ru-RU" smtClean="0"/>
              <a:pPr defTabSz="804649"/>
              <a:t>‹#›</a:t>
            </a:fld>
            <a:endParaRPr lang="ru-R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525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17983"/>
      </p:ext>
    </p:extLst>
  </p:cSld>
  <p:clrMapOvr>
    <a:masterClrMapping/>
  </p:clrMapOvr>
  <p:hf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88" b="1">
                <a:solidFill>
                  <a:srgbClr val="0070C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2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532395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525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536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525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414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525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9313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25"/>
            <a:ext cx="6597136" cy="713947"/>
          </a:xfrm>
        </p:spPr>
        <p:txBody>
          <a:bodyPr anchor="t">
            <a:normAutofit/>
          </a:bodyPr>
          <a:lstStyle>
            <a:lvl1pPr>
              <a:defRPr sz="135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5" y="1208219"/>
            <a:ext cx="4022596" cy="5037267"/>
          </a:xfrm>
        </p:spPr>
        <p:txBody>
          <a:bodyPr/>
          <a:lstStyle>
            <a:lvl1pPr marL="0" indent="0">
              <a:buNone/>
              <a:defRPr sz="2100"/>
            </a:lvl1pPr>
            <a:lvl2pPr marL="301744" indent="0">
              <a:buNone/>
              <a:defRPr sz="1875"/>
            </a:lvl2pPr>
            <a:lvl3pPr marL="603487" indent="0">
              <a:buNone/>
              <a:defRPr sz="1575"/>
            </a:lvl3pPr>
            <a:lvl4pPr marL="905231" indent="0">
              <a:buNone/>
              <a:defRPr sz="1350"/>
            </a:lvl4pPr>
            <a:lvl5pPr marL="1206974" indent="0">
              <a:buNone/>
              <a:defRPr sz="1350"/>
            </a:lvl5pPr>
            <a:lvl6pPr marL="1508717" indent="0">
              <a:buNone/>
              <a:defRPr sz="1350"/>
            </a:lvl6pPr>
            <a:lvl7pPr marL="1810460" indent="0">
              <a:buNone/>
              <a:defRPr sz="1350"/>
            </a:lvl7pPr>
            <a:lvl8pPr marL="2112204" indent="0">
              <a:buNone/>
              <a:defRPr sz="1350"/>
            </a:lvl8pPr>
            <a:lvl9pPr marL="2413948" indent="0">
              <a:buNone/>
              <a:defRPr sz="135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2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01744" indent="0">
              <a:buNone/>
              <a:defRPr sz="975"/>
            </a:lvl2pPr>
            <a:lvl3pPr marL="603487" indent="0">
              <a:buNone/>
              <a:defRPr sz="825"/>
            </a:lvl3pPr>
            <a:lvl4pPr marL="905231" indent="0">
              <a:buNone/>
              <a:defRPr sz="675"/>
            </a:lvl4pPr>
            <a:lvl5pPr marL="1206974" indent="0">
              <a:buNone/>
              <a:defRPr sz="675"/>
            </a:lvl5pPr>
            <a:lvl6pPr marL="1508717" indent="0">
              <a:buNone/>
              <a:defRPr sz="675"/>
            </a:lvl6pPr>
            <a:lvl7pPr marL="1810460" indent="0">
              <a:buNone/>
              <a:defRPr sz="675"/>
            </a:lvl7pPr>
            <a:lvl8pPr marL="2112204" indent="0">
              <a:buNone/>
              <a:defRPr sz="675"/>
            </a:lvl8pPr>
            <a:lvl9pPr marL="2413948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525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486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41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9" y="1597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97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"/>
          <p:cNvSpPr txBox="1">
            <a:spLocks/>
          </p:cNvSpPr>
          <p:nvPr/>
        </p:nvSpPr>
        <p:spPr>
          <a:xfrm>
            <a:off x="11754371" y="644452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603487"/>
            <a:fld id="{42C328C1-A84F-4A39-A664-DBA00541A8C6}" type="slidenum">
              <a:rPr lang="en-US" sz="731" smtClean="0">
                <a:solidFill>
                  <a:prstClr val="white"/>
                </a:solidFill>
                <a:cs typeface="Arial" panose="020B0604020202020204" pitchFamily="34" charset="0"/>
              </a:rPr>
              <a:pPr defTabSz="603487"/>
              <a:t>‹#›</a:t>
            </a:fld>
            <a:endParaRPr lang="en-US" sz="73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41334920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40" b="1">
                <a:solidFill>
                  <a:srgbClr val="0070C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8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71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27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russkie-moneti.ru/img/DSC07319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1105" r="-13538"/>
          <a:stretch/>
        </p:blipFill>
        <p:spPr bwMode="auto">
          <a:xfrm>
            <a:off x="-3" y="1697548"/>
            <a:ext cx="12192003" cy="51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08064" y="5994400"/>
            <a:ext cx="7283941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3487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24" name="Rectangle 43"/>
          <p:cNvSpPr>
            <a:spLocks noChangeAspect="1"/>
          </p:cNvSpPr>
          <p:nvPr/>
        </p:nvSpPr>
        <p:spPr>
          <a:xfrm>
            <a:off x="1" y="4105189"/>
            <a:ext cx="12192000" cy="2752812"/>
          </a:xfrm>
          <a:prstGeom prst="rect">
            <a:avLst/>
          </a:prstGeom>
          <a:gradFill flip="none" rotWithShape="1">
            <a:gsLst>
              <a:gs pos="37000">
                <a:srgbClr val="0070C0">
                  <a:alpha val="85000"/>
                </a:srgbClr>
              </a:gs>
              <a:gs pos="71000">
                <a:schemeClr val="accent2">
                  <a:lumMod val="75000"/>
                </a:scheme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371326">
              <a:defRPr/>
            </a:pPr>
            <a:endParaRPr lang="en-US" sz="27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4" y="5594874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01744" indent="0" algn="ctr">
              <a:buNone/>
              <a:defRPr sz="1350"/>
            </a:lvl2pPr>
            <a:lvl3pPr marL="603487" indent="0" algn="ctr">
              <a:buNone/>
              <a:defRPr sz="1200"/>
            </a:lvl3pPr>
            <a:lvl4pPr marL="905231" indent="0" algn="ctr">
              <a:buNone/>
              <a:defRPr sz="1050"/>
            </a:lvl4pPr>
            <a:lvl5pPr marL="1206974" indent="0" algn="ctr">
              <a:buNone/>
              <a:defRPr sz="1050"/>
            </a:lvl5pPr>
            <a:lvl6pPr marL="1508717" indent="0" algn="ctr">
              <a:buNone/>
              <a:defRPr sz="1050"/>
            </a:lvl6pPr>
            <a:lvl7pPr marL="1810460" indent="0" algn="ctr">
              <a:buNone/>
              <a:defRPr sz="1050"/>
            </a:lvl7pPr>
            <a:lvl8pPr marL="2112204" indent="0" algn="ctr">
              <a:buNone/>
              <a:defRPr sz="1050"/>
            </a:lvl8pPr>
            <a:lvl9pPr marL="2413948" indent="0" algn="ctr">
              <a:buNone/>
              <a:defRPr sz="105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7" y="4118919"/>
            <a:ext cx="5766487" cy="1359244"/>
          </a:xfrm>
        </p:spPr>
        <p:txBody>
          <a:bodyPr anchor="b">
            <a:normAutofit/>
          </a:bodyPr>
          <a:lstStyle>
            <a:lvl1pPr>
              <a:defRPr sz="135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7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25">
                <a:solidFill>
                  <a:srgbClr val="FFFFFF"/>
                </a:solidFill>
              </a:defRPr>
            </a:lvl1pPr>
          </a:lstStyle>
          <a:p>
            <a:pPr defTabSz="603487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91" y="5594873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135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5" y="0"/>
            <a:ext cx="4487183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8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1026" name="Picture 2" descr="http://financliga.ru/wp-content/uploads/2016/01/96ec9781de8b76bf252abed2e247fc9f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"/>
            <a:ext cx="12244192" cy="693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3"/>
          <p:cNvSpPr>
            <a:spLocks noChangeAspect="1"/>
          </p:cNvSpPr>
          <p:nvPr/>
        </p:nvSpPr>
        <p:spPr>
          <a:xfrm>
            <a:off x="-1" y="1"/>
            <a:ext cx="12192001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371326">
              <a:defRPr/>
            </a:pPr>
            <a:endParaRPr lang="en-US" sz="27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525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5244" y="483578"/>
            <a:ext cx="239712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03487"/>
            <a:r>
              <a:rPr lang="ru-RU" sz="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600" b="1" dirty="0" smtClea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525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defTabSz="804649"/>
            <a:fld id="{2EC4EB27-9ADE-42C2-9A98-47F5822B2EE7}" type="slidenum">
              <a:rPr lang="ru-RU" smtClean="0"/>
              <a:pPr defTabSz="804649"/>
              <a:t>‹#›</a:t>
            </a:fld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525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71351"/>
      </p:ext>
    </p:extLst>
  </p:cSld>
  <p:clrMapOvr>
    <a:masterClrMapping/>
  </p:clrMapOvr>
  <p:hf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r="8226"/>
          <a:stretch/>
        </p:blipFill>
        <p:spPr bwMode="auto">
          <a:xfrm>
            <a:off x="0" y="8"/>
            <a:ext cx="12192000" cy="693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3"/>
          <p:cNvSpPr>
            <a:spLocks noChangeAspect="1"/>
          </p:cNvSpPr>
          <p:nvPr/>
        </p:nvSpPr>
        <p:spPr>
          <a:xfrm>
            <a:off x="0" y="1"/>
            <a:ext cx="12192000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371326">
              <a:defRPr/>
            </a:pPr>
            <a:endParaRPr lang="en-US" sz="27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525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5244" y="483578"/>
            <a:ext cx="239712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03487"/>
            <a:r>
              <a:rPr lang="ru-RU" sz="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600" b="1" dirty="0" smtClea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525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92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r="9858"/>
          <a:stretch/>
        </p:blipFill>
        <p:spPr bwMode="auto">
          <a:xfrm>
            <a:off x="7" y="1"/>
            <a:ext cx="12191999" cy="69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3"/>
          <p:cNvSpPr>
            <a:spLocks noChangeAspect="1"/>
          </p:cNvSpPr>
          <p:nvPr/>
        </p:nvSpPr>
        <p:spPr>
          <a:xfrm>
            <a:off x="7" y="1"/>
            <a:ext cx="12191999" cy="6939814"/>
          </a:xfrm>
          <a:prstGeom prst="rect">
            <a:avLst/>
          </a:prstGeom>
          <a:gradFill flip="none" rotWithShape="1">
            <a:gsLst>
              <a:gs pos="26000">
                <a:schemeClr val="accent2">
                  <a:lumMod val="77000"/>
                  <a:alpha val="90000"/>
                </a:schemeClr>
              </a:gs>
              <a:gs pos="68000">
                <a:srgbClr val="0070C0">
                  <a:alpha val="80000"/>
                  <a:lumMod val="73000"/>
                </a:srgbClr>
              </a:gs>
            </a:gsLst>
            <a:lin ang="3360000" scaled="0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1371326">
              <a:defRPr/>
            </a:pPr>
            <a:endParaRPr lang="en-US" sz="2700" kern="0" dirty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525">
                <a:solidFill>
                  <a:schemeClr val="bg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Straight Connector 8"/>
          <p:cNvCxnSpPr/>
          <p:nvPr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"/>
          <p:cNvCxnSpPr/>
          <p:nvPr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/>
          <p:cNvCxnSpPr/>
          <p:nvPr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5244" y="483578"/>
            <a:ext cx="239712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03487"/>
            <a:r>
              <a:rPr lang="ru-RU" sz="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КОНЦЕПЦИЯ РЕОРГАНИЗАЦИИ</a:t>
            </a:r>
            <a:br>
              <a:rPr lang="ru-RU" sz="600" b="1" dirty="0" smtClean="0">
                <a:solidFill>
                  <a:prstClr val="white"/>
                </a:solidFill>
                <a:cs typeface="Arial" panose="020B0604020202020204" pitchFamily="34" charset="0"/>
              </a:rPr>
            </a:br>
            <a:r>
              <a:rPr lang="ru-RU" sz="6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БАНКОВСКОГО НАДЗОРА</a:t>
            </a:r>
            <a:endParaRPr lang="en-US" sz="525" b="1" cap="all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BRF_titul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5623" r="8970" b="5650"/>
          <a:stretch/>
        </p:blipFill>
        <p:spPr>
          <a:xfrm>
            <a:off x="-1" y="1695563"/>
            <a:ext cx="12192001" cy="24305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105189"/>
            <a:ext cx="12192000" cy="275281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544" y="5594874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01744" indent="0" algn="ctr">
              <a:buNone/>
              <a:defRPr sz="1350"/>
            </a:lvl2pPr>
            <a:lvl3pPr marL="603487" indent="0" algn="ctr">
              <a:buNone/>
              <a:defRPr sz="1200"/>
            </a:lvl3pPr>
            <a:lvl4pPr marL="905231" indent="0" algn="ctr">
              <a:buNone/>
              <a:defRPr sz="1050"/>
            </a:lvl4pPr>
            <a:lvl5pPr marL="1206974" indent="0" algn="ctr">
              <a:buNone/>
              <a:defRPr sz="1050"/>
            </a:lvl5pPr>
            <a:lvl6pPr marL="1508717" indent="0" algn="ctr">
              <a:buNone/>
              <a:defRPr sz="1050"/>
            </a:lvl6pPr>
            <a:lvl7pPr marL="1810460" indent="0" algn="ctr">
              <a:buNone/>
              <a:defRPr sz="1050"/>
            </a:lvl7pPr>
            <a:lvl8pPr marL="2112204" indent="0" algn="ctr">
              <a:buNone/>
              <a:defRPr sz="1050"/>
            </a:lvl8pPr>
            <a:lvl9pPr marL="2413948" indent="0" algn="ctr">
              <a:buNone/>
              <a:defRPr sz="105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68547" y="4118919"/>
            <a:ext cx="5766487" cy="1359244"/>
          </a:xfrm>
        </p:spPr>
        <p:txBody>
          <a:bodyPr anchor="b">
            <a:normAutofit/>
          </a:bodyPr>
          <a:lstStyle>
            <a:lvl1pPr>
              <a:defRPr sz="135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6101492" y="6315172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25">
                <a:solidFill>
                  <a:srgbClr val="FFFFFF"/>
                </a:solidFill>
              </a:defRPr>
            </a:lvl1pPr>
          </a:lstStyle>
          <a:p>
            <a:pPr defTabSz="603487"/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549191" y="5594873"/>
            <a:ext cx="5410969" cy="665893"/>
          </a:xfrm>
        </p:spPr>
        <p:txBody>
          <a:bodyPr>
            <a:noAutofit/>
          </a:bodyPr>
          <a:lstStyle>
            <a:lvl1pPr marL="0" indent="0" algn="r">
              <a:buNone/>
              <a:defRPr sz="1350"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2" name="Picture 11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5" y="0"/>
            <a:ext cx="4487183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5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88" b="1">
                <a:solidFill>
                  <a:srgbClr val="0070C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41591" y="336386"/>
            <a:ext cx="8277188" cy="521731"/>
          </a:xfrm>
        </p:spPr>
        <p:txBody>
          <a:bodyPr anchor="ctr">
            <a:normAutofit/>
          </a:bodyPr>
          <a:lstStyle>
            <a:lvl1pPr marL="0" indent="0">
              <a:buNone/>
              <a:defRPr sz="825" b="1" cap="all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428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105189"/>
            <a:ext cx="12192000" cy="27528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0349" tIns="30174" rIns="60349" bIns="30174" rtlCol="0" anchor="ctr"/>
          <a:lstStyle/>
          <a:p>
            <a:pPr algn="ctr" defTabSz="603487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4118928"/>
            <a:ext cx="5251451" cy="741405"/>
          </a:xfrm>
        </p:spPr>
        <p:txBody>
          <a:bodyPr anchor="b"/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1" y="4942713"/>
            <a:ext cx="5251451" cy="114694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0174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034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052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206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50871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18104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11220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4139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0" t="11384" r="12041"/>
          <a:stretch/>
        </p:blipFill>
        <p:spPr>
          <a:xfrm>
            <a:off x="-1" y="1702009"/>
            <a:ext cx="12192001" cy="2410754"/>
          </a:xfrm>
          <a:prstGeom prst="rect">
            <a:avLst/>
          </a:prstGeom>
        </p:spPr>
      </p:pic>
      <p:pic>
        <p:nvPicPr>
          <p:cNvPr id="16" name="Picture 15" descr="alllogo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65" y="0"/>
            <a:ext cx="4487183" cy="16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920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532395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525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439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525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078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525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607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25"/>
            <a:ext cx="6597136" cy="713947"/>
          </a:xfrm>
        </p:spPr>
        <p:txBody>
          <a:bodyPr anchor="t">
            <a:normAutofit/>
          </a:bodyPr>
          <a:lstStyle>
            <a:lvl1pPr>
              <a:defRPr sz="135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5" y="1208219"/>
            <a:ext cx="4022596" cy="5037267"/>
          </a:xfrm>
        </p:spPr>
        <p:txBody>
          <a:bodyPr/>
          <a:lstStyle>
            <a:lvl1pPr marL="0" indent="0">
              <a:buNone/>
              <a:defRPr sz="2100"/>
            </a:lvl1pPr>
            <a:lvl2pPr marL="301744" indent="0">
              <a:buNone/>
              <a:defRPr sz="1875"/>
            </a:lvl2pPr>
            <a:lvl3pPr marL="603487" indent="0">
              <a:buNone/>
              <a:defRPr sz="1575"/>
            </a:lvl3pPr>
            <a:lvl4pPr marL="905231" indent="0">
              <a:buNone/>
              <a:defRPr sz="1350"/>
            </a:lvl4pPr>
            <a:lvl5pPr marL="1206974" indent="0">
              <a:buNone/>
              <a:defRPr sz="1350"/>
            </a:lvl5pPr>
            <a:lvl6pPr marL="1508717" indent="0">
              <a:buNone/>
              <a:defRPr sz="1350"/>
            </a:lvl6pPr>
            <a:lvl7pPr marL="1810460" indent="0">
              <a:buNone/>
              <a:defRPr sz="1350"/>
            </a:lvl7pPr>
            <a:lvl8pPr marL="2112204" indent="0">
              <a:buNone/>
              <a:defRPr sz="1350"/>
            </a:lvl8pPr>
            <a:lvl9pPr marL="2413948" indent="0">
              <a:buNone/>
              <a:defRPr sz="135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2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  <a:lvl2pPr marL="301744" indent="0">
              <a:buNone/>
              <a:defRPr sz="975"/>
            </a:lvl2pPr>
            <a:lvl3pPr marL="603487" indent="0">
              <a:buNone/>
              <a:defRPr sz="825"/>
            </a:lvl3pPr>
            <a:lvl4pPr marL="905231" indent="0">
              <a:buNone/>
              <a:defRPr sz="675"/>
            </a:lvl4pPr>
            <a:lvl5pPr marL="1206974" indent="0">
              <a:buNone/>
              <a:defRPr sz="675"/>
            </a:lvl5pPr>
            <a:lvl6pPr marL="1508717" indent="0">
              <a:buNone/>
              <a:defRPr sz="675"/>
            </a:lvl6pPr>
            <a:lvl7pPr marL="1810460" indent="0">
              <a:buNone/>
              <a:defRPr sz="675"/>
            </a:lvl7pPr>
            <a:lvl8pPr marL="2112204" indent="0">
              <a:buNone/>
              <a:defRPr sz="675"/>
            </a:lvl8pPr>
            <a:lvl9pPr marL="2413948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6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525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939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2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26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Relationship Id="rId27" Type="http://schemas.openxmlformats.org/officeDocument/2006/relationships/slideLayout" Target="../slideLayouts/slideLayout1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851415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736981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55600" y="834310"/>
            <a:ext cx="11348996" cy="17105"/>
          </a:xfrm>
          <a:prstGeom prst="line">
            <a:avLst/>
          </a:prstGeom>
          <a:ln w="3175" cmpd="sng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60059" y="508029"/>
            <a:ext cx="744537" cy="324000"/>
          </a:xfrm>
          <a:prstGeom prst="rect">
            <a:avLst/>
          </a:prstGeom>
        </p:spPr>
        <p:txBody>
          <a:bodyPr anchor="ctr"/>
          <a:lstStyle>
            <a:lvl1pPr algn="ctr">
              <a:defRPr sz="788" b="1">
                <a:solidFill>
                  <a:srgbClr val="0070C0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8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7" r:id="rId30"/>
    <p:sldLayoutId id="2147483708" r:id="rId31"/>
    <p:sldLayoutId id="2147483709" r:id="rId32"/>
    <p:sldLayoutId id="2147483710" r:id="rId33"/>
    <p:sldLayoutId id="2147483711" r:id="rId34"/>
    <p:sldLayoutId id="2147483758" r:id="rId35"/>
    <p:sldLayoutId id="2147483715" r:id="rId36"/>
    <p:sldLayoutId id="2147483716" r:id="rId37"/>
    <p:sldLayoutId id="2147483717" r:id="rId38"/>
    <p:sldLayoutId id="2147483718" r:id="rId39"/>
    <p:sldLayoutId id="2147483719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663" r:id="rId46"/>
    <p:sldLayoutId id="2147483664" r:id="rId47"/>
    <p:sldLayoutId id="2147483665" r:id="rId48"/>
    <p:sldLayoutId id="2147483666" r:id="rId49"/>
    <p:sldLayoutId id="2147483667" r:id="rId50"/>
    <p:sldLayoutId id="2147483670" r:id="rId51"/>
    <p:sldLayoutId id="2147483671" r:id="rId52"/>
    <p:sldLayoutId id="2147483672" r:id="rId53"/>
    <p:sldLayoutId id="2147483673" r:id="rId54"/>
    <p:sldLayoutId id="2147483674" r:id="rId55"/>
    <p:sldLayoutId id="2147483675" r:id="rId56"/>
    <p:sldLayoutId id="2147483959" r:id="rId57"/>
    <p:sldLayoutId id="2147483960" r:id="rId58"/>
    <p:sldLayoutId id="2147483963" r:id="rId59"/>
    <p:sldLayoutId id="2147483967" r:id="rId60"/>
    <p:sldLayoutId id="2147483968" r:id="rId6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03487" rtl="0" eaLnBrk="1" latinLnBrk="0" hangingPunct="1">
        <a:lnSpc>
          <a:spcPct val="90000"/>
        </a:lnSpc>
        <a:spcBef>
          <a:spcPct val="0"/>
        </a:spcBef>
        <a:buNone/>
        <a:defRPr sz="1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673" indent="-58673" algn="l" defTabSz="603487" rtl="0" eaLnBrk="1" latinLnBrk="0" hangingPunct="1">
        <a:lnSpc>
          <a:spcPct val="90000"/>
        </a:lnSpc>
        <a:spcBef>
          <a:spcPts val="66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117345" indent="-58673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177065" indent="-59720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235738" indent="-58673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294410" indent="-58673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659589" indent="-150872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61333" indent="-150872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63076" indent="-150872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64819" indent="-150872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1744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3487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31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974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17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0460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12204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3948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851415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736981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525">
                <a:solidFill>
                  <a:schemeClr val="tx1"/>
                </a:solidFill>
              </a:defRPr>
            </a:lvl1pPr>
          </a:lstStyle>
          <a:p>
            <a:pPr defTabSz="603487"/>
            <a:fld id="{2EC4EB27-9ADE-42C2-9A98-47F5822B2EE7}" type="slidenum">
              <a:rPr lang="ru-RU" smtClean="0">
                <a:solidFill>
                  <a:srgbClr val="000000"/>
                </a:solidFill>
              </a:rPr>
              <a:pPr defTabSz="603487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0329" y="492114"/>
            <a:ext cx="2390905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03487"/>
            <a:r>
              <a:rPr lang="ru-RU" sz="600" b="1" dirty="0">
                <a:solidFill>
                  <a:srgbClr val="0070C0"/>
                </a:solidFill>
                <a:cs typeface="Arial" panose="020B0604020202020204" pitchFamily="34" charset="0"/>
              </a:rPr>
              <a:t>Встреча с </a:t>
            </a:r>
            <a:br>
              <a:rPr lang="ru-RU" sz="600" b="1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600" b="1" dirty="0">
                <a:solidFill>
                  <a:srgbClr val="0070C0"/>
                </a:solidFill>
                <a:cs typeface="Arial" panose="020B0604020202020204" pitchFamily="34" charset="0"/>
              </a:rPr>
              <a:t>кредитными организациями</a:t>
            </a:r>
            <a:endParaRPr lang="en-US" sz="525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9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  <p:sldLayoutId id="2147483838" r:id="rId25"/>
    <p:sldLayoutId id="2147483839" r:id="rId2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03487" rtl="0" eaLnBrk="1" latinLnBrk="0" hangingPunct="1">
        <a:lnSpc>
          <a:spcPct val="90000"/>
        </a:lnSpc>
        <a:spcBef>
          <a:spcPct val="0"/>
        </a:spcBef>
        <a:buNone/>
        <a:defRPr sz="1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673" indent="-58673" algn="l" defTabSz="603487" rtl="0" eaLnBrk="1" latinLnBrk="0" hangingPunct="1">
        <a:lnSpc>
          <a:spcPct val="90000"/>
        </a:lnSpc>
        <a:spcBef>
          <a:spcPts val="66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117345" indent="-58673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177065" indent="-59720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235738" indent="-58673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294410" indent="-58673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659589" indent="-150872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61333" indent="-150872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63076" indent="-150872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64819" indent="-150872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1744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3487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31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974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17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0460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12204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3948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851415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736981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29521" y="399788"/>
            <a:ext cx="48023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525">
                <a:solidFill>
                  <a:schemeClr val="tx1"/>
                </a:solidFill>
              </a:defRPr>
            </a:lvl1pPr>
          </a:lstStyle>
          <a:p>
            <a:pPr defTabSz="603487"/>
            <a:fld id="{2EC4EB27-9ADE-42C2-9A98-47F5822B2EE7}" type="slidenum">
              <a:rPr lang="ru-RU" smtClean="0">
                <a:solidFill>
                  <a:srgbClr val="000000"/>
                </a:solidFill>
              </a:rPr>
              <a:pPr defTabSz="603487"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29519" y="838028"/>
            <a:ext cx="480540" cy="0"/>
          </a:xfrm>
          <a:prstGeom prst="line">
            <a:avLst/>
          </a:prstGeom>
          <a:ln w="3175" cmpd="sng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10059" y="847553"/>
            <a:ext cx="2450756" cy="0"/>
          </a:xfrm>
          <a:prstGeom prst="line">
            <a:avLst/>
          </a:prstGeom>
          <a:ln w="28575" cmpd="sng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44851" y="838028"/>
            <a:ext cx="8459744" cy="0"/>
          </a:xfrm>
          <a:prstGeom prst="line">
            <a:avLst/>
          </a:prstGeom>
          <a:ln w="3175" cmpd="sng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12800" y="307984"/>
            <a:ext cx="0" cy="539751"/>
          </a:xfrm>
          <a:prstGeom prst="line">
            <a:avLst/>
          </a:prstGeom>
          <a:ln w="3175" cmpd="sng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257551" y="307984"/>
            <a:ext cx="0" cy="539751"/>
          </a:xfrm>
          <a:prstGeom prst="line">
            <a:avLst/>
          </a:prstGeom>
          <a:ln w="3175" cmpd="sng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0329" y="422868"/>
            <a:ext cx="2390905" cy="3231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603487"/>
            <a:r>
              <a:rPr lang="ru-RU" sz="105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Встреча с </a:t>
            </a:r>
            <a:br>
              <a:rPr lang="ru-RU" sz="105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5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кредитными организациями</a:t>
            </a:r>
            <a:endParaRPr lang="en-US" sz="10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7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03487" rtl="0" eaLnBrk="1" latinLnBrk="0" hangingPunct="1">
        <a:lnSpc>
          <a:spcPct val="90000"/>
        </a:lnSpc>
        <a:spcBef>
          <a:spcPct val="0"/>
        </a:spcBef>
        <a:buNone/>
        <a:defRPr sz="1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673" indent="-58673" algn="l" defTabSz="603487" rtl="0" eaLnBrk="1" latinLnBrk="0" hangingPunct="1">
        <a:lnSpc>
          <a:spcPct val="90000"/>
        </a:lnSpc>
        <a:spcBef>
          <a:spcPts val="66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117345" indent="-58673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177065" indent="-59720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235738" indent="-58673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294410" indent="-58673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659589" indent="-150872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61333" indent="-150872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63076" indent="-150872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64819" indent="-150872" algn="l" defTabSz="603487" rtl="0" eaLnBrk="1" latinLnBrk="0" hangingPunct="1">
        <a:lnSpc>
          <a:spcPct val="90000"/>
        </a:lnSpc>
        <a:spcBef>
          <a:spcPts val="33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1744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3487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31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974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17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0460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12204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3948" algn="l" defTabSz="603487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0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  <p:sldLayoutId id="2147483921" r:id="rId19"/>
    <p:sldLayoutId id="2147483922" r:id="rId20"/>
    <p:sldLayoutId id="2147483923" r:id="rId21"/>
    <p:sldLayoutId id="2147483924" r:id="rId22"/>
    <p:sldLayoutId id="2147483925" r:id="rId23"/>
    <p:sldLayoutId id="2147483926" r:id="rId24"/>
    <p:sldLayoutId id="2147483927" r:id="rId25"/>
    <p:sldLayoutId id="2147483928" r:id="rId26"/>
    <p:sldLayoutId id="2147483929" r:id="rId27"/>
    <p:sldLayoutId id="2147483970" r:id="rId28"/>
    <p:sldLayoutId id="2147483971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>
                <a:solidFill>
                  <a:srgbClr val="888A8D"/>
                </a:solidFill>
              </a:rPr>
              <a:t>Колонтитул раздела или подраздела</a:t>
            </a:r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>
                <a:solidFill>
                  <a:srgbClr val="888A8D"/>
                </a:solidFill>
              </a:rPr>
              <a:pPr/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6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  <p:sldLayoutId id="2147483948" r:id="rId18"/>
    <p:sldLayoutId id="2147483949" r:id="rId19"/>
    <p:sldLayoutId id="2147483950" r:id="rId20"/>
    <p:sldLayoutId id="2147483951" r:id="rId21"/>
    <p:sldLayoutId id="2147483952" r:id="rId22"/>
    <p:sldLayoutId id="2147483953" r:id="rId23"/>
    <p:sldLayoutId id="2147483954" r:id="rId24"/>
    <p:sldLayoutId id="2147483955" r:id="rId25"/>
    <p:sldLayoutId id="2147483956" r:id="rId26"/>
    <p:sldLayoutId id="2147483957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30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tif"/><Relationship Id="rId1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lxKqy1InNAhWLXSwKHZz-Di0QjRwIBw&amp;url=http://iconspot.ru/index.php?task=view&amp;id=28725&amp;bvm=bv.123325700,d.bGg&amp;psig=AFQjCNEca6_qdLdDyaN9UYHVZ899vPMnag&amp;ust=1464967773637806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lxKqy1InNAhWLXSwKHZz-Di0QjRwIBw&amp;url=http://iconspot.ru/index.php?task=view&amp;id=28725&amp;bvm=bv.123325700,d.bGg&amp;psig=AFQjCNEca6_qdLdDyaN9UYHVZ899vPMnag&amp;ust=1464967773637806" TargetMode="External"/><Relationship Id="rId7" Type="http://schemas.openxmlformats.org/officeDocument/2006/relationships/chart" Target="../charts/chart1.xm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93" Type="http://schemas.openxmlformats.org/officeDocument/2006/relationships/image" Target="../media/image43.png"/><Relationship Id="rId98" Type="http://schemas.openxmlformats.org/officeDocument/2006/relationships/image" Target="../media/image46.tmp"/><Relationship Id="rId3" Type="http://schemas.openxmlformats.org/officeDocument/2006/relationships/image" Target="../media/image41.png"/><Relationship Id="rId97" Type="http://schemas.openxmlformats.org/officeDocument/2006/relationships/image" Target="NULL"/><Relationship Id="rId92" Type="http://schemas.openxmlformats.org/officeDocument/2006/relationships/image" Target="NULL"/><Relationship Id="rId2" Type="http://schemas.openxmlformats.org/officeDocument/2006/relationships/image" Target="../media/image40.png"/><Relationship Id="rId96" Type="http://schemas.openxmlformats.org/officeDocument/2006/relationships/image" Target="../media/image45.png"/><Relationship Id="rId1" Type="http://schemas.openxmlformats.org/officeDocument/2006/relationships/slideLayout" Target="../slideLayouts/slideLayout57.xml"/><Relationship Id="rId95" Type="http://schemas.openxmlformats.org/officeDocument/2006/relationships/image" Target="../media/image44.png"/><Relationship Id="rId94" Type="http://schemas.microsoft.com/office/2007/relationships/hdphoto" Target="../media/hdphoto2.wdp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97" Type="http://schemas.openxmlformats.org/officeDocument/2006/relationships/image" Target="NUL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6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59" y="3503555"/>
            <a:ext cx="5726968" cy="2627871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надзора за деятельностью региональных  кредитных организаций</a:t>
            </a:r>
          </a:p>
          <a:p>
            <a:pPr>
              <a:lnSpc>
                <a:spcPct val="100000"/>
              </a:lnSpc>
            </a:pPr>
            <a:endParaRPr lang="ru-RU" sz="1400" dirty="0" smtClean="0"/>
          </a:p>
          <a:p>
            <a:pPr>
              <a:lnSpc>
                <a:spcPct val="100000"/>
              </a:lnSpc>
            </a:pPr>
            <a:endParaRPr lang="ru-RU" sz="1400" dirty="0"/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абля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Богдан Александрович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текущего банковского надзора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659" y="6205566"/>
            <a:ext cx="5875249" cy="276197"/>
          </a:xfrm>
        </p:spPr>
        <p:txBody>
          <a:bodyPr/>
          <a:lstStyle/>
          <a:p>
            <a:r>
              <a:rPr lang="en-US" sz="1300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ru-RU" sz="1300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конференция </a:t>
            </a:r>
          </a:p>
          <a:p>
            <a:r>
              <a:rPr lang="ru-RU" sz="1300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банковского регулирования и перспективы развития регионального банковского сектора»   </a:t>
            </a:r>
          </a:p>
          <a:p>
            <a:endParaRPr lang="ru-RU" sz="1300" cap="all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cap="all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февраля 2019 года г. </a:t>
            </a:r>
            <a:r>
              <a:rPr lang="ru-RU" sz="1300" cap="all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тюмень</a:t>
            </a:r>
            <a:endParaRPr lang="ru-RU" sz="1300" cap="all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8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98957" y="516904"/>
            <a:ext cx="498774" cy="324000"/>
          </a:xfrm>
        </p:spPr>
        <p:txBody>
          <a:bodyPr vert="horz" lIns="0" tIns="0" rIns="0" bIns="0" rtlCol="0" anchor="ctr"/>
          <a:lstStyle/>
          <a:p>
            <a:r>
              <a:rPr lang="ru-RU" sz="1050" dirty="0" smtClean="0"/>
              <a:t>9</a:t>
            </a:r>
            <a:endParaRPr lang="ru-RU" sz="1050" dirty="0"/>
          </a:p>
        </p:txBody>
      </p:sp>
      <p:sp>
        <p:nvSpPr>
          <p:cNvPr id="78" name="Текст 3"/>
          <p:cNvSpPr>
            <a:spLocks noGrp="1"/>
          </p:cNvSpPr>
          <p:nvPr>
            <p:ph type="body" sz="quarter" idx="13"/>
          </p:nvPr>
        </p:nvSpPr>
        <p:spPr>
          <a:xfrm>
            <a:off x="2532778" y="309831"/>
            <a:ext cx="8277188" cy="521731"/>
          </a:xfrm>
          <a:noFill/>
        </p:spPr>
        <p:txBody>
          <a:bodyPr>
            <a:normAutofit/>
          </a:bodyPr>
          <a:lstStyle/>
          <a:p>
            <a:pPr lvl="0"/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Специфика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УРАЛЬСКОГО региона. Кредитный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портфель ко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РЕГИОНА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46543" y="3866877"/>
            <a:ext cx="9042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53777">
              <a:lnSpc>
                <a:spcPct val="90000"/>
              </a:lnSpc>
            </a:pPr>
            <a:r>
              <a:rPr lang="ru-RU" sz="20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ссудной и проблемной задолженности за </a:t>
            </a:r>
            <a:r>
              <a:rPr lang="en-US" sz="2000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2018 </a:t>
            </a:r>
            <a:r>
              <a:rPr lang="ru-RU" sz="2000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</a:t>
            </a:r>
            <a:endParaRPr lang="ru-RU" sz="200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88439" y="5369249"/>
            <a:ext cx="2475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4649"/>
            <a:r>
              <a:rPr lang="ru-RU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Совокупный портфель</a:t>
            </a:r>
          </a:p>
        </p:txBody>
      </p:sp>
      <p:sp>
        <p:nvSpPr>
          <p:cNvPr id="56" name="Oval 5"/>
          <p:cNvSpPr>
            <a:spLocks noChangeArrowheads="1"/>
          </p:cNvSpPr>
          <p:nvPr/>
        </p:nvSpPr>
        <p:spPr bwMode="auto">
          <a:xfrm>
            <a:off x="3766425" y="4515182"/>
            <a:ext cx="478068" cy="4397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extLst/>
        </p:spPr>
        <p:txBody>
          <a:bodyPr vert="horz" wrap="square" lIns="148560" tIns="74280" rIns="148560" bIns="74280" numCol="1" anchor="t" anchorCtr="0" compatLnSpc="1">
            <a:prstTxWarp prst="textNoShape">
              <a:avLst/>
            </a:prstTxWarp>
          </a:bodyPr>
          <a:lstStyle/>
          <a:p>
            <a:pPr defTabSz="804649"/>
            <a:endParaRPr lang="id-ID" sz="146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val 363"/>
          <p:cNvSpPr>
            <a:spLocks noChangeAspect="1"/>
          </p:cNvSpPr>
          <p:nvPr/>
        </p:nvSpPr>
        <p:spPr>
          <a:xfrm>
            <a:off x="3817154" y="4570454"/>
            <a:ext cx="371403" cy="32924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69" rIns="10969" rtlCol="0" anchor="ctr"/>
          <a:lstStyle/>
          <a:p>
            <a:pPr algn="ctr" defTabSz="804649"/>
            <a:endParaRPr lang="en-US" sz="670" b="1" dirty="0">
              <a:solidFill>
                <a:prstClr val="white"/>
              </a:solidFill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33" y="4080175"/>
            <a:ext cx="991566" cy="1021846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10491860" y="3977987"/>
            <a:ext cx="7152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04649"/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млрд руб.</a:t>
            </a:r>
            <a:endParaRPr lang="ru-RU" sz="1100" dirty="0">
              <a:solidFill>
                <a:srgbClr val="000000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1512792" y="4392966"/>
            <a:ext cx="464955" cy="586174"/>
            <a:chOff x="1163266" y="4567829"/>
            <a:chExt cx="226512" cy="342681"/>
          </a:xfrm>
        </p:grpSpPr>
        <p:sp>
          <p:nvSpPr>
            <p:cNvPr id="61" name="Нашивка 60"/>
            <p:cNvSpPr/>
            <p:nvPr/>
          </p:nvSpPr>
          <p:spPr>
            <a:xfrm rot="16200000">
              <a:off x="1181761" y="4549335"/>
              <a:ext cx="189524" cy="226511"/>
            </a:xfrm>
            <a:prstGeom prst="chevron">
              <a:avLst/>
            </a:prstGeom>
            <a:solidFill>
              <a:srgbClr val="9BBB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42950">
                <a:defRPr/>
              </a:pPr>
              <a:endParaRPr lang="ru-RU" sz="13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Нашивка 61"/>
            <p:cNvSpPr/>
            <p:nvPr/>
          </p:nvSpPr>
          <p:spPr>
            <a:xfrm rot="16200000">
              <a:off x="1181760" y="4702492"/>
              <a:ext cx="189524" cy="226511"/>
            </a:xfrm>
            <a:prstGeom prst="chevron">
              <a:avLst/>
            </a:prstGeom>
            <a:solidFill>
              <a:srgbClr val="9BBB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42950">
                <a:defRPr/>
              </a:pPr>
              <a:endParaRPr lang="ru-RU" sz="1300" ker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1826022" y="4483463"/>
            <a:ext cx="1764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4649"/>
            <a:r>
              <a:rPr lang="ru-RU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на</a:t>
            </a:r>
            <a:r>
              <a:rPr lang="en-US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40</a:t>
            </a:r>
            <a:r>
              <a:rPr lang="ru-RU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млрд руб. или </a:t>
            </a:r>
            <a:r>
              <a:rPr lang="en-US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6,3</a:t>
            </a:r>
            <a:r>
              <a:rPr lang="ru-RU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%</a:t>
            </a:r>
            <a:endParaRPr lang="ru-RU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310635" y="5357852"/>
            <a:ext cx="2816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4649"/>
            <a:r>
              <a:rPr lang="ru-RU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Проблемная задолженность (</a:t>
            </a:r>
            <a:r>
              <a:rPr lang="en-US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IV-V </a:t>
            </a:r>
            <a:r>
              <a:rPr lang="ru-RU" b="1" dirty="0" err="1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к.к</a:t>
            </a:r>
            <a:r>
              <a:rPr lang="ru-RU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.)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725718" y="4501631"/>
            <a:ext cx="1371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4649"/>
            <a:r>
              <a:rPr lang="ru-RU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на</a:t>
            </a:r>
            <a:r>
              <a:rPr lang="en-US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 33</a:t>
            </a:r>
            <a:r>
              <a:rPr lang="ru-RU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 млрд руб. или </a:t>
            </a:r>
            <a:r>
              <a:rPr lang="en-US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48</a:t>
            </a:r>
            <a:r>
              <a:rPr lang="ru-RU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%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404188" y="4414732"/>
            <a:ext cx="463087" cy="479593"/>
            <a:chOff x="3436302" y="4575302"/>
            <a:chExt cx="230113" cy="335208"/>
          </a:xfrm>
        </p:grpSpPr>
        <p:sp>
          <p:nvSpPr>
            <p:cNvPr id="67" name="Нашивка 66"/>
            <p:cNvSpPr/>
            <p:nvPr/>
          </p:nvSpPr>
          <p:spPr>
            <a:xfrm rot="16200000">
              <a:off x="3458398" y="4556808"/>
              <a:ext cx="189524" cy="226511"/>
            </a:xfrm>
            <a:prstGeom prst="chevron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42950">
                <a:defRPr/>
              </a:pPr>
              <a:endParaRPr lang="ru-RU" sz="130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Нашивка 67"/>
            <p:cNvSpPr/>
            <p:nvPr/>
          </p:nvSpPr>
          <p:spPr>
            <a:xfrm rot="16200000">
              <a:off x="3454796" y="4702492"/>
              <a:ext cx="189524" cy="226511"/>
            </a:xfrm>
            <a:prstGeom prst="chevron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742950">
                <a:defRPr/>
              </a:pPr>
              <a:endParaRPr lang="ru-RU" sz="1300" ker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9" name="Freeform 389"/>
          <p:cNvSpPr>
            <a:spLocks/>
          </p:cNvSpPr>
          <p:nvPr/>
        </p:nvSpPr>
        <p:spPr bwMode="auto">
          <a:xfrm rot="16200000">
            <a:off x="3982109" y="4657639"/>
            <a:ext cx="41491" cy="127104"/>
          </a:xfrm>
          <a:custGeom>
            <a:avLst/>
            <a:gdLst>
              <a:gd name="T0" fmla="*/ 1 w 8"/>
              <a:gd name="T1" fmla="*/ 24 h 25"/>
              <a:gd name="T2" fmla="*/ 2 w 8"/>
              <a:gd name="T3" fmla="*/ 25 h 25"/>
              <a:gd name="T4" fmla="*/ 5 w 8"/>
              <a:gd name="T5" fmla="*/ 25 h 25"/>
              <a:gd name="T6" fmla="*/ 7 w 8"/>
              <a:gd name="T7" fmla="*/ 24 h 25"/>
              <a:gd name="T8" fmla="*/ 8 w 8"/>
              <a:gd name="T9" fmla="*/ 2 h 25"/>
              <a:gd name="T10" fmla="*/ 8 w 8"/>
              <a:gd name="T11" fmla="*/ 1 h 25"/>
              <a:gd name="T12" fmla="*/ 7 w 8"/>
              <a:gd name="T13" fmla="*/ 0 h 25"/>
              <a:gd name="T14" fmla="*/ 1 w 8"/>
              <a:gd name="T15" fmla="*/ 0 h 25"/>
              <a:gd name="T16" fmla="*/ 0 w 8"/>
              <a:gd name="T17" fmla="*/ 1 h 25"/>
              <a:gd name="T18" fmla="*/ 0 w 8"/>
              <a:gd name="T19" fmla="*/ 2 h 25"/>
              <a:gd name="T20" fmla="*/ 1 w 8"/>
              <a:gd name="T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" h="25">
                <a:moveTo>
                  <a:pt x="1" y="24"/>
                </a:moveTo>
                <a:cubicBezTo>
                  <a:pt x="1" y="25"/>
                  <a:pt x="1" y="25"/>
                  <a:pt x="2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5"/>
                  <a:pt x="6" y="25"/>
                  <a:pt x="7" y="24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7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lnTo>
                  <a:pt x="1" y="24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chemeClr val="accent3">
                <a:lumMod val="50000"/>
              </a:schemeClr>
            </a:solidFill>
            <a:round/>
            <a:headEnd/>
            <a:tailEnd/>
          </a:ln>
          <a:extLst/>
        </p:spPr>
        <p:txBody>
          <a:bodyPr vert="horz" wrap="square" lIns="55721" tIns="27861" rIns="55721" bIns="27861" numCol="1" anchor="t" anchorCtr="0" compatLnSpc="1">
            <a:prstTxWarp prst="textNoShape">
              <a:avLst/>
            </a:prstTxWarp>
          </a:bodyPr>
          <a:lstStyle/>
          <a:p>
            <a:pPr defTabSz="804649"/>
            <a:endParaRPr lang="th-TH" sz="109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628208" y="887217"/>
            <a:ext cx="9181757" cy="369332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 defTabSz="653777">
              <a:lnSpc>
                <a:spcPct val="90000"/>
              </a:lnSpc>
            </a:pPr>
            <a:r>
              <a:rPr lang="ru-RU" sz="20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Отраслевая структура корпоративного портфеля по состоянию на 01.</a:t>
            </a:r>
            <a:r>
              <a:rPr lang="en-US" sz="20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01</a:t>
            </a:r>
            <a:r>
              <a:rPr lang="ru-RU" sz="20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.201</a:t>
            </a:r>
            <a:r>
              <a:rPr lang="en-US" sz="20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</a:t>
            </a:r>
            <a:endParaRPr lang="ru-RU" sz="200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1628209" y="3771608"/>
            <a:ext cx="8899748" cy="9563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6152723" y="4414732"/>
            <a:ext cx="0" cy="190908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26997923"/>
              </p:ext>
            </p:extLst>
          </p:nvPr>
        </p:nvGraphicFramePr>
        <p:xfrm>
          <a:off x="5980781" y="4098907"/>
          <a:ext cx="6211220" cy="2759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56110"/>
              </p:ext>
            </p:extLst>
          </p:nvPr>
        </p:nvGraphicFramePr>
        <p:xfrm>
          <a:off x="1329400" y="1173449"/>
          <a:ext cx="9271926" cy="261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45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CA9F1C07-65A4-4096-85FA-313C23778C8F}"/>
              </a:ext>
            </a:extLst>
          </p:cNvPr>
          <p:cNvSpPr/>
          <p:nvPr/>
        </p:nvSpPr>
        <p:spPr>
          <a:xfrm>
            <a:off x="2255731" y="4063713"/>
            <a:ext cx="7383049" cy="348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777">
              <a:lnSpc>
                <a:spcPct val="80000"/>
              </a:lnSpc>
            </a:pPr>
            <a:r>
              <a:rPr lang="ru-RU" sz="16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Отдельные особенности деятельности кредитных организаций </a:t>
            </a:r>
            <a:r>
              <a:rPr lang="ru-RU" sz="1600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Уральского региона</a:t>
            </a:r>
            <a:endParaRPr lang="ru-RU" sz="160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19281" y="5087169"/>
            <a:ext cx="1296256" cy="124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777">
              <a:lnSpc>
                <a:spcPct val="80000"/>
              </a:lnSpc>
            </a:pPr>
            <a:r>
              <a:rPr lang="ru-RU" sz="1950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9</a:t>
            </a:r>
            <a:r>
              <a:rPr lang="en-US" sz="1950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%</a:t>
            </a:r>
            <a:endParaRPr lang="ru-RU" sz="195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r>
              <a:rPr lang="en-US" sz="2275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13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</a:p>
          <a:p>
            <a:pPr algn="ctr" defTabSz="653777">
              <a:lnSpc>
                <a:spcPct val="80000"/>
              </a:lnSpc>
            </a:pP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КО ведут убыточную деятельность</a:t>
            </a:r>
          </a:p>
          <a:p>
            <a:pPr algn="ctr" defTabSz="653777">
              <a:lnSpc>
                <a:spcPct val="80000"/>
              </a:lnSpc>
            </a:pPr>
            <a:endParaRPr lang="ru-RU" sz="1138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ru-RU" sz="65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ru-RU" sz="65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ru-RU" sz="65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ru-RU" sz="65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r>
              <a:rPr lang="ru-RU" sz="1625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21% </a:t>
            </a:r>
            <a:endParaRPr lang="ru-RU" sz="1625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по </a:t>
            </a:r>
            <a:r>
              <a:rPr lang="ru-RU" sz="1400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банкам Службы</a:t>
            </a:r>
            <a:endParaRPr lang="ru-RU" sz="1400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pPr algn="ctr" defTabSz="653777">
              <a:lnSpc>
                <a:spcPct val="80000"/>
              </a:lnSpc>
            </a:pPr>
            <a:endParaRPr lang="ru-RU" sz="1138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542305" y="3970028"/>
            <a:ext cx="8048625" cy="0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207706" y="4711536"/>
            <a:ext cx="0" cy="1738766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461425" y="4686862"/>
            <a:ext cx="0" cy="1752718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171608" y="4518168"/>
            <a:ext cx="2223893" cy="2243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53777"/>
            <a:r>
              <a:rPr lang="en-US" sz="1950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19</a:t>
            </a:r>
            <a:r>
              <a:rPr lang="ru-RU" sz="1950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%</a:t>
            </a:r>
            <a:r>
              <a:rPr lang="ru-RU" sz="1138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endParaRPr lang="en-US" sz="1138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/>
            <a:r>
              <a:rPr lang="ru-RU" sz="13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</a:p>
          <a:p>
            <a:pPr algn="ctr" defTabSz="653777"/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активов </a:t>
            </a:r>
            <a:r>
              <a:rPr lang="en-US" sz="1400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13</a:t>
            </a:r>
            <a:r>
              <a:rPr lang="ru-RU" sz="1400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КО с капиталом </a:t>
            </a:r>
          </a:p>
          <a:p>
            <a:pPr algn="ctr" defTabSz="653777"/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&lt; 1 млрд руб. </a:t>
            </a: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размещены </a:t>
            </a:r>
          </a:p>
          <a:p>
            <a:pPr algn="ctr" defTabSz="653777">
              <a:lnSpc>
                <a:spcPct val="80000"/>
              </a:lnSpc>
            </a:pP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в Банке России</a:t>
            </a:r>
          </a:p>
          <a:p>
            <a:pPr algn="ctr" defTabSz="653777">
              <a:lnSpc>
                <a:spcPct val="80000"/>
              </a:lnSpc>
            </a:pPr>
            <a:endParaRPr lang="ru-RU" sz="1138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ru-RU" sz="650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ru-RU" sz="650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ru-RU" sz="650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r>
              <a:rPr lang="en-US" sz="1625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22</a:t>
            </a:r>
            <a:r>
              <a:rPr lang="ru-RU" sz="1625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%</a:t>
            </a:r>
            <a:r>
              <a:rPr lang="ru-RU" sz="2600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endParaRPr lang="ru-RU" sz="260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по </a:t>
            </a:r>
            <a:r>
              <a:rPr lang="ru-RU" sz="1400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банкам Службы</a:t>
            </a:r>
            <a:endParaRPr lang="ru-RU" sz="140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/>
            <a:endParaRPr lang="ru-RU" sz="1138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9553468" y="4686862"/>
            <a:ext cx="0" cy="1738766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9744679" y="4628220"/>
            <a:ext cx="1953961" cy="2160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777">
              <a:lnSpc>
                <a:spcPct val="80000"/>
              </a:lnSpc>
            </a:pPr>
            <a:r>
              <a:rPr lang="ru-RU" sz="1950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41%</a:t>
            </a:r>
            <a:endParaRPr lang="ru-RU" sz="195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ru-RU" sz="90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доля кредитов ФЛ в </a:t>
            </a:r>
          </a:p>
          <a:p>
            <a:pPr algn="ctr" defTabSz="653777">
              <a:lnSpc>
                <a:spcPct val="80000"/>
              </a:lnSpc>
            </a:pP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кредитном портфеле</a:t>
            </a:r>
          </a:p>
          <a:p>
            <a:pPr algn="ctr" defTabSz="653777">
              <a:lnSpc>
                <a:spcPct val="80000"/>
              </a:lnSpc>
            </a:pPr>
            <a:endParaRPr lang="ru-RU" sz="975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ru-RU" sz="90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r>
              <a:rPr lang="ru-RU" sz="1950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2,0%</a:t>
            </a:r>
            <a:endParaRPr lang="ru-RU" sz="195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ru-RU" sz="406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за 2018 год в регионе</a:t>
            </a:r>
          </a:p>
          <a:p>
            <a:pPr algn="ctr" defTabSz="653777">
              <a:lnSpc>
                <a:spcPct val="80000"/>
              </a:lnSpc>
            </a:pPr>
            <a:endParaRPr lang="ru-RU" sz="975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r>
              <a:rPr lang="ru-RU" sz="1625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1,1% </a:t>
            </a:r>
            <a:endParaRPr lang="ru-RU" sz="1625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ru-RU" sz="100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за 2018 год по </a:t>
            </a:r>
          </a:p>
          <a:p>
            <a:pPr algn="ctr" defTabSz="653777">
              <a:lnSpc>
                <a:spcPct val="80000"/>
              </a:lnSpc>
            </a:pPr>
            <a:r>
              <a:rPr lang="ru-RU" sz="1400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банкам Службы</a:t>
            </a:r>
            <a:endParaRPr lang="ru-RU" sz="975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ru-RU" sz="975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H="1" flipV="1">
            <a:off x="10120320" y="6017012"/>
            <a:ext cx="2749" cy="202161"/>
          </a:xfrm>
          <a:prstGeom prst="straightConnector1">
            <a:avLst/>
          </a:prstGeom>
          <a:noFill/>
          <a:ln w="38100" cap="flat" cmpd="sng" algn="ctr">
            <a:solidFill>
              <a:srgbClr val="0DED18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" name="Группа 1"/>
          <p:cNvGrpSpPr/>
          <p:nvPr/>
        </p:nvGrpSpPr>
        <p:grpSpPr>
          <a:xfrm>
            <a:off x="7517386" y="4829471"/>
            <a:ext cx="1931636" cy="1620831"/>
            <a:chOff x="6096001" y="4831178"/>
            <a:chExt cx="1931636" cy="162083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096001" y="4831178"/>
              <a:ext cx="1931636" cy="16208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53777">
                <a:lnSpc>
                  <a:spcPct val="80000"/>
                </a:lnSpc>
              </a:pPr>
              <a:r>
                <a:rPr lang="en-US" sz="1950" b="1" dirty="0" smtClean="0">
                  <a:solidFill>
                    <a:srgbClr val="89B4E0">
                      <a:lumMod val="50000"/>
                    </a:srgbClr>
                  </a:solidFill>
                  <a:latin typeface="Arial Narrow" panose="020B0606020202030204" pitchFamily="34" charset="0"/>
                </a:rPr>
                <a:t>17</a:t>
              </a:r>
              <a:r>
                <a:rPr lang="ru-RU" sz="1950" b="1" dirty="0" smtClean="0">
                  <a:solidFill>
                    <a:srgbClr val="89B4E0">
                      <a:lumMod val="50000"/>
                    </a:srgbClr>
                  </a:solidFill>
                  <a:latin typeface="Arial Narrow" panose="020B0606020202030204" pitchFamily="34" charset="0"/>
                </a:rPr>
                <a:t>%</a:t>
              </a:r>
              <a:endParaRPr lang="ru-RU" sz="195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endParaRPr>
            </a:p>
            <a:p>
              <a:pPr algn="ctr" defTabSz="653777">
                <a:lnSpc>
                  <a:spcPct val="80000"/>
                </a:lnSpc>
              </a:pPr>
              <a:endParaRPr lang="ru-RU" sz="8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endParaRPr>
            </a:p>
            <a:p>
              <a:pPr algn="ctr" defTabSz="653777">
                <a:lnSpc>
                  <a:spcPct val="80000"/>
                </a:lnSpc>
              </a:pPr>
              <a:r>
                <a:rPr lang="ru-RU" sz="1400" dirty="0">
                  <a:solidFill>
                    <a:srgbClr val="89B4E0">
                      <a:lumMod val="50000"/>
                    </a:srgbClr>
                  </a:solidFill>
                  <a:latin typeface="Arial Narrow" panose="020B0606020202030204" pitchFamily="34" charset="0"/>
                </a:rPr>
                <a:t>доля кредитов</a:t>
              </a:r>
              <a:r>
                <a:rPr lang="en-US" sz="1400" dirty="0">
                  <a:solidFill>
                    <a:srgbClr val="89B4E0">
                      <a:lumMod val="50000"/>
                    </a:srgbClr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400" dirty="0">
                  <a:solidFill>
                    <a:srgbClr val="89B4E0">
                      <a:lumMod val="50000"/>
                    </a:srgbClr>
                  </a:solidFill>
                  <a:latin typeface="Arial Narrow" panose="020B0606020202030204" pitchFamily="34" charset="0"/>
                </a:rPr>
                <a:t>МСП в кредитном портфеле</a:t>
              </a:r>
            </a:p>
            <a:p>
              <a:pPr algn="ctr" defTabSz="653777">
                <a:lnSpc>
                  <a:spcPct val="80000"/>
                </a:lnSpc>
              </a:pPr>
              <a:endParaRPr lang="ru-RU" sz="975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endParaRPr>
            </a:p>
            <a:p>
              <a:pPr algn="ctr" defTabSz="653777">
                <a:lnSpc>
                  <a:spcPct val="80000"/>
                </a:lnSpc>
              </a:pPr>
              <a:r>
                <a:rPr lang="en-US" sz="1950" b="1" dirty="0" smtClean="0">
                  <a:solidFill>
                    <a:srgbClr val="89B4E0">
                      <a:lumMod val="50000"/>
                    </a:srgbClr>
                  </a:solidFill>
                  <a:latin typeface="Arial Narrow" panose="020B0606020202030204" pitchFamily="34" charset="0"/>
                </a:rPr>
                <a:t>1</a:t>
              </a:r>
              <a:r>
                <a:rPr lang="ru-RU" sz="1950" b="1" dirty="0" smtClean="0">
                  <a:solidFill>
                    <a:srgbClr val="89B4E0">
                      <a:lumMod val="50000"/>
                    </a:srgbClr>
                  </a:solidFill>
                  <a:latin typeface="Arial Narrow" panose="020B0606020202030204" pitchFamily="34" charset="0"/>
                </a:rPr>
                <a:t>,5%</a:t>
              </a:r>
              <a:endParaRPr lang="ru-RU" sz="195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endParaRPr>
            </a:p>
            <a:p>
              <a:pPr algn="ctr" defTabSz="653777">
                <a:lnSpc>
                  <a:spcPct val="80000"/>
                </a:lnSpc>
              </a:pPr>
              <a:endParaRPr lang="ru-RU" sz="406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endParaRPr>
            </a:p>
            <a:p>
              <a:pPr algn="ctr" defTabSz="653777">
                <a:lnSpc>
                  <a:spcPct val="80000"/>
                </a:lnSpc>
              </a:pPr>
              <a:r>
                <a:rPr lang="ru-RU" sz="1400" dirty="0">
                  <a:solidFill>
                    <a:srgbClr val="89B4E0">
                      <a:lumMod val="50000"/>
                    </a:srgbClr>
                  </a:solidFill>
                  <a:latin typeface="Arial Narrow" panose="020B0606020202030204" pitchFamily="34" charset="0"/>
                </a:rPr>
                <a:t>за 2018 год в регионе</a:t>
              </a:r>
            </a:p>
            <a:p>
              <a:pPr algn="ctr" defTabSz="653777">
                <a:lnSpc>
                  <a:spcPct val="80000"/>
                </a:lnSpc>
              </a:pPr>
              <a:endParaRPr lang="ru-RU" sz="975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endParaRPr>
            </a:p>
            <a:p>
              <a:pPr algn="ctr" defTabSz="653777">
                <a:lnSpc>
                  <a:spcPct val="80000"/>
                </a:lnSpc>
              </a:pPr>
              <a:r>
                <a:rPr lang="ru-RU" sz="1625" b="1" dirty="0" smtClean="0">
                  <a:solidFill>
                    <a:srgbClr val="89B4E0">
                      <a:lumMod val="50000"/>
                    </a:srgbClr>
                  </a:solidFill>
                  <a:latin typeface="Arial Narrow" panose="020B0606020202030204" pitchFamily="34" charset="0"/>
                </a:rPr>
                <a:t>2,4</a:t>
              </a:r>
              <a:r>
                <a:rPr lang="ru-RU" sz="1625" b="1" dirty="0">
                  <a:solidFill>
                    <a:srgbClr val="89B4E0">
                      <a:lumMod val="50000"/>
                    </a:srgbClr>
                  </a:solidFill>
                  <a:latin typeface="Arial Narrow" panose="020B0606020202030204" pitchFamily="34" charset="0"/>
                </a:rPr>
                <a:t>%</a:t>
              </a:r>
            </a:p>
            <a:p>
              <a:pPr algn="ctr" defTabSz="653777">
                <a:lnSpc>
                  <a:spcPct val="80000"/>
                </a:lnSpc>
              </a:pPr>
              <a:r>
                <a:rPr lang="ru-RU" sz="1625" b="1" dirty="0">
                  <a:solidFill>
                    <a:srgbClr val="89B4E0">
                      <a:lumMod val="50000"/>
                    </a:srgbClr>
                  </a:solidFill>
                  <a:latin typeface="Arial Narrow" panose="020B0606020202030204" pitchFamily="34" charset="0"/>
                </a:rPr>
                <a:t> </a:t>
              </a:r>
            </a:p>
            <a:p>
              <a:pPr algn="ctr" defTabSz="653777">
                <a:lnSpc>
                  <a:spcPct val="80000"/>
                </a:lnSpc>
              </a:pPr>
              <a:r>
                <a:rPr lang="ru-RU" sz="1400" dirty="0">
                  <a:solidFill>
                    <a:srgbClr val="89B4E0">
                      <a:lumMod val="50000"/>
                    </a:srgbClr>
                  </a:solidFill>
                  <a:latin typeface="Arial Narrow" panose="020B0606020202030204" pitchFamily="34" charset="0"/>
                </a:rPr>
                <a:t>за 2018 год по </a:t>
              </a:r>
            </a:p>
            <a:p>
              <a:pPr algn="ctr" defTabSz="653777">
                <a:lnSpc>
                  <a:spcPct val="80000"/>
                </a:lnSpc>
              </a:pPr>
              <a:r>
                <a:rPr lang="ru-RU" sz="1400" dirty="0" smtClean="0">
                  <a:solidFill>
                    <a:srgbClr val="89B4E0">
                      <a:lumMod val="50000"/>
                    </a:srgbClr>
                  </a:solidFill>
                  <a:latin typeface="Arial Narrow" panose="020B0606020202030204" pitchFamily="34" charset="0"/>
                </a:rPr>
                <a:t>банкам Службы</a:t>
              </a:r>
              <a:endParaRPr lang="ru-RU" sz="14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 flipH="1" flipV="1">
              <a:off x="7472165" y="5335707"/>
              <a:ext cx="1" cy="246920"/>
            </a:xfrm>
            <a:prstGeom prst="straightConnector1">
              <a:avLst/>
            </a:prstGeom>
            <a:noFill/>
            <a:ln w="38100" cap="flat" cmpd="sng" algn="ctr">
              <a:solidFill>
                <a:srgbClr val="0DED18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2" name="Прямая со стрелкой 51"/>
            <p:cNvCxnSpPr/>
            <p:nvPr/>
          </p:nvCxnSpPr>
          <p:spPr>
            <a:xfrm flipH="1">
              <a:off x="7472165" y="5886643"/>
              <a:ext cx="1" cy="260737"/>
            </a:xfrm>
            <a:prstGeom prst="straightConnector1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58" name="Текст 3"/>
          <p:cNvSpPr txBox="1">
            <a:spLocks/>
          </p:cNvSpPr>
          <p:nvPr/>
        </p:nvSpPr>
        <p:spPr>
          <a:xfrm>
            <a:off x="2443385" y="311129"/>
            <a:ext cx="6207891" cy="521731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indent="0" algn="r" defTabSz="603487">
              <a:lnSpc>
                <a:spcPct val="90000"/>
              </a:lnSpc>
              <a:spcBef>
                <a:spcPts val="660"/>
              </a:spcBef>
              <a:buFont typeface="Arial" panose="020B0604020202020204" pitchFamily="34" charset="0"/>
              <a:buNone/>
              <a:defRPr sz="1600" b="1" cap="all" baseline="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117345" indent="-58673" defTabSz="603487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/>
            </a:lvl2pPr>
            <a:lvl3pPr marL="177065" indent="-59720" defTabSz="603487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/>
            </a:lvl3pPr>
            <a:lvl4pPr marL="235738" indent="-58673" defTabSz="603487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/>
            </a:lvl4pPr>
            <a:lvl5pPr marL="294410" indent="-58673" defTabSz="603487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/>
            </a:lvl5pPr>
            <a:lvl6pPr marL="1659589" indent="-150872" defTabSz="603487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/>
            </a:lvl6pPr>
            <a:lvl7pPr marL="1961333" indent="-150872" defTabSz="603487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/>
            </a:lvl7pPr>
            <a:lvl8pPr marL="2263076" indent="-150872" defTabSz="603487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/>
            </a:lvl8pPr>
            <a:lvl9pPr marL="2564819" indent="-150872" defTabSz="603487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/>
            </a:lvl9pPr>
          </a:lstStyle>
          <a:p>
            <a:r>
              <a:rPr lang="ru-RU" dirty="0"/>
              <a:t>Особенности деятельности кредитных организаций региона </a:t>
            </a:r>
          </a:p>
        </p:txBody>
      </p:sp>
      <p:sp>
        <p:nvSpPr>
          <p:cNvPr id="59" name="Номер слайда 2"/>
          <p:cNvSpPr txBox="1">
            <a:spLocks/>
          </p:cNvSpPr>
          <p:nvPr/>
        </p:nvSpPr>
        <p:spPr>
          <a:xfrm>
            <a:off x="11364150" y="481278"/>
            <a:ext cx="36017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ctr">
              <a:defRPr sz="1050" b="1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10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10120320" y="5452258"/>
            <a:ext cx="1" cy="260737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40" name="Диаграмма 39"/>
          <p:cNvGraphicFramePr>
            <a:graphicFrameLocks/>
          </p:cNvGraphicFramePr>
          <p:nvPr>
            <p:extLst/>
          </p:nvPr>
        </p:nvGraphicFramePr>
        <p:xfrm>
          <a:off x="2255731" y="1453852"/>
          <a:ext cx="3949119" cy="2276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CA9F1C07-65A4-4096-85FA-313C23778C8F}"/>
              </a:ext>
            </a:extLst>
          </p:cNvPr>
          <p:cNvSpPr/>
          <p:nvPr/>
        </p:nvSpPr>
        <p:spPr>
          <a:xfrm>
            <a:off x="3209004" y="846403"/>
            <a:ext cx="5764423" cy="3484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53777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25" b="1" i="0" u="none" strike="noStrike" kern="0" cap="none" spc="0" normalizeH="0" baseline="0" noProof="0" dirty="0" smtClean="0">
                <a:ln>
                  <a:noFill/>
                </a:ln>
                <a:solidFill>
                  <a:srgbClr val="89B4E0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Распределение банков Уральского региона по моделям бизнеса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971204" y="3171859"/>
            <a:ext cx="3120012" cy="268184"/>
          </a:xfrm>
          <a:prstGeom prst="rect">
            <a:avLst/>
          </a:prstGeom>
        </p:spPr>
        <p:txBody>
          <a:bodyPr wrap="square" lIns="58500" tIns="58500" rIns="58500" bIns="58500">
            <a:spAutoFit/>
          </a:bodyPr>
          <a:lstStyle/>
          <a:p>
            <a:pPr defTabSz="653777"/>
            <a:r>
              <a:rPr lang="ru-RU" sz="975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sz="975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975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975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975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</a:t>
            </a:r>
            <a:endParaRPr lang="ru-RU" sz="975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80946" y="1288210"/>
            <a:ext cx="1851456" cy="3254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25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Уральский регион</a:t>
            </a:r>
            <a:endParaRPr lang="ru-RU" sz="1625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39474" y="1291108"/>
            <a:ext cx="1851456" cy="32548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25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Банковский сектор</a:t>
            </a:r>
          </a:p>
        </p:txBody>
      </p:sp>
      <p:graphicFrame>
        <p:nvGraphicFramePr>
          <p:cNvPr id="60" name="Диаграмма 59"/>
          <p:cNvGraphicFramePr>
            <a:graphicFrameLocks/>
          </p:cNvGraphicFramePr>
          <p:nvPr>
            <p:extLst/>
          </p:nvPr>
        </p:nvGraphicFramePr>
        <p:xfrm>
          <a:off x="6081758" y="1442981"/>
          <a:ext cx="3857626" cy="227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79662" y="3584879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3</a:t>
            </a:r>
            <a:r>
              <a:rPr lang="en-US" b="1" kern="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4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21754" y="3583806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Итого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30176" y="3629652"/>
            <a:ext cx="50206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53777">
              <a:lnSpc>
                <a:spcPct val="80000"/>
              </a:lnSpc>
              <a:defRPr/>
            </a:pPr>
            <a:r>
              <a:rPr lang="en-US" b="1" kern="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451</a:t>
            </a:r>
            <a:endParaRPr lang="ru-RU" b="1" kern="0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7800" y="1644440"/>
            <a:ext cx="1350956" cy="2695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600" cap="none" baseline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36% от активов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24943" y="1633714"/>
            <a:ext cx="1350956" cy="2695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cap="none" baseline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16</a:t>
            </a:r>
            <a:r>
              <a:rPr lang="ru-RU" sz="1600" cap="none" baseline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 от активов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09004" y="1981031"/>
            <a:ext cx="371532" cy="2695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cap="none" baseline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28%</a:t>
            </a:r>
            <a:endParaRPr lang="ru-RU" sz="1600" cap="none" baseline="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58123" y="1990895"/>
            <a:ext cx="371532" cy="2695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cap="none" baseline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17%</a:t>
            </a:r>
            <a:endParaRPr lang="ru-RU" sz="1600" cap="none" baseline="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551594" y="2311705"/>
            <a:ext cx="371532" cy="2695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600" cap="none" baseline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en-US" sz="1600" cap="none" baseline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2%</a:t>
            </a:r>
            <a:endParaRPr lang="ru-RU" sz="1600" cap="none" baseline="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12134" y="2651265"/>
            <a:ext cx="371532" cy="2695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cap="none" baseline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17%</a:t>
            </a:r>
            <a:endParaRPr lang="ru-RU" sz="1600" cap="none" baseline="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830238" y="2991261"/>
            <a:ext cx="371532" cy="2695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cap="none" baseline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ru-RU" sz="1600" cap="none" baseline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6</a:t>
            </a:r>
            <a:r>
              <a:rPr lang="en-US" sz="1600" cap="none" baseline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ru-RU" sz="1600" cap="none" baseline="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689508" y="3314299"/>
            <a:ext cx="371532" cy="2695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solidFill>
                  <a:schemeClr val="tx2"/>
                </a:solidFill>
                <a:latin typeface="Arial Narrow" panose="020B0606020202030204" pitchFamily="34" charset="0"/>
              </a:rPr>
              <a:t>2</a:t>
            </a:r>
            <a:r>
              <a:rPr lang="en-US" sz="1600" cap="none" baseline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ru-RU" sz="1600" cap="none" baseline="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97284" y="2311705"/>
            <a:ext cx="371532" cy="2695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600" cap="none" baseline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en-US" sz="1600" cap="none" baseline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ru-RU" sz="1600" cap="none" baseline="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24570" y="2641915"/>
            <a:ext cx="371532" cy="2695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600" cap="none" baseline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en-US" sz="1600" cap="none" baseline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1%</a:t>
            </a:r>
            <a:endParaRPr lang="ru-RU" sz="1600" cap="none" baseline="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83050" y="3002836"/>
            <a:ext cx="272664" cy="26950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cap="none" baseline="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2%</a:t>
            </a:r>
            <a:endParaRPr lang="ru-RU" sz="1600" cap="none" baseline="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565953" y="4711536"/>
            <a:ext cx="0" cy="1738766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261806" y="4707222"/>
            <a:ext cx="1432144" cy="2228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777">
              <a:lnSpc>
                <a:spcPct val="80000"/>
              </a:lnSpc>
            </a:pPr>
            <a:r>
              <a:rPr lang="en-US" sz="1950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15</a:t>
            </a:r>
            <a:r>
              <a:rPr lang="ru-RU" sz="1950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,1</a:t>
            </a:r>
            <a:r>
              <a:rPr lang="en-US" sz="1950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%</a:t>
            </a:r>
            <a:endParaRPr lang="ru-RU" sz="195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ru-RU" sz="1400" b="1" dirty="0" smtClean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r>
              <a:rPr lang="ru-RU" sz="1400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доля проблемной ссудной задолженности</a:t>
            </a:r>
            <a:endParaRPr lang="ru-RU" sz="65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ru-RU" sz="65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en-US" sz="650" b="1" dirty="0" smtClean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en-US" sz="65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en-US" sz="650" b="1" dirty="0" smtClean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en-US" sz="65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ru-RU" sz="65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r>
              <a:rPr lang="en-US" sz="1625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18</a:t>
            </a:r>
            <a:r>
              <a:rPr lang="ru-RU" sz="1625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,</a:t>
            </a:r>
            <a:r>
              <a:rPr lang="en-US" sz="1625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6</a:t>
            </a:r>
            <a:r>
              <a:rPr lang="ru-RU" sz="1625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% </a:t>
            </a:r>
          </a:p>
          <a:p>
            <a:pPr algn="ctr" defTabSz="653777">
              <a:lnSpc>
                <a:spcPct val="80000"/>
              </a:lnSpc>
            </a:pPr>
            <a:r>
              <a:rPr lang="ru-RU" sz="1400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по банкам </a:t>
            </a:r>
          </a:p>
          <a:p>
            <a:pPr algn="ctr" defTabSz="653777">
              <a:lnSpc>
                <a:spcPct val="80000"/>
              </a:lnSpc>
            </a:pPr>
            <a:r>
              <a:rPr lang="ru-RU" sz="1400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Службы</a:t>
            </a:r>
            <a:endParaRPr lang="ru-RU" sz="1400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pPr algn="ctr" defTabSz="653777">
              <a:lnSpc>
                <a:spcPct val="80000"/>
              </a:lnSpc>
            </a:pPr>
            <a:endParaRPr lang="ru-RU" sz="1138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142413" y="4651634"/>
            <a:ext cx="1432144" cy="2228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777">
              <a:lnSpc>
                <a:spcPct val="80000"/>
              </a:lnSpc>
            </a:pPr>
            <a:r>
              <a:rPr lang="ru-RU" sz="1950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5,4</a:t>
            </a:r>
            <a:r>
              <a:rPr lang="en-US" sz="1950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%</a:t>
            </a:r>
            <a:endParaRPr lang="ru-RU" sz="195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ru-RU" sz="1400" b="1" dirty="0" smtClean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r>
              <a:rPr lang="ru-RU" sz="1400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доля просроченной ссудной задолженности</a:t>
            </a:r>
            <a:endParaRPr lang="ru-RU" sz="65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ru-RU" sz="65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en-US" sz="650" b="1" dirty="0" smtClean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en-US" sz="650" b="1" dirty="0" smtClean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en-US" sz="65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endParaRPr lang="ru-RU" sz="65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r>
              <a:rPr lang="en-US" sz="1625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7</a:t>
            </a:r>
            <a:r>
              <a:rPr lang="ru-RU" sz="1625" b="1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,7% </a:t>
            </a:r>
            <a:endParaRPr lang="ru-RU" sz="1625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algn="ctr" defTabSz="653777">
              <a:lnSpc>
                <a:spcPct val="80000"/>
              </a:lnSpc>
            </a:pP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по </a:t>
            </a:r>
            <a:r>
              <a:rPr lang="ru-RU" sz="1400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банкам </a:t>
            </a:r>
          </a:p>
          <a:p>
            <a:pPr algn="ctr" defTabSz="653777">
              <a:lnSpc>
                <a:spcPct val="80000"/>
              </a:lnSpc>
            </a:pPr>
            <a:r>
              <a:rPr lang="ru-RU" sz="1400" dirty="0" smtClean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Службы</a:t>
            </a:r>
            <a:endParaRPr lang="ru-RU" sz="1400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pPr algn="ctr" defTabSz="653777">
              <a:lnSpc>
                <a:spcPct val="80000"/>
              </a:lnSpc>
            </a:pPr>
            <a:endParaRPr lang="ru-RU" sz="1138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692329" y="4738426"/>
            <a:ext cx="0" cy="1738766"/>
          </a:xfrm>
          <a:prstGeom prst="line">
            <a:avLst/>
          </a:prstGeom>
          <a:ln w="31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0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7C7245-42DB-42DD-A6F0-91BD6019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948004"/>
            <a:ext cx="11325224" cy="404646"/>
          </a:xfrm>
        </p:spPr>
        <p:txBody>
          <a:bodyPr/>
          <a:lstStyle/>
          <a:p>
            <a:pPr algn="just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Индикаторами поведенческого надзора являются рост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числа жалоб потребителей финансовых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услуг и снижение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уровня удовлетворенности потребителей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ABC099-581D-498B-BCA0-B95E79EC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6081" y="363978"/>
            <a:ext cx="8439150" cy="454014"/>
          </a:xfrm>
        </p:spPr>
        <p:txBody>
          <a:bodyPr anchor="ctr"/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АКТУАЛЬНЫЕ ПРОБЛЕМЫ В СФЕРЕ ПОВЕДЕНЧЕСКОГО НАДЗОРА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58546A0-F491-4C9C-8263-56D8A02928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236" y="1488238"/>
            <a:ext cx="11083289" cy="792940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None/>
              <a:tabLst>
                <a:tab pos="457200" algn="l"/>
              </a:tabLst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	В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отношении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КО за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2018 год поступило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130,3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тыс. жалоб, что на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6,6%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 больше, чем в 2017 году. Проблемы с потребительским кредитованием остаются наиболее крупным сегментом в структуре жалоб на кредитные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организации. В 2018 году по данной тематике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 получено 51,8 тыс.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жалоб, что составило 39,7% от общего объема. </a:t>
            </a:r>
            <a:endParaRPr lang="ru-RU" sz="1200" dirty="0"/>
          </a:p>
          <a:p>
            <a:pPr marL="216000" lvl="0" indent="-21600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300" dirty="0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0720" y="447291"/>
            <a:ext cx="480239" cy="365125"/>
          </a:xfrm>
        </p:spPr>
        <p:txBody>
          <a:bodyPr/>
          <a:lstStyle/>
          <a:p>
            <a:r>
              <a:rPr lang="ru-RU" sz="1050" dirty="0" smtClean="0"/>
              <a:t>11</a:t>
            </a:r>
            <a:endParaRPr lang="ru-RU" sz="10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282"/>
            <a:ext cx="1219200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quarter" idx="13"/>
          </p:nvPr>
        </p:nvSpPr>
        <p:spPr>
          <a:xfrm>
            <a:off x="2560247" y="326950"/>
            <a:ext cx="8277188" cy="521731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АКТУАЛЬНЫЕ ПРОБЛЕМЫ В СФЕРЕ ПОВЕДЕНЧЕСКОГО НАДЗОРА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00429" y="1023836"/>
            <a:ext cx="7345345" cy="20255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endPos="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804649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«МИССЕЛИНГ» – недобросовестная практика продаж потребителям финансовых продуктов (услуг)  в части не предоставления полной, прозрачной и ясной информации о характере финансовой услуги и условиях финансового продукта, а  также о сопутствующих им рисках, их стоимости и иных существенных условиях </a:t>
            </a:r>
          </a:p>
          <a:p>
            <a:pPr algn="just" defTabSz="804649"/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Актуальность – при реализации КО небанковских  продуктов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1982" y="1235043"/>
            <a:ext cx="2783394" cy="135483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endPos="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АКТУАЛЬНАЯ ПРОБЛЕМА В ОБЛАСТИ ОКАЗАНИЯ ФИНАНСОВЫХ УСЛУГ КО </a:t>
            </a: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230" y="4130030"/>
            <a:ext cx="2080010" cy="1694273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29521" y="3574168"/>
            <a:ext cx="11389258" cy="3158228"/>
          </a:xfrm>
          <a:prstGeom prst="roundRect">
            <a:avLst/>
          </a:prstGeom>
          <a:noFill/>
          <a:ln w="127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06331" y="3642013"/>
            <a:ext cx="8648869" cy="59521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endPos="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ПОВЕДЕНЧЕСКИЙ НАДЗОР В ОБЛАСТИ ПРОДАЖ ФИНАНСОВЫХ ПРОДУКТОВ И ОКАЗАНИЯ ФИНАНСОВЫХ УСЛУГ КО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982" y="4431769"/>
            <a:ext cx="9443218" cy="13163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Меморандум о взаимодействии ассоциаций, объединяющих кредитные организации, и саморегулируемых организаций в сфере финансового рынка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Рекомендации Банка России о продаже финансовых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продуктов</a:t>
            </a:r>
          </a:p>
          <a:p>
            <a:pPr indent="271463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Информационные письма Банка России: </a:t>
            </a:r>
          </a:p>
          <a:p>
            <a:pPr marL="614363" indent="-342900">
              <a:buFont typeface="Wingdings" panose="05000000000000000000" pitchFamily="2" charset="2"/>
              <a:buChar char="ü"/>
              <a:tabLst>
                <a:tab pos="271463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28.11.2018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№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ИН-01-59/69 </a:t>
            </a:r>
            <a:endParaRPr lang="ru-RU" sz="2000" dirty="0"/>
          </a:p>
          <a:p>
            <a:pPr marL="614363" indent="-342900">
              <a:buFont typeface="Wingdings" panose="05000000000000000000" pitchFamily="2" charset="2"/>
              <a:buChar char="ü"/>
              <a:tabLst>
                <a:tab pos="271463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17.12.2018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№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ИН-01-59/74</a:t>
            </a:r>
          </a:p>
          <a:p>
            <a:pPr marL="614363" indent="-342900">
              <a:buFont typeface="Wingdings" panose="05000000000000000000" pitchFamily="2" charset="2"/>
              <a:buChar char="ü"/>
              <a:tabLst>
                <a:tab pos="271463" algn="l"/>
              </a:tabLs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23.01.2019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№ ИН-06-59/3</a:t>
            </a: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3339285" y="1510666"/>
            <a:ext cx="817235" cy="705476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26120" y="439935"/>
            <a:ext cx="480239" cy="365125"/>
          </a:xfrm>
        </p:spPr>
        <p:txBody>
          <a:bodyPr/>
          <a:lstStyle/>
          <a:p>
            <a:r>
              <a:rPr lang="ru-RU" sz="1050" dirty="0" smtClean="0"/>
              <a:t>12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5246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quarter" idx="13"/>
          </p:nvPr>
        </p:nvSpPr>
        <p:spPr>
          <a:xfrm>
            <a:off x="2535658" y="346000"/>
            <a:ext cx="8277188" cy="521731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АКТУАЛЬНЫЕ ПРОБЛЕМЫ В СФЕРЕ ПОВЕДЕНЧЕСКОГО НАДЗОРА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05498"/>
              </p:ext>
            </p:extLst>
          </p:nvPr>
        </p:nvGraphicFramePr>
        <p:xfrm>
          <a:off x="0" y="1313262"/>
          <a:ext cx="12184380" cy="5353899"/>
        </p:xfrm>
        <a:graphic>
          <a:graphicData uri="http://schemas.openxmlformats.org/drawingml/2006/table">
            <a:tbl>
              <a:tblPr firstCol="1">
                <a:tableStyleId>{21E4AEA4-8DFA-4A89-87EB-49C32662AFE0}</a:tableStyleId>
              </a:tblPr>
              <a:tblGrid>
                <a:gridCol w="2065867"/>
                <a:gridCol w="10118513"/>
              </a:tblGrid>
              <a:tr h="208187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Письмо Банка России от 28.11.2018 № ИН-01-59/69 «О продаже финансовых продуктов»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Реализация КО финансовых инструментов должна осуществляться в соответствии с принципами:</a:t>
                      </a:r>
                    </a:p>
                    <a:p>
                      <a:pPr marL="285750" indent="-28575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отсутствия навязывания финансового продукта;</a:t>
                      </a:r>
                    </a:p>
                    <a:p>
                      <a:pPr marL="285750" indent="-28575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обеспечения надлежащего информирования граждан о предлагаемом финансовом продукте, включая предоставление сведений в отношении:</a:t>
                      </a:r>
                    </a:p>
                    <a:p>
                      <a:pPr marL="0"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 характеристик финансового продукта;</a:t>
                      </a:r>
                    </a:p>
                    <a:p>
                      <a:pPr marL="0"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 расходов, связанных с приобретением, владением и продажей финансового продукта (виды, порядок их формирования); </a:t>
                      </a:r>
                    </a:p>
                    <a:p>
                      <a:pPr marL="0"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 сроков действия финансового продукта; </a:t>
                      </a:r>
                    </a:p>
                    <a:p>
                      <a:pPr marL="0"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 возможности, условий и порядка досрочной продажи финансового продукта (расторжения соответствующего договора), в том числе порядка возврата денежных средств (имущества), компенсации затрат, понесенных в связи с его приобретением, всех связанных с этим издержек;</a:t>
                      </a:r>
                    </a:p>
                    <a:p>
                      <a:pPr marL="0"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 всех существенных рисков, связанных с финансовым продуктом.</a:t>
                      </a:r>
                    </a:p>
                  </a:txBody>
                  <a:tcPr/>
                </a:tc>
              </a:tr>
              <a:tr h="1473708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Письмо Банка России от 17.12.2018 № ИН-01-59/74 «Об информировании физических лиц о рисках, связанных с приобретением векселей»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90000"/>
                        </a:lnSpc>
                        <a:spcAft>
                          <a:spcPts val="30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</a:t>
                      </a:r>
                      <a:r>
                        <a:rPr lang="ru-RU" sz="1400" b="0" i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реализации векселей физическим лицам </a:t>
                      </a:r>
                      <a:r>
                        <a:rPr lang="ru-RU" sz="1400" b="0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доводить в письменной форме информацию:</a:t>
                      </a:r>
                    </a:p>
                    <a:p>
                      <a:pPr marL="285750" indent="-28575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 приобретаемых векселях; </a:t>
                      </a:r>
                    </a:p>
                    <a:p>
                      <a:pPr marL="285750" indent="-28575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 рисках, связанных с таким приобретением (риск неплатежеспособности векселедателя (иного лица, обязанного по векселю), </a:t>
                      </a:r>
                      <a:endParaRPr lang="en-US" sz="1400" b="0" i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 отсутствии страхования обязательств по векселю в соответствии с ФЗ № 177-ФЗ, </a:t>
                      </a:r>
                      <a:endParaRPr lang="en-US" sz="1400" b="0" i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ru-RU" sz="1400" b="0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</a:t>
                      </a:r>
                      <a:r>
                        <a:rPr lang="ru-RU" sz="1400" b="0" i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отсутствии обязательств по векселю со стороны КО, если КО не является векселедателем (лицом, обязанным по векселю).</a:t>
                      </a:r>
                    </a:p>
                  </a:txBody>
                  <a:tcPr/>
                </a:tc>
              </a:tr>
              <a:tr h="753534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Письмо Банка России от 23.01.2019 № ИН-06-59/3 «О доведении КО до клиентов информации о минимальной гарантированной процентной ставке по вкладу (счету)»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  <a:buClr>
                          <a:schemeClr val="accent2">
                            <a:lumMod val="50000"/>
                          </a:schemeClr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ru-RU" sz="1400" b="0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Рекомендовано доводить до вкладчиков информацию о минимальной гарантированной процентной ставке по вкладу в договоре банковского вклада в связи с участившимися случаями предложения кредитными организациями размещения денежных средств физическими лицами во вклады (на счета), условия которых предусматривают возможность увеличения процентной ставки в случае соблюдения указанными лицами (далее – вкладчики) определенных условий, предусмотренных договором банковского вклада (счета).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69640" y="943930"/>
            <a:ext cx="10728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Рекомендации Банка России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 вопросам  продаж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финансовых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продуктов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9187" y="424302"/>
            <a:ext cx="480239" cy="365125"/>
          </a:xfrm>
        </p:spPr>
        <p:txBody>
          <a:bodyPr/>
          <a:lstStyle/>
          <a:p>
            <a:r>
              <a:rPr lang="ru-RU" sz="1050" dirty="0" smtClean="0"/>
              <a:t>13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8471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593887" y="412600"/>
            <a:ext cx="6725215" cy="333123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 Narrow" panose="020B0606020202030204" pitchFamily="34" charset="0"/>
              </a:rPr>
              <a:t>Пропорциональное регулирование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6800" y="784694"/>
            <a:ext cx="9829801" cy="681988"/>
          </a:xfrm>
          <a:prstGeom prst="roundRect">
            <a:avLst/>
          </a:prstGeom>
          <a:solidFill>
            <a:srgbClr val="2F71B3"/>
          </a:solidFill>
          <a:ln>
            <a:solidFill>
              <a:srgbClr val="2F71B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 defTabSz="804609"/>
            <a:endParaRPr lang="ru-RU" sz="1467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04609"/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банков с базовой лицензией</a:t>
            </a:r>
          </a:p>
          <a:p>
            <a:pPr algn="ctr" defTabSz="804609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6800" y="1532462"/>
            <a:ext cx="2133601" cy="5096933"/>
          </a:xfrm>
          <a:prstGeom prst="roundRect">
            <a:avLst>
              <a:gd name="adj" fmla="val 7971"/>
            </a:avLst>
          </a:prstGeom>
          <a:solidFill>
            <a:srgbClr val="DAE5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lnSpc>
                <a:spcPct val="90000"/>
              </a:lnSpc>
            </a:pPr>
            <a:r>
              <a:rPr lang="ru-RU" sz="2133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Обязанность соблюдения </a:t>
            </a:r>
            <a:endParaRPr lang="ru-RU" sz="2133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2133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5 нормативов </a:t>
            </a:r>
            <a:r>
              <a:rPr lang="ru-RU" sz="2133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на ежедневной основе: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55334" y="3159192"/>
            <a:ext cx="1890695" cy="1074136"/>
          </a:xfrm>
          <a:prstGeom prst="roundRect">
            <a:avLst>
              <a:gd name="adj" fmla="val 13389"/>
            </a:avLst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l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>
              <a:spcAft>
                <a:spcPts val="800"/>
              </a:spcAft>
            </a:pPr>
            <a:r>
              <a:rPr lang="ru-RU" sz="2000" dirty="0">
                <a:latin typeface="Arial Narrow" panose="020B0606020202030204" pitchFamily="34" charset="0"/>
              </a:rPr>
              <a:t>Капитал </a:t>
            </a:r>
          </a:p>
          <a:p>
            <a:pPr algn="ctr"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Н1.0</a:t>
            </a:r>
            <a:r>
              <a:rPr lang="ru-RU" sz="20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 ≥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8%</a:t>
            </a:r>
            <a:endParaRPr lang="ru-RU" sz="2000" dirty="0">
              <a:latin typeface="Arial Narrow" panose="020B060602020203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Н1.2 </a:t>
            </a:r>
            <a:r>
              <a:rPr lang="ru-RU" sz="20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≥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6%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55334" y="4400888"/>
            <a:ext cx="1890693" cy="793605"/>
          </a:xfrm>
          <a:prstGeom prst="roundRect">
            <a:avLst>
              <a:gd name="adj" fmla="val 13389"/>
            </a:avLst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l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>
              <a:spcAft>
                <a:spcPts val="800"/>
              </a:spcAft>
            </a:pPr>
            <a:r>
              <a:rPr lang="ru-RU" sz="2000" dirty="0">
                <a:latin typeface="Arial Narrow" panose="020B0606020202030204" pitchFamily="34" charset="0"/>
              </a:rPr>
              <a:t>Ликвидность</a:t>
            </a:r>
          </a:p>
          <a:p>
            <a:pPr algn="ctr"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Н3 </a:t>
            </a:r>
            <a:r>
              <a:rPr lang="ru-RU" sz="20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≥ </a:t>
            </a:r>
            <a:r>
              <a:rPr lang="ru-RU" sz="200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50%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55334" y="5353190"/>
            <a:ext cx="1890693" cy="1174605"/>
          </a:xfrm>
          <a:prstGeom prst="roundRect">
            <a:avLst>
              <a:gd name="adj" fmla="val 13389"/>
            </a:avLst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l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Концентрация кредитного риска</a:t>
            </a:r>
          </a:p>
          <a:p>
            <a:pPr lvl="0" algn="ctr"/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Н6 </a:t>
            </a:r>
            <a:r>
              <a:rPr lang="ru-RU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≤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20%</a:t>
            </a:r>
          </a:p>
          <a:p>
            <a:pPr lvl="0" algn="ctr"/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Н25 </a:t>
            </a:r>
            <a:r>
              <a:rPr lang="ru-RU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≤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20%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21200" y="1540928"/>
            <a:ext cx="2737240" cy="5096933"/>
          </a:xfrm>
          <a:prstGeom prst="roundRect">
            <a:avLst>
              <a:gd name="adj" fmla="val 7971"/>
            </a:avLst>
          </a:prstGeom>
          <a:solidFill>
            <a:srgbClr val="DAE5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r>
              <a:rPr lang="ru-RU" sz="2133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Субординированные инструменты (Положение Банка России № 646-П)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99287" y="2991605"/>
            <a:ext cx="2192867" cy="711105"/>
          </a:xfrm>
          <a:prstGeom prst="roundRect">
            <a:avLst>
              <a:gd name="adj" fmla="val 13389"/>
            </a:avLst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l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Изменение триггера</a:t>
            </a:r>
          </a:p>
          <a:p>
            <a:pPr lvl="0" algn="ctr"/>
            <a:r>
              <a:rPr lang="ru-RU" dirty="0">
                <a:latin typeface="Arial Narrow" panose="020B0606020202030204" pitchFamily="34" charset="0"/>
              </a:rPr>
              <a:t>Н1.1 </a:t>
            </a:r>
            <a:r>
              <a:rPr lang="ru-RU" b="1" dirty="0">
                <a:latin typeface="Arial Narrow" panose="020B0606020202030204" pitchFamily="34" charset="0"/>
              </a:rPr>
              <a:t>→</a:t>
            </a:r>
            <a:r>
              <a:rPr lang="ru-RU" dirty="0">
                <a:latin typeface="Arial Narrow" panose="020B0606020202030204" pitchFamily="34" charset="0"/>
              </a:rPr>
              <a:t> Н1.2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5572" y="4293789"/>
            <a:ext cx="2500296" cy="2259407"/>
          </a:xfrm>
          <a:prstGeom prst="roundRect">
            <a:avLst>
              <a:gd name="adj" fmla="val 13389"/>
            </a:avLst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l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lvl="0" algn="ctr"/>
            <a:r>
              <a:rPr lang="ru-RU" sz="1467" dirty="0">
                <a:latin typeface="Arial Narrow" panose="020B0606020202030204" pitchFamily="34" charset="0"/>
              </a:rPr>
              <a:t>Необходимость внесения изменений в действующие договоры </a:t>
            </a:r>
          </a:p>
          <a:p>
            <a:pPr lvl="0" algn="ctr"/>
            <a:r>
              <a:rPr lang="ru-RU" sz="1467" b="1" dirty="0">
                <a:latin typeface="Arial Narrow" panose="020B0606020202030204" pitchFamily="34" charset="0"/>
              </a:rPr>
              <a:t>или</a:t>
            </a:r>
          </a:p>
          <a:p>
            <a:pPr lvl="0" algn="ctr"/>
            <a:r>
              <a:rPr lang="ru-RU" sz="1467" dirty="0" smtClean="0">
                <a:latin typeface="Arial Narrow" panose="020B0606020202030204" pitchFamily="34" charset="0"/>
              </a:rPr>
              <a:t>отражение </a:t>
            </a:r>
            <a:r>
              <a:rPr lang="ru-RU" sz="1467" dirty="0">
                <a:latin typeface="Arial Narrow" panose="020B0606020202030204" pitchFamily="34" charset="0"/>
              </a:rPr>
              <a:t>субординированного инструмента в размере </a:t>
            </a:r>
            <a:r>
              <a:rPr lang="ru-RU" sz="1467" b="1" dirty="0">
                <a:latin typeface="Arial Narrow" panose="020B0606020202030204" pitchFamily="34" charset="0"/>
              </a:rPr>
              <a:t>40%</a:t>
            </a:r>
            <a:r>
              <a:rPr lang="ru-RU" sz="1467" dirty="0">
                <a:latin typeface="Arial Narrow" panose="020B0606020202030204" pitchFamily="34" charset="0"/>
              </a:rPr>
              <a:t> от сложившейся </a:t>
            </a:r>
            <a:r>
              <a:rPr lang="ru-RU" sz="1467" b="1" dirty="0">
                <a:latin typeface="Arial Narrow" panose="020B0606020202030204" pitchFamily="34" charset="0"/>
              </a:rPr>
              <a:t>величины и далее </a:t>
            </a:r>
            <a:r>
              <a:rPr lang="ru-RU" sz="1467" dirty="0">
                <a:latin typeface="Arial Narrow" panose="020B0606020202030204" pitchFamily="34" charset="0"/>
              </a:rPr>
              <a:t>ежегодное</a:t>
            </a:r>
          </a:p>
          <a:p>
            <a:pPr lvl="0" algn="ctr"/>
            <a:r>
              <a:rPr lang="ru-RU" sz="1467" b="1" dirty="0">
                <a:latin typeface="Arial Narrow" panose="020B0606020202030204" pitchFamily="34" charset="0"/>
              </a:rPr>
              <a:t>дисконтирование по </a:t>
            </a:r>
            <a:r>
              <a:rPr lang="ru-RU" sz="1467" dirty="0">
                <a:latin typeface="Arial Narrow" panose="020B0606020202030204" pitchFamily="34" charset="0"/>
              </a:rPr>
              <a:t>10%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06734" y="1532462"/>
            <a:ext cx="2630077" cy="5096933"/>
          </a:xfrm>
          <a:prstGeom prst="roundRect">
            <a:avLst>
              <a:gd name="adj" fmla="val 7971"/>
            </a:avLst>
          </a:prstGeom>
          <a:solidFill>
            <a:srgbClr val="DAE5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lnSpc>
                <a:spcPct val="90000"/>
              </a:lnSpc>
            </a:pPr>
            <a:r>
              <a:rPr lang="ru-RU" sz="2133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Особенности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04546" y="1941667"/>
            <a:ext cx="2446439" cy="1344072"/>
          </a:xfrm>
          <a:prstGeom prst="roundRect">
            <a:avLst>
              <a:gd name="adj" fmla="val 13389"/>
            </a:avLst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l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 defTabSz="804609"/>
            <a:r>
              <a:rPr lang="ru-RU" sz="1600" dirty="0">
                <a:latin typeface="Arial Narrow" panose="020B0606020202030204" pitchFamily="34" charset="0"/>
              </a:rPr>
              <a:t>Сокращенное количество показателей, участвующих в расчете обобщающих результатов по группе показателей РГА и РГЛ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402139" y="3387797"/>
            <a:ext cx="2446437" cy="1102524"/>
          </a:xfrm>
          <a:prstGeom prst="roundRect">
            <a:avLst>
              <a:gd name="adj" fmla="val 13389"/>
            </a:avLst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l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lvl="0" algn="ctr"/>
            <a:r>
              <a:rPr lang="ru-RU" sz="1600" dirty="0">
                <a:latin typeface="Arial Narrow" panose="020B0606020202030204" pitchFamily="34" charset="0"/>
              </a:rPr>
              <a:t>Возможность совмещения руководителей СВК и СВА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982200" y="1532462"/>
            <a:ext cx="2184400" cy="5096933"/>
          </a:xfrm>
          <a:prstGeom prst="roundRect">
            <a:avLst>
              <a:gd name="adj" fmla="val 7971"/>
            </a:avLst>
          </a:prstGeom>
          <a:solidFill>
            <a:srgbClr val="DAE5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r>
              <a:rPr lang="ru-RU" sz="2133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Профиль деятельности заемщика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57612" y="2717795"/>
            <a:ext cx="2016000" cy="1961363"/>
          </a:xfrm>
          <a:prstGeom prst="roundRect">
            <a:avLst>
              <a:gd name="adj" fmla="val 13389"/>
            </a:avLst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l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lvl="0"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Профильные заемщики: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физические лица, субъекты МСП, ГУП или МУП;</a:t>
            </a:r>
          </a:p>
          <a:p>
            <a:pPr lvl="0"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непрофильные заемщики: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все остальные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89363" y="4779998"/>
            <a:ext cx="2016000" cy="1773197"/>
          </a:xfrm>
          <a:prstGeom prst="roundRect">
            <a:avLst>
              <a:gd name="adj" fmla="val 13389"/>
            </a:avLst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l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lvl="0" algn="ctr"/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Операции с НКО НКЦ (АО)</a:t>
            </a:r>
          </a:p>
          <a:p>
            <a:pPr lvl="0" algn="ctr"/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не являются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профильными для банков с базовой лицензией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736970" y="3795965"/>
            <a:ext cx="317501" cy="454296"/>
          </a:xfrm>
          <a:prstGeom prst="downArrow">
            <a:avLst/>
          </a:prstGeom>
          <a:gradFill>
            <a:gsLst>
              <a:gs pos="0">
                <a:schemeClr val="bg2"/>
              </a:gs>
              <a:gs pos="50000">
                <a:schemeClr val="bg2">
                  <a:lumMod val="90000"/>
                </a:schemeClr>
              </a:gs>
              <a:gs pos="100000">
                <a:schemeClr val="bg2"/>
              </a:gs>
            </a:gsLst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 defTabSz="804609"/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6200" y="1532462"/>
            <a:ext cx="2133601" cy="5096933"/>
          </a:xfrm>
          <a:prstGeom prst="roundRect">
            <a:avLst>
              <a:gd name="adj" fmla="val 7971"/>
            </a:avLst>
          </a:prstGeom>
          <a:gradFill>
            <a:gsLst>
              <a:gs pos="0">
                <a:schemeClr val="accent2"/>
              </a:gs>
              <a:gs pos="15000">
                <a:srgbClr val="85C2FF"/>
              </a:gs>
              <a:gs pos="46000">
                <a:srgbClr val="C4D6EB"/>
              </a:gs>
              <a:gs pos="100000">
                <a:srgbClr val="5AA2AE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lnSpc>
                <a:spcPct val="90000"/>
              </a:lnSpc>
            </a:pPr>
            <a:endParaRPr lang="ru-RU" sz="2133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6199" y="784694"/>
            <a:ext cx="2133599" cy="681988"/>
          </a:xfrm>
          <a:prstGeom prst="roundRect">
            <a:avLst/>
          </a:prstGeom>
          <a:solidFill>
            <a:srgbClr val="5AA2AE"/>
          </a:solidFill>
          <a:ln>
            <a:solidFill>
              <a:srgbClr val="5AA2A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 defTabSz="804609"/>
            <a:endParaRPr lang="ru-RU" sz="1467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04609"/>
            <a:r>
              <a:rPr lang="ru-RU" sz="20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Изменение статуса КО</a:t>
            </a:r>
          </a:p>
          <a:p>
            <a:pPr algn="ctr" defTabSz="804609"/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97651" y="1811862"/>
            <a:ext cx="1890695" cy="1693332"/>
          </a:xfrm>
          <a:prstGeom prst="roundRect">
            <a:avLst>
              <a:gd name="adj" fmla="val 13389"/>
            </a:avLst>
          </a:prstGeom>
          <a:solidFill>
            <a:srgbClr val="DAE5F3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>
              <a:spcAft>
                <a:spcPts val="1600"/>
              </a:spcAft>
            </a:pPr>
            <a:r>
              <a:rPr lang="ru-RU" sz="2133" b="1" dirty="0" smtClean="0">
                <a:latin typeface="Franklin Gothic Demi" panose="020B0703020102020204" pitchFamily="34" charset="0"/>
                <a:cs typeface="Aparajita" panose="020B0604020202020204" pitchFamily="34" charset="0"/>
              </a:rPr>
              <a:t>01.06.2017</a:t>
            </a:r>
            <a:endParaRPr lang="ru-RU" sz="2400" b="1" dirty="0">
              <a:latin typeface="Franklin Gothic Demi" panose="020B07030201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Универсальные</a:t>
            </a:r>
          </a:p>
          <a:p>
            <a:pPr algn="ctr">
              <a:spcAft>
                <a:spcPts val="800"/>
              </a:spcAft>
            </a:pPr>
            <a:r>
              <a:rPr lang="ru-RU" b="1" dirty="0">
                <a:latin typeface="Arial Narrow" panose="020B0606020202030204" pitchFamily="34" charset="0"/>
              </a:rPr>
              <a:t>лицензии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97651" y="4499800"/>
            <a:ext cx="1890695" cy="1867128"/>
          </a:xfrm>
          <a:prstGeom prst="roundRect">
            <a:avLst>
              <a:gd name="adj" fmla="val 13389"/>
            </a:avLst>
          </a:prstGeom>
          <a:solidFill>
            <a:srgbClr val="DAE5F3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>
              <a:spcAft>
                <a:spcPts val="1600"/>
              </a:spcAft>
            </a:pPr>
            <a:r>
              <a:rPr lang="ru-RU" sz="2133" b="1" dirty="0">
                <a:latin typeface="Franklin Gothic Demi" panose="020B0703020102020204" pitchFamily="34" charset="0"/>
                <a:cs typeface="Aparajita" panose="020B0604020202020204" pitchFamily="34" charset="0"/>
              </a:rPr>
              <a:t>01.01.2019</a:t>
            </a:r>
            <a:endParaRPr lang="ru-RU" sz="2400" b="1" dirty="0">
              <a:latin typeface="Franklin Gothic Demi" panose="020B0703020102020204" pitchFamily="34" charset="0"/>
              <a:cs typeface="Aparajita" panose="020B0604020202020204" pitchFamily="34" charset="0"/>
            </a:endParaRPr>
          </a:p>
          <a:p>
            <a:pPr lvl="0" algn="ctr"/>
            <a:r>
              <a:rPr lang="ru-RU" b="1" dirty="0">
                <a:latin typeface="Arial Narrow" panose="020B0606020202030204" pitchFamily="34" charset="0"/>
              </a:rPr>
              <a:t>Базовые</a:t>
            </a:r>
          </a:p>
          <a:p>
            <a:pPr lvl="0" algn="ctr"/>
            <a:r>
              <a:rPr lang="ru-RU" b="1" dirty="0">
                <a:latin typeface="Arial Narrow" panose="020B0606020202030204" pitchFamily="34" charset="0"/>
              </a:rPr>
              <a:t>и </a:t>
            </a:r>
          </a:p>
          <a:p>
            <a:pPr lvl="0" algn="ctr"/>
            <a:r>
              <a:rPr lang="ru-RU" b="1" dirty="0">
                <a:latin typeface="Arial Narrow" panose="020B0606020202030204" pitchFamily="34" charset="0"/>
              </a:rPr>
              <a:t>универсальные лицензии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984248" y="3598329"/>
            <a:ext cx="317501" cy="802559"/>
          </a:xfrm>
          <a:prstGeom prst="downArrow">
            <a:avLst/>
          </a:prstGeom>
          <a:gradFill>
            <a:gsLst>
              <a:gs pos="0">
                <a:schemeClr val="bg2"/>
              </a:gs>
              <a:gs pos="50000">
                <a:schemeClr val="bg2">
                  <a:lumMod val="90000"/>
                </a:schemeClr>
              </a:gs>
              <a:gs pos="100000">
                <a:schemeClr val="bg2"/>
              </a:gs>
            </a:gsLst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 defTabSz="804609"/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410160" y="4589209"/>
            <a:ext cx="2446437" cy="933564"/>
          </a:xfrm>
          <a:prstGeom prst="roundRect">
            <a:avLst>
              <a:gd name="adj" fmla="val 13389"/>
            </a:avLst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l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lvl="0" algn="ctr"/>
            <a:r>
              <a:rPr lang="ru-RU" sz="1600" dirty="0">
                <a:latin typeface="Arial Narrow" panose="020B0606020202030204" pitchFamily="34" charset="0"/>
              </a:rPr>
              <a:t>Сокращенный перечень отчетности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426203" y="5635867"/>
            <a:ext cx="2446437" cy="891928"/>
          </a:xfrm>
          <a:prstGeom prst="roundRect">
            <a:avLst>
              <a:gd name="adj" fmla="val 13389"/>
            </a:avLst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l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lvl="0" algn="ctr"/>
            <a:r>
              <a:rPr lang="ru-RU" sz="1600" dirty="0">
                <a:latin typeface="Arial Narrow" panose="020B0606020202030204" pitchFamily="34" charset="0"/>
              </a:rPr>
              <a:t>Неприменение новых технически сложных стандартов</a:t>
            </a:r>
          </a:p>
        </p:txBody>
      </p:sp>
      <p:sp>
        <p:nvSpPr>
          <p:cNvPr id="31" name="Номер слайда 4"/>
          <p:cNvSpPr txBox="1">
            <a:spLocks/>
          </p:cNvSpPr>
          <p:nvPr/>
        </p:nvSpPr>
        <p:spPr>
          <a:xfrm>
            <a:off x="11375807" y="413575"/>
            <a:ext cx="480239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ctr" defTabSz="914400" rtl="0" eaLnBrk="1" latinLnBrk="0" hangingPunct="1">
              <a:defRPr sz="788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14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9016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>
            <a:spLocks noGrp="1"/>
          </p:cNvSpPr>
          <p:nvPr>
            <p:ph type="body" sz="quarter" idx="13"/>
          </p:nvPr>
        </p:nvSpPr>
        <p:spPr>
          <a:xfrm>
            <a:off x="2527191" y="342581"/>
            <a:ext cx="8277188" cy="521731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Пропорциональное регулирование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26120" y="439935"/>
            <a:ext cx="480239" cy="365125"/>
          </a:xfrm>
        </p:spPr>
        <p:txBody>
          <a:bodyPr/>
          <a:lstStyle/>
          <a:p>
            <a:r>
              <a:rPr lang="ru-RU" sz="1050" dirty="0" smtClean="0"/>
              <a:t>15</a:t>
            </a:r>
            <a:endParaRPr lang="ru-RU" sz="105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50259" y="977000"/>
            <a:ext cx="9854120" cy="959376"/>
          </a:xfrm>
          <a:prstGeom prst="roundRect">
            <a:avLst>
              <a:gd name="adj" fmla="val 13389"/>
            </a:avLst>
          </a:prstGeom>
          <a:solidFill>
            <a:srgbClr val="DAE5F3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lvl="0" algn="ctr" defTabSz="603487">
              <a:defRPr/>
            </a:pPr>
            <a:r>
              <a:rPr lang="ru-RU" b="1" dirty="0" smtClean="0">
                <a:solidFill>
                  <a:srgbClr val="2F71B3"/>
                </a:solidFill>
                <a:latin typeface="Arial Narrow" panose="020B0606020202030204" pitchFamily="34" charset="0"/>
              </a:rPr>
              <a:t>Заседание 18.02.2019 рабочей </a:t>
            </a:r>
            <a:r>
              <a:rPr lang="ru-RU" b="1" dirty="0">
                <a:solidFill>
                  <a:srgbClr val="2F71B3"/>
                </a:solidFill>
                <a:latin typeface="Arial Narrow" panose="020B0606020202030204" pitchFamily="34" charset="0"/>
              </a:rPr>
              <a:t>группы </a:t>
            </a:r>
            <a:r>
              <a:rPr lang="ru-RU" b="1" dirty="0" smtClean="0">
                <a:solidFill>
                  <a:srgbClr val="2F71B3"/>
                </a:solidFill>
                <a:latin typeface="Arial Narrow" panose="020B0606020202030204" pitchFamily="34" charset="0"/>
              </a:rPr>
              <a:t>регулятора </a:t>
            </a:r>
            <a:r>
              <a:rPr lang="ru-RU" b="1" dirty="0">
                <a:solidFill>
                  <a:srgbClr val="2F71B3"/>
                </a:solidFill>
                <a:latin typeface="Arial Narrow" panose="020B0606020202030204" pitchFamily="34" charset="0"/>
              </a:rPr>
              <a:t>и Ассоциации банков «Россия» по вопросам деятельности и развития банков с базовой </a:t>
            </a:r>
            <a:r>
              <a:rPr lang="ru-RU" b="1" dirty="0" smtClean="0">
                <a:solidFill>
                  <a:srgbClr val="2F71B3"/>
                </a:solidFill>
                <a:latin typeface="Arial Narrow" panose="020B0606020202030204" pitchFamily="34" charset="0"/>
              </a:rPr>
              <a:t>лицензией на уровне </a:t>
            </a:r>
            <a:r>
              <a:rPr lang="ru-RU" b="1" dirty="0">
                <a:solidFill>
                  <a:srgbClr val="2F71B3"/>
                </a:solidFill>
                <a:latin typeface="Arial Narrow" panose="020B0606020202030204" pitchFamily="34" charset="0"/>
              </a:rPr>
              <a:t>Председателя Банка </a:t>
            </a:r>
            <a:r>
              <a:rPr lang="ru-RU" b="1" dirty="0" smtClean="0">
                <a:solidFill>
                  <a:srgbClr val="2F71B3"/>
                </a:solidFill>
                <a:latin typeface="Arial Narrow" panose="020B0606020202030204" pitchFamily="34" charset="0"/>
              </a:rPr>
              <a:t>России.</a:t>
            </a:r>
            <a:endParaRPr lang="ru-RU" b="1" dirty="0">
              <a:solidFill>
                <a:srgbClr val="2F71B3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5712" y="2318846"/>
            <a:ext cx="11389258" cy="3821978"/>
          </a:xfrm>
          <a:prstGeom prst="roundRect">
            <a:avLst/>
          </a:prstGeom>
          <a:noFill/>
          <a:ln w="127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15320" y="2582324"/>
            <a:ext cx="10325033" cy="14791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2F71B3"/>
                </a:solidFill>
              </a:rPr>
              <a:t>принято решение проработать вопрос внесения изменений в регулирование, позволяющих банкам с базовой лицензией кредитовать «непрофильных», но </a:t>
            </a:r>
            <a:r>
              <a:rPr lang="ru-RU" dirty="0" err="1">
                <a:solidFill>
                  <a:srgbClr val="2F71B3"/>
                </a:solidFill>
              </a:rPr>
              <a:t>обслуживающихся</a:t>
            </a:r>
            <a:r>
              <a:rPr lang="ru-RU" dirty="0">
                <a:solidFill>
                  <a:srgbClr val="2F71B3"/>
                </a:solidFill>
              </a:rPr>
              <a:t> продолжительное время в банке заемщиков, чьи кредиты относились к I или II категории качества без применения повышенного коэффициента риска.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2F71B3"/>
                </a:solidFill>
              </a:rPr>
              <a:t>Банк России поддержал предложение банков рассматривать компании с 100% государственным участием, наряду с муниципальными и государственными унитарными предприятиями, как «профильных» заемщиков для банков с базовой лицензией, если масштаб и параметры их деятельности соответствуют деятельности субъектов МСП.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2F71B3"/>
                </a:solidFill>
              </a:rPr>
              <a:t>Банк России при участии Ассоциации банков «Россия» планирует представить Правительству предложения по расширению круга КО, включая банки с базовой лицензией, имеющих доступ к различным государственным 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23032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0921" y="2862851"/>
            <a:ext cx="12192000" cy="39565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ru-RU" sz="240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521050" y="335551"/>
            <a:ext cx="6716871" cy="521731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Внутренние процедуры оценки достаточности капитала (ВПОДК)</a:t>
            </a:r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 flipV="1">
            <a:off x="10461628" y="727075"/>
            <a:ext cx="5286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pPr defTabSz="804609"/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231346" y="878497"/>
            <a:ext cx="11386856" cy="32540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defTabSz="804609">
              <a:lnSpc>
                <a:spcPct val="80000"/>
              </a:lnSpc>
            </a:pPr>
            <a:r>
              <a:rPr lang="ru-RU" sz="20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Концепция  ВПОДК разработана в 2015 году, первая оценка осуществлена в 2017 году по итогам 2016 года</a:t>
            </a:r>
          </a:p>
        </p:txBody>
      </p:sp>
      <p:sp>
        <p:nvSpPr>
          <p:cNvPr id="272" name="Стрелка вправо 271"/>
          <p:cNvSpPr/>
          <p:nvPr/>
        </p:nvSpPr>
        <p:spPr>
          <a:xfrm>
            <a:off x="2616253" y="1371967"/>
            <a:ext cx="394932" cy="35891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804609"/>
            <a:endParaRPr lang="ru-RU" sz="16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73" name="Стрелка вправо 272"/>
          <p:cNvSpPr/>
          <p:nvPr/>
        </p:nvSpPr>
        <p:spPr>
          <a:xfrm>
            <a:off x="2594947" y="2126911"/>
            <a:ext cx="394932" cy="35891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804609"/>
            <a:endParaRPr lang="ru-RU" sz="16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74" name="Скругленный прямоугольник 273"/>
          <p:cNvSpPr/>
          <p:nvPr/>
        </p:nvSpPr>
        <p:spPr>
          <a:xfrm>
            <a:off x="1193660" y="1359012"/>
            <a:ext cx="1336915" cy="452959"/>
          </a:xfrm>
          <a:prstGeom prst="roundRect">
            <a:avLst>
              <a:gd name="adj" fmla="val 16346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5392D1"/>
            </a:solidFill>
            <a:prstDash val="solid"/>
          </a:ln>
          <a:effectLst/>
        </p:spPr>
        <p:txBody>
          <a:bodyPr lIns="91439" tIns="45719" rIns="91439" bIns="45719" rtlCol="0" anchor="ctr"/>
          <a:lstStyle/>
          <a:p>
            <a:pPr algn="ctr" defTabSz="914349">
              <a:defRPr/>
            </a:pPr>
            <a:r>
              <a:rPr lang="en-US" sz="2400" kern="0" dirty="0">
                <a:solidFill>
                  <a:srgbClr val="89B4E0">
                    <a:lumMod val="50000"/>
                  </a:srgbClr>
                </a:solidFill>
                <a:latin typeface="Arial Narrow" pitchFamily="34" charset="0"/>
                <a:cs typeface="Arial" panose="020B0604020202020204" pitchFamily="34" charset="0"/>
              </a:rPr>
              <a:t>2017 </a:t>
            </a:r>
            <a:r>
              <a:rPr lang="ru-RU" sz="2400" kern="0" dirty="0">
                <a:solidFill>
                  <a:srgbClr val="89B4E0">
                    <a:lumMod val="50000"/>
                  </a:srgbClr>
                </a:solidFill>
                <a:latin typeface="Arial Narrow" pitchFamily="34" charset="0"/>
                <a:cs typeface="Arial" panose="020B0604020202020204" pitchFamily="34" charset="0"/>
              </a:rPr>
              <a:t>год</a:t>
            </a:r>
          </a:p>
        </p:txBody>
      </p:sp>
      <p:sp>
        <p:nvSpPr>
          <p:cNvPr id="275" name="Скругленный прямоугольник 274"/>
          <p:cNvSpPr/>
          <p:nvPr/>
        </p:nvSpPr>
        <p:spPr>
          <a:xfrm>
            <a:off x="1193660" y="2126911"/>
            <a:ext cx="1336915" cy="452959"/>
          </a:xfrm>
          <a:prstGeom prst="roundRect">
            <a:avLst>
              <a:gd name="adj" fmla="val 15924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lIns="91439" tIns="45719" rIns="91439" bIns="45719" rtlCol="0" anchor="ctr"/>
          <a:lstStyle/>
          <a:p>
            <a:pPr algn="ctr" defTabSz="914349">
              <a:lnSpc>
                <a:spcPct val="80000"/>
              </a:lnSpc>
            </a:pPr>
            <a:r>
              <a:rPr lang="ru-RU" sz="2400" kern="0" dirty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2018 год</a:t>
            </a:r>
          </a:p>
        </p:txBody>
      </p:sp>
      <p:sp>
        <p:nvSpPr>
          <p:cNvPr id="276" name="Скругленный прямоугольник 275"/>
          <p:cNvSpPr/>
          <p:nvPr/>
        </p:nvSpPr>
        <p:spPr>
          <a:xfrm>
            <a:off x="3144953" y="1334863"/>
            <a:ext cx="3134324" cy="461047"/>
          </a:xfrm>
          <a:prstGeom prst="roundRect">
            <a:avLst>
              <a:gd name="adj" fmla="val 16346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5392D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349">
              <a:defRPr/>
            </a:pPr>
            <a:r>
              <a:rPr lang="ru-RU" sz="1400" kern="0" dirty="0">
                <a:solidFill>
                  <a:srgbClr val="89B4E0">
                    <a:lumMod val="50000"/>
                  </a:srgbClr>
                </a:solidFill>
                <a:latin typeface="Arial Narrow" pitchFamily="34" charset="0"/>
                <a:cs typeface="Arial" panose="020B0604020202020204" pitchFamily="34" charset="0"/>
              </a:rPr>
              <a:t>Оценка Банком России ВПОДК крупнейших КО на соло-основе (19 банков)</a:t>
            </a:r>
          </a:p>
        </p:txBody>
      </p:sp>
      <p:sp>
        <p:nvSpPr>
          <p:cNvPr id="277" name="Скругленный прямоугольник 276"/>
          <p:cNvSpPr/>
          <p:nvPr/>
        </p:nvSpPr>
        <p:spPr>
          <a:xfrm>
            <a:off x="3122350" y="1970996"/>
            <a:ext cx="3197388" cy="794147"/>
          </a:xfrm>
          <a:prstGeom prst="roundRect">
            <a:avLst>
              <a:gd name="adj" fmla="val 15924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349">
              <a:lnSpc>
                <a:spcPct val="80000"/>
              </a:lnSpc>
            </a:pPr>
            <a:r>
              <a:rPr lang="ru-RU" sz="1467" kern="0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Оценка Банком России ВПОДК КО, имеющих статус банка с универсальной лицензией на соло-основе</a:t>
            </a:r>
          </a:p>
        </p:txBody>
      </p:sp>
      <p:sp>
        <p:nvSpPr>
          <p:cNvPr id="278" name="Стрелка вправо 277"/>
          <p:cNvSpPr/>
          <p:nvPr/>
        </p:nvSpPr>
        <p:spPr>
          <a:xfrm>
            <a:off x="6396447" y="1371967"/>
            <a:ext cx="394932" cy="35891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804609"/>
            <a:endParaRPr lang="ru-RU" sz="16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79" name="Стрелка вправо 278"/>
          <p:cNvSpPr/>
          <p:nvPr/>
        </p:nvSpPr>
        <p:spPr>
          <a:xfrm>
            <a:off x="6396446" y="2126911"/>
            <a:ext cx="394932" cy="35891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804609"/>
            <a:endParaRPr lang="ru-RU" sz="160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80" name="Скругленный прямоугольник 279"/>
          <p:cNvSpPr/>
          <p:nvPr/>
        </p:nvSpPr>
        <p:spPr>
          <a:xfrm>
            <a:off x="6898354" y="1343885"/>
            <a:ext cx="4015181" cy="452024"/>
          </a:xfrm>
          <a:prstGeom prst="roundRect">
            <a:avLst>
              <a:gd name="adj" fmla="val 16346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5392D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349"/>
            <a:r>
              <a:rPr lang="ru-RU" sz="1467" kern="0" dirty="0">
                <a:solidFill>
                  <a:srgbClr val="89B4E0">
                    <a:lumMod val="50000"/>
                  </a:srgbClr>
                </a:solidFill>
                <a:latin typeface="Arial Narrow" pitchFamily="34" charset="0"/>
                <a:cs typeface="Arial" panose="020B0604020202020204" pitchFamily="34" charset="0"/>
              </a:rPr>
              <a:t>По результатам первой оценки повышенные требования к капиталу не предъявляются</a:t>
            </a:r>
          </a:p>
        </p:txBody>
      </p:sp>
      <p:sp>
        <p:nvSpPr>
          <p:cNvPr id="281" name="Скругленный прямоугольник 280"/>
          <p:cNvSpPr/>
          <p:nvPr/>
        </p:nvSpPr>
        <p:spPr>
          <a:xfrm>
            <a:off x="6898354" y="1901229"/>
            <a:ext cx="4015181" cy="810280"/>
          </a:xfrm>
          <a:prstGeom prst="roundRect">
            <a:avLst>
              <a:gd name="adj" fmla="val 15924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349">
              <a:lnSpc>
                <a:spcPct val="80000"/>
              </a:lnSpc>
            </a:pPr>
            <a:endParaRPr lang="ru-RU" sz="1067" kern="0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ctr" defTabSz="914349">
              <a:lnSpc>
                <a:spcPct val="80000"/>
              </a:lnSpc>
            </a:pPr>
            <a:r>
              <a:rPr lang="ru-RU" sz="1467" kern="0" dirty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Направление в КО требований о приведении ВПОДК в соответствие </a:t>
            </a:r>
            <a:r>
              <a:rPr lang="ru-RU" sz="1467" kern="0" dirty="0" smtClean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с требованиями </a:t>
            </a:r>
            <a:r>
              <a:rPr lang="ru-RU" sz="1467" kern="0" dirty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Банка России; возможно установление индивидуальных предельных значений нормативов достаточности капитала</a:t>
            </a:r>
            <a:endParaRPr lang="ru-RU" sz="1467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algn="ctr" defTabSz="914349">
              <a:lnSpc>
                <a:spcPct val="80000"/>
              </a:lnSpc>
            </a:pPr>
            <a:endParaRPr lang="ru-RU" sz="1467" kern="0" dirty="0">
              <a:solidFill>
                <a:prstClr val="white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217" y="2862851"/>
            <a:ext cx="5180850" cy="3134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ru-RU"/>
            </a:defPPr>
            <a:lvl1pPr defTabSz="603472">
              <a:lnSpc>
                <a:spcPct val="80000"/>
              </a:lnSpc>
              <a:defRPr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2000" dirty="0"/>
              <a:t>Проблемные вопросы в ВПОДК</a:t>
            </a:r>
          </a:p>
        </p:txBody>
      </p:sp>
      <p:sp>
        <p:nvSpPr>
          <p:cNvPr id="41" name="Нашивка 40"/>
          <p:cNvSpPr/>
          <p:nvPr/>
        </p:nvSpPr>
        <p:spPr>
          <a:xfrm>
            <a:off x="3031708" y="3427307"/>
            <a:ext cx="2486113" cy="482600"/>
          </a:xfrm>
          <a:custGeom>
            <a:avLst/>
            <a:gdLst>
              <a:gd name="connsiteX0" fmla="*/ 0 w 1912209"/>
              <a:gd name="connsiteY0" fmla="*/ 0 h 361950"/>
              <a:gd name="connsiteX1" fmla="*/ 1731234 w 1912209"/>
              <a:gd name="connsiteY1" fmla="*/ 0 h 361950"/>
              <a:gd name="connsiteX2" fmla="*/ 1912209 w 1912209"/>
              <a:gd name="connsiteY2" fmla="*/ 180975 h 361950"/>
              <a:gd name="connsiteX3" fmla="*/ 1731234 w 1912209"/>
              <a:gd name="connsiteY3" fmla="*/ 361950 h 361950"/>
              <a:gd name="connsiteX4" fmla="*/ 0 w 1912209"/>
              <a:gd name="connsiteY4" fmla="*/ 361950 h 361950"/>
              <a:gd name="connsiteX5" fmla="*/ 180975 w 1912209"/>
              <a:gd name="connsiteY5" fmla="*/ 180975 h 361950"/>
              <a:gd name="connsiteX6" fmla="*/ 0 w 1912209"/>
              <a:gd name="connsiteY6" fmla="*/ 0 h 361950"/>
              <a:gd name="connsiteX0" fmla="*/ 0 w 1912209"/>
              <a:gd name="connsiteY0" fmla="*/ 0 h 361950"/>
              <a:gd name="connsiteX1" fmla="*/ 1731234 w 1912209"/>
              <a:gd name="connsiteY1" fmla="*/ 0 h 361950"/>
              <a:gd name="connsiteX2" fmla="*/ 1912209 w 1912209"/>
              <a:gd name="connsiteY2" fmla="*/ 180975 h 361950"/>
              <a:gd name="connsiteX3" fmla="*/ 1731234 w 1912209"/>
              <a:gd name="connsiteY3" fmla="*/ 361950 h 361950"/>
              <a:gd name="connsiteX4" fmla="*/ 0 w 1912209"/>
              <a:gd name="connsiteY4" fmla="*/ 361950 h 361950"/>
              <a:gd name="connsiteX5" fmla="*/ 95250 w 1912209"/>
              <a:gd name="connsiteY5" fmla="*/ 171450 h 361950"/>
              <a:gd name="connsiteX6" fmla="*/ 0 w 1912209"/>
              <a:gd name="connsiteY6" fmla="*/ 0 h 361950"/>
              <a:gd name="connsiteX0" fmla="*/ 0 w 1869347"/>
              <a:gd name="connsiteY0" fmla="*/ 0 h 361950"/>
              <a:gd name="connsiteX1" fmla="*/ 1731234 w 1869347"/>
              <a:gd name="connsiteY1" fmla="*/ 0 h 361950"/>
              <a:gd name="connsiteX2" fmla="*/ 1869347 w 1869347"/>
              <a:gd name="connsiteY2" fmla="*/ 169069 h 361950"/>
              <a:gd name="connsiteX3" fmla="*/ 1731234 w 1869347"/>
              <a:gd name="connsiteY3" fmla="*/ 361950 h 361950"/>
              <a:gd name="connsiteX4" fmla="*/ 0 w 1869347"/>
              <a:gd name="connsiteY4" fmla="*/ 361950 h 361950"/>
              <a:gd name="connsiteX5" fmla="*/ 95250 w 1869347"/>
              <a:gd name="connsiteY5" fmla="*/ 171450 h 361950"/>
              <a:gd name="connsiteX6" fmla="*/ 0 w 1869347"/>
              <a:gd name="connsiteY6" fmla="*/ 0 h 361950"/>
              <a:gd name="connsiteX0" fmla="*/ 0 w 1864585"/>
              <a:gd name="connsiteY0" fmla="*/ 0 h 361950"/>
              <a:gd name="connsiteX1" fmla="*/ 1731234 w 1864585"/>
              <a:gd name="connsiteY1" fmla="*/ 0 h 361950"/>
              <a:gd name="connsiteX2" fmla="*/ 1864585 w 1864585"/>
              <a:gd name="connsiteY2" fmla="*/ 173831 h 361950"/>
              <a:gd name="connsiteX3" fmla="*/ 1731234 w 1864585"/>
              <a:gd name="connsiteY3" fmla="*/ 361950 h 361950"/>
              <a:gd name="connsiteX4" fmla="*/ 0 w 1864585"/>
              <a:gd name="connsiteY4" fmla="*/ 361950 h 361950"/>
              <a:gd name="connsiteX5" fmla="*/ 95250 w 1864585"/>
              <a:gd name="connsiteY5" fmla="*/ 171450 h 361950"/>
              <a:gd name="connsiteX6" fmla="*/ 0 w 1864585"/>
              <a:gd name="connsiteY6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4585" h="361950">
                <a:moveTo>
                  <a:pt x="0" y="0"/>
                </a:moveTo>
                <a:lnTo>
                  <a:pt x="1731234" y="0"/>
                </a:lnTo>
                <a:lnTo>
                  <a:pt x="1864585" y="173831"/>
                </a:lnTo>
                <a:lnTo>
                  <a:pt x="1731234" y="361950"/>
                </a:lnTo>
                <a:lnTo>
                  <a:pt x="0" y="361950"/>
                </a:lnTo>
                <a:lnTo>
                  <a:pt x="95250" y="17145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1294" algn="ctr"/>
            <a:r>
              <a:rPr lang="ru-RU" sz="1467" dirty="0">
                <a:solidFill>
                  <a:schemeClr val="accent2">
                    <a:lumMod val="50000"/>
                  </a:schemeClr>
                </a:solidFill>
              </a:rPr>
              <a:t>Прогноз капитала и стресс-тест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06875" y="3414607"/>
            <a:ext cx="296333" cy="4191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37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</p:txBody>
      </p:sp>
      <p:sp>
        <p:nvSpPr>
          <p:cNvPr id="43" name="Freeform 196"/>
          <p:cNvSpPr>
            <a:spLocks noChangeAspect="1"/>
          </p:cNvSpPr>
          <p:nvPr/>
        </p:nvSpPr>
        <p:spPr bwMode="auto">
          <a:xfrm rot="20870699" flipH="1">
            <a:off x="3005570" y="3248866"/>
            <a:ext cx="268237" cy="434393"/>
          </a:xfrm>
          <a:custGeom>
            <a:avLst/>
            <a:gdLst>
              <a:gd name="T0" fmla="*/ 2147483646 w 35"/>
              <a:gd name="T1" fmla="*/ 2147483646 h 63"/>
              <a:gd name="T2" fmla="*/ 2147483646 w 35"/>
              <a:gd name="T3" fmla="*/ 2147483646 h 63"/>
              <a:gd name="T4" fmla="*/ 2147483646 w 35"/>
              <a:gd name="T5" fmla="*/ 2147483646 h 63"/>
              <a:gd name="T6" fmla="*/ 2147483646 w 35"/>
              <a:gd name="T7" fmla="*/ 2147483646 h 63"/>
              <a:gd name="T8" fmla="*/ 2147483646 w 35"/>
              <a:gd name="T9" fmla="*/ 2147483646 h 63"/>
              <a:gd name="T10" fmla="*/ 2147483646 w 35"/>
              <a:gd name="T11" fmla="*/ 2147483646 h 63"/>
              <a:gd name="T12" fmla="*/ 2147483646 w 35"/>
              <a:gd name="T13" fmla="*/ 2147483646 h 63"/>
              <a:gd name="T14" fmla="*/ 2147483646 w 35"/>
              <a:gd name="T15" fmla="*/ 2147483646 h 63"/>
              <a:gd name="T16" fmla="*/ 2147483646 w 35"/>
              <a:gd name="T17" fmla="*/ 2147483646 h 63"/>
              <a:gd name="T18" fmla="*/ 0 w 35"/>
              <a:gd name="T19" fmla="*/ 2147483646 h 63"/>
              <a:gd name="T20" fmla="*/ 2147483646 w 35"/>
              <a:gd name="T21" fmla="*/ 2147483646 h 63"/>
              <a:gd name="T22" fmla="*/ 2147483646 w 35"/>
              <a:gd name="T23" fmla="*/ 0 h 63"/>
              <a:gd name="T24" fmla="*/ 2147483646 w 35"/>
              <a:gd name="T25" fmla="*/ 0 h 63"/>
              <a:gd name="T26" fmla="*/ 2147483646 w 35"/>
              <a:gd name="T27" fmla="*/ 2147483646 h 63"/>
              <a:gd name="T28" fmla="*/ 2147483646 w 35"/>
              <a:gd name="T29" fmla="*/ 2147483646 h 63"/>
              <a:gd name="T30" fmla="*/ 2147483646 w 35"/>
              <a:gd name="T31" fmla="*/ 2147483646 h 63"/>
              <a:gd name="T32" fmla="*/ 2147483646 w 35"/>
              <a:gd name="T33" fmla="*/ 2147483646 h 63"/>
              <a:gd name="T34" fmla="*/ 2147483646 w 35"/>
              <a:gd name="T35" fmla="*/ 2147483646 h 63"/>
              <a:gd name="T36" fmla="*/ 2147483646 w 35"/>
              <a:gd name="T37" fmla="*/ 2147483646 h 63"/>
              <a:gd name="T38" fmla="*/ 2147483646 w 35"/>
              <a:gd name="T39" fmla="*/ 2147483646 h 6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5" h="63">
                <a:moveTo>
                  <a:pt x="34" y="18"/>
                </a:moveTo>
                <a:cubicBezTo>
                  <a:pt x="14" y="62"/>
                  <a:pt x="14" y="62"/>
                  <a:pt x="14" y="62"/>
                </a:cubicBezTo>
                <a:cubicBezTo>
                  <a:pt x="13" y="62"/>
                  <a:pt x="13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1" y="62"/>
                  <a:pt x="10" y="62"/>
                  <a:pt x="11" y="61"/>
                </a:cubicBezTo>
                <a:cubicBezTo>
                  <a:pt x="18" y="30"/>
                  <a:pt x="18" y="30"/>
                  <a:pt x="18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1" y="34"/>
                  <a:pt x="1" y="34"/>
                </a:cubicBezTo>
                <a:cubicBezTo>
                  <a:pt x="1" y="33"/>
                  <a:pt x="0" y="33"/>
                  <a:pt x="0" y="3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17" y="19"/>
                  <a:pt x="17" y="19"/>
                  <a:pt x="17" y="19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3" y="16"/>
                  <a:pt x="33" y="16"/>
                </a:cubicBezTo>
                <a:cubicBezTo>
                  <a:pt x="33" y="16"/>
                  <a:pt x="34" y="16"/>
                  <a:pt x="34" y="16"/>
                </a:cubicBezTo>
                <a:cubicBezTo>
                  <a:pt x="34" y="17"/>
                  <a:pt x="35" y="17"/>
                  <a:pt x="34" y="18"/>
                </a:cubicBezTo>
                <a:close/>
              </a:path>
            </a:pathLst>
          </a:custGeom>
          <a:solidFill>
            <a:srgbClr val="D2A000"/>
          </a:solidFill>
          <a:ln>
            <a:noFill/>
          </a:ln>
        </p:spPr>
        <p:txBody>
          <a:bodyPr/>
          <a:lstStyle/>
          <a:p>
            <a:endParaRPr lang="ru-RU" sz="2400"/>
          </a:p>
        </p:txBody>
      </p:sp>
      <p:sp>
        <p:nvSpPr>
          <p:cNvPr id="8" name="Пятиугольник 7"/>
          <p:cNvSpPr/>
          <p:nvPr/>
        </p:nvSpPr>
        <p:spPr>
          <a:xfrm>
            <a:off x="45939" y="3408841"/>
            <a:ext cx="2824240" cy="482600"/>
          </a:xfrm>
          <a:custGeom>
            <a:avLst/>
            <a:gdLst>
              <a:gd name="connsiteX0" fmla="*/ 0 w 2168186"/>
              <a:gd name="connsiteY0" fmla="*/ 0 h 361950"/>
              <a:gd name="connsiteX1" fmla="*/ 1987211 w 2168186"/>
              <a:gd name="connsiteY1" fmla="*/ 0 h 361950"/>
              <a:gd name="connsiteX2" fmla="*/ 2168186 w 2168186"/>
              <a:gd name="connsiteY2" fmla="*/ 180975 h 361950"/>
              <a:gd name="connsiteX3" fmla="*/ 1987211 w 2168186"/>
              <a:gd name="connsiteY3" fmla="*/ 361950 h 361950"/>
              <a:gd name="connsiteX4" fmla="*/ 0 w 2168186"/>
              <a:gd name="connsiteY4" fmla="*/ 361950 h 361950"/>
              <a:gd name="connsiteX5" fmla="*/ 0 w 2168186"/>
              <a:gd name="connsiteY5" fmla="*/ 0 h 361950"/>
              <a:gd name="connsiteX0" fmla="*/ 0 w 2118180"/>
              <a:gd name="connsiteY0" fmla="*/ 0 h 361950"/>
              <a:gd name="connsiteX1" fmla="*/ 1987211 w 2118180"/>
              <a:gd name="connsiteY1" fmla="*/ 0 h 361950"/>
              <a:gd name="connsiteX2" fmla="*/ 2118180 w 2118180"/>
              <a:gd name="connsiteY2" fmla="*/ 188119 h 361950"/>
              <a:gd name="connsiteX3" fmla="*/ 1987211 w 2118180"/>
              <a:gd name="connsiteY3" fmla="*/ 361950 h 361950"/>
              <a:gd name="connsiteX4" fmla="*/ 0 w 2118180"/>
              <a:gd name="connsiteY4" fmla="*/ 361950 h 361950"/>
              <a:gd name="connsiteX5" fmla="*/ 0 w 2118180"/>
              <a:gd name="connsiteY5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8180" h="361950">
                <a:moveTo>
                  <a:pt x="0" y="0"/>
                </a:moveTo>
                <a:lnTo>
                  <a:pt x="1987211" y="0"/>
                </a:lnTo>
                <a:lnTo>
                  <a:pt x="2118180" y="188119"/>
                </a:lnTo>
                <a:lnTo>
                  <a:pt x="1987211" y="361950"/>
                </a:lnTo>
                <a:lnTo>
                  <a:pt x="0" y="36195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591" algn="ctr"/>
            <a:r>
              <a:rPr lang="ru-RU" sz="1467" dirty="0">
                <a:solidFill>
                  <a:schemeClr val="accent2">
                    <a:lumMod val="50000"/>
                  </a:schemeClr>
                </a:solidFill>
              </a:rPr>
              <a:t>Идентификация и оценка риска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395" y="3414607"/>
            <a:ext cx="296333" cy="4191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37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sp>
        <p:nvSpPr>
          <p:cNvPr id="45" name="Freeform 196"/>
          <p:cNvSpPr>
            <a:spLocks noChangeAspect="1"/>
          </p:cNvSpPr>
          <p:nvPr/>
        </p:nvSpPr>
        <p:spPr bwMode="auto">
          <a:xfrm rot="20870699" flipH="1">
            <a:off x="23432" y="3114822"/>
            <a:ext cx="268237" cy="434393"/>
          </a:xfrm>
          <a:custGeom>
            <a:avLst/>
            <a:gdLst>
              <a:gd name="T0" fmla="*/ 2147483646 w 35"/>
              <a:gd name="T1" fmla="*/ 2147483646 h 63"/>
              <a:gd name="T2" fmla="*/ 2147483646 w 35"/>
              <a:gd name="T3" fmla="*/ 2147483646 h 63"/>
              <a:gd name="T4" fmla="*/ 2147483646 w 35"/>
              <a:gd name="T5" fmla="*/ 2147483646 h 63"/>
              <a:gd name="T6" fmla="*/ 2147483646 w 35"/>
              <a:gd name="T7" fmla="*/ 2147483646 h 63"/>
              <a:gd name="T8" fmla="*/ 2147483646 w 35"/>
              <a:gd name="T9" fmla="*/ 2147483646 h 63"/>
              <a:gd name="T10" fmla="*/ 2147483646 w 35"/>
              <a:gd name="T11" fmla="*/ 2147483646 h 63"/>
              <a:gd name="T12" fmla="*/ 2147483646 w 35"/>
              <a:gd name="T13" fmla="*/ 2147483646 h 63"/>
              <a:gd name="T14" fmla="*/ 2147483646 w 35"/>
              <a:gd name="T15" fmla="*/ 2147483646 h 63"/>
              <a:gd name="T16" fmla="*/ 2147483646 w 35"/>
              <a:gd name="T17" fmla="*/ 2147483646 h 63"/>
              <a:gd name="T18" fmla="*/ 0 w 35"/>
              <a:gd name="T19" fmla="*/ 2147483646 h 63"/>
              <a:gd name="T20" fmla="*/ 2147483646 w 35"/>
              <a:gd name="T21" fmla="*/ 2147483646 h 63"/>
              <a:gd name="T22" fmla="*/ 2147483646 w 35"/>
              <a:gd name="T23" fmla="*/ 0 h 63"/>
              <a:gd name="T24" fmla="*/ 2147483646 w 35"/>
              <a:gd name="T25" fmla="*/ 0 h 63"/>
              <a:gd name="T26" fmla="*/ 2147483646 w 35"/>
              <a:gd name="T27" fmla="*/ 2147483646 h 63"/>
              <a:gd name="T28" fmla="*/ 2147483646 w 35"/>
              <a:gd name="T29" fmla="*/ 2147483646 h 63"/>
              <a:gd name="T30" fmla="*/ 2147483646 w 35"/>
              <a:gd name="T31" fmla="*/ 2147483646 h 63"/>
              <a:gd name="T32" fmla="*/ 2147483646 w 35"/>
              <a:gd name="T33" fmla="*/ 2147483646 h 63"/>
              <a:gd name="T34" fmla="*/ 2147483646 w 35"/>
              <a:gd name="T35" fmla="*/ 2147483646 h 63"/>
              <a:gd name="T36" fmla="*/ 2147483646 w 35"/>
              <a:gd name="T37" fmla="*/ 2147483646 h 63"/>
              <a:gd name="T38" fmla="*/ 2147483646 w 35"/>
              <a:gd name="T39" fmla="*/ 2147483646 h 6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5" h="63">
                <a:moveTo>
                  <a:pt x="34" y="18"/>
                </a:moveTo>
                <a:cubicBezTo>
                  <a:pt x="14" y="62"/>
                  <a:pt x="14" y="62"/>
                  <a:pt x="14" y="62"/>
                </a:cubicBezTo>
                <a:cubicBezTo>
                  <a:pt x="13" y="62"/>
                  <a:pt x="13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1" y="62"/>
                  <a:pt x="10" y="62"/>
                  <a:pt x="11" y="61"/>
                </a:cubicBezTo>
                <a:cubicBezTo>
                  <a:pt x="18" y="30"/>
                  <a:pt x="18" y="30"/>
                  <a:pt x="18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1" y="34"/>
                  <a:pt x="1" y="34"/>
                </a:cubicBezTo>
                <a:cubicBezTo>
                  <a:pt x="1" y="33"/>
                  <a:pt x="0" y="33"/>
                  <a:pt x="0" y="3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17" y="19"/>
                  <a:pt x="17" y="19"/>
                  <a:pt x="17" y="19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3" y="16"/>
                  <a:pt x="33" y="16"/>
                </a:cubicBezTo>
                <a:cubicBezTo>
                  <a:pt x="33" y="16"/>
                  <a:pt x="34" y="16"/>
                  <a:pt x="34" y="16"/>
                </a:cubicBezTo>
                <a:cubicBezTo>
                  <a:pt x="34" y="17"/>
                  <a:pt x="35" y="17"/>
                  <a:pt x="34" y="18"/>
                </a:cubicBezTo>
                <a:close/>
              </a:path>
            </a:pathLst>
          </a:custGeom>
          <a:solidFill>
            <a:srgbClr val="D2A000"/>
          </a:solidFill>
          <a:ln>
            <a:noFill/>
          </a:ln>
        </p:spPr>
        <p:txBody>
          <a:bodyPr/>
          <a:lstStyle/>
          <a:p>
            <a:endParaRPr lang="ru-RU" sz="2400"/>
          </a:p>
        </p:txBody>
      </p:sp>
      <p:sp>
        <p:nvSpPr>
          <p:cNvPr id="49" name="Нашивка 40"/>
          <p:cNvSpPr/>
          <p:nvPr/>
        </p:nvSpPr>
        <p:spPr>
          <a:xfrm>
            <a:off x="5649604" y="3429339"/>
            <a:ext cx="2473413" cy="482600"/>
          </a:xfrm>
          <a:custGeom>
            <a:avLst/>
            <a:gdLst>
              <a:gd name="connsiteX0" fmla="*/ 0 w 1912209"/>
              <a:gd name="connsiteY0" fmla="*/ 0 h 361950"/>
              <a:gd name="connsiteX1" fmla="*/ 1731234 w 1912209"/>
              <a:gd name="connsiteY1" fmla="*/ 0 h 361950"/>
              <a:gd name="connsiteX2" fmla="*/ 1912209 w 1912209"/>
              <a:gd name="connsiteY2" fmla="*/ 180975 h 361950"/>
              <a:gd name="connsiteX3" fmla="*/ 1731234 w 1912209"/>
              <a:gd name="connsiteY3" fmla="*/ 361950 h 361950"/>
              <a:gd name="connsiteX4" fmla="*/ 0 w 1912209"/>
              <a:gd name="connsiteY4" fmla="*/ 361950 h 361950"/>
              <a:gd name="connsiteX5" fmla="*/ 180975 w 1912209"/>
              <a:gd name="connsiteY5" fmla="*/ 180975 h 361950"/>
              <a:gd name="connsiteX6" fmla="*/ 0 w 1912209"/>
              <a:gd name="connsiteY6" fmla="*/ 0 h 361950"/>
              <a:gd name="connsiteX0" fmla="*/ 0 w 1912209"/>
              <a:gd name="connsiteY0" fmla="*/ 0 h 361950"/>
              <a:gd name="connsiteX1" fmla="*/ 1731234 w 1912209"/>
              <a:gd name="connsiteY1" fmla="*/ 0 h 361950"/>
              <a:gd name="connsiteX2" fmla="*/ 1912209 w 1912209"/>
              <a:gd name="connsiteY2" fmla="*/ 180975 h 361950"/>
              <a:gd name="connsiteX3" fmla="*/ 1731234 w 1912209"/>
              <a:gd name="connsiteY3" fmla="*/ 361950 h 361950"/>
              <a:gd name="connsiteX4" fmla="*/ 0 w 1912209"/>
              <a:gd name="connsiteY4" fmla="*/ 361950 h 361950"/>
              <a:gd name="connsiteX5" fmla="*/ 95250 w 1912209"/>
              <a:gd name="connsiteY5" fmla="*/ 171450 h 361950"/>
              <a:gd name="connsiteX6" fmla="*/ 0 w 1912209"/>
              <a:gd name="connsiteY6" fmla="*/ 0 h 361950"/>
              <a:gd name="connsiteX0" fmla="*/ 0 w 1871728"/>
              <a:gd name="connsiteY0" fmla="*/ 0 h 361950"/>
              <a:gd name="connsiteX1" fmla="*/ 1731234 w 1871728"/>
              <a:gd name="connsiteY1" fmla="*/ 0 h 361950"/>
              <a:gd name="connsiteX2" fmla="*/ 1871728 w 1871728"/>
              <a:gd name="connsiteY2" fmla="*/ 178593 h 361950"/>
              <a:gd name="connsiteX3" fmla="*/ 1731234 w 1871728"/>
              <a:gd name="connsiteY3" fmla="*/ 361950 h 361950"/>
              <a:gd name="connsiteX4" fmla="*/ 0 w 1871728"/>
              <a:gd name="connsiteY4" fmla="*/ 361950 h 361950"/>
              <a:gd name="connsiteX5" fmla="*/ 95250 w 1871728"/>
              <a:gd name="connsiteY5" fmla="*/ 171450 h 361950"/>
              <a:gd name="connsiteX6" fmla="*/ 0 w 1871728"/>
              <a:gd name="connsiteY6" fmla="*/ 0 h 361950"/>
              <a:gd name="connsiteX0" fmla="*/ 0 w 1862203"/>
              <a:gd name="connsiteY0" fmla="*/ 0 h 361950"/>
              <a:gd name="connsiteX1" fmla="*/ 1731234 w 1862203"/>
              <a:gd name="connsiteY1" fmla="*/ 0 h 361950"/>
              <a:gd name="connsiteX2" fmla="*/ 1862203 w 1862203"/>
              <a:gd name="connsiteY2" fmla="*/ 176211 h 361950"/>
              <a:gd name="connsiteX3" fmla="*/ 1731234 w 1862203"/>
              <a:gd name="connsiteY3" fmla="*/ 361950 h 361950"/>
              <a:gd name="connsiteX4" fmla="*/ 0 w 1862203"/>
              <a:gd name="connsiteY4" fmla="*/ 361950 h 361950"/>
              <a:gd name="connsiteX5" fmla="*/ 95250 w 1862203"/>
              <a:gd name="connsiteY5" fmla="*/ 171450 h 361950"/>
              <a:gd name="connsiteX6" fmla="*/ 0 w 1862203"/>
              <a:gd name="connsiteY6" fmla="*/ 0 h 361950"/>
              <a:gd name="connsiteX0" fmla="*/ 0 w 1855060"/>
              <a:gd name="connsiteY0" fmla="*/ 0 h 361950"/>
              <a:gd name="connsiteX1" fmla="*/ 1731234 w 1855060"/>
              <a:gd name="connsiteY1" fmla="*/ 0 h 361950"/>
              <a:gd name="connsiteX2" fmla="*/ 1855060 w 1855060"/>
              <a:gd name="connsiteY2" fmla="*/ 176211 h 361950"/>
              <a:gd name="connsiteX3" fmla="*/ 1731234 w 1855060"/>
              <a:gd name="connsiteY3" fmla="*/ 361950 h 361950"/>
              <a:gd name="connsiteX4" fmla="*/ 0 w 1855060"/>
              <a:gd name="connsiteY4" fmla="*/ 361950 h 361950"/>
              <a:gd name="connsiteX5" fmla="*/ 95250 w 1855060"/>
              <a:gd name="connsiteY5" fmla="*/ 171450 h 361950"/>
              <a:gd name="connsiteX6" fmla="*/ 0 w 1855060"/>
              <a:gd name="connsiteY6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5060" h="361950">
                <a:moveTo>
                  <a:pt x="0" y="0"/>
                </a:moveTo>
                <a:lnTo>
                  <a:pt x="1731234" y="0"/>
                </a:lnTo>
                <a:lnTo>
                  <a:pt x="1855060" y="176211"/>
                </a:lnTo>
                <a:lnTo>
                  <a:pt x="1731234" y="361950"/>
                </a:lnTo>
                <a:lnTo>
                  <a:pt x="0" y="361950"/>
                </a:lnTo>
                <a:lnTo>
                  <a:pt x="95250" y="17145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1294" algn="ctr"/>
            <a:r>
              <a:rPr lang="ru-RU" sz="1467" dirty="0">
                <a:solidFill>
                  <a:schemeClr val="accent2">
                    <a:lumMod val="50000"/>
                  </a:schemeClr>
                </a:solidFill>
              </a:rPr>
              <a:t>Интеграция с планированием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24774" y="3416639"/>
            <a:ext cx="296333" cy="4191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37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  <p:sp>
        <p:nvSpPr>
          <p:cNvPr id="51" name="Freeform 196"/>
          <p:cNvSpPr>
            <a:spLocks noChangeAspect="1"/>
          </p:cNvSpPr>
          <p:nvPr/>
        </p:nvSpPr>
        <p:spPr bwMode="auto">
          <a:xfrm rot="20870699" flipH="1">
            <a:off x="5623468" y="3250898"/>
            <a:ext cx="268237" cy="434393"/>
          </a:xfrm>
          <a:custGeom>
            <a:avLst/>
            <a:gdLst>
              <a:gd name="T0" fmla="*/ 2147483646 w 35"/>
              <a:gd name="T1" fmla="*/ 2147483646 h 63"/>
              <a:gd name="T2" fmla="*/ 2147483646 w 35"/>
              <a:gd name="T3" fmla="*/ 2147483646 h 63"/>
              <a:gd name="T4" fmla="*/ 2147483646 w 35"/>
              <a:gd name="T5" fmla="*/ 2147483646 h 63"/>
              <a:gd name="T6" fmla="*/ 2147483646 w 35"/>
              <a:gd name="T7" fmla="*/ 2147483646 h 63"/>
              <a:gd name="T8" fmla="*/ 2147483646 w 35"/>
              <a:gd name="T9" fmla="*/ 2147483646 h 63"/>
              <a:gd name="T10" fmla="*/ 2147483646 w 35"/>
              <a:gd name="T11" fmla="*/ 2147483646 h 63"/>
              <a:gd name="T12" fmla="*/ 2147483646 w 35"/>
              <a:gd name="T13" fmla="*/ 2147483646 h 63"/>
              <a:gd name="T14" fmla="*/ 2147483646 w 35"/>
              <a:gd name="T15" fmla="*/ 2147483646 h 63"/>
              <a:gd name="T16" fmla="*/ 2147483646 w 35"/>
              <a:gd name="T17" fmla="*/ 2147483646 h 63"/>
              <a:gd name="T18" fmla="*/ 0 w 35"/>
              <a:gd name="T19" fmla="*/ 2147483646 h 63"/>
              <a:gd name="T20" fmla="*/ 2147483646 w 35"/>
              <a:gd name="T21" fmla="*/ 2147483646 h 63"/>
              <a:gd name="T22" fmla="*/ 2147483646 w 35"/>
              <a:gd name="T23" fmla="*/ 0 h 63"/>
              <a:gd name="T24" fmla="*/ 2147483646 w 35"/>
              <a:gd name="T25" fmla="*/ 0 h 63"/>
              <a:gd name="T26" fmla="*/ 2147483646 w 35"/>
              <a:gd name="T27" fmla="*/ 2147483646 h 63"/>
              <a:gd name="T28" fmla="*/ 2147483646 w 35"/>
              <a:gd name="T29" fmla="*/ 2147483646 h 63"/>
              <a:gd name="T30" fmla="*/ 2147483646 w 35"/>
              <a:gd name="T31" fmla="*/ 2147483646 h 63"/>
              <a:gd name="T32" fmla="*/ 2147483646 w 35"/>
              <a:gd name="T33" fmla="*/ 2147483646 h 63"/>
              <a:gd name="T34" fmla="*/ 2147483646 w 35"/>
              <a:gd name="T35" fmla="*/ 2147483646 h 63"/>
              <a:gd name="T36" fmla="*/ 2147483646 w 35"/>
              <a:gd name="T37" fmla="*/ 2147483646 h 63"/>
              <a:gd name="T38" fmla="*/ 2147483646 w 35"/>
              <a:gd name="T39" fmla="*/ 2147483646 h 6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5" h="63">
                <a:moveTo>
                  <a:pt x="34" y="18"/>
                </a:moveTo>
                <a:cubicBezTo>
                  <a:pt x="14" y="62"/>
                  <a:pt x="14" y="62"/>
                  <a:pt x="14" y="62"/>
                </a:cubicBezTo>
                <a:cubicBezTo>
                  <a:pt x="13" y="62"/>
                  <a:pt x="13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1" y="62"/>
                  <a:pt x="10" y="62"/>
                  <a:pt x="11" y="61"/>
                </a:cubicBezTo>
                <a:cubicBezTo>
                  <a:pt x="18" y="30"/>
                  <a:pt x="18" y="30"/>
                  <a:pt x="18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1" y="34"/>
                  <a:pt x="1" y="34"/>
                </a:cubicBezTo>
                <a:cubicBezTo>
                  <a:pt x="1" y="33"/>
                  <a:pt x="0" y="33"/>
                  <a:pt x="0" y="3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17" y="19"/>
                  <a:pt x="17" y="19"/>
                  <a:pt x="17" y="19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3" y="16"/>
                  <a:pt x="33" y="16"/>
                </a:cubicBezTo>
                <a:cubicBezTo>
                  <a:pt x="33" y="16"/>
                  <a:pt x="34" y="16"/>
                  <a:pt x="34" y="16"/>
                </a:cubicBezTo>
                <a:cubicBezTo>
                  <a:pt x="34" y="17"/>
                  <a:pt x="35" y="17"/>
                  <a:pt x="34" y="18"/>
                </a:cubicBezTo>
                <a:close/>
              </a:path>
            </a:pathLst>
          </a:custGeom>
          <a:solidFill>
            <a:srgbClr val="D2A000"/>
          </a:solidFill>
          <a:ln>
            <a:noFill/>
          </a:ln>
        </p:spPr>
        <p:txBody>
          <a:bodyPr/>
          <a:lstStyle/>
          <a:p>
            <a:endParaRPr lang="ru-RU" sz="2400"/>
          </a:p>
        </p:txBody>
      </p:sp>
      <p:sp>
        <p:nvSpPr>
          <p:cNvPr id="53" name="Нашивка 40"/>
          <p:cNvSpPr/>
          <p:nvPr/>
        </p:nvSpPr>
        <p:spPr>
          <a:xfrm>
            <a:off x="8199216" y="3427539"/>
            <a:ext cx="3799107" cy="482600"/>
          </a:xfrm>
          <a:custGeom>
            <a:avLst/>
            <a:gdLst>
              <a:gd name="connsiteX0" fmla="*/ 0 w 1912209"/>
              <a:gd name="connsiteY0" fmla="*/ 0 h 361950"/>
              <a:gd name="connsiteX1" fmla="*/ 1731234 w 1912209"/>
              <a:gd name="connsiteY1" fmla="*/ 0 h 361950"/>
              <a:gd name="connsiteX2" fmla="*/ 1912209 w 1912209"/>
              <a:gd name="connsiteY2" fmla="*/ 180975 h 361950"/>
              <a:gd name="connsiteX3" fmla="*/ 1731234 w 1912209"/>
              <a:gd name="connsiteY3" fmla="*/ 361950 h 361950"/>
              <a:gd name="connsiteX4" fmla="*/ 0 w 1912209"/>
              <a:gd name="connsiteY4" fmla="*/ 361950 h 361950"/>
              <a:gd name="connsiteX5" fmla="*/ 180975 w 1912209"/>
              <a:gd name="connsiteY5" fmla="*/ 180975 h 361950"/>
              <a:gd name="connsiteX6" fmla="*/ 0 w 1912209"/>
              <a:gd name="connsiteY6" fmla="*/ 0 h 361950"/>
              <a:gd name="connsiteX0" fmla="*/ 0 w 1912209"/>
              <a:gd name="connsiteY0" fmla="*/ 0 h 361950"/>
              <a:gd name="connsiteX1" fmla="*/ 1731234 w 1912209"/>
              <a:gd name="connsiteY1" fmla="*/ 0 h 361950"/>
              <a:gd name="connsiteX2" fmla="*/ 1912209 w 1912209"/>
              <a:gd name="connsiteY2" fmla="*/ 180975 h 361950"/>
              <a:gd name="connsiteX3" fmla="*/ 1731234 w 1912209"/>
              <a:gd name="connsiteY3" fmla="*/ 361950 h 361950"/>
              <a:gd name="connsiteX4" fmla="*/ 0 w 1912209"/>
              <a:gd name="connsiteY4" fmla="*/ 361950 h 361950"/>
              <a:gd name="connsiteX5" fmla="*/ 95250 w 1912209"/>
              <a:gd name="connsiteY5" fmla="*/ 171450 h 361950"/>
              <a:gd name="connsiteX6" fmla="*/ 0 w 1912209"/>
              <a:gd name="connsiteY6" fmla="*/ 0 h 361950"/>
              <a:gd name="connsiteX0" fmla="*/ 0 w 1912209"/>
              <a:gd name="connsiteY0" fmla="*/ 0 h 361950"/>
              <a:gd name="connsiteX1" fmla="*/ 1731234 w 1912209"/>
              <a:gd name="connsiteY1" fmla="*/ 0 h 361950"/>
              <a:gd name="connsiteX2" fmla="*/ 1912209 w 1912209"/>
              <a:gd name="connsiteY2" fmla="*/ 180975 h 361950"/>
              <a:gd name="connsiteX3" fmla="*/ 1731234 w 1912209"/>
              <a:gd name="connsiteY3" fmla="*/ 361950 h 361950"/>
              <a:gd name="connsiteX4" fmla="*/ 0 w 1912209"/>
              <a:gd name="connsiteY4" fmla="*/ 361950 h 361950"/>
              <a:gd name="connsiteX5" fmla="*/ 56401 w 1912209"/>
              <a:gd name="connsiteY5" fmla="*/ 171450 h 361950"/>
              <a:gd name="connsiteX6" fmla="*/ 0 w 1912209"/>
              <a:gd name="connsiteY6" fmla="*/ 0 h 361950"/>
              <a:gd name="connsiteX0" fmla="*/ 0 w 1859375"/>
              <a:gd name="connsiteY0" fmla="*/ 0 h 361950"/>
              <a:gd name="connsiteX1" fmla="*/ 1731234 w 1859375"/>
              <a:gd name="connsiteY1" fmla="*/ 0 h 361950"/>
              <a:gd name="connsiteX2" fmla="*/ 1859375 w 1859375"/>
              <a:gd name="connsiteY2" fmla="*/ 178593 h 361950"/>
              <a:gd name="connsiteX3" fmla="*/ 1731234 w 1859375"/>
              <a:gd name="connsiteY3" fmla="*/ 361950 h 361950"/>
              <a:gd name="connsiteX4" fmla="*/ 0 w 1859375"/>
              <a:gd name="connsiteY4" fmla="*/ 361950 h 361950"/>
              <a:gd name="connsiteX5" fmla="*/ 56401 w 1859375"/>
              <a:gd name="connsiteY5" fmla="*/ 171450 h 361950"/>
              <a:gd name="connsiteX6" fmla="*/ 0 w 1859375"/>
              <a:gd name="connsiteY6" fmla="*/ 0 h 361950"/>
              <a:gd name="connsiteX0" fmla="*/ 0 w 1859375"/>
              <a:gd name="connsiteY0" fmla="*/ 0 h 361950"/>
              <a:gd name="connsiteX1" fmla="*/ 1731234 w 1859375"/>
              <a:gd name="connsiteY1" fmla="*/ 0 h 361950"/>
              <a:gd name="connsiteX2" fmla="*/ 1859375 w 1859375"/>
              <a:gd name="connsiteY2" fmla="*/ 171449 h 361950"/>
              <a:gd name="connsiteX3" fmla="*/ 1731234 w 1859375"/>
              <a:gd name="connsiteY3" fmla="*/ 361950 h 361950"/>
              <a:gd name="connsiteX4" fmla="*/ 0 w 1859375"/>
              <a:gd name="connsiteY4" fmla="*/ 361950 h 361950"/>
              <a:gd name="connsiteX5" fmla="*/ 56401 w 1859375"/>
              <a:gd name="connsiteY5" fmla="*/ 171450 h 361950"/>
              <a:gd name="connsiteX6" fmla="*/ 0 w 1859375"/>
              <a:gd name="connsiteY6" fmla="*/ 0 h 361950"/>
              <a:gd name="connsiteX0" fmla="*/ 0 w 1859375"/>
              <a:gd name="connsiteY0" fmla="*/ 0 h 361950"/>
              <a:gd name="connsiteX1" fmla="*/ 1731234 w 1859375"/>
              <a:gd name="connsiteY1" fmla="*/ 0 h 361950"/>
              <a:gd name="connsiteX2" fmla="*/ 1859375 w 1859375"/>
              <a:gd name="connsiteY2" fmla="*/ 173830 h 361950"/>
              <a:gd name="connsiteX3" fmla="*/ 1731234 w 1859375"/>
              <a:gd name="connsiteY3" fmla="*/ 361950 h 361950"/>
              <a:gd name="connsiteX4" fmla="*/ 0 w 1859375"/>
              <a:gd name="connsiteY4" fmla="*/ 361950 h 361950"/>
              <a:gd name="connsiteX5" fmla="*/ 56401 w 1859375"/>
              <a:gd name="connsiteY5" fmla="*/ 171450 h 361950"/>
              <a:gd name="connsiteX6" fmla="*/ 0 w 1859375"/>
              <a:gd name="connsiteY6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9375" h="361950">
                <a:moveTo>
                  <a:pt x="0" y="0"/>
                </a:moveTo>
                <a:lnTo>
                  <a:pt x="1731234" y="0"/>
                </a:lnTo>
                <a:lnTo>
                  <a:pt x="1859375" y="173830"/>
                </a:lnTo>
                <a:lnTo>
                  <a:pt x="1731234" y="361950"/>
                </a:lnTo>
                <a:lnTo>
                  <a:pt x="0" y="361950"/>
                </a:lnTo>
                <a:lnTo>
                  <a:pt x="56401" y="17145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1294"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Организация ВПОДК, система отчетности, документация ВПОДК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474386" y="3436006"/>
            <a:ext cx="296333" cy="4191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3733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</p:txBody>
      </p:sp>
      <p:sp>
        <p:nvSpPr>
          <p:cNvPr id="55" name="Freeform 196"/>
          <p:cNvSpPr>
            <a:spLocks noChangeAspect="1"/>
          </p:cNvSpPr>
          <p:nvPr/>
        </p:nvSpPr>
        <p:spPr bwMode="auto">
          <a:xfrm rot="20870699" flipH="1">
            <a:off x="8176122" y="3263916"/>
            <a:ext cx="268237" cy="434393"/>
          </a:xfrm>
          <a:custGeom>
            <a:avLst/>
            <a:gdLst>
              <a:gd name="T0" fmla="*/ 2147483646 w 35"/>
              <a:gd name="T1" fmla="*/ 2147483646 h 63"/>
              <a:gd name="T2" fmla="*/ 2147483646 w 35"/>
              <a:gd name="T3" fmla="*/ 2147483646 h 63"/>
              <a:gd name="T4" fmla="*/ 2147483646 w 35"/>
              <a:gd name="T5" fmla="*/ 2147483646 h 63"/>
              <a:gd name="T6" fmla="*/ 2147483646 w 35"/>
              <a:gd name="T7" fmla="*/ 2147483646 h 63"/>
              <a:gd name="T8" fmla="*/ 2147483646 w 35"/>
              <a:gd name="T9" fmla="*/ 2147483646 h 63"/>
              <a:gd name="T10" fmla="*/ 2147483646 w 35"/>
              <a:gd name="T11" fmla="*/ 2147483646 h 63"/>
              <a:gd name="T12" fmla="*/ 2147483646 w 35"/>
              <a:gd name="T13" fmla="*/ 2147483646 h 63"/>
              <a:gd name="T14" fmla="*/ 2147483646 w 35"/>
              <a:gd name="T15" fmla="*/ 2147483646 h 63"/>
              <a:gd name="T16" fmla="*/ 2147483646 w 35"/>
              <a:gd name="T17" fmla="*/ 2147483646 h 63"/>
              <a:gd name="T18" fmla="*/ 0 w 35"/>
              <a:gd name="T19" fmla="*/ 2147483646 h 63"/>
              <a:gd name="T20" fmla="*/ 2147483646 w 35"/>
              <a:gd name="T21" fmla="*/ 2147483646 h 63"/>
              <a:gd name="T22" fmla="*/ 2147483646 w 35"/>
              <a:gd name="T23" fmla="*/ 0 h 63"/>
              <a:gd name="T24" fmla="*/ 2147483646 w 35"/>
              <a:gd name="T25" fmla="*/ 0 h 63"/>
              <a:gd name="T26" fmla="*/ 2147483646 w 35"/>
              <a:gd name="T27" fmla="*/ 2147483646 h 63"/>
              <a:gd name="T28" fmla="*/ 2147483646 w 35"/>
              <a:gd name="T29" fmla="*/ 2147483646 h 63"/>
              <a:gd name="T30" fmla="*/ 2147483646 w 35"/>
              <a:gd name="T31" fmla="*/ 2147483646 h 63"/>
              <a:gd name="T32" fmla="*/ 2147483646 w 35"/>
              <a:gd name="T33" fmla="*/ 2147483646 h 63"/>
              <a:gd name="T34" fmla="*/ 2147483646 w 35"/>
              <a:gd name="T35" fmla="*/ 2147483646 h 63"/>
              <a:gd name="T36" fmla="*/ 2147483646 w 35"/>
              <a:gd name="T37" fmla="*/ 2147483646 h 63"/>
              <a:gd name="T38" fmla="*/ 2147483646 w 35"/>
              <a:gd name="T39" fmla="*/ 2147483646 h 6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5" h="63">
                <a:moveTo>
                  <a:pt x="34" y="18"/>
                </a:moveTo>
                <a:cubicBezTo>
                  <a:pt x="14" y="62"/>
                  <a:pt x="14" y="62"/>
                  <a:pt x="14" y="62"/>
                </a:cubicBezTo>
                <a:cubicBezTo>
                  <a:pt x="13" y="62"/>
                  <a:pt x="13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1" y="62"/>
                  <a:pt x="10" y="62"/>
                  <a:pt x="11" y="61"/>
                </a:cubicBezTo>
                <a:cubicBezTo>
                  <a:pt x="18" y="30"/>
                  <a:pt x="18" y="30"/>
                  <a:pt x="18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1" y="34"/>
                  <a:pt x="1" y="34"/>
                </a:cubicBezTo>
                <a:cubicBezTo>
                  <a:pt x="1" y="33"/>
                  <a:pt x="0" y="33"/>
                  <a:pt x="0" y="3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17" y="19"/>
                  <a:pt x="17" y="19"/>
                  <a:pt x="17" y="19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3" y="16"/>
                  <a:pt x="33" y="16"/>
                </a:cubicBezTo>
                <a:cubicBezTo>
                  <a:pt x="33" y="16"/>
                  <a:pt x="34" y="16"/>
                  <a:pt x="34" y="16"/>
                </a:cubicBezTo>
                <a:cubicBezTo>
                  <a:pt x="34" y="17"/>
                  <a:pt x="35" y="17"/>
                  <a:pt x="34" y="18"/>
                </a:cubicBezTo>
                <a:close/>
              </a:path>
            </a:pathLst>
          </a:custGeom>
          <a:solidFill>
            <a:srgbClr val="D2A000"/>
          </a:solidFill>
          <a:ln>
            <a:noFill/>
          </a:ln>
        </p:spPr>
        <p:txBody>
          <a:bodyPr/>
          <a:lstStyle/>
          <a:p>
            <a:endParaRPr lang="ru-RU" sz="2400"/>
          </a:p>
        </p:txBody>
      </p:sp>
      <p:sp>
        <p:nvSpPr>
          <p:cNvPr id="18" name="TextBox 17"/>
          <p:cNvSpPr txBox="1"/>
          <p:nvPr/>
        </p:nvSpPr>
        <p:spPr>
          <a:xfrm>
            <a:off x="68413" y="3940668"/>
            <a:ext cx="2656167" cy="20339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122764" indent="-12276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2"/>
                </a:solidFill>
                <a:latin typeface="Arial Narrow" panose="020B0606020202030204" pitchFamily="34" charset="0"/>
              </a:rPr>
              <a:t>Отсутствие </a:t>
            </a:r>
            <a:r>
              <a:rPr lang="ru-RU" sz="1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идентификации</a:t>
            </a:r>
            <a:r>
              <a:rPr lang="en-US" sz="1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1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значимых рисков</a:t>
            </a:r>
            <a:endParaRPr lang="ru-RU" sz="13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122764" indent="-12276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2"/>
                </a:solidFill>
                <a:latin typeface="Arial Narrow" panose="020B0606020202030204" pitchFamily="34" charset="0"/>
              </a:rPr>
              <a:t>Некорректное определение </a:t>
            </a:r>
            <a:r>
              <a:rPr lang="ru-RU" sz="1300" b="1" dirty="0">
                <a:solidFill>
                  <a:schemeClr val="tx2"/>
                </a:solidFill>
                <a:latin typeface="Arial Narrow" panose="020B0606020202030204" pitchFamily="34" charset="0"/>
              </a:rPr>
              <a:t>периметра группы</a:t>
            </a:r>
          </a:p>
          <a:p>
            <a:pPr marL="122764" indent="-12276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2"/>
                </a:solidFill>
                <a:latin typeface="Arial Narrow" panose="020B0606020202030204" pitchFamily="34" charset="0"/>
              </a:rPr>
              <a:t>Игнорирование риска </a:t>
            </a:r>
            <a:r>
              <a:rPr lang="ru-RU" sz="1300" b="1" dirty="0">
                <a:solidFill>
                  <a:schemeClr val="tx2"/>
                </a:solidFill>
                <a:latin typeface="Arial Narrow" panose="020B0606020202030204" pitchFamily="34" charset="0"/>
              </a:rPr>
              <a:t>поддержки «связанных организаций»</a:t>
            </a:r>
          </a:p>
          <a:p>
            <a:pPr marL="122764" indent="-12276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2"/>
                </a:solidFill>
                <a:latin typeface="Arial Narrow" panose="020B0606020202030204" pitchFamily="34" charset="0"/>
              </a:rPr>
              <a:t>Недостаточное внимание </a:t>
            </a:r>
            <a:r>
              <a:rPr lang="ru-RU" sz="1300" b="1" dirty="0">
                <a:solidFill>
                  <a:schemeClr val="tx2"/>
                </a:solidFill>
                <a:latin typeface="Arial Narrow" panose="020B0606020202030204" pitchFamily="34" charset="0"/>
              </a:rPr>
              <a:t>небанковским рискам </a:t>
            </a:r>
            <a:r>
              <a:rPr lang="ru-RU" sz="1300" dirty="0">
                <a:solidFill>
                  <a:schemeClr val="tx2"/>
                </a:solidFill>
                <a:latin typeface="Arial Narrow" panose="020B0606020202030204" pitchFamily="34" charset="0"/>
              </a:rPr>
              <a:t>в периметре (например, страховым рискам) и рискам нефинансовых компаний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11185" y="4033520"/>
            <a:ext cx="2656167" cy="12551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122764" indent="-12276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Отсутствие инструментов </a:t>
            </a:r>
            <a:r>
              <a:rPr lang="ru-RU" sz="1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прогнозирования и стресс-тестирования, охватывающих все значимые риски</a:t>
            </a:r>
          </a:p>
          <a:p>
            <a:pPr marL="122764" indent="-12276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Недостаточно </a:t>
            </a:r>
            <a:r>
              <a:rPr lang="ru-RU" sz="1300" b="1" dirty="0">
                <a:solidFill>
                  <a:schemeClr val="tx2"/>
                </a:solidFill>
                <a:latin typeface="Arial Narrow" panose="020B0606020202030204" pitchFamily="34" charset="0"/>
              </a:rPr>
              <a:t>консервативные сценарии</a:t>
            </a:r>
            <a:r>
              <a:rPr lang="ru-RU" sz="1300" dirty="0">
                <a:solidFill>
                  <a:schemeClr val="tx2"/>
                </a:solidFill>
                <a:latin typeface="Arial Narrow" panose="020B0606020202030204" pitchFamily="34" charset="0"/>
              </a:rPr>
              <a:t> стресс-тестирования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49604" y="3985853"/>
            <a:ext cx="2310028" cy="129831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122764" indent="-122764">
              <a:lnSpc>
                <a:spcPct val="8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chemeClr val="tx2"/>
                </a:solidFill>
                <a:latin typeface="Arial Narrow" panose="020B0606020202030204" pitchFamily="34" charset="0"/>
              </a:rPr>
              <a:t>Несвязанность</a:t>
            </a:r>
            <a:r>
              <a:rPr lang="ru-RU" sz="1300" b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1300" dirty="0">
                <a:solidFill>
                  <a:schemeClr val="tx2"/>
                </a:solidFill>
                <a:latin typeface="Arial Narrow" panose="020B0606020202030204" pitchFamily="34" charset="0"/>
              </a:rPr>
              <a:t>планирования капитала и бизнеса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35864" y="3933518"/>
            <a:ext cx="3907057" cy="21542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122764" indent="-12276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2"/>
                </a:solidFill>
                <a:latin typeface="Arial Narrow" panose="020B0606020202030204" pitchFamily="34" charset="0"/>
              </a:rPr>
              <a:t>Недостаточное вовлечение </a:t>
            </a:r>
            <a:r>
              <a:rPr lang="ru-RU" sz="1300" dirty="0">
                <a:solidFill>
                  <a:schemeClr val="tx2"/>
                </a:solidFill>
                <a:latin typeface="Arial Narrow" panose="020B0606020202030204" pitchFamily="34" charset="0"/>
              </a:rPr>
              <a:t>и компетенции руководства и совета директоров в части  ВПОДК</a:t>
            </a:r>
          </a:p>
          <a:p>
            <a:pPr marL="122764" indent="-12276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2"/>
                </a:solidFill>
                <a:latin typeface="Arial Narrow" panose="020B0606020202030204" pitchFamily="34" charset="0"/>
              </a:rPr>
              <a:t>Восприятие ВПОДК </a:t>
            </a:r>
            <a:r>
              <a:rPr lang="ru-RU" sz="1300" dirty="0">
                <a:solidFill>
                  <a:schemeClr val="tx2"/>
                </a:solidFill>
                <a:latin typeface="Arial Narrow" panose="020B0606020202030204" pitchFamily="34" charset="0"/>
              </a:rPr>
              <a:t>только</a:t>
            </a:r>
            <a:r>
              <a:rPr lang="ru-RU" sz="1300" b="1" dirty="0">
                <a:solidFill>
                  <a:schemeClr val="tx2"/>
                </a:solidFill>
                <a:latin typeface="Arial Narrow" panose="020B0606020202030204" pitchFamily="34" charset="0"/>
              </a:rPr>
              <a:t> как еще одного элемента обязательной регуляторной отчетности</a:t>
            </a:r>
          </a:p>
          <a:p>
            <a:pPr marL="122764" indent="-12276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2"/>
                </a:solidFill>
                <a:latin typeface="Arial Narrow" panose="020B0606020202030204" pitchFamily="34" charset="0"/>
              </a:rPr>
              <a:t>Зависимость службы управления рисками </a:t>
            </a:r>
            <a:r>
              <a:rPr lang="ru-RU" sz="1300" dirty="0">
                <a:solidFill>
                  <a:schemeClr val="tx2"/>
                </a:solidFill>
                <a:latin typeface="Arial Narrow" panose="020B0606020202030204" pitchFamily="34" charset="0"/>
              </a:rPr>
              <a:t>от бизнеса</a:t>
            </a:r>
          </a:p>
          <a:p>
            <a:pPr marL="122764" indent="-12276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2"/>
                </a:solidFill>
                <a:latin typeface="Arial Narrow" panose="020B0606020202030204" pitchFamily="34" charset="0"/>
              </a:rPr>
              <a:t>Недостаток ресурсов и компетенции </a:t>
            </a:r>
            <a:r>
              <a:rPr lang="ru-RU" sz="1300" dirty="0">
                <a:solidFill>
                  <a:schemeClr val="tx2"/>
                </a:solidFill>
                <a:latin typeface="Arial Narrow" panose="020B0606020202030204" pitchFamily="34" charset="0"/>
              </a:rPr>
              <a:t>риск-менеджмента</a:t>
            </a:r>
          </a:p>
          <a:p>
            <a:pPr marL="122764" indent="-122764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2"/>
                </a:solidFill>
                <a:latin typeface="Arial Narrow" panose="020B0606020202030204" pitchFamily="34" charset="0"/>
              </a:rPr>
              <a:t>Неполное/неравномерное </a:t>
            </a:r>
            <a:r>
              <a:rPr lang="ru-RU" sz="1300" b="1" dirty="0">
                <a:solidFill>
                  <a:schemeClr val="tx2"/>
                </a:solidFill>
                <a:latin typeface="Arial Narrow" panose="020B0606020202030204" pitchFamily="34" charset="0"/>
              </a:rPr>
              <a:t>распространение процедур на участников групп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594" y="5711705"/>
            <a:ext cx="5395637" cy="75772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ru-RU"/>
            </a:defPPr>
            <a:lvl1pPr defTabSz="603472">
              <a:lnSpc>
                <a:spcPct val="80000"/>
              </a:lnSpc>
              <a:defRPr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sz="1300" b="1" dirty="0" smtClean="0"/>
              <a:t>Результаты оценки СТБН качества ВПОДК поднадзорных КО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/>
              <a:t>о</a:t>
            </a:r>
            <a:r>
              <a:rPr lang="ru-RU" sz="1300" dirty="0" smtClean="0"/>
              <a:t>ценка завершена по 50% банков с универсальной лицензией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 smtClean="0"/>
              <a:t>несоответствие оценки качества ВПОДК с оценкой банков установлено в 30% случаев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 smtClean="0"/>
              <a:t>несоответствие  оценки достаточности капитала, с оценкой, рассчитанной на основе отчетности банков в 16% случаев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26120" y="439935"/>
            <a:ext cx="480239" cy="365125"/>
          </a:xfrm>
        </p:spPr>
        <p:txBody>
          <a:bodyPr/>
          <a:lstStyle/>
          <a:p>
            <a:r>
              <a:rPr lang="ru-RU" sz="1050" dirty="0" smtClean="0"/>
              <a:t>16</a:t>
            </a:r>
            <a:endParaRPr lang="ru-RU" sz="105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051177" y="5537077"/>
            <a:ext cx="5833534" cy="927706"/>
          </a:xfrm>
          <a:prstGeom prst="roundRect">
            <a:avLst>
              <a:gd name="adj" fmla="val 15924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algn="just" defTabSz="914349">
              <a:lnSpc>
                <a:spcPct val="80000"/>
              </a:lnSpc>
            </a:pPr>
            <a:r>
              <a:rPr lang="ru-RU" sz="1400" dirty="0">
                <a:solidFill>
                  <a:schemeClr val="bg1"/>
                </a:solidFill>
              </a:rPr>
              <a:t>Основным вопросом является </a:t>
            </a:r>
            <a:r>
              <a:rPr lang="ru-RU" sz="1400" dirty="0" smtClean="0">
                <a:solidFill>
                  <a:schemeClr val="bg1"/>
                </a:solidFill>
              </a:rPr>
              <a:t>необходимость понимания КО, </a:t>
            </a:r>
            <a:r>
              <a:rPr lang="ru-RU" sz="1400" dirty="0">
                <a:solidFill>
                  <a:schemeClr val="bg1"/>
                </a:solidFill>
              </a:rPr>
              <a:t>что ВПОДК -  реальный инструмент, который должен быть интегрирован в деятельность КО и найти отражение в бизнес </a:t>
            </a:r>
            <a:r>
              <a:rPr lang="ru-RU" sz="1400" dirty="0" smtClean="0">
                <a:solidFill>
                  <a:schemeClr val="bg1"/>
                </a:solidFill>
              </a:rPr>
              <a:t>-плане </a:t>
            </a:r>
            <a:r>
              <a:rPr lang="ru-RU" sz="1400" dirty="0">
                <a:solidFill>
                  <a:schemeClr val="bg1"/>
                </a:solidFill>
              </a:rPr>
              <a:t>и стратегии развития КО.</a:t>
            </a:r>
            <a:endParaRPr lang="ru-RU" sz="1400" kern="0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745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/>
          <p:cNvSpPr/>
          <p:nvPr/>
        </p:nvSpPr>
        <p:spPr>
          <a:xfrm>
            <a:off x="139573" y="4951145"/>
            <a:ext cx="4826181" cy="16249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358" y="2818897"/>
            <a:ext cx="4800335" cy="16771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9573" y="4016373"/>
            <a:ext cx="783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755</a:t>
            </a:r>
            <a:endParaRPr lang="ru-RU" sz="200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00" y="2878988"/>
            <a:ext cx="557664" cy="5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4" y="3473824"/>
            <a:ext cx="371414" cy="3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39" y="3659855"/>
            <a:ext cx="332775" cy="3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2202812" y="2994053"/>
            <a:ext cx="1129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451</a:t>
            </a:r>
            <a:endParaRPr lang="ru-RU" sz="280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-13970" y="5787306"/>
            <a:ext cx="1090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F71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186</a:t>
            </a:r>
            <a:endParaRPr lang="ru-RU" sz="2000" b="1" dirty="0">
              <a:solidFill>
                <a:srgbClr val="2F71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44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163" y="5017586"/>
            <a:ext cx="670007" cy="67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2" y="5271671"/>
            <a:ext cx="409534" cy="42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9" y="3652537"/>
            <a:ext cx="369806" cy="38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41" y="5368105"/>
            <a:ext cx="357138" cy="36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TextBox 148"/>
          <p:cNvSpPr txBox="1"/>
          <p:nvPr/>
        </p:nvSpPr>
        <p:spPr>
          <a:xfrm>
            <a:off x="2475303" y="4968589"/>
            <a:ext cx="688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F71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232</a:t>
            </a:r>
            <a:endParaRPr lang="ru-RU" sz="2800" b="1" dirty="0">
              <a:solidFill>
                <a:srgbClr val="2F71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40" y="1271322"/>
            <a:ext cx="8861491" cy="751833"/>
          </a:xfrm>
          <a:prstGeom prst="rect">
            <a:avLst/>
          </a:prstGeom>
        </p:spPr>
      </p:pic>
      <p:pic>
        <p:nvPicPr>
          <p:cNvPr id="109" name="Picture 2" descr="C:\Users\Glebov_DM\Documents\Для презентаций\depositphotos_11928043-Green-check-mar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19" y="957212"/>
            <a:ext cx="398925" cy="32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Скругленный прямоугольник 115"/>
          <p:cNvSpPr/>
          <p:nvPr/>
        </p:nvSpPr>
        <p:spPr>
          <a:xfrm>
            <a:off x="970864" y="1687170"/>
            <a:ext cx="1764162" cy="6614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28.06.2017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ЦФО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и ДФО</a:t>
            </a: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3384998" y="1629760"/>
            <a:ext cx="1276703" cy="6676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27.10.2017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ЮФО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и СКФО</a:t>
            </a:r>
          </a:p>
        </p:txBody>
      </p:sp>
      <p:grpSp>
        <p:nvGrpSpPr>
          <p:cNvPr id="142" name="Группа 141"/>
          <p:cNvGrpSpPr/>
          <p:nvPr/>
        </p:nvGrpSpPr>
        <p:grpSpPr>
          <a:xfrm>
            <a:off x="513348" y="854728"/>
            <a:ext cx="621053" cy="825031"/>
            <a:chOff x="668095" y="1813609"/>
            <a:chExt cx="810980" cy="992077"/>
          </a:xfrm>
        </p:grpSpPr>
        <p:pic>
          <p:nvPicPr>
            <p:cNvPr id="148" name="Рисунок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274" y="1920016"/>
              <a:ext cx="518058" cy="518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Рисунок 16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95" y="1813609"/>
              <a:ext cx="810980" cy="992077"/>
            </a:xfrm>
            <a:prstGeom prst="rect">
              <a:avLst/>
            </a:prstGeom>
          </p:spPr>
        </p:pic>
      </p:grpSp>
      <p:sp>
        <p:nvSpPr>
          <p:cNvPr id="164" name="Скругленный прямоугольник 163"/>
          <p:cNvSpPr/>
          <p:nvPr/>
        </p:nvSpPr>
        <p:spPr>
          <a:xfrm>
            <a:off x="108357" y="1662603"/>
            <a:ext cx="1266246" cy="6237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01.03.2017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создание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СТБН</a:t>
            </a:r>
          </a:p>
        </p:txBody>
      </p:sp>
      <p:pic>
        <p:nvPicPr>
          <p:cNvPr id="169" name="Рисунок 16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09" y="895167"/>
            <a:ext cx="661262" cy="765756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3212808" y="2977367"/>
            <a:ext cx="1672378" cy="400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Доля активов в РФ</a:t>
            </a:r>
            <a:endParaRPr lang="ru-RU" sz="140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386940" y="3149788"/>
            <a:ext cx="1090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21%</a:t>
            </a:r>
            <a:endParaRPr lang="ru-RU" sz="2800" b="1" dirty="0">
              <a:solidFill>
                <a:srgbClr val="00B05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4477875" y="3466478"/>
            <a:ext cx="415363" cy="365338"/>
            <a:chOff x="129845" y="811646"/>
            <a:chExt cx="289134" cy="248622"/>
          </a:xfrm>
          <a:solidFill>
            <a:srgbClr val="70AD47">
              <a:lumMod val="75000"/>
            </a:srgbClr>
          </a:solidFill>
        </p:grpSpPr>
        <p:sp>
          <p:nvSpPr>
            <p:cNvPr id="72" name="Блок-схема: магнитный диск 71"/>
            <p:cNvSpPr/>
            <p:nvPr/>
          </p:nvSpPr>
          <p:spPr>
            <a:xfrm>
              <a:off x="129845" y="925298"/>
              <a:ext cx="217126" cy="84633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70AD47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73" name="Блок-схема: магнитный диск 72"/>
            <p:cNvSpPr/>
            <p:nvPr/>
          </p:nvSpPr>
          <p:spPr>
            <a:xfrm>
              <a:off x="129845" y="868472"/>
              <a:ext cx="217126" cy="84633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70AD47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74" name="Блок-схема: магнитный диск 73"/>
            <p:cNvSpPr/>
            <p:nvPr/>
          </p:nvSpPr>
          <p:spPr>
            <a:xfrm>
              <a:off x="129845" y="811646"/>
              <a:ext cx="217126" cy="84633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70AD47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75" name="Блок-схема: узел 74"/>
            <p:cNvSpPr/>
            <p:nvPr/>
          </p:nvSpPr>
          <p:spPr>
            <a:xfrm>
              <a:off x="233642" y="907340"/>
              <a:ext cx="185337" cy="152928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rgbClr val="70AD47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400" kern="0" dirty="0">
                  <a:solidFill>
                    <a:srgbClr val="A5A5A5">
                      <a:lumMod val="20000"/>
                      <a:lumOff val="80000"/>
                    </a:srgbClr>
                  </a:solidFill>
                  <a:latin typeface="Arial Narrow" panose="020B0606020202030204" pitchFamily="34" charset="0"/>
                </a:rPr>
                <a:t>А</a:t>
              </a: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4413030" y="5279780"/>
            <a:ext cx="415363" cy="365338"/>
            <a:chOff x="129845" y="811646"/>
            <a:chExt cx="289134" cy="248622"/>
          </a:xfrm>
          <a:solidFill>
            <a:srgbClr val="70AD47">
              <a:lumMod val="75000"/>
            </a:srgbClr>
          </a:solidFill>
        </p:grpSpPr>
        <p:sp>
          <p:nvSpPr>
            <p:cNvPr id="79" name="Блок-схема: магнитный диск 78"/>
            <p:cNvSpPr/>
            <p:nvPr/>
          </p:nvSpPr>
          <p:spPr>
            <a:xfrm>
              <a:off x="129845" y="925298"/>
              <a:ext cx="217126" cy="84633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70AD47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80" name="Блок-схема: магнитный диск 79"/>
            <p:cNvSpPr/>
            <p:nvPr/>
          </p:nvSpPr>
          <p:spPr>
            <a:xfrm>
              <a:off x="129845" y="868472"/>
              <a:ext cx="217126" cy="84633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70AD47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ru-RU" ker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81" name="Блок-схема: магнитный диск 80"/>
            <p:cNvSpPr/>
            <p:nvPr/>
          </p:nvSpPr>
          <p:spPr>
            <a:xfrm>
              <a:off x="129845" y="811646"/>
              <a:ext cx="217126" cy="84633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70AD47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ru-RU" kern="0">
                <a:solidFill>
                  <a:srgbClr val="70AD47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82" name="Блок-схема: узел 81"/>
            <p:cNvSpPr/>
            <p:nvPr/>
          </p:nvSpPr>
          <p:spPr>
            <a:xfrm>
              <a:off x="233642" y="907340"/>
              <a:ext cx="185337" cy="152928"/>
            </a:xfrm>
            <a:prstGeom prst="flowChartConnector">
              <a:avLst/>
            </a:prstGeom>
            <a:solidFill>
              <a:schemeClr val="bg1">
                <a:lumMod val="50000"/>
              </a:schemeClr>
            </a:solidFill>
            <a:ln w="6350" cap="flat" cmpd="sng" algn="ctr">
              <a:solidFill>
                <a:srgbClr val="70AD47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ru-RU" sz="1400" kern="0" dirty="0">
                  <a:solidFill>
                    <a:srgbClr val="A5A5A5">
                      <a:lumMod val="20000"/>
                      <a:lumOff val="80000"/>
                    </a:srgbClr>
                  </a:solidFill>
                  <a:latin typeface="Arial Narrow" panose="020B0606020202030204" pitchFamily="34" charset="0"/>
                </a:rPr>
                <a:t>А</a:t>
              </a: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3161638" y="4944494"/>
            <a:ext cx="1588214" cy="391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2F71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Доля активов в РФ</a:t>
            </a:r>
            <a:endParaRPr lang="ru-RU" sz="1400" b="1" dirty="0">
              <a:solidFill>
                <a:srgbClr val="2F71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9882" y="6041060"/>
            <a:ext cx="1280577" cy="349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Текст 3"/>
          <p:cNvSpPr txBox="1">
            <a:spLocks/>
          </p:cNvSpPr>
          <p:nvPr/>
        </p:nvSpPr>
        <p:spPr>
          <a:xfrm>
            <a:off x="2537896" y="309205"/>
            <a:ext cx="8785257" cy="57260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603487" rtl="0" eaLnBrk="1" latinLnBrk="0" hangingPunct="1">
              <a:lnSpc>
                <a:spcPct val="90000"/>
              </a:lnSpc>
              <a:spcBef>
                <a:spcPts val="660"/>
              </a:spcBef>
              <a:buFont typeface="Arial" panose="020B0604020202020204" pitchFamily="34" charset="0"/>
              <a:buNone/>
              <a:defRPr sz="1100" b="1" kern="1200" cap="all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117345" indent="-58673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7065" indent="-59720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5738" indent="-58673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410" indent="-58673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59589" indent="-150872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1333" indent="-150872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3076" indent="-150872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4819" indent="-150872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централизация банковского надзора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9783948" y="1616104"/>
            <a:ext cx="1300250" cy="531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23.10.2018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ВВГУ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СГУ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7231378" y="1675162"/>
            <a:ext cx="1764162" cy="9626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18.04.2018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СЗГУ и УГУ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59834" y="2194915"/>
            <a:ext cx="7011186" cy="4407221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3647363" y="838074"/>
            <a:ext cx="765667" cy="763357"/>
            <a:chOff x="4743404" y="1918012"/>
            <a:chExt cx="880800" cy="992077"/>
          </a:xfrm>
        </p:grpSpPr>
        <p:sp>
          <p:nvSpPr>
            <p:cNvPr id="52" name="Овал 51"/>
            <p:cNvSpPr/>
            <p:nvPr/>
          </p:nvSpPr>
          <p:spPr>
            <a:xfrm>
              <a:off x="4864639" y="2030325"/>
              <a:ext cx="604527" cy="54380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/>
            </a:p>
          </p:txBody>
        </p:sp>
        <p:pic>
          <p:nvPicPr>
            <p:cNvPr id="53" name="Picture 2" descr="C:\Users\Glebov_DM\Documents\Для презентаций\depositphotos_11928043-Green-check-mark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058" y="2087405"/>
              <a:ext cx="515687" cy="4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04" y="1918012"/>
              <a:ext cx="880800" cy="992077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7602391" y="1098098"/>
            <a:ext cx="765667" cy="763357"/>
            <a:chOff x="4743404" y="1918012"/>
            <a:chExt cx="880800" cy="992077"/>
          </a:xfrm>
        </p:grpSpPr>
        <p:sp>
          <p:nvSpPr>
            <p:cNvPr id="57" name="Овал 56"/>
            <p:cNvSpPr/>
            <p:nvPr/>
          </p:nvSpPr>
          <p:spPr>
            <a:xfrm>
              <a:off x="4864639" y="2030325"/>
              <a:ext cx="604527" cy="54380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/>
            </a:p>
          </p:txBody>
        </p:sp>
        <p:pic>
          <p:nvPicPr>
            <p:cNvPr id="58" name="Picture 2" descr="C:\Users\Glebov_DM\Documents\Для презентаций\depositphotos_11928043-Green-check-mark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058" y="2087405"/>
              <a:ext cx="515687" cy="4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04" y="1918012"/>
              <a:ext cx="880800" cy="992077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9981964" y="848041"/>
            <a:ext cx="765667" cy="763357"/>
            <a:chOff x="4743404" y="1918012"/>
            <a:chExt cx="880800" cy="992077"/>
          </a:xfrm>
        </p:grpSpPr>
        <p:sp>
          <p:nvSpPr>
            <p:cNvPr id="61" name="Овал 60"/>
            <p:cNvSpPr/>
            <p:nvPr/>
          </p:nvSpPr>
          <p:spPr>
            <a:xfrm>
              <a:off x="4864639" y="2030325"/>
              <a:ext cx="604527" cy="54380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ru-RU"/>
            </a:p>
          </p:txBody>
        </p:sp>
        <p:pic>
          <p:nvPicPr>
            <p:cNvPr id="62" name="Picture 2" descr="C:\Users\Glebov_DM\Documents\Для презентаций\depositphotos_11928043-Green-check-mark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058" y="2087405"/>
              <a:ext cx="515687" cy="422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3404" y="1918012"/>
              <a:ext cx="880800" cy="992077"/>
            </a:xfrm>
            <a:prstGeom prst="rect">
              <a:avLst/>
            </a:prstGeom>
          </p:spPr>
        </p:pic>
      </p:grpSp>
      <p:sp>
        <p:nvSpPr>
          <p:cNvPr id="64" name="Прямоугольник 63"/>
          <p:cNvSpPr/>
          <p:nvPr/>
        </p:nvSpPr>
        <p:spPr>
          <a:xfrm>
            <a:off x="5801687" y="3265121"/>
            <a:ext cx="1194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СЗГУ (40     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516128" y="6018139"/>
            <a:ext cx="1140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ЮГУ (37     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6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26" y="4407418"/>
            <a:ext cx="231155" cy="23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Рисунок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34" y="5983373"/>
            <a:ext cx="242841" cy="2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Рисунок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48" y="3289297"/>
            <a:ext cx="242841" cy="2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Прямоугольник 76"/>
          <p:cNvSpPr/>
          <p:nvPr/>
        </p:nvSpPr>
        <p:spPr>
          <a:xfrm>
            <a:off x="9239568" y="6322015"/>
            <a:ext cx="1135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СГУ  (28     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7" name="Рисунок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513" y="6356693"/>
            <a:ext cx="242841" cy="2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Рисунок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112" y="2450612"/>
            <a:ext cx="242841" cy="2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Прямоугольник 91"/>
          <p:cNvSpPr/>
          <p:nvPr/>
        </p:nvSpPr>
        <p:spPr>
          <a:xfrm>
            <a:off x="4674473" y="4366478"/>
            <a:ext cx="1253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ЦФО (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245     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9892129" y="2402905"/>
            <a:ext cx="1040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ДГУ (15    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797472" y="3265121"/>
            <a:ext cx="1194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СЗГУ (40     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513499" y="5935666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ВВГУ (53     </a:t>
            </a:r>
            <a:r>
              <a:rPr lang="ru-RU" alt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8063106" y="3379368"/>
            <a:ext cx="10711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УГУ (33     )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775040" y="2418301"/>
            <a:ext cx="2375906" cy="38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Всего по  СТБН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2181" y="5627801"/>
            <a:ext cx="320301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2F71B3"/>
                </a:solidFill>
              </a:rPr>
              <a:t>Универсальная – 114 </a:t>
            </a:r>
          </a:p>
          <a:p>
            <a:r>
              <a:rPr lang="ru-RU" sz="1600" dirty="0" smtClean="0">
                <a:solidFill>
                  <a:srgbClr val="2F71B3"/>
                </a:solidFill>
              </a:rPr>
              <a:t>Базовая – 100 </a:t>
            </a:r>
          </a:p>
          <a:p>
            <a:r>
              <a:rPr lang="ru-RU" sz="1600" dirty="0" smtClean="0">
                <a:solidFill>
                  <a:srgbClr val="2F71B3"/>
                </a:solidFill>
              </a:rPr>
              <a:t>НКО – 18 </a:t>
            </a:r>
            <a:endParaRPr lang="ru-RU" sz="1600" dirty="0">
              <a:solidFill>
                <a:srgbClr val="2F71B3"/>
              </a:solidFill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1281228" y="3479853"/>
            <a:ext cx="320301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8000"/>
                </a:solidFill>
              </a:rPr>
              <a:t>Универсальная – 262 </a:t>
            </a:r>
          </a:p>
          <a:p>
            <a:r>
              <a:rPr lang="ru-RU" sz="1600" dirty="0" smtClean="0">
                <a:solidFill>
                  <a:srgbClr val="008000"/>
                </a:solidFill>
              </a:rPr>
              <a:t>Базовая – 147 </a:t>
            </a:r>
          </a:p>
          <a:p>
            <a:r>
              <a:rPr lang="ru-RU" sz="1600" dirty="0" smtClean="0">
                <a:solidFill>
                  <a:srgbClr val="008000"/>
                </a:solidFill>
              </a:rPr>
              <a:t>НКО – 42 </a:t>
            </a:r>
            <a:endParaRPr lang="ru-RU" sz="1600" dirty="0">
              <a:solidFill>
                <a:srgbClr val="008000"/>
              </a:solidFill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1673091" y="4525686"/>
            <a:ext cx="2375906" cy="38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в том числе регионы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68373" y="3456239"/>
            <a:ext cx="227167" cy="227167"/>
          </a:xfrm>
          <a:prstGeom prst="rect">
            <a:avLst/>
          </a:prstGeom>
        </p:spPr>
      </p:pic>
      <p:pic>
        <p:nvPicPr>
          <p:cNvPr id="97" name="Рисунок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35" y="6035666"/>
            <a:ext cx="278832" cy="27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Номер слайда 4"/>
          <p:cNvSpPr txBox="1">
            <a:spLocks/>
          </p:cNvSpPr>
          <p:nvPr/>
        </p:nvSpPr>
        <p:spPr>
          <a:xfrm>
            <a:off x="11226120" y="439935"/>
            <a:ext cx="480239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1</a:t>
            </a:r>
            <a:endParaRPr lang="ru-RU" sz="105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397723" y="5165197"/>
            <a:ext cx="1090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F71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9%</a:t>
            </a:r>
            <a:endParaRPr lang="ru-RU" sz="2800" b="1" dirty="0">
              <a:solidFill>
                <a:srgbClr val="2F71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6143" y="891126"/>
            <a:ext cx="2749033" cy="2483494"/>
          </a:xfrm>
          <a:prstGeom prst="rect">
            <a:avLst/>
          </a:prstGeom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2559274" y="329474"/>
            <a:ext cx="7493508" cy="5217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603487" rtl="0" eaLnBrk="1" latinLnBrk="0" hangingPunct="1">
              <a:lnSpc>
                <a:spcPct val="90000"/>
              </a:lnSpc>
              <a:spcBef>
                <a:spcPts val="660"/>
              </a:spcBef>
              <a:buFont typeface="Arial" panose="020B0604020202020204" pitchFamily="34" charset="0"/>
              <a:buNone/>
              <a:defRPr sz="1100" b="1" kern="1200" cap="all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117345" indent="-58673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7065" indent="-59720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5738" indent="-58673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410" indent="-58673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59589" indent="-150872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1333" indent="-150872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3076" indent="-150872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4819" indent="-150872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Организация надзора за банками уральского региона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9761" y="3968209"/>
            <a:ext cx="10790980" cy="2774091"/>
          </a:xfrm>
          <a:prstGeom prst="roundRect">
            <a:avLst>
              <a:gd name="adj" fmla="val 964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" name="Прямоугольник 8"/>
          <p:cNvSpPr/>
          <p:nvPr/>
        </p:nvSpPr>
        <p:spPr>
          <a:xfrm>
            <a:off x="2830043" y="5734624"/>
            <a:ext cx="7909925" cy="5317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2000" tIns="45720" rIns="0" bIns="45720" numCol="1" spcCol="1270" anchor="ctr" anchorCtr="0">
            <a:noAutofit/>
          </a:bodyPr>
          <a:lstStyle/>
          <a:p>
            <a:pPr algn="ctr" defTabSz="800100">
              <a:spcBef>
                <a:spcPct val="0"/>
              </a:spcBef>
              <a:spcAft>
                <a:spcPct val="35000"/>
              </a:spcAft>
            </a:pP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77358" y="1039840"/>
            <a:ext cx="2306596" cy="9255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МОСКВА</a:t>
            </a:r>
          </a:p>
          <a:p>
            <a:pPr algn="ctr" defTabSz="804649"/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Руководство Службы</a:t>
            </a:r>
          </a:p>
          <a:p>
            <a:pPr algn="ctr" defTabSz="804649"/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Кураторы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8804054" y="3993282"/>
            <a:ext cx="510037" cy="1602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804649">
              <a:lnSpc>
                <a:spcPct val="90000"/>
              </a:lnSpc>
            </a:pPr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9717624" y="3996051"/>
            <a:ext cx="510037" cy="1602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804649">
              <a:lnSpc>
                <a:spcPct val="90000"/>
              </a:lnSpc>
            </a:pPr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0044833" y="4001337"/>
            <a:ext cx="510037" cy="1397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804649">
              <a:lnSpc>
                <a:spcPct val="90000"/>
              </a:lnSpc>
            </a:pPr>
            <a:endParaRPr lang="ru-RU" sz="1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0118" y="1159723"/>
            <a:ext cx="4111954" cy="11658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 Уральского региона перешли под 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надзор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СТБН с 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18.04.2018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26169" y="1159723"/>
            <a:ext cx="4055085" cy="116580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Приказы о назначении кураторов и уполномоченных представителей Банка России утверждаются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04649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РУКОВОДСТВОМ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БАНКА РОССИИ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75994" y="4079966"/>
            <a:ext cx="1409597" cy="841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Каменск-Уральский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77358" y="2027112"/>
            <a:ext cx="2306596" cy="911285"/>
          </a:xfrm>
          <a:prstGeom prst="roundRect">
            <a:avLst>
              <a:gd name="adj" fmla="val 12282"/>
            </a:avLst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УРАЛЬСКИЙ РЕГИОН</a:t>
            </a:r>
          </a:p>
          <a:p>
            <a:pPr algn="ctr" defTabSz="804649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Региональные сотрудники</a:t>
            </a:r>
          </a:p>
          <a:p>
            <a:pPr algn="ctr" defTabSz="804649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ЧНГ/УП БР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37492" y="4531277"/>
            <a:ext cx="492536" cy="269617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14" y="4527741"/>
            <a:ext cx="197657" cy="220669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22" name="Двойная стрелка вверх/вниз 21"/>
          <p:cNvSpPr/>
          <p:nvPr/>
        </p:nvSpPr>
        <p:spPr>
          <a:xfrm>
            <a:off x="5930335" y="3391776"/>
            <a:ext cx="405073" cy="559277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058015" y="5051454"/>
            <a:ext cx="1299328" cy="13823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4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ВСЕГО</a:t>
            </a: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336503" y="5534766"/>
            <a:ext cx="763990" cy="319888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34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8804" y="5529528"/>
            <a:ext cx="278488" cy="316900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10336503" y="5906909"/>
            <a:ext cx="763990" cy="363494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en-US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24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8081" y="5926089"/>
            <a:ext cx="344815" cy="422399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880436" y="4079966"/>
            <a:ext cx="1409597" cy="841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Екатеринбург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37133" y="4480211"/>
            <a:ext cx="492536" cy="269617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0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55" y="4493873"/>
            <a:ext cx="197657" cy="220669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31" name="Скругленный прямоугольник 30"/>
          <p:cNvSpPr/>
          <p:nvPr/>
        </p:nvSpPr>
        <p:spPr>
          <a:xfrm>
            <a:off x="1678741" y="4475172"/>
            <a:ext cx="468497" cy="279789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en-US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6206" y="4498779"/>
            <a:ext cx="247395" cy="303059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3845652" y="4089557"/>
            <a:ext cx="1409597" cy="841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Курган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002349" y="4489802"/>
            <a:ext cx="492536" cy="269617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5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71" y="4503464"/>
            <a:ext cx="197657" cy="220669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36" name="Скругленный прямоугольник 35"/>
          <p:cNvSpPr/>
          <p:nvPr/>
        </p:nvSpPr>
        <p:spPr>
          <a:xfrm>
            <a:off x="4643957" y="4484763"/>
            <a:ext cx="468497" cy="279789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en-US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422" y="4508370"/>
            <a:ext cx="247395" cy="303059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6974583" y="4088081"/>
            <a:ext cx="1409597" cy="841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Нижневартовск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453016" y="4488326"/>
            <a:ext cx="492536" cy="269617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0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638" y="4501988"/>
            <a:ext cx="197657" cy="220669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43" name="Скругленный прямоугольник 42"/>
          <p:cNvSpPr/>
          <p:nvPr/>
        </p:nvSpPr>
        <p:spPr>
          <a:xfrm>
            <a:off x="8449335" y="4079966"/>
            <a:ext cx="1409597" cy="841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Оренбург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606032" y="4480211"/>
            <a:ext cx="492536" cy="269617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654" y="4493873"/>
            <a:ext cx="197657" cy="220669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46" name="Скругленный прямоугольник 45"/>
          <p:cNvSpPr/>
          <p:nvPr/>
        </p:nvSpPr>
        <p:spPr>
          <a:xfrm>
            <a:off x="9247640" y="4475172"/>
            <a:ext cx="468497" cy="279789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en-US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5105" y="4498779"/>
            <a:ext cx="247395" cy="303059"/>
          </a:xfrm>
          <a:prstGeom prst="rect">
            <a:avLst/>
          </a:prstGeom>
        </p:spPr>
      </p:pic>
      <p:sp>
        <p:nvSpPr>
          <p:cNvPr id="48" name="Скругленный прямоугольник 47"/>
          <p:cNvSpPr/>
          <p:nvPr/>
        </p:nvSpPr>
        <p:spPr>
          <a:xfrm>
            <a:off x="9926783" y="4084263"/>
            <a:ext cx="1409597" cy="841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Первоуральск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0354415" y="4484508"/>
            <a:ext cx="492536" cy="269617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037" y="4498170"/>
            <a:ext cx="197657" cy="220669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53" name="Скругленный прямоугольник 52"/>
          <p:cNvSpPr/>
          <p:nvPr/>
        </p:nvSpPr>
        <p:spPr>
          <a:xfrm>
            <a:off x="912326" y="5316785"/>
            <a:ext cx="1409597" cy="841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Пермь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036303" y="5717030"/>
            <a:ext cx="525259" cy="269617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93" y="5730692"/>
            <a:ext cx="197657" cy="220669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56" name="Скругленный прямоугольник 55"/>
          <p:cNvSpPr/>
          <p:nvPr/>
        </p:nvSpPr>
        <p:spPr>
          <a:xfrm>
            <a:off x="1710631" y="5711991"/>
            <a:ext cx="468497" cy="279789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en-US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8096" y="5735598"/>
            <a:ext cx="247395" cy="303059"/>
          </a:xfrm>
          <a:prstGeom prst="rect">
            <a:avLst/>
          </a:prstGeom>
        </p:spPr>
      </p:pic>
      <p:sp>
        <p:nvSpPr>
          <p:cNvPr id="58" name="Скругленный прямоугольник 57"/>
          <p:cNvSpPr/>
          <p:nvPr/>
        </p:nvSpPr>
        <p:spPr>
          <a:xfrm>
            <a:off x="2415429" y="5317225"/>
            <a:ext cx="1409597" cy="841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400" b="1" dirty="0" err="1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Снежинск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861139" y="5717470"/>
            <a:ext cx="525259" cy="269617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29" y="5731132"/>
            <a:ext cx="197657" cy="220669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63" name="Скругленный прямоугольник 62"/>
          <p:cNvSpPr/>
          <p:nvPr/>
        </p:nvSpPr>
        <p:spPr>
          <a:xfrm>
            <a:off x="3917170" y="5315749"/>
            <a:ext cx="1409597" cy="841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Сургут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362880" y="5715994"/>
            <a:ext cx="525259" cy="269617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270" y="5729656"/>
            <a:ext cx="197657" cy="220669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68" name="Скругленный прямоугольник 67"/>
          <p:cNvSpPr/>
          <p:nvPr/>
        </p:nvSpPr>
        <p:spPr>
          <a:xfrm>
            <a:off x="5412239" y="5310444"/>
            <a:ext cx="1409597" cy="841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Тюмень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536216" y="5710689"/>
            <a:ext cx="525259" cy="269617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70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606" y="5724351"/>
            <a:ext cx="197657" cy="220669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71" name="Скругленный прямоугольник 70"/>
          <p:cNvSpPr/>
          <p:nvPr/>
        </p:nvSpPr>
        <p:spPr>
          <a:xfrm>
            <a:off x="6210544" y="5705650"/>
            <a:ext cx="468497" cy="279789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en-US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8009" y="5729257"/>
            <a:ext cx="247395" cy="303059"/>
          </a:xfrm>
          <a:prstGeom prst="rect">
            <a:avLst/>
          </a:prstGeom>
        </p:spPr>
      </p:pic>
      <p:sp>
        <p:nvSpPr>
          <p:cNvPr id="73" name="Скругленный прямоугольник 72"/>
          <p:cNvSpPr/>
          <p:nvPr/>
        </p:nvSpPr>
        <p:spPr>
          <a:xfrm>
            <a:off x="6950745" y="5322199"/>
            <a:ext cx="1409597" cy="841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Уфа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074722" y="5722444"/>
            <a:ext cx="525259" cy="269617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75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12" y="5736106"/>
            <a:ext cx="197657" cy="220669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76" name="Скругленный прямоугольник 75"/>
          <p:cNvSpPr/>
          <p:nvPr/>
        </p:nvSpPr>
        <p:spPr>
          <a:xfrm>
            <a:off x="7749050" y="5717405"/>
            <a:ext cx="468497" cy="279789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en-US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6515" y="5741012"/>
            <a:ext cx="247395" cy="303059"/>
          </a:xfrm>
          <a:prstGeom prst="rect">
            <a:avLst/>
          </a:prstGeom>
        </p:spPr>
      </p:pic>
      <p:sp>
        <p:nvSpPr>
          <p:cNvPr id="78" name="Скругленный прямоугольник 77"/>
          <p:cNvSpPr/>
          <p:nvPr/>
        </p:nvSpPr>
        <p:spPr>
          <a:xfrm>
            <a:off x="8532911" y="5325694"/>
            <a:ext cx="1409597" cy="841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400" b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Челябинск</a:t>
            </a: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8664663" y="5734587"/>
            <a:ext cx="525259" cy="269617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116" y="5739155"/>
            <a:ext cx="197657" cy="220669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81" name="Скругленный прямоугольник 80"/>
          <p:cNvSpPr/>
          <p:nvPr/>
        </p:nvSpPr>
        <p:spPr>
          <a:xfrm>
            <a:off x="9356054" y="5720454"/>
            <a:ext cx="468497" cy="279789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en-US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6456" y="5753155"/>
            <a:ext cx="247395" cy="303059"/>
          </a:xfrm>
          <a:prstGeom prst="rect">
            <a:avLst/>
          </a:prstGeom>
        </p:spPr>
      </p:pic>
      <p:sp>
        <p:nvSpPr>
          <p:cNvPr id="83" name="Скругленный прямоугольник 82"/>
          <p:cNvSpPr/>
          <p:nvPr/>
        </p:nvSpPr>
        <p:spPr>
          <a:xfrm>
            <a:off x="5381904" y="4121950"/>
            <a:ext cx="1409597" cy="8416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4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Магнитогорск</a:t>
            </a:r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04649"/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5827614" y="4522195"/>
            <a:ext cx="525259" cy="269617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1*</a:t>
            </a:r>
            <a:endParaRPr lang="ru-RU" b="1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04" y="4535857"/>
            <a:ext cx="197657" cy="220669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86" name="Прямоугольник 85"/>
          <p:cNvSpPr/>
          <p:nvPr/>
        </p:nvSpPr>
        <p:spPr>
          <a:xfrm>
            <a:off x="1276442" y="6369200"/>
            <a:ext cx="350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в том числе 1 КО, поднадзорная ДНСЗКО</a:t>
            </a:r>
            <a:endParaRPr lang="ru-RU" sz="1600" dirty="0"/>
          </a:p>
        </p:txBody>
      </p:sp>
      <p:sp>
        <p:nvSpPr>
          <p:cNvPr id="8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26120" y="439935"/>
            <a:ext cx="480239" cy="365125"/>
          </a:xfrm>
        </p:spPr>
        <p:txBody>
          <a:bodyPr/>
          <a:lstStyle/>
          <a:p>
            <a:r>
              <a:rPr lang="ru-RU" sz="1050" dirty="0" smtClean="0"/>
              <a:t>2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7357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561150" y="319233"/>
            <a:ext cx="8277188" cy="521731"/>
          </a:xfrm>
        </p:spPr>
        <p:txBody>
          <a:bodyPr>
            <a:noAutofit/>
          </a:bodyPr>
          <a:lstStyle/>
          <a:p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х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арактеристика  банков   уральского региона</a:t>
            </a:r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Текст 3"/>
          <p:cNvSpPr txBox="1">
            <a:spLocks/>
          </p:cNvSpPr>
          <p:nvPr/>
        </p:nvSpPr>
        <p:spPr>
          <a:xfrm>
            <a:off x="4478471" y="1109536"/>
            <a:ext cx="5043911" cy="391298"/>
          </a:xfrm>
          <a:prstGeom prst="rect">
            <a:avLst/>
          </a:prstGeom>
        </p:spPr>
        <p:txBody>
          <a:bodyPr vert="horz" lIns="53999" tIns="53999" rIns="53999" bIns="53999" rtlCol="0" anchor="ctr">
            <a:normAutofit/>
          </a:bodyPr>
          <a:lstStyle>
            <a:lvl1pPr marL="0" indent="0" algn="l" defTabSz="804649" rtl="0" eaLnBrk="1" latinLnBrk="0" hangingPunct="1">
              <a:lnSpc>
                <a:spcPct val="90000"/>
              </a:lnSpc>
              <a:spcBef>
                <a:spcPts val="880"/>
              </a:spcBef>
              <a:buFont typeface="Arial" panose="020B0604020202020204" pitchFamily="34" charset="0"/>
              <a:buNone/>
              <a:defRPr sz="1100" b="1" kern="1200" cap="all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156460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6087" indent="-79627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4317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546" indent="-78230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12785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5110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17434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19759" indent="-201162" algn="l" defTabSz="804649" rtl="0" eaLnBrk="1" latinLnBrk="0" hangingPunct="1">
              <a:lnSpc>
                <a:spcPct val="90000"/>
              </a:lnSpc>
              <a:spcBef>
                <a:spcPts val="44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200" dirty="0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420" y="1427420"/>
            <a:ext cx="5344217" cy="5430580"/>
          </a:xfrm>
          <a:prstGeom prst="rect">
            <a:avLst/>
          </a:prstGeom>
        </p:spPr>
      </p:pic>
      <p:sp>
        <p:nvSpPr>
          <p:cNvPr id="78" name="Скругленный прямоугольник 77"/>
          <p:cNvSpPr/>
          <p:nvPr/>
        </p:nvSpPr>
        <p:spPr>
          <a:xfrm>
            <a:off x="5336188" y="5637101"/>
            <a:ext cx="829818" cy="304556"/>
          </a:xfrm>
          <a:prstGeom prst="roundRect">
            <a:avLst>
              <a:gd name="adj" fmla="val 16346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r>
              <a:rPr lang="ru-RU" sz="1200" kern="0" dirty="0">
                <a:latin typeface="Arial Narrow" pitchFamily="34" charset="0"/>
                <a:cs typeface="Arial" panose="020B0604020202020204" pitchFamily="34" charset="0"/>
              </a:rPr>
              <a:t>Оренбург</a:t>
            </a: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5872544" y="5540181"/>
            <a:ext cx="542796" cy="452958"/>
          </a:xfrm>
          <a:prstGeom prst="roundRect">
            <a:avLst>
              <a:gd name="adj" fmla="val 16346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r>
              <a:rPr lang="ru-RU" sz="1200" kern="0" dirty="0">
                <a:latin typeface="Arial Narrow" pitchFamily="34" charset="0"/>
                <a:cs typeface="Arial" panose="020B0604020202020204" pitchFamily="34" charset="0"/>
              </a:rPr>
              <a:t>Уфа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7047876" y="5733116"/>
            <a:ext cx="738714" cy="208157"/>
          </a:xfrm>
          <a:prstGeom prst="roundRect">
            <a:avLst>
              <a:gd name="adj" fmla="val 16346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r>
              <a:rPr lang="ru-RU" sz="1200" kern="0" dirty="0">
                <a:latin typeface="Arial Narrow" pitchFamily="34" charset="0"/>
                <a:cs typeface="Arial" panose="020B0604020202020204" pitchFamily="34" charset="0"/>
              </a:rPr>
              <a:t>Курган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6548157" y="3966765"/>
            <a:ext cx="662125" cy="452958"/>
          </a:xfrm>
          <a:prstGeom prst="roundRect">
            <a:avLst>
              <a:gd name="adj" fmla="val 16346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r>
              <a:rPr lang="ru-RU" sz="1200" kern="0" dirty="0">
                <a:latin typeface="Arial Narrow" pitchFamily="34" charset="0"/>
                <a:cs typeface="Arial" panose="020B0604020202020204" pitchFamily="34" charset="0"/>
              </a:rPr>
              <a:t>Пермь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7740987" y="5591321"/>
            <a:ext cx="701037" cy="397096"/>
          </a:xfrm>
          <a:prstGeom prst="roundRect">
            <a:avLst>
              <a:gd name="adj" fmla="val 16346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r>
              <a:rPr lang="ru-RU" sz="1200" kern="0" dirty="0">
                <a:latin typeface="Arial Narrow" pitchFamily="34" charset="0"/>
                <a:cs typeface="Arial" panose="020B0604020202020204" pitchFamily="34" charset="0"/>
              </a:rPr>
              <a:t>Тюмень</a:t>
            </a: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7963887" y="4378194"/>
            <a:ext cx="1396110" cy="452958"/>
          </a:xfrm>
          <a:prstGeom prst="roundRect">
            <a:avLst>
              <a:gd name="adj" fmla="val 16346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r>
              <a:rPr lang="ru-RU" sz="1200" kern="0" dirty="0">
                <a:latin typeface="Arial Narrow" pitchFamily="34" charset="0"/>
                <a:cs typeface="Arial" panose="020B0604020202020204" pitchFamily="34" charset="0"/>
              </a:rPr>
              <a:t>Ханты-Мансийский авт. округ - Югра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404873" y="5477847"/>
            <a:ext cx="894289" cy="330661"/>
          </a:xfrm>
          <a:prstGeom prst="roundRect">
            <a:avLst>
              <a:gd name="adj" fmla="val 16346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r>
              <a:rPr lang="ru-RU" sz="1200" kern="0" dirty="0">
                <a:latin typeface="Arial Narrow" pitchFamily="34" charset="0"/>
                <a:cs typeface="Arial" panose="020B0604020202020204" pitchFamily="34" charset="0"/>
              </a:rPr>
              <a:t>Челябинск</a:t>
            </a: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6780320" y="5074803"/>
            <a:ext cx="1032104" cy="390591"/>
          </a:xfrm>
          <a:prstGeom prst="roundRect">
            <a:avLst>
              <a:gd name="adj" fmla="val 16346"/>
            </a:avLst>
          </a:prstGeom>
          <a:noFill/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95">
              <a:defRPr/>
            </a:pPr>
            <a:r>
              <a:rPr lang="ru-RU" sz="1200" kern="0" dirty="0">
                <a:latin typeface="Arial Narrow" pitchFamily="34" charset="0"/>
                <a:cs typeface="Arial" panose="020B0604020202020204" pitchFamily="34" charset="0"/>
              </a:rPr>
              <a:t>Екатеринбург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916170" y="5227486"/>
            <a:ext cx="512246" cy="401476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3</a:t>
            </a:r>
          </a:p>
        </p:txBody>
      </p:sp>
      <p:pic>
        <p:nvPicPr>
          <p:cNvPr id="90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71" y="5264695"/>
            <a:ext cx="246965" cy="258857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91" name="Скругленный прямоугольник 90"/>
          <p:cNvSpPr/>
          <p:nvPr/>
        </p:nvSpPr>
        <p:spPr>
          <a:xfrm>
            <a:off x="6517822" y="4378195"/>
            <a:ext cx="552592" cy="415861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4</a:t>
            </a:r>
          </a:p>
        </p:txBody>
      </p:sp>
      <p:pic>
        <p:nvPicPr>
          <p:cNvPr id="92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62" y="4455778"/>
            <a:ext cx="246965" cy="258857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93" name="Скругленный прямоугольник 92"/>
          <p:cNvSpPr/>
          <p:nvPr/>
        </p:nvSpPr>
        <p:spPr>
          <a:xfrm>
            <a:off x="7111012" y="4775202"/>
            <a:ext cx="631621" cy="393406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9</a:t>
            </a:r>
          </a:p>
        </p:txBody>
      </p:sp>
      <p:pic>
        <p:nvPicPr>
          <p:cNvPr id="94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90" y="4836486"/>
            <a:ext cx="246965" cy="258857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95" name="Скругленный прямоугольник 94"/>
          <p:cNvSpPr/>
          <p:nvPr/>
        </p:nvSpPr>
        <p:spPr>
          <a:xfrm>
            <a:off x="8593147" y="5948299"/>
            <a:ext cx="1576308" cy="428810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>
              <a:spcAft>
                <a:spcPts val="300"/>
              </a:spcAft>
            </a:pPr>
            <a:r>
              <a:rPr lang="ru-RU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Всего: 34</a:t>
            </a:r>
            <a:r>
              <a:rPr lang="en-US" sz="2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*</a:t>
            </a:r>
            <a:endParaRPr lang="ru-RU" sz="2000" b="1" kern="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033" y="6002689"/>
            <a:ext cx="313936" cy="329053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100" name="Скругленный прямоугольник 99"/>
          <p:cNvSpPr/>
          <p:nvPr/>
        </p:nvSpPr>
        <p:spPr>
          <a:xfrm>
            <a:off x="8103754" y="3997874"/>
            <a:ext cx="651926" cy="398938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3</a:t>
            </a:r>
          </a:p>
        </p:txBody>
      </p:sp>
      <p:pic>
        <p:nvPicPr>
          <p:cNvPr id="101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382" y="4058607"/>
            <a:ext cx="222641" cy="258857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102" name="Скругленный прямоугольник 101"/>
          <p:cNvSpPr/>
          <p:nvPr/>
        </p:nvSpPr>
        <p:spPr>
          <a:xfrm>
            <a:off x="7853021" y="5289415"/>
            <a:ext cx="581190" cy="401476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3</a:t>
            </a:r>
          </a:p>
        </p:txBody>
      </p:sp>
      <p:pic>
        <p:nvPicPr>
          <p:cNvPr id="103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707" y="5348418"/>
            <a:ext cx="246965" cy="258857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104" name="Скругленный прямоугольник 103"/>
          <p:cNvSpPr/>
          <p:nvPr/>
        </p:nvSpPr>
        <p:spPr>
          <a:xfrm>
            <a:off x="7244284" y="5953726"/>
            <a:ext cx="594918" cy="395327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2</a:t>
            </a:r>
          </a:p>
        </p:txBody>
      </p:sp>
      <p:pic>
        <p:nvPicPr>
          <p:cNvPr id="105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99" y="5993064"/>
            <a:ext cx="246965" cy="258857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106" name="Скругленный прямоугольник 105"/>
          <p:cNvSpPr/>
          <p:nvPr/>
        </p:nvSpPr>
        <p:spPr>
          <a:xfrm>
            <a:off x="6534679" y="5973817"/>
            <a:ext cx="555562" cy="391459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6</a:t>
            </a:r>
          </a:p>
        </p:txBody>
      </p:sp>
      <p:pic>
        <p:nvPicPr>
          <p:cNvPr id="107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52" y="6040117"/>
            <a:ext cx="246965" cy="258857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sp>
        <p:nvSpPr>
          <p:cNvPr id="108" name="Скругленный прямоугольник 107"/>
          <p:cNvSpPr/>
          <p:nvPr/>
        </p:nvSpPr>
        <p:spPr>
          <a:xfrm>
            <a:off x="5237330" y="5901069"/>
            <a:ext cx="594918" cy="428810"/>
          </a:xfrm>
          <a:prstGeom prst="roundRect">
            <a:avLst>
              <a:gd name="adj" fmla="val 10775"/>
            </a:avLst>
          </a:prstGeom>
          <a:solidFill>
            <a:srgbClr val="FFFFFF">
              <a:alpha val="50196"/>
            </a:srgb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r">
              <a:spcAft>
                <a:spcPts val="300"/>
              </a:spcAft>
            </a:pPr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4</a:t>
            </a:r>
          </a:p>
        </p:txBody>
      </p:sp>
      <p:pic>
        <p:nvPicPr>
          <p:cNvPr id="121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556" y="5986047"/>
            <a:ext cx="246965" cy="258857"/>
          </a:xfrm>
          <a:prstGeom prst="rect">
            <a:avLst/>
          </a:prstGeom>
          <a:noFill/>
          <a:ln w="9525">
            <a:noFill/>
            <a:prstDash val="dash"/>
          </a:ln>
          <a:extLst/>
        </p:spPr>
      </p:pic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1388168599"/>
              </p:ext>
            </p:extLst>
          </p:nvPr>
        </p:nvGraphicFramePr>
        <p:xfrm>
          <a:off x="610095" y="3120705"/>
          <a:ext cx="2842260" cy="313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23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60" y="1367782"/>
            <a:ext cx="532580" cy="47297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dash"/>
          </a:ln>
          <a:extLst/>
        </p:spPr>
      </p:pic>
      <p:sp>
        <p:nvSpPr>
          <p:cNvPr id="124" name="Прямоугольник 123"/>
          <p:cNvSpPr/>
          <p:nvPr/>
        </p:nvSpPr>
        <p:spPr>
          <a:xfrm>
            <a:off x="976036" y="1238739"/>
            <a:ext cx="2696184" cy="80791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214308" indent="-214308" defTabSz="603472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34</a:t>
            </a:r>
            <a:r>
              <a:rPr lang="ru-RU" sz="16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 КО</a:t>
            </a:r>
          </a:p>
          <a:p>
            <a:pPr marL="214308" indent="-214308" defTabSz="603472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47</a:t>
            </a:r>
            <a:r>
              <a:rPr lang="ru-RU" sz="16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 филиалов</a:t>
            </a:r>
          </a:p>
          <a:p>
            <a:pPr marL="214308" indent="-214308" defTabSz="603472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536</a:t>
            </a:r>
            <a:r>
              <a:rPr lang="ru-RU" sz="16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 ВСП</a:t>
            </a:r>
          </a:p>
        </p:txBody>
      </p:sp>
      <p:pic>
        <p:nvPicPr>
          <p:cNvPr id="125" name="Picture 4" descr="http://iconspot.ru/files/197221.pn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2" y="2398934"/>
            <a:ext cx="532580" cy="47297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dash"/>
          </a:ln>
          <a:extLst/>
        </p:spPr>
      </p:pic>
      <p:sp>
        <p:nvSpPr>
          <p:cNvPr id="126" name="Прямоугольник 125"/>
          <p:cNvSpPr/>
          <p:nvPr/>
        </p:nvSpPr>
        <p:spPr>
          <a:xfrm>
            <a:off x="976036" y="2301977"/>
            <a:ext cx="3383878" cy="80791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214308" indent="-214308" defTabSz="603472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67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КО, в т. ч.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НКО</a:t>
            </a:r>
          </a:p>
          <a:p>
            <a:pPr marL="214308" indent="-214308" defTabSz="603472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65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филиалов</a:t>
            </a:r>
          </a:p>
          <a:p>
            <a:pPr marL="214308" indent="-214308" defTabSz="603472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2162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ВСП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8489" y="989755"/>
            <a:ext cx="1374290" cy="23956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Уральский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регион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08960" y="2046650"/>
            <a:ext cx="2667905" cy="1826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Иногородние КО в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Уральском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регионе</a:t>
            </a:r>
            <a:endParaRPr lang="ru-RU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29" name="Freeform 217"/>
          <p:cNvSpPr>
            <a:spLocks noChangeAspect="1" noEditPoints="1"/>
          </p:cNvSpPr>
          <p:nvPr/>
        </p:nvSpPr>
        <p:spPr bwMode="auto">
          <a:xfrm>
            <a:off x="5027748" y="1966934"/>
            <a:ext cx="576000" cy="432000"/>
          </a:xfrm>
          <a:custGeom>
            <a:avLst/>
            <a:gdLst>
              <a:gd name="T0" fmla="*/ 2147483646 w 78"/>
              <a:gd name="T1" fmla="*/ 2147483646 h 58"/>
              <a:gd name="T2" fmla="*/ 0 w 78"/>
              <a:gd name="T3" fmla="*/ 2147483646 h 58"/>
              <a:gd name="T4" fmla="*/ 0 w 78"/>
              <a:gd name="T5" fmla="*/ 0 h 58"/>
              <a:gd name="T6" fmla="*/ 2147483646 w 78"/>
              <a:gd name="T7" fmla="*/ 0 h 58"/>
              <a:gd name="T8" fmla="*/ 2147483646 w 78"/>
              <a:gd name="T9" fmla="*/ 2147483646 h 58"/>
              <a:gd name="T10" fmla="*/ 2147483646 w 78"/>
              <a:gd name="T11" fmla="*/ 2147483646 h 58"/>
              <a:gd name="T12" fmla="*/ 2147483646 w 78"/>
              <a:gd name="T13" fmla="*/ 2147483646 h 58"/>
              <a:gd name="T14" fmla="*/ 2147483646 w 78"/>
              <a:gd name="T15" fmla="*/ 2147483646 h 58"/>
              <a:gd name="T16" fmla="*/ 2147483646 w 78"/>
              <a:gd name="T17" fmla="*/ 2147483646 h 58"/>
              <a:gd name="T18" fmla="*/ 2147483646 w 78"/>
              <a:gd name="T19" fmla="*/ 2147483646 h 58"/>
              <a:gd name="T20" fmla="*/ 2147483646 w 78"/>
              <a:gd name="T21" fmla="*/ 2147483646 h 58"/>
              <a:gd name="T22" fmla="*/ 2147483646 w 78"/>
              <a:gd name="T23" fmla="*/ 2147483646 h 58"/>
              <a:gd name="T24" fmla="*/ 2147483646 w 78"/>
              <a:gd name="T25" fmla="*/ 2147483646 h 58"/>
              <a:gd name="T26" fmla="*/ 2147483646 w 78"/>
              <a:gd name="T27" fmla="*/ 2147483646 h 58"/>
              <a:gd name="T28" fmla="*/ 2147483646 w 78"/>
              <a:gd name="T29" fmla="*/ 2147483646 h 58"/>
              <a:gd name="T30" fmla="*/ 2147483646 w 78"/>
              <a:gd name="T31" fmla="*/ 2147483646 h 58"/>
              <a:gd name="T32" fmla="*/ 2147483646 w 78"/>
              <a:gd name="T33" fmla="*/ 2147483646 h 58"/>
              <a:gd name="T34" fmla="*/ 2147483646 w 78"/>
              <a:gd name="T35" fmla="*/ 2147483646 h 58"/>
              <a:gd name="T36" fmla="*/ 2147483646 w 78"/>
              <a:gd name="T37" fmla="*/ 2147483646 h 58"/>
              <a:gd name="T38" fmla="*/ 2147483646 w 78"/>
              <a:gd name="T39" fmla="*/ 2147483646 h 58"/>
              <a:gd name="T40" fmla="*/ 2147483646 w 78"/>
              <a:gd name="T41" fmla="*/ 2147483646 h 58"/>
              <a:gd name="T42" fmla="*/ 2147483646 w 78"/>
              <a:gd name="T43" fmla="*/ 2147483646 h 58"/>
              <a:gd name="T44" fmla="*/ 2147483646 w 78"/>
              <a:gd name="T45" fmla="*/ 2147483646 h 58"/>
              <a:gd name="T46" fmla="*/ 2147483646 w 78"/>
              <a:gd name="T47" fmla="*/ 2147483646 h 5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916170" y="1109916"/>
            <a:ext cx="2199671" cy="48552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indent="85725">
              <a:lnSpc>
                <a:spcPct val="9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7 КО в ТОП-100 банков</a:t>
            </a:r>
          </a:p>
          <a:p>
            <a:pPr algn="l">
              <a:lnSpc>
                <a:spcPct val="9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13 КО с капиталом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&lt;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1 млрд рублей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962260" y="1923482"/>
            <a:ext cx="2909946" cy="80580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«АКРА» - 2 КО (из них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1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– категории ниже А)</a:t>
            </a:r>
          </a:p>
          <a:p>
            <a:pPr>
              <a:lnSpc>
                <a:spcPct val="9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«Эксперт РА» -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19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КО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(из них 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14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– категории ниже А)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008698" y="2409170"/>
            <a:ext cx="1009121" cy="2157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9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Рейтинги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008105" y="1619315"/>
            <a:ext cx="1009121" cy="2157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85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Масштаб</a:t>
            </a:r>
          </a:p>
        </p:txBody>
      </p:sp>
      <p:sp>
        <p:nvSpPr>
          <p:cNvPr id="134" name="Freeform 109"/>
          <p:cNvSpPr>
            <a:spLocks noEditPoints="1"/>
          </p:cNvSpPr>
          <p:nvPr/>
        </p:nvSpPr>
        <p:spPr bwMode="auto">
          <a:xfrm>
            <a:off x="5027748" y="1156539"/>
            <a:ext cx="576000" cy="432000"/>
          </a:xfrm>
          <a:custGeom>
            <a:avLst/>
            <a:gdLst>
              <a:gd name="T0" fmla="*/ 2147483646 w 68"/>
              <a:gd name="T1" fmla="*/ 2147483646 h 58"/>
              <a:gd name="T2" fmla="*/ 2147483646 w 68"/>
              <a:gd name="T3" fmla="*/ 2147483646 h 58"/>
              <a:gd name="T4" fmla="*/ 2147483646 w 68"/>
              <a:gd name="T5" fmla="*/ 2147483646 h 58"/>
              <a:gd name="T6" fmla="*/ 0 w 68"/>
              <a:gd name="T7" fmla="*/ 2147483646 h 58"/>
              <a:gd name="T8" fmla="*/ 0 w 68"/>
              <a:gd name="T9" fmla="*/ 2147483646 h 58"/>
              <a:gd name="T10" fmla="*/ 2147483646 w 68"/>
              <a:gd name="T11" fmla="*/ 2147483646 h 58"/>
              <a:gd name="T12" fmla="*/ 2147483646 w 68"/>
              <a:gd name="T13" fmla="*/ 2147483646 h 58"/>
              <a:gd name="T14" fmla="*/ 2147483646 w 68"/>
              <a:gd name="T15" fmla="*/ 2147483646 h 58"/>
              <a:gd name="T16" fmla="*/ 2147483646 w 68"/>
              <a:gd name="T17" fmla="*/ 2147483646 h 58"/>
              <a:gd name="T18" fmla="*/ 2147483646 w 68"/>
              <a:gd name="T19" fmla="*/ 2147483646 h 58"/>
              <a:gd name="T20" fmla="*/ 2147483646 w 68"/>
              <a:gd name="T21" fmla="*/ 2147483646 h 58"/>
              <a:gd name="T22" fmla="*/ 2147483646 w 68"/>
              <a:gd name="T23" fmla="*/ 2147483646 h 58"/>
              <a:gd name="T24" fmla="*/ 2147483646 w 68"/>
              <a:gd name="T25" fmla="*/ 2147483646 h 58"/>
              <a:gd name="T26" fmla="*/ 2147483646 w 68"/>
              <a:gd name="T27" fmla="*/ 2147483646 h 58"/>
              <a:gd name="T28" fmla="*/ 2147483646 w 68"/>
              <a:gd name="T29" fmla="*/ 2147483646 h 58"/>
              <a:gd name="T30" fmla="*/ 2147483646 w 68"/>
              <a:gd name="T31" fmla="*/ 2147483646 h 58"/>
              <a:gd name="T32" fmla="*/ 2147483646 w 68"/>
              <a:gd name="T33" fmla="*/ 2147483646 h 58"/>
              <a:gd name="T34" fmla="*/ 2147483646 w 68"/>
              <a:gd name="T35" fmla="*/ 2147483646 h 58"/>
              <a:gd name="T36" fmla="*/ 2147483646 w 68"/>
              <a:gd name="T37" fmla="*/ 2147483646 h 58"/>
              <a:gd name="T38" fmla="*/ 2147483646 w 68"/>
              <a:gd name="T39" fmla="*/ 2147483646 h 58"/>
              <a:gd name="T40" fmla="*/ 2147483646 w 68"/>
              <a:gd name="T41" fmla="*/ 2147483646 h 58"/>
              <a:gd name="T42" fmla="*/ 2147483646 w 68"/>
              <a:gd name="T43" fmla="*/ 2147483646 h 58"/>
              <a:gd name="T44" fmla="*/ 2147483646 w 68"/>
              <a:gd name="T45" fmla="*/ 2147483646 h 58"/>
              <a:gd name="T46" fmla="*/ 2147483646 w 68"/>
              <a:gd name="T47" fmla="*/ 2147483646 h 58"/>
              <a:gd name="T48" fmla="*/ 2147483646 w 68"/>
              <a:gd name="T49" fmla="*/ 2147483646 h 58"/>
              <a:gd name="T50" fmla="*/ 2147483646 w 68"/>
              <a:gd name="T51" fmla="*/ 2147483646 h 58"/>
              <a:gd name="T52" fmla="*/ 2147483646 w 68"/>
              <a:gd name="T53" fmla="*/ 2147483646 h 58"/>
              <a:gd name="T54" fmla="*/ 2147483646 w 68"/>
              <a:gd name="T55" fmla="*/ 2147483646 h 58"/>
              <a:gd name="T56" fmla="*/ 2147483646 w 68"/>
              <a:gd name="T57" fmla="*/ 2147483646 h 58"/>
              <a:gd name="T58" fmla="*/ 2147483646 w 68"/>
              <a:gd name="T59" fmla="*/ 2147483646 h 58"/>
              <a:gd name="T60" fmla="*/ 2147483646 w 68"/>
              <a:gd name="T61" fmla="*/ 2147483646 h 58"/>
              <a:gd name="T62" fmla="*/ 2147483646 w 68"/>
              <a:gd name="T63" fmla="*/ 2147483646 h 58"/>
              <a:gd name="T64" fmla="*/ 2147483646 w 68"/>
              <a:gd name="T65" fmla="*/ 2147483646 h 58"/>
              <a:gd name="T66" fmla="*/ 2147483646 w 68"/>
              <a:gd name="T67" fmla="*/ 2147483646 h 58"/>
              <a:gd name="T68" fmla="*/ 2147483646 w 68"/>
              <a:gd name="T69" fmla="*/ 2147483646 h 58"/>
              <a:gd name="T70" fmla="*/ 2147483646 w 68"/>
              <a:gd name="T71" fmla="*/ 2147483646 h 58"/>
              <a:gd name="T72" fmla="*/ 2147483646 w 68"/>
              <a:gd name="T73" fmla="*/ 2147483646 h 58"/>
              <a:gd name="T74" fmla="*/ 2147483646 w 68"/>
              <a:gd name="T75" fmla="*/ 2147483646 h 58"/>
              <a:gd name="T76" fmla="*/ 2147483646 w 68"/>
              <a:gd name="T77" fmla="*/ 2147483646 h 58"/>
              <a:gd name="T78" fmla="*/ 2147483646 w 68"/>
              <a:gd name="T79" fmla="*/ 2147483646 h 58"/>
              <a:gd name="T80" fmla="*/ 2147483646 w 68"/>
              <a:gd name="T81" fmla="*/ 2147483646 h 58"/>
              <a:gd name="T82" fmla="*/ 2147483646 w 68"/>
              <a:gd name="T83" fmla="*/ 0 h 58"/>
              <a:gd name="T84" fmla="*/ 2147483646 w 68"/>
              <a:gd name="T85" fmla="*/ 0 h 58"/>
              <a:gd name="T86" fmla="*/ 2147483646 w 68"/>
              <a:gd name="T87" fmla="*/ 2147483646 h 58"/>
              <a:gd name="T88" fmla="*/ 2147483646 w 68"/>
              <a:gd name="T89" fmla="*/ 2147483646 h 5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8" h="58">
                <a:moveTo>
                  <a:pt x="10" y="57"/>
                </a:moveTo>
                <a:cubicBezTo>
                  <a:pt x="10" y="57"/>
                  <a:pt x="10" y="58"/>
                  <a:pt x="9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57"/>
                  <a:pt x="0" y="57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1" y="48"/>
                  <a:pt x="2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9"/>
                  <a:pt x="10" y="49"/>
                </a:cubicBezTo>
                <a:lnTo>
                  <a:pt x="10" y="57"/>
                </a:lnTo>
                <a:close/>
                <a:moveTo>
                  <a:pt x="25" y="57"/>
                </a:moveTo>
                <a:cubicBezTo>
                  <a:pt x="25" y="57"/>
                  <a:pt x="24" y="58"/>
                  <a:pt x="24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5" y="57"/>
                  <a:pt x="15" y="5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6" y="43"/>
                  <a:pt x="16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3"/>
                  <a:pt x="25" y="44"/>
                  <a:pt x="25" y="44"/>
                </a:cubicBezTo>
                <a:lnTo>
                  <a:pt x="25" y="57"/>
                </a:lnTo>
                <a:close/>
                <a:moveTo>
                  <a:pt x="39" y="57"/>
                </a:moveTo>
                <a:cubicBezTo>
                  <a:pt x="39" y="57"/>
                  <a:pt x="39" y="58"/>
                  <a:pt x="3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0" y="58"/>
                  <a:pt x="30" y="57"/>
                  <a:pt x="30" y="57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4"/>
                  <a:pt x="30" y="34"/>
                  <a:pt x="31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5"/>
                </a:cubicBezTo>
                <a:lnTo>
                  <a:pt x="39" y="57"/>
                </a:lnTo>
                <a:close/>
                <a:moveTo>
                  <a:pt x="54" y="57"/>
                </a:moveTo>
                <a:cubicBezTo>
                  <a:pt x="54" y="57"/>
                  <a:pt x="53" y="58"/>
                  <a:pt x="5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4" y="57"/>
                  <a:pt x="44" y="57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5" y="19"/>
                  <a:pt x="45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4" y="20"/>
                  <a:pt x="54" y="20"/>
                </a:cubicBezTo>
                <a:lnTo>
                  <a:pt x="54" y="57"/>
                </a:lnTo>
                <a:close/>
                <a:moveTo>
                  <a:pt x="68" y="57"/>
                </a:moveTo>
                <a:cubicBezTo>
                  <a:pt x="68" y="57"/>
                  <a:pt x="68" y="58"/>
                  <a:pt x="67" y="58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8"/>
                  <a:pt x="59" y="57"/>
                  <a:pt x="59" y="57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9" y="0"/>
                  <a:pt x="60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5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57269" y="6547670"/>
            <a:ext cx="24817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*</a:t>
            </a:r>
            <a:r>
              <a:rPr lang="ru-RU" sz="1100" dirty="0">
                <a:latin typeface="Arial Narrow" panose="020B0606020202030204" pitchFamily="34" charset="0"/>
                <a:cs typeface="Times New Roman" panose="02020603050405020304" pitchFamily="18" charset="0"/>
              </a:rPr>
              <a:t>в том числе 1 КО, поднадзорная ДНСЗКО</a:t>
            </a:r>
            <a:endParaRPr lang="ru-RU" sz="11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307149" y="6214925"/>
            <a:ext cx="2001796" cy="1680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603472">
              <a:lnSpc>
                <a:spcPct val="90000"/>
              </a:lnSpc>
            </a:pPr>
            <a:r>
              <a:rPr lang="en-US" sz="9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 * </a:t>
            </a:r>
            <a:r>
              <a:rPr lang="ru-RU" sz="900" b="1" dirty="0">
                <a:solidFill>
                  <a:srgbClr val="000000"/>
                </a:solidFill>
                <a:latin typeface="Arial Narrow" panose="020B0606020202030204" pitchFamily="34" charset="0"/>
              </a:rPr>
              <a:t>Из них 2 санируемые КО</a:t>
            </a:r>
          </a:p>
        </p:txBody>
      </p:sp>
      <p:sp>
        <p:nvSpPr>
          <p:cNvPr id="5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26120" y="439935"/>
            <a:ext cx="480239" cy="365125"/>
          </a:xfrm>
        </p:spPr>
        <p:txBody>
          <a:bodyPr/>
          <a:lstStyle/>
          <a:p>
            <a:r>
              <a:rPr lang="ru-RU" sz="1050" dirty="0" smtClean="0"/>
              <a:t>3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6508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414230" y="1274998"/>
            <a:ext cx="6520595" cy="5481080"/>
            <a:chOff x="1323747" y="2276808"/>
            <a:chExt cx="7698180" cy="74116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323747" y="2276808"/>
              <a:ext cx="7686744" cy="741164"/>
            </a:xfrm>
            <a:prstGeom prst="rect">
              <a:avLst/>
            </a:prstGeom>
            <a:solidFill>
              <a:srgbClr val="E7F0F9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defTabSz="804649"/>
              <a:endParaRPr lang="ru-RU" sz="1600" dirty="0">
                <a:solidFill>
                  <a:prstClr val="white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335183" y="2276808"/>
              <a:ext cx="7686744" cy="741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2000" tIns="45720" rIns="0" bIns="45720" numCol="1" spcCol="1270" anchor="ctr" anchorCtr="0">
              <a:noAutofit/>
            </a:bodyPr>
            <a:lstStyle/>
            <a:p>
              <a:pPr algn="ctr" defTabSz="800100">
                <a:spcBef>
                  <a:spcPct val="0"/>
                </a:spcBef>
                <a:spcAft>
                  <a:spcPct val="35000"/>
                </a:spcAft>
              </a:pPr>
              <a:endParaRPr lang="ru-RU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Line 56"/>
          <p:cNvSpPr>
            <a:spLocks noChangeShapeType="1"/>
          </p:cNvSpPr>
          <p:nvPr/>
        </p:nvSpPr>
        <p:spPr bwMode="auto">
          <a:xfrm flipV="1">
            <a:off x="10461631" y="727075"/>
            <a:ext cx="528639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04649"/>
            <a:endParaRPr lang="ru-RU" sz="1600">
              <a:solidFill>
                <a:srgbClr val="0000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96" y="4630025"/>
            <a:ext cx="347386" cy="4123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21" y="4573098"/>
            <a:ext cx="647296" cy="534268"/>
          </a:xfrm>
          <a:prstGeom prst="rect">
            <a:avLst/>
          </a:prstGeom>
        </p:spPr>
      </p:pic>
      <p:pic>
        <p:nvPicPr>
          <p:cNvPr id="27" name="Рисунок 26" descr="Электронная почта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2"/>
              </a:ext>
            </a:extLst>
          </a:blip>
          <a:stretch>
            <a:fillRect/>
          </a:stretch>
        </p:blipFill>
        <p:spPr>
          <a:xfrm>
            <a:off x="633137" y="4616017"/>
            <a:ext cx="398123" cy="398123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>
            <a:off x="1091175" y="5585276"/>
            <a:ext cx="612913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1051731" y="5319586"/>
            <a:ext cx="652354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33"/>
          <p:cNvGrpSpPr/>
          <p:nvPr/>
        </p:nvGrpSpPr>
        <p:grpSpPr>
          <a:xfrm flipH="1">
            <a:off x="2943061" y="4613939"/>
            <a:ext cx="391640" cy="402285"/>
            <a:chOff x="1419226" y="1895475"/>
            <a:chExt cx="1169987" cy="1482725"/>
          </a:xfrm>
        </p:grpSpPr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762126" y="1895475"/>
              <a:ext cx="714374" cy="1482725"/>
            </a:xfrm>
            <a:custGeom>
              <a:avLst/>
              <a:gdLst>
                <a:gd name="T0" fmla="*/ 437 w 450"/>
                <a:gd name="T1" fmla="*/ 177 h 934"/>
                <a:gd name="T2" fmla="*/ 379 w 450"/>
                <a:gd name="T3" fmla="*/ 134 h 934"/>
                <a:gd name="T4" fmla="*/ 369 w 450"/>
                <a:gd name="T5" fmla="*/ 117 h 934"/>
                <a:gd name="T6" fmla="*/ 391 w 450"/>
                <a:gd name="T7" fmla="*/ 49 h 934"/>
                <a:gd name="T8" fmla="*/ 365 w 450"/>
                <a:gd name="T9" fmla="*/ 7 h 934"/>
                <a:gd name="T10" fmla="*/ 309 w 450"/>
                <a:gd name="T11" fmla="*/ 1 h 934"/>
                <a:gd name="T12" fmla="*/ 292 w 450"/>
                <a:gd name="T13" fmla="*/ 27 h 934"/>
                <a:gd name="T14" fmla="*/ 286 w 450"/>
                <a:gd name="T15" fmla="*/ 52 h 934"/>
                <a:gd name="T16" fmla="*/ 289 w 450"/>
                <a:gd name="T17" fmla="*/ 69 h 934"/>
                <a:gd name="T18" fmla="*/ 286 w 450"/>
                <a:gd name="T19" fmla="*/ 88 h 934"/>
                <a:gd name="T20" fmla="*/ 292 w 450"/>
                <a:gd name="T21" fmla="*/ 114 h 934"/>
                <a:gd name="T22" fmla="*/ 309 w 450"/>
                <a:gd name="T23" fmla="*/ 134 h 934"/>
                <a:gd name="T24" fmla="*/ 299 w 450"/>
                <a:gd name="T25" fmla="*/ 146 h 934"/>
                <a:gd name="T26" fmla="*/ 240 w 450"/>
                <a:gd name="T27" fmla="*/ 172 h 934"/>
                <a:gd name="T28" fmla="*/ 205 w 450"/>
                <a:gd name="T29" fmla="*/ 209 h 934"/>
                <a:gd name="T30" fmla="*/ 188 w 450"/>
                <a:gd name="T31" fmla="*/ 223 h 934"/>
                <a:gd name="T32" fmla="*/ 168 w 450"/>
                <a:gd name="T33" fmla="*/ 243 h 934"/>
                <a:gd name="T34" fmla="*/ 100 w 450"/>
                <a:gd name="T35" fmla="*/ 268 h 934"/>
                <a:gd name="T36" fmla="*/ 60 w 450"/>
                <a:gd name="T37" fmla="*/ 283 h 934"/>
                <a:gd name="T38" fmla="*/ 30 w 450"/>
                <a:gd name="T39" fmla="*/ 290 h 934"/>
                <a:gd name="T40" fmla="*/ 3 w 450"/>
                <a:gd name="T41" fmla="*/ 310 h 934"/>
                <a:gd name="T42" fmla="*/ 10 w 450"/>
                <a:gd name="T43" fmla="*/ 317 h 934"/>
                <a:gd name="T44" fmla="*/ 15 w 450"/>
                <a:gd name="T45" fmla="*/ 325 h 934"/>
                <a:gd name="T46" fmla="*/ 18 w 450"/>
                <a:gd name="T47" fmla="*/ 340 h 934"/>
                <a:gd name="T48" fmla="*/ 20 w 450"/>
                <a:gd name="T49" fmla="*/ 351 h 934"/>
                <a:gd name="T50" fmla="*/ 27 w 450"/>
                <a:gd name="T51" fmla="*/ 357 h 934"/>
                <a:gd name="T52" fmla="*/ 40 w 450"/>
                <a:gd name="T53" fmla="*/ 348 h 934"/>
                <a:gd name="T54" fmla="*/ 52 w 450"/>
                <a:gd name="T55" fmla="*/ 345 h 934"/>
                <a:gd name="T56" fmla="*/ 83 w 450"/>
                <a:gd name="T57" fmla="*/ 340 h 934"/>
                <a:gd name="T58" fmla="*/ 186 w 450"/>
                <a:gd name="T59" fmla="*/ 285 h 934"/>
                <a:gd name="T60" fmla="*/ 238 w 450"/>
                <a:gd name="T61" fmla="*/ 263 h 934"/>
                <a:gd name="T62" fmla="*/ 226 w 450"/>
                <a:gd name="T63" fmla="*/ 416 h 934"/>
                <a:gd name="T64" fmla="*/ 234 w 450"/>
                <a:gd name="T65" fmla="*/ 488 h 934"/>
                <a:gd name="T66" fmla="*/ 237 w 450"/>
                <a:gd name="T67" fmla="*/ 596 h 934"/>
                <a:gd name="T68" fmla="*/ 251 w 450"/>
                <a:gd name="T69" fmla="*/ 803 h 934"/>
                <a:gd name="T70" fmla="*/ 237 w 450"/>
                <a:gd name="T71" fmla="*/ 848 h 934"/>
                <a:gd name="T72" fmla="*/ 235 w 450"/>
                <a:gd name="T73" fmla="*/ 863 h 934"/>
                <a:gd name="T74" fmla="*/ 228 w 450"/>
                <a:gd name="T75" fmla="*/ 881 h 934"/>
                <a:gd name="T76" fmla="*/ 197 w 450"/>
                <a:gd name="T77" fmla="*/ 914 h 934"/>
                <a:gd name="T78" fmla="*/ 232 w 450"/>
                <a:gd name="T79" fmla="*/ 931 h 934"/>
                <a:gd name="T80" fmla="*/ 269 w 450"/>
                <a:gd name="T81" fmla="*/ 905 h 934"/>
                <a:gd name="T82" fmla="*/ 308 w 450"/>
                <a:gd name="T83" fmla="*/ 891 h 934"/>
                <a:gd name="T84" fmla="*/ 316 w 450"/>
                <a:gd name="T85" fmla="*/ 841 h 934"/>
                <a:gd name="T86" fmla="*/ 322 w 450"/>
                <a:gd name="T87" fmla="*/ 720 h 934"/>
                <a:gd name="T88" fmla="*/ 331 w 450"/>
                <a:gd name="T89" fmla="*/ 596 h 934"/>
                <a:gd name="T90" fmla="*/ 377 w 450"/>
                <a:gd name="T91" fmla="*/ 795 h 934"/>
                <a:gd name="T92" fmla="*/ 371 w 450"/>
                <a:gd name="T93" fmla="*/ 848 h 934"/>
                <a:gd name="T94" fmla="*/ 374 w 450"/>
                <a:gd name="T95" fmla="*/ 866 h 934"/>
                <a:gd name="T96" fmla="*/ 382 w 450"/>
                <a:gd name="T97" fmla="*/ 881 h 934"/>
                <a:gd name="T98" fmla="*/ 363 w 450"/>
                <a:gd name="T99" fmla="*/ 900 h 934"/>
                <a:gd name="T100" fmla="*/ 366 w 450"/>
                <a:gd name="T101" fmla="*/ 931 h 934"/>
                <a:gd name="T102" fmla="*/ 403 w 450"/>
                <a:gd name="T103" fmla="*/ 926 h 934"/>
                <a:gd name="T104" fmla="*/ 431 w 450"/>
                <a:gd name="T105" fmla="*/ 911 h 934"/>
                <a:gd name="T106" fmla="*/ 433 w 450"/>
                <a:gd name="T107" fmla="*/ 891 h 934"/>
                <a:gd name="T108" fmla="*/ 447 w 450"/>
                <a:gd name="T109" fmla="*/ 871 h 934"/>
                <a:gd name="T110" fmla="*/ 443 w 450"/>
                <a:gd name="T111" fmla="*/ 831 h 934"/>
                <a:gd name="T112" fmla="*/ 436 w 450"/>
                <a:gd name="T113" fmla="*/ 726 h 934"/>
                <a:gd name="T114" fmla="*/ 417 w 450"/>
                <a:gd name="T115" fmla="*/ 561 h 934"/>
                <a:gd name="T116" fmla="*/ 416 w 450"/>
                <a:gd name="T117" fmla="*/ 456 h 934"/>
                <a:gd name="T118" fmla="*/ 436 w 450"/>
                <a:gd name="T119" fmla="*/ 373 h 934"/>
                <a:gd name="T120" fmla="*/ 448 w 450"/>
                <a:gd name="T121" fmla="*/ 280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0" h="934">
                  <a:moveTo>
                    <a:pt x="448" y="209"/>
                  </a:moveTo>
                  <a:lnTo>
                    <a:pt x="448" y="209"/>
                  </a:lnTo>
                  <a:lnTo>
                    <a:pt x="447" y="197"/>
                  </a:lnTo>
                  <a:lnTo>
                    <a:pt x="445" y="188"/>
                  </a:lnTo>
                  <a:lnTo>
                    <a:pt x="442" y="182"/>
                  </a:lnTo>
                  <a:lnTo>
                    <a:pt x="437" y="177"/>
                  </a:lnTo>
                  <a:lnTo>
                    <a:pt x="437" y="177"/>
                  </a:lnTo>
                  <a:lnTo>
                    <a:pt x="414" y="162"/>
                  </a:lnTo>
                  <a:lnTo>
                    <a:pt x="393" y="149"/>
                  </a:lnTo>
                  <a:lnTo>
                    <a:pt x="393" y="149"/>
                  </a:lnTo>
                  <a:lnTo>
                    <a:pt x="386" y="143"/>
                  </a:lnTo>
                  <a:lnTo>
                    <a:pt x="379" y="134"/>
                  </a:lnTo>
                  <a:lnTo>
                    <a:pt x="379" y="134"/>
                  </a:lnTo>
                  <a:lnTo>
                    <a:pt x="376" y="129"/>
                  </a:lnTo>
                  <a:lnTo>
                    <a:pt x="374" y="126"/>
                  </a:lnTo>
                  <a:lnTo>
                    <a:pt x="371" y="126"/>
                  </a:lnTo>
                  <a:lnTo>
                    <a:pt x="369" y="117"/>
                  </a:lnTo>
                  <a:lnTo>
                    <a:pt x="369" y="117"/>
                  </a:lnTo>
                  <a:lnTo>
                    <a:pt x="371" y="111"/>
                  </a:lnTo>
                  <a:lnTo>
                    <a:pt x="374" y="105"/>
                  </a:lnTo>
                  <a:lnTo>
                    <a:pt x="383" y="85"/>
                  </a:lnTo>
                  <a:lnTo>
                    <a:pt x="388" y="74"/>
                  </a:lnTo>
                  <a:lnTo>
                    <a:pt x="391" y="61"/>
                  </a:lnTo>
                  <a:lnTo>
                    <a:pt x="391" y="49"/>
                  </a:lnTo>
                  <a:lnTo>
                    <a:pt x="390" y="35"/>
                  </a:lnTo>
                  <a:lnTo>
                    <a:pt x="390" y="35"/>
                  </a:lnTo>
                  <a:lnTo>
                    <a:pt x="386" y="29"/>
                  </a:lnTo>
                  <a:lnTo>
                    <a:pt x="383" y="23"/>
                  </a:lnTo>
                  <a:lnTo>
                    <a:pt x="376" y="14"/>
                  </a:lnTo>
                  <a:lnTo>
                    <a:pt x="365" y="7"/>
                  </a:lnTo>
                  <a:lnTo>
                    <a:pt x="356" y="4"/>
                  </a:lnTo>
                  <a:lnTo>
                    <a:pt x="343" y="1"/>
                  </a:lnTo>
                  <a:lnTo>
                    <a:pt x="334" y="0"/>
                  </a:lnTo>
                  <a:lnTo>
                    <a:pt x="316" y="0"/>
                  </a:lnTo>
                  <a:lnTo>
                    <a:pt x="316" y="0"/>
                  </a:lnTo>
                  <a:lnTo>
                    <a:pt x="309" y="1"/>
                  </a:lnTo>
                  <a:lnTo>
                    <a:pt x="303" y="4"/>
                  </a:lnTo>
                  <a:lnTo>
                    <a:pt x="300" y="7"/>
                  </a:lnTo>
                  <a:lnTo>
                    <a:pt x="297" y="12"/>
                  </a:lnTo>
                  <a:lnTo>
                    <a:pt x="294" y="21"/>
                  </a:lnTo>
                  <a:lnTo>
                    <a:pt x="292" y="27"/>
                  </a:lnTo>
                  <a:lnTo>
                    <a:pt x="292" y="27"/>
                  </a:lnTo>
                  <a:lnTo>
                    <a:pt x="292" y="32"/>
                  </a:lnTo>
                  <a:lnTo>
                    <a:pt x="291" y="37"/>
                  </a:lnTo>
                  <a:lnTo>
                    <a:pt x="289" y="43"/>
                  </a:lnTo>
                  <a:lnTo>
                    <a:pt x="289" y="43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2"/>
                  </a:lnTo>
                  <a:lnTo>
                    <a:pt x="286" y="57"/>
                  </a:lnTo>
                  <a:lnTo>
                    <a:pt x="288" y="61"/>
                  </a:lnTo>
                  <a:lnTo>
                    <a:pt x="288" y="61"/>
                  </a:lnTo>
                  <a:lnTo>
                    <a:pt x="289" y="66"/>
                  </a:lnTo>
                  <a:lnTo>
                    <a:pt x="289" y="69"/>
                  </a:lnTo>
                  <a:lnTo>
                    <a:pt x="289" y="69"/>
                  </a:lnTo>
                  <a:lnTo>
                    <a:pt x="285" y="74"/>
                  </a:lnTo>
                  <a:lnTo>
                    <a:pt x="285" y="77"/>
                  </a:lnTo>
                  <a:lnTo>
                    <a:pt x="285" y="80"/>
                  </a:lnTo>
                  <a:lnTo>
                    <a:pt x="285" y="80"/>
                  </a:lnTo>
                  <a:lnTo>
                    <a:pt x="286" y="88"/>
                  </a:lnTo>
                  <a:lnTo>
                    <a:pt x="286" y="88"/>
                  </a:lnTo>
                  <a:lnTo>
                    <a:pt x="286" y="92"/>
                  </a:lnTo>
                  <a:lnTo>
                    <a:pt x="289" y="100"/>
                  </a:lnTo>
                  <a:lnTo>
                    <a:pt x="289" y="100"/>
                  </a:lnTo>
                  <a:lnTo>
                    <a:pt x="291" y="108"/>
                  </a:lnTo>
                  <a:lnTo>
                    <a:pt x="292" y="114"/>
                  </a:lnTo>
                  <a:lnTo>
                    <a:pt x="292" y="118"/>
                  </a:lnTo>
                  <a:lnTo>
                    <a:pt x="294" y="123"/>
                  </a:lnTo>
                  <a:lnTo>
                    <a:pt x="294" y="123"/>
                  </a:lnTo>
                  <a:lnTo>
                    <a:pt x="299" y="126"/>
                  </a:lnTo>
                  <a:lnTo>
                    <a:pt x="303" y="129"/>
                  </a:lnTo>
                  <a:lnTo>
                    <a:pt x="309" y="134"/>
                  </a:lnTo>
                  <a:lnTo>
                    <a:pt x="309" y="134"/>
                  </a:lnTo>
                  <a:lnTo>
                    <a:pt x="309" y="135"/>
                  </a:lnTo>
                  <a:lnTo>
                    <a:pt x="306" y="140"/>
                  </a:lnTo>
                  <a:lnTo>
                    <a:pt x="303" y="143"/>
                  </a:lnTo>
                  <a:lnTo>
                    <a:pt x="299" y="146"/>
                  </a:lnTo>
                  <a:lnTo>
                    <a:pt x="299" y="146"/>
                  </a:lnTo>
                  <a:lnTo>
                    <a:pt x="279" y="152"/>
                  </a:lnTo>
                  <a:lnTo>
                    <a:pt x="255" y="157"/>
                  </a:lnTo>
                  <a:lnTo>
                    <a:pt x="255" y="157"/>
                  </a:lnTo>
                  <a:lnTo>
                    <a:pt x="252" y="158"/>
                  </a:lnTo>
                  <a:lnTo>
                    <a:pt x="248" y="162"/>
                  </a:lnTo>
                  <a:lnTo>
                    <a:pt x="240" y="172"/>
                  </a:lnTo>
                  <a:lnTo>
                    <a:pt x="226" y="191"/>
                  </a:lnTo>
                  <a:lnTo>
                    <a:pt x="226" y="191"/>
                  </a:lnTo>
                  <a:lnTo>
                    <a:pt x="217" y="202"/>
                  </a:lnTo>
                  <a:lnTo>
                    <a:pt x="211" y="208"/>
                  </a:lnTo>
                  <a:lnTo>
                    <a:pt x="205" y="209"/>
                  </a:lnTo>
                  <a:lnTo>
                    <a:pt x="205" y="209"/>
                  </a:lnTo>
                  <a:lnTo>
                    <a:pt x="198" y="212"/>
                  </a:lnTo>
                  <a:lnTo>
                    <a:pt x="194" y="217"/>
                  </a:lnTo>
                  <a:lnTo>
                    <a:pt x="188" y="225"/>
                  </a:lnTo>
                  <a:lnTo>
                    <a:pt x="188" y="225"/>
                  </a:lnTo>
                  <a:lnTo>
                    <a:pt x="188" y="223"/>
                  </a:lnTo>
                  <a:lnTo>
                    <a:pt x="188" y="223"/>
                  </a:lnTo>
                  <a:lnTo>
                    <a:pt x="188" y="225"/>
                  </a:lnTo>
                  <a:lnTo>
                    <a:pt x="188" y="225"/>
                  </a:lnTo>
                  <a:lnTo>
                    <a:pt x="183" y="226"/>
                  </a:lnTo>
                  <a:lnTo>
                    <a:pt x="180" y="229"/>
                  </a:lnTo>
                  <a:lnTo>
                    <a:pt x="174" y="239"/>
                  </a:lnTo>
                  <a:lnTo>
                    <a:pt x="168" y="243"/>
                  </a:lnTo>
                  <a:lnTo>
                    <a:pt x="161" y="249"/>
                  </a:lnTo>
                  <a:lnTo>
                    <a:pt x="151" y="254"/>
                  </a:lnTo>
                  <a:lnTo>
                    <a:pt x="138" y="260"/>
                  </a:lnTo>
                  <a:lnTo>
                    <a:pt x="138" y="260"/>
                  </a:lnTo>
                  <a:lnTo>
                    <a:pt x="120" y="263"/>
                  </a:lnTo>
                  <a:lnTo>
                    <a:pt x="100" y="268"/>
                  </a:lnTo>
                  <a:lnTo>
                    <a:pt x="100" y="268"/>
                  </a:lnTo>
                  <a:lnTo>
                    <a:pt x="95" y="271"/>
                  </a:lnTo>
                  <a:lnTo>
                    <a:pt x="89" y="273"/>
                  </a:lnTo>
                  <a:lnTo>
                    <a:pt x="73" y="277"/>
                  </a:lnTo>
                  <a:lnTo>
                    <a:pt x="73" y="277"/>
                  </a:lnTo>
                  <a:lnTo>
                    <a:pt x="60" y="283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47" y="288"/>
                  </a:lnTo>
                  <a:lnTo>
                    <a:pt x="35" y="290"/>
                  </a:lnTo>
                  <a:lnTo>
                    <a:pt x="35" y="290"/>
                  </a:lnTo>
                  <a:lnTo>
                    <a:pt x="30" y="290"/>
                  </a:lnTo>
                  <a:lnTo>
                    <a:pt x="27" y="291"/>
                  </a:lnTo>
                  <a:lnTo>
                    <a:pt x="21" y="296"/>
                  </a:lnTo>
                  <a:lnTo>
                    <a:pt x="21" y="296"/>
                  </a:lnTo>
                  <a:lnTo>
                    <a:pt x="13" y="302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1" y="311"/>
                  </a:lnTo>
                  <a:lnTo>
                    <a:pt x="0" y="314"/>
                  </a:lnTo>
                  <a:lnTo>
                    <a:pt x="0" y="316"/>
                  </a:lnTo>
                  <a:lnTo>
                    <a:pt x="1" y="317"/>
                  </a:lnTo>
                  <a:lnTo>
                    <a:pt x="6" y="319"/>
                  </a:lnTo>
                  <a:lnTo>
                    <a:pt x="10" y="317"/>
                  </a:lnTo>
                  <a:lnTo>
                    <a:pt x="10" y="317"/>
                  </a:lnTo>
                  <a:lnTo>
                    <a:pt x="20" y="311"/>
                  </a:lnTo>
                  <a:lnTo>
                    <a:pt x="20" y="311"/>
                  </a:lnTo>
                  <a:lnTo>
                    <a:pt x="18" y="319"/>
                  </a:lnTo>
                  <a:lnTo>
                    <a:pt x="18" y="319"/>
                  </a:lnTo>
                  <a:lnTo>
                    <a:pt x="15" y="325"/>
                  </a:lnTo>
                  <a:lnTo>
                    <a:pt x="12" y="333"/>
                  </a:lnTo>
                  <a:lnTo>
                    <a:pt x="12" y="333"/>
                  </a:lnTo>
                  <a:lnTo>
                    <a:pt x="10" y="336"/>
                  </a:lnTo>
                  <a:lnTo>
                    <a:pt x="10" y="337"/>
                  </a:lnTo>
                  <a:lnTo>
                    <a:pt x="13" y="339"/>
                  </a:lnTo>
                  <a:lnTo>
                    <a:pt x="18" y="340"/>
                  </a:lnTo>
                  <a:lnTo>
                    <a:pt x="18" y="340"/>
                  </a:lnTo>
                  <a:lnTo>
                    <a:pt x="16" y="342"/>
                  </a:lnTo>
                  <a:lnTo>
                    <a:pt x="16" y="345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20" y="351"/>
                  </a:lnTo>
                  <a:lnTo>
                    <a:pt x="23" y="351"/>
                  </a:lnTo>
                  <a:lnTo>
                    <a:pt x="24" y="348"/>
                  </a:lnTo>
                  <a:lnTo>
                    <a:pt x="24" y="348"/>
                  </a:lnTo>
                  <a:lnTo>
                    <a:pt x="24" y="351"/>
                  </a:lnTo>
                  <a:lnTo>
                    <a:pt x="26" y="353"/>
                  </a:lnTo>
                  <a:lnTo>
                    <a:pt x="27" y="357"/>
                  </a:lnTo>
                  <a:lnTo>
                    <a:pt x="27" y="357"/>
                  </a:lnTo>
                  <a:lnTo>
                    <a:pt x="30" y="357"/>
                  </a:lnTo>
                  <a:lnTo>
                    <a:pt x="32" y="357"/>
                  </a:lnTo>
                  <a:lnTo>
                    <a:pt x="35" y="354"/>
                  </a:lnTo>
                  <a:lnTo>
                    <a:pt x="40" y="348"/>
                  </a:lnTo>
                  <a:lnTo>
                    <a:pt x="40" y="348"/>
                  </a:lnTo>
                  <a:lnTo>
                    <a:pt x="40" y="351"/>
                  </a:lnTo>
                  <a:lnTo>
                    <a:pt x="41" y="351"/>
                  </a:lnTo>
                  <a:lnTo>
                    <a:pt x="44" y="351"/>
                  </a:lnTo>
                  <a:lnTo>
                    <a:pt x="49" y="348"/>
                  </a:lnTo>
                  <a:lnTo>
                    <a:pt x="52" y="345"/>
                  </a:lnTo>
                  <a:lnTo>
                    <a:pt x="52" y="345"/>
                  </a:lnTo>
                  <a:lnTo>
                    <a:pt x="66" y="327"/>
                  </a:lnTo>
                  <a:lnTo>
                    <a:pt x="66" y="327"/>
                  </a:lnTo>
                  <a:lnTo>
                    <a:pt x="72" y="334"/>
                  </a:lnTo>
                  <a:lnTo>
                    <a:pt x="78" y="339"/>
                  </a:lnTo>
                  <a:lnTo>
                    <a:pt x="81" y="340"/>
                  </a:lnTo>
                  <a:lnTo>
                    <a:pt x="83" y="340"/>
                  </a:lnTo>
                  <a:lnTo>
                    <a:pt x="83" y="340"/>
                  </a:lnTo>
                  <a:lnTo>
                    <a:pt x="94" y="334"/>
                  </a:lnTo>
                  <a:lnTo>
                    <a:pt x="112" y="322"/>
                  </a:lnTo>
                  <a:lnTo>
                    <a:pt x="152" y="294"/>
                  </a:lnTo>
                  <a:lnTo>
                    <a:pt x="152" y="294"/>
                  </a:lnTo>
                  <a:lnTo>
                    <a:pt x="186" y="285"/>
                  </a:lnTo>
                  <a:lnTo>
                    <a:pt x="186" y="285"/>
                  </a:lnTo>
                  <a:lnTo>
                    <a:pt x="195" y="282"/>
                  </a:lnTo>
                  <a:lnTo>
                    <a:pt x="205" y="280"/>
                  </a:lnTo>
                  <a:lnTo>
                    <a:pt x="221" y="273"/>
                  </a:lnTo>
                  <a:lnTo>
                    <a:pt x="238" y="263"/>
                  </a:lnTo>
                  <a:lnTo>
                    <a:pt x="238" y="263"/>
                  </a:lnTo>
                  <a:lnTo>
                    <a:pt x="240" y="279"/>
                  </a:lnTo>
                  <a:lnTo>
                    <a:pt x="240" y="296"/>
                  </a:lnTo>
                  <a:lnTo>
                    <a:pt x="238" y="333"/>
                  </a:lnTo>
                  <a:lnTo>
                    <a:pt x="234" y="377"/>
                  </a:lnTo>
                  <a:lnTo>
                    <a:pt x="234" y="377"/>
                  </a:lnTo>
                  <a:lnTo>
                    <a:pt x="226" y="416"/>
                  </a:lnTo>
                  <a:lnTo>
                    <a:pt x="223" y="445"/>
                  </a:lnTo>
                  <a:lnTo>
                    <a:pt x="223" y="465"/>
                  </a:lnTo>
                  <a:lnTo>
                    <a:pt x="225" y="478"/>
                  </a:lnTo>
                  <a:lnTo>
                    <a:pt x="228" y="484"/>
                  </a:lnTo>
                  <a:lnTo>
                    <a:pt x="231" y="488"/>
                  </a:lnTo>
                  <a:lnTo>
                    <a:pt x="234" y="488"/>
                  </a:lnTo>
                  <a:lnTo>
                    <a:pt x="235" y="488"/>
                  </a:lnTo>
                  <a:lnTo>
                    <a:pt x="235" y="488"/>
                  </a:lnTo>
                  <a:lnTo>
                    <a:pt x="234" y="507"/>
                  </a:lnTo>
                  <a:lnTo>
                    <a:pt x="232" y="536"/>
                  </a:lnTo>
                  <a:lnTo>
                    <a:pt x="232" y="536"/>
                  </a:lnTo>
                  <a:lnTo>
                    <a:pt x="237" y="596"/>
                  </a:lnTo>
                  <a:lnTo>
                    <a:pt x="243" y="658"/>
                  </a:lnTo>
                  <a:lnTo>
                    <a:pt x="243" y="658"/>
                  </a:lnTo>
                  <a:lnTo>
                    <a:pt x="248" y="727"/>
                  </a:lnTo>
                  <a:lnTo>
                    <a:pt x="252" y="794"/>
                  </a:lnTo>
                  <a:lnTo>
                    <a:pt x="252" y="794"/>
                  </a:lnTo>
                  <a:lnTo>
                    <a:pt x="251" y="803"/>
                  </a:lnTo>
                  <a:lnTo>
                    <a:pt x="248" y="812"/>
                  </a:lnTo>
                  <a:lnTo>
                    <a:pt x="243" y="826"/>
                  </a:lnTo>
                  <a:lnTo>
                    <a:pt x="243" y="826"/>
                  </a:lnTo>
                  <a:lnTo>
                    <a:pt x="238" y="844"/>
                  </a:lnTo>
                  <a:lnTo>
                    <a:pt x="238" y="844"/>
                  </a:lnTo>
                  <a:lnTo>
                    <a:pt x="237" y="848"/>
                  </a:lnTo>
                  <a:lnTo>
                    <a:pt x="238" y="849"/>
                  </a:lnTo>
                  <a:lnTo>
                    <a:pt x="242" y="855"/>
                  </a:lnTo>
                  <a:lnTo>
                    <a:pt x="242" y="855"/>
                  </a:lnTo>
                  <a:lnTo>
                    <a:pt x="242" y="857"/>
                  </a:lnTo>
                  <a:lnTo>
                    <a:pt x="242" y="858"/>
                  </a:lnTo>
                  <a:lnTo>
                    <a:pt x="235" y="863"/>
                  </a:lnTo>
                  <a:lnTo>
                    <a:pt x="235" y="863"/>
                  </a:lnTo>
                  <a:lnTo>
                    <a:pt x="232" y="866"/>
                  </a:lnTo>
                  <a:lnTo>
                    <a:pt x="231" y="869"/>
                  </a:lnTo>
                  <a:lnTo>
                    <a:pt x="229" y="875"/>
                  </a:lnTo>
                  <a:lnTo>
                    <a:pt x="229" y="875"/>
                  </a:lnTo>
                  <a:lnTo>
                    <a:pt x="228" y="881"/>
                  </a:lnTo>
                  <a:lnTo>
                    <a:pt x="226" y="885"/>
                  </a:lnTo>
                  <a:lnTo>
                    <a:pt x="226" y="885"/>
                  </a:lnTo>
                  <a:lnTo>
                    <a:pt x="212" y="891"/>
                  </a:lnTo>
                  <a:lnTo>
                    <a:pt x="203" y="898"/>
                  </a:lnTo>
                  <a:lnTo>
                    <a:pt x="198" y="908"/>
                  </a:lnTo>
                  <a:lnTo>
                    <a:pt x="197" y="914"/>
                  </a:lnTo>
                  <a:lnTo>
                    <a:pt x="200" y="922"/>
                  </a:lnTo>
                  <a:lnTo>
                    <a:pt x="205" y="926"/>
                  </a:lnTo>
                  <a:lnTo>
                    <a:pt x="212" y="929"/>
                  </a:lnTo>
                  <a:lnTo>
                    <a:pt x="223" y="931"/>
                  </a:lnTo>
                  <a:lnTo>
                    <a:pt x="223" y="931"/>
                  </a:lnTo>
                  <a:lnTo>
                    <a:pt x="232" y="931"/>
                  </a:lnTo>
                  <a:lnTo>
                    <a:pt x="242" y="928"/>
                  </a:lnTo>
                  <a:lnTo>
                    <a:pt x="249" y="923"/>
                  </a:lnTo>
                  <a:lnTo>
                    <a:pt x="257" y="918"/>
                  </a:lnTo>
                  <a:lnTo>
                    <a:pt x="266" y="908"/>
                  </a:lnTo>
                  <a:lnTo>
                    <a:pt x="269" y="905"/>
                  </a:lnTo>
                  <a:lnTo>
                    <a:pt x="269" y="905"/>
                  </a:lnTo>
                  <a:lnTo>
                    <a:pt x="295" y="900"/>
                  </a:lnTo>
                  <a:lnTo>
                    <a:pt x="295" y="900"/>
                  </a:lnTo>
                  <a:lnTo>
                    <a:pt x="302" y="898"/>
                  </a:lnTo>
                  <a:lnTo>
                    <a:pt x="305" y="897"/>
                  </a:lnTo>
                  <a:lnTo>
                    <a:pt x="306" y="894"/>
                  </a:lnTo>
                  <a:lnTo>
                    <a:pt x="308" y="891"/>
                  </a:lnTo>
                  <a:lnTo>
                    <a:pt x="308" y="885"/>
                  </a:lnTo>
                  <a:lnTo>
                    <a:pt x="308" y="881"/>
                  </a:lnTo>
                  <a:lnTo>
                    <a:pt x="308" y="881"/>
                  </a:lnTo>
                  <a:lnTo>
                    <a:pt x="314" y="849"/>
                  </a:lnTo>
                  <a:lnTo>
                    <a:pt x="314" y="849"/>
                  </a:lnTo>
                  <a:lnTo>
                    <a:pt x="316" y="841"/>
                  </a:lnTo>
                  <a:lnTo>
                    <a:pt x="314" y="832"/>
                  </a:lnTo>
                  <a:lnTo>
                    <a:pt x="312" y="811"/>
                  </a:lnTo>
                  <a:lnTo>
                    <a:pt x="312" y="811"/>
                  </a:lnTo>
                  <a:lnTo>
                    <a:pt x="314" y="789"/>
                  </a:lnTo>
                  <a:lnTo>
                    <a:pt x="319" y="755"/>
                  </a:lnTo>
                  <a:lnTo>
                    <a:pt x="322" y="720"/>
                  </a:lnTo>
                  <a:lnTo>
                    <a:pt x="323" y="696"/>
                  </a:lnTo>
                  <a:lnTo>
                    <a:pt x="323" y="696"/>
                  </a:lnTo>
                  <a:lnTo>
                    <a:pt x="325" y="672"/>
                  </a:lnTo>
                  <a:lnTo>
                    <a:pt x="328" y="639"/>
                  </a:lnTo>
                  <a:lnTo>
                    <a:pt x="331" y="596"/>
                  </a:lnTo>
                  <a:lnTo>
                    <a:pt x="331" y="596"/>
                  </a:lnTo>
                  <a:lnTo>
                    <a:pt x="336" y="610"/>
                  </a:lnTo>
                  <a:lnTo>
                    <a:pt x="348" y="643"/>
                  </a:lnTo>
                  <a:lnTo>
                    <a:pt x="348" y="643"/>
                  </a:lnTo>
                  <a:lnTo>
                    <a:pt x="356" y="676"/>
                  </a:lnTo>
                  <a:lnTo>
                    <a:pt x="365" y="726"/>
                  </a:lnTo>
                  <a:lnTo>
                    <a:pt x="377" y="795"/>
                  </a:lnTo>
                  <a:lnTo>
                    <a:pt x="377" y="795"/>
                  </a:lnTo>
                  <a:lnTo>
                    <a:pt x="377" y="804"/>
                  </a:lnTo>
                  <a:lnTo>
                    <a:pt x="376" y="820"/>
                  </a:lnTo>
                  <a:lnTo>
                    <a:pt x="373" y="843"/>
                  </a:lnTo>
                  <a:lnTo>
                    <a:pt x="373" y="843"/>
                  </a:lnTo>
                  <a:lnTo>
                    <a:pt x="371" y="848"/>
                  </a:lnTo>
                  <a:lnTo>
                    <a:pt x="373" y="852"/>
                  </a:lnTo>
                  <a:lnTo>
                    <a:pt x="373" y="852"/>
                  </a:lnTo>
                  <a:lnTo>
                    <a:pt x="374" y="858"/>
                  </a:lnTo>
                  <a:lnTo>
                    <a:pt x="374" y="863"/>
                  </a:lnTo>
                  <a:lnTo>
                    <a:pt x="374" y="863"/>
                  </a:lnTo>
                  <a:lnTo>
                    <a:pt x="374" y="866"/>
                  </a:lnTo>
                  <a:lnTo>
                    <a:pt x="374" y="869"/>
                  </a:lnTo>
                  <a:lnTo>
                    <a:pt x="377" y="874"/>
                  </a:lnTo>
                  <a:lnTo>
                    <a:pt x="377" y="874"/>
                  </a:lnTo>
                  <a:lnTo>
                    <a:pt x="380" y="880"/>
                  </a:lnTo>
                  <a:lnTo>
                    <a:pt x="380" y="880"/>
                  </a:lnTo>
                  <a:lnTo>
                    <a:pt x="382" y="881"/>
                  </a:lnTo>
                  <a:lnTo>
                    <a:pt x="382" y="885"/>
                  </a:lnTo>
                  <a:lnTo>
                    <a:pt x="380" y="886"/>
                  </a:lnTo>
                  <a:lnTo>
                    <a:pt x="379" y="889"/>
                  </a:lnTo>
                  <a:lnTo>
                    <a:pt x="369" y="897"/>
                  </a:lnTo>
                  <a:lnTo>
                    <a:pt x="369" y="897"/>
                  </a:lnTo>
                  <a:lnTo>
                    <a:pt x="363" y="900"/>
                  </a:lnTo>
                  <a:lnTo>
                    <a:pt x="359" y="906"/>
                  </a:lnTo>
                  <a:lnTo>
                    <a:pt x="357" y="912"/>
                  </a:lnTo>
                  <a:lnTo>
                    <a:pt x="356" y="918"/>
                  </a:lnTo>
                  <a:lnTo>
                    <a:pt x="357" y="923"/>
                  </a:lnTo>
                  <a:lnTo>
                    <a:pt x="360" y="928"/>
                  </a:lnTo>
                  <a:lnTo>
                    <a:pt x="366" y="931"/>
                  </a:lnTo>
                  <a:lnTo>
                    <a:pt x="374" y="934"/>
                  </a:lnTo>
                  <a:lnTo>
                    <a:pt x="374" y="934"/>
                  </a:lnTo>
                  <a:lnTo>
                    <a:pt x="382" y="934"/>
                  </a:lnTo>
                  <a:lnTo>
                    <a:pt x="390" y="931"/>
                  </a:lnTo>
                  <a:lnTo>
                    <a:pt x="397" y="929"/>
                  </a:lnTo>
                  <a:lnTo>
                    <a:pt x="403" y="926"/>
                  </a:lnTo>
                  <a:lnTo>
                    <a:pt x="413" y="918"/>
                  </a:lnTo>
                  <a:lnTo>
                    <a:pt x="416" y="917"/>
                  </a:lnTo>
                  <a:lnTo>
                    <a:pt x="416" y="917"/>
                  </a:lnTo>
                  <a:lnTo>
                    <a:pt x="420" y="915"/>
                  </a:lnTo>
                  <a:lnTo>
                    <a:pt x="427" y="914"/>
                  </a:lnTo>
                  <a:lnTo>
                    <a:pt x="431" y="911"/>
                  </a:lnTo>
                  <a:lnTo>
                    <a:pt x="431" y="911"/>
                  </a:lnTo>
                  <a:lnTo>
                    <a:pt x="434" y="908"/>
                  </a:lnTo>
                  <a:lnTo>
                    <a:pt x="436" y="905"/>
                  </a:lnTo>
                  <a:lnTo>
                    <a:pt x="436" y="897"/>
                  </a:lnTo>
                  <a:lnTo>
                    <a:pt x="434" y="892"/>
                  </a:lnTo>
                  <a:lnTo>
                    <a:pt x="433" y="891"/>
                  </a:lnTo>
                  <a:lnTo>
                    <a:pt x="433" y="891"/>
                  </a:lnTo>
                  <a:lnTo>
                    <a:pt x="436" y="886"/>
                  </a:lnTo>
                  <a:lnTo>
                    <a:pt x="440" y="881"/>
                  </a:lnTo>
                  <a:lnTo>
                    <a:pt x="445" y="875"/>
                  </a:lnTo>
                  <a:lnTo>
                    <a:pt x="445" y="875"/>
                  </a:lnTo>
                  <a:lnTo>
                    <a:pt x="447" y="871"/>
                  </a:lnTo>
                  <a:lnTo>
                    <a:pt x="447" y="865"/>
                  </a:lnTo>
                  <a:lnTo>
                    <a:pt x="445" y="852"/>
                  </a:lnTo>
                  <a:lnTo>
                    <a:pt x="442" y="840"/>
                  </a:lnTo>
                  <a:lnTo>
                    <a:pt x="442" y="834"/>
                  </a:lnTo>
                  <a:lnTo>
                    <a:pt x="443" y="831"/>
                  </a:lnTo>
                  <a:lnTo>
                    <a:pt x="443" y="831"/>
                  </a:lnTo>
                  <a:lnTo>
                    <a:pt x="443" y="824"/>
                  </a:lnTo>
                  <a:lnTo>
                    <a:pt x="443" y="812"/>
                  </a:lnTo>
                  <a:lnTo>
                    <a:pt x="440" y="783"/>
                  </a:lnTo>
                  <a:lnTo>
                    <a:pt x="437" y="750"/>
                  </a:lnTo>
                  <a:lnTo>
                    <a:pt x="436" y="726"/>
                  </a:lnTo>
                  <a:lnTo>
                    <a:pt x="436" y="726"/>
                  </a:lnTo>
                  <a:lnTo>
                    <a:pt x="434" y="695"/>
                  </a:lnTo>
                  <a:lnTo>
                    <a:pt x="430" y="647"/>
                  </a:lnTo>
                  <a:lnTo>
                    <a:pt x="423" y="601"/>
                  </a:lnTo>
                  <a:lnTo>
                    <a:pt x="420" y="575"/>
                  </a:lnTo>
                  <a:lnTo>
                    <a:pt x="420" y="575"/>
                  </a:lnTo>
                  <a:lnTo>
                    <a:pt x="417" y="561"/>
                  </a:lnTo>
                  <a:lnTo>
                    <a:pt x="416" y="542"/>
                  </a:lnTo>
                  <a:lnTo>
                    <a:pt x="414" y="516"/>
                  </a:lnTo>
                  <a:lnTo>
                    <a:pt x="414" y="516"/>
                  </a:lnTo>
                  <a:lnTo>
                    <a:pt x="416" y="502"/>
                  </a:lnTo>
                  <a:lnTo>
                    <a:pt x="416" y="485"/>
                  </a:lnTo>
                  <a:lnTo>
                    <a:pt x="416" y="456"/>
                  </a:lnTo>
                  <a:lnTo>
                    <a:pt x="416" y="456"/>
                  </a:lnTo>
                  <a:lnTo>
                    <a:pt x="417" y="444"/>
                  </a:lnTo>
                  <a:lnTo>
                    <a:pt x="423" y="422"/>
                  </a:lnTo>
                  <a:lnTo>
                    <a:pt x="433" y="385"/>
                  </a:lnTo>
                  <a:lnTo>
                    <a:pt x="433" y="385"/>
                  </a:lnTo>
                  <a:lnTo>
                    <a:pt x="436" y="373"/>
                  </a:lnTo>
                  <a:lnTo>
                    <a:pt x="436" y="357"/>
                  </a:lnTo>
                  <a:lnTo>
                    <a:pt x="434" y="337"/>
                  </a:lnTo>
                  <a:lnTo>
                    <a:pt x="434" y="337"/>
                  </a:lnTo>
                  <a:lnTo>
                    <a:pt x="436" y="327"/>
                  </a:lnTo>
                  <a:lnTo>
                    <a:pt x="440" y="310"/>
                  </a:lnTo>
                  <a:lnTo>
                    <a:pt x="448" y="280"/>
                  </a:lnTo>
                  <a:lnTo>
                    <a:pt x="448" y="280"/>
                  </a:lnTo>
                  <a:lnTo>
                    <a:pt x="450" y="268"/>
                  </a:lnTo>
                  <a:lnTo>
                    <a:pt x="450" y="248"/>
                  </a:lnTo>
                  <a:lnTo>
                    <a:pt x="448" y="209"/>
                  </a:lnTo>
                  <a:lnTo>
                    <a:pt x="448" y="20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4649"/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1419226" y="2017713"/>
              <a:ext cx="104775" cy="107950"/>
            </a:xfrm>
            <a:custGeom>
              <a:avLst/>
              <a:gdLst>
                <a:gd name="T0" fmla="*/ 66 w 66"/>
                <a:gd name="T1" fmla="*/ 68 h 68"/>
                <a:gd name="T2" fmla="*/ 66 w 66"/>
                <a:gd name="T3" fmla="*/ 68 h 68"/>
                <a:gd name="T4" fmla="*/ 61 w 66"/>
                <a:gd name="T5" fmla="*/ 58 h 68"/>
                <a:gd name="T6" fmla="*/ 61 w 66"/>
                <a:gd name="T7" fmla="*/ 58 h 68"/>
                <a:gd name="T8" fmla="*/ 58 w 66"/>
                <a:gd name="T9" fmla="*/ 49 h 68"/>
                <a:gd name="T10" fmla="*/ 58 w 66"/>
                <a:gd name="T11" fmla="*/ 43 h 68"/>
                <a:gd name="T12" fmla="*/ 58 w 66"/>
                <a:gd name="T13" fmla="*/ 43 h 68"/>
                <a:gd name="T14" fmla="*/ 47 w 66"/>
                <a:gd name="T15" fmla="*/ 31 h 68"/>
                <a:gd name="T16" fmla="*/ 40 w 66"/>
                <a:gd name="T17" fmla="*/ 24 h 68"/>
                <a:gd name="T18" fmla="*/ 34 w 66"/>
                <a:gd name="T19" fmla="*/ 18 h 68"/>
                <a:gd name="T20" fmla="*/ 34 w 66"/>
                <a:gd name="T21" fmla="*/ 18 h 68"/>
                <a:gd name="T22" fmla="*/ 7 w 66"/>
                <a:gd name="T23" fmla="*/ 0 h 68"/>
                <a:gd name="T24" fmla="*/ 7 w 66"/>
                <a:gd name="T25" fmla="*/ 0 h 68"/>
                <a:gd name="T26" fmla="*/ 4 w 66"/>
                <a:gd name="T27" fmla="*/ 1 h 68"/>
                <a:gd name="T28" fmla="*/ 4 w 66"/>
                <a:gd name="T29" fmla="*/ 1 h 68"/>
                <a:gd name="T30" fmla="*/ 0 w 66"/>
                <a:gd name="T31" fmla="*/ 6 h 68"/>
                <a:gd name="T32" fmla="*/ 0 w 66"/>
                <a:gd name="T33" fmla="*/ 6 h 68"/>
                <a:gd name="T34" fmla="*/ 12 w 66"/>
                <a:gd name="T35" fmla="*/ 11 h 68"/>
                <a:gd name="T36" fmla="*/ 20 w 66"/>
                <a:gd name="T37" fmla="*/ 15 h 68"/>
                <a:gd name="T38" fmla="*/ 29 w 66"/>
                <a:gd name="T39" fmla="*/ 23 h 68"/>
                <a:gd name="T40" fmla="*/ 29 w 66"/>
                <a:gd name="T41" fmla="*/ 23 h 68"/>
                <a:gd name="T42" fmla="*/ 37 w 66"/>
                <a:gd name="T43" fmla="*/ 32 h 68"/>
                <a:gd name="T44" fmla="*/ 46 w 66"/>
                <a:gd name="T45" fmla="*/ 43 h 68"/>
                <a:gd name="T46" fmla="*/ 66 w 66"/>
                <a:gd name="T47" fmla="*/ 68 h 68"/>
                <a:gd name="T48" fmla="*/ 66 w 66"/>
                <a:gd name="T4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66" y="68"/>
                  </a:moveTo>
                  <a:lnTo>
                    <a:pt x="66" y="6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58" y="49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47" y="31"/>
                  </a:lnTo>
                  <a:lnTo>
                    <a:pt x="40" y="24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2" y="11"/>
                  </a:lnTo>
                  <a:lnTo>
                    <a:pt x="20" y="15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7" y="32"/>
                  </a:lnTo>
                  <a:lnTo>
                    <a:pt x="46" y="43"/>
                  </a:lnTo>
                  <a:lnTo>
                    <a:pt x="66" y="68"/>
                  </a:lnTo>
                  <a:lnTo>
                    <a:pt x="66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4649"/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56"/>
            <p:cNvSpPr>
              <a:spLocks/>
            </p:cNvSpPr>
            <p:nvPr/>
          </p:nvSpPr>
          <p:spPr bwMode="auto">
            <a:xfrm>
              <a:off x="2103438" y="2714625"/>
              <a:ext cx="485775" cy="446087"/>
            </a:xfrm>
            <a:custGeom>
              <a:avLst/>
              <a:gdLst>
                <a:gd name="T0" fmla="*/ 306 w 306"/>
                <a:gd name="T1" fmla="*/ 171 h 281"/>
                <a:gd name="T2" fmla="*/ 306 w 306"/>
                <a:gd name="T3" fmla="*/ 171 h 281"/>
                <a:gd name="T4" fmla="*/ 279 w 306"/>
                <a:gd name="T5" fmla="*/ 5 h 281"/>
                <a:gd name="T6" fmla="*/ 279 w 306"/>
                <a:gd name="T7" fmla="*/ 5 h 281"/>
                <a:gd name="T8" fmla="*/ 278 w 306"/>
                <a:gd name="T9" fmla="*/ 2 h 281"/>
                <a:gd name="T10" fmla="*/ 275 w 306"/>
                <a:gd name="T11" fmla="*/ 0 h 281"/>
                <a:gd name="T12" fmla="*/ 270 w 306"/>
                <a:gd name="T13" fmla="*/ 0 h 281"/>
                <a:gd name="T14" fmla="*/ 270 w 306"/>
                <a:gd name="T15" fmla="*/ 0 h 281"/>
                <a:gd name="T16" fmla="*/ 175 w 306"/>
                <a:gd name="T17" fmla="*/ 31 h 281"/>
                <a:gd name="T18" fmla="*/ 173 w 306"/>
                <a:gd name="T19" fmla="*/ 25 h 281"/>
                <a:gd name="T20" fmla="*/ 173 w 306"/>
                <a:gd name="T21" fmla="*/ 25 h 281"/>
                <a:gd name="T22" fmla="*/ 170 w 306"/>
                <a:gd name="T23" fmla="*/ 28 h 281"/>
                <a:gd name="T24" fmla="*/ 168 w 306"/>
                <a:gd name="T25" fmla="*/ 28 h 281"/>
                <a:gd name="T26" fmla="*/ 165 w 306"/>
                <a:gd name="T27" fmla="*/ 29 h 281"/>
                <a:gd name="T28" fmla="*/ 165 w 306"/>
                <a:gd name="T29" fmla="*/ 34 h 281"/>
                <a:gd name="T30" fmla="*/ 165 w 306"/>
                <a:gd name="T31" fmla="*/ 34 h 281"/>
                <a:gd name="T32" fmla="*/ 133 w 306"/>
                <a:gd name="T33" fmla="*/ 45 h 281"/>
                <a:gd name="T34" fmla="*/ 131 w 306"/>
                <a:gd name="T35" fmla="*/ 37 h 281"/>
                <a:gd name="T36" fmla="*/ 131 w 306"/>
                <a:gd name="T37" fmla="*/ 37 h 281"/>
                <a:gd name="T38" fmla="*/ 131 w 306"/>
                <a:gd name="T39" fmla="*/ 34 h 281"/>
                <a:gd name="T40" fmla="*/ 131 w 306"/>
                <a:gd name="T41" fmla="*/ 29 h 281"/>
                <a:gd name="T42" fmla="*/ 131 w 306"/>
                <a:gd name="T43" fmla="*/ 29 h 281"/>
                <a:gd name="T44" fmla="*/ 134 w 306"/>
                <a:gd name="T45" fmla="*/ 23 h 281"/>
                <a:gd name="T46" fmla="*/ 134 w 306"/>
                <a:gd name="T47" fmla="*/ 23 h 281"/>
                <a:gd name="T48" fmla="*/ 130 w 306"/>
                <a:gd name="T49" fmla="*/ 23 h 281"/>
                <a:gd name="T50" fmla="*/ 127 w 306"/>
                <a:gd name="T51" fmla="*/ 25 h 281"/>
                <a:gd name="T52" fmla="*/ 125 w 306"/>
                <a:gd name="T53" fmla="*/ 25 h 281"/>
                <a:gd name="T54" fmla="*/ 124 w 306"/>
                <a:gd name="T55" fmla="*/ 28 h 281"/>
                <a:gd name="T56" fmla="*/ 124 w 306"/>
                <a:gd name="T57" fmla="*/ 28 h 281"/>
                <a:gd name="T58" fmla="*/ 124 w 306"/>
                <a:gd name="T59" fmla="*/ 36 h 281"/>
                <a:gd name="T60" fmla="*/ 125 w 306"/>
                <a:gd name="T61" fmla="*/ 46 h 281"/>
                <a:gd name="T62" fmla="*/ 125 w 306"/>
                <a:gd name="T63" fmla="*/ 46 h 281"/>
                <a:gd name="T64" fmla="*/ 6 w 306"/>
                <a:gd name="T65" fmla="*/ 85 h 281"/>
                <a:gd name="T66" fmla="*/ 6 w 306"/>
                <a:gd name="T67" fmla="*/ 85 h 281"/>
                <a:gd name="T68" fmla="*/ 2 w 306"/>
                <a:gd name="T69" fmla="*/ 86 h 281"/>
                <a:gd name="T70" fmla="*/ 0 w 306"/>
                <a:gd name="T71" fmla="*/ 91 h 281"/>
                <a:gd name="T72" fmla="*/ 0 w 306"/>
                <a:gd name="T73" fmla="*/ 97 h 281"/>
                <a:gd name="T74" fmla="*/ 3 w 306"/>
                <a:gd name="T75" fmla="*/ 110 h 281"/>
                <a:gd name="T76" fmla="*/ 3 w 306"/>
                <a:gd name="T77" fmla="*/ 110 h 281"/>
                <a:gd name="T78" fmla="*/ 37 w 306"/>
                <a:gd name="T79" fmla="*/ 271 h 281"/>
                <a:gd name="T80" fmla="*/ 37 w 306"/>
                <a:gd name="T81" fmla="*/ 271 h 281"/>
                <a:gd name="T82" fmla="*/ 39 w 306"/>
                <a:gd name="T83" fmla="*/ 276 h 281"/>
                <a:gd name="T84" fmla="*/ 40 w 306"/>
                <a:gd name="T85" fmla="*/ 281 h 281"/>
                <a:gd name="T86" fmla="*/ 42 w 306"/>
                <a:gd name="T87" fmla="*/ 281 h 281"/>
                <a:gd name="T88" fmla="*/ 45 w 306"/>
                <a:gd name="T89" fmla="*/ 281 h 281"/>
                <a:gd name="T90" fmla="*/ 56 w 306"/>
                <a:gd name="T91" fmla="*/ 278 h 281"/>
                <a:gd name="T92" fmla="*/ 56 w 306"/>
                <a:gd name="T93" fmla="*/ 278 h 281"/>
                <a:gd name="T94" fmla="*/ 299 w 306"/>
                <a:gd name="T95" fmla="*/ 180 h 281"/>
                <a:gd name="T96" fmla="*/ 299 w 306"/>
                <a:gd name="T97" fmla="*/ 180 h 281"/>
                <a:gd name="T98" fmla="*/ 302 w 306"/>
                <a:gd name="T99" fmla="*/ 179 h 281"/>
                <a:gd name="T100" fmla="*/ 304 w 306"/>
                <a:gd name="T101" fmla="*/ 177 h 281"/>
                <a:gd name="T102" fmla="*/ 306 w 306"/>
                <a:gd name="T103" fmla="*/ 176 h 281"/>
                <a:gd name="T104" fmla="*/ 306 w 306"/>
                <a:gd name="T105" fmla="*/ 171 h 281"/>
                <a:gd name="T106" fmla="*/ 306 w 306"/>
                <a:gd name="T107" fmla="*/ 17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6" h="281">
                  <a:moveTo>
                    <a:pt x="306" y="171"/>
                  </a:moveTo>
                  <a:lnTo>
                    <a:pt x="306" y="171"/>
                  </a:lnTo>
                  <a:lnTo>
                    <a:pt x="279" y="5"/>
                  </a:lnTo>
                  <a:lnTo>
                    <a:pt x="279" y="5"/>
                  </a:lnTo>
                  <a:lnTo>
                    <a:pt x="278" y="2"/>
                  </a:lnTo>
                  <a:lnTo>
                    <a:pt x="275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175" y="31"/>
                  </a:lnTo>
                  <a:lnTo>
                    <a:pt x="173" y="25"/>
                  </a:lnTo>
                  <a:lnTo>
                    <a:pt x="173" y="25"/>
                  </a:lnTo>
                  <a:lnTo>
                    <a:pt x="170" y="28"/>
                  </a:lnTo>
                  <a:lnTo>
                    <a:pt x="168" y="28"/>
                  </a:lnTo>
                  <a:lnTo>
                    <a:pt x="165" y="29"/>
                  </a:lnTo>
                  <a:lnTo>
                    <a:pt x="165" y="34"/>
                  </a:lnTo>
                  <a:lnTo>
                    <a:pt x="165" y="34"/>
                  </a:lnTo>
                  <a:lnTo>
                    <a:pt x="133" y="45"/>
                  </a:lnTo>
                  <a:lnTo>
                    <a:pt x="131" y="37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29"/>
                  </a:lnTo>
                  <a:lnTo>
                    <a:pt x="131" y="29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30" y="23"/>
                  </a:lnTo>
                  <a:lnTo>
                    <a:pt x="127" y="25"/>
                  </a:lnTo>
                  <a:lnTo>
                    <a:pt x="125" y="25"/>
                  </a:lnTo>
                  <a:lnTo>
                    <a:pt x="124" y="28"/>
                  </a:lnTo>
                  <a:lnTo>
                    <a:pt x="124" y="28"/>
                  </a:lnTo>
                  <a:lnTo>
                    <a:pt x="124" y="36"/>
                  </a:lnTo>
                  <a:lnTo>
                    <a:pt x="125" y="46"/>
                  </a:lnTo>
                  <a:lnTo>
                    <a:pt x="125" y="46"/>
                  </a:lnTo>
                  <a:lnTo>
                    <a:pt x="6" y="85"/>
                  </a:lnTo>
                  <a:lnTo>
                    <a:pt x="6" y="85"/>
                  </a:lnTo>
                  <a:lnTo>
                    <a:pt x="2" y="86"/>
                  </a:lnTo>
                  <a:lnTo>
                    <a:pt x="0" y="91"/>
                  </a:lnTo>
                  <a:lnTo>
                    <a:pt x="0" y="97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7" y="271"/>
                  </a:lnTo>
                  <a:lnTo>
                    <a:pt x="37" y="271"/>
                  </a:lnTo>
                  <a:lnTo>
                    <a:pt x="39" y="276"/>
                  </a:lnTo>
                  <a:lnTo>
                    <a:pt x="40" y="281"/>
                  </a:lnTo>
                  <a:lnTo>
                    <a:pt x="42" y="281"/>
                  </a:lnTo>
                  <a:lnTo>
                    <a:pt x="45" y="281"/>
                  </a:lnTo>
                  <a:lnTo>
                    <a:pt x="56" y="278"/>
                  </a:lnTo>
                  <a:lnTo>
                    <a:pt x="56" y="278"/>
                  </a:lnTo>
                  <a:lnTo>
                    <a:pt x="299" y="180"/>
                  </a:lnTo>
                  <a:lnTo>
                    <a:pt x="299" y="180"/>
                  </a:lnTo>
                  <a:lnTo>
                    <a:pt x="302" y="179"/>
                  </a:lnTo>
                  <a:lnTo>
                    <a:pt x="304" y="177"/>
                  </a:lnTo>
                  <a:lnTo>
                    <a:pt x="306" y="176"/>
                  </a:lnTo>
                  <a:lnTo>
                    <a:pt x="306" y="171"/>
                  </a:lnTo>
                  <a:lnTo>
                    <a:pt x="306" y="171"/>
                  </a:ln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4649"/>
              <a:endParaRPr lang="en-GB" sz="1600" dirty="0">
                <a:solidFill>
                  <a:srgbClr val="C88683">
                    <a:lumMod val="75000"/>
                  </a:srgbClr>
                </a:solidFill>
              </a:endParaRPr>
            </a:p>
          </p:txBody>
        </p:sp>
        <p:sp>
          <p:nvSpPr>
            <p:cNvPr id="34" name="Freeform 60"/>
            <p:cNvSpPr>
              <a:spLocks noEditPoints="1"/>
            </p:cNvSpPr>
            <p:nvPr/>
          </p:nvSpPr>
          <p:spPr bwMode="auto">
            <a:xfrm>
              <a:off x="1858963" y="2093913"/>
              <a:ext cx="536575" cy="596900"/>
            </a:xfrm>
            <a:custGeom>
              <a:avLst/>
              <a:gdLst>
                <a:gd name="T0" fmla="*/ 307 w 338"/>
                <a:gd name="T1" fmla="*/ 12 h 376"/>
                <a:gd name="T2" fmla="*/ 313 w 338"/>
                <a:gd name="T3" fmla="*/ 1 h 376"/>
                <a:gd name="T4" fmla="*/ 310 w 338"/>
                <a:gd name="T5" fmla="*/ 1 h 376"/>
                <a:gd name="T6" fmla="*/ 310 w 338"/>
                <a:gd name="T7" fmla="*/ 0 h 376"/>
                <a:gd name="T8" fmla="*/ 305 w 338"/>
                <a:gd name="T9" fmla="*/ 7 h 376"/>
                <a:gd name="T10" fmla="*/ 284 w 338"/>
                <a:gd name="T11" fmla="*/ 17 h 376"/>
                <a:gd name="T12" fmla="*/ 261 w 338"/>
                <a:gd name="T13" fmla="*/ 24 h 376"/>
                <a:gd name="T14" fmla="*/ 255 w 338"/>
                <a:gd name="T15" fmla="*/ 23 h 376"/>
                <a:gd name="T16" fmla="*/ 250 w 338"/>
                <a:gd name="T17" fmla="*/ 18 h 376"/>
                <a:gd name="T18" fmla="*/ 248 w 338"/>
                <a:gd name="T19" fmla="*/ 12 h 376"/>
                <a:gd name="T20" fmla="*/ 247 w 338"/>
                <a:gd name="T21" fmla="*/ 13 h 376"/>
                <a:gd name="T22" fmla="*/ 247 w 338"/>
                <a:gd name="T23" fmla="*/ 15 h 376"/>
                <a:gd name="T24" fmla="*/ 247 w 338"/>
                <a:gd name="T25" fmla="*/ 18 h 376"/>
                <a:gd name="T26" fmla="*/ 245 w 338"/>
                <a:gd name="T27" fmla="*/ 29 h 376"/>
                <a:gd name="T28" fmla="*/ 238 w 338"/>
                <a:gd name="T29" fmla="*/ 50 h 376"/>
                <a:gd name="T30" fmla="*/ 228 w 338"/>
                <a:gd name="T31" fmla="*/ 97 h 376"/>
                <a:gd name="T32" fmla="*/ 247 w 338"/>
                <a:gd name="T33" fmla="*/ 47 h 376"/>
                <a:gd name="T34" fmla="*/ 248 w 338"/>
                <a:gd name="T35" fmla="*/ 41 h 376"/>
                <a:gd name="T36" fmla="*/ 248 w 338"/>
                <a:gd name="T37" fmla="*/ 30 h 376"/>
                <a:gd name="T38" fmla="*/ 251 w 338"/>
                <a:gd name="T39" fmla="*/ 26 h 376"/>
                <a:gd name="T40" fmla="*/ 261 w 338"/>
                <a:gd name="T41" fmla="*/ 38 h 376"/>
                <a:gd name="T42" fmla="*/ 258 w 338"/>
                <a:gd name="T43" fmla="*/ 47 h 376"/>
                <a:gd name="T44" fmla="*/ 250 w 338"/>
                <a:gd name="T45" fmla="*/ 67 h 376"/>
                <a:gd name="T46" fmla="*/ 245 w 338"/>
                <a:gd name="T47" fmla="*/ 75 h 376"/>
                <a:gd name="T48" fmla="*/ 242 w 338"/>
                <a:gd name="T49" fmla="*/ 84 h 376"/>
                <a:gd name="T50" fmla="*/ 259 w 338"/>
                <a:gd name="T51" fmla="*/ 61 h 376"/>
                <a:gd name="T52" fmla="*/ 307 w 338"/>
                <a:gd name="T53" fmla="*/ 12 h 376"/>
                <a:gd name="T54" fmla="*/ 302 w 338"/>
                <a:gd name="T55" fmla="*/ 356 h 376"/>
                <a:gd name="T56" fmla="*/ 335 w 338"/>
                <a:gd name="T57" fmla="*/ 376 h 376"/>
                <a:gd name="T58" fmla="*/ 338 w 338"/>
                <a:gd name="T59" fmla="*/ 368 h 376"/>
                <a:gd name="T60" fmla="*/ 302 w 338"/>
                <a:gd name="T61" fmla="*/ 356 h 376"/>
                <a:gd name="T62" fmla="*/ 6 w 338"/>
                <a:gd name="T63" fmla="*/ 198 h 376"/>
                <a:gd name="T64" fmla="*/ 14 w 338"/>
                <a:gd name="T65" fmla="*/ 195 h 376"/>
                <a:gd name="T66" fmla="*/ 6 w 338"/>
                <a:gd name="T67" fmla="*/ 178 h 376"/>
                <a:gd name="T68" fmla="*/ 0 w 338"/>
                <a:gd name="T69" fmla="*/ 169 h 376"/>
                <a:gd name="T70" fmla="*/ 5 w 338"/>
                <a:gd name="T71" fmla="*/ 186 h 376"/>
                <a:gd name="T72" fmla="*/ 6 w 338"/>
                <a:gd name="T73" fmla="*/ 19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8" h="376">
                  <a:moveTo>
                    <a:pt x="307" y="12"/>
                  </a:moveTo>
                  <a:lnTo>
                    <a:pt x="307" y="12"/>
                  </a:lnTo>
                  <a:lnTo>
                    <a:pt x="312" y="7"/>
                  </a:lnTo>
                  <a:lnTo>
                    <a:pt x="313" y="1"/>
                  </a:lnTo>
                  <a:lnTo>
                    <a:pt x="313" y="1"/>
                  </a:lnTo>
                  <a:lnTo>
                    <a:pt x="310" y="1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08" y="4"/>
                  </a:lnTo>
                  <a:lnTo>
                    <a:pt x="305" y="7"/>
                  </a:lnTo>
                  <a:lnTo>
                    <a:pt x="305" y="7"/>
                  </a:lnTo>
                  <a:lnTo>
                    <a:pt x="284" y="17"/>
                  </a:lnTo>
                  <a:lnTo>
                    <a:pt x="261" y="24"/>
                  </a:lnTo>
                  <a:lnTo>
                    <a:pt x="261" y="24"/>
                  </a:lnTo>
                  <a:lnTo>
                    <a:pt x="258" y="24"/>
                  </a:lnTo>
                  <a:lnTo>
                    <a:pt x="255" y="23"/>
                  </a:lnTo>
                  <a:lnTo>
                    <a:pt x="251" y="20"/>
                  </a:lnTo>
                  <a:lnTo>
                    <a:pt x="250" y="18"/>
                  </a:lnTo>
                  <a:lnTo>
                    <a:pt x="250" y="18"/>
                  </a:lnTo>
                  <a:lnTo>
                    <a:pt x="248" y="12"/>
                  </a:lnTo>
                  <a:lnTo>
                    <a:pt x="248" y="12"/>
                  </a:lnTo>
                  <a:lnTo>
                    <a:pt x="247" y="13"/>
                  </a:lnTo>
                  <a:lnTo>
                    <a:pt x="247" y="13"/>
                  </a:lnTo>
                  <a:lnTo>
                    <a:pt x="247" y="15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45" y="24"/>
                  </a:lnTo>
                  <a:lnTo>
                    <a:pt x="245" y="29"/>
                  </a:lnTo>
                  <a:lnTo>
                    <a:pt x="245" y="29"/>
                  </a:lnTo>
                  <a:lnTo>
                    <a:pt x="238" y="50"/>
                  </a:lnTo>
                  <a:lnTo>
                    <a:pt x="233" y="72"/>
                  </a:lnTo>
                  <a:lnTo>
                    <a:pt x="228" y="97"/>
                  </a:lnTo>
                  <a:lnTo>
                    <a:pt x="228" y="97"/>
                  </a:lnTo>
                  <a:lnTo>
                    <a:pt x="247" y="47"/>
                  </a:lnTo>
                  <a:lnTo>
                    <a:pt x="247" y="47"/>
                  </a:lnTo>
                  <a:lnTo>
                    <a:pt x="248" y="41"/>
                  </a:lnTo>
                  <a:lnTo>
                    <a:pt x="248" y="35"/>
                  </a:lnTo>
                  <a:lnTo>
                    <a:pt x="248" y="30"/>
                  </a:lnTo>
                  <a:lnTo>
                    <a:pt x="251" y="26"/>
                  </a:lnTo>
                  <a:lnTo>
                    <a:pt x="251" y="26"/>
                  </a:lnTo>
                  <a:lnTo>
                    <a:pt x="258" y="29"/>
                  </a:lnTo>
                  <a:lnTo>
                    <a:pt x="261" y="38"/>
                  </a:lnTo>
                  <a:lnTo>
                    <a:pt x="261" y="38"/>
                  </a:lnTo>
                  <a:lnTo>
                    <a:pt x="258" y="47"/>
                  </a:lnTo>
                  <a:lnTo>
                    <a:pt x="255" y="57"/>
                  </a:lnTo>
                  <a:lnTo>
                    <a:pt x="250" y="67"/>
                  </a:lnTo>
                  <a:lnTo>
                    <a:pt x="250" y="67"/>
                  </a:lnTo>
                  <a:lnTo>
                    <a:pt x="245" y="75"/>
                  </a:lnTo>
                  <a:lnTo>
                    <a:pt x="242" y="84"/>
                  </a:lnTo>
                  <a:lnTo>
                    <a:pt x="242" y="84"/>
                  </a:lnTo>
                  <a:lnTo>
                    <a:pt x="250" y="74"/>
                  </a:lnTo>
                  <a:lnTo>
                    <a:pt x="259" y="61"/>
                  </a:lnTo>
                  <a:lnTo>
                    <a:pt x="259" y="61"/>
                  </a:lnTo>
                  <a:lnTo>
                    <a:pt x="307" y="12"/>
                  </a:lnTo>
                  <a:lnTo>
                    <a:pt x="307" y="12"/>
                  </a:lnTo>
                  <a:close/>
                  <a:moveTo>
                    <a:pt x="302" y="356"/>
                  </a:moveTo>
                  <a:lnTo>
                    <a:pt x="299" y="365"/>
                  </a:lnTo>
                  <a:lnTo>
                    <a:pt x="335" y="376"/>
                  </a:lnTo>
                  <a:lnTo>
                    <a:pt x="338" y="368"/>
                  </a:lnTo>
                  <a:lnTo>
                    <a:pt x="338" y="368"/>
                  </a:lnTo>
                  <a:lnTo>
                    <a:pt x="318" y="360"/>
                  </a:lnTo>
                  <a:lnTo>
                    <a:pt x="302" y="356"/>
                  </a:lnTo>
                  <a:lnTo>
                    <a:pt x="302" y="356"/>
                  </a:lnTo>
                  <a:close/>
                  <a:moveTo>
                    <a:pt x="6" y="198"/>
                  </a:moveTo>
                  <a:lnTo>
                    <a:pt x="14" y="195"/>
                  </a:lnTo>
                  <a:lnTo>
                    <a:pt x="14" y="195"/>
                  </a:lnTo>
                  <a:lnTo>
                    <a:pt x="11" y="186"/>
                  </a:lnTo>
                  <a:lnTo>
                    <a:pt x="6" y="178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3" y="175"/>
                  </a:lnTo>
                  <a:lnTo>
                    <a:pt x="5" y="186"/>
                  </a:lnTo>
                  <a:lnTo>
                    <a:pt x="6" y="198"/>
                  </a:lnTo>
                  <a:lnTo>
                    <a:pt x="6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04649"/>
              <a:endParaRPr lang="en-GB" sz="16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5" name="Прямая со стрелкой 34"/>
          <p:cNvCxnSpPr/>
          <p:nvPr/>
        </p:nvCxnSpPr>
        <p:spPr>
          <a:xfrm>
            <a:off x="3529042" y="5302147"/>
            <a:ext cx="663517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540206" y="5587517"/>
            <a:ext cx="652353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9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4">
                    <a14:imgEffect>
                      <a14:brightnessContrast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000" r="-10000"/>
          <a:stretch/>
        </p:blipFill>
        <p:spPr>
          <a:xfrm>
            <a:off x="1996689" y="5102057"/>
            <a:ext cx="1479844" cy="607914"/>
          </a:xfrm>
          <a:prstGeom prst="rect">
            <a:avLst/>
          </a:prstGeom>
        </p:spPr>
      </p:pic>
      <p:pic>
        <p:nvPicPr>
          <p:cNvPr id="38" name="Рисунок 36"/>
          <p:cNvPicPr>
            <a:picLocks noChangeAspect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82" y="4629680"/>
            <a:ext cx="311492" cy="3389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979813" y="4639096"/>
            <a:ext cx="1022088" cy="395435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0">
            <a:noAutofit/>
          </a:bodyPr>
          <a:lstStyle/>
          <a:p>
            <a:pPr algn="ctr" defTabSz="804649">
              <a:lnSpc>
                <a:spcPct val="90000"/>
              </a:lnSpc>
              <a:spcBef>
                <a:spcPts val="1200"/>
              </a:spcBef>
            </a:pPr>
            <a:r>
              <a:rPr lang="ru-RU" sz="24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КО</a:t>
            </a:r>
          </a:p>
        </p:txBody>
      </p:sp>
      <p:cxnSp>
        <p:nvCxnSpPr>
          <p:cNvPr id="40" name="Прямая со стрелкой 31"/>
          <p:cNvCxnSpPr/>
          <p:nvPr/>
        </p:nvCxnSpPr>
        <p:spPr>
          <a:xfrm rot="16200000" flipH="1">
            <a:off x="2670986" y="2448367"/>
            <a:ext cx="6017" cy="3745222"/>
          </a:xfrm>
          <a:prstGeom prst="curvedConnector3">
            <a:avLst>
              <a:gd name="adj1" fmla="val -3799235"/>
            </a:avLst>
          </a:prstGeom>
          <a:ln w="571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2546878" y="3941436"/>
            <a:ext cx="811008" cy="402118"/>
            <a:chOff x="4722850" y="846506"/>
            <a:chExt cx="599018" cy="342191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722850" y="948179"/>
              <a:ext cx="599018" cy="1631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649"/>
              <a:endParaRPr lang="ru-RU" sz="1600">
                <a:solidFill>
                  <a:prstClr val="white"/>
                </a:solidFill>
              </a:endParaRPr>
            </a:p>
          </p:txBody>
        </p:sp>
        <p:pic>
          <p:nvPicPr>
            <p:cNvPr id="43" name="Рисунок 42" descr="Электронная почта"/>
            <p:cNvPicPr>
              <a:picLocks noChangeAspect="1"/>
            </p:cNvPicPr>
            <p:nvPr/>
          </p:nvPicPr>
          <p:blipFill>
            <a:blip r:embed="rId9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7"/>
                </a:ext>
              </a:extLst>
            </a:blip>
            <a:stretch>
              <a:fillRect/>
            </a:stretch>
          </p:blipFill>
          <p:spPr>
            <a:xfrm>
              <a:off x="4853616" y="846506"/>
              <a:ext cx="342191" cy="342191"/>
            </a:xfrm>
            <a:prstGeom prst="rect">
              <a:avLst/>
            </a:prstGeom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8726163" y="1132716"/>
            <a:ext cx="179338" cy="10756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endParaRPr lang="ru-RU" sz="1600">
              <a:solidFill>
                <a:prstClr val="white"/>
              </a:solidFill>
            </a:endParaRPr>
          </a:p>
        </p:txBody>
      </p:sp>
      <p:pic>
        <p:nvPicPr>
          <p:cNvPr id="45" name="Рисунок 44" descr="Вырезка экрана"/>
          <p:cNvPicPr>
            <a:picLocks noChangeAspect="1"/>
          </p:cNvPicPr>
          <p:nvPr/>
        </p:nvPicPr>
        <p:blipFill>
          <a:blip r:embed="rId9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17" y="3949351"/>
            <a:ext cx="467060" cy="43706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151213" y="5865439"/>
            <a:ext cx="1145429" cy="746993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 anchorCtr="0">
            <a:noAutofit/>
          </a:bodyPr>
          <a:lstStyle/>
          <a:p>
            <a:pPr algn="ctr" defTabSz="804649">
              <a:lnSpc>
                <a:spcPct val="90000"/>
              </a:lnSpc>
              <a:spcBef>
                <a:spcPts val="1200"/>
              </a:spcBef>
            </a:pPr>
            <a:r>
              <a:rPr lang="ru-RU" sz="24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Регионы</a:t>
            </a:r>
            <a:endParaRPr lang="ru-RU" sz="2400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167648" y="979951"/>
            <a:ext cx="3274918" cy="632246"/>
          </a:xfrm>
          <a:prstGeom prst="roundRect">
            <a:avLst>
              <a:gd name="adj" fmla="val 16346"/>
            </a:avLst>
          </a:prstGeom>
          <a:solidFill>
            <a:schemeClr val="accent2">
              <a:lumMod val="5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95">
              <a:spcAft>
                <a:spcPts val="300"/>
              </a:spcAft>
            </a:pPr>
            <a:r>
              <a:rPr lang="ru-RU" sz="1700" kern="0" dirty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Заместитель Председателя </a:t>
            </a:r>
          </a:p>
          <a:p>
            <a:pPr algn="ctr" defTabSz="914395">
              <a:spcAft>
                <a:spcPts val="300"/>
              </a:spcAft>
            </a:pPr>
            <a:r>
              <a:rPr lang="ru-RU" sz="1700" kern="0" dirty="0">
                <a:solidFill>
                  <a:prstClr val="white"/>
                </a:solidFill>
                <a:latin typeface="Arial Narrow" pitchFamily="34" charset="0"/>
                <a:cs typeface="Arial" panose="020B0604020202020204" pitchFamily="34" charset="0"/>
              </a:rPr>
              <a:t>Банка России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050037" y="1923023"/>
            <a:ext cx="1435679" cy="692878"/>
          </a:xfrm>
          <a:prstGeom prst="roundRect">
            <a:avLst>
              <a:gd name="adj" fmla="val 15924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95">
              <a:lnSpc>
                <a:spcPct val="80000"/>
              </a:lnSpc>
            </a:pPr>
            <a:r>
              <a:rPr lang="ru-RU" sz="2000" b="1" kern="0" dirty="0">
                <a:solidFill>
                  <a:srgbClr val="89B4E0">
                    <a:lumMod val="50000"/>
                  </a:srgbClr>
                </a:solidFill>
                <a:latin typeface="Arial Narrow" pitchFamily="34" charset="0"/>
                <a:cs typeface="Arial" panose="020B0604020202020204" pitchFamily="34" charset="0"/>
              </a:rPr>
              <a:t>СТБН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349651" y="1923030"/>
            <a:ext cx="1415930" cy="681965"/>
          </a:xfrm>
          <a:prstGeom prst="roundRect">
            <a:avLst>
              <a:gd name="adj" fmla="val 15924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95">
              <a:lnSpc>
                <a:spcPct val="80000"/>
              </a:lnSpc>
            </a:pPr>
            <a:r>
              <a:rPr lang="ru-RU" sz="2000" b="1" kern="0" dirty="0">
                <a:solidFill>
                  <a:srgbClr val="89B4E0">
                    <a:lumMod val="50000"/>
                  </a:srgbClr>
                </a:solidFill>
                <a:latin typeface="Arial Narrow" pitchFamily="34" charset="0"/>
                <a:cs typeface="Arial" panose="020B0604020202020204" pitchFamily="34" charset="0"/>
              </a:rPr>
              <a:t>ДНСЗКО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055680" y="2763167"/>
            <a:ext cx="3519820" cy="790840"/>
          </a:xfrm>
          <a:prstGeom prst="roundRect">
            <a:avLst>
              <a:gd name="adj" fmla="val 18490"/>
            </a:avLst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804649">
              <a:lnSpc>
                <a:spcPct val="80000"/>
              </a:lnSpc>
            </a:pPr>
            <a:r>
              <a:rPr lang="ru-RU" sz="1700" dirty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кураторы, заместители кураторов, </a:t>
            </a:r>
            <a:br>
              <a:rPr lang="ru-RU" sz="1700" dirty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629DD1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уполномоченные представители, региональные сотрудники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3726012" y="2614814"/>
            <a:ext cx="0" cy="128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940810" y="2604995"/>
            <a:ext cx="0" cy="1385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557841" y="1612197"/>
            <a:ext cx="0" cy="31082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5423917" y="1343085"/>
            <a:ext cx="1845552" cy="3998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500" b="1" dirty="0">
                <a:solidFill>
                  <a:srgbClr val="89B4E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ДБР</a:t>
            </a:r>
          </a:p>
        </p:txBody>
      </p:sp>
      <p:sp>
        <p:nvSpPr>
          <p:cNvPr id="55" name="Прямоугольник: скругленные углы 41"/>
          <p:cNvSpPr/>
          <p:nvPr/>
        </p:nvSpPr>
        <p:spPr>
          <a:xfrm>
            <a:off x="7344817" y="1172382"/>
            <a:ext cx="3771916" cy="790093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4649">
              <a:lnSpc>
                <a:spcPct val="80000"/>
              </a:lnSpc>
            </a:pP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itchFamily="34" charset="0"/>
              </a:rPr>
              <a:t>разработка и толкование нормативных актов Банка России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424055" y="1846286"/>
            <a:ext cx="1845552" cy="3745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500" b="1" dirty="0">
                <a:solidFill>
                  <a:srgbClr val="89B4E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</a:t>
            </a:r>
          </a:p>
        </p:txBody>
      </p:sp>
      <p:sp>
        <p:nvSpPr>
          <p:cNvPr id="57" name="Прямоугольник: скругленные углы 41"/>
          <p:cNvSpPr/>
          <p:nvPr/>
        </p:nvSpPr>
        <p:spPr>
          <a:xfrm>
            <a:off x="7349705" y="1647593"/>
            <a:ext cx="3774984" cy="790093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4649">
              <a:lnSpc>
                <a:spcPct val="80000"/>
              </a:lnSpc>
            </a:pP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itchFamily="34" charset="0"/>
              </a:rPr>
              <a:t>оценка кредитного, рыночного, операционного рисков, оценка залогов и имущества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431330" y="2332963"/>
            <a:ext cx="1845552" cy="3786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500" b="1" dirty="0">
                <a:solidFill>
                  <a:srgbClr val="89B4E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 БР</a:t>
            </a:r>
          </a:p>
        </p:txBody>
      </p:sp>
      <p:sp>
        <p:nvSpPr>
          <p:cNvPr id="59" name="Прямоугольник: скругленные углы 41"/>
          <p:cNvSpPr/>
          <p:nvPr/>
        </p:nvSpPr>
        <p:spPr>
          <a:xfrm>
            <a:off x="7357115" y="2127233"/>
            <a:ext cx="3775530" cy="790093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4649">
              <a:lnSpc>
                <a:spcPct val="80000"/>
              </a:lnSpc>
            </a:pP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itchFamily="34" charset="0"/>
              </a:rPr>
              <a:t>инспекционные проверки (в том числе с участием кураторов КО)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431330" y="2842208"/>
            <a:ext cx="1845552" cy="4216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>
              <a:lnSpc>
                <a:spcPct val="80000"/>
              </a:lnSpc>
            </a:pPr>
            <a:r>
              <a:rPr lang="ru-RU" sz="1500" b="1" dirty="0" err="1">
                <a:solidFill>
                  <a:srgbClr val="89B4E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ДФМиВК</a:t>
            </a:r>
            <a:endParaRPr lang="ru-RU" sz="1500" b="1" dirty="0">
              <a:solidFill>
                <a:srgbClr val="89B4E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: скругленные углы 41"/>
          <p:cNvSpPr/>
          <p:nvPr/>
        </p:nvSpPr>
        <p:spPr>
          <a:xfrm>
            <a:off x="7357118" y="2660953"/>
            <a:ext cx="3782937" cy="775954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4649">
              <a:lnSpc>
                <a:spcPct val="80000"/>
              </a:lnSpc>
            </a:pP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itchFamily="34" charset="0"/>
              </a:rPr>
              <a:t>контроль соблюдения требований законодательства  в области ПОД/ФТ, применение мер по 115-ФЗ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445376" y="3436907"/>
            <a:ext cx="1827017" cy="5527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>
              <a:lnSpc>
                <a:spcPct val="80000"/>
              </a:lnSpc>
            </a:pPr>
            <a:r>
              <a:rPr lang="ru-RU" sz="1500" b="1" dirty="0" err="1">
                <a:solidFill>
                  <a:srgbClr val="89B4E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ДДиПДФО</a:t>
            </a:r>
            <a:endParaRPr lang="ru-RU" sz="1500" b="1" dirty="0">
              <a:solidFill>
                <a:srgbClr val="89B4E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: скругленные углы 41"/>
          <p:cNvSpPr/>
          <p:nvPr/>
        </p:nvSpPr>
        <p:spPr>
          <a:xfrm>
            <a:off x="7349705" y="3329747"/>
            <a:ext cx="3767028" cy="783145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4649">
              <a:lnSpc>
                <a:spcPct val="80000"/>
              </a:lnSpc>
            </a:pP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itchFamily="34" charset="0"/>
              </a:rPr>
              <a:t>согласование кандидатов на руководящие должности, лицензирование (центры допуска «Западный» (г. Санкт-Петербург) и «Восточный» (г. Екатеринбург) 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431330" y="4191840"/>
            <a:ext cx="1845552" cy="3592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>
              <a:lnSpc>
                <a:spcPct val="80000"/>
              </a:lnSpc>
            </a:pPr>
            <a:r>
              <a:rPr lang="ru-RU" sz="1300" b="1" dirty="0" err="1">
                <a:solidFill>
                  <a:srgbClr val="89B4E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СЗППиОДФУ</a:t>
            </a:r>
            <a:endParaRPr lang="ru-RU" sz="1300" b="1" dirty="0">
              <a:solidFill>
                <a:srgbClr val="89B4E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: скругленные углы 41"/>
          <p:cNvSpPr/>
          <p:nvPr/>
        </p:nvSpPr>
        <p:spPr>
          <a:xfrm>
            <a:off x="7367302" y="4148340"/>
            <a:ext cx="3749431" cy="501984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4649">
              <a:lnSpc>
                <a:spcPct val="80000"/>
              </a:lnSpc>
            </a:pP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itchFamily="34" charset="0"/>
              </a:rPr>
              <a:t>поведенческий надзор в области защиты прав потребителей 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445686" y="4662206"/>
            <a:ext cx="1834191" cy="3523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>
              <a:lnSpc>
                <a:spcPct val="80000"/>
              </a:lnSpc>
            </a:pPr>
            <a:r>
              <a:rPr lang="ru-RU" sz="1500" b="1" dirty="0" smtClean="0">
                <a:solidFill>
                  <a:srgbClr val="89B4E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ДББР</a:t>
            </a:r>
            <a:endParaRPr lang="ru-RU" sz="1500" b="1" dirty="0">
              <a:solidFill>
                <a:srgbClr val="89B4E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: скругленные углы 41"/>
          <p:cNvSpPr/>
          <p:nvPr/>
        </p:nvSpPr>
        <p:spPr>
          <a:xfrm>
            <a:off x="7367302" y="4677927"/>
            <a:ext cx="4223565" cy="340466"/>
          </a:xfrm>
          <a:prstGeom prst="roundRect">
            <a:avLst>
              <a:gd name="adj" fmla="val 34245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4649">
              <a:lnSpc>
                <a:spcPct val="80000"/>
              </a:lnSpc>
            </a:pP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itchFamily="34" charset="0"/>
              </a:rPr>
              <a:t>визуальные осмотры залогов, </a:t>
            </a:r>
            <a:r>
              <a:rPr lang="ru-RU" sz="1400" dirty="0" smtClean="0">
                <a:solidFill>
                  <a:srgbClr val="89B4E0">
                    <a:lumMod val="50000"/>
                  </a:srgbClr>
                </a:solidFill>
                <a:latin typeface="Arial Narrow" pitchFamily="34" charset="0"/>
              </a:rPr>
              <a:t>ознакомление с деятельностью заемщиков, контрольные мероприятия</a:t>
            </a:r>
            <a:endParaRPr lang="ru-RU" sz="1400" dirty="0">
              <a:solidFill>
                <a:srgbClr val="89B4E0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421145" y="5140562"/>
            <a:ext cx="1845552" cy="3921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>
              <a:lnSpc>
                <a:spcPct val="80000"/>
              </a:lnSpc>
            </a:pPr>
            <a:r>
              <a:rPr lang="ru-RU" sz="1500" b="1" dirty="0">
                <a:solidFill>
                  <a:srgbClr val="89B4E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НФО</a:t>
            </a:r>
          </a:p>
        </p:txBody>
      </p:sp>
      <p:sp>
        <p:nvSpPr>
          <p:cNvPr id="69" name="Прямоугольник: скругленные углы 41"/>
          <p:cNvSpPr/>
          <p:nvPr/>
        </p:nvSpPr>
        <p:spPr>
          <a:xfrm>
            <a:off x="7367302" y="5128385"/>
            <a:ext cx="3749431" cy="413114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4649">
              <a:lnSpc>
                <a:spcPct val="80000"/>
              </a:lnSpc>
            </a:pP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itchFamily="34" charset="0"/>
              </a:rPr>
              <a:t>надзор на консолидированной основе за участниками финансовых групп</a:t>
            </a: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4270561" y="1612197"/>
            <a:ext cx="0" cy="31082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371569" y="869791"/>
            <a:ext cx="323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04649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Участники надзорного процесса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5435036" y="5782329"/>
            <a:ext cx="1845552" cy="6132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>
              <a:lnSpc>
                <a:spcPct val="80000"/>
              </a:lnSpc>
            </a:pPr>
            <a:r>
              <a:rPr lang="ru-RU" sz="1500" b="1" dirty="0">
                <a:solidFill>
                  <a:srgbClr val="89B4E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ДНПС ДНДО ДОО</a:t>
            </a:r>
          </a:p>
        </p:txBody>
      </p:sp>
      <p:sp>
        <p:nvSpPr>
          <p:cNvPr id="74" name="Прямоугольник: скругленные углы 41"/>
          <p:cNvSpPr/>
          <p:nvPr/>
        </p:nvSpPr>
        <p:spPr>
          <a:xfrm>
            <a:off x="7357113" y="5715291"/>
            <a:ext cx="3782941" cy="760233"/>
          </a:xfrm>
          <a:prstGeom prst="roundRect">
            <a:avLst>
              <a:gd name="adj" fmla="val 14888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04649">
              <a:lnSpc>
                <a:spcPct val="80000"/>
              </a:lnSpc>
            </a:pPr>
            <a:r>
              <a:rPr lang="ru-RU" sz="1400" dirty="0" smtClean="0">
                <a:solidFill>
                  <a:srgbClr val="89B4E0">
                    <a:lumMod val="50000"/>
                  </a:srgbClr>
                </a:solidFill>
                <a:latin typeface="Arial Narrow" pitchFamily="34" charset="0"/>
              </a:rPr>
              <a:t>контроль </a:t>
            </a: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itchFamily="34" charset="0"/>
              </a:rPr>
              <a:t>соблюдения требований законодательства в области</a:t>
            </a:r>
            <a:r>
              <a:rPr lang="en-US" sz="1400" dirty="0">
                <a:solidFill>
                  <a:srgbClr val="89B4E0">
                    <a:lumMod val="50000"/>
                  </a:srgbClr>
                </a:solidFill>
                <a:latin typeface="Arial Narrow" pitchFamily="34" charset="0"/>
              </a:rPr>
              <a:t> </a:t>
            </a: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itchFamily="34" charset="0"/>
              </a:rPr>
              <a:t>платежных систем и расчетов, кассовых операций, порядка составления и представления отчетности, применение мер по 161-ФЗ, 630-П, 4212-У</a:t>
            </a:r>
          </a:p>
        </p:txBody>
      </p:sp>
      <p:sp>
        <p:nvSpPr>
          <p:cNvPr id="76" name="Текст 3"/>
          <p:cNvSpPr txBox="1">
            <a:spLocks/>
          </p:cNvSpPr>
          <p:nvPr/>
        </p:nvSpPr>
        <p:spPr>
          <a:xfrm>
            <a:off x="2525153" y="320624"/>
            <a:ext cx="6207891" cy="5217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603487" rtl="0" eaLnBrk="1" latinLnBrk="0" hangingPunct="1">
              <a:lnSpc>
                <a:spcPct val="90000"/>
              </a:lnSpc>
              <a:spcBef>
                <a:spcPts val="660"/>
              </a:spcBef>
              <a:buFont typeface="Arial" panose="020B0604020202020204" pitchFamily="34" charset="0"/>
              <a:buNone/>
              <a:defRPr sz="1100" b="1" kern="1200" cap="all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117345" indent="-58673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7065" indent="-59720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5738" indent="-58673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4410" indent="-58673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59589" indent="-150872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1333" indent="-150872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3076" indent="-150872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4819" indent="-150872" algn="l" defTabSz="603487" rtl="0" eaLnBrk="1" latinLnBrk="0" hangingPunct="1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Взаимодействие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КО с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надзором после централизации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7360617" y="4622720"/>
            <a:ext cx="4564521" cy="2438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7360617" y="5585276"/>
            <a:ext cx="4564521" cy="812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26120" y="439935"/>
            <a:ext cx="480239" cy="365125"/>
          </a:xfrm>
        </p:spPr>
        <p:txBody>
          <a:bodyPr/>
          <a:lstStyle/>
          <a:p>
            <a:r>
              <a:rPr lang="ru-RU" sz="1050" dirty="0" smtClean="0"/>
              <a:t>4</a:t>
            </a:r>
            <a:endParaRPr lang="ru-RU" sz="1050" dirty="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7360613" y="5014140"/>
            <a:ext cx="4564525" cy="1199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7386012" y="4131647"/>
            <a:ext cx="4539126" cy="1669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7394476" y="3327315"/>
            <a:ext cx="4530662" cy="243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7394474" y="2692314"/>
            <a:ext cx="4530664" cy="1928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7402937" y="1735579"/>
            <a:ext cx="4522201" cy="738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7394474" y="2269299"/>
            <a:ext cx="4522201" cy="7382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7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Скругленный прямоугольник 83"/>
          <p:cNvSpPr/>
          <p:nvPr/>
        </p:nvSpPr>
        <p:spPr>
          <a:xfrm>
            <a:off x="104775" y="1971420"/>
            <a:ext cx="5782603" cy="4589019"/>
          </a:xfrm>
          <a:prstGeom prst="roundRect">
            <a:avLst/>
          </a:prstGeom>
          <a:solidFill>
            <a:schemeClr val="accent5">
              <a:alpha val="39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4649"/>
            <a:endParaRPr 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426461" y="1962953"/>
            <a:ext cx="5645212" cy="458901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4649"/>
            <a:endParaRPr lang="ru-RU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3" name="Текст 3"/>
          <p:cNvSpPr>
            <a:spLocks noGrp="1"/>
          </p:cNvSpPr>
          <p:nvPr>
            <p:ph type="body" sz="quarter" idx="13"/>
          </p:nvPr>
        </p:nvSpPr>
        <p:spPr>
          <a:xfrm>
            <a:off x="2507477" y="305354"/>
            <a:ext cx="7832335" cy="521731"/>
          </a:xfrm>
        </p:spPr>
        <p:txBody>
          <a:bodyPr/>
          <a:lstStyle/>
          <a:p>
            <a:pPr lvl="0"/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Ключевые аспекты взаимодействия с надзором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095445" y="5695685"/>
            <a:ext cx="7796920" cy="5481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2000" tIns="45720" rIns="0" bIns="45720" numCol="1" spcCol="1270" anchor="ctr" anchorCtr="0">
            <a:noAutofit/>
          </a:bodyPr>
          <a:lstStyle/>
          <a:p>
            <a:pPr algn="ctr" defTabSz="800100">
              <a:spcBef>
                <a:spcPct val="0"/>
              </a:spcBef>
              <a:spcAft>
                <a:spcPct val="35000"/>
              </a:spcAft>
            </a:pPr>
            <a:endParaRPr lang="ru-RU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8" name="Изображение 4" descr="сближение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209" y="912700"/>
            <a:ext cx="855251" cy="90299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Скругленный прямоугольник 88"/>
          <p:cNvSpPr/>
          <p:nvPr/>
        </p:nvSpPr>
        <p:spPr>
          <a:xfrm>
            <a:off x="3310635" y="989090"/>
            <a:ext cx="1482095" cy="7571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Банк России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6789221" y="937820"/>
            <a:ext cx="1482095" cy="7571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Кредитные организации</a:t>
            </a:r>
          </a:p>
        </p:txBody>
      </p:sp>
      <p:pic>
        <p:nvPicPr>
          <p:cNvPr id="91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32" y="1520323"/>
            <a:ext cx="403006" cy="4385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72" y="1150063"/>
            <a:ext cx="1006549" cy="830791"/>
          </a:xfrm>
          <a:prstGeom prst="rect">
            <a:avLst/>
          </a:prstGeom>
        </p:spPr>
      </p:pic>
      <p:sp>
        <p:nvSpPr>
          <p:cNvPr id="93" name="Скругленный прямоугольник 92"/>
          <p:cNvSpPr/>
          <p:nvPr/>
        </p:nvSpPr>
        <p:spPr>
          <a:xfrm>
            <a:off x="1801031" y="2064693"/>
            <a:ext cx="2499650" cy="292983"/>
          </a:xfrm>
          <a:prstGeom prst="roundRect">
            <a:avLst>
              <a:gd name="adj" fmla="val 1634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46">
              <a:spcAft>
                <a:spcPts val="244"/>
              </a:spcAft>
            </a:pPr>
            <a:r>
              <a:rPr lang="ru-RU" sz="1400" b="1" kern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Оперативный надзор</a:t>
            </a: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7640202" y="2049549"/>
            <a:ext cx="2892241" cy="292983"/>
          </a:xfrm>
          <a:prstGeom prst="roundRect">
            <a:avLst>
              <a:gd name="adj" fmla="val 1634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46">
              <a:spcAft>
                <a:spcPts val="244"/>
              </a:spcAft>
            </a:pPr>
            <a:r>
              <a:rPr lang="ru-RU" sz="1400" b="1" kern="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Дистанционный надзор</a:t>
            </a:r>
          </a:p>
        </p:txBody>
      </p:sp>
      <p:sp>
        <p:nvSpPr>
          <p:cNvPr id="95" name="Молния 94"/>
          <p:cNvSpPr/>
          <p:nvPr/>
        </p:nvSpPr>
        <p:spPr>
          <a:xfrm rot="1800000">
            <a:off x="1317533" y="1593763"/>
            <a:ext cx="504514" cy="566289"/>
          </a:xfrm>
          <a:prstGeom prst="lightningBolt">
            <a:avLst/>
          </a:prstGeom>
          <a:solidFill>
            <a:srgbClr val="FF5353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96" name="Рисунок 95" descr="Электронная почта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10753113" y="2013149"/>
            <a:ext cx="609409" cy="494863"/>
          </a:xfrm>
          <a:prstGeom prst="rect">
            <a:avLst/>
          </a:prstGeom>
        </p:spPr>
      </p:pic>
      <p:grpSp>
        <p:nvGrpSpPr>
          <p:cNvPr id="97" name="Группа 96"/>
          <p:cNvGrpSpPr/>
          <p:nvPr/>
        </p:nvGrpSpPr>
        <p:grpSpPr>
          <a:xfrm rot="20302406">
            <a:off x="4734947" y="1782412"/>
            <a:ext cx="995756" cy="283158"/>
            <a:chOff x="4271830" y="3082217"/>
            <a:chExt cx="995756" cy="283158"/>
          </a:xfrm>
        </p:grpSpPr>
        <p:sp>
          <p:nvSpPr>
            <p:cNvPr id="98" name="Нашивка 97"/>
            <p:cNvSpPr/>
            <p:nvPr/>
          </p:nvSpPr>
          <p:spPr>
            <a:xfrm>
              <a:off x="4530811" y="3087924"/>
              <a:ext cx="238897" cy="273816"/>
            </a:xfrm>
            <a:prstGeom prst="chevron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649"/>
              <a:endParaRPr lang="ru-RU" sz="16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9" name="Нашивка 98"/>
            <p:cNvSpPr/>
            <p:nvPr/>
          </p:nvSpPr>
          <p:spPr>
            <a:xfrm>
              <a:off x="4789792" y="3091559"/>
              <a:ext cx="238897" cy="273816"/>
            </a:xfrm>
            <a:prstGeom prst="chevron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649"/>
              <a:endParaRPr lang="ru-RU" sz="16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0" name="Нашивка 99"/>
            <p:cNvSpPr/>
            <p:nvPr/>
          </p:nvSpPr>
          <p:spPr>
            <a:xfrm>
              <a:off x="5028689" y="3086520"/>
              <a:ext cx="238897" cy="273816"/>
            </a:xfrm>
            <a:prstGeom prst="chevron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649"/>
              <a:endParaRPr lang="ru-RU" sz="16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1" name="Нашивка 100"/>
            <p:cNvSpPr/>
            <p:nvPr/>
          </p:nvSpPr>
          <p:spPr>
            <a:xfrm>
              <a:off x="4271830" y="3082217"/>
              <a:ext cx="238897" cy="273816"/>
            </a:xfrm>
            <a:prstGeom prst="chevron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649"/>
              <a:endParaRPr lang="ru-RU" sz="16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2343010">
            <a:off x="6334788" y="1841993"/>
            <a:ext cx="995756" cy="283158"/>
            <a:chOff x="4271830" y="3082217"/>
            <a:chExt cx="995756" cy="283158"/>
          </a:xfrm>
        </p:grpSpPr>
        <p:sp>
          <p:nvSpPr>
            <p:cNvPr id="103" name="Нашивка 102"/>
            <p:cNvSpPr/>
            <p:nvPr/>
          </p:nvSpPr>
          <p:spPr>
            <a:xfrm>
              <a:off x="4530811" y="3087924"/>
              <a:ext cx="238897" cy="273816"/>
            </a:xfrm>
            <a:prstGeom prst="chevron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649"/>
              <a:endParaRPr lang="ru-RU" sz="16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4" name="Нашивка 103"/>
            <p:cNvSpPr/>
            <p:nvPr/>
          </p:nvSpPr>
          <p:spPr>
            <a:xfrm>
              <a:off x="4789792" y="3091559"/>
              <a:ext cx="238897" cy="273816"/>
            </a:xfrm>
            <a:prstGeom prst="chevron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649"/>
              <a:endParaRPr lang="ru-RU" sz="16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5" name="Нашивка 104"/>
            <p:cNvSpPr/>
            <p:nvPr/>
          </p:nvSpPr>
          <p:spPr>
            <a:xfrm>
              <a:off x="5028689" y="3086520"/>
              <a:ext cx="238897" cy="273816"/>
            </a:xfrm>
            <a:prstGeom prst="chevron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649"/>
              <a:endParaRPr lang="ru-RU" sz="16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6" name="Нашивка 105"/>
            <p:cNvSpPr/>
            <p:nvPr/>
          </p:nvSpPr>
          <p:spPr>
            <a:xfrm>
              <a:off x="4271830" y="3082217"/>
              <a:ext cx="238897" cy="273816"/>
            </a:xfrm>
            <a:prstGeom prst="chevron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4649"/>
              <a:endParaRPr lang="ru-RU" sz="16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7" name="Прямоугольник 106"/>
          <p:cNvSpPr/>
          <p:nvPr/>
        </p:nvSpPr>
        <p:spPr>
          <a:xfrm>
            <a:off x="7054988" y="2559012"/>
            <a:ext cx="2568468" cy="18358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eaLnBrk="0" fontAlgn="base" hangingPunct="0"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Личный кабинет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lvl="1" eaLnBrk="0" fontAlgn="base" hangingPunct="0">
              <a:spcAft>
                <a:spcPts val="600"/>
              </a:spcAft>
            </a:pPr>
            <a:endParaRPr lang="en-US" sz="2000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lvl="1" eaLnBrk="0" fontAlgn="base" hangingPunct="0">
              <a:spcAft>
                <a:spcPts val="600"/>
              </a:spcAft>
            </a:pPr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04649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04649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7066686" y="4547279"/>
            <a:ext cx="2598838" cy="8441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777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Канал для представления   отчетности</a:t>
            </a:r>
            <a:endParaRPr lang="ru-RU" sz="1300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653777"/>
            <a:endParaRPr lang="ru-RU" sz="1300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9838466" y="4708257"/>
            <a:ext cx="1829294" cy="6722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777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Интернет-приемная Банка России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390330" y="2553529"/>
            <a:ext cx="2548378" cy="5155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Совещания</a:t>
            </a:r>
            <a:endParaRPr lang="en-US" sz="13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56157" y="4369941"/>
            <a:ext cx="2563380" cy="4656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Выходы в КО региональных сотрудников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3176291" y="2579728"/>
            <a:ext cx="2430218" cy="9825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Инспекционные проверки, в т.ч. при участии кураторов, УП, региональных сотрудников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3239667" y="4890245"/>
            <a:ext cx="2430218" cy="73794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Командировки кураторов, УП, региональных сотрудников</a:t>
            </a: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1779639" y="5935156"/>
            <a:ext cx="2812425" cy="66289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300" b="1" dirty="0" err="1">
                <a:solidFill>
                  <a:srgbClr val="08080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Транспарентность</a:t>
            </a:r>
            <a:r>
              <a:rPr lang="ru-RU" sz="1300" b="1" dirty="0">
                <a:solidFill>
                  <a:srgbClr val="08080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принятия управленческих решений</a:t>
            </a: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7488860" y="5878981"/>
            <a:ext cx="3855996" cy="8092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300" b="1" dirty="0">
                <a:solidFill>
                  <a:srgbClr val="08080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Оперативное получение и анализ значительного объема данных, в т.ч. активов, внутренних документов для оценки ВПОДК и пр.</a:t>
            </a: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7205138" y="3944455"/>
            <a:ext cx="2173694" cy="3861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сокращение бумажного документооборота</a:t>
            </a: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7149833" y="5266181"/>
            <a:ext cx="2424084" cy="3652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Ежедневная, ежемесячная и иные отчетности</a:t>
            </a: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10100985" y="5278417"/>
            <a:ext cx="1211719" cy="2938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Обращения</a:t>
            </a: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38582" y="5587363"/>
            <a:ext cx="1669795" cy="31157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4649"/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постоянной основе</a:t>
            </a: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1009085" y="4804630"/>
            <a:ext cx="1966977" cy="34633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4649"/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Посещение на постоянной основе</a:t>
            </a: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314372" y="2282841"/>
            <a:ext cx="1345608" cy="39802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4649"/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Организовано </a:t>
            </a:r>
            <a:r>
              <a:rPr lang="en-US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16</a:t>
            </a:r>
            <a:endParaRPr lang="ru-RU" sz="1100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3796495" y="3479961"/>
            <a:ext cx="1800058" cy="23799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4649"/>
            <a:r>
              <a:rPr lang="en-US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</a:t>
            </a:r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проверок</a:t>
            </a: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529700" y="2370226"/>
            <a:ext cx="1345608" cy="32890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4649"/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Организовано более </a:t>
            </a:r>
            <a:r>
              <a:rPr lang="en-US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48</a:t>
            </a:r>
            <a:endParaRPr lang="ru-RU" sz="1100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954174" y="2993022"/>
            <a:ext cx="1999039" cy="28033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4649"/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том числе по инициативе КО - </a:t>
            </a:r>
            <a:r>
              <a:rPr lang="en-US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</a:t>
            </a:r>
            <a:endParaRPr lang="ru-RU" sz="1100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54706" y="3336061"/>
            <a:ext cx="2571127" cy="5142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Видеоконференции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76773" y="5285362"/>
            <a:ext cx="2576440" cy="3249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Телефонная связь</a:t>
            </a: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1349776" y="5595701"/>
            <a:ext cx="1626286" cy="31157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4649"/>
            <a:r>
              <a:rPr lang="ru-RU" sz="11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постоянной основе</a:t>
            </a: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934256" y="3745298"/>
            <a:ext cx="2004452" cy="48968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4649"/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мере необходимости проведения совещаний и рабочих встреч с КО</a:t>
            </a:r>
            <a:endParaRPr lang="ru-RU" sz="1100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9846950" y="2975775"/>
            <a:ext cx="22933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Aft>
                <a:spcPts val="600"/>
              </a:spcAft>
            </a:pPr>
            <a:r>
              <a:rPr lang="en-US" sz="1400" b="1" dirty="0">
                <a:solidFill>
                  <a:srgbClr val="00B050"/>
                </a:solidFill>
                <a:latin typeface="Arial Narrow" panose="020B0606020202030204" pitchFamily="34" charset="0"/>
              </a:rPr>
              <a:t>&gt; </a:t>
            </a:r>
            <a:r>
              <a:rPr lang="ru-RU" sz="1400" b="1" dirty="0">
                <a:solidFill>
                  <a:srgbClr val="00B050"/>
                </a:solidFill>
                <a:latin typeface="Arial Narrow" panose="020B0606020202030204" pitchFamily="34" charset="0"/>
              </a:rPr>
              <a:t>91 </a:t>
            </a:r>
            <a:r>
              <a:rPr lang="en-US" sz="1400" b="1" dirty="0">
                <a:solidFill>
                  <a:srgbClr val="00B050"/>
                </a:solidFill>
                <a:latin typeface="Arial Narrow" panose="020B0606020202030204" pitchFamily="34" charset="0"/>
              </a:rPr>
              <a:t>% 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входящих </a:t>
            </a:r>
          </a:p>
          <a:p>
            <a:pPr marL="171450" lvl="1" indent="-171450" eaLnBrk="0" fontAlgn="base" hangingPunct="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0" lvl="1" eaLnBrk="0" fontAlgn="base" hangingPunct="0">
              <a:spcAft>
                <a:spcPts val="600"/>
              </a:spcAft>
            </a:pPr>
            <a:r>
              <a:rPr lang="en-US" sz="1400" b="1" dirty="0">
                <a:solidFill>
                  <a:srgbClr val="00B050"/>
                </a:solidFill>
                <a:latin typeface="Arial Narrow" panose="020B0606020202030204" pitchFamily="34" charset="0"/>
              </a:rPr>
              <a:t>&gt; </a:t>
            </a:r>
            <a:r>
              <a:rPr lang="ru-RU" sz="1400" b="1" dirty="0">
                <a:solidFill>
                  <a:srgbClr val="00B050"/>
                </a:solidFill>
                <a:latin typeface="Arial Narrow" panose="020B0606020202030204" pitchFamily="34" charset="0"/>
              </a:rPr>
              <a:t>99 %</a:t>
            </a:r>
            <a:r>
              <a:rPr lang="ru-RU" sz="14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исходящих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10388880" y="3268165"/>
            <a:ext cx="1551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Aft>
                <a:spcPts val="600"/>
              </a:spcAft>
            </a:pPr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документов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</a:t>
            </a:r>
            <a:r>
              <a:rPr lang="en-US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|</a:t>
            </a:r>
            <a:endParaRPr lang="ru-RU" sz="1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7205137" y="3508521"/>
            <a:ext cx="2173694" cy="4086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eaLnBrk="0" fontAlgn="base" hangingPunct="0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сохранение конфиденциальности</a:t>
            </a: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7197304" y="3006773"/>
            <a:ext cx="2147152" cy="4471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eaLnBrk="0" fontAlgn="base" hangingPunct="0"/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оперативность обмена информацией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211377" y="3868953"/>
            <a:ext cx="2430218" cy="5708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Проведение совещаний с КО в ходе проверок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697409" y="4458294"/>
            <a:ext cx="1966977" cy="34633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04649"/>
            <a:r>
              <a:rPr lang="ru-RU" sz="11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мере необходимости</a:t>
            </a:r>
            <a:endParaRPr lang="ru-RU" sz="1100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26120" y="439935"/>
            <a:ext cx="480239" cy="365125"/>
          </a:xfrm>
        </p:spPr>
        <p:txBody>
          <a:bodyPr/>
          <a:lstStyle/>
          <a:p>
            <a:r>
              <a:rPr lang="ru-RU" sz="1050" dirty="0" smtClean="0"/>
              <a:t>5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5571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533337" y="296082"/>
            <a:ext cx="6716871" cy="521731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НОВЫЕ ТЕХНОЛОГИИ ВЗАИМОДЕЙСТВИЯ</a:t>
            </a:r>
          </a:p>
        </p:txBody>
      </p:sp>
      <p:sp>
        <p:nvSpPr>
          <p:cNvPr id="39" name="Номер слайда 3"/>
          <p:cNvSpPr txBox="1">
            <a:spLocks/>
          </p:cNvSpPr>
          <p:nvPr/>
        </p:nvSpPr>
        <p:spPr>
          <a:xfrm>
            <a:off x="1357393" y="375147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ctr" defTabSz="804649" rtl="0" eaLnBrk="1" latinLnBrk="0" hangingPunct="1">
              <a:defRPr sz="105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67" dirty="0">
              <a:latin typeface="Arial Narrow" panose="020B0606020202030204" pitchFamily="34" charset="0"/>
            </a:endParaRPr>
          </a:p>
        </p:txBody>
      </p:sp>
      <p:sp>
        <p:nvSpPr>
          <p:cNvPr id="57" name="Line 51"/>
          <p:cNvSpPr>
            <a:spLocks noChangeShapeType="1"/>
          </p:cNvSpPr>
          <p:nvPr/>
        </p:nvSpPr>
        <p:spPr bwMode="auto">
          <a:xfrm flipV="1">
            <a:off x="1201634" y="1109043"/>
            <a:ext cx="1947861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/>
          <a:lstStyle/>
          <a:p>
            <a:pPr defTabSz="804609"/>
            <a:endParaRPr lang="ru-RU" sz="1600">
              <a:solidFill>
                <a:srgbClr val="00000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0269" y="4697468"/>
            <a:ext cx="1248001" cy="124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3231" y="1020933"/>
            <a:ext cx="4212643" cy="4854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804609">
              <a:lnSpc>
                <a:spcPct val="90000"/>
              </a:lnSpc>
            </a:pPr>
            <a:r>
              <a:rPr lang="ru-RU" sz="3733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Операционный день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8147" y="1701690"/>
            <a:ext cx="5622653" cy="458058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37" indent="-285737" defTabSz="804609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оперативный доступ к ПО КО по учету внутренних операций</a:t>
            </a:r>
          </a:p>
          <a:p>
            <a:pPr marL="285737" indent="-285737" defTabSz="804609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повышение достоверности и качества данных</a:t>
            </a:r>
          </a:p>
          <a:p>
            <a:pPr marL="285737" indent="-285737" defTabSz="804609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снижение нагрузки на КО за счет сокращения отчетных форм</a:t>
            </a:r>
          </a:p>
          <a:p>
            <a:pPr marL="285737" indent="-285737" defTabSz="804609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защита вкладчиков от мошеннических действий КО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65667" y="4671947"/>
            <a:ext cx="2907656" cy="46166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804609">
              <a:spcAft>
                <a:spcPts val="1200"/>
              </a:spcAft>
            </a:pPr>
            <a:r>
              <a:rPr lang="en-US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IV </a:t>
            </a:r>
            <a:r>
              <a:rPr lang="ru-RU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квартал 2019 года</a:t>
            </a:r>
            <a:endParaRPr lang="en-US" sz="24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57424" y="5098131"/>
            <a:ext cx="3334928" cy="1200327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defTabSz="804609">
              <a:spcAft>
                <a:spcPts val="1200"/>
              </a:spcAft>
            </a:pPr>
            <a:r>
              <a:rPr lang="ru-RU" sz="24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ежедневный сбор данных операционного дня </a:t>
            </a:r>
            <a:r>
              <a:rPr lang="ru-RU" sz="24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от всех КО</a:t>
            </a:r>
            <a:endParaRPr lang="en-US" sz="2400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23350" y="4189128"/>
            <a:ext cx="3653717" cy="50276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marL="0" lvl="1" eaLnBrk="0" fontAlgn="base" hangingPunct="0">
              <a:spcAft>
                <a:spcPts val="1200"/>
              </a:spcAft>
            </a:pPr>
            <a:r>
              <a:rPr lang="ru-RU" sz="2667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Сокращение  издержек</a:t>
            </a:r>
            <a:endParaRPr lang="ru-RU" sz="3733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30533" y="2880399"/>
            <a:ext cx="3842791" cy="830995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marL="0" lvl="1" algn="ctr" eaLnBrk="0" fontAlgn="base" hangingPunct="0"/>
            <a:r>
              <a:rPr lang="ru-RU" sz="2400" b="1" dirty="0">
                <a:solidFill>
                  <a:srgbClr val="0CAA35"/>
                </a:solidFill>
                <a:latin typeface="Arial Narrow" panose="020B0606020202030204" pitchFamily="34" charset="0"/>
              </a:rPr>
              <a:t>1</a:t>
            </a:r>
            <a:r>
              <a:rPr lang="en-US" sz="2400" b="1" dirty="0">
                <a:solidFill>
                  <a:srgbClr val="0CAA35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>
                <a:solidFill>
                  <a:srgbClr val="0CAA35"/>
                </a:solidFill>
                <a:latin typeface="Arial Narrow" panose="020B0606020202030204" pitchFamily="34" charset="0"/>
              </a:rPr>
              <a:t>этап 2018 год  –  10 КО</a:t>
            </a:r>
          </a:p>
          <a:p>
            <a:pPr marL="0" lvl="1" algn="ctr" eaLnBrk="0" fontAlgn="base" hangingPunct="0"/>
            <a:r>
              <a:rPr lang="ru-RU" sz="2400" b="1" dirty="0">
                <a:solidFill>
                  <a:srgbClr val="0CAA35"/>
                </a:solidFill>
                <a:latin typeface="Arial Narrow" panose="020B0606020202030204" pitchFamily="34" charset="0"/>
              </a:rPr>
              <a:t>2 этап </a:t>
            </a:r>
            <a:r>
              <a:rPr lang="en-US" sz="2400" b="1" dirty="0">
                <a:solidFill>
                  <a:srgbClr val="0CAA35"/>
                </a:solidFill>
                <a:latin typeface="Arial Narrow" panose="020B0606020202030204" pitchFamily="34" charset="0"/>
              </a:rPr>
              <a:t>II</a:t>
            </a:r>
            <a:r>
              <a:rPr lang="ru-RU" sz="2400" b="1" dirty="0">
                <a:solidFill>
                  <a:srgbClr val="0CAA35"/>
                </a:solidFill>
                <a:latin typeface="Arial Narrow" panose="020B0606020202030204" pitchFamily="34" charset="0"/>
              </a:rPr>
              <a:t> кв. 2019 года – 30 КО </a:t>
            </a:r>
          </a:p>
        </p:txBody>
      </p:sp>
      <p:grpSp>
        <p:nvGrpSpPr>
          <p:cNvPr id="27" name="Group 211">
            <a:extLst>
              <a:ext uri="{FF2B5EF4-FFF2-40B4-BE49-F238E27FC236}">
                <a16:creationId xmlns:a16="http://schemas.microsoft.com/office/drawing/2014/main" xmlns="" id="{B8C91F91-949C-4381-B006-96296712CC61}"/>
              </a:ext>
            </a:extLst>
          </p:cNvPr>
          <p:cNvGrpSpPr/>
          <p:nvPr/>
        </p:nvGrpSpPr>
        <p:grpSpPr>
          <a:xfrm>
            <a:off x="8772345" y="1134007"/>
            <a:ext cx="960000" cy="960000"/>
            <a:chOff x="4427538" y="3944938"/>
            <a:chExt cx="409575" cy="358775"/>
          </a:xfrm>
          <a:solidFill>
            <a:schemeClr val="accent2">
              <a:lumMod val="50000"/>
            </a:schemeClr>
          </a:solidFill>
        </p:grpSpPr>
        <p:sp>
          <p:nvSpPr>
            <p:cNvPr id="28" name="Freeform 61">
              <a:extLst>
                <a:ext uri="{FF2B5EF4-FFF2-40B4-BE49-F238E27FC236}">
                  <a16:creationId xmlns:a16="http://schemas.microsoft.com/office/drawing/2014/main" xmlns="" id="{10D0165E-8AF8-4B90-B284-B56901F73F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7538" y="4065588"/>
              <a:ext cx="323850" cy="238125"/>
            </a:xfrm>
            <a:custGeom>
              <a:avLst/>
              <a:gdLst>
                <a:gd name="T0" fmla="*/ 224 w 224"/>
                <a:gd name="T1" fmla="*/ 109 h 165"/>
                <a:gd name="T2" fmla="*/ 224 w 224"/>
                <a:gd name="T3" fmla="*/ 108 h 165"/>
                <a:gd name="T4" fmla="*/ 224 w 224"/>
                <a:gd name="T5" fmla="*/ 107 h 165"/>
                <a:gd name="T6" fmla="*/ 223 w 224"/>
                <a:gd name="T7" fmla="*/ 107 h 165"/>
                <a:gd name="T8" fmla="*/ 223 w 224"/>
                <a:gd name="T9" fmla="*/ 106 h 165"/>
                <a:gd name="T10" fmla="*/ 175 w 224"/>
                <a:gd name="T11" fmla="*/ 58 h 165"/>
                <a:gd name="T12" fmla="*/ 170 w 224"/>
                <a:gd name="T13" fmla="*/ 56 h 165"/>
                <a:gd name="T14" fmla="*/ 166 w 224"/>
                <a:gd name="T15" fmla="*/ 58 h 165"/>
                <a:gd name="T16" fmla="*/ 166 w 224"/>
                <a:gd name="T17" fmla="*/ 67 h 165"/>
                <a:gd name="T18" fmla="*/ 204 w 224"/>
                <a:gd name="T19" fmla="*/ 104 h 165"/>
                <a:gd name="T20" fmla="*/ 48 w 224"/>
                <a:gd name="T21" fmla="*/ 104 h 165"/>
                <a:gd name="T22" fmla="*/ 12 w 224"/>
                <a:gd name="T23" fmla="*/ 68 h 165"/>
                <a:gd name="T24" fmla="*/ 48 w 224"/>
                <a:gd name="T25" fmla="*/ 32 h 165"/>
                <a:gd name="T26" fmla="*/ 111 w 224"/>
                <a:gd name="T27" fmla="*/ 32 h 165"/>
                <a:gd name="T28" fmla="*/ 111 w 224"/>
                <a:gd name="T29" fmla="*/ 44 h 165"/>
                <a:gd name="T30" fmla="*/ 117 w 224"/>
                <a:gd name="T31" fmla="*/ 50 h 165"/>
                <a:gd name="T32" fmla="*/ 155 w 224"/>
                <a:gd name="T33" fmla="*/ 50 h 165"/>
                <a:gd name="T34" fmla="*/ 161 w 224"/>
                <a:gd name="T35" fmla="*/ 44 h 165"/>
                <a:gd name="T36" fmla="*/ 161 w 224"/>
                <a:gd name="T37" fmla="*/ 6 h 165"/>
                <a:gd name="T38" fmla="*/ 155 w 224"/>
                <a:gd name="T39" fmla="*/ 0 h 165"/>
                <a:gd name="T40" fmla="*/ 117 w 224"/>
                <a:gd name="T41" fmla="*/ 0 h 165"/>
                <a:gd name="T42" fmla="*/ 111 w 224"/>
                <a:gd name="T43" fmla="*/ 6 h 165"/>
                <a:gd name="T44" fmla="*/ 111 w 224"/>
                <a:gd name="T45" fmla="*/ 21 h 165"/>
                <a:gd name="T46" fmla="*/ 48 w 224"/>
                <a:gd name="T47" fmla="*/ 21 h 165"/>
                <a:gd name="T48" fmla="*/ 0 w 224"/>
                <a:gd name="T49" fmla="*/ 68 h 165"/>
                <a:gd name="T50" fmla="*/ 48 w 224"/>
                <a:gd name="T51" fmla="*/ 116 h 165"/>
                <a:gd name="T52" fmla="*/ 204 w 224"/>
                <a:gd name="T53" fmla="*/ 116 h 165"/>
                <a:gd name="T54" fmla="*/ 166 w 224"/>
                <a:gd name="T55" fmla="*/ 154 h 165"/>
                <a:gd name="T56" fmla="*/ 166 w 224"/>
                <a:gd name="T57" fmla="*/ 163 h 165"/>
                <a:gd name="T58" fmla="*/ 175 w 224"/>
                <a:gd name="T59" fmla="*/ 163 h 165"/>
                <a:gd name="T60" fmla="*/ 223 w 224"/>
                <a:gd name="T61" fmla="*/ 115 h 165"/>
                <a:gd name="T62" fmla="*/ 223 w 224"/>
                <a:gd name="T63" fmla="*/ 114 h 165"/>
                <a:gd name="T64" fmla="*/ 224 w 224"/>
                <a:gd name="T65" fmla="*/ 113 h 165"/>
                <a:gd name="T66" fmla="*/ 224 w 224"/>
                <a:gd name="T67" fmla="*/ 113 h 165"/>
                <a:gd name="T68" fmla="*/ 224 w 224"/>
                <a:gd name="T69" fmla="*/ 112 h 165"/>
                <a:gd name="T70" fmla="*/ 224 w 224"/>
                <a:gd name="T71" fmla="*/ 112 h 165"/>
                <a:gd name="T72" fmla="*/ 224 w 224"/>
                <a:gd name="T73" fmla="*/ 109 h 165"/>
                <a:gd name="T74" fmla="*/ 224 w 224"/>
                <a:gd name="T75" fmla="*/ 109 h 165"/>
                <a:gd name="T76" fmla="*/ 122 w 224"/>
                <a:gd name="T77" fmla="*/ 12 h 165"/>
                <a:gd name="T78" fmla="*/ 149 w 224"/>
                <a:gd name="T79" fmla="*/ 12 h 165"/>
                <a:gd name="T80" fmla="*/ 149 w 224"/>
                <a:gd name="T81" fmla="*/ 38 h 165"/>
                <a:gd name="T82" fmla="*/ 122 w 224"/>
                <a:gd name="T83" fmla="*/ 38 h 165"/>
                <a:gd name="T84" fmla="*/ 122 w 224"/>
                <a:gd name="T85" fmla="*/ 1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4" h="165">
                  <a:moveTo>
                    <a:pt x="224" y="109"/>
                  </a:move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7"/>
                  </a:cubicBezTo>
                  <a:cubicBezTo>
                    <a:pt x="224" y="107"/>
                    <a:pt x="223" y="107"/>
                    <a:pt x="223" y="107"/>
                  </a:cubicBezTo>
                  <a:cubicBezTo>
                    <a:pt x="223" y="107"/>
                    <a:pt x="223" y="106"/>
                    <a:pt x="223" y="106"/>
                  </a:cubicBezTo>
                  <a:cubicBezTo>
                    <a:pt x="175" y="58"/>
                    <a:pt x="175" y="58"/>
                    <a:pt x="175" y="58"/>
                  </a:cubicBezTo>
                  <a:cubicBezTo>
                    <a:pt x="174" y="57"/>
                    <a:pt x="172" y="56"/>
                    <a:pt x="170" y="56"/>
                  </a:cubicBezTo>
                  <a:cubicBezTo>
                    <a:pt x="169" y="56"/>
                    <a:pt x="167" y="57"/>
                    <a:pt x="166" y="58"/>
                  </a:cubicBezTo>
                  <a:cubicBezTo>
                    <a:pt x="164" y="61"/>
                    <a:pt x="164" y="64"/>
                    <a:pt x="166" y="67"/>
                  </a:cubicBezTo>
                  <a:cubicBezTo>
                    <a:pt x="204" y="104"/>
                    <a:pt x="204" y="104"/>
                    <a:pt x="204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28" y="104"/>
                    <a:pt x="12" y="88"/>
                    <a:pt x="12" y="68"/>
                  </a:cubicBezTo>
                  <a:cubicBezTo>
                    <a:pt x="12" y="49"/>
                    <a:pt x="28" y="32"/>
                    <a:pt x="48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48"/>
                    <a:pt x="113" y="50"/>
                    <a:pt x="117" y="50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8" y="50"/>
                    <a:pt x="161" y="48"/>
                    <a:pt x="161" y="4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3"/>
                    <a:pt x="158" y="0"/>
                    <a:pt x="155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3" y="0"/>
                    <a:pt x="111" y="3"/>
                    <a:pt x="111" y="6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21" y="21"/>
                    <a:pt x="0" y="42"/>
                    <a:pt x="0" y="68"/>
                  </a:cubicBezTo>
                  <a:cubicBezTo>
                    <a:pt x="0" y="95"/>
                    <a:pt x="21" y="116"/>
                    <a:pt x="48" y="116"/>
                  </a:cubicBezTo>
                  <a:cubicBezTo>
                    <a:pt x="204" y="116"/>
                    <a:pt x="204" y="116"/>
                    <a:pt x="204" y="116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64" y="156"/>
                    <a:pt x="164" y="160"/>
                    <a:pt x="166" y="163"/>
                  </a:cubicBezTo>
                  <a:cubicBezTo>
                    <a:pt x="169" y="165"/>
                    <a:pt x="172" y="165"/>
                    <a:pt x="175" y="163"/>
                  </a:cubicBezTo>
                  <a:cubicBezTo>
                    <a:pt x="223" y="115"/>
                    <a:pt x="223" y="115"/>
                    <a:pt x="223" y="115"/>
                  </a:cubicBezTo>
                  <a:cubicBezTo>
                    <a:pt x="223" y="114"/>
                    <a:pt x="223" y="114"/>
                    <a:pt x="223" y="114"/>
                  </a:cubicBezTo>
                  <a:cubicBezTo>
                    <a:pt x="223" y="114"/>
                    <a:pt x="224" y="113"/>
                    <a:pt x="224" y="113"/>
                  </a:cubicBezTo>
                  <a:cubicBezTo>
                    <a:pt x="224" y="113"/>
                    <a:pt x="224" y="113"/>
                    <a:pt x="224" y="113"/>
                  </a:cubicBezTo>
                  <a:cubicBezTo>
                    <a:pt x="224" y="113"/>
                    <a:pt x="224" y="112"/>
                    <a:pt x="224" y="112"/>
                  </a:cubicBezTo>
                  <a:cubicBezTo>
                    <a:pt x="224" y="112"/>
                    <a:pt x="224" y="112"/>
                    <a:pt x="224" y="112"/>
                  </a:cubicBezTo>
                  <a:cubicBezTo>
                    <a:pt x="224" y="111"/>
                    <a:pt x="224" y="110"/>
                    <a:pt x="224" y="109"/>
                  </a:cubicBezTo>
                  <a:cubicBezTo>
                    <a:pt x="224" y="109"/>
                    <a:pt x="224" y="109"/>
                    <a:pt x="224" y="109"/>
                  </a:cubicBezTo>
                  <a:close/>
                  <a:moveTo>
                    <a:pt x="122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22" y="38"/>
                    <a:pt x="122" y="38"/>
                    <a:pt x="122" y="38"/>
                  </a:cubicBezTo>
                  <a:lnTo>
                    <a:pt x="122" y="12"/>
                  </a:lnTo>
                  <a:close/>
                </a:path>
              </a:pathLst>
            </a:custGeom>
            <a:grpFill/>
            <a:ln w="12700">
              <a:solidFill>
                <a:srgbClr val="00B050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804609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29" name="Freeform 62">
              <a:extLst>
                <a:ext uri="{FF2B5EF4-FFF2-40B4-BE49-F238E27FC236}">
                  <a16:creationId xmlns:a16="http://schemas.microsoft.com/office/drawing/2014/main" xmlns="" id="{D9FDC48A-1A0D-42B4-8CAD-506F6D1B45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4187825"/>
              <a:ext cx="71438" cy="71438"/>
            </a:xfrm>
            <a:custGeom>
              <a:avLst/>
              <a:gdLst>
                <a:gd name="T0" fmla="*/ 44 w 50"/>
                <a:gd name="T1" fmla="*/ 0 h 50"/>
                <a:gd name="T2" fmla="*/ 6 w 50"/>
                <a:gd name="T3" fmla="*/ 0 h 50"/>
                <a:gd name="T4" fmla="*/ 0 w 50"/>
                <a:gd name="T5" fmla="*/ 6 h 50"/>
                <a:gd name="T6" fmla="*/ 0 w 50"/>
                <a:gd name="T7" fmla="*/ 44 h 50"/>
                <a:gd name="T8" fmla="*/ 6 w 50"/>
                <a:gd name="T9" fmla="*/ 50 h 50"/>
                <a:gd name="T10" fmla="*/ 44 w 50"/>
                <a:gd name="T11" fmla="*/ 50 h 50"/>
                <a:gd name="T12" fmla="*/ 50 w 50"/>
                <a:gd name="T13" fmla="*/ 44 h 50"/>
                <a:gd name="T14" fmla="*/ 50 w 50"/>
                <a:gd name="T15" fmla="*/ 6 h 50"/>
                <a:gd name="T16" fmla="*/ 44 w 50"/>
                <a:gd name="T17" fmla="*/ 0 h 50"/>
                <a:gd name="T18" fmla="*/ 38 w 50"/>
                <a:gd name="T19" fmla="*/ 38 h 50"/>
                <a:gd name="T20" fmla="*/ 12 w 50"/>
                <a:gd name="T21" fmla="*/ 38 h 50"/>
                <a:gd name="T22" fmla="*/ 12 w 50"/>
                <a:gd name="T23" fmla="*/ 12 h 50"/>
                <a:gd name="T24" fmla="*/ 38 w 50"/>
                <a:gd name="T25" fmla="*/ 12 h 50"/>
                <a:gd name="T26" fmla="*/ 38 w 50"/>
                <a:gd name="T27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50">
                  <a:moveTo>
                    <a:pt x="4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7"/>
                    <a:pt x="3" y="50"/>
                    <a:pt x="6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8" y="50"/>
                    <a:pt x="50" y="47"/>
                    <a:pt x="50" y="44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3"/>
                    <a:pt x="48" y="0"/>
                    <a:pt x="44" y="0"/>
                  </a:cubicBezTo>
                  <a:close/>
                  <a:moveTo>
                    <a:pt x="38" y="38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8" y="12"/>
                    <a:pt x="38" y="12"/>
                    <a:pt x="38" y="12"/>
                  </a:cubicBezTo>
                  <a:lnTo>
                    <a:pt x="38" y="38"/>
                  </a:lnTo>
                  <a:close/>
                </a:path>
              </a:pathLst>
            </a:custGeom>
            <a:grpFill/>
            <a:ln w="12700">
              <a:solidFill>
                <a:srgbClr val="00B050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804609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0" name="Freeform 63">
              <a:extLst>
                <a:ext uri="{FF2B5EF4-FFF2-40B4-BE49-F238E27FC236}">
                  <a16:creationId xmlns:a16="http://schemas.microsoft.com/office/drawing/2014/main" xmlns="" id="{07D3DE78-8E61-45BB-AE7C-F6D1D53D29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7538" y="3944938"/>
              <a:ext cx="409575" cy="236538"/>
            </a:xfrm>
            <a:custGeom>
              <a:avLst/>
              <a:gdLst>
                <a:gd name="T0" fmla="*/ 193 w 284"/>
                <a:gd name="T1" fmla="*/ 115 h 163"/>
                <a:gd name="T2" fmla="*/ 236 w 284"/>
                <a:gd name="T3" fmla="*/ 115 h 163"/>
                <a:gd name="T4" fmla="*/ 284 w 284"/>
                <a:gd name="T5" fmla="*/ 68 h 163"/>
                <a:gd name="T6" fmla="*/ 236 w 284"/>
                <a:gd name="T7" fmla="*/ 20 h 163"/>
                <a:gd name="T8" fmla="*/ 50 w 284"/>
                <a:gd name="T9" fmla="*/ 20 h 163"/>
                <a:gd name="T10" fmla="*/ 50 w 284"/>
                <a:gd name="T11" fmla="*/ 5 h 163"/>
                <a:gd name="T12" fmla="*/ 44 w 284"/>
                <a:gd name="T13" fmla="*/ 0 h 163"/>
                <a:gd name="T14" fmla="*/ 6 w 284"/>
                <a:gd name="T15" fmla="*/ 0 h 163"/>
                <a:gd name="T16" fmla="*/ 0 w 284"/>
                <a:gd name="T17" fmla="*/ 5 h 163"/>
                <a:gd name="T18" fmla="*/ 0 w 284"/>
                <a:gd name="T19" fmla="*/ 44 h 163"/>
                <a:gd name="T20" fmla="*/ 6 w 284"/>
                <a:gd name="T21" fmla="*/ 49 h 163"/>
                <a:gd name="T22" fmla="*/ 44 w 284"/>
                <a:gd name="T23" fmla="*/ 49 h 163"/>
                <a:gd name="T24" fmla="*/ 50 w 284"/>
                <a:gd name="T25" fmla="*/ 44 h 163"/>
                <a:gd name="T26" fmla="*/ 50 w 284"/>
                <a:gd name="T27" fmla="*/ 32 h 163"/>
                <a:gd name="T28" fmla="*/ 236 w 284"/>
                <a:gd name="T29" fmla="*/ 32 h 163"/>
                <a:gd name="T30" fmla="*/ 272 w 284"/>
                <a:gd name="T31" fmla="*/ 68 h 163"/>
                <a:gd name="T32" fmla="*/ 236 w 284"/>
                <a:gd name="T33" fmla="*/ 104 h 163"/>
                <a:gd name="T34" fmla="*/ 192 w 284"/>
                <a:gd name="T35" fmla="*/ 104 h 163"/>
                <a:gd name="T36" fmla="*/ 192 w 284"/>
                <a:gd name="T37" fmla="*/ 102 h 163"/>
                <a:gd name="T38" fmla="*/ 229 w 284"/>
                <a:gd name="T39" fmla="*/ 65 h 163"/>
                <a:gd name="T40" fmla="*/ 229 w 284"/>
                <a:gd name="T41" fmla="*/ 56 h 163"/>
                <a:gd name="T42" fmla="*/ 225 w 284"/>
                <a:gd name="T43" fmla="*/ 54 h 163"/>
                <a:gd name="T44" fmla="*/ 221 w 284"/>
                <a:gd name="T45" fmla="*/ 56 h 163"/>
                <a:gd name="T46" fmla="*/ 173 w 284"/>
                <a:gd name="T47" fmla="*/ 104 h 163"/>
                <a:gd name="T48" fmla="*/ 172 w 284"/>
                <a:gd name="T49" fmla="*/ 105 h 163"/>
                <a:gd name="T50" fmla="*/ 172 w 284"/>
                <a:gd name="T51" fmla="*/ 105 h 163"/>
                <a:gd name="T52" fmla="*/ 171 w 284"/>
                <a:gd name="T53" fmla="*/ 106 h 163"/>
                <a:gd name="T54" fmla="*/ 171 w 284"/>
                <a:gd name="T55" fmla="*/ 107 h 163"/>
                <a:gd name="T56" fmla="*/ 171 w 284"/>
                <a:gd name="T57" fmla="*/ 107 h 163"/>
                <a:gd name="T58" fmla="*/ 171 w 284"/>
                <a:gd name="T59" fmla="*/ 109 h 163"/>
                <a:gd name="T60" fmla="*/ 171 w 284"/>
                <a:gd name="T61" fmla="*/ 110 h 163"/>
                <a:gd name="T62" fmla="*/ 171 w 284"/>
                <a:gd name="T63" fmla="*/ 111 h 163"/>
                <a:gd name="T64" fmla="*/ 172 w 284"/>
                <a:gd name="T65" fmla="*/ 111 h 163"/>
                <a:gd name="T66" fmla="*/ 172 w 284"/>
                <a:gd name="T67" fmla="*/ 112 h 163"/>
                <a:gd name="T68" fmla="*/ 173 w 284"/>
                <a:gd name="T69" fmla="*/ 113 h 163"/>
                <a:gd name="T70" fmla="*/ 221 w 284"/>
                <a:gd name="T71" fmla="*/ 160 h 163"/>
                <a:gd name="T72" fmla="*/ 229 w 284"/>
                <a:gd name="T73" fmla="*/ 160 h 163"/>
                <a:gd name="T74" fmla="*/ 229 w 284"/>
                <a:gd name="T75" fmla="*/ 152 h 163"/>
                <a:gd name="T76" fmla="*/ 193 w 284"/>
                <a:gd name="T77" fmla="*/ 115 h 163"/>
                <a:gd name="T78" fmla="*/ 38 w 284"/>
                <a:gd name="T79" fmla="*/ 38 h 163"/>
                <a:gd name="T80" fmla="*/ 12 w 284"/>
                <a:gd name="T81" fmla="*/ 38 h 163"/>
                <a:gd name="T82" fmla="*/ 12 w 284"/>
                <a:gd name="T83" fmla="*/ 11 h 163"/>
                <a:gd name="T84" fmla="*/ 38 w 284"/>
                <a:gd name="T85" fmla="*/ 11 h 163"/>
                <a:gd name="T86" fmla="*/ 38 w 284"/>
                <a:gd name="T87" fmla="*/ 3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4" h="163">
                  <a:moveTo>
                    <a:pt x="193" y="115"/>
                  </a:moveTo>
                  <a:cubicBezTo>
                    <a:pt x="236" y="115"/>
                    <a:pt x="236" y="115"/>
                    <a:pt x="236" y="115"/>
                  </a:cubicBezTo>
                  <a:cubicBezTo>
                    <a:pt x="262" y="115"/>
                    <a:pt x="284" y="94"/>
                    <a:pt x="284" y="68"/>
                  </a:cubicBezTo>
                  <a:cubicBezTo>
                    <a:pt x="284" y="41"/>
                    <a:pt x="262" y="20"/>
                    <a:pt x="236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2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7"/>
                    <a:pt x="3" y="49"/>
                    <a:pt x="6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7" y="49"/>
                    <a:pt x="50" y="47"/>
                    <a:pt x="50" y="44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236" y="32"/>
                    <a:pt x="236" y="32"/>
                    <a:pt x="236" y="32"/>
                  </a:cubicBezTo>
                  <a:cubicBezTo>
                    <a:pt x="256" y="32"/>
                    <a:pt x="272" y="48"/>
                    <a:pt x="272" y="68"/>
                  </a:cubicBezTo>
                  <a:cubicBezTo>
                    <a:pt x="272" y="87"/>
                    <a:pt x="256" y="104"/>
                    <a:pt x="236" y="104"/>
                  </a:cubicBezTo>
                  <a:cubicBezTo>
                    <a:pt x="192" y="104"/>
                    <a:pt x="192" y="104"/>
                    <a:pt x="192" y="104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229" y="65"/>
                    <a:pt x="229" y="65"/>
                    <a:pt x="229" y="65"/>
                  </a:cubicBezTo>
                  <a:cubicBezTo>
                    <a:pt x="232" y="62"/>
                    <a:pt x="232" y="58"/>
                    <a:pt x="229" y="56"/>
                  </a:cubicBezTo>
                  <a:cubicBezTo>
                    <a:pt x="228" y="55"/>
                    <a:pt x="227" y="54"/>
                    <a:pt x="225" y="54"/>
                  </a:cubicBezTo>
                  <a:cubicBezTo>
                    <a:pt x="223" y="54"/>
                    <a:pt x="222" y="55"/>
                    <a:pt x="221" y="56"/>
                  </a:cubicBezTo>
                  <a:cubicBezTo>
                    <a:pt x="173" y="104"/>
                    <a:pt x="173" y="104"/>
                    <a:pt x="173" y="104"/>
                  </a:cubicBezTo>
                  <a:cubicBezTo>
                    <a:pt x="173" y="104"/>
                    <a:pt x="172" y="105"/>
                    <a:pt x="172" y="105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72" y="106"/>
                    <a:pt x="172" y="106"/>
                    <a:pt x="171" y="106"/>
                  </a:cubicBezTo>
                  <a:cubicBezTo>
                    <a:pt x="171" y="106"/>
                    <a:pt x="171" y="106"/>
                    <a:pt x="171" y="107"/>
                  </a:cubicBezTo>
                  <a:cubicBezTo>
                    <a:pt x="171" y="107"/>
                    <a:pt x="171" y="107"/>
                    <a:pt x="171" y="107"/>
                  </a:cubicBezTo>
                  <a:cubicBezTo>
                    <a:pt x="171" y="108"/>
                    <a:pt x="171" y="109"/>
                    <a:pt x="171" y="109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0"/>
                    <a:pt x="171" y="110"/>
                    <a:pt x="171" y="111"/>
                  </a:cubicBezTo>
                  <a:cubicBezTo>
                    <a:pt x="172" y="111"/>
                    <a:pt x="172" y="111"/>
                    <a:pt x="172" y="111"/>
                  </a:cubicBezTo>
                  <a:cubicBezTo>
                    <a:pt x="172" y="111"/>
                    <a:pt x="172" y="111"/>
                    <a:pt x="172" y="112"/>
                  </a:cubicBezTo>
                  <a:cubicBezTo>
                    <a:pt x="172" y="112"/>
                    <a:pt x="173" y="112"/>
                    <a:pt x="173" y="113"/>
                  </a:cubicBezTo>
                  <a:cubicBezTo>
                    <a:pt x="221" y="160"/>
                    <a:pt x="221" y="160"/>
                    <a:pt x="221" y="160"/>
                  </a:cubicBezTo>
                  <a:cubicBezTo>
                    <a:pt x="223" y="163"/>
                    <a:pt x="227" y="163"/>
                    <a:pt x="229" y="160"/>
                  </a:cubicBezTo>
                  <a:cubicBezTo>
                    <a:pt x="232" y="158"/>
                    <a:pt x="232" y="154"/>
                    <a:pt x="229" y="152"/>
                  </a:cubicBezTo>
                  <a:lnTo>
                    <a:pt x="193" y="115"/>
                  </a:lnTo>
                  <a:close/>
                  <a:moveTo>
                    <a:pt x="38" y="38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38" y="11"/>
                    <a:pt x="38" y="11"/>
                    <a:pt x="38" y="11"/>
                  </a:cubicBezTo>
                  <a:lnTo>
                    <a:pt x="38" y="38"/>
                  </a:lnTo>
                  <a:close/>
                </a:path>
              </a:pathLst>
            </a:custGeom>
            <a:grpFill/>
            <a:ln w="12700">
              <a:solidFill>
                <a:srgbClr val="00B050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804609"/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7414961" y="1919380"/>
            <a:ext cx="3676577" cy="1118317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marL="0" lvl="1" algn="ctr" eaLnBrk="0" fontAlgn="base" hangingPunct="0"/>
            <a:r>
              <a:rPr lang="en-US" sz="4267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test</a:t>
            </a:r>
            <a:endParaRPr lang="ru-RU" sz="4267" b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0" lvl="1" algn="ctr" eaLnBrk="0" fontAlgn="base" hangingPunct="0"/>
            <a:r>
              <a:rPr lang="ru-RU" sz="2400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</a:rPr>
              <a:t>пилотный сбор данных</a:t>
            </a: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26120" y="439935"/>
            <a:ext cx="480239" cy="365125"/>
          </a:xfrm>
        </p:spPr>
        <p:txBody>
          <a:bodyPr/>
          <a:lstStyle/>
          <a:p>
            <a:r>
              <a:rPr lang="ru-RU" sz="1050" dirty="0" smtClean="0"/>
              <a:t>6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9887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55335251"/>
              </p:ext>
            </p:extLst>
          </p:nvPr>
        </p:nvGraphicFramePr>
        <p:xfrm>
          <a:off x="9635327" y="2132233"/>
          <a:ext cx="2347155" cy="226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74422894"/>
              </p:ext>
            </p:extLst>
          </p:nvPr>
        </p:nvGraphicFramePr>
        <p:xfrm>
          <a:off x="9635328" y="4395883"/>
          <a:ext cx="2208003" cy="2304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ACET">
            <a:extLst>
              <a:ext uri="{FF2B5EF4-FFF2-40B4-BE49-F238E27FC236}">
                <a16:creationId xmlns="" xmlns:a16="http://schemas.microsoft.com/office/drawing/2014/main" id="{16F359CD-2C0D-4C18-AE4D-ECF8863F2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754" y="2041261"/>
            <a:ext cx="3263884" cy="27815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4859" rtlCol="0" anchor="b">
            <a:spAutoFit/>
          </a:bodyPr>
          <a:lstStyle/>
          <a:p>
            <a:pPr defTabSz="804649">
              <a:lnSpc>
                <a:spcPct val="95000"/>
              </a:lnSpc>
            </a:pPr>
            <a:r>
              <a:rPr lang="ru-RU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r>
              <a:rPr lang="ru-RU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ru-RU" b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Понимание целей надзора*</a:t>
            </a:r>
            <a:r>
              <a:rPr lang="ru-RU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ru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93CB2DF-1728-45F4-B304-67337468D08F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9706990" y="6615092"/>
            <a:ext cx="273001" cy="18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68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09483" indent="-207766" algn="l" defTabSz="968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494517" indent="-283317" algn="l" defTabSz="968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‒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664508" indent="-168273" algn="l" defTabSz="968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811007" indent="-140800" algn="l" defTabSz="968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  <a:lvl6pPr marL="811007" indent="-140800" algn="l" defTabSz="968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30">
                <a:solidFill>
                  <a:schemeClr val="tx1"/>
                </a:solidFill>
                <a:latin typeface="+mn-lt"/>
              </a:defRPr>
            </a:lvl6pPr>
            <a:lvl7pPr marL="811007" indent="-140800" algn="l" defTabSz="968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30">
                <a:solidFill>
                  <a:schemeClr val="tx1"/>
                </a:solidFill>
                <a:latin typeface="+mn-lt"/>
              </a:defRPr>
            </a:lvl7pPr>
            <a:lvl8pPr marL="811007" indent="-140800" algn="l" defTabSz="968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30">
                <a:solidFill>
                  <a:schemeClr val="tx1"/>
                </a:solidFill>
                <a:latin typeface="+mn-lt"/>
              </a:defRPr>
            </a:lvl8pPr>
            <a:lvl9pPr marL="811007" indent="-140800" algn="l" defTabSz="9684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73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000000"/>
              </a:buClr>
            </a:pPr>
            <a:endParaRPr lang="ru-RU" dirty="0">
              <a:solidFill>
                <a:srgbClr val="000000"/>
              </a:solidFill>
              <a:latin typeface="Arial Narrow" panose="020B0606020202030204" pitchFamily="34" charset="0"/>
              <a:sym typeface="+mn-lt"/>
            </a:endParaRPr>
          </a:p>
        </p:txBody>
      </p:sp>
      <p:sp>
        <p:nvSpPr>
          <p:cNvPr id="11" name="Right Triangle 68">
            <a:extLst>
              <a:ext uri="{FF2B5EF4-FFF2-40B4-BE49-F238E27FC236}">
                <a16:creationId xmlns="" xmlns:a16="http://schemas.microsoft.com/office/drawing/2014/main" id="{429A0257-574B-4C4F-A63D-A5A4B0CDFA95}"/>
              </a:ext>
            </a:extLst>
          </p:cNvPr>
          <p:cNvSpPr/>
          <p:nvPr/>
        </p:nvSpPr>
        <p:spPr bwMode="gray">
          <a:xfrm rot="10800000">
            <a:off x="1228457" y="1997997"/>
            <a:ext cx="208488" cy="114074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649"/>
            <a:endParaRPr lang="en-GB" sz="813" dirty="0" err="1">
              <a:solidFill>
                <a:srgbClr val="000000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A3D6AFD1-AF11-4B7B-98AC-917FE35D77FF}"/>
              </a:ext>
            </a:extLst>
          </p:cNvPr>
          <p:cNvSpPr txBox="1">
            <a:spLocks/>
          </p:cNvSpPr>
          <p:nvPr/>
        </p:nvSpPr>
        <p:spPr bwMode="gray">
          <a:xfrm>
            <a:off x="605367" y="897601"/>
            <a:ext cx="10782300" cy="1103881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vert="horz" wrap="square" lIns="292500" tIns="29250" rIns="29250" bIns="29250" rtlCol="0" anchor="ctr" anchorCtr="0">
            <a:noAutofit/>
          </a:bodyPr>
          <a:lstStyle>
            <a:lvl1pPr marL="342900" lvl="0" indent="-342900">
              <a:spcBef>
                <a:spcPct val="20000"/>
              </a:spcBef>
              <a:buFont typeface="Arial"/>
              <a:buChar char="•"/>
              <a:defRPr sz="1400" b="0">
                <a:solidFill>
                  <a:srgbClr val="404040"/>
                </a:solidFill>
                <a:latin typeface="Apex Sans"/>
                <a:cs typeface="Apex Sans"/>
              </a:defRPr>
            </a:lvl1pPr>
            <a:lvl2pPr marL="742950" lvl="1" indent="-285750">
              <a:spcBef>
                <a:spcPct val="20000"/>
              </a:spcBef>
              <a:buFont typeface="Arial"/>
              <a:buChar char="–"/>
              <a:defRPr sz="1400" b="0">
                <a:solidFill>
                  <a:srgbClr val="404040"/>
                </a:solidFill>
                <a:latin typeface="Apex Sans"/>
                <a:cs typeface="Apex Sans"/>
              </a:defRPr>
            </a:lvl2pPr>
            <a:lvl3pPr marL="1143000" lvl="2" indent="-228600">
              <a:spcBef>
                <a:spcPct val="20000"/>
              </a:spcBef>
              <a:buFont typeface="Arial"/>
              <a:buChar char="•"/>
              <a:defRPr sz="1400" b="0">
                <a:solidFill>
                  <a:srgbClr val="404040"/>
                </a:solidFill>
                <a:latin typeface="Apex Sans"/>
                <a:cs typeface="Apex Sans"/>
              </a:defRPr>
            </a:lvl3pPr>
            <a:lvl4pPr marL="1600200" lvl="3" indent="-228600">
              <a:spcBef>
                <a:spcPct val="20000"/>
              </a:spcBef>
              <a:buFont typeface="Arial"/>
              <a:buChar char="–"/>
              <a:defRPr sz="1400" b="0">
                <a:solidFill>
                  <a:srgbClr val="404040"/>
                </a:solidFill>
                <a:latin typeface="Apex Sans"/>
                <a:cs typeface="Apex Sans"/>
              </a:defRPr>
            </a:lvl4pPr>
            <a:lvl5pPr marL="2057400" lvl="4" indent="-228600">
              <a:spcBef>
                <a:spcPct val="20000"/>
              </a:spcBef>
              <a:buFont typeface="Arial"/>
              <a:buChar char="»"/>
              <a:defRPr sz="1400" b="0">
                <a:solidFill>
                  <a:srgbClr val="404040"/>
                </a:solidFill>
                <a:latin typeface="Apex Sans"/>
                <a:cs typeface="Apex Sans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 algn="just" defTabSz="758032">
              <a:spcBef>
                <a:spcPct val="40000"/>
              </a:spcBef>
              <a:buClr>
                <a:prstClr val="white"/>
              </a:buClr>
              <a:buNone/>
              <a:defRPr/>
            </a:pPr>
            <a:r>
              <a:rPr lang="ru-RU" sz="1600" b="1" dirty="0">
                <a:solidFill>
                  <a:prstClr val="white"/>
                </a:solidFill>
                <a:latin typeface="Arial Narrow" panose="020B0606020202030204" pitchFamily="34" charset="0"/>
                <a:cs typeface="Arial"/>
              </a:rPr>
              <a:t>Банк России провел опрос 47 кредитных организаций об их оценке уровня взаимодействия с банковским надзором. Средняя оценка показывает, что КО в целом удовлетворены уровнем взаимодействия, однако видят потенциал для его дальнейшего улучшения</a:t>
            </a: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>
          <a:xfrm>
            <a:off x="12284714" y="6492878"/>
            <a:ext cx="288288" cy="365125"/>
          </a:xfrm>
          <a:prstGeom prst="rect">
            <a:avLst/>
          </a:prstGeom>
          <a:effectLst/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>
              <a:solidFill>
                <a:srgbClr val="89B4E0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25" y="6541557"/>
            <a:ext cx="6922688" cy="26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4649">
              <a:lnSpc>
                <a:spcPct val="95000"/>
              </a:lnSpc>
            </a:pPr>
            <a:r>
              <a:rPr lang="ru-RU" sz="1200" i="1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* средняя оценка (1 – полностью не согласны, 3 – полностью согласны)</a:t>
            </a:r>
            <a:endParaRPr lang="ru" sz="1200" i="1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088913"/>
              </p:ext>
            </p:extLst>
          </p:nvPr>
        </p:nvGraphicFramePr>
        <p:xfrm>
          <a:off x="605367" y="2345572"/>
          <a:ext cx="9194800" cy="1836853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9194800"/>
              </a:tblGrid>
              <a:tr h="3539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1.1 Менеджмент </a:t>
                      </a:r>
                      <a:r>
                        <a:rPr lang="ru-RU" sz="135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банка полностью понимает цели и задачи работы банковского надзора</a:t>
                      </a:r>
                      <a:endParaRPr lang="ru-RU" sz="135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1.2 Менеджмент </a:t>
                      </a:r>
                      <a:r>
                        <a:rPr lang="ru-RU" sz="135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банка понимает ключевые риски, на которые указывает банковский надзор</a:t>
                      </a:r>
                      <a:endParaRPr lang="ru-RU" sz="135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1.3 Менеджмент </a:t>
                      </a:r>
                      <a:r>
                        <a:rPr lang="ru-RU" sz="135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банка понимает, какие действия ожидаются от банка для минимизации выявленных ключевых рисков</a:t>
                      </a:r>
                      <a:endParaRPr lang="ru-RU" sz="135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72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1.4 Менеджмент </a:t>
                      </a:r>
                      <a:r>
                        <a:rPr lang="ru-RU" sz="135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банка понимает распределение обязанностей по надзору и контролю участников финансового рынка между различными подразделениями Банка России</a:t>
                      </a:r>
                      <a:endParaRPr lang="ru-RU" sz="135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3962"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1.5 Различные </a:t>
                      </a:r>
                      <a:r>
                        <a:rPr lang="ru-RU" sz="135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подразделения надзора координируют свою работу в части взаимодействия с банком</a:t>
                      </a:r>
                      <a:endParaRPr lang="ru-RU" sz="135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48877"/>
              </p:ext>
            </p:extLst>
          </p:nvPr>
        </p:nvGraphicFramePr>
        <p:xfrm>
          <a:off x="605367" y="4580498"/>
          <a:ext cx="9194800" cy="188010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9194800"/>
              </a:tblGrid>
              <a:tr h="333395"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2.1 Сотрудники </a:t>
                      </a:r>
                      <a:r>
                        <a:rPr lang="ru-RU" sz="135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банковского надзора хорошо понимают бизнес-модель банка и рыночную нишу, в которой он работает</a:t>
                      </a:r>
                      <a:endParaRPr lang="ru-RU" sz="135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3668"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2.2 Сотрудники </a:t>
                      </a:r>
                      <a:r>
                        <a:rPr lang="ru-RU" sz="135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банковского надзора хорошо понимают стратегию развития банка</a:t>
                      </a:r>
                      <a:endParaRPr lang="ru-RU" sz="135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8324"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2.3</a:t>
                      </a:r>
                      <a:r>
                        <a:rPr lang="ru-RU" sz="135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5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Менеджмент </a:t>
                      </a:r>
                      <a:r>
                        <a:rPr lang="ru-RU" sz="135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банка удовлетворен взаимодействием с сотрудниками банковского надзора</a:t>
                      </a:r>
                      <a:endParaRPr lang="ru-RU" sz="135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7178"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2.4</a:t>
                      </a:r>
                      <a:r>
                        <a:rPr lang="ru-RU" sz="135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5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Менеджмент </a:t>
                      </a:r>
                      <a:r>
                        <a:rPr lang="ru-RU" sz="135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банка может оперативно получить разъяснения в отношении требований банковского надзора к банку</a:t>
                      </a:r>
                      <a:endParaRPr lang="ru-RU" sz="135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56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5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r>
                        <a:rPr lang="ru-RU" sz="135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 </a:t>
                      </a:r>
                      <a:r>
                        <a:rPr lang="ru-RU" sz="135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Сотрудники </a:t>
                      </a:r>
                      <a:r>
                        <a:rPr lang="ru-RU" sz="135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банковского надзора в достаточной мере поясняют цели запроса информации от банка</a:t>
                      </a:r>
                      <a:endParaRPr lang="ru-RU" sz="135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1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2.6</a:t>
                      </a:r>
                      <a:r>
                        <a:rPr lang="ru-RU" sz="135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5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Сроки </a:t>
                      </a:r>
                      <a:r>
                        <a:rPr lang="ru-RU" sz="135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на подготовку информации по запросам, как правило, являются достаточными</a:t>
                      </a:r>
                      <a:endParaRPr lang="ru-RU" sz="135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7" name="ACET">
            <a:extLst>
              <a:ext uri="{FF2B5EF4-FFF2-40B4-BE49-F238E27FC236}">
                <a16:creationId xmlns="" xmlns:a16="http://schemas.microsoft.com/office/drawing/2014/main" id="{16F359CD-2C0D-4C18-AE4D-ECF8863F2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484" y="4318844"/>
            <a:ext cx="5274417" cy="24891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4859" rtlCol="0" anchor="b">
            <a:spAutoFit/>
          </a:bodyPr>
          <a:lstStyle/>
          <a:p>
            <a:pPr defTabSz="804649">
              <a:lnSpc>
                <a:spcPct val="95000"/>
              </a:lnSpc>
            </a:pPr>
            <a:r>
              <a:rPr lang="ru-RU" sz="1600" b="1" dirty="0">
                <a:solidFill>
                  <a:srgbClr val="89B4E0">
                    <a:lumMod val="50000"/>
                  </a:srgb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 Взаимодействие с сотрудниками надзора*</a:t>
            </a:r>
            <a:endParaRPr lang="ru" sz="1600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Номер слайда 2"/>
          <p:cNvSpPr txBox="1">
            <a:spLocks/>
          </p:cNvSpPr>
          <p:nvPr/>
        </p:nvSpPr>
        <p:spPr>
          <a:xfrm>
            <a:off x="1563139" y="552188"/>
            <a:ext cx="39019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2325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49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6974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298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23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394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16272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8597" algn="l" defTabSz="804649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" name="Текст 3"/>
          <p:cNvSpPr txBox="1">
            <a:spLocks/>
          </p:cNvSpPr>
          <p:nvPr/>
        </p:nvSpPr>
        <p:spPr>
          <a:xfrm>
            <a:off x="2549618" y="355911"/>
            <a:ext cx="8380326" cy="52173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algn="r" defTabSz="603487">
              <a:lnSpc>
                <a:spcPct val="90000"/>
              </a:lnSpc>
              <a:spcBef>
                <a:spcPts val="660"/>
              </a:spcBef>
              <a:buFont typeface="Arial" panose="020B0604020202020204" pitchFamily="34" charset="0"/>
              <a:buNone/>
              <a:defRPr sz="1600" b="1" cap="all" baseline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117345" indent="-58673" defTabSz="603487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/>
            </a:lvl2pPr>
            <a:lvl3pPr marL="177065" indent="-59720" defTabSz="603487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/>
            </a:lvl3pPr>
            <a:lvl4pPr marL="235738" indent="-58673" defTabSz="603487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/>
            </a:lvl4pPr>
            <a:lvl5pPr marL="294410" indent="-58673" defTabSz="603487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975"/>
            </a:lvl5pPr>
            <a:lvl6pPr marL="1659589" indent="-150872" defTabSz="603487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/>
            </a:lvl6pPr>
            <a:lvl7pPr marL="1961333" indent="-150872" defTabSz="603487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/>
            </a:lvl7pPr>
            <a:lvl8pPr marL="2263076" indent="-150872" defTabSz="603487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/>
            </a:lvl8pPr>
            <a:lvl9pPr marL="2564819" indent="-150872" defTabSz="603487">
              <a:lnSpc>
                <a:spcPct val="90000"/>
              </a:lnSpc>
              <a:spcBef>
                <a:spcPts val="330"/>
              </a:spcBef>
              <a:buFont typeface="Arial" panose="020B0604020202020204" pitchFamily="34" charset="0"/>
              <a:buChar char="•"/>
              <a:defRPr sz="1200"/>
            </a:lvl9pPr>
          </a:lstStyle>
          <a:p>
            <a:pPr algn="l"/>
            <a:r>
              <a:rPr lang="ru-RU" dirty="0"/>
              <a:t>Опрос Банка России: оценка уровня </a:t>
            </a:r>
            <a:r>
              <a:rPr lang="ru-RU" dirty="0" smtClean="0"/>
              <a:t>удовлетворенности кредитных </a:t>
            </a:r>
            <a:r>
              <a:rPr lang="ru-RU" dirty="0"/>
              <a:t>организаций</a:t>
            </a:r>
          </a:p>
        </p:txBody>
      </p:sp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26120" y="439935"/>
            <a:ext cx="480239" cy="365125"/>
          </a:xfrm>
        </p:spPr>
        <p:txBody>
          <a:bodyPr/>
          <a:lstStyle/>
          <a:p>
            <a:r>
              <a:rPr lang="ru-RU" dirty="0"/>
              <a:t>7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8689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2514062" y="326770"/>
            <a:ext cx="9192297" cy="5217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Ключевые риски банковского сектора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</a:t>
            </a:r>
            <a:r>
              <a:rPr lang="en-US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ключевые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задачи БАНКОВСКОГО НАДЗОРА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10400" y="889009"/>
            <a:ext cx="4114800" cy="83261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804609"/>
            <a:r>
              <a:rPr lang="ru-RU" sz="28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04925" y="888447"/>
            <a:ext cx="4000500" cy="825157"/>
          </a:xfrm>
          <a:prstGeom prst="round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  <a:gs pos="60000">
                <a:schemeClr val="accent5"/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804609"/>
            <a:r>
              <a:rPr lang="ru-RU" sz="28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Риски</a:t>
            </a:r>
          </a:p>
        </p:txBody>
      </p:sp>
      <p:sp>
        <p:nvSpPr>
          <p:cNvPr id="50" name="Прямоугольник: скругленные углы 41"/>
          <p:cNvSpPr/>
          <p:nvPr/>
        </p:nvSpPr>
        <p:spPr>
          <a:xfrm>
            <a:off x="649233" y="2033717"/>
            <a:ext cx="5494363" cy="542851"/>
          </a:xfrm>
          <a:prstGeom prst="roundRect">
            <a:avLst>
              <a:gd name="adj" fmla="val 1488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5999" tIns="45719" rIns="35999" bIns="45719" rtlCol="0" anchor="ctr"/>
          <a:lstStyle/>
          <a:p>
            <a:pPr algn="ctr" defTabSz="804609">
              <a:tabLst>
                <a:tab pos="88896" algn="l"/>
                <a:tab pos="452415" algn="l"/>
              </a:tabLst>
            </a:pP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Неэффективность бизнес-моделей, минимальная прибыль, убыточность</a:t>
            </a:r>
          </a:p>
        </p:txBody>
      </p:sp>
      <p:sp>
        <p:nvSpPr>
          <p:cNvPr id="53" name="Прямоугольник: скругленные углы 41"/>
          <p:cNvSpPr/>
          <p:nvPr/>
        </p:nvSpPr>
        <p:spPr>
          <a:xfrm>
            <a:off x="649239" y="2620997"/>
            <a:ext cx="5494356" cy="497739"/>
          </a:xfrm>
          <a:prstGeom prst="roundRect">
            <a:avLst>
              <a:gd name="adj" fmla="val 1488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 defTabSz="804609">
              <a:tabLst>
                <a:tab pos="88896" algn="l"/>
                <a:tab pos="452415" algn="l"/>
              </a:tabLst>
            </a:pP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Недокапитализированность и непрозрачные источники</a:t>
            </a:r>
          </a:p>
        </p:txBody>
      </p:sp>
      <p:sp>
        <p:nvSpPr>
          <p:cNvPr id="54" name="Прямоугольник: скругленные углы 41"/>
          <p:cNvSpPr/>
          <p:nvPr/>
        </p:nvSpPr>
        <p:spPr>
          <a:xfrm>
            <a:off x="649234" y="3153379"/>
            <a:ext cx="5481899" cy="776568"/>
          </a:xfrm>
          <a:prstGeom prst="roundRect">
            <a:avLst>
              <a:gd name="adj" fmla="val 1488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 defTabSz="804609">
              <a:tabLst>
                <a:tab pos="88896" algn="l"/>
                <a:tab pos="452415" algn="l"/>
              </a:tabLst>
            </a:pP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Низкое качество активов, в т.ч. высокая доля ссуд с низкой категорией качества, непрофильные активы (недвижимость)</a:t>
            </a:r>
          </a:p>
        </p:txBody>
      </p:sp>
      <p:sp>
        <p:nvSpPr>
          <p:cNvPr id="56" name="Прямоугольник: скругленные углы 41"/>
          <p:cNvSpPr/>
          <p:nvPr/>
        </p:nvSpPr>
        <p:spPr>
          <a:xfrm>
            <a:off x="654369" y="5369297"/>
            <a:ext cx="5500049" cy="530187"/>
          </a:xfrm>
          <a:prstGeom prst="roundRect">
            <a:avLst>
              <a:gd name="adj" fmla="val 1488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 defTabSz="804609">
              <a:tabLst>
                <a:tab pos="88896" algn="l"/>
                <a:tab pos="452415" algn="l"/>
              </a:tabLst>
            </a:pP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Киберугрозы, реализация рисков в области 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</a:t>
            </a:r>
          </a:p>
        </p:txBody>
      </p:sp>
      <p:sp>
        <p:nvSpPr>
          <p:cNvPr id="57" name="Прямоугольник: скругленные углы 41"/>
          <p:cNvSpPr/>
          <p:nvPr/>
        </p:nvSpPr>
        <p:spPr>
          <a:xfrm>
            <a:off x="649236" y="3963869"/>
            <a:ext cx="5494389" cy="818783"/>
          </a:xfrm>
          <a:prstGeom prst="roundRect">
            <a:avLst>
              <a:gd name="adj" fmla="val 1488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 defTabSz="804609">
              <a:tabLst>
                <a:tab pos="88896" algn="l"/>
                <a:tab pos="452415" algn="l"/>
              </a:tabLst>
            </a:pP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Значительный риск концентрации в отношении значимых рисков (в т.ч. риск на бизнес собственников)</a:t>
            </a:r>
          </a:p>
        </p:txBody>
      </p:sp>
      <p:sp>
        <p:nvSpPr>
          <p:cNvPr id="58" name="Прямоугольник: скругленные углы 41"/>
          <p:cNvSpPr/>
          <p:nvPr/>
        </p:nvSpPr>
        <p:spPr>
          <a:xfrm>
            <a:off x="649230" y="4818888"/>
            <a:ext cx="5494363" cy="512283"/>
          </a:xfrm>
          <a:prstGeom prst="roundRect">
            <a:avLst>
              <a:gd name="adj" fmla="val 1488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 defTabSz="804609">
              <a:tabLst>
                <a:tab pos="88896" algn="l"/>
                <a:tab pos="452415" algn="l"/>
              </a:tabLst>
            </a:pP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Непрозрачная структура собственности</a:t>
            </a:r>
            <a:endParaRPr lang="en-US" sz="1600" dirty="0">
              <a:solidFill>
                <a:srgbClr val="0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: скругленные углы 41"/>
          <p:cNvSpPr/>
          <p:nvPr/>
        </p:nvSpPr>
        <p:spPr>
          <a:xfrm>
            <a:off x="649231" y="5947953"/>
            <a:ext cx="5481902" cy="516519"/>
          </a:xfrm>
          <a:prstGeom prst="roundRect">
            <a:avLst>
              <a:gd name="adj" fmla="val 14888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 defTabSz="804609">
              <a:tabLst>
                <a:tab pos="88896" algn="l"/>
                <a:tab pos="452415" algn="l"/>
              </a:tabLst>
            </a:pPr>
            <a:r>
              <a:rPr lang="ru-RU" sz="16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Вовлеченность в проведение сомнительных операций</a:t>
            </a:r>
          </a:p>
        </p:txBody>
      </p:sp>
      <p:sp>
        <p:nvSpPr>
          <p:cNvPr id="30" name="Прямоугольник: скругленные углы 41"/>
          <p:cNvSpPr/>
          <p:nvPr/>
        </p:nvSpPr>
        <p:spPr>
          <a:xfrm>
            <a:off x="6493730" y="2058923"/>
            <a:ext cx="5343524" cy="642003"/>
          </a:xfrm>
          <a:prstGeom prst="roundRect">
            <a:avLst>
              <a:gd name="adj" fmla="val 1488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 defTabSz="804609">
              <a:tabLst>
                <a:tab pos="88896" algn="l"/>
                <a:tab pos="452415" algn="l"/>
              </a:tabLst>
            </a:pPr>
            <a:r>
              <a:rPr lang="ru-RU" sz="16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Анализ качества бизнес-моделей и стратегического риска</a:t>
            </a:r>
          </a:p>
        </p:txBody>
      </p:sp>
      <p:sp>
        <p:nvSpPr>
          <p:cNvPr id="31" name="Прямоугольник: скругленные углы 41"/>
          <p:cNvSpPr/>
          <p:nvPr/>
        </p:nvSpPr>
        <p:spPr>
          <a:xfrm>
            <a:off x="6493727" y="2748227"/>
            <a:ext cx="5343524" cy="707907"/>
          </a:xfrm>
          <a:prstGeom prst="roundRect">
            <a:avLst>
              <a:gd name="adj" fmla="val 1488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 defTabSz="804609">
              <a:tabLst>
                <a:tab pos="88896" algn="l"/>
                <a:tab pos="452415" algn="l"/>
              </a:tabLst>
            </a:pPr>
            <a:r>
              <a:rPr lang="ru-RU" sz="16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Пропорциональное регулирование и контроль за увеличением капитала</a:t>
            </a:r>
          </a:p>
        </p:txBody>
      </p:sp>
      <p:sp>
        <p:nvSpPr>
          <p:cNvPr id="32" name="Прямоугольник: скругленные углы 41"/>
          <p:cNvSpPr/>
          <p:nvPr/>
        </p:nvSpPr>
        <p:spPr>
          <a:xfrm>
            <a:off x="6486526" y="3503431"/>
            <a:ext cx="5343524" cy="833927"/>
          </a:xfrm>
          <a:prstGeom prst="roundRect">
            <a:avLst>
              <a:gd name="adj" fmla="val 1488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 defTabSz="804609">
              <a:tabLst>
                <a:tab pos="88896" algn="l"/>
                <a:tab pos="452415" algn="l"/>
              </a:tabLst>
            </a:pPr>
            <a:r>
              <a:rPr lang="ru-RU" sz="16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Анализ внутренних процедур оценки достаточности капитала (ВПОДК)</a:t>
            </a:r>
          </a:p>
        </p:txBody>
      </p:sp>
      <p:sp>
        <p:nvSpPr>
          <p:cNvPr id="33" name="Прямоугольник: скругленные углы 41"/>
          <p:cNvSpPr/>
          <p:nvPr/>
        </p:nvSpPr>
        <p:spPr>
          <a:xfrm>
            <a:off x="6493727" y="4377304"/>
            <a:ext cx="5343524" cy="828533"/>
          </a:xfrm>
          <a:prstGeom prst="roundRect">
            <a:avLst>
              <a:gd name="adj" fmla="val 1488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5999" tIns="45719" rIns="35999" bIns="45719" rtlCol="0" anchor="ctr"/>
          <a:lstStyle/>
          <a:p>
            <a:pPr algn="ctr" defTabSz="804609">
              <a:tabLst>
                <a:tab pos="88896" algn="l"/>
                <a:tab pos="452415" algn="l"/>
              </a:tabLst>
            </a:pPr>
            <a:r>
              <a:rPr lang="ru-RU" sz="16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Детальная оценка активов, в т.ч. качества обеспечения и стоимости имущества</a:t>
            </a:r>
          </a:p>
        </p:txBody>
      </p:sp>
      <p:sp>
        <p:nvSpPr>
          <p:cNvPr id="36" name="Прямоугольник: скругленные углы 41"/>
          <p:cNvSpPr/>
          <p:nvPr/>
        </p:nvSpPr>
        <p:spPr>
          <a:xfrm>
            <a:off x="6500070" y="5307545"/>
            <a:ext cx="5337181" cy="754689"/>
          </a:xfrm>
          <a:prstGeom prst="roundRect">
            <a:avLst>
              <a:gd name="adj" fmla="val 534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 defTabSz="804609">
              <a:lnSpc>
                <a:spcPct val="80000"/>
              </a:lnSpc>
              <a:tabLst>
                <a:tab pos="88896" algn="l"/>
                <a:tab pos="452415" algn="l"/>
              </a:tabLst>
            </a:pPr>
            <a:r>
              <a:rPr lang="ru-RU" sz="16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Оценка планов непрерывности </a:t>
            </a:r>
            <a:endParaRPr lang="en-US" sz="1600" dirty="0">
              <a:solidFill>
                <a:srgbClr val="89B4E0">
                  <a:lumMod val="50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804609">
              <a:lnSpc>
                <a:spcPct val="80000"/>
              </a:lnSpc>
              <a:tabLst>
                <a:tab pos="88896" algn="l"/>
                <a:tab pos="452415" algn="l"/>
              </a:tabLst>
            </a:pPr>
            <a:r>
              <a:rPr lang="ru-RU" sz="16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деятельности КО и </a:t>
            </a:r>
            <a:r>
              <a:rPr lang="en-US" sz="16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IT-</a:t>
            </a:r>
            <a:r>
              <a:rPr lang="ru-RU" sz="1600" dirty="0">
                <a:solidFill>
                  <a:srgbClr val="89B4E0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систем </a:t>
            </a:r>
          </a:p>
        </p:txBody>
      </p:sp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26120" y="439935"/>
            <a:ext cx="480239" cy="365125"/>
          </a:xfrm>
        </p:spPr>
        <p:txBody>
          <a:bodyPr/>
          <a:lstStyle/>
          <a:p>
            <a:r>
              <a:rPr lang="ru-RU" sz="1050" dirty="0" smtClean="0"/>
              <a:t>8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5881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pFmOGhSpCtI5T_WI5a6A"/>
</p:tagLst>
</file>

<file path=ppt/theme/theme1.xml><?xml version="1.0" encoding="utf-8"?>
<a:theme xmlns:a="http://schemas.openxmlformats.org/drawingml/2006/main" name="Тема2">
  <a:themeElements>
    <a:clrScheme name="CBRF print">
      <a:dk1>
        <a:srgbClr val="000000"/>
      </a:dk1>
      <a:lt1>
        <a:sysClr val="window" lastClr="FFFFFF"/>
      </a:lt1>
      <a:dk2>
        <a:srgbClr val="000000"/>
      </a:dk2>
      <a:lt2>
        <a:srgbClr val="E7E6E6"/>
      </a:lt2>
      <a:accent1>
        <a:srgbClr val="77777A"/>
      </a:accent1>
      <a:accent2>
        <a:srgbClr val="89B4E0"/>
      </a:accent2>
      <a:accent3>
        <a:srgbClr val="ABA9D4"/>
      </a:accent3>
      <a:accent4>
        <a:srgbClr val="C3B8BA"/>
      </a:accent4>
      <a:accent5>
        <a:srgbClr val="C88683"/>
      </a:accent5>
      <a:accent6>
        <a:srgbClr val="D3B599"/>
      </a:accent6>
      <a:hlink>
        <a:srgbClr val="0F0F0F"/>
      </a:hlink>
      <a:folHlink>
        <a:srgbClr val="0F0F0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Тема2" id="{D49E45DD-F885-47F9-9BF2-38B2167AE8E0}" vid="{B3E6268B-FBD0-49B1-8194-8F13102A32D1}"/>
    </a:ext>
  </a:extLst>
</a:theme>
</file>

<file path=ppt/theme/theme2.xml><?xml version="1.0" encoding="utf-8"?>
<a:theme xmlns:a="http://schemas.openxmlformats.org/drawingml/2006/main" name="5_Тема Office">
  <a:themeElements>
    <a:clrScheme name="CBRF print">
      <a:dk1>
        <a:srgbClr val="000000"/>
      </a:dk1>
      <a:lt1>
        <a:sysClr val="window" lastClr="FFFFFF"/>
      </a:lt1>
      <a:dk2>
        <a:srgbClr val="000000"/>
      </a:dk2>
      <a:lt2>
        <a:srgbClr val="E7E6E6"/>
      </a:lt2>
      <a:accent1>
        <a:srgbClr val="77777A"/>
      </a:accent1>
      <a:accent2>
        <a:srgbClr val="89B4E0"/>
      </a:accent2>
      <a:accent3>
        <a:srgbClr val="ABA9D4"/>
      </a:accent3>
      <a:accent4>
        <a:srgbClr val="C3B8BA"/>
      </a:accent4>
      <a:accent5>
        <a:srgbClr val="C88683"/>
      </a:accent5>
      <a:accent6>
        <a:srgbClr val="D3B599"/>
      </a:accent6>
      <a:hlink>
        <a:srgbClr val="0F0F0F"/>
      </a:hlink>
      <a:folHlink>
        <a:srgbClr val="0F0F0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Тема Office">
  <a:themeElements>
    <a:clrScheme name="CBRF print">
      <a:dk1>
        <a:srgbClr val="000000"/>
      </a:dk1>
      <a:lt1>
        <a:sysClr val="window" lastClr="FFFFFF"/>
      </a:lt1>
      <a:dk2>
        <a:srgbClr val="000000"/>
      </a:dk2>
      <a:lt2>
        <a:srgbClr val="E7E6E6"/>
      </a:lt2>
      <a:accent1>
        <a:srgbClr val="77777A"/>
      </a:accent1>
      <a:accent2>
        <a:srgbClr val="89B4E0"/>
      </a:accent2>
      <a:accent3>
        <a:srgbClr val="ABA9D4"/>
      </a:accent3>
      <a:accent4>
        <a:srgbClr val="C3B8BA"/>
      </a:accent4>
      <a:accent5>
        <a:srgbClr val="C88683"/>
      </a:accent5>
      <a:accent6>
        <a:srgbClr val="D3B599"/>
      </a:accent6>
      <a:hlink>
        <a:srgbClr val="0F0F0F"/>
      </a:hlink>
      <a:folHlink>
        <a:srgbClr val="0F0F0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4255</TotalTime>
  <Words>2238</Words>
  <Application>Microsoft Office PowerPoint</Application>
  <PresentationFormat>Произвольный</PresentationFormat>
  <Paragraphs>494</Paragraphs>
  <Slides>18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Тема2</vt:lpstr>
      <vt:lpstr>5_Тема Office</vt:lpstr>
      <vt:lpstr>8_Тема Office</vt:lpstr>
      <vt:lpstr>Тема Office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Индикаторами поведенческого надзора являются рост числа жалоб потребителей финансовых услуг и снижение уровня удовлетворенности потребителей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Королькова Елена Яковлевна</dc:creator>
  <cp:lastModifiedBy>Ганиев Р.Р.</cp:lastModifiedBy>
  <cp:revision>355</cp:revision>
  <cp:lastPrinted>2019-02-27T07:15:28Z</cp:lastPrinted>
  <dcterms:created xsi:type="dcterms:W3CDTF">2018-11-20T08:59:45Z</dcterms:created>
  <dcterms:modified xsi:type="dcterms:W3CDTF">2019-02-27T10:38:25Z</dcterms:modified>
</cp:coreProperties>
</file>