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1" r:id="rId5"/>
    <p:sldId id="262" r:id="rId6"/>
    <p:sldId id="263" r:id="rId7"/>
    <p:sldId id="270" r:id="rId8"/>
    <p:sldId id="273" r:id="rId9"/>
    <p:sldId id="272" r:id="rId10"/>
    <p:sldId id="271" r:id="rId11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98F66BC-D653-4CFD-901A-89F567EE18C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32AA24B-3F61-4086-BF77-CBA55CBEA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15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513A9-9A81-4C49-AC11-3BA48F9B4B8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04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5F29-4B0B-4A40-AD14-A306CB23D11A}" type="datetime1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5F22-C4CF-4113-8EBD-8DC839F85B9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флаг.png"/>
          <p:cNvPicPr>
            <a:picLocks noChangeAspect="1"/>
          </p:cNvPicPr>
          <p:nvPr userDrawn="1"/>
        </p:nvPicPr>
        <p:blipFill>
          <a:blip r:embed="rId2" cstate="print">
            <a:lum bright="44000" contrast="-34000"/>
          </a:blip>
          <a:stretch>
            <a:fillRect/>
          </a:stretch>
        </p:blipFill>
        <p:spPr>
          <a:xfrm>
            <a:off x="0" y="6000768"/>
            <a:ext cx="9144000" cy="857232"/>
          </a:xfrm>
          <a:prstGeom prst="rect">
            <a:avLst/>
          </a:prstGeom>
        </p:spPr>
      </p:pic>
      <p:pic>
        <p:nvPicPr>
          <p:cNvPr id="7" name="Рисунок 6" descr="финрез.jpg"/>
          <p:cNvPicPr>
            <a:picLocks noChangeAspect="1"/>
          </p:cNvPicPr>
          <p:nvPr userDrawn="1"/>
        </p:nvPicPr>
        <p:blipFill>
          <a:blip r:embed="rId3" cstate="print">
            <a:lum bright="43000" contrast="-10000"/>
          </a:blip>
          <a:stretch>
            <a:fillRect/>
          </a:stretch>
        </p:blipFill>
        <p:spPr>
          <a:xfrm>
            <a:off x="0" y="0"/>
            <a:ext cx="9144000" cy="6065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DD3-ED21-4132-A2D2-C6C81F4803CE}" type="datetime1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5F22-C4CF-4113-8EBD-8DC839F85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0464-4686-4A64-90A2-5C5196F46890}" type="datetime1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5F22-C4CF-4113-8EBD-8DC839F85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F7C6-9A13-4316-8767-A0AB5D3F1787}" type="datetime1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F0775F22-C4CF-4113-8EBD-8DC839F85B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9F67-F993-4E87-8B38-00B3B023E225}" type="datetime1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5F22-C4CF-4113-8EBD-8DC839F85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97DB-7477-46DA-A1BA-5B658702B502}" type="datetime1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F0775F22-C4CF-4113-8EBD-8DC839F85B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4467-927B-4F27-945C-79C1CF6FDD0F}" type="datetime1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F0775F22-C4CF-4113-8EBD-8DC839F85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FBBE-19DA-43B1-9988-8FBFBD38B8EF}" type="datetime1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5F22-C4CF-4113-8EBD-8DC839F85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88C3-3F0D-44C4-BE89-176D19D7EE28}" type="datetime1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5F22-C4CF-4113-8EBD-8DC839F85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41C2-E61A-4685-A65E-14035DFA564E}" type="datetime1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5F22-C4CF-4113-8EBD-8DC839F85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A6F6-E9F3-404A-A29E-83E943F3A9F4}" type="datetime1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5F22-C4CF-4113-8EBD-8DC839F85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F9B7D-8965-47B7-B09C-9EB154B5AFD3}" type="datetime1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75F22-C4CF-4113-8EBD-8DC839F85B9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флаг.png"/>
          <p:cNvPicPr>
            <a:picLocks noChangeAspect="1"/>
          </p:cNvPicPr>
          <p:nvPr userDrawn="1"/>
        </p:nvPicPr>
        <p:blipFill>
          <a:blip r:embed="rId13" cstate="print">
            <a:lum bright="44000" contrast="-34000"/>
          </a:blip>
          <a:stretch>
            <a:fillRect/>
          </a:stretch>
        </p:blipFill>
        <p:spPr>
          <a:xfrm>
            <a:off x="0" y="6072206"/>
            <a:ext cx="9144000" cy="7857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30425"/>
            <a:ext cx="8143932" cy="1727203"/>
          </a:xfrm>
        </p:spPr>
        <p:txBody>
          <a:bodyPr>
            <a:noAutofit/>
          </a:bodyPr>
          <a:lstStyle/>
          <a:p>
            <a:r>
              <a:rPr lang="ru-RU" sz="3800" b="1" dirty="0" smtClean="0"/>
              <a:t>Финансовые рынки</a:t>
            </a:r>
            <a:br>
              <a:rPr lang="ru-RU" sz="3800" b="1" dirty="0" smtClean="0"/>
            </a:br>
            <a:r>
              <a:rPr lang="ru-RU" sz="3800" b="1" dirty="0" smtClean="0"/>
              <a:t>и экономический рост:</a:t>
            </a:r>
            <a:br>
              <a:rPr lang="ru-RU" sz="3800" b="1" dirty="0" smtClean="0"/>
            </a:br>
            <a:r>
              <a:rPr lang="ru-RU" sz="3800" b="1" dirty="0" smtClean="0"/>
              <a:t>Россия и международная практика</a:t>
            </a:r>
            <a:endParaRPr lang="ru-RU" sz="3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6400800" cy="1495420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tx1"/>
                </a:solidFill>
              </a:rPr>
              <a:t>ХIII Международный банковский форум 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«БАНКИ РОССИИ – XXI ВЕК»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285728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А.Г.Аксаков</a:t>
            </a:r>
          </a:p>
          <a:p>
            <a:pPr algn="r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Президент Ассоциации </a:t>
            </a:r>
            <a:b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региональных банков России</a:t>
            </a: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Asros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85728"/>
            <a:ext cx="18002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5984" y="60007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СОЧИ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2-5  сентября 2015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130425"/>
            <a:ext cx="6029340" cy="1470025"/>
          </a:xfrm>
        </p:spPr>
        <p:txBody>
          <a:bodyPr>
            <a:normAutofit/>
          </a:bodyPr>
          <a:lstStyle/>
          <a:p>
            <a:r>
              <a:rPr lang="ru-RU" sz="3800" dirty="0" smtClean="0"/>
              <a:t>Спасибо за внимание</a:t>
            </a:r>
            <a:endParaRPr lang="ru-RU" sz="3800" dirty="0"/>
          </a:p>
        </p:txBody>
      </p:sp>
      <p:pic>
        <p:nvPicPr>
          <p:cNvPr id="4" name="Picture 9" descr="Asros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18002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ru-RU" dirty="0"/>
              <a:t>Динамика ВВП </a:t>
            </a:r>
            <a:r>
              <a:rPr lang="ru-RU" dirty="0" smtClean="0"/>
              <a:t>и </a:t>
            </a:r>
            <a:r>
              <a:rPr lang="ru-RU" dirty="0"/>
              <a:t>инвестиций в основной капитал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5F22-C4CF-4113-8EBD-8DC839F85B99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76875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Некоторые показатели </a:t>
            </a:r>
            <a:br>
              <a:rPr lang="ru-RU" dirty="0" smtClean="0"/>
            </a:br>
            <a:r>
              <a:rPr lang="ru-RU" dirty="0" smtClean="0"/>
              <a:t>динамики российского фондового рынка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i="1" dirty="0" smtClean="0"/>
              <a:t>Капитализация внутреннего и внешнего</a:t>
            </a:r>
            <a:br>
              <a:rPr lang="ru-RU" sz="1600" i="1" dirty="0" smtClean="0"/>
            </a:br>
            <a:r>
              <a:rPr lang="ru-RU" sz="1600" i="1" dirty="0" smtClean="0"/>
              <a:t>рынка  российских акций, млрд. долл.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i="1" dirty="0" smtClean="0"/>
              <a:t>Объем выпуска новых облигаций, </a:t>
            </a:r>
            <a:br>
              <a:rPr lang="ru-RU" sz="1600" i="1" dirty="0" smtClean="0"/>
            </a:br>
            <a:r>
              <a:rPr lang="ru-RU" sz="1600" i="1" dirty="0" smtClean="0"/>
              <a:t>млрд. руб.</a:t>
            </a:r>
            <a:endParaRPr lang="ru-RU" sz="1600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72616"/>
            <a:ext cx="4040188" cy="35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331601"/>
            <a:ext cx="4284693" cy="374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5F22-C4CF-4113-8EBD-8DC839F85B9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Динамика банковского кредитования</a:t>
            </a:r>
            <a:br>
              <a:rPr lang="ru-RU" dirty="0" smtClean="0"/>
            </a:br>
            <a:r>
              <a:rPr lang="ru-RU" dirty="0" smtClean="0"/>
              <a:t>и просроченной задолженности  в </a:t>
            </a:r>
            <a:r>
              <a:rPr lang="en-US" dirty="0" smtClean="0"/>
              <a:t>I</a:t>
            </a:r>
            <a:r>
              <a:rPr lang="ru-RU" dirty="0" smtClean="0"/>
              <a:t> полугодии 2015 года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>
            <a:noAutofit/>
          </a:bodyPr>
          <a:lstStyle/>
          <a:p>
            <a:pPr algn="ctr"/>
            <a:endParaRPr lang="ru-RU" sz="1500" i="1" dirty="0" smtClean="0"/>
          </a:p>
          <a:p>
            <a:pPr algn="ctr"/>
            <a:r>
              <a:rPr lang="ru-RU" sz="1500" i="1" dirty="0" smtClean="0"/>
              <a:t>Динамика банковского кредитования</a:t>
            </a:r>
            <a:br>
              <a:rPr lang="ru-RU" sz="1500" i="1" dirty="0" smtClean="0"/>
            </a:br>
            <a:r>
              <a:rPr lang="ru-RU" sz="1500" i="1" dirty="0" smtClean="0"/>
              <a:t>в I полугодии 2015 г., трлн. руб.</a:t>
            </a:r>
            <a:br>
              <a:rPr lang="ru-RU" sz="1500" i="1" dirty="0" smtClean="0"/>
            </a:br>
            <a:r>
              <a:rPr lang="ru-RU" sz="1500" i="1" dirty="0" smtClean="0"/>
              <a:t>(без учета валютной переоценки)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746139"/>
          </a:xfrm>
        </p:spPr>
        <p:txBody>
          <a:bodyPr>
            <a:noAutofit/>
          </a:bodyPr>
          <a:lstStyle/>
          <a:p>
            <a:pPr algn="ctr"/>
            <a:r>
              <a:rPr lang="ru-RU" sz="1500" i="1" dirty="0" smtClean="0"/>
              <a:t>Абсолютные и относительные </a:t>
            </a:r>
            <a:br>
              <a:rPr lang="ru-RU" sz="1500" i="1" dirty="0" smtClean="0"/>
            </a:br>
            <a:r>
              <a:rPr lang="ru-RU" sz="1500" i="1" dirty="0" smtClean="0"/>
              <a:t>объемы просроченной задолженности</a:t>
            </a:r>
            <a:br>
              <a:rPr lang="ru-RU" sz="1500" i="1" dirty="0" smtClean="0"/>
            </a:br>
            <a:r>
              <a:rPr lang="ru-RU" sz="1500" i="1" dirty="0" smtClean="0"/>
              <a:t>в российском банковском секторе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094" y="2315369"/>
            <a:ext cx="39624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3116"/>
            <a:ext cx="3857652" cy="427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5F22-C4CF-4113-8EBD-8DC839F85B9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Финансовый результат банковского сектора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500" i="1" dirty="0" smtClean="0"/>
              <a:t>Динамика финансового результата банковского сектора России, млрд. руб.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500" i="1" dirty="0" smtClean="0"/>
              <a:t>Удельный вес прибыльных</a:t>
            </a:r>
            <a:br>
              <a:rPr lang="ru-RU" sz="1500" i="1" dirty="0" smtClean="0"/>
            </a:br>
            <a:r>
              <a:rPr lang="ru-RU" sz="1500" i="1" dirty="0" smtClean="0"/>
              <a:t>и убыточных кредитных организаций</a:t>
            </a:r>
            <a:endParaRPr lang="ru-RU" sz="1500" i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334546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Содержимое 9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5025" y="2369141"/>
            <a:ext cx="4041775" cy="3562755"/>
          </a:xfr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5F22-C4CF-4113-8EBD-8DC839F85B9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  достаточности капитала</a:t>
            </a:r>
            <a:br>
              <a:rPr lang="ru-RU" dirty="0" smtClean="0"/>
            </a:br>
            <a:r>
              <a:rPr lang="ru-RU" dirty="0" smtClean="0"/>
              <a:t>и динамика РВПС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746139"/>
          </a:xfrm>
        </p:spPr>
        <p:txBody>
          <a:bodyPr>
            <a:noAutofit/>
          </a:bodyPr>
          <a:lstStyle/>
          <a:p>
            <a:pPr algn="ctr"/>
            <a:r>
              <a:rPr lang="ru-RU" sz="1500" i="1" dirty="0" smtClean="0"/>
              <a:t>Показатели  достаточности</a:t>
            </a:r>
            <a:br>
              <a:rPr lang="ru-RU" sz="1500" i="1" dirty="0" smtClean="0"/>
            </a:br>
            <a:r>
              <a:rPr lang="ru-RU" sz="1500" i="1" dirty="0" smtClean="0"/>
              <a:t>капитала российского банковского</a:t>
            </a:r>
            <a:br>
              <a:rPr lang="ru-RU" sz="1500" i="1" dirty="0" smtClean="0"/>
            </a:br>
            <a:r>
              <a:rPr lang="ru-RU" sz="1500" i="1" dirty="0" smtClean="0"/>
              <a:t>сектора (Базель III)*, %</a:t>
            </a:r>
            <a:endParaRPr lang="ru-RU" sz="15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>
            <a:normAutofit/>
          </a:bodyPr>
          <a:lstStyle/>
          <a:p>
            <a:pPr algn="ctr"/>
            <a:r>
              <a:rPr lang="ru-RU" sz="1500" i="1" dirty="0" smtClean="0"/>
              <a:t>Динамика показателя</a:t>
            </a:r>
            <a:br>
              <a:rPr lang="ru-RU" sz="1500" i="1" dirty="0" smtClean="0"/>
            </a:br>
            <a:r>
              <a:rPr lang="ru-RU" sz="1500" i="1" dirty="0" smtClean="0"/>
              <a:t>достаточности капитала и РВПС</a:t>
            </a:r>
            <a:br>
              <a:rPr lang="ru-RU" sz="1500" i="1" dirty="0" smtClean="0"/>
            </a:br>
            <a:endParaRPr lang="ru-RU" sz="1500" i="1" dirty="0"/>
          </a:p>
        </p:txBody>
      </p:sp>
      <p:graphicFrame>
        <p:nvGraphicFramePr>
          <p:cNvPr id="7" name="Содержимое 11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3829050" cy="3498851"/>
        </p:xfrm>
        <a:graphic>
          <a:graphicData uri="http://schemas.openxmlformats.org/drawingml/2006/table">
            <a:tbl>
              <a:tblPr/>
              <a:tblGrid>
                <a:gridCol w="1328718"/>
                <a:gridCol w="714380"/>
                <a:gridCol w="642942"/>
                <a:gridCol w="571510"/>
                <a:gridCol w="571500"/>
              </a:tblGrid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1.02.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1.01.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1.04.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1.07.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достаточности собственных средств (капитала) (Н1.0)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достаточности базового капитала (Н1.1)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достаточности основного капитала (Н1.2)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8596" y="5703838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* Показатели достаточности капитала (Базель III) рассчитываются с отчетности на 1.02.2014.</a:t>
            </a:r>
          </a:p>
          <a:p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Требования к минимальному значению нормативов:</a:t>
            </a:r>
            <a:br>
              <a:rPr lang="ru-RU" sz="1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Н1.0 - 10%, Н1.1 - 5%, Н1.2 - 6,0% (до 1.01.15 - 5,5%.)</a:t>
            </a:r>
            <a:endParaRPr lang="ru-RU" sz="13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010" y="2174875"/>
            <a:ext cx="380780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5F22-C4CF-4113-8EBD-8DC839F85B9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Текущая ситуация в российском банковском секторе оценивается Вами:</a:t>
            </a:r>
            <a:endParaRPr lang="ru-RU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6643734" cy="465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5F22-C4CF-4113-8EBD-8DC839F85B99}" type="slidenum"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2307917" y="4238537"/>
            <a:ext cx="2073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/>
              <a:t>к</a:t>
            </a:r>
            <a:r>
              <a:rPr lang="ru-RU" sz="1000" dirty="0" smtClean="0"/>
              <a:t>редитование МСП;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/>
              <a:t>п</a:t>
            </a:r>
            <a:r>
              <a:rPr lang="ru-RU" sz="1000" dirty="0" smtClean="0"/>
              <a:t>ополнение капитала;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/>
              <a:t>р</a:t>
            </a:r>
            <a:r>
              <a:rPr lang="ru-RU" sz="1000" dirty="0" smtClean="0"/>
              <a:t>ефинансирование кредитов в иностранной валюте.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63103" y="197977"/>
            <a:ext cx="8110574" cy="799070"/>
          </a:xfrm>
        </p:spPr>
        <p:txBody>
          <a:bodyPr>
            <a:noAutofit/>
          </a:bodyPr>
          <a:lstStyle/>
          <a:p>
            <a:r>
              <a:rPr lang="ru-RU" dirty="0"/>
              <a:t>Зарубежный </a:t>
            </a:r>
            <a:r>
              <a:rPr lang="ru-RU" dirty="0" smtClean="0"/>
              <a:t>опыт </a:t>
            </a:r>
            <a:r>
              <a:rPr lang="ru-RU" dirty="0"/>
              <a:t>по поддержке экономики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2141" y="909355"/>
            <a:ext cx="4712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Китай – адаптированная политика количественного смягчения: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3850452" y="2016929"/>
            <a:ext cx="1495355" cy="57286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Народный банк Китая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75688" y="1746855"/>
            <a:ext cx="1717565" cy="2749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Государственные банки</a:t>
            </a:r>
            <a:endParaRPr lang="ru-RU" sz="1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94794" y="1555686"/>
            <a:ext cx="1741273" cy="6573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Государственные программы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Блок-схема: извлечение 16"/>
          <p:cNvSpPr/>
          <p:nvPr/>
        </p:nvSpPr>
        <p:spPr>
          <a:xfrm rot="5400000">
            <a:off x="6926243" y="1733632"/>
            <a:ext cx="334744" cy="293447"/>
          </a:xfrm>
          <a:prstGeom prst="flowChartExtra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75688" y="2584902"/>
            <a:ext cx="1717565" cy="2749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China Securities Finance Corp.</a:t>
            </a:r>
            <a:endParaRPr lang="ru-RU" sz="900" dirty="0"/>
          </a:p>
        </p:txBody>
      </p:sp>
      <p:sp>
        <p:nvSpPr>
          <p:cNvPr id="19" name="Блок-схема: извлечение 18"/>
          <p:cNvSpPr/>
          <p:nvPr/>
        </p:nvSpPr>
        <p:spPr>
          <a:xfrm rot="5400000">
            <a:off x="6926243" y="2571679"/>
            <a:ext cx="334744" cy="293447"/>
          </a:xfrm>
          <a:prstGeom prst="flowChartExtra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186700" y="2393733"/>
            <a:ext cx="1741273" cy="6573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Стабилизация рынка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3" name="Левая фигурная скобка 22"/>
          <p:cNvSpPr/>
          <p:nvPr/>
        </p:nvSpPr>
        <p:spPr>
          <a:xfrm>
            <a:off x="4995436" y="1746855"/>
            <a:ext cx="180252" cy="1113018"/>
          </a:xfrm>
          <a:prstGeom prst="lef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973" y="980728"/>
            <a:ext cx="399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Поддержка кредитования:</a:t>
            </a:r>
            <a:endParaRPr lang="ru-RU" dirty="0"/>
          </a:p>
        </p:txBody>
      </p:sp>
      <p:sp>
        <p:nvSpPr>
          <p:cNvPr id="36" name="Выгнутая вниз стрелка 35"/>
          <p:cNvSpPr/>
          <p:nvPr/>
        </p:nvSpPr>
        <p:spPr>
          <a:xfrm>
            <a:off x="1489633" y="2473378"/>
            <a:ext cx="820006" cy="176574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87144" y="2035294"/>
            <a:ext cx="1605166" cy="44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Банк Англии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072562" y="2035295"/>
            <a:ext cx="1603115" cy="4380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Кредитные организации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1099804" y="2580992"/>
            <a:ext cx="15424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к</a:t>
            </a:r>
            <a:r>
              <a:rPr lang="ru-RU" sz="1000" dirty="0" smtClean="0"/>
              <a:t>азначейские облигации</a:t>
            </a:r>
            <a:endParaRPr lang="ru-RU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1180756" y="1604388"/>
            <a:ext cx="13933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широкий круг активов</a:t>
            </a:r>
            <a:endParaRPr lang="ru-RU" sz="1000" dirty="0"/>
          </a:p>
        </p:txBody>
      </p:sp>
      <p:sp>
        <p:nvSpPr>
          <p:cNvPr id="41" name="Выгнутая вниз стрелка 40"/>
          <p:cNvSpPr/>
          <p:nvPr/>
        </p:nvSpPr>
        <p:spPr>
          <a:xfrm rot="10800000">
            <a:off x="1489634" y="1835736"/>
            <a:ext cx="820005" cy="183094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Выгнутая вниз стрелка 41"/>
          <p:cNvSpPr/>
          <p:nvPr/>
        </p:nvSpPr>
        <p:spPr>
          <a:xfrm>
            <a:off x="488803" y="2497118"/>
            <a:ext cx="3043440" cy="438085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72903" y="2888272"/>
            <a:ext cx="1353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рефинансирование</a:t>
            </a:r>
            <a:endParaRPr lang="ru-RU" sz="1100" dirty="0"/>
          </a:p>
        </p:txBody>
      </p:sp>
      <p:sp>
        <p:nvSpPr>
          <p:cNvPr id="44" name="Выгнутая вниз стрелка 43"/>
          <p:cNvSpPr/>
          <p:nvPr/>
        </p:nvSpPr>
        <p:spPr>
          <a:xfrm rot="10800000">
            <a:off x="427812" y="1604388"/>
            <a:ext cx="3043440" cy="438085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08595" y="1353840"/>
            <a:ext cx="16818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к</a:t>
            </a:r>
            <a:r>
              <a:rPr lang="ru-RU" sz="1100" dirty="0" smtClean="0"/>
              <a:t>азначейские облигации</a:t>
            </a:r>
            <a:endParaRPr lang="ru-RU" sz="1100" dirty="0"/>
          </a:p>
        </p:txBody>
      </p:sp>
      <p:sp>
        <p:nvSpPr>
          <p:cNvPr id="46" name="Выгнутая вниз стрелка 45"/>
          <p:cNvSpPr/>
          <p:nvPr/>
        </p:nvSpPr>
        <p:spPr>
          <a:xfrm>
            <a:off x="1345617" y="4160649"/>
            <a:ext cx="820006" cy="176574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43128" y="3722565"/>
            <a:ext cx="1605166" cy="44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Банк Венгрии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928546" y="3722566"/>
            <a:ext cx="1603115" cy="4380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Кредитные организации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1103623" y="4334804"/>
            <a:ext cx="12458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рефинансирование</a:t>
            </a:r>
            <a:endParaRPr lang="ru-RU" sz="1000" dirty="0"/>
          </a:p>
        </p:txBody>
      </p:sp>
      <p:sp>
        <p:nvSpPr>
          <p:cNvPr id="50" name="TextBox 49"/>
          <p:cNvSpPr txBox="1"/>
          <p:nvPr/>
        </p:nvSpPr>
        <p:spPr>
          <a:xfrm>
            <a:off x="1257954" y="3284984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к</a:t>
            </a:r>
            <a:r>
              <a:rPr lang="ru-RU" sz="1000" dirty="0" smtClean="0"/>
              <a:t>редиты МСП</a:t>
            </a:r>
            <a:endParaRPr lang="ru-RU" sz="1000" dirty="0"/>
          </a:p>
        </p:txBody>
      </p:sp>
      <p:sp>
        <p:nvSpPr>
          <p:cNvPr id="51" name="Выгнутая вниз стрелка 50"/>
          <p:cNvSpPr/>
          <p:nvPr/>
        </p:nvSpPr>
        <p:spPr>
          <a:xfrm rot="10800000">
            <a:off x="1345618" y="3523007"/>
            <a:ext cx="820005" cy="183094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Левая фигурная скобка 51"/>
          <p:cNvSpPr/>
          <p:nvPr/>
        </p:nvSpPr>
        <p:spPr>
          <a:xfrm>
            <a:off x="2307917" y="4278880"/>
            <a:ext cx="72007" cy="578328"/>
          </a:xfrm>
          <a:prstGeom prst="leftBrace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91379" y="5611731"/>
            <a:ext cx="1495355" cy="57286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Народный банк Китая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176797" y="5611731"/>
            <a:ext cx="1603115" cy="57286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Кредитные организации</a:t>
            </a:r>
            <a:endParaRPr lang="ru-RU" dirty="0"/>
          </a:p>
        </p:txBody>
      </p:sp>
      <p:sp>
        <p:nvSpPr>
          <p:cNvPr id="61" name="Выгнутая вниз стрелка 60"/>
          <p:cNvSpPr/>
          <p:nvPr/>
        </p:nvSpPr>
        <p:spPr>
          <a:xfrm>
            <a:off x="1624276" y="6209587"/>
            <a:ext cx="820006" cy="176574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Выгнутая вниз стрелка 61"/>
          <p:cNvSpPr/>
          <p:nvPr/>
        </p:nvSpPr>
        <p:spPr>
          <a:xfrm rot="10800000">
            <a:off x="1624277" y="5421360"/>
            <a:ext cx="820005" cy="183094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96003" y="5085184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м</a:t>
            </a:r>
            <a:r>
              <a:rPr lang="ru-RU" sz="1000" dirty="0" smtClean="0"/>
              <a:t>униципальные облигации,</a:t>
            </a:r>
          </a:p>
          <a:p>
            <a:r>
              <a:rPr lang="ru-RU" sz="1000" dirty="0" smtClean="0"/>
              <a:t>«специальные облигации»</a:t>
            </a:r>
            <a:endParaRPr lang="ru-RU" sz="1000" dirty="0"/>
          </a:p>
        </p:txBody>
      </p:sp>
      <p:sp>
        <p:nvSpPr>
          <p:cNvPr id="64" name="TextBox 63"/>
          <p:cNvSpPr txBox="1"/>
          <p:nvPr/>
        </p:nvSpPr>
        <p:spPr>
          <a:xfrm>
            <a:off x="1411352" y="6354393"/>
            <a:ext cx="1459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рефинансирование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65" name="Номер слайда 64"/>
          <p:cNvSpPr>
            <a:spLocks noGrp="1"/>
          </p:cNvSpPr>
          <p:nvPr>
            <p:ph type="sldNum" sz="quarter" idx="12"/>
          </p:nvPr>
        </p:nvSpPr>
        <p:spPr>
          <a:xfrm>
            <a:off x="7086600" y="6476978"/>
            <a:ext cx="2057400" cy="365125"/>
          </a:xfrm>
        </p:spPr>
        <p:txBody>
          <a:bodyPr/>
          <a:lstStyle/>
          <a:p>
            <a:fld id="{7C6A4052-4A2D-450A-8D4A-270570E84FFE}" type="slidenum">
              <a:rPr lang="ru-RU" smtClean="0"/>
              <a:t>8</a:t>
            </a:fld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4322141" y="3448851"/>
            <a:ext cx="471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Политика ФРС США: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4470281" y="3744522"/>
            <a:ext cx="4571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Предоставление средств под залог </a:t>
            </a:r>
            <a:r>
              <a:rPr lang="ru-RU" sz="1200" dirty="0" err="1" smtClean="0"/>
              <a:t>секьюритизированных</a:t>
            </a:r>
            <a:r>
              <a:rPr lang="ru-RU" sz="1200" dirty="0" smtClean="0"/>
              <a:t> кредитов (автокредиты, кредиты МСП, кредитные карты);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Покупка долгов </a:t>
            </a:r>
            <a:r>
              <a:rPr lang="ru-RU" sz="1200" dirty="0" err="1" smtClean="0"/>
              <a:t>квазигосударственных</a:t>
            </a:r>
            <a:r>
              <a:rPr lang="ru-RU" sz="1200" dirty="0" smtClean="0"/>
              <a:t> корпораций;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Политика количественного смягчения.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4311695" y="3067057"/>
            <a:ext cx="462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НБК используется для стимулирования ослабевающей экономики за счет бюджетных ресурсов и девальвации юаня.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00246" y="4491436"/>
            <a:ext cx="471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Политика ЕЦБ: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4484552" y="4792512"/>
            <a:ext cx="4571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Приверженность «нетрадиционным мерам» воздействия на экономику: </a:t>
            </a:r>
            <a:r>
              <a:rPr lang="ru-RU" sz="1200" dirty="0"/>
              <a:t>банковские кредиты и покупка активов, которые могут быть использованы для увеличения денежной массы и поддержания </a:t>
            </a:r>
            <a:r>
              <a:rPr lang="ru-RU" sz="1200" dirty="0" smtClean="0"/>
              <a:t>инфляции;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Покупка обеспеченных банковских облигаций;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Дополнительные меры в виде покупки суверенных облигаций и прямых количественных смягчений.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688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Необходимые меры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4339" y="1124744"/>
            <a:ext cx="8535322" cy="4929222"/>
          </a:xfrm>
        </p:spPr>
        <p:txBody>
          <a:bodyPr>
            <a:noAutofit/>
          </a:bodyPr>
          <a:lstStyle/>
          <a:p>
            <a:r>
              <a:rPr lang="ru-RU" sz="1650" dirty="0"/>
              <a:t>Продление действия «послаблений» как минимум до </a:t>
            </a:r>
            <a:r>
              <a:rPr lang="ru-RU" sz="1650" dirty="0" smtClean="0"/>
              <a:t>конца 1 полугодия 2016 </a:t>
            </a:r>
            <a:r>
              <a:rPr lang="ru-RU" sz="1650" dirty="0"/>
              <a:t>года. По оценкам, их отмена приведет к снижению Н1.0 более чем на 1 </a:t>
            </a:r>
            <a:r>
              <a:rPr lang="ru-RU" sz="1650" dirty="0" err="1"/>
              <a:t>п.п</a:t>
            </a:r>
            <a:r>
              <a:rPr lang="ru-RU" sz="1650" dirty="0"/>
              <a:t>. по банковской системе. В зону риска нарушения норматива Н 1.0 попадут около 103 кредитных организаций, у которых он составляет менее 12%, аккумулирующих 16,8% активов банковской системы. Для значительного числа кредитных организаций, не имеющих доступа к программам </a:t>
            </a:r>
            <a:r>
              <a:rPr lang="ru-RU" sz="1650" dirty="0" err="1"/>
              <a:t>докапитализации</a:t>
            </a:r>
            <a:r>
              <a:rPr lang="ru-RU" sz="1650" dirty="0"/>
              <a:t>, в условиях ухудшения качества портфелей и низкой маржи отмена может оказаться критичной.</a:t>
            </a:r>
          </a:p>
          <a:p>
            <a:r>
              <a:rPr lang="ru-RU" sz="1650" dirty="0"/>
              <a:t>Перенос сроков введения предусмотренных в соответствии с Базелем III дополнительных требований (надбавки) к базовому капиталу (надбавка для поддержания достаточности капитала и </a:t>
            </a:r>
            <a:r>
              <a:rPr lang="ru-RU" sz="1650" dirty="0" err="1"/>
              <a:t>антициклическая</a:t>
            </a:r>
            <a:r>
              <a:rPr lang="ru-RU" sz="1650" dirty="0"/>
              <a:t> надбавка) как минимум на 2018 год. </a:t>
            </a:r>
          </a:p>
          <a:p>
            <a:r>
              <a:rPr lang="ru-RU" sz="1650" dirty="0"/>
              <a:t>Увеличение объема средств, выделяемых на </a:t>
            </a:r>
            <a:r>
              <a:rPr lang="ru-RU" sz="1650" dirty="0" err="1"/>
              <a:t>докапитализацию</a:t>
            </a:r>
            <a:r>
              <a:rPr lang="ru-RU" sz="1650" dirty="0"/>
              <a:t> региональных банков, расширение круга допущенных в программу кредитных организаций</a:t>
            </a:r>
          </a:p>
          <a:p>
            <a:r>
              <a:rPr lang="ru-RU" sz="1650" dirty="0"/>
              <a:t>Запуск в кратчайшие сроки работы Корпорации поддержки МСП</a:t>
            </a:r>
          </a:p>
          <a:p>
            <a:r>
              <a:rPr lang="ru-RU" sz="1650" dirty="0"/>
              <a:t>Решение вопроса с созданием банка «плохих долгов»</a:t>
            </a:r>
          </a:p>
          <a:p>
            <a:r>
              <a:rPr lang="ru-RU" sz="1650" dirty="0"/>
              <a:t>Анализ объемов использованных средств на реализацию антикризисных мер, возможное их увеличение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5F22-C4CF-4113-8EBD-8DC839F85B9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4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490</Words>
  <Application>Microsoft Office PowerPoint</Application>
  <PresentationFormat>Экран (4:3)</PresentationFormat>
  <Paragraphs>99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Финансовые рынки и экономический рост: Россия и международная практика</vt:lpstr>
      <vt:lpstr>Динамика ВВП и инвестиций в основной капитал</vt:lpstr>
      <vt:lpstr>Некоторые показатели  динамики российского фондового рынка </vt:lpstr>
      <vt:lpstr>Динамика банковского кредитования и просроченной задолженности  в I полугодии 2015 года</vt:lpstr>
      <vt:lpstr>Финансовый результат банковского сектора</vt:lpstr>
      <vt:lpstr>Показатели  достаточности капитала и динамика РВПС</vt:lpstr>
      <vt:lpstr>Текущая ситуация в российском банковском секторе оценивается Вами:</vt:lpstr>
      <vt:lpstr>Зарубежный опыт по поддержке экономики</vt:lpstr>
      <vt:lpstr>Необходимые меры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Владимир</cp:lastModifiedBy>
  <cp:revision>16</cp:revision>
  <dcterms:created xsi:type="dcterms:W3CDTF">2015-08-14T08:26:18Z</dcterms:created>
  <dcterms:modified xsi:type="dcterms:W3CDTF">2015-09-02T14:52:35Z</dcterms:modified>
</cp:coreProperties>
</file>