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  <p:sldMasterId id="2147483686" r:id="rId3"/>
    <p:sldMasterId id="2147483676" r:id="rId4"/>
    <p:sldMasterId id="2147483683" r:id="rId5"/>
  </p:sldMasterIdLst>
  <p:notesMasterIdLst>
    <p:notesMasterId r:id="rId11"/>
  </p:notesMasterIdLst>
  <p:handoutMasterIdLst>
    <p:handoutMasterId r:id="rId12"/>
  </p:handoutMasterIdLst>
  <p:sldIdLst>
    <p:sldId id="267" r:id="rId6"/>
    <p:sldId id="272" r:id="rId7"/>
    <p:sldId id="273" r:id="rId8"/>
    <p:sldId id="270" r:id="rId9"/>
    <p:sldId id="274" r:id="rId10"/>
  </p:sldIdLst>
  <p:sldSz cx="12192000" cy="6858000"/>
  <p:notesSz cx="6858000" cy="9947275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pos="7514">
          <p15:clr>
            <a:srgbClr val="A4A3A4"/>
          </p15:clr>
        </p15:guide>
        <p15:guide id="7" pos="166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0"/>
    <a:srgbClr val="0051A1"/>
    <a:srgbClr val="DDDDDD"/>
    <a:srgbClr val="C3BAB7"/>
    <a:srgbClr val="C2BAB7"/>
    <a:srgbClr val="EC1B2E"/>
    <a:srgbClr val="F8981D"/>
    <a:srgbClr val="D8C793"/>
    <a:srgbClr val="3299D4"/>
    <a:srgbClr val="079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68" autoAdjust="0"/>
    <p:restoredTop sz="94484" autoAdjust="0"/>
  </p:normalViewPr>
  <p:slideViewPr>
    <p:cSldViewPr snapToObjects="1">
      <p:cViewPr varScale="1">
        <p:scale>
          <a:sx n="132" d="100"/>
          <a:sy n="132" d="100"/>
        </p:scale>
        <p:origin x="360" y="96"/>
      </p:cViewPr>
      <p:guideLst>
        <p:guide orient="horz" pos="2160"/>
        <p:guide orient="horz" pos="572"/>
        <p:guide orient="horz" pos="3974"/>
        <p:guide orient="horz" pos="663"/>
        <p:guide pos="7514"/>
        <p:guide pos="16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18" y="-78"/>
      </p:cViewPr>
      <p:guideLst>
        <p:guide orient="horz" pos="3133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2B810-F844-4F74-931A-D8745691EA9F}" type="doc">
      <dgm:prSet loTypeId="urn:microsoft.com/office/officeart/2005/8/layout/pyramid4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6038F-F644-4CCC-8ED8-9A384E7D0A4F}">
      <dgm:prSet phldrT="[Текст]"/>
      <dgm:spPr/>
      <dgm:t>
        <a:bodyPr/>
        <a:lstStyle/>
        <a:p>
          <a:r>
            <a:rPr lang="ru-RU" dirty="0" smtClean="0"/>
            <a:t>Платежи</a:t>
          </a:r>
          <a:endParaRPr lang="ru-RU" dirty="0"/>
        </a:p>
      </dgm:t>
    </dgm:pt>
    <dgm:pt modelId="{131AFB04-FDFF-4F2B-B191-B1A657552DD0}" type="parTrans" cxnId="{5F0CE719-4870-4002-938F-1B7811D9C02E}">
      <dgm:prSet/>
      <dgm:spPr/>
      <dgm:t>
        <a:bodyPr/>
        <a:lstStyle/>
        <a:p>
          <a:endParaRPr lang="ru-RU"/>
        </a:p>
      </dgm:t>
    </dgm:pt>
    <dgm:pt modelId="{BBD4F7D0-3EB0-4506-B47D-2E007ACA6240}" type="sibTrans" cxnId="{5F0CE719-4870-4002-938F-1B7811D9C02E}">
      <dgm:prSet/>
      <dgm:spPr/>
      <dgm:t>
        <a:bodyPr/>
        <a:lstStyle/>
        <a:p>
          <a:endParaRPr lang="ru-RU"/>
        </a:p>
      </dgm:t>
    </dgm:pt>
    <dgm:pt modelId="{EC3855A1-514B-4B81-8A05-08EE4D78726E}">
      <dgm:prSet phldrT="[Текст]"/>
      <dgm:spPr/>
      <dgm:t>
        <a:bodyPr/>
        <a:lstStyle/>
        <a:p>
          <a:r>
            <a:rPr lang="ru-RU" dirty="0" smtClean="0"/>
            <a:t>Денежные переводы</a:t>
          </a:r>
          <a:endParaRPr lang="ru-RU" dirty="0"/>
        </a:p>
      </dgm:t>
    </dgm:pt>
    <dgm:pt modelId="{F242C3EE-0505-4E42-AD67-88A33C357B83}" type="parTrans" cxnId="{316E84B0-05DE-4865-919D-6AC94A9DA31C}">
      <dgm:prSet/>
      <dgm:spPr/>
      <dgm:t>
        <a:bodyPr/>
        <a:lstStyle/>
        <a:p>
          <a:endParaRPr lang="ru-RU"/>
        </a:p>
      </dgm:t>
    </dgm:pt>
    <dgm:pt modelId="{6310170B-493F-43A8-972F-BF748ED0AED2}" type="sibTrans" cxnId="{316E84B0-05DE-4865-919D-6AC94A9DA31C}">
      <dgm:prSet/>
      <dgm:spPr/>
      <dgm:t>
        <a:bodyPr/>
        <a:lstStyle/>
        <a:p>
          <a:endParaRPr lang="ru-RU"/>
        </a:p>
      </dgm:t>
    </dgm:pt>
    <dgm:pt modelId="{BFFE695D-8089-4E19-BB72-067D82CD29A4}">
      <dgm:prSet phldrT="[Текст]"/>
      <dgm:spPr/>
      <dgm:t>
        <a:bodyPr/>
        <a:lstStyle/>
        <a:p>
          <a:r>
            <a:rPr lang="ru-RU" dirty="0" smtClean="0"/>
            <a:t>Пенсии и пособия</a:t>
          </a:r>
          <a:endParaRPr lang="ru-RU" dirty="0"/>
        </a:p>
      </dgm:t>
    </dgm:pt>
    <dgm:pt modelId="{BA620432-3BEA-4677-BEE3-4AD6E573395A}" type="parTrans" cxnId="{913F68A5-45F9-4F27-98F0-D639F68CD07A}">
      <dgm:prSet/>
      <dgm:spPr/>
      <dgm:t>
        <a:bodyPr/>
        <a:lstStyle/>
        <a:p>
          <a:endParaRPr lang="ru-RU"/>
        </a:p>
      </dgm:t>
    </dgm:pt>
    <dgm:pt modelId="{37F038A8-37E7-4145-9C14-F40F21D8E8EA}" type="sibTrans" cxnId="{913F68A5-45F9-4F27-98F0-D639F68CD07A}">
      <dgm:prSet/>
      <dgm:spPr/>
      <dgm:t>
        <a:bodyPr/>
        <a:lstStyle/>
        <a:p>
          <a:endParaRPr lang="ru-RU"/>
        </a:p>
      </dgm:t>
    </dgm:pt>
    <dgm:pt modelId="{03CBEDB4-D351-4CB5-ABE8-BB828C04A088}">
      <dgm:prSet phldrT="[Текст]"/>
      <dgm:spPr>
        <a:solidFill>
          <a:srgbClr val="0051A1"/>
        </a:solidFill>
      </dgm:spPr>
      <dgm:t>
        <a:bodyPr/>
        <a:lstStyle/>
        <a:p>
          <a:r>
            <a:rPr lang="ru-RU" dirty="0" smtClean="0"/>
            <a:t>Агентские продукты</a:t>
          </a:r>
          <a:endParaRPr lang="ru-RU" dirty="0"/>
        </a:p>
      </dgm:t>
    </dgm:pt>
    <dgm:pt modelId="{A233C9C7-0064-4487-B276-463316E39CFE}" type="parTrans" cxnId="{BE56C2FB-E92C-41C6-8883-AD40A1AD5333}">
      <dgm:prSet/>
      <dgm:spPr/>
      <dgm:t>
        <a:bodyPr/>
        <a:lstStyle/>
        <a:p>
          <a:endParaRPr lang="ru-RU"/>
        </a:p>
      </dgm:t>
    </dgm:pt>
    <dgm:pt modelId="{73DA525F-1257-4D6C-B231-C25280C85CF7}" type="sibTrans" cxnId="{BE56C2FB-E92C-41C6-8883-AD40A1AD5333}">
      <dgm:prSet/>
      <dgm:spPr/>
      <dgm:t>
        <a:bodyPr/>
        <a:lstStyle/>
        <a:p>
          <a:endParaRPr lang="ru-RU"/>
        </a:p>
      </dgm:t>
    </dgm:pt>
    <dgm:pt modelId="{3BC4D36C-4308-4821-AF43-8DBB77959C2B}" type="pres">
      <dgm:prSet presAssocID="{58E2B810-F844-4F74-931A-D8745691EA9F}" presName="compositeShape" presStyleCnt="0">
        <dgm:presLayoutVars>
          <dgm:chMax val="9"/>
          <dgm:dir/>
          <dgm:resizeHandles val="exact"/>
        </dgm:presLayoutVars>
      </dgm:prSet>
      <dgm:spPr/>
    </dgm:pt>
    <dgm:pt modelId="{AAC6C535-7830-4ABC-B4C9-4322CE72A40C}" type="pres">
      <dgm:prSet presAssocID="{58E2B810-F844-4F74-931A-D8745691EA9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8A0BC-D4A3-4E28-BDAB-A9F9FF106302}" type="pres">
      <dgm:prSet presAssocID="{58E2B810-F844-4F74-931A-D8745691EA9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4124F-DD64-4F04-9EA1-309077967741}" type="pres">
      <dgm:prSet presAssocID="{58E2B810-F844-4F74-931A-D8745691EA9F}" presName="triangle3" presStyleLbl="node1" presStyleIdx="2" presStyleCnt="4">
        <dgm:presLayoutVars>
          <dgm:bulletEnabled val="1"/>
        </dgm:presLayoutVars>
      </dgm:prSet>
      <dgm:spPr/>
    </dgm:pt>
    <dgm:pt modelId="{9BD620B4-6EEA-4F02-AA3A-2FA8E0739921}" type="pres">
      <dgm:prSet presAssocID="{58E2B810-F844-4F74-931A-D8745691EA9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F68A5-45F9-4F27-98F0-D639F68CD07A}" srcId="{58E2B810-F844-4F74-931A-D8745691EA9F}" destId="{BFFE695D-8089-4E19-BB72-067D82CD29A4}" srcOrd="2" destOrd="0" parTransId="{BA620432-3BEA-4677-BEE3-4AD6E573395A}" sibTransId="{37F038A8-37E7-4145-9C14-F40F21D8E8EA}"/>
    <dgm:cxn modelId="{B50A52A9-3EF3-47FE-B94A-1D665DDD928C}" type="presOf" srcId="{BFFE695D-8089-4E19-BB72-067D82CD29A4}" destId="{D034124F-DD64-4F04-9EA1-309077967741}" srcOrd="0" destOrd="0" presId="urn:microsoft.com/office/officeart/2005/8/layout/pyramid4"/>
    <dgm:cxn modelId="{E59CB694-67EF-4480-976D-C7251519B4E0}" type="presOf" srcId="{03CBEDB4-D351-4CB5-ABE8-BB828C04A088}" destId="{9BD620B4-6EEA-4F02-AA3A-2FA8E0739921}" srcOrd="0" destOrd="0" presId="urn:microsoft.com/office/officeart/2005/8/layout/pyramid4"/>
    <dgm:cxn modelId="{C36C0754-1D3D-4BAE-9873-42CB35435CC6}" type="presOf" srcId="{EC3855A1-514B-4B81-8A05-08EE4D78726E}" destId="{7748A0BC-D4A3-4E28-BDAB-A9F9FF106302}" srcOrd="0" destOrd="0" presId="urn:microsoft.com/office/officeart/2005/8/layout/pyramid4"/>
    <dgm:cxn modelId="{BE56C2FB-E92C-41C6-8883-AD40A1AD5333}" srcId="{58E2B810-F844-4F74-931A-D8745691EA9F}" destId="{03CBEDB4-D351-4CB5-ABE8-BB828C04A088}" srcOrd="3" destOrd="0" parTransId="{A233C9C7-0064-4487-B276-463316E39CFE}" sibTransId="{73DA525F-1257-4D6C-B231-C25280C85CF7}"/>
    <dgm:cxn modelId="{452756B8-D3A4-4530-B135-6FD1BEF8DAB5}" type="presOf" srcId="{58E2B810-F844-4F74-931A-D8745691EA9F}" destId="{3BC4D36C-4308-4821-AF43-8DBB77959C2B}" srcOrd="0" destOrd="0" presId="urn:microsoft.com/office/officeart/2005/8/layout/pyramid4"/>
    <dgm:cxn modelId="{5F0CE719-4870-4002-938F-1B7811D9C02E}" srcId="{58E2B810-F844-4F74-931A-D8745691EA9F}" destId="{B776038F-F644-4CCC-8ED8-9A384E7D0A4F}" srcOrd="0" destOrd="0" parTransId="{131AFB04-FDFF-4F2B-B191-B1A657552DD0}" sibTransId="{BBD4F7D0-3EB0-4506-B47D-2E007ACA6240}"/>
    <dgm:cxn modelId="{316E84B0-05DE-4865-919D-6AC94A9DA31C}" srcId="{58E2B810-F844-4F74-931A-D8745691EA9F}" destId="{EC3855A1-514B-4B81-8A05-08EE4D78726E}" srcOrd="1" destOrd="0" parTransId="{F242C3EE-0505-4E42-AD67-88A33C357B83}" sibTransId="{6310170B-493F-43A8-972F-BF748ED0AED2}"/>
    <dgm:cxn modelId="{F9ECC5FD-B6FC-4705-A636-714A34838755}" type="presOf" srcId="{B776038F-F644-4CCC-8ED8-9A384E7D0A4F}" destId="{AAC6C535-7830-4ABC-B4C9-4322CE72A40C}" srcOrd="0" destOrd="0" presId="urn:microsoft.com/office/officeart/2005/8/layout/pyramid4"/>
    <dgm:cxn modelId="{A9086F6B-8CE4-4EE4-854A-51587B620CAD}" type="presParOf" srcId="{3BC4D36C-4308-4821-AF43-8DBB77959C2B}" destId="{AAC6C535-7830-4ABC-B4C9-4322CE72A40C}" srcOrd="0" destOrd="0" presId="urn:microsoft.com/office/officeart/2005/8/layout/pyramid4"/>
    <dgm:cxn modelId="{F815B2BD-123B-43A1-A870-E08F810473DA}" type="presParOf" srcId="{3BC4D36C-4308-4821-AF43-8DBB77959C2B}" destId="{7748A0BC-D4A3-4E28-BDAB-A9F9FF106302}" srcOrd="1" destOrd="0" presId="urn:microsoft.com/office/officeart/2005/8/layout/pyramid4"/>
    <dgm:cxn modelId="{013772CA-D934-4EB3-B97C-FAB10D12645E}" type="presParOf" srcId="{3BC4D36C-4308-4821-AF43-8DBB77959C2B}" destId="{D034124F-DD64-4F04-9EA1-309077967741}" srcOrd="2" destOrd="0" presId="urn:microsoft.com/office/officeart/2005/8/layout/pyramid4"/>
    <dgm:cxn modelId="{9F0286E1-B8CF-4A5B-A089-CF0D6C6124DE}" type="presParOf" srcId="{3BC4D36C-4308-4821-AF43-8DBB77959C2B}" destId="{9BD620B4-6EEA-4F02-AA3A-2FA8E0739921}" srcOrd="3" destOrd="0" presId="urn:microsoft.com/office/officeart/2005/8/layout/pyramid4"/>
  </dgm:cxnLst>
  <dgm:bg>
    <a:effectLst>
      <a:glow rad="1397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2B810-F844-4F74-931A-D8745691EA9F}" type="doc">
      <dgm:prSet loTypeId="urn:microsoft.com/office/officeart/2005/8/layout/pyramid4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6038F-F644-4CCC-8ED8-9A384E7D0A4F}">
      <dgm:prSet phldrT="[Текст]"/>
      <dgm:spPr/>
      <dgm:t>
        <a:bodyPr/>
        <a:lstStyle/>
        <a:p>
          <a:r>
            <a:rPr lang="ru-RU" dirty="0" smtClean="0"/>
            <a:t>Платежи</a:t>
          </a:r>
          <a:endParaRPr lang="ru-RU" dirty="0"/>
        </a:p>
      </dgm:t>
    </dgm:pt>
    <dgm:pt modelId="{131AFB04-FDFF-4F2B-B191-B1A657552DD0}" type="parTrans" cxnId="{5F0CE719-4870-4002-938F-1B7811D9C02E}">
      <dgm:prSet/>
      <dgm:spPr/>
      <dgm:t>
        <a:bodyPr/>
        <a:lstStyle/>
        <a:p>
          <a:endParaRPr lang="ru-RU"/>
        </a:p>
      </dgm:t>
    </dgm:pt>
    <dgm:pt modelId="{BBD4F7D0-3EB0-4506-B47D-2E007ACA6240}" type="sibTrans" cxnId="{5F0CE719-4870-4002-938F-1B7811D9C02E}">
      <dgm:prSet/>
      <dgm:spPr/>
      <dgm:t>
        <a:bodyPr/>
        <a:lstStyle/>
        <a:p>
          <a:endParaRPr lang="ru-RU"/>
        </a:p>
      </dgm:t>
    </dgm:pt>
    <dgm:pt modelId="{EC3855A1-514B-4B81-8A05-08EE4D78726E}">
      <dgm:prSet phldrT="[Текст]"/>
      <dgm:spPr/>
      <dgm:t>
        <a:bodyPr/>
        <a:lstStyle/>
        <a:p>
          <a:r>
            <a:rPr lang="ru-RU" dirty="0" smtClean="0"/>
            <a:t>Денежные переводы</a:t>
          </a:r>
          <a:endParaRPr lang="ru-RU" dirty="0"/>
        </a:p>
      </dgm:t>
    </dgm:pt>
    <dgm:pt modelId="{F242C3EE-0505-4E42-AD67-88A33C357B83}" type="parTrans" cxnId="{316E84B0-05DE-4865-919D-6AC94A9DA31C}">
      <dgm:prSet/>
      <dgm:spPr/>
      <dgm:t>
        <a:bodyPr/>
        <a:lstStyle/>
        <a:p>
          <a:endParaRPr lang="ru-RU"/>
        </a:p>
      </dgm:t>
    </dgm:pt>
    <dgm:pt modelId="{6310170B-493F-43A8-972F-BF748ED0AED2}" type="sibTrans" cxnId="{316E84B0-05DE-4865-919D-6AC94A9DA31C}">
      <dgm:prSet/>
      <dgm:spPr/>
      <dgm:t>
        <a:bodyPr/>
        <a:lstStyle/>
        <a:p>
          <a:endParaRPr lang="ru-RU"/>
        </a:p>
      </dgm:t>
    </dgm:pt>
    <dgm:pt modelId="{BFFE695D-8089-4E19-BB72-067D82CD29A4}">
      <dgm:prSet phldrT="[Текст]"/>
      <dgm:spPr/>
      <dgm:t>
        <a:bodyPr/>
        <a:lstStyle/>
        <a:p>
          <a:r>
            <a:rPr lang="ru-RU" dirty="0" smtClean="0"/>
            <a:t>Пенсии и пособия</a:t>
          </a:r>
          <a:endParaRPr lang="ru-RU" dirty="0"/>
        </a:p>
      </dgm:t>
    </dgm:pt>
    <dgm:pt modelId="{BA620432-3BEA-4677-BEE3-4AD6E573395A}" type="parTrans" cxnId="{913F68A5-45F9-4F27-98F0-D639F68CD07A}">
      <dgm:prSet/>
      <dgm:spPr/>
      <dgm:t>
        <a:bodyPr/>
        <a:lstStyle/>
        <a:p>
          <a:endParaRPr lang="ru-RU"/>
        </a:p>
      </dgm:t>
    </dgm:pt>
    <dgm:pt modelId="{37F038A8-37E7-4145-9C14-F40F21D8E8EA}" type="sibTrans" cxnId="{913F68A5-45F9-4F27-98F0-D639F68CD07A}">
      <dgm:prSet/>
      <dgm:spPr/>
      <dgm:t>
        <a:bodyPr/>
        <a:lstStyle/>
        <a:p>
          <a:endParaRPr lang="ru-RU"/>
        </a:p>
      </dgm:t>
    </dgm:pt>
    <dgm:pt modelId="{03CBEDB4-D351-4CB5-ABE8-BB828C04A088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Агентские продукты</a:t>
          </a:r>
          <a:endParaRPr lang="ru-RU" dirty="0"/>
        </a:p>
      </dgm:t>
    </dgm:pt>
    <dgm:pt modelId="{A233C9C7-0064-4487-B276-463316E39CFE}" type="parTrans" cxnId="{BE56C2FB-E92C-41C6-8883-AD40A1AD5333}">
      <dgm:prSet/>
      <dgm:spPr/>
      <dgm:t>
        <a:bodyPr/>
        <a:lstStyle/>
        <a:p>
          <a:endParaRPr lang="ru-RU"/>
        </a:p>
      </dgm:t>
    </dgm:pt>
    <dgm:pt modelId="{73DA525F-1257-4D6C-B231-C25280C85CF7}" type="sibTrans" cxnId="{BE56C2FB-E92C-41C6-8883-AD40A1AD5333}">
      <dgm:prSet/>
      <dgm:spPr/>
      <dgm:t>
        <a:bodyPr/>
        <a:lstStyle/>
        <a:p>
          <a:endParaRPr lang="ru-RU"/>
        </a:p>
      </dgm:t>
    </dgm:pt>
    <dgm:pt modelId="{3BC4D36C-4308-4821-AF43-8DBB77959C2B}" type="pres">
      <dgm:prSet presAssocID="{58E2B810-F844-4F74-931A-D8745691EA9F}" presName="compositeShape" presStyleCnt="0">
        <dgm:presLayoutVars>
          <dgm:chMax val="9"/>
          <dgm:dir/>
          <dgm:resizeHandles val="exact"/>
        </dgm:presLayoutVars>
      </dgm:prSet>
      <dgm:spPr/>
    </dgm:pt>
    <dgm:pt modelId="{AAC6C535-7830-4ABC-B4C9-4322CE72A40C}" type="pres">
      <dgm:prSet presAssocID="{58E2B810-F844-4F74-931A-D8745691EA9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8A0BC-D4A3-4E28-BDAB-A9F9FF106302}" type="pres">
      <dgm:prSet presAssocID="{58E2B810-F844-4F74-931A-D8745691EA9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4124F-DD64-4F04-9EA1-309077967741}" type="pres">
      <dgm:prSet presAssocID="{58E2B810-F844-4F74-931A-D8745691EA9F}" presName="triangle3" presStyleLbl="node1" presStyleIdx="2" presStyleCnt="4">
        <dgm:presLayoutVars>
          <dgm:bulletEnabled val="1"/>
        </dgm:presLayoutVars>
      </dgm:prSet>
      <dgm:spPr/>
    </dgm:pt>
    <dgm:pt modelId="{9BD620B4-6EEA-4F02-AA3A-2FA8E0739921}" type="pres">
      <dgm:prSet presAssocID="{58E2B810-F844-4F74-931A-D8745691EA9F}" presName="triangle4" presStyleLbl="node1" presStyleIdx="3" presStyleCnt="4" custLinFactNeighborX="-41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F68A5-45F9-4F27-98F0-D639F68CD07A}" srcId="{58E2B810-F844-4F74-931A-D8745691EA9F}" destId="{BFFE695D-8089-4E19-BB72-067D82CD29A4}" srcOrd="2" destOrd="0" parTransId="{BA620432-3BEA-4677-BEE3-4AD6E573395A}" sibTransId="{37F038A8-37E7-4145-9C14-F40F21D8E8EA}"/>
    <dgm:cxn modelId="{C4580729-B01A-4EC8-8F9B-C6A6929D73E5}" type="presOf" srcId="{58E2B810-F844-4F74-931A-D8745691EA9F}" destId="{3BC4D36C-4308-4821-AF43-8DBB77959C2B}" srcOrd="0" destOrd="0" presId="urn:microsoft.com/office/officeart/2005/8/layout/pyramid4"/>
    <dgm:cxn modelId="{BE56C2FB-E92C-41C6-8883-AD40A1AD5333}" srcId="{58E2B810-F844-4F74-931A-D8745691EA9F}" destId="{03CBEDB4-D351-4CB5-ABE8-BB828C04A088}" srcOrd="3" destOrd="0" parTransId="{A233C9C7-0064-4487-B276-463316E39CFE}" sibTransId="{73DA525F-1257-4D6C-B231-C25280C85CF7}"/>
    <dgm:cxn modelId="{01831891-1B7E-491D-94A9-1139EB5BD63B}" type="presOf" srcId="{B776038F-F644-4CCC-8ED8-9A384E7D0A4F}" destId="{AAC6C535-7830-4ABC-B4C9-4322CE72A40C}" srcOrd="0" destOrd="0" presId="urn:microsoft.com/office/officeart/2005/8/layout/pyramid4"/>
    <dgm:cxn modelId="{E0E86ABC-F765-41B8-A2A8-C094D6154D66}" type="presOf" srcId="{03CBEDB4-D351-4CB5-ABE8-BB828C04A088}" destId="{9BD620B4-6EEA-4F02-AA3A-2FA8E0739921}" srcOrd="0" destOrd="0" presId="urn:microsoft.com/office/officeart/2005/8/layout/pyramid4"/>
    <dgm:cxn modelId="{5F0CE719-4870-4002-938F-1B7811D9C02E}" srcId="{58E2B810-F844-4F74-931A-D8745691EA9F}" destId="{B776038F-F644-4CCC-8ED8-9A384E7D0A4F}" srcOrd="0" destOrd="0" parTransId="{131AFB04-FDFF-4F2B-B191-B1A657552DD0}" sibTransId="{BBD4F7D0-3EB0-4506-B47D-2E007ACA6240}"/>
    <dgm:cxn modelId="{316E84B0-05DE-4865-919D-6AC94A9DA31C}" srcId="{58E2B810-F844-4F74-931A-D8745691EA9F}" destId="{EC3855A1-514B-4B81-8A05-08EE4D78726E}" srcOrd="1" destOrd="0" parTransId="{F242C3EE-0505-4E42-AD67-88A33C357B83}" sibTransId="{6310170B-493F-43A8-972F-BF748ED0AED2}"/>
    <dgm:cxn modelId="{0782D4A2-A393-4CF1-A9D1-B3AD90A155B1}" type="presOf" srcId="{BFFE695D-8089-4E19-BB72-067D82CD29A4}" destId="{D034124F-DD64-4F04-9EA1-309077967741}" srcOrd="0" destOrd="0" presId="urn:microsoft.com/office/officeart/2005/8/layout/pyramid4"/>
    <dgm:cxn modelId="{41CAE9D0-4AC3-4101-85A3-FEA5E972D7AE}" type="presOf" srcId="{EC3855A1-514B-4B81-8A05-08EE4D78726E}" destId="{7748A0BC-D4A3-4E28-BDAB-A9F9FF106302}" srcOrd="0" destOrd="0" presId="urn:microsoft.com/office/officeart/2005/8/layout/pyramid4"/>
    <dgm:cxn modelId="{3B6D2BB4-CF20-4019-A47E-D3BF35B1F631}" type="presParOf" srcId="{3BC4D36C-4308-4821-AF43-8DBB77959C2B}" destId="{AAC6C535-7830-4ABC-B4C9-4322CE72A40C}" srcOrd="0" destOrd="0" presId="urn:microsoft.com/office/officeart/2005/8/layout/pyramid4"/>
    <dgm:cxn modelId="{4AC6CB5A-0FB8-42B1-9556-451AC588B8CE}" type="presParOf" srcId="{3BC4D36C-4308-4821-AF43-8DBB77959C2B}" destId="{7748A0BC-D4A3-4E28-BDAB-A9F9FF106302}" srcOrd="1" destOrd="0" presId="urn:microsoft.com/office/officeart/2005/8/layout/pyramid4"/>
    <dgm:cxn modelId="{3616D439-D81A-4EBC-B1F8-2172EFA410AD}" type="presParOf" srcId="{3BC4D36C-4308-4821-AF43-8DBB77959C2B}" destId="{D034124F-DD64-4F04-9EA1-309077967741}" srcOrd="2" destOrd="0" presId="urn:microsoft.com/office/officeart/2005/8/layout/pyramid4"/>
    <dgm:cxn modelId="{B337C869-9892-466B-A8C9-2591FB1934B4}" type="presParOf" srcId="{3BC4D36C-4308-4821-AF43-8DBB77959C2B}" destId="{9BD620B4-6EEA-4F02-AA3A-2FA8E0739921}" srcOrd="3" destOrd="0" presId="urn:microsoft.com/office/officeart/2005/8/layout/pyramid4"/>
  </dgm:cxnLst>
  <dgm:bg>
    <a:effectLst>
      <a:glow rad="1397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C535-7830-4ABC-B4C9-4322CE72A40C}">
      <dsp:nvSpPr>
        <dsp:cNvPr id="0" name=""/>
        <dsp:cNvSpPr/>
      </dsp:nvSpPr>
      <dsp:spPr>
        <a:xfrm>
          <a:off x="1840734" y="0"/>
          <a:ext cx="2326801" cy="23268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Платежи</a:t>
          </a:r>
          <a:endParaRPr lang="ru-RU" sz="1700" kern="1200" dirty="0"/>
        </a:p>
      </dsp:txBody>
      <dsp:txXfrm>
        <a:off x="2422434" y="1163401"/>
        <a:ext cx="1163401" cy="1163400"/>
      </dsp:txXfrm>
    </dsp:sp>
    <dsp:sp modelId="{7748A0BC-D4A3-4E28-BDAB-A9F9FF106302}">
      <dsp:nvSpPr>
        <dsp:cNvPr id="0" name=""/>
        <dsp:cNvSpPr/>
      </dsp:nvSpPr>
      <dsp:spPr>
        <a:xfrm>
          <a:off x="677333" y="2326801"/>
          <a:ext cx="2326801" cy="23268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Денежные переводы</a:t>
          </a:r>
          <a:endParaRPr lang="ru-RU" sz="1700" kern="1200" dirty="0"/>
        </a:p>
      </dsp:txBody>
      <dsp:txXfrm>
        <a:off x="1259033" y="3490202"/>
        <a:ext cx="1163401" cy="1163400"/>
      </dsp:txXfrm>
    </dsp:sp>
    <dsp:sp modelId="{D034124F-DD64-4F04-9EA1-309077967741}">
      <dsp:nvSpPr>
        <dsp:cNvPr id="0" name=""/>
        <dsp:cNvSpPr/>
      </dsp:nvSpPr>
      <dsp:spPr>
        <a:xfrm rot="10800000">
          <a:off x="1840734" y="2326801"/>
          <a:ext cx="2326801" cy="23268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Пенсии и пособия</a:t>
          </a:r>
          <a:endParaRPr lang="ru-RU" sz="1700" kern="1200" dirty="0"/>
        </a:p>
      </dsp:txBody>
      <dsp:txXfrm rot="10800000">
        <a:off x="2422434" y="2326801"/>
        <a:ext cx="1163401" cy="1163400"/>
      </dsp:txXfrm>
    </dsp:sp>
    <dsp:sp modelId="{9BD620B4-6EEA-4F02-AA3A-2FA8E0739921}">
      <dsp:nvSpPr>
        <dsp:cNvPr id="0" name=""/>
        <dsp:cNvSpPr/>
      </dsp:nvSpPr>
      <dsp:spPr>
        <a:xfrm>
          <a:off x="3004135" y="2326801"/>
          <a:ext cx="2326801" cy="2326801"/>
        </a:xfrm>
        <a:prstGeom prst="triangle">
          <a:avLst/>
        </a:prstGeom>
        <a:solidFill>
          <a:srgbClr val="0051A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Агентские продукты</a:t>
          </a:r>
          <a:endParaRPr lang="ru-RU" sz="1700" kern="1200" dirty="0"/>
        </a:p>
      </dsp:txBody>
      <dsp:txXfrm>
        <a:off x="3585835" y="3490202"/>
        <a:ext cx="1163401" cy="116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C535-7830-4ABC-B4C9-4322CE72A40C}">
      <dsp:nvSpPr>
        <dsp:cNvPr id="0" name=""/>
        <dsp:cNvSpPr/>
      </dsp:nvSpPr>
      <dsp:spPr>
        <a:xfrm>
          <a:off x="1840734" y="0"/>
          <a:ext cx="2326801" cy="23268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Платежи</a:t>
          </a:r>
          <a:endParaRPr lang="ru-RU" sz="1700" kern="1200" dirty="0"/>
        </a:p>
      </dsp:txBody>
      <dsp:txXfrm>
        <a:off x="2422434" y="1163401"/>
        <a:ext cx="1163401" cy="1163400"/>
      </dsp:txXfrm>
    </dsp:sp>
    <dsp:sp modelId="{7748A0BC-D4A3-4E28-BDAB-A9F9FF106302}">
      <dsp:nvSpPr>
        <dsp:cNvPr id="0" name=""/>
        <dsp:cNvSpPr/>
      </dsp:nvSpPr>
      <dsp:spPr>
        <a:xfrm>
          <a:off x="677333" y="2326801"/>
          <a:ext cx="2326801" cy="23268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Денежные переводы</a:t>
          </a:r>
          <a:endParaRPr lang="ru-RU" sz="1700" kern="1200" dirty="0"/>
        </a:p>
      </dsp:txBody>
      <dsp:txXfrm>
        <a:off x="1259033" y="3490202"/>
        <a:ext cx="1163401" cy="1163400"/>
      </dsp:txXfrm>
    </dsp:sp>
    <dsp:sp modelId="{D034124F-DD64-4F04-9EA1-309077967741}">
      <dsp:nvSpPr>
        <dsp:cNvPr id="0" name=""/>
        <dsp:cNvSpPr/>
      </dsp:nvSpPr>
      <dsp:spPr>
        <a:xfrm rot="10800000">
          <a:off x="1840734" y="2326801"/>
          <a:ext cx="2326801" cy="23268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Пенсии и пособия</a:t>
          </a:r>
          <a:endParaRPr lang="ru-RU" sz="1700" kern="1200" dirty="0"/>
        </a:p>
      </dsp:txBody>
      <dsp:txXfrm rot="10800000">
        <a:off x="2422434" y="2326801"/>
        <a:ext cx="1163401" cy="1163400"/>
      </dsp:txXfrm>
    </dsp:sp>
    <dsp:sp modelId="{9BD620B4-6EEA-4F02-AA3A-2FA8E0739921}">
      <dsp:nvSpPr>
        <dsp:cNvPr id="0" name=""/>
        <dsp:cNvSpPr/>
      </dsp:nvSpPr>
      <dsp:spPr>
        <a:xfrm>
          <a:off x="2994595" y="2326801"/>
          <a:ext cx="2326801" cy="2326801"/>
        </a:xfrm>
        <a:prstGeom prst="triangl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Агентские продукты</a:t>
          </a:r>
          <a:endParaRPr lang="ru-RU" sz="1700" kern="1200" dirty="0"/>
        </a:p>
      </dsp:txBody>
      <dsp:txXfrm>
        <a:off x="3576295" y="3490202"/>
        <a:ext cx="1163401" cy="116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0EB6B-A691-4FF6-B269-7E186EE64786}" type="datetime4">
              <a:rPr lang="ru-RU" smtClean="0"/>
              <a:t>20 апреля 2015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01742-833D-4D3A-B34B-2770DC8B0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676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BE48DCD0-5951-4C40-B37C-6C4AF2C330FC}" type="datetime4">
              <a:rPr lang="ru-RU" smtClean="0"/>
              <a:t>20 апреля 2015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34A79D6-4F9A-4374-9244-D54E2D0B6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45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1.emf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microsoft.com/office/2007/relationships/hdphoto" Target="../media/hdphoto5.wd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microsoft.com/office/2007/relationships/hdphoto" Target="../media/hdphoto4.wdp"/><Relationship Id="rId20" Type="http://schemas.microsoft.com/office/2007/relationships/hdphoto" Target="../media/hdphoto7.wdp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-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57507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6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641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 Box 37"/>
          <p:cNvSpPr txBox="1">
            <a:spLocks noChangeArrowheads="1"/>
          </p:cNvSpPr>
          <p:nvPr userDrawn="1"/>
        </p:nvSpPr>
        <p:spPr bwMode="auto">
          <a:xfrm>
            <a:off x="50802" y="6627984"/>
            <a:ext cx="12192000" cy="2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</a:rPr>
              <a:t>Россия, 1</a:t>
            </a: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31000</a:t>
            </a:r>
            <a:r>
              <a:rPr lang="ru-RU" sz="1000" dirty="0" smtClean="0">
                <a:solidFill>
                  <a:schemeClr val="tx1"/>
                </a:solidFill>
                <a:latin typeface="+mj-lt"/>
              </a:rPr>
              <a:t>, Москва, Варшавское шоссе, 37</a:t>
            </a:r>
            <a:r>
              <a:rPr lang="ru-RU" sz="1000" baseline="0" dirty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1000" dirty="0" smtClean="0">
                <a:solidFill>
                  <a:schemeClr val="tx1"/>
                </a:solidFill>
                <a:latin typeface="+mj-lt"/>
              </a:rPr>
              <a:t>+7</a:t>
            </a: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j-lt"/>
              </a:rPr>
              <a:t>(495) 956-20-67</a:t>
            </a:r>
            <a:r>
              <a:rPr lang="ru-RU" sz="1000" baseline="0" dirty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1000" dirty="0" smtClean="0">
                <a:solidFill>
                  <a:schemeClr val="tx1"/>
                </a:solidFill>
                <a:latin typeface="+mj-lt"/>
              </a:rPr>
              <a:t>+7</a:t>
            </a: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j-lt"/>
              </a:rPr>
              <a:t>(495) 956-99-51</a:t>
            </a:r>
            <a:r>
              <a:rPr lang="ru-RU" sz="1000" baseline="0" dirty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www.russianpost.ru</a:t>
            </a:r>
            <a:r>
              <a:rPr lang="ru-RU" sz="1000" baseline="0" dirty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sz="1000" dirty="0" err="1" smtClean="0">
                <a:solidFill>
                  <a:schemeClr val="tx1"/>
                </a:solidFill>
                <a:latin typeface="+mj-lt"/>
              </a:rPr>
              <a:t>inbox</a:t>
            </a:r>
            <a:r>
              <a:rPr lang="ru-RU" sz="1000" dirty="0" smtClean="0">
                <a:solidFill>
                  <a:schemeClr val="tx1"/>
                </a:solidFill>
                <a:latin typeface="+mj-lt"/>
              </a:rPr>
              <a:t>@</a:t>
            </a: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russianpost.ru</a:t>
            </a:r>
            <a:endParaRPr lang="ru-RU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832900" y="4404285"/>
            <a:ext cx="2088599" cy="61719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fld id="{248E4262-1481-4935-BB54-62A0C92B4923}" type="datetime4">
              <a:rPr lang="ru-RU" smtClean="0"/>
              <a:t>26 марта 2015 г.</a:t>
            </a:fld>
            <a:endParaRPr lang="ru-RU" dirty="0"/>
          </a:p>
        </p:txBody>
      </p:sp>
      <p:pic>
        <p:nvPicPr>
          <p:cNvPr id="52226" name="Picture 2" descr="http://ntdtv.ru/sites/default/files/imagecache/gallery_big/russianpost_logorgb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8932" r="3092" b="8333"/>
          <a:stretch/>
        </p:blipFill>
        <p:spPr bwMode="auto">
          <a:xfrm>
            <a:off x="10926804" y="211128"/>
            <a:ext cx="1008000" cy="4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655" l="10000" r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13" y="6643503"/>
            <a:ext cx="167717" cy="2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/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92" y="6659381"/>
            <a:ext cx="168125" cy="1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318" l="0" r="94186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20" y="6652260"/>
            <a:ext cx="180761" cy="18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223739" y="1981820"/>
            <a:ext cx="7697759" cy="23094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  <a:lvl2pPr marL="800100" indent="-342900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257300" indent="-342900" algn="l">
              <a:buFontTx/>
              <a:buChar char="–"/>
              <a:defRPr>
                <a:solidFill>
                  <a:schemeClr val="tx1"/>
                </a:solidFill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Тема презентации</a:t>
            </a:r>
            <a:endParaRPr lang="en-US" dirty="0" smtClean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23740" y="4404284"/>
            <a:ext cx="5544770" cy="617196"/>
          </a:xfrm>
          <a:prstGeom prst="rect">
            <a:avLst/>
          </a:prstGeom>
        </p:spPr>
        <p:txBody>
          <a:bodyPr lIns="90000" tIns="0" rIns="0" bIns="0"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Содержание презентации</a:t>
            </a:r>
            <a:endParaRPr lang="en-US" dirty="0" smtClean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175" y="1861639"/>
            <a:ext cx="3779999" cy="324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Фото в соответствии</a:t>
            </a:r>
            <a:br>
              <a:rPr lang="ru-RU" dirty="0" smtClean="0"/>
            </a:br>
            <a:r>
              <a:rPr lang="ru-RU" dirty="0" smtClean="0"/>
              <a:t> с целями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90mm x 105mm</a:t>
            </a:r>
            <a:endParaRPr lang="ru-RU" dirty="0" smtClean="0"/>
          </a:p>
        </p:txBody>
      </p:sp>
      <p:pic>
        <p:nvPicPr>
          <p:cNvPr id="24" name="Picture 25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98000" l="0" r="100000">
                        <a14:backgroundMark x1="21739" y1="48000" x2="21739" y2="48000"/>
                        <a14:backgroundMark x1="44928" y1="34000" x2="44928" y2="34000"/>
                        <a14:backgroundMark x1="43478" y1="30000" x2="55072" y2="26000"/>
                        <a14:backgroundMark x1="81159" y1="54000" x2="79710" y2="40000"/>
                        <a14:backgroundMark x1="66667" y1="74000" x2="47826" y2="74000"/>
                        <a14:backgroundMark x1="18841" y1="56000" x2="21739" y2="38000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73" y="6687319"/>
            <a:ext cx="180000" cy="1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4" name="Picture 32" descr="C:\Users\p.kornev\Desktop\Новая папка\FAX.png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56" b="100000" l="0" r="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08" y="6659381"/>
            <a:ext cx="215092" cy="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840520" y="5398602"/>
            <a:ext cx="2082715" cy="612000"/>
          </a:xfrm>
          <a:prstGeom prst="rect">
            <a:avLst/>
          </a:prstGeom>
        </p:spPr>
        <p:txBody>
          <a:bodyPr lIns="90000" tIns="0" rIns="90000" bIns="0" anchor="ctr" anchorCtr="0">
            <a:normAutofit/>
          </a:bodyPr>
          <a:lstStyle>
            <a:lvl1pPr marL="0" indent="0" algn="r">
              <a:spcBef>
                <a:spcPts val="300"/>
              </a:spcBef>
              <a:buFontTx/>
              <a:buNone/>
              <a:defRPr sz="16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Конфиденциально</a:t>
            </a:r>
            <a:endParaRPr lang="en-US" dirty="0" smtClean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65910"/>
            <a:ext cx="3600000" cy="7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Логотип партнера/контрагента</a:t>
            </a:r>
          </a:p>
          <a:p>
            <a:pPr lvl="0"/>
            <a:r>
              <a:rPr lang="ru-RU" dirty="0" smtClean="0"/>
              <a:t>20</a:t>
            </a:r>
            <a:r>
              <a:rPr lang="en-US" dirty="0" smtClean="0"/>
              <a:t>mm x 100mm</a:t>
            </a:r>
            <a:endParaRPr lang="ru-RU" dirty="0" smtClean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98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-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119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31" name="Picture 15" descr="C:\Users\p.kornev\Desktop\Новая папка\Soderzhanie - White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3927233" y="1052512"/>
            <a:ext cx="7992775" cy="7202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35092" y="1988800"/>
            <a:ext cx="7992000" cy="42484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defRPr sz="2400" b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 smtClean="0"/>
              <a:t>Раздел 1………………………………………………………</a:t>
            </a:r>
            <a:r>
              <a:rPr lang="en-US" dirty="0" smtClean="0"/>
              <a:t>……………………….1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Раздел 2 ………………………………………………………</a:t>
            </a:r>
            <a:r>
              <a:rPr lang="en-US" dirty="0" smtClean="0"/>
              <a:t>………………………5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Раздел 3 ………………………………………………………</a:t>
            </a:r>
            <a:r>
              <a:rPr lang="en-US" dirty="0" smtClean="0"/>
              <a:t>………………………7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56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ба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6051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p.kornev\Desktop\Новая папка\White divider -Dark Blue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68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3887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5" descr="C:\Users\p.kornev\Desktop\Новая папка\White divider - Blue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" y="31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57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6746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3" descr="C:\Users\p.kornev\Desktop\Новая папка\White divider - Grey 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" y="31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8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28205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1" descr="C:\Users\p.kornev\Desktop\Новая папка\White divider - Red 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31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95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649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5" descr="C:\Users\p.kornev\Desktop\Новая папка\White divider - Orange 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" y="-4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4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8951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38" name="Picture 42" descr="C:\Users\p.kornev\Desktop\Новая папка\Blue divider - Blue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rgbClr val="0051A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08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04744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61" name="Picture 41" descr="C:\Users\p.kornev\Desktop\Новая папка\Blue divider - Grey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rgbClr val="0051A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85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11276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85" name="Picture 41" descr="C:\Users\p.kornev\Desktop\Новая папка\Blue divider - Red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rgbClr val="0051A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37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8301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409" name="Picture 41" descr="C:\Users\p.kornev\Desktop\Новая папка\Blue divider - Orange Brick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22940" y="3838080"/>
            <a:ext cx="1671342" cy="13338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91946" y="3838080"/>
            <a:ext cx="4936530" cy="1333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rgbClr val="0051A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8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72196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329512"/>
            <a:ext cx="11664950" cy="324000"/>
          </a:xfrm>
        </p:spPr>
        <p:txBody>
          <a:bodyPr lIns="0" tIns="0" rIns="0" bIns="0" anchor="t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341755" y="6666730"/>
            <a:ext cx="10035360" cy="180000"/>
          </a:xfrm>
        </p:spPr>
        <p:txBody>
          <a:bodyPr lIns="0" tIns="0" rIns="0" bIns="0" anchor="ctr" anchorCtr="0"/>
          <a:lstStyle>
            <a:lvl1pPr>
              <a:spcBef>
                <a:spcPts val="300"/>
              </a:spcBef>
              <a:defRPr sz="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800" dirty="0" smtClean="0">
                <a:solidFill>
                  <a:srgbClr val="FFFFFF"/>
                </a:solidFill>
              </a:rPr>
              <a:t>|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255319" y="1045533"/>
            <a:ext cx="11673156" cy="5256212"/>
          </a:xfrm>
          <a:prstGeom prst="rect">
            <a:avLst/>
          </a:prstGeom>
        </p:spPr>
        <p:txBody>
          <a:bodyPr vert="horz" lIns="90000" tIns="45720" rIns="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6" y="82326"/>
            <a:ext cx="1044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67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-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6585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7" name="Picture 13" descr="C:\Users\p.kornev\Desktop\Новая папка\Blue end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0276791" y="659792"/>
            <a:ext cx="2149428" cy="64294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131000,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Варшавское шоссе, д.37</a:t>
            </a: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0276791" y="3110102"/>
            <a:ext cx="1857388" cy="49529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+7 (495) 956-20-67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0276791" y="5383565"/>
            <a:ext cx="1857388" cy="49529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www.russianpost.ru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67760" y="1983000"/>
            <a:ext cx="5062089" cy="28862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rgbClr val="FF0000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39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-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4525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08" name="Picture 16" descr="C:\Users\p.kornev\Desktop\Новая папка\White End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0276791" y="659792"/>
            <a:ext cx="2149428" cy="64294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131000,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Варшавское шоссе, д.37</a:t>
            </a: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0276791" y="3110102"/>
            <a:ext cx="1857388" cy="49529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+7 (495) 956-20-67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0276791" y="5383565"/>
            <a:ext cx="1857388" cy="49529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www.russianpost.ru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67760" y="1983000"/>
            <a:ext cx="5062089" cy="28862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rgbClr val="FF0000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6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7372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914400" rtl="0" eaLnBrk="1" latinLnBrk="0" hangingPunct="1">
              <a:defRPr lang="ru-RU" sz="140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6" y="82326"/>
            <a:ext cx="1044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329512"/>
            <a:ext cx="11664950" cy="324000"/>
          </a:xfrm>
        </p:spPr>
        <p:txBody>
          <a:bodyPr lIns="0" tIns="0" rIns="0" bIns="0" anchor="t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341755" y="6666730"/>
            <a:ext cx="10035360" cy="180000"/>
          </a:xfrm>
        </p:spPr>
        <p:txBody>
          <a:bodyPr lIns="0" tIns="0" rIns="0" bIns="0" anchor="ctr" anchorCtr="0"/>
          <a:lstStyle>
            <a:lvl1pPr>
              <a:spcBef>
                <a:spcPts val="300"/>
              </a:spcBef>
              <a:defRPr sz="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800" dirty="0" smtClean="0">
                <a:solidFill>
                  <a:srgbClr val="FFFFFF"/>
                </a:solidFill>
              </a:rPr>
              <a:t>|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9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260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914400" rtl="0" eaLnBrk="1" latinLnBrk="0" hangingPunct="1">
              <a:defRPr lang="ru-RU" sz="140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idx="1"/>
          </p:nvPr>
        </p:nvSpPr>
        <p:spPr>
          <a:xfrm>
            <a:off x="264641" y="1493410"/>
            <a:ext cx="5727787" cy="48172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33" name="Текст 2"/>
          <p:cNvSpPr>
            <a:spLocks noGrp="1"/>
          </p:cNvSpPr>
          <p:nvPr>
            <p:ph idx="22" hasCustomPrompt="1"/>
          </p:nvPr>
        </p:nvSpPr>
        <p:spPr>
          <a:xfrm>
            <a:off x="6197239" y="1488107"/>
            <a:ext cx="5724000" cy="48172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355600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41338" lvl="2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719138" lvl="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6" y="82326"/>
            <a:ext cx="1044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64641" y="1058467"/>
            <a:ext cx="5727787" cy="4318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6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00564" y="1058467"/>
            <a:ext cx="5720675" cy="4318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6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329512"/>
            <a:ext cx="11664950" cy="324000"/>
          </a:xfrm>
        </p:spPr>
        <p:txBody>
          <a:bodyPr lIns="0" tIns="0" rIns="0" bIns="0" anchor="t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341755" y="6666730"/>
            <a:ext cx="10035360" cy="180000"/>
          </a:xfrm>
        </p:spPr>
        <p:txBody>
          <a:bodyPr lIns="0" tIns="0" rIns="0" bIns="0" anchor="ctr" anchorCtr="0"/>
          <a:lstStyle>
            <a:lvl1pPr>
              <a:spcBef>
                <a:spcPts val="300"/>
              </a:spcBef>
              <a:defRPr sz="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800" dirty="0" smtClean="0">
                <a:solidFill>
                  <a:srgbClr val="FFFFFF"/>
                </a:solidFill>
              </a:rPr>
              <a:t>|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2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36398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914400" rtl="0" eaLnBrk="1" latinLnBrk="0" hangingPunct="1">
              <a:defRPr lang="ru-RU" sz="140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37" name="Текст 2"/>
          <p:cNvSpPr>
            <a:spLocks noGrp="1"/>
          </p:cNvSpPr>
          <p:nvPr>
            <p:ph idx="25" hasCustomPrompt="1"/>
          </p:nvPr>
        </p:nvSpPr>
        <p:spPr>
          <a:xfrm>
            <a:off x="267177" y="1489972"/>
            <a:ext cx="3780000" cy="48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355600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41338" lvl="2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719138" lvl="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38" name="Текст 2"/>
          <p:cNvSpPr>
            <a:spLocks noGrp="1"/>
          </p:cNvSpPr>
          <p:nvPr>
            <p:ph idx="26" hasCustomPrompt="1"/>
          </p:nvPr>
        </p:nvSpPr>
        <p:spPr>
          <a:xfrm>
            <a:off x="4201730" y="1489972"/>
            <a:ext cx="3779999" cy="48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355600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41338" lvl="2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719138" lvl="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39" name="Текст 2"/>
          <p:cNvSpPr>
            <a:spLocks noGrp="1"/>
          </p:cNvSpPr>
          <p:nvPr>
            <p:ph idx="27" hasCustomPrompt="1"/>
          </p:nvPr>
        </p:nvSpPr>
        <p:spPr>
          <a:xfrm>
            <a:off x="8140382" y="1489972"/>
            <a:ext cx="3780000" cy="48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355600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41338" lvl="2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719138" lvl="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6" y="82326"/>
            <a:ext cx="1044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4201730" y="1058054"/>
            <a:ext cx="3780000" cy="4318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6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8141190" y="1058054"/>
            <a:ext cx="3780000" cy="4318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6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66843" y="1058054"/>
            <a:ext cx="3780000" cy="432000"/>
          </a:xfr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6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329512"/>
            <a:ext cx="11664950" cy="324000"/>
          </a:xfrm>
        </p:spPr>
        <p:txBody>
          <a:bodyPr lIns="0" tIns="0" rIns="0" bIns="0" anchor="t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341755" y="6666730"/>
            <a:ext cx="10035360" cy="180000"/>
          </a:xfrm>
        </p:spPr>
        <p:txBody>
          <a:bodyPr lIns="0" tIns="0" rIns="0" bIns="0" anchor="ctr" anchorCtr="0"/>
          <a:lstStyle>
            <a:lvl1pPr>
              <a:spcBef>
                <a:spcPts val="300"/>
              </a:spcBef>
              <a:defRPr sz="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800" dirty="0" smtClean="0">
                <a:solidFill>
                  <a:srgbClr val="FFFFFF"/>
                </a:solidFill>
              </a:rPr>
              <a:t>|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5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4914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914400" rtl="0" eaLnBrk="1" latinLnBrk="0" hangingPunct="1">
              <a:defRPr lang="ru-RU" sz="140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36" name="Текст 2"/>
          <p:cNvSpPr>
            <a:spLocks noGrp="1"/>
          </p:cNvSpPr>
          <p:nvPr>
            <p:ph idx="22" hasCustomPrompt="1"/>
          </p:nvPr>
        </p:nvSpPr>
        <p:spPr>
          <a:xfrm>
            <a:off x="265384" y="1496027"/>
            <a:ext cx="3742142" cy="381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355600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41338" lvl="2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719138" lvl="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40" name="Текст 2"/>
          <p:cNvSpPr>
            <a:spLocks noGrp="1"/>
          </p:cNvSpPr>
          <p:nvPr>
            <p:ph idx="33" hasCustomPrompt="1"/>
          </p:nvPr>
        </p:nvSpPr>
        <p:spPr>
          <a:xfrm>
            <a:off x="4205666" y="1496027"/>
            <a:ext cx="3741616" cy="381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355600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41338" lvl="2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719138" lvl="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41" name="Текст 2"/>
          <p:cNvSpPr>
            <a:spLocks noGrp="1"/>
          </p:cNvSpPr>
          <p:nvPr>
            <p:ph idx="34" hasCustomPrompt="1"/>
          </p:nvPr>
        </p:nvSpPr>
        <p:spPr>
          <a:xfrm>
            <a:off x="8167412" y="1496027"/>
            <a:ext cx="3761396" cy="381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355600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41338" lvl="2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</a:pPr>
            <a:r>
              <a:rPr lang="ru-RU" dirty="0" smtClean="0"/>
              <a:t>Третий уровень</a:t>
            </a:r>
          </a:p>
          <a:p>
            <a:pPr marL="719138" lvl="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Четвертый уровень</a:t>
            </a:r>
          </a:p>
          <a:p>
            <a:pPr lvl="0"/>
            <a:endParaRPr lang="ru-RU" dirty="0" smtClean="0"/>
          </a:p>
        </p:txBody>
      </p:sp>
      <p:sp>
        <p:nvSpPr>
          <p:cNvPr id="43" name="Текст 2"/>
          <p:cNvSpPr>
            <a:spLocks noGrp="1"/>
          </p:cNvSpPr>
          <p:nvPr>
            <p:ph idx="36" hasCustomPrompt="1"/>
          </p:nvPr>
        </p:nvSpPr>
        <p:spPr>
          <a:xfrm>
            <a:off x="262273" y="5373269"/>
            <a:ext cx="3745253" cy="9354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Вывод</a:t>
            </a:r>
          </a:p>
        </p:txBody>
      </p:sp>
      <p:sp>
        <p:nvSpPr>
          <p:cNvPr id="44" name="Текст 2"/>
          <p:cNvSpPr>
            <a:spLocks noGrp="1"/>
          </p:cNvSpPr>
          <p:nvPr>
            <p:ph idx="37" hasCustomPrompt="1"/>
          </p:nvPr>
        </p:nvSpPr>
        <p:spPr>
          <a:xfrm>
            <a:off x="4205666" y="5373270"/>
            <a:ext cx="3737806" cy="9354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Вывод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6" y="82326"/>
            <a:ext cx="1044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268860" y="1058118"/>
            <a:ext cx="3960000" cy="431800"/>
          </a:xfrm>
          <a:prstGeom prst="homePlate">
            <a:avLst/>
          </a:prstGeo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6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210556" y="1058118"/>
            <a:ext cx="3960000" cy="431800"/>
          </a:xfrm>
          <a:prstGeom prst="chevron">
            <a:avLst/>
          </a:prstGeo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6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8178352" y="1058118"/>
            <a:ext cx="3960000" cy="431800"/>
          </a:xfrm>
          <a:prstGeom prst="chevron">
            <a:avLst/>
          </a:prstGeom>
          <a:solidFill>
            <a:srgbClr val="0352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u-RU" sz="1600" dirty="0">
                <a:latin typeface="+mj-lt"/>
              </a:defRPr>
            </a:lvl1pPr>
          </a:lstStyle>
          <a:p>
            <a:pPr lvl="0" algn="ctr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329512"/>
            <a:ext cx="11664950" cy="324000"/>
          </a:xfrm>
        </p:spPr>
        <p:txBody>
          <a:bodyPr lIns="0" tIns="0" rIns="0" bIns="0" anchor="t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46" name="Текст 2"/>
          <p:cNvSpPr>
            <a:spLocks noGrp="1"/>
          </p:cNvSpPr>
          <p:nvPr>
            <p:ph idx="38" hasCustomPrompt="1"/>
          </p:nvPr>
        </p:nvSpPr>
        <p:spPr>
          <a:xfrm>
            <a:off x="8167412" y="5373269"/>
            <a:ext cx="3761396" cy="9354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000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defRPr lang="ru-RU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3550" indent="-285750" algn="l" defTabSz="914400" rtl="0" eaLnBrk="1" latinLnBrk="0" hangingPunct="1">
              <a:lnSpc>
                <a:spcPct val="90000"/>
              </a:lnSpc>
              <a:defRPr lang="ru-RU" sz="16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2pPr>
            <a:lvl3pPr marL="641350" indent="-285750" algn="l" defTabSz="914400" rtl="0" eaLnBrk="1" latinLnBrk="0" hangingPunct="1">
              <a:lnSpc>
                <a:spcPct val="90000"/>
              </a:lnSpc>
              <a:defRPr lang="ru-RU" sz="14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defRPr lang="ru-RU" sz="1200" kern="1200" dirty="0" smtClean="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4pPr>
          </a:lstStyle>
          <a:p>
            <a:pPr lvl="0"/>
            <a:r>
              <a:rPr lang="ru-RU" dirty="0" smtClean="0"/>
              <a:t>Вывод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341755" y="6666730"/>
            <a:ext cx="10035360" cy="180000"/>
          </a:xfrm>
        </p:spPr>
        <p:txBody>
          <a:bodyPr lIns="0" tIns="0" rIns="0" bIns="0" anchor="ctr" anchorCtr="0"/>
          <a:lstStyle>
            <a:lvl1pPr>
              <a:spcBef>
                <a:spcPts val="300"/>
              </a:spcBef>
              <a:defRPr sz="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800" dirty="0" smtClean="0">
                <a:solidFill>
                  <a:srgbClr val="FFFFFF"/>
                </a:solidFill>
              </a:rPr>
              <a:t>|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0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текстовы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9815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3525" y="1052513"/>
            <a:ext cx="11664950" cy="5256212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algn="r" defTabSz="914400" rtl="0" eaLnBrk="1" latinLnBrk="0" hangingPunct="1">
              <a:defRPr lang="ru-RU" sz="140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61256" y="82326"/>
            <a:ext cx="10440000" cy="215900"/>
          </a:xfrm>
        </p:spPr>
        <p:txBody>
          <a:bodyPr lIns="0" tIns="0" rIns="0" bIns="18000" anchor="b" anchorCtr="0">
            <a:normAutofit/>
          </a:bodyPr>
          <a:lstStyle>
            <a:lvl1pPr>
              <a:spcBef>
                <a:spcPts val="0"/>
              </a:spcBef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329512"/>
            <a:ext cx="11664950" cy="324000"/>
          </a:xfrm>
        </p:spPr>
        <p:txBody>
          <a:bodyPr lIns="0" tIns="0" rIns="0" bIns="0" anchor="t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341755" y="6666730"/>
            <a:ext cx="10035360" cy="180000"/>
          </a:xfrm>
        </p:spPr>
        <p:txBody>
          <a:bodyPr lIns="0" tIns="0" rIns="0" bIns="0" anchor="ctr" anchorCtr="0"/>
          <a:lstStyle>
            <a:lvl1pPr>
              <a:spcBef>
                <a:spcPts val="300"/>
              </a:spcBef>
              <a:defRPr sz="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Конфиденциально </a:t>
            </a:r>
            <a:r>
              <a:rPr lang="en-US" sz="800" dirty="0" smtClean="0">
                <a:solidFill>
                  <a:srgbClr val="FFFFFF"/>
                </a:solidFill>
              </a:rPr>
              <a:t>| </a:t>
            </a:r>
            <a:r>
              <a:rPr lang="ru-RU" sz="800" dirty="0" smtClean="0">
                <a:solidFill>
                  <a:srgbClr val="FFFFFF"/>
                </a:solidFill>
                <a:cs typeface="Arial" pitchFamily="34" charset="0"/>
              </a:rPr>
              <a:t>Для внутреннего использования </a:t>
            </a:r>
            <a:r>
              <a:rPr lang="en-US" sz="800" dirty="0" smtClean="0">
                <a:solidFill>
                  <a:srgbClr val="FFFFFF"/>
                </a:solidFill>
              </a:rPr>
              <a:t>|</a:t>
            </a:r>
            <a:r>
              <a:rPr lang="ru-RU" sz="800" dirty="0" smtClean="0">
                <a:solidFill>
                  <a:srgbClr val="FFFFFF"/>
                </a:solidFill>
              </a:rPr>
              <a:t> Предварительная версия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0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-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6" descr="C:\Users\p.kornev\Desktop\Новая папка\Soderzhanie - Blue 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692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50802" y="6627984"/>
            <a:ext cx="12192000" cy="2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Россия, 1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31000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, Москва, Варшавское шоссе, 37</a:t>
            </a:r>
            <a:r>
              <a:rPr lang="ru-RU" sz="1000" baseline="0" dirty="0" smtClean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+7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(495) 956-20-67</a:t>
            </a:r>
            <a:r>
              <a:rPr lang="ru-RU" sz="1000" baseline="0" dirty="0" smtClean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+7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(495) 956-99-51</a:t>
            </a:r>
            <a:r>
              <a:rPr lang="ru-RU" sz="1000" baseline="0" dirty="0" smtClean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www.russianpost.ru</a:t>
            </a:r>
            <a:r>
              <a:rPr lang="ru-RU" sz="1000" baseline="0" dirty="0" smtClean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ru-RU" sz="1000" dirty="0" err="1" smtClean="0">
                <a:solidFill>
                  <a:schemeClr val="bg1"/>
                </a:solidFill>
                <a:latin typeface="+mj-lt"/>
              </a:rPr>
              <a:t>inbox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@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russianpost.ru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5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13" y="6643503"/>
            <a:ext cx="167717" cy="2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34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92" y="6659381"/>
            <a:ext cx="168125" cy="1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0"/>
          <p:cNvPicPr>
            <a:picLocks noChangeAspect="1" noChangeArrowheads="1"/>
          </p:cNvPicPr>
          <p:nvPr userDrawn="1"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18" l="0" r="94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67" y="6652260"/>
            <a:ext cx="180761" cy="18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7" descr="C:\Users\p.kornev\Desktop\envelope-icon-aiga-mail1.pn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9180" y1="38462" x2="49180" y2="38462"/>
                        <a14:backgroundMark x1="49180" y1="63462" x2="49180" y2="63462"/>
                        <a14:backgroundMark x1="72131" y1="51923" x2="72131" y2="51923"/>
                        <a14:backgroundMark x1="29508" y1="51923" x2="29508" y2="51923"/>
                        <a14:backgroundMark x1="40385" y1="66667" x2="44231" y2="66667"/>
                        <a14:backgroundMark x1="59615" y1="66667" x2="55769" y2="66667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400" y="6635328"/>
            <a:ext cx="247463" cy="2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0" b="98000" l="0" r="100000">
                        <a14:backgroundMark x1="21739" y1="48000" x2="21739" y2="48000"/>
                        <a14:backgroundMark x1="44928" y1="34000" x2="44928" y2="34000"/>
                        <a14:backgroundMark x1="43478" y1="30000" x2="55072" y2="26000"/>
                        <a14:backgroundMark x1="81159" y1="54000" x2="79710" y2="40000"/>
                        <a14:backgroundMark x1="66667" y1="74000" x2="47826" y2="74000"/>
                        <a14:backgroundMark x1="18841" y1="56000" x2="21739" y2="380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412" y="6687319"/>
            <a:ext cx="180000" cy="1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2" descr="C:\Users\p.kornev\Desktop\Новая папка\FAX.png"/>
          <p:cNvPicPr>
            <a:picLocks noChangeAspect="1" noChangeArrowheads="1"/>
          </p:cNvPicPr>
          <p:nvPr userDrawn="1"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6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72" y="6659381"/>
            <a:ext cx="215092" cy="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840520" y="5377086"/>
            <a:ext cx="2082715" cy="612000"/>
          </a:xfrm>
          <a:prstGeom prst="rect">
            <a:avLst/>
          </a:prstGeom>
        </p:spPr>
        <p:txBody>
          <a:bodyPr lIns="90000" tIns="0" rIns="90000" bIns="0" anchor="ctr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Конфиденциально</a:t>
            </a:r>
            <a:endParaRPr lang="en-US" dirty="0" smtClean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920765" y="1861638"/>
            <a:ext cx="8280000" cy="324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223739" y="1981820"/>
            <a:ext cx="7697759" cy="23094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600" baseline="0">
                <a:solidFill>
                  <a:srgbClr val="2E508E"/>
                </a:solidFill>
                <a:latin typeface="+mj-lt"/>
              </a:defRPr>
            </a:lvl1pPr>
            <a:lvl2pPr marL="800100" indent="-342900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257300" indent="-342900" algn="l">
              <a:buFontTx/>
              <a:buChar char="–"/>
              <a:defRPr>
                <a:solidFill>
                  <a:schemeClr val="tx1"/>
                </a:solidFill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Тема презентации</a:t>
            </a:r>
            <a:endParaRPr lang="en-US" dirty="0" smtClean="0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23740" y="4404284"/>
            <a:ext cx="5544770" cy="617196"/>
          </a:xfrm>
          <a:prstGeom prst="rect">
            <a:avLst/>
          </a:prstGeom>
        </p:spPr>
        <p:txBody>
          <a:bodyPr lIns="90000" tIns="0" rIns="0" bIns="0"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2000" b="0" baseline="0">
                <a:solidFill>
                  <a:srgbClr val="2E508E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Содержание презентации</a:t>
            </a:r>
            <a:endParaRPr lang="en-US" dirty="0" smtClean="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-10722" y="1864634"/>
            <a:ext cx="3780000" cy="324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" y="1909264"/>
            <a:ext cx="3122738" cy="317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-11897" y="1861639"/>
            <a:ext cx="3779999" cy="324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Фото в соответствии</a:t>
            </a:r>
            <a:br>
              <a:rPr lang="ru-RU" dirty="0" smtClean="0"/>
            </a:br>
            <a:r>
              <a:rPr lang="ru-RU" dirty="0" smtClean="0"/>
              <a:t> с целями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90mm x 105mm</a:t>
            </a:r>
            <a:endParaRPr lang="ru-RU" dirty="0" smtClean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65910"/>
            <a:ext cx="3600000" cy="7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Логотип партнера/контрагента</a:t>
            </a:r>
          </a:p>
          <a:p>
            <a:pPr lvl="0"/>
            <a:r>
              <a:rPr lang="ru-RU" dirty="0" smtClean="0"/>
              <a:t>20</a:t>
            </a:r>
            <a:r>
              <a:rPr lang="en-US" dirty="0" smtClean="0"/>
              <a:t>mm x 100mm</a:t>
            </a:r>
            <a:endParaRPr lang="ru-RU" dirty="0" smtClean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832900" y="4404285"/>
            <a:ext cx="2088599" cy="61719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fld id="{248E4262-1481-4935-BB54-62A0C92B4923}" type="datetime4">
              <a:rPr lang="ru-RU" smtClean="0"/>
              <a:t>26 марта 2015 г.</a:t>
            </a:fld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rgbClr val="0051A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81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-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89266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78" name="Picture 26" descr="C:\Users\p.kornev\Desktop\Новая папка\Soderzhanie - Blue 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3927233" y="1052512"/>
            <a:ext cx="7992775" cy="7202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35092" y="1988800"/>
            <a:ext cx="7992000" cy="42484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defRPr sz="2400" b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ru-RU" dirty="0" smtClean="0"/>
              <a:t>Раздел 1………………………………………………………</a:t>
            </a:r>
            <a:r>
              <a:rPr lang="en-US" dirty="0" smtClean="0"/>
              <a:t>……………………….1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Раздел 2 ………………………………………………………</a:t>
            </a:r>
            <a:r>
              <a:rPr lang="en-US" dirty="0" smtClean="0"/>
              <a:t>………………………5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Раздел 3 ………………………………………………………</a:t>
            </a:r>
            <a:r>
              <a:rPr lang="en-US" dirty="0" smtClean="0"/>
              <a:t>………………………7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47667" y="6665718"/>
            <a:ext cx="480808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rgbClr val="0051A1"/>
                </a:solidFill>
                <a:latin typeface="+mj-lt"/>
              </a:defRPr>
            </a:lvl1pPr>
          </a:lstStyle>
          <a:p>
            <a:fld id="{B4D1820B-1517-48C1-A72F-FDB450F5A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9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11.bin"/><Relationship Id="rId5" Type="http://schemas.openxmlformats.org/officeDocument/2006/relationships/tags" Target="../tags/tag12.xml"/><Relationship Id="rId4" Type="http://schemas.openxmlformats.org/officeDocument/2006/relationships/vmlDrawing" Target="../drawings/vmlDrawing1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1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vmlDrawing" Target="../drawings/vmlDrawing14.v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24.bin"/><Relationship Id="rId5" Type="http://schemas.openxmlformats.org/officeDocument/2006/relationships/tags" Target="../tags/tag25.xml"/><Relationship Id="rId4" Type="http://schemas.openxmlformats.org/officeDocument/2006/relationships/vmlDrawing" Target="../drawings/vmlDrawing2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065277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99" name="Picture 127" descr="C:\Users\p.kornev\Desktop\Новая папка\Slide back s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319" y="1052513"/>
            <a:ext cx="11673156" cy="5173976"/>
          </a:xfrm>
          <a:prstGeom prst="rect">
            <a:avLst/>
          </a:prstGeom>
        </p:spPr>
        <p:txBody>
          <a:bodyPr vert="horz" lIns="9000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57474" y="326037"/>
            <a:ext cx="104440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 txBox="1">
            <a:spLocks/>
          </p:cNvSpPr>
          <p:nvPr userDrawn="1"/>
        </p:nvSpPr>
        <p:spPr>
          <a:xfrm>
            <a:off x="261255" y="6669620"/>
            <a:ext cx="11137379" cy="1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800" kern="1200" baseline="0">
                <a:solidFill>
                  <a:schemeClr val="bg1"/>
                </a:solidFill>
                <a:latin typeface="HelveticaNeueCy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–"/>
              <a:defRPr sz="2000" kern="120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Cy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© </a:t>
            </a:r>
            <a:r>
              <a:rPr lang="ru-RU" dirty="0" smtClean="0">
                <a:solidFill>
                  <a:srgbClr val="FFFFFF"/>
                </a:solidFill>
                <a:latin typeface="+mj-lt"/>
              </a:rPr>
              <a:t>ФГУП «Почта России»</a:t>
            </a:r>
            <a:endParaRPr lang="ru-RU" dirty="0" smtClean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7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50" r:id="rId2"/>
    <p:sldLayoutId id="2147483699" r:id="rId3"/>
    <p:sldLayoutId id="2147483668" r:id="rId4"/>
    <p:sldLayoutId id="2147483660" r:id="rId5"/>
    <p:sldLayoutId id="2147483669" r:id="rId6"/>
    <p:sldLayoutId id="214748366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HelveticaNeueCyr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541338" indent="-18573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Tx/>
        <a:buChar char="–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7191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Cy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05188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4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NeueCyr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NeueCyr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NeueCyr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Cyr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NeueCyr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NeueCyr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02138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12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NeueCyr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560341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3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1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7" r:id="rId2"/>
    <p:sldLayoutId id="2147483680" r:id="rId3"/>
    <p:sldLayoutId id="2147483678" r:id="rId4"/>
    <p:sldLayoutId id="214748367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NeueCyr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NeueCyr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NeueCyr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Cyr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NeueCyr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NeueCyr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935164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r>
              <a:rPr lang="ru-RU" dirty="0" smtClean="0"/>
              <a:t> апреля </a:t>
            </a:r>
            <a:r>
              <a:rPr lang="ru-RU" dirty="0" smtClean="0"/>
              <a:t>2015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Почта России</a:t>
            </a:r>
          </a:p>
          <a:p>
            <a:r>
              <a:rPr lang="ru-RU" dirty="0" smtClean="0"/>
              <a:t>на рынке финансовых услуг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220" y="5373270"/>
            <a:ext cx="60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Владимир Салахутдинов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Заместитель Генерального директора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0845537" y="6665718"/>
            <a:ext cx="480808" cy="180000"/>
          </a:xfrm>
        </p:spPr>
        <p:txBody>
          <a:bodyPr/>
          <a:lstStyle/>
          <a:p>
            <a:fld id="{B4D1820B-1517-48C1-A72F-FDB450F5A19B}" type="slidenum">
              <a:rPr lang="ru-RU" sz="1800" smtClean="0">
                <a:solidFill>
                  <a:srgbClr val="0070C0"/>
                </a:solidFill>
              </a:rPr>
              <a:pPr/>
              <a:t>2</a:t>
            </a:fld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4425" y="1302660"/>
            <a:ext cx="2664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34%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9669" y="1463977"/>
            <a:ext cx="761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Доля доходов от финансовых услуг в доходах Почты России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</p:spPr>
        <p:txBody>
          <a:bodyPr/>
          <a:lstStyle/>
          <a:p>
            <a:r>
              <a:rPr lang="ru-RU" dirty="0" smtClean="0"/>
              <a:t>Сегмент финансовых услуг  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11"/>
          </p:nvPr>
        </p:nvSpPr>
        <p:spPr>
          <a:xfrm>
            <a:off x="261256" y="82326"/>
            <a:ext cx="10440000" cy="215900"/>
          </a:xfrm>
        </p:spPr>
        <p:txBody>
          <a:bodyPr/>
          <a:lstStyle/>
          <a:p>
            <a:r>
              <a:rPr lang="ru-RU" dirty="0" smtClean="0"/>
              <a:t>Почта России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79119" y="2332847"/>
            <a:ext cx="2664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95%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1225" y="2515662"/>
            <a:ext cx="761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Населения России имеют почтовое отделение в шаговой доступности 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9637" y="5437353"/>
            <a:ext cx="2664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60 млн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86999" y="5676380"/>
            <a:ext cx="761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Количество клиентов финансовых услуг Почты России в год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7468" y="3374770"/>
            <a:ext cx="2664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42 </a:t>
            </a:r>
            <a:r>
              <a:rPr lang="ru-RU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тыс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58721" y="3562990"/>
            <a:ext cx="761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Отделений, где предоставляются финансовые услуги 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468" y="4404934"/>
            <a:ext cx="27298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100 </a:t>
            </a:r>
            <a:r>
              <a:rPr lang="ru-RU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тыс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8721" y="4670443"/>
            <a:ext cx="761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Почтальонов с возможностью выполнения функции продавца услуг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2907971" y="1487147"/>
            <a:ext cx="504070" cy="64809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2907971" y="2419605"/>
            <a:ext cx="504070" cy="64809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2907972" y="3421410"/>
            <a:ext cx="504070" cy="64809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2907973" y="4498344"/>
            <a:ext cx="504070" cy="64809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2907971" y="5544451"/>
            <a:ext cx="504070" cy="64809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</p:spPr>
        <p:txBody>
          <a:bodyPr/>
          <a:lstStyle/>
          <a:p>
            <a:r>
              <a:rPr lang="ru-RU" dirty="0" smtClean="0"/>
              <a:t>Сегмент финансовых услуг  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11"/>
          </p:nvPr>
        </p:nvSpPr>
        <p:spPr>
          <a:xfrm>
            <a:off x="261256" y="82326"/>
            <a:ext cx="10440000" cy="215900"/>
          </a:xfrm>
        </p:spPr>
        <p:txBody>
          <a:bodyPr/>
          <a:lstStyle/>
          <a:p>
            <a:r>
              <a:rPr lang="ru-RU" dirty="0" smtClean="0"/>
              <a:t>Почта России 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93680140"/>
              </p:ext>
            </p:extLst>
          </p:nvPr>
        </p:nvGraphicFramePr>
        <p:xfrm>
          <a:off x="4970" y="1340710"/>
          <a:ext cx="6008270" cy="4653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68464" y="1929703"/>
            <a:ext cx="544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Организация финансовых окон</a:t>
            </a:r>
            <a:r>
              <a:rPr lang="en-US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/</a:t>
            </a: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зон в почтовых отделениях</a:t>
            </a:r>
          </a:p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8235" y="2270107"/>
            <a:ext cx="54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Изменение системы мотивации операторов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3429" y="2607414"/>
            <a:ext cx="54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Введение института продавцов - консультантов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8234" y="2964772"/>
            <a:ext cx="54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Расширение контрактной базы получателей платежей 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870" y="4102285"/>
            <a:ext cx="54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Организация продаж финансовых услуг </a:t>
            </a:r>
            <a:r>
              <a:rPr lang="en-US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on-line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721982" y="1989267"/>
            <a:ext cx="216030" cy="2160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715405" y="2307014"/>
            <a:ext cx="216030" cy="2160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729692" y="2683130"/>
            <a:ext cx="216030" cy="2160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729078" y="3049410"/>
            <a:ext cx="216030" cy="2160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729692" y="3424361"/>
            <a:ext cx="216030" cy="2160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729692" y="4174975"/>
            <a:ext cx="216030" cy="2160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715405" y="4561800"/>
            <a:ext cx="216030" cy="2160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84870" y="4475874"/>
            <a:ext cx="54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Запуск системы денежных переводов в СНГ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754379" y="5524549"/>
            <a:ext cx="216030" cy="21603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9586" y="3348110"/>
            <a:ext cx="5383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51A0"/>
                </a:solidFill>
                <a:latin typeface="Arial Narrow" panose="020B0606020202030204" pitchFamily="34" charset="0"/>
              </a:rPr>
              <a:t>Сокращение линейки агентских </a:t>
            </a: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продуктов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721982" y="3808695"/>
            <a:ext cx="216030" cy="2160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53429" y="3710921"/>
            <a:ext cx="5383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Переход к </a:t>
            </a:r>
            <a:r>
              <a:rPr lang="en-US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“</a:t>
            </a: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коробочным</a:t>
            </a:r>
            <a:r>
              <a:rPr lang="en-US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”</a:t>
            </a: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 продуктовым решениям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1441" y="5465723"/>
            <a:ext cx="54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Внедрение новой технологической платформы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1441" y="5804277"/>
            <a:ext cx="54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Оснащение почтальонов мобильными терминалами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5754379" y="5877027"/>
            <a:ext cx="216030" cy="21603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93313" y="1446012"/>
            <a:ext cx="63612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2014</a:t>
            </a:r>
            <a:r>
              <a:rPr lang="ru-RU" sz="1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[</a:t>
            </a:r>
            <a:r>
              <a:rPr lang="ru-RU" sz="1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реализованные мероприятия</a:t>
            </a:r>
            <a:r>
              <a:rPr lang="en-US" sz="1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]</a:t>
            </a:r>
            <a:endParaRPr lang="ru-RU" sz="1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60994" y="5051970"/>
            <a:ext cx="19442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2015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2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26853" y="6721094"/>
            <a:ext cx="480808" cy="180000"/>
          </a:xfrm>
        </p:spPr>
        <p:txBody>
          <a:bodyPr/>
          <a:lstStyle/>
          <a:p>
            <a:fld id="{B4D1820B-1517-48C1-A72F-FDB450F5A19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262273" y="333737"/>
            <a:ext cx="10438082" cy="540000"/>
          </a:xfrm>
        </p:spPr>
        <p:txBody>
          <a:bodyPr/>
          <a:lstStyle/>
          <a:p>
            <a:r>
              <a:rPr lang="ru-RU" dirty="0" smtClean="0"/>
              <a:t>Сегмент финансовых услуг  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11"/>
          </p:nvPr>
        </p:nvSpPr>
        <p:spPr>
          <a:xfrm>
            <a:off x="261256" y="82326"/>
            <a:ext cx="10440000" cy="215900"/>
          </a:xfrm>
        </p:spPr>
        <p:txBody>
          <a:bodyPr/>
          <a:lstStyle/>
          <a:p>
            <a:r>
              <a:rPr lang="ru-RU" dirty="0" smtClean="0"/>
              <a:t>Почта России 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104765601"/>
              </p:ext>
            </p:extLst>
          </p:nvPr>
        </p:nvGraphicFramePr>
        <p:xfrm>
          <a:off x="4970" y="1340710"/>
          <a:ext cx="6008270" cy="4653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6493027" y="5215817"/>
            <a:ext cx="18712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60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7968260" y="5576933"/>
            <a:ext cx="504070" cy="286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091549" y="5212055"/>
            <a:ext cx="18712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10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6" name="Штриховая стрелка вправо 65"/>
          <p:cNvSpPr/>
          <p:nvPr/>
        </p:nvSpPr>
        <p:spPr>
          <a:xfrm rot="20098797">
            <a:off x="4705592" y="3744084"/>
            <a:ext cx="1296180" cy="1152160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6096000" y="1953340"/>
            <a:ext cx="5860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Время оформления – не более 5 минут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Средний чек не более 1000 руб.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Продукт, потребность в котором заранее сформирована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Потенциал дохода от продажи течение 3-х лет – 1 млрд. руб.</a:t>
            </a:r>
          </a:p>
          <a:p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0" y="3688177"/>
            <a:ext cx="586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Федеральный или макрорегиональный охват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Ресурсы для обучения розницы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1A0"/>
                </a:solidFill>
                <a:latin typeface="Arial Narrow" panose="020B0606020202030204" pitchFamily="34" charset="0"/>
              </a:rPr>
              <a:t>Маркетинговая программа для продвижения</a:t>
            </a:r>
            <a:endParaRPr lang="ru-RU" sz="1600" b="1" dirty="0">
              <a:solidFill>
                <a:srgbClr val="0051A0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090386" y="1475243"/>
            <a:ext cx="63612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 ПРОДУКТАХ</a:t>
            </a:r>
            <a:endParaRPr lang="ru-RU" sz="1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148231" y="3255178"/>
            <a:ext cx="28056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 ПАРТНЕРАХ</a:t>
            </a:r>
            <a:endParaRPr lang="ru-RU" sz="1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8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D1820B-1517-48C1-A72F-FDB450F5A19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31630" y="3356990"/>
            <a:ext cx="63612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3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5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Рабочие слайды">
  <a:themeElements>
    <a:clrScheme name="ФГУП &quot;Почта России&quot;">
      <a:dk1>
        <a:sysClr val="windowText" lastClr="000000"/>
      </a:dk1>
      <a:lt1>
        <a:srgbClr val="FFFFFF"/>
      </a:lt1>
      <a:dk2>
        <a:srgbClr val="002060"/>
      </a:dk2>
      <a:lt2>
        <a:srgbClr val="FFFF00"/>
      </a:lt2>
      <a:accent1>
        <a:srgbClr val="0051A0"/>
      </a:accent1>
      <a:accent2>
        <a:srgbClr val="3299D4"/>
      </a:accent2>
      <a:accent3>
        <a:srgbClr val="D8C793"/>
      </a:accent3>
      <a:accent4>
        <a:srgbClr val="F8981D"/>
      </a:accent4>
      <a:accent5>
        <a:srgbClr val="ED1B2E"/>
      </a:accent5>
      <a:accent6>
        <a:srgbClr val="C3BAB7"/>
      </a:accent6>
      <a:hlink>
        <a:srgbClr val="000099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держание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азделитель раздела">
  <a:themeElements>
    <a:clrScheme name="Другая 1">
      <a:dk1>
        <a:sysClr val="windowText" lastClr="000000"/>
      </a:dk1>
      <a:lt1>
        <a:sysClr val="window" lastClr="FFFFFF"/>
      </a:lt1>
      <a:dk2>
        <a:srgbClr val="0000CC"/>
      </a:dk2>
      <a:lt2>
        <a:srgbClr val="000066"/>
      </a:lt2>
      <a:accent1>
        <a:srgbClr val="3366CC"/>
      </a:accent1>
      <a:accent2>
        <a:srgbClr val="0099FF"/>
      </a:accent2>
      <a:accent3>
        <a:srgbClr val="CDEAFF"/>
      </a:accent3>
      <a:accent4>
        <a:srgbClr val="FF0000"/>
      </a:accent4>
      <a:accent5>
        <a:srgbClr val="FF9933"/>
      </a:accent5>
      <a:accent6>
        <a:srgbClr val="FFFF00"/>
      </a:accent6>
      <a:hlink>
        <a:srgbClr val="EEECE1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Фина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65104</TotalTime>
  <Words>214</Words>
  <Application>Microsoft Office PowerPoint</Application>
  <PresentationFormat>Широкоэкранный</PresentationFormat>
  <Paragraphs>59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Arial Narrow</vt:lpstr>
      <vt:lpstr>Calibri</vt:lpstr>
      <vt:lpstr>HelveticaNeueCyr</vt:lpstr>
      <vt:lpstr>Wingdings</vt:lpstr>
      <vt:lpstr>Рабочие слайды</vt:lpstr>
      <vt:lpstr>Титульный слайд </vt:lpstr>
      <vt:lpstr>Содержание </vt:lpstr>
      <vt:lpstr>Разделитель раздела</vt:lpstr>
      <vt:lpstr>Финальный слайд</vt:lpstr>
      <vt:lpstr>think-cell Slide</vt:lpstr>
      <vt:lpstr>21 апреля 2015 г.</vt:lpstr>
      <vt:lpstr>Сегмент финансовых услуг  </vt:lpstr>
      <vt:lpstr>Сегмент финансовых услуг  </vt:lpstr>
      <vt:lpstr>Сегмент финансовых услуг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Корнев Павел Николаевич</dc:creator>
  <cp:lastModifiedBy>Салахутдинов Владимир Наилевич</cp:lastModifiedBy>
  <cp:revision>944</cp:revision>
  <cp:lastPrinted>2015-03-23T11:02:18Z</cp:lastPrinted>
  <dcterms:created xsi:type="dcterms:W3CDTF">2013-06-07T19:57:48Z</dcterms:created>
  <dcterms:modified xsi:type="dcterms:W3CDTF">2015-04-21T07:41:38Z</dcterms:modified>
</cp:coreProperties>
</file>