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8" r:id="rId2"/>
    <p:sldId id="286" r:id="rId3"/>
    <p:sldId id="261" r:id="rId4"/>
    <p:sldId id="308" r:id="rId5"/>
    <p:sldId id="293" r:id="rId6"/>
    <p:sldId id="309" r:id="rId7"/>
    <p:sldId id="310" r:id="rId8"/>
    <p:sldId id="282" r:id="rId9"/>
    <p:sldId id="283" r:id="rId10"/>
    <p:sldId id="284" r:id="rId11"/>
    <p:sldId id="285" r:id="rId12"/>
    <p:sldId id="311" r:id="rId13"/>
    <p:sldId id="312" r:id="rId14"/>
    <p:sldId id="313" r:id="rId15"/>
    <p:sldId id="296" r:id="rId16"/>
    <p:sldId id="314" r:id="rId17"/>
    <p:sldId id="297" r:id="rId18"/>
  </p:sldIdLst>
  <p:sldSz cx="9144000" cy="6858000" type="screen4x3"/>
  <p:notesSz cx="6858000" cy="99456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 varScale="1">
        <p:scale>
          <a:sx n="64" d="100"/>
          <a:sy n="64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wel\Documents\Prezentacje%20ZBP\Wykresy%20do%20prezentacji%2020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wel\Documents\Prezentacje%20ZBP\Wykresy%20do%20prezentacji%20201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wel\Documents\Prezentacje%20ZBP\Wykresy%20do%20prezentacji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Foreign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Arkusz1!$C$28:$H$28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Arkusz1!$C$26:$H$26</c:f>
              <c:numCache>
                <c:formatCode>General</c:formatCode>
                <c:ptCount val="6"/>
                <c:pt idx="0">
                  <c:v>70.900000000000006</c:v>
                </c:pt>
                <c:pt idx="1">
                  <c:v>72.3</c:v>
                </c:pt>
                <c:pt idx="2">
                  <c:v>68.099999999999994</c:v>
                </c:pt>
                <c:pt idx="3">
                  <c:v>66.2</c:v>
                </c:pt>
                <c:pt idx="4">
                  <c:v>65</c:v>
                </c:pt>
                <c:pt idx="5">
                  <c:v>62.5</c:v>
                </c:pt>
              </c:numCache>
            </c:numRef>
          </c:val>
        </c:ser>
        <c:ser>
          <c:idx val="1"/>
          <c:order val="1"/>
          <c:tx>
            <c:v>Domestic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Arkusz1!$C$28:$H$28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Arkusz1!$C$29:$H$29</c:f>
              <c:numCache>
                <c:formatCode>General</c:formatCode>
                <c:ptCount val="6"/>
                <c:pt idx="0">
                  <c:v>29.1</c:v>
                </c:pt>
                <c:pt idx="1">
                  <c:v>27.7</c:v>
                </c:pt>
                <c:pt idx="2">
                  <c:v>31.9</c:v>
                </c:pt>
                <c:pt idx="3">
                  <c:v>33.799999999999997</c:v>
                </c:pt>
                <c:pt idx="4">
                  <c:v>35</c:v>
                </c:pt>
                <c:pt idx="5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26752"/>
        <c:axId val="92028288"/>
      </c:barChart>
      <c:catAx>
        <c:axId val="920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028288"/>
        <c:crosses val="autoZero"/>
        <c:auto val="1"/>
        <c:lblAlgn val="ctr"/>
        <c:lblOffset val="100"/>
        <c:noMultiLvlLbl val="0"/>
      </c:catAx>
      <c:valAx>
        <c:axId val="9202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02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Arkusz3!$G$8:$R$8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09 /2012</c:v>
                </c:pt>
                <c:pt idx="10">
                  <c:v>12/2012</c:v>
                </c:pt>
                <c:pt idx="11">
                  <c:v>12/2013</c:v>
                </c:pt>
              </c:strCache>
            </c:strRef>
          </c:cat>
          <c:val>
            <c:numRef>
              <c:f>Arkusz3!$G$9:$R$9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Arkusz3!$G$8:$R$8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09 /2012</c:v>
                </c:pt>
                <c:pt idx="10">
                  <c:v>12/2012</c:v>
                </c:pt>
                <c:pt idx="11">
                  <c:v>12/2013</c:v>
                </c:pt>
              </c:strCache>
            </c:strRef>
          </c:cat>
          <c:val>
            <c:numRef>
              <c:f>Arkusz3!$G$10:$R$10</c:f>
              <c:numCache>
                <c:formatCode>General</c:formatCode>
                <c:ptCount val="12"/>
                <c:pt idx="0">
                  <c:v>21.2</c:v>
                </c:pt>
                <c:pt idx="1">
                  <c:v>14.9</c:v>
                </c:pt>
                <c:pt idx="2">
                  <c:v>11</c:v>
                </c:pt>
                <c:pt idx="3">
                  <c:v>7.4</c:v>
                </c:pt>
                <c:pt idx="4">
                  <c:v>5.2</c:v>
                </c:pt>
                <c:pt idx="5">
                  <c:v>4.5999999999999996</c:v>
                </c:pt>
                <c:pt idx="6">
                  <c:v>6.6</c:v>
                </c:pt>
                <c:pt idx="7">
                  <c:v>7.8</c:v>
                </c:pt>
                <c:pt idx="8">
                  <c:v>7.3</c:v>
                </c:pt>
                <c:pt idx="9">
                  <c:v>7.7</c:v>
                </c:pt>
                <c:pt idx="10">
                  <c:v>7.7</c:v>
                </c:pt>
                <c:pt idx="11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72448"/>
        <c:axId val="138637696"/>
      </c:barChart>
      <c:catAx>
        <c:axId val="1384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637696"/>
        <c:crosses val="autoZero"/>
        <c:auto val="1"/>
        <c:lblAlgn val="ctr"/>
        <c:lblOffset val="100"/>
        <c:noMultiLvlLbl val="0"/>
      </c:catAx>
      <c:valAx>
        <c:axId val="13863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7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Arkusz2!$F$158:$G$158</c:f>
              <c:strCache>
                <c:ptCount val="1"/>
                <c:pt idx="0">
                  <c:v>enterprises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Arkusz2!$H$157:$P$157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03.2014</c:v>
                </c:pt>
              </c:strCache>
            </c:strRef>
          </c:cat>
          <c:val>
            <c:numRef>
              <c:f>Arkusz2!$H$158:$P$158</c:f>
              <c:numCache>
                <c:formatCode>0.0</c:formatCode>
                <c:ptCount val="9"/>
                <c:pt idx="0">
                  <c:v>125.886</c:v>
                </c:pt>
                <c:pt idx="1">
                  <c:v>144.857</c:v>
                </c:pt>
                <c:pt idx="2">
                  <c:v>149.14500000000001</c:v>
                </c:pt>
                <c:pt idx="3">
                  <c:v>165.125</c:v>
                </c:pt>
                <c:pt idx="4">
                  <c:v>182.78100000000001</c:v>
                </c:pt>
                <c:pt idx="5">
                  <c:v>205.964</c:v>
                </c:pt>
                <c:pt idx="6">
                  <c:v>191.26</c:v>
                </c:pt>
                <c:pt idx="7">
                  <c:v>209.7</c:v>
                </c:pt>
                <c:pt idx="8">
                  <c:v>197.2</c:v>
                </c:pt>
              </c:numCache>
            </c:numRef>
          </c:val>
        </c:ser>
        <c:ser>
          <c:idx val="1"/>
          <c:order val="1"/>
          <c:tx>
            <c:strRef>
              <c:f>Arkusz2!$F$159:$G$159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Arkusz2!$H$157:$P$157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03.2014</c:v>
                </c:pt>
              </c:strCache>
            </c:strRef>
          </c:cat>
          <c:val>
            <c:numRef>
              <c:f>Arkusz2!$H$159:$P$159</c:f>
              <c:numCache>
                <c:formatCode>0.0</c:formatCode>
                <c:ptCount val="9"/>
                <c:pt idx="0">
                  <c:v>238.81800000000001</c:v>
                </c:pt>
                <c:pt idx="1">
                  <c:v>262.39999999999998</c:v>
                </c:pt>
                <c:pt idx="2">
                  <c:v>330.80799999999999</c:v>
                </c:pt>
                <c:pt idx="3">
                  <c:v>387.68099999999998</c:v>
                </c:pt>
                <c:pt idx="4">
                  <c:v>422.35899999999998</c:v>
                </c:pt>
                <c:pt idx="5">
                  <c:v>477.35700000000003</c:v>
                </c:pt>
                <c:pt idx="6">
                  <c:v>515.98699999999997</c:v>
                </c:pt>
                <c:pt idx="7">
                  <c:v>548.20000000000005</c:v>
                </c:pt>
                <c:pt idx="8">
                  <c:v>563.88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958720"/>
        <c:axId val="138960256"/>
      </c:barChart>
      <c:catAx>
        <c:axId val="13895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60256"/>
        <c:crosses val="autoZero"/>
        <c:auto val="1"/>
        <c:lblAlgn val="ctr"/>
        <c:lblOffset val="100"/>
        <c:noMultiLvlLbl val="0"/>
      </c:catAx>
      <c:valAx>
        <c:axId val="13896025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389587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Arkusz2!$AB$158</c:f>
              <c:strCache>
                <c:ptCount val="1"/>
                <c:pt idx="0">
                  <c:v>enterprises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Arkusz2!$AC$157:$AL$157</c:f>
              <c:strCache>
                <c:ptCount val="10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03.2014</c:v>
                </c:pt>
              </c:strCache>
            </c:strRef>
          </c:cat>
          <c:val>
            <c:numRef>
              <c:f>Arkusz2!$AC$158:$AL$158</c:f>
              <c:numCache>
                <c:formatCode>0.0</c:formatCode>
                <c:ptCount val="10"/>
                <c:pt idx="1">
                  <c:v>32.361439588688945</c:v>
                </c:pt>
                <c:pt idx="2">
                  <c:v>39.90550964187328</c:v>
                </c:pt>
                <c:pt idx="3">
                  <c:v>35.766187050359719</c:v>
                </c:pt>
                <c:pt idx="4">
                  <c:v>40.274390243902445</c:v>
                </c:pt>
                <c:pt idx="5">
                  <c:v>46.156818181818181</c:v>
                </c:pt>
                <c:pt idx="6">
                  <c:v>46.703854875283447</c:v>
                </c:pt>
                <c:pt idx="7">
                  <c:v>46.762836185819069</c:v>
                </c:pt>
                <c:pt idx="8">
                  <c:v>49.930949092813947</c:v>
                </c:pt>
                <c:pt idx="9">
                  <c:v>47.290167865707431</c:v>
                </c:pt>
              </c:numCache>
            </c:numRef>
          </c:val>
        </c:ser>
        <c:ser>
          <c:idx val="1"/>
          <c:order val="1"/>
          <c:tx>
            <c:strRef>
              <c:f>Arkusz2!$AB$159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Arkusz2!$AC$157:$AL$157</c:f>
              <c:strCache>
                <c:ptCount val="10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03.2014</c:v>
                </c:pt>
              </c:strCache>
            </c:strRef>
          </c:cat>
          <c:val>
            <c:numRef>
              <c:f>Arkusz2!$AC$159:$AL$159</c:f>
              <c:numCache>
                <c:formatCode>0.0</c:formatCode>
                <c:ptCount val="10"/>
                <c:pt idx="1">
                  <c:v>61.392802056555269</c:v>
                </c:pt>
                <c:pt idx="2">
                  <c:v>72.28650137741046</c:v>
                </c:pt>
                <c:pt idx="3">
                  <c:v>79.330455635491603</c:v>
                </c:pt>
                <c:pt idx="4">
                  <c:v>94.55634146341464</c:v>
                </c:pt>
                <c:pt idx="5">
                  <c:v>106.65631313131313</c:v>
                </c:pt>
                <c:pt idx="6">
                  <c:v>108.24421768707484</c:v>
                </c:pt>
                <c:pt idx="7">
                  <c:v>126.15819070904645</c:v>
                </c:pt>
                <c:pt idx="8">
                  <c:v>132.09638554216866</c:v>
                </c:pt>
                <c:pt idx="9">
                  <c:v>135.22302158273382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90976"/>
        <c:axId val="141392512"/>
      </c:barChart>
      <c:catAx>
        <c:axId val="14139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392512"/>
        <c:crosses val="autoZero"/>
        <c:auto val="1"/>
        <c:lblAlgn val="ctr"/>
        <c:lblOffset val="100"/>
        <c:noMultiLvlLbl val="0"/>
      </c:catAx>
      <c:valAx>
        <c:axId val="1413925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13909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Arkusz2!$F$167:$G$167</c:f>
              <c:strCache>
                <c:ptCount val="1"/>
                <c:pt idx="0">
                  <c:v>enterprises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Arkusz2!$H$166:$P$166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03.2014</c:v>
                </c:pt>
              </c:strCache>
            </c:strRef>
          </c:cat>
          <c:val>
            <c:numRef>
              <c:f>Arkusz2!$H$167:$P$167</c:f>
              <c:numCache>
                <c:formatCode>0.0</c:formatCode>
                <c:ptCount val="9"/>
                <c:pt idx="0">
                  <c:v>138.34299999999999</c:v>
                </c:pt>
                <c:pt idx="1">
                  <c:v>171.71100000000001</c:v>
                </c:pt>
                <c:pt idx="2">
                  <c:v>222.702</c:v>
                </c:pt>
                <c:pt idx="3">
                  <c:v>222.08</c:v>
                </c:pt>
                <c:pt idx="4">
                  <c:v>219.68700000000001</c:v>
                </c:pt>
                <c:pt idx="5">
                  <c:v>264.51299999999998</c:v>
                </c:pt>
                <c:pt idx="6">
                  <c:v>272.26600000000002</c:v>
                </c:pt>
                <c:pt idx="7">
                  <c:v>277.89999999999998</c:v>
                </c:pt>
                <c:pt idx="8">
                  <c:v>286.5</c:v>
                </c:pt>
              </c:numCache>
            </c:numRef>
          </c:val>
        </c:ser>
        <c:ser>
          <c:idx val="1"/>
          <c:order val="1"/>
          <c:tx>
            <c:strRef>
              <c:f>Arkusz2!$F$168:$G$168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Arkusz2!$H$166:$P$166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03.2014</c:v>
                </c:pt>
              </c:strCache>
            </c:strRef>
          </c:cat>
          <c:val>
            <c:numRef>
              <c:f>Arkusz2!$H$168:$P$168</c:f>
              <c:numCache>
                <c:formatCode>0.0</c:formatCode>
                <c:ptCount val="9"/>
                <c:pt idx="0">
                  <c:v>183.422</c:v>
                </c:pt>
                <c:pt idx="1">
                  <c:v>254.185</c:v>
                </c:pt>
                <c:pt idx="2">
                  <c:v>368.63600000000002</c:v>
                </c:pt>
                <c:pt idx="3">
                  <c:v>416.41199999999998</c:v>
                </c:pt>
                <c:pt idx="4">
                  <c:v>475.42500000000001</c:v>
                </c:pt>
                <c:pt idx="5">
                  <c:v>531.99</c:v>
                </c:pt>
                <c:pt idx="6">
                  <c:v>533.23699999999997</c:v>
                </c:pt>
                <c:pt idx="7">
                  <c:v>555.5</c:v>
                </c:pt>
                <c:pt idx="8">
                  <c:v>561.70000000000005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402496"/>
        <c:axId val="141404416"/>
      </c:barChart>
      <c:catAx>
        <c:axId val="1414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404416"/>
        <c:crosses val="autoZero"/>
        <c:auto val="1"/>
        <c:lblAlgn val="ctr"/>
        <c:lblOffset val="100"/>
        <c:noMultiLvlLbl val="0"/>
      </c:catAx>
      <c:valAx>
        <c:axId val="1414044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414024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Arkusz2!$AB$163</c:f>
              <c:strCache>
                <c:ptCount val="1"/>
                <c:pt idx="0">
                  <c:v>enterprises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Arkusz2!$AC$162:$AL$162</c:f>
              <c:strCache>
                <c:ptCount val="10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03.2014</c:v>
                </c:pt>
              </c:strCache>
            </c:strRef>
          </c:cat>
          <c:val>
            <c:numRef>
              <c:f>Arkusz2!$AC$163:$AL$163</c:f>
              <c:numCache>
                <c:formatCode>0.0</c:formatCode>
                <c:ptCount val="10"/>
                <c:pt idx="1">
                  <c:v>35.563753213367605</c:v>
                </c:pt>
                <c:pt idx="2">
                  <c:v>47.303305785123975</c:v>
                </c:pt>
                <c:pt idx="3">
                  <c:v>53.405755395683457</c:v>
                </c:pt>
                <c:pt idx="4">
                  <c:v>54.165853658536591</c:v>
                </c:pt>
                <c:pt idx="5">
                  <c:v>55.476515151515152</c:v>
                </c:pt>
                <c:pt idx="6">
                  <c:v>59.980272108843529</c:v>
                </c:pt>
                <c:pt idx="7">
                  <c:v>66.568704156479228</c:v>
                </c:pt>
                <c:pt idx="8">
                  <c:v>66.963855421686731</c:v>
                </c:pt>
                <c:pt idx="9">
                  <c:v>68.705035971223026</c:v>
                </c:pt>
              </c:numCache>
            </c:numRef>
          </c:val>
        </c:ser>
        <c:ser>
          <c:idx val="1"/>
          <c:order val="1"/>
          <c:tx>
            <c:strRef>
              <c:f>Arkusz2!$AB$164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Arkusz2!$AC$162:$AL$162</c:f>
              <c:strCache>
                <c:ptCount val="10"/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03.2014</c:v>
                </c:pt>
              </c:strCache>
            </c:strRef>
          </c:cat>
          <c:val>
            <c:numRef>
              <c:f>Arkusz2!$AC$164:$AL$164</c:f>
              <c:numCache>
                <c:formatCode>0.0</c:formatCode>
                <c:ptCount val="10"/>
                <c:pt idx="1">
                  <c:v>47.152185089974289</c:v>
                </c:pt>
                <c:pt idx="2">
                  <c:v>65.343187660668377</c:v>
                </c:pt>
                <c:pt idx="3">
                  <c:v>88.401918465227823</c:v>
                </c:pt>
                <c:pt idx="4">
                  <c:v>101.56390243902439</c:v>
                </c:pt>
                <c:pt idx="5">
                  <c:v>120.05681818181819</c:v>
                </c:pt>
                <c:pt idx="6">
                  <c:v>120.63265306122449</c:v>
                </c:pt>
                <c:pt idx="7">
                  <c:v>130.3757946210269</c:v>
                </c:pt>
                <c:pt idx="8">
                  <c:v>133.85542168674698</c:v>
                </c:pt>
                <c:pt idx="9">
                  <c:v>134.7002398081535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812608"/>
        <c:axId val="157814144"/>
      </c:barChart>
      <c:catAx>
        <c:axId val="15781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7814144"/>
        <c:crosses val="autoZero"/>
        <c:auto val="1"/>
        <c:lblAlgn val="ctr"/>
        <c:lblOffset val="100"/>
        <c:noMultiLvlLbl val="0"/>
      </c:catAx>
      <c:valAx>
        <c:axId val="1578141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7812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2462817147856"/>
          <c:y val="2.8252405949256341E-2"/>
          <c:w val="0.67244269466316708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Arkusz4!$A$60</c:f>
              <c:strCache>
                <c:ptCount val="1"/>
                <c:pt idx="0">
                  <c:v>Poland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Arkusz4!$B$59:$D$59</c:f>
              <c:strCache>
                <c:ptCount val="3"/>
                <c:pt idx="0">
                  <c:v>Enterpises</c:v>
                </c:pt>
                <c:pt idx="1">
                  <c:v>Mortgage</c:v>
                </c:pt>
                <c:pt idx="2">
                  <c:v>Consumer</c:v>
                </c:pt>
              </c:strCache>
            </c:strRef>
          </c:cat>
          <c:val>
            <c:numRef>
              <c:f>Arkusz4!$B$60:$D$60</c:f>
              <c:numCache>
                <c:formatCode>_(* #,##0.00_);_(* \(#,##0.00\);_(* "-"??_);_(@_)</c:formatCode>
                <c:ptCount val="3"/>
                <c:pt idx="0">
                  <c:v>2</c:v>
                </c:pt>
                <c:pt idx="1">
                  <c:v>4.5</c:v>
                </c:pt>
                <c:pt idx="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Arkusz4!$A$61</c:f>
              <c:strCache>
                <c:ptCount val="1"/>
                <c:pt idx="0">
                  <c:v>Eurozone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Arkusz4!$B$59:$D$59</c:f>
              <c:strCache>
                <c:ptCount val="3"/>
                <c:pt idx="0">
                  <c:v>Enterpises</c:v>
                </c:pt>
                <c:pt idx="1">
                  <c:v>Mortgage</c:v>
                </c:pt>
                <c:pt idx="2">
                  <c:v>Consumer</c:v>
                </c:pt>
              </c:strCache>
            </c:strRef>
          </c:cat>
          <c:val>
            <c:numRef>
              <c:f>Arkusz4!$B$61:$D$61</c:f>
              <c:numCache>
                <c:formatCode>_(* #,##0.00_);_(* \(#,##0.00\);_(* "-"??_);_(@_)</c:formatCode>
                <c:ptCount val="3"/>
                <c:pt idx="0">
                  <c:v>-3</c:v>
                </c:pt>
                <c:pt idx="1">
                  <c:v>0.7</c:v>
                </c:pt>
                <c:pt idx="2">
                  <c:v>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41312"/>
        <c:axId val="139333632"/>
      </c:barChart>
      <c:catAx>
        <c:axId val="13854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333632"/>
        <c:crosses val="autoZero"/>
        <c:auto val="1"/>
        <c:lblAlgn val="ctr"/>
        <c:lblOffset val="100"/>
        <c:noMultiLvlLbl val="0"/>
      </c:catAx>
      <c:valAx>
        <c:axId val="13933363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3854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Arkusz3!$P$210:$Q$210</c:f>
              <c:strCache>
                <c:ptCount val="1"/>
                <c:pt idx="0">
                  <c:v>Export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Arkusz3!$R$209:$V$209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</c:v>
                </c:pt>
              </c:strCache>
            </c:strRef>
          </c:cat>
          <c:val>
            <c:numRef>
              <c:f>Arkusz3!$R$210:$V$210</c:f>
              <c:numCache>
                <c:formatCode>0.00</c:formatCode>
                <c:ptCount val="5"/>
                <c:pt idx="0">
                  <c:v>98.218000000000004</c:v>
                </c:pt>
                <c:pt idx="1">
                  <c:v>120.373</c:v>
                </c:pt>
                <c:pt idx="2">
                  <c:v>135.75399999999999</c:v>
                </c:pt>
                <c:pt idx="3">
                  <c:v>141.94200000000001</c:v>
                </c:pt>
                <c:pt idx="4">
                  <c:v>152.80000000000001</c:v>
                </c:pt>
              </c:numCache>
            </c:numRef>
          </c:val>
        </c:ser>
        <c:ser>
          <c:idx val="1"/>
          <c:order val="1"/>
          <c:tx>
            <c:strRef>
              <c:f>Arkusz3!$P$211:$Q$211</c:f>
              <c:strCache>
                <c:ptCount val="1"/>
                <c:pt idx="0">
                  <c:v>Import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Arkusz3!$R$209:$V$209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</c:v>
                </c:pt>
              </c:strCache>
            </c:strRef>
          </c:cat>
          <c:val>
            <c:numRef>
              <c:f>Arkusz3!$R$211:$V$211</c:f>
              <c:numCache>
                <c:formatCode>0.00</c:formatCode>
                <c:ptCount val="5"/>
                <c:pt idx="0">
                  <c:v>107.529</c:v>
                </c:pt>
                <c:pt idx="1">
                  <c:v>134.18799999999999</c:v>
                </c:pt>
                <c:pt idx="2">
                  <c:v>150.45599999999999</c:v>
                </c:pt>
                <c:pt idx="3">
                  <c:v>151.684</c:v>
                </c:pt>
                <c:pt idx="4">
                  <c:v>155.1</c:v>
                </c:pt>
              </c:numCache>
            </c:numRef>
          </c:val>
        </c:ser>
        <c:ser>
          <c:idx val="2"/>
          <c:order val="2"/>
          <c:tx>
            <c:strRef>
              <c:f>Arkusz3!$P$212:$Q$212</c:f>
              <c:strCache>
                <c:ptCount val="1"/>
                <c:pt idx="0">
                  <c:v>Result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4.166630212890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664E-2"/>
                  <c:y val="-4.629556722076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888888888888884E-2"/>
                  <c:y val="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Arkusz3!$R$209:$V$209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</c:v>
                </c:pt>
              </c:strCache>
            </c:strRef>
          </c:cat>
          <c:val>
            <c:numRef>
              <c:f>Arkusz3!$R$212:$V$212</c:f>
              <c:numCache>
                <c:formatCode>0.00</c:formatCode>
                <c:ptCount val="5"/>
                <c:pt idx="0">
                  <c:v>-9.3109999999999928</c:v>
                </c:pt>
                <c:pt idx="1">
                  <c:v>-13.814999999999984</c:v>
                </c:pt>
                <c:pt idx="2">
                  <c:v>-14.701999999999998</c:v>
                </c:pt>
                <c:pt idx="3">
                  <c:v>-9.7419999999999902</c:v>
                </c:pt>
                <c:pt idx="4">
                  <c:v>-2.2999999999999829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04192"/>
        <c:axId val="150505728"/>
      </c:barChart>
      <c:catAx>
        <c:axId val="15050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50505728"/>
        <c:crosses val="autoZero"/>
        <c:auto val="1"/>
        <c:lblAlgn val="ctr"/>
        <c:lblOffset val="100"/>
        <c:noMultiLvlLbl val="0"/>
      </c:catAx>
      <c:valAx>
        <c:axId val="150505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0504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20048047466673E-2"/>
          <c:y val="3.7621962803346121E-2"/>
          <c:w val="0.84847888188441112"/>
          <c:h val="0.87748808387924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Arkusz2!$N$9</c:f>
              <c:strCache>
                <c:ptCount val="1"/>
                <c:pt idx="0">
                  <c:v>PLN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Arkusz2!$O$8:$T$8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 03 2014</c:v>
                </c:pt>
              </c:strCache>
            </c:strRef>
          </c:cat>
          <c:val>
            <c:numRef>
              <c:f>Arkusz2!$O$9:$T$9</c:f>
              <c:numCache>
                <c:formatCode>0.0</c:formatCode>
                <c:ptCount val="6"/>
                <c:pt idx="0" formatCode="0">
                  <c:v>1057.3756000000001</c:v>
                </c:pt>
                <c:pt idx="1">
                  <c:v>1159.3583000000001</c:v>
                </c:pt>
                <c:pt idx="2">
                  <c:v>1294.5643</c:v>
                </c:pt>
                <c:pt idx="3">
                  <c:v>1335.3403000000001</c:v>
                </c:pt>
                <c:pt idx="4">
                  <c:v>1420</c:v>
                </c:pt>
                <c:pt idx="5">
                  <c:v>1442</c:v>
                </c:pt>
              </c:numCache>
            </c:numRef>
          </c:val>
        </c:ser>
        <c:ser>
          <c:idx val="1"/>
          <c:order val="1"/>
          <c:tx>
            <c:strRef>
              <c:f>Arkusz2!$N$10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Arkusz2!$O$8:$T$8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 03 2014</c:v>
                </c:pt>
              </c:strCache>
            </c:strRef>
          </c:cat>
          <c:val>
            <c:numRef>
              <c:f>Arkusz2!$O$10:$T$10</c:f>
              <c:numCache>
                <c:formatCode>0.0</c:formatCode>
                <c:ptCount val="6"/>
                <c:pt idx="0">
                  <c:v>257.89648780487806</c:v>
                </c:pt>
                <c:pt idx="1">
                  <c:v>292.76724747474748</c:v>
                </c:pt>
                <c:pt idx="2">
                  <c:v>293.55199546485261</c:v>
                </c:pt>
                <c:pt idx="3">
                  <c:v>326.48907090464553</c:v>
                </c:pt>
                <c:pt idx="4">
                  <c:v>338.11133863517313</c:v>
                </c:pt>
                <c:pt idx="5">
                  <c:v>345.80335731414868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14720"/>
        <c:axId val="134416256"/>
      </c:barChart>
      <c:catAx>
        <c:axId val="1344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416256"/>
        <c:crosses val="autoZero"/>
        <c:auto val="1"/>
        <c:lblAlgn val="ctr"/>
        <c:lblOffset val="100"/>
        <c:noMultiLvlLbl val="0"/>
      </c:catAx>
      <c:valAx>
        <c:axId val="1344162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441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PL!$A$1</c:f>
              <c:strCache>
                <c:ptCount val="1"/>
                <c:pt idx="0">
                  <c:v>Aktywa/PKB (%)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layout>
                <c:manualLayout>
                  <c:x val="-1.0185067526416119E-16"/>
                  <c:y val="1.38888888888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PL!$A$4:$A$11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PL!$B$4:$B$11</c:f>
              <c:numCache>
                <c:formatCode>0.00%</c:formatCode>
                <c:ptCount val="8"/>
                <c:pt idx="0">
                  <c:v>0.64300000000000146</c:v>
                </c:pt>
                <c:pt idx="1">
                  <c:v>0.67700000000000182</c:v>
                </c:pt>
                <c:pt idx="2">
                  <c:v>0.81599999999999995</c:v>
                </c:pt>
                <c:pt idx="3">
                  <c:v>0.78600000000000003</c:v>
                </c:pt>
                <c:pt idx="4">
                  <c:v>0.81850000000000001</c:v>
                </c:pt>
                <c:pt idx="5">
                  <c:v>0.85010000000000063</c:v>
                </c:pt>
                <c:pt idx="6">
                  <c:v>0.84600000000000064</c:v>
                </c:pt>
                <c:pt idx="7">
                  <c:v>0.86200000000000065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23072"/>
        <c:axId val="134724608"/>
      </c:barChart>
      <c:catAx>
        <c:axId val="1347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724608"/>
        <c:crosses val="autoZero"/>
        <c:auto val="1"/>
        <c:lblAlgn val="ctr"/>
        <c:lblOffset val="100"/>
        <c:noMultiLvlLbl val="0"/>
      </c:catAx>
      <c:valAx>
        <c:axId val="13472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one"/>
        <c:crossAx val="134723072"/>
        <c:crosses val="autoZero"/>
        <c:crossBetween val="between"/>
      </c:valAx>
      <c:spPr>
        <a:solidFill>
          <a:sysClr val="window" lastClr="FFFFFF">
            <a:lumMod val="85000"/>
          </a:sys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Arkusz3!$L$225</c:f>
              <c:strCache>
                <c:ptCount val="1"/>
                <c:pt idx="0">
                  <c:v>PLN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Arkusz3!$M$224:$R$224</c:f>
              <c:strCache>
                <c:ptCount val="6"/>
                <c:pt idx="0">
                  <c:v>12.2009</c:v>
                </c:pt>
                <c:pt idx="1">
                  <c:v>12.2010</c:v>
                </c:pt>
                <c:pt idx="2">
                  <c:v>12.2011</c:v>
                </c:pt>
                <c:pt idx="3">
                  <c:v>12.2012</c:v>
                </c:pt>
                <c:pt idx="4">
                  <c:v>12.2013</c:v>
                </c:pt>
                <c:pt idx="5">
                  <c:v>03. 2014</c:v>
                </c:pt>
              </c:strCache>
            </c:strRef>
          </c:cat>
          <c:val>
            <c:numRef>
              <c:f>Arkusz3!$M$225:$R$225</c:f>
              <c:numCache>
                <c:formatCode>General</c:formatCode>
                <c:ptCount val="6"/>
                <c:pt idx="0">
                  <c:v>103.8</c:v>
                </c:pt>
                <c:pt idx="1">
                  <c:v>115.9</c:v>
                </c:pt>
                <c:pt idx="2">
                  <c:v>128.9</c:v>
                </c:pt>
                <c:pt idx="3">
                  <c:v>146.6</c:v>
                </c:pt>
                <c:pt idx="4">
                  <c:v>153.4</c:v>
                </c:pt>
                <c:pt idx="5">
                  <c:v>155.9</c:v>
                </c:pt>
              </c:numCache>
            </c:numRef>
          </c:val>
        </c:ser>
        <c:ser>
          <c:idx val="1"/>
          <c:order val="1"/>
          <c:tx>
            <c:strRef>
              <c:f>Arkusz3!$L$226</c:f>
              <c:strCache>
                <c:ptCount val="1"/>
                <c:pt idx="0">
                  <c:v>EUR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Arkusz3!$M$224:$R$224</c:f>
              <c:strCache>
                <c:ptCount val="6"/>
                <c:pt idx="0">
                  <c:v>12.2009</c:v>
                </c:pt>
                <c:pt idx="1">
                  <c:v>12.2010</c:v>
                </c:pt>
                <c:pt idx="2">
                  <c:v>12.2011</c:v>
                </c:pt>
                <c:pt idx="3">
                  <c:v>12.2012</c:v>
                </c:pt>
                <c:pt idx="4">
                  <c:v>12.2013</c:v>
                </c:pt>
                <c:pt idx="5">
                  <c:v>03. 2014</c:v>
                </c:pt>
              </c:strCache>
            </c:strRef>
          </c:cat>
          <c:val>
            <c:numRef>
              <c:f>Arkusz3!$M$226:$R$226</c:f>
              <c:numCache>
                <c:formatCode>0.0</c:formatCode>
                <c:ptCount val="6"/>
                <c:pt idx="0">
                  <c:v>25.056122818451737</c:v>
                </c:pt>
                <c:pt idx="1">
                  <c:v>29.0047298480943</c:v>
                </c:pt>
                <c:pt idx="2">
                  <c:v>28.79417415002457</c:v>
                </c:pt>
                <c:pt idx="3">
                  <c:v>35.843520782396091</c:v>
                </c:pt>
                <c:pt idx="4">
                  <c:v>33.202857142857141</c:v>
                </c:pt>
                <c:pt idx="5" formatCode="0.00">
                  <c:v>37.386091127098325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05024"/>
        <c:axId val="135506560"/>
      </c:barChart>
      <c:catAx>
        <c:axId val="13550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506560"/>
        <c:crosses val="autoZero"/>
        <c:auto val="1"/>
        <c:lblAlgn val="ctr"/>
        <c:lblOffset val="100"/>
        <c:noMultiLvlLbl val="0"/>
      </c:catAx>
      <c:valAx>
        <c:axId val="13550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50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Arkusz2!$N$27:$O$27</c:f>
              <c:strCache>
                <c:ptCount val="1"/>
                <c:pt idx="0">
                  <c:v>Profits EUR gross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Arkusz2!$P$26:$U$26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03.2014</c:v>
                </c:pt>
              </c:strCache>
            </c:strRef>
          </c:cat>
          <c:val>
            <c:numRef>
              <c:f>Arkusz2!$P$27:$U$27</c:f>
              <c:numCache>
                <c:formatCode>0.00</c:formatCode>
                <c:ptCount val="6"/>
                <c:pt idx="0">
                  <c:v>2.4663414634146346</c:v>
                </c:pt>
                <c:pt idx="1">
                  <c:v>3.5873737373737371</c:v>
                </c:pt>
                <c:pt idx="2">
                  <c:v>4.4430839002267577</c:v>
                </c:pt>
                <c:pt idx="3">
                  <c:v>4.6806845965770165</c:v>
                </c:pt>
                <c:pt idx="4">
                  <c:v>4.4939759036144569</c:v>
                </c:pt>
                <c:pt idx="5">
                  <c:v>1.1899280575539568</c:v>
                </c:pt>
              </c:numCache>
            </c:numRef>
          </c:val>
        </c:ser>
        <c:ser>
          <c:idx val="1"/>
          <c:order val="1"/>
          <c:tx>
            <c:strRef>
              <c:f>Arkusz2!$N$28:$O$28</c:f>
              <c:strCache>
                <c:ptCount val="1"/>
                <c:pt idx="0">
                  <c:v>Profits EUR net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Arkusz2!$P$26:$U$26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03.2014</c:v>
                </c:pt>
              </c:strCache>
            </c:strRef>
          </c:cat>
          <c:val>
            <c:numRef>
              <c:f>Arkusz2!$P$28:$U$28</c:f>
              <c:numCache>
                <c:formatCode>0.00</c:formatCode>
                <c:ptCount val="6"/>
                <c:pt idx="0">
                  <c:v>2.0190243902439029</c:v>
                </c:pt>
                <c:pt idx="1">
                  <c:v>2.8838383838383836</c:v>
                </c:pt>
                <c:pt idx="2">
                  <c:v>3.5235827664399091</c:v>
                </c:pt>
                <c:pt idx="3">
                  <c:v>3.7765281173594132</c:v>
                </c:pt>
                <c:pt idx="4">
                  <c:v>3.7168674698795181</c:v>
                </c:pt>
                <c:pt idx="5">
                  <c:v>0.95155875299760195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21632"/>
        <c:axId val="135635712"/>
      </c:barChart>
      <c:catAx>
        <c:axId val="1356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635712"/>
        <c:crosses val="autoZero"/>
        <c:auto val="1"/>
        <c:lblAlgn val="ctr"/>
        <c:lblOffset val="100"/>
        <c:noMultiLvlLbl val="0"/>
      </c:catAx>
      <c:valAx>
        <c:axId val="1356357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562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501487314086084"/>
          <c:y val="7.407407407407407E-2"/>
          <c:w val="0.59720034995624982"/>
          <c:h val="0.83309419655876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Arkusz4!$J$35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Arkusz4!$H$36:$I$45</c:f>
              <c:strCache>
                <c:ptCount val="9"/>
                <c:pt idx="0">
                  <c:v>Austria</c:v>
                </c:pt>
                <c:pt idx="1">
                  <c:v>Belguim</c:v>
                </c:pt>
                <c:pt idx="2">
                  <c:v>Cyprus</c:v>
                </c:pt>
                <c:pt idx="3">
                  <c:v>Germany</c:v>
                </c:pt>
                <c:pt idx="4">
                  <c:v>France</c:v>
                </c:pt>
                <c:pt idx="5">
                  <c:v>UK</c:v>
                </c:pt>
                <c:pt idx="6">
                  <c:v>The Netherlands</c:v>
                </c:pt>
                <c:pt idx="7">
                  <c:v>Poland</c:v>
                </c:pt>
                <c:pt idx="8">
                  <c:v>Italy </c:v>
                </c:pt>
              </c:strCache>
            </c:strRef>
          </c:cat>
          <c:val>
            <c:numRef>
              <c:f>Arkusz4!$J$36:$J$45</c:f>
              <c:numCache>
                <c:formatCode>General</c:formatCode>
                <c:ptCount val="10"/>
                <c:pt idx="0">
                  <c:v>9.1</c:v>
                </c:pt>
                <c:pt idx="1">
                  <c:v>80.900000000000006</c:v>
                </c:pt>
                <c:pt idx="2">
                  <c:v>0.3</c:v>
                </c:pt>
                <c:pt idx="3">
                  <c:v>52.5</c:v>
                </c:pt>
                <c:pt idx="4">
                  <c:v>22</c:v>
                </c:pt>
                <c:pt idx="5">
                  <c:v>39.1</c:v>
                </c:pt>
                <c:pt idx="6">
                  <c:v>8.5</c:v>
                </c:pt>
                <c:pt idx="7">
                  <c:v>0.2</c:v>
                </c:pt>
                <c:pt idx="8">
                  <c:v>6.2</c:v>
                </c:pt>
              </c:numCache>
            </c:numRef>
          </c:val>
        </c:ser>
        <c:ser>
          <c:idx val="1"/>
          <c:order val="1"/>
          <c:tx>
            <c:strRef>
              <c:f>Arkusz4!$K$35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Arkusz4!$H$36:$I$45</c:f>
              <c:strCache>
                <c:ptCount val="9"/>
                <c:pt idx="0">
                  <c:v>Austria</c:v>
                </c:pt>
                <c:pt idx="1">
                  <c:v>Belguim</c:v>
                </c:pt>
                <c:pt idx="2">
                  <c:v>Cyprus</c:v>
                </c:pt>
                <c:pt idx="3">
                  <c:v>Germany</c:v>
                </c:pt>
                <c:pt idx="4">
                  <c:v>France</c:v>
                </c:pt>
                <c:pt idx="5">
                  <c:v>UK</c:v>
                </c:pt>
                <c:pt idx="6">
                  <c:v>The Netherlands</c:v>
                </c:pt>
                <c:pt idx="7">
                  <c:v>Poland</c:v>
                </c:pt>
                <c:pt idx="8">
                  <c:v>Italy </c:v>
                </c:pt>
              </c:strCache>
            </c:strRef>
          </c:cat>
          <c:val>
            <c:numRef>
              <c:f>Arkusz4!$K$36:$K$45</c:f>
              <c:numCache>
                <c:formatCode>General</c:formatCode>
                <c:ptCount val="10"/>
                <c:pt idx="0">
                  <c:v>4.8</c:v>
                </c:pt>
                <c:pt idx="1">
                  <c:v>0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0.3</c:v>
                </c:pt>
                <c:pt idx="6">
                  <c:v>17.8</c:v>
                </c:pt>
                <c:pt idx="7">
                  <c:v>0</c:v>
                </c:pt>
                <c:pt idx="8">
                  <c:v>0.5</c:v>
                </c:pt>
              </c:numCache>
            </c:numRef>
          </c:val>
        </c:ser>
        <c:ser>
          <c:idx val="2"/>
          <c:order val="2"/>
          <c:tx>
            <c:strRef>
              <c:f>Arkusz4!$L$35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Arkusz4!$H$36:$I$45</c:f>
              <c:strCache>
                <c:ptCount val="9"/>
                <c:pt idx="0">
                  <c:v>Austria</c:v>
                </c:pt>
                <c:pt idx="1">
                  <c:v>Belguim</c:v>
                </c:pt>
                <c:pt idx="2">
                  <c:v>Cyprus</c:v>
                </c:pt>
                <c:pt idx="3">
                  <c:v>Germany</c:v>
                </c:pt>
                <c:pt idx="4">
                  <c:v>France</c:v>
                </c:pt>
                <c:pt idx="5">
                  <c:v>UK</c:v>
                </c:pt>
                <c:pt idx="6">
                  <c:v>The Netherlands</c:v>
                </c:pt>
                <c:pt idx="7">
                  <c:v>Poland</c:v>
                </c:pt>
                <c:pt idx="8">
                  <c:v>Italy </c:v>
                </c:pt>
              </c:strCache>
            </c:strRef>
          </c:cat>
          <c:val>
            <c:numRef>
              <c:f>Arkusz4!$L$36:$L$45</c:f>
              <c:numCache>
                <c:formatCode>General</c:formatCode>
                <c:ptCount val="10"/>
                <c:pt idx="0">
                  <c:v>6.2</c:v>
                </c:pt>
                <c:pt idx="1">
                  <c:v>25.2</c:v>
                </c:pt>
                <c:pt idx="2">
                  <c:v>62</c:v>
                </c:pt>
                <c:pt idx="3">
                  <c:v>1.7</c:v>
                </c:pt>
                <c:pt idx="4">
                  <c:v>26</c:v>
                </c:pt>
                <c:pt idx="5">
                  <c:v>42</c:v>
                </c:pt>
                <c:pt idx="6">
                  <c:v>4.5</c:v>
                </c:pt>
                <c:pt idx="7">
                  <c:v>0</c:v>
                </c:pt>
                <c:pt idx="8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58112"/>
        <c:axId val="96859648"/>
      </c:barChart>
      <c:catAx>
        <c:axId val="96858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6859648"/>
        <c:crosses val="autoZero"/>
        <c:auto val="1"/>
        <c:lblAlgn val="ctr"/>
        <c:lblOffset val="100"/>
        <c:noMultiLvlLbl val="0"/>
      </c:catAx>
      <c:valAx>
        <c:axId val="96859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6858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Arkusz2!$F$41</c:f>
              <c:strCache>
                <c:ptCount val="1"/>
                <c:pt idx="0">
                  <c:v>ROA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Arkusz2!$G$40:$Q$40</c:f>
              <c:strCach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strCache>
            </c:strRef>
          </c:cat>
          <c:val>
            <c:numRef>
              <c:f>Arkusz2!$G$41:$Q$41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1.4</c:v>
                </c:pt>
                <c:pt idx="3">
                  <c:v>1.6</c:v>
                </c:pt>
                <c:pt idx="4">
                  <c:v>1.7</c:v>
                </c:pt>
                <c:pt idx="5">
                  <c:v>1.66</c:v>
                </c:pt>
                <c:pt idx="6">
                  <c:v>1.7</c:v>
                </c:pt>
                <c:pt idx="7">
                  <c:v>0.79</c:v>
                </c:pt>
                <c:pt idx="8">
                  <c:v>1.3</c:v>
                </c:pt>
                <c:pt idx="9">
                  <c:v>1.27</c:v>
                </c:pt>
                <c:pt idx="10" formatCode="0.0">
                  <c:v>1.22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47712"/>
        <c:axId val="123757696"/>
      </c:barChart>
      <c:catAx>
        <c:axId val="12374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757696"/>
        <c:crosses val="autoZero"/>
        <c:auto val="1"/>
        <c:lblAlgn val="ctr"/>
        <c:lblOffset val="100"/>
        <c:noMultiLvlLbl val="0"/>
      </c:catAx>
      <c:valAx>
        <c:axId val="1237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74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40964690734413E-2"/>
          <c:y val="6.0233230182123544E-2"/>
          <c:w val="0.75837938889714263"/>
          <c:h val="0.81287162541979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Arkusz2!$AI$43</c:f>
              <c:strCache>
                <c:ptCount val="1"/>
                <c:pt idx="0">
                  <c:v>ROE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Arkusz2!$AJ$42:$AU$42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Arkusz2!$AJ$43:$AU$43</c:f>
              <c:numCache>
                <c:formatCode>General</c:formatCode>
                <c:ptCount val="12"/>
                <c:pt idx="0">
                  <c:v>6.4</c:v>
                </c:pt>
                <c:pt idx="1">
                  <c:v>5.5</c:v>
                </c:pt>
                <c:pt idx="2">
                  <c:v>15.9</c:v>
                </c:pt>
                <c:pt idx="3">
                  <c:v>19.100000000000001</c:v>
                </c:pt>
                <c:pt idx="4">
                  <c:v>20.3</c:v>
                </c:pt>
                <c:pt idx="5">
                  <c:v>22.05</c:v>
                </c:pt>
                <c:pt idx="6">
                  <c:v>21.2</c:v>
                </c:pt>
                <c:pt idx="7">
                  <c:v>8.4</c:v>
                </c:pt>
                <c:pt idx="8">
                  <c:v>10.199999999999999</c:v>
                </c:pt>
                <c:pt idx="9">
                  <c:v>12.6</c:v>
                </c:pt>
                <c:pt idx="10">
                  <c:v>11.2</c:v>
                </c:pt>
                <c:pt idx="11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21856"/>
        <c:axId val="150123648"/>
      </c:barChart>
      <c:catAx>
        <c:axId val="15012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123648"/>
        <c:crosses val="autoZero"/>
        <c:auto val="1"/>
        <c:lblAlgn val="ctr"/>
        <c:lblOffset val="100"/>
        <c:noMultiLvlLbl val="0"/>
      </c:catAx>
      <c:valAx>
        <c:axId val="1501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2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Arkusz2!$N$64:$O$64</c:f>
              <c:strCache>
                <c:ptCount val="1"/>
                <c:pt idx="0">
                  <c:v>CAR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Arkusz2!$P$63:$V$63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 2012</c:v>
                </c:pt>
                <c:pt idx="6">
                  <c:v>2013</c:v>
                </c:pt>
              </c:strCache>
            </c:strRef>
          </c:cat>
          <c:val>
            <c:numRef>
              <c:f>Arkusz2!$P$64:$V$64</c:f>
              <c:numCache>
                <c:formatCode>General</c:formatCode>
                <c:ptCount val="7"/>
                <c:pt idx="0">
                  <c:v>12.1</c:v>
                </c:pt>
                <c:pt idx="1">
                  <c:v>11.2</c:v>
                </c:pt>
                <c:pt idx="2">
                  <c:v>13.3</c:v>
                </c:pt>
                <c:pt idx="3">
                  <c:v>13.8</c:v>
                </c:pt>
                <c:pt idx="4">
                  <c:v>13.07</c:v>
                </c:pt>
                <c:pt idx="5">
                  <c:v>13.13</c:v>
                </c:pt>
                <c:pt idx="6">
                  <c:v>15.75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28128"/>
        <c:axId val="126129664"/>
      </c:barChart>
      <c:catAx>
        <c:axId val="1261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129664"/>
        <c:crosses val="autoZero"/>
        <c:auto val="1"/>
        <c:lblAlgn val="ctr"/>
        <c:lblOffset val="100"/>
        <c:noMultiLvlLbl val="0"/>
      </c:catAx>
      <c:valAx>
        <c:axId val="12612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128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1C29-7F85-465B-B52B-B4333F0A7C58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CE4C0-67A5-458A-9535-3AE7CA0C6D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681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9CAF8-0F78-4FCA-98CF-EDA9EA2FE0B1}" type="datetimeFigureOut">
              <a:rPr lang="pl-PL" smtClean="0"/>
              <a:pPr/>
              <a:t>2014-05-15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55FE-87A4-4634-83F7-13FAA0C720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2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D2AB-6516-4792-A521-4603DB96979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8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D2AB-6516-4792-A521-4603DB96979C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84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D2AB-6516-4792-A521-4603DB96979C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84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55FE-87A4-4634-83F7-13FAA0C720E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43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29791"/>
            <a:ext cx="7772400" cy="14706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832-D5BF-4C84-B51E-790BC664626A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804-06FC-4147-8212-D13B551A9B5A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19800" cy="58521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B746-68A9-4EFE-8AA6-80077D501B84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2DF-42FC-40D9-AF16-D944F099BD66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53B5-2E6E-49A6-A89B-AB80BB8B4D52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2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7031"/>
            <a:ext cx="7772400" cy="14992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55A-6D84-4F78-A28B-1EAC400B38AE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9A66-A7D2-47FB-9844-502EB6785F48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431"/>
            <a:ext cx="404018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5512"/>
            <a:ext cx="4040188" cy="3950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431"/>
            <a:ext cx="4041775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5512"/>
            <a:ext cx="4041775" cy="39509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302-2537-4052-B0B8-F1282E37F6FE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D243-A94C-404D-B690-AF3B9EC5C0C5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4731-663C-4163-BE75-CA6F08D798C8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24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2416"/>
            <a:ext cx="5111750" cy="5854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4467"/>
            <a:ext cx="3008313" cy="4692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3143-792F-4990-AB18-712162F2B077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34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8293"/>
            <a:ext cx="5486400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1553-8886-4F02-A2F9-88AA81177C78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987"/>
            <a:ext cx="21336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63F3-7C2C-407D-8A0C-88A831047326}" type="datetime1">
              <a:rPr lang="pl-PL" smtClean="0"/>
              <a:pPr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987"/>
            <a:ext cx="28956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987"/>
            <a:ext cx="21336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FB72-87B9-4E22-950C-A5E600497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3608" y="1700809"/>
            <a:ext cx="80283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002060"/>
                </a:solidFill>
              </a:rPr>
              <a:t>The</a:t>
            </a:r>
            <a:r>
              <a:rPr lang="pl-PL" sz="3600" b="1" dirty="0" smtClean="0">
                <a:solidFill>
                  <a:srgbClr val="002060"/>
                </a:solidFill>
              </a:rPr>
              <a:t> </a:t>
            </a:r>
            <a:r>
              <a:rPr lang="pl-PL" sz="3600" b="1" dirty="0" err="1" smtClean="0">
                <a:solidFill>
                  <a:srgbClr val="002060"/>
                </a:solidFill>
              </a:rPr>
              <a:t>Polish</a:t>
            </a:r>
            <a:r>
              <a:rPr lang="pl-PL" sz="3600" b="1" dirty="0" smtClean="0">
                <a:solidFill>
                  <a:srgbClr val="002060"/>
                </a:solidFill>
              </a:rPr>
              <a:t> Banking </a:t>
            </a:r>
            <a:r>
              <a:rPr lang="pl-PL" sz="3600" b="1" dirty="0" err="1" smtClean="0">
                <a:solidFill>
                  <a:srgbClr val="002060"/>
                </a:solidFill>
              </a:rPr>
              <a:t>Sector</a:t>
            </a:r>
            <a:r>
              <a:rPr lang="pl-PL" sz="3600" b="1" dirty="0" smtClean="0">
                <a:solidFill>
                  <a:srgbClr val="002060"/>
                </a:solidFill>
              </a:rPr>
              <a:t> 2013/2014</a:t>
            </a:r>
          </a:p>
          <a:p>
            <a:pPr algn="ctr"/>
            <a:endParaRPr lang="pl-PL" sz="36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1600" b="1" dirty="0" err="1" smtClean="0">
                <a:solidFill>
                  <a:srgbClr val="002060"/>
                </a:solidFill>
              </a:rPr>
              <a:t>The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  <a:r>
              <a:rPr lang="pl-PL" sz="1600" b="1" dirty="0" err="1" smtClean="0">
                <a:solidFill>
                  <a:srgbClr val="002060"/>
                </a:solidFill>
              </a:rPr>
              <a:t>Polish</a:t>
            </a:r>
            <a:r>
              <a:rPr lang="pl-PL" sz="1600" b="1" dirty="0" smtClean="0">
                <a:solidFill>
                  <a:srgbClr val="002060"/>
                </a:solidFill>
              </a:rPr>
              <a:t> Bank </a:t>
            </a:r>
            <a:r>
              <a:rPr lang="pl-PL" sz="1600" b="1" dirty="0" err="1" smtClean="0">
                <a:solidFill>
                  <a:srgbClr val="002060"/>
                </a:solidFill>
              </a:rPr>
              <a:t>Association</a:t>
            </a:r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ctr"/>
            <a:endParaRPr lang="pl-PL" sz="1600" b="1" dirty="0" smtClean="0">
              <a:solidFill>
                <a:srgbClr val="002060"/>
              </a:solidFill>
            </a:endParaRPr>
          </a:p>
          <a:p>
            <a:pPr algn="r"/>
            <a:endParaRPr lang="pl-PL" sz="1600" b="1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44208" y="5445225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</a:t>
            </a:r>
            <a:r>
              <a:rPr lang="pl-PL" sz="1600" b="1" dirty="0" smtClean="0"/>
              <a:t>Warszawa, </a:t>
            </a:r>
            <a:r>
              <a:rPr lang="pl-PL" sz="1600" b="1" dirty="0" err="1" smtClean="0"/>
              <a:t>March</a:t>
            </a:r>
            <a:r>
              <a:rPr lang="pl-PL" sz="1600" b="1" dirty="0" smtClean="0"/>
              <a:t> 2014 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427168" cy="106644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Return on Equity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Selected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EU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Countries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508104" y="1772816"/>
            <a:ext cx="2899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ROE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Banking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47664" y="5805266"/>
            <a:ext cx="4906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Central Bank, </a:t>
            </a:r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FSA</a:t>
            </a:r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1"/>
          </p:nvPr>
        </p:nvGraphicFramePr>
        <p:xfrm>
          <a:off x="1115615" y="1916829"/>
          <a:ext cx="3380185" cy="339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037"/>
                <a:gridCol w="676037"/>
                <a:gridCol w="676037"/>
                <a:gridCol w="676037"/>
                <a:gridCol w="676037"/>
              </a:tblGrid>
              <a:tr h="3391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ROE by Country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-62,3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Cyprus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-178,6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0" marR="0" marT="0" marB="0" anchor="b"/>
                </a:tc>
              </a:tr>
              <a:tr h="3391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Netherlands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0" marR="0" marT="0" marB="0" anchor="b"/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39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10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3011664"/>
              </p:ext>
            </p:extLst>
          </p:nvPr>
        </p:nvGraphicFramePr>
        <p:xfrm>
          <a:off x="4716016" y="2348880"/>
          <a:ext cx="4038600" cy="318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7992888" cy="994440"/>
          </a:xfrm>
        </p:spPr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Stable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Country-Robust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banking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99592" y="1484784"/>
            <a:ext cx="3816424" cy="4968552"/>
          </a:xfrm>
        </p:spPr>
        <p:txBody>
          <a:bodyPr>
            <a:normAutofit fontScale="55000" lnSpcReduction="20000"/>
          </a:bodyPr>
          <a:lstStyle/>
          <a:p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recent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financial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crisis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bank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have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not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required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any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public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support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pl-P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stable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healthy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and with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perspectives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for growth. </a:t>
            </a:r>
          </a:p>
          <a:p>
            <a:pPr marL="0" indent="0">
              <a:buNone/>
            </a:pPr>
            <a:endParaRPr lang="pl-P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remained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higly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profitable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2013. </a:t>
            </a:r>
          </a:p>
          <a:p>
            <a:pPr marL="0" indent="0">
              <a:buNone/>
            </a:pPr>
            <a:endParaRPr lang="pl-P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Prospects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for 2014 and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next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years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are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ctr">
              <a:buNone/>
            </a:pPr>
            <a:endParaRPr lang="pl-PL" sz="19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         Source: </a:t>
            </a:r>
            <a:r>
              <a:rPr lang="pl-PL" sz="19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 Financial Supervision Authority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1416732"/>
              </p:ext>
            </p:extLst>
          </p:nvPr>
        </p:nvGraphicFramePr>
        <p:xfrm>
          <a:off x="4860032" y="2276873"/>
          <a:ext cx="3826768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5220072" y="170080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CAR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banking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11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95248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Non-performing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loans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rgbClr val="002060"/>
                </a:solidFill>
              </a:rPr>
              <a:t>ratio</a:t>
            </a:r>
            <a:r>
              <a:rPr lang="pl-PL" sz="3200" b="1" dirty="0" smtClean="0">
                <a:solidFill>
                  <a:srgbClr val="002060"/>
                </a:solidFill>
              </a:rPr>
              <a:t> </a:t>
            </a:r>
            <a:r>
              <a:rPr lang="pl-PL" sz="3200" b="1" dirty="0" err="1" smtClean="0">
                <a:solidFill>
                  <a:srgbClr val="002060"/>
                </a:solidFill>
              </a:rPr>
              <a:t>in</a:t>
            </a:r>
            <a:r>
              <a:rPr lang="pl-PL" sz="3200" b="1" dirty="0" smtClean="0">
                <a:solidFill>
                  <a:srgbClr val="002060"/>
                </a:solidFill>
              </a:rPr>
              <a:t> % 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28662" y="5810267"/>
            <a:ext cx="8215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200" dirty="0" smtClean="0"/>
              <a:t>Source: </a:t>
            </a:r>
            <a:r>
              <a:rPr lang="pl-PL" sz="1200" dirty="0" err="1" smtClean="0"/>
              <a:t>Polish</a:t>
            </a:r>
            <a:r>
              <a:rPr lang="pl-PL" sz="1200" dirty="0" smtClean="0"/>
              <a:t> Central Bank, </a:t>
            </a:r>
            <a:r>
              <a:rPr lang="pl-PL" sz="1200" dirty="0" err="1" smtClean="0"/>
              <a:t>Polish</a:t>
            </a:r>
            <a:r>
              <a:rPr lang="pl-PL" sz="1200" dirty="0" smtClean="0"/>
              <a:t> FSA</a:t>
            </a:r>
            <a:endParaRPr lang="pl-PL" sz="1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35982"/>
              </p:ext>
            </p:extLst>
          </p:nvPr>
        </p:nvGraphicFramePr>
        <p:xfrm>
          <a:off x="1187624" y="1600201"/>
          <a:ext cx="7499176" cy="37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0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7787208" cy="1066448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chemeClr val="tx2"/>
                </a:solidFill>
              </a:rPr>
              <a:t>Deposits</a:t>
            </a:r>
            <a:r>
              <a:rPr lang="pl-PL" b="1" dirty="0">
                <a:solidFill>
                  <a:schemeClr val="tx2"/>
                </a:solidFill>
              </a:rPr>
              <a:t> from non-</a:t>
            </a:r>
            <a:r>
              <a:rPr lang="pl-PL" b="1" dirty="0" err="1">
                <a:solidFill>
                  <a:schemeClr val="tx2"/>
                </a:solidFill>
              </a:rPr>
              <a:t>financial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sector</a:t>
            </a:r>
            <a:r>
              <a:rPr lang="pl-PL" b="1" dirty="0">
                <a:solidFill>
                  <a:schemeClr val="tx2"/>
                </a:solidFill>
              </a:rPr>
              <a:t> in </a:t>
            </a:r>
            <a:r>
              <a:rPr lang="pl-PL" b="1" dirty="0" smtClean="0">
                <a:solidFill>
                  <a:schemeClr val="tx2"/>
                </a:solidFill>
              </a:rPr>
              <a:t>PLN </a:t>
            </a:r>
            <a:r>
              <a:rPr lang="pl-PL" b="1" dirty="0" err="1" smtClean="0">
                <a:solidFill>
                  <a:schemeClr val="tx2"/>
                </a:solidFill>
              </a:rPr>
              <a:t>bn</a:t>
            </a:r>
            <a:r>
              <a:rPr lang="pl-PL" b="1" dirty="0" smtClean="0">
                <a:solidFill>
                  <a:schemeClr val="tx2"/>
                </a:solidFill>
              </a:rPr>
              <a:t>, EUR </a:t>
            </a:r>
            <a:r>
              <a:rPr lang="pl-PL" b="1" dirty="0" err="1" smtClean="0">
                <a:solidFill>
                  <a:schemeClr val="tx2"/>
                </a:solidFill>
              </a:rPr>
              <a:t>bn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13</a:t>
            </a:fld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9922143"/>
              </p:ext>
            </p:extLst>
          </p:nvPr>
        </p:nvGraphicFramePr>
        <p:xfrm>
          <a:off x="533400" y="170080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8147545"/>
              </p:ext>
            </p:extLst>
          </p:nvPr>
        </p:nvGraphicFramePr>
        <p:xfrm>
          <a:off x="4932040" y="1690443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ostokąt 7"/>
          <p:cNvSpPr/>
          <p:nvPr/>
        </p:nvSpPr>
        <p:spPr>
          <a:xfrm>
            <a:off x="3414623" y="6093296"/>
            <a:ext cx="2194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sz="1000" dirty="0"/>
              <a:t>Source: </a:t>
            </a:r>
            <a:r>
              <a:rPr lang="pl-PL" sz="1000" dirty="0" err="1"/>
              <a:t>Polish</a:t>
            </a:r>
            <a:r>
              <a:rPr lang="pl-PL" sz="1000" dirty="0"/>
              <a:t> Central Bank, </a:t>
            </a:r>
            <a:r>
              <a:rPr lang="pl-PL" sz="1000" dirty="0" err="1"/>
              <a:t>Polish</a:t>
            </a:r>
            <a:r>
              <a:rPr lang="pl-PL" sz="1000" dirty="0"/>
              <a:t> FSA</a:t>
            </a:r>
          </a:p>
        </p:txBody>
      </p:sp>
    </p:spTree>
    <p:extLst>
      <p:ext uri="{BB962C8B-B14F-4D97-AF65-F5344CB8AC3E}">
        <p14:creationId xmlns:p14="http://schemas.microsoft.com/office/powerpoint/2010/main" val="333074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427168" cy="10664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Credits for non-financial sector</a:t>
            </a:r>
            <a:r>
              <a:rPr lang="pl-PL" b="1" dirty="0" smtClean="0">
                <a:solidFill>
                  <a:srgbClr val="000066"/>
                </a:solidFill>
              </a:rPr>
              <a:t> in PLN </a:t>
            </a:r>
            <a:r>
              <a:rPr lang="pl-PL" b="1" dirty="0" err="1" smtClean="0">
                <a:solidFill>
                  <a:srgbClr val="000066"/>
                </a:solidFill>
              </a:rPr>
              <a:t>bn</a:t>
            </a:r>
            <a:r>
              <a:rPr lang="pl-PL" b="1" dirty="0" smtClean="0">
                <a:solidFill>
                  <a:srgbClr val="000066"/>
                </a:solidFill>
              </a:rPr>
              <a:t>,  EUR  </a:t>
            </a:r>
            <a:r>
              <a:rPr lang="pl-PL" b="1" dirty="0" err="1" smtClean="0">
                <a:solidFill>
                  <a:srgbClr val="000066"/>
                </a:solidFill>
              </a:rPr>
              <a:t>bn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14</a:t>
            </a:fld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803639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1393991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ostokąt 7"/>
          <p:cNvSpPr/>
          <p:nvPr/>
        </p:nvSpPr>
        <p:spPr>
          <a:xfrm>
            <a:off x="3713919" y="6093296"/>
            <a:ext cx="2194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sz="1000" dirty="0"/>
              <a:t>Source: </a:t>
            </a:r>
            <a:r>
              <a:rPr lang="pl-PL" sz="1000" dirty="0" err="1"/>
              <a:t>Polish</a:t>
            </a:r>
            <a:r>
              <a:rPr lang="pl-PL" sz="1000" dirty="0"/>
              <a:t> Central Bank, </a:t>
            </a:r>
            <a:r>
              <a:rPr lang="pl-PL" sz="1000" dirty="0" err="1"/>
              <a:t>Polish</a:t>
            </a:r>
            <a:r>
              <a:rPr lang="pl-PL" sz="1000" dirty="0"/>
              <a:t> FSA</a:t>
            </a:r>
          </a:p>
        </p:txBody>
      </p:sp>
    </p:spTree>
    <p:extLst>
      <p:ext uri="{BB962C8B-B14F-4D97-AF65-F5344CB8AC3E}">
        <p14:creationId xmlns:p14="http://schemas.microsoft.com/office/powerpoint/2010/main" val="171071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72416"/>
            <a:ext cx="2493914" cy="1236371"/>
          </a:xfrm>
        </p:spPr>
        <p:txBody>
          <a:bodyPr/>
          <a:lstStyle/>
          <a:p>
            <a:r>
              <a:rPr lang="pl-PL" dirty="0" smtClean="0"/>
              <a:t>Credit growth </a:t>
            </a:r>
            <a:r>
              <a:rPr lang="pl-PL" dirty="0" err="1" smtClean="0"/>
              <a:t>rate</a:t>
            </a:r>
            <a:r>
              <a:rPr lang="pl-PL" dirty="0" smtClean="0"/>
              <a:t> in 2013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chemeClr val="accent1"/>
                </a:solidFill>
              </a:rPr>
              <a:t>Credit  growth </a:t>
            </a:r>
            <a:r>
              <a:rPr lang="pl-PL" sz="2800" b="1" dirty="0" err="1" smtClean="0">
                <a:solidFill>
                  <a:schemeClr val="accent1"/>
                </a:solidFill>
              </a:rPr>
              <a:t>rate</a:t>
            </a:r>
            <a:r>
              <a:rPr lang="pl-PL" sz="2800" b="1" dirty="0" smtClean="0">
                <a:solidFill>
                  <a:schemeClr val="accent1"/>
                </a:solidFill>
              </a:rPr>
              <a:t> (%) in Poland &amp; Euro </a:t>
            </a:r>
            <a:r>
              <a:rPr lang="pl-PL" sz="2800" b="1" dirty="0" err="1" smtClean="0">
                <a:solidFill>
                  <a:schemeClr val="accent1"/>
                </a:solidFill>
              </a:rPr>
              <a:t>zone</a:t>
            </a:r>
            <a:r>
              <a:rPr lang="pl-PL" sz="2800" b="1" dirty="0" smtClean="0">
                <a:solidFill>
                  <a:schemeClr val="accent1"/>
                </a:solidFill>
              </a:rPr>
              <a:t> in 2013</a:t>
            </a:r>
          </a:p>
          <a:p>
            <a:pPr>
              <a:buNone/>
            </a:pP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71600" y="1434467"/>
            <a:ext cx="2520280" cy="1274454"/>
          </a:xfrm>
        </p:spPr>
        <p:txBody>
          <a:bodyPr/>
          <a:lstStyle/>
          <a:p>
            <a:r>
              <a:rPr lang="pl-PL" dirty="0" smtClean="0"/>
              <a:t>The  </a:t>
            </a:r>
            <a:r>
              <a:rPr lang="pl-PL" dirty="0" err="1" smtClean="0"/>
              <a:t>rate</a:t>
            </a:r>
            <a:r>
              <a:rPr lang="pl-PL" dirty="0" smtClean="0"/>
              <a:t> of  </a:t>
            </a:r>
            <a:r>
              <a:rPr lang="pl-PL" dirty="0" err="1" smtClean="0"/>
              <a:t>enterprise</a:t>
            </a:r>
            <a:r>
              <a:rPr lang="pl-PL" dirty="0" smtClean="0"/>
              <a:t> ,</a:t>
            </a:r>
            <a:r>
              <a:rPr lang="pl-PL" dirty="0" err="1" smtClean="0"/>
              <a:t>mortgage</a:t>
            </a:r>
            <a:r>
              <a:rPr lang="pl-PL" dirty="0" smtClean="0"/>
              <a:t> </a:t>
            </a:r>
            <a:r>
              <a:rPr lang="pl-PL" dirty="0" err="1" smtClean="0"/>
              <a:t>credit</a:t>
            </a:r>
            <a:r>
              <a:rPr lang="pl-PL" dirty="0" smtClean="0"/>
              <a:t> &amp; </a:t>
            </a:r>
            <a:r>
              <a:rPr lang="pl-PL" dirty="0" err="1" smtClean="0"/>
              <a:t>consumer</a:t>
            </a:r>
            <a:r>
              <a:rPr lang="pl-PL" dirty="0" smtClean="0"/>
              <a:t> </a:t>
            </a:r>
            <a:r>
              <a:rPr lang="pl-PL" dirty="0" err="1" smtClean="0"/>
              <a:t>credit</a:t>
            </a:r>
            <a:r>
              <a:rPr lang="pl-PL" dirty="0" smtClean="0"/>
              <a:t>  </a:t>
            </a:r>
            <a:r>
              <a:rPr lang="pl-PL" dirty="0" err="1" smtClean="0"/>
              <a:t>growth</a:t>
            </a:r>
            <a:r>
              <a:rPr lang="pl-PL" dirty="0" smtClean="0"/>
              <a:t> in Poland was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in </a:t>
            </a:r>
            <a:r>
              <a:rPr lang="pl-PL" dirty="0" err="1" smtClean="0"/>
              <a:t>eurozone</a:t>
            </a:r>
            <a:endParaRPr lang="pl-PL" dirty="0" smtClean="0"/>
          </a:p>
          <a:p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3292993" y="5733257"/>
            <a:ext cx="25523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sz="1000" dirty="0" err="1" smtClean="0"/>
              <a:t>Source</a:t>
            </a:r>
            <a:r>
              <a:rPr lang="pl-PL" sz="1000" dirty="0" smtClean="0"/>
              <a:t>: </a:t>
            </a:r>
            <a:r>
              <a:rPr lang="pl-PL" sz="1000" dirty="0" err="1" smtClean="0"/>
              <a:t>Polish</a:t>
            </a:r>
            <a:r>
              <a:rPr lang="pl-PL" sz="1000" dirty="0" smtClean="0"/>
              <a:t> Financial </a:t>
            </a:r>
            <a:r>
              <a:rPr lang="pl-PL" sz="1000" dirty="0" err="1" smtClean="0"/>
              <a:t>Supervision</a:t>
            </a:r>
            <a:r>
              <a:rPr lang="pl-PL" sz="1000" dirty="0" smtClean="0"/>
              <a:t> Authority</a:t>
            </a:r>
            <a:endParaRPr lang="pl-PL" sz="1000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737180"/>
              </p:ext>
            </p:extLst>
          </p:nvPr>
        </p:nvGraphicFramePr>
        <p:xfrm>
          <a:off x="3274784" y="1988840"/>
          <a:ext cx="5329664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571184" cy="1066448"/>
          </a:xfrm>
        </p:spPr>
        <p:txBody>
          <a:bodyPr/>
          <a:lstStyle/>
          <a:p>
            <a:r>
              <a:rPr lang="pl-PL" b="1" dirty="0" err="1" smtClean="0">
                <a:solidFill>
                  <a:schemeClr val="accent1"/>
                </a:solidFill>
              </a:rPr>
              <a:t>Polish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Foreign</a:t>
            </a:r>
            <a:r>
              <a:rPr lang="pl-PL" b="1" dirty="0" smtClean="0">
                <a:solidFill>
                  <a:schemeClr val="accent1"/>
                </a:solidFill>
              </a:rPr>
              <a:t> Trade in EUR </a:t>
            </a:r>
            <a:r>
              <a:rPr lang="pl-PL" b="1" dirty="0" err="1" smtClean="0">
                <a:solidFill>
                  <a:schemeClr val="accent1"/>
                </a:solidFill>
              </a:rPr>
              <a:t>bn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16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59020"/>
              </p:ext>
            </p:extLst>
          </p:nvPr>
        </p:nvGraphicFramePr>
        <p:xfrm>
          <a:off x="1043608" y="1600201"/>
          <a:ext cx="7643192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3620437" y="5877272"/>
            <a:ext cx="281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dirty="0"/>
              <a:t>Source: </a:t>
            </a:r>
            <a:r>
              <a:rPr lang="pl-PL" dirty="0" err="1" smtClean="0"/>
              <a:t>Minstry</a:t>
            </a:r>
            <a:r>
              <a:rPr lang="pl-PL" dirty="0" smtClean="0"/>
              <a:t> of </a:t>
            </a:r>
            <a:r>
              <a:rPr lang="pl-PL" dirty="0" err="1" smtClean="0"/>
              <a:t>Economy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27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2129791"/>
            <a:ext cx="6694512" cy="1395220"/>
          </a:xfrm>
        </p:spPr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800" smtClean="0"/>
              <a:t>Questions:pawel.pniewski@zbp.pl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143932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66"/>
                </a:solidFill>
              </a:rPr>
              <a:t>Banks in Poland</a:t>
            </a:r>
            <a:r>
              <a:rPr lang="pl-PL" sz="3200" b="1" dirty="0">
                <a:solidFill>
                  <a:srgbClr val="000066"/>
                </a:solidFill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</a:rPr>
              <a:t>2013</a:t>
            </a:r>
            <a:r>
              <a:rPr lang="pl-PL" sz="3200" b="1" dirty="0" smtClean="0">
                <a:solidFill>
                  <a:srgbClr val="000066"/>
                </a:solidFill>
              </a:rPr>
              <a:t>/2014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899592" y="1253021"/>
            <a:ext cx="824440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b="1" dirty="0" smtClean="0">
                <a:solidFill>
                  <a:srgbClr val="002060"/>
                </a:solidFill>
              </a:rPr>
              <a:t>Commercial </a:t>
            </a:r>
            <a:r>
              <a:rPr lang="pl-PL" b="1" dirty="0">
                <a:solidFill>
                  <a:srgbClr val="002060"/>
                </a:solidFill>
              </a:rPr>
              <a:t>banks</a:t>
            </a:r>
            <a:r>
              <a:rPr lang="en-US" b="1" dirty="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2060"/>
                </a:solidFill>
              </a:rPr>
              <a:t>(including </a:t>
            </a:r>
            <a:r>
              <a:rPr lang="pl-PL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regional co-operative banks)</a:t>
            </a:r>
            <a:r>
              <a:rPr lang="pl-PL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43</a:t>
            </a:r>
            <a:r>
              <a:rPr lang="pl-PL" dirty="0" smtClean="0">
                <a:solidFill>
                  <a:srgbClr val="002060"/>
                </a:solidFill>
              </a:rPr>
              <a:t>/</a:t>
            </a:r>
            <a:r>
              <a:rPr lang="pl-PL" b="1" dirty="0" smtClean="0">
                <a:solidFill>
                  <a:srgbClr val="002060"/>
                </a:solidFill>
              </a:rPr>
              <a:t>40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Branches </a:t>
            </a:r>
            <a:r>
              <a:rPr lang="en-US" b="1" dirty="0">
                <a:solidFill>
                  <a:srgbClr val="002060"/>
                </a:solidFill>
              </a:rPr>
              <a:t>of credit institutions:</a:t>
            </a: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26</a:t>
            </a:r>
            <a:r>
              <a:rPr lang="pl-PL" dirty="0" smtClean="0">
                <a:solidFill>
                  <a:srgbClr val="002060"/>
                </a:solidFill>
              </a:rPr>
              <a:t>/</a:t>
            </a:r>
            <a:r>
              <a:rPr lang="pl-PL" b="1" dirty="0" smtClean="0">
                <a:solidFill>
                  <a:srgbClr val="002060"/>
                </a:solidFill>
              </a:rPr>
              <a:t>28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Co-operative </a:t>
            </a:r>
            <a:r>
              <a:rPr lang="en-US" b="1" dirty="0">
                <a:solidFill>
                  <a:srgbClr val="002060"/>
                </a:solidFill>
              </a:rPr>
              <a:t>banks</a:t>
            </a:r>
            <a:r>
              <a:rPr lang="pl-PL" b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			</a:t>
            </a: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572</a:t>
            </a:r>
            <a:r>
              <a:rPr lang="pl-PL" dirty="0" smtClean="0">
                <a:solidFill>
                  <a:srgbClr val="002060"/>
                </a:solidFill>
              </a:rPr>
              <a:t>/</a:t>
            </a:r>
            <a:r>
              <a:rPr lang="pl-PL" b="1" dirty="0" smtClean="0">
                <a:solidFill>
                  <a:srgbClr val="002060"/>
                </a:solidFill>
              </a:rPr>
              <a:t>569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b="1" dirty="0" smtClean="0">
                <a:solidFill>
                  <a:srgbClr val="002060"/>
                </a:solidFill>
              </a:rPr>
              <a:t>N</a:t>
            </a:r>
            <a:r>
              <a:rPr lang="en-US" b="1" dirty="0">
                <a:solidFill>
                  <a:srgbClr val="002060"/>
                </a:solidFill>
              </a:rPr>
              <a:t>umber of service outlets</a:t>
            </a:r>
            <a:r>
              <a:rPr lang="en-US" sz="1100" b="1" dirty="0">
                <a:solidFill>
                  <a:srgbClr val="002060"/>
                </a:solidFill>
              </a:rPr>
              <a:t>, </a:t>
            </a:r>
            <a:endParaRPr lang="pl-PL" sz="11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100" dirty="0">
                <a:solidFill>
                  <a:srgbClr val="002060"/>
                </a:solidFill>
              </a:rPr>
              <a:t>branches, sub-branches, branch offices</a:t>
            </a:r>
            <a:r>
              <a:rPr lang="pl-PL" sz="1100" dirty="0">
                <a:solidFill>
                  <a:srgbClr val="002060"/>
                </a:solidFill>
              </a:rPr>
              <a:t>: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pl-PL" sz="1100" dirty="0">
                <a:solidFill>
                  <a:srgbClr val="002060"/>
                </a:solidFill>
              </a:rPr>
              <a:t>			</a:t>
            </a:r>
            <a:r>
              <a:rPr lang="pl-PL" sz="1100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15.432</a:t>
            </a:r>
            <a:r>
              <a:rPr lang="pl-PL" b="1" dirty="0" smtClean="0">
                <a:solidFill>
                  <a:srgbClr val="002060"/>
                </a:solidFill>
              </a:rPr>
              <a:t>/15.266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Number </a:t>
            </a:r>
            <a:r>
              <a:rPr lang="en-US" b="1" dirty="0">
                <a:solidFill>
                  <a:srgbClr val="002060"/>
                </a:solidFill>
              </a:rPr>
              <a:t>of employees: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pl-PL" dirty="0">
                <a:solidFill>
                  <a:srgbClr val="002060"/>
                </a:solidFill>
              </a:rPr>
              <a:t>		</a:t>
            </a: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174.668</a:t>
            </a:r>
            <a:r>
              <a:rPr lang="pl-PL" dirty="0" smtClean="0">
                <a:solidFill>
                  <a:srgbClr val="002060"/>
                </a:solidFill>
              </a:rPr>
              <a:t>/ </a:t>
            </a:r>
            <a:r>
              <a:rPr lang="pl-PL" b="1" dirty="0" smtClean="0">
                <a:solidFill>
                  <a:srgbClr val="002060"/>
                </a:solidFill>
              </a:rPr>
              <a:t>173.671 </a:t>
            </a:r>
            <a:endParaRPr lang="pl-PL" sz="105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pl-PL" sz="1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pl-PL" sz="1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pl-PL" sz="1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Data </a:t>
            </a:r>
            <a:r>
              <a:rPr lang="pl-PL" sz="1600" b="1" dirty="0">
                <a:solidFill>
                  <a:srgbClr val="002060"/>
                </a:solidFill>
              </a:rPr>
              <a:t>by Polish Financial Supervision Authority </a:t>
            </a:r>
            <a:r>
              <a:rPr lang="pl-PL" sz="1600" b="1" dirty="0" smtClean="0">
                <a:solidFill>
                  <a:srgbClr val="002060"/>
                </a:solidFill>
              </a:rPr>
              <a:t> for the </a:t>
            </a:r>
            <a:r>
              <a:rPr lang="pl-PL" sz="1600" b="1" dirty="0" err="1" smtClean="0">
                <a:solidFill>
                  <a:srgbClr val="002060"/>
                </a:solidFill>
              </a:rPr>
              <a:t>days</a:t>
            </a:r>
            <a:r>
              <a:rPr lang="pl-PL" sz="1600" b="1" dirty="0" smtClean="0">
                <a:solidFill>
                  <a:srgbClr val="002060"/>
                </a:solidFill>
              </a:rPr>
              <a:t>: </a:t>
            </a:r>
            <a:r>
              <a:rPr lang="pl-PL" sz="1600" b="1" dirty="0" smtClean="0">
                <a:solidFill>
                  <a:srgbClr val="FF0000"/>
                </a:solidFill>
              </a:rPr>
              <a:t>31/01/2013 -</a:t>
            </a:r>
            <a:r>
              <a:rPr lang="pl-PL" sz="1600" b="1" dirty="0" smtClean="0">
                <a:solidFill>
                  <a:srgbClr val="002060"/>
                </a:solidFill>
              </a:rPr>
              <a:t> 31/03/2014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881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3" y="0"/>
            <a:ext cx="82153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Ownership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structure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in % of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capital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banking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62" y="1142985"/>
            <a:ext cx="8215338" cy="53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323781"/>
              </p:ext>
            </p:extLst>
          </p:nvPr>
        </p:nvGraphicFramePr>
        <p:xfrm>
          <a:off x="1547664" y="1796820"/>
          <a:ext cx="7128792" cy="292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rostokąt 6"/>
          <p:cNvSpPr/>
          <p:nvPr/>
        </p:nvSpPr>
        <p:spPr>
          <a:xfrm>
            <a:off x="928662" y="5810269"/>
            <a:ext cx="8215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Source: Polish Financial Supervision Authority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28662" y="5013176"/>
            <a:ext cx="8215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There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visible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trend of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increase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capital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within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3" y="0"/>
            <a:ext cx="82153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3200" b="1" dirty="0" err="1" smtClean="0">
                <a:solidFill>
                  <a:schemeClr val="tx2"/>
                </a:solidFill>
              </a:rPr>
              <a:t>Polish</a:t>
            </a:r>
            <a:r>
              <a:rPr lang="pl-PL" sz="3200" b="1" dirty="0" smtClean="0">
                <a:solidFill>
                  <a:schemeClr val="tx2"/>
                </a:solidFill>
              </a:rPr>
              <a:t> banks' </a:t>
            </a:r>
            <a:r>
              <a:rPr lang="pl-PL" sz="3200" b="1" dirty="0" err="1" smtClean="0">
                <a:solidFill>
                  <a:schemeClr val="tx2"/>
                </a:solidFill>
              </a:rPr>
              <a:t>assets</a:t>
            </a:r>
            <a:r>
              <a:rPr lang="pl-PL" sz="3200" b="1" dirty="0" smtClean="0">
                <a:solidFill>
                  <a:schemeClr val="tx2"/>
                </a:solidFill>
              </a:rPr>
              <a:t> in </a:t>
            </a:r>
            <a:r>
              <a:rPr lang="pl-PL" sz="3200" b="1" dirty="0" err="1" smtClean="0">
                <a:solidFill>
                  <a:schemeClr val="tx2"/>
                </a:solidFill>
              </a:rPr>
              <a:t>bn</a:t>
            </a:r>
            <a:r>
              <a:rPr lang="pl-PL" sz="3200" b="1" dirty="0" smtClean="0">
                <a:solidFill>
                  <a:schemeClr val="tx2"/>
                </a:solidFill>
              </a:rPr>
              <a:t> PLN, EUR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62" y="1142985"/>
            <a:ext cx="8215338" cy="53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62" y="5810269"/>
            <a:ext cx="8215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Source: Polish Financial Supervision Authority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752529"/>
              </p:ext>
            </p:extLst>
          </p:nvPr>
        </p:nvGraphicFramePr>
        <p:xfrm>
          <a:off x="1187624" y="1412776"/>
          <a:ext cx="7272808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416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28662" y="5949280"/>
            <a:ext cx="821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200" i="1" dirty="0" err="1" smtClean="0"/>
              <a:t>Source</a:t>
            </a:r>
            <a:r>
              <a:rPr lang="pl-PL" sz="1200" i="1" dirty="0" smtClean="0"/>
              <a:t>: </a:t>
            </a:r>
            <a:r>
              <a:rPr lang="pl-PL" sz="1200" i="1" dirty="0" err="1" smtClean="0"/>
              <a:t>Polish</a:t>
            </a:r>
            <a:r>
              <a:rPr lang="pl-PL" sz="1200" i="1" dirty="0" smtClean="0"/>
              <a:t> Central Bank</a:t>
            </a:r>
            <a:endParaRPr lang="pl-PL" sz="1200" i="1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00101" y="0"/>
            <a:ext cx="814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 dirty="0" err="1" smtClean="0">
                <a:solidFill>
                  <a:schemeClr val="tx2"/>
                </a:solidFill>
              </a:rPr>
              <a:t>Assets</a:t>
            </a:r>
            <a:r>
              <a:rPr lang="pl-PL" sz="3200" b="1" dirty="0" smtClean="0">
                <a:solidFill>
                  <a:schemeClr val="tx2"/>
                </a:solidFill>
              </a:rPr>
              <a:t>/GDP </a:t>
            </a:r>
            <a:endParaRPr lang="pl-PL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96929"/>
              </p:ext>
            </p:extLst>
          </p:nvPr>
        </p:nvGraphicFramePr>
        <p:xfrm>
          <a:off x="1071538" y="857232"/>
          <a:ext cx="752721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3" y="0"/>
            <a:ext cx="82153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3200" b="1" dirty="0" err="1" smtClean="0">
                <a:solidFill>
                  <a:schemeClr val="tx2"/>
                </a:solidFill>
              </a:rPr>
              <a:t>Polish</a:t>
            </a:r>
            <a:r>
              <a:rPr lang="pl-PL" sz="3200" b="1" dirty="0" smtClean="0">
                <a:solidFill>
                  <a:schemeClr val="tx2"/>
                </a:solidFill>
              </a:rPr>
              <a:t> banks' </a:t>
            </a:r>
            <a:r>
              <a:rPr lang="pl-PL" sz="3200" b="1" dirty="0" err="1" smtClean="0">
                <a:solidFill>
                  <a:schemeClr val="tx2"/>
                </a:solidFill>
              </a:rPr>
              <a:t>own</a:t>
            </a:r>
            <a:r>
              <a:rPr lang="pl-PL" sz="3200" b="1" dirty="0" smtClean="0">
                <a:solidFill>
                  <a:schemeClr val="tx2"/>
                </a:solidFill>
              </a:rPr>
              <a:t> </a:t>
            </a:r>
            <a:r>
              <a:rPr lang="pl-PL" sz="3200" b="1" dirty="0" err="1" smtClean="0">
                <a:solidFill>
                  <a:schemeClr val="tx2"/>
                </a:solidFill>
              </a:rPr>
              <a:t>funds</a:t>
            </a:r>
            <a:r>
              <a:rPr lang="pl-PL" sz="3200" b="1" dirty="0" smtClean="0">
                <a:solidFill>
                  <a:schemeClr val="tx2"/>
                </a:solidFill>
              </a:rPr>
              <a:t> (in </a:t>
            </a:r>
            <a:r>
              <a:rPr lang="pl-PL" sz="3200" b="1" dirty="0" err="1" smtClean="0">
                <a:solidFill>
                  <a:schemeClr val="tx2"/>
                </a:solidFill>
              </a:rPr>
              <a:t>bn</a:t>
            </a:r>
            <a:r>
              <a:rPr lang="pl-PL" sz="3200" b="1" dirty="0" smtClean="0">
                <a:solidFill>
                  <a:schemeClr val="tx2"/>
                </a:solidFill>
              </a:rPr>
              <a:t> PLN, EUR)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8662" y="1142985"/>
            <a:ext cx="8215338" cy="53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62" y="5810269"/>
            <a:ext cx="8215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Source: Polish Financial Supervision Authority</a:t>
            </a:r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40574"/>
              </p:ext>
            </p:extLst>
          </p:nvPr>
        </p:nvGraphicFramePr>
        <p:xfrm>
          <a:off x="928663" y="1142985"/>
          <a:ext cx="7315745" cy="401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0420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Net and </a:t>
            </a:r>
            <a:r>
              <a:rPr lang="pl-PL" dirty="0" err="1" smtClean="0"/>
              <a:t>gross</a:t>
            </a:r>
            <a:r>
              <a:rPr lang="pl-PL" dirty="0" smtClean="0"/>
              <a:t> </a:t>
            </a:r>
            <a:r>
              <a:rPr lang="pl-PL" dirty="0" err="1" smtClean="0"/>
              <a:t>profits</a:t>
            </a:r>
            <a:r>
              <a:rPr lang="pl-PL" dirty="0" smtClean="0"/>
              <a:t> (EUR </a:t>
            </a:r>
            <a:r>
              <a:rPr lang="pl-PL" dirty="0" err="1" smtClean="0"/>
              <a:t>bn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FB72-87B9-4E22-950C-A5E600497649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483768" y="5733256"/>
            <a:ext cx="2552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err="1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r>
              <a:rPr lang="pl-PL" sz="1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l-PL" sz="10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1000" dirty="0" smtClean="0">
                <a:solidFill>
                  <a:schemeClr val="tx2">
                    <a:lumMod val="75000"/>
                  </a:schemeClr>
                </a:solidFill>
              </a:rPr>
              <a:t> Financial </a:t>
            </a:r>
            <a:r>
              <a:rPr lang="pl-PL" sz="1000" dirty="0" err="1" smtClean="0">
                <a:solidFill>
                  <a:schemeClr val="tx2">
                    <a:lumMod val="75000"/>
                  </a:schemeClr>
                </a:solidFill>
              </a:rPr>
              <a:t>Supervision</a:t>
            </a:r>
            <a:r>
              <a:rPr lang="pl-PL" sz="1000" dirty="0" smtClean="0">
                <a:solidFill>
                  <a:schemeClr val="tx2">
                    <a:lumMod val="75000"/>
                  </a:schemeClr>
                </a:solidFill>
              </a:rPr>
              <a:t> Authority</a:t>
            </a:r>
            <a:endParaRPr lang="pl-PL" sz="10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37998"/>
              </p:ext>
            </p:extLst>
          </p:nvPr>
        </p:nvGraphicFramePr>
        <p:xfrm>
          <a:off x="971600" y="1600201"/>
          <a:ext cx="7715200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5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7992888" cy="1138456"/>
          </a:xfrm>
        </p:spPr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Percentage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assets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belonging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loss-bearing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banks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selected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EU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Countries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1535433"/>
            <a:ext cx="3597796" cy="525417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</p:nvPr>
        </p:nvGraphicFramePr>
        <p:xfrm>
          <a:off x="1115616" y="2174876"/>
          <a:ext cx="3381772" cy="370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443"/>
                <a:gridCol w="845443"/>
                <a:gridCol w="845443"/>
                <a:gridCol w="845443"/>
              </a:tblGrid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Country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Austria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Belguim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80,9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n.a.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Cyprus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Germany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n.a.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France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n.a.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UK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Netherlands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Poland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Italy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88024" y="1535433"/>
            <a:ext cx="3898778" cy="525417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7" name="Symbol zastępczy zawartości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2262323"/>
              </p:ext>
            </p:extLst>
          </p:nvPr>
        </p:nvGraphicFramePr>
        <p:xfrm>
          <a:off x="4645027" y="1628800"/>
          <a:ext cx="404177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8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7992888" cy="106644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Return on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Assets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Selected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 EU </a:t>
            </a:r>
            <a:r>
              <a:rPr lang="pl-PL" sz="3200" b="1" dirty="0" err="1" smtClean="0">
                <a:solidFill>
                  <a:schemeClr val="tx2">
                    <a:lumMod val="75000"/>
                  </a:schemeClr>
                </a:solidFill>
              </a:rPr>
              <a:t>Countries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</p:nvPr>
        </p:nvGraphicFramePr>
        <p:xfrm>
          <a:off x="971600" y="1745096"/>
          <a:ext cx="3524200" cy="340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50"/>
                <a:gridCol w="881050"/>
                <a:gridCol w="881050"/>
                <a:gridCol w="881050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ROA by Country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Austria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Belgium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Germany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France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UK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Netherlands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Poland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</a:tr>
              <a:tr h="321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Italy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5920">
                <a:tc>
                  <a:txBody>
                    <a:bodyPr/>
                    <a:lstStyle/>
                    <a:p>
                      <a:endParaRPr lang="pl-P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7311825"/>
              </p:ext>
            </p:extLst>
          </p:nvPr>
        </p:nvGraphicFramePr>
        <p:xfrm>
          <a:off x="4716016" y="2276872"/>
          <a:ext cx="3970784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rostokąt 7"/>
          <p:cNvSpPr/>
          <p:nvPr/>
        </p:nvSpPr>
        <p:spPr>
          <a:xfrm>
            <a:off x="5292080" y="1772816"/>
            <a:ext cx="313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ROA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Banking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Sector</a:t>
            </a: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63688" y="5805266"/>
            <a:ext cx="4690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</a:rPr>
              <a:t>Source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Central Bank, </a:t>
            </a:r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FSA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165305"/>
            <a:ext cx="2133600" cy="555537"/>
          </a:xfrm>
        </p:spPr>
        <p:txBody>
          <a:bodyPr/>
          <a:lstStyle/>
          <a:p>
            <a:fld id="{EDF7FB72-87B9-4E22-950C-A5E600497649}" type="slidenum">
              <a:rPr lang="pl-PL" smtClean="0">
                <a:solidFill>
                  <a:schemeClr val="tx2">
                    <a:lumMod val="75000"/>
                  </a:schemeClr>
                </a:solidFill>
              </a:rPr>
              <a:pPr/>
              <a:t>9</a:t>
            </a:fld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prezentacjazbp-nowa</Template>
  <TotalTime>1439</TotalTime>
  <Words>458</Words>
  <Application>Microsoft Office PowerPoint</Application>
  <PresentationFormat>Pokaz na ekranie (4:3)</PresentationFormat>
  <Paragraphs>218</Paragraphs>
  <Slides>17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Projekt niestandardowy</vt:lpstr>
      <vt:lpstr>Prezentacja programu PowerPoint</vt:lpstr>
      <vt:lpstr>Banks in Poland 2013/2014</vt:lpstr>
      <vt:lpstr>Prezentacja programu PowerPoint</vt:lpstr>
      <vt:lpstr>Prezentacja programu PowerPoint</vt:lpstr>
      <vt:lpstr>Prezentacja programu PowerPoint</vt:lpstr>
      <vt:lpstr>Prezentacja programu PowerPoint</vt:lpstr>
      <vt:lpstr>Net and gross profits (EUR bn)</vt:lpstr>
      <vt:lpstr>Percentage of assets belonging to loss-bearing banks in selected EU Countries</vt:lpstr>
      <vt:lpstr>Return on Assets in Selected EU Countries</vt:lpstr>
      <vt:lpstr>Return on Equity in Selected EU Countries</vt:lpstr>
      <vt:lpstr>Stable Country-Robust banking sector</vt:lpstr>
      <vt:lpstr>Non-performing loans ratio in % </vt:lpstr>
      <vt:lpstr>Deposits from non-financial sector in PLN bn, EUR bn</vt:lpstr>
      <vt:lpstr>Credits for non-financial sector in PLN bn,  EUR  bn</vt:lpstr>
      <vt:lpstr>Credit growth rate in 2013</vt:lpstr>
      <vt:lpstr>Polish Foreign Trade in EUR bn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- introduction</dc:title>
  <dc:creator>PniewskiP</dc:creator>
  <cp:lastModifiedBy>pawel</cp:lastModifiedBy>
  <cp:revision>137</cp:revision>
  <cp:lastPrinted>2014-02-26T13:21:03Z</cp:lastPrinted>
  <dcterms:created xsi:type="dcterms:W3CDTF">2014-02-12T13:24:50Z</dcterms:created>
  <dcterms:modified xsi:type="dcterms:W3CDTF">2014-05-15T06:04:06Z</dcterms:modified>
</cp:coreProperties>
</file>