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8"/>
  </p:notesMasterIdLst>
  <p:sldIdLst>
    <p:sldId id="2142535953" r:id="rId2"/>
    <p:sldId id="2142535947" r:id="rId3"/>
    <p:sldId id="2142535946" r:id="rId4"/>
    <p:sldId id="2142535945" r:id="rId5"/>
    <p:sldId id="2142535961" r:id="rId6"/>
    <p:sldId id="2142535960" r:id="rId7"/>
  </p:sldIdLst>
  <p:sldSz cx="12192000" cy="6858000"/>
  <p:notesSz cx="6797675" cy="9925050"/>
  <p:embeddedFontLst>
    <p:embeddedFont>
      <p:font typeface="Montserrat" panose="00000500000000000000" pitchFamily="2" charset="-52"/>
      <p:regular r:id="rId9"/>
      <p:bold r:id="rId10"/>
      <p:italic r:id="rId11"/>
      <p:boldItalic r:id="rId12"/>
    </p:embeddedFont>
    <p:embeddedFont>
      <p:font typeface="Montserrat Black" panose="00000A00000000000000" pitchFamily="2" charset="-52"/>
      <p:bold r:id="rId13"/>
      <p:boldItalic r:id="rId14"/>
    </p:embeddedFont>
    <p:embeddedFont>
      <p:font typeface="Montserrat ExtraBold" panose="00000900000000000000" pitchFamily="2" charset="-52"/>
      <p:bold r:id="rId15"/>
      <p:boldItalic r:id="rId16"/>
    </p:embeddedFont>
    <p:embeddedFont>
      <p:font typeface="Montserrat SemiBold" panose="00000700000000000000" pitchFamily="2" charset="-52"/>
      <p:bold r:id="rId17"/>
      <p:boldItalic r:id="rId18"/>
    </p:embeddedFont>
    <p:embeddedFont>
      <p:font typeface="TT Firs Neue" panose="02000503030000020004" charset="-52"/>
      <p:regular r:id="rId19"/>
      <p:bold r:id="rId20"/>
    </p:embeddedFont>
    <p:embeddedFont>
      <p:font typeface="TT Firs Neue DemiBold" panose="02000903050000020004" charset="-52"/>
      <p:bold r:id="rId21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75FB3D0B-631A-481F-8563-7652F803D0E8}">
          <p14:sldIdLst>
            <p14:sldId id="2142535953"/>
            <p14:sldId id="2142535947"/>
            <p14:sldId id="2142535946"/>
            <p14:sldId id="2142535945"/>
            <p14:sldId id="2142535961"/>
            <p14:sldId id="2142535960"/>
          </p14:sldIdLst>
        </p14:section>
      </p14:sectionLst>
    </p:ext>
    <p:ext uri="{EFAFB233-063F-42B5-8137-9DF3F51BA10A}">
      <p15:sldGuideLst xmlns:p15="http://schemas.microsoft.com/office/powerpoint/2012/main">
        <p15:guide id="4" pos="7310" userDrawn="1">
          <p15:clr>
            <a:srgbClr val="A4A3A4"/>
          </p15:clr>
        </p15:guide>
        <p15:guide id="6" orient="horz" pos="4224" userDrawn="1">
          <p15:clr>
            <a:srgbClr val="A4A3A4"/>
          </p15:clr>
        </p15:guide>
        <p15:guide id="7" orient="horz" pos="82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0953C97-68D9-72F1-4C46-4CA75BC17FBE}" name="Алана Кайсинова" initials="АК" userId="S-1-5-21-990862761-3251299651-1380545623-3255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Ольга Шевченко" initials="ОШ" lastIdx="33" clrIdx="0">
    <p:extLst>
      <p:ext uri="{19B8F6BF-5375-455C-9EA6-DF929625EA0E}">
        <p15:presenceInfo xmlns:p15="http://schemas.microsoft.com/office/powerpoint/2012/main" userId="Ольга Шевченко" providerId="None"/>
      </p:ext>
    </p:extLst>
  </p:cmAuthor>
  <p:cmAuthor id="2" name="TIMUR" initials="T" lastIdx="2" clrIdx="1">
    <p:extLst>
      <p:ext uri="{19B8F6BF-5375-455C-9EA6-DF929625EA0E}">
        <p15:presenceInfo xmlns:p15="http://schemas.microsoft.com/office/powerpoint/2012/main" userId="TIMUR" providerId="None"/>
      </p:ext>
    </p:extLst>
  </p:cmAuthor>
  <p:cmAuthor id="3" name="Татьяна Мухаметжанова" initials="ТМ" lastIdx="5" clrIdx="2">
    <p:extLst>
      <p:ext uri="{19B8F6BF-5375-455C-9EA6-DF929625EA0E}">
        <p15:presenceInfo xmlns:p15="http://schemas.microsoft.com/office/powerpoint/2012/main" userId="S-1-5-21-990862761-3251299651-1380545623-117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F2FF"/>
    <a:srgbClr val="3A3A3A"/>
    <a:srgbClr val="B40016"/>
    <a:srgbClr val="E6E6E6"/>
    <a:srgbClr val="FFFFFF"/>
    <a:srgbClr val="DD2C00"/>
    <a:srgbClr val="41535D"/>
    <a:srgbClr val="84AFB4"/>
    <a:srgbClr val="101820"/>
    <a:srgbClr val="3249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881" autoAdjust="0"/>
    <p:restoredTop sz="93552" autoAdjust="0"/>
  </p:normalViewPr>
  <p:slideViewPr>
    <p:cSldViewPr snapToGrid="0" showGuides="1">
      <p:cViewPr varScale="1">
        <p:scale>
          <a:sx n="107" d="100"/>
          <a:sy n="107" d="100"/>
        </p:scale>
        <p:origin x="1044" y="108"/>
      </p:cViewPr>
      <p:guideLst>
        <p:guide pos="7310"/>
        <p:guide orient="horz" pos="4224"/>
        <p:guide orient="horz" pos="822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72" d="100"/>
          <a:sy n="72" d="100"/>
        </p:scale>
        <p:origin x="2904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3.fntdata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presProps" Target="presProps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commentAuthors" Target="commentAuthors.xml"/><Relationship Id="rId27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C17908-FED2-4F10-A8A1-921FD6E4D5AC}" type="datetimeFigureOut">
              <a:rPr lang="ru-RU" smtClean="0"/>
              <a:t>11.03.2026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6430"/>
            <a:ext cx="5438140" cy="39079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7076"/>
            <a:ext cx="2945659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27076"/>
            <a:ext cx="2945659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D865C0-EEBC-4E3B-A03D-48018DD1A9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9870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126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44C66C-FE6F-F17D-2483-60B53EA15F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294A0B47-BEC6-6255-6479-EEBF11D667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A7675E30-00BE-F9FF-6FF0-3B6017650B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2BDA3D0-FCA2-479A-C124-6943906F66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D865C0-EEBC-4E3B-A03D-48018DD1A96F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11260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63559-DC45-FF41-2E25-A1E12A9A3E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AE880E34-D3CB-1F19-73B4-4011F18E64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1532185-DE84-9FD7-7D46-34523B52E8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D2D2097-F70B-0025-C588-703C439242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D865C0-EEBC-4E3B-A03D-48018DD1A96F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29761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33838B-F69A-7DFB-BC4E-F9980CB76F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4CD22713-FB96-4B69-70DE-38D15E4F9C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AAA7242-70C6-8671-E321-CAACC9FC82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09AEDE2-820A-490E-8D06-B6B6442079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D865C0-EEBC-4E3B-A03D-48018DD1A96F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64871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D865C0-EEBC-4E3B-A03D-48018DD1A96F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97788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CE4FE0-42BE-7449-3E8F-DB5CD3CAB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256D4809-AA35-9E95-ED39-4027400D9E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8891BE9-1505-BE36-E6DB-BFC110FBA0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8675273-A2E7-2A15-5508-086712EF05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D865C0-EEBC-4E3B-A03D-48018DD1A96F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90922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204440-8173-A4E0-3910-C68AC26441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53D52A55-2ACB-5A82-B60E-BEA22B334E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AB3470F3-1D62-E691-4C60-52ACA5AB38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C6E571C-125B-E614-6EF2-1DC6524267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D865C0-EEBC-4E3B-A03D-48018DD1A96F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28939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46019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00. Сетка 12 колонок">
            <a:extLst>
              <a:ext uri="{FF2B5EF4-FFF2-40B4-BE49-F238E27FC236}">
                <a16:creationId xmlns:a16="http://schemas.microsoft.com/office/drawing/2014/main" id="{7065A221-EF54-1963-66F8-38F3644E5EAA}"/>
              </a:ext>
            </a:extLst>
          </p:cNvPr>
          <p:cNvGrpSpPr/>
          <p:nvPr userDrawn="1"/>
        </p:nvGrpSpPr>
        <p:grpSpPr>
          <a:xfrm>
            <a:off x="435720" y="0"/>
            <a:ext cx="11320560" cy="6858000"/>
            <a:chOff x="861646" y="0"/>
            <a:chExt cx="22639704" cy="13715142"/>
          </a:xfrm>
          <a:solidFill>
            <a:srgbClr val="C00000">
              <a:alpha val="0"/>
            </a:srgbClr>
          </a:solidFill>
        </p:grpSpPr>
        <p:sp>
          <p:nvSpPr>
            <p:cNvPr id="3" name="Rectangle 4">
              <a:extLst>
                <a:ext uri="{FF2B5EF4-FFF2-40B4-BE49-F238E27FC236}">
                  <a16:creationId xmlns:a16="http://schemas.microsoft.com/office/drawing/2014/main" id="{C72C3A30-CEBA-B898-B131-E758AAA68784}"/>
                </a:ext>
              </a:extLst>
            </p:cNvPr>
            <p:cNvSpPr/>
            <p:nvPr/>
          </p:nvSpPr>
          <p:spPr>
            <a:xfrm>
              <a:off x="861646" y="0"/>
              <a:ext cx="1405304" cy="137151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Rectangle 5">
              <a:extLst>
                <a:ext uri="{FF2B5EF4-FFF2-40B4-BE49-F238E27FC236}">
                  <a16:creationId xmlns:a16="http://schemas.microsoft.com/office/drawing/2014/main" id="{7B209007-DD4A-2852-DECD-9423DCE7A254}"/>
                </a:ext>
              </a:extLst>
            </p:cNvPr>
            <p:cNvSpPr/>
            <p:nvPr/>
          </p:nvSpPr>
          <p:spPr>
            <a:xfrm>
              <a:off x="2792046" y="0"/>
              <a:ext cx="1405304" cy="137151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Rectangle 6">
              <a:extLst>
                <a:ext uri="{FF2B5EF4-FFF2-40B4-BE49-F238E27FC236}">
                  <a16:creationId xmlns:a16="http://schemas.microsoft.com/office/drawing/2014/main" id="{2AE26985-A37C-AD95-4DEE-6DC5D9A0A7FD}"/>
                </a:ext>
              </a:extLst>
            </p:cNvPr>
            <p:cNvSpPr/>
            <p:nvPr/>
          </p:nvSpPr>
          <p:spPr>
            <a:xfrm>
              <a:off x="4722446" y="0"/>
              <a:ext cx="1405304" cy="137151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Rectangle 7">
              <a:extLst>
                <a:ext uri="{FF2B5EF4-FFF2-40B4-BE49-F238E27FC236}">
                  <a16:creationId xmlns:a16="http://schemas.microsoft.com/office/drawing/2014/main" id="{DB9B345A-9FE9-2DD4-CA80-41A1A9B0337B}"/>
                </a:ext>
              </a:extLst>
            </p:cNvPr>
            <p:cNvSpPr/>
            <p:nvPr/>
          </p:nvSpPr>
          <p:spPr>
            <a:xfrm>
              <a:off x="6652846" y="0"/>
              <a:ext cx="1405304" cy="137151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Rectangle 8">
              <a:extLst>
                <a:ext uri="{FF2B5EF4-FFF2-40B4-BE49-F238E27FC236}">
                  <a16:creationId xmlns:a16="http://schemas.microsoft.com/office/drawing/2014/main" id="{13F3AF43-E56B-4DFC-246F-FE077B3968A7}"/>
                </a:ext>
              </a:extLst>
            </p:cNvPr>
            <p:cNvSpPr/>
            <p:nvPr/>
          </p:nvSpPr>
          <p:spPr>
            <a:xfrm>
              <a:off x="8583246" y="0"/>
              <a:ext cx="1405304" cy="137151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Rectangle 9">
              <a:extLst>
                <a:ext uri="{FF2B5EF4-FFF2-40B4-BE49-F238E27FC236}">
                  <a16:creationId xmlns:a16="http://schemas.microsoft.com/office/drawing/2014/main" id="{33BA87C9-A5F1-8BA5-0F5E-A4D257DFEA54}"/>
                </a:ext>
              </a:extLst>
            </p:cNvPr>
            <p:cNvSpPr/>
            <p:nvPr/>
          </p:nvSpPr>
          <p:spPr>
            <a:xfrm>
              <a:off x="10513646" y="0"/>
              <a:ext cx="1405304" cy="137151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Rectangle 10">
              <a:extLst>
                <a:ext uri="{FF2B5EF4-FFF2-40B4-BE49-F238E27FC236}">
                  <a16:creationId xmlns:a16="http://schemas.microsoft.com/office/drawing/2014/main" id="{F04C6782-46E3-9743-7C03-D0E2A93ED6B2}"/>
                </a:ext>
              </a:extLst>
            </p:cNvPr>
            <p:cNvSpPr/>
            <p:nvPr/>
          </p:nvSpPr>
          <p:spPr>
            <a:xfrm>
              <a:off x="12444046" y="0"/>
              <a:ext cx="1405304" cy="137151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Rectangle 11">
              <a:extLst>
                <a:ext uri="{FF2B5EF4-FFF2-40B4-BE49-F238E27FC236}">
                  <a16:creationId xmlns:a16="http://schemas.microsoft.com/office/drawing/2014/main" id="{99B0494C-E3E3-FB8C-92CD-15814859502D}"/>
                </a:ext>
              </a:extLst>
            </p:cNvPr>
            <p:cNvSpPr/>
            <p:nvPr/>
          </p:nvSpPr>
          <p:spPr>
            <a:xfrm>
              <a:off x="14374446" y="0"/>
              <a:ext cx="1405304" cy="137151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Rectangle 12">
              <a:extLst>
                <a:ext uri="{FF2B5EF4-FFF2-40B4-BE49-F238E27FC236}">
                  <a16:creationId xmlns:a16="http://schemas.microsoft.com/office/drawing/2014/main" id="{8E1967E5-CED1-070E-B54F-F6B2E218E58F}"/>
                </a:ext>
              </a:extLst>
            </p:cNvPr>
            <p:cNvSpPr/>
            <p:nvPr/>
          </p:nvSpPr>
          <p:spPr>
            <a:xfrm>
              <a:off x="16304846" y="0"/>
              <a:ext cx="1405304" cy="137151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" name="Rectangle 13">
              <a:extLst>
                <a:ext uri="{FF2B5EF4-FFF2-40B4-BE49-F238E27FC236}">
                  <a16:creationId xmlns:a16="http://schemas.microsoft.com/office/drawing/2014/main" id="{DECBF7D0-BE4E-E3D1-0C56-C5FD791B3FBC}"/>
                </a:ext>
              </a:extLst>
            </p:cNvPr>
            <p:cNvSpPr/>
            <p:nvPr/>
          </p:nvSpPr>
          <p:spPr>
            <a:xfrm>
              <a:off x="18235246" y="0"/>
              <a:ext cx="1405304" cy="137151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Rectangle 14">
              <a:extLst>
                <a:ext uri="{FF2B5EF4-FFF2-40B4-BE49-F238E27FC236}">
                  <a16:creationId xmlns:a16="http://schemas.microsoft.com/office/drawing/2014/main" id="{13391BD6-B063-C492-D5EB-2F7E8EC3B577}"/>
                </a:ext>
              </a:extLst>
            </p:cNvPr>
            <p:cNvSpPr/>
            <p:nvPr/>
          </p:nvSpPr>
          <p:spPr>
            <a:xfrm>
              <a:off x="20165646" y="0"/>
              <a:ext cx="1405304" cy="137151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Rectangle 15">
              <a:extLst>
                <a:ext uri="{FF2B5EF4-FFF2-40B4-BE49-F238E27FC236}">
                  <a16:creationId xmlns:a16="http://schemas.microsoft.com/office/drawing/2014/main" id="{4CE96CD3-9BAA-93AF-D718-44BB260CB0C0}"/>
                </a:ext>
              </a:extLst>
            </p:cNvPr>
            <p:cNvSpPr/>
            <p:nvPr/>
          </p:nvSpPr>
          <p:spPr>
            <a:xfrm>
              <a:off x="22096046" y="0"/>
              <a:ext cx="1405304" cy="137151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18631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0" userDrawn="1">
          <p15:clr>
            <a:srgbClr val="F26B43"/>
          </p15:clr>
        </p15:guide>
        <p15:guide id="2" pos="279" userDrawn="1">
          <p15:clr>
            <a:srgbClr val="F26B43"/>
          </p15:clr>
        </p15:guide>
        <p15:guide id="3" pos="7401" userDrawn="1">
          <p15:clr>
            <a:srgbClr val="F26B43"/>
          </p15:clr>
        </p15:guide>
        <p15:guide id="4" orient="horz" pos="40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jp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13" Type="http://schemas.openxmlformats.org/officeDocument/2006/relationships/image" Target="../media/image25.png"/><Relationship Id="rId3" Type="http://schemas.openxmlformats.org/officeDocument/2006/relationships/image" Target="../media/image19.jpg"/><Relationship Id="rId7" Type="http://schemas.openxmlformats.org/officeDocument/2006/relationships/image" Target="../media/image5.png"/><Relationship Id="rId12" Type="http://schemas.openxmlformats.org/officeDocument/2006/relationships/image" Target="../media/image24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23.png"/><Relationship Id="rId5" Type="http://schemas.openxmlformats.org/officeDocument/2006/relationships/image" Target="../media/image3.png"/><Relationship Id="rId15" Type="http://schemas.openxmlformats.org/officeDocument/2006/relationships/image" Target="../media/image27.png"/><Relationship Id="rId10" Type="http://schemas.openxmlformats.org/officeDocument/2006/relationships/image" Target="../media/image22.svg"/><Relationship Id="rId4" Type="http://schemas.openxmlformats.org/officeDocument/2006/relationships/image" Target="../media/image2.png"/><Relationship Id="rId9" Type="http://schemas.openxmlformats.org/officeDocument/2006/relationships/image" Target="../media/image21.png"/><Relationship Id="rId14" Type="http://schemas.openxmlformats.org/officeDocument/2006/relationships/image" Target="../media/image2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5E9D7D-5F27-566B-7436-6B3490E2B4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шаблон, прямоугольный, Красочность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E89EBFC-C879-4505-1AB6-0141B60904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457" t="19007" r="3561" b="28792"/>
          <a:stretch>
            <a:fillRect/>
          </a:stretch>
        </p:blipFill>
        <p:spPr>
          <a:xfrm>
            <a:off x="449263" y="1303512"/>
            <a:ext cx="11293475" cy="3579923"/>
          </a:xfrm>
          <a:custGeom>
            <a:avLst/>
            <a:gdLst>
              <a:gd name="connsiteX0" fmla="*/ 248339 w 11306175"/>
              <a:gd name="connsiteY0" fmla="*/ 0 h 3579923"/>
              <a:gd name="connsiteX1" fmla="*/ 11057836 w 11306175"/>
              <a:gd name="connsiteY1" fmla="*/ 0 h 3579923"/>
              <a:gd name="connsiteX2" fmla="*/ 11306175 w 11306175"/>
              <a:gd name="connsiteY2" fmla="*/ 248339 h 3579923"/>
              <a:gd name="connsiteX3" fmla="*/ 11306175 w 11306175"/>
              <a:gd name="connsiteY3" fmla="*/ 3331584 h 3579923"/>
              <a:gd name="connsiteX4" fmla="*/ 11057836 w 11306175"/>
              <a:gd name="connsiteY4" fmla="*/ 3579923 h 3579923"/>
              <a:gd name="connsiteX5" fmla="*/ 248339 w 11306175"/>
              <a:gd name="connsiteY5" fmla="*/ 3579923 h 3579923"/>
              <a:gd name="connsiteX6" fmla="*/ 0 w 11306175"/>
              <a:gd name="connsiteY6" fmla="*/ 3331584 h 3579923"/>
              <a:gd name="connsiteX7" fmla="*/ 0 w 11306175"/>
              <a:gd name="connsiteY7" fmla="*/ 248339 h 3579923"/>
              <a:gd name="connsiteX8" fmla="*/ 248339 w 11306175"/>
              <a:gd name="connsiteY8" fmla="*/ 0 h 3579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06175" h="3579923">
                <a:moveTo>
                  <a:pt x="248339" y="0"/>
                </a:moveTo>
                <a:lnTo>
                  <a:pt x="11057836" y="0"/>
                </a:lnTo>
                <a:cubicBezTo>
                  <a:pt x="11194990" y="0"/>
                  <a:pt x="11306175" y="111185"/>
                  <a:pt x="11306175" y="248339"/>
                </a:cubicBezTo>
                <a:lnTo>
                  <a:pt x="11306175" y="3331584"/>
                </a:lnTo>
                <a:cubicBezTo>
                  <a:pt x="11306175" y="3468738"/>
                  <a:pt x="11194990" y="3579923"/>
                  <a:pt x="11057836" y="3579923"/>
                </a:cubicBezTo>
                <a:lnTo>
                  <a:pt x="248339" y="3579923"/>
                </a:lnTo>
                <a:cubicBezTo>
                  <a:pt x="111185" y="3579923"/>
                  <a:pt x="0" y="3468738"/>
                  <a:pt x="0" y="3331584"/>
                </a:cubicBezTo>
                <a:lnTo>
                  <a:pt x="0" y="248339"/>
                </a:lnTo>
                <a:cubicBezTo>
                  <a:pt x="0" y="111185"/>
                  <a:pt x="111185" y="0"/>
                  <a:pt x="248339" y="0"/>
                </a:cubicBezTo>
                <a:close/>
              </a:path>
            </a:pathLst>
          </a:custGeom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157F5561-768B-8231-7350-CD98CDA99FD4}"/>
              </a:ext>
            </a:extLst>
          </p:cNvPr>
          <p:cNvSpPr/>
          <p:nvPr/>
        </p:nvSpPr>
        <p:spPr>
          <a:xfrm>
            <a:off x="442913" y="1309734"/>
            <a:ext cx="11293475" cy="3573702"/>
          </a:xfrm>
          <a:prstGeom prst="roundRect">
            <a:avLst>
              <a:gd name="adj" fmla="val 6937"/>
            </a:avLst>
          </a:prstGeom>
          <a:gradFill flip="none" rotWithShape="1">
            <a:gsLst>
              <a:gs pos="30000">
                <a:schemeClr val="tx1">
                  <a:alpha val="0"/>
                </a:schemeClr>
              </a:gs>
              <a:gs pos="61000">
                <a:schemeClr val="tx1">
                  <a:alpha val="66000"/>
                </a:schemeClr>
              </a:gs>
            </a:gsLst>
            <a:lin ang="13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 descr="Изображение выглядит как Графика, Шрифт, графический дизайн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3E86479A-165A-8B00-67F5-3F59A06E25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12" y="336751"/>
            <a:ext cx="1477169" cy="29570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F3DBA49-A6DE-001C-23ED-68D8D4CB49FB}"/>
              </a:ext>
            </a:extLst>
          </p:cNvPr>
          <p:cNvSpPr txBox="1"/>
          <p:nvPr/>
        </p:nvSpPr>
        <p:spPr>
          <a:xfrm>
            <a:off x="1767681" y="6079112"/>
            <a:ext cx="262904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1600">
                <a:solidFill>
                  <a:schemeClr val="bg1"/>
                </a:solidFill>
                <a:latin typeface="Montserrat" panose="00000500000000000000" pitchFamily="2" charset="-52"/>
              </a:defRPr>
            </a:lvl1pPr>
          </a:lstStyle>
          <a:p>
            <a:r>
              <a:rPr lang="ru-RU" dirty="0">
                <a:solidFill>
                  <a:schemeClr val="tx1"/>
                </a:solidFill>
                <a:latin typeface="TT Firs Neue" panose="02000503030000020004" pitchFamily="2" charset="-52"/>
              </a:rPr>
              <a:t>Исполнительный директор</a:t>
            </a:r>
            <a:endParaRPr lang="x-none" dirty="0">
              <a:solidFill>
                <a:schemeClr val="tx1"/>
              </a:solidFill>
              <a:latin typeface="TT Firs Neue" panose="02000503030000020004" pitchFamily="2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2DD936B-C858-DCEC-FA8C-633D13F64566}"/>
              </a:ext>
            </a:extLst>
          </p:cNvPr>
          <p:cNvSpPr txBox="1"/>
          <p:nvPr/>
        </p:nvSpPr>
        <p:spPr>
          <a:xfrm>
            <a:off x="1767681" y="5431614"/>
            <a:ext cx="2725059" cy="6093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1600">
                <a:solidFill>
                  <a:schemeClr val="bg1"/>
                </a:solidFill>
                <a:latin typeface="Montserrat" panose="00000500000000000000" pitchFamily="2" charset="-52"/>
              </a:defRPr>
            </a:lvl1pPr>
          </a:lstStyle>
          <a:p>
            <a:pPr>
              <a:lnSpc>
                <a:spcPct val="80000"/>
              </a:lnSpc>
            </a:pPr>
            <a:r>
              <a:rPr lang="ru-RU" sz="2400" dirty="0" err="1">
                <a:solidFill>
                  <a:schemeClr val="tx1"/>
                </a:solidFill>
                <a:latin typeface="TT Firs Neue DemiBold" panose="02000903050000020004" pitchFamily="2" charset="-52"/>
              </a:rPr>
              <a:t>Купринов</a:t>
            </a:r>
            <a:r>
              <a:rPr lang="ru-RU" sz="2400" dirty="0">
                <a:solidFill>
                  <a:schemeClr val="tx1"/>
                </a:solidFill>
                <a:latin typeface="TT Firs Neue DemiBold" panose="02000903050000020004" pitchFamily="2" charset="-52"/>
              </a:rPr>
              <a:t> Антон </a:t>
            </a:r>
          </a:p>
          <a:p>
            <a:pPr>
              <a:lnSpc>
                <a:spcPct val="80000"/>
              </a:lnSpc>
            </a:pPr>
            <a:r>
              <a:rPr lang="ru-RU" sz="2400" dirty="0">
                <a:solidFill>
                  <a:schemeClr val="tx1"/>
                </a:solidFill>
                <a:latin typeface="TT Firs Neue DemiBold" panose="02000903050000020004" pitchFamily="2" charset="-52"/>
              </a:rPr>
              <a:t>Эдуардович</a:t>
            </a:r>
            <a:endParaRPr lang="x-none" sz="2400" dirty="0">
              <a:solidFill>
                <a:schemeClr val="tx1"/>
              </a:solidFill>
              <a:latin typeface="TT Firs Neue DemiBold" panose="02000903050000020004" pitchFamily="2" charset="-52"/>
            </a:endParaRP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7AE4D10A-90EF-B4FD-798A-72ECB5582E13}"/>
              </a:ext>
            </a:extLst>
          </p:cNvPr>
          <p:cNvCxnSpPr/>
          <p:nvPr/>
        </p:nvCxnSpPr>
        <p:spPr>
          <a:xfrm>
            <a:off x="1767681" y="6486525"/>
            <a:ext cx="9975056" cy="0"/>
          </a:xfrm>
          <a:prstGeom prst="line">
            <a:avLst/>
          </a:prstGeom>
          <a:ln cap="rnd">
            <a:solidFill>
              <a:srgbClr val="B40016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EE1ABFB-2F65-4386-78EC-62316CBEB1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006715" y="399125"/>
            <a:ext cx="183402" cy="18340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537D6E0-5214-DFB1-D87A-D280EA60AE2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454095" y="399125"/>
            <a:ext cx="183402" cy="18340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7184829-7304-29A4-B692-46654B42D90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559335" y="399125"/>
            <a:ext cx="183402" cy="18340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AE6D865-E4E4-A863-DE31-97CE0B8AC06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901475" y="392903"/>
            <a:ext cx="183402" cy="183402"/>
          </a:xfrm>
          <a:prstGeom prst="rect">
            <a:avLst/>
          </a:prstGeom>
        </p:spPr>
      </p:pic>
      <p:pic>
        <p:nvPicPr>
          <p:cNvPr id="15" name="Рисунок 14" descr="Изображение выглядит как человек, Человеческое лицо, одежда, Сороч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4B4EC54-3EDB-2DE4-CED7-A4FC11C62B7C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23469" t="5061" r="27407" b="21254"/>
          <a:stretch>
            <a:fillRect/>
          </a:stretch>
        </p:blipFill>
        <p:spPr>
          <a:xfrm>
            <a:off x="442913" y="5345747"/>
            <a:ext cx="1140778" cy="1140778"/>
          </a:xfrm>
          <a:custGeom>
            <a:avLst/>
            <a:gdLst>
              <a:gd name="connsiteX0" fmla="*/ 444509 w 2667000"/>
              <a:gd name="connsiteY0" fmla="*/ 0 h 2667000"/>
              <a:gd name="connsiteX1" fmla="*/ 2222491 w 2667000"/>
              <a:gd name="connsiteY1" fmla="*/ 0 h 2667000"/>
              <a:gd name="connsiteX2" fmla="*/ 2667000 w 2667000"/>
              <a:gd name="connsiteY2" fmla="*/ 444509 h 2667000"/>
              <a:gd name="connsiteX3" fmla="*/ 2667000 w 2667000"/>
              <a:gd name="connsiteY3" fmla="*/ 2222491 h 2667000"/>
              <a:gd name="connsiteX4" fmla="*/ 2222491 w 2667000"/>
              <a:gd name="connsiteY4" fmla="*/ 2667000 h 2667000"/>
              <a:gd name="connsiteX5" fmla="*/ 444509 w 2667000"/>
              <a:gd name="connsiteY5" fmla="*/ 2667000 h 2667000"/>
              <a:gd name="connsiteX6" fmla="*/ 0 w 2667000"/>
              <a:gd name="connsiteY6" fmla="*/ 2222491 h 2667000"/>
              <a:gd name="connsiteX7" fmla="*/ 0 w 2667000"/>
              <a:gd name="connsiteY7" fmla="*/ 444509 h 2667000"/>
              <a:gd name="connsiteX8" fmla="*/ 444509 w 2667000"/>
              <a:gd name="connsiteY8" fmla="*/ 0 h 266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67000" h="2667000">
                <a:moveTo>
                  <a:pt x="444509" y="0"/>
                </a:moveTo>
                <a:lnTo>
                  <a:pt x="2222491" y="0"/>
                </a:lnTo>
                <a:cubicBezTo>
                  <a:pt x="2467987" y="0"/>
                  <a:pt x="2667000" y="199013"/>
                  <a:pt x="2667000" y="444509"/>
                </a:cubicBezTo>
                <a:lnTo>
                  <a:pt x="2667000" y="2222491"/>
                </a:lnTo>
                <a:cubicBezTo>
                  <a:pt x="2667000" y="2467987"/>
                  <a:pt x="2467987" y="2667000"/>
                  <a:pt x="2222491" y="2667000"/>
                </a:cubicBezTo>
                <a:lnTo>
                  <a:pt x="444509" y="2667000"/>
                </a:lnTo>
                <a:cubicBezTo>
                  <a:pt x="199013" y="2667000"/>
                  <a:pt x="0" y="2467987"/>
                  <a:pt x="0" y="2222491"/>
                </a:cubicBezTo>
                <a:lnTo>
                  <a:pt x="0" y="444509"/>
                </a:lnTo>
                <a:cubicBezTo>
                  <a:pt x="0" y="199013"/>
                  <a:pt x="199013" y="0"/>
                  <a:pt x="444509" y="0"/>
                </a:cubicBezTo>
                <a:close/>
              </a:path>
            </a:pathLst>
          </a:custGeom>
          <a:effectLst>
            <a:outerShdw blurRad="76200" dist="38100" dir="13500000" algn="br" rotWithShape="0">
              <a:prstClr val="black">
                <a:alpha val="7000"/>
              </a:prstClr>
            </a:outerShdw>
          </a:effec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FA80514-D365-33ED-53AF-A355BBFFED2F}"/>
              </a:ext>
            </a:extLst>
          </p:cNvPr>
          <p:cNvSpPr txBox="1"/>
          <p:nvPr/>
        </p:nvSpPr>
        <p:spPr>
          <a:xfrm>
            <a:off x="778041" y="4417311"/>
            <a:ext cx="4403559" cy="2846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2000" dirty="0">
                <a:solidFill>
                  <a:schemeClr val="bg1"/>
                </a:solidFill>
                <a:latin typeface="TT Firs Neue" panose="02000503030000020004" pitchFamily="2" charset="-52"/>
              </a:rPr>
              <a:t>Итоги 2025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D3DB0A-D370-6EDF-3DE8-C8AC3969DC84}"/>
              </a:ext>
            </a:extLst>
          </p:cNvPr>
          <p:cNvSpPr txBox="1"/>
          <p:nvPr/>
        </p:nvSpPr>
        <p:spPr>
          <a:xfrm>
            <a:off x="778041" y="1726132"/>
            <a:ext cx="8223084" cy="18097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4800" dirty="0">
                <a:solidFill>
                  <a:schemeClr val="bg1"/>
                </a:solidFill>
                <a:latin typeface="TT Firs Neue DemiBold" panose="02000903050000020004" pitchFamily="2" charset="-52"/>
              </a:rPr>
              <a:t>Гарантийная поддержка МСП Москвы</a:t>
            </a:r>
          </a:p>
        </p:txBody>
      </p:sp>
    </p:spTree>
    <p:extLst>
      <p:ext uri="{BB962C8B-B14F-4D97-AF65-F5344CB8AC3E}">
        <p14:creationId xmlns:p14="http://schemas.microsoft.com/office/powerpoint/2010/main" val="1940256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B7AE56-5A0B-CAB7-FCF0-5089BC67E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Графика, снимок экрана, Шрифт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6AF90BF3-7156-FBE4-EB3B-41F793B63F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3606" y="260711"/>
            <a:ext cx="695781" cy="29570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BC57988-28F5-0616-2F0C-2F607353DA5B}"/>
              </a:ext>
            </a:extLst>
          </p:cNvPr>
          <p:cNvSpPr txBox="1"/>
          <p:nvPr/>
        </p:nvSpPr>
        <p:spPr>
          <a:xfrm>
            <a:off x="618231" y="100312"/>
            <a:ext cx="8202236" cy="64197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latin typeface="Montserrat" panose="00000500000000000000" pitchFamily="2" charset="-52"/>
              </a:rPr>
              <a:t>Национальная гарантийная система 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Montserrat" panose="00000500000000000000" pitchFamily="2" charset="-52"/>
              </a:rPr>
              <a:t>на 01.01.2026</a:t>
            </a:r>
          </a:p>
        </p:txBody>
      </p: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5BF03B3D-C435-13A3-BE56-DF96CB7E8E8B}"/>
              </a:ext>
            </a:extLst>
          </p:cNvPr>
          <p:cNvCxnSpPr/>
          <p:nvPr/>
        </p:nvCxnSpPr>
        <p:spPr>
          <a:xfrm>
            <a:off x="582613" y="856613"/>
            <a:ext cx="10991156" cy="0"/>
          </a:xfrm>
          <a:prstGeom prst="line">
            <a:avLst/>
          </a:prstGeom>
          <a:ln cap="rnd">
            <a:solidFill>
              <a:srgbClr val="B51F28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5" name="Группа 74">
            <a:extLst>
              <a:ext uri="{FF2B5EF4-FFF2-40B4-BE49-F238E27FC236}">
                <a16:creationId xmlns:a16="http://schemas.microsoft.com/office/drawing/2014/main" id="{99697819-5E55-8D9B-625B-24C84A83F490}"/>
              </a:ext>
            </a:extLst>
          </p:cNvPr>
          <p:cNvGrpSpPr/>
          <p:nvPr/>
        </p:nvGrpSpPr>
        <p:grpSpPr>
          <a:xfrm>
            <a:off x="587375" y="873125"/>
            <a:ext cx="2346325" cy="1696242"/>
            <a:chOff x="587375" y="873125"/>
            <a:chExt cx="2346325" cy="1696242"/>
          </a:xfrm>
        </p:grpSpPr>
        <p:sp>
          <p:nvSpPr>
            <p:cNvPr id="3" name="Прямоугольник: скругленные углы 2">
              <a:extLst>
                <a:ext uri="{FF2B5EF4-FFF2-40B4-BE49-F238E27FC236}">
                  <a16:creationId xmlns:a16="http://schemas.microsoft.com/office/drawing/2014/main" id="{C894405E-541C-FB68-A12B-9A174171DA1A}"/>
                </a:ext>
              </a:extLst>
            </p:cNvPr>
            <p:cNvSpPr/>
            <p:nvPr/>
          </p:nvSpPr>
          <p:spPr>
            <a:xfrm>
              <a:off x="587375" y="873125"/>
              <a:ext cx="2346325" cy="1696242"/>
            </a:xfrm>
            <a:prstGeom prst="roundRect">
              <a:avLst>
                <a:gd name="adj" fmla="val 8985"/>
              </a:avLst>
            </a:prstGeom>
            <a:solidFill>
              <a:schemeClr val="bg1"/>
            </a:solidFill>
            <a:ln w="6350">
              <a:solidFill>
                <a:schemeClr val="bg1">
                  <a:lumMod val="95000"/>
                </a:schemeClr>
              </a:solidFill>
            </a:ln>
            <a:effectLst>
              <a:outerShdw blurRad="76200" dist="38100" dir="13500000" algn="br" rotWithShape="0">
                <a:prstClr val="black">
                  <a:alpha val="6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7B3346D-C70C-041B-088D-3F3A80B3ADDF}"/>
                </a:ext>
              </a:extLst>
            </p:cNvPr>
            <p:cNvSpPr txBox="1"/>
            <p:nvPr/>
          </p:nvSpPr>
          <p:spPr>
            <a:xfrm>
              <a:off x="803273" y="2011670"/>
              <a:ext cx="1474788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400" dirty="0">
                  <a:latin typeface="Montserrat" panose="00000500000000000000" pitchFamily="2" charset="-52"/>
                </a:rPr>
                <a:t>Действующих поручительств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1215135-CFCD-23EE-D0B8-E6354A0716DD}"/>
                </a:ext>
              </a:extLst>
            </p:cNvPr>
            <p:cNvSpPr txBox="1"/>
            <p:nvPr/>
          </p:nvSpPr>
          <p:spPr>
            <a:xfrm>
              <a:off x="777080" y="1071812"/>
              <a:ext cx="1572419" cy="24801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2000" dirty="0">
                  <a:solidFill>
                    <a:schemeClr val="bg2">
                      <a:lumMod val="25000"/>
                    </a:schemeClr>
                  </a:solidFill>
                  <a:latin typeface="Montserrat Black" panose="00000A00000000000000" pitchFamily="2" charset="-52"/>
                </a:rPr>
                <a:t>Портфель</a:t>
              </a:r>
            </a:p>
          </p:txBody>
        </p:sp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id="{447E4022-0004-F0AC-49DA-FA8C19B9B7C5}"/>
                </a:ext>
              </a:extLst>
            </p:cNvPr>
            <p:cNvGrpSpPr/>
            <p:nvPr/>
          </p:nvGrpSpPr>
          <p:grpSpPr>
            <a:xfrm>
              <a:off x="788986" y="1319829"/>
              <a:ext cx="1703366" cy="553998"/>
              <a:chOff x="587375" y="4068966"/>
              <a:chExt cx="1703366" cy="553998"/>
            </a:xfrm>
          </p:grpSpPr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5F6E85D9-5AF2-1629-103B-613A81522D82}"/>
                  </a:ext>
                </a:extLst>
              </p:cNvPr>
              <p:cNvSpPr txBox="1"/>
              <p:nvPr/>
            </p:nvSpPr>
            <p:spPr>
              <a:xfrm>
                <a:off x="587375" y="4068966"/>
                <a:ext cx="973097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>
                <a:defPPr>
                  <a:defRPr lang="en-US"/>
                </a:defPPr>
                <a:lvl1pPr>
                  <a:defRPr b="1">
                    <a:latin typeface="TT Firs Neue" panose="02000503030000020004" pitchFamily="2" charset="77"/>
                  </a:defRPr>
                </a:lvl1pPr>
              </a:lstStyle>
              <a:p>
                <a:r>
                  <a:rPr lang="ru-RU" sz="3600" dirty="0">
                    <a:solidFill>
                      <a:srgbClr val="B51F28"/>
                    </a:solidFill>
                    <a:latin typeface="Montserrat ExtraBold" panose="00000900000000000000" pitchFamily="2" charset="-52"/>
                  </a:rPr>
                  <a:t>331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F2BDE9AA-86EF-1531-D13E-7D318807309C}"/>
                  </a:ext>
                </a:extLst>
              </p:cNvPr>
              <p:cNvSpPr txBox="1"/>
              <p:nvPr/>
            </p:nvSpPr>
            <p:spPr>
              <a:xfrm>
                <a:off x="1515251" y="4376921"/>
                <a:ext cx="775490" cy="1736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ru-RU" sz="1400" dirty="0">
                    <a:solidFill>
                      <a:srgbClr val="B40016"/>
                    </a:solidFill>
                    <a:latin typeface="Montserrat" panose="00000500000000000000" pitchFamily="2" charset="-52"/>
                  </a:rPr>
                  <a:t>млрд</a:t>
                </a:r>
                <a:r>
                  <a:rPr lang="ru-RU" sz="1400" dirty="0">
                    <a:solidFill>
                      <a:schemeClr val="bg2">
                        <a:lumMod val="25000"/>
                      </a:schemeClr>
                    </a:solidFill>
                    <a:latin typeface="Montserrat" panose="00000500000000000000" pitchFamily="2" charset="-52"/>
                  </a:rPr>
                  <a:t> </a:t>
                </a:r>
                <a:r>
                  <a:rPr lang="x-none" sz="1400" dirty="0">
                    <a:solidFill>
                      <a:schemeClr val="bg2">
                        <a:lumMod val="25000"/>
                      </a:schemeClr>
                    </a:solidFill>
                    <a:effectLst/>
                    <a:latin typeface="Montserrat" panose="00000500000000000000" pitchFamily="2" charset="-52"/>
                  </a:rPr>
                  <a:t>₽</a:t>
                </a:r>
                <a:endParaRPr lang="x-none" sz="1400" dirty="0">
                  <a:solidFill>
                    <a:schemeClr val="bg2">
                      <a:lumMod val="25000"/>
                    </a:schemeClr>
                  </a:solidFill>
                  <a:latin typeface="Montserrat" panose="00000500000000000000" pitchFamily="2" charset="-52"/>
                </a:endParaRPr>
              </a:p>
            </p:txBody>
          </p:sp>
        </p:grpSp>
      </p:grpSp>
      <p:grpSp>
        <p:nvGrpSpPr>
          <p:cNvPr id="74" name="Группа 73">
            <a:extLst>
              <a:ext uri="{FF2B5EF4-FFF2-40B4-BE49-F238E27FC236}">
                <a16:creationId xmlns:a16="http://schemas.microsoft.com/office/drawing/2014/main" id="{8C0F4D5F-5958-A1A9-7CD6-C97101872432}"/>
              </a:ext>
            </a:extLst>
          </p:cNvPr>
          <p:cNvGrpSpPr/>
          <p:nvPr/>
        </p:nvGrpSpPr>
        <p:grpSpPr>
          <a:xfrm>
            <a:off x="587375" y="2859481"/>
            <a:ext cx="2346325" cy="1696242"/>
            <a:chOff x="587375" y="2705205"/>
            <a:chExt cx="2346325" cy="1696242"/>
          </a:xfrm>
        </p:grpSpPr>
        <p:sp>
          <p:nvSpPr>
            <p:cNvPr id="14" name="Прямоугольник: скругленные углы 13">
              <a:extLst>
                <a:ext uri="{FF2B5EF4-FFF2-40B4-BE49-F238E27FC236}">
                  <a16:creationId xmlns:a16="http://schemas.microsoft.com/office/drawing/2014/main" id="{9F15F927-9A3E-FB92-79AF-78F5792F57F9}"/>
                </a:ext>
              </a:extLst>
            </p:cNvPr>
            <p:cNvSpPr/>
            <p:nvPr/>
          </p:nvSpPr>
          <p:spPr>
            <a:xfrm>
              <a:off x="587375" y="2705205"/>
              <a:ext cx="2346325" cy="1696242"/>
            </a:xfrm>
            <a:prstGeom prst="roundRect">
              <a:avLst>
                <a:gd name="adj" fmla="val 8985"/>
              </a:avLst>
            </a:prstGeom>
            <a:solidFill>
              <a:schemeClr val="bg1"/>
            </a:solidFill>
            <a:ln w="6350">
              <a:solidFill>
                <a:schemeClr val="bg1">
                  <a:lumMod val="95000"/>
                </a:schemeClr>
              </a:solidFill>
            </a:ln>
            <a:effectLst>
              <a:outerShdw blurRad="76200" dist="38100" dir="13500000" algn="br" rotWithShape="0">
                <a:prstClr val="black">
                  <a:alpha val="6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E2D085D-905F-CF60-A331-15E292810200}"/>
                </a:ext>
              </a:extLst>
            </p:cNvPr>
            <p:cNvSpPr txBox="1"/>
            <p:nvPr/>
          </p:nvSpPr>
          <p:spPr>
            <a:xfrm>
              <a:off x="803273" y="4064706"/>
              <a:ext cx="1474788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400" dirty="0">
                  <a:latin typeface="Montserrat" panose="00000500000000000000" pitchFamily="2" charset="-52"/>
                </a:rPr>
                <a:t>Поручительств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08F1272-DF83-BB00-F2CD-70DA1C565C62}"/>
                </a:ext>
              </a:extLst>
            </p:cNvPr>
            <p:cNvSpPr txBox="1"/>
            <p:nvPr/>
          </p:nvSpPr>
          <p:spPr>
            <a:xfrm>
              <a:off x="777080" y="2903892"/>
              <a:ext cx="1880395" cy="24801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2000" dirty="0">
                  <a:solidFill>
                    <a:schemeClr val="bg2">
                      <a:lumMod val="25000"/>
                    </a:schemeClr>
                  </a:solidFill>
                  <a:latin typeface="Montserrat Black" panose="00000A00000000000000" pitchFamily="2" charset="-52"/>
                </a:rPr>
                <a:t>Выдано РГО</a:t>
              </a:r>
            </a:p>
          </p:txBody>
        </p:sp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50CBE5DA-C636-C940-4421-CFA775926381}"/>
                </a:ext>
              </a:extLst>
            </p:cNvPr>
            <p:cNvGrpSpPr/>
            <p:nvPr/>
          </p:nvGrpSpPr>
          <p:grpSpPr>
            <a:xfrm>
              <a:off x="788986" y="3151909"/>
              <a:ext cx="1560513" cy="553998"/>
              <a:chOff x="587375" y="4289922"/>
              <a:chExt cx="1560513" cy="553998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D2B30E2-AE6C-BB27-BF56-D7205721ABB3}"/>
                  </a:ext>
                </a:extLst>
              </p:cNvPr>
              <p:cNvSpPr txBox="1"/>
              <p:nvPr/>
            </p:nvSpPr>
            <p:spPr>
              <a:xfrm>
                <a:off x="587375" y="4289922"/>
                <a:ext cx="973097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>
                <a:defPPr>
                  <a:defRPr lang="en-US"/>
                </a:defPPr>
                <a:lvl1pPr>
                  <a:defRPr b="1">
                    <a:latin typeface="TT Firs Neue" panose="02000503030000020004" pitchFamily="2" charset="77"/>
                  </a:defRPr>
                </a:lvl1pPr>
              </a:lstStyle>
              <a:p>
                <a:r>
                  <a:rPr lang="ru-RU" sz="3600" dirty="0">
                    <a:solidFill>
                      <a:srgbClr val="B51F28"/>
                    </a:solidFill>
                    <a:latin typeface="Montserrat ExtraBold" panose="00000900000000000000" pitchFamily="2" charset="-52"/>
                  </a:rPr>
                  <a:t>94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2B4320C-A30B-02AE-7F54-129ED3A6CB00}"/>
                  </a:ext>
                </a:extLst>
              </p:cNvPr>
              <p:cNvSpPr txBox="1"/>
              <p:nvPr/>
            </p:nvSpPr>
            <p:spPr>
              <a:xfrm>
                <a:off x="1372398" y="4597877"/>
                <a:ext cx="775490" cy="1736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ru-RU" sz="1400" dirty="0">
                    <a:solidFill>
                      <a:srgbClr val="B40016"/>
                    </a:solidFill>
                    <a:latin typeface="Montserrat" panose="00000500000000000000" pitchFamily="2" charset="-52"/>
                  </a:rPr>
                  <a:t>млрд</a:t>
                </a:r>
                <a:r>
                  <a:rPr lang="ru-RU" sz="1400" dirty="0">
                    <a:solidFill>
                      <a:schemeClr val="bg2">
                        <a:lumMod val="25000"/>
                      </a:schemeClr>
                    </a:solidFill>
                    <a:latin typeface="Montserrat" panose="00000500000000000000" pitchFamily="2" charset="-52"/>
                  </a:rPr>
                  <a:t> </a:t>
                </a:r>
                <a:r>
                  <a:rPr lang="x-none" sz="1400" dirty="0">
                    <a:solidFill>
                      <a:schemeClr val="bg2">
                        <a:lumMod val="25000"/>
                      </a:schemeClr>
                    </a:solidFill>
                    <a:effectLst/>
                    <a:latin typeface="Montserrat" panose="00000500000000000000" pitchFamily="2" charset="-52"/>
                  </a:rPr>
                  <a:t>₽</a:t>
                </a:r>
                <a:endParaRPr lang="x-none" sz="1400" dirty="0">
                  <a:solidFill>
                    <a:schemeClr val="bg2">
                      <a:lumMod val="25000"/>
                    </a:schemeClr>
                  </a:solidFill>
                  <a:latin typeface="Montserrat" panose="00000500000000000000" pitchFamily="2" charset="-52"/>
                </a:endParaRPr>
              </a:p>
            </p:txBody>
          </p:sp>
        </p:grpSp>
      </p:grpSp>
      <p:grpSp>
        <p:nvGrpSpPr>
          <p:cNvPr id="73" name="Группа 72">
            <a:extLst>
              <a:ext uri="{FF2B5EF4-FFF2-40B4-BE49-F238E27FC236}">
                <a16:creationId xmlns:a16="http://schemas.microsoft.com/office/drawing/2014/main" id="{51731FEA-B4DB-81A8-4429-FA848FF53FA0}"/>
              </a:ext>
            </a:extLst>
          </p:cNvPr>
          <p:cNvGrpSpPr/>
          <p:nvPr/>
        </p:nvGrpSpPr>
        <p:grpSpPr>
          <a:xfrm>
            <a:off x="587375" y="4864896"/>
            <a:ext cx="2346325" cy="1696242"/>
            <a:chOff x="587375" y="4549916"/>
            <a:chExt cx="2346325" cy="1696242"/>
          </a:xfrm>
        </p:grpSpPr>
        <p:sp>
          <p:nvSpPr>
            <p:cNvPr id="38" name="Прямоугольник: скругленные углы 37">
              <a:extLst>
                <a:ext uri="{FF2B5EF4-FFF2-40B4-BE49-F238E27FC236}">
                  <a16:creationId xmlns:a16="http://schemas.microsoft.com/office/drawing/2014/main" id="{7409518B-57FF-48CB-BD8B-979D243BB160}"/>
                </a:ext>
              </a:extLst>
            </p:cNvPr>
            <p:cNvSpPr/>
            <p:nvPr/>
          </p:nvSpPr>
          <p:spPr>
            <a:xfrm>
              <a:off x="587375" y="4549916"/>
              <a:ext cx="2346325" cy="1696242"/>
            </a:xfrm>
            <a:prstGeom prst="roundRect">
              <a:avLst>
                <a:gd name="adj" fmla="val 8985"/>
              </a:avLst>
            </a:prstGeom>
            <a:solidFill>
              <a:schemeClr val="bg1"/>
            </a:solidFill>
            <a:ln w="6350">
              <a:solidFill>
                <a:schemeClr val="bg1">
                  <a:lumMod val="95000"/>
                </a:schemeClr>
              </a:solidFill>
            </a:ln>
            <a:effectLst>
              <a:outerShdw blurRad="76200" dist="38100" dir="13500000" algn="br" rotWithShape="0">
                <a:prstClr val="black">
                  <a:alpha val="6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AB468896-6341-3786-D7C9-6A1A68FFF038}"/>
                </a:ext>
              </a:extLst>
            </p:cNvPr>
            <p:cNvSpPr txBox="1"/>
            <p:nvPr/>
          </p:nvSpPr>
          <p:spPr>
            <a:xfrm>
              <a:off x="777080" y="4748603"/>
              <a:ext cx="2004220" cy="49423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2000" dirty="0">
                  <a:solidFill>
                    <a:schemeClr val="bg2">
                      <a:lumMod val="25000"/>
                    </a:schemeClr>
                  </a:solidFill>
                  <a:latin typeface="Montserrat Black" panose="00000A00000000000000" pitchFamily="2" charset="-52"/>
                </a:rPr>
                <a:t>Гарантийный капитал</a:t>
              </a:r>
            </a:p>
          </p:txBody>
        </p:sp>
        <p:grpSp>
          <p:nvGrpSpPr>
            <p:cNvPr id="57" name="Группа 56">
              <a:extLst>
                <a:ext uri="{FF2B5EF4-FFF2-40B4-BE49-F238E27FC236}">
                  <a16:creationId xmlns:a16="http://schemas.microsoft.com/office/drawing/2014/main" id="{03FF5AD1-39DC-7BC2-6A02-E1C1BEB5D669}"/>
                </a:ext>
              </a:extLst>
            </p:cNvPr>
            <p:cNvGrpSpPr/>
            <p:nvPr/>
          </p:nvGrpSpPr>
          <p:grpSpPr>
            <a:xfrm>
              <a:off x="788986" y="5225000"/>
              <a:ext cx="1638146" cy="553998"/>
              <a:chOff x="587375" y="4518302"/>
              <a:chExt cx="1638146" cy="553998"/>
            </a:xfrm>
          </p:grpSpPr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F9E18528-5C21-31B6-20C9-E09F4DE21DBB}"/>
                  </a:ext>
                </a:extLst>
              </p:cNvPr>
              <p:cNvSpPr txBox="1"/>
              <p:nvPr/>
            </p:nvSpPr>
            <p:spPr>
              <a:xfrm>
                <a:off x="587375" y="4518302"/>
                <a:ext cx="785023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>
                <a:defPPr>
                  <a:defRPr lang="en-US"/>
                </a:defPPr>
                <a:lvl1pPr>
                  <a:defRPr b="1">
                    <a:latin typeface="TT Firs Neue" panose="02000503030000020004" pitchFamily="2" charset="77"/>
                  </a:defRPr>
                </a:lvl1pPr>
              </a:lstStyle>
              <a:p>
                <a:r>
                  <a:rPr lang="ru-RU" sz="3600" dirty="0">
                    <a:solidFill>
                      <a:srgbClr val="B51F28"/>
                    </a:solidFill>
                    <a:latin typeface="Montserrat ExtraBold" panose="00000900000000000000" pitchFamily="2" charset="-52"/>
                  </a:rPr>
                  <a:t>105</a:t>
                </a: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660CCAB2-C03D-24D4-98FE-F478DC4FC4D6}"/>
                  </a:ext>
                </a:extLst>
              </p:cNvPr>
              <p:cNvSpPr txBox="1"/>
              <p:nvPr/>
            </p:nvSpPr>
            <p:spPr>
              <a:xfrm>
                <a:off x="1450031" y="4826257"/>
                <a:ext cx="775490" cy="1736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ru-RU" sz="1400" dirty="0">
                    <a:solidFill>
                      <a:srgbClr val="B40016"/>
                    </a:solidFill>
                    <a:latin typeface="Montserrat" panose="00000500000000000000" pitchFamily="2" charset="-52"/>
                  </a:rPr>
                  <a:t>млрд</a:t>
                </a:r>
                <a:r>
                  <a:rPr lang="ru-RU" sz="1400" dirty="0">
                    <a:solidFill>
                      <a:schemeClr val="bg2">
                        <a:lumMod val="25000"/>
                      </a:schemeClr>
                    </a:solidFill>
                    <a:latin typeface="Montserrat" panose="00000500000000000000" pitchFamily="2" charset="-52"/>
                  </a:rPr>
                  <a:t> </a:t>
                </a:r>
                <a:r>
                  <a:rPr lang="x-none" sz="1400" dirty="0">
                    <a:solidFill>
                      <a:schemeClr val="bg2">
                        <a:lumMod val="25000"/>
                      </a:schemeClr>
                    </a:solidFill>
                    <a:effectLst/>
                    <a:latin typeface="Montserrat" panose="00000500000000000000" pitchFamily="2" charset="-52"/>
                  </a:rPr>
                  <a:t>₽</a:t>
                </a:r>
                <a:endParaRPr lang="x-none" sz="1400" dirty="0">
                  <a:solidFill>
                    <a:schemeClr val="bg2">
                      <a:lumMod val="25000"/>
                    </a:schemeClr>
                  </a:solidFill>
                  <a:latin typeface="Montserrat" panose="00000500000000000000" pitchFamily="2" charset="-52"/>
                </a:endParaRPr>
              </a:p>
            </p:txBody>
          </p:sp>
        </p:grpSp>
      </p:grpSp>
      <p:sp>
        <p:nvSpPr>
          <p:cNvPr id="85" name="Прямоугольник: скругленные углы 84">
            <a:extLst>
              <a:ext uri="{FF2B5EF4-FFF2-40B4-BE49-F238E27FC236}">
                <a16:creationId xmlns:a16="http://schemas.microsoft.com/office/drawing/2014/main" id="{40E4DFE9-246F-C8C6-AA86-92ABC92E3FB5}"/>
              </a:ext>
            </a:extLst>
          </p:cNvPr>
          <p:cNvSpPr/>
          <p:nvPr/>
        </p:nvSpPr>
        <p:spPr>
          <a:xfrm>
            <a:off x="3311525" y="873124"/>
            <a:ext cx="3956050" cy="3682597"/>
          </a:xfrm>
          <a:prstGeom prst="roundRect">
            <a:avLst>
              <a:gd name="adj" fmla="val 6529"/>
            </a:avLst>
          </a:prstGeom>
          <a:solidFill>
            <a:schemeClr val="bg1"/>
          </a:solidFill>
          <a:ln w="6350">
            <a:solidFill>
              <a:schemeClr val="bg1">
                <a:lumMod val="95000"/>
              </a:schemeClr>
            </a:solidFill>
          </a:ln>
          <a:effectLst>
            <a:outerShdw blurRad="76200" dist="38100" dir="13500000" algn="br" rotWithShape="0">
              <a:prstClr val="black">
                <a:alpha val="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39BC09B1-0D05-5C82-0A98-8CD4BF442D5F}"/>
              </a:ext>
            </a:extLst>
          </p:cNvPr>
          <p:cNvSpPr txBox="1"/>
          <p:nvPr/>
        </p:nvSpPr>
        <p:spPr>
          <a:xfrm>
            <a:off x="3501230" y="2203917"/>
            <a:ext cx="134244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b="1">
                <a:latin typeface="TT Firs Neue" panose="02000503030000020004" pitchFamily="2" charset="77"/>
              </a:defRPr>
            </a:lvl1pPr>
          </a:lstStyle>
          <a:p>
            <a:r>
              <a:rPr lang="ru-RU" sz="3600" dirty="0">
                <a:solidFill>
                  <a:srgbClr val="B51F28"/>
                </a:solidFill>
                <a:latin typeface="Montserrat ExtraBold" panose="00000900000000000000" pitchFamily="2" charset="-52"/>
              </a:rPr>
              <a:t>392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183E5EC8-2E0F-4D8E-E6E9-867956D46953}"/>
              </a:ext>
            </a:extLst>
          </p:cNvPr>
          <p:cNvSpPr txBox="1"/>
          <p:nvPr/>
        </p:nvSpPr>
        <p:spPr>
          <a:xfrm>
            <a:off x="4361585" y="2509802"/>
            <a:ext cx="775490" cy="1736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ru-RU" sz="1400" dirty="0">
                <a:solidFill>
                  <a:srgbClr val="B40016"/>
                </a:solidFill>
                <a:latin typeface="Montserrat" panose="00000500000000000000" pitchFamily="2" charset="-52"/>
              </a:rPr>
              <a:t>млрд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Montserrat" panose="00000500000000000000" pitchFamily="2" charset="-52"/>
              </a:rPr>
              <a:t> </a:t>
            </a:r>
            <a:r>
              <a:rPr lang="x-none" sz="1400" dirty="0">
                <a:solidFill>
                  <a:schemeClr val="bg2">
                    <a:lumMod val="25000"/>
                  </a:schemeClr>
                </a:solidFill>
                <a:effectLst/>
                <a:latin typeface="Montserrat" panose="00000500000000000000" pitchFamily="2" charset="-52"/>
              </a:rPr>
              <a:t>₽</a:t>
            </a:r>
            <a:endParaRPr lang="x-none" sz="1400" dirty="0">
              <a:solidFill>
                <a:schemeClr val="bg2">
                  <a:lumMod val="25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0F64182F-2F5F-8CB2-50F3-DB42F032D20B}"/>
              </a:ext>
            </a:extLst>
          </p:cNvPr>
          <p:cNvSpPr txBox="1"/>
          <p:nvPr/>
        </p:nvSpPr>
        <p:spPr>
          <a:xfrm>
            <a:off x="3501230" y="1071812"/>
            <a:ext cx="3442181" cy="4942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Montserrat" panose="00000500000000000000" pitchFamily="2" charset="-52"/>
              </a:rPr>
              <a:t>Объем финансирования под поручительства РГО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B3D9D0C0-BB23-31DC-7384-A65E6BA41B0F}"/>
              </a:ext>
            </a:extLst>
          </p:cNvPr>
          <p:cNvSpPr txBox="1"/>
          <p:nvPr/>
        </p:nvSpPr>
        <p:spPr>
          <a:xfrm>
            <a:off x="5192740" y="3651452"/>
            <a:ext cx="1066043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b="1">
                <a:latin typeface="TT Firs Neue" panose="02000503030000020004" pitchFamily="2" charset="77"/>
              </a:defRPr>
            </a:lvl1pPr>
          </a:lstStyle>
          <a:p>
            <a:r>
              <a:rPr lang="ru-RU" sz="3600" dirty="0">
                <a:solidFill>
                  <a:srgbClr val="B51F28"/>
                </a:solidFill>
                <a:latin typeface="Montserrat ExtraBold" panose="00000900000000000000" pitchFamily="2" charset="-52"/>
              </a:rPr>
              <a:t>39,6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7A851A16-BA5C-25CF-500E-CA4B1939DEF4}"/>
              </a:ext>
            </a:extLst>
          </p:cNvPr>
          <p:cNvSpPr txBox="1"/>
          <p:nvPr/>
        </p:nvSpPr>
        <p:spPr>
          <a:xfrm>
            <a:off x="6315775" y="3944943"/>
            <a:ext cx="775490" cy="1736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400" dirty="0">
                <a:solidFill>
                  <a:srgbClr val="B40016"/>
                </a:solidFill>
                <a:latin typeface="Montserrat" panose="00000500000000000000" pitchFamily="2" charset="-52"/>
              </a:rPr>
              <a:t>млрд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Montserrat" panose="00000500000000000000" pitchFamily="2" charset="-52"/>
              </a:rPr>
              <a:t> </a:t>
            </a:r>
            <a:r>
              <a:rPr lang="x-none" sz="1400" dirty="0">
                <a:solidFill>
                  <a:schemeClr val="bg2">
                    <a:lumMod val="25000"/>
                  </a:schemeClr>
                </a:solidFill>
                <a:effectLst/>
                <a:latin typeface="Montserrat" panose="00000500000000000000" pitchFamily="2" charset="-52"/>
              </a:rPr>
              <a:t>₽</a:t>
            </a:r>
            <a:endParaRPr lang="x-none" sz="1400" dirty="0">
              <a:solidFill>
                <a:schemeClr val="bg2">
                  <a:lumMod val="25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09" name="Прямоугольник: скругленные углы 108">
            <a:extLst>
              <a:ext uri="{FF2B5EF4-FFF2-40B4-BE49-F238E27FC236}">
                <a16:creationId xmlns:a16="http://schemas.microsoft.com/office/drawing/2014/main" id="{38F7AC06-3388-36AC-2998-6BEC52F34773}"/>
              </a:ext>
            </a:extLst>
          </p:cNvPr>
          <p:cNvSpPr/>
          <p:nvPr/>
        </p:nvSpPr>
        <p:spPr>
          <a:xfrm>
            <a:off x="7645400" y="873124"/>
            <a:ext cx="3959225" cy="1695600"/>
          </a:xfrm>
          <a:prstGeom prst="roundRect">
            <a:avLst>
              <a:gd name="adj" fmla="val 8985"/>
            </a:avLst>
          </a:prstGeom>
          <a:solidFill>
            <a:schemeClr val="bg1"/>
          </a:solidFill>
          <a:ln w="6350">
            <a:solidFill>
              <a:schemeClr val="bg1">
                <a:lumMod val="95000"/>
              </a:schemeClr>
            </a:solidFill>
          </a:ln>
          <a:effectLst>
            <a:outerShdw blurRad="76200" dist="38100" dir="13500000" algn="br" rotWithShape="0">
              <a:prstClr val="black">
                <a:alpha val="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DD35F674-EF2C-AE97-A723-29F73BB369F7}"/>
              </a:ext>
            </a:extLst>
          </p:cNvPr>
          <p:cNvSpPr txBox="1"/>
          <p:nvPr/>
        </p:nvSpPr>
        <p:spPr>
          <a:xfrm>
            <a:off x="10550934" y="1694571"/>
            <a:ext cx="765499" cy="396840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1600">
                <a:latin typeface="Montserrat" panose="00000500000000000000" pitchFamily="2" charset="-52"/>
              </a:defRPr>
            </a:lvl1pPr>
          </a:lstStyle>
          <a:p>
            <a:pPr>
              <a:lnSpc>
                <a:spcPct val="80000"/>
              </a:lnSpc>
            </a:pPr>
            <a:r>
              <a:rPr lang="ru-RU" sz="3200" dirty="0">
                <a:latin typeface="Montserrat ExtraBold" panose="00000900000000000000" pitchFamily="2" charset="-52"/>
              </a:rPr>
              <a:t>14</a:t>
            </a:r>
            <a:r>
              <a:rPr lang="ru-RU" sz="2800" baseline="30000" dirty="0">
                <a:latin typeface="Montserrat ExtraBold" panose="00000900000000000000" pitchFamily="2" charset="-52"/>
              </a:rPr>
              <a:t>%</a:t>
            </a:r>
            <a:endParaRPr lang="ru-RU" sz="3200" baseline="30000" dirty="0">
              <a:latin typeface="Montserrat ExtraBold" panose="00000900000000000000" pitchFamily="2" charset="-52"/>
            </a:endParaRPr>
          </a:p>
        </p:txBody>
      </p:sp>
      <p:sp>
        <p:nvSpPr>
          <p:cNvPr id="111" name="Овал 110">
            <a:extLst>
              <a:ext uri="{FF2B5EF4-FFF2-40B4-BE49-F238E27FC236}">
                <a16:creationId xmlns:a16="http://schemas.microsoft.com/office/drawing/2014/main" id="{432F2B79-AC79-81E7-E21B-067657FC2C1D}"/>
              </a:ext>
            </a:extLst>
          </p:cNvPr>
          <p:cNvSpPr/>
          <p:nvPr/>
        </p:nvSpPr>
        <p:spPr>
          <a:xfrm>
            <a:off x="10372531" y="1319342"/>
            <a:ext cx="1008000" cy="1008000"/>
          </a:xfrm>
          <a:prstGeom prst="ellipse">
            <a:avLst/>
          </a:prstGeom>
          <a:noFill/>
          <a:ln w="1206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2" name="Дуга 111">
            <a:extLst>
              <a:ext uri="{FF2B5EF4-FFF2-40B4-BE49-F238E27FC236}">
                <a16:creationId xmlns:a16="http://schemas.microsoft.com/office/drawing/2014/main" id="{78852E5D-E382-EAD0-C6B2-87315D7F4196}"/>
              </a:ext>
            </a:extLst>
          </p:cNvPr>
          <p:cNvSpPr/>
          <p:nvPr/>
        </p:nvSpPr>
        <p:spPr>
          <a:xfrm>
            <a:off x="10372531" y="1319342"/>
            <a:ext cx="1008000" cy="1008000"/>
          </a:xfrm>
          <a:prstGeom prst="arc">
            <a:avLst>
              <a:gd name="adj1" fmla="val 16392121"/>
              <a:gd name="adj2" fmla="val 19567351"/>
            </a:avLst>
          </a:prstGeom>
          <a:ln w="120650" cap="rnd">
            <a:solidFill>
              <a:srgbClr val="A5004B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4C7EC358-005E-FB41-47E6-CF9EA6E848E6}"/>
              </a:ext>
            </a:extLst>
          </p:cNvPr>
          <p:cNvSpPr txBox="1"/>
          <p:nvPr/>
        </p:nvSpPr>
        <p:spPr>
          <a:xfrm>
            <a:off x="7871077" y="1063926"/>
            <a:ext cx="2501454" cy="986680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1600">
                <a:latin typeface="Montserrat" panose="00000500000000000000" pitchFamily="2" charset="-52"/>
              </a:defRPr>
            </a:lvl1pPr>
          </a:lstStyle>
          <a:p>
            <a:pPr>
              <a:lnSpc>
                <a:spcPct val="80000"/>
              </a:lnSpc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</a:rPr>
              <a:t>Доля портфеля поручительств РГО Москвы </a:t>
            </a:r>
            <a:br>
              <a:rPr lang="ru-RU" sz="20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2000" dirty="0">
                <a:solidFill>
                  <a:schemeClr val="bg2">
                    <a:lumMod val="25000"/>
                  </a:schemeClr>
                </a:solidFill>
              </a:rPr>
              <a:t>от РФ</a:t>
            </a:r>
          </a:p>
        </p:txBody>
      </p:sp>
      <p:sp>
        <p:nvSpPr>
          <p:cNvPr id="115" name="Прямоугольник: скругленные углы 114">
            <a:extLst>
              <a:ext uri="{FF2B5EF4-FFF2-40B4-BE49-F238E27FC236}">
                <a16:creationId xmlns:a16="http://schemas.microsoft.com/office/drawing/2014/main" id="{F59A6161-32B4-111C-12C3-0CF9342A6B09}"/>
              </a:ext>
            </a:extLst>
          </p:cNvPr>
          <p:cNvSpPr/>
          <p:nvPr/>
        </p:nvSpPr>
        <p:spPr>
          <a:xfrm>
            <a:off x="7645400" y="2869010"/>
            <a:ext cx="3959225" cy="1695600"/>
          </a:xfrm>
          <a:prstGeom prst="roundRect">
            <a:avLst>
              <a:gd name="adj" fmla="val 8985"/>
            </a:avLst>
          </a:prstGeom>
          <a:solidFill>
            <a:schemeClr val="bg1"/>
          </a:solidFill>
          <a:ln w="6350">
            <a:solidFill>
              <a:schemeClr val="bg1">
                <a:lumMod val="95000"/>
              </a:schemeClr>
            </a:solidFill>
          </a:ln>
          <a:effectLst>
            <a:outerShdw blurRad="76200" dist="38100" dir="13500000" algn="br" rotWithShape="0">
              <a:prstClr val="black">
                <a:alpha val="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CD5D4F7B-F599-EDBE-77EF-F3D822574844}"/>
              </a:ext>
            </a:extLst>
          </p:cNvPr>
          <p:cNvSpPr txBox="1"/>
          <p:nvPr/>
        </p:nvSpPr>
        <p:spPr>
          <a:xfrm>
            <a:off x="10594349" y="3690457"/>
            <a:ext cx="808665" cy="396840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1600">
                <a:latin typeface="Montserrat" panose="00000500000000000000" pitchFamily="2" charset="-52"/>
              </a:defRPr>
            </a:lvl1pPr>
          </a:lstStyle>
          <a:p>
            <a:pPr>
              <a:lnSpc>
                <a:spcPct val="80000"/>
              </a:lnSpc>
            </a:pPr>
            <a:r>
              <a:rPr lang="ru-RU" sz="3200" dirty="0">
                <a:latin typeface="Montserrat ExtraBold" panose="00000900000000000000" pitchFamily="2" charset="-52"/>
              </a:rPr>
              <a:t>19</a:t>
            </a:r>
            <a:r>
              <a:rPr lang="ru-RU" sz="3200" baseline="30000" dirty="0">
                <a:latin typeface="Montserrat ExtraBold" panose="00000900000000000000" pitchFamily="2" charset="-52"/>
              </a:rPr>
              <a:t>%</a:t>
            </a:r>
          </a:p>
        </p:txBody>
      </p:sp>
      <p:sp>
        <p:nvSpPr>
          <p:cNvPr id="117" name="Овал 116">
            <a:extLst>
              <a:ext uri="{FF2B5EF4-FFF2-40B4-BE49-F238E27FC236}">
                <a16:creationId xmlns:a16="http://schemas.microsoft.com/office/drawing/2014/main" id="{17E72254-9AD5-2A85-7FFE-F72B9A2573B0}"/>
              </a:ext>
            </a:extLst>
          </p:cNvPr>
          <p:cNvSpPr/>
          <p:nvPr/>
        </p:nvSpPr>
        <p:spPr>
          <a:xfrm>
            <a:off x="10372531" y="3315228"/>
            <a:ext cx="1008000" cy="1008000"/>
          </a:xfrm>
          <a:prstGeom prst="ellipse">
            <a:avLst/>
          </a:prstGeom>
          <a:noFill/>
          <a:ln w="1206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8" name="Дуга 117">
            <a:extLst>
              <a:ext uri="{FF2B5EF4-FFF2-40B4-BE49-F238E27FC236}">
                <a16:creationId xmlns:a16="http://schemas.microsoft.com/office/drawing/2014/main" id="{E50246F4-E886-70EF-75EE-7FF03FBB0BDF}"/>
              </a:ext>
            </a:extLst>
          </p:cNvPr>
          <p:cNvSpPr/>
          <p:nvPr/>
        </p:nvSpPr>
        <p:spPr>
          <a:xfrm rot="3251810">
            <a:off x="10372531" y="3315228"/>
            <a:ext cx="1008000" cy="1008000"/>
          </a:xfrm>
          <a:prstGeom prst="arc">
            <a:avLst>
              <a:gd name="adj1" fmla="val 16392121"/>
              <a:gd name="adj2" fmla="val 19867225"/>
            </a:avLst>
          </a:prstGeom>
          <a:ln w="120650" cap="rnd">
            <a:solidFill>
              <a:srgbClr val="32486F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0311C138-1836-5129-DE0D-F116BE08D36B}"/>
              </a:ext>
            </a:extLst>
          </p:cNvPr>
          <p:cNvSpPr txBox="1"/>
          <p:nvPr/>
        </p:nvSpPr>
        <p:spPr>
          <a:xfrm>
            <a:off x="7871077" y="3063622"/>
            <a:ext cx="2474696" cy="740459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1600">
                <a:latin typeface="Montserrat" panose="00000500000000000000" pitchFamily="2" charset="-52"/>
              </a:defRPr>
            </a:lvl1pPr>
          </a:lstStyle>
          <a:p>
            <a:pPr>
              <a:lnSpc>
                <a:spcPct val="80000"/>
              </a:lnSpc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</a:rPr>
              <a:t>Доля выдач РГО Москвы </a:t>
            </a:r>
            <a:br>
              <a:rPr lang="ru-RU" sz="20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2000" dirty="0">
                <a:solidFill>
                  <a:schemeClr val="bg2">
                    <a:lumMod val="25000"/>
                  </a:schemeClr>
                </a:solidFill>
              </a:rPr>
              <a:t>от РФ</a:t>
            </a:r>
          </a:p>
        </p:txBody>
      </p:sp>
      <p:sp>
        <p:nvSpPr>
          <p:cNvPr id="121" name="Прямоугольник: скругленные углы 120">
            <a:extLst>
              <a:ext uri="{FF2B5EF4-FFF2-40B4-BE49-F238E27FC236}">
                <a16:creationId xmlns:a16="http://schemas.microsoft.com/office/drawing/2014/main" id="{FCEF9373-D57A-DA09-B152-83618DCEB90D}"/>
              </a:ext>
            </a:extLst>
          </p:cNvPr>
          <p:cNvSpPr/>
          <p:nvPr/>
        </p:nvSpPr>
        <p:spPr>
          <a:xfrm>
            <a:off x="7645400" y="4864896"/>
            <a:ext cx="3959225" cy="1695600"/>
          </a:xfrm>
          <a:prstGeom prst="roundRect">
            <a:avLst>
              <a:gd name="adj" fmla="val 8985"/>
            </a:avLst>
          </a:prstGeom>
          <a:solidFill>
            <a:schemeClr val="bg1"/>
          </a:solidFill>
          <a:ln w="6350">
            <a:solidFill>
              <a:schemeClr val="bg1">
                <a:lumMod val="95000"/>
              </a:schemeClr>
            </a:solidFill>
          </a:ln>
          <a:effectLst>
            <a:outerShdw blurRad="76200" dist="38100" dir="13500000" algn="br" rotWithShape="0">
              <a:prstClr val="black">
                <a:alpha val="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260017B0-A018-7AAD-1CA5-523F91667EF6}"/>
              </a:ext>
            </a:extLst>
          </p:cNvPr>
          <p:cNvSpPr txBox="1"/>
          <p:nvPr/>
        </p:nvSpPr>
        <p:spPr>
          <a:xfrm>
            <a:off x="10594349" y="5686343"/>
            <a:ext cx="890917" cy="396840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1600">
                <a:latin typeface="Montserrat" panose="00000500000000000000" pitchFamily="2" charset="-52"/>
              </a:defRPr>
            </a:lvl1pPr>
          </a:lstStyle>
          <a:p>
            <a:pPr>
              <a:lnSpc>
                <a:spcPct val="80000"/>
              </a:lnSpc>
            </a:pPr>
            <a:r>
              <a:rPr lang="ru-RU" sz="3200" dirty="0">
                <a:latin typeface="Montserrat ExtraBold" panose="00000900000000000000" pitchFamily="2" charset="-52"/>
              </a:rPr>
              <a:t>13</a:t>
            </a:r>
            <a:r>
              <a:rPr lang="ru-RU" sz="3200" baseline="30000" dirty="0">
                <a:latin typeface="Montserrat ExtraBold" panose="00000900000000000000" pitchFamily="2" charset="-52"/>
              </a:rPr>
              <a:t>%</a:t>
            </a:r>
          </a:p>
        </p:txBody>
      </p:sp>
      <p:sp>
        <p:nvSpPr>
          <p:cNvPr id="123" name="Овал 122">
            <a:extLst>
              <a:ext uri="{FF2B5EF4-FFF2-40B4-BE49-F238E27FC236}">
                <a16:creationId xmlns:a16="http://schemas.microsoft.com/office/drawing/2014/main" id="{1C8635A1-D292-F229-6574-12959E2866EB}"/>
              </a:ext>
            </a:extLst>
          </p:cNvPr>
          <p:cNvSpPr/>
          <p:nvPr/>
        </p:nvSpPr>
        <p:spPr>
          <a:xfrm>
            <a:off x="10372531" y="5311114"/>
            <a:ext cx="1008000" cy="1008000"/>
          </a:xfrm>
          <a:prstGeom prst="ellipse">
            <a:avLst/>
          </a:prstGeom>
          <a:noFill/>
          <a:ln w="1206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4" name="Дуга 123">
            <a:extLst>
              <a:ext uri="{FF2B5EF4-FFF2-40B4-BE49-F238E27FC236}">
                <a16:creationId xmlns:a16="http://schemas.microsoft.com/office/drawing/2014/main" id="{28B705A1-0E13-F8EA-3EFE-BA8313216FE7}"/>
              </a:ext>
            </a:extLst>
          </p:cNvPr>
          <p:cNvSpPr/>
          <p:nvPr/>
        </p:nvSpPr>
        <p:spPr>
          <a:xfrm rot="6159959">
            <a:off x="10372531" y="5311114"/>
            <a:ext cx="1008000" cy="1008000"/>
          </a:xfrm>
          <a:prstGeom prst="arc">
            <a:avLst>
              <a:gd name="adj1" fmla="val 17271255"/>
              <a:gd name="adj2" fmla="val 19657372"/>
            </a:avLst>
          </a:prstGeom>
          <a:ln w="120650" cap="rnd">
            <a:solidFill>
              <a:srgbClr val="AE0115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94FF7B12-329F-A138-E0C6-20F5AA95C2C2}"/>
              </a:ext>
            </a:extLst>
          </p:cNvPr>
          <p:cNvSpPr txBox="1"/>
          <p:nvPr/>
        </p:nvSpPr>
        <p:spPr>
          <a:xfrm>
            <a:off x="7879313" y="5042998"/>
            <a:ext cx="2545034" cy="740459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1600">
                <a:latin typeface="Montserrat" panose="00000500000000000000" pitchFamily="2" charset="-52"/>
              </a:defRPr>
            </a:lvl1pPr>
          </a:lstStyle>
          <a:p>
            <a:pPr>
              <a:lnSpc>
                <a:spcPct val="80000"/>
              </a:lnSpc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</a:rPr>
              <a:t>Доля капитала РГО Москвы </a:t>
            </a:r>
            <a:br>
              <a:rPr lang="ru-RU" sz="20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2000" dirty="0">
                <a:solidFill>
                  <a:schemeClr val="bg2">
                    <a:lumMod val="25000"/>
                  </a:schemeClr>
                </a:solidFill>
              </a:rPr>
              <a:t>от РФ</a:t>
            </a:r>
          </a:p>
        </p:txBody>
      </p:sp>
      <p:pic>
        <p:nvPicPr>
          <p:cNvPr id="126" name="Picture 10">
            <a:extLst>
              <a:ext uri="{FF2B5EF4-FFF2-40B4-BE49-F238E27FC236}">
                <a16:creationId xmlns:a16="http://schemas.microsoft.com/office/drawing/2014/main" id="{175E5EFC-736F-5C90-3DBD-2F0792D627D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0799" t="1518" r="26397" b="11936"/>
          <a:stretch/>
        </p:blipFill>
        <p:spPr>
          <a:xfrm rot="16200000">
            <a:off x="4441750" y="3729416"/>
            <a:ext cx="1695600" cy="3956050"/>
          </a:xfrm>
          <a:prstGeom prst="roundRect">
            <a:avLst>
              <a:gd name="adj" fmla="val 11867"/>
            </a:avLst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70631F2-E0B3-8619-8200-F73B25C6765D}"/>
              </a:ext>
            </a:extLst>
          </p:cNvPr>
          <p:cNvSpPr txBox="1"/>
          <p:nvPr/>
        </p:nvSpPr>
        <p:spPr>
          <a:xfrm>
            <a:off x="3501230" y="1930124"/>
            <a:ext cx="1572419" cy="2480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Montserrat Black" panose="00000A00000000000000" pitchFamily="2" charset="-52"/>
              </a:rPr>
              <a:t>Факт 2025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A846F0-00D7-771A-CC29-67276A0335EF}"/>
              </a:ext>
            </a:extLst>
          </p:cNvPr>
          <p:cNvSpPr txBox="1"/>
          <p:nvPr/>
        </p:nvSpPr>
        <p:spPr>
          <a:xfrm>
            <a:off x="3501230" y="3376515"/>
            <a:ext cx="3442181" cy="2480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Montserrat Black" panose="00000A00000000000000" pitchFamily="2" charset="-52"/>
              </a:rPr>
              <a:t>Факт РГО Москвы 2025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D8E4D305-1CCB-B2AD-0C2D-F4640D8F646D}"/>
              </a:ext>
            </a:extLst>
          </p:cNvPr>
          <p:cNvCxnSpPr/>
          <p:nvPr/>
        </p:nvCxnSpPr>
        <p:spPr>
          <a:xfrm>
            <a:off x="3501230" y="3067215"/>
            <a:ext cx="3442181" cy="0"/>
          </a:xfrm>
          <a:prstGeom prst="line">
            <a:avLst/>
          </a:prstGeom>
          <a:ln cap="rnd">
            <a:solidFill>
              <a:srgbClr val="B40016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5168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E211B-7FAA-38DB-1600-C2A6EB4C23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угольник: скругленные углы 37">
            <a:extLst>
              <a:ext uri="{FF2B5EF4-FFF2-40B4-BE49-F238E27FC236}">
                <a16:creationId xmlns:a16="http://schemas.microsoft.com/office/drawing/2014/main" id="{9A3AFD26-5C3B-0B99-556D-0749C3586862}"/>
              </a:ext>
            </a:extLst>
          </p:cNvPr>
          <p:cNvSpPr>
            <a:spLocks/>
          </p:cNvSpPr>
          <p:nvPr/>
        </p:nvSpPr>
        <p:spPr>
          <a:xfrm>
            <a:off x="592139" y="2286077"/>
            <a:ext cx="7254905" cy="2915647"/>
          </a:xfrm>
          <a:prstGeom prst="roundRect">
            <a:avLst>
              <a:gd name="adj" fmla="val 7544"/>
            </a:avLst>
          </a:prstGeom>
          <a:solidFill>
            <a:schemeClr val="bg1"/>
          </a:solidFill>
          <a:ln>
            <a:noFill/>
          </a:ln>
          <a:effectLst>
            <a:outerShdw blurRad="88900" dist="63500" dir="8100000" algn="t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 descr="Изображение выглядит как Графика, снимок экрана, Шрифт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ECE13D91-7349-C752-7296-92066626C8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3606" y="260711"/>
            <a:ext cx="695781" cy="29570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FB6008B-E3C8-8BF0-4876-42E0D6843F82}"/>
              </a:ext>
            </a:extLst>
          </p:cNvPr>
          <p:cNvSpPr txBox="1"/>
          <p:nvPr/>
        </p:nvSpPr>
        <p:spPr>
          <a:xfrm>
            <a:off x="592140" y="386867"/>
            <a:ext cx="2984498" cy="2232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Montserrat" panose="00000500000000000000" pitchFamily="2" charset="-52"/>
              </a:rPr>
              <a:t>Фонд в цифрах и фактах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1D8BE5E-8EDE-01C6-A24A-5945482425D1}"/>
              </a:ext>
            </a:extLst>
          </p:cNvPr>
          <p:cNvSpPr txBox="1"/>
          <p:nvPr/>
        </p:nvSpPr>
        <p:spPr>
          <a:xfrm>
            <a:off x="569765" y="5570472"/>
            <a:ext cx="2161276" cy="2480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Montserrat SemiBold" panose="00000700000000000000" pitchFamily="2" charset="-52"/>
              </a:rPr>
              <a:t>Капитал Фонда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F7E4DF-027F-98D8-499C-F7E5ED011034}"/>
              </a:ext>
            </a:extLst>
          </p:cNvPr>
          <p:cNvSpPr txBox="1"/>
          <p:nvPr/>
        </p:nvSpPr>
        <p:spPr>
          <a:xfrm>
            <a:off x="606425" y="6004532"/>
            <a:ext cx="134244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b="1">
                <a:latin typeface="TT Firs Neue" panose="02000503030000020004" pitchFamily="2" charset="77"/>
              </a:defRPr>
            </a:lvl1pPr>
          </a:lstStyle>
          <a:p>
            <a:r>
              <a:rPr lang="ru-RU" sz="3600" dirty="0">
                <a:solidFill>
                  <a:srgbClr val="B51F28"/>
                </a:solidFill>
                <a:latin typeface="Montserrat ExtraBold" panose="00000900000000000000" pitchFamily="2" charset="-52"/>
              </a:rPr>
              <a:t>14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9F87E80-909F-4F20-B816-138E71E62113}"/>
              </a:ext>
            </a:extLst>
          </p:cNvPr>
          <p:cNvSpPr txBox="1"/>
          <p:nvPr/>
        </p:nvSpPr>
        <p:spPr>
          <a:xfrm>
            <a:off x="1703560" y="6066087"/>
            <a:ext cx="3678685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400" dirty="0">
                <a:latin typeface="Montserrat" panose="00000500000000000000" pitchFamily="2" charset="-52"/>
              </a:rPr>
              <a:t>Данные представлены на 01.01.2026 </a:t>
            </a:r>
            <a:br>
              <a:rPr lang="ru-RU" sz="1400" dirty="0">
                <a:latin typeface="Montserrat" panose="00000500000000000000" pitchFamily="2" charset="-52"/>
              </a:rPr>
            </a:br>
            <a:r>
              <a:rPr lang="ru-RU" sz="1400" dirty="0">
                <a:latin typeface="Montserrat" panose="00000500000000000000" pitchFamily="2" charset="-52"/>
              </a:rPr>
              <a:t>за выбранный период работы Фонда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4225E75-3037-EA25-6911-17E258F23883}"/>
              </a:ext>
            </a:extLst>
          </p:cNvPr>
          <p:cNvSpPr txBox="1"/>
          <p:nvPr/>
        </p:nvSpPr>
        <p:spPr>
          <a:xfrm>
            <a:off x="7044952" y="5570471"/>
            <a:ext cx="1063480" cy="2480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Montserrat SemiBold" panose="00000700000000000000" pitchFamily="2" charset="-52"/>
              </a:rPr>
              <a:t>Более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F66431-FE5B-3840-D24E-A1161358E860}"/>
              </a:ext>
            </a:extLst>
          </p:cNvPr>
          <p:cNvSpPr txBox="1"/>
          <p:nvPr/>
        </p:nvSpPr>
        <p:spPr>
          <a:xfrm>
            <a:off x="7044952" y="6004532"/>
            <a:ext cx="692536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b="1">
                <a:latin typeface="TT Firs Neue" panose="02000503030000020004" pitchFamily="2" charset="77"/>
              </a:defRPr>
            </a:lvl1pPr>
          </a:lstStyle>
          <a:p>
            <a:r>
              <a:rPr lang="ru-RU" sz="3600" dirty="0">
                <a:solidFill>
                  <a:srgbClr val="B51F28"/>
                </a:solidFill>
                <a:latin typeface="Montserrat ExtraBold" panose="00000900000000000000" pitchFamily="2" charset="-52"/>
              </a:rPr>
              <a:t>60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C669F4C-3C77-C4F4-67BF-3116AB616A59}"/>
              </a:ext>
            </a:extLst>
          </p:cNvPr>
          <p:cNvSpPr txBox="1"/>
          <p:nvPr/>
        </p:nvSpPr>
        <p:spPr>
          <a:xfrm>
            <a:off x="7745252" y="6039760"/>
            <a:ext cx="318176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1100">
                <a:latin typeface="Montserrat" panose="00000500000000000000" pitchFamily="2" charset="-52"/>
              </a:defRPr>
            </a:lvl1pPr>
          </a:lstStyle>
          <a:p>
            <a:r>
              <a:rPr lang="ru-RU" sz="1400" dirty="0"/>
              <a:t>Финансовых организация работает с Фондом </a:t>
            </a: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057598BD-1E77-1601-D528-FE4D34FA6139}"/>
              </a:ext>
            </a:extLst>
          </p:cNvPr>
          <p:cNvCxnSpPr>
            <a:cxnSpLocks/>
          </p:cNvCxnSpPr>
          <p:nvPr/>
        </p:nvCxnSpPr>
        <p:spPr>
          <a:xfrm>
            <a:off x="602803" y="5905401"/>
            <a:ext cx="4532063" cy="0"/>
          </a:xfrm>
          <a:prstGeom prst="line">
            <a:avLst/>
          </a:prstGeom>
          <a:ln cap="rnd">
            <a:solidFill>
              <a:srgbClr val="B51F28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78C7BC09-4803-F5DE-8DAE-B16A2E657622}"/>
              </a:ext>
            </a:extLst>
          </p:cNvPr>
          <p:cNvSpPr txBox="1"/>
          <p:nvPr/>
        </p:nvSpPr>
        <p:spPr>
          <a:xfrm>
            <a:off x="615849" y="1622994"/>
            <a:ext cx="784269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dirty="0">
                <a:solidFill>
                  <a:srgbClr val="3A3A3A"/>
                </a:solidFill>
                <a:latin typeface="Montserrat SemiBold" panose="00000700000000000000" pitchFamily="2" charset="-52"/>
              </a:rPr>
              <a:t>ЦБ РФ относит поручительство Фонда к </a:t>
            </a:r>
            <a:r>
              <a:rPr lang="ru-RU" dirty="0">
                <a:solidFill>
                  <a:srgbClr val="B51F28"/>
                </a:solidFill>
                <a:latin typeface="Montserrat SemiBold" panose="00000700000000000000" pitchFamily="2" charset="-52"/>
              </a:rPr>
              <a:t>I категории качества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8724FF9-31CA-169B-1666-5BEB1383CC3C}"/>
              </a:ext>
            </a:extLst>
          </p:cNvPr>
          <p:cNvSpPr txBox="1"/>
          <p:nvPr/>
        </p:nvSpPr>
        <p:spPr>
          <a:xfrm>
            <a:off x="602803" y="1134406"/>
            <a:ext cx="5906293" cy="3968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3200" dirty="0">
                <a:solidFill>
                  <a:schemeClr val="bg2">
                    <a:lumMod val="25000"/>
                  </a:schemeClr>
                </a:solidFill>
                <a:latin typeface="Montserrat ExtraBold" panose="00000900000000000000" pitchFamily="2" charset="-52"/>
              </a:rPr>
              <a:t>Эффективность Фонда</a:t>
            </a:r>
          </a:p>
        </p:txBody>
      </p: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57281820-EDE7-70DE-E4CE-2FD5B8CDCA41}"/>
              </a:ext>
            </a:extLst>
          </p:cNvPr>
          <p:cNvCxnSpPr>
            <a:cxnSpLocks/>
          </p:cNvCxnSpPr>
          <p:nvPr/>
        </p:nvCxnSpPr>
        <p:spPr>
          <a:xfrm>
            <a:off x="7070104" y="5905401"/>
            <a:ext cx="4532063" cy="0"/>
          </a:xfrm>
          <a:prstGeom prst="line">
            <a:avLst/>
          </a:prstGeom>
          <a:ln cap="rnd">
            <a:solidFill>
              <a:srgbClr val="B51F28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A9FCB1A7-9DF3-554D-0567-95AD76CBF8E8}"/>
              </a:ext>
            </a:extLst>
          </p:cNvPr>
          <p:cNvSpPr txBox="1"/>
          <p:nvPr/>
        </p:nvSpPr>
        <p:spPr>
          <a:xfrm>
            <a:off x="4371559" y="5613151"/>
            <a:ext cx="775490" cy="1736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Montserrat" panose="00000500000000000000" pitchFamily="2" charset="-52"/>
              </a:rPr>
              <a:t>млрд </a:t>
            </a:r>
            <a:r>
              <a:rPr lang="x-none" sz="1400" dirty="0">
                <a:solidFill>
                  <a:schemeClr val="bg2">
                    <a:lumMod val="25000"/>
                  </a:schemeClr>
                </a:solidFill>
                <a:effectLst/>
                <a:latin typeface="Montserrat" panose="00000500000000000000" pitchFamily="2" charset="-52"/>
              </a:rPr>
              <a:t>₽</a:t>
            </a:r>
            <a:endParaRPr lang="x-none" sz="1400" dirty="0">
              <a:solidFill>
                <a:schemeClr val="bg2">
                  <a:lumMod val="25000"/>
                </a:schemeClr>
              </a:solidFill>
              <a:latin typeface="Montserrat" panose="00000500000000000000" pitchFamily="2" charset="-52"/>
            </a:endParaRPr>
          </a:p>
        </p:txBody>
      </p: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19911239-099E-6755-B60C-1CB6FE2EB555}"/>
              </a:ext>
            </a:extLst>
          </p:cNvPr>
          <p:cNvCxnSpPr/>
          <p:nvPr/>
        </p:nvCxnSpPr>
        <p:spPr>
          <a:xfrm>
            <a:off x="602803" y="727587"/>
            <a:ext cx="10991156" cy="0"/>
          </a:xfrm>
          <a:prstGeom prst="line">
            <a:avLst/>
          </a:prstGeom>
          <a:ln cap="rnd">
            <a:solidFill>
              <a:srgbClr val="B51F28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421CE28-4D35-F20B-7F82-9A7ACCFB3CA6}"/>
              </a:ext>
            </a:extLst>
          </p:cNvPr>
          <p:cNvSpPr txBox="1"/>
          <p:nvPr/>
        </p:nvSpPr>
        <p:spPr>
          <a:xfrm>
            <a:off x="920009" y="3601604"/>
            <a:ext cx="2642814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1400" b="0">
                <a:latin typeface="Montserrat" panose="00000500000000000000" pitchFamily="2" charset="-52"/>
              </a:defRPr>
            </a:lvl1pPr>
          </a:lstStyle>
          <a:p>
            <a:r>
              <a:rPr lang="ru-RU" dirty="0"/>
              <a:t>1 рубль в капитале Фонда</a:t>
            </a:r>
            <a:br>
              <a:rPr lang="ru-RU" dirty="0"/>
            </a:br>
            <a:r>
              <a:rPr lang="ru-RU" dirty="0"/>
              <a:t>обеспечивает </a:t>
            </a:r>
            <a:r>
              <a:rPr lang="en-US" dirty="0"/>
              <a:t>7</a:t>
            </a:r>
            <a:r>
              <a:rPr lang="ru-RU" dirty="0"/>
              <a:t> рублей </a:t>
            </a:r>
            <a:br>
              <a:rPr lang="ru-RU" dirty="0"/>
            </a:br>
            <a:r>
              <a:rPr lang="ru-RU" dirty="0"/>
              <a:t>в финансирование МСП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2179E91-C032-7DD2-810E-26B9E657AD12}"/>
              </a:ext>
            </a:extLst>
          </p:cNvPr>
          <p:cNvSpPr txBox="1"/>
          <p:nvPr/>
        </p:nvSpPr>
        <p:spPr>
          <a:xfrm>
            <a:off x="920008" y="2879349"/>
            <a:ext cx="57112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b="1">
                <a:latin typeface="TT Firs Neue" panose="02000503030000020004" pitchFamily="2" charset="77"/>
              </a:defRPr>
            </a:lvl1pPr>
          </a:lstStyle>
          <a:p>
            <a:r>
              <a:rPr lang="ru-RU" sz="3600" dirty="0">
                <a:solidFill>
                  <a:srgbClr val="B51F28"/>
                </a:solidFill>
                <a:latin typeface="Montserrat ExtraBold" panose="00000900000000000000" pitchFamily="2" charset="-52"/>
              </a:rPr>
              <a:t>1₽</a:t>
            </a:r>
          </a:p>
        </p:txBody>
      </p:sp>
      <p:pic>
        <p:nvPicPr>
          <p:cNvPr id="9" name="Рисунок 8" descr="Стрелка вправо со сплошной заливкой">
            <a:extLst>
              <a:ext uri="{FF2B5EF4-FFF2-40B4-BE49-F238E27FC236}">
                <a16:creationId xmlns:a16="http://schemas.microsoft.com/office/drawing/2014/main" id="{BB8733E6-1723-CC28-D5FF-915DF08EFE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41758" y="2887931"/>
            <a:ext cx="536835" cy="53683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E1B7746-A1E6-5C95-9A0E-8CB9EDF827F8}"/>
              </a:ext>
            </a:extLst>
          </p:cNvPr>
          <p:cNvSpPr txBox="1"/>
          <p:nvPr/>
        </p:nvSpPr>
        <p:spPr>
          <a:xfrm>
            <a:off x="2129215" y="2879349"/>
            <a:ext cx="97393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b="1">
                <a:latin typeface="TT Firs Neue" panose="02000503030000020004" pitchFamily="2" charset="77"/>
              </a:defRPr>
            </a:lvl1pPr>
          </a:lstStyle>
          <a:p>
            <a:r>
              <a:rPr lang="ru-RU" sz="3600" dirty="0">
                <a:solidFill>
                  <a:srgbClr val="B51F28"/>
                </a:solidFill>
                <a:latin typeface="Montserrat ExtraBold" panose="00000900000000000000" pitchFamily="2" charset="-52"/>
              </a:rPr>
              <a:t>7₽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A32D480-468F-75BB-DED5-1D45312F7C4E}"/>
              </a:ext>
            </a:extLst>
          </p:cNvPr>
          <p:cNvSpPr txBox="1"/>
          <p:nvPr/>
        </p:nvSpPr>
        <p:spPr>
          <a:xfrm>
            <a:off x="4200903" y="2887599"/>
            <a:ext cx="3354126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b="1">
                <a:latin typeface="TT Firs Neue" panose="02000503030000020004" pitchFamily="2" charset="77"/>
              </a:defRPr>
            </a:lvl1pPr>
          </a:lstStyle>
          <a:p>
            <a:r>
              <a:rPr lang="ru-RU" sz="3600" dirty="0">
                <a:solidFill>
                  <a:srgbClr val="B51F28"/>
                </a:solidFill>
                <a:latin typeface="Montserrat ExtraBold" panose="00000900000000000000" pitchFamily="2" charset="-52"/>
              </a:rPr>
              <a:t>88%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7D02918-3417-478E-58C2-BA0DA5CCACE2}"/>
              </a:ext>
            </a:extLst>
          </p:cNvPr>
          <p:cNvSpPr txBox="1"/>
          <p:nvPr/>
        </p:nvSpPr>
        <p:spPr>
          <a:xfrm>
            <a:off x="4200902" y="3609854"/>
            <a:ext cx="2981169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1400" b="0">
                <a:latin typeface="Montserrat" panose="00000500000000000000" pitchFamily="2" charset="-52"/>
              </a:defRPr>
            </a:lvl1pPr>
          </a:lstStyle>
          <a:p>
            <a:r>
              <a:rPr lang="ru-RU" dirty="0"/>
              <a:t>Поручительств выдается в рамках упрощенных скоринговых процессов</a:t>
            </a:r>
          </a:p>
        </p:txBody>
      </p:sp>
      <p:pic>
        <p:nvPicPr>
          <p:cNvPr id="26" name="object 110" descr="юя">
            <a:extLst>
              <a:ext uri="{FF2B5EF4-FFF2-40B4-BE49-F238E27FC236}">
                <a16:creationId xmlns:a16="http://schemas.microsoft.com/office/drawing/2014/main" id="{2F5A1F25-ED5F-4482-51E7-83A2D7B67ECF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794918" y="2108477"/>
            <a:ext cx="2865118" cy="3241547"/>
          </a:xfrm>
          <a:prstGeom prst="rect">
            <a:avLst/>
          </a:prstGeom>
        </p:spPr>
      </p:pic>
      <p:pic>
        <p:nvPicPr>
          <p:cNvPr id="27" name="object 111">
            <a:extLst>
              <a:ext uri="{FF2B5EF4-FFF2-40B4-BE49-F238E27FC236}">
                <a16:creationId xmlns:a16="http://schemas.microsoft.com/office/drawing/2014/main" id="{0B9F1988-5EBB-A46E-14DD-00241EFEB673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950618" y="2229794"/>
            <a:ext cx="2628366" cy="2998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209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47ED75A7-72A0-206A-1004-20AE817F115D}"/>
              </a:ext>
            </a:extLst>
          </p:cNvPr>
          <p:cNvGrpSpPr/>
          <p:nvPr/>
        </p:nvGrpSpPr>
        <p:grpSpPr>
          <a:xfrm>
            <a:off x="602803" y="3956435"/>
            <a:ext cx="4740162" cy="2604703"/>
            <a:chOff x="602803" y="3956434"/>
            <a:chExt cx="4740162" cy="2604703"/>
          </a:xfrm>
        </p:grpSpPr>
        <p:sp>
          <p:nvSpPr>
            <p:cNvPr id="7" name="Прямоугольник: скругленные углы 6">
              <a:extLst>
                <a:ext uri="{FF2B5EF4-FFF2-40B4-BE49-F238E27FC236}">
                  <a16:creationId xmlns:a16="http://schemas.microsoft.com/office/drawing/2014/main" id="{90A45821-D5F9-7217-6A7A-9EBA6B559E39}"/>
                </a:ext>
              </a:extLst>
            </p:cNvPr>
            <p:cNvSpPr/>
            <p:nvPr/>
          </p:nvSpPr>
          <p:spPr>
            <a:xfrm>
              <a:off x="602803" y="3956434"/>
              <a:ext cx="3871324" cy="2604703"/>
            </a:xfrm>
            <a:prstGeom prst="roundRect">
              <a:avLst>
                <a:gd name="adj" fmla="val 7061"/>
              </a:avLst>
            </a:prstGeom>
            <a:solidFill>
              <a:schemeClr val="bg1"/>
            </a:solidFill>
            <a:ln>
              <a:noFill/>
            </a:ln>
            <a:effectLst>
              <a:outerShdw blurRad="88900" dist="63500" dir="8100000" algn="t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51314B3-D8C7-5F62-D0AE-82FD8AAD3C3D}"/>
                </a:ext>
              </a:extLst>
            </p:cNvPr>
            <p:cNvSpPr txBox="1"/>
            <p:nvPr/>
          </p:nvSpPr>
          <p:spPr>
            <a:xfrm>
              <a:off x="803275" y="4251463"/>
              <a:ext cx="2535442" cy="7404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2000" dirty="0">
                  <a:solidFill>
                    <a:schemeClr val="bg2">
                      <a:lumMod val="25000"/>
                    </a:schemeClr>
                  </a:solidFill>
                  <a:latin typeface="Montserrat Black" panose="00000A00000000000000" pitchFamily="2" charset="-52"/>
                </a:rPr>
                <a:t>Количество</a:t>
              </a:r>
              <a:br>
                <a:rPr lang="ru-RU" sz="2000" dirty="0">
                  <a:solidFill>
                    <a:schemeClr val="bg2">
                      <a:lumMod val="25000"/>
                    </a:schemeClr>
                  </a:solidFill>
                  <a:latin typeface="Montserrat Black" panose="00000A00000000000000" pitchFamily="2" charset="-52"/>
                </a:rPr>
              </a:br>
              <a:r>
                <a:rPr lang="ru-RU" sz="2000" dirty="0">
                  <a:solidFill>
                    <a:schemeClr val="bg2">
                      <a:lumMod val="25000"/>
                    </a:schemeClr>
                  </a:solidFill>
                  <a:latin typeface="Montserrat Black" panose="00000A00000000000000" pitchFamily="2" charset="-52"/>
                </a:rPr>
                <a:t>договоров поручительств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AB23FC5-E1DD-0595-399C-3AB899C2D203}"/>
                </a:ext>
              </a:extLst>
            </p:cNvPr>
            <p:cNvSpPr txBox="1"/>
            <p:nvPr/>
          </p:nvSpPr>
          <p:spPr>
            <a:xfrm>
              <a:off x="762723" y="5406753"/>
              <a:ext cx="4580242" cy="1015663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ru-RU" sz="6000" dirty="0">
                  <a:solidFill>
                    <a:srgbClr val="AE0115"/>
                  </a:solidFill>
                  <a:latin typeface="Montserrat ExtraBold" panose="00000900000000000000" pitchFamily="2" charset="-52"/>
                </a:rPr>
                <a:t>22,9 </a:t>
              </a:r>
              <a:r>
                <a:rPr lang="ru-RU" sz="2800" dirty="0">
                  <a:solidFill>
                    <a:srgbClr val="AE0115"/>
                  </a:solidFill>
                  <a:latin typeface="Montserrat ExtraBold" panose="00000900000000000000" pitchFamily="2" charset="-52"/>
                </a:rPr>
                <a:t>тысяч</a:t>
              </a:r>
              <a:endParaRPr lang="x-none" sz="2800" dirty="0">
                <a:solidFill>
                  <a:srgbClr val="AE0115"/>
                </a:solidFill>
                <a:latin typeface="Montserrat ExtraBold" panose="00000900000000000000" pitchFamily="2" charset="-52"/>
              </a:endParaRPr>
            </a:p>
          </p:txBody>
        </p:sp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D97DFCB5-EC22-B780-9C9B-F8442C6E2DD6}"/>
              </a:ext>
            </a:extLst>
          </p:cNvPr>
          <p:cNvGrpSpPr/>
          <p:nvPr/>
        </p:nvGrpSpPr>
        <p:grpSpPr>
          <a:xfrm>
            <a:off x="4864234" y="3956435"/>
            <a:ext cx="3673419" cy="2604703"/>
            <a:chOff x="4928189" y="3956435"/>
            <a:chExt cx="3673419" cy="2604703"/>
          </a:xfrm>
        </p:grpSpPr>
        <p:sp>
          <p:nvSpPr>
            <p:cNvPr id="10" name="Прямоугольник: скругленные углы 9">
              <a:extLst>
                <a:ext uri="{FF2B5EF4-FFF2-40B4-BE49-F238E27FC236}">
                  <a16:creationId xmlns:a16="http://schemas.microsoft.com/office/drawing/2014/main" id="{D02A9A1E-841D-224C-904B-C19464CA3C64}"/>
                </a:ext>
              </a:extLst>
            </p:cNvPr>
            <p:cNvSpPr/>
            <p:nvPr/>
          </p:nvSpPr>
          <p:spPr>
            <a:xfrm>
              <a:off x="4928189" y="3956435"/>
              <a:ext cx="3181283" cy="2604703"/>
            </a:xfrm>
            <a:prstGeom prst="roundRect">
              <a:avLst>
                <a:gd name="adj" fmla="val 7793"/>
              </a:avLst>
            </a:prstGeom>
            <a:solidFill>
              <a:schemeClr val="bg1"/>
            </a:solidFill>
            <a:ln>
              <a:noFill/>
            </a:ln>
            <a:effectLst>
              <a:outerShdw blurRad="88900" dist="63500" dir="8100000" algn="t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CD232D6-7FC3-103A-EE05-8406FE361E76}"/>
                </a:ext>
              </a:extLst>
            </p:cNvPr>
            <p:cNvSpPr txBox="1"/>
            <p:nvPr/>
          </p:nvSpPr>
          <p:spPr>
            <a:xfrm>
              <a:off x="5156811" y="4251464"/>
              <a:ext cx="2305808" cy="7404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ru-RU"/>
              </a:defPPr>
              <a:lvl1pPr>
                <a:lnSpc>
                  <a:spcPts val="1600"/>
                </a:lnSpc>
                <a:defRPr sz="1600">
                  <a:latin typeface="Montserrat" panose="00000500000000000000" pitchFamily="2" charset="-52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ru-RU" sz="2000" dirty="0">
                  <a:solidFill>
                    <a:schemeClr val="bg2">
                      <a:lumMod val="25000"/>
                    </a:schemeClr>
                  </a:solidFill>
                  <a:latin typeface="Montserrat Black" panose="00000A00000000000000" pitchFamily="2" charset="-52"/>
                </a:rPr>
                <a:t>Объём выданных</a:t>
              </a:r>
              <a:br>
                <a:rPr lang="ru-RU" sz="2000" dirty="0">
                  <a:solidFill>
                    <a:schemeClr val="bg2">
                      <a:lumMod val="25000"/>
                    </a:schemeClr>
                  </a:solidFill>
                  <a:latin typeface="Montserrat Black" panose="00000A00000000000000" pitchFamily="2" charset="-52"/>
                </a:rPr>
              </a:br>
              <a:r>
                <a:rPr lang="ru-RU" sz="2000" dirty="0">
                  <a:solidFill>
                    <a:schemeClr val="bg2">
                      <a:lumMod val="25000"/>
                    </a:schemeClr>
                  </a:solidFill>
                  <a:latin typeface="Montserrat Black" panose="00000A00000000000000" pitchFamily="2" charset="-52"/>
                </a:rPr>
                <a:t>поручительств</a:t>
              </a:r>
              <a:endParaRPr lang="x-none" sz="2000" dirty="0">
                <a:solidFill>
                  <a:schemeClr val="bg2">
                    <a:lumMod val="25000"/>
                  </a:schemeClr>
                </a:solidFill>
                <a:latin typeface="Montserrat Black" panose="00000A00000000000000" pitchFamily="2" charset="-52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4C79FA6-14C1-D8AB-9D04-2C4908ADF642}"/>
                </a:ext>
              </a:extLst>
            </p:cNvPr>
            <p:cNvSpPr txBox="1"/>
            <p:nvPr/>
          </p:nvSpPr>
          <p:spPr>
            <a:xfrm>
              <a:off x="5156811" y="5483596"/>
              <a:ext cx="1457234" cy="1015663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ru-RU" sz="6000" dirty="0">
                  <a:solidFill>
                    <a:srgbClr val="AE0115"/>
                  </a:solidFill>
                  <a:latin typeface="Montserrat ExtraBold" panose="00000900000000000000" pitchFamily="2" charset="-52"/>
                </a:rPr>
                <a:t>203</a:t>
              </a:r>
              <a:endParaRPr lang="x-none" sz="6000" dirty="0">
                <a:solidFill>
                  <a:srgbClr val="AE0115"/>
                </a:solidFill>
                <a:latin typeface="Montserrat ExtraBold" panose="00000900000000000000" pitchFamily="2" charset="-52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FBA6BCB-3826-666E-691B-76BF2D5F83DC}"/>
                </a:ext>
              </a:extLst>
            </p:cNvPr>
            <p:cNvSpPr txBox="1"/>
            <p:nvPr/>
          </p:nvSpPr>
          <p:spPr>
            <a:xfrm>
              <a:off x="6729240" y="5923920"/>
              <a:ext cx="1872368" cy="34727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2800" dirty="0">
                  <a:solidFill>
                    <a:srgbClr val="B40016"/>
                  </a:solidFill>
                  <a:latin typeface="Montserrat SemiBold" panose="00000700000000000000" pitchFamily="2" charset="-52"/>
                </a:rPr>
                <a:t>млрд</a:t>
              </a:r>
              <a:r>
                <a:rPr lang="ru-RU" sz="2800" dirty="0">
                  <a:solidFill>
                    <a:schemeClr val="bg2">
                      <a:lumMod val="25000"/>
                    </a:schemeClr>
                  </a:solidFill>
                  <a:latin typeface="Montserrat SemiBold" panose="00000700000000000000" pitchFamily="2" charset="-52"/>
                </a:rPr>
                <a:t> </a:t>
              </a:r>
              <a:r>
                <a:rPr lang="x-none" sz="2800" dirty="0">
                  <a:solidFill>
                    <a:schemeClr val="bg2">
                      <a:lumMod val="25000"/>
                    </a:schemeClr>
                  </a:solidFill>
                  <a:effectLst/>
                  <a:latin typeface="Montserrat SemiBold" panose="00000700000000000000" pitchFamily="2" charset="-52"/>
                </a:rPr>
                <a:t>₽</a:t>
              </a:r>
              <a:endParaRPr lang="x-none" sz="2800" dirty="0">
                <a:solidFill>
                  <a:schemeClr val="bg2">
                    <a:lumMod val="25000"/>
                  </a:schemeClr>
                </a:solidFill>
                <a:latin typeface="Montserrat SemiBold" panose="00000700000000000000" pitchFamily="2" charset="-52"/>
              </a:endParaRPr>
            </a:p>
          </p:txBody>
        </p:sp>
      </p:grp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109EA3CB-FB05-2ABC-BF88-676A82E794B0}"/>
              </a:ext>
            </a:extLst>
          </p:cNvPr>
          <p:cNvSpPr/>
          <p:nvPr/>
        </p:nvSpPr>
        <p:spPr>
          <a:xfrm>
            <a:off x="8423342" y="3956435"/>
            <a:ext cx="3181283" cy="2604703"/>
          </a:xfrm>
          <a:prstGeom prst="roundRect">
            <a:avLst>
              <a:gd name="adj" fmla="val 7427"/>
            </a:avLst>
          </a:prstGeom>
          <a:solidFill>
            <a:schemeClr val="bg1"/>
          </a:solidFill>
          <a:ln>
            <a:noFill/>
          </a:ln>
          <a:effectLst>
            <a:outerShdw blurRad="88900" dist="63500" dir="8100000" algn="t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1903EF8-39FB-ECCC-010A-F4FFDEEFD367}"/>
              </a:ext>
            </a:extLst>
          </p:cNvPr>
          <p:cNvSpPr txBox="1"/>
          <p:nvPr/>
        </p:nvSpPr>
        <p:spPr>
          <a:xfrm>
            <a:off x="8651964" y="4251464"/>
            <a:ext cx="2499496" cy="7404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lnSpc>
                <a:spcPts val="1600"/>
              </a:lnSpc>
              <a:defRPr sz="1600">
                <a:latin typeface="Montserrat" panose="00000500000000000000" pitchFamily="2" charset="-52"/>
              </a:defRPr>
            </a:lvl1pPr>
          </a:lstStyle>
          <a:p>
            <a:pPr>
              <a:lnSpc>
                <a:spcPct val="80000"/>
              </a:lnSpc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Montserrat Black" panose="00000A00000000000000" pitchFamily="2" charset="-52"/>
              </a:rPr>
              <a:t>Объём привлеченного</a:t>
            </a:r>
            <a:br>
              <a:rPr lang="ru-RU" sz="2000" dirty="0">
                <a:solidFill>
                  <a:schemeClr val="bg2">
                    <a:lumMod val="25000"/>
                  </a:schemeClr>
                </a:solidFill>
                <a:latin typeface="Montserrat Black" panose="00000A00000000000000" pitchFamily="2" charset="-52"/>
              </a:rPr>
            </a:b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Montserrat Black" panose="00000A00000000000000" pitchFamily="2" charset="-52"/>
              </a:rPr>
              <a:t>финансирования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8926196-4026-35E6-3DBA-291D0DA601DF}"/>
              </a:ext>
            </a:extLst>
          </p:cNvPr>
          <p:cNvSpPr txBox="1"/>
          <p:nvPr/>
        </p:nvSpPr>
        <p:spPr>
          <a:xfrm>
            <a:off x="8651964" y="5483596"/>
            <a:ext cx="1468618" cy="1015663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ru-RU" sz="6000" dirty="0">
                <a:solidFill>
                  <a:srgbClr val="AE0115"/>
                </a:solidFill>
                <a:latin typeface="Montserrat ExtraBold" panose="00000900000000000000" pitchFamily="2" charset="-52"/>
              </a:rPr>
              <a:t>422</a:t>
            </a:r>
            <a:endParaRPr lang="x-none" sz="6000" dirty="0">
              <a:solidFill>
                <a:srgbClr val="AE0115"/>
              </a:solidFill>
              <a:latin typeface="Montserrat ExtraBold" panose="00000900000000000000" pitchFamily="2" charset="-52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E06026A-1B29-CDF5-30D5-5BDA62532822}"/>
              </a:ext>
            </a:extLst>
          </p:cNvPr>
          <p:cNvSpPr txBox="1"/>
          <p:nvPr/>
        </p:nvSpPr>
        <p:spPr>
          <a:xfrm>
            <a:off x="10198281" y="6090149"/>
            <a:ext cx="1634966" cy="3472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2800" dirty="0">
                <a:solidFill>
                  <a:srgbClr val="B40016"/>
                </a:solidFill>
                <a:latin typeface="Montserrat SemiBold" panose="00000700000000000000" pitchFamily="2" charset="-52"/>
              </a:rPr>
              <a:t>млрд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Montserrat SemiBold" panose="00000700000000000000" pitchFamily="2" charset="-52"/>
              </a:rPr>
              <a:t> </a:t>
            </a:r>
            <a:r>
              <a:rPr lang="x-none" sz="2800" dirty="0">
                <a:solidFill>
                  <a:schemeClr val="bg2">
                    <a:lumMod val="25000"/>
                  </a:schemeClr>
                </a:solidFill>
                <a:effectLst/>
                <a:latin typeface="Montserrat SemiBold" panose="00000700000000000000" pitchFamily="2" charset="-52"/>
              </a:rPr>
              <a:t>₽</a:t>
            </a:r>
            <a:endParaRPr lang="x-none" sz="2800" dirty="0">
              <a:solidFill>
                <a:schemeClr val="bg2">
                  <a:lumMod val="25000"/>
                </a:schemeClr>
              </a:solidFill>
              <a:latin typeface="Montserrat SemiBold" panose="00000700000000000000" pitchFamily="2" charset="-52"/>
            </a:endParaRPr>
          </a:p>
        </p:txBody>
      </p:sp>
      <p:pic>
        <p:nvPicPr>
          <p:cNvPr id="5" name="Рисунок 4" descr="Изображение выглядит как снимок экрана, Прямоугольник, дизайн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5D946185-FB62-9D77-D6EB-3C734378DF2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63" t="5806" r="1300" b="64165"/>
          <a:stretch/>
        </p:blipFill>
        <p:spPr>
          <a:xfrm>
            <a:off x="589756" y="1666053"/>
            <a:ext cx="11019631" cy="1912377"/>
          </a:xfrm>
          <a:prstGeom prst="roundRect">
            <a:avLst>
              <a:gd name="adj" fmla="val 7629"/>
            </a:avLst>
          </a:prstGeom>
        </p:spPr>
      </p:pic>
      <p:pic>
        <p:nvPicPr>
          <p:cNvPr id="6" name="Рисунок 5" descr="Изображение выглядит как Графика, снимок экрана, Шрифт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AC3D73BD-CCC1-2CD7-D961-9B81CBB63A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3606" y="260711"/>
            <a:ext cx="695781" cy="295707"/>
          </a:xfrm>
          <a:prstGeom prst="rect">
            <a:avLst/>
          </a:prstGeom>
        </p:spPr>
      </p:pic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4A8F58AD-18D0-B3D6-0404-6AB506F4AA86}"/>
              </a:ext>
            </a:extLst>
          </p:cNvPr>
          <p:cNvCxnSpPr/>
          <p:nvPr/>
        </p:nvCxnSpPr>
        <p:spPr>
          <a:xfrm>
            <a:off x="602803" y="727587"/>
            <a:ext cx="10991156" cy="0"/>
          </a:xfrm>
          <a:prstGeom prst="line">
            <a:avLst/>
          </a:prstGeom>
          <a:ln cap="rnd">
            <a:solidFill>
              <a:srgbClr val="B51F28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DDBC4A85-AE65-D24D-D482-4D52E1026548}"/>
              </a:ext>
            </a:extLst>
          </p:cNvPr>
          <p:cNvSpPr txBox="1"/>
          <p:nvPr/>
        </p:nvSpPr>
        <p:spPr>
          <a:xfrm>
            <a:off x="589757" y="1074700"/>
            <a:ext cx="7335043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3200" dirty="0">
                <a:solidFill>
                  <a:schemeClr val="bg2">
                    <a:lumMod val="25000"/>
                  </a:schemeClr>
                </a:solidFill>
                <a:latin typeface="Montserrat ExtraBold" panose="00000900000000000000" pitchFamily="2" charset="-52"/>
              </a:rPr>
              <a:t>Результаты </a:t>
            </a:r>
            <a:r>
              <a:rPr lang="ru-RU" sz="3200" dirty="0">
                <a:solidFill>
                  <a:srgbClr val="B51F28"/>
                </a:solidFill>
                <a:latin typeface="Montserrat ExtraBold" panose="00000900000000000000" pitchFamily="2" charset="-52"/>
              </a:rPr>
              <a:t>2006</a:t>
            </a:r>
            <a:r>
              <a:rPr lang="en-US" sz="3200" dirty="0">
                <a:solidFill>
                  <a:srgbClr val="B51F28"/>
                </a:solidFill>
                <a:latin typeface="Montserrat ExtraBold" panose="00000900000000000000" pitchFamily="2" charset="-52"/>
              </a:rPr>
              <a:t> –</a:t>
            </a:r>
            <a:r>
              <a:rPr lang="ru-RU" sz="3200" dirty="0">
                <a:solidFill>
                  <a:srgbClr val="B51F28"/>
                </a:solidFill>
                <a:latin typeface="Montserrat ExtraBold" panose="00000900000000000000" pitchFamily="2" charset="-52"/>
              </a:rPr>
              <a:t> 01.03. 2026</a:t>
            </a:r>
            <a:r>
              <a:rPr lang="en-US" sz="3200" dirty="0">
                <a:solidFill>
                  <a:srgbClr val="B51F28"/>
                </a:solidFill>
                <a:latin typeface="Montserrat ExtraBold" panose="00000900000000000000" pitchFamily="2" charset="-52"/>
              </a:rPr>
              <a:t> </a:t>
            </a:r>
            <a:endParaRPr lang="ru-RU" sz="3200" dirty="0">
              <a:solidFill>
                <a:srgbClr val="B51F28"/>
              </a:solidFill>
              <a:latin typeface="Montserrat ExtraBold" panose="000009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628726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B32435-37A0-913D-A66C-3698D5B30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92B2B4E6-4130-42A2-0C8C-EB3AD9F993A8}"/>
              </a:ext>
            </a:extLst>
          </p:cNvPr>
          <p:cNvGrpSpPr/>
          <p:nvPr/>
        </p:nvGrpSpPr>
        <p:grpSpPr>
          <a:xfrm>
            <a:off x="602803" y="3956435"/>
            <a:ext cx="4740162" cy="2604703"/>
            <a:chOff x="602803" y="3956434"/>
            <a:chExt cx="4740162" cy="2604703"/>
          </a:xfrm>
        </p:grpSpPr>
        <p:sp>
          <p:nvSpPr>
            <p:cNvPr id="7" name="Прямоугольник: скругленные углы 6">
              <a:extLst>
                <a:ext uri="{FF2B5EF4-FFF2-40B4-BE49-F238E27FC236}">
                  <a16:creationId xmlns:a16="http://schemas.microsoft.com/office/drawing/2014/main" id="{2F54FDC9-04A1-25F3-7F01-6601F7F604D4}"/>
                </a:ext>
              </a:extLst>
            </p:cNvPr>
            <p:cNvSpPr/>
            <p:nvPr/>
          </p:nvSpPr>
          <p:spPr>
            <a:xfrm>
              <a:off x="602803" y="3956434"/>
              <a:ext cx="3871324" cy="2604703"/>
            </a:xfrm>
            <a:prstGeom prst="roundRect">
              <a:avLst>
                <a:gd name="adj" fmla="val 7061"/>
              </a:avLst>
            </a:prstGeom>
            <a:solidFill>
              <a:schemeClr val="bg1"/>
            </a:solidFill>
            <a:ln>
              <a:noFill/>
            </a:ln>
            <a:effectLst>
              <a:outerShdw blurRad="88900" dist="63500" dir="8100000" algn="t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8A3257C-4AA8-F79B-BA1D-080AB9A3941D}"/>
                </a:ext>
              </a:extLst>
            </p:cNvPr>
            <p:cNvSpPr txBox="1"/>
            <p:nvPr/>
          </p:nvSpPr>
          <p:spPr>
            <a:xfrm>
              <a:off x="803275" y="4251463"/>
              <a:ext cx="2535442" cy="7404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2000" dirty="0">
                  <a:solidFill>
                    <a:schemeClr val="bg2">
                      <a:lumMod val="25000"/>
                    </a:schemeClr>
                  </a:solidFill>
                  <a:latin typeface="Montserrat Black" panose="00000A00000000000000" pitchFamily="2" charset="-52"/>
                </a:rPr>
                <a:t>Количество</a:t>
              </a:r>
              <a:br>
                <a:rPr lang="ru-RU" sz="2000" dirty="0">
                  <a:solidFill>
                    <a:schemeClr val="bg2">
                      <a:lumMod val="25000"/>
                    </a:schemeClr>
                  </a:solidFill>
                  <a:latin typeface="Montserrat Black" panose="00000A00000000000000" pitchFamily="2" charset="-52"/>
                </a:rPr>
              </a:br>
              <a:r>
                <a:rPr lang="ru-RU" sz="2000" dirty="0">
                  <a:solidFill>
                    <a:schemeClr val="bg2">
                      <a:lumMod val="25000"/>
                    </a:schemeClr>
                  </a:solidFill>
                  <a:latin typeface="Montserrat Black" panose="00000A00000000000000" pitchFamily="2" charset="-52"/>
                </a:rPr>
                <a:t>договоров поручительств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23D2FD2-A057-6262-E7F5-BAD0665157C4}"/>
                </a:ext>
              </a:extLst>
            </p:cNvPr>
            <p:cNvSpPr txBox="1"/>
            <p:nvPr/>
          </p:nvSpPr>
          <p:spPr>
            <a:xfrm>
              <a:off x="762723" y="5406753"/>
              <a:ext cx="4580242" cy="1015663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ru-RU" sz="6000" dirty="0">
                  <a:solidFill>
                    <a:srgbClr val="AE0115"/>
                  </a:solidFill>
                  <a:latin typeface="Montserrat ExtraBold" panose="00000900000000000000" pitchFamily="2" charset="-52"/>
                </a:rPr>
                <a:t>611 </a:t>
              </a:r>
              <a:r>
                <a:rPr lang="ru-RU" sz="2800" dirty="0" err="1">
                  <a:solidFill>
                    <a:srgbClr val="AE0115"/>
                  </a:solidFill>
                  <a:latin typeface="Montserrat ExtraBold" panose="00000900000000000000" pitchFamily="2" charset="-52"/>
                </a:rPr>
                <a:t>шт</a:t>
              </a:r>
              <a:endParaRPr lang="x-none" sz="2800" dirty="0">
                <a:solidFill>
                  <a:srgbClr val="AE0115"/>
                </a:solidFill>
                <a:latin typeface="Montserrat ExtraBold" panose="00000900000000000000" pitchFamily="2" charset="-52"/>
              </a:endParaRPr>
            </a:p>
          </p:txBody>
        </p:sp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A04D0309-9301-5594-4284-F0C4EC2AB007}"/>
              </a:ext>
            </a:extLst>
          </p:cNvPr>
          <p:cNvGrpSpPr/>
          <p:nvPr/>
        </p:nvGrpSpPr>
        <p:grpSpPr>
          <a:xfrm>
            <a:off x="4864234" y="3956435"/>
            <a:ext cx="3673419" cy="2604703"/>
            <a:chOff x="4928189" y="3956435"/>
            <a:chExt cx="3673419" cy="2604703"/>
          </a:xfrm>
        </p:grpSpPr>
        <p:sp>
          <p:nvSpPr>
            <p:cNvPr id="10" name="Прямоугольник: скругленные углы 9">
              <a:extLst>
                <a:ext uri="{FF2B5EF4-FFF2-40B4-BE49-F238E27FC236}">
                  <a16:creationId xmlns:a16="http://schemas.microsoft.com/office/drawing/2014/main" id="{49327D3F-D84D-A5F4-E9FB-D8A699F576EA}"/>
                </a:ext>
              </a:extLst>
            </p:cNvPr>
            <p:cNvSpPr/>
            <p:nvPr/>
          </p:nvSpPr>
          <p:spPr>
            <a:xfrm>
              <a:off x="4928189" y="3956435"/>
              <a:ext cx="3181283" cy="2604703"/>
            </a:xfrm>
            <a:prstGeom prst="roundRect">
              <a:avLst>
                <a:gd name="adj" fmla="val 7793"/>
              </a:avLst>
            </a:prstGeom>
            <a:solidFill>
              <a:schemeClr val="bg1"/>
            </a:solidFill>
            <a:ln>
              <a:noFill/>
            </a:ln>
            <a:effectLst>
              <a:outerShdw blurRad="88900" dist="63500" dir="8100000" algn="t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60A9EAD-C731-F0C7-4F6F-2E69B9FCFDA7}"/>
                </a:ext>
              </a:extLst>
            </p:cNvPr>
            <p:cNvSpPr txBox="1"/>
            <p:nvPr/>
          </p:nvSpPr>
          <p:spPr>
            <a:xfrm>
              <a:off x="5156811" y="4251464"/>
              <a:ext cx="2305808" cy="7404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ru-RU"/>
              </a:defPPr>
              <a:lvl1pPr>
                <a:lnSpc>
                  <a:spcPts val="1600"/>
                </a:lnSpc>
                <a:defRPr sz="1600">
                  <a:latin typeface="Montserrat" panose="00000500000000000000" pitchFamily="2" charset="-52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ru-RU" sz="2000" dirty="0">
                  <a:solidFill>
                    <a:schemeClr val="bg2">
                      <a:lumMod val="25000"/>
                    </a:schemeClr>
                  </a:solidFill>
                  <a:latin typeface="Montserrat Black" panose="00000A00000000000000" pitchFamily="2" charset="-52"/>
                </a:rPr>
                <a:t>Объём выданных</a:t>
              </a:r>
              <a:br>
                <a:rPr lang="ru-RU" sz="2000" dirty="0">
                  <a:solidFill>
                    <a:schemeClr val="bg2">
                      <a:lumMod val="25000"/>
                    </a:schemeClr>
                  </a:solidFill>
                  <a:latin typeface="Montserrat Black" panose="00000A00000000000000" pitchFamily="2" charset="-52"/>
                </a:rPr>
              </a:br>
              <a:r>
                <a:rPr lang="ru-RU" sz="2000" dirty="0">
                  <a:solidFill>
                    <a:schemeClr val="bg2">
                      <a:lumMod val="25000"/>
                    </a:schemeClr>
                  </a:solidFill>
                  <a:latin typeface="Montserrat Black" panose="00000A00000000000000" pitchFamily="2" charset="-52"/>
                </a:rPr>
                <a:t>поручительств</a:t>
              </a:r>
              <a:endParaRPr lang="x-none" sz="2000" dirty="0">
                <a:solidFill>
                  <a:schemeClr val="bg2">
                    <a:lumMod val="25000"/>
                  </a:schemeClr>
                </a:solidFill>
                <a:latin typeface="Montserrat Black" panose="00000A00000000000000" pitchFamily="2" charset="-52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B3AB948-A9A4-C6B5-919B-6ABB682F6C54}"/>
                </a:ext>
              </a:extLst>
            </p:cNvPr>
            <p:cNvSpPr txBox="1"/>
            <p:nvPr/>
          </p:nvSpPr>
          <p:spPr>
            <a:xfrm>
              <a:off x="5156811" y="5483596"/>
              <a:ext cx="1457234" cy="1015663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ru-RU" sz="6000" dirty="0">
                  <a:solidFill>
                    <a:srgbClr val="AE0115"/>
                  </a:solidFill>
                  <a:latin typeface="Montserrat ExtraBold" panose="00000900000000000000" pitchFamily="2" charset="-52"/>
                </a:rPr>
                <a:t>2,1</a:t>
              </a:r>
              <a:endParaRPr lang="x-none" sz="6000" dirty="0">
                <a:solidFill>
                  <a:srgbClr val="AE0115"/>
                </a:solidFill>
                <a:latin typeface="Montserrat ExtraBold" panose="00000900000000000000" pitchFamily="2" charset="-52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C1348B2-AD45-4CD4-5EE0-DD457E1E0B2C}"/>
                </a:ext>
              </a:extLst>
            </p:cNvPr>
            <p:cNvSpPr txBox="1"/>
            <p:nvPr/>
          </p:nvSpPr>
          <p:spPr>
            <a:xfrm>
              <a:off x="6729240" y="5923920"/>
              <a:ext cx="1872368" cy="34727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2800" dirty="0">
                  <a:solidFill>
                    <a:srgbClr val="B40016"/>
                  </a:solidFill>
                  <a:latin typeface="Montserrat SemiBold" panose="00000700000000000000" pitchFamily="2" charset="-52"/>
                </a:rPr>
                <a:t>млрд</a:t>
              </a:r>
              <a:r>
                <a:rPr lang="ru-RU" sz="2800" dirty="0">
                  <a:solidFill>
                    <a:schemeClr val="bg2">
                      <a:lumMod val="25000"/>
                    </a:schemeClr>
                  </a:solidFill>
                  <a:latin typeface="Montserrat SemiBold" panose="00000700000000000000" pitchFamily="2" charset="-52"/>
                </a:rPr>
                <a:t> </a:t>
              </a:r>
              <a:r>
                <a:rPr lang="x-none" sz="2800" dirty="0">
                  <a:solidFill>
                    <a:schemeClr val="bg2">
                      <a:lumMod val="25000"/>
                    </a:schemeClr>
                  </a:solidFill>
                  <a:effectLst/>
                  <a:latin typeface="Montserrat SemiBold" panose="00000700000000000000" pitchFamily="2" charset="-52"/>
                </a:rPr>
                <a:t>₽</a:t>
              </a:r>
              <a:endParaRPr lang="x-none" sz="2800" dirty="0">
                <a:solidFill>
                  <a:schemeClr val="bg2">
                    <a:lumMod val="25000"/>
                  </a:schemeClr>
                </a:solidFill>
                <a:latin typeface="Montserrat SemiBold" panose="00000700000000000000" pitchFamily="2" charset="-52"/>
              </a:endParaRPr>
            </a:p>
          </p:txBody>
        </p:sp>
      </p:grp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F041B2C9-C3E8-45D0-E536-DD90CB3701E8}"/>
              </a:ext>
            </a:extLst>
          </p:cNvPr>
          <p:cNvSpPr/>
          <p:nvPr/>
        </p:nvSpPr>
        <p:spPr>
          <a:xfrm>
            <a:off x="8423342" y="3956435"/>
            <a:ext cx="3181283" cy="2604703"/>
          </a:xfrm>
          <a:prstGeom prst="roundRect">
            <a:avLst>
              <a:gd name="adj" fmla="val 7427"/>
            </a:avLst>
          </a:prstGeom>
          <a:solidFill>
            <a:schemeClr val="bg1"/>
          </a:solidFill>
          <a:ln>
            <a:noFill/>
          </a:ln>
          <a:effectLst>
            <a:outerShdw blurRad="88900" dist="63500" dir="8100000" algn="t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AC00F0D-EBE9-1998-EA0B-25EAD64B2CBE}"/>
              </a:ext>
            </a:extLst>
          </p:cNvPr>
          <p:cNvSpPr txBox="1"/>
          <p:nvPr/>
        </p:nvSpPr>
        <p:spPr>
          <a:xfrm>
            <a:off x="8651964" y="4251464"/>
            <a:ext cx="2499496" cy="7404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lnSpc>
                <a:spcPts val="1600"/>
              </a:lnSpc>
              <a:defRPr sz="1600">
                <a:latin typeface="Montserrat" panose="00000500000000000000" pitchFamily="2" charset="-52"/>
              </a:defRPr>
            </a:lvl1pPr>
          </a:lstStyle>
          <a:p>
            <a:pPr>
              <a:lnSpc>
                <a:spcPct val="80000"/>
              </a:lnSpc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Montserrat Black" panose="00000A00000000000000" pitchFamily="2" charset="-52"/>
              </a:rPr>
              <a:t>Объём привлеченного</a:t>
            </a:r>
            <a:br>
              <a:rPr lang="ru-RU" sz="2000" dirty="0">
                <a:solidFill>
                  <a:schemeClr val="bg2">
                    <a:lumMod val="25000"/>
                  </a:schemeClr>
                </a:solidFill>
                <a:latin typeface="Montserrat Black" panose="00000A00000000000000" pitchFamily="2" charset="-52"/>
              </a:rPr>
            </a:b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Montserrat Black" panose="00000A00000000000000" pitchFamily="2" charset="-52"/>
              </a:rPr>
              <a:t>финансирования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881BBF7-690E-F3FF-9E1D-AB7F08E52FBA}"/>
              </a:ext>
            </a:extLst>
          </p:cNvPr>
          <p:cNvSpPr txBox="1"/>
          <p:nvPr/>
        </p:nvSpPr>
        <p:spPr>
          <a:xfrm>
            <a:off x="8651964" y="5483596"/>
            <a:ext cx="1468618" cy="1015663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ru-RU" sz="6000" dirty="0">
                <a:solidFill>
                  <a:srgbClr val="AE0115"/>
                </a:solidFill>
                <a:latin typeface="Montserrat ExtraBold" panose="00000900000000000000" pitchFamily="2" charset="-52"/>
              </a:rPr>
              <a:t>5,3</a:t>
            </a:r>
            <a:endParaRPr lang="x-none" sz="6000" dirty="0">
              <a:solidFill>
                <a:srgbClr val="AE0115"/>
              </a:solidFill>
              <a:latin typeface="Montserrat ExtraBold" panose="00000900000000000000" pitchFamily="2" charset="-52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BA10224-9041-1268-9E9E-AB42902B9206}"/>
              </a:ext>
            </a:extLst>
          </p:cNvPr>
          <p:cNvSpPr txBox="1"/>
          <p:nvPr/>
        </p:nvSpPr>
        <p:spPr>
          <a:xfrm>
            <a:off x="10198281" y="6090149"/>
            <a:ext cx="1634966" cy="3472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2800" dirty="0">
                <a:solidFill>
                  <a:srgbClr val="B40016"/>
                </a:solidFill>
                <a:latin typeface="Montserrat SemiBold" panose="00000700000000000000" pitchFamily="2" charset="-52"/>
              </a:rPr>
              <a:t>млрд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Montserrat SemiBold" panose="00000700000000000000" pitchFamily="2" charset="-52"/>
              </a:rPr>
              <a:t> </a:t>
            </a:r>
            <a:r>
              <a:rPr lang="x-none" sz="2800" dirty="0">
                <a:solidFill>
                  <a:schemeClr val="bg2">
                    <a:lumMod val="25000"/>
                  </a:schemeClr>
                </a:solidFill>
                <a:effectLst/>
                <a:latin typeface="Montserrat SemiBold" panose="00000700000000000000" pitchFamily="2" charset="-52"/>
              </a:rPr>
              <a:t>₽</a:t>
            </a:r>
            <a:endParaRPr lang="x-none" sz="2800" dirty="0">
              <a:solidFill>
                <a:schemeClr val="bg2">
                  <a:lumMod val="25000"/>
                </a:schemeClr>
              </a:solidFill>
              <a:latin typeface="Montserrat SemiBold" panose="00000700000000000000" pitchFamily="2" charset="-52"/>
            </a:endParaRPr>
          </a:p>
        </p:txBody>
      </p:sp>
      <p:pic>
        <p:nvPicPr>
          <p:cNvPr id="5" name="Рисунок 4" descr="Изображение выглядит как снимок экрана, Прямоугольник, дизайн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0B19FDD7-F763-9E59-836D-3B6245FCDDB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63" t="5806" r="1300" b="64165"/>
          <a:stretch/>
        </p:blipFill>
        <p:spPr>
          <a:xfrm>
            <a:off x="589757" y="1901865"/>
            <a:ext cx="6348926" cy="1101810"/>
          </a:xfrm>
          <a:prstGeom prst="roundRect">
            <a:avLst>
              <a:gd name="adj" fmla="val 7629"/>
            </a:avLst>
          </a:prstGeom>
        </p:spPr>
      </p:pic>
      <p:pic>
        <p:nvPicPr>
          <p:cNvPr id="6" name="Рисунок 5" descr="Изображение выглядит как Графика, снимок экрана, Шрифт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68A519BD-D97E-FFC2-5506-932260BB45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3606" y="260711"/>
            <a:ext cx="695781" cy="295707"/>
          </a:xfrm>
          <a:prstGeom prst="rect">
            <a:avLst/>
          </a:prstGeom>
        </p:spPr>
      </p:pic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3BDF2A5B-85FD-EB45-4510-9E023CCB5E17}"/>
              </a:ext>
            </a:extLst>
          </p:cNvPr>
          <p:cNvCxnSpPr/>
          <p:nvPr/>
        </p:nvCxnSpPr>
        <p:spPr>
          <a:xfrm>
            <a:off x="602803" y="727587"/>
            <a:ext cx="10991156" cy="0"/>
          </a:xfrm>
          <a:prstGeom prst="line">
            <a:avLst/>
          </a:prstGeom>
          <a:ln cap="rnd">
            <a:solidFill>
              <a:srgbClr val="B51F28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84104C7C-FBC6-42BA-38DC-4D8A6595C34C}"/>
              </a:ext>
            </a:extLst>
          </p:cNvPr>
          <p:cNvSpPr txBox="1"/>
          <p:nvPr/>
        </p:nvSpPr>
        <p:spPr>
          <a:xfrm>
            <a:off x="589757" y="1074700"/>
            <a:ext cx="8796290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3200" dirty="0">
                <a:solidFill>
                  <a:schemeClr val="bg2">
                    <a:lumMod val="25000"/>
                  </a:schemeClr>
                </a:solidFill>
                <a:latin typeface="Montserrat ExtraBold" panose="00000900000000000000" pitchFamily="2" charset="-52"/>
              </a:rPr>
              <a:t>Результаты </a:t>
            </a:r>
            <a:r>
              <a:rPr lang="ru-RU" sz="3200" dirty="0">
                <a:solidFill>
                  <a:srgbClr val="B51F28"/>
                </a:solidFill>
                <a:latin typeface="Montserrat ExtraBold" panose="00000900000000000000" pitchFamily="2" charset="-52"/>
              </a:rPr>
              <a:t>Январь-февраль 2026</a:t>
            </a:r>
          </a:p>
        </p:txBody>
      </p:sp>
    </p:spTree>
    <p:extLst>
      <p:ext uri="{BB962C8B-B14F-4D97-AF65-F5344CB8AC3E}">
        <p14:creationId xmlns:p14="http://schemas.microsoft.com/office/powerpoint/2010/main" val="17779249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156CC0-0995-74C6-5FB3-7181DD352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Изображение выглядит как черно-белый, шаблон, природ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B8BE44B-1D79-E881-E674-CAD74F146A0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81" t="21539" r="1490" b="34845"/>
          <a:stretch>
            <a:fillRect/>
          </a:stretch>
        </p:blipFill>
        <p:spPr>
          <a:xfrm>
            <a:off x="436562" y="845580"/>
            <a:ext cx="11306175" cy="2845658"/>
          </a:xfrm>
          <a:prstGeom prst="roundRect">
            <a:avLst>
              <a:gd name="adj" fmla="val 10865"/>
            </a:avLst>
          </a:prstGeom>
        </p:spPr>
      </p:pic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2E397625-61A6-F08A-3597-0BE549C023A8}"/>
              </a:ext>
            </a:extLst>
          </p:cNvPr>
          <p:cNvSpPr/>
          <p:nvPr/>
        </p:nvSpPr>
        <p:spPr>
          <a:xfrm>
            <a:off x="449263" y="1367344"/>
            <a:ext cx="11306175" cy="2845656"/>
          </a:xfrm>
          <a:prstGeom prst="roundRect">
            <a:avLst>
              <a:gd name="adj" fmla="val 10061"/>
            </a:avLst>
          </a:prstGeom>
          <a:gradFill flip="none" rotWithShape="1">
            <a:gsLst>
              <a:gs pos="30000">
                <a:schemeClr val="tx1">
                  <a:alpha val="0"/>
                </a:schemeClr>
              </a:gs>
              <a:gs pos="82000">
                <a:schemeClr val="tx1">
                  <a:alpha val="66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2" name="Рисунок 31" descr="Изображение выглядит как Графика, Шрифт, графический дизайн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EED95516-B37D-FCD1-FBDD-672F051A4C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12" y="336751"/>
            <a:ext cx="1477169" cy="295707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73AD30E-5C29-D1B0-1A56-F69DAE5A01FF}"/>
              </a:ext>
            </a:extLst>
          </p:cNvPr>
          <p:cNvSpPr txBox="1"/>
          <p:nvPr/>
        </p:nvSpPr>
        <p:spPr>
          <a:xfrm>
            <a:off x="768344" y="1651873"/>
            <a:ext cx="2470376" cy="5232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4000" dirty="0">
                <a:solidFill>
                  <a:schemeClr val="bg1"/>
                </a:solidFill>
                <a:latin typeface="TT Firs Neue" panose="02000503030000020004" pitchFamily="2" charset="-52"/>
              </a:rPr>
              <a:t>Контакты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168AF75-BD69-2326-0421-AD6B4C79E918}"/>
              </a:ext>
            </a:extLst>
          </p:cNvPr>
          <p:cNvSpPr txBox="1"/>
          <p:nvPr/>
        </p:nvSpPr>
        <p:spPr>
          <a:xfrm>
            <a:off x="478721" y="4342801"/>
            <a:ext cx="422334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2000" dirty="0">
                <a:latin typeface="TT Firs Neue DemiBold" panose="02000903050000020004" pitchFamily="2" charset="-52"/>
              </a:rPr>
              <a:t>ПОДКАСТ </a:t>
            </a:r>
          </a:p>
          <a:p>
            <a:pPr algn="ctr"/>
            <a:r>
              <a:rPr lang="ru-RU" sz="2000" dirty="0">
                <a:latin typeface="TT Firs Neue DemiBold" panose="02000903050000020004" pitchFamily="2" charset="-52"/>
              </a:rPr>
              <a:t>«Купринов на связи»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B2F6AAB-12C8-4E71-C317-694EFFAD8C32}"/>
              </a:ext>
            </a:extLst>
          </p:cNvPr>
          <p:cNvSpPr txBox="1"/>
          <p:nvPr/>
        </p:nvSpPr>
        <p:spPr>
          <a:xfrm>
            <a:off x="8541514" y="4342801"/>
            <a:ext cx="337235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000" dirty="0">
                <a:latin typeface="TT Firs Neue DemiBold" panose="02000903050000020004" pitchFamily="2" charset="-52"/>
              </a:rPr>
              <a:t>Центр финансирования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5C6B243-DDFE-82F6-FC17-57A112CDBCB8}"/>
              </a:ext>
            </a:extLst>
          </p:cNvPr>
          <p:cNvSpPr txBox="1"/>
          <p:nvPr/>
        </p:nvSpPr>
        <p:spPr>
          <a:xfrm>
            <a:off x="9110394" y="4715283"/>
            <a:ext cx="2350081" cy="1992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lnSpc>
                <a:spcPct val="90000"/>
              </a:lnSpc>
              <a:defRPr sz="1400">
                <a:latin typeface="TT Firs Neue" panose="02000503030000020004" pitchFamily="2" charset="-52"/>
              </a:defRPr>
            </a:lvl1pPr>
          </a:lstStyle>
          <a:p>
            <a:r>
              <a:rPr lang="ru-RU" dirty="0"/>
              <a:t>+7 495 926 26 95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E7BAE53-66B6-CFB1-FB2B-CBCC2918B7C9}"/>
              </a:ext>
            </a:extLst>
          </p:cNvPr>
          <p:cNvSpPr txBox="1"/>
          <p:nvPr/>
        </p:nvSpPr>
        <p:spPr>
          <a:xfrm>
            <a:off x="9249865" y="4914568"/>
            <a:ext cx="1295931" cy="1992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lnSpc>
                <a:spcPct val="90000"/>
              </a:lnSpc>
              <a:defRPr sz="1400">
                <a:latin typeface="TT Firs Neue" panose="02000503030000020004" pitchFamily="2" charset="-52"/>
              </a:defRPr>
            </a:lvl1pPr>
          </a:lstStyle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info@fskmb.ru</a:t>
            </a:r>
          </a:p>
        </p:txBody>
      </p:sp>
      <p:cxnSp>
        <p:nvCxnSpPr>
          <p:cNvPr id="47" name="Прямая соединительная линия 46">
            <a:extLst>
              <a:ext uri="{FF2B5EF4-FFF2-40B4-BE49-F238E27FC236}">
                <a16:creationId xmlns:a16="http://schemas.microsoft.com/office/drawing/2014/main" id="{4283DBC7-7AF0-D340-F633-1C94E185188C}"/>
              </a:ext>
            </a:extLst>
          </p:cNvPr>
          <p:cNvCxnSpPr>
            <a:cxnSpLocks/>
          </p:cNvCxnSpPr>
          <p:nvPr/>
        </p:nvCxnSpPr>
        <p:spPr>
          <a:xfrm>
            <a:off x="823913" y="2208695"/>
            <a:ext cx="2214562" cy="0"/>
          </a:xfrm>
          <a:prstGeom prst="line">
            <a:avLst/>
          </a:prstGeom>
          <a:ln cap="rnd">
            <a:solidFill>
              <a:schemeClr val="bg1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6F5EE61-A91F-78CE-F506-5FEB501933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006715" y="399125"/>
            <a:ext cx="183402" cy="18340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562304C-5F67-CFEF-00E6-E09C651896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454095" y="399125"/>
            <a:ext cx="183402" cy="18340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FFB8604-FD80-9F0D-6206-3858C4F8E53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559335" y="399125"/>
            <a:ext cx="183402" cy="18340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1092A12-99CF-D4F7-6EF1-5F26629A75C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901475" y="392903"/>
            <a:ext cx="183402" cy="183402"/>
          </a:xfrm>
          <a:prstGeom prst="rect">
            <a:avLst/>
          </a:prstGeom>
        </p:spPr>
      </p:pic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4FEA556B-70C2-4697-0064-CDF6961CE0B6}"/>
              </a:ext>
            </a:extLst>
          </p:cNvPr>
          <p:cNvGrpSpPr/>
          <p:nvPr/>
        </p:nvGrpSpPr>
        <p:grpSpPr>
          <a:xfrm>
            <a:off x="5087780" y="4355649"/>
            <a:ext cx="2714007" cy="2189505"/>
            <a:chOff x="4101251" y="4626899"/>
            <a:chExt cx="2714007" cy="2189505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42BDCE5-99AA-E89C-FA6B-7783EAAE07D7}"/>
                </a:ext>
              </a:extLst>
            </p:cNvPr>
            <p:cNvSpPr txBox="1"/>
            <p:nvPr/>
          </p:nvSpPr>
          <p:spPr>
            <a:xfrm>
              <a:off x="4101251" y="4626899"/>
              <a:ext cx="2714007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2000" dirty="0">
                  <a:latin typeface="TT Firs Neue DemiBold" panose="02000903050000020004" pitchFamily="2" charset="-52"/>
                </a:rPr>
                <a:t>Гарантийный фонд</a:t>
              </a:r>
            </a:p>
          </p:txBody>
        </p:sp>
        <p:grpSp>
          <p:nvGrpSpPr>
            <p:cNvPr id="5" name="Группа 4">
              <a:extLst>
                <a:ext uri="{FF2B5EF4-FFF2-40B4-BE49-F238E27FC236}">
                  <a16:creationId xmlns:a16="http://schemas.microsoft.com/office/drawing/2014/main" id="{043AC206-00F2-1D85-0C76-CE826CD77EA3}"/>
                </a:ext>
              </a:extLst>
            </p:cNvPr>
            <p:cNvGrpSpPr/>
            <p:nvPr/>
          </p:nvGrpSpPr>
          <p:grpSpPr>
            <a:xfrm>
              <a:off x="4568626" y="4972061"/>
              <a:ext cx="2100379" cy="570286"/>
              <a:chOff x="4568626" y="4960925"/>
              <a:chExt cx="2100379" cy="570286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8C9EDCD-D64D-F2D5-6DEC-173428F03613}"/>
                  </a:ext>
                </a:extLst>
              </p:cNvPr>
              <p:cNvSpPr txBox="1"/>
              <p:nvPr/>
            </p:nvSpPr>
            <p:spPr>
              <a:xfrm>
                <a:off x="4568626" y="5331926"/>
                <a:ext cx="1493278" cy="19928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ru-RU" sz="1400" dirty="0">
                    <a:latin typeface="TT Firs Neue" panose="02000503030000020004" pitchFamily="2" charset="-52"/>
                  </a:rPr>
                  <a:t>+ 7 495 967 19 49</a:t>
                </a: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FC2A4483-C1D1-CF45-7FCA-90F638B46252}"/>
                  </a:ext>
                </a:extLst>
              </p:cNvPr>
              <p:cNvSpPr txBox="1"/>
              <p:nvPr/>
            </p:nvSpPr>
            <p:spPr>
              <a:xfrm>
                <a:off x="4596346" y="4960925"/>
                <a:ext cx="2072659" cy="39318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ru-RU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T Firs Neue" panose="02000503030000020004" pitchFamily="2" charset="-52"/>
                  </a:rPr>
                  <a:t>г. Москва, ул. Тверская, </a:t>
                </a:r>
              </a:p>
              <a:p>
                <a:pPr>
                  <a:lnSpc>
                    <a:spcPct val="90000"/>
                  </a:lnSpc>
                </a:pPr>
                <a:r>
                  <a:rPr lang="ru-RU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T Firs Neue" panose="02000503030000020004" pitchFamily="2" charset="-52"/>
                  </a:rPr>
                  <a:t>д. 23/12, 5 этаж</a:t>
                </a:r>
              </a:p>
            </p:txBody>
          </p:sp>
        </p:grpSp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B952D753-9199-E40D-C37F-CF52FE48204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4771286" y="5584111"/>
              <a:ext cx="1232293" cy="1232293"/>
            </a:xfrm>
            <a:prstGeom prst="rect">
              <a:avLst/>
            </a:prstGeom>
          </p:spPr>
        </p:pic>
      </p:grp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EAE12932-1FE4-7E44-4C56-7081B9AF7D9D}"/>
              </a:ext>
            </a:extLst>
          </p:cNvPr>
          <p:cNvCxnSpPr>
            <a:cxnSpLocks/>
          </p:cNvCxnSpPr>
          <p:nvPr/>
        </p:nvCxnSpPr>
        <p:spPr>
          <a:xfrm>
            <a:off x="8119986" y="4628826"/>
            <a:ext cx="0" cy="1698631"/>
          </a:xfrm>
          <a:prstGeom prst="line">
            <a:avLst/>
          </a:prstGeom>
          <a:ln cap="rnd">
            <a:solidFill>
              <a:srgbClr val="B40016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1CBA7DB-3B3E-245E-42C6-7D5A5A16528D}"/>
              </a:ext>
            </a:extLst>
          </p:cNvPr>
          <p:cNvSpPr txBox="1"/>
          <p:nvPr/>
        </p:nvSpPr>
        <p:spPr>
          <a:xfrm>
            <a:off x="234322" y="507022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70C0"/>
                </a:solidFill>
              </a:rPr>
              <a:t>https://kuprinovnasvyazi.mave.digital/ep-109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C3ADBFA-C8F7-DBBB-1ABA-52379ECE3F2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12824" y="4509537"/>
            <a:ext cx="18290" cy="171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9489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20293</TotalTime>
  <Words>248</Words>
  <Application>Microsoft Office PowerPoint</Application>
  <PresentationFormat>Широкоэкранный</PresentationFormat>
  <Paragraphs>80</Paragraphs>
  <Slides>6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5" baseType="lpstr">
      <vt:lpstr>Montserrat ExtraBold</vt:lpstr>
      <vt:lpstr>TT Firs Neue</vt:lpstr>
      <vt:lpstr>TT Firs Neue DemiBold</vt:lpstr>
      <vt:lpstr>Arial</vt:lpstr>
      <vt:lpstr>Montserrat SemiBold</vt:lpstr>
      <vt:lpstr>Montserrat</vt:lpstr>
      <vt:lpstr>Aptos</vt:lpstr>
      <vt:lpstr>Montserrat Black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TIMUR</dc:creator>
  <cp:lastModifiedBy>Татьяна Репина</cp:lastModifiedBy>
  <cp:revision>279</cp:revision>
  <cp:lastPrinted>2024-11-05T08:55:37Z</cp:lastPrinted>
  <dcterms:created xsi:type="dcterms:W3CDTF">2024-09-17T10:36:10Z</dcterms:created>
  <dcterms:modified xsi:type="dcterms:W3CDTF">2026-03-11T08:56:17Z</dcterms:modified>
</cp:coreProperties>
</file>