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8.jpg" ContentType="image/jpeg"/>
  <Override PartName="/ppt/media/image19.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6" r:id="rId1"/>
  </p:sldMasterIdLst>
  <p:notesMasterIdLst>
    <p:notesMasterId r:id="rId16"/>
  </p:notesMasterIdLst>
  <p:sldIdLst>
    <p:sldId id="256" r:id="rId2"/>
    <p:sldId id="257" r:id="rId3"/>
    <p:sldId id="258" r:id="rId4"/>
    <p:sldId id="259" r:id="rId5"/>
    <p:sldId id="270" r:id="rId6"/>
    <p:sldId id="271" r:id="rId7"/>
    <p:sldId id="272" r:id="rId8"/>
    <p:sldId id="273" r:id="rId9"/>
    <p:sldId id="274" r:id="rId10"/>
    <p:sldId id="275" r:id="rId11"/>
    <p:sldId id="266" r:id="rId12"/>
    <p:sldId id="267" r:id="rId13"/>
    <p:sldId id="268" r:id="rId14"/>
    <p:sldId id="269" r:id="rId15"/>
  </p:sldIdLst>
  <p:sldSz cx="9144000" cy="6858000" type="screen4x3"/>
  <p:notesSz cx="10058400" cy="7772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808080"/>
    <a:srgbClr val="646464"/>
    <a:srgbClr val="999999"/>
    <a:srgbClr val="C0C0C0"/>
    <a:srgbClr val="404040"/>
    <a:srgbClr val="808285"/>
    <a:srgbClr val="FFE600"/>
    <a:srgbClr val="F0F0F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0" d="100"/>
          <a:sy n="70" d="100"/>
        </p:scale>
        <p:origin x="66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752448"/>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109898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06475" y="3692525"/>
            <a:ext cx="8045450" cy="3497263"/>
          </a:xfrm>
          <a:prstGeom prst="rect">
            <a:avLst/>
          </a:prstGeom>
        </p:spPr>
        <p:txBody>
          <a:bodyPr>
            <a:normAutofit/>
          </a:bodyPr>
          <a:lstStyle/>
          <a:p>
            <a:endParaRPr dirty="0">
              <a:latin typeface="Arial" panose="020B0604020202020204" pitchFamily="34" charset="0"/>
            </a:endParaRPr>
          </a:p>
        </p:txBody>
      </p:sp>
    </p:spTree>
    <p:extLst>
      <p:ext uri="{BB962C8B-B14F-4D97-AF65-F5344CB8AC3E}">
        <p14:creationId xmlns:p14="http://schemas.microsoft.com/office/powerpoint/2010/main" val="386044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319922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337186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383791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56709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318925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293066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latin typeface="Arial" panose="020B0604020202020204" pitchFamily="34" charset="0"/>
            </a:endParaRPr>
          </a:p>
        </p:txBody>
      </p:sp>
    </p:spTree>
    <p:extLst>
      <p:ext uri="{BB962C8B-B14F-4D97-AF65-F5344CB8AC3E}">
        <p14:creationId xmlns:p14="http://schemas.microsoft.com/office/powerpoint/2010/main" val="221033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06475" y="3692525"/>
            <a:ext cx="8045450" cy="3497263"/>
          </a:xfrm>
          <a:prstGeom prst="rect">
            <a:avLst/>
          </a:prstGeom>
        </p:spPr>
        <p:txBody>
          <a:bodyPr>
            <a:normAutofit/>
          </a:bodyPr>
          <a:lstStyle/>
          <a:p>
            <a:endParaRPr dirty="0">
              <a:latin typeface="Arial" panose="020B0604020202020204" pitchFamily="34" charset="0"/>
            </a:endParaRPr>
          </a:p>
        </p:txBody>
      </p:sp>
    </p:spTree>
    <p:extLst>
      <p:ext uri="{BB962C8B-B14F-4D97-AF65-F5344CB8AC3E}">
        <p14:creationId xmlns:p14="http://schemas.microsoft.com/office/powerpoint/2010/main" val="156124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06475" y="3692525"/>
            <a:ext cx="8045450" cy="3497263"/>
          </a:xfrm>
          <a:prstGeom prst="rect">
            <a:avLst/>
          </a:prstGeom>
        </p:spPr>
        <p:txBody>
          <a:bodyPr>
            <a:normAutofit/>
          </a:bodyPr>
          <a:lstStyle/>
          <a:p>
            <a:endParaRPr dirty="0">
              <a:latin typeface="Arial" panose="020B0604020202020204" pitchFamily="34" charset="0"/>
            </a:endParaRPr>
          </a:p>
        </p:txBody>
      </p:sp>
    </p:spTree>
    <p:extLst>
      <p:ext uri="{BB962C8B-B14F-4D97-AF65-F5344CB8AC3E}">
        <p14:creationId xmlns:p14="http://schemas.microsoft.com/office/powerpoint/2010/main" val="5221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06475" y="3692525"/>
            <a:ext cx="8045450" cy="3497263"/>
          </a:xfrm>
          <a:prstGeom prst="rect">
            <a:avLst/>
          </a:prstGeom>
        </p:spPr>
        <p:txBody>
          <a:bodyPr>
            <a:normAutofit/>
          </a:bodyPr>
          <a:lstStyle/>
          <a:p>
            <a:endParaRPr dirty="0">
              <a:latin typeface="Arial" panose="020B0604020202020204" pitchFamily="34" charset="0"/>
            </a:endParaRPr>
          </a:p>
        </p:txBody>
      </p:sp>
    </p:spTree>
    <p:extLst>
      <p:ext uri="{BB962C8B-B14F-4D97-AF65-F5344CB8AC3E}">
        <p14:creationId xmlns:p14="http://schemas.microsoft.com/office/powerpoint/2010/main" val="101302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06475" y="3692525"/>
            <a:ext cx="8045450" cy="3497263"/>
          </a:xfrm>
          <a:prstGeom prst="rect">
            <a:avLst/>
          </a:prstGeom>
        </p:spPr>
        <p:txBody>
          <a:bodyPr>
            <a:normAutofit/>
          </a:bodyPr>
          <a:lstStyle/>
          <a:p>
            <a:endParaRPr dirty="0">
              <a:latin typeface="Arial" panose="020B0604020202020204" pitchFamily="34" charset="0"/>
            </a:endParaRPr>
          </a:p>
        </p:txBody>
      </p:sp>
    </p:spTree>
    <p:extLst>
      <p:ext uri="{BB962C8B-B14F-4D97-AF65-F5344CB8AC3E}">
        <p14:creationId xmlns:p14="http://schemas.microsoft.com/office/powerpoint/2010/main" val="32574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06475" y="3692525"/>
            <a:ext cx="8045450" cy="3497263"/>
          </a:xfrm>
          <a:prstGeom prst="rect">
            <a:avLst/>
          </a:prstGeom>
        </p:spPr>
        <p:txBody>
          <a:bodyPr>
            <a:normAutofit/>
          </a:bodyPr>
          <a:lstStyle/>
          <a:p>
            <a:endParaRPr dirty="0">
              <a:latin typeface="Arial" panose="020B0604020202020204" pitchFamily="34" charset="0"/>
            </a:endParaRPr>
          </a:p>
        </p:txBody>
      </p:sp>
    </p:spTree>
    <p:extLst>
      <p:ext uri="{BB962C8B-B14F-4D97-AF65-F5344CB8AC3E}">
        <p14:creationId xmlns:p14="http://schemas.microsoft.com/office/powerpoint/2010/main" val="2817578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2" y="777242"/>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extLst>
      <p:ext uri="{BB962C8B-B14F-4D97-AF65-F5344CB8AC3E}">
        <p14:creationId xmlns:p14="http://schemas.microsoft.com/office/powerpoint/2010/main" val="1738737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Tree>
    <p:extLst>
      <p:ext uri="{BB962C8B-B14F-4D97-AF65-F5344CB8AC3E}">
        <p14:creationId xmlns:p14="http://schemas.microsoft.com/office/powerpoint/2010/main" val="42575181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6" name="Title 5"/>
          <p:cNvSpPr>
            <a:spLocks noGrp="1"/>
          </p:cNvSpPr>
          <p:nvPr>
            <p:ph type="title"/>
          </p:nvPr>
        </p:nvSpPr>
        <p:spPr>
          <a:xfrm>
            <a:off x="457201"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a:xfrm>
            <a:off x="1217792" y="6496184"/>
            <a:ext cx="1188720" cy="201168"/>
          </a:xfrm>
          <a:prstGeom prst="rect">
            <a:avLst/>
          </a:prstGeom>
        </p:spPr>
        <p:txBody>
          <a:bodyPr/>
          <a:lstStyle/>
          <a:p>
            <a:r>
              <a:rPr lang="en-US" smtClean="0"/>
              <a:t>1 January 2014</a:t>
            </a:r>
            <a:endParaRPr lang="en-US" dirty="0"/>
          </a:p>
        </p:txBody>
      </p:sp>
      <p:sp>
        <p:nvSpPr>
          <p:cNvPr id="3" name="Footer Placeholder 2"/>
          <p:cNvSpPr>
            <a:spLocks noGrp="1"/>
          </p:cNvSpPr>
          <p:nvPr>
            <p:ph type="ftr" sz="quarter" idx="11"/>
          </p:nvPr>
        </p:nvSpPr>
        <p:spPr>
          <a:xfrm>
            <a:off x="2588400" y="6496184"/>
            <a:ext cx="3434400" cy="201168"/>
          </a:xfrm>
          <a:prstGeom prst="rect">
            <a:avLst/>
          </a:prstGeom>
        </p:spPr>
        <p:txBody>
          <a:bodyPr/>
          <a:lstStyle/>
          <a:p>
            <a:r>
              <a:rPr lang="en-GB" smtClean="0"/>
              <a:t>Presentation title</a:t>
            </a:r>
            <a:endParaRPr lang="en-GB" dirty="0"/>
          </a:p>
        </p:txBody>
      </p:sp>
    </p:spTree>
    <p:extLst>
      <p:ext uri="{BB962C8B-B14F-4D97-AF65-F5344CB8AC3E}">
        <p14:creationId xmlns:p14="http://schemas.microsoft.com/office/powerpoint/2010/main" val="105206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6" name="Title 5"/>
          <p:cNvSpPr>
            <a:spLocks noGrp="1"/>
          </p:cNvSpPr>
          <p:nvPr>
            <p:ph type="title"/>
          </p:nvPr>
        </p:nvSpPr>
        <p:spPr>
          <a:xfrm>
            <a:off x="457201" y="201600"/>
            <a:ext cx="8232775" cy="860400"/>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675956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6"/>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6"/>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Tree>
    <p:extLst>
      <p:ext uri="{BB962C8B-B14F-4D97-AF65-F5344CB8AC3E}">
        <p14:creationId xmlns:p14="http://schemas.microsoft.com/office/powerpoint/2010/main" val="40303592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13" name="Content Placeholder 2"/>
          <p:cNvSpPr>
            <a:spLocks noGrp="1"/>
          </p:cNvSpPr>
          <p:nvPr>
            <p:ph sz="half" idx="1"/>
          </p:nvPr>
        </p:nvSpPr>
        <p:spPr>
          <a:xfrm>
            <a:off x="457200" y="2121115"/>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3"/>
          <p:cNvSpPr>
            <a:spLocks noGrp="1"/>
          </p:cNvSpPr>
          <p:nvPr>
            <p:ph sz="half" idx="2"/>
          </p:nvPr>
        </p:nvSpPr>
        <p:spPr>
          <a:xfrm>
            <a:off x="4651200" y="2121115"/>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extLst>
      <p:ext uri="{BB962C8B-B14F-4D97-AF65-F5344CB8AC3E}">
        <p14:creationId xmlns:p14="http://schemas.microsoft.com/office/powerpoint/2010/main" val="7922574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30"/>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Tree>
    <p:extLst>
      <p:ext uri="{BB962C8B-B14F-4D97-AF65-F5344CB8AC3E}">
        <p14:creationId xmlns:p14="http://schemas.microsoft.com/office/powerpoint/2010/main" val="4126048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42417"/>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latin typeface="+mn-lt"/>
              <a:cs typeface="Arial" pitchFamily="34" charset="0"/>
            </a:endParaRPr>
          </a:p>
        </p:txBody>
      </p:sp>
    </p:spTree>
    <p:extLst>
      <p:ext uri="{BB962C8B-B14F-4D97-AF65-F5344CB8AC3E}">
        <p14:creationId xmlns:p14="http://schemas.microsoft.com/office/powerpoint/2010/main" val="32011000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7"/>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latin typeface="+mn-lt"/>
              <a:cs typeface="Arial" pitchFamily="34" charset="0"/>
            </a:endParaRPr>
          </a:p>
        </p:txBody>
      </p:sp>
    </p:spTree>
    <p:extLst>
      <p:ext uri="{BB962C8B-B14F-4D97-AF65-F5344CB8AC3E}">
        <p14:creationId xmlns:p14="http://schemas.microsoft.com/office/powerpoint/2010/main" val="13801068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latin typeface="+mn-lt"/>
              <a:cs typeface="Arial" pitchFamily="34" charset="0"/>
            </a:endParaRPr>
          </a:p>
        </p:txBody>
      </p:sp>
    </p:spTree>
    <p:extLst>
      <p:ext uri="{BB962C8B-B14F-4D97-AF65-F5344CB8AC3E}">
        <p14:creationId xmlns:p14="http://schemas.microsoft.com/office/powerpoint/2010/main" val="31642458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sz="1800" noProof="0" dirty="0">
              <a:solidFill>
                <a:schemeClr val="bg1"/>
              </a:solidFill>
              <a:latin typeface="+mn-lt"/>
              <a:cs typeface="Arial" pitchFamily="34" charset="0"/>
            </a:endParaRPr>
          </a:p>
        </p:txBody>
      </p:sp>
    </p:spTree>
    <p:extLst>
      <p:ext uri="{BB962C8B-B14F-4D97-AF65-F5344CB8AC3E}">
        <p14:creationId xmlns:p14="http://schemas.microsoft.com/office/powerpoint/2010/main" val="2291377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8" name="Freeform 5"/>
          <p:cNvSpPr>
            <a:spLocks noChangeAspect="1"/>
          </p:cNvSpPr>
          <p:nvPr userDrawn="1"/>
        </p:nvSpPr>
        <p:spPr bwMode="gray">
          <a:xfrm rot="10800000">
            <a:off x="3277045" y="457202"/>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9"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0"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extLst>
      <p:ext uri="{BB962C8B-B14F-4D97-AF65-F5344CB8AC3E}">
        <p14:creationId xmlns:p14="http://schemas.microsoft.com/office/powerpoint/2010/main" val="28621379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613862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0271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133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4" name="object 3"/>
          <p:cNvSpPr/>
          <p:nvPr userDrawn="1"/>
        </p:nvSpPr>
        <p:spPr>
          <a:xfrm>
            <a:off x="0" y="0"/>
            <a:ext cx="9144000" cy="6858000"/>
          </a:xfrm>
          <a:prstGeom prst="rect">
            <a:avLst/>
          </a:prstGeom>
          <a:blipFill>
            <a:blip r:embed="rId2" cstate="print"/>
            <a:srcRect/>
            <a:stretch>
              <a:fillRect b="-3030"/>
            </a:stretch>
          </a:blipFill>
        </p:spPr>
        <p:txBody>
          <a:bodyPr wrap="square" lIns="0" tIns="0" rIns="0" bIns="0" rtlCol="0"/>
          <a:lstStyle/>
          <a:p>
            <a:endParaRPr dirty="0"/>
          </a:p>
        </p:txBody>
      </p:sp>
      <p:sp>
        <p:nvSpPr>
          <p:cNvPr id="5" name="Freeform 5"/>
          <p:cNvSpPr>
            <a:spLocks noChangeAspect="1"/>
          </p:cNvSpPr>
          <p:nvPr userDrawn="1"/>
        </p:nvSpPr>
        <p:spPr bwMode="gray">
          <a:xfrm rot="10800000">
            <a:off x="447675" y="2971799"/>
            <a:ext cx="3754865" cy="3170238"/>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Tree>
    <p:extLst>
      <p:ext uri="{BB962C8B-B14F-4D97-AF65-F5344CB8AC3E}">
        <p14:creationId xmlns:p14="http://schemas.microsoft.com/office/powerpoint/2010/main" val="11749698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1" y="777242"/>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41065601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sp>
        <p:nvSpPr>
          <p:cNvPr id="6" name="object 3"/>
          <p:cNvSpPr/>
          <p:nvPr userDrawn="1"/>
        </p:nvSpPr>
        <p:spPr>
          <a:xfrm>
            <a:off x="0" y="0"/>
            <a:ext cx="9144000" cy="6858000"/>
          </a:xfrm>
          <a:prstGeom prst="rect">
            <a:avLst/>
          </a:prstGeom>
          <a:blipFill>
            <a:blip r:embed="rId2" cstate="print"/>
            <a:srcRect/>
            <a:stretch>
              <a:fillRect t="-3333" r="-5833" b="-5707"/>
            </a:stretch>
          </a:blipFill>
        </p:spPr>
        <p:txBody>
          <a:bodyPr wrap="square" lIns="0" tIns="0" rIns="0" bIns="0" rtlCol="0"/>
          <a:lstStyle/>
          <a:p>
            <a:endParaRPr dirty="0"/>
          </a:p>
        </p:txBody>
      </p:sp>
      <p:sp>
        <p:nvSpPr>
          <p:cNvPr id="21" name="Freeform 14"/>
          <p:cNvSpPr>
            <a:spLocks/>
          </p:cNvSpPr>
          <p:nvPr userDrawn="1"/>
        </p:nvSpPr>
        <p:spPr bwMode="auto">
          <a:xfrm>
            <a:off x="504766" y="1048689"/>
            <a:ext cx="4134070" cy="3447698"/>
          </a:xfrm>
          <a:custGeom>
            <a:avLst/>
            <a:gdLst>
              <a:gd name="T0" fmla="*/ 0 w 3915"/>
              <a:gd name="T1" fmla="*/ 701 h 3265"/>
              <a:gd name="T2" fmla="*/ 3915 w 3915"/>
              <a:gd name="T3" fmla="*/ 0 h 3265"/>
              <a:gd name="T4" fmla="*/ 3915 w 3915"/>
              <a:gd name="T5" fmla="*/ 3265 h 3265"/>
              <a:gd name="T6" fmla="*/ 0 w 3915"/>
              <a:gd name="T7" fmla="*/ 3265 h 3265"/>
              <a:gd name="T8" fmla="*/ 0 w 3915"/>
              <a:gd name="T9" fmla="*/ 701 h 3265"/>
            </a:gdLst>
            <a:ahLst/>
            <a:cxnLst>
              <a:cxn ang="0">
                <a:pos x="T0" y="T1"/>
              </a:cxn>
              <a:cxn ang="0">
                <a:pos x="T2" y="T3"/>
              </a:cxn>
              <a:cxn ang="0">
                <a:pos x="T4" y="T5"/>
              </a:cxn>
              <a:cxn ang="0">
                <a:pos x="T6" y="T7"/>
              </a:cxn>
              <a:cxn ang="0">
                <a:pos x="T8" y="T9"/>
              </a:cxn>
            </a:cxnLst>
            <a:rect l="0" t="0" r="r" b="b"/>
            <a:pathLst>
              <a:path w="3915" h="3265">
                <a:moveTo>
                  <a:pt x="0" y="701"/>
                </a:moveTo>
                <a:lnTo>
                  <a:pt x="3915" y="0"/>
                </a:lnTo>
                <a:lnTo>
                  <a:pt x="3915" y="3265"/>
                </a:lnTo>
                <a:lnTo>
                  <a:pt x="0" y="3265"/>
                </a:lnTo>
                <a:lnTo>
                  <a:pt x="0" y="701"/>
                </a:lnTo>
                <a:close/>
              </a:path>
            </a:pathLst>
          </a:custGeom>
          <a:solidFill>
            <a:srgbClr val="404040">
              <a:alpha val="4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Title 1"/>
          <p:cNvSpPr>
            <a:spLocks noGrp="1"/>
          </p:cNvSpPr>
          <p:nvPr>
            <p:ph type="ctrTitle"/>
          </p:nvPr>
        </p:nvSpPr>
        <p:spPr>
          <a:xfrm>
            <a:off x="823469" y="2017242"/>
            <a:ext cx="3627393" cy="672188"/>
          </a:xfrm>
          <a:prstGeom prst="rect">
            <a:avLst/>
          </a:prstGeom>
        </p:spPr>
        <p:txBody>
          <a:bodyPr/>
          <a:lstStyle>
            <a:lvl1pPr>
              <a:defRPr>
                <a:solidFill>
                  <a:schemeClr val="tx2"/>
                </a:solidFill>
                <a:latin typeface="+mn-lt"/>
                <a:cs typeface="Arial" pitchFamily="34" charset="0"/>
              </a:defRPr>
            </a:lvl1pPr>
          </a:lstStyle>
          <a:p>
            <a:r>
              <a:rPr lang="en-US" smtClean="0"/>
              <a:t>Click to edit Master title style</a:t>
            </a:r>
            <a:endParaRPr lang="en-GB" dirty="0"/>
          </a:p>
        </p:txBody>
      </p:sp>
      <p:sp>
        <p:nvSpPr>
          <p:cNvPr id="14" name="Subtitle 2"/>
          <p:cNvSpPr>
            <a:spLocks noGrp="1"/>
          </p:cNvSpPr>
          <p:nvPr>
            <p:ph type="subTitle" idx="1"/>
          </p:nvPr>
        </p:nvSpPr>
        <p:spPr>
          <a:xfrm>
            <a:off x="823468" y="2958621"/>
            <a:ext cx="3627391" cy="504486"/>
          </a:xfrm>
          <a:prstGeom prst="rect">
            <a:avLst/>
          </a:prstGeom>
        </p:spPr>
        <p:txBody>
          <a:bodyPr/>
          <a:lstStyle>
            <a:lvl1pPr marL="0" indent="0" algn="l">
              <a:buNone/>
              <a:defRPr sz="1600">
                <a:solidFill>
                  <a:schemeClr val="tx2"/>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2" y="962025"/>
            <a:ext cx="4229199" cy="3571875"/>
          </a:xfrm>
          <a:prstGeom prst="rect">
            <a:avLst/>
          </a:prstGeom>
        </p:spPr>
      </p:pic>
      <p:grpSp>
        <p:nvGrpSpPr>
          <p:cNvPr id="49" name="Group 48"/>
          <p:cNvGrpSpPr/>
          <p:nvPr userDrawn="1"/>
        </p:nvGrpSpPr>
        <p:grpSpPr>
          <a:xfrm>
            <a:off x="446088" y="6019951"/>
            <a:ext cx="3971724" cy="617538"/>
            <a:chOff x="446088" y="5880100"/>
            <a:chExt cx="3971724" cy="617538"/>
          </a:xfrm>
        </p:grpSpPr>
        <p:sp>
          <p:nvSpPr>
            <p:cNvPr id="3" name="AutoShape 3"/>
            <p:cNvSpPr>
              <a:spLocks noChangeAspect="1" noChangeArrowheads="1" noTextEdit="1"/>
            </p:cNvSpPr>
            <p:nvPr userDrawn="1"/>
          </p:nvSpPr>
          <p:spPr bwMode="auto">
            <a:xfrm>
              <a:off x="446088" y="5880100"/>
              <a:ext cx="37798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8" name="Group 47"/>
            <p:cNvGrpSpPr/>
            <p:nvPr userDrawn="1"/>
          </p:nvGrpSpPr>
          <p:grpSpPr>
            <a:xfrm>
              <a:off x="457200" y="5883275"/>
              <a:ext cx="444500" cy="100013"/>
              <a:chOff x="457200" y="5883275"/>
              <a:chExt cx="444500" cy="100013"/>
            </a:xfrm>
          </p:grpSpPr>
          <p:sp>
            <p:nvSpPr>
              <p:cNvPr id="4" name="Rectangle 5"/>
              <p:cNvSpPr>
                <a:spLocks noChangeArrowheads="1"/>
              </p:cNvSpPr>
              <p:nvPr userDrawn="1"/>
            </p:nvSpPr>
            <p:spPr bwMode="auto">
              <a:xfrm>
                <a:off x="457200" y="5883275"/>
                <a:ext cx="98425" cy="100013"/>
              </a:xfrm>
              <a:prstGeom prst="rect">
                <a:avLst/>
              </a:prstGeom>
              <a:solidFill>
                <a:srgbClr val="FE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6"/>
              <p:cNvSpPr>
                <a:spLocks noChangeArrowheads="1"/>
              </p:cNvSpPr>
              <p:nvPr userDrawn="1"/>
            </p:nvSpPr>
            <p:spPr bwMode="auto">
              <a:xfrm>
                <a:off x="630238" y="5883275"/>
                <a:ext cx="98425" cy="100013"/>
              </a:xfrm>
              <a:prstGeom prst="rect">
                <a:avLst/>
              </a:prstGeom>
              <a:solidFill>
                <a:srgbClr val="FE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7"/>
              <p:cNvSpPr>
                <a:spLocks noChangeArrowheads="1"/>
              </p:cNvSpPr>
              <p:nvPr userDrawn="1"/>
            </p:nvSpPr>
            <p:spPr bwMode="auto">
              <a:xfrm>
                <a:off x="803275" y="5883275"/>
                <a:ext cx="98425" cy="100013"/>
              </a:xfrm>
              <a:prstGeom prst="rect">
                <a:avLst/>
              </a:prstGeom>
              <a:solidFill>
                <a:srgbClr val="FE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6"/>
            <p:cNvGrpSpPr/>
            <p:nvPr userDrawn="1"/>
          </p:nvGrpSpPr>
          <p:grpSpPr>
            <a:xfrm>
              <a:off x="446088" y="6042025"/>
              <a:ext cx="3971724" cy="437694"/>
              <a:chOff x="446088" y="6042025"/>
              <a:chExt cx="3971724" cy="437694"/>
            </a:xfrm>
          </p:grpSpPr>
          <p:sp>
            <p:nvSpPr>
              <p:cNvPr id="8" name="Rectangle 8"/>
              <p:cNvSpPr>
                <a:spLocks noChangeArrowheads="1"/>
              </p:cNvSpPr>
              <p:nvPr userDrawn="1"/>
            </p:nvSpPr>
            <p:spPr bwMode="auto">
              <a:xfrm>
                <a:off x="446088" y="6042025"/>
                <a:ext cx="1170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2"/>
                    </a:solidFill>
                    <a:effectLst/>
                    <a:latin typeface="EYInterstate" panose="02000503020000020004" pitchFamily="2" charset="0"/>
                  </a:rPr>
                  <a:t>T</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10" name="Rectangle 9"/>
              <p:cNvSpPr>
                <a:spLocks noChangeArrowheads="1"/>
              </p:cNvSpPr>
              <p:nvPr userDrawn="1"/>
            </p:nvSpPr>
            <p:spPr bwMode="auto">
              <a:xfrm>
                <a:off x="549275" y="6042025"/>
                <a:ext cx="376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2"/>
                    </a:solidFill>
                    <a:effectLst/>
                    <a:latin typeface="EYInterstate" panose="02000503020000020004" pitchFamily="2" charset="0"/>
                  </a:rPr>
                  <a:t>he b</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11" name="Rectangle 10"/>
              <p:cNvSpPr>
                <a:spLocks noChangeArrowheads="1"/>
              </p:cNvSpPr>
              <p:nvPr userDrawn="1"/>
            </p:nvSpPr>
            <p:spPr bwMode="auto">
              <a:xfrm>
                <a:off x="910516" y="6042025"/>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2"/>
                    </a:solidFill>
                    <a:effectLst/>
                    <a:latin typeface="EYInterstate" panose="02000503020000020004" pitchFamily="2" charset="0"/>
                  </a:rPr>
                  <a:t>e</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12" name="Rectangle 11"/>
              <p:cNvSpPr>
                <a:spLocks noChangeArrowheads="1"/>
              </p:cNvSpPr>
              <p:nvPr userDrawn="1"/>
            </p:nvSpPr>
            <p:spPr bwMode="auto">
              <a:xfrm>
                <a:off x="1005766" y="6042025"/>
                <a:ext cx="769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2"/>
                    </a:solidFill>
                    <a:effectLst/>
                    <a:latin typeface="EYInterstate" panose="02000503020000020004" pitchFamily="2" charset="0"/>
                  </a:rPr>
                  <a:t>t</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13" name="Rectangle 12"/>
              <p:cNvSpPr>
                <a:spLocks noChangeArrowheads="1"/>
              </p:cNvSpPr>
              <p:nvPr userDrawn="1"/>
            </p:nvSpPr>
            <p:spPr bwMode="auto">
              <a:xfrm>
                <a:off x="1072441" y="6042025"/>
                <a:ext cx="769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2"/>
                    </a:solidFill>
                    <a:effectLst/>
                    <a:latin typeface="EYInterstate" panose="02000503020000020004" pitchFamily="2" charset="0"/>
                  </a:rPr>
                  <a:t>t</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16" name="Rectangle 13"/>
              <p:cNvSpPr>
                <a:spLocks noChangeArrowheads="1"/>
              </p:cNvSpPr>
              <p:nvPr userDrawn="1"/>
            </p:nvSpPr>
            <p:spPr bwMode="auto">
              <a:xfrm>
                <a:off x="1137529" y="6042025"/>
                <a:ext cx="8016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smtClean="0">
                    <a:ln>
                      <a:noFill/>
                    </a:ln>
                    <a:solidFill>
                      <a:schemeClr val="tx2"/>
                    </a:solidFill>
                    <a:effectLst/>
                    <a:latin typeface="EYInterstate" panose="02000503020000020004" pitchFamily="2" charset="0"/>
                  </a:rPr>
                  <a:t>er</a:t>
                </a:r>
                <a:r>
                  <a:rPr kumimoji="0" lang="en-US" altLang="en-US" sz="1500" b="0" i="0" u="none" strike="noStrike" cap="none" normalizeH="0" baseline="0" dirty="0" smtClean="0">
                    <a:ln>
                      <a:noFill/>
                    </a:ln>
                    <a:solidFill>
                      <a:schemeClr val="tx2"/>
                    </a:solidFill>
                    <a:effectLst/>
                    <a:latin typeface="EYInterstate" panose="02000503020000020004" pitchFamily="2" charset="0"/>
                  </a:rPr>
                  <a:t> the </a:t>
                </a:r>
                <a:r>
                  <a:rPr kumimoji="0" lang="en-US" altLang="en-US" sz="1500" b="0" i="0" u="none" strike="noStrike" cap="none" normalizeH="0" baseline="0" dirty="0" err="1" smtClean="0">
                    <a:ln>
                      <a:noFill/>
                    </a:ln>
                    <a:solidFill>
                      <a:schemeClr val="tx2"/>
                    </a:solidFill>
                    <a:effectLst/>
                    <a:latin typeface="EYInterstate" panose="02000503020000020004" pitchFamily="2" charset="0"/>
                  </a:rPr>
                  <a:t>qu</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17" name="Rectangle 14"/>
              <p:cNvSpPr>
                <a:spLocks noChangeArrowheads="1"/>
              </p:cNvSpPr>
              <p:nvPr userDrawn="1"/>
            </p:nvSpPr>
            <p:spPr bwMode="auto">
              <a:xfrm>
                <a:off x="1925977" y="6042025"/>
                <a:ext cx="2017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es</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18" name="Rectangle 15"/>
              <p:cNvSpPr>
                <a:spLocks noChangeArrowheads="1"/>
              </p:cNvSpPr>
              <p:nvPr userDrawn="1"/>
            </p:nvSpPr>
            <p:spPr bwMode="auto">
              <a:xfrm>
                <a:off x="2116122" y="6042025"/>
                <a:ext cx="4048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err="1" smtClean="0">
                    <a:ln>
                      <a:noFill/>
                    </a:ln>
                    <a:solidFill>
                      <a:schemeClr val="tx2"/>
                    </a:solidFill>
                    <a:effectLst/>
                    <a:latin typeface="EYInterstate" panose="02000503020000020004" pitchFamily="2" charset="0"/>
                  </a:rPr>
                  <a:t>tion</a:t>
                </a:r>
                <a:r>
                  <a:rPr kumimoji="0" lang="en-US" altLang="en-US" sz="1500" b="0" i="0" u="none" strike="noStrike" cap="none" normalizeH="0" baseline="0" dirty="0" smtClean="0">
                    <a:ln>
                      <a:noFill/>
                    </a:ln>
                    <a:solidFill>
                      <a:schemeClr val="tx2"/>
                    </a:solidFill>
                    <a:effectLst/>
                    <a:latin typeface="EYInterstate" panose="02000503020000020004" pitchFamily="2" charset="0"/>
                  </a:rPr>
                  <a:t>.</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19" name="Rectangle 16"/>
              <p:cNvSpPr>
                <a:spLocks noChangeArrowheads="1"/>
              </p:cNvSpPr>
              <p:nvPr userDrawn="1"/>
            </p:nvSpPr>
            <p:spPr bwMode="auto">
              <a:xfrm>
                <a:off x="2525697" y="6042025"/>
                <a:ext cx="1170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20" name="Rectangle 17"/>
              <p:cNvSpPr>
                <a:spLocks noChangeArrowheads="1"/>
              </p:cNvSpPr>
              <p:nvPr userDrawn="1"/>
            </p:nvSpPr>
            <p:spPr bwMode="auto">
              <a:xfrm>
                <a:off x="2628884" y="6042025"/>
                <a:ext cx="3767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he b</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23" name="Rectangle 18"/>
              <p:cNvSpPr>
                <a:spLocks noChangeArrowheads="1"/>
              </p:cNvSpPr>
              <p:nvPr userDrawn="1"/>
            </p:nvSpPr>
            <p:spPr bwMode="auto">
              <a:xfrm>
                <a:off x="2990125" y="6042025"/>
                <a:ext cx="107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2"/>
                    </a:solidFill>
                    <a:effectLst/>
                    <a:latin typeface="EYInterstate" panose="02000503020000020004" pitchFamily="2" charset="0"/>
                  </a:rPr>
                  <a:t>e</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24" name="Rectangle 19"/>
              <p:cNvSpPr>
                <a:spLocks noChangeArrowheads="1"/>
              </p:cNvSpPr>
              <p:nvPr userDrawn="1"/>
            </p:nvSpPr>
            <p:spPr bwMode="auto">
              <a:xfrm>
                <a:off x="3085375" y="6042025"/>
                <a:ext cx="769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25" name="Rectangle 20"/>
              <p:cNvSpPr>
                <a:spLocks noChangeArrowheads="1"/>
              </p:cNvSpPr>
              <p:nvPr userDrawn="1"/>
            </p:nvSpPr>
            <p:spPr bwMode="auto">
              <a:xfrm>
                <a:off x="3152050" y="6042025"/>
                <a:ext cx="769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26" name="Rectangle 21"/>
              <p:cNvSpPr>
                <a:spLocks noChangeArrowheads="1"/>
              </p:cNvSpPr>
              <p:nvPr userDrawn="1"/>
            </p:nvSpPr>
            <p:spPr bwMode="auto">
              <a:xfrm>
                <a:off x="3218725" y="6042025"/>
                <a:ext cx="79829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er the an</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27" name="Rectangle 22"/>
              <p:cNvSpPr>
                <a:spLocks noChangeArrowheads="1"/>
              </p:cNvSpPr>
              <p:nvPr userDrawn="1"/>
            </p:nvSpPr>
            <p:spPr bwMode="auto">
              <a:xfrm>
                <a:off x="4002900" y="6042025"/>
                <a:ext cx="961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s</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28" name="Rectangle 23"/>
              <p:cNvSpPr>
                <a:spLocks noChangeArrowheads="1"/>
              </p:cNvSpPr>
              <p:nvPr userDrawn="1"/>
            </p:nvSpPr>
            <p:spPr bwMode="auto">
              <a:xfrm>
                <a:off x="4085450" y="6042025"/>
                <a:ext cx="1426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w</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29" name="Rectangle 24"/>
              <p:cNvSpPr>
                <a:spLocks noChangeArrowheads="1"/>
              </p:cNvSpPr>
              <p:nvPr userDrawn="1"/>
            </p:nvSpPr>
            <p:spPr bwMode="auto">
              <a:xfrm>
                <a:off x="4212450" y="6042025"/>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2"/>
                    </a:solidFill>
                    <a:effectLst/>
                    <a:latin typeface="EYInterstate" panose="02000503020000020004" pitchFamily="2" charset="0"/>
                  </a:rPr>
                  <a:t>e</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30" name="Rectangle 25"/>
              <p:cNvSpPr>
                <a:spLocks noChangeArrowheads="1"/>
              </p:cNvSpPr>
              <p:nvPr userDrawn="1"/>
            </p:nvSpPr>
            <p:spPr bwMode="auto">
              <a:xfrm>
                <a:off x="4309288" y="6042025"/>
                <a:ext cx="801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r</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1" name="Rectangle 26"/>
              <p:cNvSpPr>
                <a:spLocks noChangeArrowheads="1"/>
              </p:cNvSpPr>
              <p:nvPr userDrawn="1"/>
            </p:nvSpPr>
            <p:spPr bwMode="auto">
              <a:xfrm>
                <a:off x="4358500" y="6042025"/>
                <a:ext cx="593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chemeClr val="tx2"/>
                    </a:solidFill>
                    <a:effectLst/>
                    <a:latin typeface="EYInterstate" panose="02000503020000020004" pitchFamily="2" charset="0"/>
                  </a:rPr>
                  <a: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grpSp>
            <p:nvGrpSpPr>
              <p:cNvPr id="46" name="Group 45"/>
              <p:cNvGrpSpPr/>
              <p:nvPr userDrawn="1"/>
            </p:nvGrpSpPr>
            <p:grpSpPr>
              <a:xfrm>
                <a:off x="446088" y="6264275"/>
                <a:ext cx="2210343" cy="215444"/>
                <a:chOff x="446088" y="6264275"/>
                <a:chExt cx="2210343" cy="215444"/>
              </a:xfrm>
            </p:grpSpPr>
            <p:sp>
              <p:nvSpPr>
                <p:cNvPr id="32" name="Rectangle 27"/>
                <p:cNvSpPr>
                  <a:spLocks noChangeArrowheads="1"/>
                </p:cNvSpPr>
                <p:nvPr userDrawn="1"/>
              </p:nvSpPr>
              <p:spPr bwMode="auto">
                <a:xfrm>
                  <a:off x="446088" y="6264275"/>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3" name="Rectangle 28"/>
                <p:cNvSpPr>
                  <a:spLocks noChangeArrowheads="1"/>
                </p:cNvSpPr>
                <p:nvPr userDrawn="1"/>
              </p:nvSpPr>
              <p:spPr bwMode="auto">
                <a:xfrm>
                  <a:off x="549275" y="6264275"/>
                  <a:ext cx="3526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he b</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4" name="Rectangle 29"/>
                <p:cNvSpPr>
                  <a:spLocks noChangeArrowheads="1"/>
                </p:cNvSpPr>
                <p:nvPr userDrawn="1"/>
              </p:nvSpPr>
              <p:spPr bwMode="auto">
                <a:xfrm>
                  <a:off x="889000" y="626427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e</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5" name="Rectangle 30"/>
                <p:cNvSpPr>
                  <a:spLocks noChangeArrowheads="1"/>
                </p:cNvSpPr>
                <p:nvPr userDrawn="1"/>
              </p:nvSpPr>
              <p:spPr bwMode="auto">
                <a:xfrm>
                  <a:off x="984250" y="6264275"/>
                  <a:ext cx="721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6" name="Rectangle 31"/>
                <p:cNvSpPr>
                  <a:spLocks noChangeArrowheads="1"/>
                </p:cNvSpPr>
                <p:nvPr userDrawn="1"/>
              </p:nvSpPr>
              <p:spPr bwMode="auto">
                <a:xfrm>
                  <a:off x="1050925" y="6264275"/>
                  <a:ext cx="721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7" name="Rectangle 32"/>
                <p:cNvSpPr>
                  <a:spLocks noChangeArrowheads="1"/>
                </p:cNvSpPr>
                <p:nvPr userDrawn="1"/>
              </p:nvSpPr>
              <p:spPr bwMode="auto">
                <a:xfrm>
                  <a:off x="1116013" y="6264275"/>
                  <a:ext cx="4969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er the</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8" name="Rectangle 33"/>
                <p:cNvSpPr>
                  <a:spLocks noChangeArrowheads="1"/>
                </p:cNvSpPr>
                <p:nvPr userDrawn="1"/>
              </p:nvSpPr>
              <p:spPr bwMode="auto">
                <a:xfrm>
                  <a:off x="1639888" y="6264275"/>
                  <a:ext cx="133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w</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39" name="Rectangle 34"/>
                <p:cNvSpPr>
                  <a:spLocks noChangeArrowheads="1"/>
                </p:cNvSpPr>
                <p:nvPr userDrawn="1"/>
              </p:nvSpPr>
              <p:spPr bwMode="auto">
                <a:xfrm>
                  <a:off x="1766888" y="6264275"/>
                  <a:ext cx="3286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orld</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40" name="Rectangle 35"/>
                <p:cNvSpPr>
                  <a:spLocks noChangeArrowheads="1"/>
                </p:cNvSpPr>
                <p:nvPr userDrawn="1"/>
              </p:nvSpPr>
              <p:spPr bwMode="auto">
                <a:xfrm>
                  <a:off x="2127250" y="6264275"/>
                  <a:ext cx="133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w</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41" name="Rectangle 36"/>
                <p:cNvSpPr>
                  <a:spLocks noChangeArrowheads="1"/>
                </p:cNvSpPr>
                <p:nvPr userDrawn="1"/>
              </p:nvSpPr>
              <p:spPr bwMode="auto">
                <a:xfrm>
                  <a:off x="2254250" y="6264275"/>
                  <a:ext cx="1779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or</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42" name="Rectangle 37"/>
                <p:cNvSpPr>
                  <a:spLocks noChangeArrowheads="1"/>
                </p:cNvSpPr>
                <p:nvPr userDrawn="1"/>
              </p:nvSpPr>
              <p:spPr bwMode="auto">
                <a:xfrm>
                  <a:off x="2425700" y="6264275"/>
                  <a:ext cx="945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k</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sp>
              <p:nvSpPr>
                <p:cNvPr id="43" name="Rectangle 38"/>
                <p:cNvSpPr>
                  <a:spLocks noChangeArrowheads="1"/>
                </p:cNvSpPr>
                <p:nvPr userDrawn="1"/>
              </p:nvSpPr>
              <p:spPr bwMode="auto">
                <a:xfrm>
                  <a:off x="2514600" y="6264275"/>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2"/>
                      </a:solidFill>
                      <a:effectLst/>
                      <a:latin typeface="EYInterstate" panose="02000503020000020004" pitchFamily="2" charset="0"/>
                    </a:rPr>
                    <a:t>s</a:t>
                  </a:r>
                  <a:endParaRPr kumimoji="0" lang="en-US" altLang="en-US" sz="1800" b="0" i="0" u="none" strike="noStrike" cap="none" normalizeH="0" baseline="0" dirty="0" smtClean="0">
                    <a:ln>
                      <a:noFill/>
                    </a:ln>
                    <a:solidFill>
                      <a:schemeClr val="tx2"/>
                    </a:solidFill>
                    <a:effectLst/>
                    <a:latin typeface="Arial" panose="020B0604020202020204" pitchFamily="34" charset="0"/>
                  </a:endParaRPr>
                </a:p>
              </p:txBody>
            </p:sp>
            <p:sp>
              <p:nvSpPr>
                <p:cNvPr id="44" name="Rectangle 39"/>
                <p:cNvSpPr>
                  <a:spLocks noChangeArrowheads="1"/>
                </p:cNvSpPr>
                <p:nvPr userDrawn="1"/>
              </p:nvSpPr>
              <p:spPr bwMode="auto">
                <a:xfrm>
                  <a:off x="2600325" y="6264275"/>
                  <a:ext cx="561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2"/>
                      </a:solidFill>
                      <a:effectLst/>
                      <a:latin typeface="EYInterstate" panose="02000503020000020004" pitchFamily="2" charset="0"/>
                    </a:rPr>
                    <a:t>.</a:t>
                  </a:r>
                  <a:endParaRPr kumimoji="0" lang="en-US" altLang="en-US" sz="1800" b="0" i="0" u="none" strike="noStrike" cap="none" normalizeH="0" baseline="0" smtClean="0">
                    <a:ln>
                      <a:noFill/>
                    </a:ln>
                    <a:solidFill>
                      <a:schemeClr val="tx2"/>
                    </a:solidFill>
                    <a:effectLst/>
                    <a:latin typeface="Arial" panose="020B0604020202020204" pitchFamily="34" charset="0"/>
                  </a:endParaRPr>
                </a:p>
              </p:txBody>
            </p:sp>
          </p:grpSp>
        </p:grpSp>
      </p:grpSp>
    </p:spTree>
    <p:extLst>
      <p:ext uri="{BB962C8B-B14F-4D97-AF65-F5344CB8AC3E}">
        <p14:creationId xmlns:p14="http://schemas.microsoft.com/office/powerpoint/2010/main" val="551847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3"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3"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3" y="5754254"/>
            <a:ext cx="989153" cy="749808"/>
          </a:xfrm>
          <a:prstGeom prst="rect">
            <a:avLst/>
          </a:prstGeom>
        </p:spPr>
      </p:pic>
    </p:spTree>
    <p:extLst>
      <p:ext uri="{BB962C8B-B14F-4D97-AF65-F5344CB8AC3E}">
        <p14:creationId xmlns:p14="http://schemas.microsoft.com/office/powerpoint/2010/main" val="15590039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Tree>
    <p:extLst>
      <p:ext uri="{BB962C8B-B14F-4D97-AF65-F5344CB8AC3E}">
        <p14:creationId xmlns:p14="http://schemas.microsoft.com/office/powerpoint/2010/main" val="40982498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Standard slide">
    <p:spTree>
      <p:nvGrpSpPr>
        <p:cNvPr id="1" name=""/>
        <p:cNvGrpSpPr/>
        <p:nvPr/>
      </p:nvGrpSpPr>
      <p:grpSpPr>
        <a:xfrm>
          <a:off x="0" y="0"/>
          <a:ext cx="0" cy="0"/>
          <a:chOff x="0" y="0"/>
          <a:chExt cx="0" cy="0"/>
        </a:xfrm>
      </p:grpSpPr>
      <p:sp>
        <p:nvSpPr>
          <p:cNvPr id="6" name="object 3"/>
          <p:cNvSpPr/>
          <p:nvPr userDrawn="1"/>
        </p:nvSpPr>
        <p:spPr>
          <a:xfrm>
            <a:off x="0" y="0"/>
            <a:ext cx="9144000" cy="6858000"/>
          </a:xfrm>
          <a:prstGeom prst="rect">
            <a:avLst/>
          </a:prstGeom>
          <a:blipFill>
            <a:blip r:embed="rId2" cstate="print"/>
            <a:srcRect/>
            <a:stretch>
              <a:fillRect b="-3030"/>
            </a:stretch>
          </a:blipFill>
        </p:spPr>
        <p:txBody>
          <a:bodyPr wrap="square" lIns="0" tIns="0" rIns="0" bIns="0" rtlCol="0"/>
          <a:lstStyle/>
          <a:p>
            <a:endParaRPr/>
          </a:p>
        </p:txBody>
      </p:sp>
      <p:sp>
        <p:nvSpPr>
          <p:cNvPr id="2" name="Title 1"/>
          <p:cNvSpPr>
            <a:spLocks noGrp="1"/>
          </p:cNvSpPr>
          <p:nvPr>
            <p:ph type="title"/>
          </p:nvPr>
        </p:nvSpPr>
        <p:spPr>
          <a:xfrm>
            <a:off x="457201"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65" y="6327648"/>
            <a:ext cx="399919" cy="408838"/>
          </a:xfrm>
          <a:prstGeom prst="rect">
            <a:avLst/>
          </a:prstGeom>
        </p:spPr>
      </p:pic>
      <p:sp>
        <p:nvSpPr>
          <p:cNvPr id="12" name="TextBox 11"/>
          <p:cNvSpPr txBox="1"/>
          <p:nvPr userDrawn="1"/>
        </p:nvSpPr>
        <p:spPr>
          <a:xfrm>
            <a:off x="457200" y="6496184"/>
            <a:ext cx="722376"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3" name="TextBox 12"/>
          <p:cNvSpPr txBox="1"/>
          <p:nvPr userDrawn="1"/>
        </p:nvSpPr>
        <p:spPr>
          <a:xfrm>
            <a:off x="3155796" y="6496184"/>
            <a:ext cx="2832409" cy="201168"/>
          </a:xfrm>
          <a:prstGeom prst="rect">
            <a:avLst/>
          </a:prstGeom>
          <a:noFill/>
        </p:spPr>
        <p:txBody>
          <a:bodyPr vert="horz" wrap="square" lIns="0" tIns="0" rIns="0" bIns="0" rtlCol="0" anchor="t" anchorCtr="0">
            <a:noAutofit/>
          </a:bodyPr>
          <a:lstStyle/>
          <a:p>
            <a:pPr algn="ctr"/>
            <a:r>
              <a:rPr lang="en-IN" sz="1100" b="0" dirty="0" smtClean="0">
                <a:solidFill>
                  <a:schemeClr val="bg1"/>
                </a:solidFill>
                <a:latin typeface="+mn-lt"/>
                <a:cs typeface="Arial" pitchFamily="34" charset="0"/>
              </a:rPr>
              <a:t>Transforming talent:</a:t>
            </a:r>
            <a:r>
              <a:rPr lang="en-IN" sz="1100" b="0" baseline="0" dirty="0" smtClean="0">
                <a:solidFill>
                  <a:schemeClr val="bg1"/>
                </a:solidFill>
                <a:latin typeface="+mn-lt"/>
                <a:cs typeface="Arial" pitchFamily="34" charset="0"/>
              </a:rPr>
              <a:t> </a:t>
            </a:r>
            <a:r>
              <a:rPr lang="en-IN" sz="1100" b="0" dirty="0" smtClean="0">
                <a:solidFill>
                  <a:schemeClr val="bg1"/>
                </a:solidFill>
                <a:latin typeface="+mn-lt"/>
                <a:cs typeface="Arial" pitchFamily="34" charset="0"/>
              </a:rPr>
              <a:t>The banker of the future</a:t>
            </a:r>
          </a:p>
        </p:txBody>
      </p:sp>
    </p:spTree>
    <p:extLst>
      <p:ext uri="{BB962C8B-B14F-4D97-AF65-F5344CB8AC3E}">
        <p14:creationId xmlns:p14="http://schemas.microsoft.com/office/powerpoint/2010/main" val="29368590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mn-lt"/>
              <a:cs typeface="Arial" pitchFamily="34" charset="0"/>
            </a:endParaRPr>
          </a:p>
        </p:txBody>
      </p:sp>
    </p:spTree>
    <p:extLst>
      <p:ext uri="{BB962C8B-B14F-4D97-AF65-F5344CB8AC3E}">
        <p14:creationId xmlns:p14="http://schemas.microsoft.com/office/powerpoint/2010/main" val="21406882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1" y="201600"/>
            <a:ext cx="823277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pic>
        <p:nvPicPr>
          <p:cNvPr id="17" name="Picture 1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284465" y="6327648"/>
            <a:ext cx="399919" cy="408838"/>
          </a:xfrm>
          <a:prstGeom prst="rect">
            <a:avLst/>
          </a:prstGeom>
        </p:spPr>
      </p:pic>
      <p:sp>
        <p:nvSpPr>
          <p:cNvPr id="8" name="TextBox 7"/>
          <p:cNvSpPr txBox="1"/>
          <p:nvPr userDrawn="1"/>
        </p:nvSpPr>
        <p:spPr>
          <a:xfrm>
            <a:off x="3155796" y="6496184"/>
            <a:ext cx="2832409" cy="201168"/>
          </a:xfrm>
          <a:prstGeom prst="rect">
            <a:avLst/>
          </a:prstGeom>
          <a:noFill/>
        </p:spPr>
        <p:txBody>
          <a:bodyPr vert="horz" wrap="square" lIns="0" tIns="0" rIns="0" bIns="0" rtlCol="0" anchor="t" anchorCtr="0">
            <a:noAutofit/>
          </a:bodyPr>
          <a:lstStyle/>
          <a:p>
            <a:pPr algn="ctr"/>
            <a:r>
              <a:rPr lang="en-IN" sz="1100" b="0" dirty="0" smtClean="0">
                <a:solidFill>
                  <a:schemeClr val="bg1"/>
                </a:solidFill>
                <a:latin typeface="+mn-lt"/>
                <a:cs typeface="Arial" pitchFamily="34" charset="0"/>
              </a:rPr>
              <a:t>Transforming talent:</a:t>
            </a:r>
            <a:r>
              <a:rPr lang="en-IN" sz="1100" b="0" baseline="0" dirty="0" smtClean="0">
                <a:solidFill>
                  <a:schemeClr val="bg1"/>
                </a:solidFill>
                <a:latin typeface="+mn-lt"/>
                <a:cs typeface="Arial" pitchFamily="34" charset="0"/>
              </a:rPr>
              <a:t> </a:t>
            </a:r>
            <a:r>
              <a:rPr lang="en-IN" sz="1100" b="0" dirty="0" smtClean="0">
                <a:solidFill>
                  <a:schemeClr val="bg1"/>
                </a:solidFill>
                <a:latin typeface="+mn-lt"/>
                <a:cs typeface="Arial" pitchFamily="34" charset="0"/>
              </a:rPr>
              <a:t>The banker of the future</a:t>
            </a:r>
          </a:p>
        </p:txBody>
      </p:sp>
    </p:spTree>
    <p:extLst>
      <p:ext uri="{BB962C8B-B14F-4D97-AF65-F5344CB8AC3E}">
        <p14:creationId xmlns:p14="http://schemas.microsoft.com/office/powerpoint/2010/main" val="30632341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90" r:id="rId3"/>
    <p:sldLayoutId id="2147483669" r:id="rId4"/>
    <p:sldLayoutId id="2147483670" r:id="rId5"/>
    <p:sldLayoutId id="2147483671" r:id="rId6"/>
    <p:sldLayoutId id="2147483672" r:id="rId7"/>
    <p:sldLayoutId id="2147483691"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7" r:id="rId21"/>
    <p:sldLayoutId id="2147483688" r:id="rId22"/>
  </p:sldLayoutIdLst>
  <p:timing>
    <p:tnLst>
      <p:par>
        <p:cTn id="1" dur="indefinite" restart="never" nodeType="tmRoot"/>
      </p:par>
    </p:tnLst>
  </p:timing>
  <p:hf sldNum="0" hdr="0"/>
  <p:txStyles>
    <p:titleStyle>
      <a:lvl1pPr algn="l" defTabSz="914400" rtl="0" eaLnBrk="1" latinLnBrk="0" hangingPunct="1">
        <a:lnSpc>
          <a:spcPct val="85000"/>
        </a:lnSpc>
        <a:spcBef>
          <a:spcPct val="0"/>
        </a:spcBef>
        <a:buNone/>
        <a:defRPr sz="28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ts val="0"/>
        </a:spcBef>
        <a:spcAft>
          <a:spcPts val="600"/>
        </a:spcAft>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ts val="0"/>
        </a:spcBef>
        <a:spcAft>
          <a:spcPts val="600"/>
        </a:spcAft>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ts val="0"/>
        </a:spcBef>
        <a:spcAft>
          <a:spcPts val="600"/>
        </a:spcAft>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ts val="0"/>
        </a:spcBef>
        <a:spcAft>
          <a:spcPts val="600"/>
        </a:spcAft>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ts val="0"/>
        </a:spcBef>
        <a:spcAft>
          <a:spcPts val="600"/>
        </a:spcAft>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8">
          <p15:clr>
            <a:srgbClr val="F26B43"/>
          </p15:clr>
        </p15:guide>
        <p15:guide id="2" pos="278">
          <p15:clr>
            <a:srgbClr val="F26B43"/>
          </p15:clr>
        </p15:guide>
        <p15:guide id="3" pos="5482">
          <p15:clr>
            <a:srgbClr val="F26B43"/>
          </p15:clr>
        </p15:guide>
        <p15:guide id="4" orient="horz" pos="3869">
          <p15:clr>
            <a:srgbClr val="F26B43"/>
          </p15:clr>
        </p15:guide>
        <p15:guide id="5" orient="horz" pos="678">
          <p15:clr>
            <a:srgbClr val="F26B43"/>
          </p15:clr>
        </p15:guide>
        <p15:guide id="6" orient="horz" pos="1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ey.com/GL/en/Industries/Financial-Services/Banking---Capital-Markets/ey-transforming-talent-the-banker-of-the-future-new-generation" TargetMode="External"/><Relationship Id="rId7" Type="http://schemas.openxmlformats.org/officeDocument/2006/relationships/image" Target="../media/image15.jpeg"/><Relationship Id="rId12" Type="http://schemas.openxmlformats.org/officeDocument/2006/relationships/hyperlink" Target="http://www.ey.com/GL/en/Industries/Financial-Services/Banking---Capital-Markets/ey-transforming-talent-the-banker-of-the-futur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ey.com/GL/en/Industries/Financial-Services/Banking---Capital-Markets/ey-transforming-talent-the-banker-of-the-future-technologys-dramatic-disruption" TargetMode="External"/><Relationship Id="rId11" Type="http://schemas.openxmlformats.org/officeDocument/2006/relationships/image" Target="../media/image19.jpg"/><Relationship Id="rId5" Type="http://schemas.openxmlformats.org/officeDocument/2006/relationships/hyperlink" Target="http://www.ey.com/GL/en/Industries/Financial-Services/Banking---Capital-Markets/ey-transforming-talent-the-banker-of-the-future-technologys-how-to-empower-a-banking-workforce" TargetMode="External"/><Relationship Id="rId10" Type="http://schemas.openxmlformats.org/officeDocument/2006/relationships/image" Target="../media/image18.jpg"/><Relationship Id="rId4" Type="http://schemas.openxmlformats.org/officeDocument/2006/relationships/hyperlink" Target="http://www.ey.com/GL/en/Industries/Financial-Services/Banking---Capital-Markets/ey-transforming-talent-the-banker-of-the-future-technologys-why-the-future-of-banking" TargetMode="Externa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www.ey.com/GL/en/Industries/Financial-Services/Banking---Capital-Markets/ey-transforming-talent-the-banker-of-the-future" TargetMode="External"/><Relationship Id="rId7" Type="http://schemas.openxmlformats.org/officeDocument/2006/relationships/hyperlink" Target="http://www.ey.com/GL/en/Industries/Financial-Services/Banking---Capital-Markets/ey-transforming-talent-the-banker-of-the-future#.VnHULk1gnI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www.ey.com/GL/en/Industries/Financial-Services/Banking---Capital-Markets/ey-transforming-talent-the-banker-of-the-future#.VnHIyk1gnug" TargetMode="External"/><Relationship Id="rId5" Type="http://schemas.openxmlformats.org/officeDocument/2006/relationships/hyperlink" Target="http://www.ey.com/GL/en/Industries/Financial-Services/Banking---Capital-Markets/ey-transforming-talent-the-banker-of-the-future#.VnHIpU1gnug" TargetMode="External"/><Relationship Id="rId4" Type="http://schemas.openxmlformats.org/officeDocument/2006/relationships/hyperlink" Target="http://www.ey.com/GL/en/Industries/Financial-Services/Banking---Capital-Markets/ey-transforming-talent-the-banker-of-the-future-technologys-how-to-empower-a-banking-workforc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25802" y="3949540"/>
            <a:ext cx="3324228" cy="246221"/>
          </a:xfrm>
          <a:prstGeom prst="rect">
            <a:avLst/>
          </a:prstGeom>
        </p:spPr>
        <p:txBody>
          <a:bodyPr vert="horz" wrap="square" lIns="0" tIns="0" rIns="0" bIns="0" rtlCol="0">
            <a:spAutoFit/>
          </a:bodyPr>
          <a:lstStyle/>
          <a:p>
            <a:pPr marL="11206">
              <a:spcBef>
                <a:spcPts val="468"/>
              </a:spcBef>
            </a:pPr>
            <a:r>
              <a:rPr sz="1600" dirty="0">
                <a:solidFill>
                  <a:srgbClr val="404040"/>
                </a:solidFill>
                <a:latin typeface="+mj-lt"/>
                <a:cs typeface="Arial" panose="020B0604020202020204" pitchFamily="34" charset="0"/>
              </a:rPr>
              <a:t>Global banking outlook 2016</a:t>
            </a:r>
          </a:p>
        </p:txBody>
      </p:sp>
      <p:sp>
        <p:nvSpPr>
          <p:cNvPr id="6" name="object 6"/>
          <p:cNvSpPr txBox="1"/>
          <p:nvPr/>
        </p:nvSpPr>
        <p:spPr>
          <a:xfrm>
            <a:off x="725802" y="4379460"/>
            <a:ext cx="3095628" cy="1146468"/>
          </a:xfrm>
          <a:prstGeom prst="rect">
            <a:avLst/>
          </a:prstGeom>
        </p:spPr>
        <p:txBody>
          <a:bodyPr vert="horz" wrap="square" lIns="0" tIns="0" rIns="0" bIns="0" rtlCol="0">
            <a:spAutoFit/>
          </a:bodyPr>
          <a:lstStyle/>
          <a:p>
            <a:pPr marL="11206" marR="4483">
              <a:lnSpc>
                <a:spcPts val="3177"/>
              </a:lnSpc>
            </a:pPr>
            <a:r>
              <a:rPr sz="3300" b="1" dirty="0">
                <a:solidFill>
                  <a:srgbClr val="404040"/>
                </a:solidFill>
                <a:latin typeface="+mj-lt"/>
                <a:cs typeface="Arial" panose="020B0604020202020204" pitchFamily="34" charset="0"/>
              </a:rPr>
              <a:t>Transforming talent</a:t>
            </a:r>
            <a:endParaRPr sz="3300" dirty="0">
              <a:solidFill>
                <a:srgbClr val="404040"/>
              </a:solidFill>
              <a:latin typeface="+mj-lt"/>
              <a:cs typeface="Arial" panose="020B0604020202020204" pitchFamily="34" charset="0"/>
            </a:endParaRPr>
          </a:p>
          <a:p>
            <a:pPr marL="11206">
              <a:spcBef>
                <a:spcPts val="468"/>
              </a:spcBef>
            </a:pPr>
            <a:r>
              <a:rPr sz="1700" dirty="0">
                <a:solidFill>
                  <a:srgbClr val="404040"/>
                </a:solidFill>
                <a:latin typeface="+mj-lt"/>
                <a:cs typeface="Arial" panose="020B0604020202020204" pitchFamily="34" charset="0"/>
              </a:rPr>
              <a:t>The banker of the future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17847" y="1681612"/>
            <a:ext cx="7116583" cy="4562856"/>
          </a:xfrm>
          <a:prstGeom prst="rect">
            <a:avLst/>
          </a:prstGeom>
        </p:spPr>
      </p:pic>
      <p:sp>
        <p:nvSpPr>
          <p:cNvPr id="9" name="object 9"/>
          <p:cNvSpPr txBox="1"/>
          <p:nvPr/>
        </p:nvSpPr>
        <p:spPr>
          <a:xfrm>
            <a:off x="4343399" y="1787264"/>
            <a:ext cx="838201" cy="387798"/>
          </a:xfrm>
          <a:prstGeom prst="rect">
            <a:avLst/>
          </a:prstGeom>
        </p:spPr>
        <p:txBody>
          <a:bodyPr vert="horz" wrap="square" lIns="0" tIns="0" rIns="0" bIns="0" rtlCol="0">
            <a:spAutoFit/>
          </a:bodyPr>
          <a:lstStyle/>
          <a:p>
            <a:pPr marL="11206" marR="4483">
              <a:lnSpc>
                <a:spcPct val="89500"/>
              </a:lnSpc>
            </a:pPr>
            <a:r>
              <a:rPr sz="2800" b="1" dirty="0" smtClean="0">
                <a:solidFill>
                  <a:srgbClr val="FFE600"/>
                </a:solidFill>
                <a:cs typeface="Arial" panose="020B0604020202020204" pitchFamily="34" charset="0"/>
              </a:rPr>
              <a:t>72%</a:t>
            </a:r>
            <a:endParaRPr sz="2800" dirty="0">
              <a:solidFill>
                <a:srgbClr val="646464"/>
              </a:solidFill>
              <a:cs typeface="Arial" panose="020B0604020202020204" pitchFamily="34" charset="0"/>
            </a:endParaRPr>
          </a:p>
        </p:txBody>
      </p:sp>
      <p:sp>
        <p:nvSpPr>
          <p:cNvPr id="865" name="object 69"/>
          <p:cNvSpPr txBox="1"/>
          <p:nvPr/>
        </p:nvSpPr>
        <p:spPr>
          <a:xfrm>
            <a:off x="460723" y="1414628"/>
            <a:ext cx="8241952" cy="323165"/>
          </a:xfrm>
          <a:prstGeom prst="rect">
            <a:avLst/>
          </a:prstGeom>
        </p:spPr>
        <p:txBody>
          <a:bodyPr vert="horz" wrap="square" lIns="0" tIns="0" rIns="0" bIns="0" rtlCol="0">
            <a:spAutoFit/>
          </a:bodyPr>
          <a:lstStyle/>
          <a:p>
            <a:r>
              <a:rPr lang="en-IN" sz="1050" dirty="0">
                <a:solidFill>
                  <a:srgbClr val="646464"/>
                </a:solidFill>
                <a:cs typeface="Arial" panose="020B0604020202020204" pitchFamily="34" charset="0"/>
              </a:rPr>
              <a:t>Banks need leaders who recognize that although change may not be achieved swiftly, transforming talent is potentially more important than next quarter’s earnings and an important part of their legacy. Are you that leader?</a:t>
            </a:r>
          </a:p>
        </p:txBody>
      </p:sp>
      <p:sp>
        <p:nvSpPr>
          <p:cNvPr id="16" name="object 16"/>
          <p:cNvSpPr txBox="1"/>
          <p:nvPr/>
        </p:nvSpPr>
        <p:spPr>
          <a:xfrm>
            <a:off x="7097611" y="2471547"/>
            <a:ext cx="1018615" cy="346249"/>
          </a:xfrm>
          <a:prstGeom prst="rect">
            <a:avLst/>
          </a:prstGeom>
        </p:spPr>
        <p:txBody>
          <a:bodyPr vert="horz" wrap="square" lIns="0" tIns="0" rIns="0" bIns="0" rtlCol="0">
            <a:spAutoFit/>
          </a:bodyPr>
          <a:lstStyle/>
          <a:p>
            <a:pPr marR="4483" indent="-560">
              <a:lnSpc>
                <a:spcPts val="865"/>
              </a:lnSpc>
            </a:pPr>
            <a:r>
              <a:rPr sz="800" dirty="0">
                <a:solidFill>
                  <a:srgbClr val="646464"/>
                </a:solidFill>
                <a:cs typeface="Arial" panose="020B0604020202020204" pitchFamily="34" charset="0"/>
              </a:rPr>
              <a:t>Work styles are becoming more agile in the digital world</a:t>
            </a:r>
          </a:p>
        </p:txBody>
      </p:sp>
      <p:sp>
        <p:nvSpPr>
          <p:cNvPr id="866" name="object 16"/>
          <p:cNvSpPr txBox="1"/>
          <p:nvPr/>
        </p:nvSpPr>
        <p:spPr>
          <a:xfrm>
            <a:off x="6814730" y="4527689"/>
            <a:ext cx="881470" cy="461665"/>
          </a:xfrm>
          <a:prstGeom prst="rect">
            <a:avLst/>
          </a:prstGeom>
        </p:spPr>
        <p:txBody>
          <a:bodyPr vert="horz" wrap="square" lIns="0" tIns="0" rIns="0" bIns="0" rtlCol="0">
            <a:spAutoFit/>
          </a:bodyPr>
          <a:lstStyle/>
          <a:p>
            <a:pPr marR="4483" indent="-560">
              <a:lnSpc>
                <a:spcPts val="865"/>
              </a:lnSpc>
            </a:pPr>
            <a:r>
              <a:rPr lang="en-IN" sz="800" dirty="0">
                <a:solidFill>
                  <a:srgbClr val="646464"/>
                </a:solidFill>
                <a:cs typeface="Arial" panose="020B0604020202020204" pitchFamily="34" charset="0"/>
              </a:rPr>
              <a:t>Digital and robotic technologies augment </a:t>
            </a:r>
            <a:r>
              <a:rPr lang="en-IN" sz="800" dirty="0" smtClean="0">
                <a:solidFill>
                  <a:srgbClr val="646464"/>
                </a:solidFill>
                <a:cs typeface="Arial" panose="020B0604020202020204" pitchFamily="34" charset="0"/>
              </a:rPr>
              <a:t>and</a:t>
            </a:r>
            <a:br>
              <a:rPr lang="en-IN" sz="800" dirty="0" smtClean="0">
                <a:solidFill>
                  <a:srgbClr val="646464"/>
                </a:solidFill>
                <a:cs typeface="Arial" panose="020B0604020202020204" pitchFamily="34" charset="0"/>
              </a:rPr>
            </a:br>
            <a:r>
              <a:rPr lang="en-IN" sz="800" dirty="0" smtClean="0">
                <a:solidFill>
                  <a:srgbClr val="646464"/>
                </a:solidFill>
                <a:cs typeface="Arial" panose="020B0604020202020204" pitchFamily="34" charset="0"/>
              </a:rPr>
              <a:t>replace </a:t>
            </a:r>
            <a:r>
              <a:rPr lang="en-IN" sz="800" dirty="0">
                <a:solidFill>
                  <a:srgbClr val="646464"/>
                </a:solidFill>
                <a:cs typeface="Arial" panose="020B0604020202020204" pitchFamily="34" charset="0"/>
              </a:rPr>
              <a:t>workers</a:t>
            </a:r>
          </a:p>
        </p:txBody>
      </p:sp>
      <p:sp>
        <p:nvSpPr>
          <p:cNvPr id="13" name="object 13"/>
          <p:cNvSpPr txBox="1"/>
          <p:nvPr/>
        </p:nvSpPr>
        <p:spPr>
          <a:xfrm>
            <a:off x="5791201" y="5469295"/>
            <a:ext cx="1008290" cy="577081"/>
          </a:xfrm>
          <a:prstGeom prst="rect">
            <a:avLst/>
          </a:prstGeom>
        </p:spPr>
        <p:txBody>
          <a:bodyPr vert="horz" wrap="square" lIns="0" tIns="0" rIns="0" bIns="0" rtlCol="0">
            <a:spAutoFit/>
          </a:bodyPr>
          <a:lstStyle/>
          <a:p>
            <a:pPr marR="4483" indent="-560" algn="r">
              <a:lnSpc>
                <a:spcPts val="865"/>
              </a:lnSpc>
            </a:pPr>
            <a:r>
              <a:rPr sz="800" dirty="0" smtClean="0">
                <a:solidFill>
                  <a:srgbClr val="646464"/>
                </a:solidFill>
                <a:cs typeface="Arial" panose="020B0604020202020204" pitchFamily="34" charset="0"/>
              </a:rPr>
              <a:t>of </a:t>
            </a:r>
            <a:r>
              <a:rPr sz="800" dirty="0">
                <a:solidFill>
                  <a:srgbClr val="646464"/>
                </a:solidFill>
                <a:cs typeface="Arial" panose="020B0604020202020204" pitchFamily="34" charset="0"/>
              </a:rPr>
              <a:t>occupations in advanced economies are at “high risk” of being automated in the next 20 years</a:t>
            </a:r>
          </a:p>
        </p:txBody>
      </p:sp>
      <p:sp>
        <p:nvSpPr>
          <p:cNvPr id="12" name="object 12"/>
          <p:cNvSpPr txBox="1"/>
          <p:nvPr/>
        </p:nvSpPr>
        <p:spPr>
          <a:xfrm>
            <a:off x="3060700" y="5528930"/>
            <a:ext cx="1759325" cy="461665"/>
          </a:xfrm>
          <a:prstGeom prst="rect">
            <a:avLst/>
          </a:prstGeom>
        </p:spPr>
        <p:txBody>
          <a:bodyPr vert="horz" wrap="square" lIns="0" tIns="0" rIns="0" bIns="0" rtlCol="0">
            <a:spAutoFit/>
          </a:bodyPr>
          <a:lstStyle/>
          <a:p>
            <a:pPr marR="4483" indent="-560" algn="r">
              <a:lnSpc>
                <a:spcPts val="865"/>
              </a:lnSpc>
            </a:pPr>
            <a:r>
              <a:rPr sz="800" dirty="0">
                <a:solidFill>
                  <a:srgbClr val="646464"/>
                </a:solidFill>
                <a:cs typeface="Arial" panose="020B0604020202020204" pitchFamily="34" charset="0"/>
              </a:rPr>
              <a:t>Infuse purpose into </a:t>
            </a:r>
            <a:r>
              <a:rPr sz="800" dirty="0" smtClean="0">
                <a:solidFill>
                  <a:srgbClr val="646464"/>
                </a:solidFill>
                <a:cs typeface="Arial" panose="020B0604020202020204" pitchFamily="34" charset="0"/>
              </a:rPr>
              <a:t>the organization</a:t>
            </a:r>
            <a:r>
              <a:rPr lang="en-US" sz="800" dirty="0" smtClean="0">
                <a:solidFill>
                  <a:srgbClr val="646464"/>
                </a:solidFill>
                <a:cs typeface="Arial" panose="020B0604020202020204" pitchFamily="34" charset="0"/>
              </a:rPr>
              <a:t/>
            </a:r>
            <a:br>
              <a:rPr lang="en-US" sz="800" dirty="0" smtClean="0">
                <a:solidFill>
                  <a:srgbClr val="646464"/>
                </a:solidFill>
                <a:cs typeface="Arial" panose="020B0604020202020204" pitchFamily="34" charset="0"/>
              </a:rPr>
            </a:br>
            <a:r>
              <a:rPr sz="800" dirty="0" smtClean="0">
                <a:solidFill>
                  <a:srgbClr val="646464"/>
                </a:solidFill>
                <a:cs typeface="Arial" panose="020B0604020202020204" pitchFamily="34" charset="0"/>
              </a:rPr>
              <a:t>to </a:t>
            </a:r>
            <a:r>
              <a:rPr sz="800" dirty="0">
                <a:solidFill>
                  <a:srgbClr val="646464"/>
                </a:solidFill>
                <a:cs typeface="Arial" panose="020B0604020202020204" pitchFamily="34" charset="0"/>
              </a:rPr>
              <a:t>engage an </a:t>
            </a:r>
            <a:r>
              <a:rPr sz="800" dirty="0" smtClean="0">
                <a:solidFill>
                  <a:srgbClr val="646464"/>
                </a:solidFill>
                <a:cs typeface="Arial" panose="020B0604020202020204" pitchFamily="34" charset="0"/>
              </a:rPr>
              <a:t>increasingly</a:t>
            </a:r>
            <a:r>
              <a:rPr lang="en-US" sz="800" dirty="0" smtClean="0">
                <a:solidFill>
                  <a:srgbClr val="646464"/>
                </a:solidFill>
                <a:cs typeface="Arial" panose="020B0604020202020204" pitchFamily="34" charset="0"/>
              </a:rPr>
              <a:t> </a:t>
            </a:r>
            <a:r>
              <a:rPr sz="800" dirty="0" smtClean="0">
                <a:solidFill>
                  <a:srgbClr val="646464"/>
                </a:solidFill>
                <a:cs typeface="Arial" panose="020B0604020202020204" pitchFamily="34" charset="0"/>
              </a:rPr>
              <a:t>discretionary</a:t>
            </a:r>
            <a:r>
              <a:rPr lang="en-US" sz="800" dirty="0" smtClean="0">
                <a:solidFill>
                  <a:srgbClr val="646464"/>
                </a:solidFill>
                <a:cs typeface="Arial" panose="020B0604020202020204" pitchFamily="34" charset="0"/>
              </a:rPr>
              <a:t> </a:t>
            </a:r>
            <a:r>
              <a:rPr sz="800" dirty="0" smtClean="0">
                <a:solidFill>
                  <a:srgbClr val="646464"/>
                </a:solidFill>
                <a:cs typeface="Arial" panose="020B0604020202020204" pitchFamily="34" charset="0"/>
              </a:rPr>
              <a:t>workforce </a:t>
            </a:r>
            <a:r>
              <a:rPr lang="en-US" sz="800" dirty="0" smtClean="0">
                <a:solidFill>
                  <a:srgbClr val="646464"/>
                </a:solidFill>
                <a:cs typeface="Arial" panose="020B0604020202020204" pitchFamily="34" charset="0"/>
              </a:rPr>
              <a:t>–</a:t>
            </a:r>
            <a:br>
              <a:rPr lang="en-US" sz="800" dirty="0" smtClean="0">
                <a:solidFill>
                  <a:srgbClr val="646464"/>
                </a:solidFill>
                <a:cs typeface="Arial" panose="020B0604020202020204" pitchFamily="34" charset="0"/>
              </a:rPr>
            </a:br>
            <a:r>
              <a:rPr sz="800" dirty="0" smtClean="0">
                <a:solidFill>
                  <a:srgbClr val="646464"/>
                </a:solidFill>
                <a:cs typeface="Arial" panose="020B0604020202020204" pitchFamily="34" charset="0"/>
              </a:rPr>
              <a:t>meaning </a:t>
            </a:r>
            <a:r>
              <a:rPr sz="800" dirty="0">
                <a:solidFill>
                  <a:srgbClr val="646464"/>
                </a:solidFill>
                <a:cs typeface="Arial" panose="020B0604020202020204" pitchFamily="34" charset="0"/>
              </a:rPr>
              <a:t>is the new money</a:t>
            </a:r>
          </a:p>
        </p:txBody>
      </p:sp>
      <p:sp>
        <p:nvSpPr>
          <p:cNvPr id="867" name="object 12"/>
          <p:cNvSpPr txBox="1"/>
          <p:nvPr/>
        </p:nvSpPr>
        <p:spPr>
          <a:xfrm>
            <a:off x="1517650" y="4901653"/>
            <a:ext cx="1447690" cy="346249"/>
          </a:xfrm>
          <a:prstGeom prst="rect">
            <a:avLst/>
          </a:prstGeom>
        </p:spPr>
        <p:txBody>
          <a:bodyPr vert="horz" wrap="square" lIns="0" tIns="0" rIns="0" bIns="0" rtlCol="0">
            <a:spAutoFit/>
          </a:bodyPr>
          <a:lstStyle/>
          <a:p>
            <a:pPr marR="4483" indent="-560" algn="r">
              <a:lnSpc>
                <a:spcPts val="865"/>
              </a:lnSpc>
            </a:pPr>
            <a:r>
              <a:rPr lang="en-IN" sz="800" dirty="0">
                <a:solidFill>
                  <a:srgbClr val="646464"/>
                </a:solidFill>
                <a:cs typeface="Arial" panose="020B0604020202020204" pitchFamily="34" charset="0"/>
              </a:rPr>
              <a:t>Companies will engage </a:t>
            </a:r>
            <a:r>
              <a:rPr lang="en-IN" sz="800" dirty="0" smtClean="0">
                <a:solidFill>
                  <a:srgbClr val="646464"/>
                </a:solidFill>
                <a:cs typeface="Arial" panose="020B0604020202020204" pitchFamily="34" charset="0"/>
              </a:rPr>
              <a:t>talent</a:t>
            </a:r>
            <a:br>
              <a:rPr lang="en-IN" sz="800" dirty="0" smtClean="0">
                <a:solidFill>
                  <a:srgbClr val="646464"/>
                </a:solidFill>
                <a:cs typeface="Arial" panose="020B0604020202020204" pitchFamily="34" charset="0"/>
              </a:rPr>
            </a:br>
            <a:r>
              <a:rPr lang="en-IN" sz="800" dirty="0" smtClean="0">
                <a:solidFill>
                  <a:srgbClr val="646464"/>
                </a:solidFill>
                <a:cs typeface="Arial" panose="020B0604020202020204" pitchFamily="34" charset="0"/>
              </a:rPr>
              <a:t>in a </a:t>
            </a:r>
            <a:r>
              <a:rPr lang="en-US" sz="800" dirty="0" smtClean="0">
                <a:solidFill>
                  <a:srgbClr val="646464"/>
                </a:solidFill>
                <a:cs typeface="Arial" panose="020B0604020202020204" pitchFamily="34" charset="0"/>
              </a:rPr>
              <a:t>More </a:t>
            </a:r>
            <a:r>
              <a:rPr lang="en-US" sz="800" dirty="0">
                <a:solidFill>
                  <a:srgbClr val="646464"/>
                </a:solidFill>
                <a:cs typeface="Arial" panose="020B0604020202020204" pitchFamily="34" charset="0"/>
              </a:rPr>
              <a:t>flexible </a:t>
            </a:r>
            <a:r>
              <a:rPr lang="en-US" sz="800" dirty="0" smtClean="0">
                <a:solidFill>
                  <a:srgbClr val="646464"/>
                </a:solidFill>
                <a:cs typeface="Arial" panose="020B0604020202020204" pitchFamily="34" charset="0"/>
              </a:rPr>
              <a:t>and</a:t>
            </a:r>
            <a:br>
              <a:rPr lang="en-US" sz="800" dirty="0" smtClean="0">
                <a:solidFill>
                  <a:srgbClr val="646464"/>
                </a:solidFill>
                <a:cs typeface="Arial" panose="020B0604020202020204" pitchFamily="34" charset="0"/>
              </a:rPr>
            </a:br>
            <a:r>
              <a:rPr lang="en-US" sz="800" dirty="0" smtClean="0">
                <a:solidFill>
                  <a:srgbClr val="646464"/>
                </a:solidFill>
                <a:cs typeface="Arial" panose="020B0604020202020204" pitchFamily="34" charset="0"/>
              </a:rPr>
              <a:t>dynamic </a:t>
            </a:r>
            <a:r>
              <a:rPr lang="en-US" sz="800" dirty="0">
                <a:solidFill>
                  <a:srgbClr val="646464"/>
                </a:solidFill>
                <a:cs typeface="Arial" panose="020B0604020202020204" pitchFamily="34" charset="0"/>
              </a:rPr>
              <a:t>manner</a:t>
            </a:r>
            <a:endParaRPr sz="800" dirty="0">
              <a:solidFill>
                <a:srgbClr val="646464"/>
              </a:solidFill>
              <a:cs typeface="Arial" panose="020B0604020202020204" pitchFamily="34" charset="0"/>
            </a:endParaRPr>
          </a:p>
        </p:txBody>
      </p:sp>
      <p:sp>
        <p:nvSpPr>
          <p:cNvPr id="311" name="object 311"/>
          <p:cNvSpPr txBox="1"/>
          <p:nvPr/>
        </p:nvSpPr>
        <p:spPr>
          <a:xfrm>
            <a:off x="1961913" y="5884174"/>
            <a:ext cx="655463" cy="133370"/>
          </a:xfrm>
          <a:prstGeom prst="rect">
            <a:avLst/>
          </a:prstGeom>
        </p:spPr>
        <p:txBody>
          <a:bodyPr vert="horz" wrap="square" lIns="0" tIns="0" rIns="0" bIns="0" rtlCol="0">
            <a:spAutoFit/>
          </a:bodyPr>
          <a:lstStyle/>
          <a:p>
            <a:pPr marL="11206" marR="4483" indent="-31938" algn="ctr"/>
            <a:r>
              <a:rPr sz="1300" b="1" baseline="3267" dirty="0">
                <a:solidFill>
                  <a:srgbClr val="646464"/>
                </a:solidFill>
                <a:cs typeface="Arial" panose="020B0604020202020204" pitchFamily="34" charset="0"/>
              </a:rPr>
              <a:t>Employees</a:t>
            </a:r>
          </a:p>
        </p:txBody>
      </p:sp>
      <p:sp>
        <p:nvSpPr>
          <p:cNvPr id="312" name="object 312"/>
          <p:cNvSpPr txBox="1"/>
          <p:nvPr/>
        </p:nvSpPr>
        <p:spPr>
          <a:xfrm>
            <a:off x="1281274" y="5882021"/>
            <a:ext cx="679971" cy="133370"/>
          </a:xfrm>
          <a:prstGeom prst="rect">
            <a:avLst/>
          </a:prstGeom>
        </p:spPr>
        <p:txBody>
          <a:bodyPr vert="horz" wrap="square" lIns="0" tIns="0" rIns="0" bIns="0" rtlCol="0">
            <a:spAutoFit/>
          </a:bodyPr>
          <a:lstStyle/>
          <a:p>
            <a:pPr marL="11206" marR="4483" indent="-31938" algn="ctr"/>
            <a:r>
              <a:rPr sz="1300" b="1" baseline="3267" dirty="0">
                <a:solidFill>
                  <a:srgbClr val="646464"/>
                </a:solidFill>
                <a:cs typeface="Arial" panose="020B0604020202020204" pitchFamily="34" charset="0"/>
              </a:rPr>
              <a:t>Contractors</a:t>
            </a:r>
          </a:p>
        </p:txBody>
      </p:sp>
      <p:sp>
        <p:nvSpPr>
          <p:cNvPr id="341" name="object 341"/>
          <p:cNvSpPr txBox="1"/>
          <p:nvPr/>
        </p:nvSpPr>
        <p:spPr>
          <a:xfrm>
            <a:off x="2648524" y="5904314"/>
            <a:ext cx="641216" cy="266740"/>
          </a:xfrm>
          <a:prstGeom prst="rect">
            <a:avLst/>
          </a:prstGeom>
        </p:spPr>
        <p:txBody>
          <a:bodyPr vert="horz" wrap="square" lIns="0" tIns="0" rIns="0" bIns="0" rtlCol="0">
            <a:spAutoFit/>
          </a:bodyPr>
          <a:lstStyle/>
          <a:p>
            <a:pPr marL="11206" marR="4483" indent="-31938" algn="ctr"/>
            <a:r>
              <a:rPr sz="1300" b="1" baseline="3267" dirty="0">
                <a:solidFill>
                  <a:srgbClr val="646464"/>
                </a:solidFill>
                <a:cs typeface="Arial" panose="020B0604020202020204" pitchFamily="34" charset="0"/>
              </a:rPr>
              <a:t>Automated machines</a:t>
            </a:r>
          </a:p>
        </p:txBody>
      </p:sp>
      <p:sp>
        <p:nvSpPr>
          <p:cNvPr id="10" name="object 10"/>
          <p:cNvSpPr txBox="1"/>
          <p:nvPr/>
        </p:nvSpPr>
        <p:spPr>
          <a:xfrm>
            <a:off x="1124213" y="2603074"/>
            <a:ext cx="1568838" cy="461665"/>
          </a:xfrm>
          <a:prstGeom prst="rect">
            <a:avLst/>
          </a:prstGeom>
        </p:spPr>
        <p:txBody>
          <a:bodyPr vert="horz" wrap="square" lIns="0" tIns="0" rIns="0" bIns="0" rtlCol="0">
            <a:spAutoFit/>
          </a:bodyPr>
          <a:lstStyle/>
          <a:p>
            <a:pPr marR="4483" indent="-560" algn="r">
              <a:lnSpc>
                <a:spcPts val="865"/>
              </a:lnSpc>
            </a:pPr>
            <a:r>
              <a:rPr sz="800" dirty="0">
                <a:solidFill>
                  <a:srgbClr val="646464"/>
                </a:solidFill>
                <a:cs typeface="Arial" panose="020B0604020202020204" pitchFamily="34" charset="0"/>
              </a:rPr>
              <a:t>Organizations transition from scheduled work and broad-based roles to real-time coordination of task-oriented workforce</a:t>
            </a:r>
          </a:p>
        </p:txBody>
      </p:sp>
      <p:sp>
        <p:nvSpPr>
          <p:cNvPr id="11" name="object 11"/>
          <p:cNvSpPr txBox="1"/>
          <p:nvPr/>
        </p:nvSpPr>
        <p:spPr>
          <a:xfrm>
            <a:off x="1101912" y="3315945"/>
            <a:ext cx="1215838" cy="577081"/>
          </a:xfrm>
          <a:prstGeom prst="rect">
            <a:avLst/>
          </a:prstGeom>
        </p:spPr>
        <p:txBody>
          <a:bodyPr vert="horz" wrap="square" lIns="0" tIns="0" rIns="0" bIns="0" rtlCol="0">
            <a:spAutoFit/>
          </a:bodyPr>
          <a:lstStyle/>
          <a:p>
            <a:pPr marR="4483" indent="-560" algn="r">
              <a:lnSpc>
                <a:spcPts val="865"/>
              </a:lnSpc>
            </a:pPr>
            <a:r>
              <a:rPr sz="800" dirty="0">
                <a:solidFill>
                  <a:srgbClr val="646464"/>
                </a:solidFill>
                <a:cs typeface="Arial" panose="020B0604020202020204" pitchFamily="34" charset="0"/>
              </a:rPr>
              <a:t>Companies facilitate innovation by employing a diverse workforce of</a:t>
            </a:r>
          </a:p>
          <a:p>
            <a:pPr marR="4483" indent="-560" algn="r">
              <a:lnSpc>
                <a:spcPts val="865"/>
              </a:lnSpc>
            </a:pPr>
            <a:r>
              <a:rPr sz="800" dirty="0">
                <a:solidFill>
                  <a:srgbClr val="646464"/>
                </a:solidFill>
                <a:cs typeface="Arial" panose="020B0604020202020204" pitchFamily="34" charset="0"/>
              </a:rPr>
              <a:t>employees, contractors and automated </a:t>
            </a:r>
            <a:r>
              <a:rPr sz="800" dirty="0" smtClean="0">
                <a:solidFill>
                  <a:srgbClr val="646464"/>
                </a:solidFill>
                <a:cs typeface="Arial" panose="020B0604020202020204" pitchFamily="34" charset="0"/>
              </a:rPr>
              <a:t>machines</a:t>
            </a:r>
            <a:endParaRPr sz="800" dirty="0">
              <a:solidFill>
                <a:srgbClr val="646464"/>
              </a:solidFill>
              <a:cs typeface="Arial" panose="020B0604020202020204" pitchFamily="34" charset="0"/>
            </a:endParaRPr>
          </a:p>
        </p:txBody>
      </p:sp>
      <p:sp>
        <p:nvSpPr>
          <p:cNvPr id="14" name="object 14"/>
          <p:cNvSpPr txBox="1"/>
          <p:nvPr/>
        </p:nvSpPr>
        <p:spPr>
          <a:xfrm>
            <a:off x="1890196" y="4031135"/>
            <a:ext cx="643778" cy="402226"/>
          </a:xfrm>
          <a:prstGeom prst="rect">
            <a:avLst/>
          </a:prstGeom>
        </p:spPr>
        <p:txBody>
          <a:bodyPr vert="horz" wrap="square" lIns="0" tIns="0" rIns="0" bIns="0" rtlCol="0">
            <a:spAutoFit/>
          </a:bodyPr>
          <a:lstStyle/>
          <a:p>
            <a:pPr marR="4483" indent="-560">
              <a:lnSpc>
                <a:spcPts val="777"/>
              </a:lnSpc>
            </a:pPr>
            <a:r>
              <a:rPr sz="600" dirty="0">
                <a:solidFill>
                  <a:srgbClr val="646464"/>
                </a:solidFill>
                <a:cs typeface="Arial" panose="020B0604020202020204" pitchFamily="34" charset="0"/>
              </a:rPr>
              <a:t>of the American workforce can</a:t>
            </a:r>
            <a:r>
              <a:rPr lang="en-US" sz="600" dirty="0">
                <a:solidFill>
                  <a:srgbClr val="646464"/>
                </a:solidFill>
                <a:cs typeface="Arial" panose="020B0604020202020204" pitchFamily="34" charset="0"/>
              </a:rPr>
              <a:t> be classified as</a:t>
            </a:r>
          </a:p>
          <a:p>
            <a:pPr marR="4483" indent="-560">
              <a:lnSpc>
                <a:spcPts val="777"/>
              </a:lnSpc>
            </a:pPr>
            <a:r>
              <a:rPr lang="en-US" sz="600" dirty="0">
                <a:solidFill>
                  <a:srgbClr val="646464"/>
                </a:solidFill>
                <a:cs typeface="Arial" panose="020B0604020202020204" pitchFamily="34" charset="0"/>
              </a:rPr>
              <a:t>“freelancers”</a:t>
            </a:r>
            <a:endParaRPr sz="600" dirty="0">
              <a:solidFill>
                <a:srgbClr val="646464"/>
              </a:solidFill>
              <a:cs typeface="Arial" panose="020B0604020202020204" pitchFamily="34" charset="0"/>
            </a:endParaRPr>
          </a:p>
        </p:txBody>
      </p:sp>
      <p:sp>
        <p:nvSpPr>
          <p:cNvPr id="8" name="object 8"/>
          <p:cNvSpPr txBox="1"/>
          <p:nvPr/>
        </p:nvSpPr>
        <p:spPr>
          <a:xfrm>
            <a:off x="1095816" y="4050185"/>
            <a:ext cx="850857" cy="387798"/>
          </a:xfrm>
          <a:prstGeom prst="rect">
            <a:avLst/>
          </a:prstGeom>
        </p:spPr>
        <p:txBody>
          <a:bodyPr vert="horz" wrap="square" lIns="0" tIns="0" rIns="0" bIns="0" rtlCol="0">
            <a:spAutoFit/>
          </a:bodyPr>
          <a:lstStyle/>
          <a:p>
            <a:pPr marL="11206" marR="4483">
              <a:lnSpc>
                <a:spcPct val="89500"/>
              </a:lnSpc>
            </a:pPr>
            <a:r>
              <a:rPr sz="2800" b="1" dirty="0">
                <a:solidFill>
                  <a:srgbClr val="FFE600"/>
                </a:solidFill>
                <a:cs typeface="Arial" panose="020B0604020202020204" pitchFamily="34" charset="0"/>
              </a:rPr>
              <a:t>34%</a:t>
            </a:r>
          </a:p>
        </p:txBody>
      </p:sp>
      <p:sp>
        <p:nvSpPr>
          <p:cNvPr id="3777" name="TextBox 3776"/>
          <p:cNvSpPr txBox="1"/>
          <p:nvPr/>
        </p:nvSpPr>
        <p:spPr>
          <a:xfrm>
            <a:off x="6133905" y="2469218"/>
            <a:ext cx="703719" cy="1062652"/>
          </a:xfrm>
          <a:prstGeom prst="rect">
            <a:avLst/>
          </a:prstGeom>
          <a:noFill/>
        </p:spPr>
        <p:txBody>
          <a:bodyPr wrap="none" lIns="0" tIns="36576" rIns="0" bIns="0" rtlCol="0">
            <a:prstTxWarp prst="textArchUp">
              <a:avLst/>
            </a:prstTxWarp>
            <a:spAutoFit/>
          </a:bodyPr>
          <a:lstStyle/>
          <a:p>
            <a:pPr algn="ctr">
              <a:lnSpc>
                <a:spcPct val="85000"/>
              </a:lnSpc>
              <a:spcAft>
                <a:spcPts val="600"/>
              </a:spcAft>
              <a:buClr>
                <a:srgbClr val="FFE600"/>
              </a:buClr>
              <a:buSzPct val="70000"/>
            </a:pPr>
            <a:r>
              <a:rPr lang="en-US" sz="1125" b="1" baseline="3267" dirty="0">
                <a:solidFill>
                  <a:srgbClr val="646464"/>
                </a:solidFill>
                <a:cs typeface="Arial" panose="020B0604020202020204" pitchFamily="34" charset="0"/>
              </a:rPr>
              <a:t>Work on the go</a:t>
            </a:r>
            <a:endParaRPr lang="en-IN" sz="1125" b="1" baseline="3267" dirty="0">
              <a:solidFill>
                <a:srgbClr val="646464"/>
              </a:solidFill>
              <a:cs typeface="Arial" panose="020B0604020202020204" pitchFamily="34" charset="0"/>
            </a:endParaRPr>
          </a:p>
        </p:txBody>
      </p:sp>
      <p:sp>
        <p:nvSpPr>
          <p:cNvPr id="869" name="TextBox 868"/>
          <p:cNvSpPr txBox="1"/>
          <p:nvPr/>
        </p:nvSpPr>
        <p:spPr>
          <a:xfrm>
            <a:off x="7189890" y="3003725"/>
            <a:ext cx="764633" cy="652885"/>
          </a:xfrm>
          <a:prstGeom prst="rect">
            <a:avLst/>
          </a:prstGeom>
          <a:noFill/>
        </p:spPr>
        <p:txBody>
          <a:bodyPr wrap="none" lIns="0" tIns="36576" rIns="0" bIns="0" rtlCol="0">
            <a:prstTxWarp prst="textArchUp">
              <a:avLst/>
            </a:prstTxWarp>
            <a:spAutoFit/>
          </a:bodyPr>
          <a:lstStyle/>
          <a:p>
            <a:pPr algn="ctr">
              <a:lnSpc>
                <a:spcPct val="85000"/>
              </a:lnSpc>
              <a:spcAft>
                <a:spcPts val="600"/>
              </a:spcAft>
              <a:buClr>
                <a:srgbClr val="FFE600"/>
              </a:buClr>
              <a:buSzPct val="70000"/>
            </a:pPr>
            <a:r>
              <a:rPr lang="en-US" sz="1125" b="1" baseline="3267" dirty="0">
                <a:solidFill>
                  <a:srgbClr val="646464"/>
                </a:solidFill>
                <a:cs typeface="Arial" panose="020B0604020202020204" pitchFamily="34" charset="0"/>
              </a:rPr>
              <a:t>Work from home</a:t>
            </a:r>
            <a:endParaRPr lang="en-IN" sz="1125" b="1" baseline="3267" dirty="0">
              <a:solidFill>
                <a:srgbClr val="646464"/>
              </a:solidFill>
              <a:cs typeface="Arial" panose="020B0604020202020204" pitchFamily="34" charset="0"/>
            </a:endParaRPr>
          </a:p>
        </p:txBody>
      </p:sp>
      <p:sp>
        <p:nvSpPr>
          <p:cNvPr id="3780" name="Title 3779"/>
          <p:cNvSpPr>
            <a:spLocks noGrp="1"/>
          </p:cNvSpPr>
          <p:nvPr>
            <p:ph type="title"/>
          </p:nvPr>
        </p:nvSpPr>
        <p:spPr/>
        <p:txBody>
          <a:bodyPr/>
          <a:lstStyle/>
          <a:p>
            <a:r>
              <a:rPr lang="en-IN" sz="2600" dirty="0" smtClean="0"/>
              <a:t>In the future, HR functions will not support resource management but mobilize intelligence.</a:t>
            </a:r>
            <a:endParaRPr lang="en-IN" sz="2600" dirty="0"/>
          </a:p>
        </p:txBody>
      </p:sp>
      <p:sp>
        <p:nvSpPr>
          <p:cNvPr id="2" name="Rectangle 1"/>
          <p:cNvSpPr/>
          <p:nvPr/>
        </p:nvSpPr>
        <p:spPr>
          <a:xfrm>
            <a:off x="3198047" y="1988820"/>
            <a:ext cx="1436291" cy="246221"/>
          </a:xfrm>
          <a:prstGeom prst="rect">
            <a:avLst/>
          </a:prstGeom>
        </p:spPr>
        <p:txBody>
          <a:bodyPr wrap="none" lIns="0" tIns="0" rIns="0" bIns="0">
            <a:spAutoFit/>
          </a:bodyPr>
          <a:lstStyle/>
          <a:p>
            <a:r>
              <a:rPr lang="en-US" sz="800" dirty="0">
                <a:solidFill>
                  <a:srgbClr val="646464"/>
                </a:solidFill>
                <a:cs typeface="Arial" panose="020B0604020202020204" pitchFamily="34" charset="0"/>
              </a:rPr>
              <a:t>Millennials will constitute </a:t>
            </a:r>
            <a:r>
              <a:rPr lang="en-US" sz="800" dirty="0" smtClean="0">
                <a:solidFill>
                  <a:srgbClr val="646464"/>
                </a:solidFill>
                <a:cs typeface="Arial" panose="020B0604020202020204" pitchFamily="34" charset="0"/>
              </a:rPr>
              <a:t/>
            </a:r>
            <a:br>
              <a:rPr lang="en-US" sz="800" dirty="0" smtClean="0">
                <a:solidFill>
                  <a:srgbClr val="646464"/>
                </a:solidFill>
                <a:cs typeface="Arial" panose="020B0604020202020204" pitchFamily="34" charset="0"/>
              </a:rPr>
            </a:br>
            <a:r>
              <a:rPr lang="en-IN" sz="800" dirty="0">
                <a:solidFill>
                  <a:srgbClr val="646464"/>
                </a:solidFill>
                <a:cs typeface="Arial" panose="020B0604020202020204" pitchFamily="34" charset="0"/>
              </a:rPr>
              <a:t>of the global workforce by </a:t>
            </a:r>
            <a:r>
              <a:rPr lang="en-IN" sz="800" dirty="0" smtClean="0">
                <a:solidFill>
                  <a:srgbClr val="646464"/>
                </a:solidFill>
                <a:cs typeface="Arial" panose="020B0604020202020204" pitchFamily="34" charset="0"/>
              </a:rPr>
              <a:t>2025</a:t>
            </a:r>
            <a:endParaRPr lang="en-IN" sz="800" dirty="0">
              <a:solidFill>
                <a:srgbClr val="646464"/>
              </a:solidFill>
              <a:cs typeface="Arial" panose="020B0604020202020204" pitchFamily="34" charset="0"/>
            </a:endParaRPr>
          </a:p>
        </p:txBody>
      </p:sp>
      <p:sp>
        <p:nvSpPr>
          <p:cNvPr id="23" name="object 9"/>
          <p:cNvSpPr txBox="1"/>
          <p:nvPr/>
        </p:nvSpPr>
        <p:spPr>
          <a:xfrm>
            <a:off x="5977198" y="5135800"/>
            <a:ext cx="838201" cy="387798"/>
          </a:xfrm>
          <a:prstGeom prst="rect">
            <a:avLst/>
          </a:prstGeom>
        </p:spPr>
        <p:txBody>
          <a:bodyPr vert="horz" wrap="square" lIns="0" tIns="0" rIns="0" bIns="0" rtlCol="0">
            <a:spAutoFit/>
          </a:bodyPr>
          <a:lstStyle/>
          <a:p>
            <a:pPr marL="11206" marR="4483" algn="r">
              <a:lnSpc>
                <a:spcPct val="89500"/>
              </a:lnSpc>
            </a:pPr>
            <a:r>
              <a:rPr lang="en-US" sz="2800" b="1" dirty="0">
                <a:solidFill>
                  <a:srgbClr val="FFE600"/>
                </a:solidFill>
                <a:cs typeface="Arial" panose="020B0604020202020204" pitchFamily="34" charset="0"/>
              </a:rPr>
              <a:t>47</a:t>
            </a:r>
            <a:r>
              <a:rPr sz="2800" b="1" dirty="0">
                <a:solidFill>
                  <a:srgbClr val="FFE600"/>
                </a:solidFill>
                <a:cs typeface="Arial" panose="020B0604020202020204" pitchFamily="34" charset="0"/>
              </a:rPr>
              <a:t>%</a:t>
            </a:r>
          </a:p>
        </p:txBody>
      </p:sp>
    </p:spTree>
    <p:extLst>
      <p:ext uri="{BB962C8B-B14F-4D97-AF65-F5344CB8AC3E}">
        <p14:creationId xmlns:p14="http://schemas.microsoft.com/office/powerpoint/2010/main" val="1944700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a:t>Transforming talent series</a:t>
            </a:r>
          </a:p>
        </p:txBody>
      </p:sp>
      <p:sp>
        <p:nvSpPr>
          <p:cNvPr id="17" name="object 17"/>
          <p:cNvSpPr txBox="1"/>
          <p:nvPr/>
        </p:nvSpPr>
        <p:spPr>
          <a:xfrm>
            <a:off x="441325" y="5970800"/>
            <a:ext cx="3749675" cy="171238"/>
          </a:xfrm>
          <a:prstGeom prst="rect">
            <a:avLst/>
          </a:prstGeom>
        </p:spPr>
        <p:txBody>
          <a:bodyPr vert="horz" wrap="square" lIns="0" tIns="0" rIns="0" bIns="0" rtlCol="0">
            <a:spAutoFit/>
          </a:bodyPr>
          <a:lstStyle/>
          <a:p>
            <a:pPr marL="11206" marR="4483">
              <a:lnSpc>
                <a:spcPts val="1324"/>
              </a:lnSpc>
            </a:pPr>
            <a:r>
              <a:rPr sz="1400" dirty="0">
                <a:solidFill>
                  <a:srgbClr val="646464"/>
                </a:solidFill>
                <a:latin typeface="+mj-lt"/>
                <a:cs typeface="Arial" panose="020B0604020202020204" pitchFamily="34" charset="0"/>
              </a:rPr>
              <a:t>How would you build the banker of the </a:t>
            </a:r>
            <a:r>
              <a:rPr sz="1400" dirty="0" smtClean="0">
                <a:solidFill>
                  <a:srgbClr val="646464"/>
                </a:solidFill>
                <a:latin typeface="+mj-lt"/>
                <a:cs typeface="Arial" panose="020B0604020202020204" pitchFamily="34" charset="0"/>
              </a:rPr>
              <a:t>future?</a:t>
            </a:r>
            <a:r>
              <a:rPr lang="en-US" sz="1400" dirty="0">
                <a:solidFill>
                  <a:srgbClr val="646464"/>
                </a:solidFill>
                <a:latin typeface="+mj-lt"/>
                <a:cs typeface="Arial" panose="020B0604020202020204" pitchFamily="34" charset="0"/>
              </a:rPr>
              <a:t> </a:t>
            </a:r>
            <a:endParaRPr sz="1400" dirty="0">
              <a:solidFill>
                <a:srgbClr val="336699"/>
              </a:solidFill>
              <a:latin typeface="+mj-lt"/>
              <a:cs typeface="Arial" panose="020B0604020202020204" pitchFamily="34" charset="0"/>
            </a:endParaRPr>
          </a:p>
        </p:txBody>
      </p:sp>
      <p:sp>
        <p:nvSpPr>
          <p:cNvPr id="37" name="object 111"/>
          <p:cNvSpPr txBox="1"/>
          <p:nvPr/>
        </p:nvSpPr>
        <p:spPr>
          <a:xfrm>
            <a:off x="452867" y="1418431"/>
            <a:ext cx="8260782" cy="492443"/>
          </a:xfrm>
          <a:prstGeom prst="rect">
            <a:avLst/>
          </a:prstGeom>
        </p:spPr>
        <p:txBody>
          <a:bodyPr vert="horz" wrap="square" lIns="0" tIns="0" rIns="0" bIns="0" rtlCol="0">
            <a:spAutoFit/>
          </a:bodyPr>
          <a:lstStyle/>
          <a:p>
            <a:pPr marL="11206" marR="4483"/>
            <a:r>
              <a:rPr lang="en-IN" sz="1600" dirty="0" smtClean="0">
                <a:solidFill>
                  <a:srgbClr val="646464"/>
                </a:solidFill>
                <a:latin typeface="+mj-lt"/>
                <a:cs typeface="Arial" panose="020B0604020202020204" pitchFamily="34" charset="0"/>
              </a:rPr>
              <a:t>If </a:t>
            </a:r>
            <a:r>
              <a:rPr lang="en-IN" sz="1600" dirty="0">
                <a:solidFill>
                  <a:srgbClr val="646464"/>
                </a:solidFill>
                <a:latin typeface="+mj-lt"/>
                <a:cs typeface="Arial" panose="020B0604020202020204" pitchFamily="34" charset="0"/>
              </a:rPr>
              <a:t>banks want to rebuild a viable industry, then transforming the banking workforce is as important as transforming products and processes.</a:t>
            </a:r>
          </a:p>
        </p:txBody>
      </p:sp>
      <p:sp>
        <p:nvSpPr>
          <p:cNvPr id="27" name="object 27">
            <a:hlinkClick r:id="rId3"/>
          </p:cNvPr>
          <p:cNvSpPr txBox="1"/>
          <p:nvPr/>
        </p:nvSpPr>
        <p:spPr>
          <a:xfrm>
            <a:off x="3415081" y="3284954"/>
            <a:ext cx="1963831" cy="333425"/>
          </a:xfrm>
          <a:prstGeom prst="rect">
            <a:avLst/>
          </a:prstGeom>
        </p:spPr>
        <p:txBody>
          <a:bodyPr vert="horz" wrap="square" lIns="0" tIns="0" rIns="0" bIns="0" rtlCol="0">
            <a:spAutoFit/>
          </a:bodyPr>
          <a:lstStyle/>
          <a:p>
            <a:pPr marL="11206" marR="4483">
              <a:lnSpc>
                <a:spcPts val="1324"/>
              </a:lnSpc>
            </a:pPr>
            <a:r>
              <a:rPr sz="1100" dirty="0">
                <a:solidFill>
                  <a:srgbClr val="646464"/>
                </a:solidFill>
                <a:latin typeface="+mj-lt"/>
                <a:cs typeface="Arial" panose="020B0604020202020204" pitchFamily="34" charset="0"/>
              </a:rPr>
              <a:t>The banker of the future: new generation, new expectations</a:t>
            </a:r>
          </a:p>
        </p:txBody>
      </p:sp>
      <p:sp>
        <p:nvSpPr>
          <p:cNvPr id="28" name="object 28">
            <a:hlinkClick r:id="rId4"/>
          </p:cNvPr>
          <p:cNvSpPr txBox="1"/>
          <p:nvPr/>
        </p:nvSpPr>
        <p:spPr>
          <a:xfrm>
            <a:off x="6243511" y="3281927"/>
            <a:ext cx="2156012" cy="500137"/>
          </a:xfrm>
          <a:prstGeom prst="rect">
            <a:avLst/>
          </a:prstGeom>
        </p:spPr>
        <p:txBody>
          <a:bodyPr vert="horz" wrap="square" lIns="0" tIns="0" rIns="0" bIns="0" rtlCol="0">
            <a:spAutoFit/>
          </a:bodyPr>
          <a:lstStyle/>
          <a:p>
            <a:pPr marL="11206" marR="4483">
              <a:lnSpc>
                <a:spcPts val="1324"/>
              </a:lnSpc>
            </a:pPr>
            <a:r>
              <a:rPr sz="1100" dirty="0">
                <a:solidFill>
                  <a:srgbClr val="646464"/>
                </a:solidFill>
                <a:latin typeface="+mj-lt"/>
                <a:cs typeface="Arial" panose="020B0604020202020204" pitchFamily="34" charset="0"/>
              </a:rPr>
              <a:t>Why the future of banking really does hang on empowering a new</a:t>
            </a:r>
            <a:r>
              <a:rPr lang="en-US" sz="1100" dirty="0">
                <a:solidFill>
                  <a:srgbClr val="646464"/>
                </a:solidFill>
                <a:latin typeface="+mj-lt"/>
                <a:cs typeface="Arial" panose="020B0604020202020204" pitchFamily="34" charset="0"/>
              </a:rPr>
              <a:t> culture of diversity</a:t>
            </a:r>
          </a:p>
        </p:txBody>
      </p:sp>
      <p:sp>
        <p:nvSpPr>
          <p:cNvPr id="19" name="object 19">
            <a:hlinkClick r:id="rId5"/>
          </p:cNvPr>
          <p:cNvSpPr txBox="1"/>
          <p:nvPr/>
        </p:nvSpPr>
        <p:spPr>
          <a:xfrm>
            <a:off x="595369" y="5226279"/>
            <a:ext cx="2452632" cy="333425"/>
          </a:xfrm>
          <a:prstGeom prst="rect">
            <a:avLst/>
          </a:prstGeom>
        </p:spPr>
        <p:txBody>
          <a:bodyPr vert="horz" wrap="square" lIns="0" tIns="0" rIns="0" bIns="0" rtlCol="0">
            <a:spAutoFit/>
          </a:bodyPr>
          <a:lstStyle/>
          <a:p>
            <a:pPr marL="11206" marR="4483">
              <a:lnSpc>
                <a:spcPts val="1324"/>
              </a:lnSpc>
            </a:pPr>
            <a:r>
              <a:rPr sz="1100" dirty="0">
                <a:solidFill>
                  <a:srgbClr val="646464"/>
                </a:solidFill>
                <a:latin typeface="+mj-lt"/>
                <a:cs typeface="Arial" panose="020B0604020202020204" pitchFamily="34" charset="0"/>
              </a:rPr>
              <a:t>Ten stages of the HR life cycle in banking </a:t>
            </a:r>
            <a:r>
              <a:rPr lang="en-US" sz="1100" dirty="0">
                <a:solidFill>
                  <a:srgbClr val="646464"/>
                </a:solidFill>
                <a:latin typeface="+mj-lt"/>
                <a:cs typeface="Arial" panose="020B0604020202020204" pitchFamily="34" charset="0"/>
              </a:rPr>
              <a:t>–</a:t>
            </a:r>
            <a:r>
              <a:rPr sz="1100" dirty="0">
                <a:solidFill>
                  <a:srgbClr val="646464"/>
                </a:solidFill>
                <a:latin typeface="+mj-lt"/>
                <a:cs typeface="Arial" panose="020B0604020202020204" pitchFamily="34" charset="0"/>
              </a:rPr>
              <a:t> and how to do</a:t>
            </a:r>
            <a:r>
              <a:rPr lang="en-US" sz="1100" dirty="0">
                <a:solidFill>
                  <a:srgbClr val="646464"/>
                </a:solidFill>
                <a:latin typeface="+mj-lt"/>
                <a:cs typeface="Arial" panose="020B0604020202020204" pitchFamily="34" charset="0"/>
              </a:rPr>
              <a:t> them better</a:t>
            </a:r>
          </a:p>
        </p:txBody>
      </p:sp>
      <p:sp>
        <p:nvSpPr>
          <p:cNvPr id="21" name="object 21">
            <a:hlinkClick r:id="rId5"/>
          </p:cNvPr>
          <p:cNvSpPr txBox="1"/>
          <p:nvPr/>
        </p:nvSpPr>
        <p:spPr>
          <a:xfrm>
            <a:off x="3415081" y="5248691"/>
            <a:ext cx="1879226" cy="333425"/>
          </a:xfrm>
          <a:prstGeom prst="rect">
            <a:avLst/>
          </a:prstGeom>
        </p:spPr>
        <p:txBody>
          <a:bodyPr vert="horz" wrap="square" lIns="0" tIns="0" rIns="0" bIns="0" rtlCol="0">
            <a:spAutoFit/>
          </a:bodyPr>
          <a:lstStyle/>
          <a:p>
            <a:pPr marL="11206" marR="4483">
              <a:lnSpc>
                <a:spcPts val="1324"/>
              </a:lnSpc>
            </a:pPr>
            <a:r>
              <a:rPr sz="1100" dirty="0">
                <a:solidFill>
                  <a:srgbClr val="646464"/>
                </a:solidFill>
                <a:latin typeface="+mj-lt"/>
                <a:cs typeface="Arial" panose="020B0604020202020204" pitchFamily="34" charset="0"/>
              </a:rPr>
              <a:t>Old banking vs. new banking </a:t>
            </a:r>
            <a:r>
              <a:rPr lang="en-US" sz="1100" dirty="0">
                <a:solidFill>
                  <a:srgbClr val="646464"/>
                </a:solidFill>
                <a:latin typeface="+mj-lt"/>
                <a:cs typeface="Arial" panose="020B0604020202020204" pitchFamily="34" charset="0"/>
              </a:rPr>
              <a:t>(</a:t>
            </a:r>
            <a:r>
              <a:rPr sz="1100" dirty="0">
                <a:solidFill>
                  <a:srgbClr val="646464"/>
                </a:solidFill>
                <a:latin typeface="+mj-lt"/>
                <a:cs typeface="Arial" panose="020B0604020202020204" pitchFamily="34" charset="0"/>
              </a:rPr>
              <a:t>Infographic</a:t>
            </a:r>
            <a:r>
              <a:rPr lang="en-US" sz="1100" dirty="0">
                <a:solidFill>
                  <a:srgbClr val="646464"/>
                </a:solidFill>
                <a:latin typeface="+mj-lt"/>
                <a:cs typeface="Arial" panose="020B0604020202020204" pitchFamily="34" charset="0"/>
              </a:rPr>
              <a:t>)</a:t>
            </a:r>
            <a:endParaRPr sz="1100" dirty="0">
              <a:solidFill>
                <a:srgbClr val="646464"/>
              </a:solidFill>
              <a:latin typeface="+mj-lt"/>
              <a:cs typeface="Arial" panose="020B0604020202020204" pitchFamily="34" charset="0"/>
            </a:endParaRPr>
          </a:p>
        </p:txBody>
      </p:sp>
      <p:sp>
        <p:nvSpPr>
          <p:cNvPr id="22" name="object 22">
            <a:hlinkClick r:id="rId5"/>
          </p:cNvPr>
          <p:cNvSpPr txBox="1"/>
          <p:nvPr/>
        </p:nvSpPr>
        <p:spPr>
          <a:xfrm>
            <a:off x="6243511" y="5226279"/>
            <a:ext cx="2413267" cy="333425"/>
          </a:xfrm>
          <a:prstGeom prst="rect">
            <a:avLst/>
          </a:prstGeom>
        </p:spPr>
        <p:txBody>
          <a:bodyPr vert="horz" wrap="square" lIns="0" tIns="0" rIns="0" bIns="0" rtlCol="0">
            <a:spAutoFit/>
          </a:bodyPr>
          <a:lstStyle/>
          <a:p>
            <a:pPr marL="11206" marR="4483">
              <a:lnSpc>
                <a:spcPts val="1324"/>
              </a:lnSpc>
            </a:pPr>
            <a:r>
              <a:rPr sz="1100" dirty="0">
                <a:solidFill>
                  <a:srgbClr val="646464"/>
                </a:solidFill>
                <a:latin typeface="+mj-lt"/>
                <a:cs typeface="Arial" panose="020B0604020202020204" pitchFamily="34" charset="0"/>
              </a:rPr>
              <a:t>Is the post-crisis, protect-and-survive</a:t>
            </a:r>
            <a:r>
              <a:rPr lang="en-US" sz="1100" dirty="0">
                <a:solidFill>
                  <a:srgbClr val="646464"/>
                </a:solidFill>
                <a:latin typeface="+mj-lt"/>
                <a:cs typeface="Arial" panose="020B0604020202020204" pitchFamily="34" charset="0"/>
              </a:rPr>
              <a:t/>
            </a:r>
            <a:br>
              <a:rPr lang="en-US" sz="1100" dirty="0">
                <a:solidFill>
                  <a:srgbClr val="646464"/>
                </a:solidFill>
                <a:latin typeface="+mj-lt"/>
                <a:cs typeface="Arial" panose="020B0604020202020204" pitchFamily="34" charset="0"/>
              </a:rPr>
            </a:br>
            <a:r>
              <a:rPr lang="en-US" sz="1100" dirty="0">
                <a:solidFill>
                  <a:srgbClr val="646464"/>
                </a:solidFill>
                <a:latin typeface="+mj-lt"/>
                <a:cs typeface="Arial" panose="020B0604020202020204" pitchFamily="34" charset="0"/>
              </a:rPr>
              <a:t>era over? (Infographic)</a:t>
            </a:r>
            <a:endParaRPr sz="1100" dirty="0">
              <a:solidFill>
                <a:srgbClr val="646464"/>
              </a:solidFill>
              <a:latin typeface="+mj-lt"/>
              <a:cs typeface="Arial" panose="020B0604020202020204" pitchFamily="34" charset="0"/>
            </a:endParaRPr>
          </a:p>
        </p:txBody>
      </p:sp>
      <p:grpSp>
        <p:nvGrpSpPr>
          <p:cNvPr id="53" name="Group 52"/>
          <p:cNvGrpSpPr/>
          <p:nvPr/>
        </p:nvGrpSpPr>
        <p:grpSpPr>
          <a:xfrm>
            <a:off x="6243511" y="4058466"/>
            <a:ext cx="1191074" cy="1071966"/>
            <a:chOff x="9525000" y="4058466"/>
            <a:chExt cx="1191074" cy="1071966"/>
          </a:xfrm>
        </p:grpSpPr>
        <p:sp>
          <p:nvSpPr>
            <p:cNvPr id="54" name="Freeform 5"/>
            <p:cNvSpPr>
              <a:spLocks noEditPoints="1"/>
            </p:cNvSpPr>
            <p:nvPr/>
          </p:nvSpPr>
          <p:spPr bwMode="auto">
            <a:xfrm>
              <a:off x="10461431" y="4058466"/>
              <a:ext cx="254643" cy="349107"/>
            </a:xfrm>
            <a:custGeom>
              <a:avLst/>
              <a:gdLst>
                <a:gd name="T0" fmla="*/ 78 w 78"/>
                <a:gd name="T1" fmla="*/ 30 h 107"/>
                <a:gd name="T2" fmla="*/ 76 w 78"/>
                <a:gd name="T3" fmla="*/ 39 h 107"/>
                <a:gd name="T4" fmla="*/ 73 w 78"/>
                <a:gd name="T5" fmla="*/ 46 h 107"/>
                <a:gd name="T6" fmla="*/ 68 w 78"/>
                <a:gd name="T7" fmla="*/ 51 h 107"/>
                <a:gd name="T8" fmla="*/ 63 w 78"/>
                <a:gd name="T9" fmla="*/ 54 h 107"/>
                <a:gd name="T10" fmla="*/ 55 w 78"/>
                <a:gd name="T11" fmla="*/ 59 h 107"/>
                <a:gd name="T12" fmla="*/ 50 w 78"/>
                <a:gd name="T13" fmla="*/ 62 h 107"/>
                <a:gd name="T14" fmla="*/ 48 w 78"/>
                <a:gd name="T15" fmla="*/ 67 h 107"/>
                <a:gd name="T16" fmla="*/ 47 w 78"/>
                <a:gd name="T17" fmla="*/ 73 h 107"/>
                <a:gd name="T18" fmla="*/ 26 w 78"/>
                <a:gd name="T19" fmla="*/ 73 h 107"/>
                <a:gd name="T20" fmla="*/ 27 w 78"/>
                <a:gd name="T21" fmla="*/ 63 h 107"/>
                <a:gd name="T22" fmla="*/ 31 w 78"/>
                <a:gd name="T23" fmla="*/ 55 h 107"/>
                <a:gd name="T24" fmla="*/ 37 w 78"/>
                <a:gd name="T25" fmla="*/ 48 h 107"/>
                <a:gd name="T26" fmla="*/ 47 w 78"/>
                <a:gd name="T27" fmla="*/ 42 h 107"/>
                <a:gd name="T28" fmla="*/ 52 w 78"/>
                <a:gd name="T29" fmla="*/ 40 h 107"/>
                <a:gd name="T30" fmla="*/ 55 w 78"/>
                <a:gd name="T31" fmla="*/ 37 h 107"/>
                <a:gd name="T32" fmla="*/ 57 w 78"/>
                <a:gd name="T33" fmla="*/ 34 h 107"/>
                <a:gd name="T34" fmla="*/ 57 w 78"/>
                <a:gd name="T35" fmla="*/ 31 h 107"/>
                <a:gd name="T36" fmla="*/ 53 w 78"/>
                <a:gd name="T37" fmla="*/ 23 h 107"/>
                <a:gd name="T38" fmla="*/ 39 w 78"/>
                <a:gd name="T39" fmla="*/ 20 h 107"/>
                <a:gd name="T40" fmla="*/ 24 w 78"/>
                <a:gd name="T41" fmla="*/ 24 h 107"/>
                <a:gd name="T42" fmla="*/ 13 w 78"/>
                <a:gd name="T43" fmla="*/ 32 h 107"/>
                <a:gd name="T44" fmla="*/ 0 w 78"/>
                <a:gd name="T45" fmla="*/ 17 h 107"/>
                <a:gd name="T46" fmla="*/ 8 w 78"/>
                <a:gd name="T47" fmla="*/ 10 h 107"/>
                <a:gd name="T48" fmla="*/ 17 w 78"/>
                <a:gd name="T49" fmla="*/ 5 h 107"/>
                <a:gd name="T50" fmla="*/ 27 w 78"/>
                <a:gd name="T51" fmla="*/ 1 h 107"/>
                <a:gd name="T52" fmla="*/ 39 w 78"/>
                <a:gd name="T53" fmla="*/ 0 h 107"/>
                <a:gd name="T54" fmla="*/ 55 w 78"/>
                <a:gd name="T55" fmla="*/ 1 h 107"/>
                <a:gd name="T56" fmla="*/ 67 w 78"/>
                <a:gd name="T57" fmla="*/ 7 h 107"/>
                <a:gd name="T58" fmla="*/ 75 w 78"/>
                <a:gd name="T59" fmla="*/ 17 h 107"/>
                <a:gd name="T60" fmla="*/ 78 w 78"/>
                <a:gd name="T61" fmla="*/ 30 h 107"/>
                <a:gd name="T62" fmla="*/ 49 w 78"/>
                <a:gd name="T63" fmla="*/ 94 h 107"/>
                <a:gd name="T64" fmla="*/ 48 w 78"/>
                <a:gd name="T65" fmla="*/ 99 h 107"/>
                <a:gd name="T66" fmla="*/ 46 w 78"/>
                <a:gd name="T67" fmla="*/ 103 h 107"/>
                <a:gd name="T68" fmla="*/ 42 w 78"/>
                <a:gd name="T69" fmla="*/ 106 h 107"/>
                <a:gd name="T70" fmla="*/ 37 w 78"/>
                <a:gd name="T71" fmla="*/ 107 h 107"/>
                <a:gd name="T72" fmla="*/ 32 w 78"/>
                <a:gd name="T73" fmla="*/ 106 h 107"/>
                <a:gd name="T74" fmla="*/ 28 w 78"/>
                <a:gd name="T75" fmla="*/ 103 h 107"/>
                <a:gd name="T76" fmla="*/ 25 w 78"/>
                <a:gd name="T77" fmla="*/ 99 h 107"/>
                <a:gd name="T78" fmla="*/ 24 w 78"/>
                <a:gd name="T79" fmla="*/ 94 h 107"/>
                <a:gd name="T80" fmla="*/ 25 w 78"/>
                <a:gd name="T81" fmla="*/ 89 h 107"/>
                <a:gd name="T82" fmla="*/ 28 w 78"/>
                <a:gd name="T83" fmla="*/ 85 h 107"/>
                <a:gd name="T84" fmla="*/ 32 w 78"/>
                <a:gd name="T85" fmla="*/ 83 h 107"/>
                <a:gd name="T86" fmla="*/ 37 w 78"/>
                <a:gd name="T87" fmla="*/ 82 h 107"/>
                <a:gd name="T88" fmla="*/ 42 w 78"/>
                <a:gd name="T89" fmla="*/ 83 h 107"/>
                <a:gd name="T90" fmla="*/ 46 w 78"/>
                <a:gd name="T91" fmla="*/ 85 h 107"/>
                <a:gd name="T92" fmla="*/ 48 w 78"/>
                <a:gd name="T93" fmla="*/ 89 h 107"/>
                <a:gd name="T94" fmla="*/ 49 w 78"/>
                <a:gd name="T95" fmla="*/ 9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107">
                  <a:moveTo>
                    <a:pt x="78" y="30"/>
                  </a:moveTo>
                  <a:cubicBezTo>
                    <a:pt x="78" y="33"/>
                    <a:pt x="77" y="36"/>
                    <a:pt x="76" y="39"/>
                  </a:cubicBezTo>
                  <a:cubicBezTo>
                    <a:pt x="76" y="42"/>
                    <a:pt x="74" y="44"/>
                    <a:pt x="73" y="46"/>
                  </a:cubicBezTo>
                  <a:cubicBezTo>
                    <a:pt x="72" y="48"/>
                    <a:pt x="70" y="50"/>
                    <a:pt x="68" y="51"/>
                  </a:cubicBezTo>
                  <a:cubicBezTo>
                    <a:pt x="66" y="52"/>
                    <a:pt x="65" y="54"/>
                    <a:pt x="63" y="54"/>
                  </a:cubicBezTo>
                  <a:cubicBezTo>
                    <a:pt x="60" y="56"/>
                    <a:pt x="57" y="57"/>
                    <a:pt x="55" y="59"/>
                  </a:cubicBezTo>
                  <a:cubicBezTo>
                    <a:pt x="53" y="60"/>
                    <a:pt x="51" y="61"/>
                    <a:pt x="50" y="62"/>
                  </a:cubicBezTo>
                  <a:cubicBezTo>
                    <a:pt x="49" y="64"/>
                    <a:pt x="48" y="65"/>
                    <a:pt x="48" y="67"/>
                  </a:cubicBezTo>
                  <a:cubicBezTo>
                    <a:pt x="47" y="68"/>
                    <a:pt x="47" y="70"/>
                    <a:pt x="47" y="73"/>
                  </a:cubicBezTo>
                  <a:cubicBezTo>
                    <a:pt x="26" y="73"/>
                    <a:pt x="26" y="73"/>
                    <a:pt x="26" y="73"/>
                  </a:cubicBezTo>
                  <a:cubicBezTo>
                    <a:pt x="26" y="69"/>
                    <a:pt x="27" y="66"/>
                    <a:pt x="27" y="63"/>
                  </a:cubicBezTo>
                  <a:cubicBezTo>
                    <a:pt x="28" y="60"/>
                    <a:pt x="29" y="57"/>
                    <a:pt x="31" y="55"/>
                  </a:cubicBezTo>
                  <a:cubicBezTo>
                    <a:pt x="32" y="52"/>
                    <a:pt x="34" y="50"/>
                    <a:pt x="37" y="48"/>
                  </a:cubicBezTo>
                  <a:cubicBezTo>
                    <a:pt x="40" y="46"/>
                    <a:pt x="43" y="44"/>
                    <a:pt x="47" y="42"/>
                  </a:cubicBezTo>
                  <a:cubicBezTo>
                    <a:pt x="49" y="41"/>
                    <a:pt x="51" y="40"/>
                    <a:pt x="52" y="40"/>
                  </a:cubicBezTo>
                  <a:cubicBezTo>
                    <a:pt x="53" y="39"/>
                    <a:pt x="54" y="38"/>
                    <a:pt x="55" y="37"/>
                  </a:cubicBezTo>
                  <a:cubicBezTo>
                    <a:pt x="56" y="36"/>
                    <a:pt x="56" y="35"/>
                    <a:pt x="57" y="34"/>
                  </a:cubicBezTo>
                  <a:cubicBezTo>
                    <a:pt x="57" y="33"/>
                    <a:pt x="57" y="32"/>
                    <a:pt x="57" y="31"/>
                  </a:cubicBezTo>
                  <a:cubicBezTo>
                    <a:pt x="57" y="27"/>
                    <a:pt x="56" y="24"/>
                    <a:pt x="53" y="23"/>
                  </a:cubicBezTo>
                  <a:cubicBezTo>
                    <a:pt x="50" y="21"/>
                    <a:pt x="45" y="20"/>
                    <a:pt x="39" y="20"/>
                  </a:cubicBezTo>
                  <a:cubicBezTo>
                    <a:pt x="34" y="20"/>
                    <a:pt x="29" y="21"/>
                    <a:pt x="24" y="24"/>
                  </a:cubicBezTo>
                  <a:cubicBezTo>
                    <a:pt x="20" y="26"/>
                    <a:pt x="16" y="29"/>
                    <a:pt x="13" y="32"/>
                  </a:cubicBezTo>
                  <a:cubicBezTo>
                    <a:pt x="0" y="17"/>
                    <a:pt x="0" y="17"/>
                    <a:pt x="0" y="17"/>
                  </a:cubicBezTo>
                  <a:cubicBezTo>
                    <a:pt x="2" y="14"/>
                    <a:pt x="5" y="12"/>
                    <a:pt x="8" y="10"/>
                  </a:cubicBezTo>
                  <a:cubicBezTo>
                    <a:pt x="10" y="8"/>
                    <a:pt x="13" y="6"/>
                    <a:pt x="17" y="5"/>
                  </a:cubicBezTo>
                  <a:cubicBezTo>
                    <a:pt x="20" y="3"/>
                    <a:pt x="23" y="2"/>
                    <a:pt x="27" y="1"/>
                  </a:cubicBezTo>
                  <a:cubicBezTo>
                    <a:pt x="31" y="0"/>
                    <a:pt x="35" y="0"/>
                    <a:pt x="39" y="0"/>
                  </a:cubicBezTo>
                  <a:cubicBezTo>
                    <a:pt x="45" y="0"/>
                    <a:pt x="50" y="0"/>
                    <a:pt x="55" y="1"/>
                  </a:cubicBezTo>
                  <a:cubicBezTo>
                    <a:pt x="60" y="3"/>
                    <a:pt x="64" y="5"/>
                    <a:pt x="67" y="7"/>
                  </a:cubicBezTo>
                  <a:cubicBezTo>
                    <a:pt x="70" y="10"/>
                    <a:pt x="73" y="13"/>
                    <a:pt x="75" y="17"/>
                  </a:cubicBezTo>
                  <a:cubicBezTo>
                    <a:pt x="77" y="20"/>
                    <a:pt x="78" y="25"/>
                    <a:pt x="78" y="30"/>
                  </a:cubicBezTo>
                  <a:close/>
                  <a:moveTo>
                    <a:pt x="49" y="94"/>
                  </a:moveTo>
                  <a:cubicBezTo>
                    <a:pt x="49" y="96"/>
                    <a:pt x="49" y="98"/>
                    <a:pt x="48" y="99"/>
                  </a:cubicBezTo>
                  <a:cubicBezTo>
                    <a:pt x="48" y="101"/>
                    <a:pt x="47" y="102"/>
                    <a:pt x="46" y="103"/>
                  </a:cubicBezTo>
                  <a:cubicBezTo>
                    <a:pt x="44" y="104"/>
                    <a:pt x="43" y="105"/>
                    <a:pt x="42" y="106"/>
                  </a:cubicBezTo>
                  <a:cubicBezTo>
                    <a:pt x="40" y="107"/>
                    <a:pt x="38" y="107"/>
                    <a:pt x="37" y="107"/>
                  </a:cubicBezTo>
                  <a:cubicBezTo>
                    <a:pt x="35" y="107"/>
                    <a:pt x="33" y="107"/>
                    <a:pt x="32" y="106"/>
                  </a:cubicBezTo>
                  <a:cubicBezTo>
                    <a:pt x="30" y="105"/>
                    <a:pt x="29" y="104"/>
                    <a:pt x="28" y="103"/>
                  </a:cubicBezTo>
                  <a:cubicBezTo>
                    <a:pt x="27" y="102"/>
                    <a:pt x="26" y="101"/>
                    <a:pt x="25" y="99"/>
                  </a:cubicBezTo>
                  <a:cubicBezTo>
                    <a:pt x="24" y="98"/>
                    <a:pt x="24" y="96"/>
                    <a:pt x="24" y="94"/>
                  </a:cubicBezTo>
                  <a:cubicBezTo>
                    <a:pt x="24" y="92"/>
                    <a:pt x="24" y="91"/>
                    <a:pt x="25" y="89"/>
                  </a:cubicBezTo>
                  <a:cubicBezTo>
                    <a:pt x="26" y="88"/>
                    <a:pt x="27" y="86"/>
                    <a:pt x="28" y="85"/>
                  </a:cubicBezTo>
                  <a:cubicBezTo>
                    <a:pt x="29" y="84"/>
                    <a:pt x="30" y="83"/>
                    <a:pt x="32" y="83"/>
                  </a:cubicBezTo>
                  <a:cubicBezTo>
                    <a:pt x="33" y="82"/>
                    <a:pt x="35" y="82"/>
                    <a:pt x="37" y="82"/>
                  </a:cubicBezTo>
                  <a:cubicBezTo>
                    <a:pt x="38" y="82"/>
                    <a:pt x="40" y="82"/>
                    <a:pt x="42" y="83"/>
                  </a:cubicBezTo>
                  <a:cubicBezTo>
                    <a:pt x="43" y="83"/>
                    <a:pt x="44" y="84"/>
                    <a:pt x="46" y="85"/>
                  </a:cubicBezTo>
                  <a:cubicBezTo>
                    <a:pt x="47" y="86"/>
                    <a:pt x="48" y="88"/>
                    <a:pt x="48" y="89"/>
                  </a:cubicBezTo>
                  <a:cubicBezTo>
                    <a:pt x="49" y="91"/>
                    <a:pt x="49" y="92"/>
                    <a:pt x="49" y="94"/>
                  </a:cubicBez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
            <p:cNvSpPr>
              <a:spLocks/>
            </p:cNvSpPr>
            <p:nvPr/>
          </p:nvSpPr>
          <p:spPr bwMode="auto">
            <a:xfrm>
              <a:off x="9531845" y="4296681"/>
              <a:ext cx="922740" cy="637977"/>
            </a:xfrm>
            <a:custGeom>
              <a:avLst/>
              <a:gdLst>
                <a:gd name="T0" fmla="*/ 674 w 674"/>
                <a:gd name="T1" fmla="*/ 0 h 466"/>
                <a:gd name="T2" fmla="*/ 381 w 674"/>
                <a:gd name="T3" fmla="*/ 288 h 466"/>
                <a:gd name="T4" fmla="*/ 279 w 674"/>
                <a:gd name="T5" fmla="*/ 188 h 466"/>
                <a:gd name="T6" fmla="*/ 0 w 674"/>
                <a:gd name="T7" fmla="*/ 466 h 466"/>
              </a:gdLst>
              <a:ahLst/>
              <a:cxnLst>
                <a:cxn ang="0">
                  <a:pos x="T0" y="T1"/>
                </a:cxn>
                <a:cxn ang="0">
                  <a:pos x="T2" y="T3"/>
                </a:cxn>
                <a:cxn ang="0">
                  <a:pos x="T4" y="T5"/>
                </a:cxn>
                <a:cxn ang="0">
                  <a:pos x="T6" y="T7"/>
                </a:cxn>
              </a:cxnLst>
              <a:rect l="0" t="0" r="r" b="b"/>
              <a:pathLst>
                <a:path w="674" h="466">
                  <a:moveTo>
                    <a:pt x="674" y="0"/>
                  </a:moveTo>
                  <a:lnTo>
                    <a:pt x="381" y="288"/>
                  </a:lnTo>
                  <a:lnTo>
                    <a:pt x="279" y="188"/>
                  </a:lnTo>
                  <a:lnTo>
                    <a:pt x="0" y="466"/>
                  </a:lnTo>
                </a:path>
              </a:pathLst>
            </a:custGeom>
            <a:noFill/>
            <a:ln w="74613" cap="flat">
              <a:solidFill>
                <a:srgbClr val="FFE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7"/>
            <p:cNvSpPr>
              <a:spLocks noChangeShapeType="1"/>
            </p:cNvSpPr>
            <p:nvPr/>
          </p:nvSpPr>
          <p:spPr bwMode="auto">
            <a:xfrm>
              <a:off x="10279346" y="4296681"/>
              <a:ext cx="0" cy="0"/>
            </a:xfrm>
            <a:prstGeom prst="line">
              <a:avLst/>
            </a:prstGeom>
            <a:noFill/>
            <a:ln w="746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p:cNvSpPr>
              <a:spLocks/>
            </p:cNvSpPr>
            <p:nvPr/>
          </p:nvSpPr>
          <p:spPr bwMode="auto">
            <a:xfrm>
              <a:off x="10279346" y="4296681"/>
              <a:ext cx="175238" cy="179345"/>
            </a:xfrm>
            <a:custGeom>
              <a:avLst/>
              <a:gdLst>
                <a:gd name="T0" fmla="*/ 0 w 128"/>
                <a:gd name="T1" fmla="*/ 0 h 131"/>
                <a:gd name="T2" fmla="*/ 128 w 128"/>
                <a:gd name="T3" fmla="*/ 0 h 131"/>
                <a:gd name="T4" fmla="*/ 128 w 128"/>
                <a:gd name="T5" fmla="*/ 131 h 131"/>
              </a:gdLst>
              <a:ahLst/>
              <a:cxnLst>
                <a:cxn ang="0">
                  <a:pos x="T0" y="T1"/>
                </a:cxn>
                <a:cxn ang="0">
                  <a:pos x="T2" y="T3"/>
                </a:cxn>
                <a:cxn ang="0">
                  <a:pos x="T4" y="T5"/>
                </a:cxn>
              </a:cxnLst>
              <a:rect l="0" t="0" r="r" b="b"/>
              <a:pathLst>
                <a:path w="128" h="131">
                  <a:moveTo>
                    <a:pt x="0" y="0"/>
                  </a:moveTo>
                  <a:lnTo>
                    <a:pt x="128" y="0"/>
                  </a:lnTo>
                  <a:lnTo>
                    <a:pt x="128" y="131"/>
                  </a:lnTo>
                </a:path>
              </a:pathLst>
            </a:custGeom>
            <a:noFill/>
            <a:ln w="74613" cap="flat">
              <a:solidFill>
                <a:srgbClr val="FFE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9"/>
            <p:cNvSpPr>
              <a:spLocks noChangeArrowheads="1"/>
            </p:cNvSpPr>
            <p:nvPr/>
          </p:nvSpPr>
          <p:spPr bwMode="auto">
            <a:xfrm>
              <a:off x="9525000" y="5087992"/>
              <a:ext cx="995300" cy="42440"/>
            </a:xfrm>
            <a:prstGeom prst="rect">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0"/>
            <p:cNvSpPr>
              <a:spLocks/>
            </p:cNvSpPr>
            <p:nvPr/>
          </p:nvSpPr>
          <p:spPr bwMode="auto">
            <a:xfrm>
              <a:off x="9593453" y="4827872"/>
              <a:ext cx="141013" cy="240953"/>
            </a:xfrm>
            <a:custGeom>
              <a:avLst/>
              <a:gdLst>
                <a:gd name="T0" fmla="*/ 0 w 103"/>
                <a:gd name="T1" fmla="*/ 102 h 176"/>
                <a:gd name="T2" fmla="*/ 103 w 103"/>
                <a:gd name="T3" fmla="*/ 0 h 176"/>
                <a:gd name="T4" fmla="*/ 103 w 103"/>
                <a:gd name="T5" fmla="*/ 176 h 176"/>
                <a:gd name="T6" fmla="*/ 0 w 103"/>
                <a:gd name="T7" fmla="*/ 176 h 176"/>
                <a:gd name="T8" fmla="*/ 0 w 103"/>
                <a:gd name="T9" fmla="*/ 102 h 176"/>
              </a:gdLst>
              <a:ahLst/>
              <a:cxnLst>
                <a:cxn ang="0">
                  <a:pos x="T0" y="T1"/>
                </a:cxn>
                <a:cxn ang="0">
                  <a:pos x="T2" y="T3"/>
                </a:cxn>
                <a:cxn ang="0">
                  <a:pos x="T4" y="T5"/>
                </a:cxn>
                <a:cxn ang="0">
                  <a:pos x="T6" y="T7"/>
                </a:cxn>
                <a:cxn ang="0">
                  <a:pos x="T8" y="T9"/>
                </a:cxn>
              </a:cxnLst>
              <a:rect l="0" t="0" r="r" b="b"/>
              <a:pathLst>
                <a:path w="103" h="176">
                  <a:moveTo>
                    <a:pt x="0" y="102"/>
                  </a:moveTo>
                  <a:lnTo>
                    <a:pt x="103" y="0"/>
                  </a:lnTo>
                  <a:lnTo>
                    <a:pt x="103" y="176"/>
                  </a:lnTo>
                  <a:lnTo>
                    <a:pt x="0" y="176"/>
                  </a:lnTo>
                  <a:lnTo>
                    <a:pt x="0" y="10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1"/>
            <p:cNvSpPr>
              <a:spLocks/>
            </p:cNvSpPr>
            <p:nvPr/>
          </p:nvSpPr>
          <p:spPr bwMode="auto">
            <a:xfrm>
              <a:off x="9776905" y="4658110"/>
              <a:ext cx="139643" cy="410715"/>
            </a:xfrm>
            <a:custGeom>
              <a:avLst/>
              <a:gdLst>
                <a:gd name="T0" fmla="*/ 0 w 102"/>
                <a:gd name="T1" fmla="*/ 98 h 300"/>
                <a:gd name="T2" fmla="*/ 102 w 102"/>
                <a:gd name="T3" fmla="*/ 0 h 300"/>
                <a:gd name="T4" fmla="*/ 102 w 102"/>
                <a:gd name="T5" fmla="*/ 300 h 300"/>
                <a:gd name="T6" fmla="*/ 0 w 102"/>
                <a:gd name="T7" fmla="*/ 300 h 300"/>
                <a:gd name="T8" fmla="*/ 0 w 102"/>
                <a:gd name="T9" fmla="*/ 98 h 300"/>
              </a:gdLst>
              <a:ahLst/>
              <a:cxnLst>
                <a:cxn ang="0">
                  <a:pos x="T0" y="T1"/>
                </a:cxn>
                <a:cxn ang="0">
                  <a:pos x="T2" y="T3"/>
                </a:cxn>
                <a:cxn ang="0">
                  <a:pos x="T4" y="T5"/>
                </a:cxn>
                <a:cxn ang="0">
                  <a:pos x="T6" y="T7"/>
                </a:cxn>
                <a:cxn ang="0">
                  <a:pos x="T8" y="T9"/>
                </a:cxn>
              </a:cxnLst>
              <a:rect l="0" t="0" r="r" b="b"/>
              <a:pathLst>
                <a:path w="102" h="300">
                  <a:moveTo>
                    <a:pt x="0" y="98"/>
                  </a:moveTo>
                  <a:lnTo>
                    <a:pt x="102" y="0"/>
                  </a:lnTo>
                  <a:lnTo>
                    <a:pt x="102" y="300"/>
                  </a:lnTo>
                  <a:lnTo>
                    <a:pt x="0" y="300"/>
                  </a:lnTo>
                  <a:lnTo>
                    <a:pt x="0" y="9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12"/>
            <p:cNvSpPr>
              <a:spLocks/>
            </p:cNvSpPr>
            <p:nvPr/>
          </p:nvSpPr>
          <p:spPr bwMode="auto">
            <a:xfrm>
              <a:off x="10132858" y="4589658"/>
              <a:ext cx="139643" cy="479168"/>
            </a:xfrm>
            <a:custGeom>
              <a:avLst/>
              <a:gdLst>
                <a:gd name="T0" fmla="*/ 0 w 102"/>
                <a:gd name="T1" fmla="*/ 100 h 350"/>
                <a:gd name="T2" fmla="*/ 102 w 102"/>
                <a:gd name="T3" fmla="*/ 0 h 350"/>
                <a:gd name="T4" fmla="*/ 102 w 102"/>
                <a:gd name="T5" fmla="*/ 350 h 350"/>
                <a:gd name="T6" fmla="*/ 0 w 102"/>
                <a:gd name="T7" fmla="*/ 350 h 350"/>
                <a:gd name="T8" fmla="*/ 0 w 102"/>
                <a:gd name="T9" fmla="*/ 100 h 350"/>
              </a:gdLst>
              <a:ahLst/>
              <a:cxnLst>
                <a:cxn ang="0">
                  <a:pos x="T0" y="T1"/>
                </a:cxn>
                <a:cxn ang="0">
                  <a:pos x="T2" y="T3"/>
                </a:cxn>
                <a:cxn ang="0">
                  <a:pos x="T4" y="T5"/>
                </a:cxn>
                <a:cxn ang="0">
                  <a:pos x="T6" y="T7"/>
                </a:cxn>
                <a:cxn ang="0">
                  <a:pos x="T8" y="T9"/>
                </a:cxn>
              </a:cxnLst>
              <a:rect l="0" t="0" r="r" b="b"/>
              <a:pathLst>
                <a:path w="102" h="350">
                  <a:moveTo>
                    <a:pt x="0" y="100"/>
                  </a:moveTo>
                  <a:lnTo>
                    <a:pt x="102" y="0"/>
                  </a:lnTo>
                  <a:lnTo>
                    <a:pt x="102" y="350"/>
                  </a:lnTo>
                  <a:lnTo>
                    <a:pt x="0" y="350"/>
                  </a:lnTo>
                  <a:lnTo>
                    <a:pt x="0" y="100"/>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13"/>
            <p:cNvSpPr>
              <a:spLocks/>
            </p:cNvSpPr>
            <p:nvPr/>
          </p:nvSpPr>
          <p:spPr bwMode="auto">
            <a:xfrm>
              <a:off x="9952144" y="4686860"/>
              <a:ext cx="141013" cy="381965"/>
            </a:xfrm>
            <a:custGeom>
              <a:avLst/>
              <a:gdLst>
                <a:gd name="T0" fmla="*/ 58 w 103"/>
                <a:gd name="T1" fmla="*/ 57 h 279"/>
                <a:gd name="T2" fmla="*/ 0 w 103"/>
                <a:gd name="T3" fmla="*/ 0 h 279"/>
                <a:gd name="T4" fmla="*/ 0 w 103"/>
                <a:gd name="T5" fmla="*/ 279 h 279"/>
                <a:gd name="T6" fmla="*/ 103 w 103"/>
                <a:gd name="T7" fmla="*/ 279 h 279"/>
                <a:gd name="T8" fmla="*/ 103 w 103"/>
                <a:gd name="T9" fmla="*/ 57 h 279"/>
                <a:gd name="T10" fmla="*/ 58 w 103"/>
                <a:gd name="T11" fmla="*/ 57 h 279"/>
              </a:gdLst>
              <a:ahLst/>
              <a:cxnLst>
                <a:cxn ang="0">
                  <a:pos x="T0" y="T1"/>
                </a:cxn>
                <a:cxn ang="0">
                  <a:pos x="T2" y="T3"/>
                </a:cxn>
                <a:cxn ang="0">
                  <a:pos x="T4" y="T5"/>
                </a:cxn>
                <a:cxn ang="0">
                  <a:pos x="T6" y="T7"/>
                </a:cxn>
                <a:cxn ang="0">
                  <a:pos x="T8" y="T9"/>
                </a:cxn>
                <a:cxn ang="0">
                  <a:pos x="T10" y="T11"/>
                </a:cxn>
              </a:cxnLst>
              <a:rect l="0" t="0" r="r" b="b"/>
              <a:pathLst>
                <a:path w="103" h="279">
                  <a:moveTo>
                    <a:pt x="58" y="57"/>
                  </a:moveTo>
                  <a:lnTo>
                    <a:pt x="0" y="0"/>
                  </a:lnTo>
                  <a:lnTo>
                    <a:pt x="0" y="279"/>
                  </a:lnTo>
                  <a:lnTo>
                    <a:pt x="103" y="279"/>
                  </a:lnTo>
                  <a:lnTo>
                    <a:pt x="103" y="57"/>
                  </a:lnTo>
                  <a:lnTo>
                    <a:pt x="58" y="57"/>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4"/>
            <p:cNvSpPr>
              <a:spLocks/>
            </p:cNvSpPr>
            <p:nvPr/>
          </p:nvSpPr>
          <p:spPr bwMode="auto">
            <a:xfrm>
              <a:off x="10312204" y="4476026"/>
              <a:ext cx="139643" cy="592798"/>
            </a:xfrm>
            <a:custGeom>
              <a:avLst/>
              <a:gdLst>
                <a:gd name="T0" fmla="*/ 54 w 102"/>
                <a:gd name="T1" fmla="*/ 35 h 433"/>
                <a:gd name="T2" fmla="*/ 54 w 102"/>
                <a:gd name="T3" fmla="*/ 0 h 433"/>
                <a:gd name="T4" fmla="*/ 0 w 102"/>
                <a:gd name="T5" fmla="*/ 52 h 433"/>
                <a:gd name="T6" fmla="*/ 0 w 102"/>
                <a:gd name="T7" fmla="*/ 433 h 433"/>
                <a:gd name="T8" fmla="*/ 102 w 102"/>
                <a:gd name="T9" fmla="*/ 433 h 433"/>
                <a:gd name="T10" fmla="*/ 102 w 102"/>
                <a:gd name="T11" fmla="*/ 35 h 433"/>
                <a:gd name="T12" fmla="*/ 54 w 102"/>
                <a:gd name="T13" fmla="*/ 35 h 433"/>
              </a:gdLst>
              <a:ahLst/>
              <a:cxnLst>
                <a:cxn ang="0">
                  <a:pos x="T0" y="T1"/>
                </a:cxn>
                <a:cxn ang="0">
                  <a:pos x="T2" y="T3"/>
                </a:cxn>
                <a:cxn ang="0">
                  <a:pos x="T4" y="T5"/>
                </a:cxn>
                <a:cxn ang="0">
                  <a:pos x="T6" y="T7"/>
                </a:cxn>
                <a:cxn ang="0">
                  <a:pos x="T8" y="T9"/>
                </a:cxn>
                <a:cxn ang="0">
                  <a:pos x="T10" y="T11"/>
                </a:cxn>
                <a:cxn ang="0">
                  <a:pos x="T12" y="T13"/>
                </a:cxn>
              </a:cxnLst>
              <a:rect l="0" t="0" r="r" b="b"/>
              <a:pathLst>
                <a:path w="102" h="433">
                  <a:moveTo>
                    <a:pt x="54" y="35"/>
                  </a:moveTo>
                  <a:lnTo>
                    <a:pt x="54" y="0"/>
                  </a:lnTo>
                  <a:lnTo>
                    <a:pt x="0" y="52"/>
                  </a:lnTo>
                  <a:lnTo>
                    <a:pt x="0" y="433"/>
                  </a:lnTo>
                  <a:lnTo>
                    <a:pt x="102" y="433"/>
                  </a:lnTo>
                  <a:lnTo>
                    <a:pt x="102" y="35"/>
                  </a:lnTo>
                  <a:lnTo>
                    <a:pt x="54"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9" name="object 29">
            <a:hlinkClick r:id="rId6"/>
          </p:cNvPr>
          <p:cNvSpPr txBox="1"/>
          <p:nvPr/>
        </p:nvSpPr>
        <p:spPr>
          <a:xfrm>
            <a:off x="595369" y="3284954"/>
            <a:ext cx="2365001" cy="338554"/>
          </a:xfrm>
          <a:prstGeom prst="rect">
            <a:avLst/>
          </a:prstGeom>
        </p:spPr>
        <p:txBody>
          <a:bodyPr vert="horz" wrap="square" lIns="0" tIns="0" rIns="0" bIns="0" rtlCol="0">
            <a:spAutoFit/>
          </a:bodyPr>
          <a:lstStyle/>
          <a:p>
            <a:pPr marL="11206" marR="4483"/>
            <a:r>
              <a:rPr sz="1100" dirty="0">
                <a:solidFill>
                  <a:srgbClr val="646464"/>
                </a:solidFill>
                <a:latin typeface="+mj-lt"/>
                <a:cs typeface="Arial" panose="020B0604020202020204" pitchFamily="34" charset="0"/>
              </a:rPr>
              <a:t>Technology’s </a:t>
            </a:r>
            <a:r>
              <a:rPr sz="1100" dirty="0" smtClean="0">
                <a:solidFill>
                  <a:srgbClr val="646464"/>
                </a:solidFill>
                <a:latin typeface="+mj-lt"/>
                <a:cs typeface="Arial" panose="020B0604020202020204" pitchFamily="34" charset="0"/>
              </a:rPr>
              <a:t>dramatic disruption</a:t>
            </a:r>
            <a:r>
              <a:rPr lang="en-US" sz="1100" dirty="0" smtClean="0">
                <a:solidFill>
                  <a:srgbClr val="646464"/>
                </a:solidFill>
                <a:latin typeface="+mj-lt"/>
                <a:cs typeface="Arial" panose="020B0604020202020204" pitchFamily="34" charset="0"/>
              </a:rPr>
              <a:t/>
            </a:r>
            <a:br>
              <a:rPr lang="en-US" sz="1100" dirty="0" smtClean="0">
                <a:solidFill>
                  <a:srgbClr val="646464"/>
                </a:solidFill>
                <a:latin typeface="+mj-lt"/>
                <a:cs typeface="Arial" panose="020B0604020202020204" pitchFamily="34" charset="0"/>
              </a:rPr>
            </a:br>
            <a:r>
              <a:rPr sz="1100" dirty="0" smtClean="0">
                <a:solidFill>
                  <a:srgbClr val="646464"/>
                </a:solidFill>
                <a:latin typeface="+mj-lt"/>
                <a:cs typeface="Arial" panose="020B0604020202020204" pitchFamily="34" charset="0"/>
              </a:rPr>
              <a:t>of </a:t>
            </a:r>
            <a:r>
              <a:rPr sz="1100" dirty="0">
                <a:solidFill>
                  <a:srgbClr val="646464"/>
                </a:solidFill>
                <a:latin typeface="+mj-lt"/>
                <a:cs typeface="Arial" panose="020B0604020202020204" pitchFamily="34" charset="0"/>
              </a:rPr>
              <a:t>the banking workforce</a:t>
            </a:r>
          </a:p>
        </p:txBody>
      </p:sp>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369" y="2030710"/>
            <a:ext cx="1766831" cy="1158752"/>
          </a:xfrm>
          <a:prstGeom prst="rect">
            <a:avLst/>
          </a:prstGeom>
        </p:spPr>
      </p:pic>
      <p:pic>
        <p:nvPicPr>
          <p:cNvPr id="77" name="Picture 76"/>
          <p:cNvPicPr>
            <a:picLocks noChangeAspect="1"/>
          </p:cNvPicPr>
          <p:nvPr/>
        </p:nvPicPr>
        <p:blipFill rotWithShape="1">
          <a:blip r:embed="rId8" cstate="print">
            <a:extLst>
              <a:ext uri="{28A0092B-C50C-407E-A947-70E740481C1C}">
                <a14:useLocalDpi xmlns:a14="http://schemas.microsoft.com/office/drawing/2010/main" val="0"/>
              </a:ext>
            </a:extLst>
          </a:blip>
          <a:srcRect l="3514" t="17686"/>
          <a:stretch/>
        </p:blipFill>
        <p:spPr>
          <a:xfrm>
            <a:off x="3415081" y="2030710"/>
            <a:ext cx="1773008" cy="1158752"/>
          </a:xfrm>
          <a:prstGeom prst="rect">
            <a:avLst/>
          </a:prstGeom>
          <a:ln>
            <a:solidFill>
              <a:schemeClr val="bg2">
                <a:lumMod val="40000"/>
                <a:lumOff val="60000"/>
              </a:schemeClr>
            </a:solidFill>
          </a:ln>
        </p:spPr>
      </p:pic>
      <p:pic>
        <p:nvPicPr>
          <p:cNvPr id="78" name="Picture 77"/>
          <p:cNvPicPr>
            <a:picLocks noChangeAspect="1"/>
          </p:cNvPicPr>
          <p:nvPr/>
        </p:nvPicPr>
        <p:blipFill rotWithShape="1">
          <a:blip r:embed="rId9" cstate="print">
            <a:extLst>
              <a:ext uri="{28A0092B-C50C-407E-A947-70E740481C1C}">
                <a14:useLocalDpi xmlns:a14="http://schemas.microsoft.com/office/drawing/2010/main" val="0"/>
              </a:ext>
            </a:extLst>
          </a:blip>
          <a:srcRect t="20228" r="18543" b="-1"/>
          <a:stretch/>
        </p:blipFill>
        <p:spPr>
          <a:xfrm>
            <a:off x="6243511" y="2030710"/>
            <a:ext cx="1826845" cy="1161754"/>
          </a:xfrm>
          <a:prstGeom prst="rect">
            <a:avLst/>
          </a:prstGeom>
        </p:spPr>
      </p:pic>
      <p:pic>
        <p:nvPicPr>
          <p:cNvPr id="79" name="Picture 78"/>
          <p:cNvPicPr>
            <a:picLocks noChangeAspect="1"/>
          </p:cNvPicPr>
          <p:nvPr/>
        </p:nvPicPr>
        <p:blipFill rotWithShape="1">
          <a:blip r:embed="rId10">
            <a:extLst>
              <a:ext uri="{28A0092B-C50C-407E-A947-70E740481C1C}">
                <a14:useLocalDpi xmlns:a14="http://schemas.microsoft.com/office/drawing/2010/main" val="0"/>
              </a:ext>
            </a:extLst>
          </a:blip>
          <a:srcRect t="7399" b="17143"/>
          <a:stretch/>
        </p:blipFill>
        <p:spPr>
          <a:xfrm>
            <a:off x="3415081" y="3992563"/>
            <a:ext cx="1773008" cy="1155195"/>
          </a:xfrm>
          <a:prstGeom prst="rect">
            <a:avLst/>
          </a:prstGeom>
        </p:spPr>
      </p:pic>
      <p:pic>
        <p:nvPicPr>
          <p:cNvPr id="80" name="Picture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369" y="4000500"/>
            <a:ext cx="1766831" cy="1150938"/>
          </a:xfrm>
          <a:prstGeom prst="rect">
            <a:avLst/>
          </a:prstGeom>
        </p:spPr>
      </p:pic>
      <p:sp>
        <p:nvSpPr>
          <p:cNvPr id="82" name="object 17">
            <a:hlinkClick r:id="rId5"/>
          </p:cNvPr>
          <p:cNvSpPr txBox="1"/>
          <p:nvPr/>
        </p:nvSpPr>
        <p:spPr>
          <a:xfrm>
            <a:off x="4114800" y="5970800"/>
            <a:ext cx="3749675" cy="171238"/>
          </a:xfrm>
          <a:prstGeom prst="rect">
            <a:avLst/>
          </a:prstGeom>
          <a:ln>
            <a:noFill/>
          </a:ln>
        </p:spPr>
        <p:txBody>
          <a:bodyPr vert="horz" wrap="square" lIns="0" tIns="0" rIns="0" bIns="0" rtlCol="0">
            <a:spAutoFit/>
          </a:bodyPr>
          <a:lstStyle/>
          <a:p>
            <a:pPr marL="11206" marR="4483">
              <a:lnSpc>
                <a:spcPts val="1324"/>
              </a:lnSpc>
            </a:pPr>
            <a:r>
              <a:rPr lang="en-US" sz="1300" dirty="0">
                <a:solidFill>
                  <a:srgbClr val="646464"/>
                </a:solidFill>
                <a:latin typeface="+mj-lt"/>
                <a:cs typeface="Arial" panose="020B0604020202020204" pitchFamily="34" charset="0"/>
              </a:rPr>
              <a:t>ey.com/bankingtalent</a:t>
            </a:r>
          </a:p>
        </p:txBody>
      </p:sp>
      <p:sp>
        <p:nvSpPr>
          <p:cNvPr id="3" name="Rectangle 2">
            <a:hlinkClick r:id="rId6"/>
          </p:cNvPr>
          <p:cNvSpPr/>
          <p:nvPr/>
        </p:nvSpPr>
        <p:spPr>
          <a:xfrm>
            <a:off x="595369" y="2030710"/>
            <a:ext cx="2300231" cy="15876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 name="Rectangle 3">
            <a:hlinkClick r:id="rId3"/>
          </p:cNvPr>
          <p:cNvSpPr/>
          <p:nvPr/>
        </p:nvSpPr>
        <p:spPr>
          <a:xfrm>
            <a:off x="3276600" y="1910874"/>
            <a:ext cx="2286000" cy="18711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 name="Rectangle 4">
            <a:hlinkClick r:id="rId4"/>
          </p:cNvPr>
          <p:cNvSpPr/>
          <p:nvPr/>
        </p:nvSpPr>
        <p:spPr>
          <a:xfrm>
            <a:off x="6243511" y="2006721"/>
            <a:ext cx="2214689" cy="18661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 name="Rectangle 5">
            <a:hlinkClick r:id="rId5"/>
          </p:cNvPr>
          <p:cNvSpPr/>
          <p:nvPr/>
        </p:nvSpPr>
        <p:spPr>
          <a:xfrm>
            <a:off x="441325" y="3872883"/>
            <a:ext cx="2454275" cy="17092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Rectangle 6">
            <a:hlinkClick r:id="rId12"/>
          </p:cNvPr>
          <p:cNvSpPr/>
          <p:nvPr/>
        </p:nvSpPr>
        <p:spPr>
          <a:xfrm>
            <a:off x="3276600" y="3872883"/>
            <a:ext cx="2102312" cy="18421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Rectangle 7">
            <a:hlinkClick r:id="rId12"/>
          </p:cNvPr>
          <p:cNvSpPr/>
          <p:nvPr/>
        </p:nvSpPr>
        <p:spPr>
          <a:xfrm>
            <a:off x="6019800" y="3992563"/>
            <a:ext cx="2895600" cy="17824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 name="Rectangle 8">
            <a:hlinkClick r:id="rId12"/>
          </p:cNvPr>
          <p:cNvSpPr/>
          <p:nvPr/>
        </p:nvSpPr>
        <p:spPr>
          <a:xfrm>
            <a:off x="4114800" y="5943600"/>
            <a:ext cx="1905000" cy="1712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1"/>
          <p:cNvSpPr>
            <a:spLocks noGrp="1"/>
          </p:cNvSpPr>
          <p:nvPr>
            <p:ph type="ctrTitle"/>
          </p:nvPr>
        </p:nvSpPr>
        <p:spPr>
          <a:xfrm>
            <a:off x="848868" y="2027401"/>
            <a:ext cx="3627393" cy="1182679"/>
          </a:xfrm>
        </p:spPr>
        <p:txBody>
          <a:bodyPr/>
          <a:lstStyle/>
          <a:p>
            <a:r>
              <a:rPr lang="en-IN" sz="3000" dirty="0" smtClean="0">
                <a:solidFill>
                  <a:schemeClr val="tx2"/>
                </a:solidFill>
              </a:rPr>
              <a:t>How would you</a:t>
            </a:r>
            <a:br>
              <a:rPr lang="en-IN" sz="3000" dirty="0" smtClean="0">
                <a:solidFill>
                  <a:schemeClr val="tx2"/>
                </a:solidFill>
              </a:rPr>
            </a:br>
            <a:r>
              <a:rPr lang="en-IN" sz="3000" dirty="0" smtClean="0">
                <a:solidFill>
                  <a:schemeClr val="tx2"/>
                </a:solidFill>
              </a:rPr>
              <a:t>build the banker</a:t>
            </a:r>
            <a:br>
              <a:rPr lang="en-IN" sz="3000" dirty="0" smtClean="0">
                <a:solidFill>
                  <a:schemeClr val="tx2"/>
                </a:solidFill>
              </a:rPr>
            </a:br>
            <a:r>
              <a:rPr lang="en-IN" sz="3000" dirty="0" smtClean="0">
                <a:solidFill>
                  <a:schemeClr val="tx2"/>
                </a:solidFill>
              </a:rPr>
              <a:t>of the future?</a:t>
            </a:r>
            <a:endParaRPr lang="en-US" sz="3000" dirty="0">
              <a:solidFill>
                <a:schemeClr val="tx2"/>
              </a:solidFill>
            </a:endParaRPr>
          </a:p>
        </p:txBody>
      </p:sp>
      <p:sp>
        <p:nvSpPr>
          <p:cNvPr id="27" name="Subtitle 22"/>
          <p:cNvSpPr>
            <a:spLocks noGrp="1"/>
          </p:cNvSpPr>
          <p:nvPr>
            <p:ph type="subTitle" idx="1"/>
          </p:nvPr>
        </p:nvSpPr>
        <p:spPr>
          <a:xfrm>
            <a:off x="848869" y="3210081"/>
            <a:ext cx="3189732" cy="1156179"/>
          </a:xfrm>
          <a:noFill/>
        </p:spPr>
        <p:txBody>
          <a:bodyPr lIns="0" tIns="0" rIns="0" bIns="0"/>
          <a:lstStyle/>
          <a:p>
            <a:pPr marL="0" indent="0">
              <a:buNone/>
            </a:pPr>
            <a:r>
              <a:rPr lang="en-IN" sz="1300" dirty="0" smtClean="0"/>
              <a:t>If banks want to rebuild a viable industry, transforming the banking workforce is as important as transforming products and processes. Get ready to transform talent. </a:t>
            </a:r>
            <a:r>
              <a:rPr lang="en-IN" sz="1300" b="1" dirty="0" smtClean="0"/>
              <a:t>ey.com/bankingtalent</a:t>
            </a:r>
            <a:endParaRPr lang="en-IN" sz="1300" b="1" dirty="0"/>
          </a:p>
        </p:txBody>
      </p:sp>
      <p:grpSp>
        <p:nvGrpSpPr>
          <p:cNvPr id="18" name="Group 17"/>
          <p:cNvGrpSpPr/>
          <p:nvPr/>
        </p:nvGrpSpPr>
        <p:grpSpPr>
          <a:xfrm>
            <a:off x="457200" y="4953718"/>
            <a:ext cx="2273300" cy="381000"/>
            <a:chOff x="762000" y="2667000"/>
            <a:chExt cx="2273300" cy="381000"/>
          </a:xfrm>
        </p:grpSpPr>
        <p:sp>
          <p:nvSpPr>
            <p:cNvPr id="5" name="Rectangle 4">
              <a:hlinkClick r:id="rId3"/>
            </p:cNvPr>
            <p:cNvSpPr/>
            <p:nvPr/>
          </p:nvSpPr>
          <p:spPr>
            <a:xfrm>
              <a:off x="762000" y="2667000"/>
              <a:ext cx="2181225" cy="381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dirty="0">
                  <a:solidFill>
                    <a:srgbClr val="646464"/>
                  </a:solidFill>
                  <a:latin typeface="+mj-lt"/>
                </a:rPr>
                <a:t>Transform talent</a:t>
              </a:r>
            </a:p>
          </p:txBody>
        </p:sp>
        <p:grpSp>
          <p:nvGrpSpPr>
            <p:cNvPr id="9" name="Group 8"/>
            <p:cNvGrpSpPr/>
            <p:nvPr/>
          </p:nvGrpSpPr>
          <p:grpSpPr>
            <a:xfrm>
              <a:off x="2667000" y="2667000"/>
              <a:ext cx="368300" cy="381000"/>
              <a:chOff x="2832100" y="2667000"/>
              <a:chExt cx="368300" cy="381000"/>
            </a:xfrm>
          </p:grpSpPr>
          <p:sp>
            <p:nvSpPr>
              <p:cNvPr id="8" name="Rectangle 7"/>
              <p:cNvSpPr/>
              <p:nvPr/>
            </p:nvSpPr>
            <p:spPr>
              <a:xfrm>
                <a:off x="2832100" y="2667000"/>
                <a:ext cx="368300" cy="381000"/>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Chevron 6"/>
              <p:cNvSpPr/>
              <p:nvPr/>
            </p:nvSpPr>
            <p:spPr>
              <a:xfrm>
                <a:off x="2943225" y="2742167"/>
                <a:ext cx="161925" cy="229633"/>
              </a:xfrm>
              <a:prstGeom prst="chevron">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sp>
        <p:nvSpPr>
          <p:cNvPr id="11" name="Rectangle 10">
            <a:hlinkClick r:id="rId4"/>
          </p:cNvPr>
          <p:cNvSpPr/>
          <p:nvPr/>
        </p:nvSpPr>
        <p:spPr>
          <a:xfrm>
            <a:off x="439169" y="5486400"/>
            <a:ext cx="1770036" cy="338554"/>
          </a:xfrm>
          <a:prstGeom prst="rect">
            <a:avLst/>
          </a:prstGeom>
        </p:spPr>
        <p:txBody>
          <a:bodyPr wrap="none">
            <a:spAutoFit/>
          </a:bodyPr>
          <a:lstStyle/>
          <a:p>
            <a:r>
              <a:rPr lang="en-US" sz="1600" dirty="0" smtClean="0">
                <a:solidFill>
                  <a:schemeClr val="tx2"/>
                </a:solidFill>
                <a:latin typeface="EYInterstate-Bold"/>
              </a:rPr>
              <a:t>#BetterQuestions</a:t>
            </a:r>
            <a:endParaRPr lang="en-US" sz="1600" dirty="0">
              <a:solidFill>
                <a:schemeClr val="tx2"/>
              </a:solidFill>
            </a:endParaRPr>
          </a:p>
        </p:txBody>
      </p:sp>
      <p:sp>
        <p:nvSpPr>
          <p:cNvPr id="2" name="Rectangle 1">
            <a:hlinkClick r:id="rId5"/>
          </p:cNvPr>
          <p:cNvSpPr/>
          <p:nvPr/>
        </p:nvSpPr>
        <p:spPr>
          <a:xfrm>
            <a:off x="457200" y="4953718"/>
            <a:ext cx="1905000" cy="38100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Rectangle 9"/>
          <p:cNvSpPr/>
          <p:nvPr/>
        </p:nvSpPr>
        <p:spPr>
          <a:xfrm>
            <a:off x="457200" y="5486400"/>
            <a:ext cx="1752600" cy="3048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Rectangle 11">
            <a:hlinkClick r:id="rId6"/>
          </p:cNvPr>
          <p:cNvSpPr/>
          <p:nvPr/>
        </p:nvSpPr>
        <p:spPr>
          <a:xfrm>
            <a:off x="848868" y="4038600"/>
            <a:ext cx="1786382" cy="152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 name="Rectangle 2">
            <a:hlinkClick r:id="rId7"/>
          </p:cNvPr>
          <p:cNvSpPr/>
          <p:nvPr/>
        </p:nvSpPr>
        <p:spPr>
          <a:xfrm>
            <a:off x="0" y="0"/>
            <a:ext cx="9144000" cy="685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41325" y="1422400"/>
            <a:ext cx="8261350" cy="4732338"/>
            <a:chOff x="441325" y="1422400"/>
            <a:chExt cx="8261350" cy="4732338"/>
          </a:xfrm>
        </p:grpSpPr>
        <p:sp>
          <p:nvSpPr>
            <p:cNvPr id="19" name="Rectangle 18"/>
            <p:cNvSpPr/>
            <p:nvPr/>
          </p:nvSpPr>
          <p:spPr>
            <a:xfrm>
              <a:off x="3368675" y="1422400"/>
              <a:ext cx="2651125" cy="20655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 name="Rectangle 19"/>
            <p:cNvSpPr/>
            <p:nvPr/>
          </p:nvSpPr>
          <p:spPr>
            <a:xfrm>
              <a:off x="6092038" y="1422400"/>
              <a:ext cx="2610637" cy="20655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 name="Rectangle 1"/>
            <p:cNvSpPr/>
            <p:nvPr/>
          </p:nvSpPr>
          <p:spPr>
            <a:xfrm>
              <a:off x="441326" y="1422400"/>
              <a:ext cx="2835276" cy="20655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 name="Rectangle 2"/>
            <p:cNvSpPr/>
            <p:nvPr/>
          </p:nvSpPr>
          <p:spPr>
            <a:xfrm>
              <a:off x="441325" y="1431586"/>
              <a:ext cx="2835276" cy="4723152"/>
            </a:xfrm>
            <a:prstGeom prst="rect">
              <a:avLst/>
            </a:prstGeom>
            <a:noFill/>
            <a:ln w="63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6" name="Rectangle 15"/>
            <p:cNvSpPr/>
            <p:nvPr/>
          </p:nvSpPr>
          <p:spPr>
            <a:xfrm>
              <a:off x="3371087" y="1431586"/>
              <a:ext cx="2648713" cy="4723152"/>
            </a:xfrm>
            <a:prstGeom prst="rect">
              <a:avLst/>
            </a:prstGeom>
            <a:noFill/>
            <a:ln w="63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8" name="Rectangle 17"/>
            <p:cNvSpPr/>
            <p:nvPr/>
          </p:nvSpPr>
          <p:spPr>
            <a:xfrm>
              <a:off x="6095999" y="1431586"/>
              <a:ext cx="2606676" cy="4723152"/>
            </a:xfrm>
            <a:prstGeom prst="rect">
              <a:avLst/>
            </a:prstGeom>
            <a:noFill/>
            <a:ln w="63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4" name="object 4"/>
          <p:cNvSpPr txBox="1"/>
          <p:nvPr/>
        </p:nvSpPr>
        <p:spPr>
          <a:xfrm>
            <a:off x="533400" y="1444286"/>
            <a:ext cx="541019" cy="169277"/>
          </a:xfrm>
          <a:prstGeom prst="rect">
            <a:avLst/>
          </a:prstGeom>
        </p:spPr>
        <p:txBody>
          <a:bodyPr vert="horz" wrap="square" lIns="0" tIns="0" rIns="0" bIns="0" rtlCol="0">
            <a:spAutoFit/>
          </a:bodyPr>
          <a:lstStyle/>
          <a:p>
            <a:pPr marL="11206"/>
            <a:r>
              <a:rPr sz="1100" b="1" dirty="0">
                <a:solidFill>
                  <a:srgbClr val="646464"/>
                </a:solidFill>
                <a:latin typeface="+mj-lt"/>
                <a:cs typeface="Arial" panose="020B0604020202020204" pitchFamily="34" charset="0"/>
              </a:rPr>
              <a:t>Global</a:t>
            </a:r>
            <a:endParaRPr sz="1100" dirty="0">
              <a:solidFill>
                <a:srgbClr val="646464"/>
              </a:solidFill>
              <a:latin typeface="+mj-lt"/>
              <a:cs typeface="Arial" panose="020B0604020202020204" pitchFamily="34" charset="0"/>
            </a:endParaRPr>
          </a:p>
        </p:txBody>
      </p:sp>
      <p:sp>
        <p:nvSpPr>
          <p:cNvPr id="5" name="object 5"/>
          <p:cNvSpPr txBox="1"/>
          <p:nvPr/>
        </p:nvSpPr>
        <p:spPr>
          <a:xfrm>
            <a:off x="558801" y="1724843"/>
            <a:ext cx="2521324" cy="768287"/>
          </a:xfrm>
          <a:prstGeom prst="rect">
            <a:avLst/>
          </a:prstGeom>
        </p:spPr>
        <p:txBody>
          <a:bodyPr vert="horz" wrap="square" lIns="0" tIns="0" rIns="0" bIns="0" rtlCol="0">
            <a:spAutoFit/>
          </a:bodyPr>
          <a:lstStyle/>
          <a:p>
            <a:pPr marL="11206"/>
            <a:r>
              <a:rPr sz="1100" b="1" dirty="0">
                <a:solidFill>
                  <a:srgbClr val="646464"/>
                </a:solidFill>
                <a:latin typeface="+mj-lt"/>
                <a:cs typeface="Arial" panose="020B0604020202020204" pitchFamily="34" charset="0"/>
              </a:rPr>
              <a:t>Bill Schlich</a:t>
            </a:r>
            <a:endParaRPr sz="1100" dirty="0">
              <a:solidFill>
                <a:srgbClr val="646464"/>
              </a:solidFill>
              <a:latin typeface="+mj-lt"/>
              <a:cs typeface="Arial" panose="020B0604020202020204" pitchFamily="34" charset="0"/>
            </a:endParaRPr>
          </a:p>
          <a:p>
            <a:pPr marL="11206">
              <a:spcBef>
                <a:spcPts val="110"/>
              </a:spcBef>
            </a:pPr>
            <a:r>
              <a:rPr sz="900" dirty="0">
                <a:solidFill>
                  <a:srgbClr val="646464"/>
                </a:solidFill>
                <a:latin typeface="+mj-lt"/>
                <a:cs typeface="Arial" panose="020B0604020202020204" pitchFamily="34" charset="0"/>
              </a:rPr>
              <a:t>Global Banking &amp; Capital Markets Leader</a:t>
            </a:r>
          </a:p>
          <a:p>
            <a:pPr marL="11206">
              <a:spcBef>
                <a:spcPts val="146"/>
              </a:spcBef>
            </a:pPr>
            <a:r>
              <a:rPr sz="900" b="1" dirty="0">
                <a:solidFill>
                  <a:srgbClr val="646464"/>
                </a:solidFill>
                <a:latin typeface="+mj-lt"/>
                <a:cs typeface="Arial" panose="020B0604020202020204" pitchFamily="34" charset="0"/>
              </a:rPr>
              <a:t>Toronto</a:t>
            </a:r>
          </a:p>
          <a:p>
            <a:pPr marL="11206">
              <a:spcBef>
                <a:spcPts val="146"/>
              </a:spcBef>
            </a:pPr>
            <a:r>
              <a:rPr sz="900" dirty="0">
                <a:solidFill>
                  <a:srgbClr val="646464"/>
                </a:solidFill>
                <a:latin typeface="+mj-lt"/>
                <a:cs typeface="Arial" panose="020B0604020202020204" pitchFamily="34" charset="0"/>
              </a:rPr>
              <a:t>william.schlich@ey.com</a:t>
            </a:r>
          </a:p>
          <a:p>
            <a:pPr marL="11206">
              <a:spcBef>
                <a:spcPts val="146"/>
              </a:spcBef>
            </a:pPr>
            <a:r>
              <a:rPr sz="900" dirty="0">
                <a:solidFill>
                  <a:srgbClr val="646464"/>
                </a:solidFill>
                <a:latin typeface="+mj-lt"/>
                <a:cs typeface="Arial" panose="020B0604020202020204" pitchFamily="34" charset="0"/>
              </a:rPr>
              <a:t>+1 416 943 4554</a:t>
            </a:r>
          </a:p>
        </p:txBody>
      </p:sp>
      <p:sp>
        <p:nvSpPr>
          <p:cNvPr id="6" name="object 6"/>
          <p:cNvSpPr txBox="1"/>
          <p:nvPr/>
        </p:nvSpPr>
        <p:spPr>
          <a:xfrm>
            <a:off x="558801" y="2568076"/>
            <a:ext cx="2521324" cy="768287"/>
          </a:xfrm>
          <a:prstGeom prst="rect">
            <a:avLst/>
          </a:prstGeom>
        </p:spPr>
        <p:txBody>
          <a:bodyPr vert="horz" wrap="square" lIns="0" tIns="0" rIns="0" bIns="0" rtlCol="0">
            <a:spAutoFit/>
          </a:bodyPr>
          <a:lstStyle/>
          <a:p>
            <a:pPr marL="11206"/>
            <a:r>
              <a:rPr sz="1100" b="1" dirty="0">
                <a:solidFill>
                  <a:srgbClr val="646464"/>
                </a:solidFill>
                <a:latin typeface="+mj-lt"/>
                <a:cs typeface="Arial" panose="020B0604020202020204" pitchFamily="34" charset="0"/>
              </a:rPr>
              <a:t>John Weisel</a:t>
            </a:r>
          </a:p>
          <a:p>
            <a:pPr marL="11206">
              <a:spcBef>
                <a:spcPts val="110"/>
              </a:spcBef>
            </a:pPr>
            <a:r>
              <a:rPr sz="900" dirty="0">
                <a:solidFill>
                  <a:srgbClr val="646464"/>
                </a:solidFill>
                <a:latin typeface="+mj-lt"/>
                <a:cs typeface="Arial" panose="020B0604020202020204" pitchFamily="34" charset="0"/>
              </a:rPr>
              <a:t>Deputy Banking &amp; Capital Markets Leader</a:t>
            </a:r>
          </a:p>
          <a:p>
            <a:pPr marL="11206">
              <a:spcBef>
                <a:spcPts val="146"/>
              </a:spcBef>
            </a:pPr>
            <a:r>
              <a:rPr sz="900" b="1" dirty="0">
                <a:solidFill>
                  <a:srgbClr val="646464"/>
                </a:solidFill>
                <a:latin typeface="+mj-lt"/>
                <a:cs typeface="Arial" panose="020B0604020202020204" pitchFamily="34" charset="0"/>
              </a:rPr>
              <a:t>New York</a:t>
            </a:r>
          </a:p>
          <a:p>
            <a:pPr marL="11206">
              <a:spcBef>
                <a:spcPts val="146"/>
              </a:spcBef>
            </a:pPr>
            <a:r>
              <a:rPr sz="900" dirty="0">
                <a:solidFill>
                  <a:srgbClr val="646464"/>
                </a:solidFill>
                <a:latin typeface="+mj-lt"/>
                <a:cs typeface="Arial" panose="020B0604020202020204" pitchFamily="34" charset="0"/>
              </a:rPr>
              <a:t>john.weisel@ey.com</a:t>
            </a:r>
          </a:p>
          <a:p>
            <a:pPr marL="11206">
              <a:spcBef>
                <a:spcPts val="146"/>
              </a:spcBef>
            </a:pPr>
            <a:r>
              <a:rPr sz="900" dirty="0">
                <a:solidFill>
                  <a:srgbClr val="646464"/>
                </a:solidFill>
                <a:latin typeface="+mj-lt"/>
                <a:cs typeface="Arial" panose="020B0604020202020204" pitchFamily="34" charset="0"/>
              </a:rPr>
              <a:t>+1 212 773 8273</a:t>
            </a:r>
          </a:p>
        </p:txBody>
      </p:sp>
      <p:sp>
        <p:nvSpPr>
          <p:cNvPr id="7" name="object 7"/>
          <p:cNvSpPr txBox="1"/>
          <p:nvPr/>
        </p:nvSpPr>
        <p:spPr>
          <a:xfrm>
            <a:off x="558800" y="3411309"/>
            <a:ext cx="2717799" cy="964880"/>
          </a:xfrm>
          <a:prstGeom prst="rect">
            <a:avLst/>
          </a:prstGeom>
        </p:spPr>
        <p:txBody>
          <a:bodyPr vert="horz" wrap="square" lIns="0" tIns="0" rIns="0" bIns="0" rtlCol="0">
            <a:spAutoFit/>
          </a:bodyPr>
          <a:lstStyle/>
          <a:p>
            <a:pPr marL="11206"/>
            <a:r>
              <a:rPr sz="1100" b="1" dirty="0">
                <a:solidFill>
                  <a:srgbClr val="646464"/>
                </a:solidFill>
                <a:latin typeface="+mj-lt"/>
                <a:cs typeface="Arial" panose="020B0604020202020204" pitchFamily="34" charset="0"/>
              </a:rPr>
              <a:t>Jan Bellens</a:t>
            </a:r>
          </a:p>
          <a:p>
            <a:pPr marL="11206">
              <a:spcBef>
                <a:spcPts val="110"/>
              </a:spcBef>
            </a:pPr>
            <a:r>
              <a:rPr sz="900" dirty="0">
                <a:solidFill>
                  <a:srgbClr val="646464"/>
                </a:solidFill>
                <a:latin typeface="+mj-lt"/>
                <a:cs typeface="Arial" panose="020B0604020202020204" pitchFamily="34" charset="0"/>
              </a:rPr>
              <a:t>Global Banking &amp; Capital Markets Emerging</a:t>
            </a:r>
          </a:p>
          <a:p>
            <a:pPr marL="11206" marR="555841">
              <a:lnSpc>
                <a:spcPct val="113700"/>
              </a:lnSpc>
              <a:spcBef>
                <a:spcPts val="146"/>
              </a:spcBef>
            </a:pPr>
            <a:r>
              <a:rPr sz="900" dirty="0">
                <a:solidFill>
                  <a:srgbClr val="646464"/>
                </a:solidFill>
                <a:latin typeface="+mj-lt"/>
                <a:cs typeface="Arial" panose="020B0604020202020204" pitchFamily="34" charset="0"/>
              </a:rPr>
              <a:t>Markets and Asia Pacific </a:t>
            </a:r>
            <a:r>
              <a:rPr sz="900" dirty="0" smtClean="0">
                <a:solidFill>
                  <a:srgbClr val="646464"/>
                </a:solidFill>
                <a:latin typeface="+mj-lt"/>
                <a:cs typeface="Arial" panose="020B0604020202020204" pitchFamily="34" charset="0"/>
              </a:rPr>
              <a:t>Leader</a:t>
            </a:r>
            <a:r>
              <a:rPr lang="en-US" sz="900" dirty="0" smtClean="0">
                <a:solidFill>
                  <a:srgbClr val="646464"/>
                </a:solidFill>
                <a:latin typeface="+mj-lt"/>
                <a:cs typeface="Arial" panose="020B0604020202020204" pitchFamily="34" charset="0"/>
              </a:rPr>
              <a:t/>
            </a:r>
            <a:br>
              <a:rPr lang="en-US" sz="900" dirty="0" smtClean="0">
                <a:solidFill>
                  <a:srgbClr val="646464"/>
                </a:solidFill>
                <a:latin typeface="+mj-lt"/>
                <a:cs typeface="Arial" panose="020B0604020202020204" pitchFamily="34" charset="0"/>
              </a:rPr>
            </a:br>
            <a:r>
              <a:rPr sz="900" b="1" dirty="0">
                <a:solidFill>
                  <a:srgbClr val="646464"/>
                </a:solidFill>
                <a:latin typeface="+mj-lt"/>
                <a:cs typeface="Arial" panose="020B0604020202020204" pitchFamily="34" charset="0"/>
              </a:rPr>
              <a:t>Singapore</a:t>
            </a:r>
            <a:r>
              <a:rPr lang="en-US" sz="900" dirty="0" smtClean="0">
                <a:solidFill>
                  <a:srgbClr val="646464"/>
                </a:solidFill>
                <a:latin typeface="+mj-lt"/>
                <a:cs typeface="Arial" panose="020B0604020202020204" pitchFamily="34" charset="0"/>
              </a:rPr>
              <a:t/>
            </a:r>
            <a:br>
              <a:rPr lang="en-US" sz="900" dirty="0" smtClean="0">
                <a:solidFill>
                  <a:srgbClr val="646464"/>
                </a:solidFill>
                <a:latin typeface="+mj-lt"/>
                <a:cs typeface="Arial" panose="020B0604020202020204" pitchFamily="34" charset="0"/>
              </a:rPr>
            </a:br>
            <a:r>
              <a:rPr sz="900" dirty="0" smtClean="0">
                <a:solidFill>
                  <a:srgbClr val="646464"/>
                </a:solidFill>
                <a:latin typeface="+mj-lt"/>
                <a:cs typeface="Arial" panose="020B0604020202020204" pitchFamily="34" charset="0"/>
              </a:rPr>
              <a:t>jan.bellens@sg.ey.com</a:t>
            </a:r>
            <a:r>
              <a:rPr lang="en-US" sz="900" dirty="0" smtClean="0">
                <a:solidFill>
                  <a:srgbClr val="646464"/>
                </a:solidFill>
                <a:latin typeface="+mj-lt"/>
                <a:cs typeface="Arial" panose="020B0604020202020204" pitchFamily="34" charset="0"/>
              </a:rPr>
              <a:t/>
            </a:r>
            <a:br>
              <a:rPr lang="en-US" sz="900" dirty="0" smtClean="0">
                <a:solidFill>
                  <a:srgbClr val="646464"/>
                </a:solidFill>
                <a:latin typeface="+mj-lt"/>
                <a:cs typeface="Arial" panose="020B0604020202020204" pitchFamily="34" charset="0"/>
              </a:rPr>
            </a:br>
            <a:r>
              <a:rPr sz="900" dirty="0" smtClean="0">
                <a:solidFill>
                  <a:srgbClr val="646464"/>
                </a:solidFill>
                <a:latin typeface="+mj-lt"/>
                <a:cs typeface="Arial" panose="020B0604020202020204" pitchFamily="34" charset="0"/>
              </a:rPr>
              <a:t>+65 </a:t>
            </a:r>
            <a:r>
              <a:rPr sz="900" dirty="0">
                <a:solidFill>
                  <a:srgbClr val="646464"/>
                </a:solidFill>
                <a:latin typeface="+mj-lt"/>
                <a:cs typeface="Arial" panose="020B0604020202020204" pitchFamily="34" charset="0"/>
              </a:rPr>
              <a:t>6309 6888</a:t>
            </a:r>
          </a:p>
        </p:txBody>
      </p:sp>
      <p:sp>
        <p:nvSpPr>
          <p:cNvPr id="8" name="object 8"/>
          <p:cNvSpPr txBox="1"/>
          <p:nvPr/>
        </p:nvSpPr>
        <p:spPr>
          <a:xfrm>
            <a:off x="558801" y="4440555"/>
            <a:ext cx="2717800" cy="1692771"/>
          </a:xfrm>
          <a:prstGeom prst="rect">
            <a:avLst/>
          </a:prstGeom>
        </p:spPr>
        <p:txBody>
          <a:bodyPr vert="horz" wrap="square" lIns="0" tIns="0" rIns="0" bIns="0" rtlCol="0">
            <a:spAutoFit/>
          </a:bodyPr>
          <a:lstStyle/>
          <a:p>
            <a:pPr marL="11206"/>
            <a:r>
              <a:rPr sz="1059" b="1" dirty="0">
                <a:solidFill>
                  <a:srgbClr val="646464"/>
                </a:solidFill>
                <a:latin typeface="+mj-lt"/>
                <a:cs typeface="Arial" panose="020B0604020202020204" pitchFamily="34" charset="0"/>
              </a:rPr>
              <a:t>Steven Lewis</a:t>
            </a:r>
            <a:endParaRPr sz="1059" dirty="0">
              <a:solidFill>
                <a:srgbClr val="646464"/>
              </a:solidFill>
              <a:latin typeface="+mj-lt"/>
              <a:cs typeface="Arial" panose="020B0604020202020204" pitchFamily="34" charset="0"/>
            </a:endParaRPr>
          </a:p>
          <a:p>
            <a:pPr marL="11206">
              <a:spcBef>
                <a:spcPts val="110"/>
              </a:spcBef>
            </a:pPr>
            <a:r>
              <a:rPr sz="900" dirty="0">
                <a:solidFill>
                  <a:srgbClr val="646464"/>
                </a:solidFill>
                <a:latin typeface="+mj-lt"/>
                <a:cs typeface="Arial" panose="020B0604020202020204" pitchFamily="34" charset="0"/>
              </a:rPr>
              <a:t>Global Banking &amp; Capital Markets Lead Analyst</a:t>
            </a:r>
          </a:p>
          <a:p>
            <a:pPr marL="11206">
              <a:spcBef>
                <a:spcPts val="146"/>
              </a:spcBef>
            </a:pPr>
            <a:r>
              <a:rPr sz="900" b="1" dirty="0">
                <a:solidFill>
                  <a:srgbClr val="646464"/>
                </a:solidFill>
                <a:latin typeface="+mj-lt"/>
                <a:cs typeface="Arial" panose="020B0604020202020204" pitchFamily="34" charset="0"/>
              </a:rPr>
              <a:t>London</a:t>
            </a:r>
          </a:p>
          <a:p>
            <a:pPr marL="11206">
              <a:spcBef>
                <a:spcPts val="146"/>
              </a:spcBef>
            </a:pPr>
            <a:r>
              <a:rPr sz="900" dirty="0">
                <a:solidFill>
                  <a:srgbClr val="646464"/>
                </a:solidFill>
                <a:latin typeface="+mj-lt"/>
                <a:cs typeface="Arial" panose="020B0604020202020204" pitchFamily="34" charset="0"/>
              </a:rPr>
              <a:t>slewis2@uk.ey.com</a:t>
            </a:r>
          </a:p>
          <a:p>
            <a:pPr marL="11206">
              <a:spcBef>
                <a:spcPts val="146"/>
              </a:spcBef>
            </a:pPr>
            <a:r>
              <a:rPr sz="900" dirty="0">
                <a:solidFill>
                  <a:srgbClr val="646464"/>
                </a:solidFill>
                <a:latin typeface="+mj-lt"/>
                <a:cs typeface="Arial" panose="020B0604020202020204" pitchFamily="34" charset="0"/>
              </a:rPr>
              <a:t>+44 20 7951 9471</a:t>
            </a:r>
          </a:p>
          <a:p>
            <a:pPr>
              <a:spcBef>
                <a:spcPts val="7"/>
              </a:spcBef>
            </a:pPr>
            <a:endParaRPr sz="1015" dirty="0">
              <a:solidFill>
                <a:srgbClr val="646464"/>
              </a:solidFill>
              <a:latin typeface="+mj-lt"/>
              <a:cs typeface="Arial" panose="020B0604020202020204" pitchFamily="34" charset="0"/>
            </a:endParaRPr>
          </a:p>
          <a:p>
            <a:pPr marL="11206"/>
            <a:r>
              <a:rPr sz="1059" b="1" dirty="0">
                <a:solidFill>
                  <a:srgbClr val="646464"/>
                </a:solidFill>
                <a:latin typeface="+mj-lt"/>
                <a:cs typeface="Arial" panose="020B0604020202020204" pitchFamily="34" charset="0"/>
              </a:rPr>
              <a:t>Karl Meekings</a:t>
            </a:r>
            <a:endParaRPr sz="1059" dirty="0">
              <a:solidFill>
                <a:srgbClr val="646464"/>
              </a:solidFill>
              <a:latin typeface="+mj-lt"/>
              <a:cs typeface="Arial" panose="020B0604020202020204" pitchFamily="34" charset="0"/>
            </a:endParaRPr>
          </a:p>
          <a:p>
            <a:pPr marL="11206">
              <a:spcBef>
                <a:spcPts val="110"/>
              </a:spcBef>
            </a:pPr>
            <a:r>
              <a:rPr sz="900" dirty="0">
                <a:solidFill>
                  <a:srgbClr val="646464"/>
                </a:solidFill>
                <a:latin typeface="+mj-lt"/>
                <a:cs typeface="Arial" panose="020B0604020202020204" pitchFamily="34" charset="0"/>
              </a:rPr>
              <a:t>Global Banking &amp; Capital Markets Strategic Analyst</a:t>
            </a:r>
          </a:p>
          <a:p>
            <a:pPr marL="11206">
              <a:spcBef>
                <a:spcPts val="146"/>
              </a:spcBef>
            </a:pPr>
            <a:r>
              <a:rPr sz="900" b="1" dirty="0">
                <a:solidFill>
                  <a:srgbClr val="646464"/>
                </a:solidFill>
                <a:latin typeface="+mj-lt"/>
                <a:cs typeface="Arial" panose="020B0604020202020204" pitchFamily="34" charset="0"/>
              </a:rPr>
              <a:t>London</a:t>
            </a:r>
          </a:p>
          <a:p>
            <a:pPr marL="11206">
              <a:spcBef>
                <a:spcPts val="146"/>
              </a:spcBef>
            </a:pPr>
            <a:r>
              <a:rPr sz="900" dirty="0">
                <a:solidFill>
                  <a:srgbClr val="646464"/>
                </a:solidFill>
                <a:latin typeface="+mj-lt"/>
                <a:cs typeface="Arial" panose="020B0604020202020204" pitchFamily="34" charset="0"/>
              </a:rPr>
              <a:t>kmeekings@uk.ey.com</a:t>
            </a:r>
          </a:p>
          <a:p>
            <a:pPr marL="11206">
              <a:spcBef>
                <a:spcPts val="146"/>
              </a:spcBef>
            </a:pPr>
            <a:r>
              <a:rPr sz="900" dirty="0">
                <a:solidFill>
                  <a:srgbClr val="646464"/>
                </a:solidFill>
                <a:latin typeface="+mj-lt"/>
                <a:cs typeface="Arial" panose="020B0604020202020204" pitchFamily="34" charset="0"/>
              </a:rPr>
              <a:t>+44 20 7783 0081</a:t>
            </a:r>
          </a:p>
        </p:txBody>
      </p:sp>
      <p:sp>
        <p:nvSpPr>
          <p:cNvPr id="9" name="object 9"/>
          <p:cNvSpPr txBox="1"/>
          <p:nvPr/>
        </p:nvSpPr>
        <p:spPr>
          <a:xfrm>
            <a:off x="3481453" y="1444286"/>
            <a:ext cx="717167" cy="169277"/>
          </a:xfrm>
          <a:prstGeom prst="rect">
            <a:avLst/>
          </a:prstGeom>
        </p:spPr>
        <p:txBody>
          <a:bodyPr vert="horz" wrap="square" lIns="0" tIns="0" rIns="0" bIns="0" rtlCol="0">
            <a:spAutoFit/>
          </a:bodyPr>
          <a:lstStyle/>
          <a:p>
            <a:pPr marL="11206"/>
            <a:r>
              <a:rPr sz="1100" b="1" dirty="0">
                <a:solidFill>
                  <a:srgbClr val="646464"/>
                </a:solidFill>
                <a:latin typeface="+mj-lt"/>
                <a:cs typeface="Arial" panose="020B0604020202020204" pitchFamily="34" charset="0"/>
              </a:rPr>
              <a:t>Regions</a:t>
            </a:r>
          </a:p>
        </p:txBody>
      </p:sp>
      <p:sp>
        <p:nvSpPr>
          <p:cNvPr id="10" name="object 10"/>
          <p:cNvSpPr txBox="1"/>
          <p:nvPr/>
        </p:nvSpPr>
        <p:spPr>
          <a:xfrm>
            <a:off x="3481453" y="1724843"/>
            <a:ext cx="2538348" cy="768287"/>
          </a:xfrm>
          <a:prstGeom prst="rect">
            <a:avLst/>
          </a:prstGeom>
        </p:spPr>
        <p:txBody>
          <a:bodyPr vert="horz" wrap="square" lIns="0" tIns="0" rIns="0" bIns="0" rtlCol="0">
            <a:spAutoFit/>
          </a:bodyPr>
          <a:lstStyle/>
          <a:p>
            <a:pPr marL="11206"/>
            <a:r>
              <a:rPr sz="1059" b="1" dirty="0">
                <a:solidFill>
                  <a:srgbClr val="646464"/>
                </a:solidFill>
                <a:latin typeface="+mj-lt"/>
                <a:cs typeface="Arial" panose="020B0604020202020204" pitchFamily="34" charset="0"/>
              </a:rPr>
              <a:t>Michael Onak</a:t>
            </a:r>
            <a:endParaRPr sz="1059" dirty="0">
              <a:solidFill>
                <a:srgbClr val="646464"/>
              </a:solidFill>
              <a:latin typeface="+mj-lt"/>
              <a:cs typeface="Arial" panose="020B0604020202020204" pitchFamily="34" charset="0"/>
            </a:endParaRPr>
          </a:p>
          <a:p>
            <a:pPr marL="11206">
              <a:spcBef>
                <a:spcPts val="110"/>
              </a:spcBef>
            </a:pPr>
            <a:r>
              <a:rPr sz="900" dirty="0">
                <a:solidFill>
                  <a:srgbClr val="646464"/>
                </a:solidFill>
                <a:latin typeface="+mj-lt"/>
                <a:cs typeface="Arial" panose="020B0604020202020204" pitchFamily="34" charset="0"/>
              </a:rPr>
              <a:t>Banking &amp; Capital Markets Americas Leader</a:t>
            </a:r>
          </a:p>
          <a:p>
            <a:pPr marL="11206">
              <a:spcBef>
                <a:spcPts val="146"/>
              </a:spcBef>
            </a:pPr>
            <a:r>
              <a:rPr sz="900" b="1" dirty="0">
                <a:solidFill>
                  <a:srgbClr val="646464"/>
                </a:solidFill>
                <a:latin typeface="+mj-lt"/>
                <a:cs typeface="Arial" panose="020B0604020202020204" pitchFamily="34" charset="0"/>
              </a:rPr>
              <a:t>Charlotte</a:t>
            </a:r>
          </a:p>
          <a:p>
            <a:pPr marL="11206">
              <a:spcBef>
                <a:spcPts val="146"/>
              </a:spcBef>
            </a:pPr>
            <a:r>
              <a:rPr sz="900" dirty="0">
                <a:solidFill>
                  <a:srgbClr val="646464"/>
                </a:solidFill>
                <a:latin typeface="+mj-lt"/>
                <a:cs typeface="Arial" panose="020B0604020202020204" pitchFamily="34" charset="0"/>
              </a:rPr>
              <a:t>michael.onak@ey.com</a:t>
            </a:r>
          </a:p>
          <a:p>
            <a:pPr marL="11206">
              <a:spcBef>
                <a:spcPts val="146"/>
              </a:spcBef>
            </a:pPr>
            <a:r>
              <a:rPr sz="900" dirty="0">
                <a:solidFill>
                  <a:srgbClr val="646464"/>
                </a:solidFill>
                <a:latin typeface="+mj-lt"/>
                <a:cs typeface="Arial" panose="020B0604020202020204" pitchFamily="34" charset="0"/>
              </a:rPr>
              <a:t>+1 704 331 1827</a:t>
            </a:r>
          </a:p>
        </p:txBody>
      </p:sp>
      <p:sp>
        <p:nvSpPr>
          <p:cNvPr id="11" name="object 11"/>
          <p:cNvSpPr txBox="1"/>
          <p:nvPr/>
        </p:nvSpPr>
        <p:spPr>
          <a:xfrm>
            <a:off x="3481452" y="2568076"/>
            <a:ext cx="2614547" cy="768287"/>
          </a:xfrm>
          <a:prstGeom prst="rect">
            <a:avLst/>
          </a:prstGeom>
        </p:spPr>
        <p:txBody>
          <a:bodyPr vert="horz" wrap="square" lIns="0" tIns="0" rIns="0" bIns="0" rtlCol="0">
            <a:spAutoFit/>
          </a:bodyPr>
          <a:lstStyle/>
          <a:p>
            <a:pPr marL="11206"/>
            <a:r>
              <a:rPr sz="1059" b="1" dirty="0">
                <a:solidFill>
                  <a:srgbClr val="646464"/>
                </a:solidFill>
                <a:latin typeface="+mj-lt"/>
                <a:cs typeface="Arial" panose="020B0604020202020204" pitchFamily="34" charset="0"/>
              </a:rPr>
              <a:t>Marie-Laure Delarue</a:t>
            </a:r>
            <a:endParaRPr sz="1059" dirty="0">
              <a:solidFill>
                <a:srgbClr val="646464"/>
              </a:solidFill>
              <a:latin typeface="+mj-lt"/>
              <a:cs typeface="Arial" panose="020B0604020202020204" pitchFamily="34" charset="0"/>
            </a:endParaRPr>
          </a:p>
          <a:p>
            <a:pPr marL="11206">
              <a:spcBef>
                <a:spcPts val="110"/>
              </a:spcBef>
            </a:pPr>
            <a:r>
              <a:rPr sz="900" dirty="0">
                <a:solidFill>
                  <a:srgbClr val="646464"/>
                </a:solidFill>
                <a:latin typeface="+mj-lt"/>
                <a:cs typeface="Arial" panose="020B0604020202020204" pitchFamily="34" charset="0"/>
              </a:rPr>
              <a:t>Banking &amp; Capital Markets EMEIA Leader</a:t>
            </a:r>
          </a:p>
          <a:p>
            <a:pPr marL="11206">
              <a:spcBef>
                <a:spcPts val="146"/>
              </a:spcBef>
            </a:pPr>
            <a:r>
              <a:rPr sz="900" b="1" dirty="0">
                <a:solidFill>
                  <a:srgbClr val="646464"/>
                </a:solidFill>
                <a:latin typeface="+mj-lt"/>
                <a:cs typeface="Arial" panose="020B0604020202020204" pitchFamily="34" charset="0"/>
              </a:rPr>
              <a:t>Paris</a:t>
            </a:r>
          </a:p>
          <a:p>
            <a:pPr marL="11206">
              <a:spcBef>
                <a:spcPts val="146"/>
              </a:spcBef>
            </a:pPr>
            <a:r>
              <a:rPr sz="900" dirty="0">
                <a:solidFill>
                  <a:srgbClr val="646464"/>
                </a:solidFill>
                <a:latin typeface="+mj-lt"/>
                <a:cs typeface="Arial" panose="020B0604020202020204" pitchFamily="34" charset="0"/>
              </a:rPr>
              <a:t>marie-laure.delarue@fr.ey.com</a:t>
            </a:r>
          </a:p>
          <a:p>
            <a:pPr marL="11206">
              <a:spcBef>
                <a:spcPts val="146"/>
              </a:spcBef>
            </a:pPr>
            <a:r>
              <a:rPr sz="900" dirty="0">
                <a:solidFill>
                  <a:srgbClr val="646464"/>
                </a:solidFill>
                <a:latin typeface="+mj-lt"/>
                <a:cs typeface="Arial" panose="020B0604020202020204" pitchFamily="34" charset="0"/>
              </a:rPr>
              <a:t>+33 1 46 93 73 21</a:t>
            </a:r>
          </a:p>
        </p:txBody>
      </p:sp>
      <p:sp>
        <p:nvSpPr>
          <p:cNvPr id="12" name="object 12"/>
          <p:cNvSpPr txBox="1"/>
          <p:nvPr/>
        </p:nvSpPr>
        <p:spPr>
          <a:xfrm>
            <a:off x="3481453" y="3411309"/>
            <a:ext cx="2538347" cy="768287"/>
          </a:xfrm>
          <a:prstGeom prst="rect">
            <a:avLst/>
          </a:prstGeom>
        </p:spPr>
        <p:txBody>
          <a:bodyPr vert="horz" wrap="square" lIns="0" tIns="0" rIns="0" bIns="0" rtlCol="0">
            <a:spAutoFit/>
          </a:bodyPr>
          <a:lstStyle/>
          <a:p>
            <a:pPr marL="11206"/>
            <a:r>
              <a:rPr sz="1059" b="1" dirty="0">
                <a:solidFill>
                  <a:srgbClr val="646464"/>
                </a:solidFill>
                <a:latin typeface="+mj-lt"/>
                <a:cs typeface="Arial" panose="020B0604020202020204" pitchFamily="34" charset="0"/>
              </a:rPr>
              <a:t>Noboru Miura</a:t>
            </a:r>
            <a:endParaRPr sz="1059" dirty="0">
              <a:solidFill>
                <a:srgbClr val="646464"/>
              </a:solidFill>
              <a:latin typeface="+mj-lt"/>
              <a:cs typeface="Arial" panose="020B0604020202020204" pitchFamily="34" charset="0"/>
            </a:endParaRPr>
          </a:p>
          <a:p>
            <a:pPr marL="11206">
              <a:spcBef>
                <a:spcPts val="110"/>
              </a:spcBef>
            </a:pPr>
            <a:r>
              <a:rPr sz="900" dirty="0">
                <a:solidFill>
                  <a:srgbClr val="646464"/>
                </a:solidFill>
                <a:latin typeface="+mj-lt"/>
                <a:cs typeface="Arial" panose="020B0604020202020204" pitchFamily="34" charset="0"/>
              </a:rPr>
              <a:t>Banking &amp; Capital Markets Japan Area Leader</a:t>
            </a:r>
          </a:p>
          <a:p>
            <a:pPr marL="11206">
              <a:spcBef>
                <a:spcPts val="146"/>
              </a:spcBef>
            </a:pPr>
            <a:r>
              <a:rPr sz="900" b="1" dirty="0">
                <a:solidFill>
                  <a:srgbClr val="646464"/>
                </a:solidFill>
                <a:latin typeface="+mj-lt"/>
                <a:cs typeface="Arial" panose="020B0604020202020204" pitchFamily="34" charset="0"/>
              </a:rPr>
              <a:t>Tokyo</a:t>
            </a:r>
          </a:p>
          <a:p>
            <a:pPr marL="11206">
              <a:spcBef>
                <a:spcPts val="146"/>
              </a:spcBef>
            </a:pPr>
            <a:r>
              <a:rPr sz="900" dirty="0">
                <a:solidFill>
                  <a:srgbClr val="646464"/>
                </a:solidFill>
                <a:latin typeface="+mj-lt"/>
                <a:cs typeface="Arial" panose="020B0604020202020204" pitchFamily="34" charset="0"/>
              </a:rPr>
              <a:t>miura-nbr@shinnihon.or.jp</a:t>
            </a:r>
          </a:p>
          <a:p>
            <a:pPr marL="11206">
              <a:spcBef>
                <a:spcPts val="146"/>
              </a:spcBef>
            </a:pPr>
            <a:r>
              <a:rPr sz="900" dirty="0">
                <a:solidFill>
                  <a:srgbClr val="646464"/>
                </a:solidFill>
                <a:latin typeface="+mj-lt"/>
                <a:cs typeface="Arial" panose="020B0604020202020204" pitchFamily="34" charset="0"/>
              </a:rPr>
              <a:t>+81 3 3503 1115</a:t>
            </a:r>
          </a:p>
        </p:txBody>
      </p:sp>
      <p:sp>
        <p:nvSpPr>
          <p:cNvPr id="13" name="object 13"/>
          <p:cNvSpPr txBox="1"/>
          <p:nvPr/>
        </p:nvSpPr>
        <p:spPr>
          <a:xfrm>
            <a:off x="6184113" y="1444286"/>
            <a:ext cx="2147087" cy="169277"/>
          </a:xfrm>
          <a:prstGeom prst="rect">
            <a:avLst/>
          </a:prstGeom>
        </p:spPr>
        <p:txBody>
          <a:bodyPr vert="horz" wrap="square" lIns="0" tIns="0" rIns="0" bIns="0" rtlCol="0">
            <a:spAutoFit/>
          </a:bodyPr>
          <a:lstStyle/>
          <a:p>
            <a:pPr marL="11206"/>
            <a:r>
              <a:rPr sz="1100" b="1" dirty="0">
                <a:solidFill>
                  <a:srgbClr val="646464"/>
                </a:solidFill>
                <a:latin typeface="+mj-lt"/>
                <a:cs typeface="Arial" panose="020B0604020202020204" pitchFamily="34" charset="0"/>
              </a:rPr>
              <a:t>People Advisory Services</a:t>
            </a:r>
          </a:p>
        </p:txBody>
      </p:sp>
      <p:sp>
        <p:nvSpPr>
          <p:cNvPr id="14" name="object 14"/>
          <p:cNvSpPr txBox="1"/>
          <p:nvPr/>
        </p:nvSpPr>
        <p:spPr>
          <a:xfrm>
            <a:off x="6184114" y="1724843"/>
            <a:ext cx="2159786" cy="768287"/>
          </a:xfrm>
          <a:prstGeom prst="rect">
            <a:avLst/>
          </a:prstGeom>
        </p:spPr>
        <p:txBody>
          <a:bodyPr vert="horz" wrap="square" lIns="0" tIns="0" rIns="0" bIns="0" rtlCol="0">
            <a:spAutoFit/>
          </a:bodyPr>
          <a:lstStyle/>
          <a:p>
            <a:pPr marL="11206"/>
            <a:r>
              <a:rPr sz="1059" b="1" dirty="0">
                <a:solidFill>
                  <a:srgbClr val="646464"/>
                </a:solidFill>
                <a:latin typeface="+mj-lt"/>
                <a:cs typeface="Arial" panose="020B0604020202020204" pitchFamily="34" charset="0"/>
              </a:rPr>
              <a:t>Chris Price</a:t>
            </a:r>
            <a:endParaRPr sz="1059" dirty="0">
              <a:solidFill>
                <a:srgbClr val="646464"/>
              </a:solidFill>
              <a:latin typeface="+mj-lt"/>
              <a:cs typeface="Arial" panose="020B0604020202020204" pitchFamily="34" charset="0"/>
            </a:endParaRPr>
          </a:p>
          <a:p>
            <a:pPr marL="11206">
              <a:spcBef>
                <a:spcPts val="110"/>
              </a:spcBef>
            </a:pPr>
            <a:r>
              <a:rPr sz="900" dirty="0">
                <a:solidFill>
                  <a:srgbClr val="646464"/>
                </a:solidFill>
                <a:latin typeface="+mj-lt"/>
                <a:cs typeface="Arial" panose="020B0604020202020204" pitchFamily="34" charset="0"/>
              </a:rPr>
              <a:t>Global People Advisory Services Leader</a:t>
            </a:r>
          </a:p>
          <a:p>
            <a:pPr marL="11206">
              <a:spcBef>
                <a:spcPts val="146"/>
              </a:spcBef>
            </a:pPr>
            <a:r>
              <a:rPr sz="900" b="1" dirty="0">
                <a:solidFill>
                  <a:srgbClr val="646464"/>
                </a:solidFill>
                <a:latin typeface="+mj-lt"/>
                <a:cs typeface="Arial" panose="020B0604020202020204" pitchFamily="34" charset="0"/>
              </a:rPr>
              <a:t>London</a:t>
            </a:r>
          </a:p>
          <a:p>
            <a:pPr marL="11206">
              <a:spcBef>
                <a:spcPts val="146"/>
              </a:spcBef>
            </a:pPr>
            <a:r>
              <a:rPr sz="900" dirty="0">
                <a:solidFill>
                  <a:srgbClr val="646464"/>
                </a:solidFill>
                <a:latin typeface="+mj-lt"/>
                <a:cs typeface="Arial" panose="020B0604020202020204" pitchFamily="34" charset="0"/>
              </a:rPr>
              <a:t>cprice1@uk.ey.com</a:t>
            </a:r>
          </a:p>
          <a:p>
            <a:pPr marL="11206">
              <a:spcBef>
                <a:spcPts val="146"/>
              </a:spcBef>
            </a:pPr>
            <a:r>
              <a:rPr sz="900" dirty="0">
                <a:solidFill>
                  <a:srgbClr val="646464"/>
                </a:solidFill>
                <a:latin typeface="+mj-lt"/>
                <a:cs typeface="Arial" panose="020B0604020202020204" pitchFamily="34" charset="0"/>
              </a:rPr>
              <a:t>+44 20 7951 2313</a:t>
            </a:r>
          </a:p>
        </p:txBody>
      </p:sp>
      <p:sp>
        <p:nvSpPr>
          <p:cNvPr id="24" name="Title 23"/>
          <p:cNvSpPr>
            <a:spLocks noGrp="1"/>
          </p:cNvSpPr>
          <p:nvPr>
            <p:ph type="title"/>
          </p:nvPr>
        </p:nvSpPr>
        <p:spPr/>
        <p:txBody>
          <a:bodyPr/>
          <a:lstStyle/>
          <a:p>
            <a:r>
              <a:rPr lang="en-US" dirty="0"/>
              <a:t>Contacts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5930" y="822325"/>
            <a:ext cx="3124200" cy="5319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lstStyle/>
          <a:p>
            <a:pPr>
              <a:spcAft>
                <a:spcPts val="600"/>
              </a:spcAft>
            </a:pPr>
            <a:r>
              <a:rPr lang="en-US" sz="1000" b="1" dirty="0" smtClean="0">
                <a:solidFill>
                  <a:srgbClr val="646464"/>
                </a:solidFill>
                <a:latin typeface="Arial" panose="020B0604020202020204" pitchFamily="34" charset="0"/>
                <a:cs typeface="Arial" panose="020B0604020202020204" pitchFamily="34" charset="0"/>
              </a:rPr>
              <a:t>EY  </a:t>
            </a:r>
            <a:r>
              <a:rPr lang="en-US" sz="1000" dirty="0" smtClean="0">
                <a:solidFill>
                  <a:srgbClr val="646464"/>
                </a:solidFill>
                <a:latin typeface="Arial" panose="020B0604020202020204" pitchFamily="34" charset="0"/>
                <a:cs typeface="Arial" panose="020B0604020202020204" pitchFamily="34" charset="0"/>
              </a:rPr>
              <a:t>|</a:t>
            </a:r>
            <a:r>
              <a:rPr lang="en-US" sz="1000" b="1" dirty="0">
                <a:solidFill>
                  <a:srgbClr val="646464"/>
                </a:solidFill>
                <a:latin typeface="Arial" panose="020B0604020202020204" pitchFamily="34" charset="0"/>
                <a:cs typeface="Arial" panose="020B0604020202020204" pitchFamily="34" charset="0"/>
              </a:rPr>
              <a:t> </a:t>
            </a:r>
            <a:r>
              <a:rPr lang="en-US" sz="1000" b="1" dirty="0" smtClean="0">
                <a:solidFill>
                  <a:srgbClr val="646464"/>
                </a:solidFill>
                <a:latin typeface="Arial" panose="020B0604020202020204" pitchFamily="34" charset="0"/>
                <a:cs typeface="Arial" panose="020B0604020202020204" pitchFamily="34" charset="0"/>
              </a:rPr>
              <a:t> </a:t>
            </a:r>
            <a:r>
              <a:rPr lang="en-US" sz="1000" dirty="0" smtClean="0">
                <a:solidFill>
                  <a:srgbClr val="646464"/>
                </a:solidFill>
                <a:latin typeface="Arial" panose="020B0604020202020204" pitchFamily="34" charset="0"/>
                <a:cs typeface="Arial" panose="020B0604020202020204" pitchFamily="34" charset="0"/>
              </a:rPr>
              <a:t>Assurance </a:t>
            </a:r>
            <a:r>
              <a:rPr lang="en-US" sz="1000" dirty="0">
                <a:solidFill>
                  <a:srgbClr val="646464"/>
                </a:solidFill>
                <a:latin typeface="Arial" panose="020B0604020202020204" pitchFamily="34" charset="0"/>
                <a:cs typeface="Arial" panose="020B0604020202020204" pitchFamily="34" charset="0"/>
              </a:rPr>
              <a:t>| Tax | Transactions | Advisory</a:t>
            </a:r>
          </a:p>
          <a:p>
            <a:endParaRPr lang="en-US" sz="700" dirty="0" smtClean="0">
              <a:solidFill>
                <a:srgbClr val="646464"/>
              </a:solidFill>
              <a:latin typeface="Arial" panose="020B0604020202020204" pitchFamily="34" charset="0"/>
              <a:cs typeface="Arial" panose="020B0604020202020204" pitchFamily="34" charset="0"/>
            </a:endParaRPr>
          </a:p>
          <a:p>
            <a:r>
              <a:rPr lang="en-US" sz="800" b="1" dirty="0">
                <a:solidFill>
                  <a:srgbClr val="646464"/>
                </a:solidFill>
                <a:latin typeface="Arial" panose="020B0604020202020204" pitchFamily="34" charset="0"/>
                <a:cs typeface="Arial" panose="020B0604020202020204" pitchFamily="34" charset="0"/>
              </a:rPr>
              <a:t>About EY</a:t>
            </a:r>
          </a:p>
          <a:p>
            <a:r>
              <a:rPr lang="en-IN" sz="800" dirty="0">
                <a:solidFill>
                  <a:srgbClr val="646464"/>
                </a:solidFill>
                <a:latin typeface="Arial" panose="020B0604020202020204" pitchFamily="34" charset="0"/>
                <a:cs typeface="Arial" panose="020B0604020202020204" pitchFamily="34" charset="0"/>
              </a:rPr>
              <a:t>EY is a global leader in assurance, tax, transaction and </a:t>
            </a:r>
            <a:r>
              <a:rPr lang="en-IN" sz="800" dirty="0" smtClean="0">
                <a:solidFill>
                  <a:srgbClr val="646464"/>
                </a:solidFill>
                <a:latin typeface="Arial" panose="020B0604020202020204" pitchFamily="34" charset="0"/>
                <a:cs typeface="Arial" panose="020B0604020202020204" pitchFamily="34" charset="0"/>
              </a:rPr>
              <a:t>advisory services</a:t>
            </a:r>
            <a:r>
              <a:rPr lang="en-IN" sz="800" dirty="0">
                <a:solidFill>
                  <a:srgbClr val="646464"/>
                </a:solidFill>
                <a:latin typeface="Arial" panose="020B0604020202020204" pitchFamily="34" charset="0"/>
                <a:cs typeface="Arial" panose="020B0604020202020204" pitchFamily="34" charset="0"/>
              </a:rPr>
              <a:t>. The insights and quality services we deliver help build trust </a:t>
            </a:r>
            <a:r>
              <a:rPr lang="en-IN" sz="800" dirty="0" smtClean="0">
                <a:solidFill>
                  <a:srgbClr val="646464"/>
                </a:solidFill>
                <a:latin typeface="Arial" panose="020B0604020202020204" pitchFamily="34" charset="0"/>
                <a:cs typeface="Arial" panose="020B0604020202020204" pitchFamily="34" charset="0"/>
              </a:rPr>
              <a:t>and confidence </a:t>
            </a:r>
            <a:r>
              <a:rPr lang="en-IN" sz="800" dirty="0">
                <a:solidFill>
                  <a:srgbClr val="646464"/>
                </a:solidFill>
                <a:latin typeface="Arial" panose="020B0604020202020204" pitchFamily="34" charset="0"/>
                <a:cs typeface="Arial" panose="020B0604020202020204" pitchFamily="34" charset="0"/>
              </a:rPr>
              <a:t>in the capital markets and in economies the world over. </a:t>
            </a:r>
            <a:r>
              <a:rPr lang="en-IN" sz="800" dirty="0" smtClean="0">
                <a:solidFill>
                  <a:srgbClr val="646464"/>
                </a:solidFill>
                <a:latin typeface="Arial" panose="020B0604020202020204" pitchFamily="34" charset="0"/>
                <a:cs typeface="Arial" panose="020B0604020202020204" pitchFamily="34" charset="0"/>
              </a:rPr>
              <a:t>We develop </a:t>
            </a:r>
            <a:r>
              <a:rPr lang="en-IN" sz="800" dirty="0">
                <a:solidFill>
                  <a:srgbClr val="646464"/>
                </a:solidFill>
                <a:latin typeface="Arial" panose="020B0604020202020204" pitchFamily="34" charset="0"/>
                <a:cs typeface="Arial" panose="020B0604020202020204" pitchFamily="34" charset="0"/>
              </a:rPr>
              <a:t>outstanding leaders who team to deliver on our promises to </a:t>
            </a:r>
            <a:r>
              <a:rPr lang="en-IN" sz="800" dirty="0" smtClean="0">
                <a:solidFill>
                  <a:srgbClr val="646464"/>
                </a:solidFill>
                <a:latin typeface="Arial" panose="020B0604020202020204" pitchFamily="34" charset="0"/>
                <a:cs typeface="Arial" panose="020B0604020202020204" pitchFamily="34" charset="0"/>
              </a:rPr>
              <a:t>all of </a:t>
            </a:r>
            <a:r>
              <a:rPr lang="en-IN" sz="800" dirty="0">
                <a:solidFill>
                  <a:srgbClr val="646464"/>
                </a:solidFill>
                <a:latin typeface="Arial" panose="020B0604020202020204" pitchFamily="34" charset="0"/>
                <a:cs typeface="Arial" panose="020B0604020202020204" pitchFamily="34" charset="0"/>
              </a:rPr>
              <a:t>our stakeholders. In so doing, we play a critical role in building a </a:t>
            </a:r>
            <a:r>
              <a:rPr lang="en-IN" sz="800" dirty="0" smtClean="0">
                <a:solidFill>
                  <a:srgbClr val="646464"/>
                </a:solidFill>
                <a:latin typeface="Arial" panose="020B0604020202020204" pitchFamily="34" charset="0"/>
                <a:cs typeface="Arial" panose="020B0604020202020204" pitchFamily="34" charset="0"/>
              </a:rPr>
              <a:t>better working </a:t>
            </a:r>
            <a:r>
              <a:rPr lang="en-IN" sz="800" dirty="0">
                <a:solidFill>
                  <a:srgbClr val="646464"/>
                </a:solidFill>
                <a:latin typeface="Arial" panose="020B0604020202020204" pitchFamily="34" charset="0"/>
                <a:cs typeface="Arial" panose="020B0604020202020204" pitchFamily="34" charset="0"/>
              </a:rPr>
              <a:t>world for our people, for our clients and for our communities.</a:t>
            </a:r>
            <a:endParaRPr lang="en-US" sz="800" dirty="0">
              <a:solidFill>
                <a:srgbClr val="646464"/>
              </a:solidFill>
              <a:latin typeface="Arial" panose="020B0604020202020204" pitchFamily="34" charset="0"/>
              <a:cs typeface="Arial" panose="020B0604020202020204" pitchFamily="34" charset="0"/>
            </a:endParaRPr>
          </a:p>
          <a:p>
            <a:endParaRPr lang="en-US" sz="800" dirty="0">
              <a:solidFill>
                <a:srgbClr val="646464"/>
              </a:solidFill>
              <a:latin typeface="Arial" panose="020B0604020202020204" pitchFamily="34" charset="0"/>
              <a:cs typeface="Arial" panose="020B0604020202020204" pitchFamily="34" charset="0"/>
            </a:endParaRPr>
          </a:p>
          <a:p>
            <a:r>
              <a:rPr lang="en-IN" sz="800" dirty="0">
                <a:solidFill>
                  <a:srgbClr val="646464"/>
                </a:solidFill>
                <a:latin typeface="Arial" panose="020B0604020202020204" pitchFamily="34" charset="0"/>
                <a:cs typeface="Arial" panose="020B0604020202020204" pitchFamily="34" charset="0"/>
              </a:rPr>
              <a:t>EY refers to the global organization, and may refer to </a:t>
            </a:r>
            <a:r>
              <a:rPr lang="en-IN" sz="800" dirty="0" smtClean="0">
                <a:solidFill>
                  <a:srgbClr val="646464"/>
                </a:solidFill>
                <a:latin typeface="Arial" panose="020B0604020202020204" pitchFamily="34" charset="0"/>
                <a:cs typeface="Arial" panose="020B0604020202020204" pitchFamily="34" charset="0"/>
              </a:rPr>
              <a:t>one</a:t>
            </a:r>
            <a:br>
              <a:rPr lang="en-IN" sz="800" dirty="0" smtClean="0">
                <a:solidFill>
                  <a:srgbClr val="646464"/>
                </a:solidFill>
                <a:latin typeface="Arial" panose="020B0604020202020204" pitchFamily="34" charset="0"/>
                <a:cs typeface="Arial" panose="020B0604020202020204" pitchFamily="34" charset="0"/>
              </a:rPr>
            </a:br>
            <a:r>
              <a:rPr lang="en-IN" sz="800" dirty="0" smtClean="0">
                <a:solidFill>
                  <a:srgbClr val="646464"/>
                </a:solidFill>
                <a:latin typeface="Arial" panose="020B0604020202020204" pitchFamily="34" charset="0"/>
                <a:cs typeface="Arial" panose="020B0604020202020204" pitchFamily="34" charset="0"/>
              </a:rPr>
              <a:t>or </a:t>
            </a:r>
            <a:r>
              <a:rPr lang="en-IN" sz="800" dirty="0">
                <a:solidFill>
                  <a:srgbClr val="646464"/>
                </a:solidFill>
                <a:latin typeface="Arial" panose="020B0604020202020204" pitchFamily="34" charset="0"/>
                <a:cs typeface="Arial" panose="020B0604020202020204" pitchFamily="34" charset="0"/>
              </a:rPr>
              <a:t>more, </a:t>
            </a:r>
            <a:r>
              <a:rPr lang="en-IN" sz="800" dirty="0" smtClean="0">
                <a:solidFill>
                  <a:srgbClr val="646464"/>
                </a:solidFill>
                <a:latin typeface="Arial" panose="020B0604020202020204" pitchFamily="34" charset="0"/>
                <a:cs typeface="Arial" panose="020B0604020202020204" pitchFamily="34" charset="0"/>
              </a:rPr>
              <a:t>of the </a:t>
            </a:r>
            <a:r>
              <a:rPr lang="en-IN" sz="800" dirty="0">
                <a:solidFill>
                  <a:srgbClr val="646464"/>
                </a:solidFill>
                <a:latin typeface="Arial" panose="020B0604020202020204" pitchFamily="34" charset="0"/>
                <a:cs typeface="Arial" panose="020B0604020202020204" pitchFamily="34" charset="0"/>
              </a:rPr>
              <a:t>member firms of Ernst &amp; Young Global </a:t>
            </a:r>
            <a:r>
              <a:rPr lang="en-IN" sz="800" dirty="0" smtClean="0">
                <a:solidFill>
                  <a:srgbClr val="646464"/>
                </a:solidFill>
                <a:latin typeface="Arial" panose="020B0604020202020204" pitchFamily="34" charset="0"/>
                <a:cs typeface="Arial" panose="020B0604020202020204" pitchFamily="34" charset="0"/>
              </a:rPr>
              <a:t>Limited,</a:t>
            </a:r>
          </a:p>
          <a:p>
            <a:r>
              <a:rPr lang="en-IN" sz="800" dirty="0" smtClean="0">
                <a:solidFill>
                  <a:srgbClr val="646464"/>
                </a:solidFill>
                <a:latin typeface="Arial" panose="020B0604020202020204" pitchFamily="34" charset="0"/>
                <a:cs typeface="Arial" panose="020B0604020202020204" pitchFamily="34" charset="0"/>
              </a:rPr>
              <a:t>each </a:t>
            </a:r>
            <a:r>
              <a:rPr lang="en-IN" sz="800" dirty="0">
                <a:solidFill>
                  <a:srgbClr val="646464"/>
                </a:solidFill>
                <a:latin typeface="Arial" panose="020B0604020202020204" pitchFamily="34" charset="0"/>
                <a:cs typeface="Arial" panose="020B0604020202020204" pitchFamily="34" charset="0"/>
              </a:rPr>
              <a:t>of which is </a:t>
            </a:r>
            <a:r>
              <a:rPr lang="en-IN" sz="800" dirty="0" smtClean="0">
                <a:solidFill>
                  <a:srgbClr val="646464"/>
                </a:solidFill>
                <a:latin typeface="Arial" panose="020B0604020202020204" pitchFamily="34" charset="0"/>
                <a:cs typeface="Arial" panose="020B0604020202020204" pitchFamily="34" charset="0"/>
              </a:rPr>
              <a:t>a separate </a:t>
            </a:r>
            <a:r>
              <a:rPr lang="en-IN" sz="800" dirty="0">
                <a:solidFill>
                  <a:srgbClr val="646464"/>
                </a:solidFill>
                <a:latin typeface="Arial" panose="020B0604020202020204" pitchFamily="34" charset="0"/>
                <a:cs typeface="Arial" panose="020B0604020202020204" pitchFamily="34" charset="0"/>
              </a:rPr>
              <a:t>legal entity. Ernst &amp; Young Global Limited, a UK company </a:t>
            </a:r>
            <a:r>
              <a:rPr lang="en-IN" sz="800" dirty="0" smtClean="0">
                <a:solidFill>
                  <a:srgbClr val="646464"/>
                </a:solidFill>
                <a:latin typeface="Arial" panose="020B0604020202020204" pitchFamily="34" charset="0"/>
                <a:cs typeface="Arial" panose="020B0604020202020204" pitchFamily="34" charset="0"/>
              </a:rPr>
              <a:t>limited by </a:t>
            </a:r>
            <a:r>
              <a:rPr lang="en-IN" sz="800" dirty="0">
                <a:solidFill>
                  <a:srgbClr val="646464"/>
                </a:solidFill>
                <a:latin typeface="Arial" panose="020B0604020202020204" pitchFamily="34" charset="0"/>
                <a:cs typeface="Arial" panose="020B0604020202020204" pitchFamily="34" charset="0"/>
              </a:rPr>
              <a:t>guarantee</a:t>
            </a:r>
            <a:r>
              <a:rPr lang="en-IN" sz="800" dirty="0" smtClean="0">
                <a:solidFill>
                  <a:srgbClr val="646464"/>
                </a:solidFill>
                <a:latin typeface="Arial" panose="020B0604020202020204" pitchFamily="34" charset="0"/>
                <a:cs typeface="Arial" panose="020B0604020202020204" pitchFamily="34" charset="0"/>
              </a:rPr>
              <a:t>, does </a:t>
            </a:r>
            <a:r>
              <a:rPr lang="en-IN" sz="800" dirty="0">
                <a:solidFill>
                  <a:srgbClr val="646464"/>
                </a:solidFill>
                <a:latin typeface="Arial" panose="020B0604020202020204" pitchFamily="34" charset="0"/>
                <a:cs typeface="Arial" panose="020B0604020202020204" pitchFamily="34" charset="0"/>
              </a:rPr>
              <a:t>not provide services to clients. For more </a:t>
            </a:r>
            <a:r>
              <a:rPr lang="en-IN" sz="800" dirty="0" smtClean="0">
                <a:solidFill>
                  <a:srgbClr val="646464"/>
                </a:solidFill>
                <a:latin typeface="Arial" panose="020B0604020202020204" pitchFamily="34" charset="0"/>
                <a:cs typeface="Arial" panose="020B0604020202020204" pitchFamily="34" charset="0"/>
              </a:rPr>
              <a:t>information about </a:t>
            </a:r>
            <a:r>
              <a:rPr lang="en-IN" sz="800" dirty="0">
                <a:solidFill>
                  <a:srgbClr val="646464"/>
                </a:solidFill>
                <a:latin typeface="Arial" panose="020B0604020202020204" pitchFamily="34" charset="0"/>
                <a:cs typeface="Arial" panose="020B0604020202020204" pitchFamily="34" charset="0"/>
              </a:rPr>
              <a:t>our </a:t>
            </a:r>
            <a:r>
              <a:rPr lang="en-IN" sz="800" dirty="0" smtClean="0">
                <a:solidFill>
                  <a:srgbClr val="646464"/>
                </a:solidFill>
                <a:latin typeface="Arial" panose="020B0604020202020204" pitchFamily="34" charset="0"/>
                <a:cs typeface="Arial" panose="020B0604020202020204" pitchFamily="34" charset="0"/>
              </a:rPr>
              <a:t>organization, please </a:t>
            </a:r>
            <a:r>
              <a:rPr lang="en-IN" sz="800" dirty="0">
                <a:solidFill>
                  <a:srgbClr val="646464"/>
                </a:solidFill>
                <a:latin typeface="Arial" panose="020B0604020202020204" pitchFamily="34" charset="0"/>
                <a:cs typeface="Arial" panose="020B0604020202020204" pitchFamily="34" charset="0"/>
              </a:rPr>
              <a:t>visit ey.com.</a:t>
            </a:r>
            <a:endParaRPr lang="en-US" sz="800" dirty="0">
              <a:solidFill>
                <a:srgbClr val="646464"/>
              </a:solidFill>
              <a:latin typeface="Arial" panose="020B0604020202020204" pitchFamily="34" charset="0"/>
              <a:cs typeface="Arial" panose="020B0604020202020204" pitchFamily="34" charset="0"/>
            </a:endParaRPr>
          </a:p>
          <a:p>
            <a:endParaRPr lang="en-US" sz="800" dirty="0">
              <a:solidFill>
                <a:srgbClr val="646464"/>
              </a:solidFill>
              <a:latin typeface="Arial" panose="020B0604020202020204" pitchFamily="34" charset="0"/>
              <a:cs typeface="Arial" panose="020B0604020202020204" pitchFamily="34" charset="0"/>
            </a:endParaRPr>
          </a:p>
          <a:p>
            <a:r>
              <a:rPr lang="en-IN" sz="800" b="1" dirty="0">
                <a:solidFill>
                  <a:srgbClr val="646464"/>
                </a:solidFill>
                <a:latin typeface="Arial" panose="020B0604020202020204" pitchFamily="34" charset="0"/>
                <a:cs typeface="Arial" panose="020B0604020202020204" pitchFamily="34" charset="0"/>
              </a:rPr>
              <a:t>About EY’s Global Banking &amp; Capital Markets network</a:t>
            </a:r>
          </a:p>
          <a:p>
            <a:r>
              <a:rPr lang="en-IN" sz="800" dirty="0">
                <a:solidFill>
                  <a:srgbClr val="646464"/>
                </a:solidFill>
                <a:latin typeface="Arial" panose="020B0604020202020204" pitchFamily="34" charset="0"/>
                <a:cs typeface="Arial" panose="020B0604020202020204" pitchFamily="34" charset="0"/>
              </a:rPr>
              <a:t>In today’s globally competitive and highly regulated environment, managing risk effectively while satisfying an array of divergent stakeholders is a key goal of banks and securities firms. EY’s Global Banking &amp; Capital Markets network brings together a worldwide team of professionals to help you succeed </a:t>
            </a:r>
            <a:r>
              <a:rPr lang="en-IN" sz="800" dirty="0" smtClean="0">
                <a:solidFill>
                  <a:srgbClr val="646464"/>
                </a:solidFill>
                <a:latin typeface="Arial" panose="020B0604020202020204" pitchFamily="34" charset="0"/>
                <a:cs typeface="Arial" panose="020B0604020202020204" pitchFamily="34" charset="0"/>
              </a:rPr>
              <a:t>– </a:t>
            </a:r>
            <a:r>
              <a:rPr lang="en-IN" sz="800" dirty="0">
                <a:solidFill>
                  <a:srgbClr val="646464"/>
                </a:solidFill>
                <a:latin typeface="Arial" panose="020B0604020202020204" pitchFamily="34" charset="0"/>
                <a:cs typeface="Arial" panose="020B0604020202020204" pitchFamily="34" charset="0"/>
              </a:rPr>
              <a:t>a team with deep technical</a:t>
            </a:r>
          </a:p>
          <a:p>
            <a:r>
              <a:rPr lang="en-IN" sz="800" dirty="0">
                <a:solidFill>
                  <a:srgbClr val="646464"/>
                </a:solidFill>
                <a:latin typeface="Arial" panose="020B0604020202020204" pitchFamily="34" charset="0"/>
                <a:cs typeface="Arial" panose="020B0604020202020204" pitchFamily="34" charset="0"/>
              </a:rPr>
              <a:t>experience in providing assurance, tax, transaction and advisory services. The network works to anticipate market trends, identify the implications and develop points of view on relevant sector issues. Ultimately it enables us to help you meet your goals and compete more effectively.</a:t>
            </a:r>
          </a:p>
          <a:p>
            <a:endParaRPr lang="en-US" sz="800" dirty="0" smtClean="0">
              <a:solidFill>
                <a:srgbClr val="646464"/>
              </a:solidFill>
              <a:latin typeface="Arial" panose="020B0604020202020204" pitchFamily="34" charset="0"/>
              <a:cs typeface="Arial" panose="020B0604020202020204" pitchFamily="34" charset="0"/>
            </a:endParaRPr>
          </a:p>
          <a:p>
            <a:r>
              <a:rPr lang="en-US" sz="800" dirty="0" smtClean="0">
                <a:solidFill>
                  <a:srgbClr val="646464"/>
                </a:solidFill>
                <a:latin typeface="Arial" panose="020B0604020202020204" pitchFamily="34" charset="0"/>
                <a:cs typeface="Arial" panose="020B0604020202020204" pitchFamily="34" charset="0"/>
              </a:rPr>
              <a:t>© 2015 </a:t>
            </a:r>
            <a:r>
              <a:rPr lang="en-US" sz="800" dirty="0">
                <a:solidFill>
                  <a:srgbClr val="646464"/>
                </a:solidFill>
                <a:latin typeface="Arial" panose="020B0604020202020204" pitchFamily="34" charset="0"/>
                <a:cs typeface="Arial" panose="020B0604020202020204" pitchFamily="34" charset="0"/>
              </a:rPr>
              <a:t>EYGM Limited.</a:t>
            </a:r>
            <a:br>
              <a:rPr lang="en-US" sz="800" dirty="0">
                <a:solidFill>
                  <a:srgbClr val="646464"/>
                </a:solidFill>
                <a:latin typeface="Arial" panose="020B0604020202020204" pitchFamily="34" charset="0"/>
                <a:cs typeface="Arial" panose="020B0604020202020204" pitchFamily="34" charset="0"/>
              </a:rPr>
            </a:br>
            <a:r>
              <a:rPr lang="en-US" sz="800" dirty="0">
                <a:solidFill>
                  <a:srgbClr val="646464"/>
                </a:solidFill>
                <a:latin typeface="Arial" panose="020B0604020202020204" pitchFamily="34" charset="0"/>
                <a:cs typeface="Arial" panose="020B0604020202020204" pitchFamily="34" charset="0"/>
              </a:rPr>
              <a:t>All Rights Reserved.</a:t>
            </a:r>
          </a:p>
          <a:p>
            <a:endParaRPr lang="en-US" sz="800" dirty="0">
              <a:solidFill>
                <a:srgbClr val="646464"/>
              </a:solidFill>
              <a:latin typeface="Arial" panose="020B0604020202020204" pitchFamily="34" charset="0"/>
              <a:cs typeface="Arial" panose="020B0604020202020204" pitchFamily="34" charset="0"/>
            </a:endParaRPr>
          </a:p>
          <a:p>
            <a:r>
              <a:rPr lang="en-US" sz="800" dirty="0">
                <a:solidFill>
                  <a:srgbClr val="646464"/>
                </a:solidFill>
                <a:latin typeface="Arial" panose="020B0604020202020204" pitchFamily="34" charset="0"/>
                <a:cs typeface="Arial" panose="020B0604020202020204" pitchFamily="34" charset="0"/>
              </a:rPr>
              <a:t>1512-1782583</a:t>
            </a:r>
          </a:p>
          <a:p>
            <a:r>
              <a:rPr lang="en-US" sz="800" dirty="0" smtClean="0">
                <a:solidFill>
                  <a:srgbClr val="646464"/>
                </a:solidFill>
                <a:latin typeface="Arial" panose="020B0604020202020204" pitchFamily="34" charset="0"/>
                <a:cs typeface="Arial" panose="020B0604020202020204" pitchFamily="34" charset="0"/>
              </a:rPr>
              <a:t>ED </a:t>
            </a:r>
            <a:r>
              <a:rPr lang="en-US" sz="800" dirty="0">
                <a:solidFill>
                  <a:srgbClr val="646464"/>
                </a:solidFill>
                <a:latin typeface="Arial" panose="020B0604020202020204" pitchFamily="34" charset="0"/>
                <a:cs typeface="Arial" panose="020B0604020202020204" pitchFamily="34" charset="0"/>
              </a:rPr>
              <a:t>1116</a:t>
            </a:r>
            <a:endParaRPr lang="en-US" sz="800" dirty="0" smtClean="0">
              <a:solidFill>
                <a:srgbClr val="646464"/>
              </a:solidFill>
              <a:latin typeface="Arial" panose="020B0604020202020204" pitchFamily="34" charset="0"/>
              <a:cs typeface="Arial" panose="020B0604020202020204" pitchFamily="34" charset="0"/>
            </a:endParaRPr>
          </a:p>
          <a:p>
            <a:endParaRPr lang="en-US" sz="800" dirty="0" smtClean="0">
              <a:solidFill>
                <a:srgbClr val="646464"/>
              </a:solidFill>
              <a:latin typeface="Arial" panose="020B0604020202020204" pitchFamily="34" charset="0"/>
              <a:cs typeface="Arial" panose="020B0604020202020204" pitchFamily="34" charset="0"/>
            </a:endParaRPr>
          </a:p>
          <a:p>
            <a:r>
              <a:rPr lang="en-IN" sz="600" dirty="0">
                <a:solidFill>
                  <a:srgbClr val="646464"/>
                </a:solidFill>
                <a:latin typeface="Arial" panose="020B0604020202020204" pitchFamily="34" charset="0"/>
                <a:cs typeface="Arial" panose="020B0604020202020204" pitchFamily="34" charset="0"/>
              </a:rPr>
              <a:t>This material has been prepared for general informational purposes only and is not intended </a:t>
            </a:r>
            <a:r>
              <a:rPr lang="en-IN" sz="600" dirty="0" smtClean="0">
                <a:solidFill>
                  <a:srgbClr val="646464"/>
                </a:solidFill>
                <a:latin typeface="Arial" panose="020B0604020202020204" pitchFamily="34" charset="0"/>
                <a:cs typeface="Arial" panose="020B0604020202020204" pitchFamily="34" charset="0"/>
              </a:rPr>
              <a:t>to be </a:t>
            </a:r>
            <a:r>
              <a:rPr lang="en-IN" sz="600" dirty="0">
                <a:solidFill>
                  <a:srgbClr val="646464"/>
                </a:solidFill>
                <a:latin typeface="Arial" panose="020B0604020202020204" pitchFamily="34" charset="0"/>
                <a:cs typeface="Arial" panose="020B0604020202020204" pitchFamily="34" charset="0"/>
              </a:rPr>
              <a:t>relied upon as accounting, </a:t>
            </a:r>
            <a:r>
              <a:rPr lang="en-IN" sz="600" dirty="0" smtClean="0">
                <a:solidFill>
                  <a:srgbClr val="646464"/>
                </a:solidFill>
                <a:latin typeface="Arial" panose="020B0604020202020204" pitchFamily="34" charset="0"/>
                <a:cs typeface="Arial" panose="020B0604020202020204" pitchFamily="34" charset="0"/>
              </a:rPr>
              <a:t>tax </a:t>
            </a:r>
            <a:r>
              <a:rPr lang="en-IN" sz="600" dirty="0">
                <a:solidFill>
                  <a:srgbClr val="646464"/>
                </a:solidFill>
                <a:latin typeface="Arial" panose="020B0604020202020204" pitchFamily="34" charset="0"/>
                <a:cs typeface="Arial" panose="020B0604020202020204" pitchFamily="34" charset="0"/>
              </a:rPr>
              <a:t>or other professional advice. Please refer to your advisors </a:t>
            </a:r>
            <a:r>
              <a:rPr lang="en-IN" sz="600" dirty="0" smtClean="0">
                <a:solidFill>
                  <a:srgbClr val="646464"/>
                </a:solidFill>
                <a:latin typeface="Arial" panose="020B0604020202020204" pitchFamily="34" charset="0"/>
                <a:cs typeface="Arial" panose="020B0604020202020204" pitchFamily="34" charset="0"/>
              </a:rPr>
              <a:t>for specific </a:t>
            </a:r>
            <a:r>
              <a:rPr lang="en-IN" sz="600" dirty="0">
                <a:solidFill>
                  <a:srgbClr val="646464"/>
                </a:solidFill>
                <a:latin typeface="Arial" panose="020B0604020202020204" pitchFamily="34" charset="0"/>
                <a:cs typeface="Arial" panose="020B0604020202020204" pitchFamily="34" charset="0"/>
              </a:rPr>
              <a:t>advice.</a:t>
            </a:r>
          </a:p>
          <a:p>
            <a:endParaRPr lang="en-IN" sz="600" dirty="0" smtClean="0">
              <a:solidFill>
                <a:srgbClr val="646464"/>
              </a:solidFill>
              <a:latin typeface="Arial" panose="020B0604020202020204" pitchFamily="34" charset="0"/>
              <a:cs typeface="Arial" panose="020B0604020202020204" pitchFamily="34" charset="0"/>
            </a:endParaRPr>
          </a:p>
          <a:p>
            <a:r>
              <a:rPr lang="en-US" sz="1000" dirty="0">
                <a:solidFill>
                  <a:srgbClr val="646464"/>
                </a:solidFill>
                <a:latin typeface="Arial" panose="020B0604020202020204" pitchFamily="34" charset="0"/>
                <a:cs typeface="Arial" panose="020B0604020202020204" pitchFamily="34" charset="0"/>
              </a:rPr>
              <a:t>ey.com/bankingtalent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en-IN" dirty="0">
                <a:solidFill>
                  <a:srgbClr val="646464"/>
                </a:solidFill>
                <a:latin typeface="+mj-lt"/>
              </a:rPr>
              <a:t>Think about the future. </a:t>
            </a:r>
            <a:r>
              <a:rPr lang="en-IN" dirty="0" smtClean="0">
                <a:solidFill>
                  <a:srgbClr val="646464"/>
                </a:solidFill>
                <a:latin typeface="+mj-lt"/>
              </a:rPr>
              <a:t/>
            </a:r>
            <a:br>
              <a:rPr lang="en-IN" dirty="0" smtClean="0">
                <a:solidFill>
                  <a:srgbClr val="646464"/>
                </a:solidFill>
                <a:latin typeface="+mj-lt"/>
              </a:rPr>
            </a:br>
            <a:r>
              <a:rPr lang="en-IN" dirty="0" smtClean="0">
                <a:solidFill>
                  <a:srgbClr val="646464"/>
                </a:solidFill>
                <a:latin typeface="+mj-lt"/>
              </a:rPr>
              <a:t>How </a:t>
            </a:r>
            <a:r>
              <a:rPr lang="en-IN" dirty="0">
                <a:solidFill>
                  <a:srgbClr val="646464"/>
                </a:solidFill>
                <a:latin typeface="+mj-lt"/>
              </a:rPr>
              <a:t>do you define a leading bank?</a:t>
            </a:r>
          </a:p>
        </p:txBody>
      </p:sp>
      <p:sp>
        <p:nvSpPr>
          <p:cNvPr id="3" name="object 3"/>
          <p:cNvSpPr txBox="1"/>
          <p:nvPr/>
        </p:nvSpPr>
        <p:spPr>
          <a:xfrm>
            <a:off x="449355" y="1418664"/>
            <a:ext cx="8253319" cy="1477328"/>
          </a:xfrm>
          <a:prstGeom prst="rect">
            <a:avLst/>
          </a:prstGeom>
        </p:spPr>
        <p:txBody>
          <a:bodyPr vert="horz" wrap="square" lIns="0" tIns="0" rIns="0" bIns="0" rtlCol="0">
            <a:spAutoFit/>
          </a:bodyPr>
          <a:lstStyle/>
          <a:p>
            <a:pPr marL="11206">
              <a:spcAft>
                <a:spcPts val="600"/>
              </a:spcAft>
            </a:pPr>
            <a:r>
              <a:rPr sz="1600" dirty="0">
                <a:solidFill>
                  <a:srgbClr val="646464"/>
                </a:solidFill>
                <a:latin typeface="+mj-lt"/>
                <a:cs typeface="Arial" panose="020B0604020202020204" pitchFamily="34" charset="0"/>
              </a:rPr>
              <a:t>Are banks focused on improving financial KPIs or cultural attributes?</a:t>
            </a:r>
          </a:p>
          <a:p>
            <a:pPr marL="296957" indent="-285750">
              <a:spcAft>
                <a:spcPts val="600"/>
              </a:spcAft>
              <a:buClr>
                <a:srgbClr val="FFE600"/>
              </a:buClr>
              <a:buSzPct val="70000"/>
              <a:buFont typeface="Arial" panose="020B0604020202020204" pitchFamily="34" charset="0"/>
              <a:buChar char="►"/>
              <a:tabLst>
                <a:tab pos="160813" algn="l"/>
              </a:tabLst>
            </a:pPr>
            <a:r>
              <a:rPr sz="1400" dirty="0">
                <a:solidFill>
                  <a:srgbClr val="646464"/>
                </a:solidFill>
                <a:latin typeface="+mj-lt"/>
                <a:cs typeface="Arial" panose="020B0604020202020204" pitchFamily="34" charset="0"/>
              </a:rPr>
              <a:t>Earnings numbers vs. ethos</a:t>
            </a:r>
          </a:p>
          <a:p>
            <a:pPr marL="296957" indent="-285750">
              <a:spcAft>
                <a:spcPts val="1200"/>
              </a:spcAft>
              <a:buClr>
                <a:srgbClr val="FFE600"/>
              </a:buClr>
              <a:buSzPct val="70000"/>
              <a:buFont typeface="Arial" panose="020B0604020202020204" pitchFamily="34" charset="0"/>
              <a:buChar char="►"/>
              <a:tabLst>
                <a:tab pos="160813" algn="l"/>
              </a:tabLst>
            </a:pPr>
            <a:r>
              <a:rPr sz="1400" dirty="0">
                <a:solidFill>
                  <a:srgbClr val="646464"/>
                </a:solidFill>
                <a:latin typeface="+mj-lt"/>
                <a:cs typeface="Arial" panose="020B0604020202020204" pitchFamily="34" charset="0"/>
              </a:rPr>
              <a:t>Compliance vs. customer connections</a:t>
            </a:r>
          </a:p>
          <a:p>
            <a:pPr marL="11206">
              <a:spcAft>
                <a:spcPts val="600"/>
              </a:spcAft>
            </a:pPr>
            <a:r>
              <a:rPr sz="1600" dirty="0">
                <a:solidFill>
                  <a:srgbClr val="646464"/>
                </a:solidFill>
                <a:latin typeface="+mj-lt"/>
                <a:cs typeface="Arial" panose="020B0604020202020204" pitchFamily="34" charset="0"/>
              </a:rPr>
              <a:t>Challenged by low ROEs, banks are adapting their strategies and changing </a:t>
            </a:r>
            <a:r>
              <a:rPr sz="1600" dirty="0" smtClean="0">
                <a:solidFill>
                  <a:srgbClr val="646464"/>
                </a:solidFill>
                <a:latin typeface="+mj-lt"/>
                <a:cs typeface="Arial" panose="020B0604020202020204" pitchFamily="34" charset="0"/>
              </a:rPr>
              <a:t>their</a:t>
            </a:r>
            <a:r>
              <a:rPr lang="en-US" sz="1600" dirty="0" smtClean="0">
                <a:solidFill>
                  <a:srgbClr val="646464"/>
                </a:solidFill>
                <a:latin typeface="+mj-lt"/>
                <a:cs typeface="Arial" panose="020B0604020202020204" pitchFamily="34" charset="0"/>
              </a:rPr>
              <a:t/>
            </a:r>
            <a:br>
              <a:rPr lang="en-US" sz="1600" dirty="0" smtClean="0">
                <a:solidFill>
                  <a:srgbClr val="646464"/>
                </a:solidFill>
                <a:latin typeface="+mj-lt"/>
                <a:cs typeface="Arial" panose="020B0604020202020204" pitchFamily="34" charset="0"/>
              </a:rPr>
            </a:br>
            <a:r>
              <a:rPr sz="1600" dirty="0" smtClean="0">
                <a:solidFill>
                  <a:srgbClr val="646464"/>
                </a:solidFill>
                <a:latin typeface="+mj-lt"/>
                <a:cs typeface="Arial" panose="020B0604020202020204" pitchFamily="34" charset="0"/>
              </a:rPr>
              <a:t>business </a:t>
            </a:r>
            <a:r>
              <a:rPr sz="1600" dirty="0">
                <a:solidFill>
                  <a:srgbClr val="646464"/>
                </a:solidFill>
                <a:latin typeface="+mj-lt"/>
                <a:cs typeface="Arial" panose="020B0604020202020204" pitchFamily="34" charset="0"/>
              </a:rPr>
              <a:t>models.</a:t>
            </a:r>
          </a:p>
        </p:txBody>
      </p:sp>
      <p:sp>
        <p:nvSpPr>
          <p:cNvPr id="5" name="object 5"/>
          <p:cNvSpPr txBox="1"/>
          <p:nvPr/>
        </p:nvSpPr>
        <p:spPr>
          <a:xfrm>
            <a:off x="995837" y="3199000"/>
            <a:ext cx="1816474" cy="190052"/>
          </a:xfrm>
          <a:prstGeom prst="rect">
            <a:avLst/>
          </a:prstGeom>
        </p:spPr>
        <p:txBody>
          <a:bodyPr vert="horz" wrap="square" lIns="0" tIns="0" rIns="0" bIns="0" rtlCol="0">
            <a:spAutoFit/>
          </a:bodyPr>
          <a:lstStyle/>
          <a:p>
            <a:pPr marL="11206"/>
            <a:r>
              <a:rPr sz="1200" dirty="0">
                <a:solidFill>
                  <a:srgbClr val="646464"/>
                </a:solidFill>
                <a:latin typeface="+mj-lt"/>
                <a:cs typeface="Arial" panose="020B0604020202020204" pitchFamily="34" charset="0"/>
              </a:rPr>
              <a:t>Return on average equity</a:t>
            </a:r>
          </a:p>
        </p:txBody>
      </p:sp>
      <p:sp>
        <p:nvSpPr>
          <p:cNvPr id="6" name="object 6"/>
          <p:cNvSpPr txBox="1"/>
          <p:nvPr/>
        </p:nvSpPr>
        <p:spPr>
          <a:xfrm>
            <a:off x="6710210" y="3199001"/>
            <a:ext cx="1871943" cy="538609"/>
          </a:xfrm>
          <a:prstGeom prst="rect">
            <a:avLst/>
          </a:prstGeom>
        </p:spPr>
        <p:txBody>
          <a:bodyPr vert="horz" wrap="square" lIns="0" tIns="0" rIns="0" bIns="0" rtlCol="0">
            <a:spAutoFit/>
          </a:bodyPr>
          <a:lstStyle/>
          <a:p>
            <a:pPr marL="11206" marR="4483" indent="-560">
              <a:lnSpc>
                <a:spcPts val="1412"/>
              </a:lnSpc>
            </a:pPr>
            <a:r>
              <a:rPr sz="1200" dirty="0">
                <a:solidFill>
                  <a:srgbClr val="646464"/>
                </a:solidFill>
                <a:latin typeface="+mj-lt"/>
                <a:cs typeface="Arial" panose="020B0604020202020204" pitchFamily="34" charset="0"/>
              </a:rPr>
              <a:t>Banks planning to expand equities (market making &amp; proprietary trading)</a:t>
            </a:r>
          </a:p>
        </p:txBody>
      </p:sp>
      <p:sp>
        <p:nvSpPr>
          <p:cNvPr id="7" name="object 7"/>
          <p:cNvSpPr txBox="1"/>
          <p:nvPr/>
        </p:nvSpPr>
        <p:spPr>
          <a:xfrm>
            <a:off x="4228757" y="3199000"/>
            <a:ext cx="1564901" cy="538609"/>
          </a:xfrm>
          <a:prstGeom prst="rect">
            <a:avLst/>
          </a:prstGeom>
        </p:spPr>
        <p:txBody>
          <a:bodyPr vert="horz" wrap="square" lIns="0" tIns="0" rIns="0" bIns="0" rtlCol="0">
            <a:spAutoFit/>
          </a:bodyPr>
          <a:lstStyle/>
          <a:p>
            <a:pPr marL="11206" marR="4483" indent="-560">
              <a:lnSpc>
                <a:spcPts val="1412"/>
              </a:lnSpc>
            </a:pPr>
            <a:r>
              <a:rPr sz="1200" dirty="0">
                <a:solidFill>
                  <a:srgbClr val="646464"/>
                </a:solidFill>
                <a:latin typeface="+mj-lt"/>
                <a:cs typeface="Arial" panose="020B0604020202020204" pitchFamily="34" charset="0"/>
              </a:rPr>
              <a:t>Major global banks planning to shrink infrastructure finance</a:t>
            </a:r>
          </a:p>
        </p:txBody>
      </p:sp>
      <p:sp>
        <p:nvSpPr>
          <p:cNvPr id="11" name="object 11"/>
          <p:cNvSpPr txBox="1"/>
          <p:nvPr/>
        </p:nvSpPr>
        <p:spPr>
          <a:xfrm>
            <a:off x="447675" y="5367248"/>
            <a:ext cx="3678212" cy="107722"/>
          </a:xfrm>
          <a:prstGeom prst="rect">
            <a:avLst/>
          </a:prstGeom>
        </p:spPr>
        <p:txBody>
          <a:bodyPr vert="horz" wrap="square" lIns="0" tIns="0" rIns="0" bIns="0" rtlCol="0">
            <a:spAutoFit/>
          </a:bodyPr>
          <a:lstStyle/>
          <a:p>
            <a:r>
              <a:rPr sz="700" dirty="0">
                <a:solidFill>
                  <a:srgbClr val="646464"/>
                </a:solidFill>
                <a:latin typeface="+mj-lt"/>
                <a:cs typeface="Arial" panose="020B0604020202020204" pitchFamily="34" charset="0"/>
              </a:rPr>
              <a:t>Source: SNL Financial, IMF Global Financial Stability Report, October 2014, EY </a:t>
            </a:r>
            <a:r>
              <a:rPr sz="700" dirty="0" smtClean="0">
                <a:solidFill>
                  <a:srgbClr val="646464"/>
                </a:solidFill>
                <a:latin typeface="+mj-lt"/>
                <a:cs typeface="Arial" panose="020B0604020202020204" pitchFamily="34" charset="0"/>
              </a:rPr>
              <a:t>analysis</a:t>
            </a:r>
            <a:endParaRPr sz="700" dirty="0">
              <a:solidFill>
                <a:srgbClr val="646464"/>
              </a:solidFill>
              <a:latin typeface="+mj-lt"/>
              <a:cs typeface="Arial" panose="020B0604020202020204" pitchFamily="34" charset="0"/>
            </a:endParaRPr>
          </a:p>
        </p:txBody>
      </p:sp>
      <p:sp>
        <p:nvSpPr>
          <p:cNvPr id="12" name="object 12"/>
          <p:cNvSpPr/>
          <p:nvPr/>
        </p:nvSpPr>
        <p:spPr>
          <a:xfrm>
            <a:off x="4653187" y="3733913"/>
            <a:ext cx="1309407" cy="395007"/>
          </a:xfrm>
          <a:custGeom>
            <a:avLst/>
            <a:gdLst/>
            <a:ahLst/>
            <a:cxnLst/>
            <a:rect l="l" t="t" r="r" b="b"/>
            <a:pathLst>
              <a:path w="1483995" h="447675">
                <a:moveTo>
                  <a:pt x="617715" y="391096"/>
                </a:moveTo>
                <a:lnTo>
                  <a:pt x="387438" y="391096"/>
                </a:lnTo>
                <a:lnTo>
                  <a:pt x="387438" y="447192"/>
                </a:lnTo>
                <a:lnTo>
                  <a:pt x="617715" y="447192"/>
                </a:lnTo>
                <a:lnTo>
                  <a:pt x="617715" y="391096"/>
                </a:lnTo>
                <a:close/>
              </a:path>
              <a:path w="1483995" h="447675">
                <a:moveTo>
                  <a:pt x="1410868" y="391096"/>
                </a:moveTo>
                <a:lnTo>
                  <a:pt x="1381620" y="391096"/>
                </a:lnTo>
                <a:lnTo>
                  <a:pt x="1381620" y="447192"/>
                </a:lnTo>
                <a:lnTo>
                  <a:pt x="1410868" y="447192"/>
                </a:lnTo>
                <a:lnTo>
                  <a:pt x="1410868" y="391096"/>
                </a:lnTo>
                <a:close/>
              </a:path>
              <a:path w="1483995" h="447675">
                <a:moveTo>
                  <a:pt x="617715" y="201041"/>
                </a:moveTo>
                <a:lnTo>
                  <a:pt x="387438" y="201041"/>
                </a:lnTo>
                <a:lnTo>
                  <a:pt x="387438" y="296062"/>
                </a:lnTo>
                <a:lnTo>
                  <a:pt x="58470" y="296062"/>
                </a:lnTo>
                <a:lnTo>
                  <a:pt x="0" y="391096"/>
                </a:lnTo>
                <a:lnTo>
                  <a:pt x="1483969" y="391096"/>
                </a:lnTo>
                <a:lnTo>
                  <a:pt x="1450237" y="336270"/>
                </a:lnTo>
                <a:lnTo>
                  <a:pt x="500748" y="336270"/>
                </a:lnTo>
                <a:lnTo>
                  <a:pt x="500748" y="233934"/>
                </a:lnTo>
                <a:lnTo>
                  <a:pt x="617715" y="233934"/>
                </a:lnTo>
                <a:lnTo>
                  <a:pt x="617715" y="201041"/>
                </a:lnTo>
                <a:close/>
              </a:path>
              <a:path w="1483995" h="447675">
                <a:moveTo>
                  <a:pt x="617715" y="233934"/>
                </a:moveTo>
                <a:lnTo>
                  <a:pt x="577507" y="233934"/>
                </a:lnTo>
                <a:lnTo>
                  <a:pt x="577507" y="336270"/>
                </a:lnTo>
                <a:lnTo>
                  <a:pt x="1450237" y="336270"/>
                </a:lnTo>
                <a:lnTo>
                  <a:pt x="1425498" y="296062"/>
                </a:lnTo>
                <a:lnTo>
                  <a:pt x="617715" y="296062"/>
                </a:lnTo>
                <a:lnTo>
                  <a:pt x="617715" y="233934"/>
                </a:lnTo>
                <a:close/>
              </a:path>
              <a:path w="1483995" h="447675">
                <a:moveTo>
                  <a:pt x="529983" y="0"/>
                </a:moveTo>
                <a:lnTo>
                  <a:pt x="484289" y="0"/>
                </a:lnTo>
                <a:lnTo>
                  <a:pt x="481418" y="10617"/>
                </a:lnTo>
                <a:lnTo>
                  <a:pt x="111036" y="296062"/>
                </a:lnTo>
                <a:lnTo>
                  <a:pt x="158965" y="296062"/>
                </a:lnTo>
                <a:lnTo>
                  <a:pt x="468769" y="57302"/>
                </a:lnTo>
                <a:lnTo>
                  <a:pt x="543097" y="57302"/>
                </a:lnTo>
                <a:lnTo>
                  <a:pt x="541058" y="48387"/>
                </a:lnTo>
                <a:lnTo>
                  <a:pt x="619492" y="48387"/>
                </a:lnTo>
                <a:lnTo>
                  <a:pt x="533120" y="13677"/>
                </a:lnTo>
                <a:lnTo>
                  <a:pt x="529983" y="0"/>
                </a:lnTo>
                <a:close/>
              </a:path>
              <a:path w="1483995" h="447675">
                <a:moveTo>
                  <a:pt x="619492" y="48387"/>
                </a:moveTo>
                <a:lnTo>
                  <a:pt x="541058" y="48387"/>
                </a:lnTo>
                <a:lnTo>
                  <a:pt x="1157414" y="296062"/>
                </a:lnTo>
                <a:lnTo>
                  <a:pt x="1235824" y="296062"/>
                </a:lnTo>
                <a:lnTo>
                  <a:pt x="619492" y="48387"/>
                </a:lnTo>
                <a:close/>
              </a:path>
              <a:path w="1483995" h="447675">
                <a:moveTo>
                  <a:pt x="543097" y="57302"/>
                </a:moveTo>
                <a:lnTo>
                  <a:pt x="468769" y="57302"/>
                </a:lnTo>
                <a:lnTo>
                  <a:pt x="429780" y="201041"/>
                </a:lnTo>
                <a:lnTo>
                  <a:pt x="575983" y="201041"/>
                </a:lnTo>
                <a:lnTo>
                  <a:pt x="543097" y="57302"/>
                </a:lnTo>
                <a:close/>
              </a:path>
            </a:pathLst>
          </a:custGeom>
          <a:solidFill>
            <a:srgbClr val="E0E0E0"/>
          </a:solidFill>
        </p:spPr>
        <p:txBody>
          <a:bodyPr wrap="square" lIns="0" tIns="0" rIns="0" bIns="0" rtlCol="0"/>
          <a:lstStyle/>
          <a:p>
            <a:endParaRPr sz="1425" dirty="0">
              <a:solidFill>
                <a:srgbClr val="646464"/>
              </a:solidFill>
              <a:latin typeface="+mj-lt"/>
            </a:endParaRPr>
          </a:p>
        </p:txBody>
      </p:sp>
      <p:sp>
        <p:nvSpPr>
          <p:cNvPr id="13" name="object 13"/>
          <p:cNvSpPr/>
          <p:nvPr/>
        </p:nvSpPr>
        <p:spPr>
          <a:xfrm>
            <a:off x="4951507" y="5069110"/>
            <a:ext cx="290793" cy="67796"/>
          </a:xfrm>
          <a:custGeom>
            <a:avLst/>
            <a:gdLst/>
            <a:ahLst/>
            <a:cxnLst/>
            <a:rect l="l" t="t" r="r" b="b"/>
            <a:pathLst>
              <a:path w="329564" h="76835">
                <a:moveTo>
                  <a:pt x="328968" y="0"/>
                </a:moveTo>
                <a:lnTo>
                  <a:pt x="0" y="0"/>
                </a:lnTo>
                <a:lnTo>
                  <a:pt x="0" y="76746"/>
                </a:lnTo>
                <a:lnTo>
                  <a:pt x="328968" y="76746"/>
                </a:lnTo>
                <a:lnTo>
                  <a:pt x="328968" y="0"/>
                </a:lnTo>
                <a:close/>
              </a:path>
            </a:pathLst>
          </a:custGeom>
          <a:solidFill>
            <a:srgbClr val="808285"/>
          </a:solidFill>
        </p:spPr>
        <p:txBody>
          <a:bodyPr wrap="square" lIns="0" tIns="0" rIns="0" bIns="0" rtlCol="0"/>
          <a:lstStyle/>
          <a:p>
            <a:endParaRPr sz="1425" dirty="0">
              <a:solidFill>
                <a:srgbClr val="646464"/>
              </a:solidFill>
              <a:latin typeface="+mj-lt"/>
            </a:endParaRPr>
          </a:p>
        </p:txBody>
      </p:sp>
      <p:sp>
        <p:nvSpPr>
          <p:cNvPr id="14" name="object 14"/>
          <p:cNvSpPr/>
          <p:nvPr/>
        </p:nvSpPr>
        <p:spPr>
          <a:xfrm>
            <a:off x="5028906" y="4153175"/>
            <a:ext cx="135591" cy="916081"/>
          </a:xfrm>
          <a:custGeom>
            <a:avLst/>
            <a:gdLst/>
            <a:ahLst/>
            <a:cxnLst/>
            <a:rect l="l" t="t" r="r" b="b"/>
            <a:pathLst>
              <a:path w="153670" h="1038225">
                <a:moveTo>
                  <a:pt x="153517" y="0"/>
                </a:moveTo>
                <a:lnTo>
                  <a:pt x="0" y="0"/>
                </a:lnTo>
                <a:lnTo>
                  <a:pt x="0" y="1038059"/>
                </a:lnTo>
                <a:lnTo>
                  <a:pt x="153517" y="1038059"/>
                </a:lnTo>
                <a:lnTo>
                  <a:pt x="153517" y="0"/>
                </a:lnTo>
                <a:close/>
              </a:path>
            </a:pathLst>
          </a:custGeom>
          <a:solidFill>
            <a:srgbClr val="808080"/>
          </a:solidFill>
        </p:spPr>
        <p:txBody>
          <a:bodyPr wrap="square" lIns="0" tIns="0" rIns="0" bIns="0" rtlCol="0"/>
          <a:lstStyle/>
          <a:p>
            <a:endParaRPr sz="1425" dirty="0">
              <a:solidFill>
                <a:srgbClr val="646464"/>
              </a:solidFill>
              <a:latin typeface="+mj-lt"/>
            </a:endParaRPr>
          </a:p>
        </p:txBody>
      </p:sp>
      <p:sp>
        <p:nvSpPr>
          <p:cNvPr id="15" name="object 15"/>
          <p:cNvSpPr/>
          <p:nvPr/>
        </p:nvSpPr>
        <p:spPr>
          <a:xfrm>
            <a:off x="4995041" y="4140831"/>
            <a:ext cx="203386" cy="0"/>
          </a:xfrm>
          <a:custGeom>
            <a:avLst/>
            <a:gdLst/>
            <a:ahLst/>
            <a:cxnLst/>
            <a:rect l="l" t="t" r="r" b="b"/>
            <a:pathLst>
              <a:path w="230504">
                <a:moveTo>
                  <a:pt x="0" y="0"/>
                </a:moveTo>
                <a:lnTo>
                  <a:pt x="230276" y="0"/>
                </a:lnTo>
              </a:path>
            </a:pathLst>
          </a:custGeom>
          <a:ln w="29248">
            <a:solidFill>
              <a:srgbClr val="808285"/>
            </a:solidFill>
          </a:ln>
        </p:spPr>
        <p:txBody>
          <a:bodyPr wrap="square" lIns="0" tIns="0" rIns="0" bIns="0" rtlCol="0"/>
          <a:lstStyle/>
          <a:p>
            <a:endParaRPr sz="1425" dirty="0">
              <a:solidFill>
                <a:srgbClr val="646464"/>
              </a:solidFill>
              <a:latin typeface="+mj-lt"/>
            </a:endParaRPr>
          </a:p>
        </p:txBody>
      </p:sp>
      <p:sp>
        <p:nvSpPr>
          <p:cNvPr id="16" name="object 16"/>
          <p:cNvSpPr/>
          <p:nvPr/>
        </p:nvSpPr>
        <p:spPr>
          <a:xfrm>
            <a:off x="5360074" y="5098130"/>
            <a:ext cx="1061197" cy="45943"/>
          </a:xfrm>
          <a:custGeom>
            <a:avLst/>
            <a:gdLst/>
            <a:ahLst/>
            <a:cxnLst/>
            <a:rect l="l" t="t" r="r" b="b"/>
            <a:pathLst>
              <a:path w="1202690" h="52070">
                <a:moveTo>
                  <a:pt x="1179395" y="0"/>
                </a:moveTo>
                <a:lnTo>
                  <a:pt x="22908" y="0"/>
                </a:lnTo>
                <a:lnTo>
                  <a:pt x="9361" y="3808"/>
                </a:lnTo>
                <a:lnTo>
                  <a:pt x="0" y="13751"/>
                </a:lnTo>
                <a:lnTo>
                  <a:pt x="445" y="31763"/>
                </a:lnTo>
                <a:lnTo>
                  <a:pt x="5733" y="43858"/>
                </a:lnTo>
                <a:lnTo>
                  <a:pt x="14539" y="50403"/>
                </a:lnTo>
                <a:lnTo>
                  <a:pt x="1179395" y="51892"/>
                </a:lnTo>
                <a:lnTo>
                  <a:pt x="1192950" y="48089"/>
                </a:lnTo>
                <a:lnTo>
                  <a:pt x="1202329" y="38160"/>
                </a:lnTo>
                <a:lnTo>
                  <a:pt x="1201887" y="20156"/>
                </a:lnTo>
                <a:lnTo>
                  <a:pt x="1196599" y="8057"/>
                </a:lnTo>
                <a:lnTo>
                  <a:pt x="1187796" y="1501"/>
                </a:lnTo>
                <a:lnTo>
                  <a:pt x="1179395" y="0"/>
                </a:lnTo>
                <a:close/>
              </a:path>
            </a:pathLst>
          </a:custGeom>
          <a:solidFill>
            <a:srgbClr val="808285"/>
          </a:solidFill>
        </p:spPr>
        <p:txBody>
          <a:bodyPr wrap="square" lIns="0" tIns="0" rIns="0" bIns="0" rtlCol="0"/>
          <a:lstStyle/>
          <a:p>
            <a:endParaRPr sz="1425" dirty="0">
              <a:solidFill>
                <a:srgbClr val="646464"/>
              </a:solidFill>
              <a:latin typeface="+mj-lt"/>
            </a:endParaRPr>
          </a:p>
        </p:txBody>
      </p:sp>
      <p:sp>
        <p:nvSpPr>
          <p:cNvPr id="17" name="object 17"/>
          <p:cNvSpPr/>
          <p:nvPr/>
        </p:nvSpPr>
        <p:spPr>
          <a:xfrm>
            <a:off x="5409372" y="4583740"/>
            <a:ext cx="959784" cy="481293"/>
          </a:xfrm>
          <a:custGeom>
            <a:avLst/>
            <a:gdLst/>
            <a:ahLst/>
            <a:cxnLst/>
            <a:rect l="l" t="t" r="r" b="b"/>
            <a:pathLst>
              <a:path w="1087754" h="545464">
                <a:moveTo>
                  <a:pt x="101511" y="0"/>
                </a:moveTo>
                <a:lnTo>
                  <a:pt x="87953" y="3804"/>
                </a:lnTo>
                <a:lnTo>
                  <a:pt x="78577" y="13735"/>
                </a:lnTo>
                <a:lnTo>
                  <a:pt x="79017" y="31736"/>
                </a:lnTo>
                <a:lnTo>
                  <a:pt x="84299" y="43838"/>
                </a:lnTo>
                <a:lnTo>
                  <a:pt x="93100" y="50400"/>
                </a:lnTo>
                <a:lnTo>
                  <a:pt x="109296" y="51904"/>
                </a:lnTo>
                <a:lnTo>
                  <a:pt x="109296" y="442836"/>
                </a:lnTo>
                <a:lnTo>
                  <a:pt x="101511" y="442836"/>
                </a:lnTo>
                <a:lnTo>
                  <a:pt x="87950" y="446635"/>
                </a:lnTo>
                <a:lnTo>
                  <a:pt x="78599" y="456535"/>
                </a:lnTo>
                <a:lnTo>
                  <a:pt x="78561" y="457711"/>
                </a:lnTo>
                <a:lnTo>
                  <a:pt x="78380" y="474294"/>
                </a:lnTo>
                <a:lnTo>
                  <a:pt x="82577" y="485623"/>
                </a:lnTo>
                <a:lnTo>
                  <a:pt x="89928" y="491965"/>
                </a:lnTo>
                <a:lnTo>
                  <a:pt x="25920" y="492975"/>
                </a:lnTo>
                <a:lnTo>
                  <a:pt x="12386" y="496787"/>
                </a:lnTo>
                <a:lnTo>
                  <a:pt x="3030" y="506739"/>
                </a:lnTo>
                <a:lnTo>
                  <a:pt x="0" y="518934"/>
                </a:lnTo>
                <a:lnTo>
                  <a:pt x="3800" y="532467"/>
                </a:lnTo>
                <a:lnTo>
                  <a:pt x="13734" y="541842"/>
                </a:lnTo>
                <a:lnTo>
                  <a:pt x="1064653" y="544880"/>
                </a:lnTo>
                <a:lnTo>
                  <a:pt x="1078192" y="541073"/>
                </a:lnTo>
                <a:lnTo>
                  <a:pt x="1087566" y="531133"/>
                </a:lnTo>
                <a:lnTo>
                  <a:pt x="1087120" y="513124"/>
                </a:lnTo>
                <a:lnTo>
                  <a:pt x="1081830" y="501025"/>
                </a:lnTo>
                <a:lnTo>
                  <a:pt x="1073029" y="494471"/>
                </a:lnTo>
                <a:lnTo>
                  <a:pt x="998321" y="492975"/>
                </a:lnTo>
                <a:lnTo>
                  <a:pt x="317360" y="492975"/>
                </a:lnTo>
                <a:lnTo>
                  <a:pt x="328064" y="485271"/>
                </a:lnTo>
                <a:lnTo>
                  <a:pt x="333617" y="473150"/>
                </a:lnTo>
                <a:lnTo>
                  <a:pt x="330657" y="457661"/>
                </a:lnTo>
                <a:lnTo>
                  <a:pt x="322263" y="447300"/>
                </a:lnTo>
                <a:lnTo>
                  <a:pt x="310209" y="442923"/>
                </a:lnTo>
                <a:lnTo>
                  <a:pt x="300278" y="442836"/>
                </a:lnTo>
                <a:lnTo>
                  <a:pt x="300278" y="51904"/>
                </a:lnTo>
                <a:lnTo>
                  <a:pt x="308076" y="51904"/>
                </a:lnTo>
                <a:lnTo>
                  <a:pt x="321587" y="48088"/>
                </a:lnTo>
                <a:lnTo>
                  <a:pt x="330949" y="38129"/>
                </a:lnTo>
                <a:lnTo>
                  <a:pt x="330494" y="20119"/>
                </a:lnTo>
                <a:lnTo>
                  <a:pt x="325193" y="8023"/>
                </a:lnTo>
                <a:lnTo>
                  <a:pt x="316389" y="1481"/>
                </a:lnTo>
                <a:lnTo>
                  <a:pt x="101511" y="0"/>
                </a:lnTo>
                <a:close/>
              </a:path>
              <a:path w="1087754" h="545464">
                <a:moveTo>
                  <a:pt x="442048" y="0"/>
                </a:moveTo>
                <a:lnTo>
                  <a:pt x="428483" y="3804"/>
                </a:lnTo>
                <a:lnTo>
                  <a:pt x="419106" y="13735"/>
                </a:lnTo>
                <a:lnTo>
                  <a:pt x="419545" y="31736"/>
                </a:lnTo>
                <a:lnTo>
                  <a:pt x="424830" y="43838"/>
                </a:lnTo>
                <a:lnTo>
                  <a:pt x="433622" y="50397"/>
                </a:lnTo>
                <a:lnTo>
                  <a:pt x="449808" y="51904"/>
                </a:lnTo>
                <a:lnTo>
                  <a:pt x="449808" y="442836"/>
                </a:lnTo>
                <a:lnTo>
                  <a:pt x="442048" y="442836"/>
                </a:lnTo>
                <a:lnTo>
                  <a:pt x="428480" y="446635"/>
                </a:lnTo>
                <a:lnTo>
                  <a:pt x="419122" y="456535"/>
                </a:lnTo>
                <a:lnTo>
                  <a:pt x="419090" y="457711"/>
                </a:lnTo>
                <a:lnTo>
                  <a:pt x="418907" y="474294"/>
                </a:lnTo>
                <a:lnTo>
                  <a:pt x="423104" y="485623"/>
                </a:lnTo>
                <a:lnTo>
                  <a:pt x="430449" y="491962"/>
                </a:lnTo>
                <a:lnTo>
                  <a:pt x="317360" y="492975"/>
                </a:lnTo>
                <a:lnTo>
                  <a:pt x="657834" y="492975"/>
                </a:lnTo>
                <a:lnTo>
                  <a:pt x="668569" y="485271"/>
                </a:lnTo>
                <a:lnTo>
                  <a:pt x="674138" y="473203"/>
                </a:lnTo>
                <a:lnTo>
                  <a:pt x="671195" y="457711"/>
                </a:lnTo>
                <a:lnTo>
                  <a:pt x="662807" y="447324"/>
                </a:lnTo>
                <a:lnTo>
                  <a:pt x="650769" y="442926"/>
                </a:lnTo>
                <a:lnTo>
                  <a:pt x="640803" y="442836"/>
                </a:lnTo>
                <a:lnTo>
                  <a:pt x="640803" y="51904"/>
                </a:lnTo>
                <a:lnTo>
                  <a:pt x="648601" y="51904"/>
                </a:lnTo>
                <a:lnTo>
                  <a:pt x="662104" y="48088"/>
                </a:lnTo>
                <a:lnTo>
                  <a:pt x="671476" y="38129"/>
                </a:lnTo>
                <a:lnTo>
                  <a:pt x="671019" y="20119"/>
                </a:lnTo>
                <a:lnTo>
                  <a:pt x="665708" y="8023"/>
                </a:lnTo>
                <a:lnTo>
                  <a:pt x="656918" y="1486"/>
                </a:lnTo>
                <a:lnTo>
                  <a:pt x="442048" y="0"/>
                </a:lnTo>
                <a:close/>
              </a:path>
              <a:path w="1087754" h="545464">
                <a:moveTo>
                  <a:pt x="782535" y="0"/>
                </a:moveTo>
                <a:lnTo>
                  <a:pt x="768995" y="3804"/>
                </a:lnTo>
                <a:lnTo>
                  <a:pt x="759609" y="13735"/>
                </a:lnTo>
                <a:lnTo>
                  <a:pt x="760051" y="31736"/>
                </a:lnTo>
                <a:lnTo>
                  <a:pt x="765341" y="43838"/>
                </a:lnTo>
                <a:lnTo>
                  <a:pt x="774148" y="50400"/>
                </a:lnTo>
                <a:lnTo>
                  <a:pt x="790295" y="51904"/>
                </a:lnTo>
                <a:lnTo>
                  <a:pt x="790295" y="442798"/>
                </a:lnTo>
                <a:lnTo>
                  <a:pt x="782535" y="442798"/>
                </a:lnTo>
                <a:lnTo>
                  <a:pt x="769001" y="446602"/>
                </a:lnTo>
                <a:lnTo>
                  <a:pt x="759616" y="456535"/>
                </a:lnTo>
                <a:lnTo>
                  <a:pt x="759416" y="474294"/>
                </a:lnTo>
                <a:lnTo>
                  <a:pt x="763611" y="485623"/>
                </a:lnTo>
                <a:lnTo>
                  <a:pt x="770933" y="491955"/>
                </a:lnTo>
                <a:lnTo>
                  <a:pt x="657834" y="492975"/>
                </a:lnTo>
                <a:lnTo>
                  <a:pt x="998321" y="492975"/>
                </a:lnTo>
                <a:lnTo>
                  <a:pt x="1009069" y="485271"/>
                </a:lnTo>
                <a:lnTo>
                  <a:pt x="1014667" y="473203"/>
                </a:lnTo>
                <a:lnTo>
                  <a:pt x="1011725" y="457711"/>
                </a:lnTo>
                <a:lnTo>
                  <a:pt x="1003356" y="447324"/>
                </a:lnTo>
                <a:lnTo>
                  <a:pt x="991328" y="442896"/>
                </a:lnTo>
                <a:lnTo>
                  <a:pt x="981303" y="442798"/>
                </a:lnTo>
                <a:lnTo>
                  <a:pt x="981303" y="51904"/>
                </a:lnTo>
                <a:lnTo>
                  <a:pt x="989063" y="51904"/>
                </a:lnTo>
                <a:lnTo>
                  <a:pt x="1002605" y="48088"/>
                </a:lnTo>
                <a:lnTo>
                  <a:pt x="1011983" y="38165"/>
                </a:lnTo>
                <a:lnTo>
                  <a:pt x="1011544" y="20162"/>
                </a:lnTo>
                <a:lnTo>
                  <a:pt x="1006254" y="8063"/>
                </a:lnTo>
                <a:lnTo>
                  <a:pt x="997457" y="1504"/>
                </a:lnTo>
                <a:lnTo>
                  <a:pt x="782535" y="0"/>
                </a:lnTo>
                <a:close/>
              </a:path>
            </a:pathLst>
          </a:custGeom>
          <a:solidFill>
            <a:srgbClr val="808080"/>
          </a:solidFill>
        </p:spPr>
        <p:txBody>
          <a:bodyPr wrap="square" lIns="0" tIns="0" rIns="0" bIns="0" rtlCol="0"/>
          <a:lstStyle/>
          <a:p>
            <a:endParaRPr sz="1425" dirty="0">
              <a:solidFill>
                <a:srgbClr val="646464"/>
              </a:solidFill>
              <a:latin typeface="+mj-lt"/>
            </a:endParaRPr>
          </a:p>
        </p:txBody>
      </p:sp>
      <p:sp>
        <p:nvSpPr>
          <p:cNvPr id="18" name="object 18"/>
          <p:cNvSpPr/>
          <p:nvPr/>
        </p:nvSpPr>
        <p:spPr>
          <a:xfrm>
            <a:off x="5399769" y="4128497"/>
            <a:ext cx="1017494" cy="405093"/>
          </a:xfrm>
          <a:custGeom>
            <a:avLst/>
            <a:gdLst/>
            <a:ahLst/>
            <a:cxnLst/>
            <a:rect l="l" t="t" r="r" b="b"/>
            <a:pathLst>
              <a:path w="1153159" h="459104">
                <a:moveTo>
                  <a:pt x="564733" y="0"/>
                </a:moveTo>
                <a:lnTo>
                  <a:pt x="535498" y="0"/>
                </a:lnTo>
                <a:lnTo>
                  <a:pt x="535498" y="114668"/>
                </a:lnTo>
                <a:lnTo>
                  <a:pt x="19040" y="390690"/>
                </a:lnTo>
                <a:lnTo>
                  <a:pt x="9173" y="398453"/>
                </a:lnTo>
                <a:lnTo>
                  <a:pt x="2675" y="408847"/>
                </a:lnTo>
                <a:lnTo>
                  <a:pt x="0" y="420819"/>
                </a:lnTo>
                <a:lnTo>
                  <a:pt x="5617" y="437399"/>
                </a:lnTo>
                <a:lnTo>
                  <a:pt x="13534" y="448999"/>
                </a:lnTo>
                <a:lnTo>
                  <a:pt x="23190" y="455989"/>
                </a:lnTo>
                <a:lnTo>
                  <a:pt x="34024" y="458739"/>
                </a:lnTo>
                <a:lnTo>
                  <a:pt x="39360" y="458673"/>
                </a:lnTo>
                <a:lnTo>
                  <a:pt x="1121857" y="361861"/>
                </a:lnTo>
                <a:lnTo>
                  <a:pt x="1152658" y="338095"/>
                </a:lnTo>
                <a:lnTo>
                  <a:pt x="1153170" y="322279"/>
                </a:lnTo>
                <a:lnTo>
                  <a:pt x="1149840" y="309421"/>
                </a:lnTo>
                <a:lnTo>
                  <a:pt x="1143264" y="299644"/>
                </a:lnTo>
                <a:lnTo>
                  <a:pt x="1134034" y="293069"/>
                </a:lnTo>
                <a:lnTo>
                  <a:pt x="566880" y="109550"/>
                </a:lnTo>
                <a:lnTo>
                  <a:pt x="565800" y="109448"/>
                </a:lnTo>
                <a:lnTo>
                  <a:pt x="564733" y="109194"/>
                </a:lnTo>
                <a:lnTo>
                  <a:pt x="564733" y="0"/>
                </a:lnTo>
                <a:close/>
              </a:path>
            </a:pathLst>
          </a:custGeom>
          <a:solidFill>
            <a:srgbClr val="808080"/>
          </a:solidFill>
        </p:spPr>
        <p:txBody>
          <a:bodyPr wrap="square" lIns="0" tIns="0" rIns="0" bIns="0" rtlCol="0"/>
          <a:lstStyle/>
          <a:p>
            <a:endParaRPr sz="1425" dirty="0">
              <a:solidFill>
                <a:srgbClr val="646464"/>
              </a:solidFill>
              <a:latin typeface="+mj-lt"/>
            </a:endParaRPr>
          </a:p>
        </p:txBody>
      </p:sp>
      <p:sp>
        <p:nvSpPr>
          <p:cNvPr id="19" name="object 19"/>
          <p:cNvSpPr txBox="1"/>
          <p:nvPr/>
        </p:nvSpPr>
        <p:spPr>
          <a:xfrm>
            <a:off x="3360644" y="4157893"/>
            <a:ext cx="1525681" cy="846386"/>
          </a:xfrm>
          <a:prstGeom prst="rect">
            <a:avLst/>
          </a:prstGeom>
        </p:spPr>
        <p:txBody>
          <a:bodyPr vert="horz" wrap="square" lIns="0" tIns="0" rIns="0" bIns="0" rtlCol="0">
            <a:spAutoFit/>
          </a:bodyPr>
          <a:lstStyle/>
          <a:p>
            <a:pPr marL="11206" algn="r">
              <a:lnSpc>
                <a:spcPts val="1112"/>
              </a:lnSpc>
            </a:pPr>
            <a:r>
              <a:rPr sz="1200" dirty="0">
                <a:solidFill>
                  <a:srgbClr val="646464"/>
                </a:solidFill>
                <a:latin typeface="+mj-lt"/>
                <a:cs typeface="Arial" panose="020B0604020202020204" pitchFamily="34" charset="0"/>
              </a:rPr>
              <a:t>Infrastructure ﬁnance</a:t>
            </a:r>
          </a:p>
          <a:p>
            <a:pPr marL="476836" algn="r">
              <a:lnSpc>
                <a:spcPts val="5453"/>
              </a:lnSpc>
            </a:pPr>
            <a:r>
              <a:rPr sz="4000" b="1" dirty="0">
                <a:solidFill>
                  <a:srgbClr val="646464"/>
                </a:solidFill>
                <a:latin typeface="+mj-lt"/>
                <a:cs typeface="Arial" panose="020B0604020202020204" pitchFamily="34" charset="0"/>
              </a:rPr>
              <a:t>71%</a:t>
            </a:r>
            <a:endParaRPr sz="4000" dirty="0">
              <a:solidFill>
                <a:srgbClr val="646464"/>
              </a:solidFill>
              <a:latin typeface="+mj-lt"/>
              <a:cs typeface="Arial" panose="020B0604020202020204" pitchFamily="34" charset="0"/>
            </a:endParaRPr>
          </a:p>
        </p:txBody>
      </p:sp>
      <p:sp>
        <p:nvSpPr>
          <p:cNvPr id="20" name="object 20"/>
          <p:cNvSpPr/>
          <p:nvPr/>
        </p:nvSpPr>
        <p:spPr>
          <a:xfrm>
            <a:off x="1573910" y="3596238"/>
            <a:ext cx="426944" cy="1488701"/>
          </a:xfrm>
          <a:custGeom>
            <a:avLst/>
            <a:gdLst/>
            <a:ahLst/>
            <a:cxnLst/>
            <a:rect l="l" t="t" r="r" b="b"/>
            <a:pathLst>
              <a:path w="483869" h="1687195">
                <a:moveTo>
                  <a:pt x="0" y="0"/>
                </a:moveTo>
                <a:lnTo>
                  <a:pt x="483412" y="0"/>
                </a:lnTo>
                <a:lnTo>
                  <a:pt x="483412" y="1686661"/>
                </a:lnTo>
                <a:lnTo>
                  <a:pt x="0" y="1686661"/>
                </a:lnTo>
                <a:lnTo>
                  <a:pt x="0" y="0"/>
                </a:lnTo>
                <a:close/>
              </a:path>
            </a:pathLst>
          </a:custGeom>
          <a:solidFill>
            <a:srgbClr val="808080"/>
          </a:solidFill>
        </p:spPr>
        <p:txBody>
          <a:bodyPr wrap="square" lIns="0" tIns="0" rIns="0" bIns="0" rtlCol="0"/>
          <a:lstStyle/>
          <a:p>
            <a:endParaRPr sz="1425" dirty="0">
              <a:solidFill>
                <a:srgbClr val="646464"/>
              </a:solidFill>
              <a:latin typeface="+mj-lt"/>
            </a:endParaRPr>
          </a:p>
        </p:txBody>
      </p:sp>
      <p:sp>
        <p:nvSpPr>
          <p:cNvPr id="21" name="object 21"/>
          <p:cNvSpPr/>
          <p:nvPr/>
        </p:nvSpPr>
        <p:spPr>
          <a:xfrm>
            <a:off x="2000463" y="4303384"/>
            <a:ext cx="426944" cy="781610"/>
          </a:xfrm>
          <a:custGeom>
            <a:avLst/>
            <a:gdLst/>
            <a:ahLst/>
            <a:cxnLst/>
            <a:rect l="l" t="t" r="r" b="b"/>
            <a:pathLst>
              <a:path w="483869" h="885825">
                <a:moveTo>
                  <a:pt x="0" y="0"/>
                </a:moveTo>
                <a:lnTo>
                  <a:pt x="483412" y="0"/>
                </a:lnTo>
                <a:lnTo>
                  <a:pt x="483412" y="885228"/>
                </a:lnTo>
                <a:lnTo>
                  <a:pt x="0" y="885228"/>
                </a:lnTo>
                <a:lnTo>
                  <a:pt x="0" y="0"/>
                </a:lnTo>
                <a:close/>
              </a:path>
            </a:pathLst>
          </a:custGeom>
          <a:solidFill>
            <a:srgbClr val="999999"/>
          </a:solidFill>
        </p:spPr>
        <p:txBody>
          <a:bodyPr wrap="square" lIns="0" tIns="0" rIns="0" bIns="0" rtlCol="0"/>
          <a:lstStyle/>
          <a:p>
            <a:endParaRPr sz="1425" dirty="0">
              <a:solidFill>
                <a:srgbClr val="646464"/>
              </a:solidFill>
              <a:latin typeface="+mj-lt"/>
            </a:endParaRPr>
          </a:p>
        </p:txBody>
      </p:sp>
      <p:sp>
        <p:nvSpPr>
          <p:cNvPr id="22" name="object 22"/>
          <p:cNvSpPr/>
          <p:nvPr/>
        </p:nvSpPr>
        <p:spPr>
          <a:xfrm>
            <a:off x="2427004" y="4214734"/>
            <a:ext cx="426944" cy="870137"/>
          </a:xfrm>
          <a:custGeom>
            <a:avLst/>
            <a:gdLst/>
            <a:ahLst/>
            <a:cxnLst/>
            <a:rect l="l" t="t" r="r" b="b"/>
            <a:pathLst>
              <a:path w="483869" h="986154">
                <a:moveTo>
                  <a:pt x="0" y="0"/>
                </a:moveTo>
                <a:lnTo>
                  <a:pt x="483412" y="0"/>
                </a:lnTo>
                <a:lnTo>
                  <a:pt x="483412" y="985710"/>
                </a:lnTo>
                <a:lnTo>
                  <a:pt x="0" y="985710"/>
                </a:lnTo>
                <a:lnTo>
                  <a:pt x="0" y="0"/>
                </a:lnTo>
                <a:close/>
              </a:path>
            </a:pathLst>
          </a:custGeom>
          <a:solidFill>
            <a:srgbClr val="FFE600"/>
          </a:solidFill>
        </p:spPr>
        <p:txBody>
          <a:bodyPr wrap="square" lIns="0" tIns="0" rIns="0" bIns="0" rtlCol="0"/>
          <a:lstStyle/>
          <a:p>
            <a:endParaRPr sz="1425" dirty="0">
              <a:solidFill>
                <a:srgbClr val="646464"/>
              </a:solidFill>
              <a:latin typeface="+mj-lt"/>
            </a:endParaRPr>
          </a:p>
        </p:txBody>
      </p:sp>
      <p:sp>
        <p:nvSpPr>
          <p:cNvPr id="23" name="object 23"/>
          <p:cNvSpPr txBox="1"/>
          <p:nvPr/>
        </p:nvSpPr>
        <p:spPr>
          <a:xfrm>
            <a:off x="2436526" y="4240251"/>
            <a:ext cx="411816" cy="169277"/>
          </a:xfrm>
          <a:prstGeom prst="rect">
            <a:avLst/>
          </a:prstGeom>
        </p:spPr>
        <p:txBody>
          <a:bodyPr vert="horz" wrap="square" lIns="0" tIns="0" rIns="0" bIns="0" rtlCol="0">
            <a:spAutoFit/>
          </a:bodyPr>
          <a:lstStyle/>
          <a:p>
            <a:pPr marL="11206"/>
            <a:r>
              <a:rPr sz="1100" dirty="0">
                <a:solidFill>
                  <a:srgbClr val="646464"/>
                </a:solidFill>
                <a:latin typeface="+mj-lt"/>
                <a:cs typeface="Arial" panose="020B0604020202020204" pitchFamily="34" charset="0"/>
              </a:rPr>
              <a:t>10.3%</a:t>
            </a:r>
          </a:p>
        </p:txBody>
      </p:sp>
      <p:sp>
        <p:nvSpPr>
          <p:cNvPr id="24" name="object 24"/>
          <p:cNvSpPr txBox="1"/>
          <p:nvPr/>
        </p:nvSpPr>
        <p:spPr>
          <a:xfrm>
            <a:off x="2041840" y="4348577"/>
            <a:ext cx="389080" cy="169277"/>
          </a:xfrm>
          <a:prstGeom prst="rect">
            <a:avLst/>
          </a:prstGeom>
        </p:spPr>
        <p:txBody>
          <a:bodyPr vert="horz" wrap="square" lIns="0" tIns="0" rIns="0" bIns="0" rtlCol="0">
            <a:spAutoFit/>
          </a:bodyPr>
          <a:lstStyle/>
          <a:p>
            <a:pPr marL="11206"/>
            <a:r>
              <a:rPr sz="1100" dirty="0">
                <a:solidFill>
                  <a:schemeClr val="tx2"/>
                </a:solidFill>
                <a:latin typeface="+mj-lt"/>
                <a:cs typeface="Arial" panose="020B0604020202020204" pitchFamily="34" charset="0"/>
              </a:rPr>
              <a:t>7.7%</a:t>
            </a:r>
          </a:p>
        </p:txBody>
      </p:sp>
      <p:sp>
        <p:nvSpPr>
          <p:cNvPr id="25" name="object 25"/>
          <p:cNvSpPr txBox="1"/>
          <p:nvPr/>
        </p:nvSpPr>
        <p:spPr>
          <a:xfrm>
            <a:off x="753838" y="5000638"/>
            <a:ext cx="602249" cy="217304"/>
          </a:xfrm>
          <a:prstGeom prst="rect">
            <a:avLst/>
          </a:prstGeom>
        </p:spPr>
        <p:txBody>
          <a:bodyPr vert="horz" wrap="square" lIns="0" tIns="0" rIns="0" bIns="0" rtlCol="0">
            <a:spAutoFit/>
          </a:bodyPr>
          <a:lstStyle/>
          <a:p>
            <a:pPr marL="11206"/>
            <a:r>
              <a:rPr sz="1400" b="1" dirty="0">
                <a:solidFill>
                  <a:srgbClr val="646464"/>
                </a:solidFill>
                <a:latin typeface="+mj-lt"/>
                <a:cs typeface="Arial" panose="020B0604020202020204" pitchFamily="34" charset="0"/>
              </a:rPr>
              <a:t>Global</a:t>
            </a:r>
            <a:endParaRPr sz="1400" dirty="0">
              <a:solidFill>
                <a:srgbClr val="646464"/>
              </a:solidFill>
              <a:latin typeface="+mj-lt"/>
              <a:cs typeface="Arial" panose="020B0604020202020204" pitchFamily="34" charset="0"/>
            </a:endParaRPr>
          </a:p>
        </p:txBody>
      </p:sp>
      <p:sp>
        <p:nvSpPr>
          <p:cNvPr id="26" name="object 26"/>
          <p:cNvSpPr txBox="1"/>
          <p:nvPr/>
        </p:nvSpPr>
        <p:spPr>
          <a:xfrm>
            <a:off x="1583318" y="3626484"/>
            <a:ext cx="411816" cy="169277"/>
          </a:xfrm>
          <a:prstGeom prst="rect">
            <a:avLst/>
          </a:prstGeom>
        </p:spPr>
        <p:txBody>
          <a:bodyPr vert="horz" wrap="square" lIns="0" tIns="0" rIns="0" bIns="0" rtlCol="0">
            <a:spAutoFit/>
          </a:bodyPr>
          <a:lstStyle/>
          <a:p>
            <a:pPr marL="11206"/>
            <a:r>
              <a:rPr sz="1100" dirty="0">
                <a:solidFill>
                  <a:schemeClr val="tx2"/>
                </a:solidFill>
                <a:latin typeface="+mj-lt"/>
                <a:cs typeface="Arial" panose="020B0604020202020204" pitchFamily="34" charset="0"/>
              </a:rPr>
              <a:t>17.5%</a:t>
            </a:r>
          </a:p>
        </p:txBody>
      </p:sp>
      <p:sp>
        <p:nvSpPr>
          <p:cNvPr id="27" name="object 27"/>
          <p:cNvSpPr txBox="1"/>
          <p:nvPr/>
        </p:nvSpPr>
        <p:spPr>
          <a:xfrm>
            <a:off x="1594612" y="5104422"/>
            <a:ext cx="394172" cy="169277"/>
          </a:xfrm>
          <a:prstGeom prst="rect">
            <a:avLst/>
          </a:prstGeom>
        </p:spPr>
        <p:txBody>
          <a:bodyPr vert="horz" wrap="square" lIns="0" tIns="0" rIns="0" bIns="0" rtlCol="0">
            <a:spAutoFit/>
          </a:bodyPr>
          <a:lstStyle/>
          <a:p>
            <a:pPr marL="11206" algn="ctr"/>
            <a:r>
              <a:rPr sz="1100" dirty="0">
                <a:solidFill>
                  <a:srgbClr val="646464"/>
                </a:solidFill>
                <a:latin typeface="+mj-lt"/>
                <a:cs typeface="Arial" panose="020B0604020202020204" pitchFamily="34" charset="0"/>
              </a:rPr>
              <a:t>2006</a:t>
            </a:r>
          </a:p>
        </p:txBody>
      </p:sp>
      <p:sp>
        <p:nvSpPr>
          <p:cNvPr id="9" name="Freeform 5"/>
          <p:cNvSpPr>
            <a:spLocks/>
          </p:cNvSpPr>
          <p:nvPr/>
        </p:nvSpPr>
        <p:spPr bwMode="auto">
          <a:xfrm>
            <a:off x="7011988" y="4106773"/>
            <a:ext cx="1276350" cy="989013"/>
          </a:xfrm>
          <a:custGeom>
            <a:avLst/>
            <a:gdLst>
              <a:gd name="T0" fmla="*/ 800 w 804"/>
              <a:gd name="T1" fmla="*/ 129 h 623"/>
              <a:gd name="T2" fmla="*/ 792 w 804"/>
              <a:gd name="T3" fmla="*/ 116 h 623"/>
              <a:gd name="T4" fmla="*/ 785 w 804"/>
              <a:gd name="T5" fmla="*/ 112 h 623"/>
              <a:gd name="T6" fmla="*/ 657 w 804"/>
              <a:gd name="T7" fmla="*/ 112 h 623"/>
              <a:gd name="T8" fmla="*/ 611 w 804"/>
              <a:gd name="T9" fmla="*/ 91 h 623"/>
              <a:gd name="T10" fmla="*/ 584 w 804"/>
              <a:gd name="T11" fmla="*/ 52 h 623"/>
              <a:gd name="T12" fmla="*/ 582 w 804"/>
              <a:gd name="T13" fmla="*/ 25 h 623"/>
              <a:gd name="T14" fmla="*/ 586 w 804"/>
              <a:gd name="T15" fmla="*/ 8 h 623"/>
              <a:gd name="T16" fmla="*/ 230 w 804"/>
              <a:gd name="T17" fmla="*/ 0 h 623"/>
              <a:gd name="T18" fmla="*/ 234 w 804"/>
              <a:gd name="T19" fmla="*/ 15 h 623"/>
              <a:gd name="T20" fmla="*/ 236 w 804"/>
              <a:gd name="T21" fmla="*/ 29 h 623"/>
              <a:gd name="T22" fmla="*/ 228 w 804"/>
              <a:gd name="T23" fmla="*/ 64 h 623"/>
              <a:gd name="T24" fmla="*/ 199 w 804"/>
              <a:gd name="T25" fmla="*/ 100 h 623"/>
              <a:gd name="T26" fmla="*/ 158 w 804"/>
              <a:gd name="T27" fmla="*/ 114 h 623"/>
              <a:gd name="T28" fmla="*/ 126 w 804"/>
              <a:gd name="T29" fmla="*/ 106 h 623"/>
              <a:gd name="T30" fmla="*/ 87 w 804"/>
              <a:gd name="T31" fmla="*/ 79 h 623"/>
              <a:gd name="T32" fmla="*/ 79 w 804"/>
              <a:gd name="T33" fmla="*/ 75 h 623"/>
              <a:gd name="T34" fmla="*/ 64 w 804"/>
              <a:gd name="T35" fmla="*/ 79 h 623"/>
              <a:gd name="T36" fmla="*/ 12 w 804"/>
              <a:gd name="T37" fmla="*/ 104 h 623"/>
              <a:gd name="T38" fmla="*/ 0 w 804"/>
              <a:gd name="T39" fmla="*/ 133 h 623"/>
              <a:gd name="T40" fmla="*/ 8 w 804"/>
              <a:gd name="T41" fmla="*/ 160 h 623"/>
              <a:gd name="T42" fmla="*/ 48 w 804"/>
              <a:gd name="T43" fmla="*/ 195 h 623"/>
              <a:gd name="T44" fmla="*/ 95 w 804"/>
              <a:gd name="T45" fmla="*/ 222 h 623"/>
              <a:gd name="T46" fmla="*/ 143 w 804"/>
              <a:gd name="T47" fmla="*/ 235 h 623"/>
              <a:gd name="T48" fmla="*/ 172 w 804"/>
              <a:gd name="T49" fmla="*/ 253 h 623"/>
              <a:gd name="T50" fmla="*/ 207 w 804"/>
              <a:gd name="T51" fmla="*/ 287 h 623"/>
              <a:gd name="T52" fmla="*/ 224 w 804"/>
              <a:gd name="T53" fmla="*/ 341 h 623"/>
              <a:gd name="T54" fmla="*/ 222 w 804"/>
              <a:gd name="T55" fmla="*/ 382 h 623"/>
              <a:gd name="T56" fmla="*/ 216 w 804"/>
              <a:gd name="T57" fmla="*/ 432 h 623"/>
              <a:gd name="T58" fmla="*/ 211 w 804"/>
              <a:gd name="T59" fmla="*/ 465 h 623"/>
              <a:gd name="T60" fmla="*/ 209 w 804"/>
              <a:gd name="T61" fmla="*/ 486 h 623"/>
              <a:gd name="T62" fmla="*/ 209 w 804"/>
              <a:gd name="T63" fmla="*/ 505 h 623"/>
              <a:gd name="T64" fmla="*/ 230 w 804"/>
              <a:gd name="T65" fmla="*/ 557 h 623"/>
              <a:gd name="T66" fmla="*/ 269 w 804"/>
              <a:gd name="T67" fmla="*/ 586 h 623"/>
              <a:gd name="T68" fmla="*/ 321 w 804"/>
              <a:gd name="T69" fmla="*/ 611 h 623"/>
              <a:gd name="T70" fmla="*/ 375 w 804"/>
              <a:gd name="T71" fmla="*/ 621 h 623"/>
              <a:gd name="T72" fmla="*/ 417 w 804"/>
              <a:gd name="T73" fmla="*/ 623 h 623"/>
              <a:gd name="T74" fmla="*/ 472 w 804"/>
              <a:gd name="T75" fmla="*/ 615 h 623"/>
              <a:gd name="T76" fmla="*/ 530 w 804"/>
              <a:gd name="T77" fmla="*/ 592 h 623"/>
              <a:gd name="T78" fmla="*/ 580 w 804"/>
              <a:gd name="T79" fmla="*/ 559 h 623"/>
              <a:gd name="T80" fmla="*/ 603 w 804"/>
              <a:gd name="T81" fmla="*/ 513 h 623"/>
              <a:gd name="T82" fmla="*/ 603 w 804"/>
              <a:gd name="T83" fmla="*/ 494 h 623"/>
              <a:gd name="T84" fmla="*/ 599 w 804"/>
              <a:gd name="T85" fmla="*/ 476 h 623"/>
              <a:gd name="T86" fmla="*/ 595 w 804"/>
              <a:gd name="T87" fmla="*/ 455 h 623"/>
              <a:gd name="T88" fmla="*/ 591 w 804"/>
              <a:gd name="T89" fmla="*/ 434 h 623"/>
              <a:gd name="T90" fmla="*/ 589 w 804"/>
              <a:gd name="T91" fmla="*/ 411 h 623"/>
              <a:gd name="T92" fmla="*/ 591 w 804"/>
              <a:gd name="T93" fmla="*/ 390 h 623"/>
              <a:gd name="T94" fmla="*/ 601 w 804"/>
              <a:gd name="T95" fmla="*/ 336 h 623"/>
              <a:gd name="T96" fmla="*/ 624 w 804"/>
              <a:gd name="T97" fmla="*/ 289 h 623"/>
              <a:gd name="T98" fmla="*/ 653 w 804"/>
              <a:gd name="T99" fmla="*/ 253 h 623"/>
              <a:gd name="T100" fmla="*/ 715 w 804"/>
              <a:gd name="T101" fmla="*/ 224 h 623"/>
              <a:gd name="T102" fmla="*/ 756 w 804"/>
              <a:gd name="T103" fmla="*/ 204 h 623"/>
              <a:gd name="T104" fmla="*/ 800 w 804"/>
              <a:gd name="T105" fmla="*/ 164 h 623"/>
              <a:gd name="T106" fmla="*/ 804 w 804"/>
              <a:gd name="T107" fmla="*/ 13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4" h="623">
                <a:moveTo>
                  <a:pt x="804" y="135"/>
                </a:moveTo>
                <a:lnTo>
                  <a:pt x="800" y="129"/>
                </a:lnTo>
                <a:lnTo>
                  <a:pt x="796" y="123"/>
                </a:lnTo>
                <a:lnTo>
                  <a:pt x="792" y="116"/>
                </a:lnTo>
                <a:lnTo>
                  <a:pt x="785" y="114"/>
                </a:lnTo>
                <a:lnTo>
                  <a:pt x="785" y="112"/>
                </a:lnTo>
                <a:lnTo>
                  <a:pt x="665" y="112"/>
                </a:lnTo>
                <a:lnTo>
                  <a:pt x="657" y="112"/>
                </a:lnTo>
                <a:lnTo>
                  <a:pt x="634" y="108"/>
                </a:lnTo>
                <a:lnTo>
                  <a:pt x="611" y="91"/>
                </a:lnTo>
                <a:lnTo>
                  <a:pt x="595" y="71"/>
                </a:lnTo>
                <a:lnTo>
                  <a:pt x="584" y="52"/>
                </a:lnTo>
                <a:lnTo>
                  <a:pt x="582" y="31"/>
                </a:lnTo>
                <a:lnTo>
                  <a:pt x="582" y="25"/>
                </a:lnTo>
                <a:lnTo>
                  <a:pt x="584" y="17"/>
                </a:lnTo>
                <a:lnTo>
                  <a:pt x="586" y="8"/>
                </a:lnTo>
                <a:lnTo>
                  <a:pt x="589" y="4"/>
                </a:lnTo>
                <a:lnTo>
                  <a:pt x="230" y="0"/>
                </a:lnTo>
                <a:lnTo>
                  <a:pt x="232" y="8"/>
                </a:lnTo>
                <a:lnTo>
                  <a:pt x="234" y="15"/>
                </a:lnTo>
                <a:lnTo>
                  <a:pt x="236" y="23"/>
                </a:lnTo>
                <a:lnTo>
                  <a:pt x="236" y="29"/>
                </a:lnTo>
                <a:lnTo>
                  <a:pt x="236" y="37"/>
                </a:lnTo>
                <a:lnTo>
                  <a:pt x="228" y="64"/>
                </a:lnTo>
                <a:lnTo>
                  <a:pt x="216" y="83"/>
                </a:lnTo>
                <a:lnTo>
                  <a:pt x="199" y="100"/>
                </a:lnTo>
                <a:lnTo>
                  <a:pt x="180" y="110"/>
                </a:lnTo>
                <a:lnTo>
                  <a:pt x="158" y="114"/>
                </a:lnTo>
                <a:lnTo>
                  <a:pt x="151" y="112"/>
                </a:lnTo>
                <a:lnTo>
                  <a:pt x="126" y="106"/>
                </a:lnTo>
                <a:lnTo>
                  <a:pt x="108" y="96"/>
                </a:lnTo>
                <a:lnTo>
                  <a:pt x="87" y="79"/>
                </a:lnTo>
                <a:lnTo>
                  <a:pt x="81" y="75"/>
                </a:lnTo>
                <a:lnTo>
                  <a:pt x="79" y="75"/>
                </a:lnTo>
                <a:lnTo>
                  <a:pt x="77" y="77"/>
                </a:lnTo>
                <a:lnTo>
                  <a:pt x="64" y="79"/>
                </a:lnTo>
                <a:lnTo>
                  <a:pt x="33" y="89"/>
                </a:lnTo>
                <a:lnTo>
                  <a:pt x="12" y="104"/>
                </a:lnTo>
                <a:lnTo>
                  <a:pt x="0" y="127"/>
                </a:lnTo>
                <a:lnTo>
                  <a:pt x="0" y="133"/>
                </a:lnTo>
                <a:lnTo>
                  <a:pt x="0" y="139"/>
                </a:lnTo>
                <a:lnTo>
                  <a:pt x="8" y="160"/>
                </a:lnTo>
                <a:lnTo>
                  <a:pt x="27" y="181"/>
                </a:lnTo>
                <a:lnTo>
                  <a:pt x="48" y="195"/>
                </a:lnTo>
                <a:lnTo>
                  <a:pt x="68" y="208"/>
                </a:lnTo>
                <a:lnTo>
                  <a:pt x="95" y="222"/>
                </a:lnTo>
                <a:lnTo>
                  <a:pt x="120" y="231"/>
                </a:lnTo>
                <a:lnTo>
                  <a:pt x="143" y="235"/>
                </a:lnTo>
                <a:lnTo>
                  <a:pt x="149" y="235"/>
                </a:lnTo>
                <a:lnTo>
                  <a:pt x="172" y="253"/>
                </a:lnTo>
                <a:lnTo>
                  <a:pt x="189" y="268"/>
                </a:lnTo>
                <a:lnTo>
                  <a:pt x="207" y="287"/>
                </a:lnTo>
                <a:lnTo>
                  <a:pt x="220" y="312"/>
                </a:lnTo>
                <a:lnTo>
                  <a:pt x="224" y="341"/>
                </a:lnTo>
                <a:lnTo>
                  <a:pt x="224" y="349"/>
                </a:lnTo>
                <a:lnTo>
                  <a:pt x="222" y="382"/>
                </a:lnTo>
                <a:lnTo>
                  <a:pt x="220" y="409"/>
                </a:lnTo>
                <a:lnTo>
                  <a:pt x="216" y="432"/>
                </a:lnTo>
                <a:lnTo>
                  <a:pt x="213" y="455"/>
                </a:lnTo>
                <a:lnTo>
                  <a:pt x="211" y="465"/>
                </a:lnTo>
                <a:lnTo>
                  <a:pt x="209" y="476"/>
                </a:lnTo>
                <a:lnTo>
                  <a:pt x="209" y="486"/>
                </a:lnTo>
                <a:lnTo>
                  <a:pt x="209" y="494"/>
                </a:lnTo>
                <a:lnTo>
                  <a:pt x="209" y="505"/>
                </a:lnTo>
                <a:lnTo>
                  <a:pt x="216" y="532"/>
                </a:lnTo>
                <a:lnTo>
                  <a:pt x="230" y="557"/>
                </a:lnTo>
                <a:lnTo>
                  <a:pt x="247" y="571"/>
                </a:lnTo>
                <a:lnTo>
                  <a:pt x="269" y="586"/>
                </a:lnTo>
                <a:lnTo>
                  <a:pt x="294" y="600"/>
                </a:lnTo>
                <a:lnTo>
                  <a:pt x="321" y="611"/>
                </a:lnTo>
                <a:lnTo>
                  <a:pt x="348" y="617"/>
                </a:lnTo>
                <a:lnTo>
                  <a:pt x="375" y="621"/>
                </a:lnTo>
                <a:lnTo>
                  <a:pt x="402" y="623"/>
                </a:lnTo>
                <a:lnTo>
                  <a:pt x="417" y="623"/>
                </a:lnTo>
                <a:lnTo>
                  <a:pt x="443" y="621"/>
                </a:lnTo>
                <a:lnTo>
                  <a:pt x="472" y="615"/>
                </a:lnTo>
                <a:lnTo>
                  <a:pt x="501" y="604"/>
                </a:lnTo>
                <a:lnTo>
                  <a:pt x="530" y="592"/>
                </a:lnTo>
                <a:lnTo>
                  <a:pt x="559" y="575"/>
                </a:lnTo>
                <a:lnTo>
                  <a:pt x="580" y="559"/>
                </a:lnTo>
                <a:lnTo>
                  <a:pt x="595" y="542"/>
                </a:lnTo>
                <a:lnTo>
                  <a:pt x="603" y="513"/>
                </a:lnTo>
                <a:lnTo>
                  <a:pt x="603" y="505"/>
                </a:lnTo>
                <a:lnTo>
                  <a:pt x="603" y="494"/>
                </a:lnTo>
                <a:lnTo>
                  <a:pt x="601" y="484"/>
                </a:lnTo>
                <a:lnTo>
                  <a:pt x="599" y="476"/>
                </a:lnTo>
                <a:lnTo>
                  <a:pt x="597" y="465"/>
                </a:lnTo>
                <a:lnTo>
                  <a:pt x="595" y="455"/>
                </a:lnTo>
                <a:lnTo>
                  <a:pt x="593" y="444"/>
                </a:lnTo>
                <a:lnTo>
                  <a:pt x="591" y="434"/>
                </a:lnTo>
                <a:lnTo>
                  <a:pt x="591" y="422"/>
                </a:lnTo>
                <a:lnTo>
                  <a:pt x="589" y="411"/>
                </a:lnTo>
                <a:lnTo>
                  <a:pt x="589" y="401"/>
                </a:lnTo>
                <a:lnTo>
                  <a:pt x="591" y="390"/>
                </a:lnTo>
                <a:lnTo>
                  <a:pt x="595" y="361"/>
                </a:lnTo>
                <a:lnTo>
                  <a:pt x="601" y="336"/>
                </a:lnTo>
                <a:lnTo>
                  <a:pt x="609" y="316"/>
                </a:lnTo>
                <a:lnTo>
                  <a:pt x="624" y="289"/>
                </a:lnTo>
                <a:lnTo>
                  <a:pt x="636" y="270"/>
                </a:lnTo>
                <a:lnTo>
                  <a:pt x="653" y="253"/>
                </a:lnTo>
                <a:lnTo>
                  <a:pt x="709" y="228"/>
                </a:lnTo>
                <a:lnTo>
                  <a:pt x="715" y="224"/>
                </a:lnTo>
                <a:lnTo>
                  <a:pt x="736" y="216"/>
                </a:lnTo>
                <a:lnTo>
                  <a:pt x="756" y="204"/>
                </a:lnTo>
                <a:lnTo>
                  <a:pt x="779" y="187"/>
                </a:lnTo>
                <a:lnTo>
                  <a:pt x="800" y="164"/>
                </a:lnTo>
                <a:lnTo>
                  <a:pt x="804" y="141"/>
                </a:lnTo>
                <a:lnTo>
                  <a:pt x="804" y="135"/>
                </a:lnTo>
                <a:close/>
              </a:path>
            </a:pathLst>
          </a:custGeom>
          <a:solidFill>
            <a:srgbClr val="808080"/>
          </a:solidFill>
        </p:spPr>
        <p:txBody>
          <a:bodyPr wrap="square" lIns="0" tIns="0" rIns="0" bIns="0" rtlCol="0"/>
          <a:lstStyle/>
          <a:p>
            <a:endParaRPr lang="en-US" sz="1425" dirty="0">
              <a:solidFill>
                <a:srgbClr val="646464"/>
              </a:solidFill>
              <a:latin typeface="+mj-lt"/>
            </a:endParaRPr>
          </a:p>
        </p:txBody>
      </p:sp>
      <p:sp>
        <p:nvSpPr>
          <p:cNvPr id="29" name="object 29"/>
          <p:cNvSpPr/>
          <p:nvPr/>
        </p:nvSpPr>
        <p:spPr>
          <a:xfrm>
            <a:off x="7372826" y="4029343"/>
            <a:ext cx="570940" cy="87966"/>
          </a:xfrm>
          <a:custGeom>
            <a:avLst/>
            <a:gdLst/>
            <a:ahLst/>
            <a:cxnLst/>
            <a:rect l="l" t="t" r="r" b="b"/>
            <a:pathLst>
              <a:path w="647065" h="99695">
                <a:moveTo>
                  <a:pt x="116564" y="8109"/>
                </a:moveTo>
                <a:lnTo>
                  <a:pt x="73828" y="14887"/>
                </a:lnTo>
                <a:lnTo>
                  <a:pt x="29417" y="43749"/>
                </a:lnTo>
                <a:lnTo>
                  <a:pt x="0" y="74950"/>
                </a:lnTo>
                <a:lnTo>
                  <a:pt x="7229" y="85743"/>
                </a:lnTo>
                <a:lnTo>
                  <a:pt x="13348" y="96672"/>
                </a:lnTo>
                <a:lnTo>
                  <a:pt x="638886" y="99118"/>
                </a:lnTo>
                <a:lnTo>
                  <a:pt x="641210" y="94381"/>
                </a:lnTo>
                <a:lnTo>
                  <a:pt x="643750" y="89656"/>
                </a:lnTo>
                <a:lnTo>
                  <a:pt x="646671" y="84995"/>
                </a:lnTo>
                <a:lnTo>
                  <a:pt x="640687" y="74180"/>
                </a:lnTo>
                <a:lnTo>
                  <a:pt x="634231" y="62883"/>
                </a:lnTo>
                <a:lnTo>
                  <a:pt x="632641" y="60433"/>
                </a:lnTo>
                <a:lnTo>
                  <a:pt x="327913" y="60433"/>
                </a:lnTo>
                <a:lnTo>
                  <a:pt x="308074" y="59597"/>
                </a:lnTo>
                <a:lnTo>
                  <a:pt x="253380" y="49158"/>
                </a:lnTo>
                <a:lnTo>
                  <a:pt x="189136" y="26571"/>
                </a:lnTo>
                <a:lnTo>
                  <a:pt x="174165" y="21132"/>
                </a:lnTo>
                <a:lnTo>
                  <a:pt x="159491" y="16303"/>
                </a:lnTo>
                <a:lnTo>
                  <a:pt x="145046" y="12347"/>
                </a:lnTo>
                <a:lnTo>
                  <a:pt x="130760" y="9528"/>
                </a:lnTo>
                <a:lnTo>
                  <a:pt x="116564" y="8109"/>
                </a:lnTo>
                <a:close/>
              </a:path>
              <a:path w="647065" h="99695">
                <a:moveTo>
                  <a:pt x="543955" y="0"/>
                </a:moveTo>
                <a:lnTo>
                  <a:pt x="501125" y="9086"/>
                </a:lnTo>
                <a:lnTo>
                  <a:pt x="438269" y="34466"/>
                </a:lnTo>
                <a:lnTo>
                  <a:pt x="421336" y="41101"/>
                </a:lnTo>
                <a:lnTo>
                  <a:pt x="367149" y="56717"/>
                </a:lnTo>
                <a:lnTo>
                  <a:pt x="327913" y="60433"/>
                </a:lnTo>
                <a:lnTo>
                  <a:pt x="632641" y="60433"/>
                </a:lnTo>
                <a:lnTo>
                  <a:pt x="609433" y="28748"/>
                </a:lnTo>
                <a:lnTo>
                  <a:pt x="570888" y="3356"/>
                </a:lnTo>
                <a:lnTo>
                  <a:pt x="557564" y="529"/>
                </a:lnTo>
                <a:lnTo>
                  <a:pt x="543955" y="0"/>
                </a:lnTo>
                <a:close/>
              </a:path>
            </a:pathLst>
          </a:custGeom>
          <a:solidFill>
            <a:schemeClr val="bg1">
              <a:lumMod val="20000"/>
              <a:lumOff val="80000"/>
            </a:schemeClr>
          </a:solidFill>
        </p:spPr>
        <p:txBody>
          <a:bodyPr wrap="square" lIns="0" tIns="0" rIns="0" bIns="0" rtlCol="0"/>
          <a:lstStyle/>
          <a:p>
            <a:endParaRPr sz="1425" dirty="0">
              <a:solidFill>
                <a:srgbClr val="646464"/>
              </a:solidFill>
              <a:latin typeface="+mj-lt"/>
            </a:endParaRPr>
          </a:p>
        </p:txBody>
      </p:sp>
      <p:sp>
        <p:nvSpPr>
          <p:cNvPr id="31" name="object 31"/>
          <p:cNvSpPr/>
          <p:nvPr/>
        </p:nvSpPr>
        <p:spPr>
          <a:xfrm>
            <a:off x="7964520" y="3832696"/>
            <a:ext cx="323850" cy="284629"/>
          </a:xfrm>
          <a:custGeom>
            <a:avLst/>
            <a:gdLst/>
            <a:ahLst/>
            <a:cxnLst/>
            <a:rect l="l" t="t" r="r" b="b"/>
            <a:pathLst>
              <a:path w="367029" h="322579">
                <a:moveTo>
                  <a:pt x="362182" y="0"/>
                </a:moveTo>
                <a:lnTo>
                  <a:pt x="286650" y="81153"/>
                </a:lnTo>
                <a:lnTo>
                  <a:pt x="258340" y="110595"/>
                </a:lnTo>
                <a:lnTo>
                  <a:pt x="222878" y="145014"/>
                </a:lnTo>
                <a:lnTo>
                  <a:pt x="190687" y="172191"/>
                </a:lnTo>
                <a:lnTo>
                  <a:pt x="155990" y="197137"/>
                </a:lnTo>
                <a:lnTo>
                  <a:pt x="76902" y="247357"/>
                </a:lnTo>
                <a:lnTo>
                  <a:pt x="65349" y="254796"/>
                </a:lnTo>
                <a:lnTo>
                  <a:pt x="33401" y="278965"/>
                </a:lnTo>
                <a:lnTo>
                  <a:pt x="0" y="315291"/>
                </a:lnTo>
                <a:lnTo>
                  <a:pt x="297831" y="321983"/>
                </a:lnTo>
                <a:lnTo>
                  <a:pt x="322433" y="273993"/>
                </a:lnTo>
                <a:lnTo>
                  <a:pt x="340554" y="226907"/>
                </a:lnTo>
                <a:lnTo>
                  <a:pt x="353109" y="181703"/>
                </a:lnTo>
                <a:lnTo>
                  <a:pt x="361016" y="139357"/>
                </a:lnTo>
                <a:lnTo>
                  <a:pt x="365192" y="100845"/>
                </a:lnTo>
                <a:lnTo>
                  <a:pt x="366553" y="67146"/>
                </a:lnTo>
                <a:lnTo>
                  <a:pt x="366464" y="52405"/>
                </a:lnTo>
                <a:lnTo>
                  <a:pt x="363656" y="10358"/>
                </a:lnTo>
                <a:lnTo>
                  <a:pt x="362384" y="1191"/>
                </a:lnTo>
                <a:lnTo>
                  <a:pt x="362182" y="0"/>
                </a:lnTo>
                <a:close/>
              </a:path>
            </a:pathLst>
          </a:custGeom>
          <a:solidFill>
            <a:schemeClr val="bg1">
              <a:lumMod val="20000"/>
              <a:lumOff val="80000"/>
            </a:schemeClr>
          </a:solidFill>
        </p:spPr>
        <p:txBody>
          <a:bodyPr wrap="square" lIns="0" tIns="0" rIns="0" bIns="0" rtlCol="0"/>
          <a:lstStyle/>
          <a:p>
            <a:endParaRPr sz="1425" dirty="0">
              <a:solidFill>
                <a:srgbClr val="646464"/>
              </a:solidFill>
              <a:latin typeface="+mj-lt"/>
            </a:endParaRPr>
          </a:p>
        </p:txBody>
      </p:sp>
      <p:sp>
        <p:nvSpPr>
          <p:cNvPr id="32" name="object 32"/>
          <p:cNvSpPr/>
          <p:nvPr/>
        </p:nvSpPr>
        <p:spPr>
          <a:xfrm>
            <a:off x="7946555" y="4116799"/>
            <a:ext cx="280147" cy="151279"/>
          </a:xfrm>
          <a:custGeom>
            <a:avLst/>
            <a:gdLst/>
            <a:ahLst/>
            <a:cxnLst/>
            <a:rect l="l" t="t" r="r" b="b"/>
            <a:pathLst>
              <a:path w="317500" h="171450">
                <a:moveTo>
                  <a:pt x="15997" y="0"/>
                </a:moveTo>
                <a:lnTo>
                  <a:pt x="650" y="42071"/>
                </a:lnTo>
                <a:lnTo>
                  <a:pt x="0" y="53230"/>
                </a:lnTo>
                <a:lnTo>
                  <a:pt x="787" y="64633"/>
                </a:lnTo>
                <a:lnTo>
                  <a:pt x="19966" y="112560"/>
                </a:lnTo>
                <a:lnTo>
                  <a:pt x="49253" y="145921"/>
                </a:lnTo>
                <a:lnTo>
                  <a:pt x="82132" y="165832"/>
                </a:lnTo>
                <a:lnTo>
                  <a:pt x="106203" y="170989"/>
                </a:lnTo>
                <a:lnTo>
                  <a:pt x="116352" y="170615"/>
                </a:lnTo>
                <a:lnTo>
                  <a:pt x="157685" y="160334"/>
                </a:lnTo>
                <a:lnTo>
                  <a:pt x="201040" y="134971"/>
                </a:lnTo>
                <a:lnTo>
                  <a:pt x="235562" y="105230"/>
                </a:lnTo>
                <a:lnTo>
                  <a:pt x="268019" y="70010"/>
                </a:lnTo>
                <a:lnTo>
                  <a:pt x="292521" y="39097"/>
                </a:lnTo>
                <a:lnTo>
                  <a:pt x="317082" y="1867"/>
                </a:lnTo>
                <a:lnTo>
                  <a:pt x="15997" y="0"/>
                </a:lnTo>
                <a:close/>
              </a:path>
            </a:pathLst>
          </a:custGeom>
          <a:solidFill>
            <a:srgbClr val="808080"/>
          </a:solidFill>
        </p:spPr>
        <p:txBody>
          <a:bodyPr wrap="square" lIns="0" tIns="0" rIns="0" bIns="0" rtlCol="0"/>
          <a:lstStyle/>
          <a:p>
            <a:endParaRPr sz="1425" dirty="0">
              <a:solidFill>
                <a:srgbClr val="646464"/>
              </a:solidFill>
              <a:latin typeface="+mj-lt"/>
            </a:endParaRPr>
          </a:p>
        </p:txBody>
      </p:sp>
      <p:sp>
        <p:nvSpPr>
          <p:cNvPr id="33" name="object 33"/>
          <p:cNvSpPr/>
          <p:nvPr/>
        </p:nvSpPr>
        <p:spPr>
          <a:xfrm>
            <a:off x="7022995" y="3832694"/>
            <a:ext cx="338978" cy="284629"/>
          </a:xfrm>
          <a:custGeom>
            <a:avLst/>
            <a:gdLst/>
            <a:ahLst/>
            <a:cxnLst/>
            <a:rect l="l" t="t" r="r" b="b"/>
            <a:pathLst>
              <a:path w="384175" h="322579">
                <a:moveTo>
                  <a:pt x="17358" y="0"/>
                </a:moveTo>
                <a:lnTo>
                  <a:pt x="9464" y="43959"/>
                </a:lnTo>
                <a:lnTo>
                  <a:pt x="1783" y="95942"/>
                </a:lnTo>
                <a:lnTo>
                  <a:pt x="0" y="124110"/>
                </a:lnTo>
                <a:lnTo>
                  <a:pt x="254" y="136973"/>
                </a:lnTo>
                <a:lnTo>
                  <a:pt x="10035" y="185914"/>
                </a:lnTo>
                <a:lnTo>
                  <a:pt x="27926" y="226747"/>
                </a:lnTo>
                <a:lnTo>
                  <a:pt x="56311" y="278363"/>
                </a:lnTo>
                <a:lnTo>
                  <a:pt x="81709" y="321983"/>
                </a:lnTo>
                <a:lnTo>
                  <a:pt x="383906" y="321983"/>
                </a:lnTo>
                <a:lnTo>
                  <a:pt x="352733" y="284885"/>
                </a:lnTo>
                <a:lnTo>
                  <a:pt x="321902" y="260093"/>
                </a:lnTo>
                <a:lnTo>
                  <a:pt x="282609" y="234409"/>
                </a:lnTo>
                <a:lnTo>
                  <a:pt x="262410" y="220409"/>
                </a:lnTo>
                <a:lnTo>
                  <a:pt x="222021" y="189991"/>
                </a:lnTo>
                <a:lnTo>
                  <a:pt x="182507" y="157591"/>
                </a:lnTo>
                <a:lnTo>
                  <a:pt x="144903" y="124692"/>
                </a:lnTo>
                <a:lnTo>
                  <a:pt x="110245" y="92779"/>
                </a:lnTo>
                <a:lnTo>
                  <a:pt x="79566" y="63339"/>
                </a:lnTo>
                <a:lnTo>
                  <a:pt x="43276" y="27062"/>
                </a:lnTo>
                <a:lnTo>
                  <a:pt x="21764" y="4701"/>
                </a:lnTo>
                <a:lnTo>
                  <a:pt x="17358" y="0"/>
                </a:lnTo>
                <a:close/>
              </a:path>
            </a:pathLst>
          </a:custGeom>
          <a:solidFill>
            <a:schemeClr val="bg1">
              <a:lumMod val="20000"/>
              <a:lumOff val="80000"/>
            </a:schemeClr>
          </a:solidFill>
        </p:spPr>
        <p:txBody>
          <a:bodyPr wrap="square" lIns="0" tIns="0" rIns="0" bIns="0" rtlCol="0"/>
          <a:lstStyle/>
          <a:p>
            <a:endParaRPr sz="1425" dirty="0">
              <a:solidFill>
                <a:srgbClr val="646464"/>
              </a:solidFill>
              <a:latin typeface="+mj-lt"/>
            </a:endParaRPr>
          </a:p>
        </p:txBody>
      </p:sp>
      <p:sp>
        <p:nvSpPr>
          <p:cNvPr id="34" name="object 34"/>
          <p:cNvSpPr/>
          <p:nvPr/>
        </p:nvSpPr>
        <p:spPr>
          <a:xfrm>
            <a:off x="7095101" y="4116799"/>
            <a:ext cx="280707" cy="151279"/>
          </a:xfrm>
          <a:custGeom>
            <a:avLst/>
            <a:gdLst/>
            <a:ahLst/>
            <a:cxnLst/>
            <a:rect l="l" t="t" r="r" b="b"/>
            <a:pathLst>
              <a:path w="318134" h="171450">
                <a:moveTo>
                  <a:pt x="0" y="0"/>
                </a:moveTo>
                <a:lnTo>
                  <a:pt x="27009" y="41262"/>
                </a:lnTo>
                <a:lnTo>
                  <a:pt x="51211" y="71798"/>
                </a:lnTo>
                <a:lnTo>
                  <a:pt x="85101" y="107569"/>
                </a:lnTo>
                <a:lnTo>
                  <a:pt x="120302" y="137464"/>
                </a:lnTo>
                <a:lnTo>
                  <a:pt x="152850" y="157553"/>
                </a:lnTo>
                <a:lnTo>
                  <a:pt x="192370" y="170279"/>
                </a:lnTo>
                <a:lnTo>
                  <a:pt x="201593" y="171120"/>
                </a:lnTo>
                <a:lnTo>
                  <a:pt x="215244" y="170316"/>
                </a:lnTo>
                <a:lnTo>
                  <a:pt x="251432" y="158366"/>
                </a:lnTo>
                <a:lnTo>
                  <a:pt x="281826" y="133464"/>
                </a:lnTo>
                <a:lnTo>
                  <a:pt x="307224" y="94521"/>
                </a:lnTo>
                <a:lnTo>
                  <a:pt x="317641" y="48407"/>
                </a:lnTo>
                <a:lnTo>
                  <a:pt x="316661" y="37781"/>
                </a:lnTo>
                <a:lnTo>
                  <a:pt x="314428" y="27476"/>
                </a:lnTo>
                <a:lnTo>
                  <a:pt x="311032" y="17471"/>
                </a:lnTo>
                <a:lnTo>
                  <a:pt x="306564" y="7746"/>
                </a:lnTo>
                <a:lnTo>
                  <a:pt x="0" y="0"/>
                </a:lnTo>
                <a:close/>
              </a:path>
            </a:pathLst>
          </a:custGeom>
          <a:solidFill>
            <a:srgbClr val="808080"/>
          </a:solidFill>
        </p:spPr>
        <p:txBody>
          <a:bodyPr wrap="square" lIns="0" tIns="0" rIns="0" bIns="0" rtlCol="0"/>
          <a:lstStyle/>
          <a:p>
            <a:endParaRPr sz="1425" dirty="0">
              <a:solidFill>
                <a:srgbClr val="646464"/>
              </a:solidFill>
              <a:latin typeface="+mj-lt"/>
            </a:endParaRPr>
          </a:p>
        </p:txBody>
      </p:sp>
      <p:sp>
        <p:nvSpPr>
          <p:cNvPr id="35" name="object 35"/>
          <p:cNvSpPr txBox="1"/>
          <p:nvPr/>
        </p:nvSpPr>
        <p:spPr>
          <a:xfrm>
            <a:off x="7344404" y="4246137"/>
            <a:ext cx="848145" cy="369332"/>
          </a:xfrm>
          <a:prstGeom prst="rect">
            <a:avLst/>
          </a:prstGeom>
          <a:ln>
            <a:noFill/>
          </a:ln>
        </p:spPr>
        <p:txBody>
          <a:bodyPr vert="horz" wrap="square" lIns="0" tIns="0" rIns="0" bIns="0" rtlCol="0">
            <a:spAutoFit/>
          </a:bodyPr>
          <a:lstStyle/>
          <a:p>
            <a:pPr marL="11206"/>
            <a:r>
              <a:rPr sz="2400" b="1" dirty="0">
                <a:solidFill>
                  <a:schemeClr val="tx2"/>
                </a:solidFill>
                <a:latin typeface="+mj-lt"/>
                <a:cs typeface="Arial" panose="020B0604020202020204" pitchFamily="34" charset="0"/>
              </a:rPr>
              <a:t>80%</a:t>
            </a:r>
            <a:endParaRPr sz="2400" dirty="0">
              <a:solidFill>
                <a:schemeClr val="tx2"/>
              </a:solidFill>
              <a:latin typeface="+mj-lt"/>
              <a:cs typeface="Arial" panose="020B0604020202020204" pitchFamily="34" charset="0"/>
            </a:endParaRPr>
          </a:p>
        </p:txBody>
      </p:sp>
      <p:sp>
        <p:nvSpPr>
          <p:cNvPr id="43" name="Rectangle 42"/>
          <p:cNvSpPr/>
          <p:nvPr/>
        </p:nvSpPr>
        <p:spPr>
          <a:xfrm>
            <a:off x="450850" y="5553075"/>
            <a:ext cx="8388350" cy="595035"/>
          </a:xfrm>
          <a:prstGeom prst="rect">
            <a:avLst/>
          </a:prstGeom>
          <a:solidFill>
            <a:srgbClr val="FFE600"/>
          </a:solidFill>
        </p:spPr>
        <p:txBody>
          <a:bodyPr wrap="square" lIns="91440" tIns="91440" rIns="91440" bIns="91440">
            <a:spAutoFit/>
          </a:bodyPr>
          <a:lstStyle/>
          <a:p>
            <a:pPr marR="786695">
              <a:lnSpc>
                <a:spcPts val="1588"/>
              </a:lnSpc>
              <a:spcBef>
                <a:spcPts val="304"/>
              </a:spcBef>
            </a:pPr>
            <a:r>
              <a:rPr lang="en-IN" sz="1400" b="1" dirty="0">
                <a:solidFill>
                  <a:srgbClr val="646464"/>
                </a:solidFill>
                <a:latin typeface="+mj-lt"/>
                <a:cs typeface="Arial" panose="020B0604020202020204" pitchFamily="34" charset="0"/>
              </a:rPr>
              <a:t>But banking transformation needs to be about more than just processes and </a:t>
            </a:r>
            <a:r>
              <a:rPr lang="en-IN" sz="1400" b="1" dirty="0" smtClean="0">
                <a:solidFill>
                  <a:srgbClr val="646464"/>
                </a:solidFill>
                <a:latin typeface="+mj-lt"/>
                <a:cs typeface="Arial" panose="020B0604020202020204" pitchFamily="34" charset="0"/>
              </a:rPr>
              <a:t>products. It </a:t>
            </a:r>
            <a:r>
              <a:rPr lang="en-IN" sz="1400" b="1" dirty="0">
                <a:solidFill>
                  <a:srgbClr val="646464"/>
                </a:solidFill>
                <a:latin typeface="+mj-lt"/>
                <a:cs typeface="Arial" panose="020B0604020202020204" pitchFamily="34" charset="0"/>
              </a:rPr>
              <a:t>needs to shift mindsets and cultural values </a:t>
            </a:r>
            <a:r>
              <a:rPr lang="en-IN" sz="1400" b="1" dirty="0" smtClean="0">
                <a:solidFill>
                  <a:srgbClr val="646464"/>
                </a:solidFill>
                <a:latin typeface="+mj-lt"/>
                <a:cs typeface="Arial" panose="020B0604020202020204" pitchFamily="34" charset="0"/>
              </a:rPr>
              <a:t>– </a:t>
            </a:r>
            <a:r>
              <a:rPr lang="en-IN" sz="1400" b="1" dirty="0">
                <a:solidFill>
                  <a:srgbClr val="646464"/>
                </a:solidFill>
                <a:latin typeface="+mj-lt"/>
                <a:cs typeface="Arial" panose="020B0604020202020204" pitchFamily="34" charset="0"/>
              </a:rPr>
              <a:t>it needs to be about people.</a:t>
            </a:r>
            <a:endParaRPr lang="en-IN" sz="1400" dirty="0">
              <a:solidFill>
                <a:srgbClr val="646464"/>
              </a:solidFill>
              <a:latin typeface="+mj-lt"/>
              <a:cs typeface="Arial" panose="020B0604020202020204" pitchFamily="34" charset="0"/>
            </a:endParaRPr>
          </a:p>
        </p:txBody>
      </p:sp>
      <p:sp>
        <p:nvSpPr>
          <p:cNvPr id="41" name="object 27"/>
          <p:cNvSpPr txBox="1"/>
          <p:nvPr/>
        </p:nvSpPr>
        <p:spPr>
          <a:xfrm>
            <a:off x="2020594" y="5104422"/>
            <a:ext cx="394172" cy="169277"/>
          </a:xfrm>
          <a:prstGeom prst="rect">
            <a:avLst/>
          </a:prstGeom>
        </p:spPr>
        <p:txBody>
          <a:bodyPr vert="horz" wrap="square" lIns="0" tIns="0" rIns="0" bIns="0" rtlCol="0">
            <a:spAutoFit/>
          </a:bodyPr>
          <a:lstStyle/>
          <a:p>
            <a:pPr marL="11206" algn="ctr"/>
            <a:r>
              <a:rPr sz="1100" dirty="0" smtClean="0">
                <a:solidFill>
                  <a:srgbClr val="646464"/>
                </a:solidFill>
                <a:latin typeface="+mj-lt"/>
                <a:cs typeface="Arial" panose="020B0604020202020204" pitchFamily="34" charset="0"/>
              </a:rPr>
              <a:t>200</a:t>
            </a:r>
            <a:r>
              <a:rPr lang="en-US" sz="1100" dirty="0" smtClean="0">
                <a:solidFill>
                  <a:srgbClr val="646464"/>
                </a:solidFill>
                <a:latin typeface="+mj-lt"/>
                <a:cs typeface="Arial" panose="020B0604020202020204" pitchFamily="34" charset="0"/>
              </a:rPr>
              <a:t>8</a:t>
            </a:r>
            <a:endParaRPr sz="1100" dirty="0">
              <a:solidFill>
                <a:srgbClr val="646464"/>
              </a:solidFill>
              <a:latin typeface="+mj-lt"/>
              <a:cs typeface="Arial" panose="020B0604020202020204" pitchFamily="34" charset="0"/>
            </a:endParaRPr>
          </a:p>
        </p:txBody>
      </p:sp>
      <p:sp>
        <p:nvSpPr>
          <p:cNvPr id="42" name="object 27"/>
          <p:cNvSpPr txBox="1"/>
          <p:nvPr/>
        </p:nvSpPr>
        <p:spPr>
          <a:xfrm>
            <a:off x="2454170" y="5104422"/>
            <a:ext cx="394172" cy="169277"/>
          </a:xfrm>
          <a:prstGeom prst="rect">
            <a:avLst/>
          </a:prstGeom>
        </p:spPr>
        <p:txBody>
          <a:bodyPr vert="horz" wrap="square" lIns="0" tIns="0" rIns="0" bIns="0" rtlCol="0">
            <a:spAutoFit/>
          </a:bodyPr>
          <a:lstStyle/>
          <a:p>
            <a:pPr marL="11206" algn="ctr"/>
            <a:r>
              <a:rPr sz="1100" dirty="0">
                <a:solidFill>
                  <a:srgbClr val="646464"/>
                </a:solidFill>
                <a:latin typeface="+mj-lt"/>
                <a:cs typeface="Arial" panose="020B0604020202020204" pitchFamily="34" charset="0"/>
              </a:rPr>
              <a:t>20</a:t>
            </a:r>
            <a:r>
              <a:rPr lang="en-US" sz="1100" dirty="0">
                <a:solidFill>
                  <a:srgbClr val="646464"/>
                </a:solidFill>
                <a:latin typeface="+mj-lt"/>
                <a:cs typeface="Arial" panose="020B0604020202020204" pitchFamily="34" charset="0"/>
              </a:rPr>
              <a:t>15</a:t>
            </a:r>
            <a:endParaRPr sz="1100" dirty="0">
              <a:solidFill>
                <a:srgbClr val="646464"/>
              </a:solidFill>
              <a:latin typeface="+mj-lt"/>
              <a:cs typeface="Arial" panose="020B0604020202020204" pitchFamily="34" charset="0"/>
            </a:endParaRPr>
          </a:p>
        </p:txBody>
      </p:sp>
      <p:pic>
        <p:nvPicPr>
          <p:cNvPr id="37" name="Picture 36"/>
          <p:cNvPicPr>
            <a:picLocks noChangeAspect="1"/>
          </p:cNvPicPr>
          <p:nvPr/>
        </p:nvPicPr>
        <p:blipFill>
          <a:blip r:embed="rId3"/>
          <a:stretch>
            <a:fillRect/>
          </a:stretch>
        </p:blipFill>
        <p:spPr>
          <a:xfrm>
            <a:off x="615943" y="3981625"/>
            <a:ext cx="877824" cy="8778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IN" sz="2800" dirty="0" smtClean="0">
                <a:solidFill>
                  <a:srgbClr val="646464"/>
                </a:solidFill>
                <a:latin typeface="+mj-lt"/>
              </a:rPr>
              <a:t>First, it is critical to identify what good looks like</a:t>
            </a:r>
            <a:endParaRPr lang="en-IN" sz="2800" dirty="0">
              <a:solidFill>
                <a:srgbClr val="646464"/>
              </a:solidFill>
              <a:latin typeface="+mj-lt"/>
            </a:endParaRPr>
          </a:p>
        </p:txBody>
      </p:sp>
      <p:sp>
        <p:nvSpPr>
          <p:cNvPr id="4" name="object 4"/>
          <p:cNvSpPr/>
          <p:nvPr/>
        </p:nvSpPr>
        <p:spPr>
          <a:xfrm>
            <a:off x="735337" y="2610823"/>
            <a:ext cx="6938682" cy="3045759"/>
          </a:xfrm>
          <a:custGeom>
            <a:avLst/>
            <a:gdLst/>
            <a:ahLst/>
            <a:cxnLst/>
            <a:rect l="l" t="t" r="r" b="b"/>
            <a:pathLst>
              <a:path w="7863840" h="3451860">
                <a:moveTo>
                  <a:pt x="7863814" y="3451809"/>
                </a:moveTo>
                <a:lnTo>
                  <a:pt x="0" y="3451809"/>
                </a:lnTo>
                <a:lnTo>
                  <a:pt x="0" y="0"/>
                </a:lnTo>
                <a:lnTo>
                  <a:pt x="7863814" y="0"/>
                </a:lnTo>
                <a:lnTo>
                  <a:pt x="7863814" y="3451809"/>
                </a:lnTo>
                <a:close/>
              </a:path>
            </a:pathLst>
          </a:custGeom>
          <a:solidFill>
            <a:srgbClr val="BCBEC0"/>
          </a:solidFill>
        </p:spPr>
        <p:txBody>
          <a:bodyPr wrap="square" lIns="0" tIns="0" rIns="0" bIns="0" rtlCol="0"/>
          <a:lstStyle/>
          <a:p>
            <a:endParaRPr sz="1425" dirty="0">
              <a:solidFill>
                <a:srgbClr val="646464"/>
              </a:solidFill>
              <a:latin typeface="+mj-lt"/>
            </a:endParaRPr>
          </a:p>
        </p:txBody>
      </p:sp>
      <p:sp>
        <p:nvSpPr>
          <p:cNvPr id="5" name="object 5"/>
          <p:cNvSpPr/>
          <p:nvPr/>
        </p:nvSpPr>
        <p:spPr>
          <a:xfrm>
            <a:off x="441325" y="2279085"/>
            <a:ext cx="7541447" cy="3636309"/>
          </a:xfrm>
          <a:custGeom>
            <a:avLst/>
            <a:gdLst/>
            <a:ahLst/>
            <a:cxnLst/>
            <a:rect l="l" t="t" r="r" b="b"/>
            <a:pathLst>
              <a:path w="8534400" h="4121150">
                <a:moveTo>
                  <a:pt x="8534311" y="0"/>
                </a:moveTo>
                <a:lnTo>
                  <a:pt x="0" y="0"/>
                </a:lnTo>
                <a:lnTo>
                  <a:pt x="7493" y="4120565"/>
                </a:lnTo>
                <a:lnTo>
                  <a:pt x="8534311" y="4120565"/>
                </a:lnTo>
                <a:lnTo>
                  <a:pt x="8534311" y="0"/>
                </a:lnTo>
                <a:close/>
              </a:path>
            </a:pathLst>
          </a:custGeom>
          <a:solidFill>
            <a:srgbClr val="F0F0F0"/>
          </a:solidFill>
        </p:spPr>
        <p:txBody>
          <a:bodyPr wrap="square" lIns="0" tIns="0" rIns="0" bIns="0" rtlCol="0"/>
          <a:lstStyle/>
          <a:p>
            <a:endParaRPr sz="1425" dirty="0">
              <a:solidFill>
                <a:srgbClr val="646464"/>
              </a:solidFill>
              <a:latin typeface="+mj-lt"/>
            </a:endParaRPr>
          </a:p>
        </p:txBody>
      </p:sp>
      <p:sp>
        <p:nvSpPr>
          <p:cNvPr id="6" name="object 6"/>
          <p:cNvSpPr/>
          <p:nvPr/>
        </p:nvSpPr>
        <p:spPr>
          <a:xfrm>
            <a:off x="1009612" y="2880503"/>
            <a:ext cx="6401920" cy="2530288"/>
          </a:xfrm>
          <a:custGeom>
            <a:avLst/>
            <a:gdLst/>
            <a:ahLst/>
            <a:cxnLst/>
            <a:rect l="l" t="t" r="r" b="b"/>
            <a:pathLst>
              <a:path w="7255509" h="2867660">
                <a:moveTo>
                  <a:pt x="7255319" y="2867520"/>
                </a:moveTo>
                <a:lnTo>
                  <a:pt x="0" y="2867520"/>
                </a:lnTo>
                <a:lnTo>
                  <a:pt x="0" y="0"/>
                </a:lnTo>
                <a:lnTo>
                  <a:pt x="7255319" y="0"/>
                </a:lnTo>
                <a:lnTo>
                  <a:pt x="7255319" y="2867520"/>
                </a:lnTo>
                <a:close/>
              </a:path>
            </a:pathLst>
          </a:custGeom>
          <a:solidFill>
            <a:srgbClr val="C0C0C0"/>
          </a:solidFill>
        </p:spPr>
        <p:txBody>
          <a:bodyPr wrap="square" lIns="0" tIns="0" rIns="0" bIns="0" rtlCol="0"/>
          <a:lstStyle/>
          <a:p>
            <a:endParaRPr sz="1425" dirty="0">
              <a:solidFill>
                <a:srgbClr val="646464"/>
              </a:solidFill>
              <a:latin typeface="+mj-lt"/>
            </a:endParaRPr>
          </a:p>
        </p:txBody>
      </p:sp>
      <p:sp>
        <p:nvSpPr>
          <p:cNvPr id="7" name="object 7"/>
          <p:cNvSpPr/>
          <p:nvPr/>
        </p:nvSpPr>
        <p:spPr>
          <a:xfrm>
            <a:off x="1922567" y="3085414"/>
            <a:ext cx="1984001" cy="2120713"/>
          </a:xfrm>
          <a:custGeom>
            <a:avLst/>
            <a:gdLst/>
            <a:ahLst/>
            <a:cxnLst/>
            <a:rect l="l" t="t" r="r" b="b"/>
            <a:pathLst>
              <a:path w="2248535" h="2403475">
                <a:moveTo>
                  <a:pt x="2248509" y="2403081"/>
                </a:moveTo>
                <a:lnTo>
                  <a:pt x="0" y="2403081"/>
                </a:lnTo>
                <a:lnTo>
                  <a:pt x="0" y="0"/>
                </a:lnTo>
                <a:lnTo>
                  <a:pt x="2248509" y="0"/>
                </a:lnTo>
                <a:lnTo>
                  <a:pt x="2248509" y="2403081"/>
                </a:lnTo>
                <a:close/>
              </a:path>
            </a:pathLst>
          </a:custGeom>
          <a:solidFill>
            <a:srgbClr val="999999"/>
          </a:solidFill>
        </p:spPr>
        <p:txBody>
          <a:bodyPr wrap="square" lIns="0" tIns="0" rIns="0" bIns="0" rtlCol="0"/>
          <a:lstStyle/>
          <a:p>
            <a:endParaRPr sz="1425" dirty="0">
              <a:solidFill>
                <a:srgbClr val="646464"/>
              </a:solidFill>
              <a:latin typeface="+mj-lt"/>
            </a:endParaRPr>
          </a:p>
        </p:txBody>
      </p:sp>
      <p:sp>
        <p:nvSpPr>
          <p:cNvPr id="8" name="object 8"/>
          <p:cNvSpPr txBox="1"/>
          <p:nvPr/>
        </p:nvSpPr>
        <p:spPr>
          <a:xfrm>
            <a:off x="1844001" y="2000252"/>
            <a:ext cx="1622804" cy="169726"/>
          </a:xfrm>
          <a:prstGeom prst="rect">
            <a:avLst/>
          </a:prstGeom>
        </p:spPr>
        <p:txBody>
          <a:bodyPr vert="horz" wrap="square" lIns="0" tIns="0" rIns="0" bIns="0" rtlCol="0">
            <a:spAutoFit/>
          </a:bodyPr>
          <a:lstStyle/>
          <a:p>
            <a:pPr marL="11206" algn="ctr"/>
            <a:r>
              <a:rPr sz="1103" b="1" dirty="0">
                <a:solidFill>
                  <a:srgbClr val="646464"/>
                </a:solidFill>
                <a:latin typeface="+mj-lt"/>
                <a:cs typeface="Arial" panose="020B0604020202020204" pitchFamily="34" charset="0"/>
              </a:rPr>
              <a:t>Conduct behaviors</a:t>
            </a:r>
            <a:endParaRPr sz="1103" dirty="0">
              <a:solidFill>
                <a:srgbClr val="646464"/>
              </a:solidFill>
              <a:latin typeface="+mj-lt"/>
              <a:cs typeface="Arial" panose="020B0604020202020204" pitchFamily="34" charset="0"/>
            </a:endParaRPr>
          </a:p>
        </p:txBody>
      </p:sp>
      <p:sp>
        <p:nvSpPr>
          <p:cNvPr id="9" name="object 9"/>
          <p:cNvSpPr txBox="1"/>
          <p:nvPr/>
        </p:nvSpPr>
        <p:spPr>
          <a:xfrm>
            <a:off x="7603527" y="3942080"/>
            <a:ext cx="1008522" cy="346249"/>
          </a:xfrm>
          <a:prstGeom prst="rect">
            <a:avLst/>
          </a:prstGeom>
        </p:spPr>
        <p:txBody>
          <a:bodyPr vert="horz" wrap="square" lIns="0" tIns="0" rIns="0" bIns="0" rtlCol="0">
            <a:spAutoFit/>
          </a:bodyPr>
          <a:lstStyle/>
          <a:p>
            <a:pPr marL="11206" marR="4483">
              <a:lnSpc>
                <a:spcPct val="102299"/>
              </a:lnSpc>
            </a:pPr>
            <a:r>
              <a:rPr sz="1103" b="1" dirty="0">
                <a:solidFill>
                  <a:srgbClr val="646464"/>
                </a:solidFill>
                <a:latin typeface="+mj-lt"/>
                <a:cs typeface="Arial" panose="020B0604020202020204" pitchFamily="34" charset="0"/>
              </a:rPr>
              <a:t>Financial performance</a:t>
            </a:r>
            <a:endParaRPr sz="1103" dirty="0">
              <a:solidFill>
                <a:srgbClr val="646464"/>
              </a:solidFill>
              <a:latin typeface="+mj-lt"/>
              <a:cs typeface="Arial" panose="020B0604020202020204" pitchFamily="34" charset="0"/>
            </a:endParaRPr>
          </a:p>
        </p:txBody>
      </p:sp>
      <p:sp>
        <p:nvSpPr>
          <p:cNvPr id="10" name="object 10"/>
          <p:cNvSpPr/>
          <p:nvPr/>
        </p:nvSpPr>
        <p:spPr>
          <a:xfrm flipH="1">
            <a:off x="2592482" y="2220449"/>
            <a:ext cx="45719" cy="3522380"/>
          </a:xfrm>
          <a:custGeom>
            <a:avLst/>
            <a:gdLst/>
            <a:ahLst/>
            <a:cxnLst/>
            <a:rect l="l" t="t" r="r" b="b"/>
            <a:pathLst>
              <a:path h="3913504">
                <a:moveTo>
                  <a:pt x="0" y="0"/>
                </a:moveTo>
                <a:lnTo>
                  <a:pt x="0" y="3913416"/>
                </a:lnTo>
              </a:path>
            </a:pathLst>
          </a:custGeom>
          <a:ln w="19050">
            <a:solidFill>
              <a:srgbClr val="808080"/>
            </a:solidFill>
            <a:headEnd type="triangle" w="med" len="med"/>
            <a:tailEnd type="none" w="med" len="med"/>
          </a:ln>
        </p:spPr>
        <p:txBody>
          <a:bodyPr wrap="square" lIns="0" tIns="0" rIns="0" bIns="0" rtlCol="0"/>
          <a:lstStyle/>
          <a:p>
            <a:endParaRPr sz="1425" dirty="0">
              <a:solidFill>
                <a:srgbClr val="646464"/>
              </a:solidFill>
              <a:latin typeface="+mj-lt"/>
            </a:endParaRPr>
          </a:p>
        </p:txBody>
      </p:sp>
      <p:sp>
        <p:nvSpPr>
          <p:cNvPr id="12" name="object 12"/>
          <p:cNvSpPr/>
          <p:nvPr/>
        </p:nvSpPr>
        <p:spPr>
          <a:xfrm>
            <a:off x="456191" y="4017758"/>
            <a:ext cx="7063628" cy="0"/>
          </a:xfrm>
          <a:custGeom>
            <a:avLst/>
            <a:gdLst/>
            <a:ahLst/>
            <a:cxnLst/>
            <a:rect l="l" t="t" r="r" b="b"/>
            <a:pathLst>
              <a:path w="8005445">
                <a:moveTo>
                  <a:pt x="8004924" y="0"/>
                </a:moveTo>
                <a:lnTo>
                  <a:pt x="0" y="0"/>
                </a:lnTo>
              </a:path>
            </a:pathLst>
          </a:custGeom>
          <a:ln w="19050">
            <a:solidFill>
              <a:srgbClr val="808080"/>
            </a:solidFill>
            <a:headEnd type="triangle" w="med" len="med"/>
            <a:tailEnd type="none" w="med" len="med"/>
          </a:ln>
        </p:spPr>
        <p:txBody>
          <a:bodyPr wrap="square" lIns="0" tIns="0" rIns="0" bIns="0" rtlCol="0"/>
          <a:lstStyle/>
          <a:p>
            <a:endParaRPr sz="1425" dirty="0">
              <a:solidFill>
                <a:srgbClr val="646464"/>
              </a:solidFill>
              <a:latin typeface="+mj-lt"/>
            </a:endParaRPr>
          </a:p>
        </p:txBody>
      </p:sp>
      <p:sp>
        <p:nvSpPr>
          <p:cNvPr id="16" name="object 16"/>
          <p:cNvSpPr/>
          <p:nvPr/>
        </p:nvSpPr>
        <p:spPr>
          <a:xfrm>
            <a:off x="3489742" y="3748932"/>
            <a:ext cx="206187" cy="98051"/>
          </a:xfrm>
          <a:custGeom>
            <a:avLst/>
            <a:gdLst/>
            <a:ahLst/>
            <a:cxnLst/>
            <a:rect l="l" t="t" r="r" b="b"/>
            <a:pathLst>
              <a:path w="233679" h="111125">
                <a:moveTo>
                  <a:pt x="37312" y="0"/>
                </a:moveTo>
                <a:lnTo>
                  <a:pt x="36880" y="0"/>
                </a:lnTo>
                <a:lnTo>
                  <a:pt x="23165" y="2809"/>
                </a:lnTo>
                <a:lnTo>
                  <a:pt x="11380" y="10404"/>
                </a:lnTo>
                <a:lnTo>
                  <a:pt x="3126" y="21535"/>
                </a:lnTo>
                <a:lnTo>
                  <a:pt x="0" y="34953"/>
                </a:lnTo>
                <a:lnTo>
                  <a:pt x="0" y="111023"/>
                </a:lnTo>
                <a:lnTo>
                  <a:pt x="233184" y="111023"/>
                </a:lnTo>
                <a:lnTo>
                  <a:pt x="233174" y="34953"/>
                </a:lnTo>
                <a:lnTo>
                  <a:pt x="230737" y="20288"/>
                </a:lnTo>
                <a:lnTo>
                  <a:pt x="227222" y="14439"/>
                </a:lnTo>
                <a:lnTo>
                  <a:pt x="116027" y="14439"/>
                </a:lnTo>
                <a:lnTo>
                  <a:pt x="111569" y="13830"/>
                </a:lnTo>
                <a:lnTo>
                  <a:pt x="107187" y="13093"/>
                </a:lnTo>
                <a:lnTo>
                  <a:pt x="94733" y="9705"/>
                </a:lnTo>
                <a:lnTo>
                  <a:pt x="83143" y="4322"/>
                </a:lnTo>
                <a:lnTo>
                  <a:pt x="37312" y="0"/>
                </a:lnTo>
                <a:close/>
              </a:path>
              <a:path w="233679" h="111125">
                <a:moveTo>
                  <a:pt x="202971" y="0"/>
                </a:moveTo>
                <a:lnTo>
                  <a:pt x="165138" y="0"/>
                </a:lnTo>
                <a:lnTo>
                  <a:pt x="154218" y="6308"/>
                </a:lnTo>
                <a:lnTo>
                  <a:pt x="142322" y="11122"/>
                </a:lnTo>
                <a:lnTo>
                  <a:pt x="129311" y="13906"/>
                </a:lnTo>
                <a:lnTo>
                  <a:pt x="125006" y="14439"/>
                </a:lnTo>
                <a:lnTo>
                  <a:pt x="227222" y="14439"/>
                </a:lnTo>
                <a:lnTo>
                  <a:pt x="223659" y="8509"/>
                </a:lnTo>
                <a:lnTo>
                  <a:pt x="212345" y="1363"/>
                </a:lnTo>
                <a:lnTo>
                  <a:pt x="202971" y="0"/>
                </a:lnTo>
                <a:close/>
              </a:path>
            </a:pathLst>
          </a:custGeom>
          <a:solidFill>
            <a:srgbClr val="FFFFFF"/>
          </a:solidFill>
        </p:spPr>
        <p:txBody>
          <a:bodyPr wrap="square" lIns="0" tIns="0" rIns="0" bIns="0" rtlCol="0"/>
          <a:lstStyle/>
          <a:p>
            <a:endParaRPr sz="1425" dirty="0">
              <a:solidFill>
                <a:srgbClr val="646464"/>
              </a:solidFill>
              <a:latin typeface="+mj-lt"/>
            </a:endParaRPr>
          </a:p>
        </p:txBody>
      </p:sp>
      <p:sp>
        <p:nvSpPr>
          <p:cNvPr id="17" name="object 17"/>
          <p:cNvSpPr/>
          <p:nvPr/>
        </p:nvSpPr>
        <p:spPr>
          <a:xfrm>
            <a:off x="3543005" y="3639131"/>
            <a:ext cx="107016" cy="106456"/>
          </a:xfrm>
          <a:custGeom>
            <a:avLst/>
            <a:gdLst/>
            <a:ahLst/>
            <a:cxnLst/>
            <a:rect l="l" t="t" r="r" b="b"/>
            <a:pathLst>
              <a:path w="121285" h="120650">
                <a:moveTo>
                  <a:pt x="73229" y="0"/>
                </a:moveTo>
                <a:lnTo>
                  <a:pt x="27613" y="10365"/>
                </a:lnTo>
                <a:lnTo>
                  <a:pt x="0" y="51623"/>
                </a:lnTo>
                <a:lnTo>
                  <a:pt x="1235" y="67738"/>
                </a:lnTo>
                <a:lnTo>
                  <a:pt x="19905" y="104173"/>
                </a:lnTo>
                <a:lnTo>
                  <a:pt x="56746" y="120076"/>
                </a:lnTo>
                <a:lnTo>
                  <a:pt x="63591" y="120076"/>
                </a:lnTo>
                <a:lnTo>
                  <a:pt x="105510" y="99774"/>
                </a:lnTo>
                <a:lnTo>
                  <a:pt x="120910" y="62064"/>
                </a:lnTo>
                <a:lnTo>
                  <a:pt x="119292" y="46966"/>
                </a:lnTo>
                <a:lnTo>
                  <a:pt x="97734" y="11767"/>
                </a:lnTo>
                <a:lnTo>
                  <a:pt x="73229" y="0"/>
                </a:lnTo>
                <a:close/>
              </a:path>
            </a:pathLst>
          </a:custGeom>
          <a:solidFill>
            <a:srgbClr val="FFFFFF"/>
          </a:solidFill>
        </p:spPr>
        <p:txBody>
          <a:bodyPr wrap="square" lIns="0" tIns="0" rIns="0" bIns="0" rtlCol="0"/>
          <a:lstStyle/>
          <a:p>
            <a:endParaRPr sz="1425" dirty="0">
              <a:solidFill>
                <a:srgbClr val="646464"/>
              </a:solidFill>
              <a:latin typeface="+mj-lt"/>
            </a:endParaRPr>
          </a:p>
        </p:txBody>
      </p:sp>
      <p:sp>
        <p:nvSpPr>
          <p:cNvPr id="50" name="object 50"/>
          <p:cNvSpPr/>
          <p:nvPr/>
        </p:nvSpPr>
        <p:spPr>
          <a:xfrm>
            <a:off x="7447441" y="3726883"/>
            <a:ext cx="206187" cy="98051"/>
          </a:xfrm>
          <a:custGeom>
            <a:avLst/>
            <a:gdLst/>
            <a:ahLst/>
            <a:cxnLst/>
            <a:rect l="l" t="t" r="r" b="b"/>
            <a:pathLst>
              <a:path w="233679" h="111125">
                <a:moveTo>
                  <a:pt x="37312" y="0"/>
                </a:moveTo>
                <a:lnTo>
                  <a:pt x="36880" y="0"/>
                </a:lnTo>
                <a:lnTo>
                  <a:pt x="23165" y="2809"/>
                </a:lnTo>
                <a:lnTo>
                  <a:pt x="11380" y="10404"/>
                </a:lnTo>
                <a:lnTo>
                  <a:pt x="3126" y="21535"/>
                </a:lnTo>
                <a:lnTo>
                  <a:pt x="0" y="34953"/>
                </a:lnTo>
                <a:lnTo>
                  <a:pt x="0" y="111023"/>
                </a:lnTo>
                <a:lnTo>
                  <a:pt x="233184" y="111023"/>
                </a:lnTo>
                <a:lnTo>
                  <a:pt x="233174" y="34953"/>
                </a:lnTo>
                <a:lnTo>
                  <a:pt x="230737" y="20288"/>
                </a:lnTo>
                <a:lnTo>
                  <a:pt x="227222" y="14439"/>
                </a:lnTo>
                <a:lnTo>
                  <a:pt x="116027" y="14439"/>
                </a:lnTo>
                <a:lnTo>
                  <a:pt x="111569" y="13830"/>
                </a:lnTo>
                <a:lnTo>
                  <a:pt x="107187" y="13093"/>
                </a:lnTo>
                <a:lnTo>
                  <a:pt x="94733" y="9705"/>
                </a:lnTo>
                <a:lnTo>
                  <a:pt x="83143" y="4322"/>
                </a:lnTo>
                <a:lnTo>
                  <a:pt x="37312" y="0"/>
                </a:lnTo>
                <a:close/>
              </a:path>
              <a:path w="233679" h="111125">
                <a:moveTo>
                  <a:pt x="202971" y="0"/>
                </a:moveTo>
                <a:lnTo>
                  <a:pt x="165138" y="0"/>
                </a:lnTo>
                <a:lnTo>
                  <a:pt x="154218" y="6308"/>
                </a:lnTo>
                <a:lnTo>
                  <a:pt x="142322" y="11122"/>
                </a:lnTo>
                <a:lnTo>
                  <a:pt x="129311" y="13906"/>
                </a:lnTo>
                <a:lnTo>
                  <a:pt x="125006" y="14439"/>
                </a:lnTo>
                <a:lnTo>
                  <a:pt x="227222" y="14439"/>
                </a:lnTo>
                <a:lnTo>
                  <a:pt x="223659" y="8509"/>
                </a:lnTo>
                <a:lnTo>
                  <a:pt x="212345" y="1363"/>
                </a:lnTo>
                <a:lnTo>
                  <a:pt x="202971" y="0"/>
                </a:lnTo>
                <a:close/>
              </a:path>
            </a:pathLst>
          </a:custGeom>
          <a:solidFill>
            <a:srgbClr val="BCBEC0"/>
          </a:solidFill>
        </p:spPr>
        <p:txBody>
          <a:bodyPr wrap="square" lIns="0" tIns="0" rIns="0" bIns="0" rtlCol="0"/>
          <a:lstStyle/>
          <a:p>
            <a:endParaRPr sz="1425" dirty="0">
              <a:solidFill>
                <a:srgbClr val="646464"/>
              </a:solidFill>
              <a:latin typeface="+mj-lt"/>
            </a:endParaRPr>
          </a:p>
        </p:txBody>
      </p:sp>
      <p:sp>
        <p:nvSpPr>
          <p:cNvPr id="51" name="object 51"/>
          <p:cNvSpPr/>
          <p:nvPr/>
        </p:nvSpPr>
        <p:spPr>
          <a:xfrm>
            <a:off x="7500693" y="3617083"/>
            <a:ext cx="107016" cy="106456"/>
          </a:xfrm>
          <a:custGeom>
            <a:avLst/>
            <a:gdLst/>
            <a:ahLst/>
            <a:cxnLst/>
            <a:rect l="l" t="t" r="r" b="b"/>
            <a:pathLst>
              <a:path w="121284" h="120650">
                <a:moveTo>
                  <a:pt x="73240" y="0"/>
                </a:moveTo>
                <a:lnTo>
                  <a:pt x="27623" y="10363"/>
                </a:lnTo>
                <a:lnTo>
                  <a:pt x="0" y="51614"/>
                </a:lnTo>
                <a:lnTo>
                  <a:pt x="1234" y="67729"/>
                </a:lnTo>
                <a:lnTo>
                  <a:pt x="19905" y="104166"/>
                </a:lnTo>
                <a:lnTo>
                  <a:pt x="56757" y="120076"/>
                </a:lnTo>
                <a:lnTo>
                  <a:pt x="63603" y="120076"/>
                </a:lnTo>
                <a:lnTo>
                  <a:pt x="105516" y="99774"/>
                </a:lnTo>
                <a:lnTo>
                  <a:pt x="120921" y="62064"/>
                </a:lnTo>
                <a:lnTo>
                  <a:pt x="119303" y="46966"/>
                </a:lnTo>
                <a:lnTo>
                  <a:pt x="97746" y="11767"/>
                </a:lnTo>
                <a:lnTo>
                  <a:pt x="73240" y="0"/>
                </a:lnTo>
                <a:close/>
              </a:path>
            </a:pathLst>
          </a:custGeom>
          <a:solidFill>
            <a:srgbClr val="BCBEC0"/>
          </a:solidFill>
        </p:spPr>
        <p:txBody>
          <a:bodyPr wrap="square" lIns="0" tIns="0" rIns="0" bIns="0" rtlCol="0"/>
          <a:lstStyle/>
          <a:p>
            <a:endParaRPr sz="1425" dirty="0">
              <a:solidFill>
                <a:srgbClr val="646464"/>
              </a:solidFill>
              <a:latin typeface="+mj-lt"/>
            </a:endParaRPr>
          </a:p>
        </p:txBody>
      </p:sp>
      <p:sp>
        <p:nvSpPr>
          <p:cNvPr id="58" name="object 58"/>
          <p:cNvSpPr/>
          <p:nvPr/>
        </p:nvSpPr>
        <p:spPr>
          <a:xfrm>
            <a:off x="3622033" y="3495374"/>
            <a:ext cx="206187" cy="98051"/>
          </a:xfrm>
          <a:custGeom>
            <a:avLst/>
            <a:gdLst/>
            <a:ahLst/>
            <a:cxnLst/>
            <a:rect l="l" t="t" r="r" b="b"/>
            <a:pathLst>
              <a:path w="233679" h="111125">
                <a:moveTo>
                  <a:pt x="37312" y="0"/>
                </a:moveTo>
                <a:lnTo>
                  <a:pt x="36880" y="0"/>
                </a:lnTo>
                <a:lnTo>
                  <a:pt x="23165" y="2809"/>
                </a:lnTo>
                <a:lnTo>
                  <a:pt x="11380" y="10404"/>
                </a:lnTo>
                <a:lnTo>
                  <a:pt x="3126" y="21535"/>
                </a:lnTo>
                <a:lnTo>
                  <a:pt x="0" y="34953"/>
                </a:lnTo>
                <a:lnTo>
                  <a:pt x="0" y="111023"/>
                </a:lnTo>
                <a:lnTo>
                  <a:pt x="233184" y="111023"/>
                </a:lnTo>
                <a:lnTo>
                  <a:pt x="233174" y="34953"/>
                </a:lnTo>
                <a:lnTo>
                  <a:pt x="230737" y="20288"/>
                </a:lnTo>
                <a:lnTo>
                  <a:pt x="227222" y="14439"/>
                </a:lnTo>
                <a:lnTo>
                  <a:pt x="116027" y="14439"/>
                </a:lnTo>
                <a:lnTo>
                  <a:pt x="111569" y="13830"/>
                </a:lnTo>
                <a:lnTo>
                  <a:pt x="107187" y="13093"/>
                </a:lnTo>
                <a:lnTo>
                  <a:pt x="94733" y="9705"/>
                </a:lnTo>
                <a:lnTo>
                  <a:pt x="83143" y="4322"/>
                </a:lnTo>
                <a:lnTo>
                  <a:pt x="37312" y="0"/>
                </a:lnTo>
                <a:close/>
              </a:path>
              <a:path w="233679" h="111125">
                <a:moveTo>
                  <a:pt x="202971" y="0"/>
                </a:moveTo>
                <a:lnTo>
                  <a:pt x="165138" y="0"/>
                </a:lnTo>
                <a:lnTo>
                  <a:pt x="154218" y="6308"/>
                </a:lnTo>
                <a:lnTo>
                  <a:pt x="142322" y="11122"/>
                </a:lnTo>
                <a:lnTo>
                  <a:pt x="129311" y="13906"/>
                </a:lnTo>
                <a:lnTo>
                  <a:pt x="125006" y="14439"/>
                </a:lnTo>
                <a:lnTo>
                  <a:pt x="227222" y="14439"/>
                </a:lnTo>
                <a:lnTo>
                  <a:pt x="223659" y="8509"/>
                </a:lnTo>
                <a:lnTo>
                  <a:pt x="212345" y="1363"/>
                </a:lnTo>
                <a:lnTo>
                  <a:pt x="202971" y="0"/>
                </a:lnTo>
                <a:close/>
              </a:path>
            </a:pathLst>
          </a:custGeom>
          <a:solidFill>
            <a:srgbClr val="D1D3D4"/>
          </a:solidFill>
        </p:spPr>
        <p:txBody>
          <a:bodyPr wrap="square" lIns="0" tIns="0" rIns="0" bIns="0" rtlCol="0"/>
          <a:lstStyle/>
          <a:p>
            <a:endParaRPr sz="1425" dirty="0">
              <a:solidFill>
                <a:srgbClr val="646464"/>
              </a:solidFill>
              <a:latin typeface="+mj-lt"/>
            </a:endParaRPr>
          </a:p>
        </p:txBody>
      </p:sp>
      <p:sp>
        <p:nvSpPr>
          <p:cNvPr id="59" name="object 59"/>
          <p:cNvSpPr/>
          <p:nvPr/>
        </p:nvSpPr>
        <p:spPr>
          <a:xfrm>
            <a:off x="3675296" y="3385574"/>
            <a:ext cx="107016" cy="106456"/>
          </a:xfrm>
          <a:custGeom>
            <a:avLst/>
            <a:gdLst/>
            <a:ahLst/>
            <a:cxnLst/>
            <a:rect l="l" t="t" r="r" b="b"/>
            <a:pathLst>
              <a:path w="121285" h="120650">
                <a:moveTo>
                  <a:pt x="73229" y="0"/>
                </a:moveTo>
                <a:lnTo>
                  <a:pt x="27613" y="10365"/>
                </a:lnTo>
                <a:lnTo>
                  <a:pt x="0" y="51623"/>
                </a:lnTo>
                <a:lnTo>
                  <a:pt x="1235" y="67738"/>
                </a:lnTo>
                <a:lnTo>
                  <a:pt x="19905" y="104173"/>
                </a:lnTo>
                <a:lnTo>
                  <a:pt x="56746" y="120076"/>
                </a:lnTo>
                <a:lnTo>
                  <a:pt x="63591" y="120076"/>
                </a:lnTo>
                <a:lnTo>
                  <a:pt x="105510" y="99774"/>
                </a:lnTo>
                <a:lnTo>
                  <a:pt x="120910" y="62064"/>
                </a:lnTo>
                <a:lnTo>
                  <a:pt x="119292" y="46966"/>
                </a:lnTo>
                <a:lnTo>
                  <a:pt x="97734" y="11767"/>
                </a:lnTo>
                <a:lnTo>
                  <a:pt x="73229" y="0"/>
                </a:lnTo>
                <a:close/>
              </a:path>
            </a:pathLst>
          </a:custGeom>
          <a:solidFill>
            <a:srgbClr val="D1D3D4"/>
          </a:solidFill>
        </p:spPr>
        <p:txBody>
          <a:bodyPr wrap="square" lIns="0" tIns="0" rIns="0" bIns="0" rtlCol="0"/>
          <a:lstStyle/>
          <a:p>
            <a:endParaRPr sz="1425" dirty="0">
              <a:solidFill>
                <a:srgbClr val="646464"/>
              </a:solidFill>
              <a:latin typeface="+mj-lt"/>
            </a:endParaRPr>
          </a:p>
        </p:txBody>
      </p:sp>
      <p:sp>
        <p:nvSpPr>
          <p:cNvPr id="74" name="object 74"/>
          <p:cNvSpPr/>
          <p:nvPr/>
        </p:nvSpPr>
        <p:spPr>
          <a:xfrm>
            <a:off x="4107099" y="3638689"/>
            <a:ext cx="206187" cy="98051"/>
          </a:xfrm>
          <a:custGeom>
            <a:avLst/>
            <a:gdLst/>
            <a:ahLst/>
            <a:cxnLst/>
            <a:rect l="l" t="t" r="r" b="b"/>
            <a:pathLst>
              <a:path w="233679" h="111125">
                <a:moveTo>
                  <a:pt x="37312" y="0"/>
                </a:moveTo>
                <a:lnTo>
                  <a:pt x="36880" y="0"/>
                </a:lnTo>
                <a:lnTo>
                  <a:pt x="23165" y="2809"/>
                </a:lnTo>
                <a:lnTo>
                  <a:pt x="11380" y="10404"/>
                </a:lnTo>
                <a:lnTo>
                  <a:pt x="3126" y="21535"/>
                </a:lnTo>
                <a:lnTo>
                  <a:pt x="0" y="34953"/>
                </a:lnTo>
                <a:lnTo>
                  <a:pt x="0" y="111023"/>
                </a:lnTo>
                <a:lnTo>
                  <a:pt x="233184" y="111023"/>
                </a:lnTo>
                <a:lnTo>
                  <a:pt x="233174" y="34953"/>
                </a:lnTo>
                <a:lnTo>
                  <a:pt x="230737" y="20288"/>
                </a:lnTo>
                <a:lnTo>
                  <a:pt x="227222" y="14439"/>
                </a:lnTo>
                <a:lnTo>
                  <a:pt x="116027" y="14439"/>
                </a:lnTo>
                <a:lnTo>
                  <a:pt x="111569" y="13830"/>
                </a:lnTo>
                <a:lnTo>
                  <a:pt x="107187" y="13093"/>
                </a:lnTo>
                <a:lnTo>
                  <a:pt x="94733" y="9705"/>
                </a:lnTo>
                <a:lnTo>
                  <a:pt x="83143" y="4322"/>
                </a:lnTo>
                <a:lnTo>
                  <a:pt x="37312" y="0"/>
                </a:lnTo>
                <a:close/>
              </a:path>
              <a:path w="233679" h="111125">
                <a:moveTo>
                  <a:pt x="202971" y="0"/>
                </a:moveTo>
                <a:lnTo>
                  <a:pt x="165138" y="0"/>
                </a:lnTo>
                <a:lnTo>
                  <a:pt x="154218" y="6308"/>
                </a:lnTo>
                <a:lnTo>
                  <a:pt x="142322" y="11122"/>
                </a:lnTo>
                <a:lnTo>
                  <a:pt x="129311" y="13906"/>
                </a:lnTo>
                <a:lnTo>
                  <a:pt x="125006" y="14439"/>
                </a:lnTo>
                <a:lnTo>
                  <a:pt x="227222" y="14439"/>
                </a:lnTo>
                <a:lnTo>
                  <a:pt x="223659" y="8509"/>
                </a:lnTo>
                <a:lnTo>
                  <a:pt x="212345" y="1363"/>
                </a:lnTo>
                <a:lnTo>
                  <a:pt x="202971" y="0"/>
                </a:lnTo>
                <a:close/>
              </a:path>
            </a:pathLst>
          </a:custGeom>
          <a:solidFill>
            <a:srgbClr val="939598"/>
          </a:solidFill>
        </p:spPr>
        <p:txBody>
          <a:bodyPr wrap="square" lIns="0" tIns="0" rIns="0" bIns="0" rtlCol="0"/>
          <a:lstStyle/>
          <a:p>
            <a:endParaRPr sz="1425" dirty="0">
              <a:solidFill>
                <a:srgbClr val="646464"/>
              </a:solidFill>
              <a:latin typeface="+mj-lt"/>
            </a:endParaRPr>
          </a:p>
        </p:txBody>
      </p:sp>
      <p:sp>
        <p:nvSpPr>
          <p:cNvPr id="75" name="object 75"/>
          <p:cNvSpPr/>
          <p:nvPr/>
        </p:nvSpPr>
        <p:spPr>
          <a:xfrm>
            <a:off x="4160362" y="3528889"/>
            <a:ext cx="107016" cy="106456"/>
          </a:xfrm>
          <a:custGeom>
            <a:avLst/>
            <a:gdLst/>
            <a:ahLst/>
            <a:cxnLst/>
            <a:rect l="l" t="t" r="r" b="b"/>
            <a:pathLst>
              <a:path w="121285" h="120650">
                <a:moveTo>
                  <a:pt x="73229" y="0"/>
                </a:moveTo>
                <a:lnTo>
                  <a:pt x="27613" y="10365"/>
                </a:lnTo>
                <a:lnTo>
                  <a:pt x="0" y="51623"/>
                </a:lnTo>
                <a:lnTo>
                  <a:pt x="1235" y="67738"/>
                </a:lnTo>
                <a:lnTo>
                  <a:pt x="19905" y="104173"/>
                </a:lnTo>
                <a:lnTo>
                  <a:pt x="56746" y="120076"/>
                </a:lnTo>
                <a:lnTo>
                  <a:pt x="63591" y="120076"/>
                </a:lnTo>
                <a:lnTo>
                  <a:pt x="105510" y="99774"/>
                </a:lnTo>
                <a:lnTo>
                  <a:pt x="120910" y="62064"/>
                </a:lnTo>
                <a:lnTo>
                  <a:pt x="119292" y="46966"/>
                </a:lnTo>
                <a:lnTo>
                  <a:pt x="97734" y="11767"/>
                </a:lnTo>
                <a:lnTo>
                  <a:pt x="73229" y="0"/>
                </a:lnTo>
                <a:close/>
              </a:path>
            </a:pathLst>
          </a:custGeom>
          <a:solidFill>
            <a:srgbClr val="939598"/>
          </a:solidFill>
        </p:spPr>
        <p:txBody>
          <a:bodyPr wrap="square" lIns="0" tIns="0" rIns="0" bIns="0" rtlCol="0"/>
          <a:lstStyle/>
          <a:p>
            <a:endParaRPr sz="1425" dirty="0">
              <a:solidFill>
                <a:srgbClr val="646464"/>
              </a:solidFill>
              <a:latin typeface="+mj-lt"/>
            </a:endParaRPr>
          </a:p>
        </p:txBody>
      </p:sp>
      <p:sp>
        <p:nvSpPr>
          <p:cNvPr id="76" name="object 76"/>
          <p:cNvSpPr/>
          <p:nvPr/>
        </p:nvSpPr>
        <p:spPr>
          <a:xfrm>
            <a:off x="3908662" y="2745728"/>
            <a:ext cx="206187" cy="98051"/>
          </a:xfrm>
          <a:custGeom>
            <a:avLst/>
            <a:gdLst/>
            <a:ahLst/>
            <a:cxnLst/>
            <a:rect l="l" t="t" r="r" b="b"/>
            <a:pathLst>
              <a:path w="233679" h="111125">
                <a:moveTo>
                  <a:pt x="37312" y="0"/>
                </a:moveTo>
                <a:lnTo>
                  <a:pt x="36880" y="0"/>
                </a:lnTo>
                <a:lnTo>
                  <a:pt x="23165" y="2809"/>
                </a:lnTo>
                <a:lnTo>
                  <a:pt x="11380" y="10404"/>
                </a:lnTo>
                <a:lnTo>
                  <a:pt x="3126" y="21535"/>
                </a:lnTo>
                <a:lnTo>
                  <a:pt x="0" y="34953"/>
                </a:lnTo>
                <a:lnTo>
                  <a:pt x="0" y="111023"/>
                </a:lnTo>
                <a:lnTo>
                  <a:pt x="233184" y="111023"/>
                </a:lnTo>
                <a:lnTo>
                  <a:pt x="233174" y="34953"/>
                </a:lnTo>
                <a:lnTo>
                  <a:pt x="230737" y="20288"/>
                </a:lnTo>
                <a:lnTo>
                  <a:pt x="227222" y="14439"/>
                </a:lnTo>
                <a:lnTo>
                  <a:pt x="116027" y="14439"/>
                </a:lnTo>
                <a:lnTo>
                  <a:pt x="111569" y="13830"/>
                </a:lnTo>
                <a:lnTo>
                  <a:pt x="107187" y="13093"/>
                </a:lnTo>
                <a:lnTo>
                  <a:pt x="94733" y="9705"/>
                </a:lnTo>
                <a:lnTo>
                  <a:pt x="83143" y="4322"/>
                </a:lnTo>
                <a:lnTo>
                  <a:pt x="37312" y="0"/>
                </a:lnTo>
                <a:close/>
              </a:path>
              <a:path w="233679" h="111125">
                <a:moveTo>
                  <a:pt x="202971" y="0"/>
                </a:moveTo>
                <a:lnTo>
                  <a:pt x="165138" y="0"/>
                </a:lnTo>
                <a:lnTo>
                  <a:pt x="154218" y="6308"/>
                </a:lnTo>
                <a:lnTo>
                  <a:pt x="142322" y="11122"/>
                </a:lnTo>
                <a:lnTo>
                  <a:pt x="129311" y="13906"/>
                </a:lnTo>
                <a:lnTo>
                  <a:pt x="125006" y="14439"/>
                </a:lnTo>
                <a:lnTo>
                  <a:pt x="227222" y="14439"/>
                </a:lnTo>
                <a:lnTo>
                  <a:pt x="223659" y="8509"/>
                </a:lnTo>
                <a:lnTo>
                  <a:pt x="212345" y="1363"/>
                </a:lnTo>
                <a:lnTo>
                  <a:pt x="202971" y="0"/>
                </a:lnTo>
                <a:close/>
              </a:path>
            </a:pathLst>
          </a:custGeom>
          <a:solidFill>
            <a:srgbClr val="939598"/>
          </a:solidFill>
        </p:spPr>
        <p:txBody>
          <a:bodyPr wrap="square" lIns="0" tIns="0" rIns="0" bIns="0" rtlCol="0"/>
          <a:lstStyle/>
          <a:p>
            <a:endParaRPr sz="1425" dirty="0">
              <a:solidFill>
                <a:srgbClr val="646464"/>
              </a:solidFill>
              <a:latin typeface="+mj-lt"/>
            </a:endParaRPr>
          </a:p>
        </p:txBody>
      </p:sp>
      <p:sp>
        <p:nvSpPr>
          <p:cNvPr id="77" name="object 77"/>
          <p:cNvSpPr/>
          <p:nvPr/>
        </p:nvSpPr>
        <p:spPr>
          <a:xfrm>
            <a:off x="3961926" y="2635926"/>
            <a:ext cx="107016" cy="106456"/>
          </a:xfrm>
          <a:custGeom>
            <a:avLst/>
            <a:gdLst/>
            <a:ahLst/>
            <a:cxnLst/>
            <a:rect l="l" t="t" r="r" b="b"/>
            <a:pathLst>
              <a:path w="121285" h="120650">
                <a:moveTo>
                  <a:pt x="73229" y="0"/>
                </a:moveTo>
                <a:lnTo>
                  <a:pt x="27613" y="10365"/>
                </a:lnTo>
                <a:lnTo>
                  <a:pt x="0" y="51623"/>
                </a:lnTo>
                <a:lnTo>
                  <a:pt x="1235" y="67738"/>
                </a:lnTo>
                <a:lnTo>
                  <a:pt x="19905" y="104173"/>
                </a:lnTo>
                <a:lnTo>
                  <a:pt x="56746" y="120076"/>
                </a:lnTo>
                <a:lnTo>
                  <a:pt x="63591" y="120076"/>
                </a:lnTo>
                <a:lnTo>
                  <a:pt x="105510" y="99774"/>
                </a:lnTo>
                <a:lnTo>
                  <a:pt x="120910" y="62064"/>
                </a:lnTo>
                <a:lnTo>
                  <a:pt x="119292" y="46966"/>
                </a:lnTo>
                <a:lnTo>
                  <a:pt x="97734" y="11767"/>
                </a:lnTo>
                <a:lnTo>
                  <a:pt x="73229" y="0"/>
                </a:lnTo>
                <a:close/>
              </a:path>
            </a:pathLst>
          </a:custGeom>
          <a:solidFill>
            <a:srgbClr val="939598"/>
          </a:solidFill>
        </p:spPr>
        <p:txBody>
          <a:bodyPr wrap="square" lIns="0" tIns="0" rIns="0" bIns="0" rtlCol="0"/>
          <a:lstStyle/>
          <a:p>
            <a:endParaRPr sz="1425" dirty="0">
              <a:solidFill>
                <a:srgbClr val="646464"/>
              </a:solidFill>
              <a:latin typeface="+mj-lt"/>
            </a:endParaRPr>
          </a:p>
        </p:txBody>
      </p:sp>
      <p:sp>
        <p:nvSpPr>
          <p:cNvPr id="100" name="object 100"/>
          <p:cNvSpPr/>
          <p:nvPr/>
        </p:nvSpPr>
        <p:spPr>
          <a:xfrm>
            <a:off x="6620622" y="3142601"/>
            <a:ext cx="206187" cy="98051"/>
          </a:xfrm>
          <a:custGeom>
            <a:avLst/>
            <a:gdLst/>
            <a:ahLst/>
            <a:cxnLst/>
            <a:rect l="l" t="t" r="r" b="b"/>
            <a:pathLst>
              <a:path w="233679" h="111125">
                <a:moveTo>
                  <a:pt x="37312" y="0"/>
                </a:moveTo>
                <a:lnTo>
                  <a:pt x="36880" y="0"/>
                </a:lnTo>
                <a:lnTo>
                  <a:pt x="23165" y="2809"/>
                </a:lnTo>
                <a:lnTo>
                  <a:pt x="11380" y="10404"/>
                </a:lnTo>
                <a:lnTo>
                  <a:pt x="3126" y="21535"/>
                </a:lnTo>
                <a:lnTo>
                  <a:pt x="0" y="34953"/>
                </a:lnTo>
                <a:lnTo>
                  <a:pt x="0" y="111023"/>
                </a:lnTo>
                <a:lnTo>
                  <a:pt x="233184" y="111023"/>
                </a:lnTo>
                <a:lnTo>
                  <a:pt x="233174" y="34953"/>
                </a:lnTo>
                <a:lnTo>
                  <a:pt x="230737" y="20288"/>
                </a:lnTo>
                <a:lnTo>
                  <a:pt x="227222" y="14439"/>
                </a:lnTo>
                <a:lnTo>
                  <a:pt x="116027" y="14439"/>
                </a:lnTo>
                <a:lnTo>
                  <a:pt x="111569" y="13830"/>
                </a:lnTo>
                <a:lnTo>
                  <a:pt x="107187" y="13093"/>
                </a:lnTo>
                <a:lnTo>
                  <a:pt x="94733" y="9705"/>
                </a:lnTo>
                <a:lnTo>
                  <a:pt x="83143" y="4322"/>
                </a:lnTo>
                <a:lnTo>
                  <a:pt x="37312" y="0"/>
                </a:lnTo>
                <a:close/>
              </a:path>
              <a:path w="233679" h="111125">
                <a:moveTo>
                  <a:pt x="202971" y="0"/>
                </a:moveTo>
                <a:lnTo>
                  <a:pt x="165138" y="0"/>
                </a:lnTo>
                <a:lnTo>
                  <a:pt x="154218" y="6308"/>
                </a:lnTo>
                <a:lnTo>
                  <a:pt x="142322" y="11122"/>
                </a:lnTo>
                <a:lnTo>
                  <a:pt x="129311" y="13906"/>
                </a:lnTo>
                <a:lnTo>
                  <a:pt x="125006" y="14439"/>
                </a:lnTo>
                <a:lnTo>
                  <a:pt x="227222" y="14439"/>
                </a:lnTo>
                <a:lnTo>
                  <a:pt x="223659" y="8509"/>
                </a:lnTo>
                <a:lnTo>
                  <a:pt x="212345" y="1363"/>
                </a:lnTo>
                <a:lnTo>
                  <a:pt x="202971" y="0"/>
                </a:lnTo>
                <a:close/>
              </a:path>
            </a:pathLst>
          </a:custGeom>
          <a:solidFill>
            <a:srgbClr val="E6E7E8"/>
          </a:solidFill>
        </p:spPr>
        <p:txBody>
          <a:bodyPr wrap="square" lIns="0" tIns="0" rIns="0" bIns="0" rtlCol="0"/>
          <a:lstStyle/>
          <a:p>
            <a:endParaRPr sz="1425" dirty="0">
              <a:solidFill>
                <a:srgbClr val="646464"/>
              </a:solidFill>
              <a:latin typeface="+mj-lt"/>
            </a:endParaRPr>
          </a:p>
        </p:txBody>
      </p:sp>
      <p:sp>
        <p:nvSpPr>
          <p:cNvPr id="101" name="object 101"/>
          <p:cNvSpPr/>
          <p:nvPr/>
        </p:nvSpPr>
        <p:spPr>
          <a:xfrm>
            <a:off x="6673884" y="3032799"/>
            <a:ext cx="107016" cy="106456"/>
          </a:xfrm>
          <a:custGeom>
            <a:avLst/>
            <a:gdLst/>
            <a:ahLst/>
            <a:cxnLst/>
            <a:rect l="l" t="t" r="r" b="b"/>
            <a:pathLst>
              <a:path w="121284" h="120650">
                <a:moveTo>
                  <a:pt x="73229" y="0"/>
                </a:moveTo>
                <a:lnTo>
                  <a:pt x="27613" y="10365"/>
                </a:lnTo>
                <a:lnTo>
                  <a:pt x="0" y="51623"/>
                </a:lnTo>
                <a:lnTo>
                  <a:pt x="1235" y="67738"/>
                </a:lnTo>
                <a:lnTo>
                  <a:pt x="19905" y="104173"/>
                </a:lnTo>
                <a:lnTo>
                  <a:pt x="56746" y="120076"/>
                </a:lnTo>
                <a:lnTo>
                  <a:pt x="63591" y="120076"/>
                </a:lnTo>
                <a:lnTo>
                  <a:pt x="105510" y="99774"/>
                </a:lnTo>
                <a:lnTo>
                  <a:pt x="120910" y="62064"/>
                </a:lnTo>
                <a:lnTo>
                  <a:pt x="119292" y="46966"/>
                </a:lnTo>
                <a:lnTo>
                  <a:pt x="97734" y="11767"/>
                </a:lnTo>
                <a:lnTo>
                  <a:pt x="73229" y="0"/>
                </a:lnTo>
                <a:close/>
              </a:path>
            </a:pathLst>
          </a:custGeom>
          <a:solidFill>
            <a:srgbClr val="E6E7E8"/>
          </a:solidFill>
        </p:spPr>
        <p:txBody>
          <a:bodyPr wrap="square" lIns="0" tIns="0" rIns="0" bIns="0" rtlCol="0"/>
          <a:lstStyle/>
          <a:p>
            <a:endParaRPr sz="1425" dirty="0">
              <a:solidFill>
                <a:srgbClr val="646464"/>
              </a:solidFill>
              <a:latin typeface="+mj-lt"/>
            </a:endParaRPr>
          </a:p>
        </p:txBody>
      </p:sp>
      <p:sp>
        <p:nvSpPr>
          <p:cNvPr id="104" name="object 104"/>
          <p:cNvSpPr/>
          <p:nvPr/>
        </p:nvSpPr>
        <p:spPr>
          <a:xfrm>
            <a:off x="4426801" y="3120552"/>
            <a:ext cx="206187" cy="98051"/>
          </a:xfrm>
          <a:custGeom>
            <a:avLst/>
            <a:gdLst/>
            <a:ahLst/>
            <a:cxnLst/>
            <a:rect l="l" t="t" r="r" b="b"/>
            <a:pathLst>
              <a:path w="233679" h="111125">
                <a:moveTo>
                  <a:pt x="37312" y="0"/>
                </a:moveTo>
                <a:lnTo>
                  <a:pt x="36880" y="0"/>
                </a:lnTo>
                <a:lnTo>
                  <a:pt x="23165" y="2809"/>
                </a:lnTo>
                <a:lnTo>
                  <a:pt x="11380" y="10404"/>
                </a:lnTo>
                <a:lnTo>
                  <a:pt x="3126" y="21535"/>
                </a:lnTo>
                <a:lnTo>
                  <a:pt x="0" y="34953"/>
                </a:lnTo>
                <a:lnTo>
                  <a:pt x="0" y="111023"/>
                </a:lnTo>
                <a:lnTo>
                  <a:pt x="233184" y="111023"/>
                </a:lnTo>
                <a:lnTo>
                  <a:pt x="233174" y="34953"/>
                </a:lnTo>
                <a:lnTo>
                  <a:pt x="230737" y="20288"/>
                </a:lnTo>
                <a:lnTo>
                  <a:pt x="227222" y="14439"/>
                </a:lnTo>
                <a:lnTo>
                  <a:pt x="116027" y="14439"/>
                </a:lnTo>
                <a:lnTo>
                  <a:pt x="111569" y="13830"/>
                </a:lnTo>
                <a:lnTo>
                  <a:pt x="107187" y="13093"/>
                </a:lnTo>
                <a:lnTo>
                  <a:pt x="94733" y="9705"/>
                </a:lnTo>
                <a:lnTo>
                  <a:pt x="83143" y="4322"/>
                </a:lnTo>
                <a:lnTo>
                  <a:pt x="37312" y="0"/>
                </a:lnTo>
                <a:close/>
              </a:path>
              <a:path w="233679" h="111125">
                <a:moveTo>
                  <a:pt x="202971" y="0"/>
                </a:moveTo>
                <a:lnTo>
                  <a:pt x="165138" y="0"/>
                </a:lnTo>
                <a:lnTo>
                  <a:pt x="154218" y="6308"/>
                </a:lnTo>
                <a:lnTo>
                  <a:pt x="142322" y="11122"/>
                </a:lnTo>
                <a:lnTo>
                  <a:pt x="129311" y="13906"/>
                </a:lnTo>
                <a:lnTo>
                  <a:pt x="125006" y="14439"/>
                </a:lnTo>
                <a:lnTo>
                  <a:pt x="227222" y="14439"/>
                </a:lnTo>
                <a:lnTo>
                  <a:pt x="223659" y="8509"/>
                </a:lnTo>
                <a:lnTo>
                  <a:pt x="212345" y="1363"/>
                </a:lnTo>
                <a:lnTo>
                  <a:pt x="202971" y="0"/>
                </a:lnTo>
                <a:close/>
              </a:path>
            </a:pathLst>
          </a:custGeom>
          <a:solidFill>
            <a:srgbClr val="E6E7E8"/>
          </a:solidFill>
        </p:spPr>
        <p:txBody>
          <a:bodyPr wrap="square" lIns="0" tIns="0" rIns="0" bIns="0" rtlCol="0"/>
          <a:lstStyle/>
          <a:p>
            <a:endParaRPr sz="1425" dirty="0">
              <a:solidFill>
                <a:srgbClr val="646464"/>
              </a:solidFill>
              <a:latin typeface="+mj-lt"/>
            </a:endParaRPr>
          </a:p>
        </p:txBody>
      </p:sp>
      <p:sp>
        <p:nvSpPr>
          <p:cNvPr id="105" name="object 105"/>
          <p:cNvSpPr/>
          <p:nvPr/>
        </p:nvSpPr>
        <p:spPr>
          <a:xfrm>
            <a:off x="4480056" y="3010750"/>
            <a:ext cx="107016" cy="106456"/>
          </a:xfrm>
          <a:custGeom>
            <a:avLst/>
            <a:gdLst/>
            <a:ahLst/>
            <a:cxnLst/>
            <a:rect l="l" t="t" r="r" b="b"/>
            <a:pathLst>
              <a:path w="121285" h="120650">
                <a:moveTo>
                  <a:pt x="73240" y="0"/>
                </a:moveTo>
                <a:lnTo>
                  <a:pt x="27623" y="10363"/>
                </a:lnTo>
                <a:lnTo>
                  <a:pt x="0" y="51614"/>
                </a:lnTo>
                <a:lnTo>
                  <a:pt x="1234" y="67729"/>
                </a:lnTo>
                <a:lnTo>
                  <a:pt x="19905" y="104166"/>
                </a:lnTo>
                <a:lnTo>
                  <a:pt x="56757" y="120076"/>
                </a:lnTo>
                <a:lnTo>
                  <a:pt x="63603" y="120076"/>
                </a:lnTo>
                <a:lnTo>
                  <a:pt x="105521" y="99774"/>
                </a:lnTo>
                <a:lnTo>
                  <a:pt x="120921" y="62064"/>
                </a:lnTo>
                <a:lnTo>
                  <a:pt x="119303" y="46966"/>
                </a:lnTo>
                <a:lnTo>
                  <a:pt x="97746" y="11767"/>
                </a:lnTo>
                <a:lnTo>
                  <a:pt x="73240" y="0"/>
                </a:lnTo>
                <a:close/>
              </a:path>
            </a:pathLst>
          </a:custGeom>
          <a:solidFill>
            <a:srgbClr val="E6E7E8"/>
          </a:solidFill>
        </p:spPr>
        <p:txBody>
          <a:bodyPr wrap="square" lIns="0" tIns="0" rIns="0" bIns="0" rtlCol="0"/>
          <a:lstStyle/>
          <a:p>
            <a:endParaRPr sz="1425" dirty="0">
              <a:solidFill>
                <a:srgbClr val="646464"/>
              </a:solidFill>
              <a:latin typeface="+mj-lt"/>
            </a:endParaRPr>
          </a:p>
        </p:txBody>
      </p:sp>
      <p:sp>
        <p:nvSpPr>
          <p:cNvPr id="108" name="object 108"/>
          <p:cNvSpPr txBox="1"/>
          <p:nvPr/>
        </p:nvSpPr>
        <p:spPr>
          <a:xfrm>
            <a:off x="2961686" y="4070982"/>
            <a:ext cx="898712" cy="506998"/>
          </a:xfrm>
          <a:prstGeom prst="rect">
            <a:avLst/>
          </a:prstGeom>
        </p:spPr>
        <p:txBody>
          <a:bodyPr vert="horz" wrap="square" lIns="0" tIns="0" rIns="0" bIns="0" rtlCol="0">
            <a:spAutoFit/>
          </a:bodyPr>
          <a:lstStyle/>
          <a:p>
            <a:pPr marL="11206" marR="4483"/>
            <a:r>
              <a:rPr sz="1100" b="1" dirty="0">
                <a:solidFill>
                  <a:schemeClr val="tx2"/>
                </a:solidFill>
                <a:latin typeface="+mj-lt"/>
                <a:cs typeface="Arial" panose="020B0604020202020204" pitchFamily="34" charset="0"/>
              </a:rPr>
              <a:t>Where most employees are today</a:t>
            </a:r>
            <a:endParaRPr sz="1100" dirty="0">
              <a:solidFill>
                <a:schemeClr val="tx2"/>
              </a:solidFill>
              <a:latin typeface="+mj-lt"/>
              <a:cs typeface="Arial" panose="020B0604020202020204" pitchFamily="34" charset="0"/>
            </a:endParaRPr>
          </a:p>
        </p:txBody>
      </p:sp>
      <p:sp>
        <p:nvSpPr>
          <p:cNvPr id="109" name="object 109"/>
          <p:cNvSpPr txBox="1"/>
          <p:nvPr/>
        </p:nvSpPr>
        <p:spPr>
          <a:xfrm>
            <a:off x="4769013" y="1969290"/>
            <a:ext cx="2393787" cy="251159"/>
          </a:xfrm>
          <a:prstGeom prst="rect">
            <a:avLst/>
          </a:prstGeom>
        </p:spPr>
        <p:txBody>
          <a:bodyPr vert="horz" wrap="square" lIns="0" tIns="0" rIns="0" bIns="0" rtlCol="0">
            <a:spAutoFit/>
          </a:bodyPr>
          <a:lstStyle/>
          <a:p>
            <a:pPr marL="11206"/>
            <a:r>
              <a:rPr sz="1600" b="1" dirty="0">
                <a:solidFill>
                  <a:srgbClr val="646464"/>
                </a:solidFill>
                <a:latin typeface="+mj-lt"/>
                <a:cs typeface="Arial" panose="020B0604020202020204" pitchFamily="34" charset="0"/>
              </a:rPr>
              <a:t>Objective for banks</a:t>
            </a:r>
            <a:endParaRPr sz="1600" dirty="0">
              <a:solidFill>
                <a:srgbClr val="646464"/>
              </a:solidFill>
              <a:latin typeface="+mj-lt"/>
              <a:cs typeface="Arial" panose="020B0604020202020204" pitchFamily="34" charset="0"/>
            </a:endParaRPr>
          </a:p>
        </p:txBody>
      </p:sp>
      <p:sp>
        <p:nvSpPr>
          <p:cNvPr id="110" name="object 110"/>
          <p:cNvSpPr txBox="1"/>
          <p:nvPr/>
        </p:nvSpPr>
        <p:spPr>
          <a:xfrm>
            <a:off x="3434610" y="2279076"/>
            <a:ext cx="4537822" cy="1599504"/>
          </a:xfrm>
          <a:prstGeom prst="rect">
            <a:avLst/>
          </a:prstGeom>
          <a:solidFill>
            <a:srgbClr val="FFFFFF"/>
          </a:solidFill>
          <a:ln w="28575">
            <a:solidFill>
              <a:srgbClr val="FFE600"/>
            </a:solidFill>
            <a:prstDash val="sysDot"/>
          </a:ln>
        </p:spPr>
        <p:txBody>
          <a:bodyPr vert="horz" wrap="square" lIns="0" tIns="0" rIns="0" bIns="0" rtlCol="0" anchor="ctr">
            <a:noAutofit/>
          </a:bodyPr>
          <a:lstStyle/>
          <a:p>
            <a:pPr algn="ctr"/>
            <a:r>
              <a:rPr sz="1400" b="1" dirty="0">
                <a:solidFill>
                  <a:srgbClr val="646464"/>
                </a:solidFill>
                <a:latin typeface="+mj-lt"/>
                <a:cs typeface="Arial" panose="020B0604020202020204" pitchFamily="34" charset="0"/>
              </a:rPr>
              <a:t>Better ﬁnancial performance</a:t>
            </a:r>
            <a:endParaRPr sz="1400" dirty="0">
              <a:solidFill>
                <a:srgbClr val="646464"/>
              </a:solidFill>
              <a:latin typeface="+mj-lt"/>
              <a:cs typeface="Arial" panose="020B0604020202020204" pitchFamily="34" charset="0"/>
            </a:endParaRPr>
          </a:p>
          <a:p>
            <a:pPr marL="6724" algn="ctr"/>
            <a:r>
              <a:rPr sz="2400" b="1" dirty="0">
                <a:solidFill>
                  <a:srgbClr val="646464"/>
                </a:solidFill>
                <a:latin typeface="+mj-lt"/>
                <a:cs typeface="Arial" panose="020B0604020202020204" pitchFamily="34" charset="0"/>
              </a:rPr>
              <a:t>+</a:t>
            </a:r>
            <a:endParaRPr sz="2400" dirty="0">
              <a:solidFill>
                <a:srgbClr val="646464"/>
              </a:solidFill>
              <a:latin typeface="+mj-lt"/>
              <a:cs typeface="Arial" panose="020B0604020202020204" pitchFamily="34" charset="0"/>
            </a:endParaRPr>
          </a:p>
          <a:p>
            <a:pPr algn="ctr"/>
            <a:r>
              <a:rPr sz="1400" b="1" dirty="0">
                <a:solidFill>
                  <a:srgbClr val="646464"/>
                </a:solidFill>
                <a:latin typeface="+mj-lt"/>
                <a:cs typeface="Arial" panose="020B0604020202020204" pitchFamily="34" charset="0"/>
              </a:rPr>
              <a:t>good behavior</a:t>
            </a:r>
            <a:endParaRPr sz="1400" dirty="0">
              <a:solidFill>
                <a:srgbClr val="646464"/>
              </a:solidFill>
              <a:latin typeface="+mj-lt"/>
              <a:cs typeface="Arial" panose="020B0604020202020204" pitchFamily="34" charset="0"/>
            </a:endParaRPr>
          </a:p>
          <a:p>
            <a:pPr marL="6724" algn="ctr"/>
            <a:r>
              <a:rPr sz="2400" b="1" dirty="0">
                <a:solidFill>
                  <a:srgbClr val="646464"/>
                </a:solidFill>
                <a:latin typeface="+mj-lt"/>
                <a:cs typeface="Arial" panose="020B0604020202020204" pitchFamily="34" charset="0"/>
              </a:rPr>
              <a:t>=</a:t>
            </a:r>
            <a:endParaRPr sz="2400" dirty="0">
              <a:solidFill>
                <a:srgbClr val="646464"/>
              </a:solidFill>
              <a:latin typeface="+mj-lt"/>
              <a:cs typeface="Arial" panose="020B0604020202020204" pitchFamily="34" charset="0"/>
            </a:endParaRPr>
          </a:p>
          <a:p>
            <a:pPr algn="ctr"/>
            <a:r>
              <a:rPr sz="1400" b="1" dirty="0">
                <a:solidFill>
                  <a:srgbClr val="646464"/>
                </a:solidFill>
                <a:latin typeface="+mj-lt"/>
                <a:cs typeface="Arial" panose="020B0604020202020204" pitchFamily="34" charset="0"/>
              </a:rPr>
              <a:t>sustainable performance</a:t>
            </a:r>
            <a:endParaRPr sz="1400" dirty="0">
              <a:solidFill>
                <a:srgbClr val="646464"/>
              </a:solidFill>
              <a:latin typeface="+mj-lt"/>
              <a:cs typeface="Arial" panose="020B0604020202020204" pitchFamily="34" charset="0"/>
            </a:endParaRPr>
          </a:p>
        </p:txBody>
      </p:sp>
      <p:sp>
        <p:nvSpPr>
          <p:cNvPr id="111" name="object 111"/>
          <p:cNvSpPr txBox="1"/>
          <p:nvPr/>
        </p:nvSpPr>
        <p:spPr>
          <a:xfrm>
            <a:off x="452867" y="1418431"/>
            <a:ext cx="8260782" cy="492443"/>
          </a:xfrm>
          <a:prstGeom prst="rect">
            <a:avLst/>
          </a:prstGeom>
        </p:spPr>
        <p:txBody>
          <a:bodyPr vert="horz" wrap="square" lIns="0" tIns="0" rIns="0" bIns="0" rtlCol="0">
            <a:spAutoFit/>
          </a:bodyPr>
          <a:lstStyle/>
          <a:p>
            <a:pPr marL="11206" marR="4483"/>
            <a:r>
              <a:rPr sz="1600" dirty="0">
                <a:solidFill>
                  <a:srgbClr val="646464"/>
                </a:solidFill>
                <a:latin typeface="+mj-lt"/>
                <a:cs typeface="Arial" panose="020B0604020202020204" pitchFamily="34" charset="0"/>
              </a:rPr>
              <a:t>Leading financial performance may be accompanied by unacceptable conduct. </a:t>
            </a:r>
            <a:r>
              <a:rPr sz="1600" dirty="0" smtClean="0">
                <a:solidFill>
                  <a:srgbClr val="646464"/>
                </a:solidFill>
                <a:latin typeface="+mj-lt"/>
                <a:cs typeface="Arial" panose="020B0604020202020204" pitchFamily="34" charset="0"/>
              </a:rPr>
              <a:t>Sustainable</a:t>
            </a:r>
            <a:r>
              <a:rPr lang="en-US" sz="1600" dirty="0" smtClean="0">
                <a:solidFill>
                  <a:srgbClr val="646464"/>
                </a:solidFill>
                <a:latin typeface="+mj-lt"/>
                <a:cs typeface="Arial" panose="020B0604020202020204" pitchFamily="34" charset="0"/>
              </a:rPr>
              <a:t> </a:t>
            </a:r>
            <a:r>
              <a:rPr sz="1600" dirty="0" smtClean="0">
                <a:solidFill>
                  <a:srgbClr val="646464"/>
                </a:solidFill>
                <a:latin typeface="+mj-lt"/>
                <a:cs typeface="Arial" panose="020B0604020202020204" pitchFamily="34" charset="0"/>
              </a:rPr>
              <a:t>performance </a:t>
            </a:r>
            <a:r>
              <a:rPr sz="1600" dirty="0">
                <a:solidFill>
                  <a:srgbClr val="646464"/>
                </a:solidFill>
                <a:latin typeface="+mj-lt"/>
                <a:cs typeface="Arial" panose="020B0604020202020204" pitchFamily="34" charset="0"/>
              </a:rPr>
              <a:t>requires both better behavior and improved financial results.</a:t>
            </a:r>
          </a:p>
        </p:txBody>
      </p:sp>
      <p:sp>
        <p:nvSpPr>
          <p:cNvPr id="112" name="object 112"/>
          <p:cNvSpPr txBox="1"/>
          <p:nvPr/>
        </p:nvSpPr>
        <p:spPr>
          <a:xfrm>
            <a:off x="457200" y="5956300"/>
            <a:ext cx="7784726" cy="190052"/>
          </a:xfrm>
          <a:prstGeom prst="rect">
            <a:avLst/>
          </a:prstGeom>
        </p:spPr>
        <p:txBody>
          <a:bodyPr vert="horz" wrap="square" lIns="0" tIns="0" rIns="0" bIns="0" rtlCol="0">
            <a:spAutoFit/>
          </a:bodyPr>
          <a:lstStyle/>
          <a:p>
            <a:pPr marL="11206"/>
            <a:r>
              <a:rPr sz="1200" dirty="0">
                <a:solidFill>
                  <a:srgbClr val="646464"/>
                </a:solidFill>
                <a:latin typeface="+mj-lt"/>
                <a:cs typeface="Arial" panose="020B0604020202020204" pitchFamily="34" charset="0"/>
              </a:rPr>
              <a:t>By codifying the traits of high performers, banks will be able to drive change across the rest of the organization.</a:t>
            </a:r>
          </a:p>
        </p:txBody>
      </p:sp>
      <p:sp>
        <p:nvSpPr>
          <p:cNvPr id="119" name="Freeform 118"/>
          <p:cNvSpPr>
            <a:spLocks noEditPoints="1"/>
          </p:cNvSpPr>
          <p:nvPr/>
        </p:nvSpPr>
        <p:spPr bwMode="auto">
          <a:xfrm>
            <a:off x="2106634" y="2326588"/>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20"/>
          <p:cNvSpPr>
            <a:spLocks noEditPoints="1"/>
          </p:cNvSpPr>
          <p:nvPr/>
        </p:nvSpPr>
        <p:spPr bwMode="auto">
          <a:xfrm>
            <a:off x="1869180" y="2652073"/>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21"/>
          <p:cNvSpPr>
            <a:spLocks noEditPoints="1"/>
          </p:cNvSpPr>
          <p:nvPr/>
        </p:nvSpPr>
        <p:spPr bwMode="auto">
          <a:xfrm>
            <a:off x="1219200" y="3404872"/>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22"/>
          <p:cNvSpPr>
            <a:spLocks noEditPoints="1"/>
          </p:cNvSpPr>
          <p:nvPr/>
        </p:nvSpPr>
        <p:spPr bwMode="auto">
          <a:xfrm>
            <a:off x="1676400" y="3554158"/>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23"/>
          <p:cNvSpPr>
            <a:spLocks noEditPoints="1"/>
          </p:cNvSpPr>
          <p:nvPr/>
        </p:nvSpPr>
        <p:spPr bwMode="auto">
          <a:xfrm>
            <a:off x="1143000" y="3754120"/>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24"/>
          <p:cNvSpPr>
            <a:spLocks noEditPoints="1"/>
          </p:cNvSpPr>
          <p:nvPr/>
        </p:nvSpPr>
        <p:spPr bwMode="auto">
          <a:xfrm>
            <a:off x="1295400" y="4091808"/>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25"/>
          <p:cNvSpPr>
            <a:spLocks noEditPoints="1"/>
          </p:cNvSpPr>
          <p:nvPr/>
        </p:nvSpPr>
        <p:spPr bwMode="auto">
          <a:xfrm>
            <a:off x="1770877" y="4177871"/>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26"/>
          <p:cNvSpPr>
            <a:spLocks noEditPoints="1"/>
          </p:cNvSpPr>
          <p:nvPr/>
        </p:nvSpPr>
        <p:spPr bwMode="auto">
          <a:xfrm>
            <a:off x="2057400" y="4150049"/>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27"/>
          <p:cNvSpPr>
            <a:spLocks noEditPoints="1"/>
          </p:cNvSpPr>
          <p:nvPr/>
        </p:nvSpPr>
        <p:spPr bwMode="auto">
          <a:xfrm>
            <a:off x="2362200" y="4120502"/>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28"/>
          <p:cNvSpPr>
            <a:spLocks noEditPoints="1"/>
          </p:cNvSpPr>
          <p:nvPr/>
        </p:nvSpPr>
        <p:spPr bwMode="auto">
          <a:xfrm>
            <a:off x="2209800" y="4393835"/>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29"/>
          <p:cNvSpPr>
            <a:spLocks noEditPoints="1"/>
          </p:cNvSpPr>
          <p:nvPr/>
        </p:nvSpPr>
        <p:spPr bwMode="auto">
          <a:xfrm>
            <a:off x="2209800" y="3781185"/>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30"/>
          <p:cNvSpPr>
            <a:spLocks noEditPoints="1"/>
          </p:cNvSpPr>
          <p:nvPr/>
        </p:nvSpPr>
        <p:spPr bwMode="auto">
          <a:xfrm>
            <a:off x="2133600" y="3507523"/>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31"/>
          <p:cNvSpPr>
            <a:spLocks noEditPoints="1"/>
          </p:cNvSpPr>
          <p:nvPr/>
        </p:nvSpPr>
        <p:spPr bwMode="auto">
          <a:xfrm>
            <a:off x="2362200" y="3341235"/>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32"/>
          <p:cNvSpPr>
            <a:spLocks noEditPoints="1"/>
          </p:cNvSpPr>
          <p:nvPr/>
        </p:nvSpPr>
        <p:spPr bwMode="auto">
          <a:xfrm>
            <a:off x="1981200" y="3195357"/>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33"/>
          <p:cNvSpPr>
            <a:spLocks noEditPoints="1"/>
          </p:cNvSpPr>
          <p:nvPr/>
        </p:nvSpPr>
        <p:spPr bwMode="auto">
          <a:xfrm>
            <a:off x="2380477" y="4684409"/>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34"/>
          <p:cNvSpPr>
            <a:spLocks noEditPoints="1"/>
          </p:cNvSpPr>
          <p:nvPr/>
        </p:nvSpPr>
        <p:spPr bwMode="auto">
          <a:xfrm>
            <a:off x="1694677" y="4650683"/>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35"/>
          <p:cNvSpPr>
            <a:spLocks noEditPoints="1"/>
          </p:cNvSpPr>
          <p:nvPr/>
        </p:nvSpPr>
        <p:spPr bwMode="auto">
          <a:xfrm>
            <a:off x="1295400" y="5341742"/>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36"/>
          <p:cNvSpPr>
            <a:spLocks noEditPoints="1"/>
          </p:cNvSpPr>
          <p:nvPr/>
        </p:nvSpPr>
        <p:spPr bwMode="auto">
          <a:xfrm>
            <a:off x="2743200" y="5196840"/>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noEditPoints="1"/>
          </p:cNvSpPr>
          <p:nvPr/>
        </p:nvSpPr>
        <p:spPr bwMode="auto">
          <a:xfrm>
            <a:off x="2685277" y="4670054"/>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38"/>
          <p:cNvSpPr>
            <a:spLocks noEditPoints="1"/>
          </p:cNvSpPr>
          <p:nvPr/>
        </p:nvSpPr>
        <p:spPr bwMode="auto">
          <a:xfrm>
            <a:off x="3048000" y="4657249"/>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39"/>
          <p:cNvSpPr>
            <a:spLocks noEditPoints="1"/>
          </p:cNvSpPr>
          <p:nvPr/>
        </p:nvSpPr>
        <p:spPr bwMode="auto">
          <a:xfrm>
            <a:off x="3276600" y="4813624"/>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40"/>
          <p:cNvSpPr>
            <a:spLocks noEditPoints="1"/>
          </p:cNvSpPr>
          <p:nvPr/>
        </p:nvSpPr>
        <p:spPr bwMode="auto">
          <a:xfrm>
            <a:off x="3581400" y="4640025"/>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41"/>
          <p:cNvSpPr>
            <a:spLocks noEditPoints="1"/>
          </p:cNvSpPr>
          <p:nvPr/>
        </p:nvSpPr>
        <p:spPr bwMode="auto">
          <a:xfrm>
            <a:off x="2667000" y="4303354"/>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42"/>
          <p:cNvSpPr>
            <a:spLocks noEditPoints="1"/>
          </p:cNvSpPr>
          <p:nvPr/>
        </p:nvSpPr>
        <p:spPr bwMode="auto">
          <a:xfrm>
            <a:off x="2743200" y="4039985"/>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43"/>
          <p:cNvSpPr>
            <a:spLocks noEditPoints="1"/>
          </p:cNvSpPr>
          <p:nvPr/>
        </p:nvSpPr>
        <p:spPr bwMode="auto">
          <a:xfrm>
            <a:off x="3048000" y="5422840"/>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144"/>
          <p:cNvSpPr>
            <a:spLocks noEditPoints="1"/>
          </p:cNvSpPr>
          <p:nvPr/>
        </p:nvSpPr>
        <p:spPr bwMode="auto">
          <a:xfrm>
            <a:off x="4267200" y="4860803"/>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145"/>
          <p:cNvSpPr>
            <a:spLocks noEditPoints="1"/>
          </p:cNvSpPr>
          <p:nvPr/>
        </p:nvSpPr>
        <p:spPr bwMode="auto">
          <a:xfrm>
            <a:off x="4114800" y="4484410"/>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146"/>
          <p:cNvSpPr>
            <a:spLocks noEditPoints="1"/>
          </p:cNvSpPr>
          <p:nvPr/>
        </p:nvSpPr>
        <p:spPr bwMode="auto">
          <a:xfrm>
            <a:off x="4419600" y="4260276"/>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147"/>
          <p:cNvSpPr>
            <a:spLocks noEditPoints="1"/>
          </p:cNvSpPr>
          <p:nvPr/>
        </p:nvSpPr>
        <p:spPr bwMode="auto">
          <a:xfrm>
            <a:off x="4724400" y="4176532"/>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148"/>
          <p:cNvSpPr>
            <a:spLocks noEditPoints="1"/>
          </p:cNvSpPr>
          <p:nvPr/>
        </p:nvSpPr>
        <p:spPr bwMode="auto">
          <a:xfrm>
            <a:off x="5562600" y="4142143"/>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149"/>
          <p:cNvSpPr>
            <a:spLocks noEditPoints="1"/>
          </p:cNvSpPr>
          <p:nvPr/>
        </p:nvSpPr>
        <p:spPr bwMode="auto">
          <a:xfrm>
            <a:off x="6172200" y="4153840"/>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150"/>
          <p:cNvSpPr>
            <a:spLocks noEditPoints="1"/>
          </p:cNvSpPr>
          <p:nvPr/>
        </p:nvSpPr>
        <p:spPr bwMode="auto">
          <a:xfrm>
            <a:off x="4038600" y="4083487"/>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151"/>
          <p:cNvSpPr>
            <a:spLocks noEditPoints="1"/>
          </p:cNvSpPr>
          <p:nvPr/>
        </p:nvSpPr>
        <p:spPr bwMode="auto">
          <a:xfrm>
            <a:off x="3048000" y="3731064"/>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152"/>
          <p:cNvSpPr>
            <a:spLocks noEditPoints="1"/>
          </p:cNvSpPr>
          <p:nvPr/>
        </p:nvSpPr>
        <p:spPr bwMode="auto">
          <a:xfrm>
            <a:off x="2743200" y="3668436"/>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153"/>
          <p:cNvSpPr>
            <a:spLocks noEditPoints="1"/>
          </p:cNvSpPr>
          <p:nvPr/>
        </p:nvSpPr>
        <p:spPr bwMode="auto">
          <a:xfrm>
            <a:off x="2895600" y="3423582"/>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54"/>
          <p:cNvSpPr>
            <a:spLocks noEditPoints="1"/>
          </p:cNvSpPr>
          <p:nvPr/>
        </p:nvSpPr>
        <p:spPr bwMode="auto">
          <a:xfrm>
            <a:off x="3200400" y="3371533"/>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155"/>
          <p:cNvSpPr>
            <a:spLocks noEditPoints="1"/>
          </p:cNvSpPr>
          <p:nvPr/>
        </p:nvSpPr>
        <p:spPr bwMode="auto">
          <a:xfrm>
            <a:off x="2743200" y="3129263"/>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156"/>
          <p:cNvSpPr>
            <a:spLocks noEditPoints="1"/>
          </p:cNvSpPr>
          <p:nvPr/>
        </p:nvSpPr>
        <p:spPr bwMode="auto">
          <a:xfrm>
            <a:off x="3048000" y="3134027"/>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157"/>
          <p:cNvSpPr>
            <a:spLocks noEditPoints="1"/>
          </p:cNvSpPr>
          <p:nvPr/>
        </p:nvSpPr>
        <p:spPr bwMode="auto">
          <a:xfrm>
            <a:off x="3048000" y="2593575"/>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158"/>
          <p:cNvSpPr>
            <a:spLocks noEditPoints="1"/>
          </p:cNvSpPr>
          <p:nvPr/>
        </p:nvSpPr>
        <p:spPr bwMode="auto">
          <a:xfrm>
            <a:off x="2743200" y="2346054"/>
            <a:ext cx="210323" cy="211546"/>
          </a:xfrm>
          <a:custGeom>
            <a:avLst/>
            <a:gdLst>
              <a:gd name="T0" fmla="*/ 21 w 73"/>
              <a:gd name="T1" fmla="*/ 33 h 73"/>
              <a:gd name="T2" fmla="*/ 16 w 73"/>
              <a:gd name="T3" fmla="*/ 21 h 73"/>
              <a:gd name="T4" fmla="*/ 37 w 73"/>
              <a:gd name="T5" fmla="*/ 0 h 73"/>
              <a:gd name="T6" fmla="*/ 57 w 73"/>
              <a:gd name="T7" fmla="*/ 21 h 73"/>
              <a:gd name="T8" fmla="*/ 53 w 73"/>
              <a:gd name="T9" fmla="*/ 33 h 73"/>
              <a:gd name="T10" fmla="*/ 37 w 73"/>
              <a:gd name="T11" fmla="*/ 29 h 73"/>
              <a:gd name="T12" fmla="*/ 21 w 73"/>
              <a:gd name="T13" fmla="*/ 33 h 73"/>
              <a:gd name="T14" fmla="*/ 73 w 73"/>
              <a:gd name="T15" fmla="*/ 73 h 73"/>
              <a:gd name="T16" fmla="*/ 73 w 73"/>
              <a:gd name="T17" fmla="*/ 73 h 73"/>
              <a:gd name="T18" fmla="*/ 37 w 73"/>
              <a:gd name="T19" fmla="*/ 37 h 73"/>
              <a:gd name="T20" fmla="*/ 0 w 73"/>
              <a:gd name="T21" fmla="*/ 73 h 73"/>
              <a:gd name="T22" fmla="*/ 0 w 73"/>
              <a:gd name="T23" fmla="*/ 73 h 73"/>
              <a:gd name="T24" fmla="*/ 73 w 73"/>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3">
                <a:moveTo>
                  <a:pt x="21" y="33"/>
                </a:moveTo>
                <a:cubicBezTo>
                  <a:pt x="18" y="30"/>
                  <a:pt x="16" y="26"/>
                  <a:pt x="16" y="21"/>
                </a:cubicBezTo>
                <a:cubicBezTo>
                  <a:pt x="16" y="10"/>
                  <a:pt x="26" y="0"/>
                  <a:pt x="37" y="0"/>
                </a:cubicBezTo>
                <a:cubicBezTo>
                  <a:pt x="48" y="0"/>
                  <a:pt x="57" y="10"/>
                  <a:pt x="57" y="21"/>
                </a:cubicBezTo>
                <a:cubicBezTo>
                  <a:pt x="57" y="26"/>
                  <a:pt x="56" y="30"/>
                  <a:pt x="53" y="33"/>
                </a:cubicBezTo>
                <a:cubicBezTo>
                  <a:pt x="48" y="30"/>
                  <a:pt x="43" y="29"/>
                  <a:pt x="37" y="29"/>
                </a:cubicBezTo>
                <a:cubicBezTo>
                  <a:pt x="31" y="29"/>
                  <a:pt x="25" y="30"/>
                  <a:pt x="21" y="33"/>
                </a:cubicBezTo>
                <a:close/>
                <a:moveTo>
                  <a:pt x="73" y="73"/>
                </a:moveTo>
                <a:cubicBezTo>
                  <a:pt x="73" y="73"/>
                  <a:pt x="73" y="73"/>
                  <a:pt x="73" y="73"/>
                </a:cubicBezTo>
                <a:cubicBezTo>
                  <a:pt x="73" y="53"/>
                  <a:pt x="57" y="37"/>
                  <a:pt x="37" y="37"/>
                </a:cubicBezTo>
                <a:cubicBezTo>
                  <a:pt x="17" y="37"/>
                  <a:pt x="0" y="53"/>
                  <a:pt x="0" y="73"/>
                </a:cubicBezTo>
                <a:cubicBezTo>
                  <a:pt x="0" y="73"/>
                  <a:pt x="0" y="73"/>
                  <a:pt x="0" y="73"/>
                </a:cubicBezTo>
                <a:lnTo>
                  <a:pt x="73" y="7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IN" dirty="0" smtClean="0">
                <a:solidFill>
                  <a:srgbClr val="646464"/>
                </a:solidFill>
                <a:latin typeface="+mj-lt"/>
              </a:rPr>
              <a:t>How can banks transform talent?</a:t>
            </a:r>
            <a:endParaRPr lang="en-IN" dirty="0">
              <a:solidFill>
                <a:srgbClr val="646464"/>
              </a:solidFill>
              <a:latin typeface="+mj-lt"/>
            </a:endParaRPr>
          </a:p>
        </p:txBody>
      </p:sp>
      <p:sp>
        <p:nvSpPr>
          <p:cNvPr id="129" name="Rectangle 128"/>
          <p:cNvSpPr/>
          <p:nvPr/>
        </p:nvSpPr>
        <p:spPr>
          <a:xfrm>
            <a:off x="4572000" y="1714501"/>
            <a:ext cx="4130675" cy="2324100"/>
          </a:xfrm>
          <a:prstGeom prst="rect">
            <a:avLst/>
          </a:prstGeom>
          <a:solidFill>
            <a:srgbClr val="F0F0F0"/>
          </a:solidFill>
          <a:ln w="6350">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0" name="Rectangle 129"/>
          <p:cNvSpPr/>
          <p:nvPr/>
        </p:nvSpPr>
        <p:spPr>
          <a:xfrm>
            <a:off x="441325" y="4038600"/>
            <a:ext cx="4130675" cy="2095774"/>
          </a:xfrm>
          <a:prstGeom prst="rect">
            <a:avLst/>
          </a:prstGeom>
          <a:solidFill>
            <a:srgbClr val="F0F0F0"/>
          </a:solidFill>
          <a:ln w="6350">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8" name="object 4"/>
          <p:cNvSpPr txBox="1"/>
          <p:nvPr/>
        </p:nvSpPr>
        <p:spPr>
          <a:xfrm>
            <a:off x="789118" y="1871466"/>
            <a:ext cx="2727512" cy="430887"/>
          </a:xfrm>
          <a:prstGeom prst="rect">
            <a:avLst/>
          </a:prstGeom>
        </p:spPr>
        <p:txBody>
          <a:bodyPr vert="horz" wrap="square" lIns="0" tIns="0" rIns="0" bIns="0" rtlCol="0">
            <a:spAutoFit/>
          </a:bodyPr>
          <a:lstStyle/>
          <a:p>
            <a:pPr marL="208441" marR="4483" indent="-197234">
              <a:buClr>
                <a:srgbClr val="FFD400"/>
              </a:buClr>
              <a:buSzPct val="68750"/>
              <a:buFont typeface="EYInterstate"/>
              <a:buChar char="•"/>
              <a:tabLst>
                <a:tab pos="209000" algn="l"/>
              </a:tabLst>
            </a:pPr>
            <a:r>
              <a:rPr sz="1400" dirty="0">
                <a:solidFill>
                  <a:srgbClr val="646464"/>
                </a:solidFill>
                <a:latin typeface="+mj-lt"/>
                <a:cs typeface="Arial" panose="020B0604020202020204" pitchFamily="34" charset="0"/>
              </a:rPr>
              <a:t>Understand the expectations of a new generation</a:t>
            </a:r>
          </a:p>
        </p:txBody>
      </p:sp>
      <p:sp>
        <p:nvSpPr>
          <p:cNvPr id="139" name="object 5"/>
          <p:cNvSpPr txBox="1"/>
          <p:nvPr/>
        </p:nvSpPr>
        <p:spPr>
          <a:xfrm>
            <a:off x="789118" y="4210965"/>
            <a:ext cx="2658596" cy="430887"/>
          </a:xfrm>
          <a:prstGeom prst="rect">
            <a:avLst/>
          </a:prstGeom>
        </p:spPr>
        <p:txBody>
          <a:bodyPr vert="horz" wrap="square" lIns="0" tIns="0" rIns="0" bIns="0" rtlCol="0">
            <a:spAutoFit/>
          </a:bodyPr>
          <a:lstStyle/>
          <a:p>
            <a:pPr marL="208441" marR="4483" indent="-197234">
              <a:buClr>
                <a:srgbClr val="FFD400"/>
              </a:buClr>
              <a:buSzPct val="68750"/>
              <a:buFont typeface="EYInterstate"/>
              <a:buChar char="•"/>
              <a:tabLst>
                <a:tab pos="209000" algn="l"/>
              </a:tabLst>
            </a:pPr>
            <a:r>
              <a:rPr sz="1400" dirty="0">
                <a:solidFill>
                  <a:srgbClr val="646464"/>
                </a:solidFill>
                <a:latin typeface="+mj-lt"/>
                <a:cs typeface="Arial" panose="020B0604020202020204" pitchFamily="34" charset="0"/>
              </a:rPr>
              <a:t>Assess technology’s impact on the workforce</a:t>
            </a:r>
          </a:p>
        </p:txBody>
      </p:sp>
      <p:sp>
        <p:nvSpPr>
          <p:cNvPr id="140" name="object 7"/>
          <p:cNvSpPr/>
          <p:nvPr/>
        </p:nvSpPr>
        <p:spPr>
          <a:xfrm>
            <a:off x="548811" y="1859602"/>
            <a:ext cx="367552" cy="367552"/>
          </a:xfrm>
          <a:custGeom>
            <a:avLst/>
            <a:gdLst/>
            <a:ahLst/>
            <a:cxnLst/>
            <a:rect l="l" t="t" r="r" b="b"/>
            <a:pathLst>
              <a:path w="416559" h="416560">
                <a:moveTo>
                  <a:pt x="208241" y="0"/>
                </a:moveTo>
                <a:lnTo>
                  <a:pt x="158198" y="6051"/>
                </a:lnTo>
                <a:lnTo>
                  <a:pt x="112541" y="23243"/>
                </a:lnTo>
                <a:lnTo>
                  <a:pt x="72719" y="50126"/>
                </a:lnTo>
                <a:lnTo>
                  <a:pt x="40177" y="85255"/>
                </a:lnTo>
                <a:lnTo>
                  <a:pt x="16364" y="127183"/>
                </a:lnTo>
                <a:lnTo>
                  <a:pt x="2725" y="174463"/>
                </a:lnTo>
                <a:lnTo>
                  <a:pt x="0" y="208241"/>
                </a:lnTo>
                <a:lnTo>
                  <a:pt x="690" y="225321"/>
                </a:lnTo>
                <a:lnTo>
                  <a:pt x="10616" y="274063"/>
                </a:lnTo>
                <a:lnTo>
                  <a:pt x="31198" y="317935"/>
                </a:lnTo>
                <a:lnTo>
                  <a:pt x="60991" y="355492"/>
                </a:lnTo>
                <a:lnTo>
                  <a:pt x="98547" y="385284"/>
                </a:lnTo>
                <a:lnTo>
                  <a:pt x="142420" y="405867"/>
                </a:lnTo>
                <a:lnTo>
                  <a:pt x="191162" y="415793"/>
                </a:lnTo>
                <a:lnTo>
                  <a:pt x="208241" y="416483"/>
                </a:lnTo>
                <a:lnTo>
                  <a:pt x="225321" y="415793"/>
                </a:lnTo>
                <a:lnTo>
                  <a:pt x="274063" y="405867"/>
                </a:lnTo>
                <a:lnTo>
                  <a:pt x="317935" y="385284"/>
                </a:lnTo>
                <a:lnTo>
                  <a:pt x="355492" y="355492"/>
                </a:lnTo>
                <a:lnTo>
                  <a:pt x="385284" y="317935"/>
                </a:lnTo>
                <a:lnTo>
                  <a:pt x="405867" y="274063"/>
                </a:lnTo>
                <a:lnTo>
                  <a:pt x="415793" y="225321"/>
                </a:lnTo>
                <a:lnTo>
                  <a:pt x="416483" y="208241"/>
                </a:lnTo>
                <a:lnTo>
                  <a:pt x="415793" y="191162"/>
                </a:lnTo>
                <a:lnTo>
                  <a:pt x="405867" y="142420"/>
                </a:lnTo>
                <a:lnTo>
                  <a:pt x="385284" y="98547"/>
                </a:lnTo>
                <a:lnTo>
                  <a:pt x="355492" y="60991"/>
                </a:lnTo>
                <a:lnTo>
                  <a:pt x="317935" y="31198"/>
                </a:lnTo>
                <a:lnTo>
                  <a:pt x="274063" y="10616"/>
                </a:lnTo>
                <a:lnTo>
                  <a:pt x="225321" y="690"/>
                </a:lnTo>
                <a:lnTo>
                  <a:pt x="208241" y="0"/>
                </a:lnTo>
                <a:close/>
              </a:path>
            </a:pathLst>
          </a:custGeom>
          <a:solidFill>
            <a:srgbClr val="FFE600"/>
          </a:solidFill>
        </p:spPr>
        <p:txBody>
          <a:bodyPr wrap="square" lIns="0" tIns="0" rIns="0" bIns="0" rtlCol="0"/>
          <a:lstStyle/>
          <a:p>
            <a:endParaRPr sz="1425" dirty="0">
              <a:solidFill>
                <a:srgbClr val="646464"/>
              </a:solidFill>
              <a:latin typeface="+mj-lt"/>
            </a:endParaRPr>
          </a:p>
        </p:txBody>
      </p:sp>
      <p:sp>
        <p:nvSpPr>
          <p:cNvPr id="141" name="object 8"/>
          <p:cNvSpPr/>
          <p:nvPr/>
        </p:nvSpPr>
        <p:spPr>
          <a:xfrm>
            <a:off x="548811" y="4205826"/>
            <a:ext cx="367552" cy="367552"/>
          </a:xfrm>
          <a:custGeom>
            <a:avLst/>
            <a:gdLst/>
            <a:ahLst/>
            <a:cxnLst/>
            <a:rect l="l" t="t" r="r" b="b"/>
            <a:pathLst>
              <a:path w="416559" h="416560">
                <a:moveTo>
                  <a:pt x="208241" y="0"/>
                </a:moveTo>
                <a:lnTo>
                  <a:pt x="158198" y="6051"/>
                </a:lnTo>
                <a:lnTo>
                  <a:pt x="112541" y="23243"/>
                </a:lnTo>
                <a:lnTo>
                  <a:pt x="72719" y="50126"/>
                </a:lnTo>
                <a:lnTo>
                  <a:pt x="40177" y="85255"/>
                </a:lnTo>
                <a:lnTo>
                  <a:pt x="16364" y="127183"/>
                </a:lnTo>
                <a:lnTo>
                  <a:pt x="2725" y="174463"/>
                </a:lnTo>
                <a:lnTo>
                  <a:pt x="0" y="208241"/>
                </a:lnTo>
                <a:lnTo>
                  <a:pt x="690" y="225321"/>
                </a:lnTo>
                <a:lnTo>
                  <a:pt x="10616" y="274063"/>
                </a:lnTo>
                <a:lnTo>
                  <a:pt x="31198" y="317935"/>
                </a:lnTo>
                <a:lnTo>
                  <a:pt x="60991" y="355492"/>
                </a:lnTo>
                <a:lnTo>
                  <a:pt x="98547" y="385284"/>
                </a:lnTo>
                <a:lnTo>
                  <a:pt x="142420" y="405867"/>
                </a:lnTo>
                <a:lnTo>
                  <a:pt x="191162" y="415793"/>
                </a:lnTo>
                <a:lnTo>
                  <a:pt x="208241" y="416483"/>
                </a:lnTo>
                <a:lnTo>
                  <a:pt x="225321" y="415793"/>
                </a:lnTo>
                <a:lnTo>
                  <a:pt x="274063" y="405867"/>
                </a:lnTo>
                <a:lnTo>
                  <a:pt x="317935" y="385284"/>
                </a:lnTo>
                <a:lnTo>
                  <a:pt x="355492" y="355492"/>
                </a:lnTo>
                <a:lnTo>
                  <a:pt x="385284" y="317935"/>
                </a:lnTo>
                <a:lnTo>
                  <a:pt x="405867" y="274063"/>
                </a:lnTo>
                <a:lnTo>
                  <a:pt x="415793" y="225321"/>
                </a:lnTo>
                <a:lnTo>
                  <a:pt x="416483" y="208241"/>
                </a:lnTo>
                <a:lnTo>
                  <a:pt x="415793" y="191162"/>
                </a:lnTo>
                <a:lnTo>
                  <a:pt x="405867" y="142420"/>
                </a:lnTo>
                <a:lnTo>
                  <a:pt x="385284" y="98547"/>
                </a:lnTo>
                <a:lnTo>
                  <a:pt x="355492" y="60991"/>
                </a:lnTo>
                <a:lnTo>
                  <a:pt x="317935" y="31198"/>
                </a:lnTo>
                <a:lnTo>
                  <a:pt x="274063" y="10616"/>
                </a:lnTo>
                <a:lnTo>
                  <a:pt x="225321" y="690"/>
                </a:lnTo>
                <a:lnTo>
                  <a:pt x="208241" y="0"/>
                </a:lnTo>
                <a:close/>
              </a:path>
            </a:pathLst>
          </a:custGeom>
          <a:solidFill>
            <a:srgbClr val="FFE600"/>
          </a:solidFill>
        </p:spPr>
        <p:txBody>
          <a:bodyPr wrap="square" lIns="0" tIns="0" rIns="0" bIns="0" rtlCol="0"/>
          <a:lstStyle/>
          <a:p>
            <a:endParaRPr sz="1425" dirty="0">
              <a:solidFill>
                <a:srgbClr val="646464"/>
              </a:solidFill>
              <a:latin typeface="+mj-lt"/>
            </a:endParaRPr>
          </a:p>
        </p:txBody>
      </p:sp>
      <p:grpSp>
        <p:nvGrpSpPr>
          <p:cNvPr id="142" name="Group 141"/>
          <p:cNvGrpSpPr/>
          <p:nvPr/>
        </p:nvGrpSpPr>
        <p:grpSpPr>
          <a:xfrm>
            <a:off x="4699670" y="1875053"/>
            <a:ext cx="2927231" cy="367552"/>
            <a:chOff x="4836830" y="1875053"/>
            <a:chExt cx="2927231" cy="367552"/>
          </a:xfrm>
        </p:grpSpPr>
        <p:sp>
          <p:nvSpPr>
            <p:cNvPr id="143" name="object 9"/>
            <p:cNvSpPr/>
            <p:nvPr/>
          </p:nvSpPr>
          <p:spPr>
            <a:xfrm>
              <a:off x="4836830" y="1875053"/>
              <a:ext cx="367552" cy="367552"/>
            </a:xfrm>
            <a:custGeom>
              <a:avLst/>
              <a:gdLst/>
              <a:ahLst/>
              <a:cxnLst/>
              <a:rect l="l" t="t" r="r" b="b"/>
              <a:pathLst>
                <a:path w="416560" h="416560">
                  <a:moveTo>
                    <a:pt x="208241" y="0"/>
                  </a:moveTo>
                  <a:lnTo>
                    <a:pt x="158198" y="6051"/>
                  </a:lnTo>
                  <a:lnTo>
                    <a:pt x="112541" y="23243"/>
                  </a:lnTo>
                  <a:lnTo>
                    <a:pt x="72719" y="50126"/>
                  </a:lnTo>
                  <a:lnTo>
                    <a:pt x="40177" y="85255"/>
                  </a:lnTo>
                  <a:lnTo>
                    <a:pt x="16364" y="127183"/>
                  </a:lnTo>
                  <a:lnTo>
                    <a:pt x="2725" y="174463"/>
                  </a:lnTo>
                  <a:lnTo>
                    <a:pt x="0" y="208241"/>
                  </a:lnTo>
                  <a:lnTo>
                    <a:pt x="690" y="225321"/>
                  </a:lnTo>
                  <a:lnTo>
                    <a:pt x="10616" y="274063"/>
                  </a:lnTo>
                  <a:lnTo>
                    <a:pt x="31198" y="317935"/>
                  </a:lnTo>
                  <a:lnTo>
                    <a:pt x="60991" y="355492"/>
                  </a:lnTo>
                  <a:lnTo>
                    <a:pt x="98547" y="385284"/>
                  </a:lnTo>
                  <a:lnTo>
                    <a:pt x="142420" y="405867"/>
                  </a:lnTo>
                  <a:lnTo>
                    <a:pt x="191162" y="415793"/>
                  </a:lnTo>
                  <a:lnTo>
                    <a:pt x="208241" y="416483"/>
                  </a:lnTo>
                  <a:lnTo>
                    <a:pt x="225321" y="415793"/>
                  </a:lnTo>
                  <a:lnTo>
                    <a:pt x="274063" y="405867"/>
                  </a:lnTo>
                  <a:lnTo>
                    <a:pt x="317935" y="385284"/>
                  </a:lnTo>
                  <a:lnTo>
                    <a:pt x="355492" y="355492"/>
                  </a:lnTo>
                  <a:lnTo>
                    <a:pt x="385284" y="317935"/>
                  </a:lnTo>
                  <a:lnTo>
                    <a:pt x="405867" y="274063"/>
                  </a:lnTo>
                  <a:lnTo>
                    <a:pt x="415793" y="225321"/>
                  </a:lnTo>
                  <a:lnTo>
                    <a:pt x="416483" y="208241"/>
                  </a:lnTo>
                  <a:lnTo>
                    <a:pt x="415793" y="191162"/>
                  </a:lnTo>
                  <a:lnTo>
                    <a:pt x="405867" y="142420"/>
                  </a:lnTo>
                  <a:lnTo>
                    <a:pt x="385284" y="98547"/>
                  </a:lnTo>
                  <a:lnTo>
                    <a:pt x="355492" y="60991"/>
                  </a:lnTo>
                  <a:lnTo>
                    <a:pt x="317935" y="31198"/>
                  </a:lnTo>
                  <a:lnTo>
                    <a:pt x="274063" y="10616"/>
                  </a:lnTo>
                  <a:lnTo>
                    <a:pt x="225321" y="690"/>
                  </a:lnTo>
                  <a:lnTo>
                    <a:pt x="208241" y="0"/>
                  </a:lnTo>
                  <a:close/>
                </a:path>
              </a:pathLst>
            </a:custGeom>
            <a:solidFill>
              <a:srgbClr val="FFE600"/>
            </a:solidFill>
          </p:spPr>
          <p:txBody>
            <a:bodyPr wrap="square" lIns="0" tIns="0" rIns="0" bIns="0" rtlCol="0"/>
            <a:lstStyle/>
            <a:p>
              <a:endParaRPr sz="1425" dirty="0">
                <a:solidFill>
                  <a:srgbClr val="646464"/>
                </a:solidFill>
                <a:latin typeface="+mj-lt"/>
              </a:endParaRPr>
            </a:p>
          </p:txBody>
        </p:sp>
        <p:sp>
          <p:nvSpPr>
            <p:cNvPr id="144" name="object 11"/>
            <p:cNvSpPr txBox="1"/>
            <p:nvPr/>
          </p:nvSpPr>
          <p:spPr>
            <a:xfrm>
              <a:off x="4931214" y="1906839"/>
              <a:ext cx="2832847" cy="305533"/>
            </a:xfrm>
            <a:prstGeom prst="rect">
              <a:avLst/>
            </a:prstGeom>
          </p:spPr>
          <p:txBody>
            <a:bodyPr vert="horz" wrap="square" lIns="0" tIns="0" rIns="0" bIns="0" rtlCol="0">
              <a:spAutoFit/>
            </a:bodyPr>
            <a:lstStyle/>
            <a:p>
              <a:pPr marL="11206">
                <a:tabLst>
                  <a:tab pos="365331" algn="l"/>
                </a:tabLst>
              </a:pPr>
              <a:r>
                <a:rPr sz="2978" b="1" spc="6" baseline="-4938" dirty="0" smtClean="0">
                  <a:solidFill>
                    <a:srgbClr val="646464"/>
                  </a:solidFill>
                  <a:latin typeface="+mj-lt"/>
                  <a:cs typeface="Arial" panose="020B0604020202020204" pitchFamily="34" charset="0"/>
                </a:rPr>
                <a:t>3</a:t>
              </a:r>
              <a:r>
                <a:rPr sz="971" dirty="0">
                  <a:solidFill>
                    <a:srgbClr val="646464"/>
                  </a:solidFill>
                  <a:latin typeface="+mj-lt"/>
                  <a:cs typeface="Arial" panose="020B0604020202020204" pitchFamily="34" charset="0"/>
                </a:rPr>
                <a:t>	</a:t>
              </a:r>
              <a:r>
                <a:rPr sz="1400" dirty="0">
                  <a:solidFill>
                    <a:srgbClr val="646464"/>
                  </a:solidFill>
                  <a:latin typeface="+mj-lt"/>
                  <a:cs typeface="Arial" panose="020B0604020202020204" pitchFamily="34" charset="0"/>
                </a:rPr>
                <a:t>Encourage diversity of thought</a:t>
              </a:r>
            </a:p>
          </p:txBody>
        </p:sp>
      </p:grpSp>
      <p:sp>
        <p:nvSpPr>
          <p:cNvPr id="145" name="object 12"/>
          <p:cNvSpPr txBox="1"/>
          <p:nvPr/>
        </p:nvSpPr>
        <p:spPr>
          <a:xfrm>
            <a:off x="4957013" y="4179570"/>
            <a:ext cx="2103904" cy="430887"/>
          </a:xfrm>
          <a:prstGeom prst="rect">
            <a:avLst/>
          </a:prstGeom>
        </p:spPr>
        <p:txBody>
          <a:bodyPr vert="horz" wrap="square" lIns="0" tIns="0" rIns="0" bIns="0" rtlCol="0">
            <a:spAutoFit/>
          </a:bodyPr>
          <a:lstStyle/>
          <a:p>
            <a:pPr marL="208441" marR="4483" indent="-197234">
              <a:buClr>
                <a:srgbClr val="FFD400"/>
              </a:buClr>
              <a:buSzPct val="68750"/>
              <a:buFont typeface="EYInterstate"/>
              <a:buChar char="•"/>
              <a:tabLst>
                <a:tab pos="209000" algn="l"/>
              </a:tabLst>
            </a:pPr>
            <a:r>
              <a:rPr sz="1400" dirty="0">
                <a:solidFill>
                  <a:srgbClr val="646464"/>
                </a:solidFill>
                <a:latin typeface="+mj-lt"/>
                <a:cs typeface="Arial" panose="020B0604020202020204" pitchFamily="34" charset="0"/>
              </a:rPr>
              <a:t>Nurture and empower </a:t>
            </a:r>
            <a:r>
              <a:rPr sz="1400" dirty="0" smtClean="0">
                <a:solidFill>
                  <a:srgbClr val="646464"/>
                </a:solidFill>
                <a:latin typeface="+mj-lt"/>
                <a:cs typeface="Arial" panose="020B0604020202020204" pitchFamily="34" charset="0"/>
              </a:rPr>
              <a:t>a</a:t>
            </a:r>
            <a:r>
              <a:rPr lang="en-US" sz="1400" dirty="0" smtClean="0">
                <a:solidFill>
                  <a:srgbClr val="646464"/>
                </a:solidFill>
                <a:latin typeface="+mj-lt"/>
                <a:cs typeface="Arial" panose="020B0604020202020204" pitchFamily="34" charset="0"/>
              </a:rPr>
              <a:t> </a:t>
            </a:r>
            <a:r>
              <a:rPr sz="1400" dirty="0" smtClean="0">
                <a:solidFill>
                  <a:srgbClr val="646464"/>
                </a:solidFill>
                <a:latin typeface="+mj-lt"/>
                <a:cs typeface="Arial" panose="020B0604020202020204" pitchFamily="34" charset="0"/>
              </a:rPr>
              <a:t>collaborative </a:t>
            </a:r>
            <a:r>
              <a:rPr sz="1400" dirty="0">
                <a:solidFill>
                  <a:srgbClr val="646464"/>
                </a:solidFill>
                <a:latin typeface="+mj-lt"/>
                <a:cs typeface="Arial" panose="020B0604020202020204" pitchFamily="34" charset="0"/>
              </a:rPr>
              <a:t>workforce</a:t>
            </a:r>
          </a:p>
        </p:txBody>
      </p:sp>
      <p:sp>
        <p:nvSpPr>
          <p:cNvPr id="146" name="object 13"/>
          <p:cNvSpPr txBox="1"/>
          <p:nvPr/>
        </p:nvSpPr>
        <p:spPr>
          <a:xfrm>
            <a:off x="643200" y="1914325"/>
            <a:ext cx="178734" cy="305468"/>
          </a:xfrm>
          <a:prstGeom prst="rect">
            <a:avLst/>
          </a:prstGeom>
        </p:spPr>
        <p:txBody>
          <a:bodyPr vert="horz" wrap="square" lIns="0" tIns="0" rIns="0" bIns="0" rtlCol="0">
            <a:spAutoFit/>
          </a:bodyPr>
          <a:lstStyle/>
          <a:p>
            <a:pPr marL="11206"/>
            <a:r>
              <a:rPr sz="1985" b="1" dirty="0">
                <a:solidFill>
                  <a:srgbClr val="646464"/>
                </a:solidFill>
                <a:latin typeface="+mj-lt"/>
                <a:cs typeface="Arial" panose="020B0604020202020204" pitchFamily="34" charset="0"/>
              </a:rPr>
              <a:t>1</a:t>
            </a:r>
            <a:endParaRPr sz="1985" dirty="0">
              <a:solidFill>
                <a:srgbClr val="646464"/>
              </a:solidFill>
              <a:latin typeface="+mj-lt"/>
              <a:cs typeface="Arial" panose="020B0604020202020204" pitchFamily="34" charset="0"/>
            </a:endParaRPr>
          </a:p>
        </p:txBody>
      </p:sp>
      <p:sp>
        <p:nvSpPr>
          <p:cNvPr id="147" name="object 14"/>
          <p:cNvSpPr txBox="1"/>
          <p:nvPr/>
        </p:nvSpPr>
        <p:spPr>
          <a:xfrm>
            <a:off x="643200" y="4260455"/>
            <a:ext cx="178734" cy="305468"/>
          </a:xfrm>
          <a:prstGeom prst="rect">
            <a:avLst/>
          </a:prstGeom>
        </p:spPr>
        <p:txBody>
          <a:bodyPr vert="horz" wrap="square" lIns="0" tIns="0" rIns="0" bIns="0" rtlCol="0">
            <a:spAutoFit/>
          </a:bodyPr>
          <a:lstStyle/>
          <a:p>
            <a:pPr marL="11206"/>
            <a:r>
              <a:rPr sz="1985" b="1" dirty="0">
                <a:solidFill>
                  <a:srgbClr val="646464"/>
                </a:solidFill>
                <a:latin typeface="+mj-lt"/>
                <a:cs typeface="Arial" panose="020B0604020202020204" pitchFamily="34" charset="0"/>
              </a:rPr>
              <a:t>2</a:t>
            </a:r>
            <a:endParaRPr sz="1985" dirty="0">
              <a:solidFill>
                <a:srgbClr val="646464"/>
              </a:solidFill>
              <a:latin typeface="+mj-lt"/>
              <a:cs typeface="Arial" panose="020B0604020202020204" pitchFamily="34" charset="0"/>
            </a:endParaRPr>
          </a:p>
        </p:txBody>
      </p:sp>
      <p:grpSp>
        <p:nvGrpSpPr>
          <p:cNvPr id="148" name="Group 147"/>
          <p:cNvGrpSpPr/>
          <p:nvPr/>
        </p:nvGrpSpPr>
        <p:grpSpPr>
          <a:xfrm>
            <a:off x="4694519" y="4179596"/>
            <a:ext cx="367552" cy="367552"/>
            <a:chOff x="4694519" y="4179596"/>
            <a:chExt cx="367552" cy="367552"/>
          </a:xfrm>
        </p:grpSpPr>
        <p:sp>
          <p:nvSpPr>
            <p:cNvPr id="149" name="object 10"/>
            <p:cNvSpPr/>
            <p:nvPr/>
          </p:nvSpPr>
          <p:spPr>
            <a:xfrm>
              <a:off x="4694519" y="4179596"/>
              <a:ext cx="367552" cy="367552"/>
            </a:xfrm>
            <a:custGeom>
              <a:avLst/>
              <a:gdLst/>
              <a:ahLst/>
              <a:cxnLst/>
              <a:rect l="l" t="t" r="r" b="b"/>
              <a:pathLst>
                <a:path w="416560" h="416560">
                  <a:moveTo>
                    <a:pt x="208241" y="0"/>
                  </a:moveTo>
                  <a:lnTo>
                    <a:pt x="158198" y="6051"/>
                  </a:lnTo>
                  <a:lnTo>
                    <a:pt x="112541" y="23243"/>
                  </a:lnTo>
                  <a:lnTo>
                    <a:pt x="72719" y="50126"/>
                  </a:lnTo>
                  <a:lnTo>
                    <a:pt x="40177" y="85255"/>
                  </a:lnTo>
                  <a:lnTo>
                    <a:pt x="16364" y="127183"/>
                  </a:lnTo>
                  <a:lnTo>
                    <a:pt x="2725" y="174463"/>
                  </a:lnTo>
                  <a:lnTo>
                    <a:pt x="0" y="208241"/>
                  </a:lnTo>
                  <a:lnTo>
                    <a:pt x="690" y="225321"/>
                  </a:lnTo>
                  <a:lnTo>
                    <a:pt x="10616" y="274063"/>
                  </a:lnTo>
                  <a:lnTo>
                    <a:pt x="31198" y="317935"/>
                  </a:lnTo>
                  <a:lnTo>
                    <a:pt x="60991" y="355492"/>
                  </a:lnTo>
                  <a:lnTo>
                    <a:pt x="98547" y="385284"/>
                  </a:lnTo>
                  <a:lnTo>
                    <a:pt x="142420" y="405867"/>
                  </a:lnTo>
                  <a:lnTo>
                    <a:pt x="191162" y="415793"/>
                  </a:lnTo>
                  <a:lnTo>
                    <a:pt x="208241" y="416483"/>
                  </a:lnTo>
                  <a:lnTo>
                    <a:pt x="225321" y="415793"/>
                  </a:lnTo>
                  <a:lnTo>
                    <a:pt x="274063" y="405867"/>
                  </a:lnTo>
                  <a:lnTo>
                    <a:pt x="317935" y="385284"/>
                  </a:lnTo>
                  <a:lnTo>
                    <a:pt x="355492" y="355492"/>
                  </a:lnTo>
                  <a:lnTo>
                    <a:pt x="385284" y="317935"/>
                  </a:lnTo>
                  <a:lnTo>
                    <a:pt x="405867" y="274063"/>
                  </a:lnTo>
                  <a:lnTo>
                    <a:pt x="415793" y="225321"/>
                  </a:lnTo>
                  <a:lnTo>
                    <a:pt x="416483" y="208241"/>
                  </a:lnTo>
                  <a:lnTo>
                    <a:pt x="415793" y="191162"/>
                  </a:lnTo>
                  <a:lnTo>
                    <a:pt x="405867" y="142420"/>
                  </a:lnTo>
                  <a:lnTo>
                    <a:pt x="385284" y="98547"/>
                  </a:lnTo>
                  <a:lnTo>
                    <a:pt x="355492" y="60991"/>
                  </a:lnTo>
                  <a:lnTo>
                    <a:pt x="317935" y="31198"/>
                  </a:lnTo>
                  <a:lnTo>
                    <a:pt x="274063" y="10616"/>
                  </a:lnTo>
                  <a:lnTo>
                    <a:pt x="225321" y="690"/>
                  </a:lnTo>
                  <a:lnTo>
                    <a:pt x="208241" y="0"/>
                  </a:lnTo>
                  <a:close/>
                </a:path>
              </a:pathLst>
            </a:custGeom>
            <a:solidFill>
              <a:srgbClr val="FFE600"/>
            </a:solidFill>
          </p:spPr>
          <p:txBody>
            <a:bodyPr wrap="square" lIns="0" tIns="0" rIns="0" bIns="0" rtlCol="0"/>
            <a:lstStyle/>
            <a:p>
              <a:endParaRPr sz="1425" dirty="0">
                <a:solidFill>
                  <a:srgbClr val="646464"/>
                </a:solidFill>
                <a:latin typeface="+mj-lt"/>
              </a:endParaRPr>
            </a:p>
          </p:txBody>
        </p:sp>
        <p:sp>
          <p:nvSpPr>
            <p:cNvPr id="150" name="object 15"/>
            <p:cNvSpPr txBox="1"/>
            <p:nvPr/>
          </p:nvSpPr>
          <p:spPr>
            <a:xfrm>
              <a:off x="4788807" y="4234242"/>
              <a:ext cx="178734" cy="305468"/>
            </a:xfrm>
            <a:prstGeom prst="rect">
              <a:avLst/>
            </a:prstGeom>
          </p:spPr>
          <p:txBody>
            <a:bodyPr vert="horz" wrap="square" lIns="0" tIns="0" rIns="0" bIns="0" rtlCol="0">
              <a:spAutoFit/>
            </a:bodyPr>
            <a:lstStyle/>
            <a:p>
              <a:pPr marL="11206"/>
              <a:r>
                <a:rPr sz="1985" b="1" dirty="0">
                  <a:solidFill>
                    <a:srgbClr val="646464"/>
                  </a:solidFill>
                  <a:latin typeface="+mj-lt"/>
                  <a:cs typeface="Arial" panose="020B0604020202020204" pitchFamily="34" charset="0"/>
                </a:rPr>
                <a:t>4</a:t>
              </a:r>
              <a:endParaRPr sz="1985" dirty="0">
                <a:solidFill>
                  <a:srgbClr val="646464"/>
                </a:solidFill>
                <a:latin typeface="+mj-lt"/>
                <a:cs typeface="Arial" panose="020B0604020202020204" pitchFamily="34" charset="0"/>
              </a:endParaRPr>
            </a:p>
          </p:txBody>
        </p:sp>
      </p:grpSp>
      <p:sp>
        <p:nvSpPr>
          <p:cNvPr id="151" name="object 111"/>
          <p:cNvSpPr txBox="1"/>
          <p:nvPr/>
        </p:nvSpPr>
        <p:spPr>
          <a:xfrm>
            <a:off x="452867" y="1418431"/>
            <a:ext cx="8260782" cy="205184"/>
          </a:xfrm>
          <a:prstGeom prst="rect">
            <a:avLst/>
          </a:prstGeom>
        </p:spPr>
        <p:txBody>
          <a:bodyPr vert="horz" wrap="square" lIns="0" tIns="0" rIns="0" bIns="0" rtlCol="0">
            <a:spAutoFit/>
          </a:bodyPr>
          <a:lstStyle/>
          <a:p>
            <a:pPr marL="11206" marR="4483">
              <a:lnSpc>
                <a:spcPts val="1588"/>
              </a:lnSpc>
            </a:pPr>
            <a:r>
              <a:rPr lang="en-IN" sz="1600" dirty="0">
                <a:solidFill>
                  <a:srgbClr val="646464"/>
                </a:solidFill>
                <a:latin typeface="+mj-lt"/>
                <a:cs typeface="Arial" panose="020B0604020202020204" pitchFamily="34" charset="0"/>
              </a:rPr>
              <a:t>Four actions can ensure employees can deliver success tomorrow.</a:t>
            </a:r>
          </a:p>
        </p:txBody>
      </p:sp>
      <p:sp>
        <p:nvSpPr>
          <p:cNvPr id="152" name="Rectangle 151"/>
          <p:cNvSpPr/>
          <p:nvPr/>
        </p:nvSpPr>
        <p:spPr>
          <a:xfrm>
            <a:off x="441325" y="1714501"/>
            <a:ext cx="4130675" cy="2324100"/>
          </a:xfrm>
          <a:prstGeom prst="rect">
            <a:avLst/>
          </a:prstGeom>
          <a:noFill/>
          <a:ln w="63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3" name="Rectangle 152"/>
          <p:cNvSpPr/>
          <p:nvPr/>
        </p:nvSpPr>
        <p:spPr>
          <a:xfrm>
            <a:off x="4572000" y="4038600"/>
            <a:ext cx="4130675" cy="2095774"/>
          </a:xfrm>
          <a:prstGeom prst="rect">
            <a:avLst/>
          </a:prstGeom>
          <a:noFill/>
          <a:ln w="63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55" name="Picture 154"/>
          <p:cNvPicPr>
            <a:picLocks noChangeAspect="1"/>
          </p:cNvPicPr>
          <p:nvPr/>
        </p:nvPicPr>
        <p:blipFill>
          <a:blip r:embed="rId3"/>
          <a:stretch>
            <a:fillRect/>
          </a:stretch>
        </p:blipFill>
        <p:spPr>
          <a:xfrm>
            <a:off x="5125190" y="2286000"/>
            <a:ext cx="2418610" cy="1775459"/>
          </a:xfrm>
          <a:prstGeom prst="rect">
            <a:avLst/>
          </a:prstGeom>
        </p:spPr>
      </p:pic>
      <p:sp>
        <p:nvSpPr>
          <p:cNvPr id="6" name="AutoShape 3"/>
          <p:cNvSpPr>
            <a:spLocks noChangeAspect="1" noChangeArrowheads="1" noTextEdit="1"/>
          </p:cNvSpPr>
          <p:nvPr/>
        </p:nvSpPr>
        <p:spPr bwMode="auto">
          <a:xfrm>
            <a:off x="1420813" y="4870450"/>
            <a:ext cx="17478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4" name="Group 23"/>
          <p:cNvGrpSpPr/>
          <p:nvPr/>
        </p:nvGrpSpPr>
        <p:grpSpPr>
          <a:xfrm>
            <a:off x="1423988" y="4867275"/>
            <a:ext cx="1747837" cy="1014413"/>
            <a:chOff x="1423988" y="4867275"/>
            <a:chExt cx="1747837" cy="1014413"/>
          </a:xfrm>
        </p:grpSpPr>
        <p:sp>
          <p:nvSpPr>
            <p:cNvPr id="16" name="Freeform 5"/>
            <p:cNvSpPr>
              <a:spLocks noEditPoints="1"/>
            </p:cNvSpPr>
            <p:nvPr/>
          </p:nvSpPr>
          <p:spPr bwMode="auto">
            <a:xfrm>
              <a:off x="1423988" y="4867275"/>
              <a:ext cx="1747837" cy="1014413"/>
            </a:xfrm>
            <a:custGeom>
              <a:avLst/>
              <a:gdLst>
                <a:gd name="T0" fmla="*/ 72 w 576"/>
                <a:gd name="T1" fmla="*/ 26 h 333"/>
                <a:gd name="T2" fmla="*/ 517 w 576"/>
                <a:gd name="T3" fmla="*/ 26 h 333"/>
                <a:gd name="T4" fmla="*/ 517 w 576"/>
                <a:gd name="T5" fmla="*/ 305 h 333"/>
                <a:gd name="T6" fmla="*/ 72 w 576"/>
                <a:gd name="T7" fmla="*/ 305 h 333"/>
                <a:gd name="T8" fmla="*/ 72 w 576"/>
                <a:gd name="T9" fmla="*/ 26 h 333"/>
                <a:gd name="T10" fmla="*/ 17 w 576"/>
                <a:gd name="T11" fmla="*/ 166 h 333"/>
                <a:gd name="T12" fmla="*/ 36 w 576"/>
                <a:gd name="T13" fmla="*/ 147 h 333"/>
                <a:gd name="T14" fmla="*/ 55 w 576"/>
                <a:gd name="T15" fmla="*/ 166 h 333"/>
                <a:gd name="T16" fmla="*/ 36 w 576"/>
                <a:gd name="T17" fmla="*/ 185 h 333"/>
                <a:gd name="T18" fmla="*/ 17 w 576"/>
                <a:gd name="T19" fmla="*/ 166 h 333"/>
                <a:gd name="T20" fmla="*/ 556 w 576"/>
                <a:gd name="T21" fmla="*/ 132 h 333"/>
                <a:gd name="T22" fmla="*/ 556 w 576"/>
                <a:gd name="T23" fmla="*/ 200 h 333"/>
                <a:gd name="T24" fmla="*/ 551 w 576"/>
                <a:gd name="T25" fmla="*/ 206 h 333"/>
                <a:gd name="T26" fmla="*/ 546 w 576"/>
                <a:gd name="T27" fmla="*/ 200 h 333"/>
                <a:gd name="T28" fmla="*/ 546 w 576"/>
                <a:gd name="T29" fmla="*/ 132 h 333"/>
                <a:gd name="T30" fmla="*/ 551 w 576"/>
                <a:gd name="T31" fmla="*/ 127 h 333"/>
                <a:gd name="T32" fmla="*/ 556 w 576"/>
                <a:gd name="T33" fmla="*/ 132 h 333"/>
                <a:gd name="T34" fmla="*/ 576 w 576"/>
                <a:gd name="T35" fmla="*/ 289 h 333"/>
                <a:gd name="T36" fmla="*/ 576 w 576"/>
                <a:gd name="T37" fmla="*/ 253 h 333"/>
                <a:gd name="T38" fmla="*/ 576 w 576"/>
                <a:gd name="T39" fmla="*/ 80 h 333"/>
                <a:gd name="T40" fmla="*/ 576 w 576"/>
                <a:gd name="T41" fmla="*/ 43 h 333"/>
                <a:gd name="T42" fmla="*/ 533 w 576"/>
                <a:gd name="T43" fmla="*/ 0 h 333"/>
                <a:gd name="T44" fmla="*/ 489 w 576"/>
                <a:gd name="T45" fmla="*/ 0 h 333"/>
                <a:gd name="T46" fmla="*/ 87 w 576"/>
                <a:gd name="T47" fmla="*/ 0 h 333"/>
                <a:gd name="T48" fmla="*/ 43 w 576"/>
                <a:gd name="T49" fmla="*/ 0 h 333"/>
                <a:gd name="T50" fmla="*/ 0 w 576"/>
                <a:gd name="T51" fmla="*/ 43 h 333"/>
                <a:gd name="T52" fmla="*/ 0 w 576"/>
                <a:gd name="T53" fmla="*/ 80 h 333"/>
                <a:gd name="T54" fmla="*/ 0 w 576"/>
                <a:gd name="T55" fmla="*/ 253 h 333"/>
                <a:gd name="T56" fmla="*/ 0 w 576"/>
                <a:gd name="T57" fmla="*/ 289 h 333"/>
                <a:gd name="T58" fmla="*/ 43 w 576"/>
                <a:gd name="T59" fmla="*/ 333 h 333"/>
                <a:gd name="T60" fmla="*/ 87 w 576"/>
                <a:gd name="T61" fmla="*/ 333 h 333"/>
                <a:gd name="T62" fmla="*/ 489 w 576"/>
                <a:gd name="T63" fmla="*/ 333 h 333"/>
                <a:gd name="T64" fmla="*/ 533 w 576"/>
                <a:gd name="T65" fmla="*/ 333 h 333"/>
                <a:gd name="T66" fmla="*/ 576 w 576"/>
                <a:gd name="T67" fmla="*/ 28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6" h="333">
                  <a:moveTo>
                    <a:pt x="72" y="26"/>
                  </a:moveTo>
                  <a:cubicBezTo>
                    <a:pt x="517" y="26"/>
                    <a:pt x="517" y="26"/>
                    <a:pt x="517" y="26"/>
                  </a:cubicBezTo>
                  <a:cubicBezTo>
                    <a:pt x="517" y="305"/>
                    <a:pt x="517" y="305"/>
                    <a:pt x="517" y="305"/>
                  </a:cubicBezTo>
                  <a:cubicBezTo>
                    <a:pt x="72" y="305"/>
                    <a:pt x="72" y="305"/>
                    <a:pt x="72" y="305"/>
                  </a:cubicBezTo>
                  <a:lnTo>
                    <a:pt x="72" y="26"/>
                  </a:lnTo>
                  <a:close/>
                  <a:moveTo>
                    <a:pt x="17" y="166"/>
                  </a:moveTo>
                  <a:cubicBezTo>
                    <a:pt x="17" y="156"/>
                    <a:pt x="26" y="147"/>
                    <a:pt x="36" y="147"/>
                  </a:cubicBezTo>
                  <a:cubicBezTo>
                    <a:pt x="46" y="147"/>
                    <a:pt x="55" y="156"/>
                    <a:pt x="55" y="166"/>
                  </a:cubicBezTo>
                  <a:cubicBezTo>
                    <a:pt x="55" y="177"/>
                    <a:pt x="46" y="185"/>
                    <a:pt x="36" y="185"/>
                  </a:cubicBezTo>
                  <a:cubicBezTo>
                    <a:pt x="26" y="185"/>
                    <a:pt x="17" y="177"/>
                    <a:pt x="17" y="166"/>
                  </a:cubicBezTo>
                  <a:moveTo>
                    <a:pt x="556" y="132"/>
                  </a:moveTo>
                  <a:cubicBezTo>
                    <a:pt x="556" y="200"/>
                    <a:pt x="556" y="200"/>
                    <a:pt x="556" y="200"/>
                  </a:cubicBezTo>
                  <a:cubicBezTo>
                    <a:pt x="556" y="203"/>
                    <a:pt x="554" y="206"/>
                    <a:pt x="551" y="206"/>
                  </a:cubicBezTo>
                  <a:cubicBezTo>
                    <a:pt x="548" y="206"/>
                    <a:pt x="546" y="203"/>
                    <a:pt x="546" y="200"/>
                  </a:cubicBezTo>
                  <a:cubicBezTo>
                    <a:pt x="546" y="132"/>
                    <a:pt x="546" y="132"/>
                    <a:pt x="546" y="132"/>
                  </a:cubicBezTo>
                  <a:cubicBezTo>
                    <a:pt x="546" y="129"/>
                    <a:pt x="548" y="127"/>
                    <a:pt x="551" y="127"/>
                  </a:cubicBezTo>
                  <a:cubicBezTo>
                    <a:pt x="554" y="127"/>
                    <a:pt x="556" y="129"/>
                    <a:pt x="556" y="132"/>
                  </a:cubicBezTo>
                  <a:moveTo>
                    <a:pt x="576" y="289"/>
                  </a:moveTo>
                  <a:cubicBezTo>
                    <a:pt x="576" y="253"/>
                    <a:pt x="576" y="253"/>
                    <a:pt x="576" y="253"/>
                  </a:cubicBezTo>
                  <a:cubicBezTo>
                    <a:pt x="576" y="80"/>
                    <a:pt x="576" y="80"/>
                    <a:pt x="576" y="80"/>
                  </a:cubicBezTo>
                  <a:cubicBezTo>
                    <a:pt x="576" y="43"/>
                    <a:pt x="576" y="43"/>
                    <a:pt x="576" y="43"/>
                  </a:cubicBezTo>
                  <a:cubicBezTo>
                    <a:pt x="576" y="19"/>
                    <a:pt x="557" y="0"/>
                    <a:pt x="533" y="0"/>
                  </a:cubicBezTo>
                  <a:cubicBezTo>
                    <a:pt x="489" y="0"/>
                    <a:pt x="489" y="0"/>
                    <a:pt x="489" y="0"/>
                  </a:cubicBezTo>
                  <a:cubicBezTo>
                    <a:pt x="87" y="0"/>
                    <a:pt x="87" y="0"/>
                    <a:pt x="87" y="0"/>
                  </a:cubicBezTo>
                  <a:cubicBezTo>
                    <a:pt x="43" y="0"/>
                    <a:pt x="43" y="0"/>
                    <a:pt x="43" y="0"/>
                  </a:cubicBezTo>
                  <a:cubicBezTo>
                    <a:pt x="19" y="0"/>
                    <a:pt x="0" y="19"/>
                    <a:pt x="0" y="43"/>
                  </a:cubicBezTo>
                  <a:cubicBezTo>
                    <a:pt x="0" y="80"/>
                    <a:pt x="0" y="80"/>
                    <a:pt x="0" y="80"/>
                  </a:cubicBezTo>
                  <a:cubicBezTo>
                    <a:pt x="0" y="253"/>
                    <a:pt x="0" y="253"/>
                    <a:pt x="0" y="253"/>
                  </a:cubicBezTo>
                  <a:cubicBezTo>
                    <a:pt x="0" y="289"/>
                    <a:pt x="0" y="289"/>
                    <a:pt x="0" y="289"/>
                  </a:cubicBezTo>
                  <a:cubicBezTo>
                    <a:pt x="0" y="314"/>
                    <a:pt x="19" y="333"/>
                    <a:pt x="43" y="333"/>
                  </a:cubicBezTo>
                  <a:cubicBezTo>
                    <a:pt x="87" y="333"/>
                    <a:pt x="87" y="333"/>
                    <a:pt x="87" y="333"/>
                  </a:cubicBezTo>
                  <a:cubicBezTo>
                    <a:pt x="489" y="333"/>
                    <a:pt x="489" y="333"/>
                    <a:pt x="489" y="333"/>
                  </a:cubicBezTo>
                  <a:cubicBezTo>
                    <a:pt x="533" y="333"/>
                    <a:pt x="533" y="333"/>
                    <a:pt x="533" y="333"/>
                  </a:cubicBezTo>
                  <a:cubicBezTo>
                    <a:pt x="557" y="333"/>
                    <a:pt x="576" y="314"/>
                    <a:pt x="576" y="289"/>
                  </a:cubicBezTo>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 name="Group 22"/>
            <p:cNvGrpSpPr/>
            <p:nvPr/>
          </p:nvGrpSpPr>
          <p:grpSpPr>
            <a:xfrm>
              <a:off x="1663700" y="5211763"/>
              <a:ext cx="1308100" cy="654050"/>
              <a:chOff x="1663700" y="5211763"/>
              <a:chExt cx="1308100" cy="654050"/>
            </a:xfrm>
          </p:grpSpPr>
          <p:sp>
            <p:nvSpPr>
              <p:cNvPr id="17" name="Freeform 6"/>
              <p:cNvSpPr>
                <a:spLocks/>
              </p:cNvSpPr>
              <p:nvPr/>
            </p:nvSpPr>
            <p:spPr bwMode="auto">
              <a:xfrm>
                <a:off x="2582863" y="5424488"/>
                <a:ext cx="388937" cy="427038"/>
              </a:xfrm>
              <a:custGeom>
                <a:avLst/>
                <a:gdLst>
                  <a:gd name="T0" fmla="*/ 16 w 128"/>
                  <a:gd name="T1" fmla="*/ 60 h 140"/>
                  <a:gd name="T2" fmla="*/ 16 w 128"/>
                  <a:gd name="T3" fmla="*/ 60 h 140"/>
                  <a:gd name="T4" fmla="*/ 14 w 128"/>
                  <a:gd name="T5" fmla="*/ 126 h 140"/>
                  <a:gd name="T6" fmla="*/ 49 w 128"/>
                  <a:gd name="T7" fmla="*/ 140 h 140"/>
                  <a:gd name="T8" fmla="*/ 101 w 128"/>
                  <a:gd name="T9" fmla="*/ 140 h 140"/>
                  <a:gd name="T10" fmla="*/ 101 w 128"/>
                  <a:gd name="T11" fmla="*/ 140 h 140"/>
                  <a:gd name="T12" fmla="*/ 101 w 128"/>
                  <a:gd name="T13" fmla="*/ 140 h 140"/>
                  <a:gd name="T14" fmla="*/ 115 w 128"/>
                  <a:gd name="T15" fmla="*/ 140 h 140"/>
                  <a:gd name="T16" fmla="*/ 128 w 128"/>
                  <a:gd name="T17" fmla="*/ 127 h 140"/>
                  <a:gd name="T18" fmla="*/ 128 w 128"/>
                  <a:gd name="T19" fmla="*/ 45 h 140"/>
                  <a:gd name="T20" fmla="*/ 128 w 128"/>
                  <a:gd name="T21" fmla="*/ 43 h 140"/>
                  <a:gd name="T22" fmla="*/ 128 w 128"/>
                  <a:gd name="T23" fmla="*/ 43 h 140"/>
                  <a:gd name="T24" fmla="*/ 97 w 128"/>
                  <a:gd name="T25" fmla="*/ 0 h 140"/>
                  <a:gd name="T26" fmla="*/ 72 w 128"/>
                  <a:gd name="T27" fmla="*/ 0 h 140"/>
                  <a:gd name="T28" fmla="*/ 58 w 128"/>
                  <a:gd name="T29" fmla="*/ 12 h 140"/>
                  <a:gd name="T30" fmla="*/ 43 w 128"/>
                  <a:gd name="T31" fmla="*/ 0 h 140"/>
                  <a:gd name="T32" fmla="*/ 18 w 128"/>
                  <a:gd name="T33" fmla="*/ 0 h 140"/>
                  <a:gd name="T34" fmla="*/ 0 w 128"/>
                  <a:gd name="T35" fmla="*/ 9 h 140"/>
                  <a:gd name="T36" fmla="*/ 16 w 128"/>
                  <a:gd name="T37" fmla="*/ 59 h 140"/>
                  <a:gd name="T38" fmla="*/ 16 w 128"/>
                  <a:gd name="T39"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0">
                    <a:moveTo>
                      <a:pt x="16" y="60"/>
                    </a:moveTo>
                    <a:cubicBezTo>
                      <a:pt x="16" y="60"/>
                      <a:pt x="16" y="60"/>
                      <a:pt x="16" y="60"/>
                    </a:cubicBezTo>
                    <a:cubicBezTo>
                      <a:pt x="14" y="126"/>
                      <a:pt x="14" y="126"/>
                      <a:pt x="14" y="126"/>
                    </a:cubicBezTo>
                    <a:cubicBezTo>
                      <a:pt x="14" y="136"/>
                      <a:pt x="49" y="140"/>
                      <a:pt x="49" y="140"/>
                    </a:cubicBezTo>
                    <a:cubicBezTo>
                      <a:pt x="101" y="140"/>
                      <a:pt x="101" y="140"/>
                      <a:pt x="101" y="140"/>
                    </a:cubicBezTo>
                    <a:cubicBezTo>
                      <a:pt x="101" y="140"/>
                      <a:pt x="101" y="140"/>
                      <a:pt x="101" y="140"/>
                    </a:cubicBezTo>
                    <a:cubicBezTo>
                      <a:pt x="101" y="140"/>
                      <a:pt x="101" y="140"/>
                      <a:pt x="101" y="140"/>
                    </a:cubicBezTo>
                    <a:cubicBezTo>
                      <a:pt x="115" y="140"/>
                      <a:pt x="115" y="140"/>
                      <a:pt x="115" y="140"/>
                    </a:cubicBezTo>
                    <a:cubicBezTo>
                      <a:pt x="122" y="140"/>
                      <a:pt x="128" y="134"/>
                      <a:pt x="128" y="127"/>
                    </a:cubicBezTo>
                    <a:cubicBezTo>
                      <a:pt x="128" y="45"/>
                      <a:pt x="128" y="45"/>
                      <a:pt x="128" y="45"/>
                    </a:cubicBezTo>
                    <a:cubicBezTo>
                      <a:pt x="128" y="44"/>
                      <a:pt x="128" y="44"/>
                      <a:pt x="128" y="43"/>
                    </a:cubicBezTo>
                    <a:cubicBezTo>
                      <a:pt x="128" y="43"/>
                      <a:pt x="128" y="43"/>
                      <a:pt x="128" y="43"/>
                    </a:cubicBezTo>
                    <a:cubicBezTo>
                      <a:pt x="128" y="16"/>
                      <a:pt x="111" y="0"/>
                      <a:pt x="97" y="0"/>
                    </a:cubicBezTo>
                    <a:cubicBezTo>
                      <a:pt x="72" y="0"/>
                      <a:pt x="72" y="0"/>
                      <a:pt x="72" y="0"/>
                    </a:cubicBezTo>
                    <a:cubicBezTo>
                      <a:pt x="58" y="12"/>
                      <a:pt x="58" y="12"/>
                      <a:pt x="58" y="12"/>
                    </a:cubicBezTo>
                    <a:cubicBezTo>
                      <a:pt x="43" y="0"/>
                      <a:pt x="43" y="0"/>
                      <a:pt x="43" y="0"/>
                    </a:cubicBezTo>
                    <a:cubicBezTo>
                      <a:pt x="18" y="0"/>
                      <a:pt x="18" y="0"/>
                      <a:pt x="18" y="0"/>
                    </a:cubicBezTo>
                    <a:cubicBezTo>
                      <a:pt x="12" y="0"/>
                      <a:pt x="6" y="3"/>
                      <a:pt x="0" y="9"/>
                    </a:cubicBezTo>
                    <a:cubicBezTo>
                      <a:pt x="10" y="22"/>
                      <a:pt x="16" y="40"/>
                      <a:pt x="16" y="59"/>
                    </a:cubicBezTo>
                    <a:lnTo>
                      <a:pt x="16" y="6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Oval 7"/>
              <p:cNvSpPr>
                <a:spLocks noChangeArrowheads="1"/>
              </p:cNvSpPr>
              <p:nvPr/>
            </p:nvSpPr>
            <p:spPr bwMode="auto">
              <a:xfrm>
                <a:off x="2670175" y="5229225"/>
                <a:ext cx="173037" cy="174625"/>
              </a:xfrm>
              <a:prstGeom prst="ellipse">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8"/>
              <p:cNvSpPr>
                <a:spLocks/>
              </p:cNvSpPr>
              <p:nvPr/>
            </p:nvSpPr>
            <p:spPr bwMode="auto">
              <a:xfrm>
                <a:off x="1663700" y="5424488"/>
                <a:ext cx="385762" cy="427038"/>
              </a:xfrm>
              <a:custGeom>
                <a:avLst/>
                <a:gdLst>
                  <a:gd name="T0" fmla="*/ 12 w 127"/>
                  <a:gd name="T1" fmla="*/ 140 h 140"/>
                  <a:gd name="T2" fmla="*/ 26 w 127"/>
                  <a:gd name="T3" fmla="*/ 140 h 140"/>
                  <a:gd name="T4" fmla="*/ 26 w 127"/>
                  <a:gd name="T5" fmla="*/ 140 h 140"/>
                  <a:gd name="T6" fmla="*/ 26 w 127"/>
                  <a:gd name="T7" fmla="*/ 140 h 140"/>
                  <a:gd name="T8" fmla="*/ 61 w 127"/>
                  <a:gd name="T9" fmla="*/ 140 h 140"/>
                  <a:gd name="T10" fmla="*/ 113 w 127"/>
                  <a:gd name="T11" fmla="*/ 126 h 140"/>
                  <a:gd name="T12" fmla="*/ 111 w 127"/>
                  <a:gd name="T13" fmla="*/ 77 h 140"/>
                  <a:gd name="T14" fmla="*/ 111 w 127"/>
                  <a:gd name="T15" fmla="*/ 59 h 140"/>
                  <a:gd name="T16" fmla="*/ 127 w 127"/>
                  <a:gd name="T17" fmla="*/ 8 h 140"/>
                  <a:gd name="T18" fmla="*/ 109 w 127"/>
                  <a:gd name="T19" fmla="*/ 0 h 140"/>
                  <a:gd name="T20" fmla="*/ 84 w 127"/>
                  <a:gd name="T21" fmla="*/ 0 h 140"/>
                  <a:gd name="T22" fmla="*/ 70 w 127"/>
                  <a:gd name="T23" fmla="*/ 12 h 140"/>
                  <a:gd name="T24" fmla="*/ 56 w 127"/>
                  <a:gd name="T25" fmla="*/ 0 h 140"/>
                  <a:gd name="T26" fmla="*/ 30 w 127"/>
                  <a:gd name="T27" fmla="*/ 0 h 140"/>
                  <a:gd name="T28" fmla="*/ 0 w 127"/>
                  <a:gd name="T29" fmla="*/ 43 h 140"/>
                  <a:gd name="T30" fmla="*/ 0 w 127"/>
                  <a:gd name="T31" fmla="*/ 43 h 140"/>
                  <a:gd name="T32" fmla="*/ 0 w 127"/>
                  <a:gd name="T33" fmla="*/ 45 h 140"/>
                  <a:gd name="T34" fmla="*/ 0 w 127"/>
                  <a:gd name="T35" fmla="*/ 127 h 140"/>
                  <a:gd name="T36" fmla="*/ 12 w 127"/>
                  <a:gd name="T3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40">
                    <a:moveTo>
                      <a:pt x="12" y="140"/>
                    </a:moveTo>
                    <a:cubicBezTo>
                      <a:pt x="26" y="140"/>
                      <a:pt x="26" y="140"/>
                      <a:pt x="26" y="140"/>
                    </a:cubicBezTo>
                    <a:cubicBezTo>
                      <a:pt x="26" y="140"/>
                      <a:pt x="26" y="140"/>
                      <a:pt x="26" y="140"/>
                    </a:cubicBezTo>
                    <a:cubicBezTo>
                      <a:pt x="26" y="140"/>
                      <a:pt x="26" y="140"/>
                      <a:pt x="26" y="140"/>
                    </a:cubicBezTo>
                    <a:cubicBezTo>
                      <a:pt x="26" y="140"/>
                      <a:pt x="61" y="140"/>
                      <a:pt x="61" y="140"/>
                    </a:cubicBezTo>
                    <a:cubicBezTo>
                      <a:pt x="61" y="140"/>
                      <a:pt x="113" y="136"/>
                      <a:pt x="113" y="126"/>
                    </a:cubicBezTo>
                    <a:cubicBezTo>
                      <a:pt x="111" y="77"/>
                      <a:pt x="111" y="77"/>
                      <a:pt x="111" y="77"/>
                    </a:cubicBezTo>
                    <a:cubicBezTo>
                      <a:pt x="111" y="59"/>
                      <a:pt x="111" y="59"/>
                      <a:pt x="111" y="59"/>
                    </a:cubicBezTo>
                    <a:cubicBezTo>
                      <a:pt x="111" y="40"/>
                      <a:pt x="117" y="22"/>
                      <a:pt x="127" y="8"/>
                    </a:cubicBezTo>
                    <a:cubicBezTo>
                      <a:pt x="122" y="3"/>
                      <a:pt x="115" y="0"/>
                      <a:pt x="109" y="0"/>
                    </a:cubicBezTo>
                    <a:cubicBezTo>
                      <a:pt x="84" y="0"/>
                      <a:pt x="84" y="0"/>
                      <a:pt x="84" y="0"/>
                    </a:cubicBezTo>
                    <a:cubicBezTo>
                      <a:pt x="70" y="12"/>
                      <a:pt x="70" y="12"/>
                      <a:pt x="70" y="12"/>
                    </a:cubicBezTo>
                    <a:cubicBezTo>
                      <a:pt x="56" y="0"/>
                      <a:pt x="56" y="0"/>
                      <a:pt x="56" y="0"/>
                    </a:cubicBezTo>
                    <a:cubicBezTo>
                      <a:pt x="30" y="0"/>
                      <a:pt x="30" y="0"/>
                      <a:pt x="30" y="0"/>
                    </a:cubicBezTo>
                    <a:cubicBezTo>
                      <a:pt x="17" y="0"/>
                      <a:pt x="0" y="16"/>
                      <a:pt x="0" y="43"/>
                    </a:cubicBezTo>
                    <a:cubicBezTo>
                      <a:pt x="0" y="43"/>
                      <a:pt x="0" y="43"/>
                      <a:pt x="0" y="43"/>
                    </a:cubicBezTo>
                    <a:cubicBezTo>
                      <a:pt x="0" y="44"/>
                      <a:pt x="0" y="44"/>
                      <a:pt x="0" y="45"/>
                    </a:cubicBezTo>
                    <a:cubicBezTo>
                      <a:pt x="0" y="127"/>
                      <a:pt x="0" y="127"/>
                      <a:pt x="0" y="127"/>
                    </a:cubicBezTo>
                    <a:cubicBezTo>
                      <a:pt x="0" y="134"/>
                      <a:pt x="5" y="140"/>
                      <a:pt x="12" y="140"/>
                    </a:cubicBezTo>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Oval 9"/>
              <p:cNvSpPr>
                <a:spLocks noChangeArrowheads="1"/>
              </p:cNvSpPr>
              <p:nvPr/>
            </p:nvSpPr>
            <p:spPr bwMode="auto">
              <a:xfrm>
                <a:off x="1787525" y="5229225"/>
                <a:ext cx="173037" cy="174625"/>
              </a:xfrm>
              <a:prstGeom prst="ellipse">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Oval 10"/>
              <p:cNvSpPr>
                <a:spLocks noChangeArrowheads="1"/>
              </p:cNvSpPr>
              <p:nvPr/>
            </p:nvSpPr>
            <p:spPr bwMode="auto">
              <a:xfrm>
                <a:off x="2206625" y="5211763"/>
                <a:ext cx="212725" cy="212725"/>
              </a:xfrm>
              <a:prstGeom prst="ellipse">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1"/>
              <p:cNvSpPr>
                <a:spLocks noEditPoints="1"/>
              </p:cNvSpPr>
              <p:nvPr/>
            </p:nvSpPr>
            <p:spPr bwMode="auto">
              <a:xfrm>
                <a:off x="2052638" y="5449888"/>
                <a:ext cx="520700" cy="415925"/>
              </a:xfrm>
              <a:custGeom>
                <a:avLst/>
                <a:gdLst>
                  <a:gd name="T0" fmla="*/ 78 w 172"/>
                  <a:gd name="T1" fmla="*/ 137 h 137"/>
                  <a:gd name="T2" fmla="*/ 94 w 172"/>
                  <a:gd name="T3" fmla="*/ 137 h 137"/>
                  <a:gd name="T4" fmla="*/ 136 w 172"/>
                  <a:gd name="T5" fmla="*/ 137 h 137"/>
                  <a:gd name="T6" fmla="*/ 136 w 172"/>
                  <a:gd name="T7" fmla="*/ 137 h 137"/>
                  <a:gd name="T8" fmla="*/ 136 w 172"/>
                  <a:gd name="T9" fmla="*/ 137 h 137"/>
                  <a:gd name="T10" fmla="*/ 156 w 172"/>
                  <a:gd name="T11" fmla="*/ 137 h 137"/>
                  <a:gd name="T12" fmla="*/ 172 w 172"/>
                  <a:gd name="T13" fmla="*/ 121 h 137"/>
                  <a:gd name="T14" fmla="*/ 172 w 172"/>
                  <a:gd name="T15" fmla="*/ 56 h 137"/>
                  <a:gd name="T16" fmla="*/ 172 w 172"/>
                  <a:gd name="T17" fmla="*/ 54 h 137"/>
                  <a:gd name="T18" fmla="*/ 172 w 172"/>
                  <a:gd name="T19" fmla="*/ 54 h 137"/>
                  <a:gd name="T20" fmla="*/ 134 w 172"/>
                  <a:gd name="T21" fmla="*/ 0 h 137"/>
                  <a:gd name="T22" fmla="*/ 103 w 172"/>
                  <a:gd name="T23" fmla="*/ 0 h 137"/>
                  <a:gd name="T24" fmla="*/ 86 w 172"/>
                  <a:gd name="T25" fmla="*/ 16 h 137"/>
                  <a:gd name="T26" fmla="*/ 69 w 172"/>
                  <a:gd name="T27" fmla="*/ 0 h 137"/>
                  <a:gd name="T28" fmla="*/ 38 w 172"/>
                  <a:gd name="T29" fmla="*/ 0 h 137"/>
                  <a:gd name="T30" fmla="*/ 0 w 172"/>
                  <a:gd name="T31" fmla="*/ 54 h 137"/>
                  <a:gd name="T32" fmla="*/ 0 w 172"/>
                  <a:gd name="T33" fmla="*/ 54 h 137"/>
                  <a:gd name="T34" fmla="*/ 0 w 172"/>
                  <a:gd name="T35" fmla="*/ 56 h 137"/>
                  <a:gd name="T36" fmla="*/ 0 w 172"/>
                  <a:gd name="T37" fmla="*/ 121 h 137"/>
                  <a:gd name="T38" fmla="*/ 16 w 172"/>
                  <a:gd name="T39" fmla="*/ 137 h 137"/>
                  <a:gd name="T40" fmla="*/ 35 w 172"/>
                  <a:gd name="T41" fmla="*/ 137 h 137"/>
                  <a:gd name="T42" fmla="*/ 35 w 172"/>
                  <a:gd name="T43" fmla="*/ 137 h 137"/>
                  <a:gd name="T44" fmla="*/ 35 w 172"/>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37">
                    <a:moveTo>
                      <a:pt x="78" y="137"/>
                    </a:moveTo>
                    <a:cubicBezTo>
                      <a:pt x="94" y="137"/>
                      <a:pt x="94" y="137"/>
                      <a:pt x="94" y="137"/>
                    </a:cubicBezTo>
                    <a:moveTo>
                      <a:pt x="136" y="137"/>
                    </a:moveTo>
                    <a:cubicBezTo>
                      <a:pt x="136" y="137"/>
                      <a:pt x="136" y="137"/>
                      <a:pt x="136" y="137"/>
                    </a:cubicBezTo>
                    <a:cubicBezTo>
                      <a:pt x="136" y="137"/>
                      <a:pt x="136" y="137"/>
                      <a:pt x="136" y="137"/>
                    </a:cubicBezTo>
                    <a:cubicBezTo>
                      <a:pt x="156" y="137"/>
                      <a:pt x="156" y="137"/>
                      <a:pt x="156" y="137"/>
                    </a:cubicBezTo>
                    <a:cubicBezTo>
                      <a:pt x="165" y="137"/>
                      <a:pt x="172" y="130"/>
                      <a:pt x="172" y="121"/>
                    </a:cubicBezTo>
                    <a:cubicBezTo>
                      <a:pt x="172" y="56"/>
                      <a:pt x="172" y="56"/>
                      <a:pt x="172" y="56"/>
                    </a:cubicBezTo>
                    <a:cubicBezTo>
                      <a:pt x="172" y="55"/>
                      <a:pt x="172" y="55"/>
                      <a:pt x="172" y="54"/>
                    </a:cubicBezTo>
                    <a:cubicBezTo>
                      <a:pt x="172" y="54"/>
                      <a:pt x="172" y="54"/>
                      <a:pt x="172" y="54"/>
                    </a:cubicBezTo>
                    <a:cubicBezTo>
                      <a:pt x="172" y="21"/>
                      <a:pt x="151" y="0"/>
                      <a:pt x="134" y="0"/>
                    </a:cubicBezTo>
                    <a:cubicBezTo>
                      <a:pt x="103" y="0"/>
                      <a:pt x="103" y="0"/>
                      <a:pt x="103" y="0"/>
                    </a:cubicBezTo>
                    <a:cubicBezTo>
                      <a:pt x="86" y="16"/>
                      <a:pt x="86" y="16"/>
                      <a:pt x="86" y="16"/>
                    </a:cubicBezTo>
                    <a:cubicBezTo>
                      <a:pt x="69" y="0"/>
                      <a:pt x="69" y="0"/>
                      <a:pt x="69" y="0"/>
                    </a:cubicBezTo>
                    <a:cubicBezTo>
                      <a:pt x="38" y="0"/>
                      <a:pt x="38" y="0"/>
                      <a:pt x="38" y="0"/>
                    </a:cubicBezTo>
                    <a:cubicBezTo>
                      <a:pt x="21" y="0"/>
                      <a:pt x="0" y="21"/>
                      <a:pt x="0" y="54"/>
                    </a:cubicBezTo>
                    <a:cubicBezTo>
                      <a:pt x="0" y="54"/>
                      <a:pt x="0" y="54"/>
                      <a:pt x="0" y="54"/>
                    </a:cubicBezTo>
                    <a:cubicBezTo>
                      <a:pt x="0" y="55"/>
                      <a:pt x="0" y="55"/>
                      <a:pt x="0" y="56"/>
                    </a:cubicBezTo>
                    <a:cubicBezTo>
                      <a:pt x="0" y="121"/>
                      <a:pt x="0" y="121"/>
                      <a:pt x="0" y="121"/>
                    </a:cubicBezTo>
                    <a:cubicBezTo>
                      <a:pt x="0" y="130"/>
                      <a:pt x="7" y="137"/>
                      <a:pt x="16" y="137"/>
                    </a:cubicBezTo>
                    <a:cubicBezTo>
                      <a:pt x="35" y="137"/>
                      <a:pt x="35" y="137"/>
                      <a:pt x="35" y="137"/>
                    </a:cubicBezTo>
                    <a:cubicBezTo>
                      <a:pt x="35" y="137"/>
                      <a:pt x="35" y="137"/>
                      <a:pt x="35" y="137"/>
                    </a:cubicBezTo>
                    <a:cubicBezTo>
                      <a:pt x="35" y="137"/>
                      <a:pt x="35" y="137"/>
                      <a:pt x="35" y="137"/>
                    </a:cubicBezTo>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26" name="AutoShape 13"/>
          <p:cNvSpPr>
            <a:spLocks noChangeAspect="1" noChangeArrowheads="1" noTextEdit="1"/>
          </p:cNvSpPr>
          <p:nvPr/>
        </p:nvSpPr>
        <p:spPr bwMode="auto">
          <a:xfrm>
            <a:off x="1790700" y="2322513"/>
            <a:ext cx="1485900"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3" name="Group 32"/>
          <p:cNvGrpSpPr/>
          <p:nvPr/>
        </p:nvGrpSpPr>
        <p:grpSpPr>
          <a:xfrm>
            <a:off x="1878013" y="2338388"/>
            <a:ext cx="1282700" cy="942975"/>
            <a:chOff x="1878013" y="2338388"/>
            <a:chExt cx="1282700" cy="942975"/>
          </a:xfrm>
        </p:grpSpPr>
        <p:sp>
          <p:nvSpPr>
            <p:cNvPr id="27" name="Freeform 15"/>
            <p:cNvSpPr>
              <a:spLocks/>
            </p:cNvSpPr>
            <p:nvPr/>
          </p:nvSpPr>
          <p:spPr bwMode="auto">
            <a:xfrm>
              <a:off x="2781300" y="2525713"/>
              <a:ext cx="379413" cy="755650"/>
            </a:xfrm>
            <a:custGeom>
              <a:avLst/>
              <a:gdLst>
                <a:gd name="T0" fmla="*/ 15 w 125"/>
                <a:gd name="T1" fmla="*/ 59 h 249"/>
                <a:gd name="T2" fmla="*/ 15 w 125"/>
                <a:gd name="T3" fmla="*/ 60 h 249"/>
                <a:gd name="T4" fmla="*/ 15 w 125"/>
                <a:gd name="T5" fmla="*/ 159 h 249"/>
                <a:gd name="T6" fmla="*/ 14 w 125"/>
                <a:gd name="T7" fmla="*/ 169 h 249"/>
                <a:gd name="T8" fmla="*/ 14 w 125"/>
                <a:gd name="T9" fmla="*/ 232 h 249"/>
                <a:gd name="T10" fmla="*/ 31 w 125"/>
                <a:gd name="T11" fmla="*/ 249 h 249"/>
                <a:gd name="T12" fmla="*/ 48 w 125"/>
                <a:gd name="T13" fmla="*/ 232 h 249"/>
                <a:gd name="T14" fmla="*/ 48 w 125"/>
                <a:gd name="T15" fmla="*/ 138 h 249"/>
                <a:gd name="T16" fmla="*/ 64 w 125"/>
                <a:gd name="T17" fmla="*/ 138 h 249"/>
                <a:gd name="T18" fmla="*/ 64 w 125"/>
                <a:gd name="T19" fmla="*/ 232 h 249"/>
                <a:gd name="T20" fmla="*/ 82 w 125"/>
                <a:gd name="T21" fmla="*/ 249 h 249"/>
                <a:gd name="T22" fmla="*/ 99 w 125"/>
                <a:gd name="T23" fmla="*/ 232 h 249"/>
                <a:gd name="T24" fmla="*/ 99 w 125"/>
                <a:gd name="T25" fmla="*/ 138 h 249"/>
                <a:gd name="T26" fmla="*/ 99 w 125"/>
                <a:gd name="T27" fmla="*/ 138 h 249"/>
                <a:gd name="T28" fmla="*/ 99 w 125"/>
                <a:gd name="T29" fmla="*/ 138 h 249"/>
                <a:gd name="T30" fmla="*/ 112 w 125"/>
                <a:gd name="T31" fmla="*/ 138 h 249"/>
                <a:gd name="T32" fmla="*/ 125 w 125"/>
                <a:gd name="T33" fmla="*/ 125 h 249"/>
                <a:gd name="T34" fmla="*/ 125 w 125"/>
                <a:gd name="T35" fmla="*/ 45 h 249"/>
                <a:gd name="T36" fmla="*/ 125 w 125"/>
                <a:gd name="T37" fmla="*/ 43 h 249"/>
                <a:gd name="T38" fmla="*/ 125 w 125"/>
                <a:gd name="T39" fmla="*/ 43 h 249"/>
                <a:gd name="T40" fmla="*/ 95 w 125"/>
                <a:gd name="T41" fmla="*/ 0 h 249"/>
                <a:gd name="T42" fmla="*/ 70 w 125"/>
                <a:gd name="T43" fmla="*/ 0 h 249"/>
                <a:gd name="T44" fmla="*/ 56 w 125"/>
                <a:gd name="T45" fmla="*/ 13 h 249"/>
                <a:gd name="T46" fmla="*/ 42 w 125"/>
                <a:gd name="T47" fmla="*/ 0 h 249"/>
                <a:gd name="T48" fmla="*/ 18 w 125"/>
                <a:gd name="T49" fmla="*/ 0 h 249"/>
                <a:gd name="T50" fmla="*/ 0 w 125"/>
                <a:gd name="T51" fmla="*/ 9 h 249"/>
                <a:gd name="T52" fmla="*/ 15 w 125"/>
                <a:gd name="T53" fmla="*/ 58 h 249"/>
                <a:gd name="T54" fmla="*/ 15 w 125"/>
                <a:gd name="T55" fmla="*/ 5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249">
                  <a:moveTo>
                    <a:pt x="15" y="59"/>
                  </a:moveTo>
                  <a:cubicBezTo>
                    <a:pt x="15" y="60"/>
                    <a:pt x="15" y="60"/>
                    <a:pt x="15" y="60"/>
                  </a:cubicBezTo>
                  <a:cubicBezTo>
                    <a:pt x="15" y="159"/>
                    <a:pt x="15" y="159"/>
                    <a:pt x="15" y="159"/>
                  </a:cubicBezTo>
                  <a:cubicBezTo>
                    <a:pt x="15" y="163"/>
                    <a:pt x="15" y="166"/>
                    <a:pt x="14" y="169"/>
                  </a:cubicBezTo>
                  <a:cubicBezTo>
                    <a:pt x="14" y="232"/>
                    <a:pt x="14" y="232"/>
                    <a:pt x="14" y="232"/>
                  </a:cubicBezTo>
                  <a:cubicBezTo>
                    <a:pt x="14" y="242"/>
                    <a:pt x="21" y="249"/>
                    <a:pt x="31" y="249"/>
                  </a:cubicBezTo>
                  <a:cubicBezTo>
                    <a:pt x="40" y="249"/>
                    <a:pt x="48" y="242"/>
                    <a:pt x="48" y="232"/>
                  </a:cubicBezTo>
                  <a:cubicBezTo>
                    <a:pt x="48" y="232"/>
                    <a:pt x="48" y="138"/>
                    <a:pt x="48" y="138"/>
                  </a:cubicBezTo>
                  <a:cubicBezTo>
                    <a:pt x="64" y="138"/>
                    <a:pt x="64" y="138"/>
                    <a:pt x="64" y="138"/>
                  </a:cubicBezTo>
                  <a:cubicBezTo>
                    <a:pt x="64" y="138"/>
                    <a:pt x="64" y="232"/>
                    <a:pt x="64" y="232"/>
                  </a:cubicBezTo>
                  <a:cubicBezTo>
                    <a:pt x="64" y="242"/>
                    <a:pt x="72" y="249"/>
                    <a:pt x="82" y="249"/>
                  </a:cubicBezTo>
                  <a:cubicBezTo>
                    <a:pt x="91" y="249"/>
                    <a:pt x="99" y="242"/>
                    <a:pt x="99" y="232"/>
                  </a:cubicBezTo>
                  <a:cubicBezTo>
                    <a:pt x="99" y="138"/>
                    <a:pt x="99" y="138"/>
                    <a:pt x="99" y="138"/>
                  </a:cubicBezTo>
                  <a:cubicBezTo>
                    <a:pt x="99" y="138"/>
                    <a:pt x="99" y="138"/>
                    <a:pt x="99" y="138"/>
                  </a:cubicBezTo>
                  <a:cubicBezTo>
                    <a:pt x="99" y="138"/>
                    <a:pt x="99" y="138"/>
                    <a:pt x="99" y="138"/>
                  </a:cubicBezTo>
                  <a:cubicBezTo>
                    <a:pt x="112" y="138"/>
                    <a:pt x="112" y="138"/>
                    <a:pt x="112" y="138"/>
                  </a:cubicBezTo>
                  <a:cubicBezTo>
                    <a:pt x="119" y="138"/>
                    <a:pt x="125" y="132"/>
                    <a:pt x="125" y="125"/>
                  </a:cubicBezTo>
                  <a:cubicBezTo>
                    <a:pt x="125" y="45"/>
                    <a:pt x="125" y="45"/>
                    <a:pt x="125" y="45"/>
                  </a:cubicBezTo>
                  <a:cubicBezTo>
                    <a:pt x="125" y="44"/>
                    <a:pt x="125" y="44"/>
                    <a:pt x="125" y="43"/>
                  </a:cubicBezTo>
                  <a:cubicBezTo>
                    <a:pt x="125" y="43"/>
                    <a:pt x="125" y="43"/>
                    <a:pt x="125" y="43"/>
                  </a:cubicBezTo>
                  <a:cubicBezTo>
                    <a:pt x="125" y="17"/>
                    <a:pt x="108" y="0"/>
                    <a:pt x="95" y="0"/>
                  </a:cubicBezTo>
                  <a:cubicBezTo>
                    <a:pt x="70" y="0"/>
                    <a:pt x="70" y="0"/>
                    <a:pt x="70" y="0"/>
                  </a:cubicBezTo>
                  <a:cubicBezTo>
                    <a:pt x="56" y="13"/>
                    <a:pt x="56" y="13"/>
                    <a:pt x="56" y="13"/>
                  </a:cubicBezTo>
                  <a:cubicBezTo>
                    <a:pt x="42" y="0"/>
                    <a:pt x="42" y="0"/>
                    <a:pt x="42" y="0"/>
                  </a:cubicBezTo>
                  <a:cubicBezTo>
                    <a:pt x="18" y="0"/>
                    <a:pt x="18" y="0"/>
                    <a:pt x="18" y="0"/>
                  </a:cubicBezTo>
                  <a:cubicBezTo>
                    <a:pt x="12" y="0"/>
                    <a:pt x="5" y="4"/>
                    <a:pt x="0" y="9"/>
                  </a:cubicBezTo>
                  <a:cubicBezTo>
                    <a:pt x="10" y="22"/>
                    <a:pt x="15" y="40"/>
                    <a:pt x="15" y="58"/>
                  </a:cubicBezTo>
                  <a:lnTo>
                    <a:pt x="15" y="5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Oval 16"/>
            <p:cNvSpPr>
              <a:spLocks noChangeArrowheads="1"/>
            </p:cNvSpPr>
            <p:nvPr/>
          </p:nvSpPr>
          <p:spPr bwMode="auto">
            <a:xfrm>
              <a:off x="2867025" y="2338388"/>
              <a:ext cx="169863" cy="169862"/>
            </a:xfrm>
            <a:prstGeom prst="ellipse">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7"/>
            <p:cNvSpPr>
              <a:spLocks/>
            </p:cNvSpPr>
            <p:nvPr/>
          </p:nvSpPr>
          <p:spPr bwMode="auto">
            <a:xfrm>
              <a:off x="1878013" y="2525713"/>
              <a:ext cx="381000" cy="755650"/>
            </a:xfrm>
            <a:custGeom>
              <a:avLst/>
              <a:gdLst>
                <a:gd name="T0" fmla="*/ 12 w 125"/>
                <a:gd name="T1" fmla="*/ 138 h 249"/>
                <a:gd name="T2" fmla="*/ 26 w 125"/>
                <a:gd name="T3" fmla="*/ 138 h 249"/>
                <a:gd name="T4" fmla="*/ 26 w 125"/>
                <a:gd name="T5" fmla="*/ 138 h 249"/>
                <a:gd name="T6" fmla="*/ 26 w 125"/>
                <a:gd name="T7" fmla="*/ 138 h 249"/>
                <a:gd name="T8" fmla="*/ 26 w 125"/>
                <a:gd name="T9" fmla="*/ 232 h 249"/>
                <a:gd name="T10" fmla="*/ 43 w 125"/>
                <a:gd name="T11" fmla="*/ 249 h 249"/>
                <a:gd name="T12" fmla="*/ 60 w 125"/>
                <a:gd name="T13" fmla="*/ 232 h 249"/>
                <a:gd name="T14" fmla="*/ 60 w 125"/>
                <a:gd name="T15" fmla="*/ 138 h 249"/>
                <a:gd name="T16" fmla="*/ 77 w 125"/>
                <a:gd name="T17" fmla="*/ 138 h 249"/>
                <a:gd name="T18" fmla="*/ 77 w 125"/>
                <a:gd name="T19" fmla="*/ 232 h 249"/>
                <a:gd name="T20" fmla="*/ 94 w 125"/>
                <a:gd name="T21" fmla="*/ 249 h 249"/>
                <a:gd name="T22" fmla="*/ 111 w 125"/>
                <a:gd name="T23" fmla="*/ 232 h 249"/>
                <a:gd name="T24" fmla="*/ 111 w 125"/>
                <a:gd name="T25" fmla="*/ 170 h 249"/>
                <a:gd name="T26" fmla="*/ 109 w 125"/>
                <a:gd name="T27" fmla="*/ 159 h 249"/>
                <a:gd name="T28" fmla="*/ 109 w 125"/>
                <a:gd name="T29" fmla="*/ 76 h 249"/>
                <a:gd name="T30" fmla="*/ 109 w 125"/>
                <a:gd name="T31" fmla="*/ 58 h 249"/>
                <a:gd name="T32" fmla="*/ 125 w 125"/>
                <a:gd name="T33" fmla="*/ 9 h 249"/>
                <a:gd name="T34" fmla="*/ 107 w 125"/>
                <a:gd name="T35" fmla="*/ 0 h 249"/>
                <a:gd name="T36" fmla="*/ 82 w 125"/>
                <a:gd name="T37" fmla="*/ 0 h 249"/>
                <a:gd name="T38" fmla="*/ 69 w 125"/>
                <a:gd name="T39" fmla="*/ 13 h 249"/>
                <a:gd name="T40" fmla="*/ 55 w 125"/>
                <a:gd name="T41" fmla="*/ 0 h 249"/>
                <a:gd name="T42" fmla="*/ 30 w 125"/>
                <a:gd name="T43" fmla="*/ 0 h 249"/>
                <a:gd name="T44" fmla="*/ 0 w 125"/>
                <a:gd name="T45" fmla="*/ 43 h 249"/>
                <a:gd name="T46" fmla="*/ 0 w 125"/>
                <a:gd name="T47" fmla="*/ 43 h 249"/>
                <a:gd name="T48" fmla="*/ 0 w 125"/>
                <a:gd name="T49" fmla="*/ 45 h 249"/>
                <a:gd name="T50" fmla="*/ 0 w 125"/>
                <a:gd name="T51" fmla="*/ 125 h 249"/>
                <a:gd name="T52" fmla="*/ 12 w 125"/>
                <a:gd name="T53" fmla="*/ 1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249">
                  <a:moveTo>
                    <a:pt x="12" y="138"/>
                  </a:moveTo>
                  <a:cubicBezTo>
                    <a:pt x="26" y="138"/>
                    <a:pt x="26" y="138"/>
                    <a:pt x="26" y="138"/>
                  </a:cubicBezTo>
                  <a:cubicBezTo>
                    <a:pt x="26" y="138"/>
                    <a:pt x="26" y="138"/>
                    <a:pt x="26" y="138"/>
                  </a:cubicBezTo>
                  <a:cubicBezTo>
                    <a:pt x="26" y="138"/>
                    <a:pt x="26" y="138"/>
                    <a:pt x="26" y="138"/>
                  </a:cubicBezTo>
                  <a:cubicBezTo>
                    <a:pt x="26" y="232"/>
                    <a:pt x="26" y="232"/>
                    <a:pt x="26" y="232"/>
                  </a:cubicBezTo>
                  <a:cubicBezTo>
                    <a:pt x="26" y="242"/>
                    <a:pt x="34" y="249"/>
                    <a:pt x="43" y="249"/>
                  </a:cubicBezTo>
                  <a:cubicBezTo>
                    <a:pt x="53" y="249"/>
                    <a:pt x="60" y="242"/>
                    <a:pt x="60" y="232"/>
                  </a:cubicBezTo>
                  <a:cubicBezTo>
                    <a:pt x="60" y="232"/>
                    <a:pt x="60" y="138"/>
                    <a:pt x="60" y="138"/>
                  </a:cubicBezTo>
                  <a:cubicBezTo>
                    <a:pt x="77" y="138"/>
                    <a:pt x="77" y="138"/>
                    <a:pt x="77" y="138"/>
                  </a:cubicBezTo>
                  <a:cubicBezTo>
                    <a:pt x="77" y="138"/>
                    <a:pt x="77" y="232"/>
                    <a:pt x="77" y="232"/>
                  </a:cubicBezTo>
                  <a:cubicBezTo>
                    <a:pt x="77" y="242"/>
                    <a:pt x="84" y="249"/>
                    <a:pt x="94" y="249"/>
                  </a:cubicBezTo>
                  <a:cubicBezTo>
                    <a:pt x="103" y="249"/>
                    <a:pt x="111" y="242"/>
                    <a:pt x="111" y="232"/>
                  </a:cubicBezTo>
                  <a:cubicBezTo>
                    <a:pt x="111" y="170"/>
                    <a:pt x="111" y="170"/>
                    <a:pt x="111" y="170"/>
                  </a:cubicBezTo>
                  <a:cubicBezTo>
                    <a:pt x="110" y="167"/>
                    <a:pt x="109" y="163"/>
                    <a:pt x="109" y="159"/>
                  </a:cubicBezTo>
                  <a:cubicBezTo>
                    <a:pt x="109" y="76"/>
                    <a:pt x="109" y="76"/>
                    <a:pt x="109" y="76"/>
                  </a:cubicBezTo>
                  <a:cubicBezTo>
                    <a:pt x="109" y="58"/>
                    <a:pt x="109" y="58"/>
                    <a:pt x="109" y="58"/>
                  </a:cubicBezTo>
                  <a:cubicBezTo>
                    <a:pt x="109" y="40"/>
                    <a:pt x="114" y="22"/>
                    <a:pt x="125" y="9"/>
                  </a:cubicBezTo>
                  <a:cubicBezTo>
                    <a:pt x="119" y="3"/>
                    <a:pt x="113" y="0"/>
                    <a:pt x="107" y="0"/>
                  </a:cubicBezTo>
                  <a:cubicBezTo>
                    <a:pt x="82" y="0"/>
                    <a:pt x="82" y="0"/>
                    <a:pt x="82" y="0"/>
                  </a:cubicBezTo>
                  <a:cubicBezTo>
                    <a:pt x="69" y="13"/>
                    <a:pt x="69" y="13"/>
                    <a:pt x="69" y="13"/>
                  </a:cubicBezTo>
                  <a:cubicBezTo>
                    <a:pt x="55" y="0"/>
                    <a:pt x="55" y="0"/>
                    <a:pt x="55" y="0"/>
                  </a:cubicBezTo>
                  <a:cubicBezTo>
                    <a:pt x="30" y="0"/>
                    <a:pt x="30" y="0"/>
                    <a:pt x="30" y="0"/>
                  </a:cubicBezTo>
                  <a:cubicBezTo>
                    <a:pt x="17" y="0"/>
                    <a:pt x="0" y="17"/>
                    <a:pt x="0" y="43"/>
                  </a:cubicBezTo>
                  <a:cubicBezTo>
                    <a:pt x="0" y="43"/>
                    <a:pt x="0" y="43"/>
                    <a:pt x="0" y="43"/>
                  </a:cubicBezTo>
                  <a:cubicBezTo>
                    <a:pt x="0" y="44"/>
                    <a:pt x="0" y="44"/>
                    <a:pt x="0" y="45"/>
                  </a:cubicBezTo>
                  <a:cubicBezTo>
                    <a:pt x="0" y="125"/>
                    <a:pt x="0" y="125"/>
                    <a:pt x="0" y="125"/>
                  </a:cubicBezTo>
                  <a:cubicBezTo>
                    <a:pt x="0" y="132"/>
                    <a:pt x="5" y="138"/>
                    <a:pt x="12" y="138"/>
                  </a:cubicBezTo>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Oval 18"/>
            <p:cNvSpPr>
              <a:spLocks noChangeArrowheads="1"/>
            </p:cNvSpPr>
            <p:nvPr/>
          </p:nvSpPr>
          <p:spPr bwMode="auto">
            <a:xfrm>
              <a:off x="2003425" y="2338388"/>
              <a:ext cx="166688" cy="169862"/>
            </a:xfrm>
            <a:prstGeom prst="ellipse">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p:cNvGrpSpPr/>
          <p:nvPr/>
        </p:nvGrpSpPr>
        <p:grpSpPr>
          <a:xfrm>
            <a:off x="1787525" y="2322513"/>
            <a:ext cx="1489075" cy="1636712"/>
            <a:chOff x="1787525" y="2322513"/>
            <a:chExt cx="1489075" cy="1636712"/>
          </a:xfrm>
        </p:grpSpPr>
        <p:sp>
          <p:nvSpPr>
            <p:cNvPr id="31" name="Oval 19"/>
            <p:cNvSpPr>
              <a:spLocks noChangeArrowheads="1"/>
            </p:cNvSpPr>
            <p:nvPr/>
          </p:nvSpPr>
          <p:spPr bwMode="auto">
            <a:xfrm>
              <a:off x="2409825" y="2322513"/>
              <a:ext cx="211138" cy="206375"/>
            </a:xfrm>
            <a:prstGeom prst="ellipse">
              <a:avLst/>
            </a:pr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20"/>
            <p:cNvSpPr>
              <a:spLocks noEditPoints="1"/>
            </p:cNvSpPr>
            <p:nvPr/>
          </p:nvSpPr>
          <p:spPr bwMode="auto">
            <a:xfrm>
              <a:off x="1787525" y="2552700"/>
              <a:ext cx="1489075" cy="1406525"/>
            </a:xfrm>
            <a:custGeom>
              <a:avLst/>
              <a:gdLst>
                <a:gd name="T0" fmla="*/ 99 w 490"/>
                <a:gd name="T1" fmla="*/ 461 h 463"/>
                <a:gd name="T2" fmla="*/ 92 w 490"/>
                <a:gd name="T3" fmla="*/ 430 h 463"/>
                <a:gd name="T4" fmla="*/ 224 w 490"/>
                <a:gd name="T5" fmla="*/ 345 h 463"/>
                <a:gd name="T6" fmla="*/ 224 w 490"/>
                <a:gd name="T7" fmla="*/ 345 h 463"/>
                <a:gd name="T8" fmla="*/ 232 w 490"/>
                <a:gd name="T9" fmla="*/ 169 h 463"/>
                <a:gd name="T10" fmla="*/ 247 w 490"/>
                <a:gd name="T11" fmla="*/ 328 h 463"/>
                <a:gd name="T12" fmla="*/ 255 w 490"/>
                <a:gd name="T13" fmla="*/ 345 h 463"/>
                <a:gd name="T14" fmla="*/ 259 w 490"/>
                <a:gd name="T15" fmla="*/ 347 h 463"/>
                <a:gd name="T16" fmla="*/ 379 w 490"/>
                <a:gd name="T17" fmla="*/ 449 h 463"/>
                <a:gd name="T18" fmla="*/ 475 w 490"/>
                <a:gd name="T19" fmla="*/ 456 h 463"/>
                <a:gd name="T20" fmla="*/ 478 w 490"/>
                <a:gd name="T21" fmla="*/ 390 h 463"/>
                <a:gd name="T22" fmla="*/ 435 w 490"/>
                <a:gd name="T23" fmla="*/ 401 h 463"/>
                <a:gd name="T24" fmla="*/ 289 w 490"/>
                <a:gd name="T25" fmla="*/ 319 h 463"/>
                <a:gd name="T26" fmla="*/ 357 w 490"/>
                <a:gd name="T27" fmla="*/ 301 h 463"/>
                <a:gd name="T28" fmla="*/ 384 w 490"/>
                <a:gd name="T29" fmla="*/ 261 h 463"/>
                <a:gd name="T30" fmla="*/ 310 w 490"/>
                <a:gd name="T31" fmla="*/ 248 h 463"/>
                <a:gd name="T32" fmla="*/ 316 w 490"/>
                <a:gd name="T33" fmla="*/ 269 h 463"/>
                <a:gd name="T34" fmla="*/ 289 w 490"/>
                <a:gd name="T35" fmla="*/ 169 h 463"/>
                <a:gd name="T36" fmla="*/ 289 w 490"/>
                <a:gd name="T37" fmla="*/ 169 h 463"/>
                <a:gd name="T38" fmla="*/ 324 w 490"/>
                <a:gd name="T39" fmla="*/ 153 h 463"/>
                <a:gd name="T40" fmla="*/ 324 w 490"/>
                <a:gd name="T41" fmla="*/ 53 h 463"/>
                <a:gd name="T42" fmla="*/ 287 w 490"/>
                <a:gd name="T43" fmla="*/ 0 h 463"/>
                <a:gd name="T44" fmla="*/ 240 w 490"/>
                <a:gd name="T45" fmla="*/ 15 h 463"/>
                <a:gd name="T46" fmla="*/ 192 w 490"/>
                <a:gd name="T47" fmla="*/ 0 h 463"/>
                <a:gd name="T48" fmla="*/ 155 w 490"/>
                <a:gd name="T49" fmla="*/ 53 h 463"/>
                <a:gd name="T50" fmla="*/ 155 w 490"/>
                <a:gd name="T51" fmla="*/ 153 h 463"/>
                <a:gd name="T52" fmla="*/ 190 w 490"/>
                <a:gd name="T53" fmla="*/ 169 h 463"/>
                <a:gd name="T54" fmla="*/ 190 w 490"/>
                <a:gd name="T55" fmla="*/ 169 h 463"/>
                <a:gd name="T56" fmla="*/ 160 w 490"/>
                <a:gd name="T57" fmla="*/ 267 h 463"/>
                <a:gd name="T58" fmla="*/ 166 w 490"/>
                <a:gd name="T59" fmla="*/ 246 h 463"/>
                <a:gd name="T60" fmla="*/ 92 w 490"/>
                <a:gd name="T61" fmla="*/ 259 h 463"/>
                <a:gd name="T62" fmla="*/ 119 w 490"/>
                <a:gd name="T63" fmla="*/ 299 h 463"/>
                <a:gd name="T64" fmla="*/ 190 w 490"/>
                <a:gd name="T65" fmla="*/ 319 h 463"/>
                <a:gd name="T66" fmla="*/ 55 w 490"/>
                <a:gd name="T67" fmla="*/ 399 h 463"/>
                <a:gd name="T68" fmla="*/ 12 w 490"/>
                <a:gd name="T69" fmla="*/ 388 h 463"/>
                <a:gd name="T70" fmla="*/ 15 w 490"/>
                <a:gd name="T71" fmla="*/ 454 h 463"/>
                <a:gd name="T72" fmla="*/ 289 w 490"/>
                <a:gd name="T73" fmla="*/ 329 h 463"/>
                <a:gd name="T74" fmla="*/ 288 w 490"/>
                <a:gd name="T75" fmla="*/ 336 h 463"/>
                <a:gd name="T76" fmla="*/ 192 w 490"/>
                <a:gd name="T77" fmla="*/ 336 h 463"/>
                <a:gd name="T78" fmla="*/ 190 w 490"/>
                <a:gd name="T79" fmla="*/ 32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0" h="463">
                  <a:moveTo>
                    <a:pt x="15" y="454"/>
                  </a:moveTo>
                  <a:cubicBezTo>
                    <a:pt x="99" y="461"/>
                    <a:pt x="99" y="461"/>
                    <a:pt x="99" y="461"/>
                  </a:cubicBezTo>
                  <a:cubicBezTo>
                    <a:pt x="108" y="461"/>
                    <a:pt x="123" y="456"/>
                    <a:pt x="111" y="446"/>
                  </a:cubicBezTo>
                  <a:cubicBezTo>
                    <a:pt x="92" y="430"/>
                    <a:pt x="92" y="430"/>
                    <a:pt x="92" y="430"/>
                  </a:cubicBezTo>
                  <a:cubicBezTo>
                    <a:pt x="221" y="347"/>
                    <a:pt x="221" y="347"/>
                    <a:pt x="221" y="347"/>
                  </a:cubicBezTo>
                  <a:cubicBezTo>
                    <a:pt x="222" y="346"/>
                    <a:pt x="223" y="346"/>
                    <a:pt x="224" y="345"/>
                  </a:cubicBezTo>
                  <a:cubicBezTo>
                    <a:pt x="224" y="345"/>
                    <a:pt x="224" y="345"/>
                    <a:pt x="224" y="345"/>
                  </a:cubicBezTo>
                  <a:cubicBezTo>
                    <a:pt x="224" y="345"/>
                    <a:pt x="224" y="345"/>
                    <a:pt x="224" y="345"/>
                  </a:cubicBezTo>
                  <a:cubicBezTo>
                    <a:pt x="229" y="341"/>
                    <a:pt x="232" y="335"/>
                    <a:pt x="232" y="328"/>
                  </a:cubicBezTo>
                  <a:cubicBezTo>
                    <a:pt x="232" y="328"/>
                    <a:pt x="232" y="169"/>
                    <a:pt x="232" y="169"/>
                  </a:cubicBezTo>
                  <a:cubicBezTo>
                    <a:pt x="247" y="169"/>
                    <a:pt x="247" y="169"/>
                    <a:pt x="247" y="169"/>
                  </a:cubicBezTo>
                  <a:cubicBezTo>
                    <a:pt x="247" y="169"/>
                    <a:pt x="247" y="328"/>
                    <a:pt x="247" y="328"/>
                  </a:cubicBezTo>
                  <a:cubicBezTo>
                    <a:pt x="247" y="335"/>
                    <a:pt x="250" y="341"/>
                    <a:pt x="255" y="345"/>
                  </a:cubicBezTo>
                  <a:cubicBezTo>
                    <a:pt x="255" y="345"/>
                    <a:pt x="255" y="345"/>
                    <a:pt x="255" y="345"/>
                  </a:cubicBezTo>
                  <a:cubicBezTo>
                    <a:pt x="255" y="345"/>
                    <a:pt x="255" y="345"/>
                    <a:pt x="255" y="345"/>
                  </a:cubicBezTo>
                  <a:cubicBezTo>
                    <a:pt x="256" y="346"/>
                    <a:pt x="258" y="346"/>
                    <a:pt x="259" y="347"/>
                  </a:cubicBezTo>
                  <a:cubicBezTo>
                    <a:pt x="398" y="433"/>
                    <a:pt x="398" y="433"/>
                    <a:pt x="398" y="433"/>
                  </a:cubicBezTo>
                  <a:cubicBezTo>
                    <a:pt x="379" y="449"/>
                    <a:pt x="379" y="449"/>
                    <a:pt x="379" y="449"/>
                  </a:cubicBezTo>
                  <a:cubicBezTo>
                    <a:pt x="367" y="458"/>
                    <a:pt x="383" y="463"/>
                    <a:pt x="392" y="463"/>
                  </a:cubicBezTo>
                  <a:cubicBezTo>
                    <a:pt x="475" y="456"/>
                    <a:pt x="475" y="456"/>
                    <a:pt x="475" y="456"/>
                  </a:cubicBezTo>
                  <a:cubicBezTo>
                    <a:pt x="484" y="455"/>
                    <a:pt x="490" y="450"/>
                    <a:pt x="489" y="444"/>
                  </a:cubicBezTo>
                  <a:cubicBezTo>
                    <a:pt x="478" y="390"/>
                    <a:pt x="478" y="390"/>
                    <a:pt x="478" y="390"/>
                  </a:cubicBezTo>
                  <a:cubicBezTo>
                    <a:pt x="477" y="384"/>
                    <a:pt x="467" y="375"/>
                    <a:pt x="454" y="386"/>
                  </a:cubicBezTo>
                  <a:cubicBezTo>
                    <a:pt x="435" y="401"/>
                    <a:pt x="435" y="401"/>
                    <a:pt x="435" y="401"/>
                  </a:cubicBezTo>
                  <a:cubicBezTo>
                    <a:pt x="289" y="323"/>
                    <a:pt x="289" y="323"/>
                    <a:pt x="289" y="323"/>
                  </a:cubicBezTo>
                  <a:cubicBezTo>
                    <a:pt x="289" y="319"/>
                    <a:pt x="289" y="319"/>
                    <a:pt x="289" y="319"/>
                  </a:cubicBezTo>
                  <a:cubicBezTo>
                    <a:pt x="344" y="290"/>
                    <a:pt x="344" y="290"/>
                    <a:pt x="344" y="290"/>
                  </a:cubicBezTo>
                  <a:cubicBezTo>
                    <a:pt x="357" y="301"/>
                    <a:pt x="357" y="301"/>
                    <a:pt x="357" y="301"/>
                  </a:cubicBezTo>
                  <a:cubicBezTo>
                    <a:pt x="367" y="308"/>
                    <a:pt x="375" y="302"/>
                    <a:pt x="376" y="298"/>
                  </a:cubicBezTo>
                  <a:cubicBezTo>
                    <a:pt x="384" y="261"/>
                    <a:pt x="384" y="261"/>
                    <a:pt x="384" y="261"/>
                  </a:cubicBezTo>
                  <a:cubicBezTo>
                    <a:pt x="384" y="257"/>
                    <a:pt x="380" y="253"/>
                    <a:pt x="373" y="252"/>
                  </a:cubicBezTo>
                  <a:cubicBezTo>
                    <a:pt x="310" y="248"/>
                    <a:pt x="310" y="248"/>
                    <a:pt x="310" y="248"/>
                  </a:cubicBezTo>
                  <a:cubicBezTo>
                    <a:pt x="303" y="247"/>
                    <a:pt x="292" y="251"/>
                    <a:pt x="301" y="257"/>
                  </a:cubicBezTo>
                  <a:cubicBezTo>
                    <a:pt x="316" y="269"/>
                    <a:pt x="316" y="269"/>
                    <a:pt x="316" y="269"/>
                  </a:cubicBezTo>
                  <a:cubicBezTo>
                    <a:pt x="289" y="287"/>
                    <a:pt x="289" y="287"/>
                    <a:pt x="289" y="287"/>
                  </a:cubicBezTo>
                  <a:cubicBezTo>
                    <a:pt x="289" y="169"/>
                    <a:pt x="289" y="169"/>
                    <a:pt x="289" y="169"/>
                  </a:cubicBezTo>
                  <a:cubicBezTo>
                    <a:pt x="289" y="169"/>
                    <a:pt x="289" y="169"/>
                    <a:pt x="289" y="169"/>
                  </a:cubicBezTo>
                  <a:cubicBezTo>
                    <a:pt x="289" y="169"/>
                    <a:pt x="289" y="169"/>
                    <a:pt x="289" y="169"/>
                  </a:cubicBezTo>
                  <a:cubicBezTo>
                    <a:pt x="309" y="169"/>
                    <a:pt x="309" y="169"/>
                    <a:pt x="309" y="169"/>
                  </a:cubicBezTo>
                  <a:cubicBezTo>
                    <a:pt x="317" y="169"/>
                    <a:pt x="324" y="162"/>
                    <a:pt x="324" y="153"/>
                  </a:cubicBezTo>
                  <a:cubicBezTo>
                    <a:pt x="324" y="54"/>
                    <a:pt x="324" y="54"/>
                    <a:pt x="324" y="54"/>
                  </a:cubicBezTo>
                  <a:cubicBezTo>
                    <a:pt x="324" y="54"/>
                    <a:pt x="324" y="53"/>
                    <a:pt x="324" y="53"/>
                  </a:cubicBezTo>
                  <a:cubicBezTo>
                    <a:pt x="324" y="53"/>
                    <a:pt x="324" y="53"/>
                    <a:pt x="324" y="53"/>
                  </a:cubicBezTo>
                  <a:cubicBezTo>
                    <a:pt x="324" y="20"/>
                    <a:pt x="303" y="0"/>
                    <a:pt x="287" y="0"/>
                  </a:cubicBezTo>
                  <a:cubicBezTo>
                    <a:pt x="257" y="0"/>
                    <a:pt x="257" y="0"/>
                    <a:pt x="257" y="0"/>
                  </a:cubicBezTo>
                  <a:cubicBezTo>
                    <a:pt x="240" y="15"/>
                    <a:pt x="240" y="15"/>
                    <a:pt x="240" y="15"/>
                  </a:cubicBezTo>
                  <a:cubicBezTo>
                    <a:pt x="223" y="0"/>
                    <a:pt x="223" y="0"/>
                    <a:pt x="223" y="0"/>
                  </a:cubicBezTo>
                  <a:cubicBezTo>
                    <a:pt x="192" y="0"/>
                    <a:pt x="192" y="0"/>
                    <a:pt x="192" y="0"/>
                  </a:cubicBezTo>
                  <a:cubicBezTo>
                    <a:pt x="176" y="0"/>
                    <a:pt x="155" y="20"/>
                    <a:pt x="155" y="53"/>
                  </a:cubicBezTo>
                  <a:cubicBezTo>
                    <a:pt x="155" y="53"/>
                    <a:pt x="155" y="53"/>
                    <a:pt x="155" y="53"/>
                  </a:cubicBezTo>
                  <a:cubicBezTo>
                    <a:pt x="155" y="53"/>
                    <a:pt x="155" y="54"/>
                    <a:pt x="155" y="54"/>
                  </a:cubicBezTo>
                  <a:cubicBezTo>
                    <a:pt x="155" y="153"/>
                    <a:pt x="155" y="153"/>
                    <a:pt x="155" y="153"/>
                  </a:cubicBezTo>
                  <a:cubicBezTo>
                    <a:pt x="155" y="162"/>
                    <a:pt x="162" y="169"/>
                    <a:pt x="171" y="169"/>
                  </a:cubicBezTo>
                  <a:cubicBezTo>
                    <a:pt x="190" y="169"/>
                    <a:pt x="190" y="169"/>
                    <a:pt x="190" y="169"/>
                  </a:cubicBezTo>
                  <a:cubicBezTo>
                    <a:pt x="190" y="169"/>
                    <a:pt x="190" y="169"/>
                    <a:pt x="190" y="169"/>
                  </a:cubicBezTo>
                  <a:cubicBezTo>
                    <a:pt x="190" y="169"/>
                    <a:pt x="190" y="169"/>
                    <a:pt x="190" y="169"/>
                  </a:cubicBezTo>
                  <a:cubicBezTo>
                    <a:pt x="190" y="287"/>
                    <a:pt x="190" y="287"/>
                    <a:pt x="190" y="287"/>
                  </a:cubicBezTo>
                  <a:cubicBezTo>
                    <a:pt x="160" y="267"/>
                    <a:pt x="160" y="267"/>
                    <a:pt x="160" y="267"/>
                  </a:cubicBezTo>
                  <a:cubicBezTo>
                    <a:pt x="175" y="256"/>
                    <a:pt x="175" y="256"/>
                    <a:pt x="175" y="256"/>
                  </a:cubicBezTo>
                  <a:cubicBezTo>
                    <a:pt x="184" y="249"/>
                    <a:pt x="173" y="245"/>
                    <a:pt x="166" y="246"/>
                  </a:cubicBezTo>
                  <a:cubicBezTo>
                    <a:pt x="103" y="251"/>
                    <a:pt x="103" y="251"/>
                    <a:pt x="103" y="251"/>
                  </a:cubicBezTo>
                  <a:cubicBezTo>
                    <a:pt x="96" y="251"/>
                    <a:pt x="91" y="255"/>
                    <a:pt x="92" y="259"/>
                  </a:cubicBezTo>
                  <a:cubicBezTo>
                    <a:pt x="100" y="296"/>
                    <a:pt x="100" y="296"/>
                    <a:pt x="100" y="296"/>
                  </a:cubicBezTo>
                  <a:cubicBezTo>
                    <a:pt x="101" y="300"/>
                    <a:pt x="109" y="306"/>
                    <a:pt x="119" y="299"/>
                  </a:cubicBezTo>
                  <a:cubicBezTo>
                    <a:pt x="132" y="289"/>
                    <a:pt x="132" y="289"/>
                    <a:pt x="132" y="289"/>
                  </a:cubicBezTo>
                  <a:cubicBezTo>
                    <a:pt x="190" y="319"/>
                    <a:pt x="190" y="319"/>
                    <a:pt x="190" y="319"/>
                  </a:cubicBezTo>
                  <a:cubicBezTo>
                    <a:pt x="190" y="323"/>
                    <a:pt x="190" y="323"/>
                    <a:pt x="190" y="323"/>
                  </a:cubicBezTo>
                  <a:cubicBezTo>
                    <a:pt x="55" y="399"/>
                    <a:pt x="55" y="399"/>
                    <a:pt x="55" y="399"/>
                  </a:cubicBezTo>
                  <a:cubicBezTo>
                    <a:pt x="36" y="383"/>
                    <a:pt x="36" y="383"/>
                    <a:pt x="36" y="383"/>
                  </a:cubicBezTo>
                  <a:cubicBezTo>
                    <a:pt x="24" y="373"/>
                    <a:pt x="13" y="382"/>
                    <a:pt x="12" y="388"/>
                  </a:cubicBezTo>
                  <a:cubicBezTo>
                    <a:pt x="1" y="442"/>
                    <a:pt x="1" y="442"/>
                    <a:pt x="1" y="442"/>
                  </a:cubicBezTo>
                  <a:cubicBezTo>
                    <a:pt x="0" y="447"/>
                    <a:pt x="6" y="453"/>
                    <a:pt x="15" y="454"/>
                  </a:cubicBezTo>
                  <a:moveTo>
                    <a:pt x="288" y="336"/>
                  </a:moveTo>
                  <a:cubicBezTo>
                    <a:pt x="289" y="334"/>
                    <a:pt x="289" y="332"/>
                    <a:pt x="289" y="329"/>
                  </a:cubicBezTo>
                  <a:cubicBezTo>
                    <a:pt x="289" y="330"/>
                    <a:pt x="289" y="330"/>
                    <a:pt x="289" y="330"/>
                  </a:cubicBezTo>
                  <a:cubicBezTo>
                    <a:pt x="289" y="332"/>
                    <a:pt x="289" y="334"/>
                    <a:pt x="288" y="336"/>
                  </a:cubicBezTo>
                  <a:moveTo>
                    <a:pt x="190" y="329"/>
                  </a:moveTo>
                  <a:cubicBezTo>
                    <a:pt x="190" y="332"/>
                    <a:pt x="191" y="334"/>
                    <a:pt x="192" y="336"/>
                  </a:cubicBezTo>
                  <a:cubicBezTo>
                    <a:pt x="191" y="334"/>
                    <a:pt x="190" y="332"/>
                    <a:pt x="190" y="330"/>
                  </a:cubicBezTo>
                  <a:cubicBezTo>
                    <a:pt x="190" y="330"/>
                    <a:pt x="190" y="330"/>
                    <a:pt x="190" y="329"/>
                  </a:cubicBezTo>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6" name="AutoShape 22"/>
          <p:cNvSpPr>
            <a:spLocks noChangeAspect="1" noChangeArrowheads="1" noTextEdit="1"/>
          </p:cNvSpPr>
          <p:nvPr/>
        </p:nvSpPr>
        <p:spPr bwMode="auto">
          <a:xfrm>
            <a:off x="5113338" y="4811713"/>
            <a:ext cx="3116262"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4"/>
          <p:cNvSpPr>
            <a:spLocks/>
          </p:cNvSpPr>
          <p:nvPr/>
        </p:nvSpPr>
        <p:spPr bwMode="auto">
          <a:xfrm>
            <a:off x="6638925" y="5160963"/>
            <a:ext cx="292100" cy="377825"/>
          </a:xfrm>
          <a:custGeom>
            <a:avLst/>
            <a:gdLst>
              <a:gd name="T0" fmla="*/ 0 w 184"/>
              <a:gd name="T1" fmla="*/ 0 h 238"/>
              <a:gd name="T2" fmla="*/ 184 w 184"/>
              <a:gd name="T3" fmla="*/ 119 h 238"/>
              <a:gd name="T4" fmla="*/ 0 w 184"/>
              <a:gd name="T5" fmla="*/ 238 h 238"/>
              <a:gd name="T6" fmla="*/ 0 w 184"/>
              <a:gd name="T7" fmla="*/ 0 h 238"/>
            </a:gdLst>
            <a:ahLst/>
            <a:cxnLst>
              <a:cxn ang="0">
                <a:pos x="T0" y="T1"/>
              </a:cxn>
              <a:cxn ang="0">
                <a:pos x="T2" y="T3"/>
              </a:cxn>
              <a:cxn ang="0">
                <a:pos x="T4" y="T5"/>
              </a:cxn>
              <a:cxn ang="0">
                <a:pos x="T6" y="T7"/>
              </a:cxn>
            </a:cxnLst>
            <a:rect l="0" t="0" r="r" b="b"/>
            <a:pathLst>
              <a:path w="184" h="238">
                <a:moveTo>
                  <a:pt x="0" y="0"/>
                </a:moveTo>
                <a:lnTo>
                  <a:pt x="184" y="119"/>
                </a:lnTo>
                <a:lnTo>
                  <a:pt x="0" y="238"/>
                </a:lnTo>
                <a:lnTo>
                  <a:pt x="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5"/>
          <p:cNvSpPr>
            <a:spLocks/>
          </p:cNvSpPr>
          <p:nvPr/>
        </p:nvSpPr>
        <p:spPr bwMode="auto">
          <a:xfrm>
            <a:off x="6638925" y="5160963"/>
            <a:ext cx="292100" cy="377825"/>
          </a:xfrm>
          <a:custGeom>
            <a:avLst/>
            <a:gdLst>
              <a:gd name="T0" fmla="*/ 0 w 184"/>
              <a:gd name="T1" fmla="*/ 0 h 238"/>
              <a:gd name="T2" fmla="*/ 184 w 184"/>
              <a:gd name="T3" fmla="*/ 119 h 238"/>
              <a:gd name="T4" fmla="*/ 0 w 184"/>
              <a:gd name="T5" fmla="*/ 238 h 238"/>
            </a:gdLst>
            <a:ahLst/>
            <a:cxnLst>
              <a:cxn ang="0">
                <a:pos x="T0" y="T1"/>
              </a:cxn>
              <a:cxn ang="0">
                <a:pos x="T2" y="T3"/>
              </a:cxn>
              <a:cxn ang="0">
                <a:pos x="T4" y="T5"/>
              </a:cxn>
            </a:cxnLst>
            <a:rect l="0" t="0" r="r" b="b"/>
            <a:pathLst>
              <a:path w="184" h="238">
                <a:moveTo>
                  <a:pt x="0" y="0"/>
                </a:moveTo>
                <a:lnTo>
                  <a:pt x="184" y="119"/>
                </a:lnTo>
                <a:lnTo>
                  <a:pt x="0" y="2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7"/>
          <p:cNvSpPr>
            <a:spLocks noEditPoints="1"/>
          </p:cNvSpPr>
          <p:nvPr/>
        </p:nvSpPr>
        <p:spPr bwMode="auto">
          <a:xfrm>
            <a:off x="5476875" y="4845050"/>
            <a:ext cx="944562" cy="1016000"/>
          </a:xfrm>
          <a:custGeom>
            <a:avLst/>
            <a:gdLst>
              <a:gd name="T0" fmla="*/ 25 w 312"/>
              <a:gd name="T1" fmla="*/ 219 h 334"/>
              <a:gd name="T2" fmla="*/ 53 w 312"/>
              <a:gd name="T3" fmla="*/ 198 h 334"/>
              <a:gd name="T4" fmla="*/ 80 w 312"/>
              <a:gd name="T5" fmla="*/ 219 h 334"/>
              <a:gd name="T6" fmla="*/ 76 w 312"/>
              <a:gd name="T7" fmla="*/ 250 h 334"/>
              <a:gd name="T8" fmla="*/ 57 w 312"/>
              <a:gd name="T9" fmla="*/ 262 h 334"/>
              <a:gd name="T10" fmla="*/ 48 w 312"/>
              <a:gd name="T11" fmla="*/ 262 h 334"/>
              <a:gd name="T12" fmla="*/ 30 w 312"/>
              <a:gd name="T13" fmla="*/ 250 h 334"/>
              <a:gd name="T14" fmla="*/ 25 w 312"/>
              <a:gd name="T15" fmla="*/ 219 h 334"/>
              <a:gd name="T16" fmla="*/ 129 w 312"/>
              <a:gd name="T17" fmla="*/ 219 h 334"/>
              <a:gd name="T18" fmla="*/ 156 w 312"/>
              <a:gd name="T19" fmla="*/ 198 h 334"/>
              <a:gd name="T20" fmla="*/ 184 w 312"/>
              <a:gd name="T21" fmla="*/ 219 h 334"/>
              <a:gd name="T22" fmla="*/ 179 w 312"/>
              <a:gd name="T23" fmla="*/ 250 h 334"/>
              <a:gd name="T24" fmla="*/ 161 w 312"/>
              <a:gd name="T25" fmla="*/ 262 h 334"/>
              <a:gd name="T26" fmla="*/ 152 w 312"/>
              <a:gd name="T27" fmla="*/ 262 h 334"/>
              <a:gd name="T28" fmla="*/ 133 w 312"/>
              <a:gd name="T29" fmla="*/ 250 h 334"/>
              <a:gd name="T30" fmla="*/ 129 w 312"/>
              <a:gd name="T31" fmla="*/ 219 h 334"/>
              <a:gd name="T32" fmla="*/ 232 w 312"/>
              <a:gd name="T33" fmla="*/ 219 h 334"/>
              <a:gd name="T34" fmla="*/ 260 w 312"/>
              <a:gd name="T35" fmla="*/ 198 h 334"/>
              <a:gd name="T36" fmla="*/ 287 w 312"/>
              <a:gd name="T37" fmla="*/ 219 h 334"/>
              <a:gd name="T38" fmla="*/ 283 w 312"/>
              <a:gd name="T39" fmla="*/ 250 h 334"/>
              <a:gd name="T40" fmla="*/ 264 w 312"/>
              <a:gd name="T41" fmla="*/ 262 h 334"/>
              <a:gd name="T42" fmla="*/ 255 w 312"/>
              <a:gd name="T43" fmla="*/ 262 h 334"/>
              <a:gd name="T44" fmla="*/ 237 w 312"/>
              <a:gd name="T45" fmla="*/ 250 h 334"/>
              <a:gd name="T46" fmla="*/ 232 w 312"/>
              <a:gd name="T47" fmla="*/ 219 h 334"/>
              <a:gd name="T48" fmla="*/ 45 w 312"/>
              <a:gd name="T49" fmla="*/ 25 h 334"/>
              <a:gd name="T50" fmla="*/ 45 w 312"/>
              <a:gd name="T51" fmla="*/ 139 h 334"/>
              <a:gd name="T52" fmla="*/ 117 w 312"/>
              <a:gd name="T53" fmla="*/ 89 h 334"/>
              <a:gd name="T54" fmla="*/ 118 w 312"/>
              <a:gd name="T55" fmla="*/ 91 h 334"/>
              <a:gd name="T56" fmla="*/ 45 w 312"/>
              <a:gd name="T57" fmla="*/ 149 h 334"/>
              <a:gd name="T58" fmla="*/ 45 w 312"/>
              <a:gd name="T59" fmla="*/ 178 h 334"/>
              <a:gd name="T60" fmla="*/ 268 w 312"/>
              <a:gd name="T61" fmla="*/ 178 h 334"/>
              <a:gd name="T62" fmla="*/ 268 w 312"/>
              <a:gd name="T63" fmla="*/ 25 h 334"/>
              <a:gd name="T64" fmla="*/ 45 w 312"/>
              <a:gd name="T65" fmla="*/ 25 h 334"/>
              <a:gd name="T66" fmla="*/ 36 w 312"/>
              <a:gd name="T67" fmla="*/ 18 h 334"/>
              <a:gd name="T68" fmla="*/ 277 w 312"/>
              <a:gd name="T69" fmla="*/ 18 h 334"/>
              <a:gd name="T70" fmla="*/ 277 w 312"/>
              <a:gd name="T71" fmla="*/ 0 h 334"/>
              <a:gd name="T72" fmla="*/ 36 w 312"/>
              <a:gd name="T73" fmla="*/ 0 h 334"/>
              <a:gd name="T74" fmla="*/ 36 w 312"/>
              <a:gd name="T75" fmla="*/ 18 h 334"/>
              <a:gd name="T76" fmla="*/ 104 w 312"/>
              <a:gd name="T77" fmla="*/ 303 h 334"/>
              <a:gd name="T78" fmla="*/ 104 w 312"/>
              <a:gd name="T79" fmla="*/ 299 h 334"/>
              <a:gd name="T80" fmla="*/ 1 w 312"/>
              <a:gd name="T81" fmla="*/ 299 h 334"/>
              <a:gd name="T82" fmla="*/ 0 w 312"/>
              <a:gd name="T83" fmla="*/ 322 h 334"/>
              <a:gd name="T84" fmla="*/ 104 w 312"/>
              <a:gd name="T85" fmla="*/ 323 h 334"/>
              <a:gd name="T86" fmla="*/ 208 w 312"/>
              <a:gd name="T87" fmla="*/ 323 h 334"/>
              <a:gd name="T88" fmla="*/ 312 w 312"/>
              <a:gd name="T89" fmla="*/ 322 h 334"/>
              <a:gd name="T90" fmla="*/ 311 w 312"/>
              <a:gd name="T91" fmla="*/ 299 h 334"/>
              <a:gd name="T92" fmla="*/ 208 w 312"/>
              <a:gd name="T93" fmla="*/ 299 h 334"/>
              <a:gd name="T94" fmla="*/ 208 w 312"/>
              <a:gd name="T95" fmla="*/ 303 h 334"/>
              <a:gd name="T96" fmla="*/ 207 w 312"/>
              <a:gd name="T97" fmla="*/ 299 h 334"/>
              <a:gd name="T98" fmla="*/ 105 w 312"/>
              <a:gd name="T99" fmla="*/ 299 h 334"/>
              <a:gd name="T100" fmla="*/ 104 w 312"/>
              <a:gd name="T101" fmla="*/ 30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334">
                <a:moveTo>
                  <a:pt x="25" y="219"/>
                </a:moveTo>
                <a:cubicBezTo>
                  <a:pt x="27" y="205"/>
                  <a:pt x="39" y="198"/>
                  <a:pt x="53" y="198"/>
                </a:cubicBezTo>
                <a:cubicBezTo>
                  <a:pt x="66" y="198"/>
                  <a:pt x="79" y="205"/>
                  <a:pt x="80" y="219"/>
                </a:cubicBezTo>
                <a:cubicBezTo>
                  <a:pt x="81" y="226"/>
                  <a:pt x="79" y="243"/>
                  <a:pt x="76" y="250"/>
                </a:cubicBezTo>
                <a:cubicBezTo>
                  <a:pt x="72" y="255"/>
                  <a:pt x="65" y="261"/>
                  <a:pt x="57" y="262"/>
                </a:cubicBezTo>
                <a:cubicBezTo>
                  <a:pt x="53" y="263"/>
                  <a:pt x="52" y="263"/>
                  <a:pt x="48" y="262"/>
                </a:cubicBezTo>
                <a:cubicBezTo>
                  <a:pt x="40" y="261"/>
                  <a:pt x="33" y="255"/>
                  <a:pt x="30" y="250"/>
                </a:cubicBezTo>
                <a:cubicBezTo>
                  <a:pt x="26" y="243"/>
                  <a:pt x="25" y="226"/>
                  <a:pt x="25" y="219"/>
                </a:cubicBezTo>
                <a:moveTo>
                  <a:pt x="129" y="219"/>
                </a:moveTo>
                <a:cubicBezTo>
                  <a:pt x="130" y="205"/>
                  <a:pt x="142" y="198"/>
                  <a:pt x="156" y="198"/>
                </a:cubicBezTo>
                <a:cubicBezTo>
                  <a:pt x="170" y="198"/>
                  <a:pt x="182" y="205"/>
                  <a:pt x="184" y="219"/>
                </a:cubicBezTo>
                <a:cubicBezTo>
                  <a:pt x="184" y="226"/>
                  <a:pt x="183" y="243"/>
                  <a:pt x="179" y="250"/>
                </a:cubicBezTo>
                <a:cubicBezTo>
                  <a:pt x="176" y="255"/>
                  <a:pt x="169" y="261"/>
                  <a:pt x="161" y="262"/>
                </a:cubicBezTo>
                <a:cubicBezTo>
                  <a:pt x="157" y="263"/>
                  <a:pt x="156" y="263"/>
                  <a:pt x="152" y="262"/>
                </a:cubicBezTo>
                <a:cubicBezTo>
                  <a:pt x="144" y="261"/>
                  <a:pt x="136" y="255"/>
                  <a:pt x="133" y="250"/>
                </a:cubicBezTo>
                <a:cubicBezTo>
                  <a:pt x="130" y="243"/>
                  <a:pt x="128" y="226"/>
                  <a:pt x="129" y="219"/>
                </a:cubicBezTo>
                <a:moveTo>
                  <a:pt x="232" y="219"/>
                </a:moveTo>
                <a:cubicBezTo>
                  <a:pt x="233" y="205"/>
                  <a:pt x="246" y="198"/>
                  <a:pt x="260" y="198"/>
                </a:cubicBezTo>
                <a:cubicBezTo>
                  <a:pt x="273" y="198"/>
                  <a:pt x="286" y="205"/>
                  <a:pt x="287" y="219"/>
                </a:cubicBezTo>
                <a:cubicBezTo>
                  <a:pt x="288" y="226"/>
                  <a:pt x="286" y="243"/>
                  <a:pt x="283" y="250"/>
                </a:cubicBezTo>
                <a:cubicBezTo>
                  <a:pt x="279" y="255"/>
                  <a:pt x="272" y="261"/>
                  <a:pt x="264" y="262"/>
                </a:cubicBezTo>
                <a:cubicBezTo>
                  <a:pt x="260" y="263"/>
                  <a:pt x="259" y="263"/>
                  <a:pt x="255" y="262"/>
                </a:cubicBezTo>
                <a:cubicBezTo>
                  <a:pt x="247" y="261"/>
                  <a:pt x="240" y="255"/>
                  <a:pt x="237" y="250"/>
                </a:cubicBezTo>
                <a:cubicBezTo>
                  <a:pt x="233" y="243"/>
                  <a:pt x="232" y="226"/>
                  <a:pt x="232" y="219"/>
                </a:cubicBezTo>
                <a:moveTo>
                  <a:pt x="45" y="25"/>
                </a:moveTo>
                <a:cubicBezTo>
                  <a:pt x="45" y="139"/>
                  <a:pt x="45" y="139"/>
                  <a:pt x="45" y="139"/>
                </a:cubicBezTo>
                <a:cubicBezTo>
                  <a:pt x="117" y="89"/>
                  <a:pt x="117" y="89"/>
                  <a:pt x="117" y="89"/>
                </a:cubicBezTo>
                <a:cubicBezTo>
                  <a:pt x="118" y="91"/>
                  <a:pt x="118" y="91"/>
                  <a:pt x="118" y="91"/>
                </a:cubicBezTo>
                <a:cubicBezTo>
                  <a:pt x="45" y="149"/>
                  <a:pt x="45" y="149"/>
                  <a:pt x="45" y="149"/>
                </a:cubicBezTo>
                <a:cubicBezTo>
                  <a:pt x="45" y="178"/>
                  <a:pt x="45" y="178"/>
                  <a:pt x="45" y="178"/>
                </a:cubicBezTo>
                <a:cubicBezTo>
                  <a:pt x="268" y="178"/>
                  <a:pt x="268" y="178"/>
                  <a:pt x="268" y="178"/>
                </a:cubicBezTo>
                <a:cubicBezTo>
                  <a:pt x="268" y="25"/>
                  <a:pt x="268" y="25"/>
                  <a:pt x="268" y="25"/>
                </a:cubicBezTo>
                <a:lnTo>
                  <a:pt x="45" y="25"/>
                </a:lnTo>
                <a:close/>
                <a:moveTo>
                  <a:pt x="36" y="18"/>
                </a:moveTo>
                <a:cubicBezTo>
                  <a:pt x="277" y="18"/>
                  <a:pt x="277" y="18"/>
                  <a:pt x="277" y="18"/>
                </a:cubicBezTo>
                <a:cubicBezTo>
                  <a:pt x="277" y="0"/>
                  <a:pt x="277" y="0"/>
                  <a:pt x="277" y="0"/>
                </a:cubicBezTo>
                <a:cubicBezTo>
                  <a:pt x="36" y="0"/>
                  <a:pt x="36" y="0"/>
                  <a:pt x="36" y="0"/>
                </a:cubicBezTo>
                <a:lnTo>
                  <a:pt x="36" y="18"/>
                </a:lnTo>
                <a:close/>
                <a:moveTo>
                  <a:pt x="104" y="303"/>
                </a:moveTo>
                <a:cubicBezTo>
                  <a:pt x="104" y="299"/>
                  <a:pt x="104" y="299"/>
                  <a:pt x="104" y="299"/>
                </a:cubicBezTo>
                <a:cubicBezTo>
                  <a:pt x="100" y="260"/>
                  <a:pt x="4" y="260"/>
                  <a:pt x="1" y="299"/>
                </a:cubicBezTo>
                <a:cubicBezTo>
                  <a:pt x="0" y="322"/>
                  <a:pt x="0" y="322"/>
                  <a:pt x="0" y="322"/>
                </a:cubicBezTo>
                <a:cubicBezTo>
                  <a:pt x="33" y="334"/>
                  <a:pt x="71" y="334"/>
                  <a:pt x="104" y="323"/>
                </a:cubicBezTo>
                <a:cubicBezTo>
                  <a:pt x="138" y="334"/>
                  <a:pt x="175" y="334"/>
                  <a:pt x="208" y="323"/>
                </a:cubicBezTo>
                <a:cubicBezTo>
                  <a:pt x="241" y="334"/>
                  <a:pt x="279" y="334"/>
                  <a:pt x="312" y="322"/>
                </a:cubicBezTo>
                <a:cubicBezTo>
                  <a:pt x="311" y="299"/>
                  <a:pt x="311" y="299"/>
                  <a:pt x="311" y="299"/>
                </a:cubicBezTo>
                <a:cubicBezTo>
                  <a:pt x="309" y="260"/>
                  <a:pt x="212" y="260"/>
                  <a:pt x="208" y="299"/>
                </a:cubicBezTo>
                <a:cubicBezTo>
                  <a:pt x="208" y="303"/>
                  <a:pt x="208" y="303"/>
                  <a:pt x="208" y="303"/>
                </a:cubicBezTo>
                <a:cubicBezTo>
                  <a:pt x="207" y="299"/>
                  <a:pt x="207" y="299"/>
                  <a:pt x="207" y="299"/>
                </a:cubicBezTo>
                <a:cubicBezTo>
                  <a:pt x="203" y="260"/>
                  <a:pt x="109" y="260"/>
                  <a:pt x="105" y="299"/>
                </a:cubicBezTo>
                <a:lnTo>
                  <a:pt x="104" y="30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8"/>
          <p:cNvSpPr>
            <a:spLocks/>
          </p:cNvSpPr>
          <p:nvPr/>
        </p:nvSpPr>
        <p:spPr bwMode="auto">
          <a:xfrm>
            <a:off x="7623175" y="4937125"/>
            <a:ext cx="219075" cy="260350"/>
          </a:xfrm>
          <a:custGeom>
            <a:avLst/>
            <a:gdLst>
              <a:gd name="T0" fmla="*/ 0 w 72"/>
              <a:gd name="T1" fmla="*/ 86 h 86"/>
              <a:gd name="T2" fmla="*/ 31 w 72"/>
              <a:gd name="T3" fmla="*/ 86 h 86"/>
              <a:gd name="T4" fmla="*/ 50 w 72"/>
              <a:gd name="T5" fmla="*/ 86 h 86"/>
              <a:gd name="T6" fmla="*/ 72 w 72"/>
              <a:gd name="T7" fmla="*/ 78 h 86"/>
              <a:gd name="T8" fmla="*/ 72 w 72"/>
              <a:gd name="T9" fmla="*/ 17 h 86"/>
              <a:gd name="T10" fmla="*/ 72 w 72"/>
              <a:gd name="T11" fmla="*/ 0 h 86"/>
              <a:gd name="T12" fmla="*/ 0 w 72"/>
              <a:gd name="T13" fmla="*/ 0 h 86"/>
              <a:gd name="T14" fmla="*/ 0 w 72"/>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86">
                <a:moveTo>
                  <a:pt x="0" y="86"/>
                </a:moveTo>
                <a:cubicBezTo>
                  <a:pt x="31" y="86"/>
                  <a:pt x="31" y="86"/>
                  <a:pt x="31" y="86"/>
                </a:cubicBezTo>
                <a:cubicBezTo>
                  <a:pt x="50" y="86"/>
                  <a:pt x="50" y="86"/>
                  <a:pt x="50" y="86"/>
                </a:cubicBezTo>
                <a:cubicBezTo>
                  <a:pt x="50" y="86"/>
                  <a:pt x="72" y="79"/>
                  <a:pt x="72" y="78"/>
                </a:cubicBezTo>
                <a:cubicBezTo>
                  <a:pt x="72" y="17"/>
                  <a:pt x="72" y="17"/>
                  <a:pt x="72" y="17"/>
                </a:cubicBezTo>
                <a:cubicBezTo>
                  <a:pt x="72" y="0"/>
                  <a:pt x="72" y="0"/>
                  <a:pt x="72" y="0"/>
                </a:cubicBezTo>
                <a:cubicBezTo>
                  <a:pt x="0" y="0"/>
                  <a:pt x="0" y="0"/>
                  <a:pt x="0" y="0"/>
                </a:cubicBezTo>
                <a:lnTo>
                  <a:pt x="0" y="86"/>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29"/>
          <p:cNvSpPr>
            <a:spLocks noChangeArrowheads="1"/>
          </p:cNvSpPr>
          <p:nvPr/>
        </p:nvSpPr>
        <p:spPr bwMode="auto">
          <a:xfrm>
            <a:off x="7688263" y="4984750"/>
            <a:ext cx="44450" cy="492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0"/>
          <p:cNvSpPr>
            <a:spLocks/>
          </p:cNvSpPr>
          <p:nvPr/>
        </p:nvSpPr>
        <p:spPr bwMode="auto">
          <a:xfrm>
            <a:off x="8083550" y="4960938"/>
            <a:ext cx="149225" cy="236537"/>
          </a:xfrm>
          <a:custGeom>
            <a:avLst/>
            <a:gdLst>
              <a:gd name="T0" fmla="*/ 0 w 49"/>
              <a:gd name="T1" fmla="*/ 42 h 78"/>
              <a:gd name="T2" fmla="*/ 0 w 49"/>
              <a:gd name="T3" fmla="*/ 78 h 78"/>
              <a:gd name="T4" fmla="*/ 49 w 49"/>
              <a:gd name="T5" fmla="*/ 78 h 78"/>
              <a:gd name="T6" fmla="*/ 49 w 49"/>
              <a:gd name="T7" fmla="*/ 70 h 78"/>
              <a:gd name="T8" fmla="*/ 0 w 49"/>
              <a:gd name="T9" fmla="*/ 0 h 78"/>
              <a:gd name="T10" fmla="*/ 0 w 49"/>
              <a:gd name="T11" fmla="*/ 25 h 78"/>
              <a:gd name="T12" fmla="*/ 0 w 49"/>
              <a:gd name="T13" fmla="*/ 42 h 78"/>
            </a:gdLst>
            <a:ahLst/>
            <a:cxnLst>
              <a:cxn ang="0">
                <a:pos x="T0" y="T1"/>
              </a:cxn>
              <a:cxn ang="0">
                <a:pos x="T2" y="T3"/>
              </a:cxn>
              <a:cxn ang="0">
                <a:pos x="T4" y="T5"/>
              </a:cxn>
              <a:cxn ang="0">
                <a:pos x="T6" y="T7"/>
              </a:cxn>
              <a:cxn ang="0">
                <a:pos x="T8" y="T9"/>
              </a:cxn>
              <a:cxn ang="0">
                <a:pos x="T10" y="T11"/>
              </a:cxn>
              <a:cxn ang="0">
                <a:pos x="T12" y="T13"/>
              </a:cxn>
            </a:cxnLst>
            <a:rect l="0" t="0" r="r" b="b"/>
            <a:pathLst>
              <a:path w="49" h="78">
                <a:moveTo>
                  <a:pt x="0" y="42"/>
                </a:moveTo>
                <a:cubicBezTo>
                  <a:pt x="0" y="78"/>
                  <a:pt x="0" y="78"/>
                  <a:pt x="0" y="78"/>
                </a:cubicBezTo>
                <a:cubicBezTo>
                  <a:pt x="49" y="78"/>
                  <a:pt x="49" y="78"/>
                  <a:pt x="49" y="78"/>
                </a:cubicBezTo>
                <a:cubicBezTo>
                  <a:pt x="49" y="70"/>
                  <a:pt x="49" y="70"/>
                  <a:pt x="49" y="70"/>
                </a:cubicBezTo>
                <a:cubicBezTo>
                  <a:pt x="46" y="39"/>
                  <a:pt x="27" y="13"/>
                  <a:pt x="0" y="0"/>
                </a:cubicBezTo>
                <a:cubicBezTo>
                  <a:pt x="0" y="25"/>
                  <a:pt x="0" y="25"/>
                  <a:pt x="0" y="25"/>
                </a:cubicBezTo>
                <a:lnTo>
                  <a:pt x="0" y="4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1"/>
          <p:cNvSpPr>
            <a:spLocks/>
          </p:cNvSpPr>
          <p:nvPr/>
        </p:nvSpPr>
        <p:spPr bwMode="auto">
          <a:xfrm>
            <a:off x="7715250" y="4937125"/>
            <a:ext cx="368300" cy="260350"/>
          </a:xfrm>
          <a:custGeom>
            <a:avLst/>
            <a:gdLst>
              <a:gd name="T0" fmla="*/ 5 w 122"/>
              <a:gd name="T1" fmla="*/ 69 h 86"/>
              <a:gd name="T2" fmla="*/ 5 w 122"/>
              <a:gd name="T3" fmla="*/ 70 h 86"/>
              <a:gd name="T4" fmla="*/ 18 w 122"/>
              <a:gd name="T5" fmla="*/ 84 h 86"/>
              <a:gd name="T6" fmla="*/ 19 w 122"/>
              <a:gd name="T7" fmla="*/ 86 h 86"/>
              <a:gd name="T8" fmla="*/ 122 w 122"/>
              <a:gd name="T9" fmla="*/ 86 h 86"/>
              <a:gd name="T10" fmla="*/ 122 w 122"/>
              <a:gd name="T11" fmla="*/ 50 h 86"/>
              <a:gd name="T12" fmla="*/ 122 w 122"/>
              <a:gd name="T13" fmla="*/ 33 h 86"/>
              <a:gd name="T14" fmla="*/ 122 w 122"/>
              <a:gd name="T15" fmla="*/ 8 h 86"/>
              <a:gd name="T16" fmla="*/ 109 w 122"/>
              <a:gd name="T17" fmla="*/ 3 h 86"/>
              <a:gd name="T18" fmla="*/ 109 w 122"/>
              <a:gd name="T19" fmla="*/ 38 h 86"/>
              <a:gd name="T20" fmla="*/ 107 w 122"/>
              <a:gd name="T21" fmla="*/ 41 h 86"/>
              <a:gd name="T22" fmla="*/ 105 w 122"/>
              <a:gd name="T23" fmla="*/ 38 h 86"/>
              <a:gd name="T24" fmla="*/ 105 w 122"/>
              <a:gd name="T25" fmla="*/ 2 h 86"/>
              <a:gd name="T26" fmla="*/ 92 w 122"/>
              <a:gd name="T27" fmla="*/ 0 h 86"/>
              <a:gd name="T28" fmla="*/ 88 w 122"/>
              <a:gd name="T29" fmla="*/ 0 h 86"/>
              <a:gd name="T30" fmla="*/ 88 w 122"/>
              <a:gd name="T31" fmla="*/ 35 h 86"/>
              <a:gd name="T32" fmla="*/ 85 w 122"/>
              <a:gd name="T33" fmla="*/ 38 h 86"/>
              <a:gd name="T34" fmla="*/ 82 w 122"/>
              <a:gd name="T35" fmla="*/ 35 h 86"/>
              <a:gd name="T36" fmla="*/ 82 w 122"/>
              <a:gd name="T37" fmla="*/ 0 h 86"/>
              <a:gd name="T38" fmla="*/ 80 w 122"/>
              <a:gd name="T39" fmla="*/ 0 h 86"/>
              <a:gd name="T40" fmla="*/ 65 w 122"/>
              <a:gd name="T41" fmla="*/ 0 h 86"/>
              <a:gd name="T42" fmla="*/ 65 w 122"/>
              <a:gd name="T43" fmla="*/ 36 h 86"/>
              <a:gd name="T44" fmla="*/ 62 w 122"/>
              <a:gd name="T45" fmla="*/ 38 h 86"/>
              <a:gd name="T46" fmla="*/ 60 w 122"/>
              <a:gd name="T47" fmla="*/ 36 h 86"/>
              <a:gd name="T48" fmla="*/ 60 w 122"/>
              <a:gd name="T49" fmla="*/ 0 h 86"/>
              <a:gd name="T50" fmla="*/ 42 w 122"/>
              <a:gd name="T51" fmla="*/ 0 h 86"/>
              <a:gd name="T52" fmla="*/ 42 w 122"/>
              <a:gd name="T53" fmla="*/ 17 h 86"/>
              <a:gd name="T54" fmla="*/ 42 w 122"/>
              <a:gd name="T55" fmla="*/ 78 h 86"/>
              <a:gd name="T56" fmla="*/ 41 w 122"/>
              <a:gd name="T57" fmla="*/ 80 h 86"/>
              <a:gd name="T58" fmla="*/ 38 w 122"/>
              <a:gd name="T59" fmla="*/ 80 h 86"/>
              <a:gd name="T60" fmla="*/ 24 w 122"/>
              <a:gd name="T61" fmla="*/ 66 h 86"/>
              <a:gd name="T62" fmla="*/ 14 w 122"/>
              <a:gd name="T63" fmla="*/ 55 h 86"/>
              <a:gd name="T64" fmla="*/ 14 w 122"/>
              <a:gd name="T65" fmla="*/ 55 h 86"/>
              <a:gd name="T66" fmla="*/ 2 w 122"/>
              <a:gd name="T67" fmla="*/ 57 h 86"/>
              <a:gd name="T68" fmla="*/ 5 w 122"/>
              <a:gd name="T6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86">
                <a:moveTo>
                  <a:pt x="5" y="69"/>
                </a:moveTo>
                <a:cubicBezTo>
                  <a:pt x="5" y="69"/>
                  <a:pt x="5" y="69"/>
                  <a:pt x="5" y="70"/>
                </a:cubicBezTo>
                <a:cubicBezTo>
                  <a:pt x="18" y="84"/>
                  <a:pt x="18" y="84"/>
                  <a:pt x="18" y="84"/>
                </a:cubicBezTo>
                <a:cubicBezTo>
                  <a:pt x="19" y="86"/>
                  <a:pt x="19" y="86"/>
                  <a:pt x="19" y="86"/>
                </a:cubicBezTo>
                <a:cubicBezTo>
                  <a:pt x="122" y="86"/>
                  <a:pt x="122" y="86"/>
                  <a:pt x="122" y="86"/>
                </a:cubicBezTo>
                <a:cubicBezTo>
                  <a:pt x="122" y="50"/>
                  <a:pt x="122" y="50"/>
                  <a:pt x="122" y="50"/>
                </a:cubicBezTo>
                <a:cubicBezTo>
                  <a:pt x="122" y="33"/>
                  <a:pt x="122" y="33"/>
                  <a:pt x="122" y="33"/>
                </a:cubicBezTo>
                <a:cubicBezTo>
                  <a:pt x="122" y="8"/>
                  <a:pt x="122" y="8"/>
                  <a:pt x="122" y="8"/>
                </a:cubicBezTo>
                <a:cubicBezTo>
                  <a:pt x="118" y="6"/>
                  <a:pt x="113" y="5"/>
                  <a:pt x="109" y="3"/>
                </a:cubicBezTo>
                <a:cubicBezTo>
                  <a:pt x="109" y="4"/>
                  <a:pt x="109" y="38"/>
                  <a:pt x="109" y="38"/>
                </a:cubicBezTo>
                <a:cubicBezTo>
                  <a:pt x="109" y="40"/>
                  <a:pt x="108" y="41"/>
                  <a:pt x="107" y="41"/>
                </a:cubicBezTo>
                <a:cubicBezTo>
                  <a:pt x="105" y="41"/>
                  <a:pt x="105" y="40"/>
                  <a:pt x="105" y="38"/>
                </a:cubicBezTo>
                <a:cubicBezTo>
                  <a:pt x="105" y="2"/>
                  <a:pt x="105" y="2"/>
                  <a:pt x="105" y="2"/>
                </a:cubicBezTo>
                <a:cubicBezTo>
                  <a:pt x="100" y="1"/>
                  <a:pt x="96" y="1"/>
                  <a:pt x="92" y="0"/>
                </a:cubicBezTo>
                <a:cubicBezTo>
                  <a:pt x="88" y="0"/>
                  <a:pt x="88" y="0"/>
                  <a:pt x="88" y="0"/>
                </a:cubicBezTo>
                <a:cubicBezTo>
                  <a:pt x="88" y="35"/>
                  <a:pt x="88" y="35"/>
                  <a:pt x="88" y="35"/>
                </a:cubicBezTo>
                <a:cubicBezTo>
                  <a:pt x="88" y="37"/>
                  <a:pt x="87" y="38"/>
                  <a:pt x="85" y="38"/>
                </a:cubicBezTo>
                <a:cubicBezTo>
                  <a:pt x="84" y="38"/>
                  <a:pt x="82" y="37"/>
                  <a:pt x="82" y="35"/>
                </a:cubicBezTo>
                <a:cubicBezTo>
                  <a:pt x="82" y="0"/>
                  <a:pt x="82" y="0"/>
                  <a:pt x="82" y="0"/>
                </a:cubicBezTo>
                <a:cubicBezTo>
                  <a:pt x="80" y="0"/>
                  <a:pt x="80" y="0"/>
                  <a:pt x="80" y="0"/>
                </a:cubicBezTo>
                <a:cubicBezTo>
                  <a:pt x="65" y="0"/>
                  <a:pt x="65" y="0"/>
                  <a:pt x="65" y="0"/>
                </a:cubicBezTo>
                <a:cubicBezTo>
                  <a:pt x="65" y="36"/>
                  <a:pt x="65" y="36"/>
                  <a:pt x="65" y="36"/>
                </a:cubicBezTo>
                <a:cubicBezTo>
                  <a:pt x="65" y="37"/>
                  <a:pt x="64" y="38"/>
                  <a:pt x="62" y="38"/>
                </a:cubicBezTo>
                <a:cubicBezTo>
                  <a:pt x="61" y="38"/>
                  <a:pt x="60" y="37"/>
                  <a:pt x="60" y="36"/>
                </a:cubicBezTo>
                <a:cubicBezTo>
                  <a:pt x="60" y="0"/>
                  <a:pt x="60" y="0"/>
                  <a:pt x="60" y="0"/>
                </a:cubicBezTo>
                <a:cubicBezTo>
                  <a:pt x="42" y="0"/>
                  <a:pt x="42" y="0"/>
                  <a:pt x="42" y="0"/>
                </a:cubicBezTo>
                <a:cubicBezTo>
                  <a:pt x="42" y="17"/>
                  <a:pt x="42" y="17"/>
                  <a:pt x="42" y="17"/>
                </a:cubicBezTo>
                <a:cubicBezTo>
                  <a:pt x="42" y="78"/>
                  <a:pt x="42" y="78"/>
                  <a:pt x="42" y="78"/>
                </a:cubicBezTo>
                <a:cubicBezTo>
                  <a:pt x="42" y="79"/>
                  <a:pt x="42" y="80"/>
                  <a:pt x="41" y="80"/>
                </a:cubicBezTo>
                <a:cubicBezTo>
                  <a:pt x="40" y="80"/>
                  <a:pt x="39" y="80"/>
                  <a:pt x="38" y="80"/>
                </a:cubicBezTo>
                <a:cubicBezTo>
                  <a:pt x="24" y="66"/>
                  <a:pt x="24" y="66"/>
                  <a:pt x="24" y="66"/>
                </a:cubicBezTo>
                <a:cubicBezTo>
                  <a:pt x="14" y="55"/>
                  <a:pt x="14" y="55"/>
                  <a:pt x="14" y="55"/>
                </a:cubicBezTo>
                <a:cubicBezTo>
                  <a:pt x="14" y="55"/>
                  <a:pt x="14" y="55"/>
                  <a:pt x="14" y="55"/>
                </a:cubicBezTo>
                <a:cubicBezTo>
                  <a:pt x="10" y="52"/>
                  <a:pt x="4" y="53"/>
                  <a:pt x="2" y="57"/>
                </a:cubicBezTo>
                <a:cubicBezTo>
                  <a:pt x="0" y="61"/>
                  <a:pt x="1" y="65"/>
                  <a:pt x="5" y="69"/>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2"/>
          <p:cNvSpPr>
            <a:spLocks/>
          </p:cNvSpPr>
          <p:nvPr/>
        </p:nvSpPr>
        <p:spPr bwMode="auto">
          <a:xfrm>
            <a:off x="7739063" y="4868863"/>
            <a:ext cx="369887" cy="496887"/>
          </a:xfrm>
          <a:custGeom>
            <a:avLst/>
            <a:gdLst>
              <a:gd name="T0" fmla="*/ 5 w 122"/>
              <a:gd name="T1" fmla="*/ 91 h 163"/>
              <a:gd name="T2" fmla="*/ 5 w 122"/>
              <a:gd name="T3" fmla="*/ 92 h 163"/>
              <a:gd name="T4" fmla="*/ 18 w 122"/>
              <a:gd name="T5" fmla="*/ 106 h 163"/>
              <a:gd name="T6" fmla="*/ 49 w 122"/>
              <a:gd name="T7" fmla="*/ 141 h 163"/>
              <a:gd name="T8" fmla="*/ 50 w 122"/>
              <a:gd name="T9" fmla="*/ 143 h 163"/>
              <a:gd name="T10" fmla="*/ 50 w 122"/>
              <a:gd name="T11" fmla="*/ 163 h 163"/>
              <a:gd name="T12" fmla="*/ 111 w 122"/>
              <a:gd name="T13" fmla="*/ 163 h 163"/>
              <a:gd name="T14" fmla="*/ 111 w 122"/>
              <a:gd name="T15" fmla="*/ 149 h 163"/>
              <a:gd name="T16" fmla="*/ 114 w 122"/>
              <a:gd name="T17" fmla="*/ 146 h 163"/>
              <a:gd name="T18" fmla="*/ 122 w 122"/>
              <a:gd name="T19" fmla="*/ 123 h 163"/>
              <a:gd name="T20" fmla="*/ 122 w 122"/>
              <a:gd name="T21" fmla="*/ 123 h 163"/>
              <a:gd name="T22" fmla="*/ 122 w 122"/>
              <a:gd name="T23" fmla="*/ 72 h 163"/>
              <a:gd name="T24" fmla="*/ 122 w 122"/>
              <a:gd name="T25" fmla="*/ 55 h 163"/>
              <a:gd name="T26" fmla="*/ 122 w 122"/>
              <a:gd name="T27" fmla="*/ 27 h 163"/>
              <a:gd name="T28" fmla="*/ 116 w 122"/>
              <a:gd name="T29" fmla="*/ 21 h 163"/>
              <a:gd name="T30" fmla="*/ 109 w 122"/>
              <a:gd name="T31" fmla="*/ 27 h 163"/>
              <a:gd name="T32" fmla="*/ 109 w 122"/>
              <a:gd name="T33" fmla="*/ 60 h 163"/>
              <a:gd name="T34" fmla="*/ 107 w 122"/>
              <a:gd name="T35" fmla="*/ 63 h 163"/>
              <a:gd name="T36" fmla="*/ 104 w 122"/>
              <a:gd name="T37" fmla="*/ 60 h 163"/>
              <a:gd name="T38" fmla="*/ 104 w 122"/>
              <a:gd name="T39" fmla="*/ 53 h 163"/>
              <a:gd name="T40" fmla="*/ 104 w 122"/>
              <a:gd name="T41" fmla="*/ 14 h 163"/>
              <a:gd name="T42" fmla="*/ 96 w 122"/>
              <a:gd name="T43" fmla="*/ 6 h 163"/>
              <a:gd name="T44" fmla="*/ 88 w 122"/>
              <a:gd name="T45" fmla="*/ 12 h 163"/>
              <a:gd name="T46" fmla="*/ 88 w 122"/>
              <a:gd name="T47" fmla="*/ 57 h 163"/>
              <a:gd name="T48" fmla="*/ 85 w 122"/>
              <a:gd name="T49" fmla="*/ 60 h 163"/>
              <a:gd name="T50" fmla="*/ 82 w 122"/>
              <a:gd name="T51" fmla="*/ 57 h 163"/>
              <a:gd name="T52" fmla="*/ 82 w 122"/>
              <a:gd name="T53" fmla="*/ 8 h 163"/>
              <a:gd name="T54" fmla="*/ 74 w 122"/>
              <a:gd name="T55" fmla="*/ 0 h 163"/>
              <a:gd name="T56" fmla="*/ 65 w 122"/>
              <a:gd name="T57" fmla="*/ 9 h 163"/>
              <a:gd name="T58" fmla="*/ 65 w 122"/>
              <a:gd name="T59" fmla="*/ 37 h 163"/>
              <a:gd name="T60" fmla="*/ 65 w 122"/>
              <a:gd name="T61" fmla="*/ 58 h 163"/>
              <a:gd name="T62" fmla="*/ 62 w 122"/>
              <a:gd name="T63" fmla="*/ 60 h 163"/>
              <a:gd name="T64" fmla="*/ 59 w 122"/>
              <a:gd name="T65" fmla="*/ 58 h 163"/>
              <a:gd name="T66" fmla="*/ 60 w 122"/>
              <a:gd name="T67" fmla="*/ 12 h 163"/>
              <a:gd name="T68" fmla="*/ 51 w 122"/>
              <a:gd name="T69" fmla="*/ 4 h 163"/>
              <a:gd name="T70" fmla="*/ 42 w 122"/>
              <a:gd name="T71" fmla="*/ 13 h 163"/>
              <a:gd name="T72" fmla="*/ 42 w 122"/>
              <a:gd name="T73" fmla="*/ 13 h 163"/>
              <a:gd name="T74" fmla="*/ 42 w 122"/>
              <a:gd name="T75" fmla="*/ 39 h 163"/>
              <a:gd name="T76" fmla="*/ 42 w 122"/>
              <a:gd name="T77" fmla="*/ 100 h 163"/>
              <a:gd name="T78" fmla="*/ 41 w 122"/>
              <a:gd name="T79" fmla="*/ 102 h 163"/>
              <a:gd name="T80" fmla="*/ 38 w 122"/>
              <a:gd name="T81" fmla="*/ 102 h 163"/>
              <a:gd name="T82" fmla="*/ 24 w 122"/>
              <a:gd name="T83" fmla="*/ 88 h 163"/>
              <a:gd name="T84" fmla="*/ 14 w 122"/>
              <a:gd name="T85" fmla="*/ 77 h 163"/>
              <a:gd name="T86" fmla="*/ 2 w 122"/>
              <a:gd name="T87" fmla="*/ 79 h 163"/>
              <a:gd name="T88" fmla="*/ 5 w 122"/>
              <a:gd name="T89" fmla="*/ 9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163">
                <a:moveTo>
                  <a:pt x="5" y="91"/>
                </a:moveTo>
                <a:cubicBezTo>
                  <a:pt x="5" y="91"/>
                  <a:pt x="5" y="91"/>
                  <a:pt x="5" y="92"/>
                </a:cubicBezTo>
                <a:cubicBezTo>
                  <a:pt x="18" y="106"/>
                  <a:pt x="18" y="106"/>
                  <a:pt x="18" y="106"/>
                </a:cubicBezTo>
                <a:cubicBezTo>
                  <a:pt x="49" y="141"/>
                  <a:pt x="49" y="141"/>
                  <a:pt x="49" y="141"/>
                </a:cubicBezTo>
                <a:cubicBezTo>
                  <a:pt x="50" y="142"/>
                  <a:pt x="50" y="143"/>
                  <a:pt x="50" y="143"/>
                </a:cubicBezTo>
                <a:cubicBezTo>
                  <a:pt x="50" y="163"/>
                  <a:pt x="50" y="163"/>
                  <a:pt x="50" y="163"/>
                </a:cubicBezTo>
                <a:cubicBezTo>
                  <a:pt x="111" y="163"/>
                  <a:pt x="111" y="163"/>
                  <a:pt x="111" y="163"/>
                </a:cubicBezTo>
                <a:cubicBezTo>
                  <a:pt x="111" y="149"/>
                  <a:pt x="111" y="149"/>
                  <a:pt x="111" y="149"/>
                </a:cubicBezTo>
                <a:cubicBezTo>
                  <a:pt x="111" y="148"/>
                  <a:pt x="113" y="147"/>
                  <a:pt x="114" y="146"/>
                </a:cubicBezTo>
                <a:cubicBezTo>
                  <a:pt x="120" y="140"/>
                  <a:pt x="122" y="128"/>
                  <a:pt x="122" y="123"/>
                </a:cubicBezTo>
                <a:cubicBezTo>
                  <a:pt x="122" y="123"/>
                  <a:pt x="122" y="123"/>
                  <a:pt x="122" y="123"/>
                </a:cubicBezTo>
                <a:cubicBezTo>
                  <a:pt x="122" y="72"/>
                  <a:pt x="122" y="72"/>
                  <a:pt x="122" y="72"/>
                </a:cubicBezTo>
                <a:cubicBezTo>
                  <a:pt x="122" y="55"/>
                  <a:pt x="122" y="55"/>
                  <a:pt x="122" y="55"/>
                </a:cubicBezTo>
                <a:cubicBezTo>
                  <a:pt x="122" y="55"/>
                  <a:pt x="122" y="27"/>
                  <a:pt x="122" y="27"/>
                </a:cubicBezTo>
                <a:cubicBezTo>
                  <a:pt x="122" y="23"/>
                  <a:pt x="120" y="21"/>
                  <a:pt x="116" y="21"/>
                </a:cubicBezTo>
                <a:cubicBezTo>
                  <a:pt x="112" y="21"/>
                  <a:pt x="109" y="23"/>
                  <a:pt x="109" y="27"/>
                </a:cubicBezTo>
                <a:cubicBezTo>
                  <a:pt x="109" y="60"/>
                  <a:pt x="109" y="60"/>
                  <a:pt x="109" y="60"/>
                </a:cubicBezTo>
                <a:cubicBezTo>
                  <a:pt x="109" y="62"/>
                  <a:pt x="108" y="63"/>
                  <a:pt x="107" y="63"/>
                </a:cubicBezTo>
                <a:cubicBezTo>
                  <a:pt x="105" y="63"/>
                  <a:pt x="104" y="62"/>
                  <a:pt x="104" y="60"/>
                </a:cubicBezTo>
                <a:cubicBezTo>
                  <a:pt x="104" y="53"/>
                  <a:pt x="104" y="53"/>
                  <a:pt x="104" y="53"/>
                </a:cubicBezTo>
                <a:cubicBezTo>
                  <a:pt x="104" y="53"/>
                  <a:pt x="104" y="14"/>
                  <a:pt x="104" y="14"/>
                </a:cubicBezTo>
                <a:cubicBezTo>
                  <a:pt x="104" y="10"/>
                  <a:pt x="101" y="6"/>
                  <a:pt x="96" y="6"/>
                </a:cubicBezTo>
                <a:cubicBezTo>
                  <a:pt x="92" y="6"/>
                  <a:pt x="89" y="8"/>
                  <a:pt x="88" y="12"/>
                </a:cubicBezTo>
                <a:cubicBezTo>
                  <a:pt x="88" y="57"/>
                  <a:pt x="88" y="57"/>
                  <a:pt x="88" y="57"/>
                </a:cubicBezTo>
                <a:cubicBezTo>
                  <a:pt x="88" y="59"/>
                  <a:pt x="87" y="60"/>
                  <a:pt x="85" y="60"/>
                </a:cubicBezTo>
                <a:cubicBezTo>
                  <a:pt x="84" y="60"/>
                  <a:pt x="82" y="59"/>
                  <a:pt x="82" y="57"/>
                </a:cubicBezTo>
                <a:cubicBezTo>
                  <a:pt x="82" y="8"/>
                  <a:pt x="82" y="8"/>
                  <a:pt x="82" y="8"/>
                </a:cubicBezTo>
                <a:cubicBezTo>
                  <a:pt x="82" y="4"/>
                  <a:pt x="78" y="0"/>
                  <a:pt x="74" y="0"/>
                </a:cubicBezTo>
                <a:cubicBezTo>
                  <a:pt x="69" y="0"/>
                  <a:pt x="65" y="4"/>
                  <a:pt x="65" y="9"/>
                </a:cubicBezTo>
                <a:cubicBezTo>
                  <a:pt x="65" y="9"/>
                  <a:pt x="65" y="37"/>
                  <a:pt x="65" y="37"/>
                </a:cubicBezTo>
                <a:cubicBezTo>
                  <a:pt x="65" y="58"/>
                  <a:pt x="65" y="58"/>
                  <a:pt x="65" y="58"/>
                </a:cubicBezTo>
                <a:cubicBezTo>
                  <a:pt x="65" y="59"/>
                  <a:pt x="64" y="60"/>
                  <a:pt x="62" y="60"/>
                </a:cubicBezTo>
                <a:cubicBezTo>
                  <a:pt x="61" y="60"/>
                  <a:pt x="59" y="59"/>
                  <a:pt x="59" y="58"/>
                </a:cubicBezTo>
                <a:cubicBezTo>
                  <a:pt x="60" y="12"/>
                  <a:pt x="60" y="12"/>
                  <a:pt x="60" y="12"/>
                </a:cubicBezTo>
                <a:cubicBezTo>
                  <a:pt x="59" y="8"/>
                  <a:pt x="55" y="4"/>
                  <a:pt x="51" y="4"/>
                </a:cubicBezTo>
                <a:cubicBezTo>
                  <a:pt x="46" y="4"/>
                  <a:pt x="42" y="8"/>
                  <a:pt x="42" y="13"/>
                </a:cubicBezTo>
                <a:cubicBezTo>
                  <a:pt x="42" y="13"/>
                  <a:pt x="42" y="13"/>
                  <a:pt x="42" y="13"/>
                </a:cubicBezTo>
                <a:cubicBezTo>
                  <a:pt x="42" y="39"/>
                  <a:pt x="42" y="39"/>
                  <a:pt x="42" y="39"/>
                </a:cubicBezTo>
                <a:cubicBezTo>
                  <a:pt x="42" y="100"/>
                  <a:pt x="42" y="100"/>
                  <a:pt x="42" y="100"/>
                </a:cubicBezTo>
                <a:cubicBezTo>
                  <a:pt x="42" y="101"/>
                  <a:pt x="42" y="102"/>
                  <a:pt x="41" y="102"/>
                </a:cubicBezTo>
                <a:cubicBezTo>
                  <a:pt x="40" y="102"/>
                  <a:pt x="39" y="102"/>
                  <a:pt x="38" y="102"/>
                </a:cubicBezTo>
                <a:cubicBezTo>
                  <a:pt x="24" y="88"/>
                  <a:pt x="24" y="88"/>
                  <a:pt x="24" y="88"/>
                </a:cubicBezTo>
                <a:cubicBezTo>
                  <a:pt x="24" y="88"/>
                  <a:pt x="14" y="77"/>
                  <a:pt x="14" y="77"/>
                </a:cubicBezTo>
                <a:cubicBezTo>
                  <a:pt x="10" y="74"/>
                  <a:pt x="4" y="75"/>
                  <a:pt x="2" y="79"/>
                </a:cubicBezTo>
                <a:cubicBezTo>
                  <a:pt x="0" y="83"/>
                  <a:pt x="1" y="87"/>
                  <a:pt x="5" y="91"/>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3"/>
          <p:cNvSpPr>
            <a:spLocks/>
          </p:cNvSpPr>
          <p:nvPr/>
        </p:nvSpPr>
        <p:spPr bwMode="auto">
          <a:xfrm>
            <a:off x="7889875" y="5303838"/>
            <a:ext cx="200025" cy="61912"/>
          </a:xfrm>
          <a:custGeom>
            <a:avLst/>
            <a:gdLst>
              <a:gd name="T0" fmla="*/ 0 w 66"/>
              <a:gd name="T1" fmla="*/ 0 h 20"/>
              <a:gd name="T2" fmla="*/ 0 w 66"/>
              <a:gd name="T3" fmla="*/ 0 h 20"/>
              <a:gd name="T4" fmla="*/ 0 w 66"/>
              <a:gd name="T5" fmla="*/ 20 h 20"/>
              <a:gd name="T6" fmla="*/ 61 w 66"/>
              <a:gd name="T7" fmla="*/ 20 h 20"/>
              <a:gd name="T8" fmla="*/ 61 w 66"/>
              <a:gd name="T9" fmla="*/ 6 h 20"/>
              <a:gd name="T10" fmla="*/ 64 w 66"/>
              <a:gd name="T11" fmla="*/ 3 h 20"/>
              <a:gd name="T12" fmla="*/ 66 w 66"/>
              <a:gd name="T13" fmla="*/ 0 h 20"/>
              <a:gd name="T14" fmla="*/ 0 w 66"/>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0">
                <a:moveTo>
                  <a:pt x="0" y="0"/>
                </a:moveTo>
                <a:cubicBezTo>
                  <a:pt x="0" y="0"/>
                  <a:pt x="0" y="0"/>
                  <a:pt x="0" y="0"/>
                </a:cubicBezTo>
                <a:cubicBezTo>
                  <a:pt x="0" y="20"/>
                  <a:pt x="0" y="20"/>
                  <a:pt x="0" y="20"/>
                </a:cubicBezTo>
                <a:cubicBezTo>
                  <a:pt x="61" y="20"/>
                  <a:pt x="61" y="20"/>
                  <a:pt x="61" y="20"/>
                </a:cubicBezTo>
                <a:cubicBezTo>
                  <a:pt x="61" y="6"/>
                  <a:pt x="61" y="6"/>
                  <a:pt x="61" y="6"/>
                </a:cubicBezTo>
                <a:cubicBezTo>
                  <a:pt x="61" y="5"/>
                  <a:pt x="63" y="4"/>
                  <a:pt x="64" y="3"/>
                </a:cubicBezTo>
                <a:cubicBezTo>
                  <a:pt x="64" y="2"/>
                  <a:pt x="65" y="1"/>
                  <a:pt x="66" y="0"/>
                </a:cubicBez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4"/>
          <p:cNvSpPr>
            <a:spLocks/>
          </p:cNvSpPr>
          <p:nvPr/>
        </p:nvSpPr>
        <p:spPr bwMode="auto">
          <a:xfrm>
            <a:off x="7859713" y="5332413"/>
            <a:ext cx="257175" cy="219075"/>
          </a:xfrm>
          <a:custGeom>
            <a:avLst/>
            <a:gdLst>
              <a:gd name="T0" fmla="*/ 0 w 85"/>
              <a:gd name="T1" fmla="*/ 0 h 72"/>
              <a:gd name="T2" fmla="*/ 0 w 85"/>
              <a:gd name="T3" fmla="*/ 30 h 72"/>
              <a:gd name="T4" fmla="*/ 0 w 85"/>
              <a:gd name="T5" fmla="*/ 49 h 72"/>
              <a:gd name="T6" fmla="*/ 8 w 85"/>
              <a:gd name="T7" fmla="*/ 72 h 72"/>
              <a:gd name="T8" fmla="*/ 68 w 85"/>
              <a:gd name="T9" fmla="*/ 72 h 72"/>
              <a:gd name="T10" fmla="*/ 85 w 85"/>
              <a:gd name="T11" fmla="*/ 72 h 72"/>
              <a:gd name="T12" fmla="*/ 85 w 85"/>
              <a:gd name="T13" fmla="*/ 0 h 72"/>
              <a:gd name="T14" fmla="*/ 0 w 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72">
                <a:moveTo>
                  <a:pt x="0" y="0"/>
                </a:moveTo>
                <a:cubicBezTo>
                  <a:pt x="0" y="30"/>
                  <a:pt x="0" y="30"/>
                  <a:pt x="0" y="30"/>
                </a:cubicBezTo>
                <a:cubicBezTo>
                  <a:pt x="0" y="49"/>
                  <a:pt x="0" y="49"/>
                  <a:pt x="0" y="49"/>
                </a:cubicBezTo>
                <a:cubicBezTo>
                  <a:pt x="0" y="49"/>
                  <a:pt x="7" y="72"/>
                  <a:pt x="8" y="72"/>
                </a:cubicBezTo>
                <a:cubicBezTo>
                  <a:pt x="68" y="72"/>
                  <a:pt x="68" y="72"/>
                  <a:pt x="68" y="72"/>
                </a:cubicBezTo>
                <a:cubicBezTo>
                  <a:pt x="85" y="72"/>
                  <a:pt x="85" y="72"/>
                  <a:pt x="85" y="72"/>
                </a:cubicBezTo>
                <a:cubicBezTo>
                  <a:pt x="85" y="0"/>
                  <a:pt x="85" y="0"/>
                  <a:pt x="85" y="0"/>
                </a:cubicBez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Oval 35"/>
          <p:cNvSpPr>
            <a:spLocks noChangeArrowheads="1"/>
          </p:cNvSpPr>
          <p:nvPr/>
        </p:nvSpPr>
        <p:spPr bwMode="auto">
          <a:xfrm>
            <a:off x="8023225" y="5392738"/>
            <a:ext cx="46037" cy="492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6"/>
          <p:cNvSpPr>
            <a:spLocks/>
          </p:cNvSpPr>
          <p:nvPr/>
        </p:nvSpPr>
        <p:spPr bwMode="auto">
          <a:xfrm>
            <a:off x="7859713" y="5794375"/>
            <a:ext cx="233362" cy="149225"/>
          </a:xfrm>
          <a:custGeom>
            <a:avLst/>
            <a:gdLst>
              <a:gd name="T0" fmla="*/ 36 w 77"/>
              <a:gd name="T1" fmla="*/ 0 h 49"/>
              <a:gd name="T2" fmla="*/ 0 w 77"/>
              <a:gd name="T3" fmla="*/ 0 h 49"/>
              <a:gd name="T4" fmla="*/ 0 w 77"/>
              <a:gd name="T5" fmla="*/ 49 h 49"/>
              <a:gd name="T6" fmla="*/ 8 w 77"/>
              <a:gd name="T7" fmla="*/ 49 h 49"/>
              <a:gd name="T8" fmla="*/ 77 w 77"/>
              <a:gd name="T9" fmla="*/ 0 h 49"/>
              <a:gd name="T10" fmla="*/ 53 w 77"/>
              <a:gd name="T11" fmla="*/ 0 h 49"/>
              <a:gd name="T12" fmla="*/ 36 w 77"/>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7" h="49">
                <a:moveTo>
                  <a:pt x="36" y="0"/>
                </a:moveTo>
                <a:cubicBezTo>
                  <a:pt x="0" y="0"/>
                  <a:pt x="0" y="0"/>
                  <a:pt x="0" y="0"/>
                </a:cubicBezTo>
                <a:cubicBezTo>
                  <a:pt x="0" y="49"/>
                  <a:pt x="0" y="49"/>
                  <a:pt x="0" y="49"/>
                </a:cubicBezTo>
                <a:cubicBezTo>
                  <a:pt x="8" y="49"/>
                  <a:pt x="8" y="49"/>
                  <a:pt x="8" y="49"/>
                </a:cubicBezTo>
                <a:cubicBezTo>
                  <a:pt x="39" y="46"/>
                  <a:pt x="65" y="27"/>
                  <a:pt x="77" y="0"/>
                </a:cubicBezTo>
                <a:cubicBezTo>
                  <a:pt x="53" y="0"/>
                  <a:pt x="53" y="0"/>
                  <a:pt x="53" y="0"/>
                </a:cubicBezTo>
                <a:lnTo>
                  <a:pt x="3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7"/>
          <p:cNvSpPr>
            <a:spLocks/>
          </p:cNvSpPr>
          <p:nvPr/>
        </p:nvSpPr>
        <p:spPr bwMode="auto">
          <a:xfrm>
            <a:off x="7859713" y="5422900"/>
            <a:ext cx="257175" cy="371475"/>
          </a:xfrm>
          <a:custGeom>
            <a:avLst/>
            <a:gdLst>
              <a:gd name="T0" fmla="*/ 16 w 85"/>
              <a:gd name="T1" fmla="*/ 5 h 122"/>
              <a:gd name="T2" fmla="*/ 16 w 85"/>
              <a:gd name="T3" fmla="*/ 5 h 122"/>
              <a:gd name="T4" fmla="*/ 2 w 85"/>
              <a:gd name="T5" fmla="*/ 17 h 122"/>
              <a:gd name="T6" fmla="*/ 0 w 85"/>
              <a:gd name="T7" fmla="*/ 19 h 122"/>
              <a:gd name="T8" fmla="*/ 0 w 85"/>
              <a:gd name="T9" fmla="*/ 122 h 122"/>
              <a:gd name="T10" fmla="*/ 36 w 85"/>
              <a:gd name="T11" fmla="*/ 122 h 122"/>
              <a:gd name="T12" fmla="*/ 53 w 85"/>
              <a:gd name="T13" fmla="*/ 121 h 122"/>
              <a:gd name="T14" fmla="*/ 77 w 85"/>
              <a:gd name="T15" fmla="*/ 122 h 122"/>
              <a:gd name="T16" fmla="*/ 82 w 85"/>
              <a:gd name="T17" fmla="*/ 109 h 122"/>
              <a:gd name="T18" fmla="*/ 47 w 85"/>
              <a:gd name="T19" fmla="*/ 109 h 122"/>
              <a:gd name="T20" fmla="*/ 45 w 85"/>
              <a:gd name="T21" fmla="*/ 106 h 122"/>
              <a:gd name="T22" fmla="*/ 47 w 85"/>
              <a:gd name="T23" fmla="*/ 104 h 122"/>
              <a:gd name="T24" fmla="*/ 83 w 85"/>
              <a:gd name="T25" fmla="*/ 104 h 122"/>
              <a:gd name="T26" fmla="*/ 85 w 85"/>
              <a:gd name="T27" fmla="*/ 91 h 122"/>
              <a:gd name="T28" fmla="*/ 85 w 85"/>
              <a:gd name="T29" fmla="*/ 88 h 122"/>
              <a:gd name="T30" fmla="*/ 50 w 85"/>
              <a:gd name="T31" fmla="*/ 88 h 122"/>
              <a:gd name="T32" fmla="*/ 47 w 85"/>
              <a:gd name="T33" fmla="*/ 85 h 122"/>
              <a:gd name="T34" fmla="*/ 50 w 85"/>
              <a:gd name="T35" fmla="*/ 82 h 122"/>
              <a:gd name="T36" fmla="*/ 85 w 85"/>
              <a:gd name="T37" fmla="*/ 82 h 122"/>
              <a:gd name="T38" fmla="*/ 85 w 85"/>
              <a:gd name="T39" fmla="*/ 80 h 122"/>
              <a:gd name="T40" fmla="*/ 85 w 85"/>
              <a:gd name="T41" fmla="*/ 65 h 122"/>
              <a:gd name="T42" fmla="*/ 50 w 85"/>
              <a:gd name="T43" fmla="*/ 65 h 122"/>
              <a:gd name="T44" fmla="*/ 47 w 85"/>
              <a:gd name="T45" fmla="*/ 62 h 122"/>
              <a:gd name="T46" fmla="*/ 50 w 85"/>
              <a:gd name="T47" fmla="*/ 59 h 122"/>
              <a:gd name="T48" fmla="*/ 85 w 85"/>
              <a:gd name="T49" fmla="*/ 59 h 122"/>
              <a:gd name="T50" fmla="*/ 85 w 85"/>
              <a:gd name="T51" fmla="*/ 42 h 122"/>
              <a:gd name="T52" fmla="*/ 68 w 85"/>
              <a:gd name="T53" fmla="*/ 42 h 122"/>
              <a:gd name="T54" fmla="*/ 8 w 85"/>
              <a:gd name="T55" fmla="*/ 42 h 122"/>
              <a:gd name="T56" fmla="*/ 6 w 85"/>
              <a:gd name="T57" fmla="*/ 40 h 122"/>
              <a:gd name="T58" fmla="*/ 6 w 85"/>
              <a:gd name="T59" fmla="*/ 38 h 122"/>
              <a:gd name="T60" fmla="*/ 20 w 85"/>
              <a:gd name="T61" fmla="*/ 24 h 122"/>
              <a:gd name="T62" fmla="*/ 31 w 85"/>
              <a:gd name="T63" fmla="*/ 14 h 122"/>
              <a:gd name="T64" fmla="*/ 31 w 85"/>
              <a:gd name="T65" fmla="*/ 13 h 122"/>
              <a:gd name="T66" fmla="*/ 29 w 85"/>
              <a:gd name="T67" fmla="*/ 2 h 122"/>
              <a:gd name="T68" fmla="*/ 16 w 85"/>
              <a:gd name="T6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122">
                <a:moveTo>
                  <a:pt x="16" y="5"/>
                </a:moveTo>
                <a:cubicBezTo>
                  <a:pt x="16" y="5"/>
                  <a:pt x="16" y="5"/>
                  <a:pt x="16" y="5"/>
                </a:cubicBezTo>
                <a:cubicBezTo>
                  <a:pt x="2" y="17"/>
                  <a:pt x="2" y="17"/>
                  <a:pt x="2" y="17"/>
                </a:cubicBezTo>
                <a:cubicBezTo>
                  <a:pt x="0" y="19"/>
                  <a:pt x="0" y="19"/>
                  <a:pt x="0" y="19"/>
                </a:cubicBezTo>
                <a:cubicBezTo>
                  <a:pt x="0" y="122"/>
                  <a:pt x="0" y="122"/>
                  <a:pt x="0" y="122"/>
                </a:cubicBezTo>
                <a:cubicBezTo>
                  <a:pt x="36" y="122"/>
                  <a:pt x="36" y="122"/>
                  <a:pt x="36" y="122"/>
                </a:cubicBezTo>
                <a:cubicBezTo>
                  <a:pt x="53" y="121"/>
                  <a:pt x="53" y="121"/>
                  <a:pt x="53" y="121"/>
                </a:cubicBezTo>
                <a:cubicBezTo>
                  <a:pt x="77" y="122"/>
                  <a:pt x="77" y="122"/>
                  <a:pt x="77" y="122"/>
                </a:cubicBezTo>
                <a:cubicBezTo>
                  <a:pt x="79" y="118"/>
                  <a:pt x="81" y="113"/>
                  <a:pt x="82" y="109"/>
                </a:cubicBezTo>
                <a:cubicBezTo>
                  <a:pt x="82" y="108"/>
                  <a:pt x="47" y="109"/>
                  <a:pt x="47" y="109"/>
                </a:cubicBezTo>
                <a:cubicBezTo>
                  <a:pt x="46" y="109"/>
                  <a:pt x="45" y="108"/>
                  <a:pt x="45" y="106"/>
                </a:cubicBezTo>
                <a:cubicBezTo>
                  <a:pt x="45" y="105"/>
                  <a:pt x="46" y="104"/>
                  <a:pt x="47" y="104"/>
                </a:cubicBezTo>
                <a:cubicBezTo>
                  <a:pt x="83" y="104"/>
                  <a:pt x="83" y="104"/>
                  <a:pt x="83" y="104"/>
                </a:cubicBezTo>
                <a:cubicBezTo>
                  <a:pt x="84" y="100"/>
                  <a:pt x="85" y="96"/>
                  <a:pt x="85" y="91"/>
                </a:cubicBezTo>
                <a:cubicBezTo>
                  <a:pt x="85" y="88"/>
                  <a:pt x="85" y="88"/>
                  <a:pt x="85" y="88"/>
                </a:cubicBezTo>
                <a:cubicBezTo>
                  <a:pt x="50" y="88"/>
                  <a:pt x="50" y="88"/>
                  <a:pt x="50" y="88"/>
                </a:cubicBezTo>
                <a:cubicBezTo>
                  <a:pt x="49" y="88"/>
                  <a:pt x="47" y="87"/>
                  <a:pt x="47" y="85"/>
                </a:cubicBezTo>
                <a:cubicBezTo>
                  <a:pt x="47" y="83"/>
                  <a:pt x="49" y="82"/>
                  <a:pt x="50" y="82"/>
                </a:cubicBezTo>
                <a:cubicBezTo>
                  <a:pt x="85" y="82"/>
                  <a:pt x="85" y="82"/>
                  <a:pt x="85" y="82"/>
                </a:cubicBezTo>
                <a:cubicBezTo>
                  <a:pt x="85" y="80"/>
                  <a:pt x="85" y="80"/>
                  <a:pt x="85" y="80"/>
                </a:cubicBezTo>
                <a:cubicBezTo>
                  <a:pt x="85" y="65"/>
                  <a:pt x="85" y="65"/>
                  <a:pt x="85" y="65"/>
                </a:cubicBezTo>
                <a:cubicBezTo>
                  <a:pt x="50" y="65"/>
                  <a:pt x="50" y="65"/>
                  <a:pt x="50" y="65"/>
                </a:cubicBezTo>
                <a:cubicBezTo>
                  <a:pt x="48" y="65"/>
                  <a:pt x="47" y="63"/>
                  <a:pt x="47" y="62"/>
                </a:cubicBezTo>
                <a:cubicBezTo>
                  <a:pt x="47" y="60"/>
                  <a:pt x="48" y="59"/>
                  <a:pt x="50" y="59"/>
                </a:cubicBezTo>
                <a:cubicBezTo>
                  <a:pt x="85" y="59"/>
                  <a:pt x="85" y="59"/>
                  <a:pt x="85" y="59"/>
                </a:cubicBezTo>
                <a:cubicBezTo>
                  <a:pt x="85" y="42"/>
                  <a:pt x="85" y="42"/>
                  <a:pt x="85" y="42"/>
                </a:cubicBezTo>
                <a:cubicBezTo>
                  <a:pt x="68" y="42"/>
                  <a:pt x="68" y="42"/>
                  <a:pt x="68" y="42"/>
                </a:cubicBezTo>
                <a:cubicBezTo>
                  <a:pt x="8" y="42"/>
                  <a:pt x="8" y="42"/>
                  <a:pt x="8" y="42"/>
                </a:cubicBezTo>
                <a:cubicBezTo>
                  <a:pt x="7" y="42"/>
                  <a:pt x="6" y="41"/>
                  <a:pt x="6" y="40"/>
                </a:cubicBezTo>
                <a:cubicBezTo>
                  <a:pt x="5" y="40"/>
                  <a:pt x="5" y="39"/>
                  <a:pt x="6" y="38"/>
                </a:cubicBezTo>
                <a:cubicBezTo>
                  <a:pt x="20" y="24"/>
                  <a:pt x="20" y="24"/>
                  <a:pt x="20" y="24"/>
                </a:cubicBezTo>
                <a:cubicBezTo>
                  <a:pt x="31" y="14"/>
                  <a:pt x="31" y="14"/>
                  <a:pt x="31" y="14"/>
                </a:cubicBezTo>
                <a:cubicBezTo>
                  <a:pt x="31" y="14"/>
                  <a:pt x="31" y="13"/>
                  <a:pt x="31" y="13"/>
                </a:cubicBezTo>
                <a:cubicBezTo>
                  <a:pt x="34" y="10"/>
                  <a:pt x="33" y="4"/>
                  <a:pt x="29" y="2"/>
                </a:cubicBezTo>
                <a:cubicBezTo>
                  <a:pt x="25" y="0"/>
                  <a:pt x="20" y="1"/>
                  <a:pt x="16" y="5"/>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8"/>
          <p:cNvSpPr>
            <a:spLocks/>
          </p:cNvSpPr>
          <p:nvPr/>
        </p:nvSpPr>
        <p:spPr bwMode="auto">
          <a:xfrm>
            <a:off x="7689850" y="5448300"/>
            <a:ext cx="493712" cy="369887"/>
          </a:xfrm>
          <a:custGeom>
            <a:avLst/>
            <a:gdLst>
              <a:gd name="T0" fmla="*/ 72 w 163"/>
              <a:gd name="T1" fmla="*/ 5 h 122"/>
              <a:gd name="T2" fmla="*/ 72 w 163"/>
              <a:gd name="T3" fmla="*/ 5 h 122"/>
              <a:gd name="T4" fmla="*/ 58 w 163"/>
              <a:gd name="T5" fmla="*/ 17 h 122"/>
              <a:gd name="T6" fmla="*/ 22 w 163"/>
              <a:gd name="T7" fmla="*/ 49 h 122"/>
              <a:gd name="T8" fmla="*/ 20 w 163"/>
              <a:gd name="T9" fmla="*/ 50 h 122"/>
              <a:gd name="T10" fmla="*/ 0 w 163"/>
              <a:gd name="T11" fmla="*/ 50 h 122"/>
              <a:gd name="T12" fmla="*/ 0 w 163"/>
              <a:gd name="T13" fmla="*/ 111 h 122"/>
              <a:gd name="T14" fmla="*/ 14 w 163"/>
              <a:gd name="T15" fmla="*/ 111 h 122"/>
              <a:gd name="T16" fmla="*/ 17 w 163"/>
              <a:gd name="T17" fmla="*/ 113 h 122"/>
              <a:gd name="T18" fmla="*/ 40 w 163"/>
              <a:gd name="T19" fmla="*/ 121 h 122"/>
              <a:gd name="T20" fmla="*/ 41 w 163"/>
              <a:gd name="T21" fmla="*/ 122 h 122"/>
              <a:gd name="T22" fmla="*/ 92 w 163"/>
              <a:gd name="T23" fmla="*/ 122 h 122"/>
              <a:gd name="T24" fmla="*/ 109 w 163"/>
              <a:gd name="T25" fmla="*/ 121 h 122"/>
              <a:gd name="T26" fmla="*/ 136 w 163"/>
              <a:gd name="T27" fmla="*/ 122 h 122"/>
              <a:gd name="T28" fmla="*/ 143 w 163"/>
              <a:gd name="T29" fmla="*/ 115 h 122"/>
              <a:gd name="T30" fmla="*/ 136 w 163"/>
              <a:gd name="T31" fmla="*/ 109 h 122"/>
              <a:gd name="T32" fmla="*/ 103 w 163"/>
              <a:gd name="T33" fmla="*/ 109 h 122"/>
              <a:gd name="T34" fmla="*/ 101 w 163"/>
              <a:gd name="T35" fmla="*/ 106 h 122"/>
              <a:gd name="T36" fmla="*/ 103 w 163"/>
              <a:gd name="T37" fmla="*/ 104 h 122"/>
              <a:gd name="T38" fmla="*/ 110 w 163"/>
              <a:gd name="T39" fmla="*/ 104 h 122"/>
              <a:gd name="T40" fmla="*/ 149 w 163"/>
              <a:gd name="T41" fmla="*/ 104 h 122"/>
              <a:gd name="T42" fmla="*/ 158 w 163"/>
              <a:gd name="T43" fmla="*/ 96 h 122"/>
              <a:gd name="T44" fmla="*/ 152 w 163"/>
              <a:gd name="T45" fmla="*/ 88 h 122"/>
              <a:gd name="T46" fmla="*/ 106 w 163"/>
              <a:gd name="T47" fmla="*/ 88 h 122"/>
              <a:gd name="T48" fmla="*/ 103 w 163"/>
              <a:gd name="T49" fmla="*/ 85 h 122"/>
              <a:gd name="T50" fmla="*/ 106 w 163"/>
              <a:gd name="T51" fmla="*/ 82 h 122"/>
              <a:gd name="T52" fmla="*/ 156 w 163"/>
              <a:gd name="T53" fmla="*/ 82 h 122"/>
              <a:gd name="T54" fmla="*/ 163 w 163"/>
              <a:gd name="T55" fmla="*/ 73 h 122"/>
              <a:gd name="T56" fmla="*/ 154 w 163"/>
              <a:gd name="T57" fmla="*/ 65 h 122"/>
              <a:gd name="T58" fmla="*/ 127 w 163"/>
              <a:gd name="T59" fmla="*/ 65 h 122"/>
              <a:gd name="T60" fmla="*/ 106 w 163"/>
              <a:gd name="T61" fmla="*/ 65 h 122"/>
              <a:gd name="T62" fmla="*/ 103 w 163"/>
              <a:gd name="T63" fmla="*/ 62 h 122"/>
              <a:gd name="T64" fmla="*/ 106 w 163"/>
              <a:gd name="T65" fmla="*/ 59 h 122"/>
              <a:gd name="T66" fmla="*/ 151 w 163"/>
              <a:gd name="T67" fmla="*/ 59 h 122"/>
              <a:gd name="T68" fmla="*/ 159 w 163"/>
              <a:gd name="T69" fmla="*/ 51 h 122"/>
              <a:gd name="T70" fmla="*/ 151 w 163"/>
              <a:gd name="T71" fmla="*/ 42 h 122"/>
              <a:gd name="T72" fmla="*/ 150 w 163"/>
              <a:gd name="T73" fmla="*/ 42 h 122"/>
              <a:gd name="T74" fmla="*/ 124 w 163"/>
              <a:gd name="T75" fmla="*/ 42 h 122"/>
              <a:gd name="T76" fmla="*/ 64 w 163"/>
              <a:gd name="T77" fmla="*/ 42 h 122"/>
              <a:gd name="T78" fmla="*/ 62 w 163"/>
              <a:gd name="T79" fmla="*/ 40 h 122"/>
              <a:gd name="T80" fmla="*/ 62 w 163"/>
              <a:gd name="T81" fmla="*/ 38 h 122"/>
              <a:gd name="T82" fmla="*/ 76 w 163"/>
              <a:gd name="T83" fmla="*/ 24 h 122"/>
              <a:gd name="T84" fmla="*/ 87 w 163"/>
              <a:gd name="T85" fmla="*/ 13 h 122"/>
              <a:gd name="T86" fmla="*/ 85 w 163"/>
              <a:gd name="T87" fmla="*/ 2 h 122"/>
              <a:gd name="T88" fmla="*/ 72 w 163"/>
              <a:gd name="T8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22">
                <a:moveTo>
                  <a:pt x="72" y="5"/>
                </a:moveTo>
                <a:cubicBezTo>
                  <a:pt x="72" y="5"/>
                  <a:pt x="72" y="5"/>
                  <a:pt x="72" y="5"/>
                </a:cubicBezTo>
                <a:cubicBezTo>
                  <a:pt x="58" y="17"/>
                  <a:pt x="58" y="17"/>
                  <a:pt x="58" y="17"/>
                </a:cubicBezTo>
                <a:cubicBezTo>
                  <a:pt x="22" y="49"/>
                  <a:pt x="22" y="49"/>
                  <a:pt x="22" y="49"/>
                </a:cubicBezTo>
                <a:cubicBezTo>
                  <a:pt x="22" y="50"/>
                  <a:pt x="21" y="50"/>
                  <a:pt x="20" y="50"/>
                </a:cubicBezTo>
                <a:cubicBezTo>
                  <a:pt x="0" y="50"/>
                  <a:pt x="0" y="50"/>
                  <a:pt x="0" y="50"/>
                </a:cubicBezTo>
                <a:cubicBezTo>
                  <a:pt x="0" y="111"/>
                  <a:pt x="0" y="111"/>
                  <a:pt x="0" y="111"/>
                </a:cubicBezTo>
                <a:cubicBezTo>
                  <a:pt x="14" y="111"/>
                  <a:pt x="14" y="111"/>
                  <a:pt x="14" y="111"/>
                </a:cubicBezTo>
                <a:cubicBezTo>
                  <a:pt x="16" y="111"/>
                  <a:pt x="16" y="112"/>
                  <a:pt x="17" y="113"/>
                </a:cubicBezTo>
                <a:cubicBezTo>
                  <a:pt x="24" y="120"/>
                  <a:pt x="36" y="121"/>
                  <a:pt x="40" y="121"/>
                </a:cubicBezTo>
                <a:cubicBezTo>
                  <a:pt x="41" y="121"/>
                  <a:pt x="41" y="122"/>
                  <a:pt x="41" y="122"/>
                </a:cubicBezTo>
                <a:cubicBezTo>
                  <a:pt x="92" y="122"/>
                  <a:pt x="92" y="122"/>
                  <a:pt x="92" y="122"/>
                </a:cubicBezTo>
                <a:cubicBezTo>
                  <a:pt x="109" y="121"/>
                  <a:pt x="109" y="121"/>
                  <a:pt x="109" y="121"/>
                </a:cubicBezTo>
                <a:cubicBezTo>
                  <a:pt x="109" y="121"/>
                  <a:pt x="136" y="122"/>
                  <a:pt x="136" y="122"/>
                </a:cubicBezTo>
                <a:cubicBezTo>
                  <a:pt x="140" y="121"/>
                  <a:pt x="143" y="119"/>
                  <a:pt x="143" y="115"/>
                </a:cubicBezTo>
                <a:cubicBezTo>
                  <a:pt x="143" y="112"/>
                  <a:pt x="140" y="109"/>
                  <a:pt x="136" y="109"/>
                </a:cubicBezTo>
                <a:cubicBezTo>
                  <a:pt x="103" y="109"/>
                  <a:pt x="103" y="109"/>
                  <a:pt x="103" y="109"/>
                </a:cubicBezTo>
                <a:cubicBezTo>
                  <a:pt x="102" y="109"/>
                  <a:pt x="101" y="108"/>
                  <a:pt x="101" y="106"/>
                </a:cubicBezTo>
                <a:cubicBezTo>
                  <a:pt x="101" y="105"/>
                  <a:pt x="102" y="104"/>
                  <a:pt x="103" y="104"/>
                </a:cubicBezTo>
                <a:cubicBezTo>
                  <a:pt x="110" y="104"/>
                  <a:pt x="110" y="104"/>
                  <a:pt x="110" y="104"/>
                </a:cubicBezTo>
                <a:cubicBezTo>
                  <a:pt x="110" y="104"/>
                  <a:pt x="149" y="104"/>
                  <a:pt x="149" y="104"/>
                </a:cubicBezTo>
                <a:cubicBezTo>
                  <a:pt x="154" y="104"/>
                  <a:pt x="158" y="100"/>
                  <a:pt x="158" y="96"/>
                </a:cubicBezTo>
                <a:cubicBezTo>
                  <a:pt x="158" y="92"/>
                  <a:pt x="155" y="89"/>
                  <a:pt x="152" y="88"/>
                </a:cubicBezTo>
                <a:cubicBezTo>
                  <a:pt x="106" y="88"/>
                  <a:pt x="106" y="88"/>
                  <a:pt x="106" y="88"/>
                </a:cubicBezTo>
                <a:cubicBezTo>
                  <a:pt x="104" y="88"/>
                  <a:pt x="103" y="87"/>
                  <a:pt x="103" y="85"/>
                </a:cubicBezTo>
                <a:cubicBezTo>
                  <a:pt x="103" y="83"/>
                  <a:pt x="104" y="82"/>
                  <a:pt x="106" y="82"/>
                </a:cubicBezTo>
                <a:cubicBezTo>
                  <a:pt x="156" y="82"/>
                  <a:pt x="156" y="82"/>
                  <a:pt x="156" y="82"/>
                </a:cubicBezTo>
                <a:cubicBezTo>
                  <a:pt x="160" y="81"/>
                  <a:pt x="163" y="78"/>
                  <a:pt x="163" y="73"/>
                </a:cubicBezTo>
                <a:cubicBezTo>
                  <a:pt x="163" y="69"/>
                  <a:pt x="159" y="65"/>
                  <a:pt x="154" y="65"/>
                </a:cubicBezTo>
                <a:cubicBezTo>
                  <a:pt x="154" y="65"/>
                  <a:pt x="127" y="65"/>
                  <a:pt x="127" y="65"/>
                </a:cubicBezTo>
                <a:cubicBezTo>
                  <a:pt x="106" y="65"/>
                  <a:pt x="106" y="65"/>
                  <a:pt x="106" y="65"/>
                </a:cubicBezTo>
                <a:cubicBezTo>
                  <a:pt x="104" y="65"/>
                  <a:pt x="103" y="63"/>
                  <a:pt x="103" y="62"/>
                </a:cubicBezTo>
                <a:cubicBezTo>
                  <a:pt x="103" y="60"/>
                  <a:pt x="104" y="59"/>
                  <a:pt x="106" y="59"/>
                </a:cubicBezTo>
                <a:cubicBezTo>
                  <a:pt x="151" y="59"/>
                  <a:pt x="151" y="59"/>
                  <a:pt x="151" y="59"/>
                </a:cubicBezTo>
                <a:cubicBezTo>
                  <a:pt x="156" y="59"/>
                  <a:pt x="159" y="55"/>
                  <a:pt x="159" y="51"/>
                </a:cubicBezTo>
                <a:cubicBezTo>
                  <a:pt x="159" y="46"/>
                  <a:pt x="155" y="42"/>
                  <a:pt x="151" y="42"/>
                </a:cubicBezTo>
                <a:cubicBezTo>
                  <a:pt x="150" y="42"/>
                  <a:pt x="150" y="42"/>
                  <a:pt x="150" y="42"/>
                </a:cubicBezTo>
                <a:cubicBezTo>
                  <a:pt x="124" y="42"/>
                  <a:pt x="124" y="42"/>
                  <a:pt x="124" y="42"/>
                </a:cubicBezTo>
                <a:cubicBezTo>
                  <a:pt x="64" y="42"/>
                  <a:pt x="64" y="42"/>
                  <a:pt x="64" y="42"/>
                </a:cubicBezTo>
                <a:cubicBezTo>
                  <a:pt x="63" y="42"/>
                  <a:pt x="62" y="41"/>
                  <a:pt x="62" y="40"/>
                </a:cubicBezTo>
                <a:cubicBezTo>
                  <a:pt x="61" y="40"/>
                  <a:pt x="61" y="39"/>
                  <a:pt x="62" y="38"/>
                </a:cubicBezTo>
                <a:cubicBezTo>
                  <a:pt x="76" y="24"/>
                  <a:pt x="76" y="24"/>
                  <a:pt x="76" y="24"/>
                </a:cubicBezTo>
                <a:cubicBezTo>
                  <a:pt x="76" y="24"/>
                  <a:pt x="87" y="13"/>
                  <a:pt x="87" y="13"/>
                </a:cubicBezTo>
                <a:cubicBezTo>
                  <a:pt x="90" y="10"/>
                  <a:pt x="89" y="4"/>
                  <a:pt x="85" y="2"/>
                </a:cubicBezTo>
                <a:cubicBezTo>
                  <a:pt x="81" y="0"/>
                  <a:pt x="76" y="1"/>
                  <a:pt x="72" y="5"/>
                </a:cubicBez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39"/>
          <p:cNvSpPr>
            <a:spLocks/>
          </p:cNvSpPr>
          <p:nvPr/>
        </p:nvSpPr>
        <p:spPr bwMode="auto">
          <a:xfrm>
            <a:off x="7689850" y="5599113"/>
            <a:ext cx="61912" cy="201612"/>
          </a:xfrm>
          <a:custGeom>
            <a:avLst/>
            <a:gdLst>
              <a:gd name="T0" fmla="*/ 20 w 20"/>
              <a:gd name="T1" fmla="*/ 0 h 66"/>
              <a:gd name="T2" fmla="*/ 20 w 20"/>
              <a:gd name="T3" fmla="*/ 0 h 66"/>
              <a:gd name="T4" fmla="*/ 0 w 20"/>
              <a:gd name="T5" fmla="*/ 0 h 66"/>
              <a:gd name="T6" fmla="*/ 0 w 20"/>
              <a:gd name="T7" fmla="*/ 61 h 66"/>
              <a:gd name="T8" fmla="*/ 14 w 20"/>
              <a:gd name="T9" fmla="*/ 61 h 66"/>
              <a:gd name="T10" fmla="*/ 17 w 20"/>
              <a:gd name="T11" fmla="*/ 63 h 66"/>
              <a:gd name="T12" fmla="*/ 20 w 20"/>
              <a:gd name="T13" fmla="*/ 66 h 66"/>
              <a:gd name="T14" fmla="*/ 20 w 20"/>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6">
                <a:moveTo>
                  <a:pt x="20" y="0"/>
                </a:moveTo>
                <a:cubicBezTo>
                  <a:pt x="20" y="0"/>
                  <a:pt x="20" y="0"/>
                  <a:pt x="20" y="0"/>
                </a:cubicBezTo>
                <a:cubicBezTo>
                  <a:pt x="0" y="0"/>
                  <a:pt x="0" y="0"/>
                  <a:pt x="0" y="0"/>
                </a:cubicBezTo>
                <a:cubicBezTo>
                  <a:pt x="0" y="61"/>
                  <a:pt x="0" y="61"/>
                  <a:pt x="0" y="61"/>
                </a:cubicBezTo>
                <a:cubicBezTo>
                  <a:pt x="14" y="61"/>
                  <a:pt x="14" y="61"/>
                  <a:pt x="14" y="61"/>
                </a:cubicBezTo>
                <a:cubicBezTo>
                  <a:pt x="16" y="61"/>
                  <a:pt x="16" y="62"/>
                  <a:pt x="17" y="63"/>
                </a:cubicBezTo>
                <a:cubicBezTo>
                  <a:pt x="18" y="64"/>
                  <a:pt x="19" y="65"/>
                  <a:pt x="20" y="66"/>
                </a:cubicBezTo>
                <a:lnTo>
                  <a:pt x="2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40"/>
          <p:cNvSpPr>
            <a:spLocks/>
          </p:cNvSpPr>
          <p:nvPr/>
        </p:nvSpPr>
        <p:spPr bwMode="auto">
          <a:xfrm>
            <a:off x="7508875" y="5562600"/>
            <a:ext cx="220662" cy="261937"/>
          </a:xfrm>
          <a:custGeom>
            <a:avLst/>
            <a:gdLst>
              <a:gd name="T0" fmla="*/ 73 w 73"/>
              <a:gd name="T1" fmla="*/ 0 h 86"/>
              <a:gd name="T2" fmla="*/ 42 w 73"/>
              <a:gd name="T3" fmla="*/ 0 h 86"/>
              <a:gd name="T4" fmla="*/ 23 w 73"/>
              <a:gd name="T5" fmla="*/ 0 h 86"/>
              <a:gd name="T6" fmla="*/ 0 w 73"/>
              <a:gd name="T7" fmla="*/ 9 h 86"/>
              <a:gd name="T8" fmla="*/ 0 w 73"/>
              <a:gd name="T9" fmla="*/ 69 h 86"/>
              <a:gd name="T10" fmla="*/ 0 w 73"/>
              <a:gd name="T11" fmla="*/ 86 h 86"/>
              <a:gd name="T12" fmla="*/ 73 w 73"/>
              <a:gd name="T13" fmla="*/ 86 h 86"/>
              <a:gd name="T14" fmla="*/ 73 w 73"/>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6">
                <a:moveTo>
                  <a:pt x="73" y="0"/>
                </a:moveTo>
                <a:cubicBezTo>
                  <a:pt x="42" y="0"/>
                  <a:pt x="42" y="0"/>
                  <a:pt x="42" y="0"/>
                </a:cubicBezTo>
                <a:cubicBezTo>
                  <a:pt x="23" y="0"/>
                  <a:pt x="23" y="0"/>
                  <a:pt x="23" y="0"/>
                </a:cubicBezTo>
                <a:cubicBezTo>
                  <a:pt x="23" y="0"/>
                  <a:pt x="0" y="8"/>
                  <a:pt x="0" y="9"/>
                </a:cubicBezTo>
                <a:cubicBezTo>
                  <a:pt x="0" y="69"/>
                  <a:pt x="0" y="69"/>
                  <a:pt x="0" y="69"/>
                </a:cubicBezTo>
                <a:cubicBezTo>
                  <a:pt x="0" y="86"/>
                  <a:pt x="0" y="86"/>
                  <a:pt x="0" y="86"/>
                </a:cubicBezTo>
                <a:cubicBezTo>
                  <a:pt x="73" y="86"/>
                  <a:pt x="73" y="86"/>
                  <a:pt x="73" y="86"/>
                </a:cubicBezTo>
                <a:lnTo>
                  <a:pt x="7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41"/>
          <p:cNvSpPr>
            <a:spLocks noChangeArrowheads="1"/>
          </p:cNvSpPr>
          <p:nvPr/>
        </p:nvSpPr>
        <p:spPr bwMode="auto">
          <a:xfrm>
            <a:off x="7618413" y="5727700"/>
            <a:ext cx="47625" cy="492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42"/>
          <p:cNvSpPr>
            <a:spLocks/>
          </p:cNvSpPr>
          <p:nvPr/>
        </p:nvSpPr>
        <p:spPr bwMode="auto">
          <a:xfrm>
            <a:off x="7118350" y="5562600"/>
            <a:ext cx="150812" cy="238125"/>
          </a:xfrm>
          <a:custGeom>
            <a:avLst/>
            <a:gdLst>
              <a:gd name="T0" fmla="*/ 49 w 50"/>
              <a:gd name="T1" fmla="*/ 37 h 78"/>
              <a:gd name="T2" fmla="*/ 49 w 50"/>
              <a:gd name="T3" fmla="*/ 0 h 78"/>
              <a:gd name="T4" fmla="*/ 0 w 50"/>
              <a:gd name="T5" fmla="*/ 0 h 78"/>
              <a:gd name="T6" fmla="*/ 0 w 50"/>
              <a:gd name="T7" fmla="*/ 9 h 78"/>
              <a:gd name="T8" fmla="*/ 49 w 50"/>
              <a:gd name="T9" fmla="*/ 78 h 78"/>
              <a:gd name="T10" fmla="*/ 50 w 50"/>
              <a:gd name="T11" fmla="*/ 53 h 78"/>
              <a:gd name="T12" fmla="*/ 49 w 50"/>
              <a:gd name="T13" fmla="*/ 37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9" y="37"/>
                </a:moveTo>
                <a:cubicBezTo>
                  <a:pt x="49" y="0"/>
                  <a:pt x="49" y="0"/>
                  <a:pt x="49" y="0"/>
                </a:cubicBezTo>
                <a:cubicBezTo>
                  <a:pt x="0" y="0"/>
                  <a:pt x="0" y="0"/>
                  <a:pt x="0" y="0"/>
                </a:cubicBezTo>
                <a:cubicBezTo>
                  <a:pt x="0" y="9"/>
                  <a:pt x="0" y="9"/>
                  <a:pt x="0" y="9"/>
                </a:cubicBezTo>
                <a:cubicBezTo>
                  <a:pt x="3" y="39"/>
                  <a:pt x="22" y="65"/>
                  <a:pt x="49" y="78"/>
                </a:cubicBezTo>
                <a:cubicBezTo>
                  <a:pt x="50" y="53"/>
                  <a:pt x="50" y="53"/>
                  <a:pt x="50" y="53"/>
                </a:cubicBezTo>
                <a:lnTo>
                  <a:pt x="49" y="3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43"/>
          <p:cNvSpPr>
            <a:spLocks/>
          </p:cNvSpPr>
          <p:nvPr/>
        </p:nvSpPr>
        <p:spPr bwMode="auto">
          <a:xfrm>
            <a:off x="7269163" y="5562600"/>
            <a:ext cx="366712" cy="261937"/>
          </a:xfrm>
          <a:custGeom>
            <a:avLst/>
            <a:gdLst>
              <a:gd name="T0" fmla="*/ 117 w 121"/>
              <a:gd name="T1" fmla="*/ 17 h 86"/>
              <a:gd name="T2" fmla="*/ 116 w 121"/>
              <a:gd name="T3" fmla="*/ 17 h 86"/>
              <a:gd name="T4" fmla="*/ 104 w 121"/>
              <a:gd name="T5" fmla="*/ 2 h 86"/>
              <a:gd name="T6" fmla="*/ 102 w 121"/>
              <a:gd name="T7" fmla="*/ 0 h 86"/>
              <a:gd name="T8" fmla="*/ 0 w 121"/>
              <a:gd name="T9" fmla="*/ 0 h 86"/>
              <a:gd name="T10" fmla="*/ 0 w 121"/>
              <a:gd name="T11" fmla="*/ 37 h 86"/>
              <a:gd name="T12" fmla="*/ 0 w 121"/>
              <a:gd name="T13" fmla="*/ 53 h 86"/>
              <a:gd name="T14" fmla="*/ 0 w 121"/>
              <a:gd name="T15" fmla="*/ 78 h 86"/>
              <a:gd name="T16" fmla="*/ 13 w 121"/>
              <a:gd name="T17" fmla="*/ 83 h 86"/>
              <a:gd name="T18" fmla="*/ 13 w 121"/>
              <a:gd name="T19" fmla="*/ 48 h 86"/>
              <a:gd name="T20" fmla="*/ 15 w 121"/>
              <a:gd name="T21" fmla="*/ 46 h 86"/>
              <a:gd name="T22" fmla="*/ 17 w 121"/>
              <a:gd name="T23" fmla="*/ 48 h 86"/>
              <a:gd name="T24" fmla="*/ 17 w 121"/>
              <a:gd name="T25" fmla="*/ 84 h 86"/>
              <a:gd name="T26" fmla="*/ 30 w 121"/>
              <a:gd name="T27" fmla="*/ 86 h 86"/>
              <a:gd name="T28" fmla="*/ 33 w 121"/>
              <a:gd name="T29" fmla="*/ 86 h 86"/>
              <a:gd name="T30" fmla="*/ 33 w 121"/>
              <a:gd name="T31" fmla="*/ 51 h 86"/>
              <a:gd name="T32" fmla="*/ 36 w 121"/>
              <a:gd name="T33" fmla="*/ 48 h 86"/>
              <a:gd name="T34" fmla="*/ 39 w 121"/>
              <a:gd name="T35" fmla="*/ 51 h 86"/>
              <a:gd name="T36" fmla="*/ 39 w 121"/>
              <a:gd name="T37" fmla="*/ 86 h 86"/>
              <a:gd name="T38" fmla="*/ 41 w 121"/>
              <a:gd name="T39" fmla="*/ 86 h 86"/>
              <a:gd name="T40" fmla="*/ 57 w 121"/>
              <a:gd name="T41" fmla="*/ 86 h 86"/>
              <a:gd name="T42" fmla="*/ 57 w 121"/>
              <a:gd name="T43" fmla="*/ 50 h 86"/>
              <a:gd name="T44" fmla="*/ 59 w 121"/>
              <a:gd name="T45" fmla="*/ 48 h 86"/>
              <a:gd name="T46" fmla="*/ 62 w 121"/>
              <a:gd name="T47" fmla="*/ 50 h 86"/>
              <a:gd name="T48" fmla="*/ 62 w 121"/>
              <a:gd name="T49" fmla="*/ 86 h 86"/>
              <a:gd name="T50" fmla="*/ 79 w 121"/>
              <a:gd name="T51" fmla="*/ 86 h 86"/>
              <a:gd name="T52" fmla="*/ 79 w 121"/>
              <a:gd name="T53" fmla="*/ 69 h 86"/>
              <a:gd name="T54" fmla="*/ 79 w 121"/>
              <a:gd name="T55" fmla="*/ 9 h 86"/>
              <a:gd name="T56" fmla="*/ 81 w 121"/>
              <a:gd name="T57" fmla="*/ 6 h 86"/>
              <a:gd name="T58" fmla="*/ 83 w 121"/>
              <a:gd name="T59" fmla="*/ 6 h 86"/>
              <a:gd name="T60" fmla="*/ 97 w 121"/>
              <a:gd name="T61" fmla="*/ 20 h 86"/>
              <a:gd name="T62" fmla="*/ 107 w 121"/>
              <a:gd name="T63" fmla="*/ 31 h 86"/>
              <a:gd name="T64" fmla="*/ 108 w 121"/>
              <a:gd name="T65" fmla="*/ 31 h 86"/>
              <a:gd name="T66" fmla="*/ 119 w 121"/>
              <a:gd name="T67" fmla="*/ 29 h 86"/>
              <a:gd name="T68" fmla="*/ 117 w 121"/>
              <a:gd name="T69"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86">
                <a:moveTo>
                  <a:pt x="117" y="17"/>
                </a:moveTo>
                <a:cubicBezTo>
                  <a:pt x="116" y="17"/>
                  <a:pt x="116" y="17"/>
                  <a:pt x="116" y="17"/>
                </a:cubicBezTo>
                <a:cubicBezTo>
                  <a:pt x="104" y="2"/>
                  <a:pt x="104" y="2"/>
                  <a:pt x="104" y="2"/>
                </a:cubicBezTo>
                <a:cubicBezTo>
                  <a:pt x="102" y="0"/>
                  <a:pt x="102" y="0"/>
                  <a:pt x="102" y="0"/>
                </a:cubicBezTo>
                <a:cubicBezTo>
                  <a:pt x="0" y="0"/>
                  <a:pt x="0" y="0"/>
                  <a:pt x="0" y="0"/>
                </a:cubicBezTo>
                <a:cubicBezTo>
                  <a:pt x="0" y="37"/>
                  <a:pt x="0" y="37"/>
                  <a:pt x="0" y="37"/>
                </a:cubicBezTo>
                <a:cubicBezTo>
                  <a:pt x="0" y="53"/>
                  <a:pt x="0" y="53"/>
                  <a:pt x="0" y="53"/>
                </a:cubicBezTo>
                <a:cubicBezTo>
                  <a:pt x="0" y="78"/>
                  <a:pt x="0" y="78"/>
                  <a:pt x="0" y="78"/>
                </a:cubicBezTo>
                <a:cubicBezTo>
                  <a:pt x="4" y="80"/>
                  <a:pt x="8" y="81"/>
                  <a:pt x="13" y="83"/>
                </a:cubicBezTo>
                <a:cubicBezTo>
                  <a:pt x="13" y="82"/>
                  <a:pt x="13" y="48"/>
                  <a:pt x="13" y="48"/>
                </a:cubicBezTo>
                <a:cubicBezTo>
                  <a:pt x="13" y="47"/>
                  <a:pt x="14" y="46"/>
                  <a:pt x="15" y="46"/>
                </a:cubicBezTo>
                <a:cubicBezTo>
                  <a:pt x="16" y="46"/>
                  <a:pt x="17" y="47"/>
                  <a:pt x="17" y="48"/>
                </a:cubicBezTo>
                <a:cubicBezTo>
                  <a:pt x="17" y="84"/>
                  <a:pt x="17" y="84"/>
                  <a:pt x="17" y="84"/>
                </a:cubicBezTo>
                <a:cubicBezTo>
                  <a:pt x="21" y="85"/>
                  <a:pt x="25" y="85"/>
                  <a:pt x="30" y="86"/>
                </a:cubicBezTo>
                <a:cubicBezTo>
                  <a:pt x="33" y="86"/>
                  <a:pt x="33" y="86"/>
                  <a:pt x="33" y="86"/>
                </a:cubicBezTo>
                <a:cubicBezTo>
                  <a:pt x="33" y="51"/>
                  <a:pt x="33" y="51"/>
                  <a:pt x="33" y="51"/>
                </a:cubicBezTo>
                <a:cubicBezTo>
                  <a:pt x="33" y="49"/>
                  <a:pt x="35" y="48"/>
                  <a:pt x="36" y="48"/>
                </a:cubicBezTo>
                <a:cubicBezTo>
                  <a:pt x="38" y="48"/>
                  <a:pt x="39" y="49"/>
                  <a:pt x="39" y="51"/>
                </a:cubicBezTo>
                <a:cubicBezTo>
                  <a:pt x="39" y="86"/>
                  <a:pt x="39" y="86"/>
                  <a:pt x="39" y="86"/>
                </a:cubicBezTo>
                <a:cubicBezTo>
                  <a:pt x="41" y="86"/>
                  <a:pt x="41" y="86"/>
                  <a:pt x="41" y="86"/>
                </a:cubicBezTo>
                <a:cubicBezTo>
                  <a:pt x="57" y="86"/>
                  <a:pt x="57" y="86"/>
                  <a:pt x="57" y="86"/>
                </a:cubicBezTo>
                <a:cubicBezTo>
                  <a:pt x="57" y="50"/>
                  <a:pt x="57" y="50"/>
                  <a:pt x="57" y="50"/>
                </a:cubicBezTo>
                <a:cubicBezTo>
                  <a:pt x="57" y="49"/>
                  <a:pt x="58" y="48"/>
                  <a:pt x="59" y="48"/>
                </a:cubicBezTo>
                <a:cubicBezTo>
                  <a:pt x="61" y="48"/>
                  <a:pt x="62" y="49"/>
                  <a:pt x="62" y="50"/>
                </a:cubicBezTo>
                <a:cubicBezTo>
                  <a:pt x="62" y="86"/>
                  <a:pt x="62" y="86"/>
                  <a:pt x="62" y="86"/>
                </a:cubicBezTo>
                <a:cubicBezTo>
                  <a:pt x="79" y="86"/>
                  <a:pt x="79" y="86"/>
                  <a:pt x="79" y="86"/>
                </a:cubicBezTo>
                <a:cubicBezTo>
                  <a:pt x="79" y="69"/>
                  <a:pt x="79" y="69"/>
                  <a:pt x="79" y="69"/>
                </a:cubicBezTo>
                <a:cubicBezTo>
                  <a:pt x="79" y="9"/>
                  <a:pt x="79" y="9"/>
                  <a:pt x="79" y="9"/>
                </a:cubicBezTo>
                <a:cubicBezTo>
                  <a:pt x="79" y="8"/>
                  <a:pt x="80" y="7"/>
                  <a:pt x="81" y="6"/>
                </a:cubicBezTo>
                <a:cubicBezTo>
                  <a:pt x="82" y="6"/>
                  <a:pt x="83" y="6"/>
                  <a:pt x="83" y="6"/>
                </a:cubicBezTo>
                <a:cubicBezTo>
                  <a:pt x="97" y="20"/>
                  <a:pt x="97" y="20"/>
                  <a:pt x="97" y="20"/>
                </a:cubicBezTo>
                <a:cubicBezTo>
                  <a:pt x="107" y="31"/>
                  <a:pt x="107" y="31"/>
                  <a:pt x="107" y="31"/>
                </a:cubicBezTo>
                <a:cubicBezTo>
                  <a:pt x="108" y="31"/>
                  <a:pt x="108" y="31"/>
                  <a:pt x="108" y="31"/>
                </a:cubicBezTo>
                <a:cubicBezTo>
                  <a:pt x="111" y="34"/>
                  <a:pt x="117" y="34"/>
                  <a:pt x="119" y="29"/>
                </a:cubicBezTo>
                <a:cubicBezTo>
                  <a:pt x="121" y="25"/>
                  <a:pt x="120" y="21"/>
                  <a:pt x="117" y="17"/>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44"/>
          <p:cNvSpPr>
            <a:spLocks/>
          </p:cNvSpPr>
          <p:nvPr/>
        </p:nvSpPr>
        <p:spPr bwMode="auto">
          <a:xfrm>
            <a:off x="7245350" y="5395913"/>
            <a:ext cx="366712" cy="495300"/>
          </a:xfrm>
          <a:custGeom>
            <a:avLst/>
            <a:gdLst>
              <a:gd name="T0" fmla="*/ 117 w 121"/>
              <a:gd name="T1" fmla="*/ 72 h 163"/>
              <a:gd name="T2" fmla="*/ 116 w 121"/>
              <a:gd name="T3" fmla="*/ 72 h 163"/>
              <a:gd name="T4" fmla="*/ 104 w 121"/>
              <a:gd name="T5" fmla="*/ 57 h 163"/>
              <a:gd name="T6" fmla="*/ 72 w 121"/>
              <a:gd name="T7" fmla="*/ 22 h 163"/>
              <a:gd name="T8" fmla="*/ 71 w 121"/>
              <a:gd name="T9" fmla="*/ 20 h 163"/>
              <a:gd name="T10" fmla="*/ 71 w 121"/>
              <a:gd name="T11" fmla="*/ 0 h 163"/>
              <a:gd name="T12" fmla="*/ 10 w 121"/>
              <a:gd name="T13" fmla="*/ 0 h 163"/>
              <a:gd name="T14" fmla="*/ 10 w 121"/>
              <a:gd name="T15" fmla="*/ 14 h 163"/>
              <a:gd name="T16" fmla="*/ 8 w 121"/>
              <a:gd name="T17" fmla="*/ 17 h 163"/>
              <a:gd name="T18" fmla="*/ 0 w 121"/>
              <a:gd name="T19" fmla="*/ 40 h 163"/>
              <a:gd name="T20" fmla="*/ 0 w 121"/>
              <a:gd name="T21" fmla="*/ 41 h 163"/>
              <a:gd name="T22" fmla="*/ 0 w 121"/>
              <a:gd name="T23" fmla="*/ 92 h 163"/>
              <a:gd name="T24" fmla="*/ 0 w 121"/>
              <a:gd name="T25" fmla="*/ 108 h 163"/>
              <a:gd name="T26" fmla="*/ 0 w 121"/>
              <a:gd name="T27" fmla="*/ 136 h 163"/>
              <a:gd name="T28" fmla="*/ 6 w 121"/>
              <a:gd name="T29" fmla="*/ 143 h 163"/>
              <a:gd name="T30" fmla="*/ 13 w 121"/>
              <a:gd name="T31" fmla="*/ 136 h 163"/>
              <a:gd name="T32" fmla="*/ 13 w 121"/>
              <a:gd name="T33" fmla="*/ 103 h 163"/>
              <a:gd name="T34" fmla="*/ 15 w 121"/>
              <a:gd name="T35" fmla="*/ 101 h 163"/>
              <a:gd name="T36" fmla="*/ 17 w 121"/>
              <a:gd name="T37" fmla="*/ 103 h 163"/>
              <a:gd name="T38" fmla="*/ 17 w 121"/>
              <a:gd name="T39" fmla="*/ 110 h 163"/>
              <a:gd name="T40" fmla="*/ 17 w 121"/>
              <a:gd name="T41" fmla="*/ 149 h 163"/>
              <a:gd name="T42" fmla="*/ 25 w 121"/>
              <a:gd name="T43" fmla="*/ 157 h 163"/>
              <a:gd name="T44" fmla="*/ 33 w 121"/>
              <a:gd name="T45" fmla="*/ 151 h 163"/>
              <a:gd name="T46" fmla="*/ 33 w 121"/>
              <a:gd name="T47" fmla="*/ 106 h 163"/>
              <a:gd name="T48" fmla="*/ 36 w 121"/>
              <a:gd name="T49" fmla="*/ 103 h 163"/>
              <a:gd name="T50" fmla="*/ 39 w 121"/>
              <a:gd name="T51" fmla="*/ 106 h 163"/>
              <a:gd name="T52" fmla="*/ 39 w 121"/>
              <a:gd name="T53" fmla="*/ 155 h 163"/>
              <a:gd name="T54" fmla="*/ 48 w 121"/>
              <a:gd name="T55" fmla="*/ 163 h 163"/>
              <a:gd name="T56" fmla="*/ 57 w 121"/>
              <a:gd name="T57" fmla="*/ 154 h 163"/>
              <a:gd name="T58" fmla="*/ 57 w 121"/>
              <a:gd name="T59" fmla="*/ 126 h 163"/>
              <a:gd name="T60" fmla="*/ 57 w 121"/>
              <a:gd name="T61" fmla="*/ 105 h 163"/>
              <a:gd name="T62" fmla="*/ 59 w 121"/>
              <a:gd name="T63" fmla="*/ 103 h 163"/>
              <a:gd name="T64" fmla="*/ 62 w 121"/>
              <a:gd name="T65" fmla="*/ 105 h 163"/>
              <a:gd name="T66" fmla="*/ 62 w 121"/>
              <a:gd name="T67" fmla="*/ 151 h 163"/>
              <a:gd name="T68" fmla="*/ 71 w 121"/>
              <a:gd name="T69" fmla="*/ 159 h 163"/>
              <a:gd name="T70" fmla="*/ 79 w 121"/>
              <a:gd name="T71" fmla="*/ 150 h 163"/>
              <a:gd name="T72" fmla="*/ 79 w 121"/>
              <a:gd name="T73" fmla="*/ 150 h 163"/>
              <a:gd name="T74" fmla="*/ 79 w 121"/>
              <a:gd name="T75" fmla="*/ 124 h 163"/>
              <a:gd name="T76" fmla="*/ 79 w 121"/>
              <a:gd name="T77" fmla="*/ 64 h 163"/>
              <a:gd name="T78" fmla="*/ 81 w 121"/>
              <a:gd name="T79" fmla="*/ 61 h 163"/>
              <a:gd name="T80" fmla="*/ 83 w 121"/>
              <a:gd name="T81" fmla="*/ 61 h 163"/>
              <a:gd name="T82" fmla="*/ 97 w 121"/>
              <a:gd name="T83" fmla="*/ 75 h 163"/>
              <a:gd name="T84" fmla="*/ 108 w 121"/>
              <a:gd name="T85" fmla="*/ 86 h 163"/>
              <a:gd name="T86" fmla="*/ 119 w 121"/>
              <a:gd name="T87" fmla="*/ 84 h 163"/>
              <a:gd name="T88" fmla="*/ 117 w 121"/>
              <a:gd name="T89" fmla="*/ 7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63">
                <a:moveTo>
                  <a:pt x="117" y="72"/>
                </a:moveTo>
                <a:cubicBezTo>
                  <a:pt x="116" y="72"/>
                  <a:pt x="116" y="72"/>
                  <a:pt x="116" y="72"/>
                </a:cubicBezTo>
                <a:cubicBezTo>
                  <a:pt x="104" y="57"/>
                  <a:pt x="104" y="57"/>
                  <a:pt x="104" y="57"/>
                </a:cubicBezTo>
                <a:cubicBezTo>
                  <a:pt x="72" y="22"/>
                  <a:pt x="72" y="22"/>
                  <a:pt x="72" y="22"/>
                </a:cubicBezTo>
                <a:cubicBezTo>
                  <a:pt x="72" y="21"/>
                  <a:pt x="71" y="21"/>
                  <a:pt x="71" y="20"/>
                </a:cubicBezTo>
                <a:cubicBezTo>
                  <a:pt x="71" y="0"/>
                  <a:pt x="71" y="0"/>
                  <a:pt x="71" y="0"/>
                </a:cubicBezTo>
                <a:cubicBezTo>
                  <a:pt x="10" y="0"/>
                  <a:pt x="10" y="0"/>
                  <a:pt x="10" y="0"/>
                </a:cubicBezTo>
                <a:cubicBezTo>
                  <a:pt x="10" y="14"/>
                  <a:pt x="10" y="14"/>
                  <a:pt x="10" y="14"/>
                </a:cubicBezTo>
                <a:cubicBezTo>
                  <a:pt x="10" y="16"/>
                  <a:pt x="9" y="16"/>
                  <a:pt x="8" y="17"/>
                </a:cubicBezTo>
                <a:cubicBezTo>
                  <a:pt x="2" y="24"/>
                  <a:pt x="0" y="36"/>
                  <a:pt x="0" y="40"/>
                </a:cubicBezTo>
                <a:cubicBezTo>
                  <a:pt x="0" y="40"/>
                  <a:pt x="0" y="40"/>
                  <a:pt x="0" y="41"/>
                </a:cubicBezTo>
                <a:cubicBezTo>
                  <a:pt x="0" y="92"/>
                  <a:pt x="0" y="92"/>
                  <a:pt x="0" y="92"/>
                </a:cubicBezTo>
                <a:cubicBezTo>
                  <a:pt x="0" y="108"/>
                  <a:pt x="0" y="108"/>
                  <a:pt x="0" y="108"/>
                </a:cubicBezTo>
                <a:cubicBezTo>
                  <a:pt x="0" y="108"/>
                  <a:pt x="0" y="136"/>
                  <a:pt x="0" y="136"/>
                </a:cubicBezTo>
                <a:cubicBezTo>
                  <a:pt x="0" y="140"/>
                  <a:pt x="2" y="143"/>
                  <a:pt x="6" y="143"/>
                </a:cubicBezTo>
                <a:cubicBezTo>
                  <a:pt x="9" y="143"/>
                  <a:pt x="12" y="140"/>
                  <a:pt x="13" y="136"/>
                </a:cubicBezTo>
                <a:cubicBezTo>
                  <a:pt x="13" y="103"/>
                  <a:pt x="13" y="103"/>
                  <a:pt x="13" y="103"/>
                </a:cubicBezTo>
                <a:cubicBezTo>
                  <a:pt x="13" y="102"/>
                  <a:pt x="14" y="101"/>
                  <a:pt x="15" y="101"/>
                </a:cubicBezTo>
                <a:cubicBezTo>
                  <a:pt x="16" y="101"/>
                  <a:pt x="17" y="102"/>
                  <a:pt x="17" y="103"/>
                </a:cubicBezTo>
                <a:cubicBezTo>
                  <a:pt x="17" y="110"/>
                  <a:pt x="17" y="110"/>
                  <a:pt x="17" y="110"/>
                </a:cubicBezTo>
                <a:cubicBezTo>
                  <a:pt x="17" y="110"/>
                  <a:pt x="17" y="149"/>
                  <a:pt x="17" y="149"/>
                </a:cubicBezTo>
                <a:cubicBezTo>
                  <a:pt x="17" y="154"/>
                  <a:pt x="21" y="157"/>
                  <a:pt x="25" y="157"/>
                </a:cubicBezTo>
                <a:cubicBezTo>
                  <a:pt x="29" y="157"/>
                  <a:pt x="32" y="155"/>
                  <a:pt x="33" y="151"/>
                </a:cubicBezTo>
                <a:cubicBezTo>
                  <a:pt x="33" y="106"/>
                  <a:pt x="33" y="106"/>
                  <a:pt x="33" y="106"/>
                </a:cubicBezTo>
                <a:cubicBezTo>
                  <a:pt x="33" y="104"/>
                  <a:pt x="35" y="103"/>
                  <a:pt x="36" y="103"/>
                </a:cubicBezTo>
                <a:cubicBezTo>
                  <a:pt x="38" y="103"/>
                  <a:pt x="39" y="104"/>
                  <a:pt x="39" y="106"/>
                </a:cubicBezTo>
                <a:cubicBezTo>
                  <a:pt x="39" y="155"/>
                  <a:pt x="39" y="155"/>
                  <a:pt x="39" y="155"/>
                </a:cubicBezTo>
                <a:cubicBezTo>
                  <a:pt x="40" y="160"/>
                  <a:pt x="43" y="163"/>
                  <a:pt x="48" y="163"/>
                </a:cubicBezTo>
                <a:cubicBezTo>
                  <a:pt x="53" y="163"/>
                  <a:pt x="56" y="159"/>
                  <a:pt x="57" y="154"/>
                </a:cubicBezTo>
                <a:cubicBezTo>
                  <a:pt x="57" y="154"/>
                  <a:pt x="57" y="126"/>
                  <a:pt x="57" y="126"/>
                </a:cubicBezTo>
                <a:cubicBezTo>
                  <a:pt x="57" y="105"/>
                  <a:pt x="57" y="105"/>
                  <a:pt x="57" y="105"/>
                </a:cubicBezTo>
                <a:cubicBezTo>
                  <a:pt x="57" y="104"/>
                  <a:pt x="58" y="103"/>
                  <a:pt x="59" y="103"/>
                </a:cubicBezTo>
                <a:cubicBezTo>
                  <a:pt x="61" y="103"/>
                  <a:pt x="62" y="104"/>
                  <a:pt x="62" y="105"/>
                </a:cubicBezTo>
                <a:cubicBezTo>
                  <a:pt x="62" y="151"/>
                  <a:pt x="62" y="151"/>
                  <a:pt x="62" y="151"/>
                </a:cubicBezTo>
                <a:cubicBezTo>
                  <a:pt x="62" y="155"/>
                  <a:pt x="66" y="159"/>
                  <a:pt x="71" y="159"/>
                </a:cubicBezTo>
                <a:cubicBezTo>
                  <a:pt x="75" y="159"/>
                  <a:pt x="79" y="155"/>
                  <a:pt x="79" y="150"/>
                </a:cubicBezTo>
                <a:cubicBezTo>
                  <a:pt x="79" y="150"/>
                  <a:pt x="79" y="150"/>
                  <a:pt x="79" y="150"/>
                </a:cubicBezTo>
                <a:cubicBezTo>
                  <a:pt x="79" y="124"/>
                  <a:pt x="79" y="124"/>
                  <a:pt x="79" y="124"/>
                </a:cubicBezTo>
                <a:cubicBezTo>
                  <a:pt x="79" y="64"/>
                  <a:pt x="79" y="64"/>
                  <a:pt x="79" y="64"/>
                </a:cubicBezTo>
                <a:cubicBezTo>
                  <a:pt x="79" y="63"/>
                  <a:pt x="80" y="62"/>
                  <a:pt x="81" y="61"/>
                </a:cubicBezTo>
                <a:cubicBezTo>
                  <a:pt x="82" y="61"/>
                  <a:pt x="83" y="61"/>
                  <a:pt x="83" y="61"/>
                </a:cubicBezTo>
                <a:cubicBezTo>
                  <a:pt x="97" y="75"/>
                  <a:pt x="97" y="75"/>
                  <a:pt x="97" y="75"/>
                </a:cubicBezTo>
                <a:cubicBezTo>
                  <a:pt x="97" y="75"/>
                  <a:pt x="108" y="86"/>
                  <a:pt x="108" y="86"/>
                </a:cubicBezTo>
                <a:cubicBezTo>
                  <a:pt x="111" y="89"/>
                  <a:pt x="117" y="89"/>
                  <a:pt x="119" y="84"/>
                </a:cubicBezTo>
                <a:cubicBezTo>
                  <a:pt x="121" y="80"/>
                  <a:pt x="120" y="76"/>
                  <a:pt x="117" y="72"/>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45"/>
          <p:cNvSpPr>
            <a:spLocks/>
          </p:cNvSpPr>
          <p:nvPr/>
        </p:nvSpPr>
        <p:spPr bwMode="auto">
          <a:xfrm>
            <a:off x="7262813" y="5395913"/>
            <a:ext cx="196850" cy="60325"/>
          </a:xfrm>
          <a:custGeom>
            <a:avLst/>
            <a:gdLst>
              <a:gd name="T0" fmla="*/ 65 w 65"/>
              <a:gd name="T1" fmla="*/ 20 h 20"/>
              <a:gd name="T2" fmla="*/ 65 w 65"/>
              <a:gd name="T3" fmla="*/ 20 h 20"/>
              <a:gd name="T4" fmla="*/ 65 w 65"/>
              <a:gd name="T5" fmla="*/ 0 h 20"/>
              <a:gd name="T6" fmla="*/ 4 w 65"/>
              <a:gd name="T7" fmla="*/ 0 h 20"/>
              <a:gd name="T8" fmla="*/ 4 w 65"/>
              <a:gd name="T9" fmla="*/ 14 h 20"/>
              <a:gd name="T10" fmla="*/ 2 w 65"/>
              <a:gd name="T11" fmla="*/ 17 h 20"/>
              <a:gd name="T12" fmla="*/ 0 w 65"/>
              <a:gd name="T13" fmla="*/ 20 h 20"/>
              <a:gd name="T14" fmla="*/ 65 w 6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0">
                <a:moveTo>
                  <a:pt x="65" y="20"/>
                </a:moveTo>
                <a:cubicBezTo>
                  <a:pt x="65" y="20"/>
                  <a:pt x="65" y="20"/>
                  <a:pt x="65" y="20"/>
                </a:cubicBezTo>
                <a:cubicBezTo>
                  <a:pt x="65" y="0"/>
                  <a:pt x="65" y="0"/>
                  <a:pt x="65" y="0"/>
                </a:cubicBezTo>
                <a:cubicBezTo>
                  <a:pt x="4" y="0"/>
                  <a:pt x="4" y="0"/>
                  <a:pt x="4" y="0"/>
                </a:cubicBezTo>
                <a:cubicBezTo>
                  <a:pt x="4" y="14"/>
                  <a:pt x="4" y="14"/>
                  <a:pt x="4" y="14"/>
                </a:cubicBezTo>
                <a:cubicBezTo>
                  <a:pt x="4" y="16"/>
                  <a:pt x="3" y="16"/>
                  <a:pt x="2" y="17"/>
                </a:cubicBezTo>
                <a:cubicBezTo>
                  <a:pt x="1" y="18"/>
                  <a:pt x="0" y="19"/>
                  <a:pt x="0" y="20"/>
                </a:cubicBezTo>
                <a:lnTo>
                  <a:pt x="65" y="2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6"/>
          <p:cNvSpPr>
            <a:spLocks/>
          </p:cNvSpPr>
          <p:nvPr/>
        </p:nvSpPr>
        <p:spPr bwMode="auto">
          <a:xfrm>
            <a:off x="7229475" y="5207000"/>
            <a:ext cx="258762" cy="222250"/>
          </a:xfrm>
          <a:custGeom>
            <a:avLst/>
            <a:gdLst>
              <a:gd name="T0" fmla="*/ 85 w 85"/>
              <a:gd name="T1" fmla="*/ 73 h 73"/>
              <a:gd name="T2" fmla="*/ 85 w 85"/>
              <a:gd name="T3" fmla="*/ 42 h 73"/>
              <a:gd name="T4" fmla="*/ 85 w 85"/>
              <a:gd name="T5" fmla="*/ 23 h 73"/>
              <a:gd name="T6" fmla="*/ 77 w 85"/>
              <a:gd name="T7" fmla="*/ 0 h 73"/>
              <a:gd name="T8" fmla="*/ 17 w 85"/>
              <a:gd name="T9" fmla="*/ 0 h 73"/>
              <a:gd name="T10" fmla="*/ 0 w 85"/>
              <a:gd name="T11" fmla="*/ 0 h 73"/>
              <a:gd name="T12" fmla="*/ 0 w 85"/>
              <a:gd name="T13" fmla="*/ 73 h 73"/>
              <a:gd name="T14" fmla="*/ 85 w 85"/>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73">
                <a:moveTo>
                  <a:pt x="85" y="73"/>
                </a:moveTo>
                <a:cubicBezTo>
                  <a:pt x="85" y="42"/>
                  <a:pt x="85" y="42"/>
                  <a:pt x="85" y="42"/>
                </a:cubicBezTo>
                <a:cubicBezTo>
                  <a:pt x="85" y="23"/>
                  <a:pt x="85" y="23"/>
                  <a:pt x="85" y="23"/>
                </a:cubicBezTo>
                <a:cubicBezTo>
                  <a:pt x="85" y="23"/>
                  <a:pt x="78" y="0"/>
                  <a:pt x="77" y="0"/>
                </a:cubicBezTo>
                <a:cubicBezTo>
                  <a:pt x="17" y="0"/>
                  <a:pt x="17" y="0"/>
                  <a:pt x="17" y="0"/>
                </a:cubicBezTo>
                <a:cubicBezTo>
                  <a:pt x="0" y="0"/>
                  <a:pt x="0" y="0"/>
                  <a:pt x="0" y="0"/>
                </a:cubicBezTo>
                <a:cubicBezTo>
                  <a:pt x="0" y="73"/>
                  <a:pt x="0" y="73"/>
                  <a:pt x="0" y="73"/>
                </a:cubicBezTo>
                <a:lnTo>
                  <a:pt x="85" y="73"/>
                </a:ln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Oval 47"/>
          <p:cNvSpPr>
            <a:spLocks noChangeArrowheads="1"/>
          </p:cNvSpPr>
          <p:nvPr/>
        </p:nvSpPr>
        <p:spPr bwMode="auto">
          <a:xfrm>
            <a:off x="7278688" y="5316538"/>
            <a:ext cx="46037" cy="492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8"/>
          <p:cNvSpPr>
            <a:spLocks/>
          </p:cNvSpPr>
          <p:nvPr/>
        </p:nvSpPr>
        <p:spPr bwMode="auto">
          <a:xfrm>
            <a:off x="7254875" y="4814888"/>
            <a:ext cx="233362" cy="152400"/>
          </a:xfrm>
          <a:custGeom>
            <a:avLst/>
            <a:gdLst>
              <a:gd name="T0" fmla="*/ 41 w 77"/>
              <a:gd name="T1" fmla="*/ 50 h 50"/>
              <a:gd name="T2" fmla="*/ 77 w 77"/>
              <a:gd name="T3" fmla="*/ 50 h 50"/>
              <a:gd name="T4" fmla="*/ 77 w 77"/>
              <a:gd name="T5" fmla="*/ 0 h 50"/>
              <a:gd name="T6" fmla="*/ 69 w 77"/>
              <a:gd name="T7" fmla="*/ 0 h 50"/>
              <a:gd name="T8" fmla="*/ 0 w 77"/>
              <a:gd name="T9" fmla="*/ 49 h 50"/>
              <a:gd name="T10" fmla="*/ 24 w 77"/>
              <a:gd name="T11" fmla="*/ 50 h 50"/>
              <a:gd name="T12" fmla="*/ 41 w 77"/>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77" h="50">
                <a:moveTo>
                  <a:pt x="41" y="50"/>
                </a:moveTo>
                <a:cubicBezTo>
                  <a:pt x="77" y="50"/>
                  <a:pt x="77" y="50"/>
                  <a:pt x="77" y="50"/>
                </a:cubicBezTo>
                <a:cubicBezTo>
                  <a:pt x="77" y="0"/>
                  <a:pt x="77" y="0"/>
                  <a:pt x="77" y="0"/>
                </a:cubicBezTo>
                <a:cubicBezTo>
                  <a:pt x="69" y="0"/>
                  <a:pt x="69" y="0"/>
                  <a:pt x="69" y="0"/>
                </a:cubicBezTo>
                <a:cubicBezTo>
                  <a:pt x="38" y="3"/>
                  <a:pt x="12" y="23"/>
                  <a:pt x="0" y="49"/>
                </a:cubicBezTo>
                <a:cubicBezTo>
                  <a:pt x="24" y="50"/>
                  <a:pt x="24" y="50"/>
                  <a:pt x="24" y="50"/>
                </a:cubicBezTo>
                <a:lnTo>
                  <a:pt x="41"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49"/>
          <p:cNvSpPr>
            <a:spLocks/>
          </p:cNvSpPr>
          <p:nvPr/>
        </p:nvSpPr>
        <p:spPr bwMode="auto">
          <a:xfrm>
            <a:off x="7229475" y="4967288"/>
            <a:ext cx="258762" cy="368300"/>
          </a:xfrm>
          <a:custGeom>
            <a:avLst/>
            <a:gdLst>
              <a:gd name="T0" fmla="*/ 69 w 85"/>
              <a:gd name="T1" fmla="*/ 117 h 121"/>
              <a:gd name="T2" fmla="*/ 69 w 85"/>
              <a:gd name="T3" fmla="*/ 116 h 121"/>
              <a:gd name="T4" fmla="*/ 83 w 85"/>
              <a:gd name="T5" fmla="*/ 104 h 121"/>
              <a:gd name="T6" fmla="*/ 85 w 85"/>
              <a:gd name="T7" fmla="*/ 102 h 121"/>
              <a:gd name="T8" fmla="*/ 85 w 85"/>
              <a:gd name="T9" fmla="*/ 0 h 121"/>
              <a:gd name="T10" fmla="*/ 49 w 85"/>
              <a:gd name="T11" fmla="*/ 0 h 121"/>
              <a:gd name="T12" fmla="*/ 32 w 85"/>
              <a:gd name="T13" fmla="*/ 0 h 121"/>
              <a:gd name="T14" fmla="*/ 8 w 85"/>
              <a:gd name="T15" fmla="*/ 0 h 121"/>
              <a:gd name="T16" fmla="*/ 3 w 85"/>
              <a:gd name="T17" fmla="*/ 13 h 121"/>
              <a:gd name="T18" fmla="*/ 38 w 85"/>
              <a:gd name="T19" fmla="*/ 13 h 121"/>
              <a:gd name="T20" fmla="*/ 40 w 85"/>
              <a:gd name="T21" fmla="*/ 15 h 121"/>
              <a:gd name="T22" fmla="*/ 38 w 85"/>
              <a:gd name="T23" fmla="*/ 17 h 121"/>
              <a:gd name="T24" fmla="*/ 2 w 85"/>
              <a:gd name="T25" fmla="*/ 17 h 121"/>
              <a:gd name="T26" fmla="*/ 0 w 85"/>
              <a:gd name="T27" fmla="*/ 30 h 121"/>
              <a:gd name="T28" fmla="*/ 0 w 85"/>
              <a:gd name="T29" fmla="*/ 33 h 121"/>
              <a:gd name="T30" fmla="*/ 35 w 85"/>
              <a:gd name="T31" fmla="*/ 33 h 121"/>
              <a:gd name="T32" fmla="*/ 38 w 85"/>
              <a:gd name="T33" fmla="*/ 36 h 121"/>
              <a:gd name="T34" fmla="*/ 35 w 85"/>
              <a:gd name="T35" fmla="*/ 39 h 121"/>
              <a:gd name="T36" fmla="*/ 0 w 85"/>
              <a:gd name="T37" fmla="*/ 39 h 121"/>
              <a:gd name="T38" fmla="*/ 0 w 85"/>
              <a:gd name="T39" fmla="*/ 41 h 121"/>
              <a:gd name="T40" fmla="*/ 0 w 85"/>
              <a:gd name="T41" fmla="*/ 57 h 121"/>
              <a:gd name="T42" fmla="*/ 35 w 85"/>
              <a:gd name="T43" fmla="*/ 57 h 121"/>
              <a:gd name="T44" fmla="*/ 38 w 85"/>
              <a:gd name="T45" fmla="*/ 59 h 121"/>
              <a:gd name="T46" fmla="*/ 35 w 85"/>
              <a:gd name="T47" fmla="*/ 62 h 121"/>
              <a:gd name="T48" fmla="*/ 0 w 85"/>
              <a:gd name="T49" fmla="*/ 62 h 121"/>
              <a:gd name="T50" fmla="*/ 0 w 85"/>
              <a:gd name="T51" fmla="*/ 79 h 121"/>
              <a:gd name="T52" fmla="*/ 17 w 85"/>
              <a:gd name="T53" fmla="*/ 79 h 121"/>
              <a:gd name="T54" fmla="*/ 77 w 85"/>
              <a:gd name="T55" fmla="*/ 79 h 121"/>
              <a:gd name="T56" fmla="*/ 79 w 85"/>
              <a:gd name="T57" fmla="*/ 81 h 121"/>
              <a:gd name="T58" fmla="*/ 79 w 85"/>
              <a:gd name="T59" fmla="*/ 83 h 121"/>
              <a:gd name="T60" fmla="*/ 65 w 85"/>
              <a:gd name="T61" fmla="*/ 97 h 121"/>
              <a:gd name="T62" fmla="*/ 54 w 85"/>
              <a:gd name="T63" fmla="*/ 107 h 121"/>
              <a:gd name="T64" fmla="*/ 54 w 85"/>
              <a:gd name="T65" fmla="*/ 108 h 121"/>
              <a:gd name="T66" fmla="*/ 56 w 85"/>
              <a:gd name="T67" fmla="*/ 119 h 121"/>
              <a:gd name="T68" fmla="*/ 69 w 85"/>
              <a:gd name="T69" fmla="*/ 1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121">
                <a:moveTo>
                  <a:pt x="69" y="117"/>
                </a:moveTo>
                <a:cubicBezTo>
                  <a:pt x="69" y="116"/>
                  <a:pt x="69" y="116"/>
                  <a:pt x="69" y="116"/>
                </a:cubicBezTo>
                <a:cubicBezTo>
                  <a:pt x="83" y="104"/>
                  <a:pt x="83" y="104"/>
                  <a:pt x="83" y="104"/>
                </a:cubicBezTo>
                <a:cubicBezTo>
                  <a:pt x="85" y="102"/>
                  <a:pt x="85" y="102"/>
                  <a:pt x="85" y="102"/>
                </a:cubicBezTo>
                <a:cubicBezTo>
                  <a:pt x="85" y="0"/>
                  <a:pt x="85" y="0"/>
                  <a:pt x="85" y="0"/>
                </a:cubicBezTo>
                <a:cubicBezTo>
                  <a:pt x="49" y="0"/>
                  <a:pt x="49" y="0"/>
                  <a:pt x="49" y="0"/>
                </a:cubicBezTo>
                <a:cubicBezTo>
                  <a:pt x="32" y="0"/>
                  <a:pt x="32" y="0"/>
                  <a:pt x="32" y="0"/>
                </a:cubicBezTo>
                <a:cubicBezTo>
                  <a:pt x="8" y="0"/>
                  <a:pt x="8" y="0"/>
                  <a:pt x="8" y="0"/>
                </a:cubicBezTo>
                <a:cubicBezTo>
                  <a:pt x="6" y="4"/>
                  <a:pt x="4" y="8"/>
                  <a:pt x="3" y="13"/>
                </a:cubicBezTo>
                <a:cubicBezTo>
                  <a:pt x="3" y="13"/>
                  <a:pt x="38" y="13"/>
                  <a:pt x="38" y="13"/>
                </a:cubicBezTo>
                <a:cubicBezTo>
                  <a:pt x="39" y="13"/>
                  <a:pt x="40" y="14"/>
                  <a:pt x="40" y="15"/>
                </a:cubicBezTo>
                <a:cubicBezTo>
                  <a:pt x="40" y="16"/>
                  <a:pt x="39" y="17"/>
                  <a:pt x="38" y="17"/>
                </a:cubicBezTo>
                <a:cubicBezTo>
                  <a:pt x="2" y="17"/>
                  <a:pt x="2" y="17"/>
                  <a:pt x="2" y="17"/>
                </a:cubicBezTo>
                <a:cubicBezTo>
                  <a:pt x="1" y="21"/>
                  <a:pt x="0" y="26"/>
                  <a:pt x="0" y="30"/>
                </a:cubicBezTo>
                <a:cubicBezTo>
                  <a:pt x="0" y="33"/>
                  <a:pt x="0" y="33"/>
                  <a:pt x="0" y="33"/>
                </a:cubicBezTo>
                <a:cubicBezTo>
                  <a:pt x="35" y="33"/>
                  <a:pt x="35" y="33"/>
                  <a:pt x="35" y="33"/>
                </a:cubicBezTo>
                <a:cubicBezTo>
                  <a:pt x="36" y="33"/>
                  <a:pt x="38" y="35"/>
                  <a:pt x="38" y="36"/>
                </a:cubicBezTo>
                <a:cubicBezTo>
                  <a:pt x="38" y="38"/>
                  <a:pt x="36" y="39"/>
                  <a:pt x="35" y="39"/>
                </a:cubicBezTo>
                <a:cubicBezTo>
                  <a:pt x="0" y="39"/>
                  <a:pt x="0" y="39"/>
                  <a:pt x="0" y="39"/>
                </a:cubicBezTo>
                <a:cubicBezTo>
                  <a:pt x="0" y="41"/>
                  <a:pt x="0" y="41"/>
                  <a:pt x="0" y="41"/>
                </a:cubicBezTo>
                <a:cubicBezTo>
                  <a:pt x="0" y="57"/>
                  <a:pt x="0" y="57"/>
                  <a:pt x="0" y="57"/>
                </a:cubicBezTo>
                <a:cubicBezTo>
                  <a:pt x="35" y="57"/>
                  <a:pt x="35" y="57"/>
                  <a:pt x="35" y="57"/>
                </a:cubicBezTo>
                <a:cubicBezTo>
                  <a:pt x="37" y="57"/>
                  <a:pt x="38" y="58"/>
                  <a:pt x="38" y="59"/>
                </a:cubicBezTo>
                <a:cubicBezTo>
                  <a:pt x="38" y="61"/>
                  <a:pt x="37" y="62"/>
                  <a:pt x="35" y="62"/>
                </a:cubicBezTo>
                <a:cubicBezTo>
                  <a:pt x="0" y="62"/>
                  <a:pt x="0" y="62"/>
                  <a:pt x="0" y="62"/>
                </a:cubicBezTo>
                <a:cubicBezTo>
                  <a:pt x="0" y="79"/>
                  <a:pt x="0" y="79"/>
                  <a:pt x="0" y="79"/>
                </a:cubicBezTo>
                <a:cubicBezTo>
                  <a:pt x="17" y="79"/>
                  <a:pt x="17" y="79"/>
                  <a:pt x="17" y="79"/>
                </a:cubicBezTo>
                <a:cubicBezTo>
                  <a:pt x="77" y="79"/>
                  <a:pt x="77" y="79"/>
                  <a:pt x="77" y="79"/>
                </a:cubicBezTo>
                <a:cubicBezTo>
                  <a:pt x="78" y="79"/>
                  <a:pt x="79" y="80"/>
                  <a:pt x="79" y="81"/>
                </a:cubicBezTo>
                <a:cubicBezTo>
                  <a:pt x="80" y="82"/>
                  <a:pt x="80" y="83"/>
                  <a:pt x="79" y="83"/>
                </a:cubicBezTo>
                <a:cubicBezTo>
                  <a:pt x="65" y="97"/>
                  <a:pt x="65" y="97"/>
                  <a:pt x="65" y="97"/>
                </a:cubicBezTo>
                <a:cubicBezTo>
                  <a:pt x="54" y="107"/>
                  <a:pt x="54" y="107"/>
                  <a:pt x="54" y="107"/>
                </a:cubicBezTo>
                <a:cubicBezTo>
                  <a:pt x="54" y="108"/>
                  <a:pt x="54" y="108"/>
                  <a:pt x="54" y="108"/>
                </a:cubicBezTo>
                <a:cubicBezTo>
                  <a:pt x="51" y="111"/>
                  <a:pt x="52" y="117"/>
                  <a:pt x="56" y="119"/>
                </a:cubicBezTo>
                <a:cubicBezTo>
                  <a:pt x="60" y="121"/>
                  <a:pt x="65" y="120"/>
                  <a:pt x="69" y="117"/>
                </a:cubicBezTo>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0"/>
          <p:cNvSpPr>
            <a:spLocks/>
          </p:cNvSpPr>
          <p:nvPr/>
        </p:nvSpPr>
        <p:spPr bwMode="auto">
          <a:xfrm>
            <a:off x="7162800" y="4941888"/>
            <a:ext cx="460375" cy="368300"/>
          </a:xfrm>
          <a:custGeom>
            <a:avLst/>
            <a:gdLst>
              <a:gd name="T0" fmla="*/ 152 w 152"/>
              <a:gd name="T1" fmla="*/ 10 h 121"/>
              <a:gd name="T2" fmla="*/ 148 w 152"/>
              <a:gd name="T3" fmla="*/ 10 h 121"/>
              <a:gd name="T4" fmla="*/ 146 w 152"/>
              <a:gd name="T5" fmla="*/ 8 h 121"/>
              <a:gd name="T6" fmla="*/ 122 w 152"/>
              <a:gd name="T7" fmla="*/ 0 h 121"/>
              <a:gd name="T8" fmla="*/ 122 w 152"/>
              <a:gd name="T9" fmla="*/ 0 h 121"/>
              <a:gd name="T10" fmla="*/ 71 w 152"/>
              <a:gd name="T11" fmla="*/ 0 h 121"/>
              <a:gd name="T12" fmla="*/ 54 w 152"/>
              <a:gd name="T13" fmla="*/ 0 h 121"/>
              <a:gd name="T14" fmla="*/ 27 w 152"/>
              <a:gd name="T15" fmla="*/ 0 h 121"/>
              <a:gd name="T16" fmla="*/ 20 w 152"/>
              <a:gd name="T17" fmla="*/ 6 h 121"/>
              <a:gd name="T18" fmla="*/ 26 w 152"/>
              <a:gd name="T19" fmla="*/ 13 h 121"/>
              <a:gd name="T20" fmla="*/ 60 w 152"/>
              <a:gd name="T21" fmla="*/ 13 h 121"/>
              <a:gd name="T22" fmla="*/ 62 w 152"/>
              <a:gd name="T23" fmla="*/ 15 h 121"/>
              <a:gd name="T24" fmla="*/ 60 w 152"/>
              <a:gd name="T25" fmla="*/ 17 h 121"/>
              <a:gd name="T26" fmla="*/ 53 w 152"/>
              <a:gd name="T27" fmla="*/ 17 h 121"/>
              <a:gd name="T28" fmla="*/ 14 w 152"/>
              <a:gd name="T29" fmla="*/ 17 h 121"/>
              <a:gd name="T30" fmla="*/ 5 w 152"/>
              <a:gd name="T31" fmla="*/ 26 h 121"/>
              <a:gd name="T32" fmla="*/ 11 w 152"/>
              <a:gd name="T33" fmla="*/ 33 h 121"/>
              <a:gd name="T34" fmla="*/ 57 w 152"/>
              <a:gd name="T35" fmla="*/ 33 h 121"/>
              <a:gd name="T36" fmla="*/ 60 w 152"/>
              <a:gd name="T37" fmla="*/ 36 h 121"/>
              <a:gd name="T38" fmla="*/ 57 w 152"/>
              <a:gd name="T39" fmla="*/ 39 h 121"/>
              <a:gd name="T40" fmla="*/ 7 w 152"/>
              <a:gd name="T41" fmla="*/ 39 h 121"/>
              <a:gd name="T42" fmla="*/ 0 w 152"/>
              <a:gd name="T43" fmla="*/ 48 h 121"/>
              <a:gd name="T44" fmla="*/ 8 w 152"/>
              <a:gd name="T45" fmla="*/ 57 h 121"/>
              <a:gd name="T46" fmla="*/ 36 w 152"/>
              <a:gd name="T47" fmla="*/ 57 h 121"/>
              <a:gd name="T48" fmla="*/ 57 w 152"/>
              <a:gd name="T49" fmla="*/ 57 h 121"/>
              <a:gd name="T50" fmla="*/ 60 w 152"/>
              <a:gd name="T51" fmla="*/ 59 h 121"/>
              <a:gd name="T52" fmla="*/ 57 w 152"/>
              <a:gd name="T53" fmla="*/ 62 h 121"/>
              <a:gd name="T54" fmla="*/ 12 w 152"/>
              <a:gd name="T55" fmla="*/ 62 h 121"/>
              <a:gd name="T56" fmla="*/ 4 w 152"/>
              <a:gd name="T57" fmla="*/ 71 h 121"/>
              <a:gd name="T58" fmla="*/ 12 w 152"/>
              <a:gd name="T59" fmla="*/ 79 h 121"/>
              <a:gd name="T60" fmla="*/ 13 w 152"/>
              <a:gd name="T61" fmla="*/ 79 h 121"/>
              <a:gd name="T62" fmla="*/ 39 w 152"/>
              <a:gd name="T63" fmla="*/ 79 h 121"/>
              <a:gd name="T64" fmla="*/ 99 w 152"/>
              <a:gd name="T65" fmla="*/ 79 h 121"/>
              <a:gd name="T66" fmla="*/ 101 w 152"/>
              <a:gd name="T67" fmla="*/ 81 h 121"/>
              <a:gd name="T68" fmla="*/ 101 w 152"/>
              <a:gd name="T69" fmla="*/ 84 h 121"/>
              <a:gd name="T70" fmla="*/ 87 w 152"/>
              <a:gd name="T71" fmla="*/ 97 h 121"/>
              <a:gd name="T72" fmla="*/ 76 w 152"/>
              <a:gd name="T73" fmla="*/ 108 h 121"/>
              <a:gd name="T74" fmla="*/ 78 w 152"/>
              <a:gd name="T75" fmla="*/ 119 h 121"/>
              <a:gd name="T76" fmla="*/ 91 w 152"/>
              <a:gd name="T77" fmla="*/ 117 h 121"/>
              <a:gd name="T78" fmla="*/ 91 w 152"/>
              <a:gd name="T79" fmla="*/ 116 h 121"/>
              <a:gd name="T80" fmla="*/ 105 w 152"/>
              <a:gd name="T81" fmla="*/ 104 h 121"/>
              <a:gd name="T82" fmla="*/ 141 w 152"/>
              <a:gd name="T83" fmla="*/ 72 h 121"/>
              <a:gd name="T84" fmla="*/ 143 w 152"/>
              <a:gd name="T85" fmla="*/ 71 h 121"/>
              <a:gd name="T86" fmla="*/ 152 w 152"/>
              <a:gd name="T87" fmla="*/ 71 h 121"/>
              <a:gd name="T88" fmla="*/ 152 w 152"/>
              <a:gd name="T89"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121">
                <a:moveTo>
                  <a:pt x="152" y="10"/>
                </a:moveTo>
                <a:cubicBezTo>
                  <a:pt x="148" y="10"/>
                  <a:pt x="148" y="10"/>
                  <a:pt x="148" y="10"/>
                </a:cubicBezTo>
                <a:cubicBezTo>
                  <a:pt x="147" y="10"/>
                  <a:pt x="147" y="9"/>
                  <a:pt x="146" y="8"/>
                </a:cubicBezTo>
                <a:cubicBezTo>
                  <a:pt x="139" y="2"/>
                  <a:pt x="127" y="0"/>
                  <a:pt x="122" y="0"/>
                </a:cubicBezTo>
                <a:cubicBezTo>
                  <a:pt x="122" y="0"/>
                  <a:pt x="122" y="0"/>
                  <a:pt x="122" y="0"/>
                </a:cubicBezTo>
                <a:cubicBezTo>
                  <a:pt x="71" y="0"/>
                  <a:pt x="71" y="0"/>
                  <a:pt x="71" y="0"/>
                </a:cubicBezTo>
                <a:cubicBezTo>
                  <a:pt x="54" y="0"/>
                  <a:pt x="54" y="0"/>
                  <a:pt x="54" y="0"/>
                </a:cubicBezTo>
                <a:cubicBezTo>
                  <a:pt x="54" y="0"/>
                  <a:pt x="27" y="0"/>
                  <a:pt x="27" y="0"/>
                </a:cubicBezTo>
                <a:cubicBezTo>
                  <a:pt x="23" y="0"/>
                  <a:pt x="20" y="2"/>
                  <a:pt x="20" y="6"/>
                </a:cubicBezTo>
                <a:cubicBezTo>
                  <a:pt x="20" y="9"/>
                  <a:pt x="23" y="12"/>
                  <a:pt x="26" y="13"/>
                </a:cubicBezTo>
                <a:cubicBezTo>
                  <a:pt x="60" y="13"/>
                  <a:pt x="60" y="13"/>
                  <a:pt x="60" y="13"/>
                </a:cubicBezTo>
                <a:cubicBezTo>
                  <a:pt x="61" y="13"/>
                  <a:pt x="62" y="14"/>
                  <a:pt x="62" y="15"/>
                </a:cubicBezTo>
                <a:cubicBezTo>
                  <a:pt x="62" y="16"/>
                  <a:pt x="61" y="17"/>
                  <a:pt x="60" y="17"/>
                </a:cubicBezTo>
                <a:cubicBezTo>
                  <a:pt x="53" y="17"/>
                  <a:pt x="53" y="17"/>
                  <a:pt x="53" y="17"/>
                </a:cubicBezTo>
                <a:cubicBezTo>
                  <a:pt x="53" y="17"/>
                  <a:pt x="14" y="17"/>
                  <a:pt x="14" y="17"/>
                </a:cubicBezTo>
                <a:cubicBezTo>
                  <a:pt x="9" y="17"/>
                  <a:pt x="5" y="21"/>
                  <a:pt x="5" y="26"/>
                </a:cubicBezTo>
                <a:cubicBezTo>
                  <a:pt x="5" y="29"/>
                  <a:pt x="8" y="32"/>
                  <a:pt x="11" y="33"/>
                </a:cubicBezTo>
                <a:cubicBezTo>
                  <a:pt x="57" y="33"/>
                  <a:pt x="57" y="33"/>
                  <a:pt x="57" y="33"/>
                </a:cubicBezTo>
                <a:cubicBezTo>
                  <a:pt x="58" y="33"/>
                  <a:pt x="60" y="35"/>
                  <a:pt x="60" y="36"/>
                </a:cubicBezTo>
                <a:cubicBezTo>
                  <a:pt x="60" y="38"/>
                  <a:pt x="58" y="39"/>
                  <a:pt x="57" y="39"/>
                </a:cubicBezTo>
                <a:cubicBezTo>
                  <a:pt x="7" y="39"/>
                  <a:pt x="7" y="39"/>
                  <a:pt x="7" y="39"/>
                </a:cubicBezTo>
                <a:cubicBezTo>
                  <a:pt x="3" y="40"/>
                  <a:pt x="0" y="44"/>
                  <a:pt x="0" y="48"/>
                </a:cubicBezTo>
                <a:cubicBezTo>
                  <a:pt x="0" y="53"/>
                  <a:pt x="4" y="56"/>
                  <a:pt x="8" y="57"/>
                </a:cubicBezTo>
                <a:cubicBezTo>
                  <a:pt x="9" y="57"/>
                  <a:pt x="36" y="57"/>
                  <a:pt x="36" y="57"/>
                </a:cubicBezTo>
                <a:cubicBezTo>
                  <a:pt x="57" y="57"/>
                  <a:pt x="57" y="57"/>
                  <a:pt x="57" y="57"/>
                </a:cubicBezTo>
                <a:cubicBezTo>
                  <a:pt x="59" y="57"/>
                  <a:pt x="60" y="58"/>
                  <a:pt x="60" y="59"/>
                </a:cubicBezTo>
                <a:cubicBezTo>
                  <a:pt x="60" y="61"/>
                  <a:pt x="59" y="62"/>
                  <a:pt x="57" y="62"/>
                </a:cubicBezTo>
                <a:cubicBezTo>
                  <a:pt x="12" y="62"/>
                  <a:pt x="12" y="62"/>
                  <a:pt x="12" y="62"/>
                </a:cubicBezTo>
                <a:cubicBezTo>
                  <a:pt x="7" y="62"/>
                  <a:pt x="4" y="66"/>
                  <a:pt x="4" y="71"/>
                </a:cubicBezTo>
                <a:cubicBezTo>
                  <a:pt x="4" y="75"/>
                  <a:pt x="7" y="79"/>
                  <a:pt x="12" y="79"/>
                </a:cubicBezTo>
                <a:cubicBezTo>
                  <a:pt x="12" y="79"/>
                  <a:pt x="13" y="79"/>
                  <a:pt x="13" y="79"/>
                </a:cubicBezTo>
                <a:cubicBezTo>
                  <a:pt x="39" y="79"/>
                  <a:pt x="39" y="79"/>
                  <a:pt x="39" y="79"/>
                </a:cubicBezTo>
                <a:cubicBezTo>
                  <a:pt x="99" y="79"/>
                  <a:pt x="99" y="79"/>
                  <a:pt x="99" y="79"/>
                </a:cubicBezTo>
                <a:cubicBezTo>
                  <a:pt x="100" y="79"/>
                  <a:pt x="101" y="80"/>
                  <a:pt x="101" y="81"/>
                </a:cubicBezTo>
                <a:cubicBezTo>
                  <a:pt x="102" y="82"/>
                  <a:pt x="102" y="83"/>
                  <a:pt x="101" y="84"/>
                </a:cubicBezTo>
                <a:cubicBezTo>
                  <a:pt x="87" y="97"/>
                  <a:pt x="87" y="97"/>
                  <a:pt x="87" y="97"/>
                </a:cubicBezTo>
                <a:cubicBezTo>
                  <a:pt x="87" y="97"/>
                  <a:pt x="76" y="108"/>
                  <a:pt x="76" y="108"/>
                </a:cubicBezTo>
                <a:cubicBezTo>
                  <a:pt x="73" y="111"/>
                  <a:pt x="74" y="117"/>
                  <a:pt x="78" y="119"/>
                </a:cubicBezTo>
                <a:cubicBezTo>
                  <a:pt x="82" y="121"/>
                  <a:pt x="87" y="120"/>
                  <a:pt x="91" y="117"/>
                </a:cubicBezTo>
                <a:cubicBezTo>
                  <a:pt x="91" y="116"/>
                  <a:pt x="91" y="116"/>
                  <a:pt x="91" y="116"/>
                </a:cubicBezTo>
                <a:cubicBezTo>
                  <a:pt x="105" y="104"/>
                  <a:pt x="105" y="104"/>
                  <a:pt x="105" y="104"/>
                </a:cubicBezTo>
                <a:cubicBezTo>
                  <a:pt x="141" y="72"/>
                  <a:pt x="141" y="72"/>
                  <a:pt x="141" y="72"/>
                </a:cubicBezTo>
                <a:cubicBezTo>
                  <a:pt x="141" y="72"/>
                  <a:pt x="142" y="71"/>
                  <a:pt x="143" y="71"/>
                </a:cubicBezTo>
                <a:cubicBezTo>
                  <a:pt x="152" y="71"/>
                  <a:pt x="152" y="71"/>
                  <a:pt x="152" y="71"/>
                </a:cubicBezTo>
                <a:lnTo>
                  <a:pt x="152" y="1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51"/>
          <p:cNvSpPr>
            <a:spLocks/>
          </p:cNvSpPr>
          <p:nvPr/>
        </p:nvSpPr>
        <p:spPr bwMode="auto">
          <a:xfrm>
            <a:off x="7596188" y="4960938"/>
            <a:ext cx="26987" cy="196850"/>
          </a:xfrm>
          <a:custGeom>
            <a:avLst/>
            <a:gdLst>
              <a:gd name="T0" fmla="*/ 9 w 9"/>
              <a:gd name="T1" fmla="*/ 4 h 65"/>
              <a:gd name="T2" fmla="*/ 5 w 9"/>
              <a:gd name="T3" fmla="*/ 4 h 65"/>
              <a:gd name="T4" fmla="*/ 3 w 9"/>
              <a:gd name="T5" fmla="*/ 2 h 65"/>
              <a:gd name="T6" fmla="*/ 0 w 9"/>
              <a:gd name="T7" fmla="*/ 0 h 65"/>
              <a:gd name="T8" fmla="*/ 0 w 9"/>
              <a:gd name="T9" fmla="*/ 65 h 65"/>
              <a:gd name="T10" fmla="*/ 0 w 9"/>
              <a:gd name="T11" fmla="*/ 65 h 65"/>
              <a:gd name="T12" fmla="*/ 9 w 9"/>
              <a:gd name="T13" fmla="*/ 65 h 65"/>
              <a:gd name="T14" fmla="*/ 9 w 9"/>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5">
                <a:moveTo>
                  <a:pt x="9" y="4"/>
                </a:moveTo>
                <a:cubicBezTo>
                  <a:pt x="5" y="4"/>
                  <a:pt x="5" y="4"/>
                  <a:pt x="5" y="4"/>
                </a:cubicBezTo>
                <a:cubicBezTo>
                  <a:pt x="4" y="4"/>
                  <a:pt x="4" y="3"/>
                  <a:pt x="3" y="2"/>
                </a:cubicBezTo>
                <a:cubicBezTo>
                  <a:pt x="2" y="1"/>
                  <a:pt x="1" y="0"/>
                  <a:pt x="0" y="0"/>
                </a:cubicBezTo>
                <a:cubicBezTo>
                  <a:pt x="0" y="65"/>
                  <a:pt x="0" y="65"/>
                  <a:pt x="0" y="65"/>
                </a:cubicBezTo>
                <a:cubicBezTo>
                  <a:pt x="0" y="65"/>
                  <a:pt x="0" y="65"/>
                  <a:pt x="0" y="65"/>
                </a:cubicBezTo>
                <a:cubicBezTo>
                  <a:pt x="9" y="65"/>
                  <a:pt x="9" y="65"/>
                  <a:pt x="9" y="65"/>
                </a:cubicBezTo>
                <a:lnTo>
                  <a:pt x="9"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6"/>
          <p:cNvSpPr>
            <a:spLocks noEditPoints="1"/>
          </p:cNvSpPr>
          <p:nvPr/>
        </p:nvSpPr>
        <p:spPr bwMode="auto">
          <a:xfrm>
            <a:off x="5116513" y="4910138"/>
            <a:ext cx="714375" cy="933450"/>
          </a:xfrm>
          <a:custGeom>
            <a:avLst/>
            <a:gdLst>
              <a:gd name="T0" fmla="*/ 146 w 236"/>
              <a:gd name="T1" fmla="*/ 126 h 307"/>
              <a:gd name="T2" fmla="*/ 233 w 236"/>
              <a:gd name="T3" fmla="*/ 72 h 307"/>
              <a:gd name="T4" fmla="*/ 236 w 236"/>
              <a:gd name="T5" fmla="*/ 76 h 307"/>
              <a:gd name="T6" fmla="*/ 151 w 236"/>
              <a:gd name="T7" fmla="*/ 135 h 307"/>
              <a:gd name="T8" fmla="*/ 137 w 236"/>
              <a:gd name="T9" fmla="*/ 150 h 307"/>
              <a:gd name="T10" fmla="*/ 93 w 236"/>
              <a:gd name="T11" fmla="*/ 148 h 307"/>
              <a:gd name="T12" fmla="*/ 91 w 236"/>
              <a:gd name="T13" fmla="*/ 124 h 307"/>
              <a:gd name="T14" fmla="*/ 90 w 236"/>
              <a:gd name="T15" fmla="*/ 197 h 307"/>
              <a:gd name="T16" fmla="*/ 87 w 236"/>
              <a:gd name="T17" fmla="*/ 197 h 307"/>
              <a:gd name="T18" fmla="*/ 85 w 236"/>
              <a:gd name="T19" fmla="*/ 242 h 307"/>
              <a:gd name="T20" fmla="*/ 83 w 236"/>
              <a:gd name="T21" fmla="*/ 300 h 307"/>
              <a:gd name="T22" fmla="*/ 80 w 236"/>
              <a:gd name="T23" fmla="*/ 307 h 307"/>
              <a:gd name="T24" fmla="*/ 56 w 236"/>
              <a:gd name="T25" fmla="*/ 307 h 307"/>
              <a:gd name="T26" fmla="*/ 53 w 236"/>
              <a:gd name="T27" fmla="*/ 300 h 307"/>
              <a:gd name="T28" fmla="*/ 52 w 236"/>
              <a:gd name="T29" fmla="*/ 219 h 307"/>
              <a:gd name="T30" fmla="*/ 47 w 236"/>
              <a:gd name="T31" fmla="*/ 300 h 307"/>
              <a:gd name="T32" fmla="*/ 43 w 236"/>
              <a:gd name="T33" fmla="*/ 307 h 307"/>
              <a:gd name="T34" fmla="*/ 20 w 236"/>
              <a:gd name="T35" fmla="*/ 307 h 307"/>
              <a:gd name="T36" fmla="*/ 17 w 236"/>
              <a:gd name="T37" fmla="*/ 300 h 307"/>
              <a:gd name="T38" fmla="*/ 18 w 236"/>
              <a:gd name="T39" fmla="*/ 200 h 307"/>
              <a:gd name="T40" fmla="*/ 14 w 236"/>
              <a:gd name="T41" fmla="*/ 200 h 307"/>
              <a:gd name="T42" fmla="*/ 4 w 236"/>
              <a:gd name="T43" fmla="*/ 193 h 307"/>
              <a:gd name="T44" fmla="*/ 0 w 236"/>
              <a:gd name="T45" fmla="*/ 113 h 307"/>
              <a:gd name="T46" fmla="*/ 32 w 236"/>
              <a:gd name="T47" fmla="*/ 68 h 307"/>
              <a:gd name="T48" fmla="*/ 38 w 236"/>
              <a:gd name="T49" fmla="*/ 68 h 307"/>
              <a:gd name="T50" fmla="*/ 62 w 236"/>
              <a:gd name="T51" fmla="*/ 104 h 307"/>
              <a:gd name="T52" fmla="*/ 59 w 236"/>
              <a:gd name="T53" fmla="*/ 82 h 307"/>
              <a:gd name="T54" fmla="*/ 54 w 236"/>
              <a:gd name="T55" fmla="*/ 73 h 307"/>
              <a:gd name="T56" fmla="*/ 54 w 236"/>
              <a:gd name="T57" fmla="*/ 72 h 307"/>
              <a:gd name="T58" fmla="*/ 63 w 236"/>
              <a:gd name="T59" fmla="*/ 71 h 307"/>
              <a:gd name="T60" fmla="*/ 65 w 236"/>
              <a:gd name="T61" fmla="*/ 72 h 307"/>
              <a:gd name="T62" fmla="*/ 67 w 236"/>
              <a:gd name="T63" fmla="*/ 80 h 307"/>
              <a:gd name="T64" fmla="*/ 72 w 236"/>
              <a:gd name="T65" fmla="*/ 90 h 307"/>
              <a:gd name="T66" fmla="*/ 75 w 236"/>
              <a:gd name="T67" fmla="*/ 101 h 307"/>
              <a:gd name="T68" fmla="*/ 76 w 236"/>
              <a:gd name="T69" fmla="*/ 76 h 307"/>
              <a:gd name="T70" fmla="*/ 103 w 236"/>
              <a:gd name="T71" fmla="*/ 122 h 307"/>
              <a:gd name="T72" fmla="*/ 139 w 236"/>
              <a:gd name="T73" fmla="*/ 124 h 307"/>
              <a:gd name="T74" fmla="*/ 146 w 236"/>
              <a:gd name="T75" fmla="*/ 126 h 307"/>
              <a:gd name="T76" fmla="*/ 78 w 236"/>
              <a:gd name="T77" fmla="*/ 20 h 307"/>
              <a:gd name="T78" fmla="*/ 51 w 236"/>
              <a:gd name="T79" fmla="*/ 0 h 307"/>
              <a:gd name="T80" fmla="*/ 25 w 236"/>
              <a:gd name="T81" fmla="*/ 20 h 307"/>
              <a:gd name="T82" fmla="*/ 31 w 236"/>
              <a:gd name="T83" fmla="*/ 51 h 307"/>
              <a:gd name="T84" fmla="*/ 50 w 236"/>
              <a:gd name="T85" fmla="*/ 64 h 307"/>
              <a:gd name="T86" fmla="*/ 59 w 236"/>
              <a:gd name="T87" fmla="*/ 64 h 307"/>
              <a:gd name="T88" fmla="*/ 76 w 236"/>
              <a:gd name="T89" fmla="*/ 51 h 307"/>
              <a:gd name="T90" fmla="*/ 78 w 236"/>
              <a:gd name="T91" fmla="*/ 2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307">
                <a:moveTo>
                  <a:pt x="146" y="126"/>
                </a:moveTo>
                <a:cubicBezTo>
                  <a:pt x="233" y="72"/>
                  <a:pt x="233" y="72"/>
                  <a:pt x="233" y="72"/>
                </a:cubicBezTo>
                <a:cubicBezTo>
                  <a:pt x="236" y="76"/>
                  <a:pt x="236" y="76"/>
                  <a:pt x="236" y="76"/>
                </a:cubicBezTo>
                <a:cubicBezTo>
                  <a:pt x="151" y="135"/>
                  <a:pt x="151" y="135"/>
                  <a:pt x="151" y="135"/>
                </a:cubicBezTo>
                <a:cubicBezTo>
                  <a:pt x="152" y="142"/>
                  <a:pt x="148" y="150"/>
                  <a:pt x="137" y="150"/>
                </a:cubicBezTo>
                <a:cubicBezTo>
                  <a:pt x="93" y="148"/>
                  <a:pt x="93" y="148"/>
                  <a:pt x="93" y="148"/>
                </a:cubicBezTo>
                <a:cubicBezTo>
                  <a:pt x="91" y="124"/>
                  <a:pt x="91" y="124"/>
                  <a:pt x="91" y="124"/>
                </a:cubicBezTo>
                <a:cubicBezTo>
                  <a:pt x="91" y="147"/>
                  <a:pt x="90" y="174"/>
                  <a:pt x="90" y="197"/>
                </a:cubicBezTo>
                <a:cubicBezTo>
                  <a:pt x="87" y="197"/>
                  <a:pt x="87" y="197"/>
                  <a:pt x="87" y="197"/>
                </a:cubicBezTo>
                <a:cubicBezTo>
                  <a:pt x="85" y="242"/>
                  <a:pt x="85" y="242"/>
                  <a:pt x="85" y="242"/>
                </a:cubicBezTo>
                <a:cubicBezTo>
                  <a:pt x="83" y="300"/>
                  <a:pt x="83" y="300"/>
                  <a:pt x="83" y="300"/>
                </a:cubicBezTo>
                <a:cubicBezTo>
                  <a:pt x="83" y="304"/>
                  <a:pt x="82" y="307"/>
                  <a:pt x="80" y="307"/>
                </a:cubicBezTo>
                <a:cubicBezTo>
                  <a:pt x="56" y="307"/>
                  <a:pt x="56" y="307"/>
                  <a:pt x="56" y="307"/>
                </a:cubicBezTo>
                <a:cubicBezTo>
                  <a:pt x="55" y="307"/>
                  <a:pt x="53" y="304"/>
                  <a:pt x="53" y="300"/>
                </a:cubicBezTo>
                <a:cubicBezTo>
                  <a:pt x="52" y="219"/>
                  <a:pt x="52" y="219"/>
                  <a:pt x="52" y="219"/>
                </a:cubicBezTo>
                <a:cubicBezTo>
                  <a:pt x="47" y="300"/>
                  <a:pt x="47" y="300"/>
                  <a:pt x="47" y="300"/>
                </a:cubicBezTo>
                <a:cubicBezTo>
                  <a:pt x="46" y="304"/>
                  <a:pt x="45" y="307"/>
                  <a:pt x="43" y="307"/>
                </a:cubicBezTo>
                <a:cubicBezTo>
                  <a:pt x="20" y="307"/>
                  <a:pt x="20" y="307"/>
                  <a:pt x="20" y="307"/>
                </a:cubicBezTo>
                <a:cubicBezTo>
                  <a:pt x="18" y="307"/>
                  <a:pt x="17" y="304"/>
                  <a:pt x="17" y="300"/>
                </a:cubicBezTo>
                <a:cubicBezTo>
                  <a:pt x="18" y="200"/>
                  <a:pt x="18" y="200"/>
                  <a:pt x="18" y="200"/>
                </a:cubicBezTo>
                <a:cubicBezTo>
                  <a:pt x="14" y="200"/>
                  <a:pt x="14" y="200"/>
                  <a:pt x="14" y="200"/>
                </a:cubicBezTo>
                <a:cubicBezTo>
                  <a:pt x="8" y="200"/>
                  <a:pt x="4" y="198"/>
                  <a:pt x="4" y="193"/>
                </a:cubicBezTo>
                <a:cubicBezTo>
                  <a:pt x="0" y="113"/>
                  <a:pt x="0" y="113"/>
                  <a:pt x="0" y="113"/>
                </a:cubicBezTo>
                <a:cubicBezTo>
                  <a:pt x="0" y="94"/>
                  <a:pt x="10" y="70"/>
                  <a:pt x="32" y="68"/>
                </a:cubicBezTo>
                <a:cubicBezTo>
                  <a:pt x="34" y="68"/>
                  <a:pt x="36" y="68"/>
                  <a:pt x="38" y="68"/>
                </a:cubicBezTo>
                <a:cubicBezTo>
                  <a:pt x="47" y="78"/>
                  <a:pt x="55" y="92"/>
                  <a:pt x="62" y="104"/>
                </a:cubicBezTo>
                <a:cubicBezTo>
                  <a:pt x="62" y="96"/>
                  <a:pt x="60" y="89"/>
                  <a:pt x="59" y="82"/>
                </a:cubicBezTo>
                <a:cubicBezTo>
                  <a:pt x="59" y="82"/>
                  <a:pt x="55" y="75"/>
                  <a:pt x="54" y="73"/>
                </a:cubicBezTo>
                <a:cubicBezTo>
                  <a:pt x="54" y="72"/>
                  <a:pt x="54" y="72"/>
                  <a:pt x="54" y="72"/>
                </a:cubicBezTo>
                <a:cubicBezTo>
                  <a:pt x="57" y="71"/>
                  <a:pt x="60" y="72"/>
                  <a:pt x="63" y="71"/>
                </a:cubicBezTo>
                <a:cubicBezTo>
                  <a:pt x="64" y="70"/>
                  <a:pt x="64" y="71"/>
                  <a:pt x="65" y="72"/>
                </a:cubicBezTo>
                <a:cubicBezTo>
                  <a:pt x="66" y="73"/>
                  <a:pt x="67" y="79"/>
                  <a:pt x="67" y="80"/>
                </a:cubicBezTo>
                <a:cubicBezTo>
                  <a:pt x="69" y="83"/>
                  <a:pt x="71" y="87"/>
                  <a:pt x="72" y="90"/>
                </a:cubicBezTo>
                <a:cubicBezTo>
                  <a:pt x="73" y="94"/>
                  <a:pt x="74" y="97"/>
                  <a:pt x="75" y="101"/>
                </a:cubicBezTo>
                <a:cubicBezTo>
                  <a:pt x="76" y="93"/>
                  <a:pt x="77" y="84"/>
                  <a:pt x="76" y="76"/>
                </a:cubicBezTo>
                <a:cubicBezTo>
                  <a:pt x="87" y="86"/>
                  <a:pt x="96" y="109"/>
                  <a:pt x="103" y="122"/>
                </a:cubicBezTo>
                <a:cubicBezTo>
                  <a:pt x="139" y="124"/>
                  <a:pt x="139" y="124"/>
                  <a:pt x="139" y="124"/>
                </a:cubicBezTo>
                <a:cubicBezTo>
                  <a:pt x="142" y="124"/>
                  <a:pt x="144" y="125"/>
                  <a:pt x="146" y="126"/>
                </a:cubicBezTo>
                <a:moveTo>
                  <a:pt x="78" y="20"/>
                </a:moveTo>
                <a:cubicBezTo>
                  <a:pt x="76" y="7"/>
                  <a:pt x="64" y="0"/>
                  <a:pt x="51" y="0"/>
                </a:cubicBezTo>
                <a:cubicBezTo>
                  <a:pt x="37" y="0"/>
                  <a:pt x="25" y="7"/>
                  <a:pt x="25" y="20"/>
                </a:cubicBezTo>
                <a:cubicBezTo>
                  <a:pt x="25" y="28"/>
                  <a:pt x="27" y="45"/>
                  <a:pt x="31" y="51"/>
                </a:cubicBezTo>
                <a:cubicBezTo>
                  <a:pt x="35" y="57"/>
                  <a:pt x="42" y="62"/>
                  <a:pt x="50" y="64"/>
                </a:cubicBezTo>
                <a:cubicBezTo>
                  <a:pt x="54" y="65"/>
                  <a:pt x="55" y="65"/>
                  <a:pt x="59" y="64"/>
                </a:cubicBezTo>
                <a:cubicBezTo>
                  <a:pt x="66" y="62"/>
                  <a:pt x="73" y="57"/>
                  <a:pt x="76" y="51"/>
                </a:cubicBezTo>
                <a:cubicBezTo>
                  <a:pt x="79" y="45"/>
                  <a:pt x="79" y="28"/>
                  <a:pt x="78" y="20"/>
                </a:cubicBezTo>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233677" y="1777585"/>
            <a:ext cx="1072428" cy="862293"/>
            <a:chOff x="1478070" y="1541940"/>
            <a:chExt cx="1072428" cy="862293"/>
          </a:xfrm>
          <a:solidFill>
            <a:srgbClr val="E0E0E0"/>
          </a:solidFill>
        </p:grpSpPr>
        <p:sp>
          <p:nvSpPr>
            <p:cNvPr id="2" name="object 2"/>
            <p:cNvSpPr/>
            <p:nvPr/>
          </p:nvSpPr>
          <p:spPr>
            <a:xfrm>
              <a:off x="1478070" y="1786789"/>
              <a:ext cx="152400" cy="548528"/>
            </a:xfrm>
            <a:custGeom>
              <a:avLst/>
              <a:gdLst/>
              <a:ahLst/>
              <a:cxnLst/>
              <a:rect l="l" t="t" r="r" b="b"/>
              <a:pathLst>
                <a:path w="172719" h="621664">
                  <a:moveTo>
                    <a:pt x="70739" y="0"/>
                  </a:moveTo>
                  <a:lnTo>
                    <a:pt x="0" y="621055"/>
                  </a:lnTo>
                  <a:lnTo>
                    <a:pt x="172554" y="553961"/>
                  </a:lnTo>
                  <a:lnTo>
                    <a:pt x="70739" y="0"/>
                  </a:lnTo>
                  <a:close/>
                </a:path>
              </a:pathLst>
            </a:custGeom>
            <a:grpFill/>
          </p:spPr>
          <p:txBody>
            <a:bodyPr wrap="square" lIns="0" tIns="0" rIns="0" bIns="0" rtlCol="0"/>
            <a:lstStyle/>
            <a:p>
              <a:endParaRPr sz="1425" dirty="0">
                <a:solidFill>
                  <a:srgbClr val="000000"/>
                </a:solidFill>
              </a:endParaRPr>
            </a:p>
          </p:txBody>
        </p:sp>
        <p:sp>
          <p:nvSpPr>
            <p:cNvPr id="3" name="object 3"/>
            <p:cNvSpPr/>
            <p:nvPr/>
          </p:nvSpPr>
          <p:spPr>
            <a:xfrm>
              <a:off x="1547011" y="1541940"/>
              <a:ext cx="1003487" cy="862293"/>
            </a:xfrm>
            <a:custGeom>
              <a:avLst/>
              <a:gdLst/>
              <a:ahLst/>
              <a:cxnLst/>
              <a:rect l="l" t="t" r="r" b="b"/>
              <a:pathLst>
                <a:path w="1137285" h="977264">
                  <a:moveTo>
                    <a:pt x="1024420" y="0"/>
                  </a:moveTo>
                  <a:lnTo>
                    <a:pt x="0" y="173634"/>
                  </a:lnTo>
                  <a:lnTo>
                    <a:pt x="147586" y="976680"/>
                  </a:lnTo>
                  <a:lnTo>
                    <a:pt x="525382" y="820928"/>
                  </a:lnTo>
                  <a:lnTo>
                    <a:pt x="205181" y="820928"/>
                  </a:lnTo>
                  <a:lnTo>
                    <a:pt x="129031" y="418503"/>
                  </a:lnTo>
                  <a:lnTo>
                    <a:pt x="187176" y="403682"/>
                  </a:lnTo>
                  <a:lnTo>
                    <a:pt x="126212" y="403682"/>
                  </a:lnTo>
                  <a:lnTo>
                    <a:pt x="93243" y="229425"/>
                  </a:lnTo>
                  <a:lnTo>
                    <a:pt x="993698" y="62598"/>
                  </a:lnTo>
                  <a:lnTo>
                    <a:pt x="1036845" y="62598"/>
                  </a:lnTo>
                  <a:lnTo>
                    <a:pt x="1024420" y="0"/>
                  </a:lnTo>
                  <a:close/>
                </a:path>
                <a:path w="1137285" h="977264">
                  <a:moveTo>
                    <a:pt x="1062483" y="191757"/>
                  </a:moveTo>
                  <a:lnTo>
                    <a:pt x="1018590" y="191757"/>
                  </a:lnTo>
                  <a:lnTo>
                    <a:pt x="1078687" y="503542"/>
                  </a:lnTo>
                  <a:lnTo>
                    <a:pt x="205181" y="820928"/>
                  </a:lnTo>
                  <a:lnTo>
                    <a:pt x="525382" y="820928"/>
                  </a:lnTo>
                  <a:lnTo>
                    <a:pt x="1137297" y="568655"/>
                  </a:lnTo>
                  <a:lnTo>
                    <a:pt x="1062483" y="191757"/>
                  </a:lnTo>
                  <a:close/>
                </a:path>
                <a:path w="1137285" h="977264">
                  <a:moveTo>
                    <a:pt x="1036845" y="62598"/>
                  </a:moveTo>
                  <a:lnTo>
                    <a:pt x="993698" y="62598"/>
                  </a:lnTo>
                  <a:lnTo>
                    <a:pt x="1015733" y="176949"/>
                  </a:lnTo>
                  <a:lnTo>
                    <a:pt x="126212" y="403682"/>
                  </a:lnTo>
                  <a:lnTo>
                    <a:pt x="187176" y="403682"/>
                  </a:lnTo>
                  <a:lnTo>
                    <a:pt x="1018590" y="191757"/>
                  </a:lnTo>
                  <a:lnTo>
                    <a:pt x="1062483" y="191757"/>
                  </a:lnTo>
                  <a:lnTo>
                    <a:pt x="1036845" y="62598"/>
                  </a:lnTo>
                  <a:close/>
                </a:path>
              </a:pathLst>
            </a:custGeom>
            <a:grpFill/>
          </p:spPr>
          <p:txBody>
            <a:bodyPr wrap="square" lIns="0" tIns="0" rIns="0" bIns="0" rtlCol="0"/>
            <a:lstStyle/>
            <a:p>
              <a:endParaRPr sz="1425" dirty="0">
                <a:solidFill>
                  <a:srgbClr val="000000"/>
                </a:solidFill>
              </a:endParaRPr>
            </a:p>
          </p:txBody>
        </p:sp>
        <p:sp>
          <p:nvSpPr>
            <p:cNvPr id="4" name="object 4"/>
            <p:cNvSpPr/>
            <p:nvPr/>
          </p:nvSpPr>
          <p:spPr>
            <a:xfrm>
              <a:off x="1747474" y="1788775"/>
              <a:ext cx="63313" cy="53228"/>
            </a:xfrm>
            <a:custGeom>
              <a:avLst/>
              <a:gdLst/>
              <a:ahLst/>
              <a:cxnLst/>
              <a:rect l="l" t="t" r="r" b="b"/>
              <a:pathLst>
                <a:path w="71755" h="60325">
                  <a:moveTo>
                    <a:pt x="32065" y="0"/>
                  </a:moveTo>
                  <a:lnTo>
                    <a:pt x="744" y="25077"/>
                  </a:lnTo>
                  <a:lnTo>
                    <a:pt x="0" y="36783"/>
                  </a:lnTo>
                  <a:lnTo>
                    <a:pt x="5281" y="47955"/>
                  </a:lnTo>
                  <a:lnTo>
                    <a:pt x="14496" y="55777"/>
                  </a:lnTo>
                  <a:lnTo>
                    <a:pt x="26467" y="59793"/>
                  </a:lnTo>
                  <a:lnTo>
                    <a:pt x="40015" y="59549"/>
                  </a:lnTo>
                  <a:lnTo>
                    <a:pt x="53906" y="54054"/>
                  </a:lnTo>
                  <a:lnTo>
                    <a:pt x="64126" y="45718"/>
                  </a:lnTo>
                  <a:lnTo>
                    <a:pt x="70148" y="35497"/>
                  </a:lnTo>
                  <a:lnTo>
                    <a:pt x="71442" y="24341"/>
                  </a:lnTo>
                  <a:lnTo>
                    <a:pt x="66187" y="12549"/>
                  </a:lnTo>
                  <a:lnTo>
                    <a:pt x="57141" y="4332"/>
                  </a:lnTo>
                  <a:lnTo>
                    <a:pt x="45401" y="35"/>
                  </a:lnTo>
                  <a:lnTo>
                    <a:pt x="32065" y="0"/>
                  </a:lnTo>
                  <a:close/>
                </a:path>
              </a:pathLst>
            </a:custGeom>
            <a:grpFill/>
          </p:spPr>
          <p:txBody>
            <a:bodyPr wrap="square" lIns="0" tIns="0" rIns="0" bIns="0" rtlCol="0"/>
            <a:lstStyle/>
            <a:p>
              <a:endParaRPr sz="1425" dirty="0">
                <a:solidFill>
                  <a:srgbClr val="000000"/>
                </a:solidFill>
              </a:endParaRPr>
            </a:p>
          </p:txBody>
        </p:sp>
        <p:sp>
          <p:nvSpPr>
            <p:cNvPr id="5" name="object 5"/>
            <p:cNvSpPr/>
            <p:nvPr/>
          </p:nvSpPr>
          <p:spPr>
            <a:xfrm>
              <a:off x="1851719" y="1765071"/>
              <a:ext cx="59951" cy="52107"/>
            </a:xfrm>
            <a:custGeom>
              <a:avLst/>
              <a:gdLst/>
              <a:ahLst/>
              <a:cxnLst/>
              <a:rect l="l" t="t" r="r" b="b"/>
              <a:pathLst>
                <a:path w="67944" h="59055">
                  <a:moveTo>
                    <a:pt x="41231" y="0"/>
                  </a:moveTo>
                  <a:lnTo>
                    <a:pt x="5045" y="14794"/>
                  </a:lnTo>
                  <a:lnTo>
                    <a:pt x="0" y="25769"/>
                  </a:lnTo>
                  <a:lnTo>
                    <a:pt x="4420" y="41187"/>
                  </a:lnTo>
                  <a:lnTo>
                    <a:pt x="12172" y="51584"/>
                  </a:lnTo>
                  <a:lnTo>
                    <a:pt x="22342" y="57244"/>
                  </a:lnTo>
                  <a:lnTo>
                    <a:pt x="34015" y="58453"/>
                  </a:lnTo>
                  <a:lnTo>
                    <a:pt x="49051" y="53026"/>
                  </a:lnTo>
                  <a:lnTo>
                    <a:pt x="59755" y="44990"/>
                  </a:lnTo>
                  <a:lnTo>
                    <a:pt x="65931" y="35198"/>
                  </a:lnTo>
                  <a:lnTo>
                    <a:pt x="67380" y="24505"/>
                  </a:lnTo>
                  <a:lnTo>
                    <a:pt x="62053" y="12366"/>
                  </a:lnTo>
                  <a:lnTo>
                    <a:pt x="52955" y="4087"/>
                  </a:lnTo>
                  <a:lnTo>
                    <a:pt x="41231" y="0"/>
                  </a:lnTo>
                  <a:close/>
                </a:path>
              </a:pathLst>
            </a:custGeom>
            <a:grpFill/>
          </p:spPr>
          <p:txBody>
            <a:bodyPr wrap="square" lIns="0" tIns="0" rIns="0" bIns="0" rtlCol="0"/>
            <a:lstStyle/>
            <a:p>
              <a:endParaRPr sz="1425" dirty="0">
                <a:solidFill>
                  <a:srgbClr val="000000"/>
                </a:solidFill>
              </a:endParaRPr>
            </a:p>
          </p:txBody>
        </p:sp>
        <p:sp>
          <p:nvSpPr>
            <p:cNvPr id="6" name="object 6"/>
            <p:cNvSpPr/>
            <p:nvPr/>
          </p:nvSpPr>
          <p:spPr>
            <a:xfrm>
              <a:off x="1949816" y="1742683"/>
              <a:ext cx="56590" cy="50426"/>
            </a:xfrm>
            <a:custGeom>
              <a:avLst/>
              <a:gdLst/>
              <a:ahLst/>
              <a:cxnLst/>
              <a:rect l="l" t="t" r="r" b="b"/>
              <a:pathLst>
                <a:path w="64135" h="57150">
                  <a:moveTo>
                    <a:pt x="29378" y="0"/>
                  </a:moveTo>
                  <a:lnTo>
                    <a:pt x="25869" y="634"/>
                  </a:lnTo>
                  <a:lnTo>
                    <a:pt x="13367" y="6087"/>
                  </a:lnTo>
                  <a:lnTo>
                    <a:pt x="4412" y="15121"/>
                  </a:lnTo>
                  <a:lnTo>
                    <a:pt x="0" y="26387"/>
                  </a:lnTo>
                  <a:lnTo>
                    <a:pt x="4765" y="41266"/>
                  </a:lnTo>
                  <a:lnTo>
                    <a:pt x="12892" y="51125"/>
                  </a:lnTo>
                  <a:lnTo>
                    <a:pt x="23387" y="56168"/>
                  </a:lnTo>
                  <a:lnTo>
                    <a:pt x="35259" y="56597"/>
                  </a:lnTo>
                  <a:lnTo>
                    <a:pt x="49051" y="50991"/>
                  </a:lnTo>
                  <a:lnTo>
                    <a:pt x="58686" y="42356"/>
                  </a:lnTo>
                  <a:lnTo>
                    <a:pt x="63680" y="31788"/>
                  </a:lnTo>
                  <a:lnTo>
                    <a:pt x="59197" y="16247"/>
                  </a:lnTo>
                  <a:lnTo>
                    <a:pt x="51340" y="5971"/>
                  </a:lnTo>
                  <a:lnTo>
                    <a:pt x="41077" y="656"/>
                  </a:lnTo>
                  <a:lnTo>
                    <a:pt x="29378" y="0"/>
                  </a:lnTo>
                  <a:close/>
                </a:path>
              </a:pathLst>
            </a:custGeom>
            <a:grpFill/>
          </p:spPr>
          <p:txBody>
            <a:bodyPr wrap="square" lIns="0" tIns="0" rIns="0" bIns="0" rtlCol="0"/>
            <a:lstStyle/>
            <a:p>
              <a:endParaRPr sz="1425" dirty="0">
                <a:solidFill>
                  <a:srgbClr val="000000"/>
                </a:solidFill>
              </a:endParaRPr>
            </a:p>
          </p:txBody>
        </p:sp>
        <p:sp>
          <p:nvSpPr>
            <p:cNvPr id="7" name="object 7"/>
            <p:cNvSpPr/>
            <p:nvPr/>
          </p:nvSpPr>
          <p:spPr>
            <a:xfrm>
              <a:off x="2042872" y="1721598"/>
              <a:ext cx="54348" cy="48745"/>
            </a:xfrm>
            <a:custGeom>
              <a:avLst/>
              <a:gdLst/>
              <a:ahLst/>
              <a:cxnLst/>
              <a:rect l="l" t="t" r="r" b="b"/>
              <a:pathLst>
                <a:path w="61594" h="55244">
                  <a:moveTo>
                    <a:pt x="36663" y="0"/>
                  </a:moveTo>
                  <a:lnTo>
                    <a:pt x="24595" y="479"/>
                  </a:lnTo>
                  <a:lnTo>
                    <a:pt x="12318" y="6024"/>
                  </a:lnTo>
                  <a:lnTo>
                    <a:pt x="3767" y="15312"/>
                  </a:lnTo>
                  <a:lnTo>
                    <a:pt x="0" y="26864"/>
                  </a:lnTo>
                  <a:lnTo>
                    <a:pt x="5056" y="41189"/>
                  </a:lnTo>
                  <a:lnTo>
                    <a:pt x="13547" y="50506"/>
                  </a:lnTo>
                  <a:lnTo>
                    <a:pt x="24374" y="54904"/>
                  </a:lnTo>
                  <a:lnTo>
                    <a:pt x="36435" y="54474"/>
                  </a:lnTo>
                  <a:lnTo>
                    <a:pt x="48885" y="48750"/>
                  </a:lnTo>
                  <a:lnTo>
                    <a:pt x="57428" y="39439"/>
                  </a:lnTo>
                  <a:lnTo>
                    <a:pt x="61141" y="27985"/>
                  </a:lnTo>
                  <a:lnTo>
                    <a:pt x="56079" y="13667"/>
                  </a:lnTo>
                  <a:lnTo>
                    <a:pt x="47553" y="4364"/>
                  </a:lnTo>
                  <a:lnTo>
                    <a:pt x="36663" y="0"/>
                  </a:lnTo>
                  <a:close/>
                </a:path>
              </a:pathLst>
            </a:custGeom>
            <a:grpFill/>
          </p:spPr>
          <p:txBody>
            <a:bodyPr wrap="square" lIns="0" tIns="0" rIns="0" bIns="0" rtlCol="0"/>
            <a:lstStyle/>
            <a:p>
              <a:endParaRPr sz="1425" dirty="0">
                <a:solidFill>
                  <a:srgbClr val="000000"/>
                </a:solidFill>
              </a:endParaRPr>
            </a:p>
          </p:txBody>
        </p:sp>
        <p:sp>
          <p:nvSpPr>
            <p:cNvPr id="8" name="object 8"/>
            <p:cNvSpPr/>
            <p:nvPr/>
          </p:nvSpPr>
          <p:spPr>
            <a:xfrm>
              <a:off x="2131251" y="1701167"/>
              <a:ext cx="50987" cy="48185"/>
            </a:xfrm>
            <a:custGeom>
              <a:avLst/>
              <a:gdLst/>
              <a:ahLst/>
              <a:cxnLst/>
              <a:rect l="l" t="t" r="r" b="b"/>
              <a:pathLst>
                <a:path w="57785" h="54610">
                  <a:moveTo>
                    <a:pt x="29610" y="0"/>
                  </a:moveTo>
                  <a:lnTo>
                    <a:pt x="23327" y="807"/>
                  </a:lnTo>
                  <a:lnTo>
                    <a:pt x="11274" y="6443"/>
                  </a:lnTo>
                  <a:lnTo>
                    <a:pt x="3123" y="15981"/>
                  </a:lnTo>
                  <a:lnTo>
                    <a:pt x="0" y="27811"/>
                  </a:lnTo>
                  <a:lnTo>
                    <a:pt x="5315" y="41574"/>
                  </a:lnTo>
                  <a:lnTo>
                    <a:pt x="14168" y="50346"/>
                  </a:lnTo>
                  <a:lnTo>
                    <a:pt x="25332" y="54071"/>
                  </a:lnTo>
                  <a:lnTo>
                    <a:pt x="41507" y="48972"/>
                  </a:lnTo>
                  <a:lnTo>
                    <a:pt x="52152" y="41120"/>
                  </a:lnTo>
                  <a:lnTo>
                    <a:pt x="57500" y="31456"/>
                  </a:lnTo>
                  <a:lnTo>
                    <a:pt x="57787" y="20923"/>
                  </a:lnTo>
                  <a:lnTo>
                    <a:pt x="52123" y="9654"/>
                  </a:lnTo>
                  <a:lnTo>
                    <a:pt x="42178" y="2383"/>
                  </a:lnTo>
                  <a:lnTo>
                    <a:pt x="29610" y="0"/>
                  </a:lnTo>
                  <a:close/>
                </a:path>
              </a:pathLst>
            </a:custGeom>
            <a:grpFill/>
          </p:spPr>
          <p:txBody>
            <a:bodyPr wrap="square" lIns="0" tIns="0" rIns="0" bIns="0" rtlCol="0"/>
            <a:lstStyle/>
            <a:p>
              <a:endParaRPr sz="1425" dirty="0">
                <a:solidFill>
                  <a:srgbClr val="000000"/>
                </a:solidFill>
              </a:endParaRPr>
            </a:p>
          </p:txBody>
        </p:sp>
        <p:sp>
          <p:nvSpPr>
            <p:cNvPr id="9" name="object 9"/>
            <p:cNvSpPr/>
            <p:nvPr/>
          </p:nvSpPr>
          <p:spPr>
            <a:xfrm>
              <a:off x="2215313" y="1682228"/>
              <a:ext cx="48745" cy="46504"/>
            </a:xfrm>
            <a:custGeom>
              <a:avLst/>
              <a:gdLst/>
              <a:ahLst/>
              <a:cxnLst/>
              <a:rect l="l" t="t" r="r" b="b"/>
              <a:pathLst>
                <a:path w="55244" h="52705">
                  <a:moveTo>
                    <a:pt x="31189" y="0"/>
                  </a:moveTo>
                  <a:lnTo>
                    <a:pt x="22051" y="577"/>
                  </a:lnTo>
                  <a:lnTo>
                    <a:pt x="10221" y="6304"/>
                  </a:lnTo>
                  <a:lnTo>
                    <a:pt x="2471" y="16089"/>
                  </a:lnTo>
                  <a:lnTo>
                    <a:pt x="0" y="28181"/>
                  </a:lnTo>
                  <a:lnTo>
                    <a:pt x="5530" y="41370"/>
                  </a:lnTo>
                  <a:lnTo>
                    <a:pt x="14747" y="49600"/>
                  </a:lnTo>
                  <a:lnTo>
                    <a:pt x="26255" y="52614"/>
                  </a:lnTo>
                  <a:lnTo>
                    <a:pt x="41324" y="47175"/>
                  </a:lnTo>
                  <a:lnTo>
                    <a:pt x="50962" y="38733"/>
                  </a:lnTo>
                  <a:lnTo>
                    <a:pt x="55220" y="28410"/>
                  </a:lnTo>
                  <a:lnTo>
                    <a:pt x="50255" y="13336"/>
                  </a:lnTo>
                  <a:lnTo>
                    <a:pt x="41848" y="3940"/>
                  </a:lnTo>
                  <a:lnTo>
                    <a:pt x="31189" y="0"/>
                  </a:lnTo>
                  <a:close/>
                </a:path>
              </a:pathLst>
            </a:custGeom>
            <a:grpFill/>
          </p:spPr>
          <p:txBody>
            <a:bodyPr wrap="square" lIns="0" tIns="0" rIns="0" bIns="0" rtlCol="0"/>
            <a:lstStyle/>
            <a:p>
              <a:endParaRPr sz="1425" dirty="0">
                <a:solidFill>
                  <a:srgbClr val="000000"/>
                </a:solidFill>
              </a:endParaRPr>
            </a:p>
          </p:txBody>
        </p:sp>
        <p:sp>
          <p:nvSpPr>
            <p:cNvPr id="10" name="object 10"/>
            <p:cNvSpPr/>
            <p:nvPr/>
          </p:nvSpPr>
          <p:spPr>
            <a:xfrm>
              <a:off x="2295363" y="1663914"/>
              <a:ext cx="47065" cy="45384"/>
            </a:xfrm>
            <a:custGeom>
              <a:avLst/>
              <a:gdLst/>
              <a:ahLst/>
              <a:cxnLst/>
              <a:rect l="l" t="t" r="r" b="b"/>
              <a:pathLst>
                <a:path w="53339" h="51435">
                  <a:moveTo>
                    <a:pt x="27124" y="0"/>
                  </a:moveTo>
                  <a:lnTo>
                    <a:pt x="20778" y="684"/>
                  </a:lnTo>
                  <a:lnTo>
                    <a:pt x="9169" y="6508"/>
                  </a:lnTo>
                  <a:lnTo>
                    <a:pt x="1820" y="16549"/>
                  </a:lnTo>
                  <a:lnTo>
                    <a:pt x="0" y="28897"/>
                  </a:lnTo>
                  <a:lnTo>
                    <a:pt x="5713" y="41493"/>
                  </a:lnTo>
                  <a:lnTo>
                    <a:pt x="15307" y="49170"/>
                  </a:lnTo>
                  <a:lnTo>
                    <a:pt x="27178" y="51408"/>
                  </a:lnTo>
                  <a:lnTo>
                    <a:pt x="41040" y="45669"/>
                  </a:lnTo>
                  <a:lnTo>
                    <a:pt x="49640" y="36590"/>
                  </a:lnTo>
                  <a:lnTo>
                    <a:pt x="52745" y="25541"/>
                  </a:lnTo>
                  <a:lnTo>
                    <a:pt x="47318" y="11528"/>
                  </a:lnTo>
                  <a:lnTo>
                    <a:pt x="38322" y="2991"/>
                  </a:lnTo>
                  <a:lnTo>
                    <a:pt x="27124" y="0"/>
                  </a:lnTo>
                  <a:close/>
                </a:path>
              </a:pathLst>
            </a:custGeom>
            <a:grpFill/>
          </p:spPr>
          <p:txBody>
            <a:bodyPr wrap="square" lIns="0" tIns="0" rIns="0" bIns="0" rtlCol="0"/>
            <a:lstStyle/>
            <a:p>
              <a:endParaRPr sz="1425" dirty="0">
                <a:solidFill>
                  <a:srgbClr val="000000"/>
                </a:solidFill>
              </a:endParaRPr>
            </a:p>
          </p:txBody>
        </p:sp>
        <p:sp>
          <p:nvSpPr>
            <p:cNvPr id="11" name="object 11"/>
            <p:cNvSpPr/>
            <p:nvPr/>
          </p:nvSpPr>
          <p:spPr>
            <a:xfrm>
              <a:off x="1768795" y="1899687"/>
              <a:ext cx="75640" cy="70037"/>
            </a:xfrm>
            <a:custGeom>
              <a:avLst/>
              <a:gdLst/>
              <a:ahLst/>
              <a:cxnLst/>
              <a:rect l="l" t="t" r="r" b="b"/>
              <a:pathLst>
                <a:path w="85725" h="79375">
                  <a:moveTo>
                    <a:pt x="71793" y="0"/>
                  </a:moveTo>
                  <a:lnTo>
                    <a:pt x="0" y="18999"/>
                  </a:lnTo>
                  <a:lnTo>
                    <a:pt x="13982" y="79159"/>
                  </a:lnTo>
                  <a:lnTo>
                    <a:pt x="85509" y="59143"/>
                  </a:lnTo>
                  <a:lnTo>
                    <a:pt x="71793" y="0"/>
                  </a:lnTo>
                  <a:close/>
                </a:path>
              </a:pathLst>
            </a:custGeom>
            <a:grpFill/>
          </p:spPr>
          <p:txBody>
            <a:bodyPr wrap="square" lIns="0" tIns="0" rIns="0" bIns="0" rtlCol="0"/>
            <a:lstStyle/>
            <a:p>
              <a:endParaRPr sz="1425" dirty="0">
                <a:solidFill>
                  <a:srgbClr val="000000"/>
                </a:solidFill>
              </a:endParaRPr>
            </a:p>
          </p:txBody>
        </p:sp>
        <p:sp>
          <p:nvSpPr>
            <p:cNvPr id="12" name="object 12"/>
            <p:cNvSpPr/>
            <p:nvPr/>
          </p:nvSpPr>
          <p:spPr>
            <a:xfrm>
              <a:off x="1872188" y="1873232"/>
              <a:ext cx="71718" cy="67796"/>
            </a:xfrm>
            <a:custGeom>
              <a:avLst/>
              <a:gdLst/>
              <a:ahLst/>
              <a:cxnLst/>
              <a:rect l="l" t="t" r="r" b="b"/>
              <a:pathLst>
                <a:path w="81280" h="76835">
                  <a:moveTo>
                    <a:pt x="67894" y="0"/>
                  </a:moveTo>
                  <a:lnTo>
                    <a:pt x="0" y="17970"/>
                  </a:lnTo>
                  <a:lnTo>
                    <a:pt x="13550" y="76466"/>
                  </a:lnTo>
                  <a:lnTo>
                    <a:pt x="81203" y="57543"/>
                  </a:lnTo>
                  <a:lnTo>
                    <a:pt x="67894" y="0"/>
                  </a:lnTo>
                  <a:close/>
                </a:path>
              </a:pathLst>
            </a:custGeom>
            <a:grpFill/>
          </p:spPr>
          <p:txBody>
            <a:bodyPr wrap="square" lIns="0" tIns="0" rIns="0" bIns="0" rtlCol="0"/>
            <a:lstStyle/>
            <a:p>
              <a:endParaRPr sz="1425" dirty="0">
                <a:solidFill>
                  <a:srgbClr val="000000"/>
                </a:solidFill>
              </a:endParaRPr>
            </a:p>
          </p:txBody>
        </p:sp>
        <p:sp>
          <p:nvSpPr>
            <p:cNvPr id="13" name="object 13"/>
            <p:cNvSpPr/>
            <p:nvPr/>
          </p:nvSpPr>
          <p:spPr>
            <a:xfrm>
              <a:off x="1969996" y="1848191"/>
              <a:ext cx="68356" cy="65554"/>
            </a:xfrm>
            <a:custGeom>
              <a:avLst/>
              <a:gdLst/>
              <a:ahLst/>
              <a:cxnLst/>
              <a:rect l="l" t="t" r="r" b="b"/>
              <a:pathLst>
                <a:path w="77469" h="74294">
                  <a:moveTo>
                    <a:pt x="64312" y="0"/>
                  </a:moveTo>
                  <a:lnTo>
                    <a:pt x="0" y="17018"/>
                  </a:lnTo>
                  <a:lnTo>
                    <a:pt x="13157" y="73952"/>
                  </a:lnTo>
                  <a:lnTo>
                    <a:pt x="77241" y="56019"/>
                  </a:lnTo>
                  <a:lnTo>
                    <a:pt x="64312" y="0"/>
                  </a:lnTo>
                  <a:close/>
                </a:path>
              </a:pathLst>
            </a:custGeom>
            <a:grpFill/>
          </p:spPr>
          <p:txBody>
            <a:bodyPr wrap="square" lIns="0" tIns="0" rIns="0" bIns="0" rtlCol="0"/>
            <a:lstStyle/>
            <a:p>
              <a:endParaRPr sz="1425" dirty="0">
                <a:solidFill>
                  <a:srgbClr val="000000"/>
                </a:solidFill>
              </a:endParaRPr>
            </a:p>
          </p:txBody>
        </p:sp>
        <p:sp>
          <p:nvSpPr>
            <p:cNvPr id="14" name="object 14"/>
            <p:cNvSpPr/>
            <p:nvPr/>
          </p:nvSpPr>
          <p:spPr>
            <a:xfrm>
              <a:off x="2062672" y="1824433"/>
              <a:ext cx="64994" cy="63313"/>
            </a:xfrm>
            <a:custGeom>
              <a:avLst/>
              <a:gdLst/>
              <a:ahLst/>
              <a:cxnLst/>
              <a:rect l="l" t="t" r="r" b="b"/>
              <a:pathLst>
                <a:path w="73660" h="71755">
                  <a:moveTo>
                    <a:pt x="61010" y="0"/>
                  </a:moveTo>
                  <a:lnTo>
                    <a:pt x="0" y="16141"/>
                  </a:lnTo>
                  <a:lnTo>
                    <a:pt x="12776" y="71589"/>
                  </a:lnTo>
                  <a:lnTo>
                    <a:pt x="73571" y="54584"/>
                  </a:lnTo>
                  <a:lnTo>
                    <a:pt x="61010" y="0"/>
                  </a:lnTo>
                  <a:close/>
                </a:path>
              </a:pathLst>
            </a:custGeom>
            <a:grpFill/>
          </p:spPr>
          <p:txBody>
            <a:bodyPr wrap="square" lIns="0" tIns="0" rIns="0" bIns="0" rtlCol="0"/>
            <a:lstStyle/>
            <a:p>
              <a:endParaRPr sz="1425" dirty="0">
                <a:solidFill>
                  <a:srgbClr val="000000"/>
                </a:solidFill>
              </a:endParaRPr>
            </a:p>
          </p:txBody>
        </p:sp>
        <p:sp>
          <p:nvSpPr>
            <p:cNvPr id="15" name="object 15"/>
            <p:cNvSpPr/>
            <p:nvPr/>
          </p:nvSpPr>
          <p:spPr>
            <a:xfrm>
              <a:off x="2150609" y="1801880"/>
              <a:ext cx="62193" cy="61632"/>
            </a:xfrm>
            <a:custGeom>
              <a:avLst/>
              <a:gdLst/>
              <a:ahLst/>
              <a:cxnLst/>
              <a:rect l="l" t="t" r="r" b="b"/>
              <a:pathLst>
                <a:path w="70485" h="69850">
                  <a:moveTo>
                    <a:pt x="57937" y="0"/>
                  </a:moveTo>
                  <a:lnTo>
                    <a:pt x="0" y="15328"/>
                  </a:lnTo>
                  <a:lnTo>
                    <a:pt x="12420" y="69367"/>
                  </a:lnTo>
                  <a:lnTo>
                    <a:pt x="70167" y="53212"/>
                  </a:lnTo>
                  <a:lnTo>
                    <a:pt x="57937" y="0"/>
                  </a:lnTo>
                  <a:close/>
                </a:path>
              </a:pathLst>
            </a:custGeom>
            <a:grpFill/>
          </p:spPr>
          <p:txBody>
            <a:bodyPr wrap="square" lIns="0" tIns="0" rIns="0" bIns="0" rtlCol="0"/>
            <a:lstStyle/>
            <a:p>
              <a:endParaRPr sz="1425" dirty="0">
                <a:solidFill>
                  <a:srgbClr val="000000"/>
                </a:solidFill>
              </a:endParaRPr>
            </a:p>
          </p:txBody>
        </p:sp>
        <p:sp>
          <p:nvSpPr>
            <p:cNvPr id="16" name="object 16"/>
            <p:cNvSpPr/>
            <p:nvPr/>
          </p:nvSpPr>
          <p:spPr>
            <a:xfrm>
              <a:off x="2234156" y="1780427"/>
              <a:ext cx="59391" cy="59391"/>
            </a:xfrm>
            <a:custGeom>
              <a:avLst/>
              <a:gdLst/>
              <a:ahLst/>
              <a:cxnLst/>
              <a:rect l="l" t="t" r="r" b="b"/>
              <a:pathLst>
                <a:path w="67310" h="67310">
                  <a:moveTo>
                    <a:pt x="55105" y="0"/>
                  </a:moveTo>
                  <a:lnTo>
                    <a:pt x="0" y="14592"/>
                  </a:lnTo>
                  <a:lnTo>
                    <a:pt x="12090" y="67284"/>
                  </a:lnTo>
                  <a:lnTo>
                    <a:pt x="67005" y="51917"/>
                  </a:lnTo>
                  <a:lnTo>
                    <a:pt x="55105" y="0"/>
                  </a:lnTo>
                  <a:close/>
                </a:path>
              </a:pathLst>
            </a:custGeom>
            <a:grpFill/>
          </p:spPr>
          <p:txBody>
            <a:bodyPr wrap="square" lIns="0" tIns="0" rIns="0" bIns="0" rtlCol="0"/>
            <a:lstStyle/>
            <a:p>
              <a:endParaRPr sz="1425" dirty="0">
                <a:solidFill>
                  <a:srgbClr val="000000"/>
                </a:solidFill>
              </a:endParaRPr>
            </a:p>
          </p:txBody>
        </p:sp>
        <p:sp>
          <p:nvSpPr>
            <p:cNvPr id="17" name="object 17"/>
            <p:cNvSpPr/>
            <p:nvPr/>
          </p:nvSpPr>
          <p:spPr>
            <a:xfrm>
              <a:off x="2313631" y="1760015"/>
              <a:ext cx="56590" cy="57710"/>
            </a:xfrm>
            <a:custGeom>
              <a:avLst/>
              <a:gdLst/>
              <a:ahLst/>
              <a:cxnLst/>
              <a:rect l="l" t="t" r="r" b="b"/>
              <a:pathLst>
                <a:path w="64135" h="65405">
                  <a:moveTo>
                    <a:pt x="52476" y="0"/>
                  </a:moveTo>
                  <a:lnTo>
                    <a:pt x="0" y="13881"/>
                  </a:lnTo>
                  <a:lnTo>
                    <a:pt x="11772" y="65303"/>
                  </a:lnTo>
                  <a:lnTo>
                    <a:pt x="64071" y="50673"/>
                  </a:lnTo>
                  <a:lnTo>
                    <a:pt x="52476" y="0"/>
                  </a:lnTo>
                  <a:close/>
                </a:path>
              </a:pathLst>
            </a:custGeom>
            <a:grpFill/>
          </p:spPr>
          <p:txBody>
            <a:bodyPr wrap="square" lIns="0" tIns="0" rIns="0" bIns="0" rtlCol="0"/>
            <a:lstStyle/>
            <a:p>
              <a:endParaRPr sz="1425" dirty="0">
                <a:solidFill>
                  <a:srgbClr val="000000"/>
                </a:solidFill>
              </a:endParaRPr>
            </a:p>
          </p:txBody>
        </p:sp>
        <p:sp>
          <p:nvSpPr>
            <p:cNvPr id="18" name="object 18"/>
            <p:cNvSpPr/>
            <p:nvPr/>
          </p:nvSpPr>
          <p:spPr>
            <a:xfrm>
              <a:off x="1790649" y="1992176"/>
              <a:ext cx="75079" cy="71718"/>
            </a:xfrm>
            <a:custGeom>
              <a:avLst/>
              <a:gdLst/>
              <a:ahLst/>
              <a:cxnLst/>
              <a:rect l="l" t="t" r="r" b="b"/>
              <a:pathLst>
                <a:path w="85089" h="81280">
                  <a:moveTo>
                    <a:pt x="71335" y="0"/>
                  </a:moveTo>
                  <a:lnTo>
                    <a:pt x="0" y="20789"/>
                  </a:lnTo>
                  <a:lnTo>
                    <a:pt x="13969" y="80886"/>
                  </a:lnTo>
                  <a:lnTo>
                    <a:pt x="85039" y="59080"/>
                  </a:lnTo>
                  <a:lnTo>
                    <a:pt x="71335" y="0"/>
                  </a:lnTo>
                  <a:close/>
                </a:path>
              </a:pathLst>
            </a:custGeom>
            <a:grpFill/>
          </p:spPr>
          <p:txBody>
            <a:bodyPr wrap="square" lIns="0" tIns="0" rIns="0" bIns="0" rtlCol="0"/>
            <a:lstStyle/>
            <a:p>
              <a:endParaRPr sz="1425" dirty="0">
                <a:solidFill>
                  <a:srgbClr val="000000"/>
                </a:solidFill>
              </a:endParaRPr>
            </a:p>
          </p:txBody>
        </p:sp>
        <p:sp>
          <p:nvSpPr>
            <p:cNvPr id="19" name="object 19"/>
            <p:cNvSpPr/>
            <p:nvPr/>
          </p:nvSpPr>
          <p:spPr>
            <a:xfrm>
              <a:off x="1893385" y="1963219"/>
              <a:ext cx="71718" cy="68916"/>
            </a:xfrm>
            <a:custGeom>
              <a:avLst/>
              <a:gdLst/>
              <a:ahLst/>
              <a:cxnLst/>
              <a:rect l="l" t="t" r="r" b="b"/>
              <a:pathLst>
                <a:path w="81280" h="78105">
                  <a:moveTo>
                    <a:pt x="67462" y="0"/>
                  </a:moveTo>
                  <a:lnTo>
                    <a:pt x="0" y="19672"/>
                  </a:lnTo>
                  <a:lnTo>
                    <a:pt x="13538" y="78105"/>
                  </a:lnTo>
                  <a:lnTo>
                    <a:pt x="80759" y="57480"/>
                  </a:lnTo>
                  <a:lnTo>
                    <a:pt x="67462" y="0"/>
                  </a:lnTo>
                  <a:close/>
                </a:path>
              </a:pathLst>
            </a:custGeom>
            <a:grpFill/>
          </p:spPr>
          <p:txBody>
            <a:bodyPr wrap="square" lIns="0" tIns="0" rIns="0" bIns="0" rtlCol="0"/>
            <a:lstStyle/>
            <a:p>
              <a:endParaRPr sz="1425" dirty="0">
                <a:solidFill>
                  <a:srgbClr val="000000"/>
                </a:solidFill>
              </a:endParaRPr>
            </a:p>
          </p:txBody>
        </p:sp>
        <p:sp>
          <p:nvSpPr>
            <p:cNvPr id="20" name="object 20"/>
            <p:cNvSpPr/>
            <p:nvPr/>
          </p:nvSpPr>
          <p:spPr>
            <a:xfrm>
              <a:off x="1990573" y="1935798"/>
              <a:ext cx="67796" cy="66675"/>
            </a:xfrm>
            <a:custGeom>
              <a:avLst/>
              <a:gdLst/>
              <a:ahLst/>
              <a:cxnLst/>
              <a:rect l="l" t="t" r="r" b="b"/>
              <a:pathLst>
                <a:path w="76835" h="75564">
                  <a:moveTo>
                    <a:pt x="63906" y="0"/>
                  </a:moveTo>
                  <a:lnTo>
                    <a:pt x="0" y="18630"/>
                  </a:lnTo>
                  <a:lnTo>
                    <a:pt x="13144" y="75501"/>
                  </a:lnTo>
                  <a:lnTo>
                    <a:pt x="76822" y="55968"/>
                  </a:lnTo>
                  <a:lnTo>
                    <a:pt x="63906" y="0"/>
                  </a:lnTo>
                  <a:close/>
                </a:path>
              </a:pathLst>
            </a:custGeom>
            <a:grpFill/>
          </p:spPr>
          <p:txBody>
            <a:bodyPr wrap="square" lIns="0" tIns="0" rIns="0" bIns="0" rtlCol="0"/>
            <a:lstStyle/>
            <a:p>
              <a:endParaRPr sz="1425" dirty="0">
                <a:solidFill>
                  <a:srgbClr val="000000"/>
                </a:solidFill>
              </a:endParaRPr>
            </a:p>
          </p:txBody>
        </p:sp>
        <p:sp>
          <p:nvSpPr>
            <p:cNvPr id="21" name="object 21"/>
            <p:cNvSpPr/>
            <p:nvPr/>
          </p:nvSpPr>
          <p:spPr>
            <a:xfrm>
              <a:off x="2082666" y="1909794"/>
              <a:ext cx="64994" cy="64994"/>
            </a:xfrm>
            <a:custGeom>
              <a:avLst/>
              <a:gdLst/>
              <a:ahLst/>
              <a:cxnLst/>
              <a:rect l="l" t="t" r="r" b="b"/>
              <a:pathLst>
                <a:path w="73660" h="73660">
                  <a:moveTo>
                    <a:pt x="60617" y="0"/>
                  </a:moveTo>
                  <a:lnTo>
                    <a:pt x="0" y="17678"/>
                  </a:lnTo>
                  <a:lnTo>
                    <a:pt x="12763" y="73063"/>
                  </a:lnTo>
                  <a:lnTo>
                    <a:pt x="73177" y="54521"/>
                  </a:lnTo>
                  <a:lnTo>
                    <a:pt x="60617" y="0"/>
                  </a:lnTo>
                  <a:close/>
                </a:path>
              </a:pathLst>
            </a:custGeom>
            <a:grpFill/>
          </p:spPr>
          <p:txBody>
            <a:bodyPr wrap="square" lIns="0" tIns="0" rIns="0" bIns="0" rtlCol="0"/>
            <a:lstStyle/>
            <a:p>
              <a:endParaRPr sz="1425" dirty="0">
                <a:solidFill>
                  <a:srgbClr val="000000"/>
                </a:solidFill>
              </a:endParaRPr>
            </a:p>
          </p:txBody>
        </p:sp>
        <p:sp>
          <p:nvSpPr>
            <p:cNvPr id="22" name="object 22"/>
            <p:cNvSpPr/>
            <p:nvPr/>
          </p:nvSpPr>
          <p:spPr>
            <a:xfrm>
              <a:off x="2170045" y="1885097"/>
              <a:ext cx="61632" cy="62753"/>
            </a:xfrm>
            <a:custGeom>
              <a:avLst/>
              <a:gdLst/>
              <a:ahLst/>
              <a:cxnLst/>
              <a:rect l="l" t="t" r="r" b="b"/>
              <a:pathLst>
                <a:path w="69850" h="71119">
                  <a:moveTo>
                    <a:pt x="57581" y="0"/>
                  </a:moveTo>
                  <a:lnTo>
                    <a:pt x="0" y="16789"/>
                  </a:lnTo>
                  <a:lnTo>
                    <a:pt x="12407" y="70777"/>
                  </a:lnTo>
                  <a:lnTo>
                    <a:pt x="69799" y="53162"/>
                  </a:lnTo>
                  <a:lnTo>
                    <a:pt x="57581" y="0"/>
                  </a:lnTo>
                  <a:close/>
                </a:path>
              </a:pathLst>
            </a:custGeom>
            <a:grpFill/>
          </p:spPr>
          <p:txBody>
            <a:bodyPr wrap="square" lIns="0" tIns="0" rIns="0" bIns="0" rtlCol="0"/>
            <a:lstStyle/>
            <a:p>
              <a:endParaRPr sz="1425" dirty="0">
                <a:solidFill>
                  <a:srgbClr val="000000"/>
                </a:solidFill>
              </a:endParaRPr>
            </a:p>
          </p:txBody>
        </p:sp>
        <p:sp>
          <p:nvSpPr>
            <p:cNvPr id="23" name="object 23"/>
            <p:cNvSpPr/>
            <p:nvPr/>
          </p:nvSpPr>
          <p:spPr>
            <a:xfrm>
              <a:off x="2253069" y="1861616"/>
              <a:ext cx="58831" cy="61072"/>
            </a:xfrm>
            <a:custGeom>
              <a:avLst/>
              <a:gdLst/>
              <a:ahLst/>
              <a:cxnLst/>
              <a:rect l="l" t="t" r="r" b="b"/>
              <a:pathLst>
                <a:path w="66675" h="69214">
                  <a:moveTo>
                    <a:pt x="54762" y="0"/>
                  </a:moveTo>
                  <a:lnTo>
                    <a:pt x="0" y="15963"/>
                  </a:lnTo>
                  <a:lnTo>
                    <a:pt x="12077" y="68618"/>
                  </a:lnTo>
                  <a:lnTo>
                    <a:pt x="66649" y="51866"/>
                  </a:lnTo>
                  <a:lnTo>
                    <a:pt x="54762" y="0"/>
                  </a:lnTo>
                  <a:close/>
                </a:path>
              </a:pathLst>
            </a:custGeom>
            <a:grpFill/>
          </p:spPr>
          <p:txBody>
            <a:bodyPr wrap="square" lIns="0" tIns="0" rIns="0" bIns="0" rtlCol="0"/>
            <a:lstStyle/>
            <a:p>
              <a:endParaRPr sz="1425" dirty="0">
                <a:solidFill>
                  <a:srgbClr val="000000"/>
                </a:solidFill>
              </a:endParaRPr>
            </a:p>
          </p:txBody>
        </p:sp>
        <p:sp>
          <p:nvSpPr>
            <p:cNvPr id="24" name="object 24"/>
            <p:cNvSpPr/>
            <p:nvPr/>
          </p:nvSpPr>
          <p:spPr>
            <a:xfrm>
              <a:off x="2332042" y="1839261"/>
              <a:ext cx="56590" cy="58831"/>
            </a:xfrm>
            <a:custGeom>
              <a:avLst/>
              <a:gdLst/>
              <a:ahLst/>
              <a:cxnLst/>
              <a:rect l="l" t="t" r="r" b="b"/>
              <a:pathLst>
                <a:path w="64135" h="66675">
                  <a:moveTo>
                    <a:pt x="52158" y="0"/>
                  </a:moveTo>
                  <a:lnTo>
                    <a:pt x="0" y="15214"/>
                  </a:lnTo>
                  <a:lnTo>
                    <a:pt x="11772" y="66573"/>
                  </a:lnTo>
                  <a:lnTo>
                    <a:pt x="63741" y="50622"/>
                  </a:lnTo>
                  <a:lnTo>
                    <a:pt x="52158" y="0"/>
                  </a:lnTo>
                  <a:close/>
                </a:path>
              </a:pathLst>
            </a:custGeom>
            <a:grpFill/>
          </p:spPr>
          <p:txBody>
            <a:bodyPr wrap="square" lIns="0" tIns="0" rIns="0" bIns="0" rtlCol="0"/>
            <a:lstStyle/>
            <a:p>
              <a:endParaRPr sz="1425" dirty="0">
                <a:solidFill>
                  <a:srgbClr val="000000"/>
                </a:solidFill>
              </a:endParaRPr>
            </a:p>
          </p:txBody>
        </p:sp>
        <p:sp>
          <p:nvSpPr>
            <p:cNvPr id="25" name="object 25"/>
            <p:cNvSpPr/>
            <p:nvPr/>
          </p:nvSpPr>
          <p:spPr>
            <a:xfrm>
              <a:off x="1812487" y="2084571"/>
              <a:ext cx="75079" cy="73399"/>
            </a:xfrm>
            <a:custGeom>
              <a:avLst/>
              <a:gdLst/>
              <a:ahLst/>
              <a:cxnLst/>
              <a:rect l="l" t="t" r="r" b="b"/>
              <a:pathLst>
                <a:path w="85089" h="83185">
                  <a:moveTo>
                    <a:pt x="70866" y="0"/>
                  </a:moveTo>
                  <a:lnTo>
                    <a:pt x="0" y="22593"/>
                  </a:lnTo>
                  <a:lnTo>
                    <a:pt x="13944" y="82626"/>
                  </a:lnTo>
                  <a:lnTo>
                    <a:pt x="84569" y="59029"/>
                  </a:lnTo>
                  <a:lnTo>
                    <a:pt x="70866" y="0"/>
                  </a:lnTo>
                  <a:close/>
                </a:path>
              </a:pathLst>
            </a:custGeom>
            <a:grpFill/>
          </p:spPr>
          <p:txBody>
            <a:bodyPr wrap="square" lIns="0" tIns="0" rIns="0" bIns="0" rtlCol="0"/>
            <a:lstStyle/>
            <a:p>
              <a:endParaRPr sz="1425" dirty="0">
                <a:solidFill>
                  <a:srgbClr val="000000"/>
                </a:solidFill>
              </a:endParaRPr>
            </a:p>
          </p:txBody>
        </p:sp>
        <p:sp>
          <p:nvSpPr>
            <p:cNvPr id="26" name="object 26"/>
            <p:cNvSpPr/>
            <p:nvPr/>
          </p:nvSpPr>
          <p:spPr>
            <a:xfrm>
              <a:off x="1914560" y="2053119"/>
              <a:ext cx="71157" cy="70597"/>
            </a:xfrm>
            <a:custGeom>
              <a:avLst/>
              <a:gdLst/>
              <a:ahLst/>
              <a:cxnLst/>
              <a:rect l="l" t="t" r="r" b="b"/>
              <a:pathLst>
                <a:path w="80644" h="80010">
                  <a:moveTo>
                    <a:pt x="67030" y="0"/>
                  </a:moveTo>
                  <a:lnTo>
                    <a:pt x="0" y="21361"/>
                  </a:lnTo>
                  <a:lnTo>
                    <a:pt x="13525" y="79743"/>
                  </a:lnTo>
                  <a:lnTo>
                    <a:pt x="80314" y="57416"/>
                  </a:lnTo>
                  <a:lnTo>
                    <a:pt x="67030" y="0"/>
                  </a:lnTo>
                  <a:close/>
                </a:path>
              </a:pathLst>
            </a:custGeom>
            <a:grpFill/>
          </p:spPr>
          <p:txBody>
            <a:bodyPr wrap="square" lIns="0" tIns="0" rIns="0" bIns="0" rtlCol="0"/>
            <a:lstStyle/>
            <a:p>
              <a:endParaRPr sz="1425" dirty="0">
                <a:solidFill>
                  <a:srgbClr val="000000"/>
                </a:solidFill>
              </a:endParaRPr>
            </a:p>
          </p:txBody>
        </p:sp>
        <p:sp>
          <p:nvSpPr>
            <p:cNvPr id="27" name="object 27"/>
            <p:cNvSpPr/>
            <p:nvPr/>
          </p:nvSpPr>
          <p:spPr>
            <a:xfrm>
              <a:off x="2011131" y="2023319"/>
              <a:ext cx="67796" cy="68356"/>
            </a:xfrm>
            <a:custGeom>
              <a:avLst/>
              <a:gdLst/>
              <a:ahLst/>
              <a:cxnLst/>
              <a:rect l="l" t="t" r="r" b="b"/>
              <a:pathLst>
                <a:path w="76835" h="77469">
                  <a:moveTo>
                    <a:pt x="63500" y="0"/>
                  </a:moveTo>
                  <a:lnTo>
                    <a:pt x="0" y="20243"/>
                  </a:lnTo>
                  <a:lnTo>
                    <a:pt x="13131" y="77063"/>
                  </a:lnTo>
                  <a:lnTo>
                    <a:pt x="76403" y="55918"/>
                  </a:lnTo>
                  <a:lnTo>
                    <a:pt x="63500" y="0"/>
                  </a:lnTo>
                  <a:close/>
                </a:path>
              </a:pathLst>
            </a:custGeom>
            <a:grpFill/>
          </p:spPr>
          <p:txBody>
            <a:bodyPr wrap="square" lIns="0" tIns="0" rIns="0" bIns="0" rtlCol="0"/>
            <a:lstStyle/>
            <a:p>
              <a:endParaRPr sz="1425" dirty="0">
                <a:solidFill>
                  <a:srgbClr val="000000"/>
                </a:solidFill>
              </a:endParaRPr>
            </a:p>
          </p:txBody>
        </p:sp>
        <p:sp>
          <p:nvSpPr>
            <p:cNvPr id="28" name="object 28"/>
            <p:cNvSpPr/>
            <p:nvPr/>
          </p:nvSpPr>
          <p:spPr>
            <a:xfrm>
              <a:off x="2102636" y="1995069"/>
              <a:ext cx="64434" cy="66115"/>
            </a:xfrm>
            <a:custGeom>
              <a:avLst/>
              <a:gdLst/>
              <a:ahLst/>
              <a:cxnLst/>
              <a:rect l="l" t="t" r="r" b="b"/>
              <a:pathLst>
                <a:path w="73025" h="74930">
                  <a:moveTo>
                    <a:pt x="60236" y="0"/>
                  </a:moveTo>
                  <a:lnTo>
                    <a:pt x="0" y="19202"/>
                  </a:lnTo>
                  <a:lnTo>
                    <a:pt x="12763" y="74549"/>
                  </a:lnTo>
                  <a:lnTo>
                    <a:pt x="72783" y="54483"/>
                  </a:lnTo>
                  <a:lnTo>
                    <a:pt x="60236" y="0"/>
                  </a:lnTo>
                  <a:close/>
                </a:path>
              </a:pathLst>
            </a:custGeom>
            <a:grpFill/>
          </p:spPr>
          <p:txBody>
            <a:bodyPr wrap="square" lIns="0" tIns="0" rIns="0" bIns="0" rtlCol="0"/>
            <a:lstStyle/>
            <a:p>
              <a:endParaRPr sz="1425" dirty="0">
                <a:solidFill>
                  <a:srgbClr val="000000"/>
                </a:solidFill>
              </a:endParaRPr>
            </a:p>
          </p:txBody>
        </p:sp>
        <p:sp>
          <p:nvSpPr>
            <p:cNvPr id="29" name="object 29"/>
            <p:cNvSpPr/>
            <p:nvPr/>
          </p:nvSpPr>
          <p:spPr>
            <a:xfrm>
              <a:off x="2189465" y="1968242"/>
              <a:ext cx="61632" cy="63874"/>
            </a:xfrm>
            <a:custGeom>
              <a:avLst/>
              <a:gdLst/>
              <a:ahLst/>
              <a:cxnLst/>
              <a:rect l="l" t="t" r="r" b="b"/>
              <a:pathLst>
                <a:path w="69850" h="72389">
                  <a:moveTo>
                    <a:pt x="57213" y="0"/>
                  </a:moveTo>
                  <a:lnTo>
                    <a:pt x="0" y="18237"/>
                  </a:lnTo>
                  <a:lnTo>
                    <a:pt x="12407" y="72161"/>
                  </a:lnTo>
                  <a:lnTo>
                    <a:pt x="69418" y="53111"/>
                  </a:lnTo>
                  <a:lnTo>
                    <a:pt x="57213" y="0"/>
                  </a:lnTo>
                  <a:close/>
                </a:path>
              </a:pathLst>
            </a:custGeom>
            <a:grpFill/>
          </p:spPr>
          <p:txBody>
            <a:bodyPr wrap="square" lIns="0" tIns="0" rIns="0" bIns="0" rtlCol="0"/>
            <a:lstStyle/>
            <a:p>
              <a:endParaRPr sz="1425" dirty="0">
                <a:solidFill>
                  <a:srgbClr val="000000"/>
                </a:solidFill>
              </a:endParaRPr>
            </a:p>
          </p:txBody>
        </p:sp>
        <p:sp>
          <p:nvSpPr>
            <p:cNvPr id="30" name="object 30"/>
            <p:cNvSpPr/>
            <p:nvPr/>
          </p:nvSpPr>
          <p:spPr>
            <a:xfrm>
              <a:off x="2271965" y="1942728"/>
              <a:ext cx="58831" cy="62193"/>
            </a:xfrm>
            <a:custGeom>
              <a:avLst/>
              <a:gdLst/>
              <a:ahLst/>
              <a:cxnLst/>
              <a:rect l="l" t="t" r="r" b="b"/>
              <a:pathLst>
                <a:path w="66675" h="70485">
                  <a:moveTo>
                    <a:pt x="54419" y="0"/>
                  </a:moveTo>
                  <a:lnTo>
                    <a:pt x="0" y="17348"/>
                  </a:lnTo>
                  <a:lnTo>
                    <a:pt x="12077" y="69951"/>
                  </a:lnTo>
                  <a:lnTo>
                    <a:pt x="66306" y="51815"/>
                  </a:lnTo>
                  <a:lnTo>
                    <a:pt x="54419" y="0"/>
                  </a:lnTo>
                  <a:close/>
                </a:path>
              </a:pathLst>
            </a:custGeom>
            <a:grpFill/>
          </p:spPr>
          <p:txBody>
            <a:bodyPr wrap="square" lIns="0" tIns="0" rIns="0" bIns="0" rtlCol="0"/>
            <a:lstStyle/>
            <a:p>
              <a:endParaRPr sz="1425" dirty="0">
                <a:solidFill>
                  <a:srgbClr val="000000"/>
                </a:solidFill>
              </a:endParaRPr>
            </a:p>
          </p:txBody>
        </p:sp>
        <p:sp>
          <p:nvSpPr>
            <p:cNvPr id="31" name="object 31"/>
            <p:cNvSpPr/>
            <p:nvPr/>
          </p:nvSpPr>
          <p:spPr>
            <a:xfrm>
              <a:off x="2350449" y="1918437"/>
              <a:ext cx="56029" cy="59951"/>
            </a:xfrm>
            <a:custGeom>
              <a:avLst/>
              <a:gdLst/>
              <a:ahLst/>
              <a:cxnLst/>
              <a:rect l="l" t="t" r="r" b="b"/>
              <a:pathLst>
                <a:path w="63500" h="67944">
                  <a:moveTo>
                    <a:pt x="51828" y="0"/>
                  </a:moveTo>
                  <a:lnTo>
                    <a:pt x="0" y="16522"/>
                  </a:lnTo>
                  <a:lnTo>
                    <a:pt x="11760" y="67843"/>
                  </a:lnTo>
                  <a:lnTo>
                    <a:pt x="63398" y="50584"/>
                  </a:lnTo>
                  <a:lnTo>
                    <a:pt x="51828" y="0"/>
                  </a:lnTo>
                  <a:close/>
                </a:path>
              </a:pathLst>
            </a:custGeom>
            <a:grpFill/>
          </p:spPr>
          <p:txBody>
            <a:bodyPr wrap="square" lIns="0" tIns="0" rIns="0" bIns="0" rtlCol="0"/>
            <a:lstStyle/>
            <a:p>
              <a:endParaRPr sz="1425" dirty="0">
                <a:solidFill>
                  <a:srgbClr val="000000"/>
                </a:solidFill>
              </a:endParaRPr>
            </a:p>
          </p:txBody>
        </p:sp>
      </p:grpSp>
      <p:sp>
        <p:nvSpPr>
          <p:cNvPr id="32" name="object 32"/>
          <p:cNvSpPr txBox="1"/>
          <p:nvPr/>
        </p:nvSpPr>
        <p:spPr>
          <a:xfrm>
            <a:off x="1336547" y="1918644"/>
            <a:ext cx="2807408" cy="864339"/>
          </a:xfrm>
          <a:prstGeom prst="rect">
            <a:avLst/>
          </a:prstGeom>
        </p:spPr>
        <p:txBody>
          <a:bodyPr vert="horz" wrap="square" lIns="0" tIns="0" rIns="0" bIns="0" rtlCol="0">
            <a:spAutoFit/>
          </a:bodyPr>
          <a:lstStyle/>
          <a:p>
            <a:pPr marL="684716" marR="685276" algn="ctr"/>
            <a:r>
              <a:rPr sz="1600" b="1" dirty="0">
                <a:solidFill>
                  <a:srgbClr val="646464"/>
                </a:solidFill>
                <a:cs typeface="Arial" panose="020B0604020202020204" pitchFamily="34" charset="0"/>
              </a:rPr>
              <a:t>Millennials: </a:t>
            </a:r>
            <a:r>
              <a:rPr sz="1600" b="1" dirty="0" smtClean="0">
                <a:solidFill>
                  <a:srgbClr val="646464"/>
                </a:solidFill>
                <a:cs typeface="Arial" panose="020B0604020202020204" pitchFamily="34" charset="0"/>
              </a:rPr>
              <a:t>born</a:t>
            </a:r>
            <a:r>
              <a:rPr lang="en-US" sz="1600" b="1" dirty="0" smtClean="0">
                <a:solidFill>
                  <a:srgbClr val="646464"/>
                </a:solidFill>
                <a:cs typeface="Arial" panose="020B0604020202020204" pitchFamily="34" charset="0"/>
              </a:rPr>
              <a:t> </a:t>
            </a:r>
            <a:r>
              <a:rPr sz="1600" b="1" dirty="0" smtClean="0">
                <a:solidFill>
                  <a:srgbClr val="646464"/>
                </a:solidFill>
                <a:cs typeface="Arial" panose="020B0604020202020204" pitchFamily="34" charset="0"/>
              </a:rPr>
              <a:t>between</a:t>
            </a:r>
            <a:endParaRPr lang="en-US" sz="1600" dirty="0" smtClean="0">
              <a:solidFill>
                <a:srgbClr val="646464"/>
              </a:solidFill>
              <a:cs typeface="Arial" panose="020B0604020202020204" pitchFamily="34" charset="0"/>
            </a:endParaRPr>
          </a:p>
          <a:p>
            <a:pPr algn="ctr">
              <a:lnSpc>
                <a:spcPts val="2871"/>
              </a:lnSpc>
            </a:pPr>
            <a:r>
              <a:rPr sz="2824" b="1" dirty="0" smtClean="0">
                <a:solidFill>
                  <a:srgbClr val="646464"/>
                </a:solidFill>
                <a:cs typeface="Arial" panose="020B0604020202020204" pitchFamily="34" charset="0"/>
              </a:rPr>
              <a:t>1981 </a:t>
            </a:r>
            <a:r>
              <a:rPr sz="2824" b="1" dirty="0">
                <a:solidFill>
                  <a:srgbClr val="646464"/>
                </a:solidFill>
                <a:cs typeface="Arial" panose="020B0604020202020204" pitchFamily="34" charset="0"/>
              </a:rPr>
              <a:t>and 2000</a:t>
            </a:r>
            <a:endParaRPr sz="2824" dirty="0">
              <a:solidFill>
                <a:srgbClr val="646464"/>
              </a:solidFill>
              <a:cs typeface="Arial" panose="020B0604020202020204" pitchFamily="34" charset="0"/>
            </a:endParaRPr>
          </a:p>
        </p:txBody>
      </p:sp>
      <p:grpSp>
        <p:nvGrpSpPr>
          <p:cNvPr id="90" name="Group 89"/>
          <p:cNvGrpSpPr/>
          <p:nvPr/>
        </p:nvGrpSpPr>
        <p:grpSpPr>
          <a:xfrm>
            <a:off x="1925431" y="2848959"/>
            <a:ext cx="1731836" cy="1424951"/>
            <a:chOff x="1870665" y="2637534"/>
            <a:chExt cx="1776132" cy="1461398"/>
          </a:xfrm>
        </p:grpSpPr>
        <p:sp>
          <p:nvSpPr>
            <p:cNvPr id="33" name="object 33"/>
            <p:cNvSpPr/>
            <p:nvPr/>
          </p:nvSpPr>
          <p:spPr>
            <a:xfrm>
              <a:off x="2486670" y="3181365"/>
              <a:ext cx="556372" cy="300878"/>
            </a:xfrm>
            <a:custGeom>
              <a:avLst/>
              <a:gdLst/>
              <a:ahLst/>
              <a:cxnLst/>
              <a:rect l="l" t="t" r="r" b="b"/>
              <a:pathLst>
                <a:path w="630554" h="340995">
                  <a:moveTo>
                    <a:pt x="630326" y="0"/>
                  </a:moveTo>
                  <a:lnTo>
                    <a:pt x="0" y="0"/>
                  </a:lnTo>
                  <a:lnTo>
                    <a:pt x="48450" y="340487"/>
                  </a:lnTo>
                  <a:lnTo>
                    <a:pt x="581875" y="340487"/>
                  </a:lnTo>
                  <a:lnTo>
                    <a:pt x="630326" y="0"/>
                  </a:lnTo>
                  <a:close/>
                </a:path>
              </a:pathLst>
            </a:custGeom>
            <a:solidFill>
              <a:srgbClr val="FFE600"/>
            </a:solidFill>
          </p:spPr>
          <p:txBody>
            <a:bodyPr wrap="square" lIns="0" tIns="0" rIns="0" bIns="0" rtlCol="0"/>
            <a:lstStyle/>
            <a:p>
              <a:endParaRPr sz="1425" dirty="0">
                <a:solidFill>
                  <a:srgbClr val="000000"/>
                </a:solidFill>
              </a:endParaRPr>
            </a:p>
          </p:txBody>
        </p:sp>
        <p:sp>
          <p:nvSpPr>
            <p:cNvPr id="34" name="object 34"/>
            <p:cNvSpPr/>
            <p:nvPr/>
          </p:nvSpPr>
          <p:spPr>
            <a:xfrm>
              <a:off x="1906491" y="3618200"/>
              <a:ext cx="1696010" cy="480732"/>
            </a:xfrm>
            <a:custGeom>
              <a:avLst/>
              <a:gdLst/>
              <a:ahLst/>
              <a:cxnLst/>
              <a:rect l="l" t="t" r="r" b="b"/>
              <a:pathLst>
                <a:path w="1922145" h="544829">
                  <a:moveTo>
                    <a:pt x="0" y="544474"/>
                  </a:moveTo>
                  <a:lnTo>
                    <a:pt x="1922068" y="544474"/>
                  </a:lnTo>
                  <a:lnTo>
                    <a:pt x="1922068" y="0"/>
                  </a:lnTo>
                  <a:lnTo>
                    <a:pt x="0" y="0"/>
                  </a:lnTo>
                  <a:lnTo>
                    <a:pt x="0" y="544474"/>
                  </a:lnTo>
                  <a:close/>
                </a:path>
              </a:pathLst>
            </a:custGeom>
            <a:solidFill>
              <a:srgbClr val="FFE600"/>
            </a:solidFill>
          </p:spPr>
          <p:txBody>
            <a:bodyPr wrap="square" lIns="0" tIns="0" rIns="0" bIns="0" rtlCol="0"/>
            <a:lstStyle/>
            <a:p>
              <a:endParaRPr sz="1425" dirty="0">
                <a:solidFill>
                  <a:srgbClr val="000000"/>
                </a:solidFill>
              </a:endParaRPr>
            </a:p>
          </p:txBody>
        </p:sp>
        <p:sp>
          <p:nvSpPr>
            <p:cNvPr id="35" name="object 35"/>
            <p:cNvSpPr/>
            <p:nvPr/>
          </p:nvSpPr>
          <p:spPr>
            <a:xfrm>
              <a:off x="1870665" y="3533371"/>
              <a:ext cx="1776132" cy="58271"/>
            </a:xfrm>
            <a:custGeom>
              <a:avLst/>
              <a:gdLst/>
              <a:ahLst/>
              <a:cxnLst/>
              <a:rect l="l" t="t" r="r" b="b"/>
              <a:pathLst>
                <a:path w="2012950" h="66039">
                  <a:moveTo>
                    <a:pt x="0" y="65684"/>
                  </a:moveTo>
                  <a:lnTo>
                    <a:pt x="2012581" y="65684"/>
                  </a:lnTo>
                  <a:lnTo>
                    <a:pt x="2012581" y="0"/>
                  </a:lnTo>
                  <a:lnTo>
                    <a:pt x="0" y="0"/>
                  </a:lnTo>
                  <a:lnTo>
                    <a:pt x="0" y="65684"/>
                  </a:lnTo>
                  <a:close/>
                </a:path>
              </a:pathLst>
            </a:custGeom>
            <a:solidFill>
              <a:srgbClr val="FFE600"/>
            </a:solidFill>
          </p:spPr>
          <p:txBody>
            <a:bodyPr wrap="square" lIns="0" tIns="0" rIns="0" bIns="0" rtlCol="0"/>
            <a:lstStyle/>
            <a:p>
              <a:endParaRPr sz="1425" dirty="0">
                <a:solidFill>
                  <a:srgbClr val="000000"/>
                </a:solidFill>
              </a:endParaRPr>
            </a:p>
          </p:txBody>
        </p:sp>
        <p:sp>
          <p:nvSpPr>
            <p:cNvPr id="36" name="object 36"/>
            <p:cNvSpPr/>
            <p:nvPr/>
          </p:nvSpPr>
          <p:spPr>
            <a:xfrm>
              <a:off x="2571731" y="2637534"/>
              <a:ext cx="386603" cy="386603"/>
            </a:xfrm>
            <a:custGeom>
              <a:avLst/>
              <a:gdLst/>
              <a:ahLst/>
              <a:cxnLst/>
              <a:rect l="l" t="t" r="r" b="b"/>
              <a:pathLst>
                <a:path w="438150" h="438150">
                  <a:moveTo>
                    <a:pt x="218821" y="0"/>
                  </a:moveTo>
                  <a:lnTo>
                    <a:pt x="166235" y="6359"/>
                  </a:lnTo>
                  <a:lnTo>
                    <a:pt x="118259" y="24423"/>
                  </a:lnTo>
                  <a:lnTo>
                    <a:pt x="76413" y="52672"/>
                  </a:lnTo>
                  <a:lnTo>
                    <a:pt x="42219" y="89584"/>
                  </a:lnTo>
                  <a:lnTo>
                    <a:pt x="17195" y="133639"/>
                  </a:lnTo>
                  <a:lnTo>
                    <a:pt x="2863" y="183317"/>
                  </a:lnTo>
                  <a:lnTo>
                    <a:pt x="0" y="218808"/>
                  </a:lnTo>
                  <a:lnTo>
                    <a:pt x="725" y="236757"/>
                  </a:lnTo>
                  <a:lnTo>
                    <a:pt x="11155" y="287979"/>
                  </a:lnTo>
                  <a:lnTo>
                    <a:pt x="32784" y="334083"/>
                  </a:lnTo>
                  <a:lnTo>
                    <a:pt x="64090" y="373549"/>
                  </a:lnTo>
                  <a:lnTo>
                    <a:pt x="103554" y="404857"/>
                  </a:lnTo>
                  <a:lnTo>
                    <a:pt x="149655" y="426486"/>
                  </a:lnTo>
                  <a:lnTo>
                    <a:pt x="200874" y="436916"/>
                  </a:lnTo>
                  <a:lnTo>
                    <a:pt x="218821" y="437641"/>
                  </a:lnTo>
                  <a:lnTo>
                    <a:pt x="236767" y="436916"/>
                  </a:lnTo>
                  <a:lnTo>
                    <a:pt x="287986" y="426486"/>
                  </a:lnTo>
                  <a:lnTo>
                    <a:pt x="334087" y="404857"/>
                  </a:lnTo>
                  <a:lnTo>
                    <a:pt x="373551" y="373549"/>
                  </a:lnTo>
                  <a:lnTo>
                    <a:pt x="404857" y="334083"/>
                  </a:lnTo>
                  <a:lnTo>
                    <a:pt x="426486" y="287979"/>
                  </a:lnTo>
                  <a:lnTo>
                    <a:pt x="436916" y="236757"/>
                  </a:lnTo>
                  <a:lnTo>
                    <a:pt x="437642" y="218808"/>
                  </a:lnTo>
                  <a:lnTo>
                    <a:pt x="436916" y="200863"/>
                  </a:lnTo>
                  <a:lnTo>
                    <a:pt x="426486" y="149649"/>
                  </a:lnTo>
                  <a:lnTo>
                    <a:pt x="404857" y="103551"/>
                  </a:lnTo>
                  <a:lnTo>
                    <a:pt x="373551" y="64088"/>
                  </a:lnTo>
                  <a:lnTo>
                    <a:pt x="334087" y="32783"/>
                  </a:lnTo>
                  <a:lnTo>
                    <a:pt x="287986" y="11155"/>
                  </a:lnTo>
                  <a:lnTo>
                    <a:pt x="236767" y="725"/>
                  </a:lnTo>
                  <a:lnTo>
                    <a:pt x="218821" y="0"/>
                  </a:lnTo>
                  <a:close/>
                </a:path>
              </a:pathLst>
            </a:custGeom>
            <a:solidFill>
              <a:srgbClr val="8A8E90"/>
            </a:solidFill>
          </p:spPr>
          <p:txBody>
            <a:bodyPr wrap="square" lIns="0" tIns="0" rIns="0" bIns="0" rtlCol="0"/>
            <a:lstStyle/>
            <a:p>
              <a:endParaRPr sz="1425" dirty="0">
                <a:solidFill>
                  <a:srgbClr val="000000"/>
                </a:solidFill>
              </a:endParaRPr>
            </a:p>
          </p:txBody>
        </p:sp>
        <p:sp>
          <p:nvSpPr>
            <p:cNvPr id="37" name="object 37"/>
            <p:cNvSpPr/>
            <p:nvPr/>
          </p:nvSpPr>
          <p:spPr>
            <a:xfrm>
              <a:off x="2571724" y="2637534"/>
              <a:ext cx="386603" cy="386603"/>
            </a:xfrm>
            <a:custGeom>
              <a:avLst/>
              <a:gdLst/>
              <a:ahLst/>
              <a:cxnLst/>
              <a:rect l="l" t="t" r="r" b="b"/>
              <a:pathLst>
                <a:path w="438150" h="438150">
                  <a:moveTo>
                    <a:pt x="218821" y="0"/>
                  </a:moveTo>
                  <a:lnTo>
                    <a:pt x="166239" y="6359"/>
                  </a:lnTo>
                  <a:lnTo>
                    <a:pt x="118265" y="24423"/>
                  </a:lnTo>
                  <a:lnTo>
                    <a:pt x="76419" y="52672"/>
                  </a:lnTo>
                  <a:lnTo>
                    <a:pt x="42222" y="89584"/>
                  </a:lnTo>
                  <a:lnTo>
                    <a:pt x="17197" y="133639"/>
                  </a:lnTo>
                  <a:lnTo>
                    <a:pt x="2864" y="183317"/>
                  </a:lnTo>
                  <a:lnTo>
                    <a:pt x="0" y="218808"/>
                  </a:lnTo>
                  <a:lnTo>
                    <a:pt x="725" y="236757"/>
                  </a:lnTo>
                  <a:lnTo>
                    <a:pt x="11156" y="287979"/>
                  </a:lnTo>
                  <a:lnTo>
                    <a:pt x="32787" y="334083"/>
                  </a:lnTo>
                  <a:lnTo>
                    <a:pt x="64095" y="373549"/>
                  </a:lnTo>
                  <a:lnTo>
                    <a:pt x="103560" y="404857"/>
                  </a:lnTo>
                  <a:lnTo>
                    <a:pt x="149660" y="426486"/>
                  </a:lnTo>
                  <a:lnTo>
                    <a:pt x="200875" y="436916"/>
                  </a:lnTo>
                  <a:lnTo>
                    <a:pt x="218821" y="437641"/>
                  </a:lnTo>
                  <a:lnTo>
                    <a:pt x="236769" y="436916"/>
                  </a:lnTo>
                  <a:lnTo>
                    <a:pt x="287990" y="426486"/>
                  </a:lnTo>
                  <a:lnTo>
                    <a:pt x="334092" y="404857"/>
                  </a:lnTo>
                  <a:lnTo>
                    <a:pt x="373556" y="373549"/>
                  </a:lnTo>
                  <a:lnTo>
                    <a:pt x="404861" y="334083"/>
                  </a:lnTo>
                  <a:lnTo>
                    <a:pt x="426487" y="287979"/>
                  </a:lnTo>
                  <a:lnTo>
                    <a:pt x="436916" y="236757"/>
                  </a:lnTo>
                  <a:lnTo>
                    <a:pt x="437642" y="218808"/>
                  </a:lnTo>
                  <a:lnTo>
                    <a:pt x="436916" y="200863"/>
                  </a:lnTo>
                  <a:lnTo>
                    <a:pt x="426487" y="149649"/>
                  </a:lnTo>
                  <a:lnTo>
                    <a:pt x="404861" y="103551"/>
                  </a:lnTo>
                  <a:lnTo>
                    <a:pt x="373556" y="64088"/>
                  </a:lnTo>
                  <a:lnTo>
                    <a:pt x="334092" y="32783"/>
                  </a:lnTo>
                  <a:lnTo>
                    <a:pt x="287990" y="11155"/>
                  </a:lnTo>
                  <a:lnTo>
                    <a:pt x="236769" y="725"/>
                  </a:lnTo>
                  <a:lnTo>
                    <a:pt x="218821" y="0"/>
                  </a:lnTo>
                  <a:close/>
                </a:path>
              </a:pathLst>
            </a:custGeom>
            <a:solidFill>
              <a:srgbClr val="808080"/>
            </a:solidFill>
          </p:spPr>
          <p:txBody>
            <a:bodyPr wrap="square" lIns="0" tIns="0" rIns="0" bIns="0" rtlCol="0"/>
            <a:lstStyle/>
            <a:p>
              <a:endParaRPr sz="1425" dirty="0">
                <a:solidFill>
                  <a:srgbClr val="000000"/>
                </a:solidFill>
              </a:endParaRPr>
            </a:p>
          </p:txBody>
        </p:sp>
        <p:sp>
          <p:nvSpPr>
            <p:cNvPr id="38" name="object 38"/>
            <p:cNvSpPr/>
            <p:nvPr/>
          </p:nvSpPr>
          <p:spPr>
            <a:xfrm>
              <a:off x="2516876" y="3502355"/>
              <a:ext cx="496421" cy="0"/>
            </a:xfrm>
            <a:custGeom>
              <a:avLst/>
              <a:gdLst/>
              <a:ahLst/>
              <a:cxnLst/>
              <a:rect l="l" t="t" r="r" b="b"/>
              <a:pathLst>
                <a:path w="562610">
                  <a:moveTo>
                    <a:pt x="0" y="0"/>
                  </a:moveTo>
                  <a:lnTo>
                    <a:pt x="562470" y="0"/>
                  </a:lnTo>
                </a:path>
              </a:pathLst>
            </a:custGeom>
            <a:ln w="20167">
              <a:solidFill>
                <a:srgbClr val="FFE600"/>
              </a:solidFill>
            </a:ln>
          </p:spPr>
          <p:txBody>
            <a:bodyPr wrap="square" lIns="0" tIns="0" rIns="0" bIns="0" rtlCol="0"/>
            <a:lstStyle/>
            <a:p>
              <a:endParaRPr sz="1425" dirty="0">
                <a:solidFill>
                  <a:srgbClr val="000000"/>
                </a:solidFill>
              </a:endParaRPr>
            </a:p>
          </p:txBody>
        </p:sp>
        <p:sp>
          <p:nvSpPr>
            <p:cNvPr id="39" name="object 39"/>
            <p:cNvSpPr/>
            <p:nvPr/>
          </p:nvSpPr>
          <p:spPr>
            <a:xfrm>
              <a:off x="2090917" y="3331576"/>
              <a:ext cx="156322" cy="170890"/>
            </a:xfrm>
            <a:custGeom>
              <a:avLst/>
              <a:gdLst/>
              <a:ahLst/>
              <a:cxnLst/>
              <a:rect l="l" t="t" r="r" b="b"/>
              <a:pathLst>
                <a:path w="177164" h="193675">
                  <a:moveTo>
                    <a:pt x="0" y="193548"/>
                  </a:moveTo>
                  <a:lnTo>
                    <a:pt x="176961" y="193548"/>
                  </a:lnTo>
                  <a:lnTo>
                    <a:pt x="176961" y="0"/>
                  </a:lnTo>
                  <a:lnTo>
                    <a:pt x="0" y="0"/>
                  </a:lnTo>
                  <a:lnTo>
                    <a:pt x="0" y="193548"/>
                  </a:lnTo>
                  <a:close/>
                </a:path>
              </a:pathLst>
            </a:custGeom>
            <a:solidFill>
              <a:srgbClr val="FFE600"/>
            </a:solidFill>
          </p:spPr>
          <p:txBody>
            <a:bodyPr wrap="square" lIns="0" tIns="0" rIns="0" bIns="0" rtlCol="0"/>
            <a:lstStyle/>
            <a:p>
              <a:endParaRPr sz="1425" dirty="0">
                <a:solidFill>
                  <a:srgbClr val="000000"/>
                </a:solidFill>
              </a:endParaRPr>
            </a:p>
          </p:txBody>
        </p:sp>
        <p:sp>
          <p:nvSpPr>
            <p:cNvPr id="40" name="object 40"/>
            <p:cNvSpPr/>
            <p:nvPr/>
          </p:nvSpPr>
          <p:spPr>
            <a:xfrm>
              <a:off x="2022768" y="3348282"/>
              <a:ext cx="68356" cy="137832"/>
            </a:xfrm>
            <a:custGeom>
              <a:avLst/>
              <a:gdLst/>
              <a:ahLst/>
              <a:cxnLst/>
              <a:rect l="l" t="t" r="r" b="b"/>
              <a:pathLst>
                <a:path w="77469" h="156210">
                  <a:moveTo>
                    <a:pt x="77228" y="0"/>
                  </a:moveTo>
                  <a:lnTo>
                    <a:pt x="36658" y="11434"/>
                  </a:lnTo>
                  <a:lnTo>
                    <a:pt x="8530" y="41270"/>
                  </a:lnTo>
                  <a:lnTo>
                    <a:pt x="0" y="68075"/>
                  </a:lnTo>
                  <a:lnTo>
                    <a:pt x="1011" y="84502"/>
                  </a:lnTo>
                  <a:lnTo>
                    <a:pt x="16884" y="125026"/>
                  </a:lnTo>
                  <a:lnTo>
                    <a:pt x="47643" y="149689"/>
                  </a:lnTo>
                  <a:lnTo>
                    <a:pt x="73643" y="155594"/>
                  </a:lnTo>
                  <a:lnTo>
                    <a:pt x="77228" y="131267"/>
                  </a:lnTo>
                  <a:lnTo>
                    <a:pt x="62925" y="129323"/>
                  </a:lnTo>
                  <a:lnTo>
                    <a:pt x="50080" y="123844"/>
                  </a:lnTo>
                  <a:lnTo>
                    <a:pt x="39220" y="115355"/>
                  </a:lnTo>
                  <a:lnTo>
                    <a:pt x="30870" y="104381"/>
                  </a:lnTo>
                  <a:lnTo>
                    <a:pt x="25556" y="91450"/>
                  </a:lnTo>
                  <a:lnTo>
                    <a:pt x="26373" y="73791"/>
                  </a:lnTo>
                  <a:lnTo>
                    <a:pt x="44834" y="36442"/>
                  </a:lnTo>
                  <a:lnTo>
                    <a:pt x="77228" y="24409"/>
                  </a:lnTo>
                  <a:lnTo>
                    <a:pt x="77228" y="0"/>
                  </a:lnTo>
                  <a:close/>
                </a:path>
              </a:pathLst>
            </a:custGeom>
            <a:solidFill>
              <a:srgbClr val="FFE600"/>
            </a:solidFill>
          </p:spPr>
          <p:txBody>
            <a:bodyPr wrap="square" lIns="0" tIns="0" rIns="0" bIns="0" rtlCol="0"/>
            <a:lstStyle/>
            <a:p>
              <a:endParaRPr sz="1425" dirty="0">
                <a:solidFill>
                  <a:srgbClr val="000000"/>
                </a:solidFill>
              </a:endParaRPr>
            </a:p>
          </p:txBody>
        </p:sp>
        <p:sp>
          <p:nvSpPr>
            <p:cNvPr id="41" name="object 41"/>
            <p:cNvSpPr txBox="1"/>
            <p:nvPr/>
          </p:nvSpPr>
          <p:spPr>
            <a:xfrm>
              <a:off x="2504802" y="3214399"/>
              <a:ext cx="489137" cy="276999"/>
            </a:xfrm>
            <a:prstGeom prst="rect">
              <a:avLst/>
            </a:prstGeom>
          </p:spPr>
          <p:txBody>
            <a:bodyPr vert="horz" wrap="square" lIns="0" tIns="0" rIns="0" bIns="0" rtlCol="0">
              <a:spAutoFit/>
            </a:bodyPr>
            <a:lstStyle/>
            <a:p>
              <a:pPr marL="11206"/>
              <a:r>
                <a:rPr sz="1800" b="1" dirty="0">
                  <a:solidFill>
                    <a:srgbClr val="646464"/>
                  </a:solidFill>
                  <a:cs typeface="Arial" panose="020B0604020202020204" pitchFamily="34" charset="0"/>
                </a:rPr>
                <a:t>72%</a:t>
              </a:r>
              <a:endParaRPr sz="1800" dirty="0">
                <a:solidFill>
                  <a:srgbClr val="646464"/>
                </a:solidFill>
                <a:cs typeface="Arial" panose="020B0604020202020204" pitchFamily="34" charset="0"/>
              </a:endParaRPr>
            </a:p>
          </p:txBody>
        </p:sp>
        <p:sp>
          <p:nvSpPr>
            <p:cNvPr id="42" name="object 42"/>
            <p:cNvSpPr/>
            <p:nvPr/>
          </p:nvSpPr>
          <p:spPr>
            <a:xfrm>
              <a:off x="2399226" y="3088982"/>
              <a:ext cx="350744" cy="395567"/>
            </a:xfrm>
            <a:custGeom>
              <a:avLst/>
              <a:gdLst/>
              <a:ahLst/>
              <a:cxnLst/>
              <a:rect l="l" t="t" r="r" b="b"/>
              <a:pathLst>
                <a:path w="397510" h="448310">
                  <a:moveTo>
                    <a:pt x="371381" y="0"/>
                  </a:moveTo>
                  <a:lnTo>
                    <a:pt x="126855" y="0"/>
                  </a:lnTo>
                  <a:lnTo>
                    <a:pt x="115676" y="11345"/>
                  </a:lnTo>
                  <a:lnTo>
                    <a:pt x="84846" y="47870"/>
                  </a:lnTo>
                  <a:lnTo>
                    <a:pt x="58364" y="87845"/>
                  </a:lnTo>
                  <a:lnTo>
                    <a:pt x="36597" y="130903"/>
                  </a:lnTo>
                  <a:lnTo>
                    <a:pt x="19913" y="176680"/>
                  </a:lnTo>
                  <a:lnTo>
                    <a:pt x="8679" y="224809"/>
                  </a:lnTo>
                  <a:lnTo>
                    <a:pt x="3263" y="274926"/>
                  </a:lnTo>
                  <a:lnTo>
                    <a:pt x="2814" y="292011"/>
                  </a:lnTo>
                  <a:lnTo>
                    <a:pt x="1443" y="317085"/>
                  </a:lnTo>
                  <a:lnTo>
                    <a:pt x="456" y="338982"/>
                  </a:lnTo>
                  <a:lnTo>
                    <a:pt x="0" y="357954"/>
                  </a:lnTo>
                  <a:lnTo>
                    <a:pt x="246" y="374241"/>
                  </a:lnTo>
                  <a:lnTo>
                    <a:pt x="11691" y="417310"/>
                  </a:lnTo>
                  <a:lnTo>
                    <a:pt x="48122" y="436537"/>
                  </a:lnTo>
                  <a:lnTo>
                    <a:pt x="98457" y="444517"/>
                  </a:lnTo>
                  <a:lnTo>
                    <a:pt x="126728" y="447839"/>
                  </a:lnTo>
                  <a:lnTo>
                    <a:pt x="81770" y="88658"/>
                  </a:lnTo>
                  <a:lnTo>
                    <a:pt x="391281" y="88658"/>
                  </a:lnTo>
                  <a:lnTo>
                    <a:pt x="397271" y="63686"/>
                  </a:lnTo>
                  <a:lnTo>
                    <a:pt x="371381" y="53581"/>
                  </a:lnTo>
                  <a:lnTo>
                    <a:pt x="371381" y="0"/>
                  </a:lnTo>
                  <a:close/>
                </a:path>
              </a:pathLst>
            </a:custGeom>
            <a:solidFill>
              <a:srgbClr val="FFE600"/>
            </a:solidFill>
          </p:spPr>
          <p:txBody>
            <a:bodyPr wrap="square" lIns="0" tIns="0" rIns="0" bIns="0" rtlCol="0"/>
            <a:lstStyle/>
            <a:p>
              <a:endParaRPr sz="1425" dirty="0">
                <a:solidFill>
                  <a:srgbClr val="000000"/>
                </a:solidFill>
              </a:endParaRPr>
            </a:p>
          </p:txBody>
        </p:sp>
        <p:sp>
          <p:nvSpPr>
            <p:cNvPr id="43" name="object 43"/>
            <p:cNvSpPr/>
            <p:nvPr/>
          </p:nvSpPr>
          <p:spPr>
            <a:xfrm>
              <a:off x="2512469" y="3003178"/>
              <a:ext cx="506506" cy="86285"/>
            </a:xfrm>
            <a:custGeom>
              <a:avLst/>
              <a:gdLst/>
              <a:ahLst/>
              <a:cxnLst/>
              <a:rect l="l" t="t" r="r" b="b"/>
              <a:pathLst>
                <a:path w="574039" h="97789">
                  <a:moveTo>
                    <a:pt x="167784" y="5309"/>
                  </a:moveTo>
                  <a:lnTo>
                    <a:pt x="128172" y="16070"/>
                  </a:lnTo>
                  <a:lnTo>
                    <a:pt x="91814" y="30921"/>
                  </a:lnTo>
                  <a:lnTo>
                    <a:pt x="58482" y="49439"/>
                  </a:lnTo>
                  <a:lnTo>
                    <a:pt x="18360" y="79106"/>
                  </a:lnTo>
                  <a:lnTo>
                    <a:pt x="0" y="95792"/>
                  </a:lnTo>
                  <a:lnTo>
                    <a:pt x="243045" y="97231"/>
                  </a:lnTo>
                  <a:lnTo>
                    <a:pt x="243045" y="68465"/>
                  </a:lnTo>
                  <a:lnTo>
                    <a:pt x="540632" y="68465"/>
                  </a:lnTo>
                  <a:lnTo>
                    <a:pt x="503462" y="42247"/>
                  </a:lnTo>
                  <a:lnTo>
                    <a:pt x="495843" y="37653"/>
                  </a:lnTo>
                  <a:lnTo>
                    <a:pt x="291523" y="37653"/>
                  </a:lnTo>
                  <a:lnTo>
                    <a:pt x="277271" y="37316"/>
                  </a:lnTo>
                  <a:lnTo>
                    <a:pt x="237122" y="32203"/>
                  </a:lnTo>
                  <a:lnTo>
                    <a:pt x="189355" y="16557"/>
                  </a:lnTo>
                  <a:lnTo>
                    <a:pt x="178384" y="11202"/>
                  </a:lnTo>
                  <a:lnTo>
                    <a:pt x="167784" y="5309"/>
                  </a:lnTo>
                  <a:close/>
                </a:path>
                <a:path w="574039" h="97789">
                  <a:moveTo>
                    <a:pt x="540632" y="68465"/>
                  </a:moveTo>
                  <a:lnTo>
                    <a:pt x="337177" y="68465"/>
                  </a:lnTo>
                  <a:lnTo>
                    <a:pt x="337177" y="97231"/>
                  </a:lnTo>
                  <a:lnTo>
                    <a:pt x="573435" y="97231"/>
                  </a:lnTo>
                  <a:lnTo>
                    <a:pt x="564204" y="88486"/>
                  </a:lnTo>
                  <a:lnTo>
                    <a:pt x="554706" y="80026"/>
                  </a:lnTo>
                  <a:lnTo>
                    <a:pt x="544949" y="71858"/>
                  </a:lnTo>
                  <a:lnTo>
                    <a:pt x="540632" y="68465"/>
                  </a:lnTo>
                  <a:close/>
                </a:path>
                <a:path w="574039" h="97789">
                  <a:moveTo>
                    <a:pt x="412730" y="0"/>
                  </a:moveTo>
                  <a:lnTo>
                    <a:pt x="367759" y="22808"/>
                  </a:lnTo>
                  <a:lnTo>
                    <a:pt x="330754" y="33367"/>
                  </a:lnTo>
                  <a:lnTo>
                    <a:pt x="291523" y="37653"/>
                  </a:lnTo>
                  <a:lnTo>
                    <a:pt x="495843" y="37653"/>
                  </a:lnTo>
                  <a:lnTo>
                    <a:pt x="458374" y="17866"/>
                  </a:lnTo>
                  <a:lnTo>
                    <a:pt x="422458" y="3284"/>
                  </a:lnTo>
                  <a:lnTo>
                    <a:pt x="412730" y="0"/>
                  </a:lnTo>
                  <a:close/>
                </a:path>
              </a:pathLst>
            </a:custGeom>
            <a:solidFill>
              <a:srgbClr val="808080"/>
            </a:solidFill>
          </p:spPr>
          <p:txBody>
            <a:bodyPr wrap="square" lIns="0" tIns="0" rIns="0" bIns="0" rtlCol="0"/>
            <a:lstStyle/>
            <a:p>
              <a:endParaRPr sz="1425" dirty="0">
                <a:solidFill>
                  <a:srgbClr val="000000"/>
                </a:solidFill>
              </a:endParaRPr>
            </a:p>
          </p:txBody>
        </p:sp>
        <p:sp>
          <p:nvSpPr>
            <p:cNvPr id="44" name="object 44"/>
            <p:cNvSpPr/>
            <p:nvPr/>
          </p:nvSpPr>
          <p:spPr>
            <a:xfrm>
              <a:off x="2784972" y="3088981"/>
              <a:ext cx="343460" cy="396128"/>
            </a:xfrm>
            <a:custGeom>
              <a:avLst/>
              <a:gdLst/>
              <a:ahLst/>
              <a:cxnLst/>
              <a:rect l="l" t="t" r="r" b="b"/>
              <a:pathLst>
                <a:path w="389254" h="448945">
                  <a:moveTo>
                    <a:pt x="264604" y="0"/>
                  </a:moveTo>
                  <a:lnTo>
                    <a:pt x="28346" y="0"/>
                  </a:lnTo>
                  <a:lnTo>
                    <a:pt x="28346" y="53594"/>
                  </a:lnTo>
                  <a:lnTo>
                    <a:pt x="0" y="53594"/>
                  </a:lnTo>
                  <a:lnTo>
                    <a:pt x="5901" y="78048"/>
                  </a:lnTo>
                  <a:lnTo>
                    <a:pt x="309587" y="88658"/>
                  </a:lnTo>
                  <a:lnTo>
                    <a:pt x="260388" y="448386"/>
                  </a:lnTo>
                  <a:lnTo>
                    <a:pt x="302251" y="441724"/>
                  </a:lnTo>
                  <a:lnTo>
                    <a:pt x="340860" y="423798"/>
                  </a:lnTo>
                  <a:lnTo>
                    <a:pt x="372299" y="382716"/>
                  </a:lnTo>
                  <a:lnTo>
                    <a:pt x="386100" y="329973"/>
                  </a:lnTo>
                  <a:lnTo>
                    <a:pt x="388670" y="294474"/>
                  </a:lnTo>
                  <a:lnTo>
                    <a:pt x="388619" y="290969"/>
                  </a:lnTo>
                  <a:lnTo>
                    <a:pt x="385121" y="240454"/>
                  </a:lnTo>
                  <a:lnTo>
                    <a:pt x="375725" y="191802"/>
                  </a:lnTo>
                  <a:lnTo>
                    <a:pt x="360796" y="145373"/>
                  </a:lnTo>
                  <a:lnTo>
                    <a:pt x="340699" y="101530"/>
                  </a:lnTo>
                  <a:lnTo>
                    <a:pt x="315796" y="60633"/>
                  </a:lnTo>
                  <a:lnTo>
                    <a:pt x="286453" y="23044"/>
                  </a:lnTo>
                  <a:lnTo>
                    <a:pt x="275748" y="11311"/>
                  </a:lnTo>
                  <a:lnTo>
                    <a:pt x="264604" y="0"/>
                  </a:lnTo>
                  <a:close/>
                </a:path>
              </a:pathLst>
            </a:custGeom>
            <a:solidFill>
              <a:srgbClr val="FFE600"/>
            </a:solidFill>
          </p:spPr>
          <p:txBody>
            <a:bodyPr wrap="square" lIns="0" tIns="0" rIns="0" bIns="0" rtlCol="0"/>
            <a:lstStyle/>
            <a:p>
              <a:endParaRPr sz="1425" dirty="0">
                <a:solidFill>
                  <a:srgbClr val="000000"/>
                </a:solidFill>
              </a:endParaRPr>
            </a:p>
          </p:txBody>
        </p:sp>
        <p:sp>
          <p:nvSpPr>
            <p:cNvPr id="45" name="object 45"/>
            <p:cNvSpPr txBox="1"/>
            <p:nvPr/>
          </p:nvSpPr>
          <p:spPr>
            <a:xfrm>
              <a:off x="2101362" y="3710055"/>
              <a:ext cx="1335741" cy="333425"/>
            </a:xfrm>
            <a:prstGeom prst="rect">
              <a:avLst/>
            </a:prstGeom>
          </p:spPr>
          <p:txBody>
            <a:bodyPr vert="horz" wrap="square" lIns="0" tIns="0" rIns="0" bIns="0" rtlCol="0">
              <a:spAutoFit/>
            </a:bodyPr>
            <a:lstStyle/>
            <a:p>
              <a:pPr marL="11206" marR="4483" indent="223008">
                <a:lnSpc>
                  <a:spcPts val="1332"/>
                </a:lnSpc>
              </a:pPr>
              <a:r>
                <a:rPr sz="1200" dirty="0">
                  <a:solidFill>
                    <a:srgbClr val="646464"/>
                  </a:solidFill>
                  <a:cs typeface="Arial" panose="020B0604020202020204" pitchFamily="34" charset="0"/>
                </a:rPr>
                <a:t>of the global workforce by 2025</a:t>
              </a:r>
            </a:p>
          </p:txBody>
        </p:sp>
      </p:grpSp>
      <p:grpSp>
        <p:nvGrpSpPr>
          <p:cNvPr id="91" name="Group 90"/>
          <p:cNvGrpSpPr/>
          <p:nvPr/>
        </p:nvGrpSpPr>
        <p:grpSpPr>
          <a:xfrm>
            <a:off x="2309521" y="4467239"/>
            <a:ext cx="963657" cy="1471393"/>
            <a:chOff x="2261607" y="4467239"/>
            <a:chExt cx="993993" cy="1517713"/>
          </a:xfrm>
        </p:grpSpPr>
        <p:sp>
          <p:nvSpPr>
            <p:cNvPr id="46" name="object 46"/>
            <p:cNvSpPr/>
            <p:nvPr/>
          </p:nvSpPr>
          <p:spPr>
            <a:xfrm>
              <a:off x="2751585" y="4499040"/>
              <a:ext cx="335056" cy="1413622"/>
            </a:xfrm>
            <a:custGeom>
              <a:avLst/>
              <a:gdLst/>
              <a:ahLst/>
              <a:cxnLst/>
              <a:rect l="l" t="t" r="r" b="b"/>
              <a:pathLst>
                <a:path w="379729" h="1602104">
                  <a:moveTo>
                    <a:pt x="379285" y="0"/>
                  </a:moveTo>
                  <a:lnTo>
                    <a:pt x="0" y="48056"/>
                  </a:lnTo>
                  <a:lnTo>
                    <a:pt x="0" y="1441653"/>
                  </a:lnTo>
                  <a:lnTo>
                    <a:pt x="379285" y="1601838"/>
                  </a:lnTo>
                  <a:lnTo>
                    <a:pt x="379285" y="1557718"/>
                  </a:lnTo>
                  <a:lnTo>
                    <a:pt x="350024" y="1557718"/>
                  </a:lnTo>
                  <a:lnTo>
                    <a:pt x="29260" y="1422247"/>
                  </a:lnTo>
                  <a:lnTo>
                    <a:pt x="29260" y="73850"/>
                  </a:lnTo>
                  <a:lnTo>
                    <a:pt x="350024" y="33210"/>
                  </a:lnTo>
                  <a:lnTo>
                    <a:pt x="379285" y="33210"/>
                  </a:lnTo>
                  <a:lnTo>
                    <a:pt x="379285" y="0"/>
                  </a:lnTo>
                  <a:close/>
                </a:path>
                <a:path w="379729" h="1602104">
                  <a:moveTo>
                    <a:pt x="379285" y="33210"/>
                  </a:moveTo>
                  <a:lnTo>
                    <a:pt x="350024" y="33210"/>
                  </a:lnTo>
                  <a:lnTo>
                    <a:pt x="350024" y="1557718"/>
                  </a:lnTo>
                  <a:lnTo>
                    <a:pt x="379285" y="1557718"/>
                  </a:lnTo>
                  <a:lnTo>
                    <a:pt x="379285" y="33210"/>
                  </a:lnTo>
                  <a:close/>
                </a:path>
              </a:pathLst>
            </a:custGeom>
            <a:solidFill>
              <a:srgbClr val="999999"/>
            </a:solidFill>
          </p:spPr>
          <p:txBody>
            <a:bodyPr wrap="square" lIns="0" tIns="0" rIns="0" bIns="0" rtlCol="0"/>
            <a:lstStyle/>
            <a:p>
              <a:endParaRPr sz="1425" dirty="0">
                <a:solidFill>
                  <a:srgbClr val="000000"/>
                </a:solidFill>
              </a:endParaRPr>
            </a:p>
          </p:txBody>
        </p:sp>
        <p:sp>
          <p:nvSpPr>
            <p:cNvPr id="47" name="object 47"/>
            <p:cNvSpPr/>
            <p:nvPr/>
          </p:nvSpPr>
          <p:spPr>
            <a:xfrm>
              <a:off x="2430889" y="4499040"/>
              <a:ext cx="335056" cy="1413622"/>
            </a:xfrm>
            <a:custGeom>
              <a:avLst/>
              <a:gdLst/>
              <a:ahLst/>
              <a:cxnLst/>
              <a:rect l="l" t="t" r="r" b="b"/>
              <a:pathLst>
                <a:path w="379730" h="1602104">
                  <a:moveTo>
                    <a:pt x="0" y="0"/>
                  </a:moveTo>
                  <a:lnTo>
                    <a:pt x="0" y="1601838"/>
                  </a:lnTo>
                  <a:lnTo>
                    <a:pt x="104466" y="1557718"/>
                  </a:lnTo>
                  <a:lnTo>
                    <a:pt x="29260" y="1557718"/>
                  </a:lnTo>
                  <a:lnTo>
                    <a:pt x="29260" y="33210"/>
                  </a:lnTo>
                  <a:lnTo>
                    <a:pt x="262111" y="33210"/>
                  </a:lnTo>
                  <a:lnTo>
                    <a:pt x="0" y="0"/>
                  </a:lnTo>
                  <a:close/>
                </a:path>
                <a:path w="379730" h="1602104">
                  <a:moveTo>
                    <a:pt x="262111" y="33210"/>
                  </a:moveTo>
                  <a:lnTo>
                    <a:pt x="29260" y="33210"/>
                  </a:lnTo>
                  <a:lnTo>
                    <a:pt x="350024" y="73850"/>
                  </a:lnTo>
                  <a:lnTo>
                    <a:pt x="350024" y="1422247"/>
                  </a:lnTo>
                  <a:lnTo>
                    <a:pt x="29260" y="1557718"/>
                  </a:lnTo>
                  <a:lnTo>
                    <a:pt x="104466" y="1557718"/>
                  </a:lnTo>
                  <a:lnTo>
                    <a:pt x="379285" y="1441653"/>
                  </a:lnTo>
                  <a:lnTo>
                    <a:pt x="379285" y="48056"/>
                  </a:lnTo>
                  <a:lnTo>
                    <a:pt x="262111" y="33210"/>
                  </a:lnTo>
                  <a:close/>
                </a:path>
              </a:pathLst>
            </a:custGeom>
            <a:solidFill>
              <a:srgbClr val="999999"/>
            </a:solidFill>
          </p:spPr>
          <p:txBody>
            <a:bodyPr wrap="square" lIns="0" tIns="0" rIns="0" bIns="0" rtlCol="0"/>
            <a:lstStyle/>
            <a:p>
              <a:endParaRPr sz="1425" dirty="0">
                <a:solidFill>
                  <a:srgbClr val="000000"/>
                </a:solidFill>
              </a:endParaRPr>
            </a:p>
          </p:txBody>
        </p:sp>
        <p:sp>
          <p:nvSpPr>
            <p:cNvPr id="48" name="object 48"/>
            <p:cNvSpPr/>
            <p:nvPr/>
          </p:nvSpPr>
          <p:spPr>
            <a:xfrm>
              <a:off x="2437883" y="4983127"/>
              <a:ext cx="640416" cy="67235"/>
            </a:xfrm>
            <a:custGeom>
              <a:avLst/>
              <a:gdLst/>
              <a:ahLst/>
              <a:cxnLst/>
              <a:rect l="l" t="t" r="r" b="b"/>
              <a:pathLst>
                <a:path w="725804" h="76200">
                  <a:moveTo>
                    <a:pt x="725195" y="0"/>
                  </a:moveTo>
                  <a:lnTo>
                    <a:pt x="363448" y="76085"/>
                  </a:lnTo>
                  <a:lnTo>
                    <a:pt x="0" y="0"/>
                  </a:lnTo>
                </a:path>
              </a:pathLst>
            </a:custGeom>
            <a:ln w="29260">
              <a:solidFill>
                <a:srgbClr val="999999"/>
              </a:solidFill>
            </a:ln>
          </p:spPr>
          <p:txBody>
            <a:bodyPr wrap="square" lIns="0" tIns="0" rIns="0" bIns="0" rtlCol="0"/>
            <a:lstStyle/>
            <a:p>
              <a:endParaRPr sz="1425" dirty="0">
                <a:solidFill>
                  <a:srgbClr val="000000"/>
                </a:solidFill>
              </a:endParaRPr>
            </a:p>
          </p:txBody>
        </p:sp>
        <p:sp>
          <p:nvSpPr>
            <p:cNvPr id="49" name="object 49"/>
            <p:cNvSpPr/>
            <p:nvPr/>
          </p:nvSpPr>
          <p:spPr>
            <a:xfrm>
              <a:off x="2744384" y="5540783"/>
              <a:ext cx="333375" cy="258856"/>
            </a:xfrm>
            <a:custGeom>
              <a:avLst/>
              <a:gdLst/>
              <a:ahLst/>
              <a:cxnLst/>
              <a:rect l="l" t="t" r="r" b="b"/>
              <a:pathLst>
                <a:path w="377825" h="293370">
                  <a:moveTo>
                    <a:pt x="16078" y="62801"/>
                  </a:moveTo>
                  <a:lnTo>
                    <a:pt x="0" y="193941"/>
                  </a:lnTo>
                  <a:lnTo>
                    <a:pt x="377824" y="293052"/>
                  </a:lnTo>
                  <a:lnTo>
                    <a:pt x="377824" y="64071"/>
                  </a:lnTo>
                  <a:lnTo>
                    <a:pt x="16078" y="64071"/>
                  </a:lnTo>
                  <a:lnTo>
                    <a:pt x="16078" y="62801"/>
                  </a:lnTo>
                  <a:close/>
                </a:path>
                <a:path w="377825" h="293370">
                  <a:moveTo>
                    <a:pt x="377824" y="0"/>
                  </a:moveTo>
                  <a:lnTo>
                    <a:pt x="16078" y="64071"/>
                  </a:lnTo>
                  <a:lnTo>
                    <a:pt x="377824" y="64071"/>
                  </a:lnTo>
                  <a:lnTo>
                    <a:pt x="377824" y="0"/>
                  </a:lnTo>
                  <a:close/>
                </a:path>
              </a:pathLst>
            </a:custGeom>
            <a:solidFill>
              <a:srgbClr val="999999"/>
            </a:solidFill>
          </p:spPr>
          <p:txBody>
            <a:bodyPr wrap="square" lIns="0" tIns="0" rIns="0" bIns="0" rtlCol="0"/>
            <a:lstStyle/>
            <a:p>
              <a:endParaRPr sz="1425" dirty="0">
                <a:solidFill>
                  <a:srgbClr val="000000"/>
                </a:solidFill>
              </a:endParaRPr>
            </a:p>
          </p:txBody>
        </p:sp>
        <p:sp>
          <p:nvSpPr>
            <p:cNvPr id="50" name="object 50"/>
            <p:cNvSpPr/>
            <p:nvPr/>
          </p:nvSpPr>
          <p:spPr>
            <a:xfrm>
              <a:off x="2447575" y="5540783"/>
              <a:ext cx="333375" cy="258856"/>
            </a:xfrm>
            <a:custGeom>
              <a:avLst/>
              <a:gdLst/>
              <a:ahLst/>
              <a:cxnLst/>
              <a:rect l="l" t="t" r="r" b="b"/>
              <a:pathLst>
                <a:path w="377825" h="293370">
                  <a:moveTo>
                    <a:pt x="0" y="0"/>
                  </a:moveTo>
                  <a:lnTo>
                    <a:pt x="0" y="293052"/>
                  </a:lnTo>
                  <a:lnTo>
                    <a:pt x="377812" y="193941"/>
                  </a:lnTo>
                  <a:lnTo>
                    <a:pt x="361902" y="64071"/>
                  </a:lnTo>
                  <a:lnTo>
                    <a:pt x="361746" y="64071"/>
                  </a:lnTo>
                  <a:lnTo>
                    <a:pt x="0" y="0"/>
                  </a:lnTo>
                  <a:close/>
                </a:path>
                <a:path w="377825" h="293370">
                  <a:moveTo>
                    <a:pt x="361746" y="62801"/>
                  </a:moveTo>
                  <a:lnTo>
                    <a:pt x="361746" y="64071"/>
                  </a:lnTo>
                  <a:lnTo>
                    <a:pt x="361902" y="64071"/>
                  </a:lnTo>
                  <a:lnTo>
                    <a:pt x="361746" y="62801"/>
                  </a:lnTo>
                  <a:close/>
                </a:path>
              </a:pathLst>
            </a:custGeom>
            <a:solidFill>
              <a:srgbClr val="999999"/>
            </a:solidFill>
          </p:spPr>
          <p:txBody>
            <a:bodyPr wrap="square" lIns="0" tIns="0" rIns="0" bIns="0" rtlCol="0"/>
            <a:lstStyle/>
            <a:p>
              <a:endParaRPr sz="1425" dirty="0">
                <a:solidFill>
                  <a:srgbClr val="000000"/>
                </a:solidFill>
              </a:endParaRPr>
            </a:p>
          </p:txBody>
        </p:sp>
        <p:sp>
          <p:nvSpPr>
            <p:cNvPr id="51" name="object 51"/>
            <p:cNvSpPr/>
            <p:nvPr/>
          </p:nvSpPr>
          <p:spPr>
            <a:xfrm>
              <a:off x="2747974" y="4467239"/>
              <a:ext cx="507626" cy="1434913"/>
            </a:xfrm>
            <a:custGeom>
              <a:avLst/>
              <a:gdLst/>
              <a:ahLst/>
              <a:cxnLst/>
              <a:rect l="l" t="t" r="r" b="b"/>
              <a:pathLst>
                <a:path w="575310" h="1626234">
                  <a:moveTo>
                    <a:pt x="575233" y="0"/>
                  </a:moveTo>
                  <a:lnTo>
                    <a:pt x="0" y="72085"/>
                  </a:lnTo>
                  <a:lnTo>
                    <a:pt x="0" y="1465694"/>
                  </a:lnTo>
                  <a:lnTo>
                    <a:pt x="575233" y="1625866"/>
                  </a:lnTo>
                  <a:lnTo>
                    <a:pt x="575233" y="1578419"/>
                  </a:lnTo>
                  <a:lnTo>
                    <a:pt x="539191" y="1578419"/>
                  </a:lnTo>
                  <a:lnTo>
                    <a:pt x="36042" y="1438313"/>
                  </a:lnTo>
                  <a:lnTo>
                    <a:pt x="36042" y="103885"/>
                  </a:lnTo>
                  <a:lnTo>
                    <a:pt x="539191" y="40843"/>
                  </a:lnTo>
                  <a:lnTo>
                    <a:pt x="575233" y="40843"/>
                  </a:lnTo>
                  <a:lnTo>
                    <a:pt x="575233" y="0"/>
                  </a:lnTo>
                  <a:close/>
                </a:path>
                <a:path w="575310" h="1626234">
                  <a:moveTo>
                    <a:pt x="575233" y="40843"/>
                  </a:moveTo>
                  <a:lnTo>
                    <a:pt x="539191" y="40843"/>
                  </a:lnTo>
                  <a:lnTo>
                    <a:pt x="539191" y="1578419"/>
                  </a:lnTo>
                  <a:lnTo>
                    <a:pt x="575233" y="1578419"/>
                  </a:lnTo>
                  <a:lnTo>
                    <a:pt x="575233" y="40843"/>
                  </a:lnTo>
                  <a:close/>
                </a:path>
              </a:pathLst>
            </a:custGeom>
            <a:solidFill>
              <a:srgbClr val="808080"/>
            </a:solidFill>
            <a:ln>
              <a:noFill/>
            </a:ln>
          </p:spPr>
          <p:txBody>
            <a:bodyPr wrap="square" lIns="0" tIns="0" rIns="0" bIns="0" rtlCol="0"/>
            <a:lstStyle/>
            <a:p>
              <a:endParaRPr sz="1425" dirty="0">
                <a:solidFill>
                  <a:srgbClr val="000000"/>
                </a:solidFill>
              </a:endParaRPr>
            </a:p>
          </p:txBody>
        </p:sp>
        <p:sp>
          <p:nvSpPr>
            <p:cNvPr id="52" name="object 52"/>
            <p:cNvSpPr/>
            <p:nvPr/>
          </p:nvSpPr>
          <p:spPr>
            <a:xfrm>
              <a:off x="2261607" y="4467239"/>
              <a:ext cx="507626" cy="1434913"/>
            </a:xfrm>
            <a:custGeom>
              <a:avLst/>
              <a:gdLst/>
              <a:ahLst/>
              <a:cxnLst/>
              <a:rect l="l" t="t" r="r" b="b"/>
              <a:pathLst>
                <a:path w="575310" h="1626234">
                  <a:moveTo>
                    <a:pt x="0" y="0"/>
                  </a:moveTo>
                  <a:lnTo>
                    <a:pt x="0" y="1625866"/>
                  </a:lnTo>
                  <a:lnTo>
                    <a:pt x="170399" y="1578419"/>
                  </a:lnTo>
                  <a:lnTo>
                    <a:pt x="36042" y="1578419"/>
                  </a:lnTo>
                  <a:lnTo>
                    <a:pt x="36042" y="40843"/>
                  </a:lnTo>
                  <a:lnTo>
                    <a:pt x="325925" y="40843"/>
                  </a:lnTo>
                  <a:lnTo>
                    <a:pt x="0" y="0"/>
                  </a:lnTo>
                  <a:close/>
                </a:path>
                <a:path w="575310" h="1626234">
                  <a:moveTo>
                    <a:pt x="325925" y="40843"/>
                  </a:moveTo>
                  <a:lnTo>
                    <a:pt x="36042" y="40843"/>
                  </a:lnTo>
                  <a:lnTo>
                    <a:pt x="539191" y="103885"/>
                  </a:lnTo>
                  <a:lnTo>
                    <a:pt x="539191" y="1438313"/>
                  </a:lnTo>
                  <a:lnTo>
                    <a:pt x="36042" y="1578419"/>
                  </a:lnTo>
                  <a:lnTo>
                    <a:pt x="170399" y="1578419"/>
                  </a:lnTo>
                  <a:lnTo>
                    <a:pt x="575233" y="1465694"/>
                  </a:lnTo>
                  <a:lnTo>
                    <a:pt x="575233" y="72085"/>
                  </a:lnTo>
                  <a:lnTo>
                    <a:pt x="325925" y="40843"/>
                  </a:lnTo>
                  <a:close/>
                </a:path>
              </a:pathLst>
            </a:custGeom>
            <a:solidFill>
              <a:srgbClr val="808080"/>
            </a:solidFill>
            <a:ln>
              <a:noFill/>
            </a:ln>
          </p:spPr>
          <p:txBody>
            <a:bodyPr wrap="square" lIns="0" tIns="0" rIns="0" bIns="0" rtlCol="0"/>
            <a:lstStyle/>
            <a:p>
              <a:endParaRPr sz="1425" dirty="0">
                <a:solidFill>
                  <a:srgbClr val="000000"/>
                </a:solidFill>
              </a:endParaRPr>
            </a:p>
          </p:txBody>
        </p:sp>
        <p:sp>
          <p:nvSpPr>
            <p:cNvPr id="53" name="object 53"/>
            <p:cNvSpPr/>
            <p:nvPr/>
          </p:nvSpPr>
          <p:spPr>
            <a:xfrm>
              <a:off x="2272206" y="5039657"/>
              <a:ext cx="970990" cy="71157"/>
            </a:xfrm>
            <a:custGeom>
              <a:avLst/>
              <a:gdLst/>
              <a:ahLst/>
              <a:cxnLst/>
              <a:rect l="l" t="t" r="r" b="b"/>
              <a:pathLst>
                <a:path w="1100454" h="80645">
                  <a:moveTo>
                    <a:pt x="1099845" y="80098"/>
                  </a:moveTo>
                  <a:lnTo>
                    <a:pt x="551218" y="0"/>
                  </a:lnTo>
                  <a:lnTo>
                    <a:pt x="0" y="80098"/>
                  </a:lnTo>
                </a:path>
              </a:pathLst>
            </a:custGeom>
            <a:ln w="36042">
              <a:solidFill>
                <a:srgbClr val="808080"/>
              </a:solidFill>
            </a:ln>
          </p:spPr>
          <p:txBody>
            <a:bodyPr wrap="square" lIns="0" tIns="0" rIns="0" bIns="0" rtlCol="0"/>
            <a:lstStyle/>
            <a:p>
              <a:endParaRPr sz="1425" dirty="0">
                <a:solidFill>
                  <a:srgbClr val="000000"/>
                </a:solidFill>
              </a:endParaRPr>
            </a:p>
          </p:txBody>
        </p:sp>
        <p:sp>
          <p:nvSpPr>
            <p:cNvPr id="54" name="object 54"/>
            <p:cNvSpPr/>
            <p:nvPr/>
          </p:nvSpPr>
          <p:spPr>
            <a:xfrm>
              <a:off x="2261607" y="5596190"/>
              <a:ext cx="981075" cy="305921"/>
            </a:xfrm>
            <a:custGeom>
              <a:avLst/>
              <a:gdLst/>
              <a:ahLst/>
              <a:cxnLst/>
              <a:rect l="l" t="t" r="r" b="b"/>
              <a:pathLst>
                <a:path w="1111885" h="346709">
                  <a:moveTo>
                    <a:pt x="563219" y="0"/>
                  </a:moveTo>
                  <a:lnTo>
                    <a:pt x="12014" y="140169"/>
                  </a:lnTo>
                  <a:lnTo>
                    <a:pt x="14592" y="314350"/>
                  </a:lnTo>
                  <a:lnTo>
                    <a:pt x="0" y="343890"/>
                  </a:lnTo>
                  <a:lnTo>
                    <a:pt x="1111859" y="346392"/>
                  </a:lnTo>
                  <a:lnTo>
                    <a:pt x="1111859" y="140169"/>
                  </a:lnTo>
                  <a:lnTo>
                    <a:pt x="563219" y="0"/>
                  </a:lnTo>
                  <a:close/>
                </a:path>
              </a:pathLst>
            </a:custGeom>
            <a:solidFill>
              <a:srgbClr val="808080"/>
            </a:solidFill>
            <a:ln>
              <a:noFill/>
            </a:ln>
          </p:spPr>
          <p:txBody>
            <a:bodyPr wrap="square" lIns="0" tIns="0" rIns="0" bIns="0" rtlCol="0"/>
            <a:lstStyle/>
            <a:p>
              <a:endParaRPr sz="1425" dirty="0">
                <a:solidFill>
                  <a:srgbClr val="000000"/>
                </a:solidFill>
              </a:endParaRPr>
            </a:p>
          </p:txBody>
        </p:sp>
        <p:sp>
          <p:nvSpPr>
            <p:cNvPr id="55" name="object 55"/>
            <p:cNvSpPr/>
            <p:nvPr/>
          </p:nvSpPr>
          <p:spPr>
            <a:xfrm>
              <a:off x="2261611" y="5767559"/>
              <a:ext cx="993962" cy="217393"/>
            </a:xfrm>
            <a:custGeom>
              <a:avLst/>
              <a:gdLst/>
              <a:ahLst/>
              <a:cxnLst/>
              <a:rect l="l" t="t" r="r" b="b"/>
              <a:pathLst>
                <a:path w="1126489" h="246379">
                  <a:moveTo>
                    <a:pt x="563219" y="0"/>
                  </a:moveTo>
                  <a:lnTo>
                    <a:pt x="0" y="152171"/>
                  </a:lnTo>
                  <a:lnTo>
                    <a:pt x="94003" y="188484"/>
                  </a:lnTo>
                  <a:lnTo>
                    <a:pt x="120085" y="198095"/>
                  </a:lnTo>
                  <a:lnTo>
                    <a:pt x="166905" y="213999"/>
                  </a:lnTo>
                  <a:lnTo>
                    <a:pt x="209416" y="225951"/>
                  </a:lnTo>
                  <a:lnTo>
                    <a:pt x="250996" y="234515"/>
                  </a:lnTo>
                  <a:lnTo>
                    <a:pt x="295025" y="240255"/>
                  </a:lnTo>
                  <a:lnTo>
                    <a:pt x="344883" y="243737"/>
                  </a:lnTo>
                  <a:lnTo>
                    <a:pt x="403948" y="245525"/>
                  </a:lnTo>
                  <a:lnTo>
                    <a:pt x="563219" y="246278"/>
                  </a:lnTo>
                  <a:lnTo>
                    <a:pt x="610951" y="245596"/>
                  </a:lnTo>
                  <a:lnTo>
                    <a:pt x="657340" y="243643"/>
                  </a:lnTo>
                  <a:lnTo>
                    <a:pt x="702265" y="240561"/>
                  </a:lnTo>
                  <a:lnTo>
                    <a:pt x="745607" y="236491"/>
                  </a:lnTo>
                  <a:lnTo>
                    <a:pt x="787248" y="231574"/>
                  </a:lnTo>
                  <a:lnTo>
                    <a:pt x="827068" y="225951"/>
                  </a:lnTo>
                  <a:lnTo>
                    <a:pt x="864947" y="219763"/>
                  </a:lnTo>
                  <a:lnTo>
                    <a:pt x="934405" y="206259"/>
                  </a:lnTo>
                  <a:lnTo>
                    <a:pt x="994668" y="192190"/>
                  </a:lnTo>
                  <a:lnTo>
                    <a:pt x="1044781" y="178686"/>
                  </a:lnTo>
                  <a:lnTo>
                    <a:pt x="1083788" y="166875"/>
                  </a:lnTo>
                  <a:lnTo>
                    <a:pt x="1124665" y="152853"/>
                  </a:lnTo>
                  <a:lnTo>
                    <a:pt x="1126451" y="152171"/>
                  </a:lnTo>
                  <a:lnTo>
                    <a:pt x="563219" y="0"/>
                  </a:lnTo>
                  <a:close/>
                </a:path>
              </a:pathLst>
            </a:custGeom>
            <a:solidFill>
              <a:srgbClr val="999999"/>
            </a:solidFill>
          </p:spPr>
          <p:txBody>
            <a:bodyPr wrap="square" lIns="0" tIns="0" rIns="0" bIns="0" rtlCol="0"/>
            <a:lstStyle/>
            <a:p>
              <a:endParaRPr sz="1425" dirty="0">
                <a:solidFill>
                  <a:srgbClr val="000000"/>
                </a:solidFill>
              </a:endParaRPr>
            </a:p>
          </p:txBody>
        </p:sp>
        <p:sp>
          <p:nvSpPr>
            <p:cNvPr id="56" name="object 56"/>
            <p:cNvSpPr/>
            <p:nvPr/>
          </p:nvSpPr>
          <p:spPr>
            <a:xfrm>
              <a:off x="3000008" y="5211041"/>
              <a:ext cx="86285" cy="128307"/>
            </a:xfrm>
            <a:custGeom>
              <a:avLst/>
              <a:gdLst/>
              <a:ahLst/>
              <a:cxnLst/>
              <a:rect l="l" t="t" r="r" b="b"/>
              <a:pathLst>
                <a:path w="97789" h="145414">
                  <a:moveTo>
                    <a:pt x="0" y="0"/>
                  </a:moveTo>
                  <a:lnTo>
                    <a:pt x="0" y="145389"/>
                  </a:lnTo>
                  <a:lnTo>
                    <a:pt x="97739" y="145389"/>
                  </a:lnTo>
                  <a:lnTo>
                    <a:pt x="85724" y="12014"/>
                  </a:lnTo>
                  <a:lnTo>
                    <a:pt x="0" y="0"/>
                  </a:lnTo>
                  <a:close/>
                </a:path>
              </a:pathLst>
            </a:custGeom>
            <a:solidFill>
              <a:srgbClr val="FFFFFF"/>
            </a:solidFill>
          </p:spPr>
          <p:txBody>
            <a:bodyPr wrap="square" lIns="0" tIns="0" rIns="0" bIns="0" rtlCol="0"/>
            <a:lstStyle/>
            <a:p>
              <a:endParaRPr sz="1425" dirty="0">
                <a:solidFill>
                  <a:srgbClr val="000000"/>
                </a:solidFill>
              </a:endParaRPr>
            </a:p>
          </p:txBody>
        </p:sp>
        <p:sp>
          <p:nvSpPr>
            <p:cNvPr id="57" name="object 57"/>
            <p:cNvSpPr/>
            <p:nvPr/>
          </p:nvSpPr>
          <p:spPr>
            <a:xfrm>
              <a:off x="2392388" y="4833489"/>
              <a:ext cx="86285" cy="128307"/>
            </a:xfrm>
            <a:custGeom>
              <a:avLst/>
              <a:gdLst/>
              <a:ahLst/>
              <a:cxnLst/>
              <a:rect l="l" t="t" r="r" b="b"/>
              <a:pathLst>
                <a:path w="97789" h="145414">
                  <a:moveTo>
                    <a:pt x="97739" y="145389"/>
                  </a:moveTo>
                  <a:lnTo>
                    <a:pt x="0" y="145389"/>
                  </a:lnTo>
                  <a:lnTo>
                    <a:pt x="0" y="0"/>
                  </a:lnTo>
                  <a:lnTo>
                    <a:pt x="97739" y="0"/>
                  </a:lnTo>
                  <a:lnTo>
                    <a:pt x="97739" y="145389"/>
                  </a:lnTo>
                  <a:close/>
                </a:path>
              </a:pathLst>
            </a:custGeom>
            <a:solidFill>
              <a:srgbClr val="FFFFFF"/>
            </a:solidFill>
          </p:spPr>
          <p:txBody>
            <a:bodyPr wrap="square" lIns="0" tIns="0" rIns="0" bIns="0" rtlCol="0"/>
            <a:lstStyle/>
            <a:p>
              <a:endParaRPr sz="1425" dirty="0">
                <a:solidFill>
                  <a:srgbClr val="000000"/>
                </a:solidFill>
              </a:endParaRPr>
            </a:p>
          </p:txBody>
        </p:sp>
        <p:sp>
          <p:nvSpPr>
            <p:cNvPr id="58" name="object 58"/>
            <p:cNvSpPr/>
            <p:nvPr/>
          </p:nvSpPr>
          <p:spPr>
            <a:xfrm>
              <a:off x="2488279" y="4615544"/>
              <a:ext cx="171450" cy="99732"/>
            </a:xfrm>
            <a:custGeom>
              <a:avLst/>
              <a:gdLst/>
              <a:ahLst/>
              <a:cxnLst/>
              <a:rect l="l" t="t" r="r" b="b"/>
              <a:pathLst>
                <a:path w="194310" h="113029">
                  <a:moveTo>
                    <a:pt x="93317" y="0"/>
                  </a:moveTo>
                  <a:lnTo>
                    <a:pt x="55112" y="5341"/>
                  </a:lnTo>
                  <a:lnTo>
                    <a:pt x="19893" y="22422"/>
                  </a:lnTo>
                  <a:lnTo>
                    <a:pt x="0" y="60456"/>
                  </a:lnTo>
                  <a:lnTo>
                    <a:pt x="2436" y="70006"/>
                  </a:lnTo>
                  <a:lnTo>
                    <a:pt x="38429" y="101403"/>
                  </a:lnTo>
                  <a:lnTo>
                    <a:pt x="87667" y="112377"/>
                  </a:lnTo>
                  <a:lnTo>
                    <a:pt x="100793" y="112583"/>
                  </a:lnTo>
                  <a:lnTo>
                    <a:pt x="113861" y="111774"/>
                  </a:lnTo>
                  <a:lnTo>
                    <a:pt x="161740" y="98385"/>
                  </a:lnTo>
                  <a:lnTo>
                    <a:pt x="190001" y="71366"/>
                  </a:lnTo>
                  <a:lnTo>
                    <a:pt x="193772" y="51877"/>
                  </a:lnTo>
                  <a:lnTo>
                    <a:pt x="191238" y="42302"/>
                  </a:lnTo>
                  <a:lnTo>
                    <a:pt x="155750" y="11375"/>
                  </a:lnTo>
                  <a:lnTo>
                    <a:pt x="106428" y="244"/>
                  </a:lnTo>
                  <a:lnTo>
                    <a:pt x="93317" y="0"/>
                  </a:lnTo>
                  <a:close/>
                </a:path>
              </a:pathLst>
            </a:custGeom>
            <a:solidFill>
              <a:srgbClr val="FFE600"/>
            </a:solidFill>
          </p:spPr>
          <p:txBody>
            <a:bodyPr wrap="square" lIns="0" tIns="0" rIns="0" bIns="0" rtlCol="0"/>
            <a:lstStyle/>
            <a:p>
              <a:endParaRPr sz="1425" dirty="0">
                <a:solidFill>
                  <a:srgbClr val="000000"/>
                </a:solidFill>
              </a:endParaRPr>
            </a:p>
          </p:txBody>
        </p:sp>
        <p:sp>
          <p:nvSpPr>
            <p:cNvPr id="59" name="object 59"/>
            <p:cNvSpPr/>
            <p:nvPr/>
          </p:nvSpPr>
          <p:spPr>
            <a:xfrm>
              <a:off x="2541721" y="4813752"/>
              <a:ext cx="118222" cy="80122"/>
            </a:xfrm>
            <a:custGeom>
              <a:avLst/>
              <a:gdLst/>
              <a:ahLst/>
              <a:cxnLst/>
              <a:rect l="l" t="t" r="r" b="b"/>
              <a:pathLst>
                <a:path w="133985" h="90804">
                  <a:moveTo>
                    <a:pt x="7410" y="53804"/>
                  </a:moveTo>
                  <a:lnTo>
                    <a:pt x="0" y="86563"/>
                  </a:lnTo>
                  <a:lnTo>
                    <a:pt x="12502" y="88902"/>
                  </a:lnTo>
                  <a:lnTo>
                    <a:pt x="25349" y="90245"/>
                  </a:lnTo>
                  <a:lnTo>
                    <a:pt x="38354" y="90592"/>
                  </a:lnTo>
                  <a:lnTo>
                    <a:pt x="51330" y="89942"/>
                  </a:lnTo>
                  <a:lnTo>
                    <a:pt x="99220" y="77362"/>
                  </a:lnTo>
                  <a:lnTo>
                    <a:pt x="125446" y="56300"/>
                  </a:lnTo>
                  <a:lnTo>
                    <a:pt x="33103" y="56300"/>
                  </a:lnTo>
                  <a:lnTo>
                    <a:pt x="20140" y="55551"/>
                  </a:lnTo>
                  <a:lnTo>
                    <a:pt x="7410" y="53804"/>
                  </a:lnTo>
                  <a:close/>
                </a:path>
                <a:path w="133985" h="90804">
                  <a:moveTo>
                    <a:pt x="133908" y="0"/>
                  </a:moveTo>
                  <a:lnTo>
                    <a:pt x="105333" y="39839"/>
                  </a:lnTo>
                  <a:lnTo>
                    <a:pt x="58982" y="54806"/>
                  </a:lnTo>
                  <a:lnTo>
                    <a:pt x="33103" y="56300"/>
                  </a:lnTo>
                  <a:lnTo>
                    <a:pt x="125446" y="56300"/>
                  </a:lnTo>
                  <a:lnTo>
                    <a:pt x="130954" y="47733"/>
                  </a:lnTo>
                  <a:lnTo>
                    <a:pt x="133714" y="37803"/>
                  </a:lnTo>
                  <a:lnTo>
                    <a:pt x="133908" y="0"/>
                  </a:lnTo>
                  <a:close/>
                </a:path>
              </a:pathLst>
            </a:custGeom>
            <a:solidFill>
              <a:srgbClr val="FFE600"/>
            </a:solidFill>
          </p:spPr>
          <p:txBody>
            <a:bodyPr wrap="square" lIns="0" tIns="0" rIns="0" bIns="0" rtlCol="0"/>
            <a:lstStyle/>
            <a:p>
              <a:endParaRPr sz="1425" dirty="0">
                <a:solidFill>
                  <a:srgbClr val="000000"/>
                </a:solidFill>
              </a:endParaRPr>
            </a:p>
          </p:txBody>
        </p:sp>
        <p:sp>
          <p:nvSpPr>
            <p:cNvPr id="60" name="object 60"/>
            <p:cNvSpPr/>
            <p:nvPr/>
          </p:nvSpPr>
          <p:spPr>
            <a:xfrm>
              <a:off x="2541721" y="4725943"/>
              <a:ext cx="118222" cy="80122"/>
            </a:xfrm>
            <a:custGeom>
              <a:avLst/>
              <a:gdLst/>
              <a:ahLst/>
              <a:cxnLst/>
              <a:rect l="l" t="t" r="r" b="b"/>
              <a:pathLst>
                <a:path w="133985" h="90804">
                  <a:moveTo>
                    <a:pt x="7404" y="53800"/>
                  </a:moveTo>
                  <a:lnTo>
                    <a:pt x="0" y="86563"/>
                  </a:lnTo>
                  <a:lnTo>
                    <a:pt x="12502" y="88902"/>
                  </a:lnTo>
                  <a:lnTo>
                    <a:pt x="25349" y="90245"/>
                  </a:lnTo>
                  <a:lnTo>
                    <a:pt x="38354" y="90592"/>
                  </a:lnTo>
                  <a:lnTo>
                    <a:pt x="51330" y="89942"/>
                  </a:lnTo>
                  <a:lnTo>
                    <a:pt x="99220" y="77362"/>
                  </a:lnTo>
                  <a:lnTo>
                    <a:pt x="125450" y="56294"/>
                  </a:lnTo>
                  <a:lnTo>
                    <a:pt x="33098" y="56294"/>
                  </a:lnTo>
                  <a:lnTo>
                    <a:pt x="20134" y="55545"/>
                  </a:lnTo>
                  <a:lnTo>
                    <a:pt x="7404" y="53800"/>
                  </a:lnTo>
                  <a:close/>
                </a:path>
                <a:path w="133985" h="90804">
                  <a:moveTo>
                    <a:pt x="133908" y="0"/>
                  </a:moveTo>
                  <a:lnTo>
                    <a:pt x="105333" y="39839"/>
                  </a:lnTo>
                  <a:lnTo>
                    <a:pt x="58979" y="54802"/>
                  </a:lnTo>
                  <a:lnTo>
                    <a:pt x="33098" y="56294"/>
                  </a:lnTo>
                  <a:lnTo>
                    <a:pt x="125450" y="56294"/>
                  </a:lnTo>
                  <a:lnTo>
                    <a:pt x="130954" y="47733"/>
                  </a:lnTo>
                  <a:lnTo>
                    <a:pt x="133714" y="37803"/>
                  </a:lnTo>
                  <a:lnTo>
                    <a:pt x="133908" y="0"/>
                  </a:lnTo>
                  <a:close/>
                </a:path>
              </a:pathLst>
            </a:custGeom>
            <a:solidFill>
              <a:srgbClr val="FFE600"/>
            </a:solidFill>
          </p:spPr>
          <p:txBody>
            <a:bodyPr wrap="square" lIns="0" tIns="0" rIns="0" bIns="0" rtlCol="0"/>
            <a:lstStyle/>
            <a:p>
              <a:endParaRPr sz="1425" dirty="0">
                <a:solidFill>
                  <a:srgbClr val="000000"/>
                </a:solidFill>
              </a:endParaRPr>
            </a:p>
          </p:txBody>
        </p:sp>
        <p:sp>
          <p:nvSpPr>
            <p:cNvPr id="61" name="object 61"/>
            <p:cNvSpPr/>
            <p:nvPr/>
          </p:nvSpPr>
          <p:spPr>
            <a:xfrm>
              <a:off x="2487664" y="4682040"/>
              <a:ext cx="172571" cy="79562"/>
            </a:xfrm>
            <a:custGeom>
              <a:avLst/>
              <a:gdLst/>
              <a:ahLst/>
              <a:cxnLst/>
              <a:rect l="l" t="t" r="r" b="b"/>
              <a:pathLst>
                <a:path w="195580" h="90170">
                  <a:moveTo>
                    <a:pt x="65" y="2056"/>
                  </a:moveTo>
                  <a:lnTo>
                    <a:pt x="1918" y="45419"/>
                  </a:lnTo>
                  <a:lnTo>
                    <a:pt x="29395" y="72901"/>
                  </a:lnTo>
                  <a:lnTo>
                    <a:pt x="67545" y="86061"/>
                  </a:lnTo>
                  <a:lnTo>
                    <a:pt x="105968" y="89701"/>
                  </a:lnTo>
                  <a:lnTo>
                    <a:pt x="118313" y="88912"/>
                  </a:lnTo>
                  <a:lnTo>
                    <a:pt x="162402" y="76400"/>
                  </a:lnTo>
                  <a:lnTo>
                    <a:pt x="187012" y="56292"/>
                  </a:lnTo>
                  <a:lnTo>
                    <a:pt x="93676" y="56292"/>
                  </a:lnTo>
                  <a:lnTo>
                    <a:pt x="80608" y="55483"/>
                  </a:lnTo>
                  <a:lnTo>
                    <a:pt x="32741" y="42103"/>
                  </a:lnTo>
                  <a:lnTo>
                    <a:pt x="2431" y="12328"/>
                  </a:lnTo>
                  <a:lnTo>
                    <a:pt x="65" y="2056"/>
                  </a:lnTo>
                  <a:close/>
                </a:path>
                <a:path w="195580" h="90170">
                  <a:moveTo>
                    <a:pt x="195173" y="0"/>
                  </a:moveTo>
                  <a:lnTo>
                    <a:pt x="166598" y="39839"/>
                  </a:lnTo>
                  <a:lnTo>
                    <a:pt x="119793" y="54866"/>
                  </a:lnTo>
                  <a:lnTo>
                    <a:pt x="93676" y="56292"/>
                  </a:lnTo>
                  <a:lnTo>
                    <a:pt x="187012" y="56292"/>
                  </a:lnTo>
                  <a:lnTo>
                    <a:pt x="192736" y="46625"/>
                  </a:lnTo>
                  <a:lnTo>
                    <a:pt x="195106" y="36359"/>
                  </a:lnTo>
                  <a:lnTo>
                    <a:pt x="195173" y="0"/>
                  </a:lnTo>
                  <a:close/>
                </a:path>
              </a:pathLst>
            </a:custGeom>
            <a:solidFill>
              <a:srgbClr val="FFE600"/>
            </a:solidFill>
          </p:spPr>
          <p:txBody>
            <a:bodyPr wrap="square" lIns="0" tIns="0" rIns="0" bIns="0" rtlCol="0"/>
            <a:lstStyle/>
            <a:p>
              <a:endParaRPr sz="1425" dirty="0">
                <a:solidFill>
                  <a:srgbClr val="000000"/>
                </a:solidFill>
              </a:endParaRPr>
            </a:p>
          </p:txBody>
        </p:sp>
        <p:sp>
          <p:nvSpPr>
            <p:cNvPr id="62" name="object 62"/>
            <p:cNvSpPr/>
            <p:nvPr/>
          </p:nvSpPr>
          <p:spPr>
            <a:xfrm>
              <a:off x="2541721" y="4769844"/>
              <a:ext cx="118222" cy="80122"/>
            </a:xfrm>
            <a:custGeom>
              <a:avLst/>
              <a:gdLst/>
              <a:ahLst/>
              <a:cxnLst/>
              <a:rect l="l" t="t" r="r" b="b"/>
              <a:pathLst>
                <a:path w="133985" h="90804">
                  <a:moveTo>
                    <a:pt x="7407" y="53790"/>
                  </a:moveTo>
                  <a:lnTo>
                    <a:pt x="0" y="86550"/>
                  </a:lnTo>
                  <a:lnTo>
                    <a:pt x="12502" y="88892"/>
                  </a:lnTo>
                  <a:lnTo>
                    <a:pt x="25348" y="90237"/>
                  </a:lnTo>
                  <a:lnTo>
                    <a:pt x="38353" y="90585"/>
                  </a:lnTo>
                  <a:lnTo>
                    <a:pt x="51329" y="89936"/>
                  </a:lnTo>
                  <a:lnTo>
                    <a:pt x="99218" y="77361"/>
                  </a:lnTo>
                  <a:lnTo>
                    <a:pt x="125454" y="56290"/>
                  </a:lnTo>
                  <a:lnTo>
                    <a:pt x="33100" y="56290"/>
                  </a:lnTo>
                  <a:lnTo>
                    <a:pt x="20137" y="55539"/>
                  </a:lnTo>
                  <a:lnTo>
                    <a:pt x="7407" y="53790"/>
                  </a:lnTo>
                  <a:close/>
                </a:path>
                <a:path w="133985" h="90804">
                  <a:moveTo>
                    <a:pt x="133908" y="0"/>
                  </a:moveTo>
                  <a:lnTo>
                    <a:pt x="105333" y="39839"/>
                  </a:lnTo>
                  <a:lnTo>
                    <a:pt x="58981" y="54801"/>
                  </a:lnTo>
                  <a:lnTo>
                    <a:pt x="33100" y="56290"/>
                  </a:lnTo>
                  <a:lnTo>
                    <a:pt x="125454" y="56290"/>
                  </a:lnTo>
                  <a:lnTo>
                    <a:pt x="130956" y="47732"/>
                  </a:lnTo>
                  <a:lnTo>
                    <a:pt x="133715" y="37806"/>
                  </a:lnTo>
                  <a:lnTo>
                    <a:pt x="133908" y="0"/>
                  </a:lnTo>
                  <a:close/>
                </a:path>
              </a:pathLst>
            </a:custGeom>
            <a:solidFill>
              <a:srgbClr val="FFE600"/>
            </a:solidFill>
          </p:spPr>
          <p:txBody>
            <a:bodyPr wrap="square" lIns="0" tIns="0" rIns="0" bIns="0" rtlCol="0"/>
            <a:lstStyle/>
            <a:p>
              <a:endParaRPr sz="1425" dirty="0">
                <a:solidFill>
                  <a:srgbClr val="000000"/>
                </a:solidFill>
              </a:endParaRPr>
            </a:p>
          </p:txBody>
        </p:sp>
        <p:sp>
          <p:nvSpPr>
            <p:cNvPr id="63" name="object 63"/>
            <p:cNvSpPr/>
            <p:nvPr/>
          </p:nvSpPr>
          <p:spPr>
            <a:xfrm>
              <a:off x="2541721" y="4857653"/>
              <a:ext cx="118222" cy="80122"/>
            </a:xfrm>
            <a:custGeom>
              <a:avLst/>
              <a:gdLst/>
              <a:ahLst/>
              <a:cxnLst/>
              <a:rect l="l" t="t" r="r" b="b"/>
              <a:pathLst>
                <a:path w="133985" h="90804">
                  <a:moveTo>
                    <a:pt x="7407" y="53790"/>
                  </a:moveTo>
                  <a:lnTo>
                    <a:pt x="0" y="86550"/>
                  </a:lnTo>
                  <a:lnTo>
                    <a:pt x="12502" y="88893"/>
                  </a:lnTo>
                  <a:lnTo>
                    <a:pt x="25348" y="90239"/>
                  </a:lnTo>
                  <a:lnTo>
                    <a:pt x="38353" y="90588"/>
                  </a:lnTo>
                  <a:lnTo>
                    <a:pt x="51329" y="89940"/>
                  </a:lnTo>
                  <a:lnTo>
                    <a:pt x="99218" y="77363"/>
                  </a:lnTo>
                  <a:lnTo>
                    <a:pt x="125454" y="56290"/>
                  </a:lnTo>
                  <a:lnTo>
                    <a:pt x="33100" y="56290"/>
                  </a:lnTo>
                  <a:lnTo>
                    <a:pt x="20137" y="55539"/>
                  </a:lnTo>
                  <a:lnTo>
                    <a:pt x="7407" y="53790"/>
                  </a:lnTo>
                  <a:close/>
                </a:path>
                <a:path w="133985" h="90804">
                  <a:moveTo>
                    <a:pt x="133908" y="0"/>
                  </a:moveTo>
                  <a:lnTo>
                    <a:pt x="105333" y="39839"/>
                  </a:lnTo>
                  <a:lnTo>
                    <a:pt x="58981" y="54801"/>
                  </a:lnTo>
                  <a:lnTo>
                    <a:pt x="33100" y="56290"/>
                  </a:lnTo>
                  <a:lnTo>
                    <a:pt x="125454" y="56290"/>
                  </a:lnTo>
                  <a:lnTo>
                    <a:pt x="130956" y="47733"/>
                  </a:lnTo>
                  <a:lnTo>
                    <a:pt x="133715" y="37807"/>
                  </a:lnTo>
                  <a:lnTo>
                    <a:pt x="133908" y="0"/>
                  </a:lnTo>
                  <a:close/>
                </a:path>
              </a:pathLst>
            </a:custGeom>
            <a:solidFill>
              <a:srgbClr val="FFE600"/>
            </a:solidFill>
          </p:spPr>
          <p:txBody>
            <a:bodyPr wrap="square" lIns="0" tIns="0" rIns="0" bIns="0" rtlCol="0"/>
            <a:lstStyle/>
            <a:p>
              <a:endParaRPr sz="1425" dirty="0">
                <a:solidFill>
                  <a:srgbClr val="000000"/>
                </a:solidFill>
              </a:endParaRPr>
            </a:p>
          </p:txBody>
        </p:sp>
        <p:sp>
          <p:nvSpPr>
            <p:cNvPr id="64" name="object 64"/>
            <p:cNvSpPr/>
            <p:nvPr/>
          </p:nvSpPr>
          <p:spPr>
            <a:xfrm>
              <a:off x="2355952" y="4738271"/>
              <a:ext cx="172571" cy="233643"/>
            </a:xfrm>
            <a:custGeom>
              <a:avLst/>
              <a:gdLst/>
              <a:ahLst/>
              <a:cxnLst/>
              <a:rect l="l" t="t" r="r" b="b"/>
              <a:pathLst>
                <a:path w="195580" h="264795">
                  <a:moveTo>
                    <a:pt x="12" y="176920"/>
                  </a:moveTo>
                  <a:lnTo>
                    <a:pt x="1864" y="220282"/>
                  </a:lnTo>
                  <a:lnTo>
                    <a:pt x="29338" y="247766"/>
                  </a:lnTo>
                  <a:lnTo>
                    <a:pt x="67492" y="260931"/>
                  </a:lnTo>
                  <a:lnTo>
                    <a:pt x="105917" y="264572"/>
                  </a:lnTo>
                  <a:lnTo>
                    <a:pt x="118262" y="263783"/>
                  </a:lnTo>
                  <a:lnTo>
                    <a:pt x="162338" y="251264"/>
                  </a:lnTo>
                  <a:lnTo>
                    <a:pt x="186950" y="231167"/>
                  </a:lnTo>
                  <a:lnTo>
                    <a:pt x="93620" y="231167"/>
                  </a:lnTo>
                  <a:lnTo>
                    <a:pt x="80551" y="230357"/>
                  </a:lnTo>
                  <a:lnTo>
                    <a:pt x="32679" y="216973"/>
                  </a:lnTo>
                  <a:lnTo>
                    <a:pt x="2376" y="187196"/>
                  </a:lnTo>
                  <a:lnTo>
                    <a:pt x="12" y="176920"/>
                  </a:lnTo>
                  <a:close/>
                </a:path>
                <a:path w="195580" h="264795">
                  <a:moveTo>
                    <a:pt x="195120" y="174862"/>
                  </a:moveTo>
                  <a:lnTo>
                    <a:pt x="166533" y="214714"/>
                  </a:lnTo>
                  <a:lnTo>
                    <a:pt x="119738" y="229741"/>
                  </a:lnTo>
                  <a:lnTo>
                    <a:pt x="93620" y="231167"/>
                  </a:lnTo>
                  <a:lnTo>
                    <a:pt x="186950" y="231167"/>
                  </a:lnTo>
                  <a:lnTo>
                    <a:pt x="192681" y="221492"/>
                  </a:lnTo>
                  <a:lnTo>
                    <a:pt x="195053" y="211227"/>
                  </a:lnTo>
                  <a:lnTo>
                    <a:pt x="195120" y="174862"/>
                  </a:lnTo>
                  <a:close/>
                </a:path>
                <a:path w="195580" h="264795">
                  <a:moveTo>
                    <a:pt x="12" y="127170"/>
                  </a:moveTo>
                  <a:lnTo>
                    <a:pt x="1864" y="170536"/>
                  </a:lnTo>
                  <a:lnTo>
                    <a:pt x="29338" y="198020"/>
                  </a:lnTo>
                  <a:lnTo>
                    <a:pt x="67492" y="211185"/>
                  </a:lnTo>
                  <a:lnTo>
                    <a:pt x="105917" y="214826"/>
                  </a:lnTo>
                  <a:lnTo>
                    <a:pt x="118262" y="214037"/>
                  </a:lnTo>
                  <a:lnTo>
                    <a:pt x="162338" y="201518"/>
                  </a:lnTo>
                  <a:lnTo>
                    <a:pt x="186952" y="181418"/>
                  </a:lnTo>
                  <a:lnTo>
                    <a:pt x="93624" y="181418"/>
                  </a:lnTo>
                  <a:lnTo>
                    <a:pt x="80556" y="180608"/>
                  </a:lnTo>
                  <a:lnTo>
                    <a:pt x="32685" y="167219"/>
                  </a:lnTo>
                  <a:lnTo>
                    <a:pt x="2375" y="137443"/>
                  </a:lnTo>
                  <a:lnTo>
                    <a:pt x="12" y="127170"/>
                  </a:lnTo>
                  <a:close/>
                </a:path>
                <a:path w="195580" h="264795">
                  <a:moveTo>
                    <a:pt x="195120" y="125116"/>
                  </a:moveTo>
                  <a:lnTo>
                    <a:pt x="166533" y="164956"/>
                  </a:lnTo>
                  <a:lnTo>
                    <a:pt x="119741" y="179991"/>
                  </a:lnTo>
                  <a:lnTo>
                    <a:pt x="93624" y="181418"/>
                  </a:lnTo>
                  <a:lnTo>
                    <a:pt x="186952" y="181418"/>
                  </a:lnTo>
                  <a:lnTo>
                    <a:pt x="192681" y="171746"/>
                  </a:lnTo>
                  <a:lnTo>
                    <a:pt x="195053" y="161481"/>
                  </a:lnTo>
                  <a:lnTo>
                    <a:pt x="195120" y="125116"/>
                  </a:lnTo>
                  <a:close/>
                </a:path>
                <a:path w="195580" h="264795">
                  <a:moveTo>
                    <a:pt x="12" y="77411"/>
                  </a:moveTo>
                  <a:lnTo>
                    <a:pt x="1864" y="120775"/>
                  </a:lnTo>
                  <a:lnTo>
                    <a:pt x="29339" y="148255"/>
                  </a:lnTo>
                  <a:lnTo>
                    <a:pt x="67494" y="161417"/>
                  </a:lnTo>
                  <a:lnTo>
                    <a:pt x="105920" y="165058"/>
                  </a:lnTo>
                  <a:lnTo>
                    <a:pt x="118266" y="164269"/>
                  </a:lnTo>
                  <a:lnTo>
                    <a:pt x="162343" y="151755"/>
                  </a:lnTo>
                  <a:lnTo>
                    <a:pt x="186950" y="131659"/>
                  </a:lnTo>
                  <a:lnTo>
                    <a:pt x="93624" y="131659"/>
                  </a:lnTo>
                  <a:lnTo>
                    <a:pt x="80556" y="130850"/>
                  </a:lnTo>
                  <a:lnTo>
                    <a:pt x="32685" y="117461"/>
                  </a:lnTo>
                  <a:lnTo>
                    <a:pt x="2375" y="87682"/>
                  </a:lnTo>
                  <a:lnTo>
                    <a:pt x="12" y="77411"/>
                  </a:lnTo>
                  <a:close/>
                </a:path>
                <a:path w="195580" h="264795">
                  <a:moveTo>
                    <a:pt x="195120" y="75357"/>
                  </a:moveTo>
                  <a:lnTo>
                    <a:pt x="166533" y="115197"/>
                  </a:lnTo>
                  <a:lnTo>
                    <a:pt x="119741" y="130232"/>
                  </a:lnTo>
                  <a:lnTo>
                    <a:pt x="93624" y="131659"/>
                  </a:lnTo>
                  <a:lnTo>
                    <a:pt x="186950" y="131659"/>
                  </a:lnTo>
                  <a:lnTo>
                    <a:pt x="192682" y="121982"/>
                  </a:lnTo>
                  <a:lnTo>
                    <a:pt x="195043" y="111765"/>
                  </a:lnTo>
                  <a:lnTo>
                    <a:pt x="195120" y="75357"/>
                  </a:lnTo>
                  <a:close/>
                </a:path>
                <a:path w="195580" h="264795">
                  <a:moveTo>
                    <a:pt x="93953" y="0"/>
                  </a:moveTo>
                  <a:lnTo>
                    <a:pt x="55747" y="5344"/>
                  </a:lnTo>
                  <a:lnTo>
                    <a:pt x="20531" y="22426"/>
                  </a:lnTo>
                  <a:lnTo>
                    <a:pt x="651" y="60462"/>
                  </a:lnTo>
                  <a:lnTo>
                    <a:pt x="3090" y="70013"/>
                  </a:lnTo>
                  <a:lnTo>
                    <a:pt x="39071" y="101400"/>
                  </a:lnTo>
                  <a:lnTo>
                    <a:pt x="88312" y="112369"/>
                  </a:lnTo>
                  <a:lnTo>
                    <a:pt x="101438" y="112574"/>
                  </a:lnTo>
                  <a:lnTo>
                    <a:pt x="114507" y="111765"/>
                  </a:lnTo>
                  <a:lnTo>
                    <a:pt x="162387" y="98381"/>
                  </a:lnTo>
                  <a:lnTo>
                    <a:pt x="190645" y="71357"/>
                  </a:lnTo>
                  <a:lnTo>
                    <a:pt x="194414" y="51870"/>
                  </a:lnTo>
                  <a:lnTo>
                    <a:pt x="191878" y="42295"/>
                  </a:lnTo>
                  <a:lnTo>
                    <a:pt x="156385" y="11372"/>
                  </a:lnTo>
                  <a:lnTo>
                    <a:pt x="107064" y="243"/>
                  </a:lnTo>
                  <a:lnTo>
                    <a:pt x="93953" y="0"/>
                  </a:lnTo>
                  <a:close/>
                </a:path>
              </a:pathLst>
            </a:custGeom>
            <a:solidFill>
              <a:srgbClr val="999999"/>
            </a:solidFill>
          </p:spPr>
          <p:txBody>
            <a:bodyPr wrap="square" lIns="0" tIns="0" rIns="0" bIns="0" rtlCol="0"/>
            <a:lstStyle/>
            <a:p>
              <a:endParaRPr sz="1425" dirty="0">
                <a:solidFill>
                  <a:srgbClr val="000000"/>
                </a:solidFill>
              </a:endParaRPr>
            </a:p>
          </p:txBody>
        </p:sp>
        <p:sp>
          <p:nvSpPr>
            <p:cNvPr id="65" name="object 65"/>
            <p:cNvSpPr txBox="1"/>
            <p:nvPr/>
          </p:nvSpPr>
          <p:spPr>
            <a:xfrm rot="19800000">
              <a:off x="2415940" y="4734685"/>
              <a:ext cx="71002" cy="102592"/>
            </a:xfrm>
            <a:prstGeom prst="rect">
              <a:avLst/>
            </a:prstGeom>
          </p:spPr>
          <p:txBody>
            <a:bodyPr vert="horz" wrap="square" lIns="0" tIns="0" rIns="0" bIns="0" rtlCol="0">
              <a:spAutoFit/>
            </a:bodyPr>
            <a:lstStyle/>
            <a:p>
              <a:pPr>
                <a:lnSpc>
                  <a:spcPts val="789"/>
                </a:lnSpc>
              </a:pPr>
              <a:r>
                <a:rPr sz="662" b="1" dirty="0">
                  <a:solidFill>
                    <a:srgbClr val="FFFFFF"/>
                  </a:solidFill>
                  <a:cs typeface="Arial" panose="020B0604020202020204" pitchFamily="34" charset="0"/>
                </a:rPr>
                <a:t>$</a:t>
              </a:r>
              <a:endParaRPr sz="662" dirty="0">
                <a:solidFill>
                  <a:srgbClr val="000000"/>
                </a:solidFill>
                <a:cs typeface="Arial" panose="020B0604020202020204" pitchFamily="34" charset="0"/>
              </a:endParaRPr>
            </a:p>
          </p:txBody>
        </p:sp>
        <p:sp>
          <p:nvSpPr>
            <p:cNvPr id="66" name="object 66"/>
            <p:cNvSpPr txBox="1"/>
            <p:nvPr/>
          </p:nvSpPr>
          <p:spPr>
            <a:xfrm rot="19800000">
              <a:off x="2551044" y="4612727"/>
              <a:ext cx="67429" cy="102592"/>
            </a:xfrm>
            <a:prstGeom prst="rect">
              <a:avLst/>
            </a:prstGeom>
          </p:spPr>
          <p:txBody>
            <a:bodyPr vert="horz" wrap="square" lIns="0" tIns="0" rIns="0" bIns="0" rtlCol="0">
              <a:spAutoFit/>
            </a:bodyPr>
            <a:lstStyle/>
            <a:p>
              <a:pPr>
                <a:lnSpc>
                  <a:spcPts val="789"/>
                </a:lnSpc>
              </a:pPr>
              <a:r>
                <a:rPr sz="662" b="1" dirty="0">
                  <a:solidFill>
                    <a:srgbClr val="FFFFFF"/>
                  </a:solidFill>
                  <a:cs typeface="Arial" panose="020B0604020202020204" pitchFamily="34" charset="0"/>
                </a:rPr>
                <a:t>$</a:t>
              </a:r>
              <a:endParaRPr sz="662" dirty="0">
                <a:solidFill>
                  <a:srgbClr val="000000"/>
                </a:solidFill>
                <a:cs typeface="Arial" panose="020B0604020202020204" pitchFamily="34" charset="0"/>
              </a:endParaRPr>
            </a:p>
          </p:txBody>
        </p:sp>
        <p:sp>
          <p:nvSpPr>
            <p:cNvPr id="67" name="object 67"/>
            <p:cNvSpPr/>
            <p:nvPr/>
          </p:nvSpPr>
          <p:spPr>
            <a:xfrm>
              <a:off x="2871555" y="5177256"/>
              <a:ext cx="257175" cy="324410"/>
            </a:xfrm>
            <a:custGeom>
              <a:avLst/>
              <a:gdLst/>
              <a:ahLst/>
              <a:cxnLst/>
              <a:rect l="l" t="t" r="r" b="b"/>
              <a:pathLst>
                <a:path w="291464" h="367664">
                  <a:moveTo>
                    <a:pt x="291160" y="134858"/>
                  </a:moveTo>
                  <a:lnTo>
                    <a:pt x="0" y="134858"/>
                  </a:lnTo>
                  <a:lnTo>
                    <a:pt x="0" y="367471"/>
                  </a:lnTo>
                  <a:lnTo>
                    <a:pt x="291160" y="367471"/>
                  </a:lnTo>
                  <a:lnTo>
                    <a:pt x="291160" y="313415"/>
                  </a:lnTo>
                  <a:lnTo>
                    <a:pt x="147610" y="313415"/>
                  </a:lnTo>
                  <a:lnTo>
                    <a:pt x="133605" y="309020"/>
                  </a:lnTo>
                  <a:lnTo>
                    <a:pt x="126722" y="297878"/>
                  </a:lnTo>
                  <a:lnTo>
                    <a:pt x="126390" y="246173"/>
                  </a:lnTo>
                  <a:lnTo>
                    <a:pt x="117861" y="236543"/>
                  </a:lnTo>
                  <a:lnTo>
                    <a:pt x="113795" y="224051"/>
                  </a:lnTo>
                  <a:lnTo>
                    <a:pt x="116531" y="208881"/>
                  </a:lnTo>
                  <a:lnTo>
                    <a:pt x="124166" y="197400"/>
                  </a:lnTo>
                  <a:lnTo>
                    <a:pt x="135436" y="190480"/>
                  </a:lnTo>
                  <a:lnTo>
                    <a:pt x="291160" y="190480"/>
                  </a:lnTo>
                  <a:lnTo>
                    <a:pt x="291160" y="134858"/>
                  </a:lnTo>
                  <a:close/>
                </a:path>
                <a:path w="291464" h="367664">
                  <a:moveTo>
                    <a:pt x="291160" y="190480"/>
                  </a:moveTo>
                  <a:lnTo>
                    <a:pt x="135436" y="190480"/>
                  </a:lnTo>
                  <a:lnTo>
                    <a:pt x="152830" y="191796"/>
                  </a:lnTo>
                  <a:lnTo>
                    <a:pt x="165663" y="197446"/>
                  </a:lnTo>
                  <a:lnTo>
                    <a:pt x="173871" y="206437"/>
                  </a:lnTo>
                  <a:lnTo>
                    <a:pt x="177392" y="217775"/>
                  </a:lnTo>
                  <a:lnTo>
                    <a:pt x="175156" y="232097"/>
                  </a:lnTo>
                  <a:lnTo>
                    <a:pt x="168782" y="242573"/>
                  </a:lnTo>
                  <a:lnTo>
                    <a:pt x="164782" y="246173"/>
                  </a:lnTo>
                  <a:lnTo>
                    <a:pt x="164782" y="294319"/>
                  </a:lnTo>
                  <a:lnTo>
                    <a:pt x="159815" y="307206"/>
                  </a:lnTo>
                  <a:lnTo>
                    <a:pt x="147610" y="313415"/>
                  </a:lnTo>
                  <a:lnTo>
                    <a:pt x="291160" y="313415"/>
                  </a:lnTo>
                  <a:lnTo>
                    <a:pt x="291160" y="190480"/>
                  </a:lnTo>
                  <a:close/>
                </a:path>
                <a:path w="291464" h="367664">
                  <a:moveTo>
                    <a:pt x="150922" y="0"/>
                  </a:moveTo>
                  <a:lnTo>
                    <a:pt x="106780" y="7278"/>
                  </a:lnTo>
                  <a:lnTo>
                    <a:pt x="70040" y="27510"/>
                  </a:lnTo>
                  <a:lnTo>
                    <a:pt x="42996" y="58056"/>
                  </a:lnTo>
                  <a:lnTo>
                    <a:pt x="27941" y="96276"/>
                  </a:lnTo>
                  <a:lnTo>
                    <a:pt x="25603" y="134858"/>
                  </a:lnTo>
                  <a:lnTo>
                    <a:pt x="63995" y="134858"/>
                  </a:lnTo>
                  <a:lnTo>
                    <a:pt x="63995" y="119872"/>
                  </a:lnTo>
                  <a:lnTo>
                    <a:pt x="65288" y="105360"/>
                  </a:lnTo>
                  <a:lnTo>
                    <a:pt x="82872" y="67738"/>
                  </a:lnTo>
                  <a:lnTo>
                    <a:pt x="116275" y="43729"/>
                  </a:lnTo>
                  <a:lnTo>
                    <a:pt x="144321" y="38297"/>
                  </a:lnTo>
                  <a:lnTo>
                    <a:pt x="233252" y="38297"/>
                  </a:lnTo>
                  <a:lnTo>
                    <a:pt x="227216" y="32007"/>
                  </a:lnTo>
                  <a:lnTo>
                    <a:pt x="192514" y="9441"/>
                  </a:lnTo>
                  <a:lnTo>
                    <a:pt x="165378" y="1515"/>
                  </a:lnTo>
                  <a:lnTo>
                    <a:pt x="150922" y="0"/>
                  </a:lnTo>
                  <a:close/>
                </a:path>
                <a:path w="291464" h="367664">
                  <a:moveTo>
                    <a:pt x="233252" y="38297"/>
                  </a:moveTo>
                  <a:lnTo>
                    <a:pt x="144321" y="38297"/>
                  </a:lnTo>
                  <a:lnTo>
                    <a:pt x="159095" y="39567"/>
                  </a:lnTo>
                  <a:lnTo>
                    <a:pt x="172968" y="43236"/>
                  </a:lnTo>
                  <a:lnTo>
                    <a:pt x="207071" y="66435"/>
                  </a:lnTo>
                  <a:lnTo>
                    <a:pt x="225480" y="103285"/>
                  </a:lnTo>
                  <a:lnTo>
                    <a:pt x="227177" y="134858"/>
                  </a:lnTo>
                  <a:lnTo>
                    <a:pt x="265569" y="134858"/>
                  </a:lnTo>
                  <a:lnTo>
                    <a:pt x="265569" y="119872"/>
                  </a:lnTo>
                  <a:lnTo>
                    <a:pt x="264682" y="105240"/>
                  </a:lnTo>
                  <a:lnTo>
                    <a:pt x="252211" y="64879"/>
                  </a:lnTo>
                  <a:lnTo>
                    <a:pt x="236765" y="41958"/>
                  </a:lnTo>
                  <a:lnTo>
                    <a:pt x="233252" y="38297"/>
                  </a:lnTo>
                  <a:close/>
                </a:path>
              </a:pathLst>
            </a:custGeom>
            <a:solidFill>
              <a:srgbClr val="FFE600"/>
            </a:solidFill>
          </p:spPr>
          <p:txBody>
            <a:bodyPr wrap="square" lIns="0" tIns="0" rIns="0" bIns="0" rtlCol="0"/>
            <a:lstStyle/>
            <a:p>
              <a:endParaRPr sz="1425" dirty="0">
                <a:solidFill>
                  <a:srgbClr val="000000"/>
                </a:solidFill>
              </a:endParaRPr>
            </a:p>
          </p:txBody>
        </p:sp>
      </p:grpSp>
      <p:sp>
        <p:nvSpPr>
          <p:cNvPr id="69" name="object 69"/>
          <p:cNvSpPr txBox="1"/>
          <p:nvPr/>
        </p:nvSpPr>
        <p:spPr>
          <a:xfrm>
            <a:off x="460418" y="1414628"/>
            <a:ext cx="4642597" cy="217304"/>
          </a:xfrm>
          <a:prstGeom prst="rect">
            <a:avLst/>
          </a:prstGeom>
        </p:spPr>
        <p:txBody>
          <a:bodyPr vert="horz" wrap="square" lIns="0" tIns="0" rIns="0" bIns="0" rtlCol="0">
            <a:spAutoFit/>
          </a:bodyPr>
          <a:lstStyle/>
          <a:p>
            <a:r>
              <a:rPr sz="1400" dirty="0" smtClean="0">
                <a:solidFill>
                  <a:srgbClr val="646464"/>
                </a:solidFill>
                <a:cs typeface="Arial" panose="020B0604020202020204" pitchFamily="34" charset="0"/>
              </a:rPr>
              <a:t>Banks must understand the ways that labor is changing.</a:t>
            </a:r>
            <a:endParaRPr sz="1400" dirty="0">
              <a:solidFill>
                <a:srgbClr val="646464"/>
              </a:solidFill>
              <a:cs typeface="Arial" panose="020B0604020202020204" pitchFamily="34" charset="0"/>
            </a:endParaRPr>
          </a:p>
        </p:txBody>
      </p:sp>
      <p:sp>
        <p:nvSpPr>
          <p:cNvPr id="72" name="object 72"/>
          <p:cNvSpPr txBox="1"/>
          <p:nvPr/>
        </p:nvSpPr>
        <p:spPr>
          <a:xfrm>
            <a:off x="5148075" y="1413235"/>
            <a:ext cx="3546663" cy="4498667"/>
          </a:xfrm>
          <a:prstGeom prst="rect">
            <a:avLst/>
          </a:prstGeom>
        </p:spPr>
        <p:txBody>
          <a:bodyPr vert="horz" wrap="square" lIns="0" tIns="0" rIns="0" bIns="0" rtlCol="0">
            <a:spAutoFit/>
          </a:bodyPr>
          <a:lstStyle/>
          <a:p>
            <a:pPr marL="11206" marR="4483">
              <a:spcBef>
                <a:spcPts val="600"/>
              </a:spcBef>
            </a:pPr>
            <a:r>
              <a:rPr sz="1400" dirty="0">
                <a:solidFill>
                  <a:srgbClr val="646464"/>
                </a:solidFill>
                <a:cs typeface="Arial" panose="020B0604020202020204" pitchFamily="34" charset="0"/>
              </a:rPr>
              <a:t>Millennials will dominate the workforce </a:t>
            </a:r>
            <a:r>
              <a:rPr lang="en-US" sz="1400" dirty="0" smtClean="0">
                <a:solidFill>
                  <a:srgbClr val="646464"/>
                </a:solidFill>
                <a:cs typeface="Arial" panose="020B0604020202020204" pitchFamily="34" charset="0"/>
              </a:rPr>
              <a:t/>
            </a:r>
            <a:br>
              <a:rPr lang="en-US" sz="1400" dirty="0" smtClean="0">
                <a:solidFill>
                  <a:srgbClr val="646464"/>
                </a:solidFill>
                <a:cs typeface="Arial" panose="020B0604020202020204" pitchFamily="34" charset="0"/>
              </a:rPr>
            </a:br>
            <a:r>
              <a:rPr sz="1400" dirty="0" smtClean="0">
                <a:solidFill>
                  <a:srgbClr val="646464"/>
                </a:solidFill>
                <a:cs typeface="Arial" panose="020B0604020202020204" pitchFamily="34" charset="0"/>
              </a:rPr>
              <a:t>by </a:t>
            </a:r>
            <a:r>
              <a:rPr sz="1400" dirty="0">
                <a:solidFill>
                  <a:srgbClr val="646464"/>
                </a:solidFill>
                <a:cs typeface="Arial" panose="020B0604020202020204" pitchFamily="34" charset="0"/>
              </a:rPr>
              <a:t>2025</a:t>
            </a:r>
          </a:p>
          <a:p>
            <a:pPr marL="274320" indent="-274320">
              <a:spcBef>
                <a:spcPts val="600"/>
              </a:spcBef>
              <a:buClr>
                <a:srgbClr val="FFE600"/>
              </a:buClr>
              <a:buSzPct val="70000"/>
              <a:buFont typeface="Arial" panose="020B0604020202020204" pitchFamily="34" charset="0"/>
              <a:buChar char="►"/>
              <a:tabLst>
                <a:tab pos="160813" algn="l"/>
              </a:tabLst>
            </a:pPr>
            <a:r>
              <a:rPr sz="1400" dirty="0">
                <a:solidFill>
                  <a:srgbClr val="646464"/>
                </a:solidFill>
                <a:cs typeface="Arial" panose="020B0604020202020204" pitchFamily="34" charset="0"/>
              </a:rPr>
              <a:t>More mobile</a:t>
            </a:r>
          </a:p>
          <a:p>
            <a:pPr marL="274320" indent="-274320">
              <a:spcBef>
                <a:spcPts val="600"/>
              </a:spcBef>
              <a:buClr>
                <a:srgbClr val="FFE600"/>
              </a:buClr>
              <a:buSzPct val="70000"/>
              <a:buFont typeface="Arial" panose="020B0604020202020204" pitchFamily="34" charset="0"/>
              <a:buChar char="►"/>
              <a:tabLst>
                <a:tab pos="160813" algn="l"/>
              </a:tabLst>
            </a:pPr>
            <a:r>
              <a:rPr sz="1400" dirty="0">
                <a:solidFill>
                  <a:srgbClr val="646464"/>
                </a:solidFill>
                <a:cs typeface="Arial" panose="020B0604020202020204" pitchFamily="34" charset="0"/>
              </a:rPr>
              <a:t>More tech savvy</a:t>
            </a:r>
          </a:p>
          <a:p>
            <a:pPr marL="274320" indent="-274320">
              <a:spcBef>
                <a:spcPts val="600"/>
              </a:spcBef>
              <a:buClr>
                <a:srgbClr val="FFE600"/>
              </a:buClr>
              <a:buSzPct val="70000"/>
              <a:buFont typeface="Arial" panose="020B0604020202020204" pitchFamily="34" charset="0"/>
              <a:buChar char="►"/>
              <a:tabLst>
                <a:tab pos="160813" algn="l"/>
              </a:tabLst>
            </a:pPr>
            <a:r>
              <a:rPr sz="1400" dirty="0">
                <a:solidFill>
                  <a:srgbClr val="646464"/>
                </a:solidFill>
                <a:cs typeface="Arial" panose="020B0604020202020204" pitchFamily="34" charset="0"/>
              </a:rPr>
              <a:t>More entrepreneurial</a:t>
            </a:r>
          </a:p>
          <a:p>
            <a:pPr marL="274320" indent="-274320">
              <a:spcBef>
                <a:spcPts val="600"/>
              </a:spcBef>
              <a:buClr>
                <a:srgbClr val="FFE600"/>
              </a:buClr>
              <a:buSzPct val="70000"/>
              <a:buFont typeface="Arial" panose="020B0604020202020204" pitchFamily="34" charset="0"/>
              <a:buChar char="►"/>
              <a:tabLst>
                <a:tab pos="160813" algn="l"/>
              </a:tabLst>
            </a:pPr>
            <a:r>
              <a:rPr sz="1400" dirty="0">
                <a:solidFill>
                  <a:srgbClr val="646464"/>
                </a:solidFill>
                <a:cs typeface="Arial" panose="020B0604020202020204" pitchFamily="34" charset="0"/>
              </a:rPr>
              <a:t>More </a:t>
            </a:r>
            <a:r>
              <a:rPr sz="1400" dirty="0" smtClean="0">
                <a:solidFill>
                  <a:srgbClr val="646464"/>
                </a:solidFill>
                <a:cs typeface="Arial" panose="020B0604020202020204" pitchFamily="34" charset="0"/>
              </a:rPr>
              <a:t>entitled</a:t>
            </a:r>
            <a:endParaRPr lang="en-US" sz="1400" dirty="0" smtClean="0">
              <a:solidFill>
                <a:srgbClr val="646464"/>
              </a:solidFill>
              <a:cs typeface="Arial" panose="020B0604020202020204" pitchFamily="34" charset="0"/>
            </a:endParaRPr>
          </a:p>
          <a:p>
            <a:pPr marL="11206" marR="4483">
              <a:spcBef>
                <a:spcPts val="800"/>
              </a:spcBef>
            </a:pPr>
            <a:r>
              <a:rPr lang="en-IN" sz="1400" dirty="0">
                <a:solidFill>
                  <a:srgbClr val="646464"/>
                </a:solidFill>
                <a:cs typeface="Arial" panose="020B0604020202020204" pitchFamily="34" charset="0"/>
              </a:rPr>
              <a:t>Meanwhile, four global megatrends are reshaping the workforce</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A global </a:t>
            </a:r>
            <a:r>
              <a:rPr lang="en-IN" sz="1400" dirty="0" smtClean="0">
                <a:solidFill>
                  <a:srgbClr val="646464"/>
                </a:solidFill>
                <a:cs typeface="Arial" panose="020B0604020202020204" pitchFamily="34" charset="0"/>
              </a:rPr>
              <a:t>market</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smtClean="0">
                <a:solidFill>
                  <a:srgbClr val="646464"/>
                </a:solidFill>
                <a:cs typeface="Arial" panose="020B0604020202020204" pitchFamily="34" charset="0"/>
              </a:rPr>
              <a:t>Digital business</a:t>
            </a:r>
            <a:endParaRPr lang="en-IN" sz="1400" dirty="0">
              <a:solidFill>
                <a:srgbClr val="646464"/>
              </a:solidFill>
              <a:cs typeface="Arial" panose="020B0604020202020204" pitchFamily="34" charset="0"/>
            </a:endParaRP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New demographics</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A changing workforce</a:t>
            </a:r>
          </a:p>
          <a:p>
            <a:pPr marL="11206">
              <a:spcBef>
                <a:spcPts val="800"/>
              </a:spcBef>
            </a:pPr>
            <a:r>
              <a:rPr lang="en-IN" sz="1400" dirty="0" smtClean="0">
                <a:solidFill>
                  <a:srgbClr val="58595B"/>
                </a:solidFill>
                <a:cs typeface="Arial" panose="020B0604020202020204" pitchFamily="34" charset="0"/>
              </a:rPr>
              <a:t>Why </a:t>
            </a:r>
            <a:r>
              <a:rPr lang="en-IN" sz="1400" dirty="0">
                <a:solidFill>
                  <a:srgbClr val="58595B"/>
                </a:solidFill>
                <a:cs typeface="Arial" panose="020B0604020202020204" pitchFamily="34" charset="0"/>
              </a:rPr>
              <a:t>millennials switch jobs</a:t>
            </a:r>
            <a:endParaRPr lang="en-IN" sz="1400" dirty="0">
              <a:solidFill>
                <a:srgbClr val="000000"/>
              </a:solidFill>
              <a:cs typeface="Arial" panose="020B0604020202020204" pitchFamily="34" charset="0"/>
            </a:endParaRP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Insufficient pay</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Limited career opportunities</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Lack of work flexibility</a:t>
            </a:r>
          </a:p>
        </p:txBody>
      </p:sp>
      <p:sp>
        <p:nvSpPr>
          <p:cNvPr id="73" name="object 73"/>
          <p:cNvSpPr txBox="1"/>
          <p:nvPr/>
        </p:nvSpPr>
        <p:spPr>
          <a:xfrm>
            <a:off x="439274" y="6027840"/>
            <a:ext cx="2125145" cy="123111"/>
          </a:xfrm>
          <a:prstGeom prst="rect">
            <a:avLst/>
          </a:prstGeom>
        </p:spPr>
        <p:txBody>
          <a:bodyPr vert="horz" wrap="square" lIns="0" tIns="0" rIns="0" bIns="0" rtlCol="0">
            <a:spAutoFit/>
          </a:bodyPr>
          <a:lstStyle/>
          <a:p>
            <a:pPr marL="11206"/>
            <a:r>
              <a:rPr sz="800" dirty="0">
                <a:solidFill>
                  <a:srgbClr val="58595B"/>
                </a:solidFill>
                <a:cs typeface="Arial" panose="020B0604020202020204" pitchFamily="34" charset="0"/>
              </a:rPr>
              <a:t>Source: EY Global Generations survey</a:t>
            </a:r>
            <a:r>
              <a:rPr sz="800" dirty="0" smtClean="0">
                <a:solidFill>
                  <a:srgbClr val="58595B"/>
                </a:solidFill>
                <a:cs typeface="Arial" panose="020B0604020202020204" pitchFamily="34" charset="0"/>
              </a:rPr>
              <a:t>,</a:t>
            </a:r>
            <a:r>
              <a:rPr lang="en-US" sz="800" dirty="0" smtClean="0">
                <a:solidFill>
                  <a:srgbClr val="58595B"/>
                </a:solidFill>
                <a:cs typeface="Arial" panose="020B0604020202020204" pitchFamily="34" charset="0"/>
              </a:rPr>
              <a:t> </a:t>
            </a:r>
            <a:r>
              <a:rPr sz="800" dirty="0" smtClean="0">
                <a:solidFill>
                  <a:srgbClr val="58595B"/>
                </a:solidFill>
                <a:cs typeface="Arial" panose="020B0604020202020204" pitchFamily="34" charset="0"/>
              </a:rPr>
              <a:t>2013</a:t>
            </a:r>
            <a:endParaRPr sz="800" dirty="0">
              <a:solidFill>
                <a:srgbClr val="000000"/>
              </a:solidFill>
              <a:cs typeface="Arial" panose="020B0604020202020204" pitchFamily="34" charset="0"/>
            </a:endParaRPr>
          </a:p>
        </p:txBody>
      </p:sp>
      <p:sp>
        <p:nvSpPr>
          <p:cNvPr id="79" name="Title 78"/>
          <p:cNvSpPr>
            <a:spLocks noGrp="1"/>
          </p:cNvSpPr>
          <p:nvPr>
            <p:ph type="title"/>
          </p:nvPr>
        </p:nvSpPr>
        <p:spPr>
          <a:xfrm>
            <a:off x="457201" y="201600"/>
            <a:ext cx="8232776" cy="863613"/>
          </a:xfrm>
        </p:spPr>
        <p:txBody>
          <a:bodyPr/>
          <a:lstStyle/>
          <a:p>
            <a:r>
              <a:rPr lang="en-IN" sz="2800" dirty="0">
                <a:solidFill>
                  <a:srgbClr val="646464"/>
                </a:solidFill>
              </a:rPr>
              <a:t>A new generation of employees brings new expectations</a:t>
            </a:r>
          </a:p>
        </p:txBody>
      </p:sp>
    </p:spTree>
    <p:extLst>
      <p:ext uri="{BB962C8B-B14F-4D97-AF65-F5344CB8AC3E}">
        <p14:creationId xmlns:p14="http://schemas.microsoft.com/office/powerpoint/2010/main" val="1102314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168598" y="2684565"/>
            <a:ext cx="545650" cy="23494"/>
          </a:xfrm>
          <a:custGeom>
            <a:avLst/>
            <a:gdLst/>
            <a:ahLst/>
            <a:cxnLst/>
            <a:rect l="l" t="t" r="r" b="b"/>
            <a:pathLst>
              <a:path w="722630" h="31114">
                <a:moveTo>
                  <a:pt x="715619" y="0"/>
                </a:moveTo>
                <a:lnTo>
                  <a:pt x="6934" y="0"/>
                </a:lnTo>
                <a:lnTo>
                  <a:pt x="0" y="6946"/>
                </a:lnTo>
                <a:lnTo>
                  <a:pt x="0" y="24079"/>
                </a:lnTo>
                <a:lnTo>
                  <a:pt x="6934" y="31026"/>
                </a:lnTo>
                <a:lnTo>
                  <a:pt x="715619" y="31026"/>
                </a:lnTo>
                <a:lnTo>
                  <a:pt x="722566" y="24079"/>
                </a:lnTo>
                <a:lnTo>
                  <a:pt x="722566" y="6946"/>
                </a:lnTo>
                <a:lnTo>
                  <a:pt x="715619" y="0"/>
                </a:lnTo>
                <a:close/>
              </a:path>
            </a:pathLst>
          </a:custGeom>
          <a:solidFill>
            <a:srgbClr val="C0C0C0"/>
          </a:solidFill>
        </p:spPr>
        <p:txBody>
          <a:bodyPr wrap="square" lIns="0" tIns="0" rIns="0" bIns="0" rtlCol="0"/>
          <a:lstStyle/>
          <a:p>
            <a:endParaRPr sz="1425" dirty="0">
              <a:solidFill>
                <a:srgbClr val="000000"/>
              </a:solidFill>
            </a:endParaRPr>
          </a:p>
        </p:txBody>
      </p:sp>
      <p:sp>
        <p:nvSpPr>
          <p:cNvPr id="9" name="object 9"/>
          <p:cNvSpPr/>
          <p:nvPr/>
        </p:nvSpPr>
        <p:spPr>
          <a:xfrm>
            <a:off x="1195197" y="2406562"/>
            <a:ext cx="492427" cy="246453"/>
          </a:xfrm>
          <a:custGeom>
            <a:avLst/>
            <a:gdLst/>
            <a:ahLst/>
            <a:cxnLst/>
            <a:rect l="l" t="t" r="r" b="b"/>
            <a:pathLst>
              <a:path w="652144" h="326389">
                <a:moveTo>
                  <a:pt x="645172" y="294766"/>
                </a:moveTo>
                <a:lnTo>
                  <a:pt x="6921" y="294766"/>
                </a:lnTo>
                <a:lnTo>
                  <a:pt x="0" y="301713"/>
                </a:lnTo>
                <a:lnTo>
                  <a:pt x="0" y="318846"/>
                </a:lnTo>
                <a:lnTo>
                  <a:pt x="6921" y="325793"/>
                </a:lnTo>
                <a:lnTo>
                  <a:pt x="645172" y="325793"/>
                </a:lnTo>
                <a:lnTo>
                  <a:pt x="652119" y="318846"/>
                </a:lnTo>
                <a:lnTo>
                  <a:pt x="652119" y="301713"/>
                </a:lnTo>
                <a:lnTo>
                  <a:pt x="645172" y="294766"/>
                </a:lnTo>
                <a:close/>
              </a:path>
              <a:path w="652144" h="326389">
                <a:moveTo>
                  <a:pt x="192760" y="264782"/>
                </a:moveTo>
                <a:lnTo>
                  <a:pt x="52108" y="264782"/>
                </a:lnTo>
                <a:lnTo>
                  <a:pt x="45161" y="271729"/>
                </a:lnTo>
                <a:lnTo>
                  <a:pt x="45161" y="286905"/>
                </a:lnTo>
                <a:lnTo>
                  <a:pt x="49301" y="292531"/>
                </a:lnTo>
                <a:lnTo>
                  <a:pt x="55143" y="294766"/>
                </a:lnTo>
                <a:lnTo>
                  <a:pt x="189763" y="294766"/>
                </a:lnTo>
                <a:lnTo>
                  <a:pt x="195580" y="292531"/>
                </a:lnTo>
                <a:lnTo>
                  <a:pt x="199707" y="286905"/>
                </a:lnTo>
                <a:lnTo>
                  <a:pt x="199707" y="271729"/>
                </a:lnTo>
                <a:lnTo>
                  <a:pt x="192760" y="264782"/>
                </a:lnTo>
                <a:close/>
              </a:path>
              <a:path w="652144" h="326389">
                <a:moveTo>
                  <a:pt x="396354" y="264782"/>
                </a:moveTo>
                <a:lnTo>
                  <a:pt x="255727" y="264782"/>
                </a:lnTo>
                <a:lnTo>
                  <a:pt x="248780" y="271729"/>
                </a:lnTo>
                <a:lnTo>
                  <a:pt x="248780" y="286905"/>
                </a:lnTo>
                <a:lnTo>
                  <a:pt x="252920" y="292531"/>
                </a:lnTo>
                <a:lnTo>
                  <a:pt x="258762" y="294766"/>
                </a:lnTo>
                <a:lnTo>
                  <a:pt x="393331" y="294766"/>
                </a:lnTo>
                <a:lnTo>
                  <a:pt x="399173" y="292531"/>
                </a:lnTo>
                <a:lnTo>
                  <a:pt x="403313" y="286905"/>
                </a:lnTo>
                <a:lnTo>
                  <a:pt x="403313" y="271729"/>
                </a:lnTo>
                <a:lnTo>
                  <a:pt x="396354" y="264782"/>
                </a:lnTo>
                <a:close/>
              </a:path>
              <a:path w="652144" h="326389">
                <a:moveTo>
                  <a:pt x="599973" y="264769"/>
                </a:moveTo>
                <a:lnTo>
                  <a:pt x="459320" y="264782"/>
                </a:lnTo>
                <a:lnTo>
                  <a:pt x="452361" y="271729"/>
                </a:lnTo>
                <a:lnTo>
                  <a:pt x="452361" y="286905"/>
                </a:lnTo>
                <a:lnTo>
                  <a:pt x="456514" y="292531"/>
                </a:lnTo>
                <a:lnTo>
                  <a:pt x="462343" y="294766"/>
                </a:lnTo>
                <a:lnTo>
                  <a:pt x="596938" y="294766"/>
                </a:lnTo>
                <a:lnTo>
                  <a:pt x="602767" y="292531"/>
                </a:lnTo>
                <a:lnTo>
                  <a:pt x="606933" y="286905"/>
                </a:lnTo>
                <a:lnTo>
                  <a:pt x="606933" y="271729"/>
                </a:lnTo>
                <a:lnTo>
                  <a:pt x="599973" y="264769"/>
                </a:lnTo>
                <a:close/>
              </a:path>
              <a:path w="652144" h="326389">
                <a:moveTo>
                  <a:pt x="179552" y="31026"/>
                </a:moveTo>
                <a:lnTo>
                  <a:pt x="65354" y="31026"/>
                </a:lnTo>
                <a:lnTo>
                  <a:pt x="65354" y="264782"/>
                </a:lnTo>
                <a:lnTo>
                  <a:pt x="179552" y="264782"/>
                </a:lnTo>
                <a:lnTo>
                  <a:pt x="179552" y="31026"/>
                </a:lnTo>
                <a:close/>
              </a:path>
              <a:path w="652144" h="326389">
                <a:moveTo>
                  <a:pt x="383159" y="31026"/>
                </a:moveTo>
                <a:lnTo>
                  <a:pt x="268947" y="31026"/>
                </a:lnTo>
                <a:lnTo>
                  <a:pt x="268947" y="264782"/>
                </a:lnTo>
                <a:lnTo>
                  <a:pt x="383159" y="264782"/>
                </a:lnTo>
                <a:lnTo>
                  <a:pt x="383159" y="31026"/>
                </a:lnTo>
                <a:close/>
              </a:path>
              <a:path w="652144" h="326389">
                <a:moveTo>
                  <a:pt x="586765" y="31026"/>
                </a:moveTo>
                <a:lnTo>
                  <a:pt x="472541" y="31026"/>
                </a:lnTo>
                <a:lnTo>
                  <a:pt x="472541" y="264769"/>
                </a:lnTo>
                <a:lnTo>
                  <a:pt x="586765" y="264769"/>
                </a:lnTo>
                <a:lnTo>
                  <a:pt x="586765" y="31026"/>
                </a:lnTo>
                <a:close/>
              </a:path>
              <a:path w="652144" h="326389">
                <a:moveTo>
                  <a:pt x="192760" y="0"/>
                </a:moveTo>
                <a:lnTo>
                  <a:pt x="52108" y="0"/>
                </a:lnTo>
                <a:lnTo>
                  <a:pt x="45161" y="6946"/>
                </a:lnTo>
                <a:lnTo>
                  <a:pt x="45161" y="24079"/>
                </a:lnTo>
                <a:lnTo>
                  <a:pt x="52108" y="31026"/>
                </a:lnTo>
                <a:lnTo>
                  <a:pt x="192760" y="31026"/>
                </a:lnTo>
                <a:lnTo>
                  <a:pt x="199707" y="24079"/>
                </a:lnTo>
                <a:lnTo>
                  <a:pt x="199707" y="6946"/>
                </a:lnTo>
                <a:lnTo>
                  <a:pt x="192760" y="0"/>
                </a:lnTo>
                <a:close/>
              </a:path>
              <a:path w="652144" h="326389">
                <a:moveTo>
                  <a:pt x="396354" y="0"/>
                </a:moveTo>
                <a:lnTo>
                  <a:pt x="255727" y="0"/>
                </a:lnTo>
                <a:lnTo>
                  <a:pt x="248780" y="6946"/>
                </a:lnTo>
                <a:lnTo>
                  <a:pt x="248780" y="24079"/>
                </a:lnTo>
                <a:lnTo>
                  <a:pt x="255727" y="31026"/>
                </a:lnTo>
                <a:lnTo>
                  <a:pt x="396354" y="31026"/>
                </a:lnTo>
                <a:lnTo>
                  <a:pt x="403313" y="24079"/>
                </a:lnTo>
                <a:lnTo>
                  <a:pt x="403313" y="6946"/>
                </a:lnTo>
                <a:lnTo>
                  <a:pt x="396354" y="0"/>
                </a:lnTo>
                <a:close/>
              </a:path>
              <a:path w="652144" h="326389">
                <a:moveTo>
                  <a:pt x="599973" y="0"/>
                </a:moveTo>
                <a:lnTo>
                  <a:pt x="459333" y="0"/>
                </a:lnTo>
                <a:lnTo>
                  <a:pt x="452361" y="6946"/>
                </a:lnTo>
                <a:lnTo>
                  <a:pt x="452361" y="24079"/>
                </a:lnTo>
                <a:lnTo>
                  <a:pt x="459333" y="31026"/>
                </a:lnTo>
                <a:lnTo>
                  <a:pt x="599973" y="31026"/>
                </a:lnTo>
                <a:lnTo>
                  <a:pt x="606933" y="24079"/>
                </a:lnTo>
                <a:lnTo>
                  <a:pt x="606933" y="6946"/>
                </a:lnTo>
                <a:lnTo>
                  <a:pt x="599973" y="0"/>
                </a:lnTo>
                <a:close/>
              </a:path>
            </a:pathLst>
          </a:custGeom>
          <a:solidFill>
            <a:srgbClr val="C0C0C0"/>
          </a:solidFill>
        </p:spPr>
        <p:txBody>
          <a:bodyPr wrap="square" lIns="0" tIns="0" rIns="0" bIns="0" rtlCol="0"/>
          <a:lstStyle/>
          <a:p>
            <a:endParaRPr sz="1425" dirty="0">
              <a:solidFill>
                <a:srgbClr val="000000"/>
              </a:solidFill>
            </a:endParaRPr>
          </a:p>
        </p:txBody>
      </p:sp>
      <p:sp>
        <p:nvSpPr>
          <p:cNvPr id="10" name="object 10"/>
          <p:cNvSpPr/>
          <p:nvPr/>
        </p:nvSpPr>
        <p:spPr>
          <a:xfrm>
            <a:off x="1179717" y="2236589"/>
            <a:ext cx="522635" cy="137611"/>
          </a:xfrm>
          <a:custGeom>
            <a:avLst/>
            <a:gdLst/>
            <a:ahLst/>
            <a:cxnLst/>
            <a:rect l="l" t="t" r="r" b="b"/>
            <a:pathLst>
              <a:path w="692150" h="182244">
                <a:moveTo>
                  <a:pt x="349612" y="0"/>
                </a:moveTo>
                <a:lnTo>
                  <a:pt x="343503" y="0"/>
                </a:lnTo>
                <a:lnTo>
                  <a:pt x="13151" y="140284"/>
                </a:lnTo>
                <a:lnTo>
                  <a:pt x="3514" y="148375"/>
                </a:lnTo>
                <a:lnTo>
                  <a:pt x="0" y="160305"/>
                </a:lnTo>
                <a:lnTo>
                  <a:pt x="6061" y="174466"/>
                </a:lnTo>
                <a:lnTo>
                  <a:pt x="16599" y="181236"/>
                </a:lnTo>
                <a:lnTo>
                  <a:pt x="671481" y="181851"/>
                </a:lnTo>
                <a:lnTo>
                  <a:pt x="684315" y="177607"/>
                </a:lnTo>
                <a:lnTo>
                  <a:pt x="692129" y="166659"/>
                </a:lnTo>
                <a:lnTo>
                  <a:pt x="691663" y="153216"/>
                </a:lnTo>
                <a:lnTo>
                  <a:pt x="684989" y="143330"/>
                </a:lnTo>
                <a:lnTo>
                  <a:pt x="679926" y="140284"/>
                </a:lnTo>
                <a:lnTo>
                  <a:pt x="349612" y="0"/>
                </a:lnTo>
                <a:close/>
              </a:path>
            </a:pathLst>
          </a:custGeom>
          <a:solidFill>
            <a:srgbClr val="C0C0C0"/>
          </a:solidFill>
        </p:spPr>
        <p:txBody>
          <a:bodyPr wrap="square" lIns="0" tIns="0" rIns="0" bIns="0" rtlCol="0"/>
          <a:lstStyle/>
          <a:p>
            <a:endParaRPr sz="1425" dirty="0">
              <a:solidFill>
                <a:srgbClr val="000000"/>
              </a:solidFill>
            </a:endParaRPr>
          </a:p>
        </p:txBody>
      </p:sp>
      <p:sp>
        <p:nvSpPr>
          <p:cNvPr id="13" name="object 13"/>
          <p:cNvSpPr txBox="1"/>
          <p:nvPr/>
        </p:nvSpPr>
        <p:spPr>
          <a:xfrm>
            <a:off x="1153955" y="2711638"/>
            <a:ext cx="568807" cy="373500"/>
          </a:xfrm>
          <a:prstGeom prst="rect">
            <a:avLst/>
          </a:prstGeom>
        </p:spPr>
        <p:txBody>
          <a:bodyPr vert="horz" wrap="square" lIns="0" tIns="0" rIns="0" bIns="0" rtlCol="0">
            <a:spAutoFit/>
          </a:bodyPr>
          <a:lstStyle/>
          <a:p>
            <a:pPr marL="11206" algn="ctr"/>
            <a:r>
              <a:rPr sz="2400" b="1" dirty="0">
                <a:solidFill>
                  <a:srgbClr val="808285"/>
                </a:solidFill>
                <a:cs typeface="Arial" panose="020B0604020202020204" pitchFamily="34" charset="0"/>
              </a:rPr>
              <a:t>223</a:t>
            </a:r>
            <a:endParaRPr sz="2400" dirty="0">
              <a:solidFill>
                <a:srgbClr val="000000"/>
              </a:solidFill>
              <a:cs typeface="Arial" panose="020B0604020202020204" pitchFamily="34" charset="0"/>
            </a:endParaRPr>
          </a:p>
        </p:txBody>
      </p:sp>
      <p:sp>
        <p:nvSpPr>
          <p:cNvPr id="14" name="object 14"/>
          <p:cNvSpPr txBox="1"/>
          <p:nvPr/>
        </p:nvSpPr>
        <p:spPr>
          <a:xfrm>
            <a:off x="1911970" y="2773214"/>
            <a:ext cx="455065" cy="276999"/>
          </a:xfrm>
          <a:prstGeom prst="rect">
            <a:avLst/>
          </a:prstGeom>
        </p:spPr>
        <p:txBody>
          <a:bodyPr vert="horz" wrap="square" lIns="0" tIns="0" rIns="0" bIns="0" rtlCol="0">
            <a:spAutoFit/>
          </a:bodyPr>
          <a:lstStyle/>
          <a:p>
            <a:pPr marL="11206" algn="ctr"/>
            <a:r>
              <a:rPr sz="1800" b="1" dirty="0">
                <a:solidFill>
                  <a:srgbClr val="808285"/>
                </a:solidFill>
                <a:cs typeface="Arial" panose="020B0604020202020204" pitchFamily="34" charset="0"/>
              </a:rPr>
              <a:t>192</a:t>
            </a:r>
            <a:endParaRPr sz="1800" dirty="0">
              <a:solidFill>
                <a:srgbClr val="000000"/>
              </a:solidFill>
              <a:cs typeface="Arial" panose="020B0604020202020204" pitchFamily="34" charset="0"/>
            </a:endParaRPr>
          </a:p>
        </p:txBody>
      </p:sp>
      <p:sp>
        <p:nvSpPr>
          <p:cNvPr id="15" name="object 15"/>
          <p:cNvSpPr txBox="1"/>
          <p:nvPr/>
        </p:nvSpPr>
        <p:spPr>
          <a:xfrm>
            <a:off x="1312142" y="2260448"/>
            <a:ext cx="281770" cy="128946"/>
          </a:xfrm>
          <a:prstGeom prst="rect">
            <a:avLst/>
          </a:prstGeom>
        </p:spPr>
        <p:txBody>
          <a:bodyPr vert="horz" wrap="square" lIns="0" tIns="0" rIns="0" bIns="0" rtlCol="0">
            <a:spAutoFit/>
          </a:bodyPr>
          <a:lstStyle/>
          <a:p>
            <a:pPr marL="11206"/>
            <a:r>
              <a:rPr sz="838" b="1" dirty="0">
                <a:solidFill>
                  <a:srgbClr val="FFFFFF"/>
                </a:solidFill>
                <a:cs typeface="Arial" panose="020B0604020202020204" pitchFamily="34" charset="0"/>
              </a:rPr>
              <a:t>2011</a:t>
            </a:r>
            <a:endParaRPr sz="838" dirty="0">
              <a:solidFill>
                <a:srgbClr val="000000"/>
              </a:solidFill>
              <a:cs typeface="Arial" panose="020B0604020202020204" pitchFamily="34" charset="0"/>
            </a:endParaRPr>
          </a:p>
        </p:txBody>
      </p:sp>
      <p:sp>
        <p:nvSpPr>
          <p:cNvPr id="16" name="object 16"/>
          <p:cNvSpPr/>
          <p:nvPr/>
        </p:nvSpPr>
        <p:spPr>
          <a:xfrm>
            <a:off x="1927432" y="2770461"/>
            <a:ext cx="442082" cy="0"/>
          </a:xfrm>
          <a:custGeom>
            <a:avLst/>
            <a:gdLst/>
            <a:ahLst/>
            <a:cxnLst/>
            <a:rect l="l" t="t" r="r" b="b"/>
            <a:pathLst>
              <a:path w="585470">
                <a:moveTo>
                  <a:pt x="0" y="0"/>
                </a:moveTo>
                <a:lnTo>
                  <a:pt x="585127" y="0"/>
                </a:lnTo>
              </a:path>
            </a:pathLst>
          </a:custGeom>
          <a:ln w="26403">
            <a:solidFill>
              <a:srgbClr val="C7C8CA"/>
            </a:solidFill>
          </a:ln>
        </p:spPr>
        <p:txBody>
          <a:bodyPr wrap="square" lIns="0" tIns="0" rIns="0" bIns="0" rtlCol="0"/>
          <a:lstStyle/>
          <a:p>
            <a:endParaRPr sz="1425" dirty="0">
              <a:solidFill>
                <a:srgbClr val="000000"/>
              </a:solidFill>
            </a:endParaRPr>
          </a:p>
        </p:txBody>
      </p:sp>
      <p:sp>
        <p:nvSpPr>
          <p:cNvPr id="17" name="object 17"/>
          <p:cNvSpPr/>
          <p:nvPr/>
        </p:nvSpPr>
        <p:spPr>
          <a:xfrm>
            <a:off x="1948969" y="2535858"/>
            <a:ext cx="398929" cy="199464"/>
          </a:xfrm>
          <a:custGeom>
            <a:avLst/>
            <a:gdLst/>
            <a:ahLst/>
            <a:cxnLst/>
            <a:rect l="l" t="t" r="r" b="b"/>
            <a:pathLst>
              <a:path w="528320" h="264160">
                <a:moveTo>
                  <a:pt x="522452" y="238696"/>
                </a:moveTo>
                <a:lnTo>
                  <a:pt x="5613" y="238696"/>
                </a:lnTo>
                <a:lnTo>
                  <a:pt x="0" y="244322"/>
                </a:lnTo>
                <a:lnTo>
                  <a:pt x="0" y="258203"/>
                </a:lnTo>
                <a:lnTo>
                  <a:pt x="5613" y="263829"/>
                </a:lnTo>
                <a:lnTo>
                  <a:pt x="522452" y="263829"/>
                </a:lnTo>
                <a:lnTo>
                  <a:pt x="528091" y="258203"/>
                </a:lnTo>
                <a:lnTo>
                  <a:pt x="528091" y="244322"/>
                </a:lnTo>
                <a:lnTo>
                  <a:pt x="522452" y="238696"/>
                </a:lnTo>
                <a:close/>
              </a:path>
              <a:path w="528320" h="264160">
                <a:moveTo>
                  <a:pt x="156095" y="214414"/>
                </a:moveTo>
                <a:lnTo>
                  <a:pt x="42202" y="214414"/>
                </a:lnTo>
                <a:lnTo>
                  <a:pt x="36575" y="220040"/>
                </a:lnTo>
                <a:lnTo>
                  <a:pt x="36575" y="232321"/>
                </a:lnTo>
                <a:lnTo>
                  <a:pt x="39928" y="236893"/>
                </a:lnTo>
                <a:lnTo>
                  <a:pt x="44653" y="238696"/>
                </a:lnTo>
                <a:lnTo>
                  <a:pt x="153682" y="238696"/>
                </a:lnTo>
                <a:lnTo>
                  <a:pt x="158381" y="236893"/>
                </a:lnTo>
                <a:lnTo>
                  <a:pt x="161721" y="232321"/>
                </a:lnTo>
                <a:lnTo>
                  <a:pt x="161721" y="220040"/>
                </a:lnTo>
                <a:lnTo>
                  <a:pt x="156095" y="214414"/>
                </a:lnTo>
                <a:close/>
              </a:path>
              <a:path w="528320" h="264160">
                <a:moveTo>
                  <a:pt x="320967" y="214414"/>
                </a:moveTo>
                <a:lnTo>
                  <a:pt x="207086" y="214414"/>
                </a:lnTo>
                <a:lnTo>
                  <a:pt x="201460" y="220040"/>
                </a:lnTo>
                <a:lnTo>
                  <a:pt x="201460" y="232321"/>
                </a:lnTo>
                <a:lnTo>
                  <a:pt x="204825" y="236893"/>
                </a:lnTo>
                <a:lnTo>
                  <a:pt x="209537" y="238696"/>
                </a:lnTo>
                <a:lnTo>
                  <a:pt x="318528" y="238696"/>
                </a:lnTo>
                <a:lnTo>
                  <a:pt x="323253" y="236893"/>
                </a:lnTo>
                <a:lnTo>
                  <a:pt x="326605" y="232321"/>
                </a:lnTo>
                <a:lnTo>
                  <a:pt x="326605" y="220040"/>
                </a:lnTo>
                <a:lnTo>
                  <a:pt x="320967" y="214414"/>
                </a:lnTo>
                <a:close/>
              </a:path>
              <a:path w="528320" h="264160">
                <a:moveTo>
                  <a:pt x="485851" y="214401"/>
                </a:moveTo>
                <a:lnTo>
                  <a:pt x="371957" y="214414"/>
                </a:lnTo>
                <a:lnTo>
                  <a:pt x="366331" y="220040"/>
                </a:lnTo>
                <a:lnTo>
                  <a:pt x="366331" y="232321"/>
                </a:lnTo>
                <a:lnTo>
                  <a:pt x="369684" y="236893"/>
                </a:lnTo>
                <a:lnTo>
                  <a:pt x="374408" y="238696"/>
                </a:lnTo>
                <a:lnTo>
                  <a:pt x="483400" y="238696"/>
                </a:lnTo>
                <a:lnTo>
                  <a:pt x="488111" y="236893"/>
                </a:lnTo>
                <a:lnTo>
                  <a:pt x="491489" y="232321"/>
                </a:lnTo>
                <a:lnTo>
                  <a:pt x="491489" y="220040"/>
                </a:lnTo>
                <a:lnTo>
                  <a:pt x="485851" y="214401"/>
                </a:lnTo>
                <a:close/>
              </a:path>
              <a:path w="528320" h="264160">
                <a:moveTo>
                  <a:pt x="145402" y="25120"/>
                </a:moveTo>
                <a:lnTo>
                  <a:pt x="52933" y="25120"/>
                </a:lnTo>
                <a:lnTo>
                  <a:pt x="52933" y="214414"/>
                </a:lnTo>
                <a:lnTo>
                  <a:pt x="145402" y="214414"/>
                </a:lnTo>
                <a:lnTo>
                  <a:pt x="145402" y="25120"/>
                </a:lnTo>
                <a:close/>
              </a:path>
              <a:path w="528320" h="264160">
                <a:moveTo>
                  <a:pt x="310286" y="25120"/>
                </a:moveTo>
                <a:lnTo>
                  <a:pt x="217804" y="25120"/>
                </a:lnTo>
                <a:lnTo>
                  <a:pt x="217804" y="214414"/>
                </a:lnTo>
                <a:lnTo>
                  <a:pt x="310286" y="214414"/>
                </a:lnTo>
                <a:lnTo>
                  <a:pt x="310286" y="25120"/>
                </a:lnTo>
                <a:close/>
              </a:path>
              <a:path w="528320" h="264160">
                <a:moveTo>
                  <a:pt x="475157" y="25120"/>
                </a:moveTo>
                <a:lnTo>
                  <a:pt x="382676" y="25120"/>
                </a:lnTo>
                <a:lnTo>
                  <a:pt x="382676" y="214401"/>
                </a:lnTo>
                <a:lnTo>
                  <a:pt x="475157" y="214401"/>
                </a:lnTo>
                <a:lnTo>
                  <a:pt x="475157" y="25120"/>
                </a:lnTo>
                <a:close/>
              </a:path>
              <a:path w="528320" h="264160">
                <a:moveTo>
                  <a:pt x="156095" y="0"/>
                </a:moveTo>
                <a:lnTo>
                  <a:pt x="42202" y="0"/>
                </a:lnTo>
                <a:lnTo>
                  <a:pt x="36575" y="5626"/>
                </a:lnTo>
                <a:lnTo>
                  <a:pt x="36575" y="19494"/>
                </a:lnTo>
                <a:lnTo>
                  <a:pt x="42202" y="25120"/>
                </a:lnTo>
                <a:lnTo>
                  <a:pt x="156095" y="25120"/>
                </a:lnTo>
                <a:lnTo>
                  <a:pt x="161721" y="19494"/>
                </a:lnTo>
                <a:lnTo>
                  <a:pt x="161721" y="5626"/>
                </a:lnTo>
                <a:lnTo>
                  <a:pt x="156095" y="0"/>
                </a:lnTo>
                <a:close/>
              </a:path>
              <a:path w="528320" h="264160">
                <a:moveTo>
                  <a:pt x="320967" y="0"/>
                </a:moveTo>
                <a:lnTo>
                  <a:pt x="207086" y="0"/>
                </a:lnTo>
                <a:lnTo>
                  <a:pt x="201460" y="5626"/>
                </a:lnTo>
                <a:lnTo>
                  <a:pt x="201460" y="19494"/>
                </a:lnTo>
                <a:lnTo>
                  <a:pt x="207086" y="25120"/>
                </a:lnTo>
                <a:lnTo>
                  <a:pt x="320967" y="25120"/>
                </a:lnTo>
                <a:lnTo>
                  <a:pt x="326605" y="19494"/>
                </a:lnTo>
                <a:lnTo>
                  <a:pt x="326605" y="5626"/>
                </a:lnTo>
                <a:lnTo>
                  <a:pt x="320967" y="0"/>
                </a:lnTo>
                <a:close/>
              </a:path>
              <a:path w="528320" h="264160">
                <a:moveTo>
                  <a:pt x="485851" y="0"/>
                </a:moveTo>
                <a:lnTo>
                  <a:pt x="371970" y="0"/>
                </a:lnTo>
                <a:lnTo>
                  <a:pt x="366331" y="5626"/>
                </a:lnTo>
                <a:lnTo>
                  <a:pt x="366331" y="19494"/>
                </a:lnTo>
                <a:lnTo>
                  <a:pt x="371970" y="25120"/>
                </a:lnTo>
                <a:lnTo>
                  <a:pt x="485851" y="25120"/>
                </a:lnTo>
                <a:lnTo>
                  <a:pt x="491489" y="19494"/>
                </a:lnTo>
                <a:lnTo>
                  <a:pt x="491489" y="5626"/>
                </a:lnTo>
                <a:lnTo>
                  <a:pt x="485851" y="0"/>
                </a:lnTo>
                <a:close/>
              </a:path>
            </a:pathLst>
          </a:custGeom>
          <a:solidFill>
            <a:srgbClr val="C0C0C0"/>
          </a:solidFill>
        </p:spPr>
        <p:txBody>
          <a:bodyPr wrap="square" lIns="0" tIns="0" rIns="0" bIns="0" rtlCol="0"/>
          <a:lstStyle/>
          <a:p>
            <a:endParaRPr sz="1425" dirty="0">
              <a:solidFill>
                <a:srgbClr val="000000"/>
              </a:solidFill>
            </a:endParaRPr>
          </a:p>
        </p:txBody>
      </p:sp>
      <p:sp>
        <p:nvSpPr>
          <p:cNvPr id="18" name="object 18"/>
          <p:cNvSpPr/>
          <p:nvPr/>
        </p:nvSpPr>
        <p:spPr>
          <a:xfrm>
            <a:off x="1935434" y="2398213"/>
            <a:ext cx="426258" cy="111239"/>
          </a:xfrm>
          <a:custGeom>
            <a:avLst/>
            <a:gdLst/>
            <a:ahLst/>
            <a:cxnLst/>
            <a:rect l="l" t="t" r="r" b="b"/>
            <a:pathLst>
              <a:path w="564514" h="147319">
                <a:moveTo>
                  <a:pt x="284441" y="0"/>
                </a:moveTo>
                <a:lnTo>
                  <a:pt x="279501" y="0"/>
                </a:lnTo>
                <a:lnTo>
                  <a:pt x="4343" y="116852"/>
                </a:lnTo>
                <a:lnTo>
                  <a:pt x="0" y="125094"/>
                </a:lnTo>
                <a:lnTo>
                  <a:pt x="1701" y="133248"/>
                </a:lnTo>
                <a:lnTo>
                  <a:pt x="3340" y="141376"/>
                </a:lnTo>
                <a:lnTo>
                  <a:pt x="10541" y="147269"/>
                </a:lnTo>
                <a:lnTo>
                  <a:pt x="553364" y="147269"/>
                </a:lnTo>
                <a:lnTo>
                  <a:pt x="560603" y="141376"/>
                </a:lnTo>
                <a:lnTo>
                  <a:pt x="563918" y="125094"/>
                </a:lnTo>
                <a:lnTo>
                  <a:pt x="559574" y="116852"/>
                </a:lnTo>
                <a:lnTo>
                  <a:pt x="284441" y="0"/>
                </a:lnTo>
                <a:close/>
              </a:path>
            </a:pathLst>
          </a:custGeom>
          <a:solidFill>
            <a:srgbClr val="C0C0C0"/>
          </a:solidFill>
        </p:spPr>
        <p:txBody>
          <a:bodyPr wrap="square" lIns="0" tIns="0" rIns="0" bIns="0" rtlCol="0"/>
          <a:lstStyle/>
          <a:p>
            <a:endParaRPr sz="1425" dirty="0">
              <a:solidFill>
                <a:srgbClr val="000000"/>
              </a:solidFill>
            </a:endParaRPr>
          </a:p>
        </p:txBody>
      </p:sp>
      <p:sp>
        <p:nvSpPr>
          <p:cNvPr id="19" name="object 19"/>
          <p:cNvSpPr txBox="1"/>
          <p:nvPr/>
        </p:nvSpPr>
        <p:spPr>
          <a:xfrm>
            <a:off x="2048584" y="2414650"/>
            <a:ext cx="199464" cy="87192"/>
          </a:xfrm>
          <a:prstGeom prst="rect">
            <a:avLst/>
          </a:prstGeom>
        </p:spPr>
        <p:txBody>
          <a:bodyPr vert="horz" wrap="square" lIns="0" tIns="0" rIns="0" bIns="0" rtlCol="0">
            <a:spAutoFit/>
          </a:bodyPr>
          <a:lstStyle/>
          <a:p>
            <a:pPr marL="11206"/>
            <a:r>
              <a:rPr sz="662" b="1" dirty="0">
                <a:solidFill>
                  <a:srgbClr val="FFFFFF"/>
                </a:solidFill>
                <a:cs typeface="Arial" panose="020B0604020202020204" pitchFamily="34" charset="0"/>
              </a:rPr>
              <a:t>2014</a:t>
            </a:r>
            <a:endParaRPr sz="662" dirty="0">
              <a:solidFill>
                <a:srgbClr val="000000"/>
              </a:solidFill>
              <a:cs typeface="Arial" panose="020B0604020202020204" pitchFamily="34" charset="0"/>
            </a:endParaRPr>
          </a:p>
        </p:txBody>
      </p:sp>
      <p:sp>
        <p:nvSpPr>
          <p:cNvPr id="30" name="object 30"/>
          <p:cNvSpPr/>
          <p:nvPr/>
        </p:nvSpPr>
        <p:spPr>
          <a:xfrm>
            <a:off x="457201" y="2393805"/>
            <a:ext cx="434410" cy="289607"/>
          </a:xfrm>
          <a:custGeom>
            <a:avLst/>
            <a:gdLst/>
            <a:ahLst/>
            <a:cxnLst/>
            <a:rect l="l" t="t" r="r" b="b"/>
            <a:pathLst>
              <a:path w="575310" h="383539">
                <a:moveTo>
                  <a:pt x="0" y="383514"/>
                </a:moveTo>
                <a:lnTo>
                  <a:pt x="575271" y="383514"/>
                </a:lnTo>
                <a:lnTo>
                  <a:pt x="575271" y="0"/>
                </a:lnTo>
                <a:lnTo>
                  <a:pt x="0" y="0"/>
                </a:lnTo>
                <a:lnTo>
                  <a:pt x="0" y="383514"/>
                </a:lnTo>
                <a:close/>
              </a:path>
            </a:pathLst>
          </a:custGeom>
          <a:solidFill>
            <a:srgbClr val="2A3989"/>
          </a:solidFill>
        </p:spPr>
        <p:txBody>
          <a:bodyPr wrap="square" lIns="0" tIns="0" rIns="0" bIns="0" rtlCol="0"/>
          <a:lstStyle/>
          <a:p>
            <a:endParaRPr sz="1425" dirty="0">
              <a:solidFill>
                <a:srgbClr val="000000"/>
              </a:solidFill>
            </a:endParaRPr>
          </a:p>
        </p:txBody>
      </p:sp>
      <p:sp>
        <p:nvSpPr>
          <p:cNvPr id="31" name="object 31"/>
          <p:cNvSpPr/>
          <p:nvPr/>
        </p:nvSpPr>
        <p:spPr>
          <a:xfrm>
            <a:off x="561581" y="2425219"/>
            <a:ext cx="225836" cy="224397"/>
          </a:xfrm>
          <a:custGeom>
            <a:avLst/>
            <a:gdLst/>
            <a:ahLst/>
            <a:cxnLst/>
            <a:rect l="l" t="t" r="r" b="b"/>
            <a:pathLst>
              <a:path w="299084" h="297180">
                <a:moveTo>
                  <a:pt x="171335" y="15913"/>
                </a:moveTo>
                <a:lnTo>
                  <a:pt x="127495" y="15913"/>
                </a:lnTo>
                <a:lnTo>
                  <a:pt x="141033" y="25780"/>
                </a:lnTo>
                <a:lnTo>
                  <a:pt x="135851" y="41694"/>
                </a:lnTo>
                <a:lnTo>
                  <a:pt x="149390" y="31826"/>
                </a:lnTo>
                <a:lnTo>
                  <a:pt x="159765" y="31826"/>
                </a:lnTo>
                <a:lnTo>
                  <a:pt x="157797" y="25780"/>
                </a:lnTo>
                <a:lnTo>
                  <a:pt x="171335" y="15913"/>
                </a:lnTo>
                <a:close/>
              </a:path>
              <a:path w="299084" h="297180">
                <a:moveTo>
                  <a:pt x="159765" y="31826"/>
                </a:moveTo>
                <a:lnTo>
                  <a:pt x="149390" y="31826"/>
                </a:lnTo>
                <a:lnTo>
                  <a:pt x="162979" y="41694"/>
                </a:lnTo>
                <a:lnTo>
                  <a:pt x="159765" y="31826"/>
                </a:lnTo>
                <a:close/>
              </a:path>
              <a:path w="299084" h="297180">
                <a:moveTo>
                  <a:pt x="149390" y="0"/>
                </a:moveTo>
                <a:lnTo>
                  <a:pt x="144259" y="15913"/>
                </a:lnTo>
                <a:lnTo>
                  <a:pt x="154622" y="15913"/>
                </a:lnTo>
                <a:lnTo>
                  <a:pt x="149390" y="0"/>
                </a:lnTo>
                <a:close/>
              </a:path>
              <a:path w="299084" h="297180">
                <a:moveTo>
                  <a:pt x="235102" y="32931"/>
                </a:moveTo>
                <a:lnTo>
                  <a:pt x="191223" y="32931"/>
                </a:lnTo>
                <a:lnTo>
                  <a:pt x="204800" y="42811"/>
                </a:lnTo>
                <a:lnTo>
                  <a:pt x="199631" y="58724"/>
                </a:lnTo>
                <a:lnTo>
                  <a:pt x="213156" y="48895"/>
                </a:lnTo>
                <a:lnTo>
                  <a:pt x="223549" y="48895"/>
                </a:lnTo>
                <a:lnTo>
                  <a:pt x="221564" y="42811"/>
                </a:lnTo>
                <a:lnTo>
                  <a:pt x="235102" y="32931"/>
                </a:lnTo>
                <a:close/>
              </a:path>
              <a:path w="299084" h="297180">
                <a:moveTo>
                  <a:pt x="223549" y="48895"/>
                </a:moveTo>
                <a:lnTo>
                  <a:pt x="213156" y="48895"/>
                </a:lnTo>
                <a:lnTo>
                  <a:pt x="226758" y="58724"/>
                </a:lnTo>
                <a:lnTo>
                  <a:pt x="223549" y="48895"/>
                </a:lnTo>
                <a:close/>
              </a:path>
              <a:path w="299084" h="297180">
                <a:moveTo>
                  <a:pt x="213156" y="17030"/>
                </a:moveTo>
                <a:lnTo>
                  <a:pt x="208026" y="32931"/>
                </a:lnTo>
                <a:lnTo>
                  <a:pt x="218351" y="32931"/>
                </a:lnTo>
                <a:lnTo>
                  <a:pt x="213156" y="17030"/>
                </a:lnTo>
                <a:close/>
              </a:path>
              <a:path w="299084" h="297180">
                <a:moveTo>
                  <a:pt x="281762" y="79641"/>
                </a:moveTo>
                <a:lnTo>
                  <a:pt x="237921" y="79641"/>
                </a:lnTo>
                <a:lnTo>
                  <a:pt x="251460" y="89471"/>
                </a:lnTo>
                <a:lnTo>
                  <a:pt x="246278" y="105422"/>
                </a:lnTo>
                <a:lnTo>
                  <a:pt x="259816" y="95592"/>
                </a:lnTo>
                <a:lnTo>
                  <a:pt x="270212" y="95592"/>
                </a:lnTo>
                <a:lnTo>
                  <a:pt x="268224" y="89471"/>
                </a:lnTo>
                <a:lnTo>
                  <a:pt x="281762" y="79641"/>
                </a:lnTo>
                <a:close/>
              </a:path>
              <a:path w="299084" h="297180">
                <a:moveTo>
                  <a:pt x="270212" y="95592"/>
                </a:moveTo>
                <a:lnTo>
                  <a:pt x="259816" y="95592"/>
                </a:lnTo>
                <a:lnTo>
                  <a:pt x="273405" y="105422"/>
                </a:lnTo>
                <a:lnTo>
                  <a:pt x="270212" y="95592"/>
                </a:lnTo>
                <a:close/>
              </a:path>
              <a:path w="299084" h="297180">
                <a:moveTo>
                  <a:pt x="259816" y="63690"/>
                </a:moveTo>
                <a:lnTo>
                  <a:pt x="254673" y="79641"/>
                </a:lnTo>
                <a:lnTo>
                  <a:pt x="264998" y="79641"/>
                </a:lnTo>
                <a:lnTo>
                  <a:pt x="259816" y="63690"/>
                </a:lnTo>
                <a:close/>
              </a:path>
              <a:path w="299084" h="297180">
                <a:moveTo>
                  <a:pt x="298831" y="143408"/>
                </a:moveTo>
                <a:lnTo>
                  <a:pt x="254952" y="143408"/>
                </a:lnTo>
                <a:lnTo>
                  <a:pt x="268541" y="153250"/>
                </a:lnTo>
                <a:lnTo>
                  <a:pt x="263347" y="169151"/>
                </a:lnTo>
                <a:lnTo>
                  <a:pt x="276885" y="159308"/>
                </a:lnTo>
                <a:lnTo>
                  <a:pt x="287247" y="159308"/>
                </a:lnTo>
                <a:lnTo>
                  <a:pt x="285292" y="153250"/>
                </a:lnTo>
                <a:lnTo>
                  <a:pt x="298831" y="143408"/>
                </a:lnTo>
                <a:close/>
              </a:path>
              <a:path w="299084" h="297180">
                <a:moveTo>
                  <a:pt x="287247" y="159308"/>
                </a:moveTo>
                <a:lnTo>
                  <a:pt x="276885" y="159308"/>
                </a:lnTo>
                <a:lnTo>
                  <a:pt x="290423" y="169151"/>
                </a:lnTo>
                <a:lnTo>
                  <a:pt x="287247" y="159308"/>
                </a:lnTo>
                <a:close/>
              </a:path>
              <a:path w="299084" h="297180">
                <a:moveTo>
                  <a:pt x="276885" y="127457"/>
                </a:moveTo>
                <a:lnTo>
                  <a:pt x="271703" y="143408"/>
                </a:lnTo>
                <a:lnTo>
                  <a:pt x="282079" y="143408"/>
                </a:lnTo>
                <a:lnTo>
                  <a:pt x="276885" y="127457"/>
                </a:lnTo>
                <a:close/>
              </a:path>
              <a:path w="299084" h="297180">
                <a:moveTo>
                  <a:pt x="281762" y="207136"/>
                </a:moveTo>
                <a:lnTo>
                  <a:pt x="237921" y="207136"/>
                </a:lnTo>
                <a:lnTo>
                  <a:pt x="251460" y="216966"/>
                </a:lnTo>
                <a:lnTo>
                  <a:pt x="246278" y="232918"/>
                </a:lnTo>
                <a:lnTo>
                  <a:pt x="259816" y="223050"/>
                </a:lnTo>
                <a:lnTo>
                  <a:pt x="270200" y="223050"/>
                </a:lnTo>
                <a:lnTo>
                  <a:pt x="268224" y="216966"/>
                </a:lnTo>
                <a:lnTo>
                  <a:pt x="281762" y="207136"/>
                </a:lnTo>
                <a:close/>
              </a:path>
              <a:path w="299084" h="297180">
                <a:moveTo>
                  <a:pt x="270200" y="223050"/>
                </a:moveTo>
                <a:lnTo>
                  <a:pt x="259816" y="223050"/>
                </a:lnTo>
                <a:lnTo>
                  <a:pt x="273405" y="232918"/>
                </a:lnTo>
                <a:lnTo>
                  <a:pt x="270200" y="223050"/>
                </a:lnTo>
                <a:close/>
              </a:path>
              <a:path w="299084" h="297180">
                <a:moveTo>
                  <a:pt x="259816" y="191185"/>
                </a:moveTo>
                <a:lnTo>
                  <a:pt x="254673" y="207136"/>
                </a:lnTo>
                <a:lnTo>
                  <a:pt x="264998" y="207136"/>
                </a:lnTo>
                <a:lnTo>
                  <a:pt x="259816" y="191185"/>
                </a:lnTo>
                <a:close/>
              </a:path>
              <a:path w="299084" h="297180">
                <a:moveTo>
                  <a:pt x="235102" y="253796"/>
                </a:moveTo>
                <a:lnTo>
                  <a:pt x="191223" y="253796"/>
                </a:lnTo>
                <a:lnTo>
                  <a:pt x="204800" y="263664"/>
                </a:lnTo>
                <a:lnTo>
                  <a:pt x="199631" y="279577"/>
                </a:lnTo>
                <a:lnTo>
                  <a:pt x="213156" y="269697"/>
                </a:lnTo>
                <a:lnTo>
                  <a:pt x="223533" y="269697"/>
                </a:lnTo>
                <a:lnTo>
                  <a:pt x="221564" y="263664"/>
                </a:lnTo>
                <a:lnTo>
                  <a:pt x="235102" y="253796"/>
                </a:lnTo>
                <a:close/>
              </a:path>
              <a:path w="299084" h="297180">
                <a:moveTo>
                  <a:pt x="223533" y="269697"/>
                </a:moveTo>
                <a:lnTo>
                  <a:pt x="213156" y="269697"/>
                </a:lnTo>
                <a:lnTo>
                  <a:pt x="226758" y="279577"/>
                </a:lnTo>
                <a:lnTo>
                  <a:pt x="223533" y="269697"/>
                </a:lnTo>
                <a:close/>
              </a:path>
              <a:path w="299084" h="297180">
                <a:moveTo>
                  <a:pt x="213156" y="237832"/>
                </a:moveTo>
                <a:lnTo>
                  <a:pt x="208026" y="253796"/>
                </a:lnTo>
                <a:lnTo>
                  <a:pt x="218351" y="253796"/>
                </a:lnTo>
                <a:lnTo>
                  <a:pt x="213156" y="237832"/>
                </a:lnTo>
                <a:close/>
              </a:path>
              <a:path w="299084" h="297180">
                <a:moveTo>
                  <a:pt x="171335" y="270852"/>
                </a:moveTo>
                <a:lnTo>
                  <a:pt x="127495" y="270852"/>
                </a:lnTo>
                <a:lnTo>
                  <a:pt x="141033" y="280695"/>
                </a:lnTo>
                <a:lnTo>
                  <a:pt x="135851" y="296646"/>
                </a:lnTo>
                <a:lnTo>
                  <a:pt x="149390" y="286766"/>
                </a:lnTo>
                <a:lnTo>
                  <a:pt x="159769" y="286766"/>
                </a:lnTo>
                <a:lnTo>
                  <a:pt x="157797" y="280695"/>
                </a:lnTo>
                <a:lnTo>
                  <a:pt x="171335" y="270852"/>
                </a:lnTo>
                <a:close/>
              </a:path>
              <a:path w="299084" h="297180">
                <a:moveTo>
                  <a:pt x="159769" y="286766"/>
                </a:moveTo>
                <a:lnTo>
                  <a:pt x="149390" y="286766"/>
                </a:lnTo>
                <a:lnTo>
                  <a:pt x="162979" y="296646"/>
                </a:lnTo>
                <a:lnTo>
                  <a:pt x="159769" y="286766"/>
                </a:lnTo>
                <a:close/>
              </a:path>
              <a:path w="299084" h="297180">
                <a:moveTo>
                  <a:pt x="149390" y="254952"/>
                </a:moveTo>
                <a:lnTo>
                  <a:pt x="144259" y="270852"/>
                </a:lnTo>
                <a:lnTo>
                  <a:pt x="154622" y="270852"/>
                </a:lnTo>
                <a:lnTo>
                  <a:pt x="149390" y="254952"/>
                </a:lnTo>
                <a:close/>
              </a:path>
              <a:path w="299084" h="297180">
                <a:moveTo>
                  <a:pt x="107607" y="253796"/>
                </a:moveTo>
                <a:lnTo>
                  <a:pt x="63766" y="253796"/>
                </a:lnTo>
                <a:lnTo>
                  <a:pt x="77317" y="263664"/>
                </a:lnTo>
                <a:lnTo>
                  <a:pt x="72123" y="279577"/>
                </a:lnTo>
                <a:lnTo>
                  <a:pt x="85661" y="269697"/>
                </a:lnTo>
                <a:lnTo>
                  <a:pt x="96013" y="269697"/>
                </a:lnTo>
                <a:lnTo>
                  <a:pt x="94068" y="263664"/>
                </a:lnTo>
                <a:lnTo>
                  <a:pt x="107607" y="253796"/>
                </a:lnTo>
                <a:close/>
              </a:path>
              <a:path w="299084" h="297180">
                <a:moveTo>
                  <a:pt x="96013" y="269697"/>
                </a:moveTo>
                <a:lnTo>
                  <a:pt x="85661" y="269697"/>
                </a:lnTo>
                <a:lnTo>
                  <a:pt x="99199" y="279577"/>
                </a:lnTo>
                <a:lnTo>
                  <a:pt x="96013" y="269697"/>
                </a:lnTo>
                <a:close/>
              </a:path>
              <a:path w="299084" h="297180">
                <a:moveTo>
                  <a:pt x="85661" y="237832"/>
                </a:moveTo>
                <a:lnTo>
                  <a:pt x="80492" y="253796"/>
                </a:lnTo>
                <a:lnTo>
                  <a:pt x="90843" y="253796"/>
                </a:lnTo>
                <a:lnTo>
                  <a:pt x="85661" y="237832"/>
                </a:lnTo>
                <a:close/>
              </a:path>
              <a:path w="299084" h="297180">
                <a:moveTo>
                  <a:pt x="60947" y="207136"/>
                </a:moveTo>
                <a:lnTo>
                  <a:pt x="17068" y="207136"/>
                </a:lnTo>
                <a:lnTo>
                  <a:pt x="30607" y="216966"/>
                </a:lnTo>
                <a:lnTo>
                  <a:pt x="25463" y="232918"/>
                </a:lnTo>
                <a:lnTo>
                  <a:pt x="39001" y="223050"/>
                </a:lnTo>
                <a:lnTo>
                  <a:pt x="49370" y="223050"/>
                </a:lnTo>
                <a:lnTo>
                  <a:pt x="47409" y="216966"/>
                </a:lnTo>
                <a:lnTo>
                  <a:pt x="60947" y="207136"/>
                </a:lnTo>
                <a:close/>
              </a:path>
              <a:path w="299084" h="297180">
                <a:moveTo>
                  <a:pt x="49370" y="223050"/>
                </a:moveTo>
                <a:lnTo>
                  <a:pt x="39001" y="223050"/>
                </a:lnTo>
                <a:lnTo>
                  <a:pt x="52552" y="232918"/>
                </a:lnTo>
                <a:lnTo>
                  <a:pt x="49370" y="223050"/>
                </a:lnTo>
                <a:close/>
              </a:path>
              <a:path w="299084" h="297180">
                <a:moveTo>
                  <a:pt x="39001" y="191185"/>
                </a:moveTo>
                <a:lnTo>
                  <a:pt x="33820" y="207136"/>
                </a:lnTo>
                <a:lnTo>
                  <a:pt x="44196" y="207136"/>
                </a:lnTo>
                <a:lnTo>
                  <a:pt x="39001" y="191185"/>
                </a:lnTo>
                <a:close/>
              </a:path>
              <a:path w="299084" h="297180">
                <a:moveTo>
                  <a:pt x="43878" y="143408"/>
                </a:moveTo>
                <a:lnTo>
                  <a:pt x="0" y="143408"/>
                </a:lnTo>
                <a:lnTo>
                  <a:pt x="13576" y="153250"/>
                </a:lnTo>
                <a:lnTo>
                  <a:pt x="8382" y="169151"/>
                </a:lnTo>
                <a:lnTo>
                  <a:pt x="21932" y="159308"/>
                </a:lnTo>
                <a:lnTo>
                  <a:pt x="32314" y="159308"/>
                </a:lnTo>
                <a:lnTo>
                  <a:pt x="30340" y="153250"/>
                </a:lnTo>
                <a:lnTo>
                  <a:pt x="43878" y="143408"/>
                </a:lnTo>
                <a:close/>
              </a:path>
              <a:path w="299084" h="297180">
                <a:moveTo>
                  <a:pt x="32314" y="159308"/>
                </a:moveTo>
                <a:lnTo>
                  <a:pt x="21932" y="159308"/>
                </a:lnTo>
                <a:lnTo>
                  <a:pt x="35521" y="169151"/>
                </a:lnTo>
                <a:lnTo>
                  <a:pt x="32314" y="159308"/>
                </a:lnTo>
                <a:close/>
              </a:path>
              <a:path w="299084" h="297180">
                <a:moveTo>
                  <a:pt x="21932" y="127457"/>
                </a:moveTo>
                <a:lnTo>
                  <a:pt x="16751" y="143408"/>
                </a:lnTo>
                <a:lnTo>
                  <a:pt x="27127" y="143408"/>
                </a:lnTo>
                <a:lnTo>
                  <a:pt x="21932" y="127457"/>
                </a:lnTo>
                <a:close/>
              </a:path>
              <a:path w="299084" h="297180">
                <a:moveTo>
                  <a:pt x="60947" y="79641"/>
                </a:moveTo>
                <a:lnTo>
                  <a:pt x="17068" y="79641"/>
                </a:lnTo>
                <a:lnTo>
                  <a:pt x="30607" y="89471"/>
                </a:lnTo>
                <a:lnTo>
                  <a:pt x="25463" y="105422"/>
                </a:lnTo>
                <a:lnTo>
                  <a:pt x="39001" y="95592"/>
                </a:lnTo>
                <a:lnTo>
                  <a:pt x="49382" y="95592"/>
                </a:lnTo>
                <a:lnTo>
                  <a:pt x="47409" y="89471"/>
                </a:lnTo>
                <a:lnTo>
                  <a:pt x="60947" y="79641"/>
                </a:lnTo>
                <a:close/>
              </a:path>
              <a:path w="299084" h="297180">
                <a:moveTo>
                  <a:pt x="49382" y="95592"/>
                </a:moveTo>
                <a:lnTo>
                  <a:pt x="39001" y="95592"/>
                </a:lnTo>
                <a:lnTo>
                  <a:pt x="52552" y="105422"/>
                </a:lnTo>
                <a:lnTo>
                  <a:pt x="49382" y="95592"/>
                </a:lnTo>
                <a:close/>
              </a:path>
              <a:path w="299084" h="297180">
                <a:moveTo>
                  <a:pt x="39001" y="63690"/>
                </a:moveTo>
                <a:lnTo>
                  <a:pt x="33820" y="79641"/>
                </a:lnTo>
                <a:lnTo>
                  <a:pt x="44196" y="79641"/>
                </a:lnTo>
                <a:lnTo>
                  <a:pt x="39001" y="63690"/>
                </a:lnTo>
                <a:close/>
              </a:path>
              <a:path w="299084" h="297180">
                <a:moveTo>
                  <a:pt x="107607" y="32994"/>
                </a:moveTo>
                <a:lnTo>
                  <a:pt x="63766" y="32994"/>
                </a:lnTo>
                <a:lnTo>
                  <a:pt x="77317" y="42811"/>
                </a:lnTo>
                <a:lnTo>
                  <a:pt x="72123" y="58775"/>
                </a:lnTo>
                <a:lnTo>
                  <a:pt x="85661" y="48933"/>
                </a:lnTo>
                <a:lnTo>
                  <a:pt x="96036" y="48933"/>
                </a:lnTo>
                <a:lnTo>
                  <a:pt x="94068" y="42811"/>
                </a:lnTo>
                <a:lnTo>
                  <a:pt x="107607" y="32994"/>
                </a:lnTo>
                <a:close/>
              </a:path>
              <a:path w="299084" h="297180">
                <a:moveTo>
                  <a:pt x="96036" y="48933"/>
                </a:moveTo>
                <a:lnTo>
                  <a:pt x="85661" y="48933"/>
                </a:lnTo>
                <a:lnTo>
                  <a:pt x="99199" y="58775"/>
                </a:lnTo>
                <a:lnTo>
                  <a:pt x="96036" y="48933"/>
                </a:lnTo>
                <a:close/>
              </a:path>
              <a:path w="299084" h="297180">
                <a:moveTo>
                  <a:pt x="85661" y="17030"/>
                </a:moveTo>
                <a:lnTo>
                  <a:pt x="80492" y="32994"/>
                </a:lnTo>
                <a:lnTo>
                  <a:pt x="90843" y="32994"/>
                </a:lnTo>
                <a:lnTo>
                  <a:pt x="85661" y="17030"/>
                </a:lnTo>
                <a:close/>
              </a:path>
            </a:pathLst>
          </a:custGeom>
          <a:solidFill>
            <a:srgbClr val="FDE601"/>
          </a:solidFill>
        </p:spPr>
        <p:txBody>
          <a:bodyPr wrap="square" lIns="0" tIns="0" rIns="0" bIns="0" rtlCol="0"/>
          <a:lstStyle/>
          <a:p>
            <a:endParaRPr sz="1425" dirty="0">
              <a:solidFill>
                <a:srgbClr val="000000"/>
              </a:solidFill>
            </a:endParaRPr>
          </a:p>
        </p:txBody>
      </p:sp>
      <p:grpSp>
        <p:nvGrpSpPr>
          <p:cNvPr id="91" name="Group 90"/>
          <p:cNvGrpSpPr/>
          <p:nvPr/>
        </p:nvGrpSpPr>
        <p:grpSpPr>
          <a:xfrm>
            <a:off x="444999" y="3373193"/>
            <a:ext cx="461299" cy="281149"/>
            <a:chOff x="1200218" y="3360132"/>
            <a:chExt cx="461299" cy="281149"/>
          </a:xfrm>
        </p:grpSpPr>
        <p:sp>
          <p:nvSpPr>
            <p:cNvPr id="32" name="object 32"/>
            <p:cNvSpPr/>
            <p:nvPr/>
          </p:nvSpPr>
          <p:spPr>
            <a:xfrm>
              <a:off x="1200218" y="3360132"/>
              <a:ext cx="461299" cy="203021"/>
            </a:xfrm>
            <a:prstGeom prst="rect">
              <a:avLst/>
            </a:prstGeom>
            <a:blipFill>
              <a:blip r:embed="rId3" cstate="print"/>
              <a:stretch>
                <a:fillRect/>
              </a:stretch>
            </a:blipFill>
          </p:spPr>
          <p:txBody>
            <a:bodyPr wrap="square" lIns="0" tIns="0" rIns="0" bIns="0" rtlCol="0"/>
            <a:lstStyle/>
            <a:p>
              <a:endParaRPr sz="1425" dirty="0">
                <a:solidFill>
                  <a:srgbClr val="000000"/>
                </a:solidFill>
              </a:endParaRPr>
            </a:p>
          </p:txBody>
        </p:sp>
        <p:sp>
          <p:nvSpPr>
            <p:cNvPr id="33" name="object 33"/>
            <p:cNvSpPr/>
            <p:nvPr/>
          </p:nvSpPr>
          <p:spPr>
            <a:xfrm>
              <a:off x="1211932" y="3596368"/>
              <a:ext cx="438246" cy="0"/>
            </a:xfrm>
            <a:custGeom>
              <a:avLst/>
              <a:gdLst/>
              <a:ahLst/>
              <a:cxnLst/>
              <a:rect l="l" t="t" r="r" b="b"/>
              <a:pathLst>
                <a:path w="580389">
                  <a:moveTo>
                    <a:pt x="0" y="0"/>
                  </a:moveTo>
                  <a:lnTo>
                    <a:pt x="579894" y="0"/>
                  </a:lnTo>
                </a:path>
              </a:pathLst>
            </a:custGeom>
            <a:ln w="19050">
              <a:solidFill>
                <a:srgbClr val="A5223D"/>
              </a:solidFill>
            </a:ln>
          </p:spPr>
          <p:txBody>
            <a:bodyPr wrap="square" lIns="0" tIns="0" rIns="0" bIns="0" rtlCol="0"/>
            <a:lstStyle/>
            <a:p>
              <a:endParaRPr sz="1425" dirty="0">
                <a:solidFill>
                  <a:srgbClr val="000000"/>
                </a:solidFill>
              </a:endParaRPr>
            </a:p>
          </p:txBody>
        </p:sp>
        <p:sp>
          <p:nvSpPr>
            <p:cNvPr id="34" name="object 34"/>
            <p:cNvSpPr/>
            <p:nvPr/>
          </p:nvSpPr>
          <p:spPr>
            <a:xfrm>
              <a:off x="1211932" y="3641281"/>
              <a:ext cx="438246" cy="0"/>
            </a:xfrm>
            <a:custGeom>
              <a:avLst/>
              <a:gdLst/>
              <a:ahLst/>
              <a:cxnLst/>
              <a:rect l="l" t="t" r="r" b="b"/>
              <a:pathLst>
                <a:path w="580389">
                  <a:moveTo>
                    <a:pt x="0" y="0"/>
                  </a:moveTo>
                  <a:lnTo>
                    <a:pt x="579894" y="0"/>
                  </a:lnTo>
                </a:path>
              </a:pathLst>
            </a:custGeom>
            <a:ln w="19050">
              <a:solidFill>
                <a:srgbClr val="A5223D"/>
              </a:solidFill>
            </a:ln>
          </p:spPr>
          <p:txBody>
            <a:bodyPr wrap="square" lIns="0" tIns="0" rIns="0" bIns="0" rtlCol="0"/>
            <a:lstStyle/>
            <a:p>
              <a:endParaRPr sz="1425" dirty="0">
                <a:solidFill>
                  <a:srgbClr val="000000"/>
                </a:solidFill>
              </a:endParaRPr>
            </a:p>
          </p:txBody>
        </p:sp>
      </p:grpSp>
      <p:sp>
        <p:nvSpPr>
          <p:cNvPr id="35" name="object 35"/>
          <p:cNvSpPr txBox="1"/>
          <p:nvPr/>
        </p:nvSpPr>
        <p:spPr>
          <a:xfrm>
            <a:off x="460723" y="1872166"/>
            <a:ext cx="1446953" cy="284437"/>
          </a:xfrm>
          <a:prstGeom prst="rect">
            <a:avLst/>
          </a:prstGeom>
        </p:spPr>
        <p:txBody>
          <a:bodyPr vert="horz" wrap="square" lIns="0" tIns="0" rIns="0" bIns="0" rtlCol="0">
            <a:spAutoFit/>
          </a:bodyPr>
          <a:lstStyle/>
          <a:p>
            <a:pPr marL="11206"/>
            <a:r>
              <a:rPr sz="1000" b="1" dirty="0">
                <a:solidFill>
                  <a:srgbClr val="646464"/>
                </a:solidFill>
                <a:cs typeface="Arial" panose="020B0604020202020204" pitchFamily="34" charset="0"/>
              </a:rPr>
              <a:t>Branch banking</a:t>
            </a:r>
            <a:endParaRPr sz="1000" dirty="0">
              <a:solidFill>
                <a:srgbClr val="646464"/>
              </a:solidFill>
              <a:cs typeface="Arial" panose="020B0604020202020204" pitchFamily="34" charset="0"/>
            </a:endParaRPr>
          </a:p>
          <a:p>
            <a:pPr marL="22972">
              <a:spcBef>
                <a:spcPts val="128"/>
              </a:spcBef>
            </a:pPr>
            <a:r>
              <a:rPr sz="700" dirty="0">
                <a:solidFill>
                  <a:srgbClr val="646464"/>
                </a:solidFill>
                <a:cs typeface="Arial" panose="020B0604020202020204" pitchFamily="34" charset="0"/>
              </a:rPr>
              <a:t>Number of branches (in '000s)</a:t>
            </a:r>
          </a:p>
        </p:txBody>
      </p:sp>
      <p:sp>
        <p:nvSpPr>
          <p:cNvPr id="36" name="object 36"/>
          <p:cNvSpPr txBox="1"/>
          <p:nvPr/>
        </p:nvSpPr>
        <p:spPr>
          <a:xfrm>
            <a:off x="2926935" y="1872166"/>
            <a:ext cx="1636766" cy="283539"/>
          </a:xfrm>
          <a:prstGeom prst="rect">
            <a:avLst/>
          </a:prstGeom>
        </p:spPr>
        <p:txBody>
          <a:bodyPr vert="horz" wrap="square" lIns="0" tIns="0" rIns="0" bIns="0" rtlCol="0">
            <a:spAutoFit/>
          </a:bodyPr>
          <a:lstStyle/>
          <a:p>
            <a:pPr marL="11206"/>
            <a:r>
              <a:rPr sz="1000" b="1" dirty="0">
                <a:solidFill>
                  <a:srgbClr val="646464"/>
                </a:solidFill>
                <a:cs typeface="Arial" panose="020B0604020202020204" pitchFamily="34" charset="0"/>
              </a:rPr>
              <a:t>Online banking</a:t>
            </a:r>
            <a:endParaRPr sz="1000" dirty="0">
              <a:solidFill>
                <a:srgbClr val="646464"/>
              </a:solidFill>
              <a:cs typeface="Arial" panose="020B0604020202020204" pitchFamily="34" charset="0"/>
            </a:endParaRPr>
          </a:p>
          <a:p>
            <a:pPr marL="22413">
              <a:spcBef>
                <a:spcPts val="97"/>
              </a:spcBef>
            </a:pPr>
            <a:r>
              <a:rPr sz="700" dirty="0">
                <a:solidFill>
                  <a:srgbClr val="646464"/>
                </a:solidFill>
                <a:cs typeface="Arial" panose="020B0604020202020204" pitchFamily="34" charset="0"/>
              </a:rPr>
              <a:t>% of individuals using Internet banking</a:t>
            </a:r>
          </a:p>
        </p:txBody>
      </p:sp>
      <p:sp>
        <p:nvSpPr>
          <p:cNvPr id="37" name="object 37"/>
          <p:cNvSpPr/>
          <p:nvPr/>
        </p:nvSpPr>
        <p:spPr>
          <a:xfrm>
            <a:off x="1172032" y="3107113"/>
            <a:ext cx="0" cy="0"/>
          </a:xfrm>
          <a:custGeom>
            <a:avLst/>
            <a:gdLst/>
            <a:ahLst/>
            <a:cxnLst/>
            <a:rect l="l" t="t" r="r" b="b"/>
            <a:pathLst>
              <a:path>
                <a:moveTo>
                  <a:pt x="0" y="0"/>
                </a:moveTo>
                <a:lnTo>
                  <a:pt x="0" y="0"/>
                </a:lnTo>
              </a:path>
            </a:pathLst>
          </a:custGeom>
          <a:ln w="9321">
            <a:solidFill>
              <a:srgbClr val="808285"/>
            </a:solidFill>
          </a:ln>
        </p:spPr>
        <p:txBody>
          <a:bodyPr wrap="square" lIns="0" tIns="0" rIns="0" bIns="0" rtlCol="0"/>
          <a:lstStyle/>
          <a:p>
            <a:endParaRPr sz="1425" dirty="0">
              <a:solidFill>
                <a:srgbClr val="000000"/>
              </a:solidFill>
            </a:endParaRPr>
          </a:p>
        </p:txBody>
      </p:sp>
      <p:sp>
        <p:nvSpPr>
          <p:cNvPr id="38" name="object 38"/>
          <p:cNvSpPr/>
          <p:nvPr/>
        </p:nvSpPr>
        <p:spPr>
          <a:xfrm>
            <a:off x="1200169" y="3083410"/>
            <a:ext cx="3371831" cy="45719"/>
          </a:xfrm>
          <a:custGeom>
            <a:avLst/>
            <a:gdLst/>
            <a:ahLst/>
            <a:cxnLst/>
            <a:rect l="l" t="t" r="r" b="b"/>
            <a:pathLst>
              <a:path w="4565015">
                <a:moveTo>
                  <a:pt x="0" y="0"/>
                </a:moveTo>
                <a:lnTo>
                  <a:pt x="4564799" y="0"/>
                </a:lnTo>
              </a:path>
            </a:pathLst>
          </a:custGeom>
          <a:ln w="6350">
            <a:solidFill>
              <a:srgbClr val="808080"/>
            </a:solidFill>
            <a:prstDash val="dash"/>
          </a:ln>
        </p:spPr>
        <p:txBody>
          <a:bodyPr wrap="square" lIns="0" tIns="0" rIns="0" bIns="0" rtlCol="0"/>
          <a:lstStyle/>
          <a:p>
            <a:endParaRPr sz="1425" dirty="0">
              <a:solidFill>
                <a:srgbClr val="000000"/>
              </a:solidFill>
            </a:endParaRPr>
          </a:p>
        </p:txBody>
      </p:sp>
      <p:sp>
        <p:nvSpPr>
          <p:cNvPr id="39" name="object 39"/>
          <p:cNvSpPr/>
          <p:nvPr/>
        </p:nvSpPr>
        <p:spPr>
          <a:xfrm>
            <a:off x="4134621" y="3107113"/>
            <a:ext cx="0" cy="0"/>
          </a:xfrm>
          <a:custGeom>
            <a:avLst/>
            <a:gdLst/>
            <a:ahLst/>
            <a:cxnLst/>
            <a:rect l="l" t="t" r="r" b="b"/>
            <a:pathLst>
              <a:path>
                <a:moveTo>
                  <a:pt x="0" y="0"/>
                </a:moveTo>
                <a:lnTo>
                  <a:pt x="0" y="0"/>
                </a:lnTo>
              </a:path>
            </a:pathLst>
          </a:custGeom>
          <a:ln w="9321">
            <a:solidFill>
              <a:srgbClr val="808285"/>
            </a:solidFill>
          </a:ln>
        </p:spPr>
        <p:txBody>
          <a:bodyPr wrap="square" lIns="0" tIns="0" rIns="0" bIns="0" rtlCol="0"/>
          <a:lstStyle/>
          <a:p>
            <a:endParaRPr sz="1425" dirty="0">
              <a:solidFill>
                <a:srgbClr val="000000"/>
              </a:solidFill>
            </a:endParaRPr>
          </a:p>
        </p:txBody>
      </p:sp>
      <p:sp>
        <p:nvSpPr>
          <p:cNvPr id="40" name="object 40"/>
          <p:cNvSpPr/>
          <p:nvPr/>
        </p:nvSpPr>
        <p:spPr>
          <a:xfrm>
            <a:off x="2958990" y="2389394"/>
            <a:ext cx="362968" cy="633873"/>
          </a:xfrm>
          <a:custGeom>
            <a:avLst/>
            <a:gdLst/>
            <a:ahLst/>
            <a:cxnLst/>
            <a:rect l="l" t="t" r="r" b="b"/>
            <a:pathLst>
              <a:path w="480695" h="839469">
                <a:moveTo>
                  <a:pt x="417180" y="0"/>
                </a:moveTo>
                <a:lnTo>
                  <a:pt x="63106" y="1"/>
                </a:lnTo>
                <a:lnTo>
                  <a:pt x="23768" y="13757"/>
                </a:lnTo>
                <a:lnTo>
                  <a:pt x="1744" y="48301"/>
                </a:lnTo>
                <a:lnTo>
                  <a:pt x="0" y="62690"/>
                </a:lnTo>
                <a:lnTo>
                  <a:pt x="46" y="776448"/>
                </a:lnTo>
                <a:lnTo>
                  <a:pt x="13758" y="815379"/>
                </a:lnTo>
                <a:lnTo>
                  <a:pt x="48303" y="837404"/>
                </a:lnTo>
                <a:lnTo>
                  <a:pt x="62691" y="839151"/>
                </a:lnTo>
                <a:lnTo>
                  <a:pt x="417193" y="839151"/>
                </a:lnTo>
                <a:lnTo>
                  <a:pt x="456520" y="825389"/>
                </a:lnTo>
                <a:lnTo>
                  <a:pt x="467685" y="813498"/>
                </a:lnTo>
                <a:lnTo>
                  <a:pt x="240142" y="813498"/>
                </a:lnTo>
                <a:lnTo>
                  <a:pt x="226515" y="809873"/>
                </a:lnTo>
                <a:lnTo>
                  <a:pt x="216728" y="800326"/>
                </a:lnTo>
                <a:lnTo>
                  <a:pt x="212770" y="786846"/>
                </a:lnTo>
                <a:lnTo>
                  <a:pt x="216297" y="772874"/>
                </a:lnTo>
                <a:lnTo>
                  <a:pt x="225622" y="762935"/>
                </a:lnTo>
                <a:lnTo>
                  <a:pt x="238832" y="758779"/>
                </a:lnTo>
                <a:lnTo>
                  <a:pt x="480285" y="758779"/>
                </a:lnTo>
                <a:lnTo>
                  <a:pt x="480286" y="733094"/>
                </a:lnTo>
                <a:lnTo>
                  <a:pt x="38428" y="733094"/>
                </a:lnTo>
                <a:lnTo>
                  <a:pt x="38428" y="86067"/>
                </a:lnTo>
                <a:lnTo>
                  <a:pt x="480287" y="86067"/>
                </a:lnTo>
                <a:lnTo>
                  <a:pt x="480239" y="62690"/>
                </a:lnTo>
                <a:lnTo>
                  <a:pt x="478633" y="48687"/>
                </a:lnTo>
                <a:lnTo>
                  <a:pt x="477016" y="44145"/>
                </a:lnTo>
                <a:lnTo>
                  <a:pt x="186980" y="44145"/>
                </a:lnTo>
                <a:lnTo>
                  <a:pt x="183653" y="40906"/>
                </a:lnTo>
                <a:lnTo>
                  <a:pt x="183653" y="32905"/>
                </a:lnTo>
                <a:lnTo>
                  <a:pt x="186980" y="29654"/>
                </a:lnTo>
                <a:lnTo>
                  <a:pt x="470254" y="29654"/>
                </a:lnTo>
                <a:lnTo>
                  <a:pt x="466522" y="23758"/>
                </a:lnTo>
                <a:lnTo>
                  <a:pt x="456816" y="13995"/>
                </a:lnTo>
                <a:lnTo>
                  <a:pt x="445174" y="6532"/>
                </a:lnTo>
                <a:lnTo>
                  <a:pt x="431973" y="1743"/>
                </a:lnTo>
                <a:lnTo>
                  <a:pt x="417585" y="1"/>
                </a:lnTo>
                <a:lnTo>
                  <a:pt x="417180" y="0"/>
                </a:lnTo>
                <a:close/>
              </a:path>
              <a:path w="480695" h="839469">
                <a:moveTo>
                  <a:pt x="480285" y="758779"/>
                </a:moveTo>
                <a:lnTo>
                  <a:pt x="238832" y="758779"/>
                </a:lnTo>
                <a:lnTo>
                  <a:pt x="253064" y="762211"/>
                </a:lnTo>
                <a:lnTo>
                  <a:pt x="263138" y="771341"/>
                </a:lnTo>
                <a:lnTo>
                  <a:pt x="267466" y="784333"/>
                </a:lnTo>
                <a:lnTo>
                  <a:pt x="264106" y="798775"/>
                </a:lnTo>
                <a:lnTo>
                  <a:pt x="255123" y="808953"/>
                </a:lnTo>
                <a:lnTo>
                  <a:pt x="242324" y="813412"/>
                </a:lnTo>
                <a:lnTo>
                  <a:pt x="240142" y="813498"/>
                </a:lnTo>
                <a:lnTo>
                  <a:pt x="467685" y="813498"/>
                </a:lnTo>
                <a:lnTo>
                  <a:pt x="473749" y="804041"/>
                </a:lnTo>
                <a:lnTo>
                  <a:pt x="478541" y="790838"/>
                </a:lnTo>
                <a:lnTo>
                  <a:pt x="480285" y="776448"/>
                </a:lnTo>
                <a:lnTo>
                  <a:pt x="480285" y="758779"/>
                </a:lnTo>
                <a:close/>
              </a:path>
              <a:path w="480695" h="839469">
                <a:moveTo>
                  <a:pt x="480287" y="86067"/>
                </a:moveTo>
                <a:lnTo>
                  <a:pt x="440129" y="86067"/>
                </a:lnTo>
                <a:lnTo>
                  <a:pt x="440129" y="733094"/>
                </a:lnTo>
                <a:lnTo>
                  <a:pt x="480286" y="733094"/>
                </a:lnTo>
                <a:lnTo>
                  <a:pt x="480287" y="86067"/>
                </a:lnTo>
                <a:close/>
              </a:path>
              <a:path w="480695" h="839469">
                <a:moveTo>
                  <a:pt x="470254" y="29654"/>
                </a:moveTo>
                <a:lnTo>
                  <a:pt x="293317" y="29654"/>
                </a:lnTo>
                <a:lnTo>
                  <a:pt x="296632" y="32905"/>
                </a:lnTo>
                <a:lnTo>
                  <a:pt x="296632" y="40906"/>
                </a:lnTo>
                <a:lnTo>
                  <a:pt x="293317" y="44145"/>
                </a:lnTo>
                <a:lnTo>
                  <a:pt x="477016" y="44145"/>
                </a:lnTo>
                <a:lnTo>
                  <a:pt x="473920" y="35447"/>
                </a:lnTo>
                <a:lnTo>
                  <a:pt x="470254" y="29654"/>
                </a:lnTo>
                <a:close/>
              </a:path>
            </a:pathLst>
          </a:custGeom>
          <a:solidFill>
            <a:srgbClr val="C0C0C0"/>
          </a:solidFill>
        </p:spPr>
        <p:txBody>
          <a:bodyPr wrap="square" lIns="0" tIns="0" rIns="0" bIns="0" rtlCol="0"/>
          <a:lstStyle/>
          <a:p>
            <a:endParaRPr sz="1425" dirty="0">
              <a:solidFill>
                <a:srgbClr val="000000"/>
              </a:solidFill>
            </a:endParaRPr>
          </a:p>
        </p:txBody>
      </p:sp>
      <p:sp>
        <p:nvSpPr>
          <p:cNvPr id="41" name="object 41"/>
          <p:cNvSpPr/>
          <p:nvPr/>
        </p:nvSpPr>
        <p:spPr>
          <a:xfrm>
            <a:off x="3463269" y="2217787"/>
            <a:ext cx="463658" cy="809844"/>
          </a:xfrm>
          <a:custGeom>
            <a:avLst/>
            <a:gdLst/>
            <a:ahLst/>
            <a:cxnLst/>
            <a:rect l="l" t="t" r="r" b="b"/>
            <a:pathLst>
              <a:path w="614045" h="1072514">
                <a:moveTo>
                  <a:pt x="532980" y="0"/>
                </a:moveTo>
                <a:lnTo>
                  <a:pt x="80632" y="0"/>
                </a:lnTo>
                <a:lnTo>
                  <a:pt x="66103" y="1304"/>
                </a:lnTo>
                <a:lnTo>
                  <a:pt x="28579" y="19045"/>
                </a:lnTo>
                <a:lnTo>
                  <a:pt x="4963" y="52711"/>
                </a:lnTo>
                <a:lnTo>
                  <a:pt x="0" y="162610"/>
                </a:lnTo>
                <a:lnTo>
                  <a:pt x="0" y="991463"/>
                </a:lnTo>
                <a:lnTo>
                  <a:pt x="11056" y="1032247"/>
                </a:lnTo>
                <a:lnTo>
                  <a:pt x="40101" y="1061187"/>
                </a:lnTo>
                <a:lnTo>
                  <a:pt x="147307" y="1072095"/>
                </a:lnTo>
                <a:lnTo>
                  <a:pt x="532980" y="1072095"/>
                </a:lnTo>
                <a:lnTo>
                  <a:pt x="573759" y="1061039"/>
                </a:lnTo>
                <a:lnTo>
                  <a:pt x="597549" y="1039317"/>
                </a:lnTo>
                <a:lnTo>
                  <a:pt x="306806" y="1039317"/>
                </a:lnTo>
                <a:lnTo>
                  <a:pt x="292854" y="1036426"/>
                </a:lnTo>
                <a:lnTo>
                  <a:pt x="281563" y="1028563"/>
                </a:lnTo>
                <a:lnTo>
                  <a:pt x="274156" y="1016942"/>
                </a:lnTo>
                <a:lnTo>
                  <a:pt x="274933" y="998968"/>
                </a:lnTo>
                <a:lnTo>
                  <a:pt x="279677" y="985273"/>
                </a:lnTo>
                <a:lnTo>
                  <a:pt x="287591" y="975818"/>
                </a:lnTo>
                <a:lnTo>
                  <a:pt x="297876" y="970568"/>
                </a:lnTo>
                <a:lnTo>
                  <a:pt x="612818" y="970568"/>
                </a:lnTo>
                <a:lnTo>
                  <a:pt x="613260" y="936586"/>
                </a:lnTo>
                <a:lnTo>
                  <a:pt x="49098" y="936586"/>
                </a:lnTo>
                <a:lnTo>
                  <a:pt x="49098" y="109956"/>
                </a:lnTo>
                <a:lnTo>
                  <a:pt x="613613" y="109956"/>
                </a:lnTo>
                <a:lnTo>
                  <a:pt x="613613" y="80632"/>
                </a:lnTo>
                <a:lnTo>
                  <a:pt x="612307" y="66103"/>
                </a:lnTo>
                <a:lnTo>
                  <a:pt x="609637" y="56400"/>
                </a:lnTo>
                <a:lnTo>
                  <a:pt x="238874" y="56400"/>
                </a:lnTo>
                <a:lnTo>
                  <a:pt x="234632" y="52260"/>
                </a:lnTo>
                <a:lnTo>
                  <a:pt x="234632" y="42049"/>
                </a:lnTo>
                <a:lnTo>
                  <a:pt x="238874" y="37884"/>
                </a:lnTo>
                <a:lnTo>
                  <a:pt x="601161" y="37884"/>
                </a:lnTo>
                <a:lnTo>
                  <a:pt x="594563" y="28579"/>
                </a:lnTo>
                <a:lnTo>
                  <a:pt x="584804" y="18856"/>
                </a:lnTo>
                <a:lnTo>
                  <a:pt x="573505" y="10908"/>
                </a:lnTo>
                <a:lnTo>
                  <a:pt x="560896" y="4963"/>
                </a:lnTo>
                <a:lnTo>
                  <a:pt x="547207" y="1251"/>
                </a:lnTo>
                <a:lnTo>
                  <a:pt x="532980" y="0"/>
                </a:lnTo>
                <a:close/>
              </a:path>
              <a:path w="614045" h="1072514">
                <a:moveTo>
                  <a:pt x="612818" y="970568"/>
                </a:moveTo>
                <a:lnTo>
                  <a:pt x="297876" y="970568"/>
                </a:lnTo>
                <a:lnTo>
                  <a:pt x="314877" y="972133"/>
                </a:lnTo>
                <a:lnTo>
                  <a:pt x="327909" y="977857"/>
                </a:lnTo>
                <a:lnTo>
                  <a:pt x="336768" y="986862"/>
                </a:lnTo>
                <a:lnTo>
                  <a:pt x="341247" y="998272"/>
                </a:lnTo>
                <a:lnTo>
                  <a:pt x="339123" y="1014424"/>
                </a:lnTo>
                <a:lnTo>
                  <a:pt x="332643" y="1026919"/>
                </a:lnTo>
                <a:lnTo>
                  <a:pt x="322769" y="1035304"/>
                </a:lnTo>
                <a:lnTo>
                  <a:pt x="310467" y="1039126"/>
                </a:lnTo>
                <a:lnTo>
                  <a:pt x="306806" y="1039317"/>
                </a:lnTo>
                <a:lnTo>
                  <a:pt x="597549" y="1039317"/>
                </a:lnTo>
                <a:lnTo>
                  <a:pt x="602701" y="1031994"/>
                </a:lnTo>
                <a:lnTo>
                  <a:pt x="608648" y="1019384"/>
                </a:lnTo>
                <a:lnTo>
                  <a:pt x="612361" y="1005693"/>
                </a:lnTo>
                <a:lnTo>
                  <a:pt x="612818" y="970568"/>
                </a:lnTo>
                <a:close/>
              </a:path>
              <a:path w="614045" h="1072514">
                <a:moveTo>
                  <a:pt x="613613" y="109956"/>
                </a:moveTo>
                <a:lnTo>
                  <a:pt x="562305" y="109956"/>
                </a:lnTo>
                <a:lnTo>
                  <a:pt x="562305" y="936586"/>
                </a:lnTo>
                <a:lnTo>
                  <a:pt x="613260" y="936586"/>
                </a:lnTo>
                <a:lnTo>
                  <a:pt x="613613" y="909472"/>
                </a:lnTo>
                <a:lnTo>
                  <a:pt x="613613" y="109956"/>
                </a:lnTo>
                <a:close/>
              </a:path>
              <a:path w="614045" h="1072514">
                <a:moveTo>
                  <a:pt x="601161" y="37884"/>
                </a:moveTo>
                <a:lnTo>
                  <a:pt x="374726" y="37884"/>
                </a:lnTo>
                <a:lnTo>
                  <a:pt x="378980" y="42049"/>
                </a:lnTo>
                <a:lnTo>
                  <a:pt x="378980" y="52260"/>
                </a:lnTo>
                <a:lnTo>
                  <a:pt x="374726" y="56400"/>
                </a:lnTo>
                <a:lnTo>
                  <a:pt x="609637" y="56400"/>
                </a:lnTo>
                <a:lnTo>
                  <a:pt x="608544" y="52432"/>
                </a:lnTo>
                <a:lnTo>
                  <a:pt x="602553" y="39848"/>
                </a:lnTo>
                <a:lnTo>
                  <a:pt x="601161" y="37884"/>
                </a:lnTo>
                <a:close/>
              </a:path>
            </a:pathLst>
          </a:custGeom>
          <a:solidFill>
            <a:srgbClr val="C0C0C0"/>
          </a:solidFill>
        </p:spPr>
        <p:txBody>
          <a:bodyPr wrap="square" lIns="0" tIns="0" rIns="0" bIns="0" rtlCol="0"/>
          <a:lstStyle/>
          <a:p>
            <a:endParaRPr sz="1425" dirty="0">
              <a:solidFill>
                <a:srgbClr val="000000"/>
              </a:solidFill>
            </a:endParaRPr>
          </a:p>
        </p:txBody>
      </p:sp>
      <p:sp>
        <p:nvSpPr>
          <p:cNvPr id="42" name="object 42"/>
          <p:cNvSpPr/>
          <p:nvPr/>
        </p:nvSpPr>
        <p:spPr>
          <a:xfrm>
            <a:off x="2958990" y="3340474"/>
            <a:ext cx="362968" cy="633873"/>
          </a:xfrm>
          <a:custGeom>
            <a:avLst/>
            <a:gdLst/>
            <a:ahLst/>
            <a:cxnLst/>
            <a:rect l="l" t="t" r="r" b="b"/>
            <a:pathLst>
              <a:path w="480695" h="839470">
                <a:moveTo>
                  <a:pt x="417180" y="0"/>
                </a:moveTo>
                <a:lnTo>
                  <a:pt x="63105" y="1"/>
                </a:lnTo>
                <a:lnTo>
                  <a:pt x="23771" y="13760"/>
                </a:lnTo>
                <a:lnTo>
                  <a:pt x="1746" y="48305"/>
                </a:lnTo>
                <a:lnTo>
                  <a:pt x="0" y="62693"/>
                </a:lnTo>
                <a:lnTo>
                  <a:pt x="46" y="776461"/>
                </a:lnTo>
                <a:lnTo>
                  <a:pt x="13758" y="815392"/>
                </a:lnTo>
                <a:lnTo>
                  <a:pt x="48303" y="837417"/>
                </a:lnTo>
                <a:lnTo>
                  <a:pt x="62691" y="839163"/>
                </a:lnTo>
                <a:lnTo>
                  <a:pt x="417193" y="839163"/>
                </a:lnTo>
                <a:lnTo>
                  <a:pt x="456520" y="825402"/>
                </a:lnTo>
                <a:lnTo>
                  <a:pt x="467685" y="813511"/>
                </a:lnTo>
                <a:lnTo>
                  <a:pt x="240142" y="813511"/>
                </a:lnTo>
                <a:lnTo>
                  <a:pt x="226517" y="809884"/>
                </a:lnTo>
                <a:lnTo>
                  <a:pt x="216731" y="800335"/>
                </a:lnTo>
                <a:lnTo>
                  <a:pt x="212771" y="786857"/>
                </a:lnTo>
                <a:lnTo>
                  <a:pt x="216296" y="772885"/>
                </a:lnTo>
                <a:lnTo>
                  <a:pt x="225617" y="762942"/>
                </a:lnTo>
                <a:lnTo>
                  <a:pt x="238824" y="758779"/>
                </a:lnTo>
                <a:lnTo>
                  <a:pt x="480285" y="758779"/>
                </a:lnTo>
                <a:lnTo>
                  <a:pt x="480285" y="733094"/>
                </a:lnTo>
                <a:lnTo>
                  <a:pt x="38428" y="733094"/>
                </a:lnTo>
                <a:lnTo>
                  <a:pt x="38428" y="86067"/>
                </a:lnTo>
                <a:lnTo>
                  <a:pt x="480287" y="86067"/>
                </a:lnTo>
                <a:lnTo>
                  <a:pt x="480238" y="62693"/>
                </a:lnTo>
                <a:lnTo>
                  <a:pt x="478633" y="48701"/>
                </a:lnTo>
                <a:lnTo>
                  <a:pt x="477016" y="44157"/>
                </a:lnTo>
                <a:lnTo>
                  <a:pt x="186980" y="44157"/>
                </a:lnTo>
                <a:lnTo>
                  <a:pt x="183653" y="40906"/>
                </a:lnTo>
                <a:lnTo>
                  <a:pt x="183653" y="32905"/>
                </a:lnTo>
                <a:lnTo>
                  <a:pt x="186980" y="29667"/>
                </a:lnTo>
                <a:lnTo>
                  <a:pt x="470256" y="29667"/>
                </a:lnTo>
                <a:lnTo>
                  <a:pt x="466525" y="23769"/>
                </a:lnTo>
                <a:lnTo>
                  <a:pt x="456820" y="14004"/>
                </a:lnTo>
                <a:lnTo>
                  <a:pt x="445181" y="6538"/>
                </a:lnTo>
                <a:lnTo>
                  <a:pt x="431981" y="1745"/>
                </a:lnTo>
                <a:lnTo>
                  <a:pt x="417596" y="1"/>
                </a:lnTo>
                <a:lnTo>
                  <a:pt x="417180" y="0"/>
                </a:lnTo>
                <a:close/>
              </a:path>
              <a:path w="480695" h="839470">
                <a:moveTo>
                  <a:pt x="480285" y="758779"/>
                </a:moveTo>
                <a:lnTo>
                  <a:pt x="238824" y="758779"/>
                </a:lnTo>
                <a:lnTo>
                  <a:pt x="253059" y="762213"/>
                </a:lnTo>
                <a:lnTo>
                  <a:pt x="263135" y="771343"/>
                </a:lnTo>
                <a:lnTo>
                  <a:pt x="267465" y="784327"/>
                </a:lnTo>
                <a:lnTo>
                  <a:pt x="264108" y="798772"/>
                </a:lnTo>
                <a:lnTo>
                  <a:pt x="255131" y="808956"/>
                </a:lnTo>
                <a:lnTo>
                  <a:pt x="242338" y="813424"/>
                </a:lnTo>
                <a:lnTo>
                  <a:pt x="240142" y="813511"/>
                </a:lnTo>
                <a:lnTo>
                  <a:pt x="467685" y="813511"/>
                </a:lnTo>
                <a:lnTo>
                  <a:pt x="473749" y="804054"/>
                </a:lnTo>
                <a:lnTo>
                  <a:pt x="478541" y="790851"/>
                </a:lnTo>
                <a:lnTo>
                  <a:pt x="480285" y="776461"/>
                </a:lnTo>
                <a:lnTo>
                  <a:pt x="480285" y="758779"/>
                </a:lnTo>
                <a:close/>
              </a:path>
              <a:path w="480695" h="839470">
                <a:moveTo>
                  <a:pt x="480287" y="86067"/>
                </a:moveTo>
                <a:lnTo>
                  <a:pt x="440129" y="86067"/>
                </a:lnTo>
                <a:lnTo>
                  <a:pt x="440129" y="733094"/>
                </a:lnTo>
                <a:lnTo>
                  <a:pt x="480285" y="733094"/>
                </a:lnTo>
                <a:lnTo>
                  <a:pt x="480287" y="86067"/>
                </a:lnTo>
                <a:close/>
              </a:path>
              <a:path w="480695" h="839470">
                <a:moveTo>
                  <a:pt x="470256" y="29667"/>
                </a:moveTo>
                <a:lnTo>
                  <a:pt x="293317" y="29667"/>
                </a:lnTo>
                <a:lnTo>
                  <a:pt x="296632" y="32905"/>
                </a:lnTo>
                <a:lnTo>
                  <a:pt x="296632" y="40906"/>
                </a:lnTo>
                <a:lnTo>
                  <a:pt x="293317" y="44157"/>
                </a:lnTo>
                <a:lnTo>
                  <a:pt x="477016" y="44157"/>
                </a:lnTo>
                <a:lnTo>
                  <a:pt x="473921" y="35459"/>
                </a:lnTo>
                <a:lnTo>
                  <a:pt x="470256" y="29667"/>
                </a:lnTo>
                <a:close/>
              </a:path>
            </a:pathLst>
          </a:custGeom>
          <a:solidFill>
            <a:srgbClr val="C0C0C0"/>
          </a:solidFill>
        </p:spPr>
        <p:txBody>
          <a:bodyPr wrap="square" lIns="0" tIns="0" rIns="0" bIns="0" rtlCol="0"/>
          <a:lstStyle/>
          <a:p>
            <a:endParaRPr sz="1425" dirty="0">
              <a:solidFill>
                <a:srgbClr val="000000"/>
              </a:solidFill>
            </a:endParaRPr>
          </a:p>
        </p:txBody>
      </p:sp>
      <p:sp>
        <p:nvSpPr>
          <p:cNvPr id="43" name="object 43"/>
          <p:cNvSpPr/>
          <p:nvPr/>
        </p:nvSpPr>
        <p:spPr>
          <a:xfrm>
            <a:off x="3463269" y="3167697"/>
            <a:ext cx="463658" cy="809844"/>
          </a:xfrm>
          <a:custGeom>
            <a:avLst/>
            <a:gdLst/>
            <a:ahLst/>
            <a:cxnLst/>
            <a:rect l="l" t="t" r="r" b="b"/>
            <a:pathLst>
              <a:path w="614045" h="1072514">
                <a:moveTo>
                  <a:pt x="532980" y="0"/>
                </a:moveTo>
                <a:lnTo>
                  <a:pt x="80632" y="0"/>
                </a:lnTo>
                <a:lnTo>
                  <a:pt x="66103" y="1304"/>
                </a:lnTo>
                <a:lnTo>
                  <a:pt x="28579" y="19045"/>
                </a:lnTo>
                <a:lnTo>
                  <a:pt x="4963" y="52711"/>
                </a:lnTo>
                <a:lnTo>
                  <a:pt x="0" y="162623"/>
                </a:lnTo>
                <a:lnTo>
                  <a:pt x="0" y="991463"/>
                </a:lnTo>
                <a:lnTo>
                  <a:pt x="11056" y="1032247"/>
                </a:lnTo>
                <a:lnTo>
                  <a:pt x="40101" y="1061187"/>
                </a:lnTo>
                <a:lnTo>
                  <a:pt x="147307" y="1072095"/>
                </a:lnTo>
                <a:lnTo>
                  <a:pt x="532980" y="1072095"/>
                </a:lnTo>
                <a:lnTo>
                  <a:pt x="573759" y="1061039"/>
                </a:lnTo>
                <a:lnTo>
                  <a:pt x="597540" y="1039329"/>
                </a:lnTo>
                <a:lnTo>
                  <a:pt x="306806" y="1039329"/>
                </a:lnTo>
                <a:lnTo>
                  <a:pt x="292854" y="1036437"/>
                </a:lnTo>
                <a:lnTo>
                  <a:pt x="281563" y="1028570"/>
                </a:lnTo>
                <a:lnTo>
                  <a:pt x="274156" y="1016949"/>
                </a:lnTo>
                <a:lnTo>
                  <a:pt x="274933" y="998977"/>
                </a:lnTo>
                <a:lnTo>
                  <a:pt x="279678" y="985283"/>
                </a:lnTo>
                <a:lnTo>
                  <a:pt x="287593" y="975829"/>
                </a:lnTo>
                <a:lnTo>
                  <a:pt x="297879" y="970579"/>
                </a:lnTo>
                <a:lnTo>
                  <a:pt x="612818" y="970579"/>
                </a:lnTo>
                <a:lnTo>
                  <a:pt x="613260" y="936599"/>
                </a:lnTo>
                <a:lnTo>
                  <a:pt x="49098" y="936599"/>
                </a:lnTo>
                <a:lnTo>
                  <a:pt x="49098" y="109969"/>
                </a:lnTo>
                <a:lnTo>
                  <a:pt x="613613" y="109969"/>
                </a:lnTo>
                <a:lnTo>
                  <a:pt x="613613" y="80632"/>
                </a:lnTo>
                <a:lnTo>
                  <a:pt x="612307" y="66103"/>
                </a:lnTo>
                <a:lnTo>
                  <a:pt x="609640" y="56413"/>
                </a:lnTo>
                <a:lnTo>
                  <a:pt x="238874" y="56413"/>
                </a:lnTo>
                <a:lnTo>
                  <a:pt x="234632" y="52260"/>
                </a:lnTo>
                <a:lnTo>
                  <a:pt x="234632" y="42049"/>
                </a:lnTo>
                <a:lnTo>
                  <a:pt x="238874" y="37896"/>
                </a:lnTo>
                <a:lnTo>
                  <a:pt x="601170" y="37896"/>
                </a:lnTo>
                <a:lnTo>
                  <a:pt x="594563" y="28579"/>
                </a:lnTo>
                <a:lnTo>
                  <a:pt x="584804" y="18856"/>
                </a:lnTo>
                <a:lnTo>
                  <a:pt x="573505" y="10908"/>
                </a:lnTo>
                <a:lnTo>
                  <a:pt x="560896" y="4963"/>
                </a:lnTo>
                <a:lnTo>
                  <a:pt x="547207" y="1251"/>
                </a:lnTo>
                <a:lnTo>
                  <a:pt x="532980" y="0"/>
                </a:lnTo>
                <a:close/>
              </a:path>
              <a:path w="614045" h="1072514">
                <a:moveTo>
                  <a:pt x="612818" y="970579"/>
                </a:moveTo>
                <a:lnTo>
                  <a:pt x="297879" y="970579"/>
                </a:lnTo>
                <a:lnTo>
                  <a:pt x="314879" y="972146"/>
                </a:lnTo>
                <a:lnTo>
                  <a:pt x="327911" y="977870"/>
                </a:lnTo>
                <a:lnTo>
                  <a:pt x="336769" y="986876"/>
                </a:lnTo>
                <a:lnTo>
                  <a:pt x="341248" y="998287"/>
                </a:lnTo>
                <a:lnTo>
                  <a:pt x="339123" y="1014433"/>
                </a:lnTo>
                <a:lnTo>
                  <a:pt x="332642" y="1026928"/>
                </a:lnTo>
                <a:lnTo>
                  <a:pt x="322768" y="1035315"/>
                </a:lnTo>
                <a:lnTo>
                  <a:pt x="310465" y="1039139"/>
                </a:lnTo>
                <a:lnTo>
                  <a:pt x="306806" y="1039329"/>
                </a:lnTo>
                <a:lnTo>
                  <a:pt x="597540" y="1039329"/>
                </a:lnTo>
                <a:lnTo>
                  <a:pt x="602701" y="1031994"/>
                </a:lnTo>
                <a:lnTo>
                  <a:pt x="608648" y="1019384"/>
                </a:lnTo>
                <a:lnTo>
                  <a:pt x="612361" y="1005693"/>
                </a:lnTo>
                <a:lnTo>
                  <a:pt x="612818" y="970579"/>
                </a:lnTo>
                <a:close/>
              </a:path>
              <a:path w="614045" h="1072514">
                <a:moveTo>
                  <a:pt x="613613" y="109969"/>
                </a:moveTo>
                <a:lnTo>
                  <a:pt x="562305" y="109969"/>
                </a:lnTo>
                <a:lnTo>
                  <a:pt x="562305" y="936599"/>
                </a:lnTo>
                <a:lnTo>
                  <a:pt x="613260" y="936599"/>
                </a:lnTo>
                <a:lnTo>
                  <a:pt x="613613" y="909472"/>
                </a:lnTo>
                <a:lnTo>
                  <a:pt x="613613" y="109969"/>
                </a:lnTo>
                <a:close/>
              </a:path>
              <a:path w="614045" h="1072514">
                <a:moveTo>
                  <a:pt x="601170" y="37896"/>
                </a:moveTo>
                <a:lnTo>
                  <a:pt x="374726" y="37896"/>
                </a:lnTo>
                <a:lnTo>
                  <a:pt x="378980" y="42049"/>
                </a:lnTo>
                <a:lnTo>
                  <a:pt x="378980" y="52260"/>
                </a:lnTo>
                <a:lnTo>
                  <a:pt x="374726" y="56413"/>
                </a:lnTo>
                <a:lnTo>
                  <a:pt x="609640" y="56413"/>
                </a:lnTo>
                <a:lnTo>
                  <a:pt x="608544" y="52432"/>
                </a:lnTo>
                <a:lnTo>
                  <a:pt x="602553" y="39848"/>
                </a:lnTo>
                <a:lnTo>
                  <a:pt x="601170" y="37896"/>
                </a:lnTo>
                <a:close/>
              </a:path>
            </a:pathLst>
          </a:custGeom>
          <a:solidFill>
            <a:srgbClr val="C0C0C0"/>
          </a:solidFill>
        </p:spPr>
        <p:txBody>
          <a:bodyPr wrap="square" lIns="0" tIns="0" rIns="0" bIns="0" rtlCol="0"/>
          <a:lstStyle/>
          <a:p>
            <a:endParaRPr sz="1425" dirty="0">
              <a:solidFill>
                <a:srgbClr val="000000"/>
              </a:solidFill>
            </a:endParaRPr>
          </a:p>
        </p:txBody>
      </p:sp>
      <p:sp>
        <p:nvSpPr>
          <p:cNvPr id="44" name="object 44"/>
          <p:cNvSpPr txBox="1"/>
          <p:nvPr/>
        </p:nvSpPr>
        <p:spPr>
          <a:xfrm>
            <a:off x="3589657" y="2366858"/>
            <a:ext cx="200902" cy="101887"/>
          </a:xfrm>
          <a:prstGeom prst="rect">
            <a:avLst/>
          </a:prstGeom>
        </p:spPr>
        <p:txBody>
          <a:bodyPr vert="horz" wrap="square" lIns="0" tIns="0" rIns="0" bIns="0" rtlCol="0">
            <a:spAutoFit/>
          </a:bodyPr>
          <a:lstStyle/>
          <a:p>
            <a:pPr marL="11206"/>
            <a:r>
              <a:rPr sz="662" b="1" dirty="0">
                <a:solidFill>
                  <a:srgbClr val="646464"/>
                </a:solidFill>
                <a:cs typeface="Arial" panose="020B0604020202020204" pitchFamily="34" charset="0"/>
              </a:rPr>
              <a:t>2014</a:t>
            </a:r>
            <a:endParaRPr sz="662" dirty="0">
              <a:solidFill>
                <a:srgbClr val="646464"/>
              </a:solidFill>
              <a:cs typeface="Arial" panose="020B0604020202020204" pitchFamily="34" charset="0"/>
            </a:endParaRPr>
          </a:p>
        </p:txBody>
      </p:sp>
      <p:sp>
        <p:nvSpPr>
          <p:cNvPr id="45" name="object 45"/>
          <p:cNvSpPr/>
          <p:nvPr/>
        </p:nvSpPr>
        <p:spPr>
          <a:xfrm>
            <a:off x="3518700" y="2492449"/>
            <a:ext cx="240220" cy="349062"/>
          </a:xfrm>
          <a:custGeom>
            <a:avLst/>
            <a:gdLst/>
            <a:ahLst/>
            <a:cxnLst/>
            <a:rect l="l" t="t" r="r" b="b"/>
            <a:pathLst>
              <a:path w="318135" h="462280">
                <a:moveTo>
                  <a:pt x="218782" y="0"/>
                </a:moveTo>
                <a:lnTo>
                  <a:pt x="168957" y="8111"/>
                </a:lnTo>
                <a:lnTo>
                  <a:pt x="127256" y="24326"/>
                </a:lnTo>
                <a:lnTo>
                  <a:pt x="81235" y="54797"/>
                </a:lnTo>
                <a:lnTo>
                  <a:pt x="44654" y="94208"/>
                </a:lnTo>
                <a:lnTo>
                  <a:pt x="18400" y="140469"/>
                </a:lnTo>
                <a:lnTo>
                  <a:pt x="3359" y="191489"/>
                </a:lnTo>
                <a:lnTo>
                  <a:pt x="0" y="227115"/>
                </a:lnTo>
                <a:lnTo>
                  <a:pt x="419" y="245179"/>
                </a:lnTo>
                <a:lnTo>
                  <a:pt x="10466" y="299447"/>
                </a:lnTo>
                <a:lnTo>
                  <a:pt x="33699" y="350923"/>
                </a:lnTo>
                <a:lnTo>
                  <a:pt x="67382" y="393895"/>
                </a:lnTo>
                <a:lnTo>
                  <a:pt x="109309" y="427133"/>
                </a:lnTo>
                <a:lnTo>
                  <a:pt x="157388" y="449748"/>
                </a:lnTo>
                <a:lnTo>
                  <a:pt x="209530" y="460854"/>
                </a:lnTo>
                <a:lnTo>
                  <a:pt x="227453" y="461845"/>
                </a:lnTo>
                <a:lnTo>
                  <a:pt x="245517" y="461426"/>
                </a:lnTo>
                <a:lnTo>
                  <a:pt x="263645" y="459563"/>
                </a:lnTo>
                <a:lnTo>
                  <a:pt x="281760" y="456225"/>
                </a:lnTo>
                <a:lnTo>
                  <a:pt x="299785" y="451378"/>
                </a:lnTo>
                <a:lnTo>
                  <a:pt x="317642" y="444989"/>
                </a:lnTo>
                <a:lnTo>
                  <a:pt x="231091" y="230753"/>
                </a:lnTo>
                <a:lnTo>
                  <a:pt x="218782" y="0"/>
                </a:lnTo>
                <a:close/>
              </a:path>
            </a:pathLst>
          </a:custGeom>
          <a:solidFill>
            <a:srgbClr val="808080"/>
          </a:solidFill>
        </p:spPr>
        <p:txBody>
          <a:bodyPr wrap="square" lIns="0" tIns="0" rIns="0" bIns="0" rtlCol="0"/>
          <a:lstStyle/>
          <a:p>
            <a:endParaRPr sz="1425" dirty="0">
              <a:solidFill>
                <a:srgbClr val="000000"/>
              </a:solidFill>
            </a:endParaRPr>
          </a:p>
        </p:txBody>
      </p:sp>
      <p:sp>
        <p:nvSpPr>
          <p:cNvPr id="46" name="object 46"/>
          <p:cNvSpPr/>
          <p:nvPr/>
        </p:nvSpPr>
        <p:spPr>
          <a:xfrm>
            <a:off x="3693193" y="2492224"/>
            <a:ext cx="174531" cy="336595"/>
          </a:xfrm>
          <a:custGeom>
            <a:avLst/>
            <a:gdLst/>
            <a:ahLst/>
            <a:cxnLst/>
            <a:rect l="l" t="t" r="r" b="b"/>
            <a:pathLst>
              <a:path w="231139" h="445769">
                <a:moveTo>
                  <a:pt x="0" y="0"/>
                </a:moveTo>
                <a:lnTo>
                  <a:pt x="0" y="231051"/>
                </a:lnTo>
                <a:lnTo>
                  <a:pt x="86550" y="445287"/>
                </a:lnTo>
                <a:lnTo>
                  <a:pt x="124566" y="426023"/>
                </a:lnTo>
                <a:lnTo>
                  <a:pt x="157421" y="401317"/>
                </a:lnTo>
                <a:lnTo>
                  <a:pt x="184724" y="371747"/>
                </a:lnTo>
                <a:lnTo>
                  <a:pt x="206086" y="337892"/>
                </a:lnTo>
                <a:lnTo>
                  <a:pt x="221119" y="300328"/>
                </a:lnTo>
                <a:lnTo>
                  <a:pt x="229433" y="259634"/>
                </a:lnTo>
                <a:lnTo>
                  <a:pt x="231051" y="231051"/>
                </a:lnTo>
                <a:lnTo>
                  <a:pt x="230285" y="212100"/>
                </a:lnTo>
                <a:lnTo>
                  <a:pt x="219272" y="158019"/>
                </a:lnTo>
                <a:lnTo>
                  <a:pt x="196435" y="109341"/>
                </a:lnTo>
                <a:lnTo>
                  <a:pt x="163379" y="67671"/>
                </a:lnTo>
                <a:lnTo>
                  <a:pt x="121709" y="34615"/>
                </a:lnTo>
                <a:lnTo>
                  <a:pt x="73031" y="11778"/>
                </a:lnTo>
                <a:lnTo>
                  <a:pt x="18950" y="765"/>
                </a:lnTo>
                <a:lnTo>
                  <a:pt x="0" y="0"/>
                </a:lnTo>
                <a:close/>
              </a:path>
            </a:pathLst>
          </a:custGeom>
          <a:solidFill>
            <a:srgbClr val="FFE600"/>
          </a:solidFill>
        </p:spPr>
        <p:txBody>
          <a:bodyPr wrap="square" lIns="0" tIns="0" rIns="0" bIns="0" rtlCol="0"/>
          <a:lstStyle/>
          <a:p>
            <a:endParaRPr sz="1425" dirty="0">
              <a:solidFill>
                <a:srgbClr val="000000"/>
              </a:solidFill>
            </a:endParaRPr>
          </a:p>
        </p:txBody>
      </p:sp>
      <p:sp>
        <p:nvSpPr>
          <p:cNvPr id="47" name="object 47"/>
          <p:cNvSpPr/>
          <p:nvPr/>
        </p:nvSpPr>
        <p:spPr>
          <a:xfrm>
            <a:off x="3579689" y="2553154"/>
            <a:ext cx="227274" cy="227274"/>
          </a:xfrm>
          <a:custGeom>
            <a:avLst/>
            <a:gdLst/>
            <a:ahLst/>
            <a:cxnLst/>
            <a:rect l="l" t="t" r="r" b="b"/>
            <a:pathLst>
              <a:path w="300989" h="300989">
                <a:moveTo>
                  <a:pt x="149306" y="0"/>
                </a:moveTo>
                <a:lnTo>
                  <a:pt x="107327" y="6254"/>
                </a:lnTo>
                <a:lnTo>
                  <a:pt x="69988" y="23459"/>
                </a:lnTo>
                <a:lnTo>
                  <a:pt x="38975" y="50113"/>
                </a:lnTo>
                <a:lnTo>
                  <a:pt x="15970" y="84719"/>
                </a:lnTo>
                <a:lnTo>
                  <a:pt x="2658" y="125776"/>
                </a:lnTo>
                <a:lnTo>
                  <a:pt x="0" y="155992"/>
                </a:lnTo>
                <a:lnTo>
                  <a:pt x="1171" y="170013"/>
                </a:lnTo>
                <a:lnTo>
                  <a:pt x="12127" y="209475"/>
                </a:lnTo>
                <a:lnTo>
                  <a:pt x="33271" y="243785"/>
                </a:lnTo>
                <a:lnTo>
                  <a:pt x="63400" y="271370"/>
                </a:lnTo>
                <a:lnTo>
                  <a:pt x="101133" y="290545"/>
                </a:lnTo>
                <a:lnTo>
                  <a:pt x="145352" y="299792"/>
                </a:lnTo>
                <a:lnTo>
                  <a:pt x="161308" y="300386"/>
                </a:lnTo>
                <a:lnTo>
                  <a:pt x="175713" y="298643"/>
                </a:lnTo>
                <a:lnTo>
                  <a:pt x="215956" y="285728"/>
                </a:lnTo>
                <a:lnTo>
                  <a:pt x="250354" y="262664"/>
                </a:lnTo>
                <a:lnTo>
                  <a:pt x="277128" y="231234"/>
                </a:lnTo>
                <a:lnTo>
                  <a:pt x="294498" y="193215"/>
                </a:lnTo>
                <a:lnTo>
                  <a:pt x="300684" y="150390"/>
                </a:lnTo>
                <a:lnTo>
                  <a:pt x="300229" y="138607"/>
                </a:lnTo>
                <a:lnTo>
                  <a:pt x="290926" y="97017"/>
                </a:lnTo>
                <a:lnTo>
                  <a:pt x="270935" y="60670"/>
                </a:lnTo>
                <a:lnTo>
                  <a:pt x="241985" y="31326"/>
                </a:lnTo>
                <a:lnTo>
                  <a:pt x="205805" y="10750"/>
                </a:lnTo>
                <a:lnTo>
                  <a:pt x="164123" y="704"/>
                </a:lnTo>
                <a:lnTo>
                  <a:pt x="149306" y="0"/>
                </a:lnTo>
                <a:close/>
              </a:path>
            </a:pathLst>
          </a:custGeom>
          <a:solidFill>
            <a:srgbClr val="FFFFFF"/>
          </a:solidFill>
        </p:spPr>
        <p:txBody>
          <a:bodyPr wrap="square" lIns="0" tIns="0" rIns="0" bIns="0" rtlCol="0"/>
          <a:lstStyle/>
          <a:p>
            <a:endParaRPr sz="1425" dirty="0">
              <a:solidFill>
                <a:srgbClr val="000000"/>
              </a:solidFill>
            </a:endParaRPr>
          </a:p>
        </p:txBody>
      </p:sp>
      <p:sp>
        <p:nvSpPr>
          <p:cNvPr id="48" name="object 48"/>
          <p:cNvSpPr txBox="1"/>
          <p:nvPr/>
        </p:nvSpPr>
        <p:spPr>
          <a:xfrm>
            <a:off x="3042441" y="2490270"/>
            <a:ext cx="177887" cy="88358"/>
          </a:xfrm>
          <a:prstGeom prst="rect">
            <a:avLst/>
          </a:prstGeom>
        </p:spPr>
        <p:txBody>
          <a:bodyPr vert="horz" wrap="square" lIns="0" tIns="0" rIns="0" bIns="0" rtlCol="0">
            <a:spAutoFit/>
          </a:bodyPr>
          <a:lstStyle/>
          <a:p>
            <a:pPr marL="11206"/>
            <a:r>
              <a:rPr sz="574" b="1" dirty="0">
                <a:solidFill>
                  <a:srgbClr val="646464"/>
                </a:solidFill>
                <a:cs typeface="Arial" panose="020B0604020202020204" pitchFamily="34" charset="0"/>
              </a:rPr>
              <a:t>2011</a:t>
            </a:r>
            <a:endParaRPr sz="574" dirty="0">
              <a:solidFill>
                <a:srgbClr val="646464"/>
              </a:solidFill>
              <a:cs typeface="Arial" panose="020B0604020202020204" pitchFamily="34" charset="0"/>
            </a:endParaRPr>
          </a:p>
        </p:txBody>
      </p:sp>
      <p:sp>
        <p:nvSpPr>
          <p:cNvPr id="49" name="object 49"/>
          <p:cNvSpPr/>
          <p:nvPr/>
        </p:nvSpPr>
        <p:spPr>
          <a:xfrm>
            <a:off x="3004367" y="2588579"/>
            <a:ext cx="233987" cy="262756"/>
          </a:xfrm>
          <a:custGeom>
            <a:avLst/>
            <a:gdLst/>
            <a:ahLst/>
            <a:cxnLst/>
            <a:rect l="l" t="t" r="r" b="b"/>
            <a:pathLst>
              <a:path w="309879" h="347980">
                <a:moveTo>
                  <a:pt x="163133" y="0"/>
                </a:moveTo>
                <a:lnTo>
                  <a:pt x="124191" y="6634"/>
                </a:lnTo>
                <a:lnTo>
                  <a:pt x="88603" y="21623"/>
                </a:lnTo>
                <a:lnTo>
                  <a:pt x="57103" y="44614"/>
                </a:lnTo>
                <a:lnTo>
                  <a:pt x="30197" y="75675"/>
                </a:lnTo>
                <a:lnTo>
                  <a:pt x="11000" y="112565"/>
                </a:lnTo>
                <a:lnTo>
                  <a:pt x="1291" y="151898"/>
                </a:lnTo>
                <a:lnTo>
                  <a:pt x="0" y="178636"/>
                </a:lnTo>
                <a:lnTo>
                  <a:pt x="889" y="191972"/>
                </a:lnTo>
                <a:lnTo>
                  <a:pt x="9615" y="231086"/>
                </a:lnTo>
                <a:lnTo>
                  <a:pt x="27289" y="267541"/>
                </a:lnTo>
                <a:lnTo>
                  <a:pt x="53733" y="299635"/>
                </a:lnTo>
                <a:lnTo>
                  <a:pt x="87845" y="325073"/>
                </a:lnTo>
                <a:lnTo>
                  <a:pt x="125739" y="341087"/>
                </a:lnTo>
                <a:lnTo>
                  <a:pt x="165508" y="347674"/>
                </a:lnTo>
                <a:lnTo>
                  <a:pt x="178887" y="347806"/>
                </a:lnTo>
                <a:lnTo>
                  <a:pt x="192222" y="346916"/>
                </a:lnTo>
                <a:lnTo>
                  <a:pt x="231337" y="338190"/>
                </a:lnTo>
                <a:lnTo>
                  <a:pt x="267792" y="320516"/>
                </a:lnTo>
                <a:lnTo>
                  <a:pt x="299886" y="294072"/>
                </a:lnTo>
                <a:lnTo>
                  <a:pt x="309321" y="283340"/>
                </a:lnTo>
                <a:lnTo>
                  <a:pt x="174028" y="173777"/>
                </a:lnTo>
                <a:lnTo>
                  <a:pt x="163133" y="0"/>
                </a:lnTo>
                <a:close/>
              </a:path>
            </a:pathLst>
          </a:custGeom>
          <a:solidFill>
            <a:srgbClr val="808080"/>
          </a:solidFill>
        </p:spPr>
        <p:txBody>
          <a:bodyPr wrap="square" lIns="0" tIns="0" rIns="0" bIns="0" rtlCol="0"/>
          <a:lstStyle/>
          <a:p>
            <a:endParaRPr sz="1425" dirty="0">
              <a:solidFill>
                <a:srgbClr val="000000"/>
              </a:solidFill>
            </a:endParaRPr>
          </a:p>
        </p:txBody>
      </p:sp>
      <p:sp>
        <p:nvSpPr>
          <p:cNvPr id="50" name="object 50"/>
          <p:cNvSpPr/>
          <p:nvPr/>
        </p:nvSpPr>
        <p:spPr>
          <a:xfrm>
            <a:off x="3135774" y="2588342"/>
            <a:ext cx="131378" cy="210013"/>
          </a:xfrm>
          <a:custGeom>
            <a:avLst/>
            <a:gdLst/>
            <a:ahLst/>
            <a:cxnLst/>
            <a:rect l="l" t="t" r="r" b="b"/>
            <a:pathLst>
              <a:path w="173989" h="278130">
                <a:moveTo>
                  <a:pt x="0" y="0"/>
                </a:moveTo>
                <a:lnTo>
                  <a:pt x="0" y="174091"/>
                </a:lnTo>
                <a:lnTo>
                  <a:pt x="139972" y="277662"/>
                </a:lnTo>
                <a:lnTo>
                  <a:pt x="163812" y="234140"/>
                </a:lnTo>
                <a:lnTo>
                  <a:pt x="172434" y="196774"/>
                </a:lnTo>
                <a:lnTo>
                  <a:pt x="173999" y="168370"/>
                </a:lnTo>
                <a:lnTo>
                  <a:pt x="172918" y="153771"/>
                </a:lnTo>
                <a:lnTo>
                  <a:pt x="162813" y="112322"/>
                </a:lnTo>
                <a:lnTo>
                  <a:pt x="143450" y="75430"/>
                </a:lnTo>
                <a:lnTo>
                  <a:pt x="116158" y="44423"/>
                </a:lnTo>
                <a:lnTo>
                  <a:pt x="82267" y="20629"/>
                </a:lnTo>
                <a:lnTo>
                  <a:pt x="43104" y="5378"/>
                </a:lnTo>
                <a:lnTo>
                  <a:pt x="0" y="0"/>
                </a:lnTo>
                <a:close/>
              </a:path>
            </a:pathLst>
          </a:custGeom>
          <a:solidFill>
            <a:srgbClr val="FED301"/>
          </a:solidFill>
        </p:spPr>
        <p:txBody>
          <a:bodyPr wrap="square" lIns="0" tIns="0" rIns="0" bIns="0" rtlCol="0"/>
          <a:lstStyle/>
          <a:p>
            <a:endParaRPr sz="1425" dirty="0">
              <a:solidFill>
                <a:srgbClr val="000000"/>
              </a:solidFill>
            </a:endParaRPr>
          </a:p>
        </p:txBody>
      </p:sp>
      <p:sp>
        <p:nvSpPr>
          <p:cNvPr id="51" name="object 51"/>
          <p:cNvSpPr/>
          <p:nvPr/>
        </p:nvSpPr>
        <p:spPr>
          <a:xfrm>
            <a:off x="3049820" y="2634361"/>
            <a:ext cx="172134" cy="171175"/>
          </a:xfrm>
          <a:custGeom>
            <a:avLst/>
            <a:gdLst/>
            <a:ahLst/>
            <a:cxnLst/>
            <a:rect l="l" t="t" r="r" b="b"/>
            <a:pathLst>
              <a:path w="227964" h="226694">
                <a:moveTo>
                  <a:pt x="100760" y="0"/>
                </a:moveTo>
                <a:lnTo>
                  <a:pt x="61067" y="12297"/>
                </a:lnTo>
                <a:lnTo>
                  <a:pt x="29076" y="37675"/>
                </a:lnTo>
                <a:lnTo>
                  <a:pt x="7737" y="73483"/>
                </a:lnTo>
                <a:lnTo>
                  <a:pt x="0" y="117075"/>
                </a:lnTo>
                <a:lnTo>
                  <a:pt x="1323" y="130938"/>
                </a:lnTo>
                <a:lnTo>
                  <a:pt x="14838" y="168913"/>
                </a:lnTo>
                <a:lnTo>
                  <a:pt x="41108" y="199339"/>
                </a:lnTo>
                <a:lnTo>
                  <a:pt x="78123" y="219482"/>
                </a:lnTo>
                <a:lnTo>
                  <a:pt x="123875" y="226607"/>
                </a:lnTo>
                <a:lnTo>
                  <a:pt x="138143" y="224443"/>
                </a:lnTo>
                <a:lnTo>
                  <a:pt x="176663" y="208158"/>
                </a:lnTo>
                <a:lnTo>
                  <a:pt x="206339" y="179598"/>
                </a:lnTo>
                <a:lnTo>
                  <a:pt x="224069" y="141867"/>
                </a:lnTo>
                <a:lnTo>
                  <a:pt x="227720" y="113150"/>
                </a:lnTo>
                <a:lnTo>
                  <a:pt x="227536" y="106624"/>
                </a:lnTo>
                <a:lnTo>
                  <a:pt x="218017" y="67598"/>
                </a:lnTo>
                <a:lnTo>
                  <a:pt x="195315" y="35171"/>
                </a:lnTo>
                <a:lnTo>
                  <a:pt x="161154" y="11983"/>
                </a:lnTo>
                <a:lnTo>
                  <a:pt x="117257" y="673"/>
                </a:lnTo>
                <a:lnTo>
                  <a:pt x="100760" y="0"/>
                </a:lnTo>
                <a:close/>
              </a:path>
            </a:pathLst>
          </a:custGeom>
          <a:solidFill>
            <a:srgbClr val="FFFFFF"/>
          </a:solidFill>
        </p:spPr>
        <p:txBody>
          <a:bodyPr wrap="square" lIns="0" tIns="0" rIns="0" bIns="0" rtlCol="0"/>
          <a:lstStyle/>
          <a:p>
            <a:endParaRPr sz="1425" dirty="0">
              <a:solidFill>
                <a:srgbClr val="000000"/>
              </a:solidFill>
            </a:endParaRPr>
          </a:p>
        </p:txBody>
      </p:sp>
      <p:sp>
        <p:nvSpPr>
          <p:cNvPr id="52" name="object 52"/>
          <p:cNvSpPr txBox="1"/>
          <p:nvPr/>
        </p:nvSpPr>
        <p:spPr>
          <a:xfrm>
            <a:off x="3058028" y="2685866"/>
            <a:ext cx="155352" cy="76944"/>
          </a:xfrm>
          <a:prstGeom prst="rect">
            <a:avLst/>
          </a:prstGeom>
        </p:spPr>
        <p:txBody>
          <a:bodyPr vert="horz" wrap="square" lIns="0" tIns="0" rIns="0" bIns="0" rtlCol="0">
            <a:spAutoFit/>
          </a:bodyPr>
          <a:lstStyle/>
          <a:p>
            <a:pPr marL="11206"/>
            <a:r>
              <a:rPr sz="500" b="1" dirty="0">
                <a:solidFill>
                  <a:srgbClr val="646464"/>
                </a:solidFill>
                <a:cs typeface="Arial" panose="020B0604020202020204" pitchFamily="34" charset="0"/>
              </a:rPr>
              <a:t>36%</a:t>
            </a:r>
            <a:endParaRPr sz="500" dirty="0">
              <a:solidFill>
                <a:srgbClr val="646464"/>
              </a:solidFill>
              <a:cs typeface="Arial" panose="020B0604020202020204" pitchFamily="34" charset="0"/>
            </a:endParaRPr>
          </a:p>
        </p:txBody>
      </p:sp>
      <p:sp>
        <p:nvSpPr>
          <p:cNvPr id="53" name="object 53"/>
          <p:cNvSpPr txBox="1"/>
          <p:nvPr/>
        </p:nvSpPr>
        <p:spPr>
          <a:xfrm>
            <a:off x="3589615" y="2613822"/>
            <a:ext cx="295662" cy="107722"/>
          </a:xfrm>
          <a:prstGeom prst="rect">
            <a:avLst/>
          </a:prstGeom>
        </p:spPr>
        <p:txBody>
          <a:bodyPr vert="horz" wrap="square" lIns="0" tIns="0" rIns="0" bIns="0" rtlCol="0">
            <a:spAutoFit/>
          </a:bodyPr>
          <a:lstStyle/>
          <a:p>
            <a:pPr marL="11206"/>
            <a:r>
              <a:rPr sz="700" b="1" dirty="0">
                <a:solidFill>
                  <a:srgbClr val="646464"/>
                </a:solidFill>
                <a:cs typeface="Arial" panose="020B0604020202020204" pitchFamily="34" charset="0"/>
              </a:rPr>
              <a:t>44%</a:t>
            </a:r>
            <a:endParaRPr sz="700" dirty="0">
              <a:solidFill>
                <a:srgbClr val="646464"/>
              </a:solidFill>
              <a:cs typeface="Arial" panose="020B0604020202020204" pitchFamily="34" charset="0"/>
            </a:endParaRPr>
          </a:p>
        </p:txBody>
      </p:sp>
      <p:sp>
        <p:nvSpPr>
          <p:cNvPr id="54" name="object 54"/>
          <p:cNvSpPr/>
          <p:nvPr/>
        </p:nvSpPr>
        <p:spPr>
          <a:xfrm>
            <a:off x="2999506" y="3545702"/>
            <a:ext cx="136652" cy="216726"/>
          </a:xfrm>
          <a:custGeom>
            <a:avLst/>
            <a:gdLst/>
            <a:ahLst/>
            <a:cxnLst/>
            <a:rect l="l" t="t" r="r" b="b"/>
            <a:pathLst>
              <a:path w="180975" h="287020">
                <a:moveTo>
                  <a:pt x="169999" y="0"/>
                </a:moveTo>
                <a:lnTo>
                  <a:pt x="131964" y="5995"/>
                </a:lnTo>
                <a:lnTo>
                  <a:pt x="85535" y="26698"/>
                </a:lnTo>
                <a:lnTo>
                  <a:pt x="52139" y="53352"/>
                </a:lnTo>
                <a:lnTo>
                  <a:pt x="25923" y="87017"/>
                </a:lnTo>
                <a:lnTo>
                  <a:pt x="8647" y="125094"/>
                </a:lnTo>
                <a:lnTo>
                  <a:pt x="589" y="165829"/>
                </a:lnTo>
                <a:lnTo>
                  <a:pt x="0" y="179695"/>
                </a:lnTo>
                <a:lnTo>
                  <a:pt x="475" y="193597"/>
                </a:lnTo>
                <a:lnTo>
                  <a:pt x="8395" y="234865"/>
                </a:lnTo>
                <a:lnTo>
                  <a:pt x="26272" y="274116"/>
                </a:lnTo>
                <a:lnTo>
                  <a:pt x="34492" y="286447"/>
                </a:lnTo>
                <a:lnTo>
                  <a:pt x="180593" y="180313"/>
                </a:lnTo>
                <a:lnTo>
                  <a:pt x="169999" y="0"/>
                </a:lnTo>
                <a:close/>
              </a:path>
            </a:pathLst>
          </a:custGeom>
          <a:solidFill>
            <a:srgbClr val="808080"/>
          </a:solidFill>
        </p:spPr>
        <p:txBody>
          <a:bodyPr wrap="square" lIns="0" tIns="0" rIns="0" bIns="0" rtlCol="0"/>
          <a:lstStyle/>
          <a:p>
            <a:endParaRPr sz="1425" dirty="0">
              <a:solidFill>
                <a:srgbClr val="000000"/>
              </a:solidFill>
            </a:endParaRPr>
          </a:p>
        </p:txBody>
      </p:sp>
      <p:sp>
        <p:nvSpPr>
          <p:cNvPr id="55" name="object 55"/>
          <p:cNvSpPr/>
          <p:nvPr/>
        </p:nvSpPr>
        <p:spPr>
          <a:xfrm>
            <a:off x="3031354" y="3545501"/>
            <a:ext cx="241179" cy="272824"/>
          </a:xfrm>
          <a:custGeom>
            <a:avLst/>
            <a:gdLst/>
            <a:ahLst/>
            <a:cxnLst/>
            <a:rect l="l" t="t" r="r" b="b"/>
            <a:pathLst>
              <a:path w="319404" h="361314">
                <a:moveTo>
                  <a:pt x="138415" y="0"/>
                </a:moveTo>
                <a:lnTo>
                  <a:pt x="138415" y="180581"/>
                </a:lnTo>
                <a:lnTo>
                  <a:pt x="0" y="296634"/>
                </a:lnTo>
                <a:lnTo>
                  <a:pt x="8961" y="306737"/>
                </a:lnTo>
                <a:lnTo>
                  <a:pt x="38969" y="332052"/>
                </a:lnTo>
                <a:lnTo>
                  <a:pt x="73250" y="349665"/>
                </a:lnTo>
                <a:lnTo>
                  <a:pt x="111263" y="359302"/>
                </a:lnTo>
                <a:lnTo>
                  <a:pt x="138415" y="361162"/>
                </a:lnTo>
                <a:lnTo>
                  <a:pt x="153226" y="360563"/>
                </a:lnTo>
                <a:lnTo>
                  <a:pt x="195493" y="351956"/>
                </a:lnTo>
                <a:lnTo>
                  <a:pt x="233538" y="334107"/>
                </a:lnTo>
                <a:lnTo>
                  <a:pt x="266106" y="308271"/>
                </a:lnTo>
                <a:lnTo>
                  <a:pt x="291941" y="275704"/>
                </a:lnTo>
                <a:lnTo>
                  <a:pt x="309790" y="237659"/>
                </a:lnTo>
                <a:lnTo>
                  <a:pt x="318398" y="195391"/>
                </a:lnTo>
                <a:lnTo>
                  <a:pt x="318996" y="180581"/>
                </a:lnTo>
                <a:lnTo>
                  <a:pt x="318398" y="165770"/>
                </a:lnTo>
                <a:lnTo>
                  <a:pt x="309790" y="123503"/>
                </a:lnTo>
                <a:lnTo>
                  <a:pt x="291941" y="85458"/>
                </a:lnTo>
                <a:lnTo>
                  <a:pt x="266106" y="52890"/>
                </a:lnTo>
                <a:lnTo>
                  <a:pt x="233538" y="27055"/>
                </a:lnTo>
                <a:lnTo>
                  <a:pt x="195493" y="9206"/>
                </a:lnTo>
                <a:lnTo>
                  <a:pt x="153226" y="598"/>
                </a:lnTo>
                <a:lnTo>
                  <a:pt x="138415" y="0"/>
                </a:lnTo>
                <a:close/>
              </a:path>
            </a:pathLst>
          </a:custGeom>
          <a:solidFill>
            <a:srgbClr val="FFE600"/>
          </a:solidFill>
        </p:spPr>
        <p:txBody>
          <a:bodyPr wrap="square" lIns="0" tIns="0" rIns="0" bIns="0" rtlCol="0"/>
          <a:lstStyle/>
          <a:p>
            <a:endParaRPr sz="1425" dirty="0">
              <a:solidFill>
                <a:srgbClr val="000000"/>
              </a:solidFill>
            </a:endParaRPr>
          </a:p>
        </p:txBody>
      </p:sp>
      <p:sp>
        <p:nvSpPr>
          <p:cNvPr id="56" name="object 56"/>
          <p:cNvSpPr/>
          <p:nvPr/>
        </p:nvSpPr>
        <p:spPr>
          <a:xfrm>
            <a:off x="3514920" y="3415222"/>
            <a:ext cx="178846" cy="191313"/>
          </a:xfrm>
          <a:custGeom>
            <a:avLst/>
            <a:gdLst/>
            <a:ahLst/>
            <a:cxnLst/>
            <a:rect l="l" t="t" r="r" b="b"/>
            <a:pathLst>
              <a:path w="236854" h="253364">
                <a:moveTo>
                  <a:pt x="236702" y="0"/>
                </a:moveTo>
                <a:lnTo>
                  <a:pt x="231470" y="0"/>
                </a:lnTo>
                <a:lnTo>
                  <a:pt x="225412" y="215"/>
                </a:lnTo>
                <a:lnTo>
                  <a:pt x="182105" y="6352"/>
                </a:lnTo>
                <a:lnTo>
                  <a:pt x="129575" y="25566"/>
                </a:lnTo>
                <a:lnTo>
                  <a:pt x="83919" y="55893"/>
                </a:lnTo>
                <a:lnTo>
                  <a:pt x="46666" y="95577"/>
                </a:lnTo>
                <a:lnTo>
                  <a:pt x="19339" y="142864"/>
                </a:lnTo>
                <a:lnTo>
                  <a:pt x="3466" y="195998"/>
                </a:lnTo>
                <a:lnTo>
                  <a:pt x="0" y="233803"/>
                </a:lnTo>
                <a:lnTo>
                  <a:pt x="571" y="253225"/>
                </a:lnTo>
                <a:lnTo>
                  <a:pt x="236702" y="236715"/>
                </a:lnTo>
                <a:lnTo>
                  <a:pt x="236702" y="0"/>
                </a:lnTo>
                <a:close/>
              </a:path>
            </a:pathLst>
          </a:custGeom>
          <a:solidFill>
            <a:srgbClr val="808080"/>
          </a:solidFill>
        </p:spPr>
        <p:txBody>
          <a:bodyPr wrap="square" lIns="0" tIns="0" rIns="0" bIns="0" rtlCol="0"/>
          <a:lstStyle/>
          <a:p>
            <a:endParaRPr sz="1425" dirty="0">
              <a:solidFill>
                <a:srgbClr val="000000"/>
              </a:solidFill>
            </a:endParaRPr>
          </a:p>
        </p:txBody>
      </p:sp>
      <p:sp>
        <p:nvSpPr>
          <p:cNvPr id="57" name="object 57"/>
          <p:cNvSpPr/>
          <p:nvPr/>
        </p:nvSpPr>
        <p:spPr>
          <a:xfrm>
            <a:off x="3515351" y="3415222"/>
            <a:ext cx="357213" cy="357693"/>
          </a:xfrm>
          <a:custGeom>
            <a:avLst/>
            <a:gdLst/>
            <a:ahLst/>
            <a:cxnLst/>
            <a:rect l="l" t="t" r="r" b="b"/>
            <a:pathLst>
              <a:path w="473075" h="473710">
                <a:moveTo>
                  <a:pt x="236131" y="0"/>
                </a:moveTo>
                <a:lnTo>
                  <a:pt x="236131" y="236715"/>
                </a:lnTo>
                <a:lnTo>
                  <a:pt x="0" y="253225"/>
                </a:lnTo>
                <a:lnTo>
                  <a:pt x="2004" y="271770"/>
                </a:lnTo>
                <a:lnTo>
                  <a:pt x="15874" y="324202"/>
                </a:lnTo>
                <a:lnTo>
                  <a:pt x="40438" y="370808"/>
                </a:lnTo>
                <a:lnTo>
                  <a:pt x="74288" y="410276"/>
                </a:lnTo>
                <a:lnTo>
                  <a:pt x="116018" y="441294"/>
                </a:lnTo>
                <a:lnTo>
                  <a:pt x="164222" y="462548"/>
                </a:lnTo>
                <a:lnTo>
                  <a:pt x="217491" y="472726"/>
                </a:lnTo>
                <a:lnTo>
                  <a:pt x="236131" y="473430"/>
                </a:lnTo>
                <a:lnTo>
                  <a:pt x="255545" y="472645"/>
                </a:lnTo>
                <a:lnTo>
                  <a:pt x="310951" y="461362"/>
                </a:lnTo>
                <a:lnTo>
                  <a:pt x="360822" y="437965"/>
                </a:lnTo>
                <a:lnTo>
                  <a:pt x="403513" y="404098"/>
                </a:lnTo>
                <a:lnTo>
                  <a:pt x="437380" y="361406"/>
                </a:lnTo>
                <a:lnTo>
                  <a:pt x="460778" y="311535"/>
                </a:lnTo>
                <a:lnTo>
                  <a:pt x="472061" y="256129"/>
                </a:lnTo>
                <a:lnTo>
                  <a:pt x="472846" y="236715"/>
                </a:lnTo>
                <a:lnTo>
                  <a:pt x="472061" y="217301"/>
                </a:lnTo>
                <a:lnTo>
                  <a:pt x="460778" y="161895"/>
                </a:lnTo>
                <a:lnTo>
                  <a:pt x="437380" y="112023"/>
                </a:lnTo>
                <a:lnTo>
                  <a:pt x="403513" y="69332"/>
                </a:lnTo>
                <a:lnTo>
                  <a:pt x="360822" y="35465"/>
                </a:lnTo>
                <a:lnTo>
                  <a:pt x="310951" y="12067"/>
                </a:lnTo>
                <a:lnTo>
                  <a:pt x="255545" y="784"/>
                </a:lnTo>
                <a:lnTo>
                  <a:pt x="236131" y="0"/>
                </a:lnTo>
                <a:close/>
              </a:path>
            </a:pathLst>
          </a:custGeom>
          <a:solidFill>
            <a:srgbClr val="FFE600"/>
          </a:solidFill>
        </p:spPr>
        <p:txBody>
          <a:bodyPr wrap="square" lIns="0" tIns="0" rIns="0" bIns="0" rtlCol="0"/>
          <a:lstStyle/>
          <a:p>
            <a:endParaRPr sz="1425" dirty="0">
              <a:solidFill>
                <a:srgbClr val="000000"/>
              </a:solidFill>
            </a:endParaRPr>
          </a:p>
        </p:txBody>
      </p:sp>
      <p:sp>
        <p:nvSpPr>
          <p:cNvPr id="58" name="object 58"/>
          <p:cNvSpPr/>
          <p:nvPr/>
        </p:nvSpPr>
        <p:spPr>
          <a:xfrm>
            <a:off x="3045399" y="3589482"/>
            <a:ext cx="180765" cy="180764"/>
          </a:xfrm>
          <a:custGeom>
            <a:avLst/>
            <a:gdLst/>
            <a:ahLst/>
            <a:cxnLst/>
            <a:rect l="l" t="t" r="r" b="b"/>
            <a:pathLst>
              <a:path w="239395" h="239395">
                <a:moveTo>
                  <a:pt x="106893" y="0"/>
                </a:moveTo>
                <a:lnTo>
                  <a:pt x="67715" y="11290"/>
                </a:lnTo>
                <a:lnTo>
                  <a:pt x="35294" y="35098"/>
                </a:lnTo>
                <a:lnTo>
                  <a:pt x="12135" y="69496"/>
                </a:lnTo>
                <a:lnTo>
                  <a:pt x="747" y="112561"/>
                </a:lnTo>
                <a:lnTo>
                  <a:pt x="0" y="128509"/>
                </a:lnTo>
                <a:lnTo>
                  <a:pt x="1920" y="142536"/>
                </a:lnTo>
                <a:lnTo>
                  <a:pt x="16881" y="180840"/>
                </a:lnTo>
                <a:lnTo>
                  <a:pt x="43856" y="211436"/>
                </a:lnTo>
                <a:lnTo>
                  <a:pt x="80550" y="231693"/>
                </a:lnTo>
                <a:lnTo>
                  <a:pt x="124669" y="238982"/>
                </a:lnTo>
                <a:lnTo>
                  <a:pt x="139148" y="237490"/>
                </a:lnTo>
                <a:lnTo>
                  <a:pt x="178798" y="223425"/>
                </a:lnTo>
                <a:lnTo>
                  <a:pt x="210588" y="197157"/>
                </a:lnTo>
                <a:lnTo>
                  <a:pt x="231717" y="161487"/>
                </a:lnTo>
                <a:lnTo>
                  <a:pt x="239382" y="119216"/>
                </a:lnTo>
                <a:lnTo>
                  <a:pt x="239373" y="117762"/>
                </a:lnTo>
                <a:lnTo>
                  <a:pt x="231890" y="77783"/>
                </a:lnTo>
                <a:lnTo>
                  <a:pt x="211539" y="43698"/>
                </a:lnTo>
                <a:lnTo>
                  <a:pt x="179969" y="17925"/>
                </a:lnTo>
                <a:lnTo>
                  <a:pt x="138826" y="2878"/>
                </a:lnTo>
                <a:lnTo>
                  <a:pt x="106893" y="0"/>
                </a:lnTo>
                <a:close/>
              </a:path>
            </a:pathLst>
          </a:custGeom>
          <a:solidFill>
            <a:srgbClr val="FFFFFF"/>
          </a:solidFill>
        </p:spPr>
        <p:txBody>
          <a:bodyPr wrap="square" lIns="0" tIns="0" rIns="0" bIns="0" rtlCol="0"/>
          <a:lstStyle/>
          <a:p>
            <a:endParaRPr sz="1425" dirty="0">
              <a:solidFill>
                <a:srgbClr val="000000"/>
              </a:solidFill>
            </a:endParaRPr>
          </a:p>
        </p:txBody>
      </p:sp>
      <p:sp>
        <p:nvSpPr>
          <p:cNvPr id="59" name="object 59"/>
          <p:cNvSpPr/>
          <p:nvPr/>
        </p:nvSpPr>
        <p:spPr>
          <a:xfrm>
            <a:off x="3576418" y="3476614"/>
            <a:ext cx="233028" cy="233028"/>
          </a:xfrm>
          <a:custGeom>
            <a:avLst/>
            <a:gdLst/>
            <a:ahLst/>
            <a:cxnLst/>
            <a:rect l="l" t="t" r="r" b="b"/>
            <a:pathLst>
              <a:path w="308610" h="308610">
                <a:moveTo>
                  <a:pt x="148115" y="0"/>
                </a:moveTo>
                <a:lnTo>
                  <a:pt x="106327" y="7448"/>
                </a:lnTo>
                <a:lnTo>
                  <a:pt x="69259" y="25500"/>
                </a:lnTo>
                <a:lnTo>
                  <a:pt x="38537" y="52664"/>
                </a:lnTo>
                <a:lnTo>
                  <a:pt x="15786" y="87451"/>
                </a:lnTo>
                <a:lnTo>
                  <a:pt x="2634" y="128367"/>
                </a:lnTo>
                <a:lnTo>
                  <a:pt x="0" y="158315"/>
                </a:lnTo>
                <a:lnTo>
                  <a:pt x="1077" y="172801"/>
                </a:lnTo>
                <a:lnTo>
                  <a:pt x="11926" y="213597"/>
                </a:lnTo>
                <a:lnTo>
                  <a:pt x="32967" y="249111"/>
                </a:lnTo>
                <a:lnTo>
                  <a:pt x="62620" y="277685"/>
                </a:lnTo>
                <a:lnTo>
                  <a:pt x="99304" y="297665"/>
                </a:lnTo>
                <a:lnTo>
                  <a:pt x="141437" y="307394"/>
                </a:lnTo>
                <a:lnTo>
                  <a:pt x="156419" y="308073"/>
                </a:lnTo>
                <a:lnTo>
                  <a:pt x="171064" y="307162"/>
                </a:lnTo>
                <a:lnTo>
                  <a:pt x="212342" y="296681"/>
                </a:lnTo>
                <a:lnTo>
                  <a:pt x="248316" y="275900"/>
                </a:lnTo>
                <a:lnTo>
                  <a:pt x="277289" y="246512"/>
                </a:lnTo>
                <a:lnTo>
                  <a:pt x="297566" y="210212"/>
                </a:lnTo>
                <a:lnTo>
                  <a:pt x="307451" y="168695"/>
                </a:lnTo>
                <a:lnTo>
                  <a:pt x="308144" y="153989"/>
                </a:lnTo>
                <a:lnTo>
                  <a:pt x="307976" y="146745"/>
                </a:lnTo>
                <a:lnTo>
                  <a:pt x="300242" y="105287"/>
                </a:lnTo>
                <a:lnTo>
                  <a:pt x="281997" y="68541"/>
                </a:lnTo>
                <a:lnTo>
                  <a:pt x="254660" y="38109"/>
                </a:lnTo>
                <a:lnTo>
                  <a:pt x="219652" y="15591"/>
                </a:lnTo>
                <a:lnTo>
                  <a:pt x="178393" y="2590"/>
                </a:lnTo>
                <a:lnTo>
                  <a:pt x="148115" y="0"/>
                </a:lnTo>
                <a:close/>
              </a:path>
            </a:pathLst>
          </a:custGeom>
          <a:solidFill>
            <a:srgbClr val="FFFFFF"/>
          </a:solidFill>
        </p:spPr>
        <p:txBody>
          <a:bodyPr wrap="square" lIns="0" tIns="0" rIns="0" bIns="0" rtlCol="0"/>
          <a:lstStyle/>
          <a:p>
            <a:endParaRPr sz="1425" dirty="0">
              <a:solidFill>
                <a:srgbClr val="000000"/>
              </a:solidFill>
            </a:endParaRPr>
          </a:p>
        </p:txBody>
      </p:sp>
      <p:sp>
        <p:nvSpPr>
          <p:cNvPr id="61" name="object 61"/>
          <p:cNvSpPr txBox="1"/>
          <p:nvPr/>
        </p:nvSpPr>
        <p:spPr>
          <a:xfrm>
            <a:off x="3057937" y="3644043"/>
            <a:ext cx="155352" cy="76944"/>
          </a:xfrm>
          <a:prstGeom prst="rect">
            <a:avLst/>
          </a:prstGeom>
        </p:spPr>
        <p:txBody>
          <a:bodyPr vert="horz" wrap="square" lIns="0" tIns="0" rIns="0" bIns="0" rtlCol="0">
            <a:spAutoFit/>
          </a:bodyPr>
          <a:lstStyle/>
          <a:p>
            <a:pPr marL="11206"/>
            <a:r>
              <a:rPr sz="500" b="1" dirty="0">
                <a:solidFill>
                  <a:srgbClr val="646464"/>
                </a:solidFill>
                <a:cs typeface="Arial" panose="020B0604020202020204" pitchFamily="34" charset="0"/>
              </a:rPr>
              <a:t>65%</a:t>
            </a:r>
          </a:p>
        </p:txBody>
      </p:sp>
      <p:sp>
        <p:nvSpPr>
          <p:cNvPr id="62" name="object 62"/>
          <p:cNvSpPr txBox="1"/>
          <p:nvPr/>
        </p:nvSpPr>
        <p:spPr>
          <a:xfrm>
            <a:off x="3589126" y="3290143"/>
            <a:ext cx="200902" cy="101887"/>
          </a:xfrm>
          <a:prstGeom prst="rect">
            <a:avLst/>
          </a:prstGeom>
        </p:spPr>
        <p:txBody>
          <a:bodyPr vert="horz" wrap="square" lIns="0" tIns="0" rIns="0" bIns="0" rtlCol="0">
            <a:spAutoFit/>
          </a:bodyPr>
          <a:lstStyle/>
          <a:p>
            <a:pPr marL="11206"/>
            <a:r>
              <a:rPr sz="662" b="1" dirty="0">
                <a:solidFill>
                  <a:srgbClr val="646464"/>
                </a:solidFill>
                <a:cs typeface="Arial" panose="020B0604020202020204" pitchFamily="34" charset="0"/>
              </a:rPr>
              <a:t>2014</a:t>
            </a:r>
            <a:endParaRPr sz="662" dirty="0">
              <a:solidFill>
                <a:srgbClr val="646464"/>
              </a:solidFill>
              <a:cs typeface="Arial" panose="020B0604020202020204" pitchFamily="34" charset="0"/>
            </a:endParaRPr>
          </a:p>
        </p:txBody>
      </p:sp>
      <p:sp>
        <p:nvSpPr>
          <p:cNvPr id="63" name="object 63"/>
          <p:cNvSpPr/>
          <p:nvPr/>
        </p:nvSpPr>
        <p:spPr>
          <a:xfrm>
            <a:off x="465943" y="4225346"/>
            <a:ext cx="4109287" cy="45719"/>
          </a:xfrm>
          <a:custGeom>
            <a:avLst/>
            <a:gdLst/>
            <a:ahLst/>
            <a:cxnLst/>
            <a:rect l="l" t="t" r="r" b="b"/>
            <a:pathLst>
              <a:path w="5727065">
                <a:moveTo>
                  <a:pt x="0" y="0"/>
                </a:moveTo>
                <a:lnTo>
                  <a:pt x="5726696" y="0"/>
                </a:lnTo>
              </a:path>
            </a:pathLst>
          </a:custGeom>
          <a:ln w="12700">
            <a:solidFill>
              <a:srgbClr val="808080"/>
            </a:solidFill>
            <a:prstDash val="dash"/>
          </a:ln>
        </p:spPr>
        <p:txBody>
          <a:bodyPr wrap="square" lIns="0" tIns="0" rIns="0" bIns="0" rtlCol="0"/>
          <a:lstStyle/>
          <a:p>
            <a:endParaRPr sz="1425" dirty="0">
              <a:solidFill>
                <a:srgbClr val="000000"/>
              </a:solidFill>
            </a:endParaRPr>
          </a:p>
        </p:txBody>
      </p:sp>
      <p:sp>
        <p:nvSpPr>
          <p:cNvPr id="64" name="object 64"/>
          <p:cNvSpPr/>
          <p:nvPr/>
        </p:nvSpPr>
        <p:spPr>
          <a:xfrm>
            <a:off x="-5557038" y="4117951"/>
            <a:ext cx="0" cy="0"/>
          </a:xfrm>
          <a:custGeom>
            <a:avLst/>
            <a:gdLst/>
            <a:ahLst/>
            <a:cxnLst/>
            <a:rect l="l" t="t" r="r" b="b"/>
            <a:pathLst>
              <a:path>
                <a:moveTo>
                  <a:pt x="0" y="0"/>
                </a:moveTo>
                <a:lnTo>
                  <a:pt x="0" y="0"/>
                </a:lnTo>
              </a:path>
            </a:pathLst>
          </a:custGeom>
          <a:ln w="25400">
            <a:solidFill>
              <a:srgbClr val="58595B"/>
            </a:solidFill>
          </a:ln>
        </p:spPr>
        <p:txBody>
          <a:bodyPr wrap="square" lIns="0" tIns="0" rIns="0" bIns="0" rtlCol="0"/>
          <a:lstStyle/>
          <a:p>
            <a:endParaRPr sz="1425" dirty="0">
              <a:solidFill>
                <a:srgbClr val="000000"/>
              </a:solidFill>
            </a:endParaRPr>
          </a:p>
        </p:txBody>
      </p:sp>
      <p:sp>
        <p:nvSpPr>
          <p:cNvPr id="65" name="object 65"/>
          <p:cNvSpPr/>
          <p:nvPr/>
        </p:nvSpPr>
        <p:spPr>
          <a:xfrm>
            <a:off x="-403676" y="4117951"/>
            <a:ext cx="0" cy="0"/>
          </a:xfrm>
          <a:custGeom>
            <a:avLst/>
            <a:gdLst/>
            <a:ahLst/>
            <a:cxnLst/>
            <a:rect l="l" t="t" r="r" b="b"/>
            <a:pathLst>
              <a:path>
                <a:moveTo>
                  <a:pt x="0" y="0"/>
                </a:moveTo>
                <a:lnTo>
                  <a:pt x="0" y="0"/>
                </a:lnTo>
              </a:path>
            </a:pathLst>
          </a:custGeom>
          <a:ln w="25400">
            <a:solidFill>
              <a:srgbClr val="58595B"/>
            </a:solidFill>
          </a:ln>
        </p:spPr>
        <p:txBody>
          <a:bodyPr wrap="square" lIns="0" tIns="0" rIns="0" bIns="0" rtlCol="0"/>
          <a:lstStyle/>
          <a:p>
            <a:endParaRPr sz="1425" dirty="0">
              <a:solidFill>
                <a:srgbClr val="000000"/>
              </a:solidFill>
            </a:endParaRPr>
          </a:p>
        </p:txBody>
      </p:sp>
      <p:sp>
        <p:nvSpPr>
          <p:cNvPr id="84" name="Title 83"/>
          <p:cNvSpPr>
            <a:spLocks noGrp="1"/>
          </p:cNvSpPr>
          <p:nvPr>
            <p:ph type="title"/>
          </p:nvPr>
        </p:nvSpPr>
        <p:spPr>
          <a:xfrm>
            <a:off x="457201" y="201599"/>
            <a:ext cx="8232775" cy="852979"/>
          </a:xfrm>
        </p:spPr>
        <p:txBody>
          <a:bodyPr/>
          <a:lstStyle/>
          <a:p>
            <a:r>
              <a:rPr lang="en-IN" sz="2800" dirty="0"/>
              <a:t>Technology is revolutionizing the banking </a:t>
            </a:r>
            <a:r>
              <a:rPr lang="en-IN" sz="2800" dirty="0" smtClean="0"/>
              <a:t>workforce</a:t>
            </a:r>
            <a:endParaRPr lang="en-IN" sz="2800" dirty="0"/>
          </a:p>
        </p:txBody>
      </p:sp>
      <p:sp>
        <p:nvSpPr>
          <p:cNvPr id="67" name="object 67"/>
          <p:cNvSpPr txBox="1"/>
          <p:nvPr/>
        </p:nvSpPr>
        <p:spPr>
          <a:xfrm>
            <a:off x="961930" y="4840395"/>
            <a:ext cx="1887071" cy="153888"/>
          </a:xfrm>
          <a:prstGeom prst="rect">
            <a:avLst/>
          </a:prstGeom>
        </p:spPr>
        <p:txBody>
          <a:bodyPr vert="horz" wrap="square" lIns="0" tIns="0" rIns="0" bIns="0" rtlCol="0">
            <a:spAutoFit/>
          </a:bodyPr>
          <a:lstStyle/>
          <a:p>
            <a:pPr marL="11206" algn="r"/>
            <a:r>
              <a:rPr sz="1000" dirty="0">
                <a:solidFill>
                  <a:srgbClr val="646464"/>
                </a:solidFill>
                <a:cs typeface="Arial" panose="020B0604020202020204" pitchFamily="34" charset="0"/>
              </a:rPr>
              <a:t>Retail and business banking</a:t>
            </a:r>
          </a:p>
        </p:txBody>
      </p:sp>
      <p:sp>
        <p:nvSpPr>
          <p:cNvPr id="68" name="object 68"/>
          <p:cNvSpPr txBox="1"/>
          <p:nvPr/>
        </p:nvSpPr>
        <p:spPr>
          <a:xfrm>
            <a:off x="3035388" y="4801445"/>
            <a:ext cx="1532404" cy="215444"/>
          </a:xfrm>
          <a:prstGeom prst="rect">
            <a:avLst/>
          </a:prstGeom>
          <a:solidFill>
            <a:srgbClr val="808080"/>
          </a:solidFill>
        </p:spPr>
        <p:txBody>
          <a:bodyPr vert="horz" wrap="square" lIns="0" tIns="0" rIns="0" bIns="0" rtlCol="0">
            <a:spAutoFit/>
          </a:bodyPr>
          <a:lstStyle/>
          <a:p>
            <a:pPr marL="58834"/>
            <a:r>
              <a:rPr sz="1400" b="1" dirty="0">
                <a:solidFill>
                  <a:srgbClr val="FFFFFF"/>
                </a:solidFill>
                <a:cs typeface="Arial" panose="020B0604020202020204" pitchFamily="34" charset="0"/>
              </a:rPr>
              <a:t>32%</a:t>
            </a:r>
            <a:endParaRPr sz="1400" dirty="0">
              <a:solidFill>
                <a:srgbClr val="000000"/>
              </a:solidFill>
              <a:cs typeface="Arial" panose="020B0604020202020204" pitchFamily="34" charset="0"/>
            </a:endParaRPr>
          </a:p>
        </p:txBody>
      </p:sp>
      <p:sp>
        <p:nvSpPr>
          <p:cNvPr id="71" name="object 71"/>
          <p:cNvSpPr txBox="1"/>
          <p:nvPr/>
        </p:nvSpPr>
        <p:spPr>
          <a:xfrm>
            <a:off x="3761529" y="5117886"/>
            <a:ext cx="806263" cy="215444"/>
          </a:xfrm>
          <a:prstGeom prst="rect">
            <a:avLst/>
          </a:prstGeom>
          <a:solidFill>
            <a:srgbClr val="808080"/>
          </a:solidFill>
        </p:spPr>
        <p:txBody>
          <a:bodyPr vert="horz" wrap="square" lIns="0" tIns="0" rIns="0" bIns="0" rtlCol="0">
            <a:spAutoFit/>
          </a:bodyPr>
          <a:lstStyle/>
          <a:p>
            <a:pPr marL="54351"/>
            <a:r>
              <a:rPr sz="1400" b="1" dirty="0">
                <a:solidFill>
                  <a:srgbClr val="FFFFFF"/>
                </a:solidFill>
                <a:cs typeface="Arial" panose="020B0604020202020204" pitchFamily="34" charset="0"/>
              </a:rPr>
              <a:t>17%</a:t>
            </a:r>
            <a:endParaRPr sz="1400" dirty="0">
              <a:solidFill>
                <a:srgbClr val="000000"/>
              </a:solidFill>
              <a:cs typeface="Arial" panose="020B0604020202020204" pitchFamily="34" charset="0"/>
            </a:endParaRPr>
          </a:p>
        </p:txBody>
      </p:sp>
      <p:sp>
        <p:nvSpPr>
          <p:cNvPr id="72" name="object 72"/>
          <p:cNvSpPr txBox="1"/>
          <p:nvPr/>
        </p:nvSpPr>
        <p:spPr>
          <a:xfrm>
            <a:off x="3342989" y="5434327"/>
            <a:ext cx="1224803" cy="215444"/>
          </a:xfrm>
          <a:prstGeom prst="rect">
            <a:avLst/>
          </a:prstGeom>
          <a:solidFill>
            <a:srgbClr val="808080"/>
          </a:solidFill>
        </p:spPr>
        <p:txBody>
          <a:bodyPr vert="horz" wrap="square" lIns="0" tIns="0" rIns="0" bIns="0" rtlCol="0">
            <a:spAutoFit/>
          </a:bodyPr>
          <a:lstStyle/>
          <a:p>
            <a:pPr marL="49309"/>
            <a:r>
              <a:rPr sz="1400" b="1" dirty="0">
                <a:solidFill>
                  <a:srgbClr val="FFFFFF"/>
                </a:solidFill>
                <a:cs typeface="Arial" panose="020B0604020202020204" pitchFamily="34" charset="0"/>
              </a:rPr>
              <a:t>28%</a:t>
            </a:r>
            <a:endParaRPr sz="1400" dirty="0">
              <a:solidFill>
                <a:srgbClr val="000000"/>
              </a:solidFill>
              <a:cs typeface="Arial" panose="020B0604020202020204" pitchFamily="34" charset="0"/>
            </a:endParaRPr>
          </a:p>
        </p:txBody>
      </p:sp>
      <p:sp>
        <p:nvSpPr>
          <p:cNvPr id="73" name="object 73"/>
          <p:cNvSpPr txBox="1"/>
          <p:nvPr/>
        </p:nvSpPr>
        <p:spPr>
          <a:xfrm>
            <a:off x="3071807" y="5750768"/>
            <a:ext cx="1495985" cy="215444"/>
          </a:xfrm>
          <a:prstGeom prst="rect">
            <a:avLst/>
          </a:prstGeom>
          <a:solidFill>
            <a:srgbClr val="808080"/>
          </a:solidFill>
        </p:spPr>
        <p:txBody>
          <a:bodyPr vert="horz" wrap="square" lIns="0" tIns="0" rIns="0" bIns="0" rtlCol="0">
            <a:spAutoFit/>
          </a:bodyPr>
          <a:lstStyle/>
          <a:p>
            <a:pPr marL="54912"/>
            <a:r>
              <a:rPr sz="1400" b="1" dirty="0">
                <a:solidFill>
                  <a:srgbClr val="FFFFFF"/>
                </a:solidFill>
                <a:cs typeface="Arial" panose="020B0604020202020204" pitchFamily="34" charset="0"/>
              </a:rPr>
              <a:t>31%</a:t>
            </a:r>
            <a:endParaRPr sz="1400" dirty="0">
              <a:solidFill>
                <a:srgbClr val="000000"/>
              </a:solidFill>
              <a:cs typeface="Arial" panose="020B0604020202020204" pitchFamily="34" charset="0"/>
            </a:endParaRPr>
          </a:p>
        </p:txBody>
      </p:sp>
      <p:sp>
        <p:nvSpPr>
          <p:cNvPr id="86" name="object 69"/>
          <p:cNvSpPr txBox="1"/>
          <p:nvPr/>
        </p:nvSpPr>
        <p:spPr>
          <a:xfrm>
            <a:off x="460723" y="1414628"/>
            <a:ext cx="4114507" cy="430887"/>
          </a:xfrm>
          <a:prstGeom prst="rect">
            <a:avLst/>
          </a:prstGeom>
        </p:spPr>
        <p:txBody>
          <a:bodyPr vert="horz" wrap="square" lIns="0" tIns="0" rIns="0" bIns="0" rtlCol="0">
            <a:spAutoFit/>
          </a:bodyPr>
          <a:lstStyle/>
          <a:p>
            <a:r>
              <a:rPr lang="en-IN" sz="1400" dirty="0">
                <a:solidFill>
                  <a:srgbClr val="646464"/>
                </a:solidFill>
                <a:cs typeface="Arial" panose="020B0604020202020204" pitchFamily="34" charset="0"/>
              </a:rPr>
              <a:t>Branch banking vs. online banking in Europe and the United States</a:t>
            </a:r>
          </a:p>
        </p:txBody>
      </p:sp>
      <p:sp>
        <p:nvSpPr>
          <p:cNvPr id="88" name="object 48"/>
          <p:cNvSpPr txBox="1"/>
          <p:nvPr/>
        </p:nvSpPr>
        <p:spPr>
          <a:xfrm>
            <a:off x="3042441" y="3457566"/>
            <a:ext cx="177887" cy="88358"/>
          </a:xfrm>
          <a:prstGeom prst="rect">
            <a:avLst/>
          </a:prstGeom>
        </p:spPr>
        <p:txBody>
          <a:bodyPr vert="horz" wrap="square" lIns="0" tIns="0" rIns="0" bIns="0" rtlCol="0">
            <a:spAutoFit/>
          </a:bodyPr>
          <a:lstStyle/>
          <a:p>
            <a:pPr marL="11206"/>
            <a:r>
              <a:rPr sz="574" b="1" dirty="0">
                <a:solidFill>
                  <a:srgbClr val="646464"/>
                </a:solidFill>
                <a:cs typeface="Arial" panose="020B0604020202020204" pitchFamily="34" charset="0"/>
              </a:rPr>
              <a:t>2011</a:t>
            </a:r>
            <a:endParaRPr sz="574" dirty="0">
              <a:solidFill>
                <a:srgbClr val="646464"/>
              </a:solidFill>
              <a:cs typeface="Arial" panose="020B0604020202020204" pitchFamily="34" charset="0"/>
            </a:endParaRPr>
          </a:p>
        </p:txBody>
      </p:sp>
      <p:sp>
        <p:nvSpPr>
          <p:cNvPr id="89" name="object 53"/>
          <p:cNvSpPr txBox="1"/>
          <p:nvPr/>
        </p:nvSpPr>
        <p:spPr>
          <a:xfrm>
            <a:off x="3599141" y="3541517"/>
            <a:ext cx="279842" cy="107722"/>
          </a:xfrm>
          <a:prstGeom prst="rect">
            <a:avLst/>
          </a:prstGeom>
        </p:spPr>
        <p:txBody>
          <a:bodyPr vert="horz" wrap="square" lIns="0" tIns="0" rIns="0" bIns="0" rtlCol="0">
            <a:spAutoFit/>
          </a:bodyPr>
          <a:lstStyle/>
          <a:p>
            <a:pPr marL="11206"/>
            <a:r>
              <a:rPr lang="en-US" sz="700" b="1" dirty="0" smtClean="0">
                <a:solidFill>
                  <a:srgbClr val="646464"/>
                </a:solidFill>
                <a:cs typeface="Arial" panose="020B0604020202020204" pitchFamily="34" charset="0"/>
              </a:rPr>
              <a:t>72</a:t>
            </a:r>
            <a:r>
              <a:rPr sz="700" b="1" dirty="0" smtClean="0">
                <a:solidFill>
                  <a:srgbClr val="646464"/>
                </a:solidFill>
                <a:cs typeface="Arial" panose="020B0604020202020204" pitchFamily="34" charset="0"/>
              </a:rPr>
              <a:t>%</a:t>
            </a:r>
            <a:endParaRPr sz="700" dirty="0">
              <a:solidFill>
                <a:srgbClr val="646464"/>
              </a:solidFill>
              <a:cs typeface="Arial" panose="020B0604020202020204" pitchFamily="34" charset="0"/>
            </a:endParaRPr>
          </a:p>
        </p:txBody>
      </p:sp>
      <p:sp>
        <p:nvSpPr>
          <p:cNvPr id="92" name="object 8"/>
          <p:cNvSpPr/>
          <p:nvPr/>
        </p:nvSpPr>
        <p:spPr>
          <a:xfrm>
            <a:off x="1168598" y="3604502"/>
            <a:ext cx="545650" cy="23494"/>
          </a:xfrm>
          <a:custGeom>
            <a:avLst/>
            <a:gdLst/>
            <a:ahLst/>
            <a:cxnLst/>
            <a:rect l="l" t="t" r="r" b="b"/>
            <a:pathLst>
              <a:path w="722630" h="31114">
                <a:moveTo>
                  <a:pt x="715619" y="0"/>
                </a:moveTo>
                <a:lnTo>
                  <a:pt x="6934" y="0"/>
                </a:lnTo>
                <a:lnTo>
                  <a:pt x="0" y="6946"/>
                </a:lnTo>
                <a:lnTo>
                  <a:pt x="0" y="24079"/>
                </a:lnTo>
                <a:lnTo>
                  <a:pt x="6934" y="31026"/>
                </a:lnTo>
                <a:lnTo>
                  <a:pt x="715619" y="31026"/>
                </a:lnTo>
                <a:lnTo>
                  <a:pt x="722566" y="24079"/>
                </a:lnTo>
                <a:lnTo>
                  <a:pt x="722566" y="6946"/>
                </a:lnTo>
                <a:lnTo>
                  <a:pt x="715619" y="0"/>
                </a:lnTo>
                <a:close/>
              </a:path>
            </a:pathLst>
          </a:custGeom>
          <a:solidFill>
            <a:srgbClr val="C0C0C0"/>
          </a:solidFill>
        </p:spPr>
        <p:txBody>
          <a:bodyPr wrap="square" lIns="0" tIns="0" rIns="0" bIns="0" rtlCol="0"/>
          <a:lstStyle/>
          <a:p>
            <a:endParaRPr sz="1425" dirty="0">
              <a:solidFill>
                <a:srgbClr val="000000"/>
              </a:solidFill>
            </a:endParaRPr>
          </a:p>
        </p:txBody>
      </p:sp>
      <p:sp>
        <p:nvSpPr>
          <p:cNvPr id="93" name="object 9"/>
          <p:cNvSpPr/>
          <p:nvPr/>
        </p:nvSpPr>
        <p:spPr>
          <a:xfrm>
            <a:off x="1195197" y="3326499"/>
            <a:ext cx="492427" cy="246453"/>
          </a:xfrm>
          <a:custGeom>
            <a:avLst/>
            <a:gdLst/>
            <a:ahLst/>
            <a:cxnLst/>
            <a:rect l="l" t="t" r="r" b="b"/>
            <a:pathLst>
              <a:path w="652144" h="326389">
                <a:moveTo>
                  <a:pt x="645172" y="294766"/>
                </a:moveTo>
                <a:lnTo>
                  <a:pt x="6921" y="294766"/>
                </a:lnTo>
                <a:lnTo>
                  <a:pt x="0" y="301713"/>
                </a:lnTo>
                <a:lnTo>
                  <a:pt x="0" y="318846"/>
                </a:lnTo>
                <a:lnTo>
                  <a:pt x="6921" y="325793"/>
                </a:lnTo>
                <a:lnTo>
                  <a:pt x="645172" y="325793"/>
                </a:lnTo>
                <a:lnTo>
                  <a:pt x="652119" y="318846"/>
                </a:lnTo>
                <a:lnTo>
                  <a:pt x="652119" y="301713"/>
                </a:lnTo>
                <a:lnTo>
                  <a:pt x="645172" y="294766"/>
                </a:lnTo>
                <a:close/>
              </a:path>
              <a:path w="652144" h="326389">
                <a:moveTo>
                  <a:pt x="192760" y="264782"/>
                </a:moveTo>
                <a:lnTo>
                  <a:pt x="52108" y="264782"/>
                </a:lnTo>
                <a:lnTo>
                  <a:pt x="45161" y="271729"/>
                </a:lnTo>
                <a:lnTo>
                  <a:pt x="45161" y="286905"/>
                </a:lnTo>
                <a:lnTo>
                  <a:pt x="49301" y="292531"/>
                </a:lnTo>
                <a:lnTo>
                  <a:pt x="55143" y="294766"/>
                </a:lnTo>
                <a:lnTo>
                  <a:pt x="189763" y="294766"/>
                </a:lnTo>
                <a:lnTo>
                  <a:pt x="195580" y="292531"/>
                </a:lnTo>
                <a:lnTo>
                  <a:pt x="199707" y="286905"/>
                </a:lnTo>
                <a:lnTo>
                  <a:pt x="199707" y="271729"/>
                </a:lnTo>
                <a:lnTo>
                  <a:pt x="192760" y="264782"/>
                </a:lnTo>
                <a:close/>
              </a:path>
              <a:path w="652144" h="326389">
                <a:moveTo>
                  <a:pt x="396354" y="264782"/>
                </a:moveTo>
                <a:lnTo>
                  <a:pt x="255727" y="264782"/>
                </a:lnTo>
                <a:lnTo>
                  <a:pt x="248780" y="271729"/>
                </a:lnTo>
                <a:lnTo>
                  <a:pt x="248780" y="286905"/>
                </a:lnTo>
                <a:lnTo>
                  <a:pt x="252920" y="292531"/>
                </a:lnTo>
                <a:lnTo>
                  <a:pt x="258762" y="294766"/>
                </a:lnTo>
                <a:lnTo>
                  <a:pt x="393331" y="294766"/>
                </a:lnTo>
                <a:lnTo>
                  <a:pt x="399173" y="292531"/>
                </a:lnTo>
                <a:lnTo>
                  <a:pt x="403313" y="286905"/>
                </a:lnTo>
                <a:lnTo>
                  <a:pt x="403313" y="271729"/>
                </a:lnTo>
                <a:lnTo>
                  <a:pt x="396354" y="264782"/>
                </a:lnTo>
                <a:close/>
              </a:path>
              <a:path w="652144" h="326389">
                <a:moveTo>
                  <a:pt x="599973" y="264769"/>
                </a:moveTo>
                <a:lnTo>
                  <a:pt x="459320" y="264782"/>
                </a:lnTo>
                <a:lnTo>
                  <a:pt x="452361" y="271729"/>
                </a:lnTo>
                <a:lnTo>
                  <a:pt x="452361" y="286905"/>
                </a:lnTo>
                <a:lnTo>
                  <a:pt x="456514" y="292531"/>
                </a:lnTo>
                <a:lnTo>
                  <a:pt x="462343" y="294766"/>
                </a:lnTo>
                <a:lnTo>
                  <a:pt x="596938" y="294766"/>
                </a:lnTo>
                <a:lnTo>
                  <a:pt x="602767" y="292531"/>
                </a:lnTo>
                <a:lnTo>
                  <a:pt x="606933" y="286905"/>
                </a:lnTo>
                <a:lnTo>
                  <a:pt x="606933" y="271729"/>
                </a:lnTo>
                <a:lnTo>
                  <a:pt x="599973" y="264769"/>
                </a:lnTo>
                <a:close/>
              </a:path>
              <a:path w="652144" h="326389">
                <a:moveTo>
                  <a:pt x="179552" y="31026"/>
                </a:moveTo>
                <a:lnTo>
                  <a:pt x="65354" y="31026"/>
                </a:lnTo>
                <a:lnTo>
                  <a:pt x="65354" y="264782"/>
                </a:lnTo>
                <a:lnTo>
                  <a:pt x="179552" y="264782"/>
                </a:lnTo>
                <a:lnTo>
                  <a:pt x="179552" y="31026"/>
                </a:lnTo>
                <a:close/>
              </a:path>
              <a:path w="652144" h="326389">
                <a:moveTo>
                  <a:pt x="383159" y="31026"/>
                </a:moveTo>
                <a:lnTo>
                  <a:pt x="268947" y="31026"/>
                </a:lnTo>
                <a:lnTo>
                  <a:pt x="268947" y="264782"/>
                </a:lnTo>
                <a:lnTo>
                  <a:pt x="383159" y="264782"/>
                </a:lnTo>
                <a:lnTo>
                  <a:pt x="383159" y="31026"/>
                </a:lnTo>
                <a:close/>
              </a:path>
              <a:path w="652144" h="326389">
                <a:moveTo>
                  <a:pt x="586765" y="31026"/>
                </a:moveTo>
                <a:lnTo>
                  <a:pt x="472541" y="31026"/>
                </a:lnTo>
                <a:lnTo>
                  <a:pt x="472541" y="264769"/>
                </a:lnTo>
                <a:lnTo>
                  <a:pt x="586765" y="264769"/>
                </a:lnTo>
                <a:lnTo>
                  <a:pt x="586765" y="31026"/>
                </a:lnTo>
                <a:close/>
              </a:path>
              <a:path w="652144" h="326389">
                <a:moveTo>
                  <a:pt x="192760" y="0"/>
                </a:moveTo>
                <a:lnTo>
                  <a:pt x="52108" y="0"/>
                </a:lnTo>
                <a:lnTo>
                  <a:pt x="45161" y="6946"/>
                </a:lnTo>
                <a:lnTo>
                  <a:pt x="45161" y="24079"/>
                </a:lnTo>
                <a:lnTo>
                  <a:pt x="52108" y="31026"/>
                </a:lnTo>
                <a:lnTo>
                  <a:pt x="192760" y="31026"/>
                </a:lnTo>
                <a:lnTo>
                  <a:pt x="199707" y="24079"/>
                </a:lnTo>
                <a:lnTo>
                  <a:pt x="199707" y="6946"/>
                </a:lnTo>
                <a:lnTo>
                  <a:pt x="192760" y="0"/>
                </a:lnTo>
                <a:close/>
              </a:path>
              <a:path w="652144" h="326389">
                <a:moveTo>
                  <a:pt x="396354" y="0"/>
                </a:moveTo>
                <a:lnTo>
                  <a:pt x="255727" y="0"/>
                </a:lnTo>
                <a:lnTo>
                  <a:pt x="248780" y="6946"/>
                </a:lnTo>
                <a:lnTo>
                  <a:pt x="248780" y="24079"/>
                </a:lnTo>
                <a:lnTo>
                  <a:pt x="255727" y="31026"/>
                </a:lnTo>
                <a:lnTo>
                  <a:pt x="396354" y="31026"/>
                </a:lnTo>
                <a:lnTo>
                  <a:pt x="403313" y="24079"/>
                </a:lnTo>
                <a:lnTo>
                  <a:pt x="403313" y="6946"/>
                </a:lnTo>
                <a:lnTo>
                  <a:pt x="396354" y="0"/>
                </a:lnTo>
                <a:close/>
              </a:path>
              <a:path w="652144" h="326389">
                <a:moveTo>
                  <a:pt x="599973" y="0"/>
                </a:moveTo>
                <a:lnTo>
                  <a:pt x="459333" y="0"/>
                </a:lnTo>
                <a:lnTo>
                  <a:pt x="452361" y="6946"/>
                </a:lnTo>
                <a:lnTo>
                  <a:pt x="452361" y="24079"/>
                </a:lnTo>
                <a:lnTo>
                  <a:pt x="459333" y="31026"/>
                </a:lnTo>
                <a:lnTo>
                  <a:pt x="599973" y="31026"/>
                </a:lnTo>
                <a:lnTo>
                  <a:pt x="606933" y="24079"/>
                </a:lnTo>
                <a:lnTo>
                  <a:pt x="606933" y="6946"/>
                </a:lnTo>
                <a:lnTo>
                  <a:pt x="599973" y="0"/>
                </a:lnTo>
                <a:close/>
              </a:path>
            </a:pathLst>
          </a:custGeom>
          <a:solidFill>
            <a:srgbClr val="C0C0C0"/>
          </a:solidFill>
        </p:spPr>
        <p:txBody>
          <a:bodyPr wrap="square" lIns="0" tIns="0" rIns="0" bIns="0" rtlCol="0"/>
          <a:lstStyle/>
          <a:p>
            <a:endParaRPr sz="1425" dirty="0">
              <a:solidFill>
                <a:srgbClr val="000000"/>
              </a:solidFill>
            </a:endParaRPr>
          </a:p>
        </p:txBody>
      </p:sp>
      <p:sp>
        <p:nvSpPr>
          <p:cNvPr id="94" name="object 10"/>
          <p:cNvSpPr/>
          <p:nvPr/>
        </p:nvSpPr>
        <p:spPr>
          <a:xfrm>
            <a:off x="1179717" y="3156526"/>
            <a:ext cx="522635" cy="137611"/>
          </a:xfrm>
          <a:custGeom>
            <a:avLst/>
            <a:gdLst/>
            <a:ahLst/>
            <a:cxnLst/>
            <a:rect l="l" t="t" r="r" b="b"/>
            <a:pathLst>
              <a:path w="692150" h="182244">
                <a:moveTo>
                  <a:pt x="349612" y="0"/>
                </a:moveTo>
                <a:lnTo>
                  <a:pt x="343503" y="0"/>
                </a:lnTo>
                <a:lnTo>
                  <a:pt x="13151" y="140284"/>
                </a:lnTo>
                <a:lnTo>
                  <a:pt x="3514" y="148375"/>
                </a:lnTo>
                <a:lnTo>
                  <a:pt x="0" y="160305"/>
                </a:lnTo>
                <a:lnTo>
                  <a:pt x="6061" y="174466"/>
                </a:lnTo>
                <a:lnTo>
                  <a:pt x="16599" y="181236"/>
                </a:lnTo>
                <a:lnTo>
                  <a:pt x="671481" y="181851"/>
                </a:lnTo>
                <a:lnTo>
                  <a:pt x="684315" y="177607"/>
                </a:lnTo>
                <a:lnTo>
                  <a:pt x="692129" y="166659"/>
                </a:lnTo>
                <a:lnTo>
                  <a:pt x="691663" y="153216"/>
                </a:lnTo>
                <a:lnTo>
                  <a:pt x="684989" y="143330"/>
                </a:lnTo>
                <a:lnTo>
                  <a:pt x="679926" y="140284"/>
                </a:lnTo>
                <a:lnTo>
                  <a:pt x="349612" y="0"/>
                </a:lnTo>
                <a:close/>
              </a:path>
            </a:pathLst>
          </a:custGeom>
          <a:solidFill>
            <a:srgbClr val="C0C0C0"/>
          </a:solidFill>
        </p:spPr>
        <p:txBody>
          <a:bodyPr wrap="square" lIns="0" tIns="0" rIns="0" bIns="0" rtlCol="0"/>
          <a:lstStyle/>
          <a:p>
            <a:endParaRPr sz="1425" dirty="0">
              <a:solidFill>
                <a:srgbClr val="000000"/>
              </a:solidFill>
            </a:endParaRPr>
          </a:p>
        </p:txBody>
      </p:sp>
      <p:sp>
        <p:nvSpPr>
          <p:cNvPr id="95" name="object 13"/>
          <p:cNvSpPr txBox="1"/>
          <p:nvPr/>
        </p:nvSpPr>
        <p:spPr>
          <a:xfrm>
            <a:off x="1153955" y="3631575"/>
            <a:ext cx="568807" cy="373500"/>
          </a:xfrm>
          <a:prstGeom prst="rect">
            <a:avLst/>
          </a:prstGeom>
        </p:spPr>
        <p:txBody>
          <a:bodyPr vert="horz" wrap="square" lIns="0" tIns="0" rIns="0" bIns="0" rtlCol="0">
            <a:spAutoFit/>
          </a:bodyPr>
          <a:lstStyle/>
          <a:p>
            <a:pPr marL="11206" algn="ctr"/>
            <a:r>
              <a:rPr lang="en-US" sz="2400" b="1" dirty="0" smtClean="0">
                <a:solidFill>
                  <a:srgbClr val="808285"/>
                </a:solidFill>
                <a:cs typeface="Arial" panose="020B0604020202020204" pitchFamily="34" charset="0"/>
              </a:rPr>
              <a:t>83</a:t>
            </a:r>
            <a:endParaRPr sz="2400" dirty="0">
              <a:solidFill>
                <a:srgbClr val="000000"/>
              </a:solidFill>
              <a:cs typeface="Arial" panose="020B0604020202020204" pitchFamily="34" charset="0"/>
            </a:endParaRPr>
          </a:p>
        </p:txBody>
      </p:sp>
      <p:sp>
        <p:nvSpPr>
          <p:cNvPr id="96" name="object 14"/>
          <p:cNvSpPr txBox="1"/>
          <p:nvPr/>
        </p:nvSpPr>
        <p:spPr>
          <a:xfrm>
            <a:off x="1911970" y="3693151"/>
            <a:ext cx="455065" cy="276999"/>
          </a:xfrm>
          <a:prstGeom prst="rect">
            <a:avLst/>
          </a:prstGeom>
        </p:spPr>
        <p:txBody>
          <a:bodyPr vert="horz" wrap="square" lIns="0" tIns="0" rIns="0" bIns="0" rtlCol="0">
            <a:spAutoFit/>
          </a:bodyPr>
          <a:lstStyle/>
          <a:p>
            <a:pPr marL="11206" algn="ctr"/>
            <a:r>
              <a:rPr lang="en-US" sz="1800" b="1" dirty="0" smtClean="0">
                <a:solidFill>
                  <a:srgbClr val="808285"/>
                </a:solidFill>
                <a:cs typeface="Arial" panose="020B0604020202020204" pitchFamily="34" charset="0"/>
              </a:rPr>
              <a:t>82</a:t>
            </a:r>
            <a:endParaRPr sz="1800" dirty="0">
              <a:solidFill>
                <a:srgbClr val="000000"/>
              </a:solidFill>
              <a:cs typeface="Arial" panose="020B0604020202020204" pitchFamily="34" charset="0"/>
            </a:endParaRPr>
          </a:p>
        </p:txBody>
      </p:sp>
      <p:sp>
        <p:nvSpPr>
          <p:cNvPr id="97" name="object 15"/>
          <p:cNvSpPr txBox="1"/>
          <p:nvPr/>
        </p:nvSpPr>
        <p:spPr>
          <a:xfrm>
            <a:off x="1312142" y="3180385"/>
            <a:ext cx="281770" cy="128946"/>
          </a:xfrm>
          <a:prstGeom prst="rect">
            <a:avLst/>
          </a:prstGeom>
        </p:spPr>
        <p:txBody>
          <a:bodyPr vert="horz" wrap="square" lIns="0" tIns="0" rIns="0" bIns="0" rtlCol="0">
            <a:spAutoFit/>
          </a:bodyPr>
          <a:lstStyle/>
          <a:p>
            <a:pPr marL="11206"/>
            <a:r>
              <a:rPr sz="838" b="1" dirty="0">
                <a:solidFill>
                  <a:srgbClr val="FFFFFF"/>
                </a:solidFill>
                <a:cs typeface="Arial" panose="020B0604020202020204" pitchFamily="34" charset="0"/>
              </a:rPr>
              <a:t>2011</a:t>
            </a:r>
            <a:endParaRPr sz="838" dirty="0">
              <a:solidFill>
                <a:srgbClr val="000000"/>
              </a:solidFill>
              <a:cs typeface="Arial" panose="020B0604020202020204" pitchFamily="34" charset="0"/>
            </a:endParaRPr>
          </a:p>
        </p:txBody>
      </p:sp>
      <p:sp>
        <p:nvSpPr>
          <p:cNvPr id="98" name="object 16"/>
          <p:cNvSpPr/>
          <p:nvPr/>
        </p:nvSpPr>
        <p:spPr>
          <a:xfrm>
            <a:off x="1927432" y="3690398"/>
            <a:ext cx="442082" cy="0"/>
          </a:xfrm>
          <a:custGeom>
            <a:avLst/>
            <a:gdLst/>
            <a:ahLst/>
            <a:cxnLst/>
            <a:rect l="l" t="t" r="r" b="b"/>
            <a:pathLst>
              <a:path w="585470">
                <a:moveTo>
                  <a:pt x="0" y="0"/>
                </a:moveTo>
                <a:lnTo>
                  <a:pt x="585127" y="0"/>
                </a:lnTo>
              </a:path>
            </a:pathLst>
          </a:custGeom>
          <a:ln w="26403">
            <a:solidFill>
              <a:srgbClr val="C7C8CA"/>
            </a:solidFill>
          </a:ln>
        </p:spPr>
        <p:txBody>
          <a:bodyPr wrap="square" lIns="0" tIns="0" rIns="0" bIns="0" rtlCol="0"/>
          <a:lstStyle/>
          <a:p>
            <a:endParaRPr sz="1425" dirty="0">
              <a:solidFill>
                <a:srgbClr val="000000"/>
              </a:solidFill>
            </a:endParaRPr>
          </a:p>
        </p:txBody>
      </p:sp>
      <p:sp>
        <p:nvSpPr>
          <p:cNvPr id="99" name="object 17"/>
          <p:cNvSpPr/>
          <p:nvPr/>
        </p:nvSpPr>
        <p:spPr>
          <a:xfrm>
            <a:off x="1948969" y="3455795"/>
            <a:ext cx="398929" cy="199464"/>
          </a:xfrm>
          <a:custGeom>
            <a:avLst/>
            <a:gdLst/>
            <a:ahLst/>
            <a:cxnLst/>
            <a:rect l="l" t="t" r="r" b="b"/>
            <a:pathLst>
              <a:path w="528320" h="264160">
                <a:moveTo>
                  <a:pt x="522452" y="238696"/>
                </a:moveTo>
                <a:lnTo>
                  <a:pt x="5613" y="238696"/>
                </a:lnTo>
                <a:lnTo>
                  <a:pt x="0" y="244322"/>
                </a:lnTo>
                <a:lnTo>
                  <a:pt x="0" y="258203"/>
                </a:lnTo>
                <a:lnTo>
                  <a:pt x="5613" y="263829"/>
                </a:lnTo>
                <a:lnTo>
                  <a:pt x="522452" y="263829"/>
                </a:lnTo>
                <a:lnTo>
                  <a:pt x="528091" y="258203"/>
                </a:lnTo>
                <a:lnTo>
                  <a:pt x="528091" y="244322"/>
                </a:lnTo>
                <a:lnTo>
                  <a:pt x="522452" y="238696"/>
                </a:lnTo>
                <a:close/>
              </a:path>
              <a:path w="528320" h="264160">
                <a:moveTo>
                  <a:pt x="156095" y="214414"/>
                </a:moveTo>
                <a:lnTo>
                  <a:pt x="42202" y="214414"/>
                </a:lnTo>
                <a:lnTo>
                  <a:pt x="36575" y="220040"/>
                </a:lnTo>
                <a:lnTo>
                  <a:pt x="36575" y="232321"/>
                </a:lnTo>
                <a:lnTo>
                  <a:pt x="39928" y="236893"/>
                </a:lnTo>
                <a:lnTo>
                  <a:pt x="44653" y="238696"/>
                </a:lnTo>
                <a:lnTo>
                  <a:pt x="153682" y="238696"/>
                </a:lnTo>
                <a:lnTo>
                  <a:pt x="158381" y="236893"/>
                </a:lnTo>
                <a:lnTo>
                  <a:pt x="161721" y="232321"/>
                </a:lnTo>
                <a:lnTo>
                  <a:pt x="161721" y="220040"/>
                </a:lnTo>
                <a:lnTo>
                  <a:pt x="156095" y="214414"/>
                </a:lnTo>
                <a:close/>
              </a:path>
              <a:path w="528320" h="264160">
                <a:moveTo>
                  <a:pt x="320967" y="214414"/>
                </a:moveTo>
                <a:lnTo>
                  <a:pt x="207086" y="214414"/>
                </a:lnTo>
                <a:lnTo>
                  <a:pt x="201460" y="220040"/>
                </a:lnTo>
                <a:lnTo>
                  <a:pt x="201460" y="232321"/>
                </a:lnTo>
                <a:lnTo>
                  <a:pt x="204825" y="236893"/>
                </a:lnTo>
                <a:lnTo>
                  <a:pt x="209537" y="238696"/>
                </a:lnTo>
                <a:lnTo>
                  <a:pt x="318528" y="238696"/>
                </a:lnTo>
                <a:lnTo>
                  <a:pt x="323253" y="236893"/>
                </a:lnTo>
                <a:lnTo>
                  <a:pt x="326605" y="232321"/>
                </a:lnTo>
                <a:lnTo>
                  <a:pt x="326605" y="220040"/>
                </a:lnTo>
                <a:lnTo>
                  <a:pt x="320967" y="214414"/>
                </a:lnTo>
                <a:close/>
              </a:path>
              <a:path w="528320" h="264160">
                <a:moveTo>
                  <a:pt x="485851" y="214401"/>
                </a:moveTo>
                <a:lnTo>
                  <a:pt x="371957" y="214414"/>
                </a:lnTo>
                <a:lnTo>
                  <a:pt x="366331" y="220040"/>
                </a:lnTo>
                <a:lnTo>
                  <a:pt x="366331" y="232321"/>
                </a:lnTo>
                <a:lnTo>
                  <a:pt x="369684" y="236893"/>
                </a:lnTo>
                <a:lnTo>
                  <a:pt x="374408" y="238696"/>
                </a:lnTo>
                <a:lnTo>
                  <a:pt x="483400" y="238696"/>
                </a:lnTo>
                <a:lnTo>
                  <a:pt x="488111" y="236893"/>
                </a:lnTo>
                <a:lnTo>
                  <a:pt x="491489" y="232321"/>
                </a:lnTo>
                <a:lnTo>
                  <a:pt x="491489" y="220040"/>
                </a:lnTo>
                <a:lnTo>
                  <a:pt x="485851" y="214401"/>
                </a:lnTo>
                <a:close/>
              </a:path>
              <a:path w="528320" h="264160">
                <a:moveTo>
                  <a:pt x="145402" y="25120"/>
                </a:moveTo>
                <a:lnTo>
                  <a:pt x="52933" y="25120"/>
                </a:lnTo>
                <a:lnTo>
                  <a:pt x="52933" y="214414"/>
                </a:lnTo>
                <a:lnTo>
                  <a:pt x="145402" y="214414"/>
                </a:lnTo>
                <a:lnTo>
                  <a:pt x="145402" y="25120"/>
                </a:lnTo>
                <a:close/>
              </a:path>
              <a:path w="528320" h="264160">
                <a:moveTo>
                  <a:pt x="310286" y="25120"/>
                </a:moveTo>
                <a:lnTo>
                  <a:pt x="217804" y="25120"/>
                </a:lnTo>
                <a:lnTo>
                  <a:pt x="217804" y="214414"/>
                </a:lnTo>
                <a:lnTo>
                  <a:pt x="310286" y="214414"/>
                </a:lnTo>
                <a:lnTo>
                  <a:pt x="310286" y="25120"/>
                </a:lnTo>
                <a:close/>
              </a:path>
              <a:path w="528320" h="264160">
                <a:moveTo>
                  <a:pt x="475157" y="25120"/>
                </a:moveTo>
                <a:lnTo>
                  <a:pt x="382676" y="25120"/>
                </a:lnTo>
                <a:lnTo>
                  <a:pt x="382676" y="214401"/>
                </a:lnTo>
                <a:lnTo>
                  <a:pt x="475157" y="214401"/>
                </a:lnTo>
                <a:lnTo>
                  <a:pt x="475157" y="25120"/>
                </a:lnTo>
                <a:close/>
              </a:path>
              <a:path w="528320" h="264160">
                <a:moveTo>
                  <a:pt x="156095" y="0"/>
                </a:moveTo>
                <a:lnTo>
                  <a:pt x="42202" y="0"/>
                </a:lnTo>
                <a:lnTo>
                  <a:pt x="36575" y="5626"/>
                </a:lnTo>
                <a:lnTo>
                  <a:pt x="36575" y="19494"/>
                </a:lnTo>
                <a:lnTo>
                  <a:pt x="42202" y="25120"/>
                </a:lnTo>
                <a:lnTo>
                  <a:pt x="156095" y="25120"/>
                </a:lnTo>
                <a:lnTo>
                  <a:pt x="161721" y="19494"/>
                </a:lnTo>
                <a:lnTo>
                  <a:pt x="161721" y="5626"/>
                </a:lnTo>
                <a:lnTo>
                  <a:pt x="156095" y="0"/>
                </a:lnTo>
                <a:close/>
              </a:path>
              <a:path w="528320" h="264160">
                <a:moveTo>
                  <a:pt x="320967" y="0"/>
                </a:moveTo>
                <a:lnTo>
                  <a:pt x="207086" y="0"/>
                </a:lnTo>
                <a:lnTo>
                  <a:pt x="201460" y="5626"/>
                </a:lnTo>
                <a:lnTo>
                  <a:pt x="201460" y="19494"/>
                </a:lnTo>
                <a:lnTo>
                  <a:pt x="207086" y="25120"/>
                </a:lnTo>
                <a:lnTo>
                  <a:pt x="320967" y="25120"/>
                </a:lnTo>
                <a:lnTo>
                  <a:pt x="326605" y="19494"/>
                </a:lnTo>
                <a:lnTo>
                  <a:pt x="326605" y="5626"/>
                </a:lnTo>
                <a:lnTo>
                  <a:pt x="320967" y="0"/>
                </a:lnTo>
                <a:close/>
              </a:path>
              <a:path w="528320" h="264160">
                <a:moveTo>
                  <a:pt x="485851" y="0"/>
                </a:moveTo>
                <a:lnTo>
                  <a:pt x="371970" y="0"/>
                </a:lnTo>
                <a:lnTo>
                  <a:pt x="366331" y="5626"/>
                </a:lnTo>
                <a:lnTo>
                  <a:pt x="366331" y="19494"/>
                </a:lnTo>
                <a:lnTo>
                  <a:pt x="371970" y="25120"/>
                </a:lnTo>
                <a:lnTo>
                  <a:pt x="485851" y="25120"/>
                </a:lnTo>
                <a:lnTo>
                  <a:pt x="491489" y="19494"/>
                </a:lnTo>
                <a:lnTo>
                  <a:pt x="491489" y="5626"/>
                </a:lnTo>
                <a:lnTo>
                  <a:pt x="485851" y="0"/>
                </a:lnTo>
                <a:close/>
              </a:path>
            </a:pathLst>
          </a:custGeom>
          <a:solidFill>
            <a:srgbClr val="C0C0C0"/>
          </a:solidFill>
        </p:spPr>
        <p:txBody>
          <a:bodyPr wrap="square" lIns="0" tIns="0" rIns="0" bIns="0" rtlCol="0"/>
          <a:lstStyle/>
          <a:p>
            <a:endParaRPr sz="1425" dirty="0">
              <a:solidFill>
                <a:srgbClr val="000000"/>
              </a:solidFill>
            </a:endParaRPr>
          </a:p>
        </p:txBody>
      </p:sp>
      <p:sp>
        <p:nvSpPr>
          <p:cNvPr id="100" name="object 18"/>
          <p:cNvSpPr/>
          <p:nvPr/>
        </p:nvSpPr>
        <p:spPr>
          <a:xfrm>
            <a:off x="1935434" y="3318150"/>
            <a:ext cx="426258" cy="111239"/>
          </a:xfrm>
          <a:custGeom>
            <a:avLst/>
            <a:gdLst/>
            <a:ahLst/>
            <a:cxnLst/>
            <a:rect l="l" t="t" r="r" b="b"/>
            <a:pathLst>
              <a:path w="564514" h="147319">
                <a:moveTo>
                  <a:pt x="284441" y="0"/>
                </a:moveTo>
                <a:lnTo>
                  <a:pt x="279501" y="0"/>
                </a:lnTo>
                <a:lnTo>
                  <a:pt x="4343" y="116852"/>
                </a:lnTo>
                <a:lnTo>
                  <a:pt x="0" y="125094"/>
                </a:lnTo>
                <a:lnTo>
                  <a:pt x="1701" y="133248"/>
                </a:lnTo>
                <a:lnTo>
                  <a:pt x="3340" y="141376"/>
                </a:lnTo>
                <a:lnTo>
                  <a:pt x="10541" y="147269"/>
                </a:lnTo>
                <a:lnTo>
                  <a:pt x="553364" y="147269"/>
                </a:lnTo>
                <a:lnTo>
                  <a:pt x="560603" y="141376"/>
                </a:lnTo>
                <a:lnTo>
                  <a:pt x="563918" y="125094"/>
                </a:lnTo>
                <a:lnTo>
                  <a:pt x="559574" y="116852"/>
                </a:lnTo>
                <a:lnTo>
                  <a:pt x="284441" y="0"/>
                </a:lnTo>
                <a:close/>
              </a:path>
            </a:pathLst>
          </a:custGeom>
          <a:solidFill>
            <a:srgbClr val="C0C0C0"/>
          </a:solidFill>
        </p:spPr>
        <p:txBody>
          <a:bodyPr wrap="square" lIns="0" tIns="0" rIns="0" bIns="0" rtlCol="0"/>
          <a:lstStyle/>
          <a:p>
            <a:endParaRPr sz="1425" dirty="0">
              <a:solidFill>
                <a:srgbClr val="000000"/>
              </a:solidFill>
            </a:endParaRPr>
          </a:p>
        </p:txBody>
      </p:sp>
      <p:sp>
        <p:nvSpPr>
          <p:cNvPr id="101" name="object 19"/>
          <p:cNvSpPr txBox="1"/>
          <p:nvPr/>
        </p:nvSpPr>
        <p:spPr>
          <a:xfrm>
            <a:off x="2048584" y="3334587"/>
            <a:ext cx="199464" cy="87192"/>
          </a:xfrm>
          <a:prstGeom prst="rect">
            <a:avLst/>
          </a:prstGeom>
        </p:spPr>
        <p:txBody>
          <a:bodyPr vert="horz" wrap="square" lIns="0" tIns="0" rIns="0" bIns="0" rtlCol="0">
            <a:spAutoFit/>
          </a:bodyPr>
          <a:lstStyle/>
          <a:p>
            <a:pPr marL="11206"/>
            <a:r>
              <a:rPr sz="662" b="1" dirty="0">
                <a:solidFill>
                  <a:srgbClr val="FFFFFF"/>
                </a:solidFill>
                <a:cs typeface="Arial" panose="020B0604020202020204" pitchFamily="34" charset="0"/>
              </a:rPr>
              <a:t>2014</a:t>
            </a:r>
            <a:endParaRPr sz="662" dirty="0">
              <a:solidFill>
                <a:srgbClr val="000000"/>
              </a:solidFill>
              <a:cs typeface="Arial" panose="020B0604020202020204" pitchFamily="34" charset="0"/>
            </a:endParaRPr>
          </a:p>
        </p:txBody>
      </p:sp>
      <p:sp>
        <p:nvSpPr>
          <p:cNvPr id="102" name="object 73"/>
          <p:cNvSpPr txBox="1"/>
          <p:nvPr/>
        </p:nvSpPr>
        <p:spPr>
          <a:xfrm>
            <a:off x="439274" y="4037130"/>
            <a:ext cx="3023995" cy="123111"/>
          </a:xfrm>
          <a:prstGeom prst="rect">
            <a:avLst/>
          </a:prstGeom>
        </p:spPr>
        <p:txBody>
          <a:bodyPr vert="horz" wrap="square" lIns="0" tIns="0" rIns="0" bIns="0" rtlCol="0">
            <a:spAutoFit/>
          </a:bodyPr>
          <a:lstStyle/>
          <a:p>
            <a:pPr marL="11206"/>
            <a:r>
              <a:rPr lang="en-IN" sz="800" dirty="0">
                <a:solidFill>
                  <a:srgbClr val="646464"/>
                </a:solidFill>
                <a:cs typeface="Arial" panose="020B0604020202020204" pitchFamily="34" charset="0"/>
              </a:rPr>
              <a:t>Sources: FDIC, ECB, US Federal Reserve, Eurostat</a:t>
            </a:r>
          </a:p>
        </p:txBody>
      </p:sp>
      <p:sp>
        <p:nvSpPr>
          <p:cNvPr id="103" name="object 72"/>
          <p:cNvSpPr txBox="1"/>
          <p:nvPr/>
        </p:nvSpPr>
        <p:spPr>
          <a:xfrm>
            <a:off x="5148075" y="1413235"/>
            <a:ext cx="3546663" cy="3441968"/>
          </a:xfrm>
          <a:prstGeom prst="rect">
            <a:avLst/>
          </a:prstGeom>
        </p:spPr>
        <p:txBody>
          <a:bodyPr vert="horz" wrap="square" lIns="0" tIns="0" rIns="0" bIns="0" rtlCol="0">
            <a:spAutoFit/>
          </a:bodyPr>
          <a:lstStyle/>
          <a:p>
            <a:pPr marL="11206" marR="4483">
              <a:spcBef>
                <a:spcPts val="600"/>
              </a:spcBef>
            </a:pPr>
            <a:r>
              <a:rPr lang="en-IN" sz="1400" dirty="0">
                <a:solidFill>
                  <a:srgbClr val="646464"/>
                </a:solidFill>
                <a:cs typeface="Arial" panose="020B0604020202020204" pitchFamily="34" charset="0"/>
              </a:rPr>
              <a:t>Less scare-mongering, more strategizing</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Claims of the banking industry being run by robots in 10 years are overblown</a:t>
            </a:r>
          </a:p>
          <a:p>
            <a:pPr marL="274320" indent="-274320">
              <a:spcBef>
                <a:spcPts val="600"/>
              </a:spcBef>
              <a:spcAft>
                <a:spcPts val="1200"/>
              </a:spcAft>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But as robots develop </a:t>
            </a:r>
            <a:r>
              <a:rPr lang="en-IN" sz="1400" dirty="0" smtClean="0">
                <a:solidFill>
                  <a:srgbClr val="646464"/>
                </a:solidFill>
                <a:cs typeface="Arial" panose="020B0604020202020204" pitchFamily="34" charset="0"/>
              </a:rPr>
              <a:t>human-like</a:t>
            </a:r>
            <a:r>
              <a:rPr lang="en-IN" sz="1400" dirty="0">
                <a:solidFill>
                  <a:srgbClr val="646464"/>
                </a:solidFill>
                <a:cs typeface="Arial" panose="020B0604020202020204" pitchFamily="34" charset="0"/>
              </a:rPr>
              <a:t>, creative problem-solving capabilities, more complex tasks will be completed by technology alone</a:t>
            </a:r>
          </a:p>
          <a:p>
            <a:pPr marL="11206" marR="4483">
              <a:spcBef>
                <a:spcPts val="800"/>
              </a:spcBef>
            </a:pPr>
            <a:r>
              <a:rPr lang="en-IN" sz="1400" dirty="0">
                <a:solidFill>
                  <a:srgbClr val="646464"/>
                </a:solidFill>
                <a:cs typeface="Arial" panose="020B0604020202020204" pitchFamily="34" charset="0"/>
              </a:rPr>
              <a:t>To balance investments in technology and people, banks should look at three areas</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Where technology </a:t>
            </a:r>
            <a:r>
              <a:rPr lang="en-IN" sz="1400" dirty="0" smtClean="0">
                <a:solidFill>
                  <a:srgbClr val="646464"/>
                </a:solidFill>
                <a:cs typeface="Arial" panose="020B0604020202020204" pitchFamily="34" charset="0"/>
              </a:rPr>
              <a:t>will automate </a:t>
            </a:r>
            <a:r>
              <a:rPr lang="en-IN" sz="1400" dirty="0">
                <a:solidFill>
                  <a:srgbClr val="646464"/>
                </a:solidFill>
                <a:cs typeface="Arial" panose="020B0604020202020204" pitchFamily="34" charset="0"/>
              </a:rPr>
              <a:t>roles</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smtClean="0">
                <a:solidFill>
                  <a:srgbClr val="646464"/>
                </a:solidFill>
                <a:cs typeface="Arial" panose="020B0604020202020204" pitchFamily="34" charset="0"/>
              </a:rPr>
              <a:t>Where </a:t>
            </a:r>
            <a:r>
              <a:rPr lang="en-IN" sz="1400" dirty="0">
                <a:solidFill>
                  <a:srgbClr val="646464"/>
                </a:solidFill>
                <a:cs typeface="Arial" panose="020B0604020202020204" pitchFamily="34" charset="0"/>
              </a:rPr>
              <a:t>technology </a:t>
            </a:r>
            <a:r>
              <a:rPr lang="en-IN" sz="1400" dirty="0" smtClean="0">
                <a:solidFill>
                  <a:srgbClr val="646464"/>
                </a:solidFill>
                <a:cs typeface="Arial" panose="020B0604020202020204" pitchFamily="34" charset="0"/>
              </a:rPr>
              <a:t>will augment </a:t>
            </a:r>
            <a:r>
              <a:rPr lang="en-IN" sz="1400" dirty="0">
                <a:solidFill>
                  <a:srgbClr val="646464"/>
                </a:solidFill>
                <a:cs typeface="Arial" panose="020B0604020202020204" pitchFamily="34" charset="0"/>
              </a:rPr>
              <a:t>individuals</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smtClean="0">
                <a:solidFill>
                  <a:srgbClr val="646464"/>
                </a:solidFill>
                <a:cs typeface="Arial" panose="020B0604020202020204" pitchFamily="34" charset="0"/>
              </a:rPr>
              <a:t>Need </a:t>
            </a:r>
            <a:r>
              <a:rPr lang="en-IN" sz="1400" dirty="0">
                <a:solidFill>
                  <a:srgbClr val="646464"/>
                </a:solidFill>
                <a:cs typeface="Arial" panose="020B0604020202020204" pitchFamily="34" charset="0"/>
              </a:rPr>
              <a:t>for new roles </a:t>
            </a:r>
            <a:r>
              <a:rPr lang="en-IN" sz="1400" dirty="0" smtClean="0">
                <a:solidFill>
                  <a:srgbClr val="646464"/>
                </a:solidFill>
                <a:cs typeface="Arial" panose="020B0604020202020204" pitchFamily="34" charset="0"/>
              </a:rPr>
              <a:t>and skill </a:t>
            </a:r>
            <a:r>
              <a:rPr lang="en-IN" sz="1400" dirty="0">
                <a:solidFill>
                  <a:srgbClr val="646464"/>
                </a:solidFill>
                <a:cs typeface="Arial" panose="020B0604020202020204" pitchFamily="34" charset="0"/>
              </a:rPr>
              <a:t>sets</a:t>
            </a:r>
          </a:p>
        </p:txBody>
      </p:sp>
      <p:sp>
        <p:nvSpPr>
          <p:cNvPr id="104" name="object 69"/>
          <p:cNvSpPr txBox="1"/>
          <p:nvPr/>
        </p:nvSpPr>
        <p:spPr>
          <a:xfrm>
            <a:off x="460723" y="4248205"/>
            <a:ext cx="4114507" cy="430887"/>
          </a:xfrm>
          <a:prstGeom prst="rect">
            <a:avLst/>
          </a:prstGeom>
        </p:spPr>
        <p:txBody>
          <a:bodyPr vert="horz" wrap="square" lIns="0" tIns="0" rIns="0" bIns="0" rtlCol="0">
            <a:spAutoFit/>
          </a:bodyPr>
          <a:lstStyle/>
          <a:p>
            <a:r>
              <a:rPr lang="en-IN" sz="1400" dirty="0">
                <a:solidFill>
                  <a:srgbClr val="646464"/>
                </a:solidFill>
                <a:cs typeface="Arial" panose="020B0604020202020204" pitchFamily="34" charset="0"/>
              </a:rPr>
              <a:t>Automation can drive efficiency and </a:t>
            </a:r>
            <a:r>
              <a:rPr lang="en-IN" sz="1400" dirty="0" smtClean="0">
                <a:solidFill>
                  <a:srgbClr val="646464"/>
                </a:solidFill>
                <a:cs typeface="Arial" panose="020B0604020202020204" pitchFamily="34" charset="0"/>
              </a:rPr>
              <a:t>reduce</a:t>
            </a:r>
            <a:br>
              <a:rPr lang="en-IN" sz="1400" dirty="0" smtClean="0">
                <a:solidFill>
                  <a:srgbClr val="646464"/>
                </a:solidFill>
                <a:cs typeface="Arial" panose="020B0604020202020204" pitchFamily="34" charset="0"/>
              </a:rPr>
            </a:br>
            <a:r>
              <a:rPr lang="en-IN" sz="1400" dirty="0" smtClean="0">
                <a:solidFill>
                  <a:srgbClr val="646464"/>
                </a:solidFill>
                <a:cs typeface="Arial" panose="020B0604020202020204" pitchFamily="34" charset="0"/>
              </a:rPr>
              <a:t>task-based </a:t>
            </a:r>
            <a:r>
              <a:rPr lang="en-IN" sz="1400" dirty="0">
                <a:solidFill>
                  <a:srgbClr val="646464"/>
                </a:solidFill>
                <a:cs typeface="Arial" panose="020B0604020202020204" pitchFamily="34" charset="0"/>
              </a:rPr>
              <a:t>roles</a:t>
            </a:r>
          </a:p>
        </p:txBody>
      </p:sp>
      <p:sp>
        <p:nvSpPr>
          <p:cNvPr id="105" name="object 67"/>
          <p:cNvSpPr txBox="1"/>
          <p:nvPr/>
        </p:nvSpPr>
        <p:spPr>
          <a:xfrm>
            <a:off x="961930" y="5154112"/>
            <a:ext cx="1887071" cy="153888"/>
          </a:xfrm>
          <a:prstGeom prst="rect">
            <a:avLst/>
          </a:prstGeom>
        </p:spPr>
        <p:txBody>
          <a:bodyPr vert="horz" wrap="square" lIns="0" tIns="0" rIns="0" bIns="0" rtlCol="0">
            <a:spAutoFit/>
          </a:bodyPr>
          <a:lstStyle/>
          <a:p>
            <a:pPr marL="11206" algn="r"/>
            <a:r>
              <a:rPr lang="en-IN" sz="1000" dirty="0">
                <a:solidFill>
                  <a:srgbClr val="646464"/>
                </a:solidFill>
                <a:cs typeface="Arial" panose="020B0604020202020204" pitchFamily="34" charset="0"/>
              </a:rPr>
              <a:t>Investment banking</a:t>
            </a:r>
          </a:p>
        </p:txBody>
      </p:sp>
      <p:sp>
        <p:nvSpPr>
          <p:cNvPr id="106" name="object 67"/>
          <p:cNvSpPr txBox="1"/>
          <p:nvPr/>
        </p:nvSpPr>
        <p:spPr>
          <a:xfrm>
            <a:off x="961930" y="5467829"/>
            <a:ext cx="1887071" cy="153888"/>
          </a:xfrm>
          <a:prstGeom prst="rect">
            <a:avLst/>
          </a:prstGeom>
        </p:spPr>
        <p:txBody>
          <a:bodyPr vert="horz" wrap="square" lIns="0" tIns="0" rIns="0" bIns="0" rtlCol="0">
            <a:spAutoFit/>
          </a:bodyPr>
          <a:lstStyle/>
          <a:p>
            <a:pPr marL="11206" algn="r"/>
            <a:r>
              <a:rPr lang="en-IN" sz="1000" dirty="0">
                <a:solidFill>
                  <a:srgbClr val="646464"/>
                </a:solidFill>
                <a:cs typeface="Arial" panose="020B0604020202020204" pitchFamily="34" charset="0"/>
              </a:rPr>
              <a:t>Operations and IT</a:t>
            </a:r>
          </a:p>
        </p:txBody>
      </p:sp>
      <p:sp>
        <p:nvSpPr>
          <p:cNvPr id="107" name="object 67"/>
          <p:cNvSpPr txBox="1"/>
          <p:nvPr/>
        </p:nvSpPr>
        <p:spPr>
          <a:xfrm>
            <a:off x="961930" y="5781546"/>
            <a:ext cx="1887071" cy="153888"/>
          </a:xfrm>
          <a:prstGeom prst="rect">
            <a:avLst/>
          </a:prstGeom>
        </p:spPr>
        <p:txBody>
          <a:bodyPr vert="horz" wrap="square" lIns="0" tIns="0" rIns="0" bIns="0" rtlCol="0">
            <a:spAutoFit/>
          </a:bodyPr>
          <a:lstStyle/>
          <a:p>
            <a:pPr marL="11206" algn="r"/>
            <a:r>
              <a:rPr lang="en-IN" sz="1000" dirty="0">
                <a:solidFill>
                  <a:srgbClr val="646464"/>
                </a:solidFill>
                <a:cs typeface="Arial" panose="020B0604020202020204" pitchFamily="34" charset="0"/>
              </a:rPr>
              <a:t>Other head-ofﬁce functions</a:t>
            </a:r>
          </a:p>
        </p:txBody>
      </p:sp>
      <p:sp>
        <p:nvSpPr>
          <p:cNvPr id="108" name="object 73"/>
          <p:cNvSpPr txBox="1"/>
          <p:nvPr/>
        </p:nvSpPr>
        <p:spPr>
          <a:xfrm>
            <a:off x="439274" y="6027840"/>
            <a:ext cx="3137144" cy="123111"/>
          </a:xfrm>
          <a:prstGeom prst="rect">
            <a:avLst/>
          </a:prstGeom>
        </p:spPr>
        <p:txBody>
          <a:bodyPr vert="horz" wrap="square" lIns="0" tIns="0" rIns="0" bIns="0" rtlCol="0">
            <a:spAutoFit/>
          </a:bodyPr>
          <a:lstStyle/>
          <a:p>
            <a:pPr marL="11206"/>
            <a:r>
              <a:rPr lang="en-IN" sz="800" dirty="0">
                <a:solidFill>
                  <a:srgbClr val="58595B"/>
                </a:solidFill>
                <a:cs typeface="Arial" panose="020B0604020202020204" pitchFamily="34" charset="0"/>
              </a:rPr>
              <a:t>Source: EY European Banking Barometer – 2015</a:t>
            </a:r>
          </a:p>
        </p:txBody>
      </p:sp>
      <p:sp>
        <p:nvSpPr>
          <p:cNvPr id="74" name="object 67"/>
          <p:cNvSpPr txBox="1"/>
          <p:nvPr/>
        </p:nvSpPr>
        <p:spPr>
          <a:xfrm>
            <a:off x="2703979" y="4583937"/>
            <a:ext cx="1887071" cy="153888"/>
          </a:xfrm>
          <a:prstGeom prst="rect">
            <a:avLst/>
          </a:prstGeom>
        </p:spPr>
        <p:txBody>
          <a:bodyPr vert="horz" wrap="square" lIns="0" tIns="0" rIns="0" bIns="0" rtlCol="0">
            <a:spAutoFit/>
          </a:bodyPr>
          <a:lstStyle/>
          <a:p>
            <a:pPr marL="11206" algn="r"/>
            <a:r>
              <a:rPr lang="en-US" sz="1000" b="1" dirty="0">
                <a:solidFill>
                  <a:srgbClr val="646464"/>
                </a:solidFill>
                <a:cs typeface="Arial" panose="020B0604020202020204" pitchFamily="34" charset="0"/>
              </a:rPr>
              <a:t>Decrease roles</a:t>
            </a:r>
            <a:endParaRPr sz="1000" b="1" dirty="0">
              <a:solidFill>
                <a:srgbClr val="646464"/>
              </a:solidFill>
              <a:cs typeface="Arial" panose="020B0604020202020204" pitchFamily="34" charset="0"/>
            </a:endParaRPr>
          </a:p>
        </p:txBody>
      </p:sp>
    </p:spTree>
    <p:extLst>
      <p:ext uri="{BB962C8B-B14F-4D97-AF65-F5344CB8AC3E}">
        <p14:creationId xmlns:p14="http://schemas.microsoft.com/office/powerpoint/2010/main" val="3846623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1" y="5310844"/>
            <a:ext cx="8232775" cy="792687"/>
          </a:xfrm>
          <a:custGeom>
            <a:avLst/>
            <a:gdLst/>
            <a:ahLst/>
            <a:cxnLst/>
            <a:rect l="l" t="t" r="r" b="b"/>
            <a:pathLst>
              <a:path w="10058400" h="671195">
                <a:moveTo>
                  <a:pt x="0" y="671080"/>
                </a:moveTo>
                <a:lnTo>
                  <a:pt x="10058400" y="671080"/>
                </a:lnTo>
                <a:lnTo>
                  <a:pt x="10058400" y="0"/>
                </a:lnTo>
                <a:lnTo>
                  <a:pt x="0" y="0"/>
                </a:lnTo>
                <a:lnTo>
                  <a:pt x="0" y="671080"/>
                </a:lnTo>
                <a:close/>
              </a:path>
            </a:pathLst>
          </a:custGeom>
          <a:solidFill>
            <a:srgbClr val="FFE600"/>
          </a:solidFill>
        </p:spPr>
        <p:txBody>
          <a:bodyPr wrap="square" lIns="91440" tIns="91440" rIns="91440" bIns="91440" rtlCol="0"/>
          <a:lstStyle/>
          <a:p>
            <a:pPr marR="688638" defTabSz="1035050">
              <a:lnSpc>
                <a:spcPts val="1588"/>
              </a:lnSpc>
            </a:pPr>
            <a:r>
              <a:rPr lang="en-IN" sz="1400" b="1" dirty="0">
                <a:solidFill>
                  <a:srgbClr val="646464"/>
                </a:solidFill>
                <a:cs typeface="Arial" panose="020B0604020202020204" pitchFamily="34" charset="0"/>
              </a:rPr>
              <a:t>Banks will need an adaptable, “intrapreneurial” workforce, with the diversity of thought </a:t>
            </a:r>
            <a:r>
              <a:rPr lang="en-IN" sz="1400" b="1" dirty="0" smtClean="0">
                <a:solidFill>
                  <a:srgbClr val="646464"/>
                </a:solidFill>
                <a:cs typeface="Arial" panose="020B0604020202020204" pitchFamily="34" charset="0"/>
              </a:rPr>
              <a:t>that </a:t>
            </a:r>
            <a:r>
              <a:rPr lang="en-IN" sz="1400" b="1" dirty="0">
                <a:solidFill>
                  <a:srgbClr val="646464"/>
                </a:solidFill>
                <a:cs typeface="Arial" panose="020B0604020202020204" pitchFamily="34" charset="0"/>
              </a:rPr>
              <a:t>promotes innovation. Few banks have such a workforce </a:t>
            </a:r>
            <a:r>
              <a:rPr lang="en-IN" sz="1400" b="1" dirty="0" smtClean="0">
                <a:solidFill>
                  <a:srgbClr val="646464"/>
                </a:solidFill>
                <a:cs typeface="Arial" panose="020B0604020202020204" pitchFamily="34" charset="0"/>
              </a:rPr>
              <a:t>today – most </a:t>
            </a:r>
            <a:r>
              <a:rPr lang="en-IN" sz="1400" b="1" dirty="0">
                <a:solidFill>
                  <a:srgbClr val="646464"/>
                </a:solidFill>
                <a:cs typeface="Arial" panose="020B0604020202020204" pitchFamily="34" charset="0"/>
              </a:rPr>
              <a:t>will need to build it.</a:t>
            </a:r>
            <a:endParaRPr lang="en-IN" sz="1400" dirty="0">
              <a:solidFill>
                <a:srgbClr val="646464"/>
              </a:solidFill>
              <a:cs typeface="Arial" panose="020B0604020202020204" pitchFamily="34" charset="0"/>
            </a:endParaRPr>
          </a:p>
        </p:txBody>
      </p:sp>
      <p:sp>
        <p:nvSpPr>
          <p:cNvPr id="5" name="object 5"/>
          <p:cNvSpPr txBox="1">
            <a:spLocks noGrp="1"/>
          </p:cNvSpPr>
          <p:nvPr>
            <p:ph type="title"/>
          </p:nvPr>
        </p:nvSpPr>
        <p:spPr>
          <a:xfrm>
            <a:off x="457201" y="201600"/>
            <a:ext cx="8232775" cy="732508"/>
          </a:xfrm>
          <a:prstGeom prst="rect">
            <a:avLst/>
          </a:prstGeom>
        </p:spPr>
        <p:txBody>
          <a:bodyPr vert="horz" wrap="square" lIns="0" tIns="0" rIns="0" bIns="0" rtlCol="0">
            <a:spAutoFit/>
          </a:bodyPr>
          <a:lstStyle/>
          <a:p>
            <a:pPr marL="11206"/>
            <a:r>
              <a:rPr sz="2800" dirty="0"/>
              <a:t>Amid rapid change, who are the bankers of </a:t>
            </a:r>
            <a:r>
              <a:rPr lang="en-US" sz="2800" dirty="0" smtClean="0"/>
              <a:t/>
            </a:r>
            <a:br>
              <a:rPr lang="en-US" sz="2800" dirty="0" smtClean="0"/>
            </a:br>
            <a:r>
              <a:rPr sz="2800" dirty="0" smtClean="0"/>
              <a:t>the </a:t>
            </a:r>
            <a:r>
              <a:rPr sz="2800" dirty="0"/>
              <a:t>future?</a:t>
            </a:r>
          </a:p>
        </p:txBody>
      </p:sp>
      <p:sp>
        <p:nvSpPr>
          <p:cNvPr id="7" name="object 7"/>
          <p:cNvSpPr/>
          <p:nvPr/>
        </p:nvSpPr>
        <p:spPr>
          <a:xfrm>
            <a:off x="460375" y="4777895"/>
            <a:ext cx="8229601" cy="45719"/>
          </a:xfrm>
          <a:custGeom>
            <a:avLst/>
            <a:gdLst/>
            <a:ahLst/>
            <a:cxnLst/>
            <a:rect l="l" t="t" r="r" b="b"/>
            <a:pathLst>
              <a:path w="7832090">
                <a:moveTo>
                  <a:pt x="0" y="0"/>
                </a:moveTo>
                <a:lnTo>
                  <a:pt x="7831950" y="0"/>
                </a:lnTo>
              </a:path>
            </a:pathLst>
          </a:custGeom>
          <a:ln w="6350">
            <a:solidFill>
              <a:srgbClr val="808080"/>
            </a:solidFill>
            <a:headEnd type="triangle"/>
            <a:tailEnd type="triangle"/>
          </a:ln>
        </p:spPr>
        <p:txBody>
          <a:bodyPr wrap="square" lIns="0" tIns="0" rIns="0" bIns="0" rtlCol="0"/>
          <a:lstStyle/>
          <a:p>
            <a:endParaRPr sz="1425" dirty="0">
              <a:solidFill>
                <a:srgbClr val="000000"/>
              </a:solidFill>
            </a:endParaRPr>
          </a:p>
        </p:txBody>
      </p:sp>
      <p:sp>
        <p:nvSpPr>
          <p:cNvPr id="10" name="object 10"/>
          <p:cNvSpPr/>
          <p:nvPr/>
        </p:nvSpPr>
        <p:spPr>
          <a:xfrm>
            <a:off x="1538005" y="4705504"/>
            <a:ext cx="0" cy="190500"/>
          </a:xfrm>
          <a:custGeom>
            <a:avLst/>
            <a:gdLst/>
            <a:ahLst/>
            <a:cxnLst/>
            <a:rect l="l" t="t" r="r" b="b"/>
            <a:pathLst>
              <a:path h="215900">
                <a:moveTo>
                  <a:pt x="0" y="0"/>
                </a:moveTo>
                <a:lnTo>
                  <a:pt x="0" y="215468"/>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1" name="object 11"/>
          <p:cNvSpPr/>
          <p:nvPr/>
        </p:nvSpPr>
        <p:spPr>
          <a:xfrm>
            <a:off x="4572000" y="4705504"/>
            <a:ext cx="0" cy="190500"/>
          </a:xfrm>
          <a:custGeom>
            <a:avLst/>
            <a:gdLst/>
            <a:ahLst/>
            <a:cxnLst/>
            <a:rect l="l" t="t" r="r" b="b"/>
            <a:pathLst>
              <a:path h="215900">
                <a:moveTo>
                  <a:pt x="0" y="0"/>
                </a:moveTo>
                <a:lnTo>
                  <a:pt x="0" y="215468"/>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2" name="object 12"/>
          <p:cNvSpPr/>
          <p:nvPr/>
        </p:nvSpPr>
        <p:spPr>
          <a:xfrm>
            <a:off x="8176256" y="4705504"/>
            <a:ext cx="0" cy="190500"/>
          </a:xfrm>
          <a:custGeom>
            <a:avLst/>
            <a:gdLst/>
            <a:ahLst/>
            <a:cxnLst/>
            <a:rect l="l" t="t" r="r" b="b"/>
            <a:pathLst>
              <a:path h="215900">
                <a:moveTo>
                  <a:pt x="0" y="0"/>
                </a:moveTo>
                <a:lnTo>
                  <a:pt x="0" y="215468"/>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8" name="object 18"/>
          <p:cNvSpPr txBox="1"/>
          <p:nvPr/>
        </p:nvSpPr>
        <p:spPr>
          <a:xfrm>
            <a:off x="1347787" y="4934757"/>
            <a:ext cx="384361" cy="183255"/>
          </a:xfrm>
          <a:prstGeom prst="rect">
            <a:avLst/>
          </a:prstGeom>
        </p:spPr>
        <p:txBody>
          <a:bodyPr vert="horz" wrap="square" lIns="0" tIns="0" rIns="0" bIns="0" rtlCol="0">
            <a:spAutoFit/>
          </a:bodyPr>
          <a:lstStyle/>
          <a:p>
            <a:pPr marL="11206"/>
            <a:r>
              <a:rPr sz="1200" b="1" dirty="0">
                <a:solidFill>
                  <a:srgbClr val="646464"/>
                </a:solidFill>
                <a:cs typeface="Arial" panose="020B0604020202020204" pitchFamily="34" charset="0"/>
              </a:rPr>
              <a:t>1950</a:t>
            </a:r>
          </a:p>
        </p:txBody>
      </p:sp>
      <p:sp>
        <p:nvSpPr>
          <p:cNvPr id="19" name="object 19"/>
          <p:cNvSpPr txBox="1"/>
          <p:nvPr/>
        </p:nvSpPr>
        <p:spPr>
          <a:xfrm>
            <a:off x="4386479" y="4934757"/>
            <a:ext cx="384361" cy="183255"/>
          </a:xfrm>
          <a:prstGeom prst="rect">
            <a:avLst/>
          </a:prstGeom>
        </p:spPr>
        <p:txBody>
          <a:bodyPr vert="horz" wrap="square" lIns="0" tIns="0" rIns="0" bIns="0" rtlCol="0">
            <a:spAutoFit/>
          </a:bodyPr>
          <a:lstStyle/>
          <a:p>
            <a:pPr marL="11206"/>
            <a:r>
              <a:rPr sz="1200" b="1" dirty="0">
                <a:solidFill>
                  <a:srgbClr val="646464"/>
                </a:solidFill>
                <a:cs typeface="Arial" panose="020B0604020202020204" pitchFamily="34" charset="0"/>
              </a:rPr>
              <a:t>2000</a:t>
            </a:r>
          </a:p>
        </p:txBody>
      </p:sp>
      <p:sp>
        <p:nvSpPr>
          <p:cNvPr id="20" name="object 20"/>
          <p:cNvSpPr txBox="1"/>
          <p:nvPr/>
        </p:nvSpPr>
        <p:spPr>
          <a:xfrm>
            <a:off x="7991901" y="4934757"/>
            <a:ext cx="384361" cy="183255"/>
          </a:xfrm>
          <a:prstGeom prst="rect">
            <a:avLst/>
          </a:prstGeom>
        </p:spPr>
        <p:txBody>
          <a:bodyPr vert="horz" wrap="square" lIns="0" tIns="0" rIns="0" bIns="0" rtlCol="0">
            <a:spAutoFit/>
          </a:bodyPr>
          <a:lstStyle/>
          <a:p>
            <a:pPr marL="11206"/>
            <a:r>
              <a:rPr sz="1200" b="1" dirty="0">
                <a:solidFill>
                  <a:srgbClr val="646464"/>
                </a:solidFill>
                <a:cs typeface="Arial" panose="020B0604020202020204" pitchFamily="34" charset="0"/>
              </a:rPr>
              <a:t>2050</a:t>
            </a:r>
          </a:p>
        </p:txBody>
      </p:sp>
      <p:grpSp>
        <p:nvGrpSpPr>
          <p:cNvPr id="1412" name="Group 1411"/>
          <p:cNvGrpSpPr/>
          <p:nvPr/>
        </p:nvGrpSpPr>
        <p:grpSpPr>
          <a:xfrm>
            <a:off x="6826250" y="1603376"/>
            <a:ext cx="1709737" cy="2879725"/>
            <a:chOff x="5357813" y="1603376"/>
            <a:chExt cx="1709737" cy="2879725"/>
          </a:xfrm>
        </p:grpSpPr>
        <p:sp>
          <p:nvSpPr>
            <p:cNvPr id="1301" name="Freeform 286"/>
            <p:cNvSpPr>
              <a:spLocks/>
            </p:cNvSpPr>
            <p:nvPr/>
          </p:nvSpPr>
          <p:spPr bwMode="auto">
            <a:xfrm>
              <a:off x="6838950" y="2200276"/>
              <a:ext cx="219075" cy="195263"/>
            </a:xfrm>
            <a:custGeom>
              <a:avLst/>
              <a:gdLst>
                <a:gd name="T0" fmla="*/ 69 w 138"/>
                <a:gd name="T1" fmla="*/ 123 h 123"/>
                <a:gd name="T2" fmla="*/ 69 w 138"/>
                <a:gd name="T3" fmla="*/ 123 h 123"/>
                <a:gd name="T4" fmla="*/ 83 w 138"/>
                <a:gd name="T5" fmla="*/ 121 h 123"/>
                <a:gd name="T6" fmla="*/ 96 w 138"/>
                <a:gd name="T7" fmla="*/ 118 h 123"/>
                <a:gd name="T8" fmla="*/ 107 w 138"/>
                <a:gd name="T9" fmla="*/ 113 h 123"/>
                <a:gd name="T10" fmla="*/ 117 w 138"/>
                <a:gd name="T11" fmla="*/ 105 h 123"/>
                <a:gd name="T12" fmla="*/ 126 w 138"/>
                <a:gd name="T13" fmla="*/ 96 h 123"/>
                <a:gd name="T14" fmla="*/ 132 w 138"/>
                <a:gd name="T15" fmla="*/ 86 h 123"/>
                <a:gd name="T16" fmla="*/ 135 w 138"/>
                <a:gd name="T17" fmla="*/ 74 h 123"/>
                <a:gd name="T18" fmla="*/ 138 w 138"/>
                <a:gd name="T19" fmla="*/ 61 h 123"/>
                <a:gd name="T20" fmla="*/ 138 w 138"/>
                <a:gd name="T21" fmla="*/ 61 h 123"/>
                <a:gd name="T22" fmla="*/ 135 w 138"/>
                <a:gd name="T23" fmla="*/ 49 h 123"/>
                <a:gd name="T24" fmla="*/ 132 w 138"/>
                <a:gd name="T25" fmla="*/ 38 h 123"/>
                <a:gd name="T26" fmla="*/ 126 w 138"/>
                <a:gd name="T27" fmla="*/ 27 h 123"/>
                <a:gd name="T28" fmla="*/ 117 w 138"/>
                <a:gd name="T29" fmla="*/ 18 h 123"/>
                <a:gd name="T30" fmla="*/ 107 w 138"/>
                <a:gd name="T31" fmla="*/ 11 h 123"/>
                <a:gd name="T32" fmla="*/ 96 w 138"/>
                <a:gd name="T33" fmla="*/ 5 h 123"/>
                <a:gd name="T34" fmla="*/ 83 w 138"/>
                <a:gd name="T35" fmla="*/ 1 h 123"/>
                <a:gd name="T36" fmla="*/ 69 w 138"/>
                <a:gd name="T37" fmla="*/ 0 h 123"/>
                <a:gd name="T38" fmla="*/ 69 w 138"/>
                <a:gd name="T39" fmla="*/ 0 h 123"/>
                <a:gd name="T40" fmla="*/ 56 w 138"/>
                <a:gd name="T41" fmla="*/ 1 h 123"/>
                <a:gd name="T42" fmla="*/ 42 w 138"/>
                <a:gd name="T43" fmla="*/ 5 h 123"/>
                <a:gd name="T44" fmla="*/ 31 w 138"/>
                <a:gd name="T45" fmla="*/ 11 h 123"/>
                <a:gd name="T46" fmla="*/ 21 w 138"/>
                <a:gd name="T47" fmla="*/ 18 h 123"/>
                <a:gd name="T48" fmla="*/ 13 w 138"/>
                <a:gd name="T49" fmla="*/ 27 h 123"/>
                <a:gd name="T50" fmla="*/ 7 w 138"/>
                <a:gd name="T51" fmla="*/ 38 h 123"/>
                <a:gd name="T52" fmla="*/ 3 w 138"/>
                <a:gd name="T53" fmla="*/ 49 h 123"/>
                <a:gd name="T54" fmla="*/ 0 w 138"/>
                <a:gd name="T55" fmla="*/ 61 h 123"/>
                <a:gd name="T56" fmla="*/ 0 w 138"/>
                <a:gd name="T57" fmla="*/ 61 h 123"/>
                <a:gd name="T58" fmla="*/ 3 w 138"/>
                <a:gd name="T59" fmla="*/ 74 h 123"/>
                <a:gd name="T60" fmla="*/ 7 w 138"/>
                <a:gd name="T61" fmla="*/ 86 h 123"/>
                <a:gd name="T62" fmla="*/ 13 w 138"/>
                <a:gd name="T63" fmla="*/ 96 h 123"/>
                <a:gd name="T64" fmla="*/ 21 w 138"/>
                <a:gd name="T65" fmla="*/ 105 h 123"/>
                <a:gd name="T66" fmla="*/ 31 w 138"/>
                <a:gd name="T67" fmla="*/ 113 h 123"/>
                <a:gd name="T68" fmla="*/ 42 w 138"/>
                <a:gd name="T69" fmla="*/ 118 h 123"/>
                <a:gd name="T70" fmla="*/ 56 w 138"/>
                <a:gd name="T71" fmla="*/ 121 h 123"/>
                <a:gd name="T72" fmla="*/ 69 w 138"/>
                <a:gd name="T73" fmla="*/ 123 h 123"/>
                <a:gd name="T74" fmla="*/ 69 w 138"/>
                <a:gd name="T7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23">
                  <a:moveTo>
                    <a:pt x="69" y="123"/>
                  </a:moveTo>
                  <a:lnTo>
                    <a:pt x="69" y="123"/>
                  </a:lnTo>
                  <a:lnTo>
                    <a:pt x="83" y="121"/>
                  </a:lnTo>
                  <a:lnTo>
                    <a:pt x="96" y="118"/>
                  </a:lnTo>
                  <a:lnTo>
                    <a:pt x="107" y="113"/>
                  </a:lnTo>
                  <a:lnTo>
                    <a:pt x="117" y="105"/>
                  </a:lnTo>
                  <a:lnTo>
                    <a:pt x="126" y="96"/>
                  </a:lnTo>
                  <a:lnTo>
                    <a:pt x="132" y="86"/>
                  </a:lnTo>
                  <a:lnTo>
                    <a:pt x="135" y="74"/>
                  </a:lnTo>
                  <a:lnTo>
                    <a:pt x="138" y="61"/>
                  </a:lnTo>
                  <a:lnTo>
                    <a:pt x="138" y="61"/>
                  </a:lnTo>
                  <a:lnTo>
                    <a:pt x="135" y="49"/>
                  </a:lnTo>
                  <a:lnTo>
                    <a:pt x="132" y="38"/>
                  </a:lnTo>
                  <a:lnTo>
                    <a:pt x="126" y="27"/>
                  </a:lnTo>
                  <a:lnTo>
                    <a:pt x="117" y="18"/>
                  </a:lnTo>
                  <a:lnTo>
                    <a:pt x="107" y="11"/>
                  </a:lnTo>
                  <a:lnTo>
                    <a:pt x="96" y="5"/>
                  </a:lnTo>
                  <a:lnTo>
                    <a:pt x="83" y="1"/>
                  </a:lnTo>
                  <a:lnTo>
                    <a:pt x="69" y="0"/>
                  </a:lnTo>
                  <a:lnTo>
                    <a:pt x="69" y="0"/>
                  </a:lnTo>
                  <a:lnTo>
                    <a:pt x="56" y="1"/>
                  </a:lnTo>
                  <a:lnTo>
                    <a:pt x="42" y="5"/>
                  </a:lnTo>
                  <a:lnTo>
                    <a:pt x="31" y="11"/>
                  </a:lnTo>
                  <a:lnTo>
                    <a:pt x="21" y="18"/>
                  </a:lnTo>
                  <a:lnTo>
                    <a:pt x="13" y="27"/>
                  </a:lnTo>
                  <a:lnTo>
                    <a:pt x="7" y="38"/>
                  </a:lnTo>
                  <a:lnTo>
                    <a:pt x="3" y="49"/>
                  </a:lnTo>
                  <a:lnTo>
                    <a:pt x="0" y="61"/>
                  </a:lnTo>
                  <a:lnTo>
                    <a:pt x="0" y="61"/>
                  </a:lnTo>
                  <a:lnTo>
                    <a:pt x="3" y="74"/>
                  </a:lnTo>
                  <a:lnTo>
                    <a:pt x="7" y="86"/>
                  </a:lnTo>
                  <a:lnTo>
                    <a:pt x="13" y="96"/>
                  </a:lnTo>
                  <a:lnTo>
                    <a:pt x="21" y="105"/>
                  </a:lnTo>
                  <a:lnTo>
                    <a:pt x="31" y="113"/>
                  </a:lnTo>
                  <a:lnTo>
                    <a:pt x="42" y="118"/>
                  </a:lnTo>
                  <a:lnTo>
                    <a:pt x="56" y="121"/>
                  </a:lnTo>
                  <a:lnTo>
                    <a:pt x="69" y="123"/>
                  </a:lnTo>
                  <a:lnTo>
                    <a:pt x="69" y="12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02" name="Freeform 287"/>
            <p:cNvSpPr>
              <a:spLocks/>
            </p:cNvSpPr>
            <p:nvPr/>
          </p:nvSpPr>
          <p:spPr bwMode="auto">
            <a:xfrm>
              <a:off x="6826250" y="2905126"/>
              <a:ext cx="139700" cy="203200"/>
            </a:xfrm>
            <a:custGeom>
              <a:avLst/>
              <a:gdLst>
                <a:gd name="T0" fmla="*/ 32 w 88"/>
                <a:gd name="T1" fmla="*/ 0 h 128"/>
                <a:gd name="T2" fmla="*/ 0 w 88"/>
                <a:gd name="T3" fmla="*/ 90 h 128"/>
                <a:gd name="T4" fmla="*/ 0 w 88"/>
                <a:gd name="T5" fmla="*/ 90 h 128"/>
                <a:gd name="T6" fmla="*/ 10 w 88"/>
                <a:gd name="T7" fmla="*/ 98 h 128"/>
                <a:gd name="T8" fmla="*/ 18 w 88"/>
                <a:gd name="T9" fmla="*/ 107 h 128"/>
                <a:gd name="T10" fmla="*/ 26 w 88"/>
                <a:gd name="T11" fmla="*/ 117 h 128"/>
                <a:gd name="T12" fmla="*/ 31 w 88"/>
                <a:gd name="T13" fmla="*/ 128 h 128"/>
                <a:gd name="T14" fmla="*/ 88 w 88"/>
                <a:gd name="T15" fmla="*/ 14 h 128"/>
                <a:gd name="T16" fmla="*/ 88 w 88"/>
                <a:gd name="T17" fmla="*/ 14 h 128"/>
                <a:gd name="T18" fmla="*/ 81 w 88"/>
                <a:gd name="T19" fmla="*/ 14 h 128"/>
                <a:gd name="T20" fmla="*/ 81 w 88"/>
                <a:gd name="T21" fmla="*/ 14 h 128"/>
                <a:gd name="T22" fmla="*/ 67 w 88"/>
                <a:gd name="T23" fmla="*/ 12 h 128"/>
                <a:gd name="T24" fmla="*/ 54 w 88"/>
                <a:gd name="T25" fmla="*/ 10 h 128"/>
                <a:gd name="T26" fmla="*/ 43 w 88"/>
                <a:gd name="T27" fmla="*/ 5 h 128"/>
                <a:gd name="T28" fmla="*/ 32 w 88"/>
                <a:gd name="T29" fmla="*/ 0 h 128"/>
                <a:gd name="T30" fmla="*/ 32 w 88"/>
                <a:gd name="T3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28">
                  <a:moveTo>
                    <a:pt x="32" y="0"/>
                  </a:moveTo>
                  <a:lnTo>
                    <a:pt x="0" y="90"/>
                  </a:lnTo>
                  <a:lnTo>
                    <a:pt x="0" y="90"/>
                  </a:lnTo>
                  <a:lnTo>
                    <a:pt x="10" y="98"/>
                  </a:lnTo>
                  <a:lnTo>
                    <a:pt x="18" y="107"/>
                  </a:lnTo>
                  <a:lnTo>
                    <a:pt x="26" y="117"/>
                  </a:lnTo>
                  <a:lnTo>
                    <a:pt x="31" y="128"/>
                  </a:lnTo>
                  <a:lnTo>
                    <a:pt x="88" y="14"/>
                  </a:lnTo>
                  <a:lnTo>
                    <a:pt x="88" y="14"/>
                  </a:lnTo>
                  <a:lnTo>
                    <a:pt x="81" y="14"/>
                  </a:lnTo>
                  <a:lnTo>
                    <a:pt x="81" y="14"/>
                  </a:lnTo>
                  <a:lnTo>
                    <a:pt x="67" y="12"/>
                  </a:lnTo>
                  <a:lnTo>
                    <a:pt x="54" y="10"/>
                  </a:lnTo>
                  <a:lnTo>
                    <a:pt x="43" y="5"/>
                  </a:lnTo>
                  <a:lnTo>
                    <a:pt x="32" y="0"/>
                  </a:lnTo>
                  <a:lnTo>
                    <a:pt x="32"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03" name="Freeform 288"/>
            <p:cNvSpPr>
              <a:spLocks/>
            </p:cNvSpPr>
            <p:nvPr/>
          </p:nvSpPr>
          <p:spPr bwMode="auto">
            <a:xfrm>
              <a:off x="6842125" y="2405063"/>
              <a:ext cx="225425" cy="500063"/>
            </a:xfrm>
            <a:custGeom>
              <a:avLst/>
              <a:gdLst>
                <a:gd name="T0" fmla="*/ 116 w 142"/>
                <a:gd name="T1" fmla="*/ 202 h 315"/>
                <a:gd name="T2" fmla="*/ 103 w 142"/>
                <a:gd name="T3" fmla="*/ 0 h 315"/>
                <a:gd name="T4" fmla="*/ 103 w 142"/>
                <a:gd name="T5" fmla="*/ 0 h 315"/>
                <a:gd name="T6" fmla="*/ 95 w 142"/>
                <a:gd name="T7" fmla="*/ 2 h 315"/>
                <a:gd name="T8" fmla="*/ 87 w 142"/>
                <a:gd name="T9" fmla="*/ 5 h 315"/>
                <a:gd name="T10" fmla="*/ 79 w 142"/>
                <a:gd name="T11" fmla="*/ 6 h 315"/>
                <a:gd name="T12" fmla="*/ 71 w 142"/>
                <a:gd name="T13" fmla="*/ 6 h 315"/>
                <a:gd name="T14" fmla="*/ 83 w 142"/>
                <a:gd name="T15" fmla="*/ 189 h 315"/>
                <a:gd name="T16" fmla="*/ 83 w 142"/>
                <a:gd name="T17" fmla="*/ 189 h 315"/>
                <a:gd name="T18" fmla="*/ 71 w 142"/>
                <a:gd name="T19" fmla="*/ 188 h 315"/>
                <a:gd name="T20" fmla="*/ 71 w 142"/>
                <a:gd name="T21" fmla="*/ 188 h 315"/>
                <a:gd name="T22" fmla="*/ 56 w 142"/>
                <a:gd name="T23" fmla="*/ 189 h 315"/>
                <a:gd name="T24" fmla="*/ 56 w 142"/>
                <a:gd name="T25" fmla="*/ 3 h 315"/>
                <a:gd name="T26" fmla="*/ 56 w 142"/>
                <a:gd name="T27" fmla="*/ 3 h 315"/>
                <a:gd name="T28" fmla="*/ 45 w 142"/>
                <a:gd name="T29" fmla="*/ 1 h 315"/>
                <a:gd name="T30" fmla="*/ 45 w 142"/>
                <a:gd name="T31" fmla="*/ 192 h 315"/>
                <a:gd name="T32" fmla="*/ 45 w 142"/>
                <a:gd name="T33" fmla="*/ 192 h 315"/>
                <a:gd name="T34" fmla="*/ 36 w 142"/>
                <a:gd name="T35" fmla="*/ 196 h 315"/>
                <a:gd name="T36" fmla="*/ 27 w 142"/>
                <a:gd name="T37" fmla="*/ 201 h 315"/>
                <a:gd name="T38" fmla="*/ 19 w 142"/>
                <a:gd name="T39" fmla="*/ 207 h 315"/>
                <a:gd name="T40" fmla="*/ 13 w 142"/>
                <a:gd name="T41" fmla="*/ 215 h 315"/>
                <a:gd name="T42" fmla="*/ 7 w 142"/>
                <a:gd name="T43" fmla="*/ 223 h 315"/>
                <a:gd name="T44" fmla="*/ 3 w 142"/>
                <a:gd name="T45" fmla="*/ 232 h 315"/>
                <a:gd name="T46" fmla="*/ 1 w 142"/>
                <a:gd name="T47" fmla="*/ 242 h 315"/>
                <a:gd name="T48" fmla="*/ 0 w 142"/>
                <a:gd name="T49" fmla="*/ 251 h 315"/>
                <a:gd name="T50" fmla="*/ 0 w 142"/>
                <a:gd name="T51" fmla="*/ 251 h 315"/>
                <a:gd name="T52" fmla="*/ 1 w 142"/>
                <a:gd name="T53" fmla="*/ 265 h 315"/>
                <a:gd name="T54" fmla="*/ 6 w 142"/>
                <a:gd name="T55" fmla="*/ 277 h 315"/>
                <a:gd name="T56" fmla="*/ 12 w 142"/>
                <a:gd name="T57" fmla="*/ 287 h 315"/>
                <a:gd name="T58" fmla="*/ 21 w 142"/>
                <a:gd name="T59" fmla="*/ 297 h 315"/>
                <a:gd name="T60" fmla="*/ 32 w 142"/>
                <a:gd name="T61" fmla="*/ 304 h 315"/>
                <a:gd name="T62" fmla="*/ 43 w 142"/>
                <a:gd name="T63" fmla="*/ 310 h 315"/>
                <a:gd name="T64" fmla="*/ 56 w 142"/>
                <a:gd name="T65" fmla="*/ 314 h 315"/>
                <a:gd name="T66" fmla="*/ 71 w 142"/>
                <a:gd name="T67" fmla="*/ 315 h 315"/>
                <a:gd name="T68" fmla="*/ 71 w 142"/>
                <a:gd name="T69" fmla="*/ 315 h 315"/>
                <a:gd name="T70" fmla="*/ 84 w 142"/>
                <a:gd name="T71" fmla="*/ 314 h 315"/>
                <a:gd name="T72" fmla="*/ 98 w 142"/>
                <a:gd name="T73" fmla="*/ 310 h 315"/>
                <a:gd name="T74" fmla="*/ 110 w 142"/>
                <a:gd name="T75" fmla="*/ 304 h 315"/>
                <a:gd name="T76" fmla="*/ 121 w 142"/>
                <a:gd name="T77" fmla="*/ 297 h 315"/>
                <a:gd name="T78" fmla="*/ 130 w 142"/>
                <a:gd name="T79" fmla="*/ 287 h 315"/>
                <a:gd name="T80" fmla="*/ 136 w 142"/>
                <a:gd name="T81" fmla="*/ 277 h 315"/>
                <a:gd name="T82" fmla="*/ 140 w 142"/>
                <a:gd name="T83" fmla="*/ 265 h 315"/>
                <a:gd name="T84" fmla="*/ 142 w 142"/>
                <a:gd name="T85" fmla="*/ 251 h 315"/>
                <a:gd name="T86" fmla="*/ 142 w 142"/>
                <a:gd name="T87" fmla="*/ 251 h 315"/>
                <a:gd name="T88" fmla="*/ 141 w 142"/>
                <a:gd name="T89" fmla="*/ 244 h 315"/>
                <a:gd name="T90" fmla="*/ 140 w 142"/>
                <a:gd name="T91" fmla="*/ 238 h 315"/>
                <a:gd name="T92" fmla="*/ 137 w 142"/>
                <a:gd name="T93" fmla="*/ 231 h 315"/>
                <a:gd name="T94" fmla="*/ 135 w 142"/>
                <a:gd name="T95" fmla="*/ 224 h 315"/>
                <a:gd name="T96" fmla="*/ 131 w 142"/>
                <a:gd name="T97" fmla="*/ 218 h 315"/>
                <a:gd name="T98" fmla="*/ 126 w 142"/>
                <a:gd name="T99" fmla="*/ 212 h 315"/>
                <a:gd name="T100" fmla="*/ 121 w 142"/>
                <a:gd name="T101" fmla="*/ 207 h 315"/>
                <a:gd name="T102" fmla="*/ 116 w 142"/>
                <a:gd name="T103" fmla="*/ 202 h 315"/>
                <a:gd name="T104" fmla="*/ 116 w 142"/>
                <a:gd name="T105" fmla="*/ 20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315">
                  <a:moveTo>
                    <a:pt x="116" y="202"/>
                  </a:moveTo>
                  <a:lnTo>
                    <a:pt x="103" y="0"/>
                  </a:lnTo>
                  <a:lnTo>
                    <a:pt x="103" y="0"/>
                  </a:lnTo>
                  <a:lnTo>
                    <a:pt x="95" y="2"/>
                  </a:lnTo>
                  <a:lnTo>
                    <a:pt x="87" y="5"/>
                  </a:lnTo>
                  <a:lnTo>
                    <a:pt x="79" y="6"/>
                  </a:lnTo>
                  <a:lnTo>
                    <a:pt x="71" y="6"/>
                  </a:lnTo>
                  <a:lnTo>
                    <a:pt x="83" y="189"/>
                  </a:lnTo>
                  <a:lnTo>
                    <a:pt x="83" y="189"/>
                  </a:lnTo>
                  <a:lnTo>
                    <a:pt x="71" y="188"/>
                  </a:lnTo>
                  <a:lnTo>
                    <a:pt x="71" y="188"/>
                  </a:lnTo>
                  <a:lnTo>
                    <a:pt x="56" y="189"/>
                  </a:lnTo>
                  <a:lnTo>
                    <a:pt x="56" y="3"/>
                  </a:lnTo>
                  <a:lnTo>
                    <a:pt x="56" y="3"/>
                  </a:lnTo>
                  <a:lnTo>
                    <a:pt x="45" y="1"/>
                  </a:lnTo>
                  <a:lnTo>
                    <a:pt x="45" y="192"/>
                  </a:lnTo>
                  <a:lnTo>
                    <a:pt x="45" y="192"/>
                  </a:lnTo>
                  <a:lnTo>
                    <a:pt x="36" y="196"/>
                  </a:lnTo>
                  <a:lnTo>
                    <a:pt x="27" y="201"/>
                  </a:lnTo>
                  <a:lnTo>
                    <a:pt x="19" y="207"/>
                  </a:lnTo>
                  <a:lnTo>
                    <a:pt x="13" y="215"/>
                  </a:lnTo>
                  <a:lnTo>
                    <a:pt x="7" y="223"/>
                  </a:lnTo>
                  <a:lnTo>
                    <a:pt x="3" y="232"/>
                  </a:lnTo>
                  <a:lnTo>
                    <a:pt x="1" y="242"/>
                  </a:lnTo>
                  <a:lnTo>
                    <a:pt x="0" y="251"/>
                  </a:lnTo>
                  <a:lnTo>
                    <a:pt x="0" y="251"/>
                  </a:lnTo>
                  <a:lnTo>
                    <a:pt x="1" y="265"/>
                  </a:lnTo>
                  <a:lnTo>
                    <a:pt x="6" y="277"/>
                  </a:lnTo>
                  <a:lnTo>
                    <a:pt x="12" y="287"/>
                  </a:lnTo>
                  <a:lnTo>
                    <a:pt x="21" y="297"/>
                  </a:lnTo>
                  <a:lnTo>
                    <a:pt x="32" y="304"/>
                  </a:lnTo>
                  <a:lnTo>
                    <a:pt x="43" y="310"/>
                  </a:lnTo>
                  <a:lnTo>
                    <a:pt x="56" y="314"/>
                  </a:lnTo>
                  <a:lnTo>
                    <a:pt x="71" y="315"/>
                  </a:lnTo>
                  <a:lnTo>
                    <a:pt x="71" y="315"/>
                  </a:lnTo>
                  <a:lnTo>
                    <a:pt x="84" y="314"/>
                  </a:lnTo>
                  <a:lnTo>
                    <a:pt x="98" y="310"/>
                  </a:lnTo>
                  <a:lnTo>
                    <a:pt x="110" y="304"/>
                  </a:lnTo>
                  <a:lnTo>
                    <a:pt x="121" y="297"/>
                  </a:lnTo>
                  <a:lnTo>
                    <a:pt x="130" y="287"/>
                  </a:lnTo>
                  <a:lnTo>
                    <a:pt x="136" y="277"/>
                  </a:lnTo>
                  <a:lnTo>
                    <a:pt x="140" y="265"/>
                  </a:lnTo>
                  <a:lnTo>
                    <a:pt x="142" y="251"/>
                  </a:lnTo>
                  <a:lnTo>
                    <a:pt x="142" y="251"/>
                  </a:lnTo>
                  <a:lnTo>
                    <a:pt x="141" y="244"/>
                  </a:lnTo>
                  <a:lnTo>
                    <a:pt x="140" y="238"/>
                  </a:lnTo>
                  <a:lnTo>
                    <a:pt x="137" y="231"/>
                  </a:lnTo>
                  <a:lnTo>
                    <a:pt x="135" y="224"/>
                  </a:lnTo>
                  <a:lnTo>
                    <a:pt x="131" y="218"/>
                  </a:lnTo>
                  <a:lnTo>
                    <a:pt x="126" y="212"/>
                  </a:lnTo>
                  <a:lnTo>
                    <a:pt x="121" y="207"/>
                  </a:lnTo>
                  <a:lnTo>
                    <a:pt x="116" y="202"/>
                  </a:lnTo>
                  <a:lnTo>
                    <a:pt x="116" y="20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04" name="Freeform 289"/>
            <p:cNvSpPr>
              <a:spLocks/>
            </p:cNvSpPr>
            <p:nvPr/>
          </p:nvSpPr>
          <p:spPr bwMode="auto">
            <a:xfrm>
              <a:off x="6632575" y="3046413"/>
              <a:ext cx="227013" cy="203200"/>
            </a:xfrm>
            <a:custGeom>
              <a:avLst/>
              <a:gdLst>
                <a:gd name="T0" fmla="*/ 72 w 143"/>
                <a:gd name="T1" fmla="*/ 0 h 128"/>
                <a:gd name="T2" fmla="*/ 72 w 143"/>
                <a:gd name="T3" fmla="*/ 0 h 128"/>
                <a:gd name="T4" fmla="*/ 60 w 143"/>
                <a:gd name="T5" fmla="*/ 1 h 128"/>
                <a:gd name="T6" fmla="*/ 49 w 143"/>
                <a:gd name="T7" fmla="*/ 3 h 128"/>
                <a:gd name="T8" fmla="*/ 49 w 143"/>
                <a:gd name="T9" fmla="*/ 3 h 128"/>
                <a:gd name="T10" fmla="*/ 53 w 143"/>
                <a:gd name="T11" fmla="*/ 8 h 128"/>
                <a:gd name="T12" fmla="*/ 57 w 143"/>
                <a:gd name="T13" fmla="*/ 14 h 128"/>
                <a:gd name="T14" fmla="*/ 59 w 143"/>
                <a:gd name="T15" fmla="*/ 20 h 128"/>
                <a:gd name="T16" fmla="*/ 60 w 143"/>
                <a:gd name="T17" fmla="*/ 27 h 128"/>
                <a:gd name="T18" fmla="*/ 60 w 143"/>
                <a:gd name="T19" fmla="*/ 27 h 128"/>
                <a:gd name="T20" fmla="*/ 59 w 143"/>
                <a:gd name="T21" fmla="*/ 33 h 128"/>
                <a:gd name="T22" fmla="*/ 57 w 143"/>
                <a:gd name="T23" fmla="*/ 39 h 128"/>
                <a:gd name="T24" fmla="*/ 54 w 143"/>
                <a:gd name="T25" fmla="*/ 45 h 128"/>
                <a:gd name="T26" fmla="*/ 49 w 143"/>
                <a:gd name="T27" fmla="*/ 50 h 128"/>
                <a:gd name="T28" fmla="*/ 45 w 143"/>
                <a:gd name="T29" fmla="*/ 54 h 128"/>
                <a:gd name="T30" fmla="*/ 38 w 143"/>
                <a:gd name="T31" fmla="*/ 56 h 128"/>
                <a:gd name="T32" fmla="*/ 32 w 143"/>
                <a:gd name="T33" fmla="*/ 58 h 128"/>
                <a:gd name="T34" fmla="*/ 25 w 143"/>
                <a:gd name="T35" fmla="*/ 58 h 128"/>
                <a:gd name="T36" fmla="*/ 25 w 143"/>
                <a:gd name="T37" fmla="*/ 58 h 128"/>
                <a:gd name="T38" fmla="*/ 19 w 143"/>
                <a:gd name="T39" fmla="*/ 58 h 128"/>
                <a:gd name="T40" fmla="*/ 13 w 143"/>
                <a:gd name="T41" fmla="*/ 57 h 128"/>
                <a:gd name="T42" fmla="*/ 6 w 143"/>
                <a:gd name="T43" fmla="*/ 55 h 128"/>
                <a:gd name="T44" fmla="*/ 2 w 143"/>
                <a:gd name="T45" fmla="*/ 51 h 128"/>
                <a:gd name="T46" fmla="*/ 2 w 143"/>
                <a:gd name="T47" fmla="*/ 51 h 128"/>
                <a:gd name="T48" fmla="*/ 0 w 143"/>
                <a:gd name="T49" fmla="*/ 57 h 128"/>
                <a:gd name="T50" fmla="*/ 0 w 143"/>
                <a:gd name="T51" fmla="*/ 65 h 128"/>
                <a:gd name="T52" fmla="*/ 0 w 143"/>
                <a:gd name="T53" fmla="*/ 65 h 128"/>
                <a:gd name="T54" fmla="*/ 0 w 143"/>
                <a:gd name="T55" fmla="*/ 71 h 128"/>
                <a:gd name="T56" fmla="*/ 2 w 143"/>
                <a:gd name="T57" fmla="*/ 77 h 128"/>
                <a:gd name="T58" fmla="*/ 6 w 143"/>
                <a:gd name="T59" fmla="*/ 89 h 128"/>
                <a:gd name="T60" fmla="*/ 13 w 143"/>
                <a:gd name="T61" fmla="*/ 100 h 128"/>
                <a:gd name="T62" fmla="*/ 21 w 143"/>
                <a:gd name="T63" fmla="*/ 110 h 128"/>
                <a:gd name="T64" fmla="*/ 32 w 143"/>
                <a:gd name="T65" fmla="*/ 117 h 128"/>
                <a:gd name="T66" fmla="*/ 43 w 143"/>
                <a:gd name="T67" fmla="*/ 124 h 128"/>
                <a:gd name="T68" fmla="*/ 57 w 143"/>
                <a:gd name="T69" fmla="*/ 127 h 128"/>
                <a:gd name="T70" fmla="*/ 72 w 143"/>
                <a:gd name="T71" fmla="*/ 128 h 128"/>
                <a:gd name="T72" fmla="*/ 72 w 143"/>
                <a:gd name="T73" fmla="*/ 128 h 128"/>
                <a:gd name="T74" fmla="*/ 86 w 143"/>
                <a:gd name="T75" fmla="*/ 127 h 128"/>
                <a:gd name="T76" fmla="*/ 100 w 143"/>
                <a:gd name="T77" fmla="*/ 124 h 128"/>
                <a:gd name="T78" fmla="*/ 111 w 143"/>
                <a:gd name="T79" fmla="*/ 117 h 128"/>
                <a:gd name="T80" fmla="*/ 122 w 143"/>
                <a:gd name="T81" fmla="*/ 110 h 128"/>
                <a:gd name="T82" fmla="*/ 130 w 143"/>
                <a:gd name="T83" fmla="*/ 100 h 128"/>
                <a:gd name="T84" fmla="*/ 138 w 143"/>
                <a:gd name="T85" fmla="*/ 89 h 128"/>
                <a:gd name="T86" fmla="*/ 141 w 143"/>
                <a:gd name="T87" fmla="*/ 77 h 128"/>
                <a:gd name="T88" fmla="*/ 143 w 143"/>
                <a:gd name="T89" fmla="*/ 71 h 128"/>
                <a:gd name="T90" fmla="*/ 143 w 143"/>
                <a:gd name="T91" fmla="*/ 65 h 128"/>
                <a:gd name="T92" fmla="*/ 143 w 143"/>
                <a:gd name="T93" fmla="*/ 65 h 128"/>
                <a:gd name="T94" fmla="*/ 143 w 143"/>
                <a:gd name="T95" fmla="*/ 57 h 128"/>
                <a:gd name="T96" fmla="*/ 141 w 143"/>
                <a:gd name="T97" fmla="*/ 51 h 128"/>
                <a:gd name="T98" fmla="*/ 138 w 143"/>
                <a:gd name="T99" fmla="*/ 39 h 128"/>
                <a:gd name="T100" fmla="*/ 130 w 143"/>
                <a:gd name="T101" fmla="*/ 28 h 128"/>
                <a:gd name="T102" fmla="*/ 122 w 143"/>
                <a:gd name="T103" fmla="*/ 19 h 128"/>
                <a:gd name="T104" fmla="*/ 111 w 143"/>
                <a:gd name="T105" fmla="*/ 11 h 128"/>
                <a:gd name="T106" fmla="*/ 100 w 143"/>
                <a:gd name="T107" fmla="*/ 4 h 128"/>
                <a:gd name="T108" fmla="*/ 86 w 143"/>
                <a:gd name="T109" fmla="*/ 1 h 128"/>
                <a:gd name="T110" fmla="*/ 72 w 143"/>
                <a:gd name="T111" fmla="*/ 0 h 128"/>
                <a:gd name="T112" fmla="*/ 72 w 143"/>
                <a:gd name="T11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 h="128">
                  <a:moveTo>
                    <a:pt x="72" y="0"/>
                  </a:moveTo>
                  <a:lnTo>
                    <a:pt x="72" y="0"/>
                  </a:lnTo>
                  <a:lnTo>
                    <a:pt x="60" y="1"/>
                  </a:lnTo>
                  <a:lnTo>
                    <a:pt x="49" y="3"/>
                  </a:lnTo>
                  <a:lnTo>
                    <a:pt x="49" y="3"/>
                  </a:lnTo>
                  <a:lnTo>
                    <a:pt x="53" y="8"/>
                  </a:lnTo>
                  <a:lnTo>
                    <a:pt x="57" y="14"/>
                  </a:lnTo>
                  <a:lnTo>
                    <a:pt x="59" y="20"/>
                  </a:lnTo>
                  <a:lnTo>
                    <a:pt x="60" y="27"/>
                  </a:lnTo>
                  <a:lnTo>
                    <a:pt x="60" y="27"/>
                  </a:lnTo>
                  <a:lnTo>
                    <a:pt x="59" y="33"/>
                  </a:lnTo>
                  <a:lnTo>
                    <a:pt x="57" y="39"/>
                  </a:lnTo>
                  <a:lnTo>
                    <a:pt x="54" y="45"/>
                  </a:lnTo>
                  <a:lnTo>
                    <a:pt x="49" y="50"/>
                  </a:lnTo>
                  <a:lnTo>
                    <a:pt x="45" y="54"/>
                  </a:lnTo>
                  <a:lnTo>
                    <a:pt x="38" y="56"/>
                  </a:lnTo>
                  <a:lnTo>
                    <a:pt x="32" y="58"/>
                  </a:lnTo>
                  <a:lnTo>
                    <a:pt x="25" y="58"/>
                  </a:lnTo>
                  <a:lnTo>
                    <a:pt x="25" y="58"/>
                  </a:lnTo>
                  <a:lnTo>
                    <a:pt x="19" y="58"/>
                  </a:lnTo>
                  <a:lnTo>
                    <a:pt x="13" y="57"/>
                  </a:lnTo>
                  <a:lnTo>
                    <a:pt x="6" y="55"/>
                  </a:lnTo>
                  <a:lnTo>
                    <a:pt x="2" y="51"/>
                  </a:lnTo>
                  <a:lnTo>
                    <a:pt x="2" y="51"/>
                  </a:lnTo>
                  <a:lnTo>
                    <a:pt x="0" y="57"/>
                  </a:lnTo>
                  <a:lnTo>
                    <a:pt x="0" y="65"/>
                  </a:lnTo>
                  <a:lnTo>
                    <a:pt x="0" y="65"/>
                  </a:lnTo>
                  <a:lnTo>
                    <a:pt x="0" y="71"/>
                  </a:lnTo>
                  <a:lnTo>
                    <a:pt x="2" y="77"/>
                  </a:lnTo>
                  <a:lnTo>
                    <a:pt x="6" y="89"/>
                  </a:lnTo>
                  <a:lnTo>
                    <a:pt x="13" y="100"/>
                  </a:lnTo>
                  <a:lnTo>
                    <a:pt x="21" y="110"/>
                  </a:lnTo>
                  <a:lnTo>
                    <a:pt x="32" y="117"/>
                  </a:lnTo>
                  <a:lnTo>
                    <a:pt x="43" y="124"/>
                  </a:lnTo>
                  <a:lnTo>
                    <a:pt x="57" y="127"/>
                  </a:lnTo>
                  <a:lnTo>
                    <a:pt x="72" y="128"/>
                  </a:lnTo>
                  <a:lnTo>
                    <a:pt x="72" y="128"/>
                  </a:lnTo>
                  <a:lnTo>
                    <a:pt x="86" y="127"/>
                  </a:lnTo>
                  <a:lnTo>
                    <a:pt x="100" y="124"/>
                  </a:lnTo>
                  <a:lnTo>
                    <a:pt x="111" y="117"/>
                  </a:lnTo>
                  <a:lnTo>
                    <a:pt x="122" y="110"/>
                  </a:lnTo>
                  <a:lnTo>
                    <a:pt x="130" y="100"/>
                  </a:lnTo>
                  <a:lnTo>
                    <a:pt x="138" y="89"/>
                  </a:lnTo>
                  <a:lnTo>
                    <a:pt x="141" y="77"/>
                  </a:lnTo>
                  <a:lnTo>
                    <a:pt x="143" y="71"/>
                  </a:lnTo>
                  <a:lnTo>
                    <a:pt x="143" y="65"/>
                  </a:lnTo>
                  <a:lnTo>
                    <a:pt x="143" y="65"/>
                  </a:lnTo>
                  <a:lnTo>
                    <a:pt x="143" y="57"/>
                  </a:lnTo>
                  <a:lnTo>
                    <a:pt x="141" y="51"/>
                  </a:lnTo>
                  <a:lnTo>
                    <a:pt x="138" y="39"/>
                  </a:lnTo>
                  <a:lnTo>
                    <a:pt x="130" y="28"/>
                  </a:lnTo>
                  <a:lnTo>
                    <a:pt x="122" y="19"/>
                  </a:lnTo>
                  <a:lnTo>
                    <a:pt x="111" y="11"/>
                  </a:lnTo>
                  <a:lnTo>
                    <a:pt x="100" y="4"/>
                  </a:lnTo>
                  <a:lnTo>
                    <a:pt x="86" y="1"/>
                  </a:lnTo>
                  <a:lnTo>
                    <a:pt x="72" y="0"/>
                  </a:lnTo>
                  <a:lnTo>
                    <a:pt x="72"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05" name="Freeform 290"/>
            <p:cNvSpPr>
              <a:spLocks/>
            </p:cNvSpPr>
            <p:nvPr/>
          </p:nvSpPr>
          <p:spPr bwMode="auto">
            <a:xfrm>
              <a:off x="6746875" y="2243138"/>
              <a:ext cx="92075" cy="123825"/>
            </a:xfrm>
            <a:custGeom>
              <a:avLst/>
              <a:gdLst>
                <a:gd name="T0" fmla="*/ 7 w 58"/>
                <a:gd name="T1" fmla="*/ 78 h 78"/>
                <a:gd name="T2" fmla="*/ 58 w 58"/>
                <a:gd name="T3" fmla="*/ 78 h 78"/>
                <a:gd name="T4" fmla="*/ 58 w 58"/>
                <a:gd name="T5" fmla="*/ 78 h 78"/>
                <a:gd name="T6" fmla="*/ 54 w 58"/>
                <a:gd name="T7" fmla="*/ 69 h 78"/>
                <a:gd name="T8" fmla="*/ 49 w 58"/>
                <a:gd name="T9" fmla="*/ 59 h 78"/>
                <a:gd name="T10" fmla="*/ 46 w 58"/>
                <a:gd name="T11" fmla="*/ 49 h 78"/>
                <a:gd name="T12" fmla="*/ 45 w 58"/>
                <a:gd name="T13" fmla="*/ 38 h 78"/>
                <a:gd name="T14" fmla="*/ 45 w 58"/>
                <a:gd name="T15" fmla="*/ 38 h 78"/>
                <a:gd name="T16" fmla="*/ 46 w 58"/>
                <a:gd name="T17" fmla="*/ 27 h 78"/>
                <a:gd name="T18" fmla="*/ 49 w 58"/>
                <a:gd name="T19" fmla="*/ 17 h 78"/>
                <a:gd name="T20" fmla="*/ 52 w 58"/>
                <a:gd name="T21" fmla="*/ 9 h 78"/>
                <a:gd name="T22" fmla="*/ 57 w 58"/>
                <a:gd name="T23" fmla="*/ 0 h 78"/>
                <a:gd name="T24" fmla="*/ 0 w 58"/>
                <a:gd name="T25" fmla="*/ 0 h 78"/>
                <a:gd name="T26" fmla="*/ 0 w 58"/>
                <a:gd name="T27" fmla="*/ 0 h 78"/>
                <a:gd name="T28" fmla="*/ 3 w 58"/>
                <a:gd name="T29" fmla="*/ 17 h 78"/>
                <a:gd name="T30" fmla="*/ 6 w 58"/>
                <a:gd name="T31" fmla="*/ 36 h 78"/>
                <a:gd name="T32" fmla="*/ 7 w 58"/>
                <a:gd name="T33" fmla="*/ 56 h 78"/>
                <a:gd name="T34" fmla="*/ 7 w 58"/>
                <a:gd name="T35" fmla="*/ 78 h 78"/>
                <a:gd name="T36" fmla="*/ 7 w 58"/>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7" y="78"/>
                  </a:moveTo>
                  <a:lnTo>
                    <a:pt x="58" y="78"/>
                  </a:lnTo>
                  <a:lnTo>
                    <a:pt x="58" y="78"/>
                  </a:lnTo>
                  <a:lnTo>
                    <a:pt x="54" y="69"/>
                  </a:lnTo>
                  <a:lnTo>
                    <a:pt x="49" y="59"/>
                  </a:lnTo>
                  <a:lnTo>
                    <a:pt x="46" y="49"/>
                  </a:lnTo>
                  <a:lnTo>
                    <a:pt x="45" y="38"/>
                  </a:lnTo>
                  <a:lnTo>
                    <a:pt x="45" y="38"/>
                  </a:lnTo>
                  <a:lnTo>
                    <a:pt x="46" y="27"/>
                  </a:lnTo>
                  <a:lnTo>
                    <a:pt x="49" y="17"/>
                  </a:lnTo>
                  <a:lnTo>
                    <a:pt x="52" y="9"/>
                  </a:lnTo>
                  <a:lnTo>
                    <a:pt x="57" y="0"/>
                  </a:lnTo>
                  <a:lnTo>
                    <a:pt x="0" y="0"/>
                  </a:lnTo>
                  <a:lnTo>
                    <a:pt x="0" y="0"/>
                  </a:lnTo>
                  <a:lnTo>
                    <a:pt x="3" y="17"/>
                  </a:lnTo>
                  <a:lnTo>
                    <a:pt x="6" y="36"/>
                  </a:lnTo>
                  <a:lnTo>
                    <a:pt x="7" y="56"/>
                  </a:lnTo>
                  <a:lnTo>
                    <a:pt x="7" y="78"/>
                  </a:lnTo>
                  <a:lnTo>
                    <a:pt x="7" y="78"/>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07" name="Freeform 291"/>
            <p:cNvSpPr>
              <a:spLocks/>
            </p:cNvSpPr>
            <p:nvPr/>
          </p:nvSpPr>
          <p:spPr bwMode="auto">
            <a:xfrm>
              <a:off x="6484938" y="4338638"/>
              <a:ext cx="411163" cy="144463"/>
            </a:xfrm>
            <a:custGeom>
              <a:avLst/>
              <a:gdLst>
                <a:gd name="T0" fmla="*/ 198 w 259"/>
                <a:gd name="T1" fmla="*/ 31 h 91"/>
                <a:gd name="T2" fmla="*/ 179 w 259"/>
                <a:gd name="T3" fmla="*/ 29 h 91"/>
                <a:gd name="T4" fmla="*/ 179 w 259"/>
                <a:gd name="T5" fmla="*/ 0 h 91"/>
                <a:gd name="T6" fmla="*/ 68 w 259"/>
                <a:gd name="T7" fmla="*/ 0 h 91"/>
                <a:gd name="T8" fmla="*/ 68 w 259"/>
                <a:gd name="T9" fmla="*/ 14 h 91"/>
                <a:gd name="T10" fmla="*/ 68 w 259"/>
                <a:gd name="T11" fmla="*/ 14 h 91"/>
                <a:gd name="T12" fmla="*/ 55 w 259"/>
                <a:gd name="T13" fmla="*/ 16 h 91"/>
                <a:gd name="T14" fmla="*/ 44 w 259"/>
                <a:gd name="T15" fmla="*/ 20 h 91"/>
                <a:gd name="T16" fmla="*/ 33 w 259"/>
                <a:gd name="T17" fmla="*/ 25 h 91"/>
                <a:gd name="T18" fmla="*/ 23 w 259"/>
                <a:gd name="T19" fmla="*/ 32 h 91"/>
                <a:gd name="T20" fmla="*/ 16 w 259"/>
                <a:gd name="T21" fmla="*/ 40 h 91"/>
                <a:gd name="T22" fmla="*/ 9 w 259"/>
                <a:gd name="T23" fmla="*/ 48 h 91"/>
                <a:gd name="T24" fmla="*/ 4 w 259"/>
                <a:gd name="T25" fmla="*/ 59 h 91"/>
                <a:gd name="T26" fmla="*/ 1 w 259"/>
                <a:gd name="T27" fmla="*/ 70 h 91"/>
                <a:gd name="T28" fmla="*/ 1 w 259"/>
                <a:gd name="T29" fmla="*/ 70 h 91"/>
                <a:gd name="T30" fmla="*/ 0 w 259"/>
                <a:gd name="T31" fmla="*/ 81 h 91"/>
                <a:gd name="T32" fmla="*/ 1 w 259"/>
                <a:gd name="T33" fmla="*/ 91 h 91"/>
                <a:gd name="T34" fmla="*/ 259 w 259"/>
                <a:gd name="T35" fmla="*/ 91 h 91"/>
                <a:gd name="T36" fmla="*/ 259 w 259"/>
                <a:gd name="T37" fmla="*/ 91 h 91"/>
                <a:gd name="T38" fmla="*/ 257 w 259"/>
                <a:gd name="T39" fmla="*/ 80 h 91"/>
                <a:gd name="T40" fmla="*/ 253 w 259"/>
                <a:gd name="T41" fmla="*/ 70 h 91"/>
                <a:gd name="T42" fmla="*/ 247 w 259"/>
                <a:gd name="T43" fmla="*/ 61 h 91"/>
                <a:gd name="T44" fmla="*/ 241 w 259"/>
                <a:gd name="T45" fmla="*/ 52 h 91"/>
                <a:gd name="T46" fmla="*/ 231 w 259"/>
                <a:gd name="T47" fmla="*/ 45 h 91"/>
                <a:gd name="T48" fmla="*/ 221 w 259"/>
                <a:gd name="T49" fmla="*/ 39 h 91"/>
                <a:gd name="T50" fmla="*/ 210 w 259"/>
                <a:gd name="T51" fmla="*/ 35 h 91"/>
                <a:gd name="T52" fmla="*/ 198 w 259"/>
                <a:gd name="T53" fmla="*/ 31 h 91"/>
                <a:gd name="T54" fmla="*/ 198 w 259"/>
                <a:gd name="T55" fmla="*/ 3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9" h="91">
                  <a:moveTo>
                    <a:pt x="198" y="31"/>
                  </a:moveTo>
                  <a:lnTo>
                    <a:pt x="179" y="29"/>
                  </a:lnTo>
                  <a:lnTo>
                    <a:pt x="179" y="0"/>
                  </a:lnTo>
                  <a:lnTo>
                    <a:pt x="68" y="0"/>
                  </a:lnTo>
                  <a:lnTo>
                    <a:pt x="68" y="14"/>
                  </a:lnTo>
                  <a:lnTo>
                    <a:pt x="68" y="14"/>
                  </a:lnTo>
                  <a:lnTo>
                    <a:pt x="55" y="16"/>
                  </a:lnTo>
                  <a:lnTo>
                    <a:pt x="44" y="20"/>
                  </a:lnTo>
                  <a:lnTo>
                    <a:pt x="33" y="25"/>
                  </a:lnTo>
                  <a:lnTo>
                    <a:pt x="23" y="32"/>
                  </a:lnTo>
                  <a:lnTo>
                    <a:pt x="16" y="40"/>
                  </a:lnTo>
                  <a:lnTo>
                    <a:pt x="9" y="48"/>
                  </a:lnTo>
                  <a:lnTo>
                    <a:pt x="4" y="59"/>
                  </a:lnTo>
                  <a:lnTo>
                    <a:pt x="1" y="70"/>
                  </a:lnTo>
                  <a:lnTo>
                    <a:pt x="1" y="70"/>
                  </a:lnTo>
                  <a:lnTo>
                    <a:pt x="0" y="81"/>
                  </a:lnTo>
                  <a:lnTo>
                    <a:pt x="1" y="91"/>
                  </a:lnTo>
                  <a:lnTo>
                    <a:pt x="259" y="91"/>
                  </a:lnTo>
                  <a:lnTo>
                    <a:pt x="259" y="91"/>
                  </a:lnTo>
                  <a:lnTo>
                    <a:pt x="257" y="80"/>
                  </a:lnTo>
                  <a:lnTo>
                    <a:pt x="253" y="70"/>
                  </a:lnTo>
                  <a:lnTo>
                    <a:pt x="247" y="61"/>
                  </a:lnTo>
                  <a:lnTo>
                    <a:pt x="241" y="52"/>
                  </a:lnTo>
                  <a:lnTo>
                    <a:pt x="231" y="45"/>
                  </a:lnTo>
                  <a:lnTo>
                    <a:pt x="221" y="39"/>
                  </a:lnTo>
                  <a:lnTo>
                    <a:pt x="210" y="35"/>
                  </a:lnTo>
                  <a:lnTo>
                    <a:pt x="198" y="31"/>
                  </a:lnTo>
                  <a:lnTo>
                    <a:pt x="198" y="3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08" name="Rectangle 292"/>
            <p:cNvSpPr>
              <a:spLocks noChangeArrowheads="1"/>
            </p:cNvSpPr>
            <p:nvPr/>
          </p:nvSpPr>
          <p:spPr bwMode="auto">
            <a:xfrm>
              <a:off x="6689725" y="4014788"/>
              <a:ext cx="42863" cy="192088"/>
            </a:xfrm>
            <a:prstGeom prst="rect">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09" name="Freeform 293"/>
            <p:cNvSpPr>
              <a:spLocks/>
            </p:cNvSpPr>
            <p:nvPr/>
          </p:nvSpPr>
          <p:spPr bwMode="auto">
            <a:xfrm>
              <a:off x="6467475" y="3286126"/>
              <a:ext cx="249238" cy="442913"/>
            </a:xfrm>
            <a:custGeom>
              <a:avLst/>
              <a:gdLst>
                <a:gd name="T0" fmla="*/ 44 w 157"/>
                <a:gd name="T1" fmla="*/ 279 h 279"/>
                <a:gd name="T2" fmla="*/ 44 w 157"/>
                <a:gd name="T3" fmla="*/ 279 h 279"/>
                <a:gd name="T4" fmla="*/ 49 w 157"/>
                <a:gd name="T5" fmla="*/ 274 h 279"/>
                <a:gd name="T6" fmla="*/ 54 w 157"/>
                <a:gd name="T7" fmla="*/ 270 h 279"/>
                <a:gd name="T8" fmla="*/ 60 w 157"/>
                <a:gd name="T9" fmla="*/ 266 h 279"/>
                <a:gd name="T10" fmla="*/ 66 w 157"/>
                <a:gd name="T11" fmla="*/ 262 h 279"/>
                <a:gd name="T12" fmla="*/ 74 w 157"/>
                <a:gd name="T13" fmla="*/ 258 h 279"/>
                <a:gd name="T14" fmla="*/ 81 w 157"/>
                <a:gd name="T15" fmla="*/ 257 h 279"/>
                <a:gd name="T16" fmla="*/ 88 w 157"/>
                <a:gd name="T17" fmla="*/ 256 h 279"/>
                <a:gd name="T18" fmla="*/ 96 w 157"/>
                <a:gd name="T19" fmla="*/ 255 h 279"/>
                <a:gd name="T20" fmla="*/ 157 w 157"/>
                <a:gd name="T21" fmla="*/ 255 h 279"/>
                <a:gd name="T22" fmla="*/ 104 w 157"/>
                <a:gd name="T23" fmla="*/ 0 h 279"/>
                <a:gd name="T24" fmla="*/ 104 w 157"/>
                <a:gd name="T25" fmla="*/ 0 h 279"/>
                <a:gd name="T26" fmla="*/ 92 w 157"/>
                <a:gd name="T27" fmla="*/ 1 h 279"/>
                <a:gd name="T28" fmla="*/ 45 w 157"/>
                <a:gd name="T29" fmla="*/ 8 h 279"/>
                <a:gd name="T30" fmla="*/ 45 w 157"/>
                <a:gd name="T31" fmla="*/ 8 h 279"/>
                <a:gd name="T32" fmla="*/ 32 w 157"/>
                <a:gd name="T33" fmla="*/ 12 h 279"/>
                <a:gd name="T34" fmla="*/ 20 w 157"/>
                <a:gd name="T35" fmla="*/ 18 h 279"/>
                <a:gd name="T36" fmla="*/ 9 w 157"/>
                <a:gd name="T37" fmla="*/ 25 h 279"/>
                <a:gd name="T38" fmla="*/ 0 w 157"/>
                <a:gd name="T39" fmla="*/ 34 h 279"/>
                <a:gd name="T40" fmla="*/ 70 w 157"/>
                <a:gd name="T41" fmla="*/ 34 h 279"/>
                <a:gd name="T42" fmla="*/ 70 w 157"/>
                <a:gd name="T43" fmla="*/ 34 h 279"/>
                <a:gd name="T44" fmla="*/ 69 w 157"/>
                <a:gd name="T45" fmla="*/ 47 h 279"/>
                <a:gd name="T46" fmla="*/ 65 w 157"/>
                <a:gd name="T47" fmla="*/ 61 h 279"/>
                <a:gd name="T48" fmla="*/ 60 w 157"/>
                <a:gd name="T49" fmla="*/ 74 h 279"/>
                <a:gd name="T50" fmla="*/ 53 w 157"/>
                <a:gd name="T51" fmla="*/ 87 h 279"/>
                <a:gd name="T52" fmla="*/ 43 w 157"/>
                <a:gd name="T53" fmla="*/ 98 h 279"/>
                <a:gd name="T54" fmla="*/ 32 w 157"/>
                <a:gd name="T55" fmla="*/ 110 h 279"/>
                <a:gd name="T56" fmla="*/ 20 w 157"/>
                <a:gd name="T57" fmla="*/ 120 h 279"/>
                <a:gd name="T58" fmla="*/ 5 w 157"/>
                <a:gd name="T59" fmla="*/ 130 h 279"/>
                <a:gd name="T60" fmla="*/ 31 w 157"/>
                <a:gd name="T61" fmla="*/ 256 h 279"/>
                <a:gd name="T62" fmla="*/ 31 w 157"/>
                <a:gd name="T63" fmla="*/ 256 h 279"/>
                <a:gd name="T64" fmla="*/ 33 w 157"/>
                <a:gd name="T65" fmla="*/ 262 h 279"/>
                <a:gd name="T66" fmla="*/ 36 w 157"/>
                <a:gd name="T67" fmla="*/ 268 h 279"/>
                <a:gd name="T68" fmla="*/ 39 w 157"/>
                <a:gd name="T69" fmla="*/ 274 h 279"/>
                <a:gd name="T70" fmla="*/ 44 w 157"/>
                <a:gd name="T71" fmla="*/ 279 h 279"/>
                <a:gd name="T72" fmla="*/ 44 w 157"/>
                <a:gd name="T73"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279">
                  <a:moveTo>
                    <a:pt x="44" y="279"/>
                  </a:moveTo>
                  <a:lnTo>
                    <a:pt x="44" y="279"/>
                  </a:lnTo>
                  <a:lnTo>
                    <a:pt x="49" y="274"/>
                  </a:lnTo>
                  <a:lnTo>
                    <a:pt x="54" y="270"/>
                  </a:lnTo>
                  <a:lnTo>
                    <a:pt x="60" y="266"/>
                  </a:lnTo>
                  <a:lnTo>
                    <a:pt x="66" y="262"/>
                  </a:lnTo>
                  <a:lnTo>
                    <a:pt x="74" y="258"/>
                  </a:lnTo>
                  <a:lnTo>
                    <a:pt x="81" y="257"/>
                  </a:lnTo>
                  <a:lnTo>
                    <a:pt x="88" y="256"/>
                  </a:lnTo>
                  <a:lnTo>
                    <a:pt x="96" y="255"/>
                  </a:lnTo>
                  <a:lnTo>
                    <a:pt x="157" y="255"/>
                  </a:lnTo>
                  <a:lnTo>
                    <a:pt x="104" y="0"/>
                  </a:lnTo>
                  <a:lnTo>
                    <a:pt x="104" y="0"/>
                  </a:lnTo>
                  <a:lnTo>
                    <a:pt x="92" y="1"/>
                  </a:lnTo>
                  <a:lnTo>
                    <a:pt x="45" y="8"/>
                  </a:lnTo>
                  <a:lnTo>
                    <a:pt x="45" y="8"/>
                  </a:lnTo>
                  <a:lnTo>
                    <a:pt x="32" y="12"/>
                  </a:lnTo>
                  <a:lnTo>
                    <a:pt x="20" y="18"/>
                  </a:lnTo>
                  <a:lnTo>
                    <a:pt x="9" y="25"/>
                  </a:lnTo>
                  <a:lnTo>
                    <a:pt x="0" y="34"/>
                  </a:lnTo>
                  <a:lnTo>
                    <a:pt x="70" y="34"/>
                  </a:lnTo>
                  <a:lnTo>
                    <a:pt x="70" y="34"/>
                  </a:lnTo>
                  <a:lnTo>
                    <a:pt x="69" y="47"/>
                  </a:lnTo>
                  <a:lnTo>
                    <a:pt x="65" y="61"/>
                  </a:lnTo>
                  <a:lnTo>
                    <a:pt x="60" y="74"/>
                  </a:lnTo>
                  <a:lnTo>
                    <a:pt x="53" y="87"/>
                  </a:lnTo>
                  <a:lnTo>
                    <a:pt x="43" y="98"/>
                  </a:lnTo>
                  <a:lnTo>
                    <a:pt x="32" y="110"/>
                  </a:lnTo>
                  <a:lnTo>
                    <a:pt x="20" y="120"/>
                  </a:lnTo>
                  <a:lnTo>
                    <a:pt x="5" y="130"/>
                  </a:lnTo>
                  <a:lnTo>
                    <a:pt x="31" y="256"/>
                  </a:lnTo>
                  <a:lnTo>
                    <a:pt x="31" y="256"/>
                  </a:lnTo>
                  <a:lnTo>
                    <a:pt x="33" y="262"/>
                  </a:lnTo>
                  <a:lnTo>
                    <a:pt x="36" y="268"/>
                  </a:lnTo>
                  <a:lnTo>
                    <a:pt x="39" y="274"/>
                  </a:lnTo>
                  <a:lnTo>
                    <a:pt x="44" y="279"/>
                  </a:lnTo>
                  <a:lnTo>
                    <a:pt x="44" y="27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0" name="Freeform 294"/>
            <p:cNvSpPr>
              <a:spLocks noEditPoints="1"/>
            </p:cNvSpPr>
            <p:nvPr/>
          </p:nvSpPr>
          <p:spPr bwMode="auto">
            <a:xfrm>
              <a:off x="6526213" y="3714751"/>
              <a:ext cx="306388" cy="276225"/>
            </a:xfrm>
            <a:custGeom>
              <a:avLst/>
              <a:gdLst>
                <a:gd name="T0" fmla="*/ 193 w 193"/>
                <a:gd name="T1" fmla="*/ 57 h 174"/>
                <a:gd name="T2" fmla="*/ 191 w 193"/>
                <a:gd name="T3" fmla="*/ 46 h 174"/>
                <a:gd name="T4" fmla="*/ 183 w 193"/>
                <a:gd name="T5" fmla="*/ 25 h 174"/>
                <a:gd name="T6" fmla="*/ 164 w 193"/>
                <a:gd name="T7" fmla="*/ 9 h 174"/>
                <a:gd name="T8" fmla="*/ 142 w 193"/>
                <a:gd name="T9" fmla="*/ 1 h 174"/>
                <a:gd name="T10" fmla="*/ 64 w 193"/>
                <a:gd name="T11" fmla="*/ 0 h 174"/>
                <a:gd name="T12" fmla="*/ 51 w 193"/>
                <a:gd name="T13" fmla="*/ 1 h 174"/>
                <a:gd name="T14" fmla="*/ 28 w 193"/>
                <a:gd name="T15" fmla="*/ 9 h 174"/>
                <a:gd name="T16" fmla="*/ 11 w 193"/>
                <a:gd name="T17" fmla="*/ 25 h 174"/>
                <a:gd name="T18" fmla="*/ 1 w 193"/>
                <a:gd name="T19" fmla="*/ 46 h 174"/>
                <a:gd name="T20" fmla="*/ 0 w 193"/>
                <a:gd name="T21" fmla="*/ 116 h 174"/>
                <a:gd name="T22" fmla="*/ 1 w 193"/>
                <a:gd name="T23" fmla="*/ 127 h 174"/>
                <a:gd name="T24" fmla="*/ 11 w 193"/>
                <a:gd name="T25" fmla="*/ 148 h 174"/>
                <a:gd name="T26" fmla="*/ 28 w 193"/>
                <a:gd name="T27" fmla="*/ 164 h 174"/>
                <a:gd name="T28" fmla="*/ 51 w 193"/>
                <a:gd name="T29" fmla="*/ 173 h 174"/>
                <a:gd name="T30" fmla="*/ 129 w 193"/>
                <a:gd name="T31" fmla="*/ 174 h 174"/>
                <a:gd name="T32" fmla="*/ 142 w 193"/>
                <a:gd name="T33" fmla="*/ 173 h 174"/>
                <a:gd name="T34" fmla="*/ 164 w 193"/>
                <a:gd name="T35" fmla="*/ 164 h 174"/>
                <a:gd name="T36" fmla="*/ 183 w 193"/>
                <a:gd name="T37" fmla="*/ 148 h 174"/>
                <a:gd name="T38" fmla="*/ 191 w 193"/>
                <a:gd name="T39" fmla="*/ 127 h 174"/>
                <a:gd name="T40" fmla="*/ 193 w 193"/>
                <a:gd name="T41" fmla="*/ 116 h 174"/>
                <a:gd name="T42" fmla="*/ 69 w 193"/>
                <a:gd name="T43" fmla="*/ 143 h 174"/>
                <a:gd name="T44" fmla="*/ 60 w 193"/>
                <a:gd name="T45" fmla="*/ 142 h 174"/>
                <a:gd name="T46" fmla="*/ 45 w 193"/>
                <a:gd name="T47" fmla="*/ 137 h 174"/>
                <a:gd name="T48" fmla="*/ 34 w 193"/>
                <a:gd name="T49" fmla="*/ 126 h 174"/>
                <a:gd name="T50" fmla="*/ 28 w 193"/>
                <a:gd name="T51" fmla="*/ 112 h 174"/>
                <a:gd name="T52" fmla="*/ 27 w 193"/>
                <a:gd name="T53" fmla="*/ 67 h 174"/>
                <a:gd name="T54" fmla="*/ 28 w 193"/>
                <a:gd name="T55" fmla="*/ 60 h 174"/>
                <a:gd name="T56" fmla="*/ 34 w 193"/>
                <a:gd name="T57" fmla="*/ 46 h 174"/>
                <a:gd name="T58" fmla="*/ 45 w 193"/>
                <a:gd name="T59" fmla="*/ 36 h 174"/>
                <a:gd name="T60" fmla="*/ 60 w 193"/>
                <a:gd name="T61" fmla="*/ 31 h 174"/>
                <a:gd name="T62" fmla="*/ 81 w 193"/>
                <a:gd name="T63" fmla="*/ 30 h 174"/>
                <a:gd name="T64" fmla="*/ 141 w 193"/>
                <a:gd name="T65" fmla="*/ 133 h 174"/>
                <a:gd name="T66" fmla="*/ 96 w 193"/>
                <a:gd name="T67" fmla="*/ 115 h 174"/>
                <a:gd name="T68" fmla="*/ 141 w 193"/>
                <a:gd name="T69" fmla="*/ 133 h 174"/>
                <a:gd name="T70" fmla="*/ 96 w 193"/>
                <a:gd name="T71" fmla="*/ 93 h 174"/>
                <a:gd name="T72" fmla="*/ 141 w 193"/>
                <a:gd name="T73" fmla="*/ 74 h 174"/>
                <a:gd name="T74" fmla="*/ 141 w 193"/>
                <a:gd name="T75" fmla="*/ 58 h 174"/>
                <a:gd name="T76" fmla="*/ 96 w 193"/>
                <a:gd name="T77" fmla="*/ 40 h 174"/>
                <a:gd name="T78" fmla="*/ 141 w 193"/>
                <a:gd name="T79"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174">
                  <a:moveTo>
                    <a:pt x="193" y="116"/>
                  </a:moveTo>
                  <a:lnTo>
                    <a:pt x="193" y="57"/>
                  </a:lnTo>
                  <a:lnTo>
                    <a:pt x="193" y="57"/>
                  </a:lnTo>
                  <a:lnTo>
                    <a:pt x="191" y="46"/>
                  </a:lnTo>
                  <a:lnTo>
                    <a:pt x="188" y="35"/>
                  </a:lnTo>
                  <a:lnTo>
                    <a:pt x="183" y="25"/>
                  </a:lnTo>
                  <a:lnTo>
                    <a:pt x="174" y="17"/>
                  </a:lnTo>
                  <a:lnTo>
                    <a:pt x="164" y="9"/>
                  </a:lnTo>
                  <a:lnTo>
                    <a:pt x="154" y="4"/>
                  </a:lnTo>
                  <a:lnTo>
                    <a:pt x="142" y="1"/>
                  </a:lnTo>
                  <a:lnTo>
                    <a:pt x="129" y="0"/>
                  </a:lnTo>
                  <a:lnTo>
                    <a:pt x="64" y="0"/>
                  </a:lnTo>
                  <a:lnTo>
                    <a:pt x="64" y="0"/>
                  </a:lnTo>
                  <a:lnTo>
                    <a:pt x="51" y="1"/>
                  </a:lnTo>
                  <a:lnTo>
                    <a:pt x="39" y="4"/>
                  </a:lnTo>
                  <a:lnTo>
                    <a:pt x="28" y="9"/>
                  </a:lnTo>
                  <a:lnTo>
                    <a:pt x="18" y="17"/>
                  </a:lnTo>
                  <a:lnTo>
                    <a:pt x="11" y="25"/>
                  </a:lnTo>
                  <a:lnTo>
                    <a:pt x="5" y="35"/>
                  </a:lnTo>
                  <a:lnTo>
                    <a:pt x="1" y="46"/>
                  </a:lnTo>
                  <a:lnTo>
                    <a:pt x="0" y="57"/>
                  </a:lnTo>
                  <a:lnTo>
                    <a:pt x="0" y="116"/>
                  </a:lnTo>
                  <a:lnTo>
                    <a:pt x="0" y="116"/>
                  </a:lnTo>
                  <a:lnTo>
                    <a:pt x="1" y="127"/>
                  </a:lnTo>
                  <a:lnTo>
                    <a:pt x="5" y="138"/>
                  </a:lnTo>
                  <a:lnTo>
                    <a:pt x="11" y="148"/>
                  </a:lnTo>
                  <a:lnTo>
                    <a:pt x="18" y="157"/>
                  </a:lnTo>
                  <a:lnTo>
                    <a:pt x="28" y="164"/>
                  </a:lnTo>
                  <a:lnTo>
                    <a:pt x="39" y="169"/>
                  </a:lnTo>
                  <a:lnTo>
                    <a:pt x="51" y="173"/>
                  </a:lnTo>
                  <a:lnTo>
                    <a:pt x="64" y="174"/>
                  </a:lnTo>
                  <a:lnTo>
                    <a:pt x="129" y="174"/>
                  </a:lnTo>
                  <a:lnTo>
                    <a:pt x="129" y="174"/>
                  </a:lnTo>
                  <a:lnTo>
                    <a:pt x="142" y="173"/>
                  </a:lnTo>
                  <a:lnTo>
                    <a:pt x="154" y="169"/>
                  </a:lnTo>
                  <a:lnTo>
                    <a:pt x="164" y="164"/>
                  </a:lnTo>
                  <a:lnTo>
                    <a:pt x="174" y="157"/>
                  </a:lnTo>
                  <a:lnTo>
                    <a:pt x="183" y="148"/>
                  </a:lnTo>
                  <a:lnTo>
                    <a:pt x="188" y="138"/>
                  </a:lnTo>
                  <a:lnTo>
                    <a:pt x="191" y="127"/>
                  </a:lnTo>
                  <a:lnTo>
                    <a:pt x="193" y="116"/>
                  </a:lnTo>
                  <a:lnTo>
                    <a:pt x="193" y="116"/>
                  </a:lnTo>
                  <a:close/>
                  <a:moveTo>
                    <a:pt x="81" y="143"/>
                  </a:moveTo>
                  <a:lnTo>
                    <a:pt x="69" y="143"/>
                  </a:lnTo>
                  <a:lnTo>
                    <a:pt x="69" y="143"/>
                  </a:lnTo>
                  <a:lnTo>
                    <a:pt x="60" y="142"/>
                  </a:lnTo>
                  <a:lnTo>
                    <a:pt x="53" y="139"/>
                  </a:lnTo>
                  <a:lnTo>
                    <a:pt x="45" y="137"/>
                  </a:lnTo>
                  <a:lnTo>
                    <a:pt x="39" y="132"/>
                  </a:lnTo>
                  <a:lnTo>
                    <a:pt x="34" y="126"/>
                  </a:lnTo>
                  <a:lnTo>
                    <a:pt x="31" y="120"/>
                  </a:lnTo>
                  <a:lnTo>
                    <a:pt x="28" y="112"/>
                  </a:lnTo>
                  <a:lnTo>
                    <a:pt x="27" y="105"/>
                  </a:lnTo>
                  <a:lnTo>
                    <a:pt x="27" y="67"/>
                  </a:lnTo>
                  <a:lnTo>
                    <a:pt x="27" y="67"/>
                  </a:lnTo>
                  <a:lnTo>
                    <a:pt x="28" y="60"/>
                  </a:lnTo>
                  <a:lnTo>
                    <a:pt x="31" y="54"/>
                  </a:lnTo>
                  <a:lnTo>
                    <a:pt x="34" y="46"/>
                  </a:lnTo>
                  <a:lnTo>
                    <a:pt x="39" y="41"/>
                  </a:lnTo>
                  <a:lnTo>
                    <a:pt x="45" y="36"/>
                  </a:lnTo>
                  <a:lnTo>
                    <a:pt x="53" y="33"/>
                  </a:lnTo>
                  <a:lnTo>
                    <a:pt x="60" y="31"/>
                  </a:lnTo>
                  <a:lnTo>
                    <a:pt x="69" y="30"/>
                  </a:lnTo>
                  <a:lnTo>
                    <a:pt x="81" y="30"/>
                  </a:lnTo>
                  <a:lnTo>
                    <a:pt x="81" y="143"/>
                  </a:lnTo>
                  <a:close/>
                  <a:moveTo>
                    <a:pt x="141" y="133"/>
                  </a:moveTo>
                  <a:lnTo>
                    <a:pt x="96" y="133"/>
                  </a:lnTo>
                  <a:lnTo>
                    <a:pt x="96" y="115"/>
                  </a:lnTo>
                  <a:lnTo>
                    <a:pt x="141" y="115"/>
                  </a:lnTo>
                  <a:lnTo>
                    <a:pt x="141" y="133"/>
                  </a:lnTo>
                  <a:close/>
                  <a:moveTo>
                    <a:pt x="141" y="93"/>
                  </a:moveTo>
                  <a:lnTo>
                    <a:pt x="96" y="93"/>
                  </a:lnTo>
                  <a:lnTo>
                    <a:pt x="96" y="74"/>
                  </a:lnTo>
                  <a:lnTo>
                    <a:pt x="141" y="74"/>
                  </a:lnTo>
                  <a:lnTo>
                    <a:pt x="141" y="93"/>
                  </a:lnTo>
                  <a:close/>
                  <a:moveTo>
                    <a:pt x="141" y="58"/>
                  </a:moveTo>
                  <a:lnTo>
                    <a:pt x="96" y="58"/>
                  </a:lnTo>
                  <a:lnTo>
                    <a:pt x="96" y="40"/>
                  </a:lnTo>
                  <a:lnTo>
                    <a:pt x="141" y="40"/>
                  </a:lnTo>
                  <a:lnTo>
                    <a:pt x="141" y="58"/>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1" name="Rectangle 295"/>
            <p:cNvSpPr>
              <a:spLocks noChangeArrowheads="1"/>
            </p:cNvSpPr>
            <p:nvPr/>
          </p:nvSpPr>
          <p:spPr bwMode="auto">
            <a:xfrm>
              <a:off x="6613525" y="4014788"/>
              <a:ext cx="41275" cy="192088"/>
            </a:xfrm>
            <a:prstGeom prst="rect">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2" name="Freeform 296"/>
            <p:cNvSpPr>
              <a:spLocks/>
            </p:cNvSpPr>
            <p:nvPr/>
          </p:nvSpPr>
          <p:spPr bwMode="auto">
            <a:xfrm>
              <a:off x="6534150" y="4222751"/>
              <a:ext cx="312738" cy="95250"/>
            </a:xfrm>
            <a:custGeom>
              <a:avLst/>
              <a:gdLst>
                <a:gd name="T0" fmla="*/ 197 w 197"/>
                <a:gd name="T1" fmla="*/ 28 h 60"/>
                <a:gd name="T2" fmla="*/ 197 w 197"/>
                <a:gd name="T3" fmla="*/ 28 h 60"/>
                <a:gd name="T4" fmla="*/ 196 w 197"/>
                <a:gd name="T5" fmla="*/ 23 h 60"/>
                <a:gd name="T6" fmla="*/ 194 w 197"/>
                <a:gd name="T7" fmla="*/ 17 h 60"/>
                <a:gd name="T8" fmla="*/ 191 w 197"/>
                <a:gd name="T9" fmla="*/ 12 h 60"/>
                <a:gd name="T10" fmla="*/ 188 w 197"/>
                <a:gd name="T11" fmla="*/ 8 h 60"/>
                <a:gd name="T12" fmla="*/ 183 w 197"/>
                <a:gd name="T13" fmla="*/ 5 h 60"/>
                <a:gd name="T14" fmla="*/ 178 w 197"/>
                <a:gd name="T15" fmla="*/ 2 h 60"/>
                <a:gd name="T16" fmla="*/ 172 w 197"/>
                <a:gd name="T17" fmla="*/ 0 h 60"/>
                <a:gd name="T18" fmla="*/ 164 w 197"/>
                <a:gd name="T19" fmla="*/ 0 h 60"/>
                <a:gd name="T20" fmla="*/ 32 w 197"/>
                <a:gd name="T21" fmla="*/ 0 h 60"/>
                <a:gd name="T22" fmla="*/ 32 w 197"/>
                <a:gd name="T23" fmla="*/ 0 h 60"/>
                <a:gd name="T24" fmla="*/ 26 w 197"/>
                <a:gd name="T25" fmla="*/ 0 h 60"/>
                <a:gd name="T26" fmla="*/ 19 w 197"/>
                <a:gd name="T27" fmla="*/ 2 h 60"/>
                <a:gd name="T28" fmla="*/ 14 w 197"/>
                <a:gd name="T29" fmla="*/ 5 h 60"/>
                <a:gd name="T30" fmla="*/ 10 w 197"/>
                <a:gd name="T31" fmla="*/ 8 h 60"/>
                <a:gd name="T32" fmla="*/ 6 w 197"/>
                <a:gd name="T33" fmla="*/ 12 h 60"/>
                <a:gd name="T34" fmla="*/ 2 w 197"/>
                <a:gd name="T35" fmla="*/ 17 h 60"/>
                <a:gd name="T36" fmla="*/ 1 w 197"/>
                <a:gd name="T37" fmla="*/ 23 h 60"/>
                <a:gd name="T38" fmla="*/ 0 w 197"/>
                <a:gd name="T39" fmla="*/ 28 h 60"/>
                <a:gd name="T40" fmla="*/ 0 w 197"/>
                <a:gd name="T41" fmla="*/ 60 h 60"/>
                <a:gd name="T42" fmla="*/ 197 w 197"/>
                <a:gd name="T43" fmla="*/ 60 h 60"/>
                <a:gd name="T44" fmla="*/ 197 w 197"/>
                <a:gd name="T45"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60">
                  <a:moveTo>
                    <a:pt x="197" y="28"/>
                  </a:moveTo>
                  <a:lnTo>
                    <a:pt x="197" y="28"/>
                  </a:lnTo>
                  <a:lnTo>
                    <a:pt x="196" y="23"/>
                  </a:lnTo>
                  <a:lnTo>
                    <a:pt x="194" y="17"/>
                  </a:lnTo>
                  <a:lnTo>
                    <a:pt x="191" y="12"/>
                  </a:lnTo>
                  <a:lnTo>
                    <a:pt x="188" y="8"/>
                  </a:lnTo>
                  <a:lnTo>
                    <a:pt x="183" y="5"/>
                  </a:lnTo>
                  <a:lnTo>
                    <a:pt x="178" y="2"/>
                  </a:lnTo>
                  <a:lnTo>
                    <a:pt x="172" y="0"/>
                  </a:lnTo>
                  <a:lnTo>
                    <a:pt x="164" y="0"/>
                  </a:lnTo>
                  <a:lnTo>
                    <a:pt x="32" y="0"/>
                  </a:lnTo>
                  <a:lnTo>
                    <a:pt x="32" y="0"/>
                  </a:lnTo>
                  <a:lnTo>
                    <a:pt x="26" y="0"/>
                  </a:lnTo>
                  <a:lnTo>
                    <a:pt x="19" y="2"/>
                  </a:lnTo>
                  <a:lnTo>
                    <a:pt x="14" y="5"/>
                  </a:lnTo>
                  <a:lnTo>
                    <a:pt x="10" y="8"/>
                  </a:lnTo>
                  <a:lnTo>
                    <a:pt x="6" y="12"/>
                  </a:lnTo>
                  <a:lnTo>
                    <a:pt x="2" y="17"/>
                  </a:lnTo>
                  <a:lnTo>
                    <a:pt x="1" y="23"/>
                  </a:lnTo>
                  <a:lnTo>
                    <a:pt x="0" y="28"/>
                  </a:lnTo>
                  <a:lnTo>
                    <a:pt x="0" y="60"/>
                  </a:lnTo>
                  <a:lnTo>
                    <a:pt x="197" y="60"/>
                  </a:lnTo>
                  <a:lnTo>
                    <a:pt x="197" y="28"/>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3" name="Freeform 297"/>
            <p:cNvSpPr>
              <a:spLocks noEditPoints="1"/>
            </p:cNvSpPr>
            <p:nvPr/>
          </p:nvSpPr>
          <p:spPr bwMode="auto">
            <a:xfrm>
              <a:off x="6467475" y="2132013"/>
              <a:ext cx="258763" cy="360363"/>
            </a:xfrm>
            <a:custGeom>
              <a:avLst/>
              <a:gdLst>
                <a:gd name="T0" fmla="*/ 0 w 163"/>
                <a:gd name="T1" fmla="*/ 112 h 227"/>
                <a:gd name="T2" fmla="*/ 0 w 163"/>
                <a:gd name="T3" fmla="*/ 198 h 227"/>
                <a:gd name="T4" fmla="*/ 0 w 163"/>
                <a:gd name="T5" fmla="*/ 199 h 227"/>
                <a:gd name="T6" fmla="*/ 0 w 163"/>
                <a:gd name="T7" fmla="*/ 200 h 227"/>
                <a:gd name="T8" fmla="*/ 1 w 163"/>
                <a:gd name="T9" fmla="*/ 204 h 227"/>
                <a:gd name="T10" fmla="*/ 4 w 163"/>
                <a:gd name="T11" fmla="*/ 210 h 227"/>
                <a:gd name="T12" fmla="*/ 11 w 163"/>
                <a:gd name="T13" fmla="*/ 220 h 227"/>
                <a:gd name="T14" fmla="*/ 23 w 163"/>
                <a:gd name="T15" fmla="*/ 226 h 227"/>
                <a:gd name="T16" fmla="*/ 31 w 163"/>
                <a:gd name="T17" fmla="*/ 227 h 227"/>
                <a:gd name="T18" fmla="*/ 58 w 163"/>
                <a:gd name="T19" fmla="*/ 227 h 227"/>
                <a:gd name="T20" fmla="*/ 151 w 163"/>
                <a:gd name="T21" fmla="*/ 227 h 227"/>
                <a:gd name="T22" fmla="*/ 157 w 163"/>
                <a:gd name="T23" fmla="*/ 198 h 227"/>
                <a:gd name="T24" fmla="*/ 162 w 163"/>
                <a:gd name="T25" fmla="*/ 169 h 227"/>
                <a:gd name="T26" fmla="*/ 163 w 163"/>
                <a:gd name="T27" fmla="*/ 121 h 227"/>
                <a:gd name="T28" fmla="*/ 162 w 163"/>
                <a:gd name="T29" fmla="*/ 102 h 227"/>
                <a:gd name="T30" fmla="*/ 153 w 163"/>
                <a:gd name="T31" fmla="*/ 70 h 227"/>
                <a:gd name="T32" fmla="*/ 141 w 163"/>
                <a:gd name="T33" fmla="*/ 45 h 227"/>
                <a:gd name="T34" fmla="*/ 125 w 163"/>
                <a:gd name="T35" fmla="*/ 27 h 227"/>
                <a:gd name="T36" fmla="*/ 108 w 163"/>
                <a:gd name="T37" fmla="*/ 15 h 227"/>
                <a:gd name="T38" fmla="*/ 93 w 163"/>
                <a:gd name="T39" fmla="*/ 7 h 227"/>
                <a:gd name="T40" fmla="*/ 70 w 163"/>
                <a:gd name="T41" fmla="*/ 1 h 227"/>
                <a:gd name="T42" fmla="*/ 0 w 163"/>
                <a:gd name="T43" fmla="*/ 0 h 227"/>
                <a:gd name="T44" fmla="*/ 60 w 163"/>
                <a:gd name="T45" fmla="*/ 63 h 227"/>
                <a:gd name="T46" fmla="*/ 65 w 163"/>
                <a:gd name="T47" fmla="*/ 63 h 227"/>
                <a:gd name="T48" fmla="*/ 74 w 163"/>
                <a:gd name="T49" fmla="*/ 67 h 227"/>
                <a:gd name="T50" fmla="*/ 80 w 163"/>
                <a:gd name="T51" fmla="*/ 77 h 227"/>
                <a:gd name="T52" fmla="*/ 80 w 163"/>
                <a:gd name="T53" fmla="*/ 81 h 227"/>
                <a:gd name="T54" fmla="*/ 79 w 163"/>
                <a:gd name="T55" fmla="*/ 88 h 227"/>
                <a:gd name="T56" fmla="*/ 69 w 163"/>
                <a:gd name="T57" fmla="*/ 99 h 227"/>
                <a:gd name="T58" fmla="*/ 60 w 163"/>
                <a:gd name="T59" fmla="*/ 101 h 227"/>
                <a:gd name="T60" fmla="*/ 56 w 163"/>
                <a:gd name="T61" fmla="*/ 101 h 227"/>
                <a:gd name="T62" fmla="*/ 47 w 163"/>
                <a:gd name="T63" fmla="*/ 94 h 227"/>
                <a:gd name="T64" fmla="*/ 42 w 163"/>
                <a:gd name="T65" fmla="*/ 85 h 227"/>
                <a:gd name="T66" fmla="*/ 42 w 163"/>
                <a:gd name="T67" fmla="*/ 81 h 227"/>
                <a:gd name="T68" fmla="*/ 43 w 163"/>
                <a:gd name="T69" fmla="*/ 74 h 227"/>
                <a:gd name="T70" fmla="*/ 53 w 163"/>
                <a:gd name="T71" fmla="*/ 64 h 227"/>
                <a:gd name="T72" fmla="*/ 60 w 163"/>
                <a:gd name="T73" fmla="*/ 63 h 227"/>
                <a:gd name="T74" fmla="*/ 60 w 163"/>
                <a:gd name="T75" fmla="*/ 125 h 227"/>
                <a:gd name="T76" fmla="*/ 65 w 163"/>
                <a:gd name="T77" fmla="*/ 125 h 227"/>
                <a:gd name="T78" fmla="*/ 74 w 163"/>
                <a:gd name="T79" fmla="*/ 131 h 227"/>
                <a:gd name="T80" fmla="*/ 80 w 163"/>
                <a:gd name="T81" fmla="*/ 140 h 227"/>
                <a:gd name="T82" fmla="*/ 80 w 163"/>
                <a:gd name="T83" fmla="*/ 145 h 227"/>
                <a:gd name="T84" fmla="*/ 79 w 163"/>
                <a:gd name="T85" fmla="*/ 152 h 227"/>
                <a:gd name="T86" fmla="*/ 69 w 163"/>
                <a:gd name="T87" fmla="*/ 162 h 227"/>
                <a:gd name="T88" fmla="*/ 60 w 163"/>
                <a:gd name="T89" fmla="*/ 163 h 227"/>
                <a:gd name="T90" fmla="*/ 56 w 163"/>
                <a:gd name="T91" fmla="*/ 163 h 227"/>
                <a:gd name="T92" fmla="*/ 47 w 163"/>
                <a:gd name="T93" fmla="*/ 158 h 227"/>
                <a:gd name="T94" fmla="*/ 42 w 163"/>
                <a:gd name="T95" fmla="*/ 148 h 227"/>
                <a:gd name="T96" fmla="*/ 42 w 163"/>
                <a:gd name="T97" fmla="*/ 145 h 227"/>
                <a:gd name="T98" fmla="*/ 43 w 163"/>
                <a:gd name="T99" fmla="*/ 137 h 227"/>
                <a:gd name="T100" fmla="*/ 53 w 163"/>
                <a:gd name="T101" fmla="*/ 126 h 227"/>
                <a:gd name="T102" fmla="*/ 60 w 163"/>
                <a:gd name="T103" fmla="*/ 12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 h="227">
                  <a:moveTo>
                    <a:pt x="0" y="110"/>
                  </a:moveTo>
                  <a:lnTo>
                    <a:pt x="0" y="112"/>
                  </a:lnTo>
                  <a:lnTo>
                    <a:pt x="0" y="180"/>
                  </a:lnTo>
                  <a:lnTo>
                    <a:pt x="0" y="198"/>
                  </a:lnTo>
                  <a:lnTo>
                    <a:pt x="0" y="199"/>
                  </a:lnTo>
                  <a:lnTo>
                    <a:pt x="0" y="199"/>
                  </a:lnTo>
                  <a:lnTo>
                    <a:pt x="0" y="200"/>
                  </a:lnTo>
                  <a:lnTo>
                    <a:pt x="0" y="200"/>
                  </a:lnTo>
                  <a:lnTo>
                    <a:pt x="1" y="204"/>
                  </a:lnTo>
                  <a:lnTo>
                    <a:pt x="1" y="204"/>
                  </a:lnTo>
                  <a:lnTo>
                    <a:pt x="4" y="210"/>
                  </a:lnTo>
                  <a:lnTo>
                    <a:pt x="4" y="210"/>
                  </a:lnTo>
                  <a:lnTo>
                    <a:pt x="7" y="215"/>
                  </a:lnTo>
                  <a:lnTo>
                    <a:pt x="11" y="220"/>
                  </a:lnTo>
                  <a:lnTo>
                    <a:pt x="17" y="223"/>
                  </a:lnTo>
                  <a:lnTo>
                    <a:pt x="23" y="226"/>
                  </a:lnTo>
                  <a:lnTo>
                    <a:pt x="23" y="226"/>
                  </a:lnTo>
                  <a:lnTo>
                    <a:pt x="31" y="227"/>
                  </a:lnTo>
                  <a:lnTo>
                    <a:pt x="38" y="227"/>
                  </a:lnTo>
                  <a:lnTo>
                    <a:pt x="58" y="227"/>
                  </a:lnTo>
                  <a:lnTo>
                    <a:pt x="96" y="227"/>
                  </a:lnTo>
                  <a:lnTo>
                    <a:pt x="151" y="227"/>
                  </a:lnTo>
                  <a:lnTo>
                    <a:pt x="151" y="227"/>
                  </a:lnTo>
                  <a:lnTo>
                    <a:pt x="157" y="198"/>
                  </a:lnTo>
                  <a:lnTo>
                    <a:pt x="157" y="198"/>
                  </a:lnTo>
                  <a:lnTo>
                    <a:pt x="162" y="169"/>
                  </a:lnTo>
                  <a:lnTo>
                    <a:pt x="163" y="145"/>
                  </a:lnTo>
                  <a:lnTo>
                    <a:pt x="163" y="121"/>
                  </a:lnTo>
                  <a:lnTo>
                    <a:pt x="162" y="102"/>
                  </a:lnTo>
                  <a:lnTo>
                    <a:pt x="162" y="102"/>
                  </a:lnTo>
                  <a:lnTo>
                    <a:pt x="158" y="85"/>
                  </a:lnTo>
                  <a:lnTo>
                    <a:pt x="153" y="70"/>
                  </a:lnTo>
                  <a:lnTo>
                    <a:pt x="147" y="56"/>
                  </a:lnTo>
                  <a:lnTo>
                    <a:pt x="141" y="45"/>
                  </a:lnTo>
                  <a:lnTo>
                    <a:pt x="133" y="36"/>
                  </a:lnTo>
                  <a:lnTo>
                    <a:pt x="125" y="27"/>
                  </a:lnTo>
                  <a:lnTo>
                    <a:pt x="117" y="21"/>
                  </a:lnTo>
                  <a:lnTo>
                    <a:pt x="108" y="15"/>
                  </a:lnTo>
                  <a:lnTo>
                    <a:pt x="101" y="11"/>
                  </a:lnTo>
                  <a:lnTo>
                    <a:pt x="93" y="7"/>
                  </a:lnTo>
                  <a:lnTo>
                    <a:pt x="80" y="2"/>
                  </a:lnTo>
                  <a:lnTo>
                    <a:pt x="70" y="1"/>
                  </a:lnTo>
                  <a:lnTo>
                    <a:pt x="66" y="0"/>
                  </a:lnTo>
                  <a:lnTo>
                    <a:pt x="0" y="0"/>
                  </a:lnTo>
                  <a:lnTo>
                    <a:pt x="0" y="110"/>
                  </a:lnTo>
                  <a:close/>
                  <a:moveTo>
                    <a:pt x="60" y="63"/>
                  </a:moveTo>
                  <a:lnTo>
                    <a:pt x="60" y="63"/>
                  </a:lnTo>
                  <a:lnTo>
                    <a:pt x="65" y="63"/>
                  </a:lnTo>
                  <a:lnTo>
                    <a:pt x="69" y="64"/>
                  </a:lnTo>
                  <a:lnTo>
                    <a:pt x="74" y="67"/>
                  </a:lnTo>
                  <a:lnTo>
                    <a:pt x="79" y="74"/>
                  </a:lnTo>
                  <a:lnTo>
                    <a:pt x="80" y="77"/>
                  </a:lnTo>
                  <a:lnTo>
                    <a:pt x="80" y="81"/>
                  </a:lnTo>
                  <a:lnTo>
                    <a:pt x="80" y="81"/>
                  </a:lnTo>
                  <a:lnTo>
                    <a:pt x="80" y="85"/>
                  </a:lnTo>
                  <a:lnTo>
                    <a:pt x="79" y="88"/>
                  </a:lnTo>
                  <a:lnTo>
                    <a:pt x="74" y="94"/>
                  </a:lnTo>
                  <a:lnTo>
                    <a:pt x="69" y="99"/>
                  </a:lnTo>
                  <a:lnTo>
                    <a:pt x="65" y="101"/>
                  </a:lnTo>
                  <a:lnTo>
                    <a:pt x="60" y="101"/>
                  </a:lnTo>
                  <a:lnTo>
                    <a:pt x="60" y="101"/>
                  </a:lnTo>
                  <a:lnTo>
                    <a:pt x="56" y="101"/>
                  </a:lnTo>
                  <a:lnTo>
                    <a:pt x="53" y="99"/>
                  </a:lnTo>
                  <a:lnTo>
                    <a:pt x="47" y="94"/>
                  </a:lnTo>
                  <a:lnTo>
                    <a:pt x="43" y="88"/>
                  </a:lnTo>
                  <a:lnTo>
                    <a:pt x="42" y="85"/>
                  </a:lnTo>
                  <a:lnTo>
                    <a:pt x="42" y="81"/>
                  </a:lnTo>
                  <a:lnTo>
                    <a:pt x="42" y="81"/>
                  </a:lnTo>
                  <a:lnTo>
                    <a:pt x="42" y="77"/>
                  </a:lnTo>
                  <a:lnTo>
                    <a:pt x="43" y="74"/>
                  </a:lnTo>
                  <a:lnTo>
                    <a:pt x="47" y="67"/>
                  </a:lnTo>
                  <a:lnTo>
                    <a:pt x="53" y="64"/>
                  </a:lnTo>
                  <a:lnTo>
                    <a:pt x="56" y="63"/>
                  </a:lnTo>
                  <a:lnTo>
                    <a:pt x="60" y="63"/>
                  </a:lnTo>
                  <a:lnTo>
                    <a:pt x="60" y="63"/>
                  </a:lnTo>
                  <a:close/>
                  <a:moveTo>
                    <a:pt x="60" y="125"/>
                  </a:moveTo>
                  <a:lnTo>
                    <a:pt x="60" y="125"/>
                  </a:lnTo>
                  <a:lnTo>
                    <a:pt x="65" y="125"/>
                  </a:lnTo>
                  <a:lnTo>
                    <a:pt x="69" y="126"/>
                  </a:lnTo>
                  <a:lnTo>
                    <a:pt x="74" y="131"/>
                  </a:lnTo>
                  <a:lnTo>
                    <a:pt x="79" y="137"/>
                  </a:lnTo>
                  <a:lnTo>
                    <a:pt x="80" y="140"/>
                  </a:lnTo>
                  <a:lnTo>
                    <a:pt x="80" y="145"/>
                  </a:lnTo>
                  <a:lnTo>
                    <a:pt x="80" y="145"/>
                  </a:lnTo>
                  <a:lnTo>
                    <a:pt x="80" y="148"/>
                  </a:lnTo>
                  <a:lnTo>
                    <a:pt x="79" y="152"/>
                  </a:lnTo>
                  <a:lnTo>
                    <a:pt x="74" y="158"/>
                  </a:lnTo>
                  <a:lnTo>
                    <a:pt x="69" y="162"/>
                  </a:lnTo>
                  <a:lnTo>
                    <a:pt x="65" y="163"/>
                  </a:lnTo>
                  <a:lnTo>
                    <a:pt x="60" y="163"/>
                  </a:lnTo>
                  <a:lnTo>
                    <a:pt x="60" y="163"/>
                  </a:lnTo>
                  <a:lnTo>
                    <a:pt x="56" y="163"/>
                  </a:lnTo>
                  <a:lnTo>
                    <a:pt x="53" y="162"/>
                  </a:lnTo>
                  <a:lnTo>
                    <a:pt x="47" y="158"/>
                  </a:lnTo>
                  <a:lnTo>
                    <a:pt x="43" y="152"/>
                  </a:lnTo>
                  <a:lnTo>
                    <a:pt x="42" y="148"/>
                  </a:lnTo>
                  <a:lnTo>
                    <a:pt x="42" y="145"/>
                  </a:lnTo>
                  <a:lnTo>
                    <a:pt x="42" y="145"/>
                  </a:lnTo>
                  <a:lnTo>
                    <a:pt x="42" y="140"/>
                  </a:lnTo>
                  <a:lnTo>
                    <a:pt x="43" y="137"/>
                  </a:lnTo>
                  <a:lnTo>
                    <a:pt x="47" y="131"/>
                  </a:lnTo>
                  <a:lnTo>
                    <a:pt x="53" y="126"/>
                  </a:lnTo>
                  <a:lnTo>
                    <a:pt x="56" y="125"/>
                  </a:lnTo>
                  <a:lnTo>
                    <a:pt x="60" y="125"/>
                  </a:lnTo>
                  <a:lnTo>
                    <a:pt x="60" y="12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4" name="Freeform 298"/>
            <p:cNvSpPr>
              <a:spLocks/>
            </p:cNvSpPr>
            <p:nvPr/>
          </p:nvSpPr>
          <p:spPr bwMode="auto">
            <a:xfrm>
              <a:off x="6013450" y="3213101"/>
              <a:ext cx="395288" cy="119063"/>
            </a:xfrm>
            <a:custGeom>
              <a:avLst/>
              <a:gdLst>
                <a:gd name="T0" fmla="*/ 249 w 249"/>
                <a:gd name="T1" fmla="*/ 75 h 75"/>
                <a:gd name="T2" fmla="*/ 249 w 249"/>
                <a:gd name="T3" fmla="*/ 0 h 75"/>
                <a:gd name="T4" fmla="*/ 0 w 249"/>
                <a:gd name="T5" fmla="*/ 0 h 75"/>
                <a:gd name="T6" fmla="*/ 0 w 249"/>
                <a:gd name="T7" fmla="*/ 75 h 75"/>
                <a:gd name="T8" fmla="*/ 23 w 249"/>
                <a:gd name="T9" fmla="*/ 75 h 75"/>
                <a:gd name="T10" fmla="*/ 23 w 249"/>
                <a:gd name="T11" fmla="*/ 27 h 75"/>
                <a:gd name="T12" fmla="*/ 45 w 249"/>
                <a:gd name="T13" fmla="*/ 27 h 75"/>
                <a:gd name="T14" fmla="*/ 45 w 249"/>
                <a:gd name="T15" fmla="*/ 75 h 75"/>
                <a:gd name="T16" fmla="*/ 68 w 249"/>
                <a:gd name="T17" fmla="*/ 75 h 75"/>
                <a:gd name="T18" fmla="*/ 68 w 249"/>
                <a:gd name="T19" fmla="*/ 27 h 75"/>
                <a:gd name="T20" fmla="*/ 91 w 249"/>
                <a:gd name="T21" fmla="*/ 27 h 75"/>
                <a:gd name="T22" fmla="*/ 91 w 249"/>
                <a:gd name="T23" fmla="*/ 75 h 75"/>
                <a:gd name="T24" fmla="*/ 114 w 249"/>
                <a:gd name="T25" fmla="*/ 75 h 75"/>
                <a:gd name="T26" fmla="*/ 114 w 249"/>
                <a:gd name="T27" fmla="*/ 27 h 75"/>
                <a:gd name="T28" fmla="*/ 138 w 249"/>
                <a:gd name="T29" fmla="*/ 27 h 75"/>
                <a:gd name="T30" fmla="*/ 138 w 249"/>
                <a:gd name="T31" fmla="*/ 75 h 75"/>
                <a:gd name="T32" fmla="*/ 160 w 249"/>
                <a:gd name="T33" fmla="*/ 75 h 75"/>
                <a:gd name="T34" fmla="*/ 160 w 249"/>
                <a:gd name="T35" fmla="*/ 27 h 75"/>
                <a:gd name="T36" fmla="*/ 182 w 249"/>
                <a:gd name="T37" fmla="*/ 27 h 75"/>
                <a:gd name="T38" fmla="*/ 182 w 249"/>
                <a:gd name="T39" fmla="*/ 75 h 75"/>
                <a:gd name="T40" fmla="*/ 205 w 249"/>
                <a:gd name="T41" fmla="*/ 75 h 75"/>
                <a:gd name="T42" fmla="*/ 205 w 249"/>
                <a:gd name="T43" fmla="*/ 27 h 75"/>
                <a:gd name="T44" fmla="*/ 228 w 249"/>
                <a:gd name="T45" fmla="*/ 27 h 75"/>
                <a:gd name="T46" fmla="*/ 228 w 249"/>
                <a:gd name="T47" fmla="*/ 75 h 75"/>
                <a:gd name="T48" fmla="*/ 249 w 249"/>
                <a:gd name="T4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9" h="75">
                  <a:moveTo>
                    <a:pt x="249" y="75"/>
                  </a:moveTo>
                  <a:lnTo>
                    <a:pt x="249" y="0"/>
                  </a:lnTo>
                  <a:lnTo>
                    <a:pt x="0" y="0"/>
                  </a:lnTo>
                  <a:lnTo>
                    <a:pt x="0" y="75"/>
                  </a:lnTo>
                  <a:lnTo>
                    <a:pt x="23" y="75"/>
                  </a:lnTo>
                  <a:lnTo>
                    <a:pt x="23" y="27"/>
                  </a:lnTo>
                  <a:lnTo>
                    <a:pt x="45" y="27"/>
                  </a:lnTo>
                  <a:lnTo>
                    <a:pt x="45" y="75"/>
                  </a:lnTo>
                  <a:lnTo>
                    <a:pt x="68" y="75"/>
                  </a:lnTo>
                  <a:lnTo>
                    <a:pt x="68" y="27"/>
                  </a:lnTo>
                  <a:lnTo>
                    <a:pt x="91" y="27"/>
                  </a:lnTo>
                  <a:lnTo>
                    <a:pt x="91" y="75"/>
                  </a:lnTo>
                  <a:lnTo>
                    <a:pt x="114" y="75"/>
                  </a:lnTo>
                  <a:lnTo>
                    <a:pt x="114" y="27"/>
                  </a:lnTo>
                  <a:lnTo>
                    <a:pt x="138" y="27"/>
                  </a:lnTo>
                  <a:lnTo>
                    <a:pt x="138" y="75"/>
                  </a:lnTo>
                  <a:lnTo>
                    <a:pt x="160" y="75"/>
                  </a:lnTo>
                  <a:lnTo>
                    <a:pt x="160" y="27"/>
                  </a:lnTo>
                  <a:lnTo>
                    <a:pt x="182" y="27"/>
                  </a:lnTo>
                  <a:lnTo>
                    <a:pt x="182" y="75"/>
                  </a:lnTo>
                  <a:lnTo>
                    <a:pt x="205" y="75"/>
                  </a:lnTo>
                  <a:lnTo>
                    <a:pt x="205" y="27"/>
                  </a:lnTo>
                  <a:lnTo>
                    <a:pt x="228" y="27"/>
                  </a:lnTo>
                  <a:lnTo>
                    <a:pt x="228" y="75"/>
                  </a:lnTo>
                  <a:lnTo>
                    <a:pt x="249" y="7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5" name="Freeform 299"/>
            <p:cNvSpPr>
              <a:spLocks noEditPoints="1"/>
            </p:cNvSpPr>
            <p:nvPr/>
          </p:nvSpPr>
          <p:spPr bwMode="auto">
            <a:xfrm>
              <a:off x="5875338" y="3355976"/>
              <a:ext cx="671513" cy="184150"/>
            </a:xfrm>
            <a:custGeom>
              <a:avLst/>
              <a:gdLst>
                <a:gd name="T0" fmla="*/ 0 w 423"/>
                <a:gd name="T1" fmla="*/ 0 h 116"/>
                <a:gd name="T2" fmla="*/ 1 w 423"/>
                <a:gd name="T3" fmla="*/ 12 h 116"/>
                <a:gd name="T4" fmla="*/ 10 w 423"/>
                <a:gd name="T5" fmla="*/ 35 h 116"/>
                <a:gd name="T6" fmla="*/ 26 w 423"/>
                <a:gd name="T7" fmla="*/ 56 h 116"/>
                <a:gd name="T8" fmla="*/ 48 w 423"/>
                <a:gd name="T9" fmla="*/ 75 h 116"/>
                <a:gd name="T10" fmla="*/ 77 w 423"/>
                <a:gd name="T11" fmla="*/ 89 h 116"/>
                <a:gd name="T12" fmla="*/ 110 w 423"/>
                <a:gd name="T13" fmla="*/ 103 h 116"/>
                <a:gd name="T14" fmla="*/ 148 w 423"/>
                <a:gd name="T15" fmla="*/ 111 h 116"/>
                <a:gd name="T16" fmla="*/ 190 w 423"/>
                <a:gd name="T17" fmla="*/ 116 h 116"/>
                <a:gd name="T18" fmla="*/ 211 w 423"/>
                <a:gd name="T19" fmla="*/ 116 h 116"/>
                <a:gd name="T20" fmla="*/ 254 w 423"/>
                <a:gd name="T21" fmla="*/ 114 h 116"/>
                <a:gd name="T22" fmla="*/ 294 w 423"/>
                <a:gd name="T23" fmla="*/ 108 h 116"/>
                <a:gd name="T24" fmla="*/ 330 w 423"/>
                <a:gd name="T25" fmla="*/ 97 h 116"/>
                <a:gd name="T26" fmla="*/ 362 w 423"/>
                <a:gd name="T27" fmla="*/ 82 h 116"/>
                <a:gd name="T28" fmla="*/ 388 w 423"/>
                <a:gd name="T29" fmla="*/ 65 h 116"/>
                <a:gd name="T30" fmla="*/ 406 w 423"/>
                <a:gd name="T31" fmla="*/ 45 h 116"/>
                <a:gd name="T32" fmla="*/ 420 w 423"/>
                <a:gd name="T33" fmla="*/ 23 h 116"/>
                <a:gd name="T34" fmla="*/ 423 w 423"/>
                <a:gd name="T35" fmla="*/ 0 h 116"/>
                <a:gd name="T36" fmla="*/ 232 w 423"/>
                <a:gd name="T37" fmla="*/ 100 h 116"/>
                <a:gd name="T38" fmla="*/ 215 w 423"/>
                <a:gd name="T39" fmla="*/ 100 h 116"/>
                <a:gd name="T40" fmla="*/ 199 w 423"/>
                <a:gd name="T41" fmla="*/ 98 h 116"/>
                <a:gd name="T42" fmla="*/ 242 w 423"/>
                <a:gd name="T43" fmla="*/ 84 h 116"/>
                <a:gd name="T44" fmla="*/ 277 w 423"/>
                <a:gd name="T45" fmla="*/ 65 h 116"/>
                <a:gd name="T46" fmla="*/ 304 w 423"/>
                <a:gd name="T47" fmla="*/ 41 h 116"/>
                <a:gd name="T48" fmla="*/ 321 w 423"/>
                <a:gd name="T49" fmla="*/ 16 h 116"/>
                <a:gd name="T50" fmla="*/ 385 w 423"/>
                <a:gd name="T51" fmla="*/ 16 h 116"/>
                <a:gd name="T52" fmla="*/ 382 w 423"/>
                <a:gd name="T53" fmla="*/ 33 h 116"/>
                <a:gd name="T54" fmla="*/ 373 w 423"/>
                <a:gd name="T55" fmla="*/ 49 h 116"/>
                <a:gd name="T56" fmla="*/ 358 w 423"/>
                <a:gd name="T57" fmla="*/ 64 h 116"/>
                <a:gd name="T58" fmla="*/ 340 w 423"/>
                <a:gd name="T59" fmla="*/ 76 h 116"/>
                <a:gd name="T60" fmla="*/ 317 w 423"/>
                <a:gd name="T61" fmla="*/ 86 h 116"/>
                <a:gd name="T62" fmla="*/ 291 w 423"/>
                <a:gd name="T63" fmla="*/ 94 h 116"/>
                <a:gd name="T64" fmla="*/ 263 w 423"/>
                <a:gd name="T65" fmla="*/ 99 h 116"/>
                <a:gd name="T66" fmla="*/ 232 w 423"/>
                <a:gd name="T67"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3" h="116">
                  <a:moveTo>
                    <a:pt x="423" y="0"/>
                  </a:moveTo>
                  <a:lnTo>
                    <a:pt x="0" y="0"/>
                  </a:lnTo>
                  <a:lnTo>
                    <a:pt x="0" y="0"/>
                  </a:lnTo>
                  <a:lnTo>
                    <a:pt x="1" y="12"/>
                  </a:lnTo>
                  <a:lnTo>
                    <a:pt x="4" y="23"/>
                  </a:lnTo>
                  <a:lnTo>
                    <a:pt x="10" y="35"/>
                  </a:lnTo>
                  <a:lnTo>
                    <a:pt x="16" y="45"/>
                  </a:lnTo>
                  <a:lnTo>
                    <a:pt x="26" y="56"/>
                  </a:lnTo>
                  <a:lnTo>
                    <a:pt x="36" y="65"/>
                  </a:lnTo>
                  <a:lnTo>
                    <a:pt x="48" y="75"/>
                  </a:lnTo>
                  <a:lnTo>
                    <a:pt x="61" y="82"/>
                  </a:lnTo>
                  <a:lnTo>
                    <a:pt x="77" y="89"/>
                  </a:lnTo>
                  <a:lnTo>
                    <a:pt x="93" y="97"/>
                  </a:lnTo>
                  <a:lnTo>
                    <a:pt x="110" y="103"/>
                  </a:lnTo>
                  <a:lnTo>
                    <a:pt x="129" y="108"/>
                  </a:lnTo>
                  <a:lnTo>
                    <a:pt x="148" y="111"/>
                  </a:lnTo>
                  <a:lnTo>
                    <a:pt x="169" y="114"/>
                  </a:lnTo>
                  <a:lnTo>
                    <a:pt x="190" y="116"/>
                  </a:lnTo>
                  <a:lnTo>
                    <a:pt x="211" y="116"/>
                  </a:lnTo>
                  <a:lnTo>
                    <a:pt x="211" y="116"/>
                  </a:lnTo>
                  <a:lnTo>
                    <a:pt x="233" y="116"/>
                  </a:lnTo>
                  <a:lnTo>
                    <a:pt x="254" y="114"/>
                  </a:lnTo>
                  <a:lnTo>
                    <a:pt x="275" y="111"/>
                  </a:lnTo>
                  <a:lnTo>
                    <a:pt x="294" y="108"/>
                  </a:lnTo>
                  <a:lnTo>
                    <a:pt x="313" y="103"/>
                  </a:lnTo>
                  <a:lnTo>
                    <a:pt x="330" y="97"/>
                  </a:lnTo>
                  <a:lnTo>
                    <a:pt x="346" y="89"/>
                  </a:lnTo>
                  <a:lnTo>
                    <a:pt x="362" y="82"/>
                  </a:lnTo>
                  <a:lnTo>
                    <a:pt x="375" y="75"/>
                  </a:lnTo>
                  <a:lnTo>
                    <a:pt x="388" y="65"/>
                  </a:lnTo>
                  <a:lnTo>
                    <a:pt x="398" y="56"/>
                  </a:lnTo>
                  <a:lnTo>
                    <a:pt x="406" y="45"/>
                  </a:lnTo>
                  <a:lnTo>
                    <a:pt x="414" y="35"/>
                  </a:lnTo>
                  <a:lnTo>
                    <a:pt x="420" y="23"/>
                  </a:lnTo>
                  <a:lnTo>
                    <a:pt x="422" y="12"/>
                  </a:lnTo>
                  <a:lnTo>
                    <a:pt x="423" y="0"/>
                  </a:lnTo>
                  <a:lnTo>
                    <a:pt x="423" y="0"/>
                  </a:lnTo>
                  <a:close/>
                  <a:moveTo>
                    <a:pt x="232" y="100"/>
                  </a:moveTo>
                  <a:lnTo>
                    <a:pt x="232" y="100"/>
                  </a:lnTo>
                  <a:lnTo>
                    <a:pt x="215" y="100"/>
                  </a:lnTo>
                  <a:lnTo>
                    <a:pt x="199" y="98"/>
                  </a:lnTo>
                  <a:lnTo>
                    <a:pt x="199" y="98"/>
                  </a:lnTo>
                  <a:lnTo>
                    <a:pt x="221" y="92"/>
                  </a:lnTo>
                  <a:lnTo>
                    <a:pt x="242" y="84"/>
                  </a:lnTo>
                  <a:lnTo>
                    <a:pt x="260" y="75"/>
                  </a:lnTo>
                  <a:lnTo>
                    <a:pt x="277" y="65"/>
                  </a:lnTo>
                  <a:lnTo>
                    <a:pt x="292" y="54"/>
                  </a:lnTo>
                  <a:lnTo>
                    <a:pt x="304" y="41"/>
                  </a:lnTo>
                  <a:lnTo>
                    <a:pt x="314" y="29"/>
                  </a:lnTo>
                  <a:lnTo>
                    <a:pt x="321" y="16"/>
                  </a:lnTo>
                  <a:lnTo>
                    <a:pt x="385" y="16"/>
                  </a:lnTo>
                  <a:lnTo>
                    <a:pt x="385" y="16"/>
                  </a:lnTo>
                  <a:lnTo>
                    <a:pt x="384" y="24"/>
                  </a:lnTo>
                  <a:lnTo>
                    <a:pt x="382" y="33"/>
                  </a:lnTo>
                  <a:lnTo>
                    <a:pt x="378" y="41"/>
                  </a:lnTo>
                  <a:lnTo>
                    <a:pt x="373" y="49"/>
                  </a:lnTo>
                  <a:lnTo>
                    <a:pt x="366" y="56"/>
                  </a:lnTo>
                  <a:lnTo>
                    <a:pt x="358" y="64"/>
                  </a:lnTo>
                  <a:lnTo>
                    <a:pt x="350" y="70"/>
                  </a:lnTo>
                  <a:lnTo>
                    <a:pt x="340" y="76"/>
                  </a:lnTo>
                  <a:lnTo>
                    <a:pt x="329" y="81"/>
                  </a:lnTo>
                  <a:lnTo>
                    <a:pt x="317" y="86"/>
                  </a:lnTo>
                  <a:lnTo>
                    <a:pt x="304" y="91"/>
                  </a:lnTo>
                  <a:lnTo>
                    <a:pt x="291" y="94"/>
                  </a:lnTo>
                  <a:lnTo>
                    <a:pt x="277" y="97"/>
                  </a:lnTo>
                  <a:lnTo>
                    <a:pt x="263" y="99"/>
                  </a:lnTo>
                  <a:lnTo>
                    <a:pt x="247" y="100"/>
                  </a:lnTo>
                  <a:lnTo>
                    <a:pt x="232" y="100"/>
                  </a:lnTo>
                  <a:lnTo>
                    <a:pt x="232" y="10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6" name="Freeform 300"/>
            <p:cNvSpPr>
              <a:spLocks noEditPoints="1"/>
            </p:cNvSpPr>
            <p:nvPr/>
          </p:nvSpPr>
          <p:spPr bwMode="auto">
            <a:xfrm>
              <a:off x="5672138" y="2082801"/>
              <a:ext cx="1077913" cy="1109663"/>
            </a:xfrm>
            <a:custGeom>
              <a:avLst/>
              <a:gdLst>
                <a:gd name="T0" fmla="*/ 553 w 679"/>
                <a:gd name="T1" fmla="*/ 278 h 699"/>
                <a:gd name="T2" fmla="*/ 527 w 679"/>
                <a:gd name="T3" fmla="*/ 274 h 699"/>
                <a:gd name="T4" fmla="*/ 502 w 679"/>
                <a:gd name="T5" fmla="*/ 262 h 699"/>
                <a:gd name="T6" fmla="*/ 485 w 679"/>
                <a:gd name="T7" fmla="*/ 242 h 699"/>
                <a:gd name="T8" fmla="*/ 479 w 679"/>
                <a:gd name="T9" fmla="*/ 226 h 699"/>
                <a:gd name="T10" fmla="*/ 478 w 679"/>
                <a:gd name="T11" fmla="*/ 199 h 699"/>
                <a:gd name="T12" fmla="*/ 343 w 679"/>
                <a:gd name="T13" fmla="*/ 0 h 699"/>
                <a:gd name="T14" fmla="*/ 199 w 679"/>
                <a:gd name="T15" fmla="*/ 219 h 699"/>
                <a:gd name="T16" fmla="*/ 198 w 679"/>
                <a:gd name="T17" fmla="*/ 226 h 699"/>
                <a:gd name="T18" fmla="*/ 192 w 679"/>
                <a:gd name="T19" fmla="*/ 242 h 699"/>
                <a:gd name="T20" fmla="*/ 175 w 679"/>
                <a:gd name="T21" fmla="*/ 262 h 699"/>
                <a:gd name="T22" fmla="*/ 150 w 679"/>
                <a:gd name="T23" fmla="*/ 274 h 699"/>
                <a:gd name="T24" fmla="*/ 102 w 679"/>
                <a:gd name="T25" fmla="*/ 278 h 699"/>
                <a:gd name="T26" fmla="*/ 18 w 679"/>
                <a:gd name="T27" fmla="*/ 353 h 699"/>
                <a:gd name="T28" fmla="*/ 103 w 679"/>
                <a:gd name="T29" fmla="*/ 661 h 699"/>
                <a:gd name="T30" fmla="*/ 564 w 679"/>
                <a:gd name="T31" fmla="*/ 699 h 699"/>
                <a:gd name="T32" fmla="*/ 624 w 679"/>
                <a:gd name="T33" fmla="*/ 497 h 699"/>
                <a:gd name="T34" fmla="*/ 679 w 679"/>
                <a:gd name="T35" fmla="*/ 278 h 699"/>
                <a:gd name="T36" fmla="*/ 220 w 679"/>
                <a:gd name="T37" fmla="*/ 268 h 699"/>
                <a:gd name="T38" fmla="*/ 321 w 679"/>
                <a:gd name="T39" fmla="*/ 657 h 699"/>
                <a:gd name="T40" fmla="*/ 291 w 679"/>
                <a:gd name="T41" fmla="*/ 638 h 699"/>
                <a:gd name="T42" fmla="*/ 284 w 679"/>
                <a:gd name="T43" fmla="*/ 615 h 699"/>
                <a:gd name="T44" fmla="*/ 291 w 679"/>
                <a:gd name="T45" fmla="*/ 593 h 699"/>
                <a:gd name="T46" fmla="*/ 310 w 679"/>
                <a:gd name="T47" fmla="*/ 577 h 699"/>
                <a:gd name="T48" fmla="*/ 301 w 679"/>
                <a:gd name="T49" fmla="*/ 603 h 699"/>
                <a:gd name="T50" fmla="*/ 300 w 679"/>
                <a:gd name="T51" fmla="*/ 621 h 699"/>
                <a:gd name="T52" fmla="*/ 312 w 679"/>
                <a:gd name="T53" fmla="*/ 638 h 699"/>
                <a:gd name="T54" fmla="*/ 330 w 679"/>
                <a:gd name="T55" fmla="*/ 643 h 699"/>
                <a:gd name="T56" fmla="*/ 353 w 679"/>
                <a:gd name="T57" fmla="*/ 635 h 699"/>
                <a:gd name="T58" fmla="*/ 361 w 679"/>
                <a:gd name="T59" fmla="*/ 615 h 699"/>
                <a:gd name="T60" fmla="*/ 355 w 679"/>
                <a:gd name="T61" fmla="*/ 598 h 699"/>
                <a:gd name="T62" fmla="*/ 356 w 679"/>
                <a:gd name="T63" fmla="*/ 581 h 699"/>
                <a:gd name="T64" fmla="*/ 372 w 679"/>
                <a:gd name="T65" fmla="*/ 598 h 699"/>
                <a:gd name="T66" fmla="*/ 377 w 679"/>
                <a:gd name="T67" fmla="*/ 615 h 699"/>
                <a:gd name="T68" fmla="*/ 362 w 679"/>
                <a:gd name="T69" fmla="*/ 645 h 699"/>
                <a:gd name="T70" fmla="*/ 330 w 679"/>
                <a:gd name="T71" fmla="*/ 657 h 699"/>
                <a:gd name="T72" fmla="*/ 338 w 679"/>
                <a:gd name="T73" fmla="*/ 572 h 699"/>
                <a:gd name="T74" fmla="*/ 178 w 679"/>
                <a:gd name="T75" fmla="*/ 513 h 699"/>
                <a:gd name="T76" fmla="*/ 140 w 679"/>
                <a:gd name="T77" fmla="*/ 505 h 699"/>
                <a:gd name="T78" fmla="*/ 108 w 679"/>
                <a:gd name="T79" fmla="*/ 484 h 699"/>
                <a:gd name="T80" fmla="*/ 87 w 679"/>
                <a:gd name="T81" fmla="*/ 453 h 699"/>
                <a:gd name="T82" fmla="*/ 79 w 679"/>
                <a:gd name="T83" fmla="*/ 414 h 699"/>
                <a:gd name="T84" fmla="*/ 84 w 679"/>
                <a:gd name="T85" fmla="*/ 386 h 699"/>
                <a:gd name="T86" fmla="*/ 102 w 679"/>
                <a:gd name="T87" fmla="*/ 351 h 699"/>
                <a:gd name="T88" fmla="*/ 132 w 679"/>
                <a:gd name="T89" fmla="*/ 328 h 699"/>
                <a:gd name="T90" fmla="*/ 168 w 679"/>
                <a:gd name="T91" fmla="*/ 316 h 699"/>
                <a:gd name="T92" fmla="*/ 519 w 679"/>
                <a:gd name="T93" fmla="*/ 316 h 699"/>
                <a:gd name="T94" fmla="*/ 556 w 679"/>
                <a:gd name="T95" fmla="*/ 328 h 699"/>
                <a:gd name="T96" fmla="*/ 586 w 679"/>
                <a:gd name="T97" fmla="*/ 351 h 699"/>
                <a:gd name="T98" fmla="*/ 604 w 679"/>
                <a:gd name="T99" fmla="*/ 386 h 699"/>
                <a:gd name="T100" fmla="*/ 608 w 679"/>
                <a:gd name="T101" fmla="*/ 414 h 699"/>
                <a:gd name="T102" fmla="*/ 600 w 679"/>
                <a:gd name="T103" fmla="*/ 453 h 699"/>
                <a:gd name="T104" fmla="*/ 580 w 679"/>
                <a:gd name="T105" fmla="*/ 484 h 699"/>
                <a:gd name="T106" fmla="*/ 548 w 679"/>
                <a:gd name="T107" fmla="*/ 505 h 699"/>
                <a:gd name="T108" fmla="*/ 510 w 679"/>
                <a:gd name="T109" fmla="*/ 51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9" h="699">
                  <a:moveTo>
                    <a:pt x="679" y="278"/>
                  </a:moveTo>
                  <a:lnTo>
                    <a:pt x="620" y="278"/>
                  </a:lnTo>
                  <a:lnTo>
                    <a:pt x="575" y="278"/>
                  </a:lnTo>
                  <a:lnTo>
                    <a:pt x="553" y="278"/>
                  </a:lnTo>
                  <a:lnTo>
                    <a:pt x="553" y="278"/>
                  </a:lnTo>
                  <a:lnTo>
                    <a:pt x="540" y="276"/>
                  </a:lnTo>
                  <a:lnTo>
                    <a:pt x="527" y="274"/>
                  </a:lnTo>
                  <a:lnTo>
                    <a:pt x="527" y="274"/>
                  </a:lnTo>
                  <a:lnTo>
                    <a:pt x="515" y="269"/>
                  </a:lnTo>
                  <a:lnTo>
                    <a:pt x="508" y="265"/>
                  </a:lnTo>
                  <a:lnTo>
                    <a:pt x="502" y="262"/>
                  </a:lnTo>
                  <a:lnTo>
                    <a:pt x="502" y="262"/>
                  </a:lnTo>
                  <a:lnTo>
                    <a:pt x="497" y="258"/>
                  </a:lnTo>
                  <a:lnTo>
                    <a:pt x="492" y="253"/>
                  </a:lnTo>
                  <a:lnTo>
                    <a:pt x="485" y="242"/>
                  </a:lnTo>
                  <a:lnTo>
                    <a:pt x="485" y="242"/>
                  </a:lnTo>
                  <a:lnTo>
                    <a:pt x="480" y="231"/>
                  </a:lnTo>
                  <a:lnTo>
                    <a:pt x="480" y="231"/>
                  </a:lnTo>
                  <a:lnTo>
                    <a:pt x="479" y="226"/>
                  </a:lnTo>
                  <a:lnTo>
                    <a:pt x="479" y="226"/>
                  </a:lnTo>
                  <a:lnTo>
                    <a:pt x="479" y="222"/>
                  </a:lnTo>
                  <a:lnTo>
                    <a:pt x="479" y="222"/>
                  </a:lnTo>
                  <a:lnTo>
                    <a:pt x="478" y="219"/>
                  </a:lnTo>
                  <a:lnTo>
                    <a:pt x="478" y="199"/>
                  </a:lnTo>
                  <a:lnTo>
                    <a:pt x="478" y="123"/>
                  </a:lnTo>
                  <a:lnTo>
                    <a:pt x="478" y="0"/>
                  </a:lnTo>
                  <a:lnTo>
                    <a:pt x="337" y="0"/>
                  </a:lnTo>
                  <a:lnTo>
                    <a:pt x="343" y="0"/>
                  </a:lnTo>
                  <a:lnTo>
                    <a:pt x="199" y="0"/>
                  </a:lnTo>
                  <a:lnTo>
                    <a:pt x="199" y="123"/>
                  </a:lnTo>
                  <a:lnTo>
                    <a:pt x="199" y="199"/>
                  </a:lnTo>
                  <a:lnTo>
                    <a:pt x="199" y="219"/>
                  </a:lnTo>
                  <a:lnTo>
                    <a:pt x="199" y="219"/>
                  </a:lnTo>
                  <a:lnTo>
                    <a:pt x="199" y="222"/>
                  </a:lnTo>
                  <a:lnTo>
                    <a:pt x="199" y="222"/>
                  </a:lnTo>
                  <a:lnTo>
                    <a:pt x="198" y="226"/>
                  </a:lnTo>
                  <a:lnTo>
                    <a:pt x="198" y="226"/>
                  </a:lnTo>
                  <a:lnTo>
                    <a:pt x="197" y="231"/>
                  </a:lnTo>
                  <a:lnTo>
                    <a:pt x="197" y="231"/>
                  </a:lnTo>
                  <a:lnTo>
                    <a:pt x="192" y="242"/>
                  </a:lnTo>
                  <a:lnTo>
                    <a:pt x="192" y="242"/>
                  </a:lnTo>
                  <a:lnTo>
                    <a:pt x="184" y="253"/>
                  </a:lnTo>
                  <a:lnTo>
                    <a:pt x="180" y="258"/>
                  </a:lnTo>
                  <a:lnTo>
                    <a:pt x="175" y="262"/>
                  </a:lnTo>
                  <a:lnTo>
                    <a:pt x="175" y="262"/>
                  </a:lnTo>
                  <a:lnTo>
                    <a:pt x="170" y="265"/>
                  </a:lnTo>
                  <a:lnTo>
                    <a:pt x="164" y="269"/>
                  </a:lnTo>
                  <a:lnTo>
                    <a:pt x="150" y="274"/>
                  </a:lnTo>
                  <a:lnTo>
                    <a:pt x="150" y="274"/>
                  </a:lnTo>
                  <a:lnTo>
                    <a:pt x="138" y="276"/>
                  </a:lnTo>
                  <a:lnTo>
                    <a:pt x="124" y="278"/>
                  </a:lnTo>
                  <a:lnTo>
                    <a:pt x="102" y="278"/>
                  </a:lnTo>
                  <a:lnTo>
                    <a:pt x="58" y="278"/>
                  </a:lnTo>
                  <a:lnTo>
                    <a:pt x="0" y="278"/>
                  </a:lnTo>
                  <a:lnTo>
                    <a:pt x="0" y="278"/>
                  </a:lnTo>
                  <a:lnTo>
                    <a:pt x="18" y="353"/>
                  </a:lnTo>
                  <a:lnTo>
                    <a:pt x="37" y="427"/>
                  </a:lnTo>
                  <a:lnTo>
                    <a:pt x="56" y="497"/>
                  </a:lnTo>
                  <a:lnTo>
                    <a:pt x="74" y="562"/>
                  </a:lnTo>
                  <a:lnTo>
                    <a:pt x="103" y="661"/>
                  </a:lnTo>
                  <a:lnTo>
                    <a:pt x="116" y="699"/>
                  </a:lnTo>
                  <a:lnTo>
                    <a:pt x="238" y="699"/>
                  </a:lnTo>
                  <a:lnTo>
                    <a:pt x="441" y="699"/>
                  </a:lnTo>
                  <a:lnTo>
                    <a:pt x="564" y="699"/>
                  </a:lnTo>
                  <a:lnTo>
                    <a:pt x="564" y="699"/>
                  </a:lnTo>
                  <a:lnTo>
                    <a:pt x="576" y="661"/>
                  </a:lnTo>
                  <a:lnTo>
                    <a:pt x="605" y="562"/>
                  </a:lnTo>
                  <a:lnTo>
                    <a:pt x="624" y="497"/>
                  </a:lnTo>
                  <a:lnTo>
                    <a:pt x="642" y="427"/>
                  </a:lnTo>
                  <a:lnTo>
                    <a:pt x="662" y="353"/>
                  </a:lnTo>
                  <a:lnTo>
                    <a:pt x="679" y="278"/>
                  </a:lnTo>
                  <a:lnTo>
                    <a:pt x="679" y="278"/>
                  </a:lnTo>
                  <a:close/>
                  <a:moveTo>
                    <a:pt x="220" y="25"/>
                  </a:moveTo>
                  <a:lnTo>
                    <a:pt x="453" y="25"/>
                  </a:lnTo>
                  <a:lnTo>
                    <a:pt x="453" y="268"/>
                  </a:lnTo>
                  <a:lnTo>
                    <a:pt x="220" y="268"/>
                  </a:lnTo>
                  <a:lnTo>
                    <a:pt x="220" y="25"/>
                  </a:lnTo>
                  <a:close/>
                  <a:moveTo>
                    <a:pt x="330" y="657"/>
                  </a:moveTo>
                  <a:lnTo>
                    <a:pt x="330" y="657"/>
                  </a:lnTo>
                  <a:lnTo>
                    <a:pt x="321" y="657"/>
                  </a:lnTo>
                  <a:lnTo>
                    <a:pt x="312" y="654"/>
                  </a:lnTo>
                  <a:lnTo>
                    <a:pt x="303" y="650"/>
                  </a:lnTo>
                  <a:lnTo>
                    <a:pt x="297" y="645"/>
                  </a:lnTo>
                  <a:lnTo>
                    <a:pt x="291" y="638"/>
                  </a:lnTo>
                  <a:lnTo>
                    <a:pt x="287" y="631"/>
                  </a:lnTo>
                  <a:lnTo>
                    <a:pt x="284" y="624"/>
                  </a:lnTo>
                  <a:lnTo>
                    <a:pt x="284" y="615"/>
                  </a:lnTo>
                  <a:lnTo>
                    <a:pt x="284" y="615"/>
                  </a:lnTo>
                  <a:lnTo>
                    <a:pt x="284" y="609"/>
                  </a:lnTo>
                  <a:lnTo>
                    <a:pt x="285" y="603"/>
                  </a:lnTo>
                  <a:lnTo>
                    <a:pt x="287" y="598"/>
                  </a:lnTo>
                  <a:lnTo>
                    <a:pt x="291" y="593"/>
                  </a:lnTo>
                  <a:lnTo>
                    <a:pt x="295" y="588"/>
                  </a:lnTo>
                  <a:lnTo>
                    <a:pt x="299" y="584"/>
                  </a:lnTo>
                  <a:lnTo>
                    <a:pt x="303" y="581"/>
                  </a:lnTo>
                  <a:lnTo>
                    <a:pt x="310" y="577"/>
                  </a:lnTo>
                  <a:lnTo>
                    <a:pt x="310" y="594"/>
                  </a:lnTo>
                  <a:lnTo>
                    <a:pt x="310" y="594"/>
                  </a:lnTo>
                  <a:lnTo>
                    <a:pt x="305" y="598"/>
                  </a:lnTo>
                  <a:lnTo>
                    <a:pt x="301" y="603"/>
                  </a:lnTo>
                  <a:lnTo>
                    <a:pt x="300" y="609"/>
                  </a:lnTo>
                  <a:lnTo>
                    <a:pt x="299" y="615"/>
                  </a:lnTo>
                  <a:lnTo>
                    <a:pt x="299" y="615"/>
                  </a:lnTo>
                  <a:lnTo>
                    <a:pt x="300" y="621"/>
                  </a:lnTo>
                  <a:lnTo>
                    <a:pt x="301" y="626"/>
                  </a:lnTo>
                  <a:lnTo>
                    <a:pt x="303" y="631"/>
                  </a:lnTo>
                  <a:lnTo>
                    <a:pt x="308" y="635"/>
                  </a:lnTo>
                  <a:lnTo>
                    <a:pt x="312" y="638"/>
                  </a:lnTo>
                  <a:lnTo>
                    <a:pt x="318" y="641"/>
                  </a:lnTo>
                  <a:lnTo>
                    <a:pt x="323" y="643"/>
                  </a:lnTo>
                  <a:lnTo>
                    <a:pt x="330" y="643"/>
                  </a:lnTo>
                  <a:lnTo>
                    <a:pt x="330" y="643"/>
                  </a:lnTo>
                  <a:lnTo>
                    <a:pt x="337" y="643"/>
                  </a:lnTo>
                  <a:lnTo>
                    <a:pt x="343" y="641"/>
                  </a:lnTo>
                  <a:lnTo>
                    <a:pt x="348" y="638"/>
                  </a:lnTo>
                  <a:lnTo>
                    <a:pt x="353" y="635"/>
                  </a:lnTo>
                  <a:lnTo>
                    <a:pt x="356" y="631"/>
                  </a:lnTo>
                  <a:lnTo>
                    <a:pt x="359" y="626"/>
                  </a:lnTo>
                  <a:lnTo>
                    <a:pt x="361" y="621"/>
                  </a:lnTo>
                  <a:lnTo>
                    <a:pt x="361" y="615"/>
                  </a:lnTo>
                  <a:lnTo>
                    <a:pt x="361" y="615"/>
                  </a:lnTo>
                  <a:lnTo>
                    <a:pt x="361" y="609"/>
                  </a:lnTo>
                  <a:lnTo>
                    <a:pt x="359" y="603"/>
                  </a:lnTo>
                  <a:lnTo>
                    <a:pt x="355" y="598"/>
                  </a:lnTo>
                  <a:lnTo>
                    <a:pt x="350" y="594"/>
                  </a:lnTo>
                  <a:lnTo>
                    <a:pt x="350" y="577"/>
                  </a:lnTo>
                  <a:lnTo>
                    <a:pt x="350" y="577"/>
                  </a:lnTo>
                  <a:lnTo>
                    <a:pt x="356" y="581"/>
                  </a:lnTo>
                  <a:lnTo>
                    <a:pt x="361" y="584"/>
                  </a:lnTo>
                  <a:lnTo>
                    <a:pt x="366" y="588"/>
                  </a:lnTo>
                  <a:lnTo>
                    <a:pt x="370" y="593"/>
                  </a:lnTo>
                  <a:lnTo>
                    <a:pt x="372" y="598"/>
                  </a:lnTo>
                  <a:lnTo>
                    <a:pt x="375" y="603"/>
                  </a:lnTo>
                  <a:lnTo>
                    <a:pt x="376" y="609"/>
                  </a:lnTo>
                  <a:lnTo>
                    <a:pt x="377" y="615"/>
                  </a:lnTo>
                  <a:lnTo>
                    <a:pt x="377" y="615"/>
                  </a:lnTo>
                  <a:lnTo>
                    <a:pt x="376" y="624"/>
                  </a:lnTo>
                  <a:lnTo>
                    <a:pt x="373" y="631"/>
                  </a:lnTo>
                  <a:lnTo>
                    <a:pt x="368" y="638"/>
                  </a:lnTo>
                  <a:lnTo>
                    <a:pt x="362" y="645"/>
                  </a:lnTo>
                  <a:lnTo>
                    <a:pt x="356" y="650"/>
                  </a:lnTo>
                  <a:lnTo>
                    <a:pt x="348" y="654"/>
                  </a:lnTo>
                  <a:lnTo>
                    <a:pt x="339" y="657"/>
                  </a:lnTo>
                  <a:lnTo>
                    <a:pt x="330" y="657"/>
                  </a:lnTo>
                  <a:lnTo>
                    <a:pt x="330" y="657"/>
                  </a:lnTo>
                  <a:close/>
                  <a:moveTo>
                    <a:pt x="323" y="615"/>
                  </a:moveTo>
                  <a:lnTo>
                    <a:pt x="323" y="572"/>
                  </a:lnTo>
                  <a:lnTo>
                    <a:pt x="338" y="572"/>
                  </a:lnTo>
                  <a:lnTo>
                    <a:pt x="338" y="615"/>
                  </a:lnTo>
                  <a:lnTo>
                    <a:pt x="323" y="615"/>
                  </a:lnTo>
                  <a:close/>
                  <a:moveTo>
                    <a:pt x="178" y="513"/>
                  </a:moveTo>
                  <a:lnTo>
                    <a:pt x="178" y="513"/>
                  </a:lnTo>
                  <a:lnTo>
                    <a:pt x="168" y="512"/>
                  </a:lnTo>
                  <a:lnTo>
                    <a:pt x="159" y="511"/>
                  </a:lnTo>
                  <a:lnTo>
                    <a:pt x="149" y="508"/>
                  </a:lnTo>
                  <a:lnTo>
                    <a:pt x="140" y="505"/>
                  </a:lnTo>
                  <a:lnTo>
                    <a:pt x="132" y="501"/>
                  </a:lnTo>
                  <a:lnTo>
                    <a:pt x="123" y="496"/>
                  </a:lnTo>
                  <a:lnTo>
                    <a:pt x="116" y="490"/>
                  </a:lnTo>
                  <a:lnTo>
                    <a:pt x="108" y="484"/>
                  </a:lnTo>
                  <a:lnTo>
                    <a:pt x="102" y="476"/>
                  </a:lnTo>
                  <a:lnTo>
                    <a:pt x="96" y="469"/>
                  </a:lnTo>
                  <a:lnTo>
                    <a:pt x="91" y="462"/>
                  </a:lnTo>
                  <a:lnTo>
                    <a:pt x="87" y="453"/>
                  </a:lnTo>
                  <a:lnTo>
                    <a:pt x="84" y="443"/>
                  </a:lnTo>
                  <a:lnTo>
                    <a:pt x="81" y="435"/>
                  </a:lnTo>
                  <a:lnTo>
                    <a:pt x="80" y="425"/>
                  </a:lnTo>
                  <a:lnTo>
                    <a:pt x="79" y="414"/>
                  </a:lnTo>
                  <a:lnTo>
                    <a:pt x="79" y="414"/>
                  </a:lnTo>
                  <a:lnTo>
                    <a:pt x="80" y="404"/>
                  </a:lnTo>
                  <a:lnTo>
                    <a:pt x="81" y="394"/>
                  </a:lnTo>
                  <a:lnTo>
                    <a:pt x="84" y="386"/>
                  </a:lnTo>
                  <a:lnTo>
                    <a:pt x="87" y="376"/>
                  </a:lnTo>
                  <a:lnTo>
                    <a:pt x="91" y="367"/>
                  </a:lnTo>
                  <a:lnTo>
                    <a:pt x="96" y="360"/>
                  </a:lnTo>
                  <a:lnTo>
                    <a:pt x="102" y="351"/>
                  </a:lnTo>
                  <a:lnTo>
                    <a:pt x="108" y="345"/>
                  </a:lnTo>
                  <a:lnTo>
                    <a:pt x="116" y="338"/>
                  </a:lnTo>
                  <a:lnTo>
                    <a:pt x="123" y="333"/>
                  </a:lnTo>
                  <a:lnTo>
                    <a:pt x="132" y="328"/>
                  </a:lnTo>
                  <a:lnTo>
                    <a:pt x="140" y="323"/>
                  </a:lnTo>
                  <a:lnTo>
                    <a:pt x="149" y="321"/>
                  </a:lnTo>
                  <a:lnTo>
                    <a:pt x="159" y="318"/>
                  </a:lnTo>
                  <a:lnTo>
                    <a:pt x="168" y="316"/>
                  </a:lnTo>
                  <a:lnTo>
                    <a:pt x="178" y="316"/>
                  </a:lnTo>
                  <a:lnTo>
                    <a:pt x="510" y="316"/>
                  </a:lnTo>
                  <a:lnTo>
                    <a:pt x="510" y="316"/>
                  </a:lnTo>
                  <a:lnTo>
                    <a:pt x="519" y="316"/>
                  </a:lnTo>
                  <a:lnTo>
                    <a:pt x="529" y="318"/>
                  </a:lnTo>
                  <a:lnTo>
                    <a:pt x="539" y="321"/>
                  </a:lnTo>
                  <a:lnTo>
                    <a:pt x="548" y="323"/>
                  </a:lnTo>
                  <a:lnTo>
                    <a:pt x="556" y="328"/>
                  </a:lnTo>
                  <a:lnTo>
                    <a:pt x="565" y="333"/>
                  </a:lnTo>
                  <a:lnTo>
                    <a:pt x="572" y="338"/>
                  </a:lnTo>
                  <a:lnTo>
                    <a:pt x="580" y="345"/>
                  </a:lnTo>
                  <a:lnTo>
                    <a:pt x="586" y="351"/>
                  </a:lnTo>
                  <a:lnTo>
                    <a:pt x="592" y="360"/>
                  </a:lnTo>
                  <a:lnTo>
                    <a:pt x="597" y="367"/>
                  </a:lnTo>
                  <a:lnTo>
                    <a:pt x="600" y="376"/>
                  </a:lnTo>
                  <a:lnTo>
                    <a:pt x="604" y="386"/>
                  </a:lnTo>
                  <a:lnTo>
                    <a:pt x="607" y="394"/>
                  </a:lnTo>
                  <a:lnTo>
                    <a:pt x="608" y="404"/>
                  </a:lnTo>
                  <a:lnTo>
                    <a:pt x="608" y="414"/>
                  </a:lnTo>
                  <a:lnTo>
                    <a:pt x="608" y="414"/>
                  </a:lnTo>
                  <a:lnTo>
                    <a:pt x="608" y="425"/>
                  </a:lnTo>
                  <a:lnTo>
                    <a:pt x="607" y="435"/>
                  </a:lnTo>
                  <a:lnTo>
                    <a:pt x="604" y="443"/>
                  </a:lnTo>
                  <a:lnTo>
                    <a:pt x="600" y="453"/>
                  </a:lnTo>
                  <a:lnTo>
                    <a:pt x="597" y="462"/>
                  </a:lnTo>
                  <a:lnTo>
                    <a:pt x="592" y="469"/>
                  </a:lnTo>
                  <a:lnTo>
                    <a:pt x="586" y="476"/>
                  </a:lnTo>
                  <a:lnTo>
                    <a:pt x="580" y="484"/>
                  </a:lnTo>
                  <a:lnTo>
                    <a:pt x="572" y="490"/>
                  </a:lnTo>
                  <a:lnTo>
                    <a:pt x="565" y="496"/>
                  </a:lnTo>
                  <a:lnTo>
                    <a:pt x="556" y="501"/>
                  </a:lnTo>
                  <a:lnTo>
                    <a:pt x="548" y="505"/>
                  </a:lnTo>
                  <a:lnTo>
                    <a:pt x="539" y="508"/>
                  </a:lnTo>
                  <a:lnTo>
                    <a:pt x="529" y="511"/>
                  </a:lnTo>
                  <a:lnTo>
                    <a:pt x="519" y="512"/>
                  </a:lnTo>
                  <a:lnTo>
                    <a:pt x="510" y="513"/>
                  </a:lnTo>
                  <a:lnTo>
                    <a:pt x="178" y="51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7" name="Freeform 301"/>
            <p:cNvSpPr>
              <a:spLocks/>
            </p:cNvSpPr>
            <p:nvPr/>
          </p:nvSpPr>
          <p:spPr bwMode="auto">
            <a:xfrm>
              <a:off x="6030913" y="1676401"/>
              <a:ext cx="61913" cy="104775"/>
            </a:xfrm>
            <a:custGeom>
              <a:avLst/>
              <a:gdLst>
                <a:gd name="T0" fmla="*/ 20 w 39"/>
                <a:gd name="T1" fmla="*/ 50 h 66"/>
                <a:gd name="T2" fmla="*/ 16 w 39"/>
                <a:gd name="T3" fmla="*/ 50 h 66"/>
                <a:gd name="T4" fmla="*/ 12 w 39"/>
                <a:gd name="T5" fmla="*/ 49 h 66"/>
                <a:gd name="T6" fmla="*/ 9 w 39"/>
                <a:gd name="T7" fmla="*/ 46 h 66"/>
                <a:gd name="T8" fmla="*/ 0 w 39"/>
                <a:gd name="T9" fmla="*/ 53 h 66"/>
                <a:gd name="T10" fmla="*/ 4 w 39"/>
                <a:gd name="T11" fmla="*/ 55 h 66"/>
                <a:gd name="T12" fmla="*/ 8 w 39"/>
                <a:gd name="T13" fmla="*/ 56 h 66"/>
                <a:gd name="T14" fmla="*/ 11 w 39"/>
                <a:gd name="T15" fmla="*/ 59 h 66"/>
                <a:gd name="T16" fmla="*/ 15 w 39"/>
                <a:gd name="T17" fmla="*/ 59 h 66"/>
                <a:gd name="T18" fmla="*/ 25 w 39"/>
                <a:gd name="T19" fmla="*/ 66 h 66"/>
                <a:gd name="T20" fmla="*/ 25 w 39"/>
                <a:gd name="T21" fmla="*/ 59 h 66"/>
                <a:gd name="T22" fmla="*/ 31 w 39"/>
                <a:gd name="T23" fmla="*/ 57 h 66"/>
                <a:gd name="T24" fmla="*/ 36 w 39"/>
                <a:gd name="T25" fmla="*/ 54 h 66"/>
                <a:gd name="T26" fmla="*/ 38 w 39"/>
                <a:gd name="T27" fmla="*/ 50 h 66"/>
                <a:gd name="T28" fmla="*/ 39 w 39"/>
                <a:gd name="T29" fmla="*/ 44 h 66"/>
                <a:gd name="T30" fmla="*/ 38 w 39"/>
                <a:gd name="T31" fmla="*/ 39 h 66"/>
                <a:gd name="T32" fmla="*/ 36 w 39"/>
                <a:gd name="T33" fmla="*/ 34 h 66"/>
                <a:gd name="T34" fmla="*/ 30 w 39"/>
                <a:gd name="T35" fmla="*/ 30 h 66"/>
                <a:gd name="T36" fmla="*/ 22 w 39"/>
                <a:gd name="T37" fmla="*/ 28 h 66"/>
                <a:gd name="T38" fmla="*/ 17 w 39"/>
                <a:gd name="T39" fmla="*/ 27 h 66"/>
                <a:gd name="T40" fmla="*/ 14 w 39"/>
                <a:gd name="T41" fmla="*/ 24 h 66"/>
                <a:gd name="T42" fmla="*/ 12 w 39"/>
                <a:gd name="T43" fmla="*/ 23 h 66"/>
                <a:gd name="T44" fmla="*/ 12 w 39"/>
                <a:gd name="T45" fmla="*/ 21 h 66"/>
                <a:gd name="T46" fmla="*/ 12 w 39"/>
                <a:gd name="T47" fmla="*/ 19 h 66"/>
                <a:gd name="T48" fmla="*/ 14 w 39"/>
                <a:gd name="T49" fmla="*/ 18 h 66"/>
                <a:gd name="T50" fmla="*/ 16 w 39"/>
                <a:gd name="T51" fmla="*/ 17 h 66"/>
                <a:gd name="T52" fmla="*/ 20 w 39"/>
                <a:gd name="T53" fmla="*/ 16 h 66"/>
                <a:gd name="T54" fmla="*/ 23 w 39"/>
                <a:gd name="T55" fmla="*/ 17 h 66"/>
                <a:gd name="T56" fmla="*/ 26 w 39"/>
                <a:gd name="T57" fmla="*/ 17 h 66"/>
                <a:gd name="T58" fmla="*/ 30 w 39"/>
                <a:gd name="T59" fmla="*/ 19 h 66"/>
                <a:gd name="T60" fmla="*/ 38 w 39"/>
                <a:gd name="T61" fmla="*/ 13 h 66"/>
                <a:gd name="T62" fmla="*/ 36 w 39"/>
                <a:gd name="T63" fmla="*/ 11 h 66"/>
                <a:gd name="T64" fmla="*/ 32 w 39"/>
                <a:gd name="T65" fmla="*/ 10 h 66"/>
                <a:gd name="T66" fmla="*/ 30 w 39"/>
                <a:gd name="T67" fmla="*/ 8 h 66"/>
                <a:gd name="T68" fmla="*/ 25 w 39"/>
                <a:gd name="T69" fmla="*/ 7 h 66"/>
                <a:gd name="T70" fmla="*/ 15 w 39"/>
                <a:gd name="T71" fmla="*/ 0 h 66"/>
                <a:gd name="T72" fmla="*/ 15 w 39"/>
                <a:gd name="T73" fmla="*/ 7 h 66"/>
                <a:gd name="T74" fmla="*/ 10 w 39"/>
                <a:gd name="T75" fmla="*/ 10 h 66"/>
                <a:gd name="T76" fmla="*/ 5 w 39"/>
                <a:gd name="T77" fmla="*/ 12 h 66"/>
                <a:gd name="T78" fmla="*/ 3 w 39"/>
                <a:gd name="T79" fmla="*/ 17 h 66"/>
                <a:gd name="T80" fmla="*/ 1 w 39"/>
                <a:gd name="T81" fmla="*/ 22 h 66"/>
                <a:gd name="T82" fmla="*/ 3 w 39"/>
                <a:gd name="T83" fmla="*/ 28 h 66"/>
                <a:gd name="T84" fmla="*/ 5 w 39"/>
                <a:gd name="T85" fmla="*/ 32 h 66"/>
                <a:gd name="T86" fmla="*/ 11 w 39"/>
                <a:gd name="T87" fmla="*/ 35 h 66"/>
                <a:gd name="T88" fmla="*/ 19 w 39"/>
                <a:gd name="T89" fmla="*/ 38 h 66"/>
                <a:gd name="T90" fmla="*/ 23 w 39"/>
                <a:gd name="T91" fmla="*/ 39 h 66"/>
                <a:gd name="T92" fmla="*/ 26 w 39"/>
                <a:gd name="T93" fmla="*/ 42 h 66"/>
                <a:gd name="T94" fmla="*/ 28 w 39"/>
                <a:gd name="T95" fmla="*/ 43 h 66"/>
                <a:gd name="T96" fmla="*/ 28 w 39"/>
                <a:gd name="T97" fmla="*/ 45 h 66"/>
                <a:gd name="T98" fmla="*/ 26 w 39"/>
                <a:gd name="T99" fmla="*/ 49 h 66"/>
                <a:gd name="T100" fmla="*/ 23 w 39"/>
                <a:gd name="T101" fmla="*/ 50 h 66"/>
                <a:gd name="T102" fmla="*/ 20 w 39"/>
                <a:gd name="T103"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66">
                  <a:moveTo>
                    <a:pt x="20" y="50"/>
                  </a:moveTo>
                  <a:lnTo>
                    <a:pt x="20" y="50"/>
                  </a:lnTo>
                  <a:lnTo>
                    <a:pt x="16" y="50"/>
                  </a:lnTo>
                  <a:lnTo>
                    <a:pt x="16" y="50"/>
                  </a:lnTo>
                  <a:lnTo>
                    <a:pt x="12" y="49"/>
                  </a:lnTo>
                  <a:lnTo>
                    <a:pt x="12" y="49"/>
                  </a:lnTo>
                  <a:lnTo>
                    <a:pt x="9" y="46"/>
                  </a:lnTo>
                  <a:lnTo>
                    <a:pt x="9" y="46"/>
                  </a:lnTo>
                  <a:lnTo>
                    <a:pt x="6" y="45"/>
                  </a:lnTo>
                  <a:lnTo>
                    <a:pt x="0" y="53"/>
                  </a:lnTo>
                  <a:lnTo>
                    <a:pt x="0" y="53"/>
                  </a:lnTo>
                  <a:lnTo>
                    <a:pt x="4" y="55"/>
                  </a:lnTo>
                  <a:lnTo>
                    <a:pt x="4" y="55"/>
                  </a:lnTo>
                  <a:lnTo>
                    <a:pt x="8" y="56"/>
                  </a:lnTo>
                  <a:lnTo>
                    <a:pt x="8" y="56"/>
                  </a:lnTo>
                  <a:lnTo>
                    <a:pt x="11" y="59"/>
                  </a:lnTo>
                  <a:lnTo>
                    <a:pt x="11" y="59"/>
                  </a:lnTo>
                  <a:lnTo>
                    <a:pt x="15" y="59"/>
                  </a:lnTo>
                  <a:lnTo>
                    <a:pt x="15" y="66"/>
                  </a:lnTo>
                  <a:lnTo>
                    <a:pt x="25" y="66"/>
                  </a:lnTo>
                  <a:lnTo>
                    <a:pt x="25" y="59"/>
                  </a:lnTo>
                  <a:lnTo>
                    <a:pt x="25" y="59"/>
                  </a:lnTo>
                  <a:lnTo>
                    <a:pt x="31" y="57"/>
                  </a:lnTo>
                  <a:lnTo>
                    <a:pt x="31" y="57"/>
                  </a:lnTo>
                  <a:lnTo>
                    <a:pt x="36" y="54"/>
                  </a:lnTo>
                  <a:lnTo>
                    <a:pt x="36" y="54"/>
                  </a:lnTo>
                  <a:lnTo>
                    <a:pt x="38" y="50"/>
                  </a:lnTo>
                  <a:lnTo>
                    <a:pt x="38" y="50"/>
                  </a:lnTo>
                  <a:lnTo>
                    <a:pt x="39" y="44"/>
                  </a:lnTo>
                  <a:lnTo>
                    <a:pt x="39" y="44"/>
                  </a:lnTo>
                  <a:lnTo>
                    <a:pt x="38" y="39"/>
                  </a:lnTo>
                  <a:lnTo>
                    <a:pt x="38" y="39"/>
                  </a:lnTo>
                  <a:lnTo>
                    <a:pt x="36" y="34"/>
                  </a:lnTo>
                  <a:lnTo>
                    <a:pt x="36" y="34"/>
                  </a:lnTo>
                  <a:lnTo>
                    <a:pt x="30" y="30"/>
                  </a:lnTo>
                  <a:lnTo>
                    <a:pt x="30" y="30"/>
                  </a:lnTo>
                  <a:lnTo>
                    <a:pt x="22" y="28"/>
                  </a:lnTo>
                  <a:lnTo>
                    <a:pt x="22" y="28"/>
                  </a:lnTo>
                  <a:lnTo>
                    <a:pt x="17" y="27"/>
                  </a:lnTo>
                  <a:lnTo>
                    <a:pt x="17" y="27"/>
                  </a:lnTo>
                  <a:lnTo>
                    <a:pt x="14" y="24"/>
                  </a:lnTo>
                  <a:lnTo>
                    <a:pt x="14" y="24"/>
                  </a:lnTo>
                  <a:lnTo>
                    <a:pt x="12" y="23"/>
                  </a:lnTo>
                  <a:lnTo>
                    <a:pt x="12" y="23"/>
                  </a:lnTo>
                  <a:lnTo>
                    <a:pt x="12" y="21"/>
                  </a:lnTo>
                  <a:lnTo>
                    <a:pt x="12" y="21"/>
                  </a:lnTo>
                  <a:lnTo>
                    <a:pt x="12" y="19"/>
                  </a:lnTo>
                  <a:lnTo>
                    <a:pt x="12" y="19"/>
                  </a:lnTo>
                  <a:lnTo>
                    <a:pt x="14" y="18"/>
                  </a:lnTo>
                  <a:lnTo>
                    <a:pt x="14" y="18"/>
                  </a:lnTo>
                  <a:lnTo>
                    <a:pt x="16" y="17"/>
                  </a:lnTo>
                  <a:lnTo>
                    <a:pt x="16" y="17"/>
                  </a:lnTo>
                  <a:lnTo>
                    <a:pt x="20" y="16"/>
                  </a:lnTo>
                  <a:lnTo>
                    <a:pt x="20" y="16"/>
                  </a:lnTo>
                  <a:lnTo>
                    <a:pt x="23" y="17"/>
                  </a:lnTo>
                  <a:lnTo>
                    <a:pt x="23" y="17"/>
                  </a:lnTo>
                  <a:lnTo>
                    <a:pt x="26" y="17"/>
                  </a:lnTo>
                  <a:lnTo>
                    <a:pt x="26" y="17"/>
                  </a:lnTo>
                  <a:lnTo>
                    <a:pt x="30" y="19"/>
                  </a:lnTo>
                  <a:lnTo>
                    <a:pt x="30" y="19"/>
                  </a:lnTo>
                  <a:lnTo>
                    <a:pt x="32" y="21"/>
                  </a:lnTo>
                  <a:lnTo>
                    <a:pt x="38" y="13"/>
                  </a:lnTo>
                  <a:lnTo>
                    <a:pt x="38" y="13"/>
                  </a:lnTo>
                  <a:lnTo>
                    <a:pt x="36" y="11"/>
                  </a:lnTo>
                  <a:lnTo>
                    <a:pt x="36" y="11"/>
                  </a:lnTo>
                  <a:lnTo>
                    <a:pt x="32" y="10"/>
                  </a:lnTo>
                  <a:lnTo>
                    <a:pt x="32" y="10"/>
                  </a:lnTo>
                  <a:lnTo>
                    <a:pt x="30" y="8"/>
                  </a:lnTo>
                  <a:lnTo>
                    <a:pt x="30" y="8"/>
                  </a:lnTo>
                  <a:lnTo>
                    <a:pt x="25" y="7"/>
                  </a:lnTo>
                  <a:lnTo>
                    <a:pt x="25" y="0"/>
                  </a:lnTo>
                  <a:lnTo>
                    <a:pt x="15" y="0"/>
                  </a:lnTo>
                  <a:lnTo>
                    <a:pt x="15" y="7"/>
                  </a:lnTo>
                  <a:lnTo>
                    <a:pt x="15" y="7"/>
                  </a:lnTo>
                  <a:lnTo>
                    <a:pt x="10" y="10"/>
                  </a:lnTo>
                  <a:lnTo>
                    <a:pt x="10" y="10"/>
                  </a:lnTo>
                  <a:lnTo>
                    <a:pt x="5" y="12"/>
                  </a:lnTo>
                  <a:lnTo>
                    <a:pt x="5" y="12"/>
                  </a:lnTo>
                  <a:lnTo>
                    <a:pt x="3" y="17"/>
                  </a:lnTo>
                  <a:lnTo>
                    <a:pt x="3" y="17"/>
                  </a:lnTo>
                  <a:lnTo>
                    <a:pt x="1" y="22"/>
                  </a:lnTo>
                  <a:lnTo>
                    <a:pt x="1" y="22"/>
                  </a:lnTo>
                  <a:lnTo>
                    <a:pt x="3" y="28"/>
                  </a:lnTo>
                  <a:lnTo>
                    <a:pt x="3" y="28"/>
                  </a:lnTo>
                  <a:lnTo>
                    <a:pt x="5" y="32"/>
                  </a:lnTo>
                  <a:lnTo>
                    <a:pt x="5" y="32"/>
                  </a:lnTo>
                  <a:lnTo>
                    <a:pt x="11" y="35"/>
                  </a:lnTo>
                  <a:lnTo>
                    <a:pt x="11" y="35"/>
                  </a:lnTo>
                  <a:lnTo>
                    <a:pt x="19" y="38"/>
                  </a:lnTo>
                  <a:lnTo>
                    <a:pt x="19" y="38"/>
                  </a:lnTo>
                  <a:lnTo>
                    <a:pt x="23" y="39"/>
                  </a:lnTo>
                  <a:lnTo>
                    <a:pt x="23" y="39"/>
                  </a:lnTo>
                  <a:lnTo>
                    <a:pt x="26" y="42"/>
                  </a:lnTo>
                  <a:lnTo>
                    <a:pt x="26" y="42"/>
                  </a:lnTo>
                  <a:lnTo>
                    <a:pt x="28" y="43"/>
                  </a:lnTo>
                  <a:lnTo>
                    <a:pt x="28" y="43"/>
                  </a:lnTo>
                  <a:lnTo>
                    <a:pt x="28" y="45"/>
                  </a:lnTo>
                  <a:lnTo>
                    <a:pt x="28" y="45"/>
                  </a:lnTo>
                  <a:lnTo>
                    <a:pt x="28" y="48"/>
                  </a:lnTo>
                  <a:lnTo>
                    <a:pt x="26" y="49"/>
                  </a:lnTo>
                  <a:lnTo>
                    <a:pt x="26" y="49"/>
                  </a:lnTo>
                  <a:lnTo>
                    <a:pt x="23" y="50"/>
                  </a:lnTo>
                  <a:lnTo>
                    <a:pt x="20" y="50"/>
                  </a:lnTo>
                  <a:lnTo>
                    <a:pt x="20" y="5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8" name="Freeform 302"/>
            <p:cNvSpPr>
              <a:spLocks/>
            </p:cNvSpPr>
            <p:nvPr/>
          </p:nvSpPr>
          <p:spPr bwMode="auto">
            <a:xfrm>
              <a:off x="6121400" y="1684338"/>
              <a:ext cx="74613" cy="88900"/>
            </a:xfrm>
            <a:custGeom>
              <a:avLst/>
              <a:gdLst>
                <a:gd name="T0" fmla="*/ 18 w 47"/>
                <a:gd name="T1" fmla="*/ 39 h 56"/>
                <a:gd name="T2" fmla="*/ 6 w 47"/>
                <a:gd name="T3" fmla="*/ 39 h 56"/>
                <a:gd name="T4" fmla="*/ 6 w 47"/>
                <a:gd name="T5" fmla="*/ 48 h 56"/>
                <a:gd name="T6" fmla="*/ 18 w 47"/>
                <a:gd name="T7" fmla="*/ 48 h 56"/>
                <a:gd name="T8" fmla="*/ 18 w 47"/>
                <a:gd name="T9" fmla="*/ 56 h 56"/>
                <a:gd name="T10" fmla="*/ 29 w 47"/>
                <a:gd name="T11" fmla="*/ 56 h 56"/>
                <a:gd name="T12" fmla="*/ 29 w 47"/>
                <a:gd name="T13" fmla="*/ 48 h 56"/>
                <a:gd name="T14" fmla="*/ 41 w 47"/>
                <a:gd name="T15" fmla="*/ 48 h 56"/>
                <a:gd name="T16" fmla="*/ 41 w 47"/>
                <a:gd name="T17" fmla="*/ 39 h 56"/>
                <a:gd name="T18" fmla="*/ 29 w 47"/>
                <a:gd name="T19" fmla="*/ 39 h 56"/>
                <a:gd name="T20" fmla="*/ 29 w 47"/>
                <a:gd name="T21" fmla="*/ 35 h 56"/>
                <a:gd name="T22" fmla="*/ 47 w 47"/>
                <a:gd name="T23" fmla="*/ 0 h 56"/>
                <a:gd name="T24" fmla="*/ 35 w 47"/>
                <a:gd name="T25" fmla="*/ 0 h 56"/>
                <a:gd name="T26" fmla="*/ 24 w 47"/>
                <a:gd name="T27" fmla="*/ 24 h 56"/>
                <a:gd name="T28" fmla="*/ 13 w 47"/>
                <a:gd name="T29" fmla="*/ 0 h 56"/>
                <a:gd name="T30" fmla="*/ 0 w 47"/>
                <a:gd name="T31" fmla="*/ 0 h 56"/>
                <a:gd name="T32" fmla="*/ 18 w 47"/>
                <a:gd name="T33" fmla="*/ 35 h 56"/>
                <a:gd name="T34" fmla="*/ 18 w 47"/>
                <a:gd name="T35" fmla="*/ 3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56">
                  <a:moveTo>
                    <a:pt x="18" y="39"/>
                  </a:moveTo>
                  <a:lnTo>
                    <a:pt x="6" y="39"/>
                  </a:lnTo>
                  <a:lnTo>
                    <a:pt x="6" y="48"/>
                  </a:lnTo>
                  <a:lnTo>
                    <a:pt x="18" y="48"/>
                  </a:lnTo>
                  <a:lnTo>
                    <a:pt x="18" y="56"/>
                  </a:lnTo>
                  <a:lnTo>
                    <a:pt x="29" y="56"/>
                  </a:lnTo>
                  <a:lnTo>
                    <a:pt x="29" y="48"/>
                  </a:lnTo>
                  <a:lnTo>
                    <a:pt x="41" y="48"/>
                  </a:lnTo>
                  <a:lnTo>
                    <a:pt x="41" y="39"/>
                  </a:lnTo>
                  <a:lnTo>
                    <a:pt x="29" y="39"/>
                  </a:lnTo>
                  <a:lnTo>
                    <a:pt x="29" y="35"/>
                  </a:lnTo>
                  <a:lnTo>
                    <a:pt x="47" y="0"/>
                  </a:lnTo>
                  <a:lnTo>
                    <a:pt x="35" y="0"/>
                  </a:lnTo>
                  <a:lnTo>
                    <a:pt x="24" y="24"/>
                  </a:lnTo>
                  <a:lnTo>
                    <a:pt x="13" y="0"/>
                  </a:lnTo>
                  <a:lnTo>
                    <a:pt x="0" y="0"/>
                  </a:lnTo>
                  <a:lnTo>
                    <a:pt x="18" y="35"/>
                  </a:lnTo>
                  <a:lnTo>
                    <a:pt x="18" y="3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19" name="Freeform 303"/>
            <p:cNvSpPr>
              <a:spLocks/>
            </p:cNvSpPr>
            <p:nvPr/>
          </p:nvSpPr>
          <p:spPr bwMode="auto">
            <a:xfrm>
              <a:off x="6227763" y="1681163"/>
              <a:ext cx="65088" cy="92075"/>
            </a:xfrm>
            <a:custGeom>
              <a:avLst/>
              <a:gdLst>
                <a:gd name="T0" fmla="*/ 12 w 41"/>
                <a:gd name="T1" fmla="*/ 50 h 58"/>
                <a:gd name="T2" fmla="*/ 15 w 41"/>
                <a:gd name="T3" fmla="*/ 47 h 58"/>
                <a:gd name="T4" fmla="*/ 16 w 41"/>
                <a:gd name="T5" fmla="*/ 43 h 58"/>
                <a:gd name="T6" fmla="*/ 17 w 41"/>
                <a:gd name="T7" fmla="*/ 40 h 58"/>
                <a:gd name="T8" fmla="*/ 18 w 41"/>
                <a:gd name="T9" fmla="*/ 36 h 58"/>
                <a:gd name="T10" fmla="*/ 30 w 41"/>
                <a:gd name="T11" fmla="*/ 27 h 58"/>
                <a:gd name="T12" fmla="*/ 17 w 41"/>
                <a:gd name="T13" fmla="*/ 27 h 58"/>
                <a:gd name="T14" fmla="*/ 16 w 41"/>
                <a:gd name="T15" fmla="*/ 25 h 58"/>
                <a:gd name="T16" fmla="*/ 15 w 41"/>
                <a:gd name="T17" fmla="*/ 21 h 58"/>
                <a:gd name="T18" fmla="*/ 14 w 41"/>
                <a:gd name="T19" fmla="*/ 19 h 58"/>
                <a:gd name="T20" fmla="*/ 14 w 41"/>
                <a:gd name="T21" fmla="*/ 16 h 58"/>
                <a:gd name="T22" fmla="*/ 14 w 41"/>
                <a:gd name="T23" fmla="*/ 14 h 58"/>
                <a:gd name="T24" fmla="*/ 15 w 41"/>
                <a:gd name="T25" fmla="*/ 12 h 58"/>
                <a:gd name="T26" fmla="*/ 17 w 41"/>
                <a:gd name="T27" fmla="*/ 10 h 58"/>
                <a:gd name="T28" fmla="*/ 21 w 41"/>
                <a:gd name="T29" fmla="*/ 10 h 58"/>
                <a:gd name="T30" fmla="*/ 28 w 41"/>
                <a:gd name="T31" fmla="*/ 12 h 58"/>
                <a:gd name="T32" fmla="*/ 41 w 41"/>
                <a:gd name="T33" fmla="*/ 8 h 58"/>
                <a:gd name="T34" fmla="*/ 37 w 41"/>
                <a:gd name="T35" fmla="*/ 5 h 58"/>
                <a:gd name="T36" fmla="*/ 32 w 41"/>
                <a:gd name="T37" fmla="*/ 2 h 58"/>
                <a:gd name="T38" fmla="*/ 21 w 41"/>
                <a:gd name="T39" fmla="*/ 0 h 58"/>
                <a:gd name="T40" fmla="*/ 12 w 41"/>
                <a:gd name="T41" fmla="*/ 2 h 58"/>
                <a:gd name="T42" fmla="*/ 6 w 41"/>
                <a:gd name="T43" fmla="*/ 4 h 58"/>
                <a:gd name="T44" fmla="*/ 3 w 41"/>
                <a:gd name="T45" fmla="*/ 9 h 58"/>
                <a:gd name="T46" fmla="*/ 1 w 41"/>
                <a:gd name="T47" fmla="*/ 15 h 58"/>
                <a:gd name="T48" fmla="*/ 1 w 41"/>
                <a:gd name="T49" fmla="*/ 18 h 58"/>
                <a:gd name="T50" fmla="*/ 3 w 41"/>
                <a:gd name="T51" fmla="*/ 20 h 58"/>
                <a:gd name="T52" fmla="*/ 3 w 41"/>
                <a:gd name="T53" fmla="*/ 21 h 58"/>
                <a:gd name="T54" fmla="*/ 4 w 41"/>
                <a:gd name="T55" fmla="*/ 24 h 58"/>
                <a:gd name="T56" fmla="*/ 5 w 41"/>
                <a:gd name="T57" fmla="*/ 25 h 58"/>
                <a:gd name="T58" fmla="*/ 6 w 41"/>
                <a:gd name="T59" fmla="*/ 27 h 58"/>
                <a:gd name="T60" fmla="*/ 0 w 41"/>
                <a:gd name="T61" fmla="*/ 36 h 58"/>
                <a:gd name="T62" fmla="*/ 7 w 41"/>
                <a:gd name="T63" fmla="*/ 36 h 58"/>
                <a:gd name="T64" fmla="*/ 6 w 41"/>
                <a:gd name="T65" fmla="*/ 41 h 58"/>
                <a:gd name="T66" fmla="*/ 5 w 41"/>
                <a:gd name="T67" fmla="*/ 45 h 58"/>
                <a:gd name="T68" fmla="*/ 3 w 41"/>
                <a:gd name="T69" fmla="*/ 47 h 58"/>
                <a:gd name="T70" fmla="*/ 0 w 41"/>
                <a:gd name="T71" fmla="*/ 58 h 58"/>
                <a:gd name="T72" fmla="*/ 41 w 41"/>
                <a:gd name="T73"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58">
                  <a:moveTo>
                    <a:pt x="41" y="50"/>
                  </a:moveTo>
                  <a:lnTo>
                    <a:pt x="12" y="50"/>
                  </a:lnTo>
                  <a:lnTo>
                    <a:pt x="12" y="50"/>
                  </a:lnTo>
                  <a:lnTo>
                    <a:pt x="15" y="47"/>
                  </a:lnTo>
                  <a:lnTo>
                    <a:pt x="15" y="47"/>
                  </a:lnTo>
                  <a:lnTo>
                    <a:pt x="16" y="43"/>
                  </a:lnTo>
                  <a:lnTo>
                    <a:pt x="16" y="43"/>
                  </a:lnTo>
                  <a:lnTo>
                    <a:pt x="17" y="40"/>
                  </a:lnTo>
                  <a:lnTo>
                    <a:pt x="17" y="40"/>
                  </a:lnTo>
                  <a:lnTo>
                    <a:pt x="18" y="36"/>
                  </a:lnTo>
                  <a:lnTo>
                    <a:pt x="30" y="36"/>
                  </a:lnTo>
                  <a:lnTo>
                    <a:pt x="30" y="27"/>
                  </a:lnTo>
                  <a:lnTo>
                    <a:pt x="17" y="27"/>
                  </a:lnTo>
                  <a:lnTo>
                    <a:pt x="17" y="27"/>
                  </a:lnTo>
                  <a:lnTo>
                    <a:pt x="16" y="25"/>
                  </a:lnTo>
                  <a:lnTo>
                    <a:pt x="16" y="25"/>
                  </a:lnTo>
                  <a:lnTo>
                    <a:pt x="15" y="21"/>
                  </a:lnTo>
                  <a:lnTo>
                    <a:pt x="15" y="21"/>
                  </a:lnTo>
                  <a:lnTo>
                    <a:pt x="14" y="19"/>
                  </a:lnTo>
                  <a:lnTo>
                    <a:pt x="14" y="19"/>
                  </a:lnTo>
                  <a:lnTo>
                    <a:pt x="14" y="16"/>
                  </a:lnTo>
                  <a:lnTo>
                    <a:pt x="14" y="16"/>
                  </a:lnTo>
                  <a:lnTo>
                    <a:pt x="14" y="14"/>
                  </a:lnTo>
                  <a:lnTo>
                    <a:pt x="14" y="14"/>
                  </a:lnTo>
                  <a:lnTo>
                    <a:pt x="15" y="12"/>
                  </a:lnTo>
                  <a:lnTo>
                    <a:pt x="15" y="12"/>
                  </a:lnTo>
                  <a:lnTo>
                    <a:pt x="17" y="10"/>
                  </a:lnTo>
                  <a:lnTo>
                    <a:pt x="17" y="10"/>
                  </a:lnTo>
                  <a:lnTo>
                    <a:pt x="21" y="10"/>
                  </a:lnTo>
                  <a:lnTo>
                    <a:pt x="21" y="10"/>
                  </a:lnTo>
                  <a:lnTo>
                    <a:pt x="28" y="12"/>
                  </a:lnTo>
                  <a:lnTo>
                    <a:pt x="28" y="12"/>
                  </a:lnTo>
                  <a:lnTo>
                    <a:pt x="34" y="15"/>
                  </a:lnTo>
                  <a:lnTo>
                    <a:pt x="41" y="8"/>
                  </a:lnTo>
                  <a:lnTo>
                    <a:pt x="41" y="8"/>
                  </a:lnTo>
                  <a:lnTo>
                    <a:pt x="37" y="5"/>
                  </a:lnTo>
                  <a:lnTo>
                    <a:pt x="32" y="2"/>
                  </a:lnTo>
                  <a:lnTo>
                    <a:pt x="32" y="2"/>
                  </a:lnTo>
                  <a:lnTo>
                    <a:pt x="27" y="0"/>
                  </a:lnTo>
                  <a:lnTo>
                    <a:pt x="21" y="0"/>
                  </a:lnTo>
                  <a:lnTo>
                    <a:pt x="21" y="0"/>
                  </a:lnTo>
                  <a:lnTo>
                    <a:pt x="12" y="2"/>
                  </a:lnTo>
                  <a:lnTo>
                    <a:pt x="12" y="2"/>
                  </a:lnTo>
                  <a:lnTo>
                    <a:pt x="6" y="4"/>
                  </a:lnTo>
                  <a:lnTo>
                    <a:pt x="6" y="4"/>
                  </a:lnTo>
                  <a:lnTo>
                    <a:pt x="3" y="9"/>
                  </a:lnTo>
                  <a:lnTo>
                    <a:pt x="3" y="9"/>
                  </a:lnTo>
                  <a:lnTo>
                    <a:pt x="1" y="15"/>
                  </a:lnTo>
                  <a:lnTo>
                    <a:pt x="1" y="15"/>
                  </a:lnTo>
                  <a:lnTo>
                    <a:pt x="1" y="18"/>
                  </a:lnTo>
                  <a:lnTo>
                    <a:pt x="1" y="18"/>
                  </a:lnTo>
                  <a:lnTo>
                    <a:pt x="3" y="20"/>
                  </a:lnTo>
                  <a:lnTo>
                    <a:pt x="3" y="20"/>
                  </a:lnTo>
                  <a:lnTo>
                    <a:pt x="3" y="21"/>
                  </a:lnTo>
                  <a:lnTo>
                    <a:pt x="3" y="21"/>
                  </a:lnTo>
                  <a:lnTo>
                    <a:pt x="4" y="24"/>
                  </a:lnTo>
                  <a:lnTo>
                    <a:pt x="4" y="24"/>
                  </a:lnTo>
                  <a:lnTo>
                    <a:pt x="5" y="25"/>
                  </a:lnTo>
                  <a:lnTo>
                    <a:pt x="5" y="25"/>
                  </a:lnTo>
                  <a:lnTo>
                    <a:pt x="6" y="27"/>
                  </a:lnTo>
                  <a:lnTo>
                    <a:pt x="0" y="27"/>
                  </a:lnTo>
                  <a:lnTo>
                    <a:pt x="0" y="36"/>
                  </a:lnTo>
                  <a:lnTo>
                    <a:pt x="7" y="36"/>
                  </a:lnTo>
                  <a:lnTo>
                    <a:pt x="7" y="36"/>
                  </a:lnTo>
                  <a:lnTo>
                    <a:pt x="6" y="41"/>
                  </a:lnTo>
                  <a:lnTo>
                    <a:pt x="6" y="41"/>
                  </a:lnTo>
                  <a:lnTo>
                    <a:pt x="5" y="45"/>
                  </a:lnTo>
                  <a:lnTo>
                    <a:pt x="5" y="45"/>
                  </a:lnTo>
                  <a:lnTo>
                    <a:pt x="3" y="47"/>
                  </a:lnTo>
                  <a:lnTo>
                    <a:pt x="3" y="47"/>
                  </a:lnTo>
                  <a:lnTo>
                    <a:pt x="0" y="51"/>
                  </a:lnTo>
                  <a:lnTo>
                    <a:pt x="0" y="58"/>
                  </a:lnTo>
                  <a:lnTo>
                    <a:pt x="41" y="58"/>
                  </a:lnTo>
                  <a:lnTo>
                    <a:pt x="41" y="5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0" name="Freeform 304"/>
            <p:cNvSpPr>
              <a:spLocks/>
            </p:cNvSpPr>
            <p:nvPr/>
          </p:nvSpPr>
          <p:spPr bwMode="auto">
            <a:xfrm>
              <a:off x="6321425" y="1681163"/>
              <a:ext cx="71438" cy="93663"/>
            </a:xfrm>
            <a:custGeom>
              <a:avLst/>
              <a:gdLst>
                <a:gd name="T0" fmla="*/ 9 w 45"/>
                <a:gd name="T1" fmla="*/ 48 h 59"/>
                <a:gd name="T2" fmla="*/ 12 w 45"/>
                <a:gd name="T3" fmla="*/ 54 h 59"/>
                <a:gd name="T4" fmla="*/ 18 w 45"/>
                <a:gd name="T5" fmla="*/ 58 h 59"/>
                <a:gd name="T6" fmla="*/ 22 w 45"/>
                <a:gd name="T7" fmla="*/ 59 h 59"/>
                <a:gd name="T8" fmla="*/ 27 w 45"/>
                <a:gd name="T9" fmla="*/ 59 h 59"/>
                <a:gd name="T10" fmla="*/ 33 w 45"/>
                <a:gd name="T11" fmla="*/ 58 h 59"/>
                <a:gd name="T12" fmla="*/ 38 w 45"/>
                <a:gd name="T13" fmla="*/ 56 h 59"/>
                <a:gd name="T14" fmla="*/ 42 w 45"/>
                <a:gd name="T15" fmla="*/ 52 h 59"/>
                <a:gd name="T16" fmla="*/ 36 w 45"/>
                <a:gd name="T17" fmla="*/ 42 h 59"/>
                <a:gd name="T18" fmla="*/ 34 w 45"/>
                <a:gd name="T19" fmla="*/ 46 h 59"/>
                <a:gd name="T20" fmla="*/ 32 w 45"/>
                <a:gd name="T21" fmla="*/ 48 h 59"/>
                <a:gd name="T22" fmla="*/ 29 w 45"/>
                <a:gd name="T23" fmla="*/ 50 h 59"/>
                <a:gd name="T24" fmla="*/ 27 w 45"/>
                <a:gd name="T25" fmla="*/ 50 h 59"/>
                <a:gd name="T26" fmla="*/ 23 w 45"/>
                <a:gd name="T27" fmla="*/ 50 h 59"/>
                <a:gd name="T28" fmla="*/ 21 w 45"/>
                <a:gd name="T29" fmla="*/ 48 h 59"/>
                <a:gd name="T30" fmla="*/ 18 w 45"/>
                <a:gd name="T31" fmla="*/ 45 h 59"/>
                <a:gd name="T32" fmla="*/ 17 w 45"/>
                <a:gd name="T33" fmla="*/ 40 h 59"/>
                <a:gd name="T34" fmla="*/ 32 w 45"/>
                <a:gd name="T35" fmla="*/ 32 h 59"/>
                <a:gd name="T36" fmla="*/ 17 w 45"/>
                <a:gd name="T37" fmla="*/ 32 h 59"/>
                <a:gd name="T38" fmla="*/ 17 w 45"/>
                <a:gd name="T39" fmla="*/ 31 h 59"/>
                <a:gd name="T40" fmla="*/ 17 w 45"/>
                <a:gd name="T41" fmla="*/ 30 h 59"/>
                <a:gd name="T42" fmla="*/ 17 w 45"/>
                <a:gd name="T43" fmla="*/ 29 h 59"/>
                <a:gd name="T44" fmla="*/ 32 w 45"/>
                <a:gd name="T45" fmla="*/ 27 h 59"/>
                <a:gd name="T46" fmla="*/ 17 w 45"/>
                <a:gd name="T47" fmla="*/ 20 h 59"/>
                <a:gd name="T48" fmla="*/ 18 w 45"/>
                <a:gd name="T49" fmla="*/ 15 h 59"/>
                <a:gd name="T50" fmla="*/ 21 w 45"/>
                <a:gd name="T51" fmla="*/ 13 h 59"/>
                <a:gd name="T52" fmla="*/ 23 w 45"/>
                <a:gd name="T53" fmla="*/ 10 h 59"/>
                <a:gd name="T54" fmla="*/ 27 w 45"/>
                <a:gd name="T55" fmla="*/ 10 h 59"/>
                <a:gd name="T56" fmla="*/ 29 w 45"/>
                <a:gd name="T57" fmla="*/ 10 h 59"/>
                <a:gd name="T58" fmla="*/ 32 w 45"/>
                <a:gd name="T59" fmla="*/ 12 h 59"/>
                <a:gd name="T60" fmla="*/ 33 w 45"/>
                <a:gd name="T61" fmla="*/ 14 h 59"/>
                <a:gd name="T62" fmla="*/ 36 w 45"/>
                <a:gd name="T63" fmla="*/ 18 h 59"/>
                <a:gd name="T64" fmla="*/ 45 w 45"/>
                <a:gd name="T65" fmla="*/ 13 h 59"/>
                <a:gd name="T66" fmla="*/ 42 w 45"/>
                <a:gd name="T67" fmla="*/ 8 h 59"/>
                <a:gd name="T68" fmla="*/ 38 w 45"/>
                <a:gd name="T69" fmla="*/ 4 h 59"/>
                <a:gd name="T70" fmla="*/ 33 w 45"/>
                <a:gd name="T71" fmla="*/ 2 h 59"/>
                <a:gd name="T72" fmla="*/ 27 w 45"/>
                <a:gd name="T73" fmla="*/ 0 h 59"/>
                <a:gd name="T74" fmla="*/ 16 w 45"/>
                <a:gd name="T75" fmla="*/ 3 h 59"/>
                <a:gd name="T76" fmla="*/ 13 w 45"/>
                <a:gd name="T77" fmla="*/ 5 h 59"/>
                <a:gd name="T78" fmla="*/ 6 w 45"/>
                <a:gd name="T79" fmla="*/ 20 h 59"/>
                <a:gd name="T80" fmla="*/ 0 w 45"/>
                <a:gd name="T81" fmla="*/ 27 h 59"/>
                <a:gd name="T82" fmla="*/ 5 w 45"/>
                <a:gd name="T83" fmla="*/ 27 h 59"/>
                <a:gd name="T84" fmla="*/ 5 w 45"/>
                <a:gd name="T85" fmla="*/ 30 h 59"/>
                <a:gd name="T86" fmla="*/ 0 w 45"/>
                <a:gd name="T87" fmla="*/ 32 h 59"/>
                <a:gd name="T88" fmla="*/ 6 w 45"/>
                <a:gd name="T89" fmla="*/ 40 h 59"/>
                <a:gd name="T90" fmla="*/ 9 w 45"/>
                <a:gd name="T91"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59">
                  <a:moveTo>
                    <a:pt x="9" y="48"/>
                  </a:moveTo>
                  <a:lnTo>
                    <a:pt x="9" y="48"/>
                  </a:lnTo>
                  <a:lnTo>
                    <a:pt x="12" y="54"/>
                  </a:lnTo>
                  <a:lnTo>
                    <a:pt x="12" y="54"/>
                  </a:lnTo>
                  <a:lnTo>
                    <a:pt x="16" y="57"/>
                  </a:lnTo>
                  <a:lnTo>
                    <a:pt x="18" y="58"/>
                  </a:lnTo>
                  <a:lnTo>
                    <a:pt x="18" y="58"/>
                  </a:lnTo>
                  <a:lnTo>
                    <a:pt x="22" y="59"/>
                  </a:lnTo>
                  <a:lnTo>
                    <a:pt x="27" y="59"/>
                  </a:lnTo>
                  <a:lnTo>
                    <a:pt x="27" y="59"/>
                  </a:lnTo>
                  <a:lnTo>
                    <a:pt x="33" y="58"/>
                  </a:lnTo>
                  <a:lnTo>
                    <a:pt x="33" y="58"/>
                  </a:lnTo>
                  <a:lnTo>
                    <a:pt x="38" y="56"/>
                  </a:lnTo>
                  <a:lnTo>
                    <a:pt x="38" y="56"/>
                  </a:lnTo>
                  <a:lnTo>
                    <a:pt x="42" y="52"/>
                  </a:lnTo>
                  <a:lnTo>
                    <a:pt x="42" y="52"/>
                  </a:lnTo>
                  <a:lnTo>
                    <a:pt x="45" y="47"/>
                  </a:lnTo>
                  <a:lnTo>
                    <a:pt x="36" y="42"/>
                  </a:lnTo>
                  <a:lnTo>
                    <a:pt x="36" y="42"/>
                  </a:lnTo>
                  <a:lnTo>
                    <a:pt x="34" y="46"/>
                  </a:lnTo>
                  <a:lnTo>
                    <a:pt x="34" y="46"/>
                  </a:lnTo>
                  <a:lnTo>
                    <a:pt x="32" y="48"/>
                  </a:lnTo>
                  <a:lnTo>
                    <a:pt x="32" y="48"/>
                  </a:lnTo>
                  <a:lnTo>
                    <a:pt x="29" y="50"/>
                  </a:lnTo>
                  <a:lnTo>
                    <a:pt x="29" y="50"/>
                  </a:lnTo>
                  <a:lnTo>
                    <a:pt x="27" y="50"/>
                  </a:lnTo>
                  <a:lnTo>
                    <a:pt x="27" y="50"/>
                  </a:lnTo>
                  <a:lnTo>
                    <a:pt x="23" y="50"/>
                  </a:lnTo>
                  <a:lnTo>
                    <a:pt x="23" y="50"/>
                  </a:lnTo>
                  <a:lnTo>
                    <a:pt x="21" y="48"/>
                  </a:lnTo>
                  <a:lnTo>
                    <a:pt x="21" y="48"/>
                  </a:lnTo>
                  <a:lnTo>
                    <a:pt x="18" y="45"/>
                  </a:lnTo>
                  <a:lnTo>
                    <a:pt x="18" y="45"/>
                  </a:lnTo>
                  <a:lnTo>
                    <a:pt x="17" y="40"/>
                  </a:lnTo>
                  <a:lnTo>
                    <a:pt x="32" y="40"/>
                  </a:lnTo>
                  <a:lnTo>
                    <a:pt x="32" y="32"/>
                  </a:lnTo>
                  <a:lnTo>
                    <a:pt x="17" y="32"/>
                  </a:lnTo>
                  <a:lnTo>
                    <a:pt x="17" y="32"/>
                  </a:lnTo>
                  <a:lnTo>
                    <a:pt x="17" y="31"/>
                  </a:lnTo>
                  <a:lnTo>
                    <a:pt x="17" y="31"/>
                  </a:lnTo>
                  <a:lnTo>
                    <a:pt x="17" y="30"/>
                  </a:lnTo>
                  <a:lnTo>
                    <a:pt x="17" y="30"/>
                  </a:lnTo>
                  <a:lnTo>
                    <a:pt x="17" y="29"/>
                  </a:lnTo>
                  <a:lnTo>
                    <a:pt x="17" y="29"/>
                  </a:lnTo>
                  <a:lnTo>
                    <a:pt x="17" y="27"/>
                  </a:lnTo>
                  <a:lnTo>
                    <a:pt x="32" y="27"/>
                  </a:lnTo>
                  <a:lnTo>
                    <a:pt x="32" y="20"/>
                  </a:lnTo>
                  <a:lnTo>
                    <a:pt x="17" y="20"/>
                  </a:lnTo>
                  <a:lnTo>
                    <a:pt x="17" y="20"/>
                  </a:lnTo>
                  <a:lnTo>
                    <a:pt x="18" y="15"/>
                  </a:lnTo>
                  <a:lnTo>
                    <a:pt x="18" y="15"/>
                  </a:lnTo>
                  <a:lnTo>
                    <a:pt x="21" y="13"/>
                  </a:lnTo>
                  <a:lnTo>
                    <a:pt x="21" y="13"/>
                  </a:lnTo>
                  <a:lnTo>
                    <a:pt x="23" y="10"/>
                  </a:lnTo>
                  <a:lnTo>
                    <a:pt x="23" y="10"/>
                  </a:lnTo>
                  <a:lnTo>
                    <a:pt x="27" y="10"/>
                  </a:lnTo>
                  <a:lnTo>
                    <a:pt x="27" y="10"/>
                  </a:lnTo>
                  <a:lnTo>
                    <a:pt x="29" y="10"/>
                  </a:lnTo>
                  <a:lnTo>
                    <a:pt x="29" y="10"/>
                  </a:lnTo>
                  <a:lnTo>
                    <a:pt x="32" y="12"/>
                  </a:lnTo>
                  <a:lnTo>
                    <a:pt x="32" y="12"/>
                  </a:lnTo>
                  <a:lnTo>
                    <a:pt x="33" y="14"/>
                  </a:lnTo>
                  <a:lnTo>
                    <a:pt x="33" y="14"/>
                  </a:lnTo>
                  <a:lnTo>
                    <a:pt x="36" y="18"/>
                  </a:lnTo>
                  <a:lnTo>
                    <a:pt x="45" y="13"/>
                  </a:lnTo>
                  <a:lnTo>
                    <a:pt x="45" y="13"/>
                  </a:lnTo>
                  <a:lnTo>
                    <a:pt x="42" y="8"/>
                  </a:lnTo>
                  <a:lnTo>
                    <a:pt x="42" y="8"/>
                  </a:lnTo>
                  <a:lnTo>
                    <a:pt x="38" y="4"/>
                  </a:lnTo>
                  <a:lnTo>
                    <a:pt x="38" y="4"/>
                  </a:lnTo>
                  <a:lnTo>
                    <a:pt x="33" y="2"/>
                  </a:lnTo>
                  <a:lnTo>
                    <a:pt x="33" y="2"/>
                  </a:lnTo>
                  <a:lnTo>
                    <a:pt x="27" y="0"/>
                  </a:lnTo>
                  <a:lnTo>
                    <a:pt x="27" y="0"/>
                  </a:lnTo>
                  <a:lnTo>
                    <a:pt x="20" y="2"/>
                  </a:lnTo>
                  <a:lnTo>
                    <a:pt x="16" y="3"/>
                  </a:lnTo>
                  <a:lnTo>
                    <a:pt x="13" y="5"/>
                  </a:lnTo>
                  <a:lnTo>
                    <a:pt x="13" y="5"/>
                  </a:lnTo>
                  <a:lnTo>
                    <a:pt x="9" y="12"/>
                  </a:lnTo>
                  <a:lnTo>
                    <a:pt x="6" y="20"/>
                  </a:lnTo>
                  <a:lnTo>
                    <a:pt x="0" y="20"/>
                  </a:lnTo>
                  <a:lnTo>
                    <a:pt x="0" y="27"/>
                  </a:lnTo>
                  <a:lnTo>
                    <a:pt x="5" y="27"/>
                  </a:lnTo>
                  <a:lnTo>
                    <a:pt x="5" y="27"/>
                  </a:lnTo>
                  <a:lnTo>
                    <a:pt x="5" y="30"/>
                  </a:lnTo>
                  <a:lnTo>
                    <a:pt x="5" y="30"/>
                  </a:lnTo>
                  <a:lnTo>
                    <a:pt x="5" y="32"/>
                  </a:lnTo>
                  <a:lnTo>
                    <a:pt x="0" y="32"/>
                  </a:lnTo>
                  <a:lnTo>
                    <a:pt x="0" y="40"/>
                  </a:lnTo>
                  <a:lnTo>
                    <a:pt x="6" y="40"/>
                  </a:lnTo>
                  <a:lnTo>
                    <a:pt x="6" y="40"/>
                  </a:lnTo>
                  <a:lnTo>
                    <a:pt x="9" y="48"/>
                  </a:lnTo>
                  <a:lnTo>
                    <a:pt x="9" y="48"/>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1" name="Freeform 305"/>
            <p:cNvSpPr>
              <a:spLocks noEditPoints="1"/>
            </p:cNvSpPr>
            <p:nvPr/>
          </p:nvSpPr>
          <p:spPr bwMode="auto">
            <a:xfrm>
              <a:off x="5892800" y="1603376"/>
              <a:ext cx="636588" cy="238125"/>
            </a:xfrm>
            <a:custGeom>
              <a:avLst/>
              <a:gdLst>
                <a:gd name="T0" fmla="*/ 401 w 401"/>
                <a:gd name="T1" fmla="*/ 72 h 150"/>
                <a:gd name="T2" fmla="*/ 401 w 401"/>
                <a:gd name="T3" fmla="*/ 72 h 150"/>
                <a:gd name="T4" fmla="*/ 401 w 401"/>
                <a:gd name="T5" fmla="*/ 64 h 150"/>
                <a:gd name="T6" fmla="*/ 400 w 401"/>
                <a:gd name="T7" fmla="*/ 57 h 150"/>
                <a:gd name="T8" fmla="*/ 396 w 401"/>
                <a:gd name="T9" fmla="*/ 43 h 150"/>
                <a:gd name="T10" fmla="*/ 389 w 401"/>
                <a:gd name="T11" fmla="*/ 32 h 150"/>
                <a:gd name="T12" fmla="*/ 380 w 401"/>
                <a:gd name="T13" fmla="*/ 21 h 150"/>
                <a:gd name="T14" fmla="*/ 369 w 401"/>
                <a:gd name="T15" fmla="*/ 13 h 150"/>
                <a:gd name="T16" fmla="*/ 357 w 401"/>
                <a:gd name="T17" fmla="*/ 7 h 150"/>
                <a:gd name="T18" fmla="*/ 344 w 401"/>
                <a:gd name="T19" fmla="*/ 3 h 150"/>
                <a:gd name="T20" fmla="*/ 329 w 401"/>
                <a:gd name="T21" fmla="*/ 0 h 150"/>
                <a:gd name="T22" fmla="*/ 72 w 401"/>
                <a:gd name="T23" fmla="*/ 0 h 150"/>
                <a:gd name="T24" fmla="*/ 72 w 401"/>
                <a:gd name="T25" fmla="*/ 0 h 150"/>
                <a:gd name="T26" fmla="*/ 58 w 401"/>
                <a:gd name="T27" fmla="*/ 3 h 150"/>
                <a:gd name="T28" fmla="*/ 44 w 401"/>
                <a:gd name="T29" fmla="*/ 7 h 150"/>
                <a:gd name="T30" fmla="*/ 32 w 401"/>
                <a:gd name="T31" fmla="*/ 13 h 150"/>
                <a:gd name="T32" fmla="*/ 21 w 401"/>
                <a:gd name="T33" fmla="*/ 21 h 150"/>
                <a:gd name="T34" fmla="*/ 12 w 401"/>
                <a:gd name="T35" fmla="*/ 32 h 150"/>
                <a:gd name="T36" fmla="*/ 5 w 401"/>
                <a:gd name="T37" fmla="*/ 43 h 150"/>
                <a:gd name="T38" fmla="*/ 1 w 401"/>
                <a:gd name="T39" fmla="*/ 57 h 150"/>
                <a:gd name="T40" fmla="*/ 0 w 401"/>
                <a:gd name="T41" fmla="*/ 64 h 150"/>
                <a:gd name="T42" fmla="*/ 0 w 401"/>
                <a:gd name="T43" fmla="*/ 72 h 150"/>
                <a:gd name="T44" fmla="*/ 0 w 401"/>
                <a:gd name="T45" fmla="*/ 150 h 150"/>
                <a:gd name="T46" fmla="*/ 401 w 401"/>
                <a:gd name="T47" fmla="*/ 150 h 150"/>
                <a:gd name="T48" fmla="*/ 401 w 401"/>
                <a:gd name="T49" fmla="*/ 72 h 150"/>
                <a:gd name="T50" fmla="*/ 326 w 401"/>
                <a:gd name="T51" fmla="*/ 116 h 150"/>
                <a:gd name="T52" fmla="*/ 75 w 401"/>
                <a:gd name="T53" fmla="*/ 116 h 150"/>
                <a:gd name="T54" fmla="*/ 75 w 401"/>
                <a:gd name="T55" fmla="*/ 36 h 150"/>
                <a:gd name="T56" fmla="*/ 326 w 401"/>
                <a:gd name="T57" fmla="*/ 36 h 150"/>
                <a:gd name="T58" fmla="*/ 326 w 401"/>
                <a:gd name="T59" fmla="*/ 1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1" h="150">
                  <a:moveTo>
                    <a:pt x="401" y="72"/>
                  </a:moveTo>
                  <a:lnTo>
                    <a:pt x="401" y="72"/>
                  </a:lnTo>
                  <a:lnTo>
                    <a:pt x="401" y="64"/>
                  </a:lnTo>
                  <a:lnTo>
                    <a:pt x="400" y="57"/>
                  </a:lnTo>
                  <a:lnTo>
                    <a:pt x="396" y="43"/>
                  </a:lnTo>
                  <a:lnTo>
                    <a:pt x="389" y="32"/>
                  </a:lnTo>
                  <a:lnTo>
                    <a:pt x="380" y="21"/>
                  </a:lnTo>
                  <a:lnTo>
                    <a:pt x="369" y="13"/>
                  </a:lnTo>
                  <a:lnTo>
                    <a:pt x="357" y="7"/>
                  </a:lnTo>
                  <a:lnTo>
                    <a:pt x="344" y="3"/>
                  </a:lnTo>
                  <a:lnTo>
                    <a:pt x="329" y="0"/>
                  </a:lnTo>
                  <a:lnTo>
                    <a:pt x="72" y="0"/>
                  </a:lnTo>
                  <a:lnTo>
                    <a:pt x="72" y="0"/>
                  </a:lnTo>
                  <a:lnTo>
                    <a:pt x="58" y="3"/>
                  </a:lnTo>
                  <a:lnTo>
                    <a:pt x="44" y="7"/>
                  </a:lnTo>
                  <a:lnTo>
                    <a:pt x="32" y="13"/>
                  </a:lnTo>
                  <a:lnTo>
                    <a:pt x="21" y="21"/>
                  </a:lnTo>
                  <a:lnTo>
                    <a:pt x="12" y="32"/>
                  </a:lnTo>
                  <a:lnTo>
                    <a:pt x="5" y="43"/>
                  </a:lnTo>
                  <a:lnTo>
                    <a:pt x="1" y="57"/>
                  </a:lnTo>
                  <a:lnTo>
                    <a:pt x="0" y="64"/>
                  </a:lnTo>
                  <a:lnTo>
                    <a:pt x="0" y="72"/>
                  </a:lnTo>
                  <a:lnTo>
                    <a:pt x="0" y="150"/>
                  </a:lnTo>
                  <a:lnTo>
                    <a:pt x="401" y="150"/>
                  </a:lnTo>
                  <a:lnTo>
                    <a:pt x="401" y="72"/>
                  </a:lnTo>
                  <a:close/>
                  <a:moveTo>
                    <a:pt x="326" y="116"/>
                  </a:moveTo>
                  <a:lnTo>
                    <a:pt x="75" y="116"/>
                  </a:lnTo>
                  <a:lnTo>
                    <a:pt x="75" y="36"/>
                  </a:lnTo>
                  <a:lnTo>
                    <a:pt x="326" y="36"/>
                  </a:lnTo>
                  <a:lnTo>
                    <a:pt x="326" y="116"/>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2" name="Freeform 306"/>
            <p:cNvSpPr>
              <a:spLocks/>
            </p:cNvSpPr>
            <p:nvPr/>
          </p:nvSpPr>
          <p:spPr bwMode="auto">
            <a:xfrm>
              <a:off x="5981700" y="1863726"/>
              <a:ext cx="458788" cy="79375"/>
            </a:xfrm>
            <a:custGeom>
              <a:avLst/>
              <a:gdLst>
                <a:gd name="T0" fmla="*/ 289 w 289"/>
                <a:gd name="T1" fmla="*/ 0 h 50"/>
                <a:gd name="T2" fmla="*/ 0 w 289"/>
                <a:gd name="T3" fmla="*/ 0 h 50"/>
                <a:gd name="T4" fmla="*/ 0 w 289"/>
                <a:gd name="T5" fmla="*/ 0 h 50"/>
                <a:gd name="T6" fmla="*/ 2 w 289"/>
                <a:gd name="T7" fmla="*/ 9 h 50"/>
                <a:gd name="T8" fmla="*/ 4 w 289"/>
                <a:gd name="T9" fmla="*/ 19 h 50"/>
                <a:gd name="T10" fmla="*/ 9 w 289"/>
                <a:gd name="T11" fmla="*/ 28 h 50"/>
                <a:gd name="T12" fmla="*/ 16 w 289"/>
                <a:gd name="T13" fmla="*/ 35 h 50"/>
                <a:gd name="T14" fmla="*/ 24 w 289"/>
                <a:gd name="T15" fmla="*/ 41 h 50"/>
                <a:gd name="T16" fmla="*/ 32 w 289"/>
                <a:gd name="T17" fmla="*/ 46 h 50"/>
                <a:gd name="T18" fmla="*/ 42 w 289"/>
                <a:gd name="T19" fmla="*/ 49 h 50"/>
                <a:gd name="T20" fmla="*/ 52 w 289"/>
                <a:gd name="T21" fmla="*/ 50 h 50"/>
                <a:gd name="T22" fmla="*/ 237 w 289"/>
                <a:gd name="T23" fmla="*/ 50 h 50"/>
                <a:gd name="T24" fmla="*/ 237 w 289"/>
                <a:gd name="T25" fmla="*/ 50 h 50"/>
                <a:gd name="T26" fmla="*/ 247 w 289"/>
                <a:gd name="T27" fmla="*/ 49 h 50"/>
                <a:gd name="T28" fmla="*/ 257 w 289"/>
                <a:gd name="T29" fmla="*/ 46 h 50"/>
                <a:gd name="T30" fmla="*/ 266 w 289"/>
                <a:gd name="T31" fmla="*/ 41 h 50"/>
                <a:gd name="T32" fmla="*/ 273 w 289"/>
                <a:gd name="T33" fmla="*/ 35 h 50"/>
                <a:gd name="T34" fmla="*/ 280 w 289"/>
                <a:gd name="T35" fmla="*/ 28 h 50"/>
                <a:gd name="T36" fmla="*/ 285 w 289"/>
                <a:gd name="T37" fmla="*/ 19 h 50"/>
                <a:gd name="T38" fmla="*/ 288 w 289"/>
                <a:gd name="T39" fmla="*/ 9 h 50"/>
                <a:gd name="T40" fmla="*/ 289 w 289"/>
                <a:gd name="T41" fmla="*/ 0 h 50"/>
                <a:gd name="T42" fmla="*/ 289 w 289"/>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9" h="50">
                  <a:moveTo>
                    <a:pt x="289" y="0"/>
                  </a:moveTo>
                  <a:lnTo>
                    <a:pt x="0" y="0"/>
                  </a:lnTo>
                  <a:lnTo>
                    <a:pt x="0" y="0"/>
                  </a:lnTo>
                  <a:lnTo>
                    <a:pt x="2" y="9"/>
                  </a:lnTo>
                  <a:lnTo>
                    <a:pt x="4" y="19"/>
                  </a:lnTo>
                  <a:lnTo>
                    <a:pt x="9" y="28"/>
                  </a:lnTo>
                  <a:lnTo>
                    <a:pt x="16" y="35"/>
                  </a:lnTo>
                  <a:lnTo>
                    <a:pt x="24" y="41"/>
                  </a:lnTo>
                  <a:lnTo>
                    <a:pt x="32" y="46"/>
                  </a:lnTo>
                  <a:lnTo>
                    <a:pt x="42" y="49"/>
                  </a:lnTo>
                  <a:lnTo>
                    <a:pt x="52" y="50"/>
                  </a:lnTo>
                  <a:lnTo>
                    <a:pt x="237" y="50"/>
                  </a:lnTo>
                  <a:lnTo>
                    <a:pt x="237" y="50"/>
                  </a:lnTo>
                  <a:lnTo>
                    <a:pt x="247" y="49"/>
                  </a:lnTo>
                  <a:lnTo>
                    <a:pt x="257" y="46"/>
                  </a:lnTo>
                  <a:lnTo>
                    <a:pt x="266" y="41"/>
                  </a:lnTo>
                  <a:lnTo>
                    <a:pt x="273" y="35"/>
                  </a:lnTo>
                  <a:lnTo>
                    <a:pt x="280" y="28"/>
                  </a:lnTo>
                  <a:lnTo>
                    <a:pt x="285" y="19"/>
                  </a:lnTo>
                  <a:lnTo>
                    <a:pt x="288" y="9"/>
                  </a:lnTo>
                  <a:lnTo>
                    <a:pt x="289" y="0"/>
                  </a:lnTo>
                  <a:lnTo>
                    <a:pt x="289"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3" name="Freeform 307"/>
            <p:cNvSpPr>
              <a:spLocks/>
            </p:cNvSpPr>
            <p:nvPr/>
          </p:nvSpPr>
          <p:spPr bwMode="auto">
            <a:xfrm>
              <a:off x="6142038" y="2020888"/>
              <a:ext cx="138113" cy="11113"/>
            </a:xfrm>
            <a:custGeom>
              <a:avLst/>
              <a:gdLst>
                <a:gd name="T0" fmla="*/ 87 w 87"/>
                <a:gd name="T1" fmla="*/ 0 h 7"/>
                <a:gd name="T2" fmla="*/ 0 w 87"/>
                <a:gd name="T3" fmla="*/ 0 h 7"/>
                <a:gd name="T4" fmla="*/ 3 w 87"/>
                <a:gd name="T5" fmla="*/ 7 h 7"/>
                <a:gd name="T6" fmla="*/ 85 w 87"/>
                <a:gd name="T7" fmla="*/ 7 h 7"/>
                <a:gd name="T8" fmla="*/ 87 w 87"/>
                <a:gd name="T9" fmla="*/ 0 h 7"/>
              </a:gdLst>
              <a:ahLst/>
              <a:cxnLst>
                <a:cxn ang="0">
                  <a:pos x="T0" y="T1"/>
                </a:cxn>
                <a:cxn ang="0">
                  <a:pos x="T2" y="T3"/>
                </a:cxn>
                <a:cxn ang="0">
                  <a:pos x="T4" y="T5"/>
                </a:cxn>
                <a:cxn ang="0">
                  <a:pos x="T6" y="T7"/>
                </a:cxn>
                <a:cxn ang="0">
                  <a:pos x="T8" y="T9"/>
                </a:cxn>
              </a:cxnLst>
              <a:rect l="0" t="0" r="r" b="b"/>
              <a:pathLst>
                <a:path w="87" h="7">
                  <a:moveTo>
                    <a:pt x="87" y="0"/>
                  </a:moveTo>
                  <a:lnTo>
                    <a:pt x="0" y="0"/>
                  </a:lnTo>
                  <a:lnTo>
                    <a:pt x="3" y="7"/>
                  </a:lnTo>
                  <a:lnTo>
                    <a:pt x="85" y="7"/>
                  </a:lnTo>
                  <a:lnTo>
                    <a:pt x="87"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4" name="Freeform 308"/>
            <p:cNvSpPr>
              <a:spLocks/>
            </p:cNvSpPr>
            <p:nvPr/>
          </p:nvSpPr>
          <p:spPr bwMode="auto">
            <a:xfrm>
              <a:off x="6146800" y="2043113"/>
              <a:ext cx="130175" cy="22225"/>
            </a:xfrm>
            <a:custGeom>
              <a:avLst/>
              <a:gdLst>
                <a:gd name="T0" fmla="*/ 28 w 82"/>
                <a:gd name="T1" fmla="*/ 14 h 14"/>
                <a:gd name="T2" fmla="*/ 54 w 82"/>
                <a:gd name="T3" fmla="*/ 14 h 14"/>
                <a:gd name="T4" fmla="*/ 78 w 82"/>
                <a:gd name="T5" fmla="*/ 14 h 14"/>
                <a:gd name="T6" fmla="*/ 82 w 82"/>
                <a:gd name="T7" fmla="*/ 0 h 14"/>
                <a:gd name="T8" fmla="*/ 0 w 82"/>
                <a:gd name="T9" fmla="*/ 0 h 14"/>
                <a:gd name="T10" fmla="*/ 3 w 82"/>
                <a:gd name="T11" fmla="*/ 14 h 14"/>
                <a:gd name="T12" fmla="*/ 28 w 8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2" h="14">
                  <a:moveTo>
                    <a:pt x="28" y="14"/>
                  </a:moveTo>
                  <a:lnTo>
                    <a:pt x="54" y="14"/>
                  </a:lnTo>
                  <a:lnTo>
                    <a:pt x="78" y="14"/>
                  </a:lnTo>
                  <a:lnTo>
                    <a:pt x="82" y="0"/>
                  </a:lnTo>
                  <a:lnTo>
                    <a:pt x="0" y="0"/>
                  </a:lnTo>
                  <a:lnTo>
                    <a:pt x="3" y="14"/>
                  </a:lnTo>
                  <a:lnTo>
                    <a:pt x="28" y="1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5" name="Freeform 309"/>
            <p:cNvSpPr>
              <a:spLocks noEditPoints="1"/>
            </p:cNvSpPr>
            <p:nvPr/>
          </p:nvSpPr>
          <p:spPr bwMode="auto">
            <a:xfrm>
              <a:off x="6130925" y="1957388"/>
              <a:ext cx="161925" cy="53975"/>
            </a:xfrm>
            <a:custGeom>
              <a:avLst/>
              <a:gdLst>
                <a:gd name="T0" fmla="*/ 102 w 102"/>
                <a:gd name="T1" fmla="*/ 0 h 34"/>
                <a:gd name="T2" fmla="*/ 50 w 102"/>
                <a:gd name="T3" fmla="*/ 0 h 34"/>
                <a:gd name="T4" fmla="*/ 0 w 102"/>
                <a:gd name="T5" fmla="*/ 0 h 34"/>
                <a:gd name="T6" fmla="*/ 6 w 102"/>
                <a:gd name="T7" fmla="*/ 34 h 34"/>
                <a:gd name="T8" fmla="*/ 95 w 102"/>
                <a:gd name="T9" fmla="*/ 34 h 34"/>
                <a:gd name="T10" fmla="*/ 102 w 102"/>
                <a:gd name="T11" fmla="*/ 0 h 34"/>
                <a:gd name="T12" fmla="*/ 61 w 102"/>
                <a:gd name="T13" fmla="*/ 22 h 34"/>
                <a:gd name="T14" fmla="*/ 40 w 102"/>
                <a:gd name="T15" fmla="*/ 22 h 34"/>
                <a:gd name="T16" fmla="*/ 40 w 102"/>
                <a:gd name="T17" fmla="*/ 22 h 34"/>
                <a:gd name="T18" fmla="*/ 32 w 102"/>
                <a:gd name="T19" fmla="*/ 20 h 34"/>
                <a:gd name="T20" fmla="*/ 25 w 102"/>
                <a:gd name="T21" fmla="*/ 18 h 34"/>
                <a:gd name="T22" fmla="*/ 21 w 102"/>
                <a:gd name="T23" fmla="*/ 14 h 34"/>
                <a:gd name="T24" fmla="*/ 19 w 102"/>
                <a:gd name="T25" fmla="*/ 12 h 34"/>
                <a:gd name="T26" fmla="*/ 19 w 102"/>
                <a:gd name="T27" fmla="*/ 9 h 34"/>
                <a:gd name="T28" fmla="*/ 82 w 102"/>
                <a:gd name="T29" fmla="*/ 9 h 34"/>
                <a:gd name="T30" fmla="*/ 82 w 102"/>
                <a:gd name="T31" fmla="*/ 9 h 34"/>
                <a:gd name="T32" fmla="*/ 82 w 102"/>
                <a:gd name="T33" fmla="*/ 12 h 34"/>
                <a:gd name="T34" fmla="*/ 81 w 102"/>
                <a:gd name="T35" fmla="*/ 14 h 34"/>
                <a:gd name="T36" fmla="*/ 76 w 102"/>
                <a:gd name="T37" fmla="*/ 18 h 34"/>
                <a:gd name="T38" fmla="*/ 70 w 102"/>
                <a:gd name="T39" fmla="*/ 20 h 34"/>
                <a:gd name="T40" fmla="*/ 61 w 102"/>
                <a:gd name="T41" fmla="*/ 22 h 34"/>
                <a:gd name="T42" fmla="*/ 61 w 102"/>
                <a:gd name="T4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34">
                  <a:moveTo>
                    <a:pt x="102" y="0"/>
                  </a:moveTo>
                  <a:lnTo>
                    <a:pt x="50" y="0"/>
                  </a:lnTo>
                  <a:lnTo>
                    <a:pt x="0" y="0"/>
                  </a:lnTo>
                  <a:lnTo>
                    <a:pt x="6" y="34"/>
                  </a:lnTo>
                  <a:lnTo>
                    <a:pt x="95" y="34"/>
                  </a:lnTo>
                  <a:lnTo>
                    <a:pt x="102" y="0"/>
                  </a:lnTo>
                  <a:close/>
                  <a:moveTo>
                    <a:pt x="61" y="22"/>
                  </a:moveTo>
                  <a:lnTo>
                    <a:pt x="40" y="22"/>
                  </a:lnTo>
                  <a:lnTo>
                    <a:pt x="40" y="22"/>
                  </a:lnTo>
                  <a:lnTo>
                    <a:pt x="32" y="20"/>
                  </a:lnTo>
                  <a:lnTo>
                    <a:pt x="25" y="18"/>
                  </a:lnTo>
                  <a:lnTo>
                    <a:pt x="21" y="14"/>
                  </a:lnTo>
                  <a:lnTo>
                    <a:pt x="19" y="12"/>
                  </a:lnTo>
                  <a:lnTo>
                    <a:pt x="19" y="9"/>
                  </a:lnTo>
                  <a:lnTo>
                    <a:pt x="82" y="9"/>
                  </a:lnTo>
                  <a:lnTo>
                    <a:pt x="82" y="9"/>
                  </a:lnTo>
                  <a:lnTo>
                    <a:pt x="82" y="12"/>
                  </a:lnTo>
                  <a:lnTo>
                    <a:pt x="81" y="14"/>
                  </a:lnTo>
                  <a:lnTo>
                    <a:pt x="76" y="18"/>
                  </a:lnTo>
                  <a:lnTo>
                    <a:pt x="70" y="20"/>
                  </a:lnTo>
                  <a:lnTo>
                    <a:pt x="61" y="22"/>
                  </a:lnTo>
                  <a:lnTo>
                    <a:pt x="61"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6" name="Freeform 310"/>
            <p:cNvSpPr>
              <a:spLocks noEditPoints="1"/>
            </p:cNvSpPr>
            <p:nvPr/>
          </p:nvSpPr>
          <p:spPr bwMode="auto">
            <a:xfrm>
              <a:off x="5694363" y="2132013"/>
              <a:ext cx="260350" cy="360363"/>
            </a:xfrm>
            <a:custGeom>
              <a:avLst/>
              <a:gdLst>
                <a:gd name="T0" fmla="*/ 69 w 164"/>
                <a:gd name="T1" fmla="*/ 227 h 227"/>
                <a:gd name="T2" fmla="*/ 125 w 164"/>
                <a:gd name="T3" fmla="*/ 227 h 227"/>
                <a:gd name="T4" fmla="*/ 134 w 164"/>
                <a:gd name="T5" fmla="*/ 227 h 227"/>
                <a:gd name="T6" fmla="*/ 141 w 164"/>
                <a:gd name="T7" fmla="*/ 226 h 227"/>
                <a:gd name="T8" fmla="*/ 153 w 164"/>
                <a:gd name="T9" fmla="*/ 220 h 227"/>
                <a:gd name="T10" fmla="*/ 161 w 164"/>
                <a:gd name="T11" fmla="*/ 210 h 227"/>
                <a:gd name="T12" fmla="*/ 163 w 164"/>
                <a:gd name="T13" fmla="*/ 204 h 227"/>
                <a:gd name="T14" fmla="*/ 164 w 164"/>
                <a:gd name="T15" fmla="*/ 200 h 227"/>
                <a:gd name="T16" fmla="*/ 164 w 164"/>
                <a:gd name="T17" fmla="*/ 199 h 227"/>
                <a:gd name="T18" fmla="*/ 164 w 164"/>
                <a:gd name="T19" fmla="*/ 180 h 227"/>
                <a:gd name="T20" fmla="*/ 164 w 164"/>
                <a:gd name="T21" fmla="*/ 0 h 227"/>
                <a:gd name="T22" fmla="*/ 98 w 164"/>
                <a:gd name="T23" fmla="*/ 0 h 227"/>
                <a:gd name="T24" fmla="*/ 78 w 164"/>
                <a:gd name="T25" fmla="*/ 5 h 227"/>
                <a:gd name="T26" fmla="*/ 59 w 164"/>
                <a:gd name="T27" fmla="*/ 12 h 227"/>
                <a:gd name="T28" fmla="*/ 38 w 164"/>
                <a:gd name="T29" fmla="*/ 28 h 227"/>
                <a:gd name="T30" fmla="*/ 19 w 164"/>
                <a:gd name="T31" fmla="*/ 52 h 227"/>
                <a:gd name="T32" fmla="*/ 6 w 164"/>
                <a:gd name="T33" fmla="*/ 87 h 227"/>
                <a:gd name="T34" fmla="*/ 1 w 164"/>
                <a:gd name="T35" fmla="*/ 109 h 227"/>
                <a:gd name="T36" fmla="*/ 0 w 164"/>
                <a:gd name="T37" fmla="*/ 134 h 227"/>
                <a:gd name="T38" fmla="*/ 2 w 164"/>
                <a:gd name="T39" fmla="*/ 163 h 227"/>
                <a:gd name="T40" fmla="*/ 7 w 164"/>
                <a:gd name="T41" fmla="*/ 198 h 227"/>
                <a:gd name="T42" fmla="*/ 13 w 164"/>
                <a:gd name="T43" fmla="*/ 227 h 227"/>
                <a:gd name="T44" fmla="*/ 104 w 164"/>
                <a:gd name="T45" fmla="*/ 63 h 227"/>
                <a:gd name="T46" fmla="*/ 108 w 164"/>
                <a:gd name="T47" fmla="*/ 63 h 227"/>
                <a:gd name="T48" fmla="*/ 118 w 164"/>
                <a:gd name="T49" fmla="*/ 67 h 227"/>
                <a:gd name="T50" fmla="*/ 123 w 164"/>
                <a:gd name="T51" fmla="*/ 77 h 227"/>
                <a:gd name="T52" fmla="*/ 123 w 164"/>
                <a:gd name="T53" fmla="*/ 81 h 227"/>
                <a:gd name="T54" fmla="*/ 121 w 164"/>
                <a:gd name="T55" fmla="*/ 88 h 227"/>
                <a:gd name="T56" fmla="*/ 112 w 164"/>
                <a:gd name="T57" fmla="*/ 99 h 227"/>
                <a:gd name="T58" fmla="*/ 104 w 164"/>
                <a:gd name="T59" fmla="*/ 101 h 227"/>
                <a:gd name="T60" fmla="*/ 100 w 164"/>
                <a:gd name="T61" fmla="*/ 101 h 227"/>
                <a:gd name="T62" fmla="*/ 91 w 164"/>
                <a:gd name="T63" fmla="*/ 94 h 227"/>
                <a:gd name="T64" fmla="*/ 86 w 164"/>
                <a:gd name="T65" fmla="*/ 85 h 227"/>
                <a:gd name="T66" fmla="*/ 85 w 164"/>
                <a:gd name="T67" fmla="*/ 81 h 227"/>
                <a:gd name="T68" fmla="*/ 86 w 164"/>
                <a:gd name="T69" fmla="*/ 74 h 227"/>
                <a:gd name="T70" fmla="*/ 97 w 164"/>
                <a:gd name="T71" fmla="*/ 64 h 227"/>
                <a:gd name="T72" fmla="*/ 104 w 164"/>
                <a:gd name="T73" fmla="*/ 63 h 227"/>
                <a:gd name="T74" fmla="*/ 104 w 164"/>
                <a:gd name="T75" fmla="*/ 125 h 227"/>
                <a:gd name="T76" fmla="*/ 108 w 164"/>
                <a:gd name="T77" fmla="*/ 125 h 227"/>
                <a:gd name="T78" fmla="*/ 118 w 164"/>
                <a:gd name="T79" fmla="*/ 131 h 227"/>
                <a:gd name="T80" fmla="*/ 123 w 164"/>
                <a:gd name="T81" fmla="*/ 140 h 227"/>
                <a:gd name="T82" fmla="*/ 123 w 164"/>
                <a:gd name="T83" fmla="*/ 145 h 227"/>
                <a:gd name="T84" fmla="*/ 121 w 164"/>
                <a:gd name="T85" fmla="*/ 152 h 227"/>
                <a:gd name="T86" fmla="*/ 112 w 164"/>
                <a:gd name="T87" fmla="*/ 162 h 227"/>
                <a:gd name="T88" fmla="*/ 104 w 164"/>
                <a:gd name="T89" fmla="*/ 163 h 227"/>
                <a:gd name="T90" fmla="*/ 100 w 164"/>
                <a:gd name="T91" fmla="*/ 163 h 227"/>
                <a:gd name="T92" fmla="*/ 91 w 164"/>
                <a:gd name="T93" fmla="*/ 158 h 227"/>
                <a:gd name="T94" fmla="*/ 86 w 164"/>
                <a:gd name="T95" fmla="*/ 148 h 227"/>
                <a:gd name="T96" fmla="*/ 85 w 164"/>
                <a:gd name="T97" fmla="*/ 145 h 227"/>
                <a:gd name="T98" fmla="*/ 86 w 164"/>
                <a:gd name="T99" fmla="*/ 137 h 227"/>
                <a:gd name="T100" fmla="*/ 97 w 164"/>
                <a:gd name="T101" fmla="*/ 126 h 227"/>
                <a:gd name="T102" fmla="*/ 104 w 164"/>
                <a:gd name="T103" fmla="*/ 12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 h="227">
                  <a:moveTo>
                    <a:pt x="13" y="227"/>
                  </a:moveTo>
                  <a:lnTo>
                    <a:pt x="69" y="227"/>
                  </a:lnTo>
                  <a:lnTo>
                    <a:pt x="107" y="227"/>
                  </a:lnTo>
                  <a:lnTo>
                    <a:pt x="125" y="227"/>
                  </a:lnTo>
                  <a:lnTo>
                    <a:pt x="125" y="227"/>
                  </a:lnTo>
                  <a:lnTo>
                    <a:pt x="134" y="227"/>
                  </a:lnTo>
                  <a:lnTo>
                    <a:pt x="141" y="226"/>
                  </a:lnTo>
                  <a:lnTo>
                    <a:pt x="141" y="226"/>
                  </a:lnTo>
                  <a:lnTo>
                    <a:pt x="147" y="223"/>
                  </a:lnTo>
                  <a:lnTo>
                    <a:pt x="153" y="220"/>
                  </a:lnTo>
                  <a:lnTo>
                    <a:pt x="157" y="215"/>
                  </a:lnTo>
                  <a:lnTo>
                    <a:pt x="161" y="210"/>
                  </a:lnTo>
                  <a:lnTo>
                    <a:pt x="161" y="210"/>
                  </a:lnTo>
                  <a:lnTo>
                    <a:pt x="163" y="204"/>
                  </a:lnTo>
                  <a:lnTo>
                    <a:pt x="163" y="204"/>
                  </a:lnTo>
                  <a:lnTo>
                    <a:pt x="164" y="200"/>
                  </a:lnTo>
                  <a:lnTo>
                    <a:pt x="164" y="199"/>
                  </a:lnTo>
                  <a:lnTo>
                    <a:pt x="164" y="199"/>
                  </a:lnTo>
                  <a:lnTo>
                    <a:pt x="164" y="198"/>
                  </a:lnTo>
                  <a:lnTo>
                    <a:pt x="164" y="180"/>
                  </a:lnTo>
                  <a:lnTo>
                    <a:pt x="164" y="112"/>
                  </a:lnTo>
                  <a:lnTo>
                    <a:pt x="164" y="0"/>
                  </a:lnTo>
                  <a:lnTo>
                    <a:pt x="98" y="0"/>
                  </a:lnTo>
                  <a:lnTo>
                    <a:pt x="98" y="0"/>
                  </a:lnTo>
                  <a:lnTo>
                    <a:pt x="92" y="1"/>
                  </a:lnTo>
                  <a:lnTo>
                    <a:pt x="78" y="5"/>
                  </a:lnTo>
                  <a:lnTo>
                    <a:pt x="69" y="7"/>
                  </a:lnTo>
                  <a:lnTo>
                    <a:pt x="59" y="12"/>
                  </a:lnTo>
                  <a:lnTo>
                    <a:pt x="49" y="20"/>
                  </a:lnTo>
                  <a:lnTo>
                    <a:pt x="38" y="28"/>
                  </a:lnTo>
                  <a:lnTo>
                    <a:pt x="28" y="38"/>
                  </a:lnTo>
                  <a:lnTo>
                    <a:pt x="19" y="52"/>
                  </a:lnTo>
                  <a:lnTo>
                    <a:pt x="12" y="67"/>
                  </a:lnTo>
                  <a:lnTo>
                    <a:pt x="6" y="87"/>
                  </a:lnTo>
                  <a:lnTo>
                    <a:pt x="4" y="97"/>
                  </a:lnTo>
                  <a:lnTo>
                    <a:pt x="1" y="109"/>
                  </a:lnTo>
                  <a:lnTo>
                    <a:pt x="1" y="121"/>
                  </a:lnTo>
                  <a:lnTo>
                    <a:pt x="0" y="134"/>
                  </a:lnTo>
                  <a:lnTo>
                    <a:pt x="1" y="148"/>
                  </a:lnTo>
                  <a:lnTo>
                    <a:pt x="2" y="163"/>
                  </a:lnTo>
                  <a:lnTo>
                    <a:pt x="4" y="180"/>
                  </a:lnTo>
                  <a:lnTo>
                    <a:pt x="7" y="198"/>
                  </a:lnTo>
                  <a:lnTo>
                    <a:pt x="7" y="198"/>
                  </a:lnTo>
                  <a:lnTo>
                    <a:pt x="13" y="227"/>
                  </a:lnTo>
                  <a:lnTo>
                    <a:pt x="13" y="227"/>
                  </a:lnTo>
                  <a:close/>
                  <a:moveTo>
                    <a:pt x="104" y="63"/>
                  </a:moveTo>
                  <a:lnTo>
                    <a:pt x="104" y="63"/>
                  </a:lnTo>
                  <a:lnTo>
                    <a:pt x="108" y="63"/>
                  </a:lnTo>
                  <a:lnTo>
                    <a:pt x="112" y="64"/>
                  </a:lnTo>
                  <a:lnTo>
                    <a:pt x="118" y="67"/>
                  </a:lnTo>
                  <a:lnTo>
                    <a:pt x="121" y="74"/>
                  </a:lnTo>
                  <a:lnTo>
                    <a:pt x="123" y="77"/>
                  </a:lnTo>
                  <a:lnTo>
                    <a:pt x="123" y="81"/>
                  </a:lnTo>
                  <a:lnTo>
                    <a:pt x="123" y="81"/>
                  </a:lnTo>
                  <a:lnTo>
                    <a:pt x="123" y="85"/>
                  </a:lnTo>
                  <a:lnTo>
                    <a:pt x="121" y="88"/>
                  </a:lnTo>
                  <a:lnTo>
                    <a:pt x="118" y="94"/>
                  </a:lnTo>
                  <a:lnTo>
                    <a:pt x="112" y="99"/>
                  </a:lnTo>
                  <a:lnTo>
                    <a:pt x="108" y="101"/>
                  </a:lnTo>
                  <a:lnTo>
                    <a:pt x="104" y="101"/>
                  </a:lnTo>
                  <a:lnTo>
                    <a:pt x="104" y="101"/>
                  </a:lnTo>
                  <a:lnTo>
                    <a:pt x="100" y="101"/>
                  </a:lnTo>
                  <a:lnTo>
                    <a:pt x="97" y="99"/>
                  </a:lnTo>
                  <a:lnTo>
                    <a:pt x="91" y="94"/>
                  </a:lnTo>
                  <a:lnTo>
                    <a:pt x="86" y="88"/>
                  </a:lnTo>
                  <a:lnTo>
                    <a:pt x="86" y="85"/>
                  </a:lnTo>
                  <a:lnTo>
                    <a:pt x="85" y="81"/>
                  </a:lnTo>
                  <a:lnTo>
                    <a:pt x="85" y="81"/>
                  </a:lnTo>
                  <a:lnTo>
                    <a:pt x="86" y="77"/>
                  </a:lnTo>
                  <a:lnTo>
                    <a:pt x="86" y="74"/>
                  </a:lnTo>
                  <a:lnTo>
                    <a:pt x="91" y="67"/>
                  </a:lnTo>
                  <a:lnTo>
                    <a:pt x="97" y="64"/>
                  </a:lnTo>
                  <a:lnTo>
                    <a:pt x="100" y="63"/>
                  </a:lnTo>
                  <a:lnTo>
                    <a:pt x="104" y="63"/>
                  </a:lnTo>
                  <a:lnTo>
                    <a:pt x="104" y="63"/>
                  </a:lnTo>
                  <a:close/>
                  <a:moveTo>
                    <a:pt x="104" y="125"/>
                  </a:moveTo>
                  <a:lnTo>
                    <a:pt x="104" y="125"/>
                  </a:lnTo>
                  <a:lnTo>
                    <a:pt x="108" y="125"/>
                  </a:lnTo>
                  <a:lnTo>
                    <a:pt x="112" y="126"/>
                  </a:lnTo>
                  <a:lnTo>
                    <a:pt x="118" y="131"/>
                  </a:lnTo>
                  <a:lnTo>
                    <a:pt x="121" y="137"/>
                  </a:lnTo>
                  <a:lnTo>
                    <a:pt x="123" y="140"/>
                  </a:lnTo>
                  <a:lnTo>
                    <a:pt x="123" y="145"/>
                  </a:lnTo>
                  <a:lnTo>
                    <a:pt x="123" y="145"/>
                  </a:lnTo>
                  <a:lnTo>
                    <a:pt x="123" y="148"/>
                  </a:lnTo>
                  <a:lnTo>
                    <a:pt x="121" y="152"/>
                  </a:lnTo>
                  <a:lnTo>
                    <a:pt x="118" y="158"/>
                  </a:lnTo>
                  <a:lnTo>
                    <a:pt x="112" y="162"/>
                  </a:lnTo>
                  <a:lnTo>
                    <a:pt x="108" y="163"/>
                  </a:lnTo>
                  <a:lnTo>
                    <a:pt x="104" y="163"/>
                  </a:lnTo>
                  <a:lnTo>
                    <a:pt x="104" y="163"/>
                  </a:lnTo>
                  <a:lnTo>
                    <a:pt x="100" y="163"/>
                  </a:lnTo>
                  <a:lnTo>
                    <a:pt x="97" y="162"/>
                  </a:lnTo>
                  <a:lnTo>
                    <a:pt x="91" y="158"/>
                  </a:lnTo>
                  <a:lnTo>
                    <a:pt x="86" y="152"/>
                  </a:lnTo>
                  <a:lnTo>
                    <a:pt x="86" y="148"/>
                  </a:lnTo>
                  <a:lnTo>
                    <a:pt x="85" y="145"/>
                  </a:lnTo>
                  <a:lnTo>
                    <a:pt x="85" y="145"/>
                  </a:lnTo>
                  <a:lnTo>
                    <a:pt x="86" y="140"/>
                  </a:lnTo>
                  <a:lnTo>
                    <a:pt x="86" y="137"/>
                  </a:lnTo>
                  <a:lnTo>
                    <a:pt x="91" y="131"/>
                  </a:lnTo>
                  <a:lnTo>
                    <a:pt x="97" y="126"/>
                  </a:lnTo>
                  <a:lnTo>
                    <a:pt x="100" y="125"/>
                  </a:lnTo>
                  <a:lnTo>
                    <a:pt x="104" y="125"/>
                  </a:lnTo>
                  <a:lnTo>
                    <a:pt x="104" y="12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7" name="Freeform 311"/>
            <p:cNvSpPr>
              <a:spLocks/>
            </p:cNvSpPr>
            <p:nvPr/>
          </p:nvSpPr>
          <p:spPr bwMode="auto">
            <a:xfrm>
              <a:off x="5702300" y="3286126"/>
              <a:ext cx="247650" cy="442913"/>
            </a:xfrm>
            <a:custGeom>
              <a:avLst/>
              <a:gdLst>
                <a:gd name="T0" fmla="*/ 87 w 156"/>
                <a:gd name="T1" fmla="*/ 34 h 279"/>
                <a:gd name="T2" fmla="*/ 156 w 156"/>
                <a:gd name="T3" fmla="*/ 34 h 279"/>
                <a:gd name="T4" fmla="*/ 156 w 156"/>
                <a:gd name="T5" fmla="*/ 34 h 279"/>
                <a:gd name="T6" fmla="*/ 148 w 156"/>
                <a:gd name="T7" fmla="*/ 25 h 279"/>
                <a:gd name="T8" fmla="*/ 137 w 156"/>
                <a:gd name="T9" fmla="*/ 18 h 279"/>
                <a:gd name="T10" fmla="*/ 125 w 156"/>
                <a:gd name="T11" fmla="*/ 12 h 279"/>
                <a:gd name="T12" fmla="*/ 111 w 156"/>
                <a:gd name="T13" fmla="*/ 8 h 279"/>
                <a:gd name="T14" fmla="*/ 65 w 156"/>
                <a:gd name="T15" fmla="*/ 1 h 279"/>
                <a:gd name="T16" fmla="*/ 65 w 156"/>
                <a:gd name="T17" fmla="*/ 1 h 279"/>
                <a:gd name="T18" fmla="*/ 53 w 156"/>
                <a:gd name="T19" fmla="*/ 0 h 279"/>
                <a:gd name="T20" fmla="*/ 0 w 156"/>
                <a:gd name="T21" fmla="*/ 256 h 279"/>
                <a:gd name="T22" fmla="*/ 61 w 156"/>
                <a:gd name="T23" fmla="*/ 256 h 279"/>
                <a:gd name="T24" fmla="*/ 61 w 156"/>
                <a:gd name="T25" fmla="*/ 256 h 279"/>
                <a:gd name="T26" fmla="*/ 68 w 156"/>
                <a:gd name="T27" fmla="*/ 256 h 279"/>
                <a:gd name="T28" fmla="*/ 76 w 156"/>
                <a:gd name="T29" fmla="*/ 257 h 279"/>
                <a:gd name="T30" fmla="*/ 83 w 156"/>
                <a:gd name="T31" fmla="*/ 260 h 279"/>
                <a:gd name="T32" fmla="*/ 91 w 156"/>
                <a:gd name="T33" fmla="*/ 262 h 279"/>
                <a:gd name="T34" fmla="*/ 97 w 156"/>
                <a:gd name="T35" fmla="*/ 266 h 279"/>
                <a:gd name="T36" fmla="*/ 103 w 156"/>
                <a:gd name="T37" fmla="*/ 270 h 279"/>
                <a:gd name="T38" fmla="*/ 108 w 156"/>
                <a:gd name="T39" fmla="*/ 274 h 279"/>
                <a:gd name="T40" fmla="*/ 113 w 156"/>
                <a:gd name="T41" fmla="*/ 279 h 279"/>
                <a:gd name="T42" fmla="*/ 113 w 156"/>
                <a:gd name="T43" fmla="*/ 279 h 279"/>
                <a:gd name="T44" fmla="*/ 118 w 156"/>
                <a:gd name="T45" fmla="*/ 274 h 279"/>
                <a:gd name="T46" fmla="*/ 121 w 156"/>
                <a:gd name="T47" fmla="*/ 268 h 279"/>
                <a:gd name="T48" fmla="*/ 124 w 156"/>
                <a:gd name="T49" fmla="*/ 262 h 279"/>
                <a:gd name="T50" fmla="*/ 126 w 156"/>
                <a:gd name="T51" fmla="*/ 256 h 279"/>
                <a:gd name="T52" fmla="*/ 152 w 156"/>
                <a:gd name="T53" fmla="*/ 131 h 279"/>
                <a:gd name="T54" fmla="*/ 152 w 156"/>
                <a:gd name="T55" fmla="*/ 131 h 279"/>
                <a:gd name="T56" fmla="*/ 137 w 156"/>
                <a:gd name="T57" fmla="*/ 120 h 279"/>
                <a:gd name="T58" fmla="*/ 125 w 156"/>
                <a:gd name="T59" fmla="*/ 110 h 279"/>
                <a:gd name="T60" fmla="*/ 114 w 156"/>
                <a:gd name="T61" fmla="*/ 98 h 279"/>
                <a:gd name="T62" fmla="*/ 104 w 156"/>
                <a:gd name="T63" fmla="*/ 87 h 279"/>
                <a:gd name="T64" fmla="*/ 97 w 156"/>
                <a:gd name="T65" fmla="*/ 74 h 279"/>
                <a:gd name="T66" fmla="*/ 92 w 156"/>
                <a:gd name="T67" fmla="*/ 61 h 279"/>
                <a:gd name="T68" fmla="*/ 88 w 156"/>
                <a:gd name="T69" fmla="*/ 49 h 279"/>
                <a:gd name="T70" fmla="*/ 87 w 156"/>
                <a:gd name="T71" fmla="*/ 34 h 279"/>
                <a:gd name="T72" fmla="*/ 87 w 156"/>
                <a:gd name="T73" fmla="*/ 3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279">
                  <a:moveTo>
                    <a:pt x="87" y="34"/>
                  </a:moveTo>
                  <a:lnTo>
                    <a:pt x="156" y="34"/>
                  </a:lnTo>
                  <a:lnTo>
                    <a:pt x="156" y="34"/>
                  </a:lnTo>
                  <a:lnTo>
                    <a:pt x="148" y="25"/>
                  </a:lnTo>
                  <a:lnTo>
                    <a:pt x="137" y="18"/>
                  </a:lnTo>
                  <a:lnTo>
                    <a:pt x="125" y="12"/>
                  </a:lnTo>
                  <a:lnTo>
                    <a:pt x="111" y="8"/>
                  </a:lnTo>
                  <a:lnTo>
                    <a:pt x="65" y="1"/>
                  </a:lnTo>
                  <a:lnTo>
                    <a:pt x="65" y="1"/>
                  </a:lnTo>
                  <a:lnTo>
                    <a:pt x="53" y="0"/>
                  </a:lnTo>
                  <a:lnTo>
                    <a:pt x="0" y="256"/>
                  </a:lnTo>
                  <a:lnTo>
                    <a:pt x="61" y="256"/>
                  </a:lnTo>
                  <a:lnTo>
                    <a:pt x="61" y="256"/>
                  </a:lnTo>
                  <a:lnTo>
                    <a:pt x="68" y="256"/>
                  </a:lnTo>
                  <a:lnTo>
                    <a:pt x="76" y="257"/>
                  </a:lnTo>
                  <a:lnTo>
                    <a:pt x="83" y="260"/>
                  </a:lnTo>
                  <a:lnTo>
                    <a:pt x="91" y="262"/>
                  </a:lnTo>
                  <a:lnTo>
                    <a:pt x="97" y="266"/>
                  </a:lnTo>
                  <a:lnTo>
                    <a:pt x="103" y="270"/>
                  </a:lnTo>
                  <a:lnTo>
                    <a:pt x="108" y="274"/>
                  </a:lnTo>
                  <a:lnTo>
                    <a:pt x="113" y="279"/>
                  </a:lnTo>
                  <a:lnTo>
                    <a:pt x="113" y="279"/>
                  </a:lnTo>
                  <a:lnTo>
                    <a:pt x="118" y="274"/>
                  </a:lnTo>
                  <a:lnTo>
                    <a:pt x="121" y="268"/>
                  </a:lnTo>
                  <a:lnTo>
                    <a:pt x="124" y="262"/>
                  </a:lnTo>
                  <a:lnTo>
                    <a:pt x="126" y="256"/>
                  </a:lnTo>
                  <a:lnTo>
                    <a:pt x="152" y="131"/>
                  </a:lnTo>
                  <a:lnTo>
                    <a:pt x="152" y="131"/>
                  </a:lnTo>
                  <a:lnTo>
                    <a:pt x="137" y="120"/>
                  </a:lnTo>
                  <a:lnTo>
                    <a:pt x="125" y="110"/>
                  </a:lnTo>
                  <a:lnTo>
                    <a:pt x="114" y="98"/>
                  </a:lnTo>
                  <a:lnTo>
                    <a:pt x="104" y="87"/>
                  </a:lnTo>
                  <a:lnTo>
                    <a:pt x="97" y="74"/>
                  </a:lnTo>
                  <a:lnTo>
                    <a:pt x="92" y="61"/>
                  </a:lnTo>
                  <a:lnTo>
                    <a:pt x="88" y="49"/>
                  </a:lnTo>
                  <a:lnTo>
                    <a:pt x="87" y="34"/>
                  </a:lnTo>
                  <a:lnTo>
                    <a:pt x="87" y="3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8" name="Rectangle 312"/>
            <p:cNvSpPr>
              <a:spLocks noChangeArrowheads="1"/>
            </p:cNvSpPr>
            <p:nvPr/>
          </p:nvSpPr>
          <p:spPr bwMode="auto">
            <a:xfrm>
              <a:off x="5764213" y="4014788"/>
              <a:ext cx="41275" cy="192088"/>
            </a:xfrm>
            <a:prstGeom prst="rect">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29" name="Freeform 313"/>
            <p:cNvSpPr>
              <a:spLocks/>
            </p:cNvSpPr>
            <p:nvPr/>
          </p:nvSpPr>
          <p:spPr bwMode="auto">
            <a:xfrm>
              <a:off x="5564188" y="3040063"/>
              <a:ext cx="225425" cy="204788"/>
            </a:xfrm>
            <a:custGeom>
              <a:avLst/>
              <a:gdLst>
                <a:gd name="T0" fmla="*/ 142 w 142"/>
                <a:gd name="T1" fmla="*/ 64 h 129"/>
                <a:gd name="T2" fmla="*/ 142 w 142"/>
                <a:gd name="T3" fmla="*/ 64 h 129"/>
                <a:gd name="T4" fmla="*/ 142 w 142"/>
                <a:gd name="T5" fmla="*/ 58 h 129"/>
                <a:gd name="T6" fmla="*/ 141 w 142"/>
                <a:gd name="T7" fmla="*/ 51 h 129"/>
                <a:gd name="T8" fmla="*/ 141 w 142"/>
                <a:gd name="T9" fmla="*/ 51 h 129"/>
                <a:gd name="T10" fmla="*/ 136 w 142"/>
                <a:gd name="T11" fmla="*/ 54 h 129"/>
                <a:gd name="T12" fmla="*/ 131 w 142"/>
                <a:gd name="T13" fmla="*/ 56 h 129"/>
                <a:gd name="T14" fmla="*/ 125 w 142"/>
                <a:gd name="T15" fmla="*/ 58 h 129"/>
                <a:gd name="T16" fmla="*/ 117 w 142"/>
                <a:gd name="T17" fmla="*/ 59 h 129"/>
                <a:gd name="T18" fmla="*/ 117 w 142"/>
                <a:gd name="T19" fmla="*/ 59 h 129"/>
                <a:gd name="T20" fmla="*/ 111 w 142"/>
                <a:gd name="T21" fmla="*/ 58 h 129"/>
                <a:gd name="T22" fmla="*/ 104 w 142"/>
                <a:gd name="T23" fmla="*/ 56 h 129"/>
                <a:gd name="T24" fmla="*/ 98 w 142"/>
                <a:gd name="T25" fmla="*/ 53 h 129"/>
                <a:gd name="T26" fmla="*/ 93 w 142"/>
                <a:gd name="T27" fmla="*/ 49 h 129"/>
                <a:gd name="T28" fmla="*/ 88 w 142"/>
                <a:gd name="T29" fmla="*/ 44 h 129"/>
                <a:gd name="T30" fmla="*/ 86 w 142"/>
                <a:gd name="T31" fmla="*/ 39 h 129"/>
                <a:gd name="T32" fmla="*/ 83 w 142"/>
                <a:gd name="T33" fmla="*/ 33 h 129"/>
                <a:gd name="T34" fmla="*/ 83 w 142"/>
                <a:gd name="T35" fmla="*/ 27 h 129"/>
                <a:gd name="T36" fmla="*/ 83 w 142"/>
                <a:gd name="T37" fmla="*/ 27 h 129"/>
                <a:gd name="T38" fmla="*/ 83 w 142"/>
                <a:gd name="T39" fmla="*/ 20 h 129"/>
                <a:gd name="T40" fmla="*/ 86 w 142"/>
                <a:gd name="T41" fmla="*/ 13 h 129"/>
                <a:gd name="T42" fmla="*/ 89 w 142"/>
                <a:gd name="T43" fmla="*/ 8 h 129"/>
                <a:gd name="T44" fmla="*/ 94 w 142"/>
                <a:gd name="T45" fmla="*/ 4 h 129"/>
                <a:gd name="T46" fmla="*/ 94 w 142"/>
                <a:gd name="T47" fmla="*/ 4 h 129"/>
                <a:gd name="T48" fmla="*/ 83 w 142"/>
                <a:gd name="T49" fmla="*/ 1 h 129"/>
                <a:gd name="T50" fmla="*/ 71 w 142"/>
                <a:gd name="T51" fmla="*/ 0 h 129"/>
                <a:gd name="T52" fmla="*/ 71 w 142"/>
                <a:gd name="T53" fmla="*/ 0 h 129"/>
                <a:gd name="T54" fmla="*/ 57 w 142"/>
                <a:gd name="T55" fmla="*/ 1 h 129"/>
                <a:gd name="T56" fmla="*/ 44 w 142"/>
                <a:gd name="T57" fmla="*/ 5 h 129"/>
                <a:gd name="T58" fmla="*/ 32 w 142"/>
                <a:gd name="T59" fmla="*/ 11 h 129"/>
                <a:gd name="T60" fmla="*/ 20 w 142"/>
                <a:gd name="T61" fmla="*/ 18 h 129"/>
                <a:gd name="T62" fmla="*/ 12 w 142"/>
                <a:gd name="T63" fmla="*/ 28 h 129"/>
                <a:gd name="T64" fmla="*/ 6 w 142"/>
                <a:gd name="T65" fmla="*/ 39 h 129"/>
                <a:gd name="T66" fmla="*/ 1 w 142"/>
                <a:gd name="T67" fmla="*/ 51 h 129"/>
                <a:gd name="T68" fmla="*/ 0 w 142"/>
                <a:gd name="T69" fmla="*/ 58 h 129"/>
                <a:gd name="T70" fmla="*/ 0 w 142"/>
                <a:gd name="T71" fmla="*/ 64 h 129"/>
                <a:gd name="T72" fmla="*/ 0 w 142"/>
                <a:gd name="T73" fmla="*/ 64 h 129"/>
                <a:gd name="T74" fmla="*/ 0 w 142"/>
                <a:gd name="T75" fmla="*/ 71 h 129"/>
                <a:gd name="T76" fmla="*/ 1 w 142"/>
                <a:gd name="T77" fmla="*/ 77 h 129"/>
                <a:gd name="T78" fmla="*/ 6 w 142"/>
                <a:gd name="T79" fmla="*/ 89 h 129"/>
                <a:gd name="T80" fmla="*/ 12 w 142"/>
                <a:gd name="T81" fmla="*/ 99 h 129"/>
                <a:gd name="T82" fmla="*/ 20 w 142"/>
                <a:gd name="T83" fmla="*/ 109 h 129"/>
                <a:gd name="T84" fmla="*/ 32 w 142"/>
                <a:gd name="T85" fmla="*/ 118 h 129"/>
                <a:gd name="T86" fmla="*/ 44 w 142"/>
                <a:gd name="T87" fmla="*/ 123 h 129"/>
                <a:gd name="T88" fmla="*/ 57 w 142"/>
                <a:gd name="T89" fmla="*/ 126 h 129"/>
                <a:gd name="T90" fmla="*/ 71 w 142"/>
                <a:gd name="T91" fmla="*/ 129 h 129"/>
                <a:gd name="T92" fmla="*/ 71 w 142"/>
                <a:gd name="T93" fmla="*/ 129 h 129"/>
                <a:gd name="T94" fmla="*/ 86 w 142"/>
                <a:gd name="T95" fmla="*/ 126 h 129"/>
                <a:gd name="T96" fmla="*/ 99 w 142"/>
                <a:gd name="T97" fmla="*/ 123 h 129"/>
                <a:gd name="T98" fmla="*/ 111 w 142"/>
                <a:gd name="T99" fmla="*/ 118 h 129"/>
                <a:gd name="T100" fmla="*/ 121 w 142"/>
                <a:gd name="T101" fmla="*/ 109 h 129"/>
                <a:gd name="T102" fmla="*/ 130 w 142"/>
                <a:gd name="T103" fmla="*/ 99 h 129"/>
                <a:gd name="T104" fmla="*/ 137 w 142"/>
                <a:gd name="T105" fmla="*/ 89 h 129"/>
                <a:gd name="T106" fmla="*/ 141 w 142"/>
                <a:gd name="T107" fmla="*/ 77 h 129"/>
                <a:gd name="T108" fmla="*/ 142 w 142"/>
                <a:gd name="T109" fmla="*/ 71 h 129"/>
                <a:gd name="T110" fmla="*/ 142 w 142"/>
                <a:gd name="T111" fmla="*/ 64 h 129"/>
                <a:gd name="T112" fmla="*/ 142 w 142"/>
                <a:gd name="T11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29">
                  <a:moveTo>
                    <a:pt x="142" y="64"/>
                  </a:moveTo>
                  <a:lnTo>
                    <a:pt x="142" y="64"/>
                  </a:lnTo>
                  <a:lnTo>
                    <a:pt x="142" y="58"/>
                  </a:lnTo>
                  <a:lnTo>
                    <a:pt x="141" y="51"/>
                  </a:lnTo>
                  <a:lnTo>
                    <a:pt x="141" y="51"/>
                  </a:lnTo>
                  <a:lnTo>
                    <a:pt x="136" y="54"/>
                  </a:lnTo>
                  <a:lnTo>
                    <a:pt x="131" y="56"/>
                  </a:lnTo>
                  <a:lnTo>
                    <a:pt x="125" y="58"/>
                  </a:lnTo>
                  <a:lnTo>
                    <a:pt x="117" y="59"/>
                  </a:lnTo>
                  <a:lnTo>
                    <a:pt x="117" y="59"/>
                  </a:lnTo>
                  <a:lnTo>
                    <a:pt x="111" y="58"/>
                  </a:lnTo>
                  <a:lnTo>
                    <a:pt x="104" y="56"/>
                  </a:lnTo>
                  <a:lnTo>
                    <a:pt x="98" y="53"/>
                  </a:lnTo>
                  <a:lnTo>
                    <a:pt x="93" y="49"/>
                  </a:lnTo>
                  <a:lnTo>
                    <a:pt x="88" y="44"/>
                  </a:lnTo>
                  <a:lnTo>
                    <a:pt x="86" y="39"/>
                  </a:lnTo>
                  <a:lnTo>
                    <a:pt x="83" y="33"/>
                  </a:lnTo>
                  <a:lnTo>
                    <a:pt x="83" y="27"/>
                  </a:lnTo>
                  <a:lnTo>
                    <a:pt x="83" y="27"/>
                  </a:lnTo>
                  <a:lnTo>
                    <a:pt x="83" y="20"/>
                  </a:lnTo>
                  <a:lnTo>
                    <a:pt x="86" y="13"/>
                  </a:lnTo>
                  <a:lnTo>
                    <a:pt x="89" y="8"/>
                  </a:lnTo>
                  <a:lnTo>
                    <a:pt x="94" y="4"/>
                  </a:lnTo>
                  <a:lnTo>
                    <a:pt x="94" y="4"/>
                  </a:lnTo>
                  <a:lnTo>
                    <a:pt x="83" y="1"/>
                  </a:lnTo>
                  <a:lnTo>
                    <a:pt x="71" y="0"/>
                  </a:lnTo>
                  <a:lnTo>
                    <a:pt x="71" y="0"/>
                  </a:lnTo>
                  <a:lnTo>
                    <a:pt x="57" y="1"/>
                  </a:lnTo>
                  <a:lnTo>
                    <a:pt x="44" y="5"/>
                  </a:lnTo>
                  <a:lnTo>
                    <a:pt x="32" y="11"/>
                  </a:lnTo>
                  <a:lnTo>
                    <a:pt x="20" y="18"/>
                  </a:lnTo>
                  <a:lnTo>
                    <a:pt x="12" y="28"/>
                  </a:lnTo>
                  <a:lnTo>
                    <a:pt x="6" y="39"/>
                  </a:lnTo>
                  <a:lnTo>
                    <a:pt x="1" y="51"/>
                  </a:lnTo>
                  <a:lnTo>
                    <a:pt x="0" y="58"/>
                  </a:lnTo>
                  <a:lnTo>
                    <a:pt x="0" y="64"/>
                  </a:lnTo>
                  <a:lnTo>
                    <a:pt x="0" y="64"/>
                  </a:lnTo>
                  <a:lnTo>
                    <a:pt x="0" y="71"/>
                  </a:lnTo>
                  <a:lnTo>
                    <a:pt x="1" y="77"/>
                  </a:lnTo>
                  <a:lnTo>
                    <a:pt x="6" y="89"/>
                  </a:lnTo>
                  <a:lnTo>
                    <a:pt x="12" y="99"/>
                  </a:lnTo>
                  <a:lnTo>
                    <a:pt x="20" y="109"/>
                  </a:lnTo>
                  <a:lnTo>
                    <a:pt x="32" y="118"/>
                  </a:lnTo>
                  <a:lnTo>
                    <a:pt x="44" y="123"/>
                  </a:lnTo>
                  <a:lnTo>
                    <a:pt x="57" y="126"/>
                  </a:lnTo>
                  <a:lnTo>
                    <a:pt x="71" y="129"/>
                  </a:lnTo>
                  <a:lnTo>
                    <a:pt x="71" y="129"/>
                  </a:lnTo>
                  <a:lnTo>
                    <a:pt x="86" y="126"/>
                  </a:lnTo>
                  <a:lnTo>
                    <a:pt x="99" y="123"/>
                  </a:lnTo>
                  <a:lnTo>
                    <a:pt x="111" y="118"/>
                  </a:lnTo>
                  <a:lnTo>
                    <a:pt x="121" y="109"/>
                  </a:lnTo>
                  <a:lnTo>
                    <a:pt x="130" y="99"/>
                  </a:lnTo>
                  <a:lnTo>
                    <a:pt x="137" y="89"/>
                  </a:lnTo>
                  <a:lnTo>
                    <a:pt x="141" y="77"/>
                  </a:lnTo>
                  <a:lnTo>
                    <a:pt x="142" y="71"/>
                  </a:lnTo>
                  <a:lnTo>
                    <a:pt x="142" y="64"/>
                  </a:lnTo>
                  <a:lnTo>
                    <a:pt x="142" y="6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0" name="Rectangle 314"/>
            <p:cNvSpPr>
              <a:spLocks noChangeArrowheads="1"/>
            </p:cNvSpPr>
            <p:nvPr/>
          </p:nvSpPr>
          <p:spPr bwMode="auto">
            <a:xfrm>
              <a:off x="5686425" y="4014788"/>
              <a:ext cx="41275" cy="192088"/>
            </a:xfrm>
            <a:prstGeom prst="rect">
              <a:avLst/>
            </a:pr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1" name="Freeform 315"/>
            <p:cNvSpPr>
              <a:spLocks/>
            </p:cNvSpPr>
            <p:nvPr/>
          </p:nvSpPr>
          <p:spPr bwMode="auto">
            <a:xfrm>
              <a:off x="5583238" y="2235201"/>
              <a:ext cx="93663" cy="127000"/>
            </a:xfrm>
            <a:custGeom>
              <a:avLst/>
              <a:gdLst>
                <a:gd name="T0" fmla="*/ 0 w 59"/>
                <a:gd name="T1" fmla="*/ 80 h 80"/>
                <a:gd name="T2" fmla="*/ 51 w 59"/>
                <a:gd name="T3" fmla="*/ 80 h 80"/>
                <a:gd name="T4" fmla="*/ 51 w 59"/>
                <a:gd name="T5" fmla="*/ 80 h 80"/>
                <a:gd name="T6" fmla="*/ 51 w 59"/>
                <a:gd name="T7" fmla="*/ 56 h 80"/>
                <a:gd name="T8" fmla="*/ 53 w 59"/>
                <a:gd name="T9" fmla="*/ 36 h 80"/>
                <a:gd name="T10" fmla="*/ 55 w 59"/>
                <a:gd name="T11" fmla="*/ 17 h 80"/>
                <a:gd name="T12" fmla="*/ 59 w 59"/>
                <a:gd name="T13" fmla="*/ 0 h 80"/>
                <a:gd name="T14" fmla="*/ 1 w 59"/>
                <a:gd name="T15" fmla="*/ 0 h 80"/>
                <a:gd name="T16" fmla="*/ 1 w 59"/>
                <a:gd name="T17" fmla="*/ 0 h 80"/>
                <a:gd name="T18" fmla="*/ 7 w 59"/>
                <a:gd name="T19" fmla="*/ 9 h 80"/>
                <a:gd name="T20" fmla="*/ 11 w 59"/>
                <a:gd name="T21" fmla="*/ 18 h 80"/>
                <a:gd name="T22" fmla="*/ 13 w 59"/>
                <a:gd name="T23" fmla="*/ 28 h 80"/>
                <a:gd name="T24" fmla="*/ 13 w 59"/>
                <a:gd name="T25" fmla="*/ 38 h 80"/>
                <a:gd name="T26" fmla="*/ 13 w 59"/>
                <a:gd name="T27" fmla="*/ 38 h 80"/>
                <a:gd name="T28" fmla="*/ 13 w 59"/>
                <a:gd name="T29" fmla="*/ 49 h 80"/>
                <a:gd name="T30" fmla="*/ 10 w 59"/>
                <a:gd name="T31" fmla="*/ 60 h 80"/>
                <a:gd name="T32" fmla="*/ 6 w 59"/>
                <a:gd name="T33" fmla="*/ 70 h 80"/>
                <a:gd name="T34" fmla="*/ 0 w 59"/>
                <a:gd name="T35" fmla="*/ 80 h 80"/>
                <a:gd name="T36" fmla="*/ 0 w 59"/>
                <a:gd name="T3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80">
                  <a:moveTo>
                    <a:pt x="0" y="80"/>
                  </a:moveTo>
                  <a:lnTo>
                    <a:pt x="51" y="80"/>
                  </a:lnTo>
                  <a:lnTo>
                    <a:pt x="51" y="80"/>
                  </a:lnTo>
                  <a:lnTo>
                    <a:pt x="51" y="56"/>
                  </a:lnTo>
                  <a:lnTo>
                    <a:pt x="53" y="36"/>
                  </a:lnTo>
                  <a:lnTo>
                    <a:pt x="55" y="17"/>
                  </a:lnTo>
                  <a:lnTo>
                    <a:pt x="59" y="0"/>
                  </a:lnTo>
                  <a:lnTo>
                    <a:pt x="1" y="0"/>
                  </a:lnTo>
                  <a:lnTo>
                    <a:pt x="1" y="0"/>
                  </a:lnTo>
                  <a:lnTo>
                    <a:pt x="7" y="9"/>
                  </a:lnTo>
                  <a:lnTo>
                    <a:pt x="11" y="18"/>
                  </a:lnTo>
                  <a:lnTo>
                    <a:pt x="13" y="28"/>
                  </a:lnTo>
                  <a:lnTo>
                    <a:pt x="13" y="38"/>
                  </a:lnTo>
                  <a:lnTo>
                    <a:pt x="13" y="38"/>
                  </a:lnTo>
                  <a:lnTo>
                    <a:pt x="13" y="49"/>
                  </a:lnTo>
                  <a:lnTo>
                    <a:pt x="10" y="60"/>
                  </a:lnTo>
                  <a:lnTo>
                    <a:pt x="6" y="70"/>
                  </a:lnTo>
                  <a:lnTo>
                    <a:pt x="0" y="80"/>
                  </a:lnTo>
                  <a:lnTo>
                    <a:pt x="0" y="8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2" name="Freeform 316"/>
            <p:cNvSpPr>
              <a:spLocks/>
            </p:cNvSpPr>
            <p:nvPr/>
          </p:nvSpPr>
          <p:spPr bwMode="auto">
            <a:xfrm>
              <a:off x="5522913" y="4338638"/>
              <a:ext cx="411163" cy="144463"/>
            </a:xfrm>
            <a:custGeom>
              <a:avLst/>
              <a:gdLst>
                <a:gd name="T0" fmla="*/ 191 w 259"/>
                <a:gd name="T1" fmla="*/ 15 h 91"/>
                <a:gd name="T2" fmla="*/ 191 w 259"/>
                <a:gd name="T3" fmla="*/ 0 h 91"/>
                <a:gd name="T4" fmla="*/ 78 w 259"/>
                <a:gd name="T5" fmla="*/ 0 h 91"/>
                <a:gd name="T6" fmla="*/ 78 w 259"/>
                <a:gd name="T7" fmla="*/ 29 h 91"/>
                <a:gd name="T8" fmla="*/ 61 w 259"/>
                <a:gd name="T9" fmla="*/ 32 h 91"/>
                <a:gd name="T10" fmla="*/ 61 w 259"/>
                <a:gd name="T11" fmla="*/ 32 h 91"/>
                <a:gd name="T12" fmla="*/ 49 w 259"/>
                <a:gd name="T13" fmla="*/ 35 h 91"/>
                <a:gd name="T14" fmla="*/ 38 w 259"/>
                <a:gd name="T15" fmla="*/ 40 h 91"/>
                <a:gd name="T16" fmla="*/ 28 w 259"/>
                <a:gd name="T17" fmla="*/ 45 h 91"/>
                <a:gd name="T18" fmla="*/ 18 w 259"/>
                <a:gd name="T19" fmla="*/ 52 h 91"/>
                <a:gd name="T20" fmla="*/ 11 w 259"/>
                <a:gd name="T21" fmla="*/ 61 h 91"/>
                <a:gd name="T22" fmla="*/ 6 w 259"/>
                <a:gd name="T23" fmla="*/ 70 h 91"/>
                <a:gd name="T24" fmla="*/ 1 w 259"/>
                <a:gd name="T25" fmla="*/ 81 h 91"/>
                <a:gd name="T26" fmla="*/ 0 w 259"/>
                <a:gd name="T27" fmla="*/ 91 h 91"/>
                <a:gd name="T28" fmla="*/ 258 w 259"/>
                <a:gd name="T29" fmla="*/ 91 h 91"/>
                <a:gd name="T30" fmla="*/ 258 w 259"/>
                <a:gd name="T31" fmla="*/ 91 h 91"/>
                <a:gd name="T32" fmla="*/ 259 w 259"/>
                <a:gd name="T33" fmla="*/ 81 h 91"/>
                <a:gd name="T34" fmla="*/ 258 w 259"/>
                <a:gd name="T35" fmla="*/ 70 h 91"/>
                <a:gd name="T36" fmla="*/ 258 w 259"/>
                <a:gd name="T37" fmla="*/ 70 h 91"/>
                <a:gd name="T38" fmla="*/ 255 w 259"/>
                <a:gd name="T39" fmla="*/ 59 h 91"/>
                <a:gd name="T40" fmla="*/ 250 w 259"/>
                <a:gd name="T41" fmla="*/ 50 h 91"/>
                <a:gd name="T42" fmla="*/ 243 w 259"/>
                <a:gd name="T43" fmla="*/ 40 h 91"/>
                <a:gd name="T44" fmla="*/ 235 w 259"/>
                <a:gd name="T45" fmla="*/ 32 h 91"/>
                <a:gd name="T46" fmla="*/ 226 w 259"/>
                <a:gd name="T47" fmla="*/ 25 h 91"/>
                <a:gd name="T48" fmla="*/ 215 w 259"/>
                <a:gd name="T49" fmla="*/ 20 h 91"/>
                <a:gd name="T50" fmla="*/ 204 w 259"/>
                <a:gd name="T51" fmla="*/ 16 h 91"/>
                <a:gd name="T52" fmla="*/ 191 w 259"/>
                <a:gd name="T53" fmla="*/ 15 h 91"/>
                <a:gd name="T54" fmla="*/ 191 w 259"/>
                <a:gd name="T55" fmla="*/ 1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9" h="91">
                  <a:moveTo>
                    <a:pt x="191" y="15"/>
                  </a:moveTo>
                  <a:lnTo>
                    <a:pt x="191" y="0"/>
                  </a:lnTo>
                  <a:lnTo>
                    <a:pt x="78" y="0"/>
                  </a:lnTo>
                  <a:lnTo>
                    <a:pt x="78" y="29"/>
                  </a:lnTo>
                  <a:lnTo>
                    <a:pt x="61" y="32"/>
                  </a:lnTo>
                  <a:lnTo>
                    <a:pt x="61" y="32"/>
                  </a:lnTo>
                  <a:lnTo>
                    <a:pt x="49" y="35"/>
                  </a:lnTo>
                  <a:lnTo>
                    <a:pt x="38" y="40"/>
                  </a:lnTo>
                  <a:lnTo>
                    <a:pt x="28" y="45"/>
                  </a:lnTo>
                  <a:lnTo>
                    <a:pt x="18" y="52"/>
                  </a:lnTo>
                  <a:lnTo>
                    <a:pt x="11" y="61"/>
                  </a:lnTo>
                  <a:lnTo>
                    <a:pt x="6" y="70"/>
                  </a:lnTo>
                  <a:lnTo>
                    <a:pt x="1" y="81"/>
                  </a:lnTo>
                  <a:lnTo>
                    <a:pt x="0" y="91"/>
                  </a:lnTo>
                  <a:lnTo>
                    <a:pt x="258" y="91"/>
                  </a:lnTo>
                  <a:lnTo>
                    <a:pt x="258" y="91"/>
                  </a:lnTo>
                  <a:lnTo>
                    <a:pt x="259" y="81"/>
                  </a:lnTo>
                  <a:lnTo>
                    <a:pt x="258" y="70"/>
                  </a:lnTo>
                  <a:lnTo>
                    <a:pt x="258" y="70"/>
                  </a:lnTo>
                  <a:lnTo>
                    <a:pt x="255" y="59"/>
                  </a:lnTo>
                  <a:lnTo>
                    <a:pt x="250" y="50"/>
                  </a:lnTo>
                  <a:lnTo>
                    <a:pt x="243" y="40"/>
                  </a:lnTo>
                  <a:lnTo>
                    <a:pt x="235" y="32"/>
                  </a:lnTo>
                  <a:lnTo>
                    <a:pt x="226" y="25"/>
                  </a:lnTo>
                  <a:lnTo>
                    <a:pt x="215" y="20"/>
                  </a:lnTo>
                  <a:lnTo>
                    <a:pt x="204" y="16"/>
                  </a:lnTo>
                  <a:lnTo>
                    <a:pt x="191" y="15"/>
                  </a:lnTo>
                  <a:lnTo>
                    <a:pt x="191" y="1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3" name="Freeform 317"/>
            <p:cNvSpPr>
              <a:spLocks/>
            </p:cNvSpPr>
            <p:nvPr/>
          </p:nvSpPr>
          <p:spPr bwMode="auto">
            <a:xfrm>
              <a:off x="5456238" y="2897188"/>
              <a:ext cx="139700" cy="203200"/>
            </a:xfrm>
            <a:custGeom>
              <a:avLst/>
              <a:gdLst>
                <a:gd name="T0" fmla="*/ 88 w 88"/>
                <a:gd name="T1" fmla="*/ 91 h 128"/>
                <a:gd name="T2" fmla="*/ 58 w 88"/>
                <a:gd name="T3" fmla="*/ 0 h 128"/>
                <a:gd name="T4" fmla="*/ 58 w 88"/>
                <a:gd name="T5" fmla="*/ 0 h 128"/>
                <a:gd name="T6" fmla="*/ 47 w 88"/>
                <a:gd name="T7" fmla="*/ 6 h 128"/>
                <a:gd name="T8" fmla="*/ 34 w 88"/>
                <a:gd name="T9" fmla="*/ 11 h 128"/>
                <a:gd name="T10" fmla="*/ 21 w 88"/>
                <a:gd name="T11" fmla="*/ 14 h 128"/>
                <a:gd name="T12" fmla="*/ 7 w 88"/>
                <a:gd name="T13" fmla="*/ 15 h 128"/>
                <a:gd name="T14" fmla="*/ 7 w 88"/>
                <a:gd name="T15" fmla="*/ 15 h 128"/>
                <a:gd name="T16" fmla="*/ 0 w 88"/>
                <a:gd name="T17" fmla="*/ 14 h 128"/>
                <a:gd name="T18" fmla="*/ 58 w 88"/>
                <a:gd name="T19" fmla="*/ 128 h 128"/>
                <a:gd name="T20" fmla="*/ 58 w 88"/>
                <a:gd name="T21" fmla="*/ 128 h 128"/>
                <a:gd name="T22" fmla="*/ 63 w 88"/>
                <a:gd name="T23" fmla="*/ 117 h 128"/>
                <a:gd name="T24" fmla="*/ 70 w 88"/>
                <a:gd name="T25" fmla="*/ 107 h 128"/>
                <a:gd name="T26" fmla="*/ 79 w 88"/>
                <a:gd name="T27" fmla="*/ 98 h 128"/>
                <a:gd name="T28" fmla="*/ 88 w 88"/>
                <a:gd name="T29" fmla="*/ 91 h 128"/>
                <a:gd name="T30" fmla="*/ 88 w 88"/>
                <a:gd name="T31"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28">
                  <a:moveTo>
                    <a:pt x="88" y="91"/>
                  </a:moveTo>
                  <a:lnTo>
                    <a:pt x="58" y="0"/>
                  </a:lnTo>
                  <a:lnTo>
                    <a:pt x="58" y="0"/>
                  </a:lnTo>
                  <a:lnTo>
                    <a:pt x="47" y="6"/>
                  </a:lnTo>
                  <a:lnTo>
                    <a:pt x="34" y="11"/>
                  </a:lnTo>
                  <a:lnTo>
                    <a:pt x="21" y="14"/>
                  </a:lnTo>
                  <a:lnTo>
                    <a:pt x="7" y="15"/>
                  </a:lnTo>
                  <a:lnTo>
                    <a:pt x="7" y="15"/>
                  </a:lnTo>
                  <a:lnTo>
                    <a:pt x="0" y="14"/>
                  </a:lnTo>
                  <a:lnTo>
                    <a:pt x="58" y="128"/>
                  </a:lnTo>
                  <a:lnTo>
                    <a:pt x="58" y="128"/>
                  </a:lnTo>
                  <a:lnTo>
                    <a:pt x="63" y="117"/>
                  </a:lnTo>
                  <a:lnTo>
                    <a:pt x="70" y="107"/>
                  </a:lnTo>
                  <a:lnTo>
                    <a:pt x="79" y="98"/>
                  </a:lnTo>
                  <a:lnTo>
                    <a:pt x="88" y="91"/>
                  </a:lnTo>
                  <a:lnTo>
                    <a:pt x="88" y="9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4" name="Freeform 318"/>
            <p:cNvSpPr>
              <a:spLocks noEditPoints="1"/>
            </p:cNvSpPr>
            <p:nvPr/>
          </p:nvSpPr>
          <p:spPr bwMode="auto">
            <a:xfrm>
              <a:off x="5584825" y="3714751"/>
              <a:ext cx="307975" cy="276225"/>
            </a:xfrm>
            <a:custGeom>
              <a:avLst/>
              <a:gdLst>
                <a:gd name="T0" fmla="*/ 194 w 194"/>
                <a:gd name="T1" fmla="*/ 57 h 174"/>
                <a:gd name="T2" fmla="*/ 189 w 194"/>
                <a:gd name="T3" fmla="*/ 35 h 174"/>
                <a:gd name="T4" fmla="*/ 174 w 194"/>
                <a:gd name="T5" fmla="*/ 17 h 174"/>
                <a:gd name="T6" fmla="*/ 155 w 194"/>
                <a:gd name="T7" fmla="*/ 4 h 174"/>
                <a:gd name="T8" fmla="*/ 129 w 194"/>
                <a:gd name="T9" fmla="*/ 0 h 174"/>
                <a:gd name="T10" fmla="*/ 65 w 194"/>
                <a:gd name="T11" fmla="*/ 0 h 174"/>
                <a:gd name="T12" fmla="*/ 39 w 194"/>
                <a:gd name="T13" fmla="*/ 4 h 174"/>
                <a:gd name="T14" fmla="*/ 20 w 194"/>
                <a:gd name="T15" fmla="*/ 17 h 174"/>
                <a:gd name="T16" fmla="*/ 6 w 194"/>
                <a:gd name="T17" fmla="*/ 35 h 174"/>
                <a:gd name="T18" fmla="*/ 0 w 194"/>
                <a:gd name="T19" fmla="*/ 57 h 174"/>
                <a:gd name="T20" fmla="*/ 0 w 194"/>
                <a:gd name="T21" fmla="*/ 116 h 174"/>
                <a:gd name="T22" fmla="*/ 6 w 194"/>
                <a:gd name="T23" fmla="*/ 138 h 174"/>
                <a:gd name="T24" fmla="*/ 20 w 194"/>
                <a:gd name="T25" fmla="*/ 157 h 174"/>
                <a:gd name="T26" fmla="*/ 39 w 194"/>
                <a:gd name="T27" fmla="*/ 169 h 174"/>
                <a:gd name="T28" fmla="*/ 65 w 194"/>
                <a:gd name="T29" fmla="*/ 174 h 174"/>
                <a:gd name="T30" fmla="*/ 129 w 194"/>
                <a:gd name="T31" fmla="*/ 174 h 174"/>
                <a:gd name="T32" fmla="*/ 155 w 194"/>
                <a:gd name="T33" fmla="*/ 169 h 174"/>
                <a:gd name="T34" fmla="*/ 174 w 194"/>
                <a:gd name="T35" fmla="*/ 157 h 174"/>
                <a:gd name="T36" fmla="*/ 189 w 194"/>
                <a:gd name="T37" fmla="*/ 138 h 174"/>
                <a:gd name="T38" fmla="*/ 194 w 194"/>
                <a:gd name="T39" fmla="*/ 116 h 174"/>
                <a:gd name="T40" fmla="*/ 53 w 194"/>
                <a:gd name="T41" fmla="*/ 74 h 174"/>
                <a:gd name="T42" fmla="*/ 98 w 194"/>
                <a:gd name="T43" fmla="*/ 93 h 174"/>
                <a:gd name="T44" fmla="*/ 53 w 194"/>
                <a:gd name="T45" fmla="*/ 74 h 174"/>
                <a:gd name="T46" fmla="*/ 53 w 194"/>
                <a:gd name="T47" fmla="*/ 133 h 174"/>
                <a:gd name="T48" fmla="*/ 98 w 194"/>
                <a:gd name="T49" fmla="*/ 115 h 174"/>
                <a:gd name="T50" fmla="*/ 98 w 194"/>
                <a:gd name="T51" fmla="*/ 58 h 174"/>
                <a:gd name="T52" fmla="*/ 53 w 194"/>
                <a:gd name="T53" fmla="*/ 40 h 174"/>
                <a:gd name="T54" fmla="*/ 98 w 194"/>
                <a:gd name="T55" fmla="*/ 58 h 174"/>
                <a:gd name="T56" fmla="*/ 167 w 194"/>
                <a:gd name="T57" fmla="*/ 106 h 174"/>
                <a:gd name="T58" fmla="*/ 163 w 194"/>
                <a:gd name="T59" fmla="*/ 120 h 174"/>
                <a:gd name="T60" fmla="*/ 155 w 194"/>
                <a:gd name="T61" fmla="*/ 132 h 174"/>
                <a:gd name="T62" fmla="*/ 141 w 194"/>
                <a:gd name="T63" fmla="*/ 141 h 174"/>
                <a:gd name="T64" fmla="*/ 125 w 194"/>
                <a:gd name="T65" fmla="*/ 143 h 174"/>
                <a:gd name="T66" fmla="*/ 113 w 194"/>
                <a:gd name="T67" fmla="*/ 30 h 174"/>
                <a:gd name="T68" fmla="*/ 125 w 194"/>
                <a:gd name="T69" fmla="*/ 30 h 174"/>
                <a:gd name="T70" fmla="*/ 141 w 194"/>
                <a:gd name="T71" fmla="*/ 34 h 174"/>
                <a:gd name="T72" fmla="*/ 155 w 194"/>
                <a:gd name="T73" fmla="*/ 41 h 174"/>
                <a:gd name="T74" fmla="*/ 163 w 194"/>
                <a:gd name="T75" fmla="*/ 54 h 174"/>
                <a:gd name="T76" fmla="*/ 167 w 194"/>
                <a:gd name="T77" fmla="*/ 6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 h="174">
                  <a:moveTo>
                    <a:pt x="194" y="57"/>
                  </a:moveTo>
                  <a:lnTo>
                    <a:pt x="194" y="57"/>
                  </a:lnTo>
                  <a:lnTo>
                    <a:pt x="193" y="46"/>
                  </a:lnTo>
                  <a:lnTo>
                    <a:pt x="189" y="35"/>
                  </a:lnTo>
                  <a:lnTo>
                    <a:pt x="183" y="25"/>
                  </a:lnTo>
                  <a:lnTo>
                    <a:pt x="174" y="17"/>
                  </a:lnTo>
                  <a:lnTo>
                    <a:pt x="166" y="9"/>
                  </a:lnTo>
                  <a:lnTo>
                    <a:pt x="155" y="4"/>
                  </a:lnTo>
                  <a:lnTo>
                    <a:pt x="142" y="1"/>
                  </a:lnTo>
                  <a:lnTo>
                    <a:pt x="129" y="0"/>
                  </a:lnTo>
                  <a:lnTo>
                    <a:pt x="65" y="0"/>
                  </a:lnTo>
                  <a:lnTo>
                    <a:pt x="65" y="0"/>
                  </a:lnTo>
                  <a:lnTo>
                    <a:pt x="52" y="1"/>
                  </a:lnTo>
                  <a:lnTo>
                    <a:pt x="39" y="4"/>
                  </a:lnTo>
                  <a:lnTo>
                    <a:pt x="28" y="9"/>
                  </a:lnTo>
                  <a:lnTo>
                    <a:pt x="20" y="17"/>
                  </a:lnTo>
                  <a:lnTo>
                    <a:pt x="11" y="25"/>
                  </a:lnTo>
                  <a:lnTo>
                    <a:pt x="6" y="35"/>
                  </a:lnTo>
                  <a:lnTo>
                    <a:pt x="1" y="46"/>
                  </a:lnTo>
                  <a:lnTo>
                    <a:pt x="0" y="57"/>
                  </a:lnTo>
                  <a:lnTo>
                    <a:pt x="0" y="116"/>
                  </a:lnTo>
                  <a:lnTo>
                    <a:pt x="0" y="116"/>
                  </a:lnTo>
                  <a:lnTo>
                    <a:pt x="1" y="127"/>
                  </a:lnTo>
                  <a:lnTo>
                    <a:pt x="6" y="138"/>
                  </a:lnTo>
                  <a:lnTo>
                    <a:pt x="11" y="148"/>
                  </a:lnTo>
                  <a:lnTo>
                    <a:pt x="20" y="157"/>
                  </a:lnTo>
                  <a:lnTo>
                    <a:pt x="28" y="164"/>
                  </a:lnTo>
                  <a:lnTo>
                    <a:pt x="39" y="169"/>
                  </a:lnTo>
                  <a:lnTo>
                    <a:pt x="52" y="173"/>
                  </a:lnTo>
                  <a:lnTo>
                    <a:pt x="65" y="174"/>
                  </a:lnTo>
                  <a:lnTo>
                    <a:pt x="129" y="174"/>
                  </a:lnTo>
                  <a:lnTo>
                    <a:pt x="129" y="174"/>
                  </a:lnTo>
                  <a:lnTo>
                    <a:pt x="142" y="173"/>
                  </a:lnTo>
                  <a:lnTo>
                    <a:pt x="155" y="169"/>
                  </a:lnTo>
                  <a:lnTo>
                    <a:pt x="166" y="164"/>
                  </a:lnTo>
                  <a:lnTo>
                    <a:pt x="174" y="157"/>
                  </a:lnTo>
                  <a:lnTo>
                    <a:pt x="183" y="148"/>
                  </a:lnTo>
                  <a:lnTo>
                    <a:pt x="189" y="138"/>
                  </a:lnTo>
                  <a:lnTo>
                    <a:pt x="193" y="127"/>
                  </a:lnTo>
                  <a:lnTo>
                    <a:pt x="194" y="116"/>
                  </a:lnTo>
                  <a:lnTo>
                    <a:pt x="194" y="57"/>
                  </a:lnTo>
                  <a:close/>
                  <a:moveTo>
                    <a:pt x="53" y="74"/>
                  </a:moveTo>
                  <a:lnTo>
                    <a:pt x="98" y="74"/>
                  </a:lnTo>
                  <a:lnTo>
                    <a:pt x="98" y="93"/>
                  </a:lnTo>
                  <a:lnTo>
                    <a:pt x="53" y="93"/>
                  </a:lnTo>
                  <a:lnTo>
                    <a:pt x="53" y="74"/>
                  </a:lnTo>
                  <a:close/>
                  <a:moveTo>
                    <a:pt x="98" y="133"/>
                  </a:moveTo>
                  <a:lnTo>
                    <a:pt x="53" y="133"/>
                  </a:lnTo>
                  <a:lnTo>
                    <a:pt x="53" y="115"/>
                  </a:lnTo>
                  <a:lnTo>
                    <a:pt x="98" y="115"/>
                  </a:lnTo>
                  <a:lnTo>
                    <a:pt x="98" y="133"/>
                  </a:lnTo>
                  <a:close/>
                  <a:moveTo>
                    <a:pt x="98" y="58"/>
                  </a:moveTo>
                  <a:lnTo>
                    <a:pt x="53" y="58"/>
                  </a:lnTo>
                  <a:lnTo>
                    <a:pt x="53" y="40"/>
                  </a:lnTo>
                  <a:lnTo>
                    <a:pt x="98" y="40"/>
                  </a:lnTo>
                  <a:lnTo>
                    <a:pt x="98" y="58"/>
                  </a:lnTo>
                  <a:close/>
                  <a:moveTo>
                    <a:pt x="167" y="106"/>
                  </a:moveTo>
                  <a:lnTo>
                    <a:pt x="167" y="106"/>
                  </a:lnTo>
                  <a:lnTo>
                    <a:pt x="166" y="114"/>
                  </a:lnTo>
                  <a:lnTo>
                    <a:pt x="163" y="120"/>
                  </a:lnTo>
                  <a:lnTo>
                    <a:pt x="160" y="127"/>
                  </a:lnTo>
                  <a:lnTo>
                    <a:pt x="155" y="132"/>
                  </a:lnTo>
                  <a:lnTo>
                    <a:pt x="149" y="137"/>
                  </a:lnTo>
                  <a:lnTo>
                    <a:pt x="141" y="141"/>
                  </a:lnTo>
                  <a:lnTo>
                    <a:pt x="134" y="142"/>
                  </a:lnTo>
                  <a:lnTo>
                    <a:pt x="125" y="143"/>
                  </a:lnTo>
                  <a:lnTo>
                    <a:pt x="113" y="143"/>
                  </a:lnTo>
                  <a:lnTo>
                    <a:pt x="113" y="30"/>
                  </a:lnTo>
                  <a:lnTo>
                    <a:pt x="125" y="30"/>
                  </a:lnTo>
                  <a:lnTo>
                    <a:pt x="125" y="30"/>
                  </a:lnTo>
                  <a:lnTo>
                    <a:pt x="134" y="31"/>
                  </a:lnTo>
                  <a:lnTo>
                    <a:pt x="141" y="34"/>
                  </a:lnTo>
                  <a:lnTo>
                    <a:pt x="149" y="36"/>
                  </a:lnTo>
                  <a:lnTo>
                    <a:pt x="155" y="41"/>
                  </a:lnTo>
                  <a:lnTo>
                    <a:pt x="160" y="47"/>
                  </a:lnTo>
                  <a:lnTo>
                    <a:pt x="163" y="54"/>
                  </a:lnTo>
                  <a:lnTo>
                    <a:pt x="166" y="61"/>
                  </a:lnTo>
                  <a:lnTo>
                    <a:pt x="167" y="68"/>
                  </a:lnTo>
                  <a:lnTo>
                    <a:pt x="167" y="106"/>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5" name="Freeform 319"/>
            <p:cNvSpPr>
              <a:spLocks/>
            </p:cNvSpPr>
            <p:nvPr/>
          </p:nvSpPr>
          <p:spPr bwMode="auto">
            <a:xfrm>
              <a:off x="5367338" y="2193926"/>
              <a:ext cx="215900" cy="195263"/>
            </a:xfrm>
            <a:custGeom>
              <a:avLst/>
              <a:gdLst>
                <a:gd name="T0" fmla="*/ 67 w 136"/>
                <a:gd name="T1" fmla="*/ 123 h 123"/>
                <a:gd name="T2" fmla="*/ 67 w 136"/>
                <a:gd name="T3" fmla="*/ 123 h 123"/>
                <a:gd name="T4" fmla="*/ 82 w 136"/>
                <a:gd name="T5" fmla="*/ 122 h 123"/>
                <a:gd name="T6" fmla="*/ 94 w 136"/>
                <a:gd name="T7" fmla="*/ 118 h 123"/>
                <a:gd name="T8" fmla="*/ 105 w 136"/>
                <a:gd name="T9" fmla="*/ 112 h 123"/>
                <a:gd name="T10" fmla="*/ 116 w 136"/>
                <a:gd name="T11" fmla="*/ 105 h 123"/>
                <a:gd name="T12" fmla="*/ 124 w 136"/>
                <a:gd name="T13" fmla="*/ 96 h 123"/>
                <a:gd name="T14" fmla="*/ 131 w 136"/>
                <a:gd name="T15" fmla="*/ 85 h 123"/>
                <a:gd name="T16" fmla="*/ 135 w 136"/>
                <a:gd name="T17" fmla="*/ 74 h 123"/>
                <a:gd name="T18" fmla="*/ 136 w 136"/>
                <a:gd name="T19" fmla="*/ 62 h 123"/>
                <a:gd name="T20" fmla="*/ 136 w 136"/>
                <a:gd name="T21" fmla="*/ 62 h 123"/>
                <a:gd name="T22" fmla="*/ 135 w 136"/>
                <a:gd name="T23" fmla="*/ 49 h 123"/>
                <a:gd name="T24" fmla="*/ 131 w 136"/>
                <a:gd name="T25" fmla="*/ 37 h 123"/>
                <a:gd name="T26" fmla="*/ 124 w 136"/>
                <a:gd name="T27" fmla="*/ 27 h 123"/>
                <a:gd name="T28" fmla="*/ 116 w 136"/>
                <a:gd name="T29" fmla="*/ 17 h 123"/>
                <a:gd name="T30" fmla="*/ 105 w 136"/>
                <a:gd name="T31" fmla="*/ 10 h 123"/>
                <a:gd name="T32" fmla="*/ 94 w 136"/>
                <a:gd name="T33" fmla="*/ 5 h 123"/>
                <a:gd name="T34" fmla="*/ 82 w 136"/>
                <a:gd name="T35" fmla="*/ 1 h 123"/>
                <a:gd name="T36" fmla="*/ 67 w 136"/>
                <a:gd name="T37" fmla="*/ 0 h 123"/>
                <a:gd name="T38" fmla="*/ 67 w 136"/>
                <a:gd name="T39" fmla="*/ 0 h 123"/>
                <a:gd name="T40" fmla="*/ 54 w 136"/>
                <a:gd name="T41" fmla="*/ 1 h 123"/>
                <a:gd name="T42" fmla="*/ 41 w 136"/>
                <a:gd name="T43" fmla="*/ 5 h 123"/>
                <a:gd name="T44" fmla="*/ 29 w 136"/>
                <a:gd name="T45" fmla="*/ 10 h 123"/>
                <a:gd name="T46" fmla="*/ 19 w 136"/>
                <a:gd name="T47" fmla="*/ 17 h 123"/>
                <a:gd name="T48" fmla="*/ 11 w 136"/>
                <a:gd name="T49" fmla="*/ 27 h 123"/>
                <a:gd name="T50" fmla="*/ 5 w 136"/>
                <a:gd name="T51" fmla="*/ 37 h 123"/>
                <a:gd name="T52" fmla="*/ 1 w 136"/>
                <a:gd name="T53" fmla="*/ 49 h 123"/>
                <a:gd name="T54" fmla="*/ 0 w 136"/>
                <a:gd name="T55" fmla="*/ 62 h 123"/>
                <a:gd name="T56" fmla="*/ 0 w 136"/>
                <a:gd name="T57" fmla="*/ 62 h 123"/>
                <a:gd name="T58" fmla="*/ 1 w 136"/>
                <a:gd name="T59" fmla="*/ 74 h 123"/>
                <a:gd name="T60" fmla="*/ 5 w 136"/>
                <a:gd name="T61" fmla="*/ 85 h 123"/>
                <a:gd name="T62" fmla="*/ 11 w 136"/>
                <a:gd name="T63" fmla="*/ 96 h 123"/>
                <a:gd name="T64" fmla="*/ 19 w 136"/>
                <a:gd name="T65" fmla="*/ 105 h 123"/>
                <a:gd name="T66" fmla="*/ 29 w 136"/>
                <a:gd name="T67" fmla="*/ 112 h 123"/>
                <a:gd name="T68" fmla="*/ 41 w 136"/>
                <a:gd name="T69" fmla="*/ 118 h 123"/>
                <a:gd name="T70" fmla="*/ 54 w 136"/>
                <a:gd name="T71" fmla="*/ 122 h 123"/>
                <a:gd name="T72" fmla="*/ 67 w 136"/>
                <a:gd name="T73" fmla="*/ 123 h 123"/>
                <a:gd name="T74" fmla="*/ 67 w 136"/>
                <a:gd name="T7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23">
                  <a:moveTo>
                    <a:pt x="67" y="123"/>
                  </a:moveTo>
                  <a:lnTo>
                    <a:pt x="67" y="123"/>
                  </a:lnTo>
                  <a:lnTo>
                    <a:pt x="82" y="122"/>
                  </a:lnTo>
                  <a:lnTo>
                    <a:pt x="94" y="118"/>
                  </a:lnTo>
                  <a:lnTo>
                    <a:pt x="105" y="112"/>
                  </a:lnTo>
                  <a:lnTo>
                    <a:pt x="116" y="105"/>
                  </a:lnTo>
                  <a:lnTo>
                    <a:pt x="124" y="96"/>
                  </a:lnTo>
                  <a:lnTo>
                    <a:pt x="131" y="85"/>
                  </a:lnTo>
                  <a:lnTo>
                    <a:pt x="135" y="74"/>
                  </a:lnTo>
                  <a:lnTo>
                    <a:pt x="136" y="62"/>
                  </a:lnTo>
                  <a:lnTo>
                    <a:pt x="136" y="62"/>
                  </a:lnTo>
                  <a:lnTo>
                    <a:pt x="135" y="49"/>
                  </a:lnTo>
                  <a:lnTo>
                    <a:pt x="131" y="37"/>
                  </a:lnTo>
                  <a:lnTo>
                    <a:pt x="124" y="27"/>
                  </a:lnTo>
                  <a:lnTo>
                    <a:pt x="116" y="17"/>
                  </a:lnTo>
                  <a:lnTo>
                    <a:pt x="105" y="10"/>
                  </a:lnTo>
                  <a:lnTo>
                    <a:pt x="94" y="5"/>
                  </a:lnTo>
                  <a:lnTo>
                    <a:pt x="82" y="1"/>
                  </a:lnTo>
                  <a:lnTo>
                    <a:pt x="67" y="0"/>
                  </a:lnTo>
                  <a:lnTo>
                    <a:pt x="67" y="0"/>
                  </a:lnTo>
                  <a:lnTo>
                    <a:pt x="54" y="1"/>
                  </a:lnTo>
                  <a:lnTo>
                    <a:pt x="41" y="5"/>
                  </a:lnTo>
                  <a:lnTo>
                    <a:pt x="29" y="10"/>
                  </a:lnTo>
                  <a:lnTo>
                    <a:pt x="19" y="17"/>
                  </a:lnTo>
                  <a:lnTo>
                    <a:pt x="11" y="27"/>
                  </a:lnTo>
                  <a:lnTo>
                    <a:pt x="5" y="37"/>
                  </a:lnTo>
                  <a:lnTo>
                    <a:pt x="1" y="49"/>
                  </a:lnTo>
                  <a:lnTo>
                    <a:pt x="0" y="62"/>
                  </a:lnTo>
                  <a:lnTo>
                    <a:pt x="0" y="62"/>
                  </a:lnTo>
                  <a:lnTo>
                    <a:pt x="1" y="74"/>
                  </a:lnTo>
                  <a:lnTo>
                    <a:pt x="5" y="85"/>
                  </a:lnTo>
                  <a:lnTo>
                    <a:pt x="11" y="96"/>
                  </a:lnTo>
                  <a:lnTo>
                    <a:pt x="19" y="105"/>
                  </a:lnTo>
                  <a:lnTo>
                    <a:pt x="29" y="112"/>
                  </a:lnTo>
                  <a:lnTo>
                    <a:pt x="41" y="118"/>
                  </a:lnTo>
                  <a:lnTo>
                    <a:pt x="54" y="122"/>
                  </a:lnTo>
                  <a:lnTo>
                    <a:pt x="67" y="123"/>
                  </a:lnTo>
                  <a:lnTo>
                    <a:pt x="67" y="12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6" name="Freeform 320"/>
            <p:cNvSpPr>
              <a:spLocks/>
            </p:cNvSpPr>
            <p:nvPr/>
          </p:nvSpPr>
          <p:spPr bwMode="auto">
            <a:xfrm>
              <a:off x="5572125" y="4222751"/>
              <a:ext cx="312738" cy="95250"/>
            </a:xfrm>
            <a:custGeom>
              <a:avLst/>
              <a:gdLst>
                <a:gd name="T0" fmla="*/ 0 w 197"/>
                <a:gd name="T1" fmla="*/ 29 h 60"/>
                <a:gd name="T2" fmla="*/ 0 w 197"/>
                <a:gd name="T3" fmla="*/ 60 h 60"/>
                <a:gd name="T4" fmla="*/ 197 w 197"/>
                <a:gd name="T5" fmla="*/ 60 h 60"/>
                <a:gd name="T6" fmla="*/ 197 w 197"/>
                <a:gd name="T7" fmla="*/ 29 h 60"/>
                <a:gd name="T8" fmla="*/ 197 w 197"/>
                <a:gd name="T9" fmla="*/ 29 h 60"/>
                <a:gd name="T10" fmla="*/ 196 w 197"/>
                <a:gd name="T11" fmla="*/ 23 h 60"/>
                <a:gd name="T12" fmla="*/ 195 w 197"/>
                <a:gd name="T13" fmla="*/ 17 h 60"/>
                <a:gd name="T14" fmla="*/ 191 w 197"/>
                <a:gd name="T15" fmla="*/ 12 h 60"/>
                <a:gd name="T16" fmla="*/ 187 w 197"/>
                <a:gd name="T17" fmla="*/ 8 h 60"/>
                <a:gd name="T18" fmla="*/ 182 w 197"/>
                <a:gd name="T19" fmla="*/ 5 h 60"/>
                <a:gd name="T20" fmla="*/ 177 w 197"/>
                <a:gd name="T21" fmla="*/ 2 h 60"/>
                <a:gd name="T22" fmla="*/ 171 w 197"/>
                <a:gd name="T23" fmla="*/ 1 h 60"/>
                <a:gd name="T24" fmla="*/ 164 w 197"/>
                <a:gd name="T25" fmla="*/ 0 h 60"/>
                <a:gd name="T26" fmla="*/ 31 w 197"/>
                <a:gd name="T27" fmla="*/ 0 h 60"/>
                <a:gd name="T28" fmla="*/ 31 w 197"/>
                <a:gd name="T29" fmla="*/ 0 h 60"/>
                <a:gd name="T30" fmla="*/ 25 w 197"/>
                <a:gd name="T31" fmla="*/ 1 h 60"/>
                <a:gd name="T32" fmla="*/ 19 w 197"/>
                <a:gd name="T33" fmla="*/ 2 h 60"/>
                <a:gd name="T34" fmla="*/ 14 w 197"/>
                <a:gd name="T35" fmla="*/ 5 h 60"/>
                <a:gd name="T36" fmla="*/ 9 w 197"/>
                <a:gd name="T37" fmla="*/ 8 h 60"/>
                <a:gd name="T38" fmla="*/ 6 w 197"/>
                <a:gd name="T39" fmla="*/ 12 h 60"/>
                <a:gd name="T40" fmla="*/ 2 w 197"/>
                <a:gd name="T41" fmla="*/ 17 h 60"/>
                <a:gd name="T42" fmla="*/ 1 w 197"/>
                <a:gd name="T43" fmla="*/ 23 h 60"/>
                <a:gd name="T44" fmla="*/ 0 w 197"/>
                <a:gd name="T45" fmla="*/ 29 h 60"/>
                <a:gd name="T46" fmla="*/ 0 w 197"/>
                <a:gd name="T47"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60">
                  <a:moveTo>
                    <a:pt x="0" y="29"/>
                  </a:moveTo>
                  <a:lnTo>
                    <a:pt x="0" y="60"/>
                  </a:lnTo>
                  <a:lnTo>
                    <a:pt x="197" y="60"/>
                  </a:lnTo>
                  <a:lnTo>
                    <a:pt x="197" y="29"/>
                  </a:lnTo>
                  <a:lnTo>
                    <a:pt x="197" y="29"/>
                  </a:lnTo>
                  <a:lnTo>
                    <a:pt x="196" y="23"/>
                  </a:lnTo>
                  <a:lnTo>
                    <a:pt x="195" y="17"/>
                  </a:lnTo>
                  <a:lnTo>
                    <a:pt x="191" y="12"/>
                  </a:lnTo>
                  <a:lnTo>
                    <a:pt x="187" y="8"/>
                  </a:lnTo>
                  <a:lnTo>
                    <a:pt x="182" y="5"/>
                  </a:lnTo>
                  <a:lnTo>
                    <a:pt x="177" y="2"/>
                  </a:lnTo>
                  <a:lnTo>
                    <a:pt x="171" y="1"/>
                  </a:lnTo>
                  <a:lnTo>
                    <a:pt x="164" y="0"/>
                  </a:lnTo>
                  <a:lnTo>
                    <a:pt x="31" y="0"/>
                  </a:lnTo>
                  <a:lnTo>
                    <a:pt x="31" y="0"/>
                  </a:lnTo>
                  <a:lnTo>
                    <a:pt x="25" y="1"/>
                  </a:lnTo>
                  <a:lnTo>
                    <a:pt x="19" y="2"/>
                  </a:lnTo>
                  <a:lnTo>
                    <a:pt x="14" y="5"/>
                  </a:lnTo>
                  <a:lnTo>
                    <a:pt x="9" y="8"/>
                  </a:lnTo>
                  <a:lnTo>
                    <a:pt x="6" y="12"/>
                  </a:lnTo>
                  <a:lnTo>
                    <a:pt x="2" y="17"/>
                  </a:lnTo>
                  <a:lnTo>
                    <a:pt x="1" y="23"/>
                  </a:lnTo>
                  <a:lnTo>
                    <a:pt x="0" y="29"/>
                  </a:lnTo>
                  <a:lnTo>
                    <a:pt x="0" y="2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7" name="Freeform 321"/>
            <p:cNvSpPr>
              <a:spLocks/>
            </p:cNvSpPr>
            <p:nvPr/>
          </p:nvSpPr>
          <p:spPr bwMode="auto">
            <a:xfrm>
              <a:off x="5357813" y="2398713"/>
              <a:ext cx="223838" cy="501650"/>
            </a:xfrm>
            <a:custGeom>
              <a:avLst/>
              <a:gdLst>
                <a:gd name="T0" fmla="*/ 141 w 141"/>
                <a:gd name="T1" fmla="*/ 252 h 316"/>
                <a:gd name="T2" fmla="*/ 141 w 141"/>
                <a:gd name="T3" fmla="*/ 252 h 316"/>
                <a:gd name="T4" fmla="*/ 139 w 141"/>
                <a:gd name="T5" fmla="*/ 242 h 316"/>
                <a:gd name="T6" fmla="*/ 137 w 141"/>
                <a:gd name="T7" fmla="*/ 232 h 316"/>
                <a:gd name="T8" fmla="*/ 133 w 141"/>
                <a:gd name="T9" fmla="*/ 223 h 316"/>
                <a:gd name="T10" fmla="*/ 128 w 141"/>
                <a:gd name="T11" fmla="*/ 215 h 316"/>
                <a:gd name="T12" fmla="*/ 121 w 141"/>
                <a:gd name="T13" fmla="*/ 208 h 316"/>
                <a:gd name="T14" fmla="*/ 114 w 141"/>
                <a:gd name="T15" fmla="*/ 201 h 316"/>
                <a:gd name="T16" fmla="*/ 105 w 141"/>
                <a:gd name="T17" fmla="*/ 196 h 316"/>
                <a:gd name="T18" fmla="*/ 95 w 141"/>
                <a:gd name="T19" fmla="*/ 192 h 316"/>
                <a:gd name="T20" fmla="*/ 95 w 141"/>
                <a:gd name="T21" fmla="*/ 1 h 316"/>
                <a:gd name="T22" fmla="*/ 95 w 141"/>
                <a:gd name="T23" fmla="*/ 1 h 316"/>
                <a:gd name="T24" fmla="*/ 84 w 141"/>
                <a:gd name="T25" fmla="*/ 4 h 316"/>
                <a:gd name="T26" fmla="*/ 84 w 141"/>
                <a:gd name="T27" fmla="*/ 189 h 316"/>
                <a:gd name="T28" fmla="*/ 84 w 141"/>
                <a:gd name="T29" fmla="*/ 189 h 316"/>
                <a:gd name="T30" fmla="*/ 77 w 141"/>
                <a:gd name="T31" fmla="*/ 188 h 316"/>
                <a:gd name="T32" fmla="*/ 69 w 141"/>
                <a:gd name="T33" fmla="*/ 188 h 316"/>
                <a:gd name="T34" fmla="*/ 69 w 141"/>
                <a:gd name="T35" fmla="*/ 188 h 316"/>
                <a:gd name="T36" fmla="*/ 58 w 141"/>
                <a:gd name="T37" fmla="*/ 189 h 316"/>
                <a:gd name="T38" fmla="*/ 69 w 141"/>
                <a:gd name="T39" fmla="*/ 6 h 316"/>
                <a:gd name="T40" fmla="*/ 69 w 141"/>
                <a:gd name="T41" fmla="*/ 6 h 316"/>
                <a:gd name="T42" fmla="*/ 62 w 141"/>
                <a:gd name="T43" fmla="*/ 6 h 316"/>
                <a:gd name="T44" fmla="*/ 54 w 141"/>
                <a:gd name="T45" fmla="*/ 5 h 316"/>
                <a:gd name="T46" fmla="*/ 38 w 141"/>
                <a:gd name="T47" fmla="*/ 0 h 316"/>
                <a:gd name="T48" fmla="*/ 24 w 141"/>
                <a:gd name="T49" fmla="*/ 203 h 316"/>
                <a:gd name="T50" fmla="*/ 24 w 141"/>
                <a:gd name="T51" fmla="*/ 203 h 316"/>
                <a:gd name="T52" fmla="*/ 19 w 141"/>
                <a:gd name="T53" fmla="*/ 208 h 316"/>
                <a:gd name="T54" fmla="*/ 14 w 141"/>
                <a:gd name="T55" fmla="*/ 212 h 316"/>
                <a:gd name="T56" fmla="*/ 9 w 141"/>
                <a:gd name="T57" fmla="*/ 217 h 316"/>
                <a:gd name="T58" fmla="*/ 6 w 141"/>
                <a:gd name="T59" fmla="*/ 223 h 316"/>
                <a:gd name="T60" fmla="*/ 3 w 141"/>
                <a:gd name="T61" fmla="*/ 231 h 316"/>
                <a:gd name="T62" fmla="*/ 1 w 141"/>
                <a:gd name="T63" fmla="*/ 237 h 316"/>
                <a:gd name="T64" fmla="*/ 0 w 141"/>
                <a:gd name="T65" fmla="*/ 244 h 316"/>
                <a:gd name="T66" fmla="*/ 0 w 141"/>
                <a:gd name="T67" fmla="*/ 252 h 316"/>
                <a:gd name="T68" fmla="*/ 0 w 141"/>
                <a:gd name="T69" fmla="*/ 252 h 316"/>
                <a:gd name="T70" fmla="*/ 1 w 141"/>
                <a:gd name="T71" fmla="*/ 264 h 316"/>
                <a:gd name="T72" fmla="*/ 4 w 141"/>
                <a:gd name="T73" fmla="*/ 276 h 316"/>
                <a:gd name="T74" fmla="*/ 12 w 141"/>
                <a:gd name="T75" fmla="*/ 287 h 316"/>
                <a:gd name="T76" fmla="*/ 20 w 141"/>
                <a:gd name="T77" fmla="*/ 297 h 316"/>
                <a:gd name="T78" fmla="*/ 30 w 141"/>
                <a:gd name="T79" fmla="*/ 304 h 316"/>
                <a:gd name="T80" fmla="*/ 42 w 141"/>
                <a:gd name="T81" fmla="*/ 311 h 316"/>
                <a:gd name="T82" fmla="*/ 56 w 141"/>
                <a:gd name="T83" fmla="*/ 314 h 316"/>
                <a:gd name="T84" fmla="*/ 69 w 141"/>
                <a:gd name="T85" fmla="*/ 316 h 316"/>
                <a:gd name="T86" fmla="*/ 69 w 141"/>
                <a:gd name="T87" fmla="*/ 316 h 316"/>
                <a:gd name="T88" fmla="*/ 84 w 141"/>
                <a:gd name="T89" fmla="*/ 314 h 316"/>
                <a:gd name="T90" fmla="*/ 98 w 141"/>
                <a:gd name="T91" fmla="*/ 311 h 316"/>
                <a:gd name="T92" fmla="*/ 110 w 141"/>
                <a:gd name="T93" fmla="*/ 304 h 316"/>
                <a:gd name="T94" fmla="*/ 120 w 141"/>
                <a:gd name="T95" fmla="*/ 297 h 316"/>
                <a:gd name="T96" fmla="*/ 128 w 141"/>
                <a:gd name="T97" fmla="*/ 287 h 316"/>
                <a:gd name="T98" fmla="*/ 136 w 141"/>
                <a:gd name="T99" fmla="*/ 276 h 316"/>
                <a:gd name="T100" fmla="*/ 139 w 141"/>
                <a:gd name="T101" fmla="*/ 264 h 316"/>
                <a:gd name="T102" fmla="*/ 141 w 141"/>
                <a:gd name="T103" fmla="*/ 252 h 316"/>
                <a:gd name="T104" fmla="*/ 141 w 141"/>
                <a:gd name="T105" fmla="*/ 25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316">
                  <a:moveTo>
                    <a:pt x="141" y="252"/>
                  </a:moveTo>
                  <a:lnTo>
                    <a:pt x="141" y="252"/>
                  </a:lnTo>
                  <a:lnTo>
                    <a:pt x="139" y="242"/>
                  </a:lnTo>
                  <a:lnTo>
                    <a:pt x="137" y="232"/>
                  </a:lnTo>
                  <a:lnTo>
                    <a:pt x="133" y="223"/>
                  </a:lnTo>
                  <a:lnTo>
                    <a:pt x="128" y="215"/>
                  </a:lnTo>
                  <a:lnTo>
                    <a:pt x="121" y="208"/>
                  </a:lnTo>
                  <a:lnTo>
                    <a:pt x="114" y="201"/>
                  </a:lnTo>
                  <a:lnTo>
                    <a:pt x="105" y="196"/>
                  </a:lnTo>
                  <a:lnTo>
                    <a:pt x="95" y="192"/>
                  </a:lnTo>
                  <a:lnTo>
                    <a:pt x="95" y="1"/>
                  </a:lnTo>
                  <a:lnTo>
                    <a:pt x="95" y="1"/>
                  </a:lnTo>
                  <a:lnTo>
                    <a:pt x="84" y="4"/>
                  </a:lnTo>
                  <a:lnTo>
                    <a:pt x="84" y="189"/>
                  </a:lnTo>
                  <a:lnTo>
                    <a:pt x="84" y="189"/>
                  </a:lnTo>
                  <a:lnTo>
                    <a:pt x="77" y="188"/>
                  </a:lnTo>
                  <a:lnTo>
                    <a:pt x="69" y="188"/>
                  </a:lnTo>
                  <a:lnTo>
                    <a:pt x="69" y="188"/>
                  </a:lnTo>
                  <a:lnTo>
                    <a:pt x="58" y="189"/>
                  </a:lnTo>
                  <a:lnTo>
                    <a:pt x="69" y="6"/>
                  </a:lnTo>
                  <a:lnTo>
                    <a:pt x="69" y="6"/>
                  </a:lnTo>
                  <a:lnTo>
                    <a:pt x="62" y="6"/>
                  </a:lnTo>
                  <a:lnTo>
                    <a:pt x="54" y="5"/>
                  </a:lnTo>
                  <a:lnTo>
                    <a:pt x="38" y="0"/>
                  </a:lnTo>
                  <a:lnTo>
                    <a:pt x="24" y="203"/>
                  </a:lnTo>
                  <a:lnTo>
                    <a:pt x="24" y="203"/>
                  </a:lnTo>
                  <a:lnTo>
                    <a:pt x="19" y="208"/>
                  </a:lnTo>
                  <a:lnTo>
                    <a:pt x="14" y="212"/>
                  </a:lnTo>
                  <a:lnTo>
                    <a:pt x="9" y="217"/>
                  </a:lnTo>
                  <a:lnTo>
                    <a:pt x="6" y="223"/>
                  </a:lnTo>
                  <a:lnTo>
                    <a:pt x="3" y="231"/>
                  </a:lnTo>
                  <a:lnTo>
                    <a:pt x="1" y="237"/>
                  </a:lnTo>
                  <a:lnTo>
                    <a:pt x="0" y="244"/>
                  </a:lnTo>
                  <a:lnTo>
                    <a:pt x="0" y="252"/>
                  </a:lnTo>
                  <a:lnTo>
                    <a:pt x="0" y="252"/>
                  </a:lnTo>
                  <a:lnTo>
                    <a:pt x="1" y="264"/>
                  </a:lnTo>
                  <a:lnTo>
                    <a:pt x="4" y="276"/>
                  </a:lnTo>
                  <a:lnTo>
                    <a:pt x="12" y="287"/>
                  </a:lnTo>
                  <a:lnTo>
                    <a:pt x="20" y="297"/>
                  </a:lnTo>
                  <a:lnTo>
                    <a:pt x="30" y="304"/>
                  </a:lnTo>
                  <a:lnTo>
                    <a:pt x="42" y="311"/>
                  </a:lnTo>
                  <a:lnTo>
                    <a:pt x="56" y="314"/>
                  </a:lnTo>
                  <a:lnTo>
                    <a:pt x="69" y="316"/>
                  </a:lnTo>
                  <a:lnTo>
                    <a:pt x="69" y="316"/>
                  </a:lnTo>
                  <a:lnTo>
                    <a:pt x="84" y="314"/>
                  </a:lnTo>
                  <a:lnTo>
                    <a:pt x="98" y="311"/>
                  </a:lnTo>
                  <a:lnTo>
                    <a:pt x="110" y="304"/>
                  </a:lnTo>
                  <a:lnTo>
                    <a:pt x="120" y="297"/>
                  </a:lnTo>
                  <a:lnTo>
                    <a:pt x="128" y="287"/>
                  </a:lnTo>
                  <a:lnTo>
                    <a:pt x="136" y="276"/>
                  </a:lnTo>
                  <a:lnTo>
                    <a:pt x="139" y="264"/>
                  </a:lnTo>
                  <a:lnTo>
                    <a:pt x="141" y="252"/>
                  </a:lnTo>
                  <a:lnTo>
                    <a:pt x="141" y="25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8" name="Freeform 322"/>
            <p:cNvSpPr>
              <a:spLocks/>
            </p:cNvSpPr>
            <p:nvPr/>
          </p:nvSpPr>
          <p:spPr bwMode="auto">
            <a:xfrm>
              <a:off x="6245225" y="2200276"/>
              <a:ext cx="144463" cy="71438"/>
            </a:xfrm>
            <a:custGeom>
              <a:avLst/>
              <a:gdLst>
                <a:gd name="T0" fmla="*/ 11 w 91"/>
                <a:gd name="T1" fmla="*/ 28 h 45"/>
                <a:gd name="T2" fmla="*/ 11 w 91"/>
                <a:gd name="T3" fmla="*/ 28 h 45"/>
                <a:gd name="T4" fmla="*/ 9 w 91"/>
                <a:gd name="T5" fmla="*/ 28 h 45"/>
                <a:gd name="T6" fmla="*/ 9 w 91"/>
                <a:gd name="T7" fmla="*/ 28 h 45"/>
                <a:gd name="T8" fmla="*/ 5 w 91"/>
                <a:gd name="T9" fmla="*/ 28 h 45"/>
                <a:gd name="T10" fmla="*/ 3 w 91"/>
                <a:gd name="T11" fmla="*/ 31 h 45"/>
                <a:gd name="T12" fmla="*/ 0 w 91"/>
                <a:gd name="T13" fmla="*/ 33 h 45"/>
                <a:gd name="T14" fmla="*/ 0 w 91"/>
                <a:gd name="T15" fmla="*/ 37 h 45"/>
                <a:gd name="T16" fmla="*/ 0 w 91"/>
                <a:gd name="T17" fmla="*/ 37 h 45"/>
                <a:gd name="T18" fmla="*/ 0 w 91"/>
                <a:gd name="T19" fmla="*/ 39 h 45"/>
                <a:gd name="T20" fmla="*/ 3 w 91"/>
                <a:gd name="T21" fmla="*/ 43 h 45"/>
                <a:gd name="T22" fmla="*/ 5 w 91"/>
                <a:gd name="T23" fmla="*/ 44 h 45"/>
                <a:gd name="T24" fmla="*/ 9 w 91"/>
                <a:gd name="T25" fmla="*/ 45 h 45"/>
                <a:gd name="T26" fmla="*/ 9 w 91"/>
                <a:gd name="T27" fmla="*/ 45 h 45"/>
                <a:gd name="T28" fmla="*/ 12 w 91"/>
                <a:gd name="T29" fmla="*/ 44 h 45"/>
                <a:gd name="T30" fmla="*/ 15 w 91"/>
                <a:gd name="T31" fmla="*/ 43 h 45"/>
                <a:gd name="T32" fmla="*/ 16 w 91"/>
                <a:gd name="T33" fmla="*/ 39 h 45"/>
                <a:gd name="T34" fmla="*/ 17 w 91"/>
                <a:gd name="T35" fmla="*/ 37 h 45"/>
                <a:gd name="T36" fmla="*/ 17 w 91"/>
                <a:gd name="T37" fmla="*/ 37 h 45"/>
                <a:gd name="T38" fmla="*/ 17 w 91"/>
                <a:gd name="T39" fmla="*/ 34 h 45"/>
                <a:gd name="T40" fmla="*/ 43 w 91"/>
                <a:gd name="T41" fmla="*/ 9 h 45"/>
                <a:gd name="T42" fmla="*/ 91 w 91"/>
                <a:gd name="T43" fmla="*/ 9 h 45"/>
                <a:gd name="T44" fmla="*/ 91 w 91"/>
                <a:gd name="T45" fmla="*/ 0 h 45"/>
                <a:gd name="T46" fmla="*/ 39 w 91"/>
                <a:gd name="T47" fmla="*/ 0 h 45"/>
                <a:gd name="T48" fmla="*/ 11 w 91"/>
                <a:gd name="T49"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45">
                  <a:moveTo>
                    <a:pt x="11" y="28"/>
                  </a:moveTo>
                  <a:lnTo>
                    <a:pt x="11" y="28"/>
                  </a:lnTo>
                  <a:lnTo>
                    <a:pt x="9" y="28"/>
                  </a:lnTo>
                  <a:lnTo>
                    <a:pt x="9" y="28"/>
                  </a:lnTo>
                  <a:lnTo>
                    <a:pt x="5" y="28"/>
                  </a:lnTo>
                  <a:lnTo>
                    <a:pt x="3" y="31"/>
                  </a:lnTo>
                  <a:lnTo>
                    <a:pt x="0" y="33"/>
                  </a:lnTo>
                  <a:lnTo>
                    <a:pt x="0" y="37"/>
                  </a:lnTo>
                  <a:lnTo>
                    <a:pt x="0" y="37"/>
                  </a:lnTo>
                  <a:lnTo>
                    <a:pt x="0" y="39"/>
                  </a:lnTo>
                  <a:lnTo>
                    <a:pt x="3" y="43"/>
                  </a:lnTo>
                  <a:lnTo>
                    <a:pt x="5" y="44"/>
                  </a:lnTo>
                  <a:lnTo>
                    <a:pt x="9" y="45"/>
                  </a:lnTo>
                  <a:lnTo>
                    <a:pt x="9" y="45"/>
                  </a:lnTo>
                  <a:lnTo>
                    <a:pt x="12" y="44"/>
                  </a:lnTo>
                  <a:lnTo>
                    <a:pt x="15" y="43"/>
                  </a:lnTo>
                  <a:lnTo>
                    <a:pt x="16" y="39"/>
                  </a:lnTo>
                  <a:lnTo>
                    <a:pt x="17" y="37"/>
                  </a:lnTo>
                  <a:lnTo>
                    <a:pt x="17" y="37"/>
                  </a:lnTo>
                  <a:lnTo>
                    <a:pt x="17" y="34"/>
                  </a:lnTo>
                  <a:lnTo>
                    <a:pt x="43" y="9"/>
                  </a:lnTo>
                  <a:lnTo>
                    <a:pt x="91" y="9"/>
                  </a:lnTo>
                  <a:lnTo>
                    <a:pt x="91" y="0"/>
                  </a:lnTo>
                  <a:lnTo>
                    <a:pt x="39" y="0"/>
                  </a:lnTo>
                  <a:lnTo>
                    <a:pt x="11" y="28"/>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39" name="Freeform 323"/>
            <p:cNvSpPr>
              <a:spLocks/>
            </p:cNvSpPr>
            <p:nvPr/>
          </p:nvSpPr>
          <p:spPr bwMode="auto">
            <a:xfrm>
              <a:off x="6219825" y="2330451"/>
              <a:ext cx="76200" cy="77788"/>
            </a:xfrm>
            <a:custGeom>
              <a:avLst/>
              <a:gdLst>
                <a:gd name="T0" fmla="*/ 6 w 48"/>
                <a:gd name="T1" fmla="*/ 32 h 49"/>
                <a:gd name="T2" fmla="*/ 6 w 48"/>
                <a:gd name="T3" fmla="*/ 32 h 49"/>
                <a:gd name="T4" fmla="*/ 8 w 48"/>
                <a:gd name="T5" fmla="*/ 27 h 49"/>
                <a:gd name="T6" fmla="*/ 10 w 48"/>
                <a:gd name="T7" fmla="*/ 22 h 49"/>
                <a:gd name="T8" fmla="*/ 15 w 48"/>
                <a:gd name="T9" fmla="*/ 19 h 49"/>
                <a:gd name="T10" fmla="*/ 21 w 48"/>
                <a:gd name="T11" fmla="*/ 17 h 49"/>
                <a:gd name="T12" fmla="*/ 21 w 48"/>
                <a:gd name="T13" fmla="*/ 17 h 49"/>
                <a:gd name="T14" fmla="*/ 26 w 48"/>
                <a:gd name="T15" fmla="*/ 19 h 49"/>
                <a:gd name="T16" fmla="*/ 31 w 48"/>
                <a:gd name="T17" fmla="*/ 21 h 49"/>
                <a:gd name="T18" fmla="*/ 33 w 48"/>
                <a:gd name="T19" fmla="*/ 26 h 49"/>
                <a:gd name="T20" fmla="*/ 36 w 48"/>
                <a:gd name="T21" fmla="*/ 31 h 49"/>
                <a:gd name="T22" fmla="*/ 36 w 48"/>
                <a:gd name="T23" fmla="*/ 31 h 49"/>
                <a:gd name="T24" fmla="*/ 41 w 48"/>
                <a:gd name="T25" fmla="*/ 23 h 49"/>
                <a:gd name="T26" fmla="*/ 44 w 48"/>
                <a:gd name="T27" fmla="*/ 16 h 49"/>
                <a:gd name="T28" fmla="*/ 47 w 48"/>
                <a:gd name="T29" fmla="*/ 9 h 49"/>
                <a:gd name="T30" fmla="*/ 48 w 48"/>
                <a:gd name="T31" fmla="*/ 0 h 49"/>
                <a:gd name="T32" fmla="*/ 0 w 48"/>
                <a:gd name="T33" fmla="*/ 0 h 49"/>
                <a:gd name="T34" fmla="*/ 0 w 48"/>
                <a:gd name="T35" fmla="*/ 49 h 49"/>
                <a:gd name="T36" fmla="*/ 0 w 48"/>
                <a:gd name="T37" fmla="*/ 49 h 49"/>
                <a:gd name="T38" fmla="*/ 8 w 48"/>
                <a:gd name="T39" fmla="*/ 48 h 49"/>
                <a:gd name="T40" fmla="*/ 14 w 48"/>
                <a:gd name="T41" fmla="*/ 46 h 49"/>
                <a:gd name="T42" fmla="*/ 14 w 48"/>
                <a:gd name="T43" fmla="*/ 46 h 49"/>
                <a:gd name="T44" fmla="*/ 11 w 48"/>
                <a:gd name="T45" fmla="*/ 43 h 49"/>
                <a:gd name="T46" fmla="*/ 9 w 48"/>
                <a:gd name="T47" fmla="*/ 41 h 49"/>
                <a:gd name="T48" fmla="*/ 6 w 48"/>
                <a:gd name="T49" fmla="*/ 37 h 49"/>
                <a:gd name="T50" fmla="*/ 6 w 48"/>
                <a:gd name="T51" fmla="*/ 32 h 49"/>
                <a:gd name="T52" fmla="*/ 6 w 48"/>
                <a:gd name="T53"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9">
                  <a:moveTo>
                    <a:pt x="6" y="32"/>
                  </a:moveTo>
                  <a:lnTo>
                    <a:pt x="6" y="32"/>
                  </a:lnTo>
                  <a:lnTo>
                    <a:pt x="8" y="27"/>
                  </a:lnTo>
                  <a:lnTo>
                    <a:pt x="10" y="22"/>
                  </a:lnTo>
                  <a:lnTo>
                    <a:pt x="15" y="19"/>
                  </a:lnTo>
                  <a:lnTo>
                    <a:pt x="21" y="17"/>
                  </a:lnTo>
                  <a:lnTo>
                    <a:pt x="21" y="17"/>
                  </a:lnTo>
                  <a:lnTo>
                    <a:pt x="26" y="19"/>
                  </a:lnTo>
                  <a:lnTo>
                    <a:pt x="31" y="21"/>
                  </a:lnTo>
                  <a:lnTo>
                    <a:pt x="33" y="26"/>
                  </a:lnTo>
                  <a:lnTo>
                    <a:pt x="36" y="31"/>
                  </a:lnTo>
                  <a:lnTo>
                    <a:pt x="36" y="31"/>
                  </a:lnTo>
                  <a:lnTo>
                    <a:pt x="41" y="23"/>
                  </a:lnTo>
                  <a:lnTo>
                    <a:pt x="44" y="16"/>
                  </a:lnTo>
                  <a:lnTo>
                    <a:pt x="47" y="9"/>
                  </a:lnTo>
                  <a:lnTo>
                    <a:pt x="48" y="0"/>
                  </a:lnTo>
                  <a:lnTo>
                    <a:pt x="0" y="0"/>
                  </a:lnTo>
                  <a:lnTo>
                    <a:pt x="0" y="49"/>
                  </a:lnTo>
                  <a:lnTo>
                    <a:pt x="0" y="49"/>
                  </a:lnTo>
                  <a:lnTo>
                    <a:pt x="8" y="48"/>
                  </a:lnTo>
                  <a:lnTo>
                    <a:pt x="14" y="46"/>
                  </a:lnTo>
                  <a:lnTo>
                    <a:pt x="14" y="46"/>
                  </a:lnTo>
                  <a:lnTo>
                    <a:pt x="11" y="43"/>
                  </a:lnTo>
                  <a:lnTo>
                    <a:pt x="9" y="41"/>
                  </a:lnTo>
                  <a:lnTo>
                    <a:pt x="6" y="37"/>
                  </a:lnTo>
                  <a:lnTo>
                    <a:pt x="6" y="32"/>
                  </a:lnTo>
                  <a:lnTo>
                    <a:pt x="6" y="3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0" name="Freeform 324"/>
            <p:cNvSpPr>
              <a:spLocks/>
            </p:cNvSpPr>
            <p:nvPr/>
          </p:nvSpPr>
          <p:spPr bwMode="auto">
            <a:xfrm>
              <a:off x="6238875" y="2366963"/>
              <a:ext cx="114300" cy="50800"/>
            </a:xfrm>
            <a:custGeom>
              <a:avLst/>
              <a:gdLst>
                <a:gd name="T0" fmla="*/ 18 w 72"/>
                <a:gd name="T1" fmla="*/ 12 h 32"/>
                <a:gd name="T2" fmla="*/ 18 w 72"/>
                <a:gd name="T3" fmla="*/ 12 h 32"/>
                <a:gd name="T4" fmla="*/ 18 w 72"/>
                <a:gd name="T5" fmla="*/ 9 h 32"/>
                <a:gd name="T6" fmla="*/ 18 w 72"/>
                <a:gd name="T7" fmla="*/ 9 h 32"/>
                <a:gd name="T8" fmla="*/ 16 w 72"/>
                <a:gd name="T9" fmla="*/ 5 h 32"/>
                <a:gd name="T10" fmla="*/ 15 w 72"/>
                <a:gd name="T11" fmla="*/ 3 h 32"/>
                <a:gd name="T12" fmla="*/ 11 w 72"/>
                <a:gd name="T13" fmla="*/ 2 h 32"/>
                <a:gd name="T14" fmla="*/ 9 w 72"/>
                <a:gd name="T15" fmla="*/ 0 h 32"/>
                <a:gd name="T16" fmla="*/ 9 w 72"/>
                <a:gd name="T17" fmla="*/ 0 h 32"/>
                <a:gd name="T18" fmla="*/ 5 w 72"/>
                <a:gd name="T19" fmla="*/ 2 h 32"/>
                <a:gd name="T20" fmla="*/ 3 w 72"/>
                <a:gd name="T21" fmla="*/ 3 h 32"/>
                <a:gd name="T22" fmla="*/ 0 w 72"/>
                <a:gd name="T23" fmla="*/ 5 h 32"/>
                <a:gd name="T24" fmla="*/ 0 w 72"/>
                <a:gd name="T25" fmla="*/ 9 h 32"/>
                <a:gd name="T26" fmla="*/ 0 w 72"/>
                <a:gd name="T27" fmla="*/ 9 h 32"/>
                <a:gd name="T28" fmla="*/ 0 w 72"/>
                <a:gd name="T29" fmla="*/ 13 h 32"/>
                <a:gd name="T30" fmla="*/ 3 w 72"/>
                <a:gd name="T31" fmla="*/ 15 h 32"/>
                <a:gd name="T32" fmla="*/ 5 w 72"/>
                <a:gd name="T33" fmla="*/ 18 h 32"/>
                <a:gd name="T34" fmla="*/ 9 w 72"/>
                <a:gd name="T35" fmla="*/ 18 h 32"/>
                <a:gd name="T36" fmla="*/ 9 w 72"/>
                <a:gd name="T37" fmla="*/ 18 h 32"/>
                <a:gd name="T38" fmla="*/ 11 w 72"/>
                <a:gd name="T39" fmla="*/ 18 h 32"/>
                <a:gd name="T40" fmla="*/ 26 w 72"/>
                <a:gd name="T41" fmla="*/ 32 h 32"/>
                <a:gd name="T42" fmla="*/ 72 w 72"/>
                <a:gd name="T43" fmla="*/ 32 h 32"/>
                <a:gd name="T44" fmla="*/ 72 w 72"/>
                <a:gd name="T45" fmla="*/ 24 h 32"/>
                <a:gd name="T46" fmla="*/ 30 w 72"/>
                <a:gd name="T47" fmla="*/ 24 h 32"/>
                <a:gd name="T48" fmla="*/ 18 w 72"/>
                <a:gd name="T4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32">
                  <a:moveTo>
                    <a:pt x="18" y="12"/>
                  </a:moveTo>
                  <a:lnTo>
                    <a:pt x="18" y="12"/>
                  </a:lnTo>
                  <a:lnTo>
                    <a:pt x="18" y="9"/>
                  </a:lnTo>
                  <a:lnTo>
                    <a:pt x="18" y="9"/>
                  </a:lnTo>
                  <a:lnTo>
                    <a:pt x="16" y="5"/>
                  </a:lnTo>
                  <a:lnTo>
                    <a:pt x="15" y="3"/>
                  </a:lnTo>
                  <a:lnTo>
                    <a:pt x="11" y="2"/>
                  </a:lnTo>
                  <a:lnTo>
                    <a:pt x="9" y="0"/>
                  </a:lnTo>
                  <a:lnTo>
                    <a:pt x="9" y="0"/>
                  </a:lnTo>
                  <a:lnTo>
                    <a:pt x="5" y="2"/>
                  </a:lnTo>
                  <a:lnTo>
                    <a:pt x="3" y="3"/>
                  </a:lnTo>
                  <a:lnTo>
                    <a:pt x="0" y="5"/>
                  </a:lnTo>
                  <a:lnTo>
                    <a:pt x="0" y="9"/>
                  </a:lnTo>
                  <a:lnTo>
                    <a:pt x="0" y="9"/>
                  </a:lnTo>
                  <a:lnTo>
                    <a:pt x="0" y="13"/>
                  </a:lnTo>
                  <a:lnTo>
                    <a:pt x="3" y="15"/>
                  </a:lnTo>
                  <a:lnTo>
                    <a:pt x="5" y="18"/>
                  </a:lnTo>
                  <a:lnTo>
                    <a:pt x="9" y="18"/>
                  </a:lnTo>
                  <a:lnTo>
                    <a:pt x="9" y="18"/>
                  </a:lnTo>
                  <a:lnTo>
                    <a:pt x="11" y="18"/>
                  </a:lnTo>
                  <a:lnTo>
                    <a:pt x="26" y="32"/>
                  </a:lnTo>
                  <a:lnTo>
                    <a:pt x="72" y="32"/>
                  </a:lnTo>
                  <a:lnTo>
                    <a:pt x="72" y="24"/>
                  </a:lnTo>
                  <a:lnTo>
                    <a:pt x="30" y="24"/>
                  </a:lnTo>
                  <a:lnTo>
                    <a:pt x="18" y="1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1" name="Freeform 325"/>
            <p:cNvSpPr>
              <a:spLocks/>
            </p:cNvSpPr>
            <p:nvPr/>
          </p:nvSpPr>
          <p:spPr bwMode="auto">
            <a:xfrm>
              <a:off x="6030913" y="2270126"/>
              <a:ext cx="147638" cy="76200"/>
            </a:xfrm>
            <a:custGeom>
              <a:avLst/>
              <a:gdLst>
                <a:gd name="T0" fmla="*/ 75 w 93"/>
                <a:gd name="T1" fmla="*/ 39 h 48"/>
                <a:gd name="T2" fmla="*/ 75 w 93"/>
                <a:gd name="T3" fmla="*/ 39 h 48"/>
                <a:gd name="T4" fmla="*/ 76 w 93"/>
                <a:gd name="T5" fmla="*/ 42 h 48"/>
                <a:gd name="T6" fmla="*/ 77 w 93"/>
                <a:gd name="T7" fmla="*/ 46 h 48"/>
                <a:gd name="T8" fmla="*/ 81 w 93"/>
                <a:gd name="T9" fmla="*/ 47 h 48"/>
                <a:gd name="T10" fmla="*/ 84 w 93"/>
                <a:gd name="T11" fmla="*/ 48 h 48"/>
                <a:gd name="T12" fmla="*/ 84 w 93"/>
                <a:gd name="T13" fmla="*/ 48 h 48"/>
                <a:gd name="T14" fmla="*/ 87 w 93"/>
                <a:gd name="T15" fmla="*/ 47 h 48"/>
                <a:gd name="T16" fmla="*/ 90 w 93"/>
                <a:gd name="T17" fmla="*/ 46 h 48"/>
                <a:gd name="T18" fmla="*/ 92 w 93"/>
                <a:gd name="T19" fmla="*/ 42 h 48"/>
                <a:gd name="T20" fmla="*/ 93 w 93"/>
                <a:gd name="T21" fmla="*/ 39 h 48"/>
                <a:gd name="T22" fmla="*/ 93 w 93"/>
                <a:gd name="T23" fmla="*/ 39 h 48"/>
                <a:gd name="T24" fmla="*/ 92 w 93"/>
                <a:gd name="T25" fmla="*/ 36 h 48"/>
                <a:gd name="T26" fmla="*/ 90 w 93"/>
                <a:gd name="T27" fmla="*/ 33 h 48"/>
                <a:gd name="T28" fmla="*/ 87 w 93"/>
                <a:gd name="T29" fmla="*/ 31 h 48"/>
                <a:gd name="T30" fmla="*/ 84 w 93"/>
                <a:gd name="T31" fmla="*/ 31 h 48"/>
                <a:gd name="T32" fmla="*/ 84 w 93"/>
                <a:gd name="T33" fmla="*/ 31 h 48"/>
                <a:gd name="T34" fmla="*/ 81 w 93"/>
                <a:gd name="T35" fmla="*/ 31 h 48"/>
                <a:gd name="T36" fmla="*/ 52 w 93"/>
                <a:gd name="T37" fmla="*/ 0 h 48"/>
                <a:gd name="T38" fmla="*/ 0 w 93"/>
                <a:gd name="T39" fmla="*/ 0 h 48"/>
                <a:gd name="T40" fmla="*/ 0 w 93"/>
                <a:gd name="T41" fmla="*/ 9 h 48"/>
                <a:gd name="T42" fmla="*/ 48 w 93"/>
                <a:gd name="T43" fmla="*/ 9 h 48"/>
                <a:gd name="T44" fmla="*/ 76 w 93"/>
                <a:gd name="T45" fmla="*/ 37 h 48"/>
                <a:gd name="T46" fmla="*/ 76 w 93"/>
                <a:gd name="T47" fmla="*/ 37 h 48"/>
                <a:gd name="T48" fmla="*/ 75 w 93"/>
                <a:gd name="T49" fmla="*/ 39 h 48"/>
                <a:gd name="T50" fmla="*/ 75 w 93"/>
                <a:gd name="T51"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 h="48">
                  <a:moveTo>
                    <a:pt x="75" y="39"/>
                  </a:moveTo>
                  <a:lnTo>
                    <a:pt x="75" y="39"/>
                  </a:lnTo>
                  <a:lnTo>
                    <a:pt x="76" y="42"/>
                  </a:lnTo>
                  <a:lnTo>
                    <a:pt x="77" y="46"/>
                  </a:lnTo>
                  <a:lnTo>
                    <a:pt x="81" y="47"/>
                  </a:lnTo>
                  <a:lnTo>
                    <a:pt x="84" y="48"/>
                  </a:lnTo>
                  <a:lnTo>
                    <a:pt x="84" y="48"/>
                  </a:lnTo>
                  <a:lnTo>
                    <a:pt x="87" y="47"/>
                  </a:lnTo>
                  <a:lnTo>
                    <a:pt x="90" y="46"/>
                  </a:lnTo>
                  <a:lnTo>
                    <a:pt x="92" y="42"/>
                  </a:lnTo>
                  <a:lnTo>
                    <a:pt x="93" y="39"/>
                  </a:lnTo>
                  <a:lnTo>
                    <a:pt x="93" y="39"/>
                  </a:lnTo>
                  <a:lnTo>
                    <a:pt x="92" y="36"/>
                  </a:lnTo>
                  <a:lnTo>
                    <a:pt x="90" y="33"/>
                  </a:lnTo>
                  <a:lnTo>
                    <a:pt x="87" y="31"/>
                  </a:lnTo>
                  <a:lnTo>
                    <a:pt x="84" y="31"/>
                  </a:lnTo>
                  <a:lnTo>
                    <a:pt x="84" y="31"/>
                  </a:lnTo>
                  <a:lnTo>
                    <a:pt x="81" y="31"/>
                  </a:lnTo>
                  <a:lnTo>
                    <a:pt x="52" y="0"/>
                  </a:lnTo>
                  <a:lnTo>
                    <a:pt x="0" y="0"/>
                  </a:lnTo>
                  <a:lnTo>
                    <a:pt x="0" y="9"/>
                  </a:lnTo>
                  <a:lnTo>
                    <a:pt x="48" y="9"/>
                  </a:lnTo>
                  <a:lnTo>
                    <a:pt x="76" y="37"/>
                  </a:lnTo>
                  <a:lnTo>
                    <a:pt x="76" y="37"/>
                  </a:lnTo>
                  <a:lnTo>
                    <a:pt x="75" y="39"/>
                  </a:lnTo>
                  <a:lnTo>
                    <a:pt x="75" y="3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2" name="Freeform 326"/>
            <p:cNvSpPr>
              <a:spLocks/>
            </p:cNvSpPr>
            <p:nvPr/>
          </p:nvSpPr>
          <p:spPr bwMode="auto">
            <a:xfrm>
              <a:off x="6122988" y="2312988"/>
              <a:ext cx="87313" cy="95250"/>
            </a:xfrm>
            <a:custGeom>
              <a:avLst/>
              <a:gdLst>
                <a:gd name="T0" fmla="*/ 10 w 55"/>
                <a:gd name="T1" fmla="*/ 10 h 60"/>
                <a:gd name="T2" fmla="*/ 0 w 55"/>
                <a:gd name="T3" fmla="*/ 0 h 60"/>
                <a:gd name="T4" fmla="*/ 0 w 55"/>
                <a:gd name="T5" fmla="*/ 0 h 60"/>
                <a:gd name="T6" fmla="*/ 0 w 55"/>
                <a:gd name="T7" fmla="*/ 5 h 60"/>
                <a:gd name="T8" fmla="*/ 0 w 55"/>
                <a:gd name="T9" fmla="*/ 5 h 60"/>
                <a:gd name="T10" fmla="*/ 1 w 55"/>
                <a:gd name="T11" fmla="*/ 16 h 60"/>
                <a:gd name="T12" fmla="*/ 5 w 55"/>
                <a:gd name="T13" fmla="*/ 27 h 60"/>
                <a:gd name="T14" fmla="*/ 10 w 55"/>
                <a:gd name="T15" fmla="*/ 36 h 60"/>
                <a:gd name="T16" fmla="*/ 16 w 55"/>
                <a:gd name="T17" fmla="*/ 44 h 60"/>
                <a:gd name="T18" fmla="*/ 24 w 55"/>
                <a:gd name="T19" fmla="*/ 50 h 60"/>
                <a:gd name="T20" fmla="*/ 33 w 55"/>
                <a:gd name="T21" fmla="*/ 55 h 60"/>
                <a:gd name="T22" fmla="*/ 44 w 55"/>
                <a:gd name="T23" fmla="*/ 59 h 60"/>
                <a:gd name="T24" fmla="*/ 55 w 55"/>
                <a:gd name="T25" fmla="*/ 60 h 60"/>
                <a:gd name="T26" fmla="*/ 55 w 55"/>
                <a:gd name="T27" fmla="*/ 50 h 60"/>
                <a:gd name="T28" fmla="*/ 55 w 55"/>
                <a:gd name="T29" fmla="*/ 50 h 60"/>
                <a:gd name="T30" fmla="*/ 46 w 55"/>
                <a:gd name="T31" fmla="*/ 50 h 60"/>
                <a:gd name="T32" fmla="*/ 38 w 55"/>
                <a:gd name="T33" fmla="*/ 48 h 60"/>
                <a:gd name="T34" fmla="*/ 30 w 55"/>
                <a:gd name="T35" fmla="*/ 44 h 60"/>
                <a:gd name="T36" fmla="*/ 24 w 55"/>
                <a:gd name="T37" fmla="*/ 39 h 60"/>
                <a:gd name="T38" fmla="*/ 18 w 55"/>
                <a:gd name="T39" fmla="*/ 33 h 60"/>
                <a:gd name="T40" fmla="*/ 15 w 55"/>
                <a:gd name="T41" fmla="*/ 26 h 60"/>
                <a:gd name="T42" fmla="*/ 11 w 55"/>
                <a:gd name="T43" fmla="*/ 19 h 60"/>
                <a:gd name="T44" fmla="*/ 10 w 55"/>
                <a:gd name="T45" fmla="*/ 10 h 60"/>
                <a:gd name="T46" fmla="*/ 10 w 55"/>
                <a:gd name="T4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60">
                  <a:moveTo>
                    <a:pt x="10" y="10"/>
                  </a:moveTo>
                  <a:lnTo>
                    <a:pt x="0" y="0"/>
                  </a:lnTo>
                  <a:lnTo>
                    <a:pt x="0" y="0"/>
                  </a:lnTo>
                  <a:lnTo>
                    <a:pt x="0" y="5"/>
                  </a:lnTo>
                  <a:lnTo>
                    <a:pt x="0" y="5"/>
                  </a:lnTo>
                  <a:lnTo>
                    <a:pt x="1" y="16"/>
                  </a:lnTo>
                  <a:lnTo>
                    <a:pt x="5" y="27"/>
                  </a:lnTo>
                  <a:lnTo>
                    <a:pt x="10" y="36"/>
                  </a:lnTo>
                  <a:lnTo>
                    <a:pt x="16" y="44"/>
                  </a:lnTo>
                  <a:lnTo>
                    <a:pt x="24" y="50"/>
                  </a:lnTo>
                  <a:lnTo>
                    <a:pt x="33" y="55"/>
                  </a:lnTo>
                  <a:lnTo>
                    <a:pt x="44" y="59"/>
                  </a:lnTo>
                  <a:lnTo>
                    <a:pt x="55" y="60"/>
                  </a:lnTo>
                  <a:lnTo>
                    <a:pt x="55" y="50"/>
                  </a:lnTo>
                  <a:lnTo>
                    <a:pt x="55" y="50"/>
                  </a:lnTo>
                  <a:lnTo>
                    <a:pt x="46" y="50"/>
                  </a:lnTo>
                  <a:lnTo>
                    <a:pt x="38" y="48"/>
                  </a:lnTo>
                  <a:lnTo>
                    <a:pt x="30" y="44"/>
                  </a:lnTo>
                  <a:lnTo>
                    <a:pt x="24" y="39"/>
                  </a:lnTo>
                  <a:lnTo>
                    <a:pt x="18" y="33"/>
                  </a:lnTo>
                  <a:lnTo>
                    <a:pt x="15" y="26"/>
                  </a:lnTo>
                  <a:lnTo>
                    <a:pt x="11" y="19"/>
                  </a:lnTo>
                  <a:lnTo>
                    <a:pt x="10" y="10"/>
                  </a:lnTo>
                  <a:lnTo>
                    <a:pt x="10" y="1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3" name="Freeform 327"/>
            <p:cNvSpPr>
              <a:spLocks/>
            </p:cNvSpPr>
            <p:nvPr/>
          </p:nvSpPr>
          <p:spPr bwMode="auto">
            <a:xfrm>
              <a:off x="6134100" y="2233613"/>
              <a:ext cx="109538" cy="55563"/>
            </a:xfrm>
            <a:custGeom>
              <a:avLst/>
              <a:gdLst>
                <a:gd name="T0" fmla="*/ 69 w 69"/>
                <a:gd name="T1" fmla="*/ 5 h 35"/>
                <a:gd name="T2" fmla="*/ 69 w 69"/>
                <a:gd name="T3" fmla="*/ 5 h 35"/>
                <a:gd name="T4" fmla="*/ 59 w 69"/>
                <a:gd name="T5" fmla="*/ 1 h 35"/>
                <a:gd name="T6" fmla="*/ 48 w 69"/>
                <a:gd name="T7" fmla="*/ 0 h 35"/>
                <a:gd name="T8" fmla="*/ 48 w 69"/>
                <a:gd name="T9" fmla="*/ 0 h 35"/>
                <a:gd name="T10" fmla="*/ 41 w 69"/>
                <a:gd name="T11" fmla="*/ 1 h 35"/>
                <a:gd name="T12" fmla="*/ 33 w 69"/>
                <a:gd name="T13" fmla="*/ 2 h 35"/>
                <a:gd name="T14" fmla="*/ 26 w 69"/>
                <a:gd name="T15" fmla="*/ 5 h 35"/>
                <a:gd name="T16" fmla="*/ 20 w 69"/>
                <a:gd name="T17" fmla="*/ 8 h 35"/>
                <a:gd name="T18" fmla="*/ 14 w 69"/>
                <a:gd name="T19" fmla="*/ 12 h 35"/>
                <a:gd name="T20" fmla="*/ 9 w 69"/>
                <a:gd name="T21" fmla="*/ 17 h 35"/>
                <a:gd name="T22" fmla="*/ 4 w 69"/>
                <a:gd name="T23" fmla="*/ 22 h 35"/>
                <a:gd name="T24" fmla="*/ 0 w 69"/>
                <a:gd name="T25" fmla="*/ 28 h 35"/>
                <a:gd name="T26" fmla="*/ 6 w 69"/>
                <a:gd name="T27" fmla="*/ 35 h 35"/>
                <a:gd name="T28" fmla="*/ 6 w 69"/>
                <a:gd name="T29" fmla="*/ 35 h 35"/>
                <a:gd name="T30" fmla="*/ 10 w 69"/>
                <a:gd name="T31" fmla="*/ 29 h 35"/>
                <a:gd name="T32" fmla="*/ 14 w 69"/>
                <a:gd name="T33" fmla="*/ 24 h 35"/>
                <a:gd name="T34" fmla="*/ 19 w 69"/>
                <a:gd name="T35" fmla="*/ 21 h 35"/>
                <a:gd name="T36" fmla="*/ 23 w 69"/>
                <a:gd name="T37" fmla="*/ 17 h 35"/>
                <a:gd name="T38" fmla="*/ 28 w 69"/>
                <a:gd name="T39" fmla="*/ 13 h 35"/>
                <a:gd name="T40" fmla="*/ 35 w 69"/>
                <a:gd name="T41" fmla="*/ 11 h 35"/>
                <a:gd name="T42" fmla="*/ 41 w 69"/>
                <a:gd name="T43" fmla="*/ 10 h 35"/>
                <a:gd name="T44" fmla="*/ 48 w 69"/>
                <a:gd name="T45" fmla="*/ 10 h 35"/>
                <a:gd name="T46" fmla="*/ 48 w 69"/>
                <a:gd name="T47" fmla="*/ 10 h 35"/>
                <a:gd name="T48" fmla="*/ 57 w 69"/>
                <a:gd name="T49" fmla="*/ 11 h 35"/>
                <a:gd name="T50" fmla="*/ 64 w 69"/>
                <a:gd name="T51" fmla="*/ 12 h 35"/>
                <a:gd name="T52" fmla="*/ 64 w 69"/>
                <a:gd name="T53" fmla="*/ 12 h 35"/>
                <a:gd name="T54" fmla="*/ 66 w 69"/>
                <a:gd name="T55" fmla="*/ 8 h 35"/>
                <a:gd name="T56" fmla="*/ 69 w 69"/>
                <a:gd name="T57" fmla="*/ 5 h 35"/>
                <a:gd name="T58" fmla="*/ 69 w 69"/>
                <a:gd name="T5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35">
                  <a:moveTo>
                    <a:pt x="69" y="5"/>
                  </a:moveTo>
                  <a:lnTo>
                    <a:pt x="69" y="5"/>
                  </a:lnTo>
                  <a:lnTo>
                    <a:pt x="59" y="1"/>
                  </a:lnTo>
                  <a:lnTo>
                    <a:pt x="48" y="0"/>
                  </a:lnTo>
                  <a:lnTo>
                    <a:pt x="48" y="0"/>
                  </a:lnTo>
                  <a:lnTo>
                    <a:pt x="41" y="1"/>
                  </a:lnTo>
                  <a:lnTo>
                    <a:pt x="33" y="2"/>
                  </a:lnTo>
                  <a:lnTo>
                    <a:pt x="26" y="5"/>
                  </a:lnTo>
                  <a:lnTo>
                    <a:pt x="20" y="8"/>
                  </a:lnTo>
                  <a:lnTo>
                    <a:pt x="14" y="12"/>
                  </a:lnTo>
                  <a:lnTo>
                    <a:pt x="9" y="17"/>
                  </a:lnTo>
                  <a:lnTo>
                    <a:pt x="4" y="22"/>
                  </a:lnTo>
                  <a:lnTo>
                    <a:pt x="0" y="28"/>
                  </a:lnTo>
                  <a:lnTo>
                    <a:pt x="6" y="35"/>
                  </a:lnTo>
                  <a:lnTo>
                    <a:pt x="6" y="35"/>
                  </a:lnTo>
                  <a:lnTo>
                    <a:pt x="10" y="29"/>
                  </a:lnTo>
                  <a:lnTo>
                    <a:pt x="14" y="24"/>
                  </a:lnTo>
                  <a:lnTo>
                    <a:pt x="19" y="21"/>
                  </a:lnTo>
                  <a:lnTo>
                    <a:pt x="23" y="17"/>
                  </a:lnTo>
                  <a:lnTo>
                    <a:pt x="28" y="13"/>
                  </a:lnTo>
                  <a:lnTo>
                    <a:pt x="35" y="11"/>
                  </a:lnTo>
                  <a:lnTo>
                    <a:pt x="41" y="10"/>
                  </a:lnTo>
                  <a:lnTo>
                    <a:pt x="48" y="10"/>
                  </a:lnTo>
                  <a:lnTo>
                    <a:pt x="48" y="10"/>
                  </a:lnTo>
                  <a:lnTo>
                    <a:pt x="57" y="11"/>
                  </a:lnTo>
                  <a:lnTo>
                    <a:pt x="64" y="12"/>
                  </a:lnTo>
                  <a:lnTo>
                    <a:pt x="64" y="12"/>
                  </a:lnTo>
                  <a:lnTo>
                    <a:pt x="66" y="8"/>
                  </a:lnTo>
                  <a:lnTo>
                    <a:pt x="69" y="5"/>
                  </a:lnTo>
                  <a:lnTo>
                    <a:pt x="69" y="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4" name="Freeform 328"/>
            <p:cNvSpPr>
              <a:spLocks/>
            </p:cNvSpPr>
            <p:nvPr/>
          </p:nvSpPr>
          <p:spPr bwMode="auto">
            <a:xfrm>
              <a:off x="6269038" y="2268538"/>
              <a:ext cx="28575" cy="52388"/>
            </a:xfrm>
            <a:custGeom>
              <a:avLst/>
              <a:gdLst>
                <a:gd name="T0" fmla="*/ 7 w 18"/>
                <a:gd name="T1" fmla="*/ 0 h 33"/>
                <a:gd name="T2" fmla="*/ 7 w 18"/>
                <a:gd name="T3" fmla="*/ 0 h 33"/>
                <a:gd name="T4" fmla="*/ 4 w 18"/>
                <a:gd name="T5" fmla="*/ 4 h 33"/>
                <a:gd name="T6" fmla="*/ 0 w 18"/>
                <a:gd name="T7" fmla="*/ 6 h 33"/>
                <a:gd name="T8" fmla="*/ 0 w 18"/>
                <a:gd name="T9" fmla="*/ 6 h 33"/>
                <a:gd name="T10" fmla="*/ 4 w 18"/>
                <a:gd name="T11" fmla="*/ 12 h 33"/>
                <a:gd name="T12" fmla="*/ 6 w 18"/>
                <a:gd name="T13" fmla="*/ 20 h 33"/>
                <a:gd name="T14" fmla="*/ 8 w 18"/>
                <a:gd name="T15" fmla="*/ 26 h 33"/>
                <a:gd name="T16" fmla="*/ 8 w 18"/>
                <a:gd name="T17" fmla="*/ 33 h 33"/>
                <a:gd name="T18" fmla="*/ 18 w 18"/>
                <a:gd name="T19" fmla="*/ 33 h 33"/>
                <a:gd name="T20" fmla="*/ 18 w 18"/>
                <a:gd name="T21" fmla="*/ 33 h 33"/>
                <a:gd name="T22" fmla="*/ 17 w 18"/>
                <a:gd name="T23" fmla="*/ 24 h 33"/>
                <a:gd name="T24" fmla="*/ 15 w 18"/>
                <a:gd name="T25" fmla="*/ 16 h 33"/>
                <a:gd name="T26" fmla="*/ 11 w 18"/>
                <a:gd name="T27" fmla="*/ 7 h 33"/>
                <a:gd name="T28" fmla="*/ 7 w 18"/>
                <a:gd name="T29" fmla="*/ 0 h 33"/>
                <a:gd name="T30" fmla="*/ 7 w 18"/>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3">
                  <a:moveTo>
                    <a:pt x="7" y="0"/>
                  </a:moveTo>
                  <a:lnTo>
                    <a:pt x="7" y="0"/>
                  </a:lnTo>
                  <a:lnTo>
                    <a:pt x="4" y="4"/>
                  </a:lnTo>
                  <a:lnTo>
                    <a:pt x="0" y="6"/>
                  </a:lnTo>
                  <a:lnTo>
                    <a:pt x="0" y="6"/>
                  </a:lnTo>
                  <a:lnTo>
                    <a:pt x="4" y="12"/>
                  </a:lnTo>
                  <a:lnTo>
                    <a:pt x="6" y="20"/>
                  </a:lnTo>
                  <a:lnTo>
                    <a:pt x="8" y="26"/>
                  </a:lnTo>
                  <a:lnTo>
                    <a:pt x="8" y="33"/>
                  </a:lnTo>
                  <a:lnTo>
                    <a:pt x="18" y="33"/>
                  </a:lnTo>
                  <a:lnTo>
                    <a:pt x="18" y="33"/>
                  </a:lnTo>
                  <a:lnTo>
                    <a:pt x="17" y="24"/>
                  </a:lnTo>
                  <a:lnTo>
                    <a:pt x="15" y="16"/>
                  </a:lnTo>
                  <a:lnTo>
                    <a:pt x="11" y="7"/>
                  </a:lnTo>
                  <a:lnTo>
                    <a:pt x="7" y="0"/>
                  </a:lnTo>
                  <a:lnTo>
                    <a:pt x="7"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5" name="Freeform 329"/>
            <p:cNvSpPr>
              <a:spLocks/>
            </p:cNvSpPr>
            <p:nvPr/>
          </p:nvSpPr>
          <p:spPr bwMode="auto">
            <a:xfrm>
              <a:off x="6088063" y="2752726"/>
              <a:ext cx="17463" cy="55563"/>
            </a:xfrm>
            <a:custGeom>
              <a:avLst/>
              <a:gdLst>
                <a:gd name="T0" fmla="*/ 0 w 11"/>
                <a:gd name="T1" fmla="*/ 5 h 35"/>
                <a:gd name="T2" fmla="*/ 0 w 11"/>
                <a:gd name="T3" fmla="*/ 29 h 35"/>
                <a:gd name="T4" fmla="*/ 0 w 11"/>
                <a:gd name="T5" fmla="*/ 29 h 35"/>
                <a:gd name="T6" fmla="*/ 1 w 11"/>
                <a:gd name="T7" fmla="*/ 31 h 35"/>
                <a:gd name="T8" fmla="*/ 2 w 11"/>
                <a:gd name="T9" fmla="*/ 32 h 35"/>
                <a:gd name="T10" fmla="*/ 2 w 11"/>
                <a:gd name="T11" fmla="*/ 32 h 35"/>
                <a:gd name="T12" fmla="*/ 3 w 11"/>
                <a:gd name="T13" fmla="*/ 34 h 35"/>
                <a:gd name="T14" fmla="*/ 6 w 11"/>
                <a:gd name="T15" fmla="*/ 35 h 35"/>
                <a:gd name="T16" fmla="*/ 6 w 11"/>
                <a:gd name="T17" fmla="*/ 35 h 35"/>
                <a:gd name="T18" fmla="*/ 8 w 11"/>
                <a:gd name="T19" fmla="*/ 34 h 35"/>
                <a:gd name="T20" fmla="*/ 10 w 11"/>
                <a:gd name="T21" fmla="*/ 32 h 35"/>
                <a:gd name="T22" fmla="*/ 11 w 11"/>
                <a:gd name="T23" fmla="*/ 31 h 35"/>
                <a:gd name="T24" fmla="*/ 11 w 11"/>
                <a:gd name="T25" fmla="*/ 29 h 35"/>
                <a:gd name="T26" fmla="*/ 11 w 11"/>
                <a:gd name="T27" fmla="*/ 5 h 35"/>
                <a:gd name="T28" fmla="*/ 11 w 11"/>
                <a:gd name="T29" fmla="*/ 5 h 35"/>
                <a:gd name="T30" fmla="*/ 11 w 11"/>
                <a:gd name="T31" fmla="*/ 3 h 35"/>
                <a:gd name="T32" fmla="*/ 10 w 11"/>
                <a:gd name="T33" fmla="*/ 2 h 35"/>
                <a:gd name="T34" fmla="*/ 10 w 11"/>
                <a:gd name="T35" fmla="*/ 2 h 35"/>
                <a:gd name="T36" fmla="*/ 8 w 11"/>
                <a:gd name="T37" fmla="*/ 0 h 35"/>
                <a:gd name="T38" fmla="*/ 6 w 11"/>
                <a:gd name="T39" fmla="*/ 0 h 35"/>
                <a:gd name="T40" fmla="*/ 6 w 11"/>
                <a:gd name="T41" fmla="*/ 0 h 35"/>
                <a:gd name="T42" fmla="*/ 3 w 11"/>
                <a:gd name="T43" fmla="*/ 0 h 35"/>
                <a:gd name="T44" fmla="*/ 2 w 11"/>
                <a:gd name="T45" fmla="*/ 2 h 35"/>
                <a:gd name="T46" fmla="*/ 1 w 11"/>
                <a:gd name="T47" fmla="*/ 3 h 35"/>
                <a:gd name="T48" fmla="*/ 0 w 11"/>
                <a:gd name="T49" fmla="*/ 5 h 35"/>
                <a:gd name="T50" fmla="*/ 0 w 11"/>
                <a:gd name="T5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5">
                  <a:moveTo>
                    <a:pt x="0" y="5"/>
                  </a:moveTo>
                  <a:lnTo>
                    <a:pt x="0" y="29"/>
                  </a:lnTo>
                  <a:lnTo>
                    <a:pt x="0" y="29"/>
                  </a:lnTo>
                  <a:lnTo>
                    <a:pt x="1" y="31"/>
                  </a:lnTo>
                  <a:lnTo>
                    <a:pt x="2" y="32"/>
                  </a:lnTo>
                  <a:lnTo>
                    <a:pt x="2" y="32"/>
                  </a:lnTo>
                  <a:lnTo>
                    <a:pt x="3" y="34"/>
                  </a:lnTo>
                  <a:lnTo>
                    <a:pt x="6" y="35"/>
                  </a:lnTo>
                  <a:lnTo>
                    <a:pt x="6" y="35"/>
                  </a:lnTo>
                  <a:lnTo>
                    <a:pt x="8" y="34"/>
                  </a:lnTo>
                  <a:lnTo>
                    <a:pt x="10" y="32"/>
                  </a:lnTo>
                  <a:lnTo>
                    <a:pt x="11" y="31"/>
                  </a:lnTo>
                  <a:lnTo>
                    <a:pt x="11" y="29"/>
                  </a:lnTo>
                  <a:lnTo>
                    <a:pt x="11" y="5"/>
                  </a:lnTo>
                  <a:lnTo>
                    <a:pt x="11" y="5"/>
                  </a:lnTo>
                  <a:lnTo>
                    <a:pt x="11" y="3"/>
                  </a:lnTo>
                  <a:lnTo>
                    <a:pt x="10" y="2"/>
                  </a:lnTo>
                  <a:lnTo>
                    <a:pt x="10" y="2"/>
                  </a:lnTo>
                  <a:lnTo>
                    <a:pt x="8" y="0"/>
                  </a:lnTo>
                  <a:lnTo>
                    <a:pt x="6" y="0"/>
                  </a:lnTo>
                  <a:lnTo>
                    <a:pt x="6" y="0"/>
                  </a:lnTo>
                  <a:lnTo>
                    <a:pt x="3" y="0"/>
                  </a:lnTo>
                  <a:lnTo>
                    <a:pt x="2" y="2"/>
                  </a:lnTo>
                  <a:lnTo>
                    <a:pt x="1" y="3"/>
                  </a:lnTo>
                  <a:lnTo>
                    <a:pt x="0" y="5"/>
                  </a:lnTo>
                  <a:lnTo>
                    <a:pt x="0" y="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6" name="Freeform 330"/>
            <p:cNvSpPr>
              <a:spLocks noEditPoints="1"/>
            </p:cNvSpPr>
            <p:nvPr/>
          </p:nvSpPr>
          <p:spPr bwMode="auto">
            <a:xfrm>
              <a:off x="6075363" y="2679701"/>
              <a:ext cx="39688" cy="58738"/>
            </a:xfrm>
            <a:custGeom>
              <a:avLst/>
              <a:gdLst>
                <a:gd name="T0" fmla="*/ 21 w 25"/>
                <a:gd name="T1" fmla="*/ 33 h 37"/>
                <a:gd name="T2" fmla="*/ 21 w 25"/>
                <a:gd name="T3" fmla="*/ 33 h 37"/>
                <a:gd name="T4" fmla="*/ 24 w 25"/>
                <a:gd name="T5" fmla="*/ 29 h 37"/>
                <a:gd name="T6" fmla="*/ 25 w 25"/>
                <a:gd name="T7" fmla="*/ 24 h 37"/>
                <a:gd name="T8" fmla="*/ 25 w 25"/>
                <a:gd name="T9" fmla="*/ 12 h 37"/>
                <a:gd name="T10" fmla="*/ 25 w 25"/>
                <a:gd name="T11" fmla="*/ 12 h 37"/>
                <a:gd name="T12" fmla="*/ 24 w 25"/>
                <a:gd name="T13" fmla="*/ 7 h 37"/>
                <a:gd name="T14" fmla="*/ 21 w 25"/>
                <a:gd name="T15" fmla="*/ 4 h 37"/>
                <a:gd name="T16" fmla="*/ 18 w 25"/>
                <a:gd name="T17" fmla="*/ 1 h 37"/>
                <a:gd name="T18" fmla="*/ 13 w 25"/>
                <a:gd name="T19" fmla="*/ 0 h 37"/>
                <a:gd name="T20" fmla="*/ 13 w 25"/>
                <a:gd name="T21" fmla="*/ 0 h 37"/>
                <a:gd name="T22" fmla="*/ 8 w 25"/>
                <a:gd name="T23" fmla="*/ 1 h 37"/>
                <a:gd name="T24" fmla="*/ 4 w 25"/>
                <a:gd name="T25" fmla="*/ 4 h 37"/>
                <a:gd name="T26" fmla="*/ 4 w 25"/>
                <a:gd name="T27" fmla="*/ 4 h 37"/>
                <a:gd name="T28" fmla="*/ 0 w 25"/>
                <a:gd name="T29" fmla="*/ 7 h 37"/>
                <a:gd name="T30" fmla="*/ 0 w 25"/>
                <a:gd name="T31" fmla="*/ 12 h 37"/>
                <a:gd name="T32" fmla="*/ 0 w 25"/>
                <a:gd name="T33" fmla="*/ 24 h 37"/>
                <a:gd name="T34" fmla="*/ 0 w 25"/>
                <a:gd name="T35" fmla="*/ 24 h 37"/>
                <a:gd name="T36" fmla="*/ 0 w 25"/>
                <a:gd name="T37" fmla="*/ 29 h 37"/>
                <a:gd name="T38" fmla="*/ 4 w 25"/>
                <a:gd name="T39" fmla="*/ 33 h 37"/>
                <a:gd name="T40" fmla="*/ 8 w 25"/>
                <a:gd name="T41" fmla="*/ 35 h 37"/>
                <a:gd name="T42" fmla="*/ 13 w 25"/>
                <a:gd name="T43" fmla="*/ 37 h 37"/>
                <a:gd name="T44" fmla="*/ 13 w 25"/>
                <a:gd name="T45" fmla="*/ 37 h 37"/>
                <a:gd name="T46" fmla="*/ 18 w 25"/>
                <a:gd name="T47" fmla="*/ 35 h 37"/>
                <a:gd name="T48" fmla="*/ 21 w 25"/>
                <a:gd name="T49" fmla="*/ 33 h 37"/>
                <a:gd name="T50" fmla="*/ 21 w 25"/>
                <a:gd name="T51" fmla="*/ 33 h 37"/>
                <a:gd name="T52" fmla="*/ 8 w 25"/>
                <a:gd name="T53" fmla="*/ 21 h 37"/>
                <a:gd name="T54" fmla="*/ 8 w 25"/>
                <a:gd name="T55" fmla="*/ 15 h 37"/>
                <a:gd name="T56" fmla="*/ 8 w 25"/>
                <a:gd name="T57" fmla="*/ 15 h 37"/>
                <a:gd name="T58" fmla="*/ 8 w 25"/>
                <a:gd name="T59" fmla="*/ 12 h 37"/>
                <a:gd name="T60" fmla="*/ 9 w 25"/>
                <a:gd name="T61" fmla="*/ 11 h 37"/>
                <a:gd name="T62" fmla="*/ 9 w 25"/>
                <a:gd name="T63" fmla="*/ 11 h 37"/>
                <a:gd name="T64" fmla="*/ 10 w 25"/>
                <a:gd name="T65" fmla="*/ 10 h 37"/>
                <a:gd name="T66" fmla="*/ 13 w 25"/>
                <a:gd name="T67" fmla="*/ 8 h 37"/>
                <a:gd name="T68" fmla="*/ 13 w 25"/>
                <a:gd name="T69" fmla="*/ 8 h 37"/>
                <a:gd name="T70" fmla="*/ 14 w 25"/>
                <a:gd name="T71" fmla="*/ 10 h 37"/>
                <a:gd name="T72" fmla="*/ 15 w 25"/>
                <a:gd name="T73" fmla="*/ 11 h 37"/>
                <a:gd name="T74" fmla="*/ 16 w 25"/>
                <a:gd name="T75" fmla="*/ 15 h 37"/>
                <a:gd name="T76" fmla="*/ 16 w 25"/>
                <a:gd name="T77" fmla="*/ 21 h 37"/>
                <a:gd name="T78" fmla="*/ 16 w 25"/>
                <a:gd name="T79" fmla="*/ 21 h 37"/>
                <a:gd name="T80" fmla="*/ 15 w 25"/>
                <a:gd name="T81" fmla="*/ 26 h 37"/>
                <a:gd name="T82" fmla="*/ 15 w 25"/>
                <a:gd name="T83" fmla="*/ 26 h 37"/>
                <a:gd name="T84" fmla="*/ 14 w 25"/>
                <a:gd name="T85" fmla="*/ 27 h 37"/>
                <a:gd name="T86" fmla="*/ 13 w 25"/>
                <a:gd name="T87" fmla="*/ 27 h 37"/>
                <a:gd name="T88" fmla="*/ 13 w 25"/>
                <a:gd name="T89" fmla="*/ 27 h 37"/>
                <a:gd name="T90" fmla="*/ 10 w 25"/>
                <a:gd name="T91" fmla="*/ 27 h 37"/>
                <a:gd name="T92" fmla="*/ 9 w 25"/>
                <a:gd name="T93" fmla="*/ 26 h 37"/>
                <a:gd name="T94" fmla="*/ 8 w 25"/>
                <a:gd name="T95" fmla="*/ 21 h 37"/>
                <a:gd name="T96" fmla="*/ 8 w 25"/>
                <a:gd name="T9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7">
                  <a:moveTo>
                    <a:pt x="21" y="33"/>
                  </a:moveTo>
                  <a:lnTo>
                    <a:pt x="21" y="33"/>
                  </a:lnTo>
                  <a:lnTo>
                    <a:pt x="24" y="29"/>
                  </a:lnTo>
                  <a:lnTo>
                    <a:pt x="25" y="24"/>
                  </a:lnTo>
                  <a:lnTo>
                    <a:pt x="25" y="12"/>
                  </a:lnTo>
                  <a:lnTo>
                    <a:pt x="25" y="12"/>
                  </a:lnTo>
                  <a:lnTo>
                    <a:pt x="24" y="7"/>
                  </a:lnTo>
                  <a:lnTo>
                    <a:pt x="21" y="4"/>
                  </a:lnTo>
                  <a:lnTo>
                    <a:pt x="18" y="1"/>
                  </a:lnTo>
                  <a:lnTo>
                    <a:pt x="13" y="0"/>
                  </a:lnTo>
                  <a:lnTo>
                    <a:pt x="13" y="0"/>
                  </a:lnTo>
                  <a:lnTo>
                    <a:pt x="8" y="1"/>
                  </a:lnTo>
                  <a:lnTo>
                    <a:pt x="4" y="4"/>
                  </a:lnTo>
                  <a:lnTo>
                    <a:pt x="4" y="4"/>
                  </a:lnTo>
                  <a:lnTo>
                    <a:pt x="0" y="7"/>
                  </a:lnTo>
                  <a:lnTo>
                    <a:pt x="0" y="12"/>
                  </a:lnTo>
                  <a:lnTo>
                    <a:pt x="0" y="24"/>
                  </a:lnTo>
                  <a:lnTo>
                    <a:pt x="0" y="24"/>
                  </a:lnTo>
                  <a:lnTo>
                    <a:pt x="0" y="29"/>
                  </a:lnTo>
                  <a:lnTo>
                    <a:pt x="4" y="33"/>
                  </a:lnTo>
                  <a:lnTo>
                    <a:pt x="8" y="35"/>
                  </a:lnTo>
                  <a:lnTo>
                    <a:pt x="13" y="37"/>
                  </a:lnTo>
                  <a:lnTo>
                    <a:pt x="13" y="37"/>
                  </a:lnTo>
                  <a:lnTo>
                    <a:pt x="18" y="35"/>
                  </a:lnTo>
                  <a:lnTo>
                    <a:pt x="21" y="33"/>
                  </a:lnTo>
                  <a:lnTo>
                    <a:pt x="21" y="33"/>
                  </a:lnTo>
                  <a:close/>
                  <a:moveTo>
                    <a:pt x="8" y="21"/>
                  </a:moveTo>
                  <a:lnTo>
                    <a:pt x="8" y="15"/>
                  </a:lnTo>
                  <a:lnTo>
                    <a:pt x="8" y="15"/>
                  </a:lnTo>
                  <a:lnTo>
                    <a:pt x="8" y="12"/>
                  </a:lnTo>
                  <a:lnTo>
                    <a:pt x="9" y="11"/>
                  </a:lnTo>
                  <a:lnTo>
                    <a:pt x="9" y="11"/>
                  </a:lnTo>
                  <a:lnTo>
                    <a:pt x="10" y="10"/>
                  </a:lnTo>
                  <a:lnTo>
                    <a:pt x="13" y="8"/>
                  </a:lnTo>
                  <a:lnTo>
                    <a:pt x="13" y="8"/>
                  </a:lnTo>
                  <a:lnTo>
                    <a:pt x="14" y="10"/>
                  </a:lnTo>
                  <a:lnTo>
                    <a:pt x="15" y="11"/>
                  </a:lnTo>
                  <a:lnTo>
                    <a:pt x="16" y="15"/>
                  </a:lnTo>
                  <a:lnTo>
                    <a:pt x="16" y="21"/>
                  </a:lnTo>
                  <a:lnTo>
                    <a:pt x="16" y="21"/>
                  </a:lnTo>
                  <a:lnTo>
                    <a:pt x="15" y="26"/>
                  </a:lnTo>
                  <a:lnTo>
                    <a:pt x="15" y="26"/>
                  </a:lnTo>
                  <a:lnTo>
                    <a:pt x="14" y="27"/>
                  </a:lnTo>
                  <a:lnTo>
                    <a:pt x="13" y="27"/>
                  </a:lnTo>
                  <a:lnTo>
                    <a:pt x="13" y="27"/>
                  </a:lnTo>
                  <a:lnTo>
                    <a:pt x="10" y="27"/>
                  </a:lnTo>
                  <a:lnTo>
                    <a:pt x="9" y="26"/>
                  </a:lnTo>
                  <a:lnTo>
                    <a:pt x="8" y="21"/>
                  </a:lnTo>
                  <a:lnTo>
                    <a:pt x="8"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7" name="Freeform 331"/>
            <p:cNvSpPr>
              <a:spLocks/>
            </p:cNvSpPr>
            <p:nvPr/>
          </p:nvSpPr>
          <p:spPr bwMode="auto">
            <a:xfrm>
              <a:off x="6038850" y="2681288"/>
              <a:ext cx="17463" cy="53975"/>
            </a:xfrm>
            <a:custGeom>
              <a:avLst/>
              <a:gdLst>
                <a:gd name="T0" fmla="*/ 10 w 11"/>
                <a:gd name="T1" fmla="*/ 33 h 34"/>
                <a:gd name="T2" fmla="*/ 10 w 11"/>
                <a:gd name="T3" fmla="*/ 33 h 34"/>
                <a:gd name="T4" fmla="*/ 11 w 11"/>
                <a:gd name="T5" fmla="*/ 31 h 34"/>
                <a:gd name="T6" fmla="*/ 11 w 11"/>
                <a:gd name="T7" fmla="*/ 30 h 34"/>
                <a:gd name="T8" fmla="*/ 11 w 11"/>
                <a:gd name="T9" fmla="*/ 5 h 34"/>
                <a:gd name="T10" fmla="*/ 11 w 11"/>
                <a:gd name="T11" fmla="*/ 5 h 34"/>
                <a:gd name="T12" fmla="*/ 11 w 11"/>
                <a:gd name="T13" fmla="*/ 3 h 34"/>
                <a:gd name="T14" fmla="*/ 10 w 11"/>
                <a:gd name="T15" fmla="*/ 1 h 34"/>
                <a:gd name="T16" fmla="*/ 7 w 11"/>
                <a:gd name="T17" fmla="*/ 0 h 34"/>
                <a:gd name="T18" fmla="*/ 6 w 11"/>
                <a:gd name="T19" fmla="*/ 0 h 34"/>
                <a:gd name="T20" fmla="*/ 6 w 11"/>
                <a:gd name="T21" fmla="*/ 0 h 34"/>
                <a:gd name="T22" fmla="*/ 4 w 11"/>
                <a:gd name="T23" fmla="*/ 0 h 34"/>
                <a:gd name="T24" fmla="*/ 1 w 11"/>
                <a:gd name="T25" fmla="*/ 1 h 34"/>
                <a:gd name="T26" fmla="*/ 1 w 11"/>
                <a:gd name="T27" fmla="*/ 1 h 34"/>
                <a:gd name="T28" fmla="*/ 1 w 11"/>
                <a:gd name="T29" fmla="*/ 3 h 34"/>
                <a:gd name="T30" fmla="*/ 0 w 11"/>
                <a:gd name="T31" fmla="*/ 5 h 34"/>
                <a:gd name="T32" fmla="*/ 0 w 11"/>
                <a:gd name="T33" fmla="*/ 30 h 34"/>
                <a:gd name="T34" fmla="*/ 0 w 11"/>
                <a:gd name="T35" fmla="*/ 30 h 34"/>
                <a:gd name="T36" fmla="*/ 1 w 11"/>
                <a:gd name="T37" fmla="*/ 31 h 34"/>
                <a:gd name="T38" fmla="*/ 1 w 11"/>
                <a:gd name="T39" fmla="*/ 33 h 34"/>
                <a:gd name="T40" fmla="*/ 4 w 11"/>
                <a:gd name="T41" fmla="*/ 33 h 34"/>
                <a:gd name="T42" fmla="*/ 6 w 11"/>
                <a:gd name="T43" fmla="*/ 34 h 34"/>
                <a:gd name="T44" fmla="*/ 6 w 11"/>
                <a:gd name="T45" fmla="*/ 34 h 34"/>
                <a:gd name="T46" fmla="*/ 7 w 11"/>
                <a:gd name="T47" fmla="*/ 33 h 34"/>
                <a:gd name="T48" fmla="*/ 10 w 11"/>
                <a:gd name="T49" fmla="*/ 33 h 34"/>
                <a:gd name="T50" fmla="*/ 10 w 11"/>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10" y="33"/>
                  </a:moveTo>
                  <a:lnTo>
                    <a:pt x="10" y="33"/>
                  </a:lnTo>
                  <a:lnTo>
                    <a:pt x="11" y="31"/>
                  </a:lnTo>
                  <a:lnTo>
                    <a:pt x="11" y="30"/>
                  </a:lnTo>
                  <a:lnTo>
                    <a:pt x="11" y="5"/>
                  </a:lnTo>
                  <a:lnTo>
                    <a:pt x="11" y="5"/>
                  </a:lnTo>
                  <a:lnTo>
                    <a:pt x="11" y="3"/>
                  </a:lnTo>
                  <a:lnTo>
                    <a:pt x="10" y="1"/>
                  </a:lnTo>
                  <a:lnTo>
                    <a:pt x="7" y="0"/>
                  </a:lnTo>
                  <a:lnTo>
                    <a:pt x="6" y="0"/>
                  </a:lnTo>
                  <a:lnTo>
                    <a:pt x="6" y="0"/>
                  </a:lnTo>
                  <a:lnTo>
                    <a:pt x="4" y="0"/>
                  </a:lnTo>
                  <a:lnTo>
                    <a:pt x="1" y="1"/>
                  </a:lnTo>
                  <a:lnTo>
                    <a:pt x="1" y="1"/>
                  </a:lnTo>
                  <a:lnTo>
                    <a:pt x="1" y="3"/>
                  </a:lnTo>
                  <a:lnTo>
                    <a:pt x="0" y="5"/>
                  </a:lnTo>
                  <a:lnTo>
                    <a:pt x="0" y="30"/>
                  </a:lnTo>
                  <a:lnTo>
                    <a:pt x="0" y="30"/>
                  </a:lnTo>
                  <a:lnTo>
                    <a:pt x="1" y="31"/>
                  </a:lnTo>
                  <a:lnTo>
                    <a:pt x="1" y="33"/>
                  </a:lnTo>
                  <a:lnTo>
                    <a:pt x="4" y="33"/>
                  </a:lnTo>
                  <a:lnTo>
                    <a:pt x="6" y="34"/>
                  </a:lnTo>
                  <a:lnTo>
                    <a:pt x="6" y="34"/>
                  </a:lnTo>
                  <a:lnTo>
                    <a:pt x="7" y="33"/>
                  </a:lnTo>
                  <a:lnTo>
                    <a:pt x="10" y="33"/>
                  </a:lnTo>
                  <a:lnTo>
                    <a:pt x="10" y="3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8" name="Freeform 332"/>
            <p:cNvSpPr>
              <a:spLocks/>
            </p:cNvSpPr>
            <p:nvPr/>
          </p:nvSpPr>
          <p:spPr bwMode="auto">
            <a:xfrm>
              <a:off x="6038850" y="2827338"/>
              <a:ext cx="17463" cy="53975"/>
            </a:xfrm>
            <a:custGeom>
              <a:avLst/>
              <a:gdLst>
                <a:gd name="T0" fmla="*/ 5 w 11"/>
                <a:gd name="T1" fmla="*/ 0 h 34"/>
                <a:gd name="T2" fmla="*/ 5 w 11"/>
                <a:gd name="T3" fmla="*/ 0 h 34"/>
                <a:gd name="T4" fmla="*/ 4 w 11"/>
                <a:gd name="T5" fmla="*/ 1 h 34"/>
                <a:gd name="T6" fmla="*/ 1 w 11"/>
                <a:gd name="T7" fmla="*/ 3 h 34"/>
                <a:gd name="T8" fmla="*/ 1 w 11"/>
                <a:gd name="T9" fmla="*/ 3 h 34"/>
                <a:gd name="T10" fmla="*/ 0 w 11"/>
                <a:gd name="T11" fmla="*/ 4 h 34"/>
                <a:gd name="T12" fmla="*/ 0 w 11"/>
                <a:gd name="T13" fmla="*/ 5 h 34"/>
                <a:gd name="T14" fmla="*/ 0 w 11"/>
                <a:gd name="T15" fmla="*/ 30 h 34"/>
                <a:gd name="T16" fmla="*/ 0 w 11"/>
                <a:gd name="T17" fmla="*/ 30 h 34"/>
                <a:gd name="T18" fmla="*/ 0 w 11"/>
                <a:gd name="T19" fmla="*/ 32 h 34"/>
                <a:gd name="T20" fmla="*/ 1 w 11"/>
                <a:gd name="T21" fmla="*/ 33 h 34"/>
                <a:gd name="T22" fmla="*/ 4 w 11"/>
                <a:gd name="T23" fmla="*/ 34 h 34"/>
                <a:gd name="T24" fmla="*/ 5 w 11"/>
                <a:gd name="T25" fmla="*/ 34 h 34"/>
                <a:gd name="T26" fmla="*/ 5 w 11"/>
                <a:gd name="T27" fmla="*/ 34 h 34"/>
                <a:gd name="T28" fmla="*/ 7 w 11"/>
                <a:gd name="T29" fmla="*/ 34 h 34"/>
                <a:gd name="T30" fmla="*/ 9 w 11"/>
                <a:gd name="T31" fmla="*/ 33 h 34"/>
                <a:gd name="T32" fmla="*/ 9 w 11"/>
                <a:gd name="T33" fmla="*/ 33 h 34"/>
                <a:gd name="T34" fmla="*/ 10 w 11"/>
                <a:gd name="T35" fmla="*/ 32 h 34"/>
                <a:gd name="T36" fmla="*/ 11 w 11"/>
                <a:gd name="T37" fmla="*/ 30 h 34"/>
                <a:gd name="T38" fmla="*/ 11 w 11"/>
                <a:gd name="T39" fmla="*/ 5 h 34"/>
                <a:gd name="T40" fmla="*/ 11 w 11"/>
                <a:gd name="T41" fmla="*/ 5 h 34"/>
                <a:gd name="T42" fmla="*/ 10 w 11"/>
                <a:gd name="T43" fmla="*/ 4 h 34"/>
                <a:gd name="T44" fmla="*/ 9 w 11"/>
                <a:gd name="T45" fmla="*/ 3 h 34"/>
                <a:gd name="T46" fmla="*/ 7 w 11"/>
                <a:gd name="T47" fmla="*/ 1 h 34"/>
                <a:gd name="T48" fmla="*/ 5 w 11"/>
                <a:gd name="T49" fmla="*/ 0 h 34"/>
                <a:gd name="T50" fmla="*/ 5 w 11"/>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5" y="0"/>
                  </a:moveTo>
                  <a:lnTo>
                    <a:pt x="5" y="0"/>
                  </a:lnTo>
                  <a:lnTo>
                    <a:pt x="4" y="1"/>
                  </a:lnTo>
                  <a:lnTo>
                    <a:pt x="1" y="3"/>
                  </a:lnTo>
                  <a:lnTo>
                    <a:pt x="1" y="3"/>
                  </a:lnTo>
                  <a:lnTo>
                    <a:pt x="0" y="4"/>
                  </a:lnTo>
                  <a:lnTo>
                    <a:pt x="0" y="5"/>
                  </a:lnTo>
                  <a:lnTo>
                    <a:pt x="0" y="30"/>
                  </a:lnTo>
                  <a:lnTo>
                    <a:pt x="0" y="30"/>
                  </a:lnTo>
                  <a:lnTo>
                    <a:pt x="0" y="32"/>
                  </a:lnTo>
                  <a:lnTo>
                    <a:pt x="1" y="33"/>
                  </a:lnTo>
                  <a:lnTo>
                    <a:pt x="4" y="34"/>
                  </a:lnTo>
                  <a:lnTo>
                    <a:pt x="5" y="34"/>
                  </a:lnTo>
                  <a:lnTo>
                    <a:pt x="5" y="34"/>
                  </a:lnTo>
                  <a:lnTo>
                    <a:pt x="7" y="34"/>
                  </a:lnTo>
                  <a:lnTo>
                    <a:pt x="9" y="33"/>
                  </a:lnTo>
                  <a:lnTo>
                    <a:pt x="9" y="33"/>
                  </a:lnTo>
                  <a:lnTo>
                    <a:pt x="10" y="32"/>
                  </a:lnTo>
                  <a:lnTo>
                    <a:pt x="11" y="30"/>
                  </a:lnTo>
                  <a:lnTo>
                    <a:pt x="11" y="5"/>
                  </a:lnTo>
                  <a:lnTo>
                    <a:pt x="11" y="5"/>
                  </a:lnTo>
                  <a:lnTo>
                    <a:pt x="10" y="4"/>
                  </a:lnTo>
                  <a:lnTo>
                    <a:pt x="9" y="3"/>
                  </a:lnTo>
                  <a:lnTo>
                    <a:pt x="7" y="1"/>
                  </a:lnTo>
                  <a:lnTo>
                    <a:pt x="5" y="0"/>
                  </a:lnTo>
                  <a:lnTo>
                    <a:pt x="5"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49" name="Freeform 333"/>
            <p:cNvSpPr>
              <a:spLocks noEditPoints="1"/>
            </p:cNvSpPr>
            <p:nvPr/>
          </p:nvSpPr>
          <p:spPr bwMode="auto">
            <a:xfrm>
              <a:off x="6030913" y="2603501"/>
              <a:ext cx="39688" cy="58738"/>
            </a:xfrm>
            <a:custGeom>
              <a:avLst/>
              <a:gdLst>
                <a:gd name="T0" fmla="*/ 12 w 25"/>
                <a:gd name="T1" fmla="*/ 0 h 37"/>
                <a:gd name="T2" fmla="*/ 12 w 25"/>
                <a:gd name="T3" fmla="*/ 0 h 37"/>
                <a:gd name="T4" fmla="*/ 8 w 25"/>
                <a:gd name="T5" fmla="*/ 1 h 37"/>
                <a:gd name="T6" fmla="*/ 4 w 25"/>
                <a:gd name="T7" fmla="*/ 4 h 37"/>
                <a:gd name="T8" fmla="*/ 1 w 25"/>
                <a:gd name="T9" fmla="*/ 7 h 37"/>
                <a:gd name="T10" fmla="*/ 0 w 25"/>
                <a:gd name="T11" fmla="*/ 12 h 37"/>
                <a:gd name="T12" fmla="*/ 0 w 25"/>
                <a:gd name="T13" fmla="*/ 25 h 37"/>
                <a:gd name="T14" fmla="*/ 0 w 25"/>
                <a:gd name="T15" fmla="*/ 25 h 37"/>
                <a:gd name="T16" fmla="*/ 1 w 25"/>
                <a:gd name="T17" fmla="*/ 29 h 37"/>
                <a:gd name="T18" fmla="*/ 4 w 25"/>
                <a:gd name="T19" fmla="*/ 33 h 37"/>
                <a:gd name="T20" fmla="*/ 4 w 25"/>
                <a:gd name="T21" fmla="*/ 33 h 37"/>
                <a:gd name="T22" fmla="*/ 8 w 25"/>
                <a:gd name="T23" fmla="*/ 36 h 37"/>
                <a:gd name="T24" fmla="*/ 12 w 25"/>
                <a:gd name="T25" fmla="*/ 37 h 37"/>
                <a:gd name="T26" fmla="*/ 12 w 25"/>
                <a:gd name="T27" fmla="*/ 37 h 37"/>
                <a:gd name="T28" fmla="*/ 17 w 25"/>
                <a:gd name="T29" fmla="*/ 36 h 37"/>
                <a:gd name="T30" fmla="*/ 21 w 25"/>
                <a:gd name="T31" fmla="*/ 33 h 37"/>
                <a:gd name="T32" fmla="*/ 23 w 25"/>
                <a:gd name="T33" fmla="*/ 29 h 37"/>
                <a:gd name="T34" fmla="*/ 25 w 25"/>
                <a:gd name="T35" fmla="*/ 25 h 37"/>
                <a:gd name="T36" fmla="*/ 25 w 25"/>
                <a:gd name="T37" fmla="*/ 12 h 37"/>
                <a:gd name="T38" fmla="*/ 25 w 25"/>
                <a:gd name="T39" fmla="*/ 12 h 37"/>
                <a:gd name="T40" fmla="*/ 23 w 25"/>
                <a:gd name="T41" fmla="*/ 7 h 37"/>
                <a:gd name="T42" fmla="*/ 21 w 25"/>
                <a:gd name="T43" fmla="*/ 4 h 37"/>
                <a:gd name="T44" fmla="*/ 21 w 25"/>
                <a:gd name="T45" fmla="*/ 4 h 37"/>
                <a:gd name="T46" fmla="*/ 17 w 25"/>
                <a:gd name="T47" fmla="*/ 1 h 37"/>
                <a:gd name="T48" fmla="*/ 12 w 25"/>
                <a:gd name="T49" fmla="*/ 0 h 37"/>
                <a:gd name="T50" fmla="*/ 12 w 25"/>
                <a:gd name="T51" fmla="*/ 0 h 37"/>
                <a:gd name="T52" fmla="*/ 17 w 25"/>
                <a:gd name="T53" fmla="*/ 22 h 37"/>
                <a:gd name="T54" fmla="*/ 17 w 25"/>
                <a:gd name="T55" fmla="*/ 22 h 37"/>
                <a:gd name="T56" fmla="*/ 15 w 25"/>
                <a:gd name="T57" fmla="*/ 26 h 37"/>
                <a:gd name="T58" fmla="*/ 14 w 25"/>
                <a:gd name="T59" fmla="*/ 27 h 37"/>
                <a:gd name="T60" fmla="*/ 12 w 25"/>
                <a:gd name="T61" fmla="*/ 28 h 37"/>
                <a:gd name="T62" fmla="*/ 12 w 25"/>
                <a:gd name="T63" fmla="*/ 28 h 37"/>
                <a:gd name="T64" fmla="*/ 11 w 25"/>
                <a:gd name="T65" fmla="*/ 27 h 37"/>
                <a:gd name="T66" fmla="*/ 9 w 25"/>
                <a:gd name="T67" fmla="*/ 26 h 37"/>
                <a:gd name="T68" fmla="*/ 9 w 25"/>
                <a:gd name="T69" fmla="*/ 26 h 37"/>
                <a:gd name="T70" fmla="*/ 9 w 25"/>
                <a:gd name="T71" fmla="*/ 25 h 37"/>
                <a:gd name="T72" fmla="*/ 8 w 25"/>
                <a:gd name="T73" fmla="*/ 22 h 37"/>
                <a:gd name="T74" fmla="*/ 8 w 25"/>
                <a:gd name="T75" fmla="*/ 16 h 37"/>
                <a:gd name="T76" fmla="*/ 8 w 25"/>
                <a:gd name="T77" fmla="*/ 16 h 37"/>
                <a:gd name="T78" fmla="*/ 9 w 25"/>
                <a:gd name="T79" fmla="*/ 11 h 37"/>
                <a:gd name="T80" fmla="*/ 11 w 25"/>
                <a:gd name="T81" fmla="*/ 10 h 37"/>
                <a:gd name="T82" fmla="*/ 12 w 25"/>
                <a:gd name="T83" fmla="*/ 10 h 37"/>
                <a:gd name="T84" fmla="*/ 12 w 25"/>
                <a:gd name="T85" fmla="*/ 10 h 37"/>
                <a:gd name="T86" fmla="*/ 14 w 25"/>
                <a:gd name="T87" fmla="*/ 10 h 37"/>
                <a:gd name="T88" fmla="*/ 15 w 25"/>
                <a:gd name="T89" fmla="*/ 11 h 37"/>
                <a:gd name="T90" fmla="*/ 15 w 25"/>
                <a:gd name="T91" fmla="*/ 11 h 37"/>
                <a:gd name="T92" fmla="*/ 16 w 25"/>
                <a:gd name="T93" fmla="*/ 13 h 37"/>
                <a:gd name="T94" fmla="*/ 17 w 25"/>
                <a:gd name="T95" fmla="*/ 16 h 37"/>
                <a:gd name="T96" fmla="*/ 17 w 25"/>
                <a:gd name="T9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7">
                  <a:moveTo>
                    <a:pt x="12" y="0"/>
                  </a:moveTo>
                  <a:lnTo>
                    <a:pt x="12" y="0"/>
                  </a:lnTo>
                  <a:lnTo>
                    <a:pt x="8" y="1"/>
                  </a:lnTo>
                  <a:lnTo>
                    <a:pt x="4" y="4"/>
                  </a:lnTo>
                  <a:lnTo>
                    <a:pt x="1" y="7"/>
                  </a:lnTo>
                  <a:lnTo>
                    <a:pt x="0" y="12"/>
                  </a:lnTo>
                  <a:lnTo>
                    <a:pt x="0" y="25"/>
                  </a:lnTo>
                  <a:lnTo>
                    <a:pt x="0" y="25"/>
                  </a:lnTo>
                  <a:lnTo>
                    <a:pt x="1" y="29"/>
                  </a:lnTo>
                  <a:lnTo>
                    <a:pt x="4" y="33"/>
                  </a:lnTo>
                  <a:lnTo>
                    <a:pt x="4" y="33"/>
                  </a:lnTo>
                  <a:lnTo>
                    <a:pt x="8" y="36"/>
                  </a:lnTo>
                  <a:lnTo>
                    <a:pt x="12" y="37"/>
                  </a:lnTo>
                  <a:lnTo>
                    <a:pt x="12" y="37"/>
                  </a:lnTo>
                  <a:lnTo>
                    <a:pt x="17" y="36"/>
                  </a:lnTo>
                  <a:lnTo>
                    <a:pt x="21" y="33"/>
                  </a:lnTo>
                  <a:lnTo>
                    <a:pt x="23" y="29"/>
                  </a:lnTo>
                  <a:lnTo>
                    <a:pt x="25" y="25"/>
                  </a:lnTo>
                  <a:lnTo>
                    <a:pt x="25" y="12"/>
                  </a:lnTo>
                  <a:lnTo>
                    <a:pt x="25" y="12"/>
                  </a:lnTo>
                  <a:lnTo>
                    <a:pt x="23" y="7"/>
                  </a:lnTo>
                  <a:lnTo>
                    <a:pt x="21" y="4"/>
                  </a:lnTo>
                  <a:lnTo>
                    <a:pt x="21" y="4"/>
                  </a:lnTo>
                  <a:lnTo>
                    <a:pt x="17" y="1"/>
                  </a:lnTo>
                  <a:lnTo>
                    <a:pt x="12" y="0"/>
                  </a:lnTo>
                  <a:lnTo>
                    <a:pt x="12" y="0"/>
                  </a:lnTo>
                  <a:close/>
                  <a:moveTo>
                    <a:pt x="17" y="22"/>
                  </a:moveTo>
                  <a:lnTo>
                    <a:pt x="17" y="22"/>
                  </a:lnTo>
                  <a:lnTo>
                    <a:pt x="15" y="26"/>
                  </a:lnTo>
                  <a:lnTo>
                    <a:pt x="14" y="27"/>
                  </a:lnTo>
                  <a:lnTo>
                    <a:pt x="12" y="28"/>
                  </a:lnTo>
                  <a:lnTo>
                    <a:pt x="12" y="28"/>
                  </a:lnTo>
                  <a:lnTo>
                    <a:pt x="11" y="27"/>
                  </a:lnTo>
                  <a:lnTo>
                    <a:pt x="9" y="26"/>
                  </a:lnTo>
                  <a:lnTo>
                    <a:pt x="9" y="26"/>
                  </a:lnTo>
                  <a:lnTo>
                    <a:pt x="9" y="25"/>
                  </a:lnTo>
                  <a:lnTo>
                    <a:pt x="8" y="22"/>
                  </a:lnTo>
                  <a:lnTo>
                    <a:pt x="8" y="16"/>
                  </a:lnTo>
                  <a:lnTo>
                    <a:pt x="8" y="16"/>
                  </a:lnTo>
                  <a:lnTo>
                    <a:pt x="9" y="11"/>
                  </a:lnTo>
                  <a:lnTo>
                    <a:pt x="11" y="10"/>
                  </a:lnTo>
                  <a:lnTo>
                    <a:pt x="12" y="10"/>
                  </a:lnTo>
                  <a:lnTo>
                    <a:pt x="12" y="10"/>
                  </a:lnTo>
                  <a:lnTo>
                    <a:pt x="14" y="10"/>
                  </a:lnTo>
                  <a:lnTo>
                    <a:pt x="15" y="11"/>
                  </a:lnTo>
                  <a:lnTo>
                    <a:pt x="15" y="11"/>
                  </a:lnTo>
                  <a:lnTo>
                    <a:pt x="16" y="13"/>
                  </a:lnTo>
                  <a:lnTo>
                    <a:pt x="17" y="16"/>
                  </a:lnTo>
                  <a:lnTo>
                    <a:pt x="17"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0" name="Freeform 334"/>
            <p:cNvSpPr>
              <a:spLocks noEditPoints="1"/>
            </p:cNvSpPr>
            <p:nvPr/>
          </p:nvSpPr>
          <p:spPr bwMode="auto">
            <a:xfrm>
              <a:off x="6127750" y="2603501"/>
              <a:ext cx="39688" cy="58738"/>
            </a:xfrm>
            <a:custGeom>
              <a:avLst/>
              <a:gdLst>
                <a:gd name="T0" fmla="*/ 13 w 25"/>
                <a:gd name="T1" fmla="*/ 37 h 37"/>
                <a:gd name="T2" fmla="*/ 13 w 25"/>
                <a:gd name="T3" fmla="*/ 37 h 37"/>
                <a:gd name="T4" fmla="*/ 18 w 25"/>
                <a:gd name="T5" fmla="*/ 36 h 37"/>
                <a:gd name="T6" fmla="*/ 23 w 25"/>
                <a:gd name="T7" fmla="*/ 33 h 37"/>
                <a:gd name="T8" fmla="*/ 25 w 25"/>
                <a:gd name="T9" fmla="*/ 29 h 37"/>
                <a:gd name="T10" fmla="*/ 25 w 25"/>
                <a:gd name="T11" fmla="*/ 25 h 37"/>
                <a:gd name="T12" fmla="*/ 25 w 25"/>
                <a:gd name="T13" fmla="*/ 12 h 37"/>
                <a:gd name="T14" fmla="*/ 25 w 25"/>
                <a:gd name="T15" fmla="*/ 12 h 37"/>
                <a:gd name="T16" fmla="*/ 25 w 25"/>
                <a:gd name="T17" fmla="*/ 7 h 37"/>
                <a:gd name="T18" fmla="*/ 23 w 25"/>
                <a:gd name="T19" fmla="*/ 4 h 37"/>
                <a:gd name="T20" fmla="*/ 23 w 25"/>
                <a:gd name="T21" fmla="*/ 4 h 37"/>
                <a:gd name="T22" fmla="*/ 18 w 25"/>
                <a:gd name="T23" fmla="*/ 1 h 37"/>
                <a:gd name="T24" fmla="*/ 13 w 25"/>
                <a:gd name="T25" fmla="*/ 0 h 37"/>
                <a:gd name="T26" fmla="*/ 13 w 25"/>
                <a:gd name="T27" fmla="*/ 0 h 37"/>
                <a:gd name="T28" fmla="*/ 8 w 25"/>
                <a:gd name="T29" fmla="*/ 1 h 37"/>
                <a:gd name="T30" fmla="*/ 4 w 25"/>
                <a:gd name="T31" fmla="*/ 4 h 37"/>
                <a:gd name="T32" fmla="*/ 2 w 25"/>
                <a:gd name="T33" fmla="*/ 7 h 37"/>
                <a:gd name="T34" fmla="*/ 0 w 25"/>
                <a:gd name="T35" fmla="*/ 12 h 37"/>
                <a:gd name="T36" fmla="*/ 0 w 25"/>
                <a:gd name="T37" fmla="*/ 25 h 37"/>
                <a:gd name="T38" fmla="*/ 0 w 25"/>
                <a:gd name="T39" fmla="*/ 25 h 37"/>
                <a:gd name="T40" fmla="*/ 2 w 25"/>
                <a:gd name="T41" fmla="*/ 29 h 37"/>
                <a:gd name="T42" fmla="*/ 4 w 25"/>
                <a:gd name="T43" fmla="*/ 33 h 37"/>
                <a:gd name="T44" fmla="*/ 4 w 25"/>
                <a:gd name="T45" fmla="*/ 33 h 37"/>
                <a:gd name="T46" fmla="*/ 8 w 25"/>
                <a:gd name="T47" fmla="*/ 36 h 37"/>
                <a:gd name="T48" fmla="*/ 13 w 25"/>
                <a:gd name="T49" fmla="*/ 37 h 37"/>
                <a:gd name="T50" fmla="*/ 13 w 25"/>
                <a:gd name="T51" fmla="*/ 37 h 37"/>
                <a:gd name="T52" fmla="*/ 9 w 25"/>
                <a:gd name="T53" fmla="*/ 16 h 37"/>
                <a:gd name="T54" fmla="*/ 9 w 25"/>
                <a:gd name="T55" fmla="*/ 16 h 37"/>
                <a:gd name="T56" fmla="*/ 10 w 25"/>
                <a:gd name="T57" fmla="*/ 11 h 37"/>
                <a:gd name="T58" fmla="*/ 12 w 25"/>
                <a:gd name="T59" fmla="*/ 10 h 37"/>
                <a:gd name="T60" fmla="*/ 13 w 25"/>
                <a:gd name="T61" fmla="*/ 10 h 37"/>
                <a:gd name="T62" fmla="*/ 13 w 25"/>
                <a:gd name="T63" fmla="*/ 10 h 37"/>
                <a:gd name="T64" fmla="*/ 15 w 25"/>
                <a:gd name="T65" fmla="*/ 10 h 37"/>
                <a:gd name="T66" fmla="*/ 16 w 25"/>
                <a:gd name="T67" fmla="*/ 11 h 37"/>
                <a:gd name="T68" fmla="*/ 16 w 25"/>
                <a:gd name="T69" fmla="*/ 11 h 37"/>
                <a:gd name="T70" fmla="*/ 18 w 25"/>
                <a:gd name="T71" fmla="*/ 13 h 37"/>
                <a:gd name="T72" fmla="*/ 18 w 25"/>
                <a:gd name="T73" fmla="*/ 16 h 37"/>
                <a:gd name="T74" fmla="*/ 18 w 25"/>
                <a:gd name="T75" fmla="*/ 22 h 37"/>
                <a:gd name="T76" fmla="*/ 18 w 25"/>
                <a:gd name="T77" fmla="*/ 22 h 37"/>
                <a:gd name="T78" fmla="*/ 16 w 25"/>
                <a:gd name="T79" fmla="*/ 26 h 37"/>
                <a:gd name="T80" fmla="*/ 15 w 25"/>
                <a:gd name="T81" fmla="*/ 27 h 37"/>
                <a:gd name="T82" fmla="*/ 13 w 25"/>
                <a:gd name="T83" fmla="*/ 28 h 37"/>
                <a:gd name="T84" fmla="*/ 13 w 25"/>
                <a:gd name="T85" fmla="*/ 28 h 37"/>
                <a:gd name="T86" fmla="*/ 12 w 25"/>
                <a:gd name="T87" fmla="*/ 27 h 37"/>
                <a:gd name="T88" fmla="*/ 10 w 25"/>
                <a:gd name="T89" fmla="*/ 26 h 37"/>
                <a:gd name="T90" fmla="*/ 10 w 25"/>
                <a:gd name="T91" fmla="*/ 26 h 37"/>
                <a:gd name="T92" fmla="*/ 9 w 25"/>
                <a:gd name="T93" fmla="*/ 25 h 37"/>
                <a:gd name="T94" fmla="*/ 9 w 25"/>
                <a:gd name="T95" fmla="*/ 22 h 37"/>
                <a:gd name="T96" fmla="*/ 9 w 25"/>
                <a:gd name="T97"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7">
                  <a:moveTo>
                    <a:pt x="13" y="37"/>
                  </a:moveTo>
                  <a:lnTo>
                    <a:pt x="13" y="37"/>
                  </a:lnTo>
                  <a:lnTo>
                    <a:pt x="18" y="36"/>
                  </a:lnTo>
                  <a:lnTo>
                    <a:pt x="23" y="33"/>
                  </a:lnTo>
                  <a:lnTo>
                    <a:pt x="25" y="29"/>
                  </a:lnTo>
                  <a:lnTo>
                    <a:pt x="25" y="25"/>
                  </a:lnTo>
                  <a:lnTo>
                    <a:pt x="25" y="12"/>
                  </a:lnTo>
                  <a:lnTo>
                    <a:pt x="25" y="12"/>
                  </a:lnTo>
                  <a:lnTo>
                    <a:pt x="25" y="7"/>
                  </a:lnTo>
                  <a:lnTo>
                    <a:pt x="23" y="4"/>
                  </a:lnTo>
                  <a:lnTo>
                    <a:pt x="23" y="4"/>
                  </a:lnTo>
                  <a:lnTo>
                    <a:pt x="18" y="1"/>
                  </a:lnTo>
                  <a:lnTo>
                    <a:pt x="13" y="0"/>
                  </a:lnTo>
                  <a:lnTo>
                    <a:pt x="13" y="0"/>
                  </a:lnTo>
                  <a:lnTo>
                    <a:pt x="8" y="1"/>
                  </a:lnTo>
                  <a:lnTo>
                    <a:pt x="4" y="4"/>
                  </a:lnTo>
                  <a:lnTo>
                    <a:pt x="2" y="7"/>
                  </a:lnTo>
                  <a:lnTo>
                    <a:pt x="0" y="12"/>
                  </a:lnTo>
                  <a:lnTo>
                    <a:pt x="0" y="25"/>
                  </a:lnTo>
                  <a:lnTo>
                    <a:pt x="0" y="25"/>
                  </a:lnTo>
                  <a:lnTo>
                    <a:pt x="2" y="29"/>
                  </a:lnTo>
                  <a:lnTo>
                    <a:pt x="4" y="33"/>
                  </a:lnTo>
                  <a:lnTo>
                    <a:pt x="4" y="33"/>
                  </a:lnTo>
                  <a:lnTo>
                    <a:pt x="8" y="36"/>
                  </a:lnTo>
                  <a:lnTo>
                    <a:pt x="13" y="37"/>
                  </a:lnTo>
                  <a:lnTo>
                    <a:pt x="13" y="37"/>
                  </a:lnTo>
                  <a:close/>
                  <a:moveTo>
                    <a:pt x="9" y="16"/>
                  </a:moveTo>
                  <a:lnTo>
                    <a:pt x="9" y="16"/>
                  </a:lnTo>
                  <a:lnTo>
                    <a:pt x="10" y="11"/>
                  </a:lnTo>
                  <a:lnTo>
                    <a:pt x="12" y="10"/>
                  </a:lnTo>
                  <a:lnTo>
                    <a:pt x="13" y="10"/>
                  </a:lnTo>
                  <a:lnTo>
                    <a:pt x="13" y="10"/>
                  </a:lnTo>
                  <a:lnTo>
                    <a:pt x="15" y="10"/>
                  </a:lnTo>
                  <a:lnTo>
                    <a:pt x="16" y="11"/>
                  </a:lnTo>
                  <a:lnTo>
                    <a:pt x="16" y="11"/>
                  </a:lnTo>
                  <a:lnTo>
                    <a:pt x="18" y="13"/>
                  </a:lnTo>
                  <a:lnTo>
                    <a:pt x="18" y="16"/>
                  </a:lnTo>
                  <a:lnTo>
                    <a:pt x="18" y="22"/>
                  </a:lnTo>
                  <a:lnTo>
                    <a:pt x="18" y="22"/>
                  </a:lnTo>
                  <a:lnTo>
                    <a:pt x="16" y="26"/>
                  </a:lnTo>
                  <a:lnTo>
                    <a:pt x="15" y="27"/>
                  </a:lnTo>
                  <a:lnTo>
                    <a:pt x="13" y="28"/>
                  </a:lnTo>
                  <a:lnTo>
                    <a:pt x="13" y="28"/>
                  </a:lnTo>
                  <a:lnTo>
                    <a:pt x="12" y="27"/>
                  </a:lnTo>
                  <a:lnTo>
                    <a:pt x="10" y="26"/>
                  </a:lnTo>
                  <a:lnTo>
                    <a:pt x="10" y="26"/>
                  </a:lnTo>
                  <a:lnTo>
                    <a:pt x="9" y="25"/>
                  </a:lnTo>
                  <a:lnTo>
                    <a:pt x="9" y="22"/>
                  </a:lnTo>
                  <a:lnTo>
                    <a:pt x="9" y="16"/>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1" name="Freeform 335"/>
            <p:cNvSpPr>
              <a:spLocks noEditPoints="1"/>
            </p:cNvSpPr>
            <p:nvPr/>
          </p:nvSpPr>
          <p:spPr bwMode="auto">
            <a:xfrm>
              <a:off x="6030913" y="2751138"/>
              <a:ext cx="39688" cy="58738"/>
            </a:xfrm>
            <a:custGeom>
              <a:avLst/>
              <a:gdLst>
                <a:gd name="T0" fmla="*/ 12 w 25"/>
                <a:gd name="T1" fmla="*/ 0 h 37"/>
                <a:gd name="T2" fmla="*/ 12 w 25"/>
                <a:gd name="T3" fmla="*/ 0 h 37"/>
                <a:gd name="T4" fmla="*/ 8 w 25"/>
                <a:gd name="T5" fmla="*/ 0 h 37"/>
                <a:gd name="T6" fmla="*/ 4 w 25"/>
                <a:gd name="T7" fmla="*/ 4 h 37"/>
                <a:gd name="T8" fmla="*/ 0 w 25"/>
                <a:gd name="T9" fmla="*/ 8 h 37"/>
                <a:gd name="T10" fmla="*/ 0 w 25"/>
                <a:gd name="T11" fmla="*/ 13 h 37"/>
                <a:gd name="T12" fmla="*/ 0 w 25"/>
                <a:gd name="T13" fmla="*/ 25 h 37"/>
                <a:gd name="T14" fmla="*/ 0 w 25"/>
                <a:gd name="T15" fmla="*/ 25 h 37"/>
                <a:gd name="T16" fmla="*/ 0 w 25"/>
                <a:gd name="T17" fmla="*/ 30 h 37"/>
                <a:gd name="T18" fmla="*/ 4 w 25"/>
                <a:gd name="T19" fmla="*/ 33 h 37"/>
                <a:gd name="T20" fmla="*/ 4 w 25"/>
                <a:gd name="T21" fmla="*/ 33 h 37"/>
                <a:gd name="T22" fmla="*/ 8 w 25"/>
                <a:gd name="T23" fmla="*/ 36 h 37"/>
                <a:gd name="T24" fmla="*/ 12 w 25"/>
                <a:gd name="T25" fmla="*/ 37 h 37"/>
                <a:gd name="T26" fmla="*/ 12 w 25"/>
                <a:gd name="T27" fmla="*/ 37 h 37"/>
                <a:gd name="T28" fmla="*/ 17 w 25"/>
                <a:gd name="T29" fmla="*/ 36 h 37"/>
                <a:gd name="T30" fmla="*/ 21 w 25"/>
                <a:gd name="T31" fmla="*/ 33 h 37"/>
                <a:gd name="T32" fmla="*/ 23 w 25"/>
                <a:gd name="T33" fmla="*/ 30 h 37"/>
                <a:gd name="T34" fmla="*/ 25 w 25"/>
                <a:gd name="T35" fmla="*/ 25 h 37"/>
                <a:gd name="T36" fmla="*/ 25 w 25"/>
                <a:gd name="T37" fmla="*/ 13 h 37"/>
                <a:gd name="T38" fmla="*/ 25 w 25"/>
                <a:gd name="T39" fmla="*/ 13 h 37"/>
                <a:gd name="T40" fmla="*/ 23 w 25"/>
                <a:gd name="T41" fmla="*/ 8 h 37"/>
                <a:gd name="T42" fmla="*/ 21 w 25"/>
                <a:gd name="T43" fmla="*/ 4 h 37"/>
                <a:gd name="T44" fmla="*/ 21 w 25"/>
                <a:gd name="T45" fmla="*/ 4 h 37"/>
                <a:gd name="T46" fmla="*/ 17 w 25"/>
                <a:gd name="T47" fmla="*/ 0 h 37"/>
                <a:gd name="T48" fmla="*/ 12 w 25"/>
                <a:gd name="T49" fmla="*/ 0 h 37"/>
                <a:gd name="T50" fmla="*/ 12 w 25"/>
                <a:gd name="T51" fmla="*/ 0 h 37"/>
                <a:gd name="T52" fmla="*/ 16 w 25"/>
                <a:gd name="T53" fmla="*/ 21 h 37"/>
                <a:gd name="T54" fmla="*/ 16 w 25"/>
                <a:gd name="T55" fmla="*/ 21 h 37"/>
                <a:gd name="T56" fmla="*/ 15 w 25"/>
                <a:gd name="T57" fmla="*/ 26 h 37"/>
                <a:gd name="T58" fmla="*/ 14 w 25"/>
                <a:gd name="T59" fmla="*/ 27 h 37"/>
                <a:gd name="T60" fmla="*/ 12 w 25"/>
                <a:gd name="T61" fmla="*/ 27 h 37"/>
                <a:gd name="T62" fmla="*/ 12 w 25"/>
                <a:gd name="T63" fmla="*/ 27 h 37"/>
                <a:gd name="T64" fmla="*/ 10 w 25"/>
                <a:gd name="T65" fmla="*/ 27 h 37"/>
                <a:gd name="T66" fmla="*/ 9 w 25"/>
                <a:gd name="T67" fmla="*/ 26 h 37"/>
                <a:gd name="T68" fmla="*/ 9 w 25"/>
                <a:gd name="T69" fmla="*/ 26 h 37"/>
                <a:gd name="T70" fmla="*/ 8 w 25"/>
                <a:gd name="T71" fmla="*/ 21 h 37"/>
                <a:gd name="T72" fmla="*/ 8 w 25"/>
                <a:gd name="T73" fmla="*/ 15 h 37"/>
                <a:gd name="T74" fmla="*/ 8 w 25"/>
                <a:gd name="T75" fmla="*/ 15 h 37"/>
                <a:gd name="T76" fmla="*/ 9 w 25"/>
                <a:gd name="T77" fmla="*/ 11 h 37"/>
                <a:gd name="T78" fmla="*/ 10 w 25"/>
                <a:gd name="T79" fmla="*/ 10 h 37"/>
                <a:gd name="T80" fmla="*/ 12 w 25"/>
                <a:gd name="T81" fmla="*/ 9 h 37"/>
                <a:gd name="T82" fmla="*/ 12 w 25"/>
                <a:gd name="T83" fmla="*/ 9 h 37"/>
                <a:gd name="T84" fmla="*/ 14 w 25"/>
                <a:gd name="T85" fmla="*/ 9 h 37"/>
                <a:gd name="T86" fmla="*/ 15 w 25"/>
                <a:gd name="T87" fmla="*/ 11 h 37"/>
                <a:gd name="T88" fmla="*/ 15 w 25"/>
                <a:gd name="T89" fmla="*/ 11 h 37"/>
                <a:gd name="T90" fmla="*/ 16 w 25"/>
                <a:gd name="T91" fmla="*/ 15 h 37"/>
                <a:gd name="T92" fmla="*/ 16 w 25"/>
                <a:gd name="T93"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37">
                  <a:moveTo>
                    <a:pt x="12" y="0"/>
                  </a:moveTo>
                  <a:lnTo>
                    <a:pt x="12" y="0"/>
                  </a:lnTo>
                  <a:lnTo>
                    <a:pt x="8" y="0"/>
                  </a:lnTo>
                  <a:lnTo>
                    <a:pt x="4" y="4"/>
                  </a:lnTo>
                  <a:lnTo>
                    <a:pt x="0" y="8"/>
                  </a:lnTo>
                  <a:lnTo>
                    <a:pt x="0" y="13"/>
                  </a:lnTo>
                  <a:lnTo>
                    <a:pt x="0" y="25"/>
                  </a:lnTo>
                  <a:lnTo>
                    <a:pt x="0" y="25"/>
                  </a:lnTo>
                  <a:lnTo>
                    <a:pt x="0" y="30"/>
                  </a:lnTo>
                  <a:lnTo>
                    <a:pt x="4" y="33"/>
                  </a:lnTo>
                  <a:lnTo>
                    <a:pt x="4" y="33"/>
                  </a:lnTo>
                  <a:lnTo>
                    <a:pt x="8" y="36"/>
                  </a:lnTo>
                  <a:lnTo>
                    <a:pt x="12" y="37"/>
                  </a:lnTo>
                  <a:lnTo>
                    <a:pt x="12" y="37"/>
                  </a:lnTo>
                  <a:lnTo>
                    <a:pt x="17" y="36"/>
                  </a:lnTo>
                  <a:lnTo>
                    <a:pt x="21" y="33"/>
                  </a:lnTo>
                  <a:lnTo>
                    <a:pt x="23" y="30"/>
                  </a:lnTo>
                  <a:lnTo>
                    <a:pt x="25" y="25"/>
                  </a:lnTo>
                  <a:lnTo>
                    <a:pt x="25" y="13"/>
                  </a:lnTo>
                  <a:lnTo>
                    <a:pt x="25" y="13"/>
                  </a:lnTo>
                  <a:lnTo>
                    <a:pt x="23" y="8"/>
                  </a:lnTo>
                  <a:lnTo>
                    <a:pt x="21" y="4"/>
                  </a:lnTo>
                  <a:lnTo>
                    <a:pt x="21" y="4"/>
                  </a:lnTo>
                  <a:lnTo>
                    <a:pt x="17" y="0"/>
                  </a:lnTo>
                  <a:lnTo>
                    <a:pt x="12" y="0"/>
                  </a:lnTo>
                  <a:lnTo>
                    <a:pt x="12" y="0"/>
                  </a:lnTo>
                  <a:close/>
                  <a:moveTo>
                    <a:pt x="16" y="21"/>
                  </a:moveTo>
                  <a:lnTo>
                    <a:pt x="16" y="21"/>
                  </a:lnTo>
                  <a:lnTo>
                    <a:pt x="15" y="26"/>
                  </a:lnTo>
                  <a:lnTo>
                    <a:pt x="14" y="27"/>
                  </a:lnTo>
                  <a:lnTo>
                    <a:pt x="12" y="27"/>
                  </a:lnTo>
                  <a:lnTo>
                    <a:pt x="12" y="27"/>
                  </a:lnTo>
                  <a:lnTo>
                    <a:pt x="10" y="27"/>
                  </a:lnTo>
                  <a:lnTo>
                    <a:pt x="9" y="26"/>
                  </a:lnTo>
                  <a:lnTo>
                    <a:pt x="9" y="26"/>
                  </a:lnTo>
                  <a:lnTo>
                    <a:pt x="8" y="21"/>
                  </a:lnTo>
                  <a:lnTo>
                    <a:pt x="8" y="15"/>
                  </a:lnTo>
                  <a:lnTo>
                    <a:pt x="8" y="15"/>
                  </a:lnTo>
                  <a:lnTo>
                    <a:pt x="9" y="11"/>
                  </a:lnTo>
                  <a:lnTo>
                    <a:pt x="10" y="10"/>
                  </a:lnTo>
                  <a:lnTo>
                    <a:pt x="12" y="9"/>
                  </a:lnTo>
                  <a:lnTo>
                    <a:pt x="12" y="9"/>
                  </a:lnTo>
                  <a:lnTo>
                    <a:pt x="14" y="9"/>
                  </a:lnTo>
                  <a:lnTo>
                    <a:pt x="15" y="11"/>
                  </a:lnTo>
                  <a:lnTo>
                    <a:pt x="15" y="11"/>
                  </a:lnTo>
                  <a:lnTo>
                    <a:pt x="16" y="15"/>
                  </a:lnTo>
                  <a:lnTo>
                    <a:pt x="16"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2" name="Freeform 336"/>
            <p:cNvSpPr>
              <a:spLocks/>
            </p:cNvSpPr>
            <p:nvPr/>
          </p:nvSpPr>
          <p:spPr bwMode="auto">
            <a:xfrm>
              <a:off x="5994400" y="2605088"/>
              <a:ext cx="17463" cy="55563"/>
            </a:xfrm>
            <a:custGeom>
              <a:avLst/>
              <a:gdLst>
                <a:gd name="T0" fmla="*/ 5 w 11"/>
                <a:gd name="T1" fmla="*/ 35 h 35"/>
                <a:gd name="T2" fmla="*/ 5 w 11"/>
                <a:gd name="T3" fmla="*/ 35 h 35"/>
                <a:gd name="T4" fmla="*/ 7 w 11"/>
                <a:gd name="T5" fmla="*/ 35 h 35"/>
                <a:gd name="T6" fmla="*/ 8 w 11"/>
                <a:gd name="T7" fmla="*/ 33 h 35"/>
                <a:gd name="T8" fmla="*/ 10 w 11"/>
                <a:gd name="T9" fmla="*/ 32 h 35"/>
                <a:gd name="T10" fmla="*/ 11 w 11"/>
                <a:gd name="T11" fmla="*/ 30 h 35"/>
                <a:gd name="T12" fmla="*/ 11 w 11"/>
                <a:gd name="T13" fmla="*/ 5 h 35"/>
                <a:gd name="T14" fmla="*/ 11 w 11"/>
                <a:gd name="T15" fmla="*/ 5 h 35"/>
                <a:gd name="T16" fmla="*/ 10 w 11"/>
                <a:gd name="T17" fmla="*/ 3 h 35"/>
                <a:gd name="T18" fmla="*/ 8 w 11"/>
                <a:gd name="T19" fmla="*/ 1 h 35"/>
                <a:gd name="T20" fmla="*/ 8 w 11"/>
                <a:gd name="T21" fmla="*/ 1 h 35"/>
                <a:gd name="T22" fmla="*/ 7 w 11"/>
                <a:gd name="T23" fmla="*/ 0 h 35"/>
                <a:gd name="T24" fmla="*/ 5 w 11"/>
                <a:gd name="T25" fmla="*/ 0 h 35"/>
                <a:gd name="T26" fmla="*/ 5 w 11"/>
                <a:gd name="T27" fmla="*/ 0 h 35"/>
                <a:gd name="T28" fmla="*/ 2 w 11"/>
                <a:gd name="T29" fmla="*/ 0 h 35"/>
                <a:gd name="T30" fmla="*/ 1 w 11"/>
                <a:gd name="T31" fmla="*/ 1 h 35"/>
                <a:gd name="T32" fmla="*/ 0 w 11"/>
                <a:gd name="T33" fmla="*/ 3 h 35"/>
                <a:gd name="T34" fmla="*/ 0 w 11"/>
                <a:gd name="T35" fmla="*/ 5 h 35"/>
                <a:gd name="T36" fmla="*/ 0 w 11"/>
                <a:gd name="T37" fmla="*/ 30 h 35"/>
                <a:gd name="T38" fmla="*/ 0 w 11"/>
                <a:gd name="T39" fmla="*/ 30 h 35"/>
                <a:gd name="T40" fmla="*/ 0 w 11"/>
                <a:gd name="T41" fmla="*/ 32 h 35"/>
                <a:gd name="T42" fmla="*/ 1 w 11"/>
                <a:gd name="T43" fmla="*/ 33 h 35"/>
                <a:gd name="T44" fmla="*/ 1 w 11"/>
                <a:gd name="T45" fmla="*/ 33 h 35"/>
                <a:gd name="T46" fmla="*/ 2 w 11"/>
                <a:gd name="T47" fmla="*/ 35 h 35"/>
                <a:gd name="T48" fmla="*/ 5 w 11"/>
                <a:gd name="T49" fmla="*/ 35 h 35"/>
                <a:gd name="T50" fmla="*/ 5 w 11"/>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5">
                  <a:moveTo>
                    <a:pt x="5" y="35"/>
                  </a:moveTo>
                  <a:lnTo>
                    <a:pt x="5" y="35"/>
                  </a:lnTo>
                  <a:lnTo>
                    <a:pt x="7" y="35"/>
                  </a:lnTo>
                  <a:lnTo>
                    <a:pt x="8" y="33"/>
                  </a:lnTo>
                  <a:lnTo>
                    <a:pt x="10" y="32"/>
                  </a:lnTo>
                  <a:lnTo>
                    <a:pt x="11" y="30"/>
                  </a:lnTo>
                  <a:lnTo>
                    <a:pt x="11" y="5"/>
                  </a:lnTo>
                  <a:lnTo>
                    <a:pt x="11" y="5"/>
                  </a:lnTo>
                  <a:lnTo>
                    <a:pt x="10" y="3"/>
                  </a:lnTo>
                  <a:lnTo>
                    <a:pt x="8" y="1"/>
                  </a:lnTo>
                  <a:lnTo>
                    <a:pt x="8" y="1"/>
                  </a:lnTo>
                  <a:lnTo>
                    <a:pt x="7" y="0"/>
                  </a:lnTo>
                  <a:lnTo>
                    <a:pt x="5" y="0"/>
                  </a:lnTo>
                  <a:lnTo>
                    <a:pt x="5" y="0"/>
                  </a:lnTo>
                  <a:lnTo>
                    <a:pt x="2" y="0"/>
                  </a:lnTo>
                  <a:lnTo>
                    <a:pt x="1" y="1"/>
                  </a:lnTo>
                  <a:lnTo>
                    <a:pt x="0" y="3"/>
                  </a:lnTo>
                  <a:lnTo>
                    <a:pt x="0" y="5"/>
                  </a:lnTo>
                  <a:lnTo>
                    <a:pt x="0" y="30"/>
                  </a:lnTo>
                  <a:lnTo>
                    <a:pt x="0" y="30"/>
                  </a:lnTo>
                  <a:lnTo>
                    <a:pt x="0" y="32"/>
                  </a:lnTo>
                  <a:lnTo>
                    <a:pt x="1" y="33"/>
                  </a:lnTo>
                  <a:lnTo>
                    <a:pt x="1" y="33"/>
                  </a:lnTo>
                  <a:lnTo>
                    <a:pt x="2" y="35"/>
                  </a:lnTo>
                  <a:lnTo>
                    <a:pt x="5" y="35"/>
                  </a:lnTo>
                  <a:lnTo>
                    <a:pt x="5"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3" name="Freeform 337"/>
            <p:cNvSpPr>
              <a:spLocks/>
            </p:cNvSpPr>
            <p:nvPr/>
          </p:nvSpPr>
          <p:spPr bwMode="auto">
            <a:xfrm>
              <a:off x="5994400" y="2752726"/>
              <a:ext cx="15875" cy="55563"/>
            </a:xfrm>
            <a:custGeom>
              <a:avLst/>
              <a:gdLst>
                <a:gd name="T0" fmla="*/ 10 w 10"/>
                <a:gd name="T1" fmla="*/ 29 h 35"/>
                <a:gd name="T2" fmla="*/ 10 w 10"/>
                <a:gd name="T3" fmla="*/ 5 h 35"/>
                <a:gd name="T4" fmla="*/ 10 w 10"/>
                <a:gd name="T5" fmla="*/ 5 h 35"/>
                <a:gd name="T6" fmla="*/ 10 w 10"/>
                <a:gd name="T7" fmla="*/ 3 h 35"/>
                <a:gd name="T8" fmla="*/ 8 w 10"/>
                <a:gd name="T9" fmla="*/ 2 h 35"/>
                <a:gd name="T10" fmla="*/ 8 w 10"/>
                <a:gd name="T11" fmla="*/ 2 h 35"/>
                <a:gd name="T12" fmla="*/ 7 w 10"/>
                <a:gd name="T13" fmla="*/ 0 h 35"/>
                <a:gd name="T14" fmla="*/ 5 w 10"/>
                <a:gd name="T15" fmla="*/ 0 h 35"/>
                <a:gd name="T16" fmla="*/ 5 w 10"/>
                <a:gd name="T17" fmla="*/ 0 h 35"/>
                <a:gd name="T18" fmla="*/ 2 w 10"/>
                <a:gd name="T19" fmla="*/ 0 h 35"/>
                <a:gd name="T20" fmla="*/ 1 w 10"/>
                <a:gd name="T21" fmla="*/ 2 h 35"/>
                <a:gd name="T22" fmla="*/ 0 w 10"/>
                <a:gd name="T23" fmla="*/ 3 h 35"/>
                <a:gd name="T24" fmla="*/ 0 w 10"/>
                <a:gd name="T25" fmla="*/ 5 h 35"/>
                <a:gd name="T26" fmla="*/ 0 w 10"/>
                <a:gd name="T27" fmla="*/ 29 h 35"/>
                <a:gd name="T28" fmla="*/ 0 w 10"/>
                <a:gd name="T29" fmla="*/ 29 h 35"/>
                <a:gd name="T30" fmla="*/ 0 w 10"/>
                <a:gd name="T31" fmla="*/ 31 h 35"/>
                <a:gd name="T32" fmla="*/ 1 w 10"/>
                <a:gd name="T33" fmla="*/ 32 h 35"/>
                <a:gd name="T34" fmla="*/ 1 w 10"/>
                <a:gd name="T35" fmla="*/ 32 h 35"/>
                <a:gd name="T36" fmla="*/ 2 w 10"/>
                <a:gd name="T37" fmla="*/ 34 h 35"/>
                <a:gd name="T38" fmla="*/ 5 w 10"/>
                <a:gd name="T39" fmla="*/ 35 h 35"/>
                <a:gd name="T40" fmla="*/ 5 w 10"/>
                <a:gd name="T41" fmla="*/ 35 h 35"/>
                <a:gd name="T42" fmla="*/ 7 w 10"/>
                <a:gd name="T43" fmla="*/ 34 h 35"/>
                <a:gd name="T44" fmla="*/ 8 w 10"/>
                <a:gd name="T45" fmla="*/ 32 h 35"/>
                <a:gd name="T46" fmla="*/ 10 w 10"/>
                <a:gd name="T47" fmla="*/ 31 h 35"/>
                <a:gd name="T48" fmla="*/ 10 w 10"/>
                <a:gd name="T49" fmla="*/ 29 h 35"/>
                <a:gd name="T50" fmla="*/ 10 w 10"/>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35">
                  <a:moveTo>
                    <a:pt x="10" y="29"/>
                  </a:moveTo>
                  <a:lnTo>
                    <a:pt x="10" y="5"/>
                  </a:lnTo>
                  <a:lnTo>
                    <a:pt x="10" y="5"/>
                  </a:lnTo>
                  <a:lnTo>
                    <a:pt x="10" y="3"/>
                  </a:lnTo>
                  <a:lnTo>
                    <a:pt x="8" y="2"/>
                  </a:lnTo>
                  <a:lnTo>
                    <a:pt x="8" y="2"/>
                  </a:lnTo>
                  <a:lnTo>
                    <a:pt x="7" y="0"/>
                  </a:lnTo>
                  <a:lnTo>
                    <a:pt x="5" y="0"/>
                  </a:lnTo>
                  <a:lnTo>
                    <a:pt x="5" y="0"/>
                  </a:lnTo>
                  <a:lnTo>
                    <a:pt x="2" y="0"/>
                  </a:lnTo>
                  <a:lnTo>
                    <a:pt x="1" y="2"/>
                  </a:lnTo>
                  <a:lnTo>
                    <a:pt x="0" y="3"/>
                  </a:lnTo>
                  <a:lnTo>
                    <a:pt x="0" y="5"/>
                  </a:lnTo>
                  <a:lnTo>
                    <a:pt x="0" y="29"/>
                  </a:lnTo>
                  <a:lnTo>
                    <a:pt x="0" y="29"/>
                  </a:lnTo>
                  <a:lnTo>
                    <a:pt x="0" y="31"/>
                  </a:lnTo>
                  <a:lnTo>
                    <a:pt x="1" y="32"/>
                  </a:lnTo>
                  <a:lnTo>
                    <a:pt x="1" y="32"/>
                  </a:lnTo>
                  <a:lnTo>
                    <a:pt x="2" y="34"/>
                  </a:lnTo>
                  <a:lnTo>
                    <a:pt x="5" y="35"/>
                  </a:lnTo>
                  <a:lnTo>
                    <a:pt x="5" y="35"/>
                  </a:lnTo>
                  <a:lnTo>
                    <a:pt x="7" y="34"/>
                  </a:lnTo>
                  <a:lnTo>
                    <a:pt x="8" y="32"/>
                  </a:lnTo>
                  <a:lnTo>
                    <a:pt x="10" y="31"/>
                  </a:lnTo>
                  <a:lnTo>
                    <a:pt x="10" y="29"/>
                  </a:lnTo>
                  <a:lnTo>
                    <a:pt x="10" y="2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4" name="Freeform 338"/>
            <p:cNvSpPr>
              <a:spLocks noEditPoints="1"/>
            </p:cNvSpPr>
            <p:nvPr/>
          </p:nvSpPr>
          <p:spPr bwMode="auto">
            <a:xfrm>
              <a:off x="5980113" y="2679701"/>
              <a:ext cx="39688" cy="58738"/>
            </a:xfrm>
            <a:custGeom>
              <a:avLst/>
              <a:gdLst>
                <a:gd name="T0" fmla="*/ 13 w 25"/>
                <a:gd name="T1" fmla="*/ 0 h 37"/>
                <a:gd name="T2" fmla="*/ 13 w 25"/>
                <a:gd name="T3" fmla="*/ 0 h 37"/>
                <a:gd name="T4" fmla="*/ 8 w 25"/>
                <a:gd name="T5" fmla="*/ 1 h 37"/>
                <a:gd name="T6" fmla="*/ 4 w 25"/>
                <a:gd name="T7" fmla="*/ 4 h 37"/>
                <a:gd name="T8" fmla="*/ 4 w 25"/>
                <a:gd name="T9" fmla="*/ 4 h 37"/>
                <a:gd name="T10" fmla="*/ 1 w 25"/>
                <a:gd name="T11" fmla="*/ 7 h 37"/>
                <a:gd name="T12" fmla="*/ 0 w 25"/>
                <a:gd name="T13" fmla="*/ 12 h 37"/>
                <a:gd name="T14" fmla="*/ 0 w 25"/>
                <a:gd name="T15" fmla="*/ 24 h 37"/>
                <a:gd name="T16" fmla="*/ 0 w 25"/>
                <a:gd name="T17" fmla="*/ 24 h 37"/>
                <a:gd name="T18" fmla="*/ 1 w 25"/>
                <a:gd name="T19" fmla="*/ 29 h 37"/>
                <a:gd name="T20" fmla="*/ 4 w 25"/>
                <a:gd name="T21" fmla="*/ 33 h 37"/>
                <a:gd name="T22" fmla="*/ 8 w 25"/>
                <a:gd name="T23" fmla="*/ 35 h 37"/>
                <a:gd name="T24" fmla="*/ 13 w 25"/>
                <a:gd name="T25" fmla="*/ 37 h 37"/>
                <a:gd name="T26" fmla="*/ 13 w 25"/>
                <a:gd name="T27" fmla="*/ 37 h 37"/>
                <a:gd name="T28" fmla="*/ 17 w 25"/>
                <a:gd name="T29" fmla="*/ 35 h 37"/>
                <a:gd name="T30" fmla="*/ 21 w 25"/>
                <a:gd name="T31" fmla="*/ 33 h 37"/>
                <a:gd name="T32" fmla="*/ 21 w 25"/>
                <a:gd name="T33" fmla="*/ 33 h 37"/>
                <a:gd name="T34" fmla="*/ 24 w 25"/>
                <a:gd name="T35" fmla="*/ 29 h 37"/>
                <a:gd name="T36" fmla="*/ 25 w 25"/>
                <a:gd name="T37" fmla="*/ 24 h 37"/>
                <a:gd name="T38" fmla="*/ 25 w 25"/>
                <a:gd name="T39" fmla="*/ 12 h 37"/>
                <a:gd name="T40" fmla="*/ 25 w 25"/>
                <a:gd name="T41" fmla="*/ 12 h 37"/>
                <a:gd name="T42" fmla="*/ 24 w 25"/>
                <a:gd name="T43" fmla="*/ 7 h 37"/>
                <a:gd name="T44" fmla="*/ 21 w 25"/>
                <a:gd name="T45" fmla="*/ 4 h 37"/>
                <a:gd name="T46" fmla="*/ 17 w 25"/>
                <a:gd name="T47" fmla="*/ 1 h 37"/>
                <a:gd name="T48" fmla="*/ 13 w 25"/>
                <a:gd name="T49" fmla="*/ 0 h 37"/>
                <a:gd name="T50" fmla="*/ 13 w 25"/>
                <a:gd name="T51" fmla="*/ 0 h 37"/>
                <a:gd name="T52" fmla="*/ 17 w 25"/>
                <a:gd name="T53" fmla="*/ 21 h 37"/>
                <a:gd name="T54" fmla="*/ 17 w 25"/>
                <a:gd name="T55" fmla="*/ 21 h 37"/>
                <a:gd name="T56" fmla="*/ 15 w 25"/>
                <a:gd name="T57" fmla="*/ 26 h 37"/>
                <a:gd name="T58" fmla="*/ 15 w 25"/>
                <a:gd name="T59" fmla="*/ 26 h 37"/>
                <a:gd name="T60" fmla="*/ 14 w 25"/>
                <a:gd name="T61" fmla="*/ 27 h 37"/>
                <a:gd name="T62" fmla="*/ 13 w 25"/>
                <a:gd name="T63" fmla="*/ 27 h 37"/>
                <a:gd name="T64" fmla="*/ 13 w 25"/>
                <a:gd name="T65" fmla="*/ 27 h 37"/>
                <a:gd name="T66" fmla="*/ 10 w 25"/>
                <a:gd name="T67" fmla="*/ 27 h 37"/>
                <a:gd name="T68" fmla="*/ 9 w 25"/>
                <a:gd name="T69" fmla="*/ 26 h 37"/>
                <a:gd name="T70" fmla="*/ 8 w 25"/>
                <a:gd name="T71" fmla="*/ 21 h 37"/>
                <a:gd name="T72" fmla="*/ 8 w 25"/>
                <a:gd name="T73" fmla="*/ 15 h 37"/>
                <a:gd name="T74" fmla="*/ 8 w 25"/>
                <a:gd name="T75" fmla="*/ 15 h 37"/>
                <a:gd name="T76" fmla="*/ 9 w 25"/>
                <a:gd name="T77" fmla="*/ 11 h 37"/>
                <a:gd name="T78" fmla="*/ 9 w 25"/>
                <a:gd name="T79" fmla="*/ 11 h 37"/>
                <a:gd name="T80" fmla="*/ 10 w 25"/>
                <a:gd name="T81" fmla="*/ 10 h 37"/>
                <a:gd name="T82" fmla="*/ 13 w 25"/>
                <a:gd name="T83" fmla="*/ 8 h 37"/>
                <a:gd name="T84" fmla="*/ 13 w 25"/>
                <a:gd name="T85" fmla="*/ 8 h 37"/>
                <a:gd name="T86" fmla="*/ 14 w 25"/>
                <a:gd name="T87" fmla="*/ 10 h 37"/>
                <a:gd name="T88" fmla="*/ 15 w 25"/>
                <a:gd name="T89" fmla="*/ 11 h 37"/>
                <a:gd name="T90" fmla="*/ 17 w 25"/>
                <a:gd name="T91" fmla="*/ 15 h 37"/>
                <a:gd name="T92" fmla="*/ 17 w 25"/>
                <a:gd name="T93"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37">
                  <a:moveTo>
                    <a:pt x="13" y="0"/>
                  </a:moveTo>
                  <a:lnTo>
                    <a:pt x="13" y="0"/>
                  </a:lnTo>
                  <a:lnTo>
                    <a:pt x="8" y="1"/>
                  </a:lnTo>
                  <a:lnTo>
                    <a:pt x="4" y="4"/>
                  </a:lnTo>
                  <a:lnTo>
                    <a:pt x="4" y="4"/>
                  </a:lnTo>
                  <a:lnTo>
                    <a:pt x="1" y="7"/>
                  </a:lnTo>
                  <a:lnTo>
                    <a:pt x="0" y="12"/>
                  </a:lnTo>
                  <a:lnTo>
                    <a:pt x="0" y="24"/>
                  </a:lnTo>
                  <a:lnTo>
                    <a:pt x="0" y="24"/>
                  </a:lnTo>
                  <a:lnTo>
                    <a:pt x="1" y="29"/>
                  </a:lnTo>
                  <a:lnTo>
                    <a:pt x="4" y="33"/>
                  </a:lnTo>
                  <a:lnTo>
                    <a:pt x="8" y="35"/>
                  </a:lnTo>
                  <a:lnTo>
                    <a:pt x="13" y="37"/>
                  </a:lnTo>
                  <a:lnTo>
                    <a:pt x="13" y="37"/>
                  </a:lnTo>
                  <a:lnTo>
                    <a:pt x="17" y="35"/>
                  </a:lnTo>
                  <a:lnTo>
                    <a:pt x="21" y="33"/>
                  </a:lnTo>
                  <a:lnTo>
                    <a:pt x="21" y="33"/>
                  </a:lnTo>
                  <a:lnTo>
                    <a:pt x="24" y="29"/>
                  </a:lnTo>
                  <a:lnTo>
                    <a:pt x="25" y="24"/>
                  </a:lnTo>
                  <a:lnTo>
                    <a:pt x="25" y="12"/>
                  </a:lnTo>
                  <a:lnTo>
                    <a:pt x="25" y="12"/>
                  </a:lnTo>
                  <a:lnTo>
                    <a:pt x="24" y="7"/>
                  </a:lnTo>
                  <a:lnTo>
                    <a:pt x="21" y="4"/>
                  </a:lnTo>
                  <a:lnTo>
                    <a:pt x="17" y="1"/>
                  </a:lnTo>
                  <a:lnTo>
                    <a:pt x="13" y="0"/>
                  </a:lnTo>
                  <a:lnTo>
                    <a:pt x="13" y="0"/>
                  </a:lnTo>
                  <a:close/>
                  <a:moveTo>
                    <a:pt x="17" y="21"/>
                  </a:moveTo>
                  <a:lnTo>
                    <a:pt x="17" y="21"/>
                  </a:lnTo>
                  <a:lnTo>
                    <a:pt x="15" y="26"/>
                  </a:lnTo>
                  <a:lnTo>
                    <a:pt x="15" y="26"/>
                  </a:lnTo>
                  <a:lnTo>
                    <a:pt x="14" y="27"/>
                  </a:lnTo>
                  <a:lnTo>
                    <a:pt x="13" y="27"/>
                  </a:lnTo>
                  <a:lnTo>
                    <a:pt x="13" y="27"/>
                  </a:lnTo>
                  <a:lnTo>
                    <a:pt x="10" y="27"/>
                  </a:lnTo>
                  <a:lnTo>
                    <a:pt x="9" y="26"/>
                  </a:lnTo>
                  <a:lnTo>
                    <a:pt x="8" y="21"/>
                  </a:lnTo>
                  <a:lnTo>
                    <a:pt x="8" y="15"/>
                  </a:lnTo>
                  <a:lnTo>
                    <a:pt x="8" y="15"/>
                  </a:lnTo>
                  <a:lnTo>
                    <a:pt x="9" y="11"/>
                  </a:lnTo>
                  <a:lnTo>
                    <a:pt x="9" y="11"/>
                  </a:lnTo>
                  <a:lnTo>
                    <a:pt x="10" y="10"/>
                  </a:lnTo>
                  <a:lnTo>
                    <a:pt x="13" y="8"/>
                  </a:lnTo>
                  <a:lnTo>
                    <a:pt x="13" y="8"/>
                  </a:lnTo>
                  <a:lnTo>
                    <a:pt x="14" y="10"/>
                  </a:lnTo>
                  <a:lnTo>
                    <a:pt x="15" y="11"/>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5" name="Freeform 339"/>
            <p:cNvSpPr>
              <a:spLocks noEditPoints="1"/>
            </p:cNvSpPr>
            <p:nvPr/>
          </p:nvSpPr>
          <p:spPr bwMode="auto">
            <a:xfrm>
              <a:off x="5980113" y="2825751"/>
              <a:ext cx="39688" cy="60325"/>
            </a:xfrm>
            <a:custGeom>
              <a:avLst/>
              <a:gdLst>
                <a:gd name="T0" fmla="*/ 13 w 25"/>
                <a:gd name="T1" fmla="*/ 0 h 38"/>
                <a:gd name="T2" fmla="*/ 13 w 25"/>
                <a:gd name="T3" fmla="*/ 0 h 38"/>
                <a:gd name="T4" fmla="*/ 8 w 25"/>
                <a:gd name="T5" fmla="*/ 1 h 38"/>
                <a:gd name="T6" fmla="*/ 3 w 25"/>
                <a:gd name="T7" fmla="*/ 4 h 38"/>
                <a:gd name="T8" fmla="*/ 3 w 25"/>
                <a:gd name="T9" fmla="*/ 4 h 38"/>
                <a:gd name="T10" fmla="*/ 0 w 25"/>
                <a:gd name="T11" fmla="*/ 8 h 38"/>
                <a:gd name="T12" fmla="*/ 0 w 25"/>
                <a:gd name="T13" fmla="*/ 12 h 38"/>
                <a:gd name="T14" fmla="*/ 0 w 25"/>
                <a:gd name="T15" fmla="*/ 24 h 38"/>
                <a:gd name="T16" fmla="*/ 0 w 25"/>
                <a:gd name="T17" fmla="*/ 24 h 38"/>
                <a:gd name="T18" fmla="*/ 0 w 25"/>
                <a:gd name="T19" fmla="*/ 29 h 38"/>
                <a:gd name="T20" fmla="*/ 3 w 25"/>
                <a:gd name="T21" fmla="*/ 34 h 38"/>
                <a:gd name="T22" fmla="*/ 8 w 25"/>
                <a:gd name="T23" fmla="*/ 37 h 38"/>
                <a:gd name="T24" fmla="*/ 13 w 25"/>
                <a:gd name="T25" fmla="*/ 38 h 38"/>
                <a:gd name="T26" fmla="*/ 13 w 25"/>
                <a:gd name="T27" fmla="*/ 38 h 38"/>
                <a:gd name="T28" fmla="*/ 17 w 25"/>
                <a:gd name="T29" fmla="*/ 37 h 38"/>
                <a:gd name="T30" fmla="*/ 21 w 25"/>
                <a:gd name="T31" fmla="*/ 34 h 38"/>
                <a:gd name="T32" fmla="*/ 21 w 25"/>
                <a:gd name="T33" fmla="*/ 34 h 38"/>
                <a:gd name="T34" fmla="*/ 24 w 25"/>
                <a:gd name="T35" fmla="*/ 29 h 38"/>
                <a:gd name="T36" fmla="*/ 25 w 25"/>
                <a:gd name="T37" fmla="*/ 24 h 38"/>
                <a:gd name="T38" fmla="*/ 25 w 25"/>
                <a:gd name="T39" fmla="*/ 12 h 38"/>
                <a:gd name="T40" fmla="*/ 25 w 25"/>
                <a:gd name="T41" fmla="*/ 12 h 38"/>
                <a:gd name="T42" fmla="*/ 24 w 25"/>
                <a:gd name="T43" fmla="*/ 8 h 38"/>
                <a:gd name="T44" fmla="*/ 21 w 25"/>
                <a:gd name="T45" fmla="*/ 4 h 38"/>
                <a:gd name="T46" fmla="*/ 17 w 25"/>
                <a:gd name="T47" fmla="*/ 1 h 38"/>
                <a:gd name="T48" fmla="*/ 13 w 25"/>
                <a:gd name="T49" fmla="*/ 0 h 38"/>
                <a:gd name="T50" fmla="*/ 13 w 25"/>
                <a:gd name="T51" fmla="*/ 0 h 38"/>
                <a:gd name="T52" fmla="*/ 16 w 25"/>
                <a:gd name="T53" fmla="*/ 22 h 38"/>
                <a:gd name="T54" fmla="*/ 16 w 25"/>
                <a:gd name="T55" fmla="*/ 22 h 38"/>
                <a:gd name="T56" fmla="*/ 16 w 25"/>
                <a:gd name="T57" fmla="*/ 24 h 38"/>
                <a:gd name="T58" fmla="*/ 15 w 25"/>
                <a:gd name="T59" fmla="*/ 26 h 38"/>
                <a:gd name="T60" fmla="*/ 15 w 25"/>
                <a:gd name="T61" fmla="*/ 26 h 38"/>
                <a:gd name="T62" fmla="*/ 14 w 25"/>
                <a:gd name="T63" fmla="*/ 28 h 38"/>
                <a:gd name="T64" fmla="*/ 13 w 25"/>
                <a:gd name="T65" fmla="*/ 28 h 38"/>
                <a:gd name="T66" fmla="*/ 13 w 25"/>
                <a:gd name="T67" fmla="*/ 28 h 38"/>
                <a:gd name="T68" fmla="*/ 10 w 25"/>
                <a:gd name="T69" fmla="*/ 28 h 38"/>
                <a:gd name="T70" fmla="*/ 9 w 25"/>
                <a:gd name="T71" fmla="*/ 27 h 38"/>
                <a:gd name="T72" fmla="*/ 8 w 25"/>
                <a:gd name="T73" fmla="*/ 24 h 38"/>
                <a:gd name="T74" fmla="*/ 8 w 25"/>
                <a:gd name="T75" fmla="*/ 22 h 38"/>
                <a:gd name="T76" fmla="*/ 8 w 25"/>
                <a:gd name="T77" fmla="*/ 16 h 38"/>
                <a:gd name="T78" fmla="*/ 8 w 25"/>
                <a:gd name="T79" fmla="*/ 16 h 38"/>
                <a:gd name="T80" fmla="*/ 9 w 25"/>
                <a:gd name="T81" fmla="*/ 11 h 38"/>
                <a:gd name="T82" fmla="*/ 9 w 25"/>
                <a:gd name="T83" fmla="*/ 11 h 38"/>
                <a:gd name="T84" fmla="*/ 10 w 25"/>
                <a:gd name="T85" fmla="*/ 10 h 38"/>
                <a:gd name="T86" fmla="*/ 13 w 25"/>
                <a:gd name="T87" fmla="*/ 10 h 38"/>
                <a:gd name="T88" fmla="*/ 13 w 25"/>
                <a:gd name="T89" fmla="*/ 10 h 38"/>
                <a:gd name="T90" fmla="*/ 14 w 25"/>
                <a:gd name="T91" fmla="*/ 10 h 38"/>
                <a:gd name="T92" fmla="*/ 15 w 25"/>
                <a:gd name="T93" fmla="*/ 11 h 38"/>
                <a:gd name="T94" fmla="*/ 16 w 25"/>
                <a:gd name="T95" fmla="*/ 16 h 38"/>
                <a:gd name="T96" fmla="*/ 16 w 25"/>
                <a:gd name="T9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8">
                  <a:moveTo>
                    <a:pt x="13" y="0"/>
                  </a:moveTo>
                  <a:lnTo>
                    <a:pt x="13" y="0"/>
                  </a:lnTo>
                  <a:lnTo>
                    <a:pt x="8" y="1"/>
                  </a:lnTo>
                  <a:lnTo>
                    <a:pt x="3" y="4"/>
                  </a:lnTo>
                  <a:lnTo>
                    <a:pt x="3" y="4"/>
                  </a:lnTo>
                  <a:lnTo>
                    <a:pt x="0" y="8"/>
                  </a:lnTo>
                  <a:lnTo>
                    <a:pt x="0" y="12"/>
                  </a:lnTo>
                  <a:lnTo>
                    <a:pt x="0" y="24"/>
                  </a:lnTo>
                  <a:lnTo>
                    <a:pt x="0" y="24"/>
                  </a:lnTo>
                  <a:lnTo>
                    <a:pt x="0" y="29"/>
                  </a:lnTo>
                  <a:lnTo>
                    <a:pt x="3" y="34"/>
                  </a:lnTo>
                  <a:lnTo>
                    <a:pt x="8" y="37"/>
                  </a:lnTo>
                  <a:lnTo>
                    <a:pt x="13" y="38"/>
                  </a:lnTo>
                  <a:lnTo>
                    <a:pt x="13" y="38"/>
                  </a:lnTo>
                  <a:lnTo>
                    <a:pt x="17" y="37"/>
                  </a:lnTo>
                  <a:lnTo>
                    <a:pt x="21" y="34"/>
                  </a:lnTo>
                  <a:lnTo>
                    <a:pt x="21" y="34"/>
                  </a:lnTo>
                  <a:lnTo>
                    <a:pt x="24" y="29"/>
                  </a:lnTo>
                  <a:lnTo>
                    <a:pt x="25" y="24"/>
                  </a:lnTo>
                  <a:lnTo>
                    <a:pt x="25" y="12"/>
                  </a:lnTo>
                  <a:lnTo>
                    <a:pt x="25" y="12"/>
                  </a:lnTo>
                  <a:lnTo>
                    <a:pt x="24" y="8"/>
                  </a:lnTo>
                  <a:lnTo>
                    <a:pt x="21" y="4"/>
                  </a:lnTo>
                  <a:lnTo>
                    <a:pt x="17" y="1"/>
                  </a:lnTo>
                  <a:lnTo>
                    <a:pt x="13" y="0"/>
                  </a:lnTo>
                  <a:lnTo>
                    <a:pt x="13" y="0"/>
                  </a:lnTo>
                  <a:close/>
                  <a:moveTo>
                    <a:pt x="16" y="22"/>
                  </a:moveTo>
                  <a:lnTo>
                    <a:pt x="16" y="22"/>
                  </a:lnTo>
                  <a:lnTo>
                    <a:pt x="16" y="24"/>
                  </a:lnTo>
                  <a:lnTo>
                    <a:pt x="15" y="26"/>
                  </a:lnTo>
                  <a:lnTo>
                    <a:pt x="15" y="26"/>
                  </a:lnTo>
                  <a:lnTo>
                    <a:pt x="14" y="28"/>
                  </a:lnTo>
                  <a:lnTo>
                    <a:pt x="13" y="28"/>
                  </a:lnTo>
                  <a:lnTo>
                    <a:pt x="13" y="28"/>
                  </a:lnTo>
                  <a:lnTo>
                    <a:pt x="10" y="28"/>
                  </a:lnTo>
                  <a:lnTo>
                    <a:pt x="9" y="27"/>
                  </a:lnTo>
                  <a:lnTo>
                    <a:pt x="8" y="24"/>
                  </a:lnTo>
                  <a:lnTo>
                    <a:pt x="8" y="22"/>
                  </a:lnTo>
                  <a:lnTo>
                    <a:pt x="8" y="16"/>
                  </a:lnTo>
                  <a:lnTo>
                    <a:pt x="8" y="16"/>
                  </a:lnTo>
                  <a:lnTo>
                    <a:pt x="9" y="11"/>
                  </a:lnTo>
                  <a:lnTo>
                    <a:pt x="9" y="11"/>
                  </a:lnTo>
                  <a:lnTo>
                    <a:pt x="10" y="10"/>
                  </a:lnTo>
                  <a:lnTo>
                    <a:pt x="13" y="10"/>
                  </a:lnTo>
                  <a:lnTo>
                    <a:pt x="13" y="10"/>
                  </a:lnTo>
                  <a:lnTo>
                    <a:pt x="14" y="10"/>
                  </a:lnTo>
                  <a:lnTo>
                    <a:pt x="15" y="11"/>
                  </a:lnTo>
                  <a:lnTo>
                    <a:pt x="16" y="16"/>
                  </a:lnTo>
                  <a:lnTo>
                    <a:pt x="16"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6" name="Freeform 340"/>
            <p:cNvSpPr>
              <a:spLocks/>
            </p:cNvSpPr>
            <p:nvPr/>
          </p:nvSpPr>
          <p:spPr bwMode="auto">
            <a:xfrm>
              <a:off x="5943600" y="2681288"/>
              <a:ext cx="17463" cy="53975"/>
            </a:xfrm>
            <a:custGeom>
              <a:avLst/>
              <a:gdLst>
                <a:gd name="T0" fmla="*/ 10 w 11"/>
                <a:gd name="T1" fmla="*/ 33 h 34"/>
                <a:gd name="T2" fmla="*/ 10 w 11"/>
                <a:gd name="T3" fmla="*/ 33 h 34"/>
                <a:gd name="T4" fmla="*/ 11 w 11"/>
                <a:gd name="T5" fmla="*/ 31 h 34"/>
                <a:gd name="T6" fmla="*/ 11 w 11"/>
                <a:gd name="T7" fmla="*/ 30 h 34"/>
                <a:gd name="T8" fmla="*/ 11 w 11"/>
                <a:gd name="T9" fmla="*/ 5 h 34"/>
                <a:gd name="T10" fmla="*/ 11 w 11"/>
                <a:gd name="T11" fmla="*/ 5 h 34"/>
                <a:gd name="T12" fmla="*/ 11 w 11"/>
                <a:gd name="T13" fmla="*/ 3 h 34"/>
                <a:gd name="T14" fmla="*/ 10 w 11"/>
                <a:gd name="T15" fmla="*/ 1 h 34"/>
                <a:gd name="T16" fmla="*/ 7 w 11"/>
                <a:gd name="T17" fmla="*/ 0 h 34"/>
                <a:gd name="T18" fmla="*/ 6 w 11"/>
                <a:gd name="T19" fmla="*/ 0 h 34"/>
                <a:gd name="T20" fmla="*/ 6 w 11"/>
                <a:gd name="T21" fmla="*/ 0 h 34"/>
                <a:gd name="T22" fmla="*/ 4 w 11"/>
                <a:gd name="T23" fmla="*/ 0 h 34"/>
                <a:gd name="T24" fmla="*/ 2 w 11"/>
                <a:gd name="T25" fmla="*/ 1 h 34"/>
                <a:gd name="T26" fmla="*/ 2 w 11"/>
                <a:gd name="T27" fmla="*/ 1 h 34"/>
                <a:gd name="T28" fmla="*/ 1 w 11"/>
                <a:gd name="T29" fmla="*/ 3 h 34"/>
                <a:gd name="T30" fmla="*/ 0 w 11"/>
                <a:gd name="T31" fmla="*/ 5 h 34"/>
                <a:gd name="T32" fmla="*/ 0 w 11"/>
                <a:gd name="T33" fmla="*/ 30 h 34"/>
                <a:gd name="T34" fmla="*/ 0 w 11"/>
                <a:gd name="T35" fmla="*/ 30 h 34"/>
                <a:gd name="T36" fmla="*/ 1 w 11"/>
                <a:gd name="T37" fmla="*/ 31 h 34"/>
                <a:gd name="T38" fmla="*/ 2 w 11"/>
                <a:gd name="T39" fmla="*/ 33 h 34"/>
                <a:gd name="T40" fmla="*/ 4 w 11"/>
                <a:gd name="T41" fmla="*/ 33 h 34"/>
                <a:gd name="T42" fmla="*/ 6 w 11"/>
                <a:gd name="T43" fmla="*/ 34 h 34"/>
                <a:gd name="T44" fmla="*/ 6 w 11"/>
                <a:gd name="T45" fmla="*/ 34 h 34"/>
                <a:gd name="T46" fmla="*/ 7 w 11"/>
                <a:gd name="T47" fmla="*/ 33 h 34"/>
                <a:gd name="T48" fmla="*/ 10 w 11"/>
                <a:gd name="T49" fmla="*/ 33 h 34"/>
                <a:gd name="T50" fmla="*/ 10 w 11"/>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10" y="33"/>
                  </a:moveTo>
                  <a:lnTo>
                    <a:pt x="10" y="33"/>
                  </a:lnTo>
                  <a:lnTo>
                    <a:pt x="11" y="31"/>
                  </a:lnTo>
                  <a:lnTo>
                    <a:pt x="11" y="30"/>
                  </a:lnTo>
                  <a:lnTo>
                    <a:pt x="11" y="5"/>
                  </a:lnTo>
                  <a:lnTo>
                    <a:pt x="11" y="5"/>
                  </a:lnTo>
                  <a:lnTo>
                    <a:pt x="11" y="3"/>
                  </a:lnTo>
                  <a:lnTo>
                    <a:pt x="10" y="1"/>
                  </a:lnTo>
                  <a:lnTo>
                    <a:pt x="7" y="0"/>
                  </a:lnTo>
                  <a:lnTo>
                    <a:pt x="6" y="0"/>
                  </a:lnTo>
                  <a:lnTo>
                    <a:pt x="6" y="0"/>
                  </a:lnTo>
                  <a:lnTo>
                    <a:pt x="4" y="0"/>
                  </a:lnTo>
                  <a:lnTo>
                    <a:pt x="2" y="1"/>
                  </a:lnTo>
                  <a:lnTo>
                    <a:pt x="2" y="1"/>
                  </a:lnTo>
                  <a:lnTo>
                    <a:pt x="1" y="3"/>
                  </a:lnTo>
                  <a:lnTo>
                    <a:pt x="0" y="5"/>
                  </a:lnTo>
                  <a:lnTo>
                    <a:pt x="0" y="30"/>
                  </a:lnTo>
                  <a:lnTo>
                    <a:pt x="0" y="30"/>
                  </a:lnTo>
                  <a:lnTo>
                    <a:pt x="1" y="31"/>
                  </a:lnTo>
                  <a:lnTo>
                    <a:pt x="2" y="33"/>
                  </a:lnTo>
                  <a:lnTo>
                    <a:pt x="4" y="33"/>
                  </a:lnTo>
                  <a:lnTo>
                    <a:pt x="6" y="34"/>
                  </a:lnTo>
                  <a:lnTo>
                    <a:pt x="6" y="34"/>
                  </a:lnTo>
                  <a:lnTo>
                    <a:pt x="7" y="33"/>
                  </a:lnTo>
                  <a:lnTo>
                    <a:pt x="10" y="33"/>
                  </a:lnTo>
                  <a:lnTo>
                    <a:pt x="10" y="3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7" name="Freeform 341"/>
            <p:cNvSpPr>
              <a:spLocks/>
            </p:cNvSpPr>
            <p:nvPr/>
          </p:nvSpPr>
          <p:spPr bwMode="auto">
            <a:xfrm>
              <a:off x="5943600" y="2827338"/>
              <a:ext cx="17463" cy="53975"/>
            </a:xfrm>
            <a:custGeom>
              <a:avLst/>
              <a:gdLst>
                <a:gd name="T0" fmla="*/ 6 w 11"/>
                <a:gd name="T1" fmla="*/ 0 h 34"/>
                <a:gd name="T2" fmla="*/ 6 w 11"/>
                <a:gd name="T3" fmla="*/ 0 h 34"/>
                <a:gd name="T4" fmla="*/ 4 w 11"/>
                <a:gd name="T5" fmla="*/ 1 h 34"/>
                <a:gd name="T6" fmla="*/ 1 w 11"/>
                <a:gd name="T7" fmla="*/ 3 h 34"/>
                <a:gd name="T8" fmla="*/ 1 w 11"/>
                <a:gd name="T9" fmla="*/ 3 h 34"/>
                <a:gd name="T10" fmla="*/ 0 w 11"/>
                <a:gd name="T11" fmla="*/ 4 h 34"/>
                <a:gd name="T12" fmla="*/ 0 w 11"/>
                <a:gd name="T13" fmla="*/ 5 h 34"/>
                <a:gd name="T14" fmla="*/ 0 w 11"/>
                <a:gd name="T15" fmla="*/ 30 h 34"/>
                <a:gd name="T16" fmla="*/ 0 w 11"/>
                <a:gd name="T17" fmla="*/ 30 h 34"/>
                <a:gd name="T18" fmla="*/ 0 w 11"/>
                <a:gd name="T19" fmla="*/ 32 h 34"/>
                <a:gd name="T20" fmla="*/ 1 w 11"/>
                <a:gd name="T21" fmla="*/ 33 h 34"/>
                <a:gd name="T22" fmla="*/ 4 w 11"/>
                <a:gd name="T23" fmla="*/ 34 h 34"/>
                <a:gd name="T24" fmla="*/ 6 w 11"/>
                <a:gd name="T25" fmla="*/ 34 h 34"/>
                <a:gd name="T26" fmla="*/ 6 w 11"/>
                <a:gd name="T27" fmla="*/ 34 h 34"/>
                <a:gd name="T28" fmla="*/ 7 w 11"/>
                <a:gd name="T29" fmla="*/ 34 h 34"/>
                <a:gd name="T30" fmla="*/ 10 w 11"/>
                <a:gd name="T31" fmla="*/ 33 h 34"/>
                <a:gd name="T32" fmla="*/ 10 w 11"/>
                <a:gd name="T33" fmla="*/ 33 h 34"/>
                <a:gd name="T34" fmla="*/ 11 w 11"/>
                <a:gd name="T35" fmla="*/ 32 h 34"/>
                <a:gd name="T36" fmla="*/ 11 w 11"/>
                <a:gd name="T37" fmla="*/ 30 h 34"/>
                <a:gd name="T38" fmla="*/ 11 w 11"/>
                <a:gd name="T39" fmla="*/ 5 h 34"/>
                <a:gd name="T40" fmla="*/ 11 w 11"/>
                <a:gd name="T41" fmla="*/ 5 h 34"/>
                <a:gd name="T42" fmla="*/ 11 w 11"/>
                <a:gd name="T43" fmla="*/ 4 h 34"/>
                <a:gd name="T44" fmla="*/ 10 w 11"/>
                <a:gd name="T45" fmla="*/ 3 h 34"/>
                <a:gd name="T46" fmla="*/ 7 w 11"/>
                <a:gd name="T47" fmla="*/ 1 h 34"/>
                <a:gd name="T48" fmla="*/ 6 w 11"/>
                <a:gd name="T49" fmla="*/ 0 h 34"/>
                <a:gd name="T50" fmla="*/ 6 w 11"/>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6" y="0"/>
                  </a:moveTo>
                  <a:lnTo>
                    <a:pt x="6" y="0"/>
                  </a:lnTo>
                  <a:lnTo>
                    <a:pt x="4" y="1"/>
                  </a:lnTo>
                  <a:lnTo>
                    <a:pt x="1" y="3"/>
                  </a:lnTo>
                  <a:lnTo>
                    <a:pt x="1" y="3"/>
                  </a:lnTo>
                  <a:lnTo>
                    <a:pt x="0" y="4"/>
                  </a:lnTo>
                  <a:lnTo>
                    <a:pt x="0" y="5"/>
                  </a:lnTo>
                  <a:lnTo>
                    <a:pt x="0" y="30"/>
                  </a:lnTo>
                  <a:lnTo>
                    <a:pt x="0" y="30"/>
                  </a:lnTo>
                  <a:lnTo>
                    <a:pt x="0" y="32"/>
                  </a:lnTo>
                  <a:lnTo>
                    <a:pt x="1" y="33"/>
                  </a:lnTo>
                  <a:lnTo>
                    <a:pt x="4" y="34"/>
                  </a:lnTo>
                  <a:lnTo>
                    <a:pt x="6" y="34"/>
                  </a:lnTo>
                  <a:lnTo>
                    <a:pt x="6" y="34"/>
                  </a:lnTo>
                  <a:lnTo>
                    <a:pt x="7" y="34"/>
                  </a:lnTo>
                  <a:lnTo>
                    <a:pt x="10" y="33"/>
                  </a:lnTo>
                  <a:lnTo>
                    <a:pt x="10" y="33"/>
                  </a:lnTo>
                  <a:lnTo>
                    <a:pt x="11" y="32"/>
                  </a:lnTo>
                  <a:lnTo>
                    <a:pt x="11" y="30"/>
                  </a:lnTo>
                  <a:lnTo>
                    <a:pt x="11" y="5"/>
                  </a:lnTo>
                  <a:lnTo>
                    <a:pt x="11" y="5"/>
                  </a:lnTo>
                  <a:lnTo>
                    <a:pt x="11" y="4"/>
                  </a:lnTo>
                  <a:lnTo>
                    <a:pt x="10" y="3"/>
                  </a:lnTo>
                  <a:lnTo>
                    <a:pt x="7" y="1"/>
                  </a:lnTo>
                  <a:lnTo>
                    <a:pt x="6" y="0"/>
                  </a:lnTo>
                  <a:lnTo>
                    <a:pt x="6"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8" name="Freeform 342"/>
            <p:cNvSpPr>
              <a:spLocks noEditPoints="1"/>
            </p:cNvSpPr>
            <p:nvPr/>
          </p:nvSpPr>
          <p:spPr bwMode="auto">
            <a:xfrm>
              <a:off x="5935663" y="2603501"/>
              <a:ext cx="39688" cy="58738"/>
            </a:xfrm>
            <a:custGeom>
              <a:avLst/>
              <a:gdLst>
                <a:gd name="T0" fmla="*/ 12 w 25"/>
                <a:gd name="T1" fmla="*/ 0 h 37"/>
                <a:gd name="T2" fmla="*/ 12 w 25"/>
                <a:gd name="T3" fmla="*/ 0 h 37"/>
                <a:gd name="T4" fmla="*/ 7 w 25"/>
                <a:gd name="T5" fmla="*/ 1 h 37"/>
                <a:gd name="T6" fmla="*/ 4 w 25"/>
                <a:gd name="T7" fmla="*/ 4 h 37"/>
                <a:gd name="T8" fmla="*/ 1 w 25"/>
                <a:gd name="T9" fmla="*/ 7 h 37"/>
                <a:gd name="T10" fmla="*/ 0 w 25"/>
                <a:gd name="T11" fmla="*/ 12 h 37"/>
                <a:gd name="T12" fmla="*/ 0 w 25"/>
                <a:gd name="T13" fmla="*/ 25 h 37"/>
                <a:gd name="T14" fmla="*/ 0 w 25"/>
                <a:gd name="T15" fmla="*/ 25 h 37"/>
                <a:gd name="T16" fmla="*/ 1 w 25"/>
                <a:gd name="T17" fmla="*/ 29 h 37"/>
                <a:gd name="T18" fmla="*/ 4 w 25"/>
                <a:gd name="T19" fmla="*/ 33 h 37"/>
                <a:gd name="T20" fmla="*/ 4 w 25"/>
                <a:gd name="T21" fmla="*/ 33 h 37"/>
                <a:gd name="T22" fmla="*/ 7 w 25"/>
                <a:gd name="T23" fmla="*/ 36 h 37"/>
                <a:gd name="T24" fmla="*/ 12 w 25"/>
                <a:gd name="T25" fmla="*/ 37 h 37"/>
                <a:gd name="T26" fmla="*/ 12 w 25"/>
                <a:gd name="T27" fmla="*/ 37 h 37"/>
                <a:gd name="T28" fmla="*/ 17 w 25"/>
                <a:gd name="T29" fmla="*/ 36 h 37"/>
                <a:gd name="T30" fmla="*/ 21 w 25"/>
                <a:gd name="T31" fmla="*/ 33 h 37"/>
                <a:gd name="T32" fmla="*/ 23 w 25"/>
                <a:gd name="T33" fmla="*/ 29 h 37"/>
                <a:gd name="T34" fmla="*/ 25 w 25"/>
                <a:gd name="T35" fmla="*/ 25 h 37"/>
                <a:gd name="T36" fmla="*/ 25 w 25"/>
                <a:gd name="T37" fmla="*/ 12 h 37"/>
                <a:gd name="T38" fmla="*/ 25 w 25"/>
                <a:gd name="T39" fmla="*/ 12 h 37"/>
                <a:gd name="T40" fmla="*/ 23 w 25"/>
                <a:gd name="T41" fmla="*/ 7 h 37"/>
                <a:gd name="T42" fmla="*/ 21 w 25"/>
                <a:gd name="T43" fmla="*/ 4 h 37"/>
                <a:gd name="T44" fmla="*/ 21 w 25"/>
                <a:gd name="T45" fmla="*/ 4 h 37"/>
                <a:gd name="T46" fmla="*/ 17 w 25"/>
                <a:gd name="T47" fmla="*/ 1 h 37"/>
                <a:gd name="T48" fmla="*/ 12 w 25"/>
                <a:gd name="T49" fmla="*/ 0 h 37"/>
                <a:gd name="T50" fmla="*/ 12 w 25"/>
                <a:gd name="T51" fmla="*/ 0 h 37"/>
                <a:gd name="T52" fmla="*/ 17 w 25"/>
                <a:gd name="T53" fmla="*/ 22 h 37"/>
                <a:gd name="T54" fmla="*/ 17 w 25"/>
                <a:gd name="T55" fmla="*/ 22 h 37"/>
                <a:gd name="T56" fmla="*/ 16 w 25"/>
                <a:gd name="T57" fmla="*/ 25 h 37"/>
                <a:gd name="T58" fmla="*/ 16 w 25"/>
                <a:gd name="T59" fmla="*/ 26 h 37"/>
                <a:gd name="T60" fmla="*/ 14 w 25"/>
                <a:gd name="T61" fmla="*/ 27 h 37"/>
                <a:gd name="T62" fmla="*/ 12 w 25"/>
                <a:gd name="T63" fmla="*/ 28 h 37"/>
                <a:gd name="T64" fmla="*/ 12 w 25"/>
                <a:gd name="T65" fmla="*/ 28 h 37"/>
                <a:gd name="T66" fmla="*/ 11 w 25"/>
                <a:gd name="T67" fmla="*/ 27 h 37"/>
                <a:gd name="T68" fmla="*/ 9 w 25"/>
                <a:gd name="T69" fmla="*/ 26 h 37"/>
                <a:gd name="T70" fmla="*/ 9 w 25"/>
                <a:gd name="T71" fmla="*/ 26 h 37"/>
                <a:gd name="T72" fmla="*/ 9 w 25"/>
                <a:gd name="T73" fmla="*/ 25 h 37"/>
                <a:gd name="T74" fmla="*/ 7 w 25"/>
                <a:gd name="T75" fmla="*/ 22 h 37"/>
                <a:gd name="T76" fmla="*/ 7 w 25"/>
                <a:gd name="T77" fmla="*/ 16 h 37"/>
                <a:gd name="T78" fmla="*/ 7 w 25"/>
                <a:gd name="T79" fmla="*/ 16 h 37"/>
                <a:gd name="T80" fmla="*/ 9 w 25"/>
                <a:gd name="T81" fmla="*/ 13 h 37"/>
                <a:gd name="T82" fmla="*/ 9 w 25"/>
                <a:gd name="T83" fmla="*/ 11 h 37"/>
                <a:gd name="T84" fmla="*/ 11 w 25"/>
                <a:gd name="T85" fmla="*/ 10 h 37"/>
                <a:gd name="T86" fmla="*/ 12 w 25"/>
                <a:gd name="T87" fmla="*/ 10 h 37"/>
                <a:gd name="T88" fmla="*/ 12 w 25"/>
                <a:gd name="T89" fmla="*/ 10 h 37"/>
                <a:gd name="T90" fmla="*/ 14 w 25"/>
                <a:gd name="T91" fmla="*/ 10 h 37"/>
                <a:gd name="T92" fmla="*/ 16 w 25"/>
                <a:gd name="T93" fmla="*/ 11 h 37"/>
                <a:gd name="T94" fmla="*/ 16 w 25"/>
                <a:gd name="T95" fmla="*/ 11 h 37"/>
                <a:gd name="T96" fmla="*/ 16 w 25"/>
                <a:gd name="T97" fmla="*/ 13 h 37"/>
                <a:gd name="T98" fmla="*/ 17 w 25"/>
                <a:gd name="T99" fmla="*/ 16 h 37"/>
                <a:gd name="T100" fmla="*/ 17 w 25"/>
                <a:gd name="T101"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7">
                  <a:moveTo>
                    <a:pt x="12" y="0"/>
                  </a:moveTo>
                  <a:lnTo>
                    <a:pt x="12" y="0"/>
                  </a:lnTo>
                  <a:lnTo>
                    <a:pt x="7" y="1"/>
                  </a:lnTo>
                  <a:lnTo>
                    <a:pt x="4" y="4"/>
                  </a:lnTo>
                  <a:lnTo>
                    <a:pt x="1" y="7"/>
                  </a:lnTo>
                  <a:lnTo>
                    <a:pt x="0" y="12"/>
                  </a:lnTo>
                  <a:lnTo>
                    <a:pt x="0" y="25"/>
                  </a:lnTo>
                  <a:lnTo>
                    <a:pt x="0" y="25"/>
                  </a:lnTo>
                  <a:lnTo>
                    <a:pt x="1" y="29"/>
                  </a:lnTo>
                  <a:lnTo>
                    <a:pt x="4" y="33"/>
                  </a:lnTo>
                  <a:lnTo>
                    <a:pt x="4" y="33"/>
                  </a:lnTo>
                  <a:lnTo>
                    <a:pt x="7" y="36"/>
                  </a:lnTo>
                  <a:lnTo>
                    <a:pt x="12" y="37"/>
                  </a:lnTo>
                  <a:lnTo>
                    <a:pt x="12" y="37"/>
                  </a:lnTo>
                  <a:lnTo>
                    <a:pt x="17" y="36"/>
                  </a:lnTo>
                  <a:lnTo>
                    <a:pt x="21" y="33"/>
                  </a:lnTo>
                  <a:lnTo>
                    <a:pt x="23" y="29"/>
                  </a:lnTo>
                  <a:lnTo>
                    <a:pt x="25" y="25"/>
                  </a:lnTo>
                  <a:lnTo>
                    <a:pt x="25" y="12"/>
                  </a:lnTo>
                  <a:lnTo>
                    <a:pt x="25" y="12"/>
                  </a:lnTo>
                  <a:lnTo>
                    <a:pt x="23" y="7"/>
                  </a:lnTo>
                  <a:lnTo>
                    <a:pt x="21" y="4"/>
                  </a:lnTo>
                  <a:lnTo>
                    <a:pt x="21" y="4"/>
                  </a:lnTo>
                  <a:lnTo>
                    <a:pt x="17" y="1"/>
                  </a:lnTo>
                  <a:lnTo>
                    <a:pt x="12" y="0"/>
                  </a:lnTo>
                  <a:lnTo>
                    <a:pt x="12" y="0"/>
                  </a:lnTo>
                  <a:close/>
                  <a:moveTo>
                    <a:pt x="17" y="22"/>
                  </a:moveTo>
                  <a:lnTo>
                    <a:pt x="17" y="22"/>
                  </a:lnTo>
                  <a:lnTo>
                    <a:pt x="16" y="25"/>
                  </a:lnTo>
                  <a:lnTo>
                    <a:pt x="16" y="26"/>
                  </a:lnTo>
                  <a:lnTo>
                    <a:pt x="14" y="27"/>
                  </a:lnTo>
                  <a:lnTo>
                    <a:pt x="12" y="28"/>
                  </a:lnTo>
                  <a:lnTo>
                    <a:pt x="12" y="28"/>
                  </a:lnTo>
                  <a:lnTo>
                    <a:pt x="11" y="27"/>
                  </a:lnTo>
                  <a:lnTo>
                    <a:pt x="9" y="26"/>
                  </a:lnTo>
                  <a:lnTo>
                    <a:pt x="9" y="26"/>
                  </a:lnTo>
                  <a:lnTo>
                    <a:pt x="9" y="25"/>
                  </a:lnTo>
                  <a:lnTo>
                    <a:pt x="7" y="22"/>
                  </a:lnTo>
                  <a:lnTo>
                    <a:pt x="7" y="16"/>
                  </a:lnTo>
                  <a:lnTo>
                    <a:pt x="7" y="16"/>
                  </a:lnTo>
                  <a:lnTo>
                    <a:pt x="9" y="13"/>
                  </a:lnTo>
                  <a:lnTo>
                    <a:pt x="9" y="11"/>
                  </a:lnTo>
                  <a:lnTo>
                    <a:pt x="11" y="10"/>
                  </a:lnTo>
                  <a:lnTo>
                    <a:pt x="12" y="10"/>
                  </a:lnTo>
                  <a:lnTo>
                    <a:pt x="12" y="10"/>
                  </a:lnTo>
                  <a:lnTo>
                    <a:pt x="14" y="10"/>
                  </a:lnTo>
                  <a:lnTo>
                    <a:pt x="16" y="11"/>
                  </a:lnTo>
                  <a:lnTo>
                    <a:pt x="16" y="11"/>
                  </a:lnTo>
                  <a:lnTo>
                    <a:pt x="16" y="13"/>
                  </a:lnTo>
                  <a:lnTo>
                    <a:pt x="17" y="16"/>
                  </a:lnTo>
                  <a:lnTo>
                    <a:pt x="17"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59" name="Freeform 343"/>
            <p:cNvSpPr>
              <a:spLocks noEditPoints="1"/>
            </p:cNvSpPr>
            <p:nvPr/>
          </p:nvSpPr>
          <p:spPr bwMode="auto">
            <a:xfrm>
              <a:off x="5935663" y="2751138"/>
              <a:ext cx="39688" cy="58738"/>
            </a:xfrm>
            <a:custGeom>
              <a:avLst/>
              <a:gdLst>
                <a:gd name="T0" fmla="*/ 12 w 25"/>
                <a:gd name="T1" fmla="*/ 0 h 37"/>
                <a:gd name="T2" fmla="*/ 12 w 25"/>
                <a:gd name="T3" fmla="*/ 0 h 37"/>
                <a:gd name="T4" fmla="*/ 7 w 25"/>
                <a:gd name="T5" fmla="*/ 0 h 37"/>
                <a:gd name="T6" fmla="*/ 4 w 25"/>
                <a:gd name="T7" fmla="*/ 4 h 37"/>
                <a:gd name="T8" fmla="*/ 0 w 25"/>
                <a:gd name="T9" fmla="*/ 8 h 37"/>
                <a:gd name="T10" fmla="*/ 0 w 25"/>
                <a:gd name="T11" fmla="*/ 13 h 37"/>
                <a:gd name="T12" fmla="*/ 0 w 25"/>
                <a:gd name="T13" fmla="*/ 25 h 37"/>
                <a:gd name="T14" fmla="*/ 0 w 25"/>
                <a:gd name="T15" fmla="*/ 25 h 37"/>
                <a:gd name="T16" fmla="*/ 0 w 25"/>
                <a:gd name="T17" fmla="*/ 30 h 37"/>
                <a:gd name="T18" fmla="*/ 4 w 25"/>
                <a:gd name="T19" fmla="*/ 33 h 37"/>
                <a:gd name="T20" fmla="*/ 4 w 25"/>
                <a:gd name="T21" fmla="*/ 33 h 37"/>
                <a:gd name="T22" fmla="*/ 7 w 25"/>
                <a:gd name="T23" fmla="*/ 36 h 37"/>
                <a:gd name="T24" fmla="*/ 12 w 25"/>
                <a:gd name="T25" fmla="*/ 37 h 37"/>
                <a:gd name="T26" fmla="*/ 12 w 25"/>
                <a:gd name="T27" fmla="*/ 37 h 37"/>
                <a:gd name="T28" fmla="*/ 17 w 25"/>
                <a:gd name="T29" fmla="*/ 36 h 37"/>
                <a:gd name="T30" fmla="*/ 21 w 25"/>
                <a:gd name="T31" fmla="*/ 33 h 37"/>
                <a:gd name="T32" fmla="*/ 23 w 25"/>
                <a:gd name="T33" fmla="*/ 30 h 37"/>
                <a:gd name="T34" fmla="*/ 25 w 25"/>
                <a:gd name="T35" fmla="*/ 25 h 37"/>
                <a:gd name="T36" fmla="*/ 25 w 25"/>
                <a:gd name="T37" fmla="*/ 13 h 37"/>
                <a:gd name="T38" fmla="*/ 25 w 25"/>
                <a:gd name="T39" fmla="*/ 13 h 37"/>
                <a:gd name="T40" fmla="*/ 23 w 25"/>
                <a:gd name="T41" fmla="*/ 8 h 37"/>
                <a:gd name="T42" fmla="*/ 21 w 25"/>
                <a:gd name="T43" fmla="*/ 4 h 37"/>
                <a:gd name="T44" fmla="*/ 21 w 25"/>
                <a:gd name="T45" fmla="*/ 4 h 37"/>
                <a:gd name="T46" fmla="*/ 17 w 25"/>
                <a:gd name="T47" fmla="*/ 0 h 37"/>
                <a:gd name="T48" fmla="*/ 12 w 25"/>
                <a:gd name="T49" fmla="*/ 0 h 37"/>
                <a:gd name="T50" fmla="*/ 12 w 25"/>
                <a:gd name="T51" fmla="*/ 0 h 37"/>
                <a:gd name="T52" fmla="*/ 16 w 25"/>
                <a:gd name="T53" fmla="*/ 21 h 37"/>
                <a:gd name="T54" fmla="*/ 16 w 25"/>
                <a:gd name="T55" fmla="*/ 21 h 37"/>
                <a:gd name="T56" fmla="*/ 15 w 25"/>
                <a:gd name="T57" fmla="*/ 26 h 37"/>
                <a:gd name="T58" fmla="*/ 14 w 25"/>
                <a:gd name="T59" fmla="*/ 27 h 37"/>
                <a:gd name="T60" fmla="*/ 12 w 25"/>
                <a:gd name="T61" fmla="*/ 27 h 37"/>
                <a:gd name="T62" fmla="*/ 12 w 25"/>
                <a:gd name="T63" fmla="*/ 27 h 37"/>
                <a:gd name="T64" fmla="*/ 10 w 25"/>
                <a:gd name="T65" fmla="*/ 27 h 37"/>
                <a:gd name="T66" fmla="*/ 9 w 25"/>
                <a:gd name="T67" fmla="*/ 26 h 37"/>
                <a:gd name="T68" fmla="*/ 9 w 25"/>
                <a:gd name="T69" fmla="*/ 26 h 37"/>
                <a:gd name="T70" fmla="*/ 7 w 25"/>
                <a:gd name="T71" fmla="*/ 24 h 37"/>
                <a:gd name="T72" fmla="*/ 7 w 25"/>
                <a:gd name="T73" fmla="*/ 21 h 37"/>
                <a:gd name="T74" fmla="*/ 7 w 25"/>
                <a:gd name="T75" fmla="*/ 15 h 37"/>
                <a:gd name="T76" fmla="*/ 7 w 25"/>
                <a:gd name="T77" fmla="*/ 15 h 37"/>
                <a:gd name="T78" fmla="*/ 9 w 25"/>
                <a:gd name="T79" fmla="*/ 11 h 37"/>
                <a:gd name="T80" fmla="*/ 10 w 25"/>
                <a:gd name="T81" fmla="*/ 10 h 37"/>
                <a:gd name="T82" fmla="*/ 12 w 25"/>
                <a:gd name="T83" fmla="*/ 9 h 37"/>
                <a:gd name="T84" fmla="*/ 12 w 25"/>
                <a:gd name="T85" fmla="*/ 9 h 37"/>
                <a:gd name="T86" fmla="*/ 14 w 25"/>
                <a:gd name="T87" fmla="*/ 9 h 37"/>
                <a:gd name="T88" fmla="*/ 15 w 25"/>
                <a:gd name="T89" fmla="*/ 11 h 37"/>
                <a:gd name="T90" fmla="*/ 15 w 25"/>
                <a:gd name="T91" fmla="*/ 11 h 37"/>
                <a:gd name="T92" fmla="*/ 16 w 25"/>
                <a:gd name="T93" fmla="*/ 15 h 37"/>
                <a:gd name="T94" fmla="*/ 16 w 25"/>
                <a:gd name="T9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37">
                  <a:moveTo>
                    <a:pt x="12" y="0"/>
                  </a:moveTo>
                  <a:lnTo>
                    <a:pt x="12" y="0"/>
                  </a:lnTo>
                  <a:lnTo>
                    <a:pt x="7" y="0"/>
                  </a:lnTo>
                  <a:lnTo>
                    <a:pt x="4" y="4"/>
                  </a:lnTo>
                  <a:lnTo>
                    <a:pt x="0" y="8"/>
                  </a:lnTo>
                  <a:lnTo>
                    <a:pt x="0" y="13"/>
                  </a:lnTo>
                  <a:lnTo>
                    <a:pt x="0" y="25"/>
                  </a:lnTo>
                  <a:lnTo>
                    <a:pt x="0" y="25"/>
                  </a:lnTo>
                  <a:lnTo>
                    <a:pt x="0" y="30"/>
                  </a:lnTo>
                  <a:lnTo>
                    <a:pt x="4" y="33"/>
                  </a:lnTo>
                  <a:lnTo>
                    <a:pt x="4" y="33"/>
                  </a:lnTo>
                  <a:lnTo>
                    <a:pt x="7" y="36"/>
                  </a:lnTo>
                  <a:lnTo>
                    <a:pt x="12" y="37"/>
                  </a:lnTo>
                  <a:lnTo>
                    <a:pt x="12" y="37"/>
                  </a:lnTo>
                  <a:lnTo>
                    <a:pt x="17" y="36"/>
                  </a:lnTo>
                  <a:lnTo>
                    <a:pt x="21" y="33"/>
                  </a:lnTo>
                  <a:lnTo>
                    <a:pt x="23" y="30"/>
                  </a:lnTo>
                  <a:lnTo>
                    <a:pt x="25" y="25"/>
                  </a:lnTo>
                  <a:lnTo>
                    <a:pt x="25" y="13"/>
                  </a:lnTo>
                  <a:lnTo>
                    <a:pt x="25" y="13"/>
                  </a:lnTo>
                  <a:lnTo>
                    <a:pt x="23" y="8"/>
                  </a:lnTo>
                  <a:lnTo>
                    <a:pt x="21" y="4"/>
                  </a:lnTo>
                  <a:lnTo>
                    <a:pt x="21" y="4"/>
                  </a:lnTo>
                  <a:lnTo>
                    <a:pt x="17" y="0"/>
                  </a:lnTo>
                  <a:lnTo>
                    <a:pt x="12" y="0"/>
                  </a:lnTo>
                  <a:lnTo>
                    <a:pt x="12" y="0"/>
                  </a:lnTo>
                  <a:close/>
                  <a:moveTo>
                    <a:pt x="16" y="21"/>
                  </a:moveTo>
                  <a:lnTo>
                    <a:pt x="16" y="21"/>
                  </a:lnTo>
                  <a:lnTo>
                    <a:pt x="15" y="26"/>
                  </a:lnTo>
                  <a:lnTo>
                    <a:pt x="14" y="27"/>
                  </a:lnTo>
                  <a:lnTo>
                    <a:pt x="12" y="27"/>
                  </a:lnTo>
                  <a:lnTo>
                    <a:pt x="12" y="27"/>
                  </a:lnTo>
                  <a:lnTo>
                    <a:pt x="10" y="27"/>
                  </a:lnTo>
                  <a:lnTo>
                    <a:pt x="9" y="26"/>
                  </a:lnTo>
                  <a:lnTo>
                    <a:pt x="9" y="26"/>
                  </a:lnTo>
                  <a:lnTo>
                    <a:pt x="7" y="24"/>
                  </a:lnTo>
                  <a:lnTo>
                    <a:pt x="7" y="21"/>
                  </a:lnTo>
                  <a:lnTo>
                    <a:pt x="7" y="15"/>
                  </a:lnTo>
                  <a:lnTo>
                    <a:pt x="7" y="15"/>
                  </a:lnTo>
                  <a:lnTo>
                    <a:pt x="9" y="11"/>
                  </a:lnTo>
                  <a:lnTo>
                    <a:pt x="10" y="10"/>
                  </a:lnTo>
                  <a:lnTo>
                    <a:pt x="12" y="9"/>
                  </a:lnTo>
                  <a:lnTo>
                    <a:pt x="12" y="9"/>
                  </a:lnTo>
                  <a:lnTo>
                    <a:pt x="14" y="9"/>
                  </a:lnTo>
                  <a:lnTo>
                    <a:pt x="15" y="11"/>
                  </a:lnTo>
                  <a:lnTo>
                    <a:pt x="15" y="11"/>
                  </a:lnTo>
                  <a:lnTo>
                    <a:pt x="16" y="15"/>
                  </a:lnTo>
                  <a:lnTo>
                    <a:pt x="16"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0" name="Freeform 344"/>
            <p:cNvSpPr>
              <a:spLocks/>
            </p:cNvSpPr>
            <p:nvPr/>
          </p:nvSpPr>
          <p:spPr bwMode="auto">
            <a:xfrm>
              <a:off x="5899150" y="2605088"/>
              <a:ext cx="17463" cy="55563"/>
            </a:xfrm>
            <a:custGeom>
              <a:avLst/>
              <a:gdLst>
                <a:gd name="T0" fmla="*/ 5 w 11"/>
                <a:gd name="T1" fmla="*/ 35 h 35"/>
                <a:gd name="T2" fmla="*/ 5 w 11"/>
                <a:gd name="T3" fmla="*/ 35 h 35"/>
                <a:gd name="T4" fmla="*/ 7 w 11"/>
                <a:gd name="T5" fmla="*/ 35 h 35"/>
                <a:gd name="T6" fmla="*/ 8 w 11"/>
                <a:gd name="T7" fmla="*/ 33 h 35"/>
                <a:gd name="T8" fmla="*/ 10 w 11"/>
                <a:gd name="T9" fmla="*/ 32 h 35"/>
                <a:gd name="T10" fmla="*/ 11 w 11"/>
                <a:gd name="T11" fmla="*/ 30 h 35"/>
                <a:gd name="T12" fmla="*/ 11 w 11"/>
                <a:gd name="T13" fmla="*/ 5 h 35"/>
                <a:gd name="T14" fmla="*/ 11 w 11"/>
                <a:gd name="T15" fmla="*/ 5 h 35"/>
                <a:gd name="T16" fmla="*/ 10 w 11"/>
                <a:gd name="T17" fmla="*/ 3 h 35"/>
                <a:gd name="T18" fmla="*/ 8 w 11"/>
                <a:gd name="T19" fmla="*/ 1 h 35"/>
                <a:gd name="T20" fmla="*/ 8 w 11"/>
                <a:gd name="T21" fmla="*/ 1 h 35"/>
                <a:gd name="T22" fmla="*/ 7 w 11"/>
                <a:gd name="T23" fmla="*/ 0 h 35"/>
                <a:gd name="T24" fmla="*/ 5 w 11"/>
                <a:gd name="T25" fmla="*/ 0 h 35"/>
                <a:gd name="T26" fmla="*/ 5 w 11"/>
                <a:gd name="T27" fmla="*/ 0 h 35"/>
                <a:gd name="T28" fmla="*/ 3 w 11"/>
                <a:gd name="T29" fmla="*/ 0 h 35"/>
                <a:gd name="T30" fmla="*/ 1 w 11"/>
                <a:gd name="T31" fmla="*/ 1 h 35"/>
                <a:gd name="T32" fmla="*/ 0 w 11"/>
                <a:gd name="T33" fmla="*/ 3 h 35"/>
                <a:gd name="T34" fmla="*/ 0 w 11"/>
                <a:gd name="T35" fmla="*/ 5 h 35"/>
                <a:gd name="T36" fmla="*/ 0 w 11"/>
                <a:gd name="T37" fmla="*/ 30 h 35"/>
                <a:gd name="T38" fmla="*/ 0 w 11"/>
                <a:gd name="T39" fmla="*/ 30 h 35"/>
                <a:gd name="T40" fmla="*/ 0 w 11"/>
                <a:gd name="T41" fmla="*/ 32 h 35"/>
                <a:gd name="T42" fmla="*/ 1 w 11"/>
                <a:gd name="T43" fmla="*/ 33 h 35"/>
                <a:gd name="T44" fmla="*/ 1 w 11"/>
                <a:gd name="T45" fmla="*/ 33 h 35"/>
                <a:gd name="T46" fmla="*/ 3 w 11"/>
                <a:gd name="T47" fmla="*/ 35 h 35"/>
                <a:gd name="T48" fmla="*/ 5 w 11"/>
                <a:gd name="T49" fmla="*/ 35 h 35"/>
                <a:gd name="T50" fmla="*/ 5 w 11"/>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5">
                  <a:moveTo>
                    <a:pt x="5" y="35"/>
                  </a:moveTo>
                  <a:lnTo>
                    <a:pt x="5" y="35"/>
                  </a:lnTo>
                  <a:lnTo>
                    <a:pt x="7" y="35"/>
                  </a:lnTo>
                  <a:lnTo>
                    <a:pt x="8" y="33"/>
                  </a:lnTo>
                  <a:lnTo>
                    <a:pt x="10" y="32"/>
                  </a:lnTo>
                  <a:lnTo>
                    <a:pt x="11" y="30"/>
                  </a:lnTo>
                  <a:lnTo>
                    <a:pt x="11" y="5"/>
                  </a:lnTo>
                  <a:lnTo>
                    <a:pt x="11" y="5"/>
                  </a:lnTo>
                  <a:lnTo>
                    <a:pt x="10" y="3"/>
                  </a:lnTo>
                  <a:lnTo>
                    <a:pt x="8" y="1"/>
                  </a:lnTo>
                  <a:lnTo>
                    <a:pt x="8" y="1"/>
                  </a:lnTo>
                  <a:lnTo>
                    <a:pt x="7" y="0"/>
                  </a:lnTo>
                  <a:lnTo>
                    <a:pt x="5" y="0"/>
                  </a:lnTo>
                  <a:lnTo>
                    <a:pt x="5" y="0"/>
                  </a:lnTo>
                  <a:lnTo>
                    <a:pt x="3" y="0"/>
                  </a:lnTo>
                  <a:lnTo>
                    <a:pt x="1" y="1"/>
                  </a:lnTo>
                  <a:lnTo>
                    <a:pt x="0" y="3"/>
                  </a:lnTo>
                  <a:lnTo>
                    <a:pt x="0" y="5"/>
                  </a:lnTo>
                  <a:lnTo>
                    <a:pt x="0" y="30"/>
                  </a:lnTo>
                  <a:lnTo>
                    <a:pt x="0" y="30"/>
                  </a:lnTo>
                  <a:lnTo>
                    <a:pt x="0" y="32"/>
                  </a:lnTo>
                  <a:lnTo>
                    <a:pt x="1" y="33"/>
                  </a:lnTo>
                  <a:lnTo>
                    <a:pt x="1" y="33"/>
                  </a:lnTo>
                  <a:lnTo>
                    <a:pt x="3" y="35"/>
                  </a:lnTo>
                  <a:lnTo>
                    <a:pt x="5" y="35"/>
                  </a:lnTo>
                  <a:lnTo>
                    <a:pt x="5"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1" name="Freeform 345"/>
            <p:cNvSpPr>
              <a:spLocks/>
            </p:cNvSpPr>
            <p:nvPr/>
          </p:nvSpPr>
          <p:spPr bwMode="auto">
            <a:xfrm>
              <a:off x="5899150" y="2752726"/>
              <a:ext cx="15875" cy="55563"/>
            </a:xfrm>
            <a:custGeom>
              <a:avLst/>
              <a:gdLst>
                <a:gd name="T0" fmla="*/ 10 w 10"/>
                <a:gd name="T1" fmla="*/ 29 h 35"/>
                <a:gd name="T2" fmla="*/ 10 w 10"/>
                <a:gd name="T3" fmla="*/ 5 h 35"/>
                <a:gd name="T4" fmla="*/ 10 w 10"/>
                <a:gd name="T5" fmla="*/ 5 h 35"/>
                <a:gd name="T6" fmla="*/ 10 w 10"/>
                <a:gd name="T7" fmla="*/ 3 h 35"/>
                <a:gd name="T8" fmla="*/ 8 w 10"/>
                <a:gd name="T9" fmla="*/ 2 h 35"/>
                <a:gd name="T10" fmla="*/ 8 w 10"/>
                <a:gd name="T11" fmla="*/ 2 h 35"/>
                <a:gd name="T12" fmla="*/ 7 w 10"/>
                <a:gd name="T13" fmla="*/ 0 h 35"/>
                <a:gd name="T14" fmla="*/ 5 w 10"/>
                <a:gd name="T15" fmla="*/ 0 h 35"/>
                <a:gd name="T16" fmla="*/ 5 w 10"/>
                <a:gd name="T17" fmla="*/ 0 h 35"/>
                <a:gd name="T18" fmla="*/ 2 w 10"/>
                <a:gd name="T19" fmla="*/ 0 h 35"/>
                <a:gd name="T20" fmla="*/ 1 w 10"/>
                <a:gd name="T21" fmla="*/ 2 h 35"/>
                <a:gd name="T22" fmla="*/ 0 w 10"/>
                <a:gd name="T23" fmla="*/ 3 h 35"/>
                <a:gd name="T24" fmla="*/ 0 w 10"/>
                <a:gd name="T25" fmla="*/ 5 h 35"/>
                <a:gd name="T26" fmla="*/ 0 w 10"/>
                <a:gd name="T27" fmla="*/ 29 h 35"/>
                <a:gd name="T28" fmla="*/ 0 w 10"/>
                <a:gd name="T29" fmla="*/ 29 h 35"/>
                <a:gd name="T30" fmla="*/ 0 w 10"/>
                <a:gd name="T31" fmla="*/ 31 h 35"/>
                <a:gd name="T32" fmla="*/ 1 w 10"/>
                <a:gd name="T33" fmla="*/ 32 h 35"/>
                <a:gd name="T34" fmla="*/ 1 w 10"/>
                <a:gd name="T35" fmla="*/ 32 h 35"/>
                <a:gd name="T36" fmla="*/ 2 w 10"/>
                <a:gd name="T37" fmla="*/ 34 h 35"/>
                <a:gd name="T38" fmla="*/ 5 w 10"/>
                <a:gd name="T39" fmla="*/ 35 h 35"/>
                <a:gd name="T40" fmla="*/ 5 w 10"/>
                <a:gd name="T41" fmla="*/ 35 h 35"/>
                <a:gd name="T42" fmla="*/ 7 w 10"/>
                <a:gd name="T43" fmla="*/ 34 h 35"/>
                <a:gd name="T44" fmla="*/ 8 w 10"/>
                <a:gd name="T45" fmla="*/ 32 h 35"/>
                <a:gd name="T46" fmla="*/ 10 w 10"/>
                <a:gd name="T47" fmla="*/ 31 h 35"/>
                <a:gd name="T48" fmla="*/ 10 w 10"/>
                <a:gd name="T49" fmla="*/ 29 h 35"/>
                <a:gd name="T50" fmla="*/ 10 w 10"/>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35">
                  <a:moveTo>
                    <a:pt x="10" y="29"/>
                  </a:moveTo>
                  <a:lnTo>
                    <a:pt x="10" y="5"/>
                  </a:lnTo>
                  <a:lnTo>
                    <a:pt x="10" y="5"/>
                  </a:lnTo>
                  <a:lnTo>
                    <a:pt x="10" y="3"/>
                  </a:lnTo>
                  <a:lnTo>
                    <a:pt x="8" y="2"/>
                  </a:lnTo>
                  <a:lnTo>
                    <a:pt x="8" y="2"/>
                  </a:lnTo>
                  <a:lnTo>
                    <a:pt x="7" y="0"/>
                  </a:lnTo>
                  <a:lnTo>
                    <a:pt x="5" y="0"/>
                  </a:lnTo>
                  <a:lnTo>
                    <a:pt x="5" y="0"/>
                  </a:lnTo>
                  <a:lnTo>
                    <a:pt x="2" y="0"/>
                  </a:lnTo>
                  <a:lnTo>
                    <a:pt x="1" y="2"/>
                  </a:lnTo>
                  <a:lnTo>
                    <a:pt x="0" y="3"/>
                  </a:lnTo>
                  <a:lnTo>
                    <a:pt x="0" y="5"/>
                  </a:lnTo>
                  <a:lnTo>
                    <a:pt x="0" y="29"/>
                  </a:lnTo>
                  <a:lnTo>
                    <a:pt x="0" y="29"/>
                  </a:lnTo>
                  <a:lnTo>
                    <a:pt x="0" y="31"/>
                  </a:lnTo>
                  <a:lnTo>
                    <a:pt x="1" y="32"/>
                  </a:lnTo>
                  <a:lnTo>
                    <a:pt x="1" y="32"/>
                  </a:lnTo>
                  <a:lnTo>
                    <a:pt x="2" y="34"/>
                  </a:lnTo>
                  <a:lnTo>
                    <a:pt x="5" y="35"/>
                  </a:lnTo>
                  <a:lnTo>
                    <a:pt x="5" y="35"/>
                  </a:lnTo>
                  <a:lnTo>
                    <a:pt x="7" y="34"/>
                  </a:lnTo>
                  <a:lnTo>
                    <a:pt x="8" y="32"/>
                  </a:lnTo>
                  <a:lnTo>
                    <a:pt x="10" y="31"/>
                  </a:lnTo>
                  <a:lnTo>
                    <a:pt x="10" y="29"/>
                  </a:lnTo>
                  <a:lnTo>
                    <a:pt x="10" y="2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2" name="Freeform 346"/>
            <p:cNvSpPr>
              <a:spLocks noEditPoints="1"/>
            </p:cNvSpPr>
            <p:nvPr/>
          </p:nvSpPr>
          <p:spPr bwMode="auto">
            <a:xfrm>
              <a:off x="5884863" y="2679701"/>
              <a:ext cx="39688" cy="58738"/>
            </a:xfrm>
            <a:custGeom>
              <a:avLst/>
              <a:gdLst>
                <a:gd name="T0" fmla="*/ 12 w 25"/>
                <a:gd name="T1" fmla="*/ 0 h 37"/>
                <a:gd name="T2" fmla="*/ 12 w 25"/>
                <a:gd name="T3" fmla="*/ 0 h 37"/>
                <a:gd name="T4" fmla="*/ 7 w 25"/>
                <a:gd name="T5" fmla="*/ 1 h 37"/>
                <a:gd name="T6" fmla="*/ 4 w 25"/>
                <a:gd name="T7" fmla="*/ 4 h 37"/>
                <a:gd name="T8" fmla="*/ 4 w 25"/>
                <a:gd name="T9" fmla="*/ 4 h 37"/>
                <a:gd name="T10" fmla="*/ 1 w 25"/>
                <a:gd name="T11" fmla="*/ 7 h 37"/>
                <a:gd name="T12" fmla="*/ 0 w 25"/>
                <a:gd name="T13" fmla="*/ 12 h 37"/>
                <a:gd name="T14" fmla="*/ 0 w 25"/>
                <a:gd name="T15" fmla="*/ 24 h 37"/>
                <a:gd name="T16" fmla="*/ 0 w 25"/>
                <a:gd name="T17" fmla="*/ 24 h 37"/>
                <a:gd name="T18" fmla="*/ 1 w 25"/>
                <a:gd name="T19" fmla="*/ 29 h 37"/>
                <a:gd name="T20" fmla="*/ 4 w 25"/>
                <a:gd name="T21" fmla="*/ 33 h 37"/>
                <a:gd name="T22" fmla="*/ 7 w 25"/>
                <a:gd name="T23" fmla="*/ 35 h 37"/>
                <a:gd name="T24" fmla="*/ 12 w 25"/>
                <a:gd name="T25" fmla="*/ 37 h 37"/>
                <a:gd name="T26" fmla="*/ 12 w 25"/>
                <a:gd name="T27" fmla="*/ 37 h 37"/>
                <a:gd name="T28" fmla="*/ 17 w 25"/>
                <a:gd name="T29" fmla="*/ 35 h 37"/>
                <a:gd name="T30" fmla="*/ 21 w 25"/>
                <a:gd name="T31" fmla="*/ 33 h 37"/>
                <a:gd name="T32" fmla="*/ 21 w 25"/>
                <a:gd name="T33" fmla="*/ 33 h 37"/>
                <a:gd name="T34" fmla="*/ 23 w 25"/>
                <a:gd name="T35" fmla="*/ 29 h 37"/>
                <a:gd name="T36" fmla="*/ 25 w 25"/>
                <a:gd name="T37" fmla="*/ 24 h 37"/>
                <a:gd name="T38" fmla="*/ 25 w 25"/>
                <a:gd name="T39" fmla="*/ 12 h 37"/>
                <a:gd name="T40" fmla="*/ 25 w 25"/>
                <a:gd name="T41" fmla="*/ 12 h 37"/>
                <a:gd name="T42" fmla="*/ 23 w 25"/>
                <a:gd name="T43" fmla="*/ 7 h 37"/>
                <a:gd name="T44" fmla="*/ 21 w 25"/>
                <a:gd name="T45" fmla="*/ 4 h 37"/>
                <a:gd name="T46" fmla="*/ 17 w 25"/>
                <a:gd name="T47" fmla="*/ 1 h 37"/>
                <a:gd name="T48" fmla="*/ 12 w 25"/>
                <a:gd name="T49" fmla="*/ 0 h 37"/>
                <a:gd name="T50" fmla="*/ 12 w 25"/>
                <a:gd name="T51" fmla="*/ 0 h 37"/>
                <a:gd name="T52" fmla="*/ 17 w 25"/>
                <a:gd name="T53" fmla="*/ 21 h 37"/>
                <a:gd name="T54" fmla="*/ 17 w 25"/>
                <a:gd name="T55" fmla="*/ 21 h 37"/>
                <a:gd name="T56" fmla="*/ 16 w 25"/>
                <a:gd name="T57" fmla="*/ 26 h 37"/>
                <a:gd name="T58" fmla="*/ 16 w 25"/>
                <a:gd name="T59" fmla="*/ 26 h 37"/>
                <a:gd name="T60" fmla="*/ 14 w 25"/>
                <a:gd name="T61" fmla="*/ 27 h 37"/>
                <a:gd name="T62" fmla="*/ 12 w 25"/>
                <a:gd name="T63" fmla="*/ 27 h 37"/>
                <a:gd name="T64" fmla="*/ 12 w 25"/>
                <a:gd name="T65" fmla="*/ 27 h 37"/>
                <a:gd name="T66" fmla="*/ 11 w 25"/>
                <a:gd name="T67" fmla="*/ 27 h 37"/>
                <a:gd name="T68" fmla="*/ 9 w 25"/>
                <a:gd name="T69" fmla="*/ 26 h 37"/>
                <a:gd name="T70" fmla="*/ 7 w 25"/>
                <a:gd name="T71" fmla="*/ 21 h 37"/>
                <a:gd name="T72" fmla="*/ 7 w 25"/>
                <a:gd name="T73" fmla="*/ 15 h 37"/>
                <a:gd name="T74" fmla="*/ 7 w 25"/>
                <a:gd name="T75" fmla="*/ 15 h 37"/>
                <a:gd name="T76" fmla="*/ 9 w 25"/>
                <a:gd name="T77" fmla="*/ 12 h 37"/>
                <a:gd name="T78" fmla="*/ 9 w 25"/>
                <a:gd name="T79" fmla="*/ 11 h 37"/>
                <a:gd name="T80" fmla="*/ 9 w 25"/>
                <a:gd name="T81" fmla="*/ 11 h 37"/>
                <a:gd name="T82" fmla="*/ 11 w 25"/>
                <a:gd name="T83" fmla="*/ 10 h 37"/>
                <a:gd name="T84" fmla="*/ 12 w 25"/>
                <a:gd name="T85" fmla="*/ 8 h 37"/>
                <a:gd name="T86" fmla="*/ 12 w 25"/>
                <a:gd name="T87" fmla="*/ 8 h 37"/>
                <a:gd name="T88" fmla="*/ 14 w 25"/>
                <a:gd name="T89" fmla="*/ 10 h 37"/>
                <a:gd name="T90" fmla="*/ 16 w 25"/>
                <a:gd name="T91" fmla="*/ 11 h 37"/>
                <a:gd name="T92" fmla="*/ 17 w 25"/>
                <a:gd name="T93" fmla="*/ 15 h 37"/>
                <a:gd name="T94" fmla="*/ 17 w 25"/>
                <a:gd name="T9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37">
                  <a:moveTo>
                    <a:pt x="12" y="0"/>
                  </a:moveTo>
                  <a:lnTo>
                    <a:pt x="12" y="0"/>
                  </a:lnTo>
                  <a:lnTo>
                    <a:pt x="7" y="1"/>
                  </a:lnTo>
                  <a:lnTo>
                    <a:pt x="4" y="4"/>
                  </a:lnTo>
                  <a:lnTo>
                    <a:pt x="4" y="4"/>
                  </a:lnTo>
                  <a:lnTo>
                    <a:pt x="1" y="7"/>
                  </a:lnTo>
                  <a:lnTo>
                    <a:pt x="0" y="12"/>
                  </a:lnTo>
                  <a:lnTo>
                    <a:pt x="0" y="24"/>
                  </a:lnTo>
                  <a:lnTo>
                    <a:pt x="0" y="24"/>
                  </a:lnTo>
                  <a:lnTo>
                    <a:pt x="1" y="29"/>
                  </a:lnTo>
                  <a:lnTo>
                    <a:pt x="4" y="33"/>
                  </a:lnTo>
                  <a:lnTo>
                    <a:pt x="7" y="35"/>
                  </a:lnTo>
                  <a:lnTo>
                    <a:pt x="12" y="37"/>
                  </a:lnTo>
                  <a:lnTo>
                    <a:pt x="12" y="37"/>
                  </a:lnTo>
                  <a:lnTo>
                    <a:pt x="17" y="35"/>
                  </a:lnTo>
                  <a:lnTo>
                    <a:pt x="21" y="33"/>
                  </a:lnTo>
                  <a:lnTo>
                    <a:pt x="21" y="33"/>
                  </a:lnTo>
                  <a:lnTo>
                    <a:pt x="23" y="29"/>
                  </a:lnTo>
                  <a:lnTo>
                    <a:pt x="25" y="24"/>
                  </a:lnTo>
                  <a:lnTo>
                    <a:pt x="25" y="12"/>
                  </a:lnTo>
                  <a:lnTo>
                    <a:pt x="25" y="12"/>
                  </a:lnTo>
                  <a:lnTo>
                    <a:pt x="23" y="7"/>
                  </a:lnTo>
                  <a:lnTo>
                    <a:pt x="21" y="4"/>
                  </a:lnTo>
                  <a:lnTo>
                    <a:pt x="17" y="1"/>
                  </a:lnTo>
                  <a:lnTo>
                    <a:pt x="12" y="0"/>
                  </a:lnTo>
                  <a:lnTo>
                    <a:pt x="12" y="0"/>
                  </a:lnTo>
                  <a:close/>
                  <a:moveTo>
                    <a:pt x="17" y="21"/>
                  </a:moveTo>
                  <a:lnTo>
                    <a:pt x="17" y="21"/>
                  </a:lnTo>
                  <a:lnTo>
                    <a:pt x="16" y="26"/>
                  </a:lnTo>
                  <a:lnTo>
                    <a:pt x="16" y="26"/>
                  </a:lnTo>
                  <a:lnTo>
                    <a:pt x="14" y="27"/>
                  </a:lnTo>
                  <a:lnTo>
                    <a:pt x="12" y="27"/>
                  </a:lnTo>
                  <a:lnTo>
                    <a:pt x="12" y="27"/>
                  </a:lnTo>
                  <a:lnTo>
                    <a:pt x="11" y="27"/>
                  </a:lnTo>
                  <a:lnTo>
                    <a:pt x="9" y="26"/>
                  </a:lnTo>
                  <a:lnTo>
                    <a:pt x="7" y="21"/>
                  </a:lnTo>
                  <a:lnTo>
                    <a:pt x="7" y="15"/>
                  </a:lnTo>
                  <a:lnTo>
                    <a:pt x="7" y="15"/>
                  </a:lnTo>
                  <a:lnTo>
                    <a:pt x="9" y="12"/>
                  </a:lnTo>
                  <a:lnTo>
                    <a:pt x="9" y="11"/>
                  </a:lnTo>
                  <a:lnTo>
                    <a:pt x="9" y="11"/>
                  </a:lnTo>
                  <a:lnTo>
                    <a:pt x="11" y="10"/>
                  </a:lnTo>
                  <a:lnTo>
                    <a:pt x="12" y="8"/>
                  </a:lnTo>
                  <a:lnTo>
                    <a:pt x="12" y="8"/>
                  </a:lnTo>
                  <a:lnTo>
                    <a:pt x="14" y="10"/>
                  </a:lnTo>
                  <a:lnTo>
                    <a:pt x="16" y="11"/>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3" name="Freeform 347"/>
            <p:cNvSpPr>
              <a:spLocks noEditPoints="1"/>
            </p:cNvSpPr>
            <p:nvPr/>
          </p:nvSpPr>
          <p:spPr bwMode="auto">
            <a:xfrm>
              <a:off x="5884863" y="2825751"/>
              <a:ext cx="39688" cy="60325"/>
            </a:xfrm>
            <a:custGeom>
              <a:avLst/>
              <a:gdLst>
                <a:gd name="T0" fmla="*/ 12 w 25"/>
                <a:gd name="T1" fmla="*/ 0 h 38"/>
                <a:gd name="T2" fmla="*/ 12 w 25"/>
                <a:gd name="T3" fmla="*/ 0 h 38"/>
                <a:gd name="T4" fmla="*/ 7 w 25"/>
                <a:gd name="T5" fmla="*/ 1 h 38"/>
                <a:gd name="T6" fmla="*/ 4 w 25"/>
                <a:gd name="T7" fmla="*/ 4 h 38"/>
                <a:gd name="T8" fmla="*/ 4 w 25"/>
                <a:gd name="T9" fmla="*/ 4 h 38"/>
                <a:gd name="T10" fmla="*/ 0 w 25"/>
                <a:gd name="T11" fmla="*/ 8 h 38"/>
                <a:gd name="T12" fmla="*/ 0 w 25"/>
                <a:gd name="T13" fmla="*/ 12 h 38"/>
                <a:gd name="T14" fmla="*/ 0 w 25"/>
                <a:gd name="T15" fmla="*/ 24 h 38"/>
                <a:gd name="T16" fmla="*/ 0 w 25"/>
                <a:gd name="T17" fmla="*/ 24 h 38"/>
                <a:gd name="T18" fmla="*/ 0 w 25"/>
                <a:gd name="T19" fmla="*/ 29 h 38"/>
                <a:gd name="T20" fmla="*/ 4 w 25"/>
                <a:gd name="T21" fmla="*/ 34 h 38"/>
                <a:gd name="T22" fmla="*/ 7 w 25"/>
                <a:gd name="T23" fmla="*/ 37 h 38"/>
                <a:gd name="T24" fmla="*/ 12 w 25"/>
                <a:gd name="T25" fmla="*/ 38 h 38"/>
                <a:gd name="T26" fmla="*/ 12 w 25"/>
                <a:gd name="T27" fmla="*/ 38 h 38"/>
                <a:gd name="T28" fmla="*/ 17 w 25"/>
                <a:gd name="T29" fmla="*/ 37 h 38"/>
                <a:gd name="T30" fmla="*/ 21 w 25"/>
                <a:gd name="T31" fmla="*/ 34 h 38"/>
                <a:gd name="T32" fmla="*/ 21 w 25"/>
                <a:gd name="T33" fmla="*/ 34 h 38"/>
                <a:gd name="T34" fmla="*/ 23 w 25"/>
                <a:gd name="T35" fmla="*/ 29 h 38"/>
                <a:gd name="T36" fmla="*/ 25 w 25"/>
                <a:gd name="T37" fmla="*/ 24 h 38"/>
                <a:gd name="T38" fmla="*/ 25 w 25"/>
                <a:gd name="T39" fmla="*/ 12 h 38"/>
                <a:gd name="T40" fmla="*/ 25 w 25"/>
                <a:gd name="T41" fmla="*/ 12 h 38"/>
                <a:gd name="T42" fmla="*/ 23 w 25"/>
                <a:gd name="T43" fmla="*/ 8 h 38"/>
                <a:gd name="T44" fmla="*/ 21 w 25"/>
                <a:gd name="T45" fmla="*/ 4 h 38"/>
                <a:gd name="T46" fmla="*/ 17 w 25"/>
                <a:gd name="T47" fmla="*/ 1 h 38"/>
                <a:gd name="T48" fmla="*/ 12 w 25"/>
                <a:gd name="T49" fmla="*/ 0 h 38"/>
                <a:gd name="T50" fmla="*/ 12 w 25"/>
                <a:gd name="T51" fmla="*/ 0 h 38"/>
                <a:gd name="T52" fmla="*/ 16 w 25"/>
                <a:gd name="T53" fmla="*/ 22 h 38"/>
                <a:gd name="T54" fmla="*/ 16 w 25"/>
                <a:gd name="T55" fmla="*/ 22 h 38"/>
                <a:gd name="T56" fmla="*/ 16 w 25"/>
                <a:gd name="T57" fmla="*/ 24 h 38"/>
                <a:gd name="T58" fmla="*/ 15 w 25"/>
                <a:gd name="T59" fmla="*/ 26 h 38"/>
                <a:gd name="T60" fmla="*/ 15 w 25"/>
                <a:gd name="T61" fmla="*/ 26 h 38"/>
                <a:gd name="T62" fmla="*/ 14 w 25"/>
                <a:gd name="T63" fmla="*/ 28 h 38"/>
                <a:gd name="T64" fmla="*/ 12 w 25"/>
                <a:gd name="T65" fmla="*/ 28 h 38"/>
                <a:gd name="T66" fmla="*/ 12 w 25"/>
                <a:gd name="T67" fmla="*/ 28 h 38"/>
                <a:gd name="T68" fmla="*/ 10 w 25"/>
                <a:gd name="T69" fmla="*/ 28 h 38"/>
                <a:gd name="T70" fmla="*/ 9 w 25"/>
                <a:gd name="T71" fmla="*/ 27 h 38"/>
                <a:gd name="T72" fmla="*/ 7 w 25"/>
                <a:gd name="T73" fmla="*/ 24 h 38"/>
                <a:gd name="T74" fmla="*/ 7 w 25"/>
                <a:gd name="T75" fmla="*/ 22 h 38"/>
                <a:gd name="T76" fmla="*/ 7 w 25"/>
                <a:gd name="T77" fmla="*/ 16 h 38"/>
                <a:gd name="T78" fmla="*/ 7 w 25"/>
                <a:gd name="T79" fmla="*/ 16 h 38"/>
                <a:gd name="T80" fmla="*/ 7 w 25"/>
                <a:gd name="T81" fmla="*/ 13 h 38"/>
                <a:gd name="T82" fmla="*/ 9 w 25"/>
                <a:gd name="T83" fmla="*/ 11 h 38"/>
                <a:gd name="T84" fmla="*/ 9 w 25"/>
                <a:gd name="T85" fmla="*/ 11 h 38"/>
                <a:gd name="T86" fmla="*/ 10 w 25"/>
                <a:gd name="T87" fmla="*/ 10 h 38"/>
                <a:gd name="T88" fmla="*/ 12 w 25"/>
                <a:gd name="T89" fmla="*/ 10 h 38"/>
                <a:gd name="T90" fmla="*/ 12 w 25"/>
                <a:gd name="T91" fmla="*/ 10 h 38"/>
                <a:gd name="T92" fmla="*/ 14 w 25"/>
                <a:gd name="T93" fmla="*/ 10 h 38"/>
                <a:gd name="T94" fmla="*/ 15 w 25"/>
                <a:gd name="T95" fmla="*/ 11 h 38"/>
                <a:gd name="T96" fmla="*/ 16 w 25"/>
                <a:gd name="T97" fmla="*/ 16 h 38"/>
                <a:gd name="T98" fmla="*/ 16 w 25"/>
                <a:gd name="T9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38">
                  <a:moveTo>
                    <a:pt x="12" y="0"/>
                  </a:moveTo>
                  <a:lnTo>
                    <a:pt x="12" y="0"/>
                  </a:lnTo>
                  <a:lnTo>
                    <a:pt x="7" y="1"/>
                  </a:lnTo>
                  <a:lnTo>
                    <a:pt x="4" y="4"/>
                  </a:lnTo>
                  <a:lnTo>
                    <a:pt x="4" y="4"/>
                  </a:lnTo>
                  <a:lnTo>
                    <a:pt x="0" y="8"/>
                  </a:lnTo>
                  <a:lnTo>
                    <a:pt x="0" y="12"/>
                  </a:lnTo>
                  <a:lnTo>
                    <a:pt x="0" y="24"/>
                  </a:lnTo>
                  <a:lnTo>
                    <a:pt x="0" y="24"/>
                  </a:lnTo>
                  <a:lnTo>
                    <a:pt x="0" y="29"/>
                  </a:lnTo>
                  <a:lnTo>
                    <a:pt x="4" y="34"/>
                  </a:lnTo>
                  <a:lnTo>
                    <a:pt x="7" y="37"/>
                  </a:lnTo>
                  <a:lnTo>
                    <a:pt x="12" y="38"/>
                  </a:lnTo>
                  <a:lnTo>
                    <a:pt x="12" y="38"/>
                  </a:lnTo>
                  <a:lnTo>
                    <a:pt x="17" y="37"/>
                  </a:lnTo>
                  <a:lnTo>
                    <a:pt x="21" y="34"/>
                  </a:lnTo>
                  <a:lnTo>
                    <a:pt x="21" y="34"/>
                  </a:lnTo>
                  <a:lnTo>
                    <a:pt x="23" y="29"/>
                  </a:lnTo>
                  <a:lnTo>
                    <a:pt x="25" y="24"/>
                  </a:lnTo>
                  <a:lnTo>
                    <a:pt x="25" y="12"/>
                  </a:lnTo>
                  <a:lnTo>
                    <a:pt x="25" y="12"/>
                  </a:lnTo>
                  <a:lnTo>
                    <a:pt x="23" y="8"/>
                  </a:lnTo>
                  <a:lnTo>
                    <a:pt x="21" y="4"/>
                  </a:lnTo>
                  <a:lnTo>
                    <a:pt x="17" y="1"/>
                  </a:lnTo>
                  <a:lnTo>
                    <a:pt x="12" y="0"/>
                  </a:lnTo>
                  <a:lnTo>
                    <a:pt x="12" y="0"/>
                  </a:lnTo>
                  <a:close/>
                  <a:moveTo>
                    <a:pt x="16" y="22"/>
                  </a:moveTo>
                  <a:lnTo>
                    <a:pt x="16" y="22"/>
                  </a:lnTo>
                  <a:lnTo>
                    <a:pt x="16" y="24"/>
                  </a:lnTo>
                  <a:lnTo>
                    <a:pt x="15" y="26"/>
                  </a:lnTo>
                  <a:lnTo>
                    <a:pt x="15" y="26"/>
                  </a:lnTo>
                  <a:lnTo>
                    <a:pt x="14" y="28"/>
                  </a:lnTo>
                  <a:lnTo>
                    <a:pt x="12" y="28"/>
                  </a:lnTo>
                  <a:lnTo>
                    <a:pt x="12" y="28"/>
                  </a:lnTo>
                  <a:lnTo>
                    <a:pt x="10" y="28"/>
                  </a:lnTo>
                  <a:lnTo>
                    <a:pt x="9" y="27"/>
                  </a:lnTo>
                  <a:lnTo>
                    <a:pt x="7" y="24"/>
                  </a:lnTo>
                  <a:lnTo>
                    <a:pt x="7" y="22"/>
                  </a:lnTo>
                  <a:lnTo>
                    <a:pt x="7" y="16"/>
                  </a:lnTo>
                  <a:lnTo>
                    <a:pt x="7" y="16"/>
                  </a:lnTo>
                  <a:lnTo>
                    <a:pt x="7" y="13"/>
                  </a:lnTo>
                  <a:lnTo>
                    <a:pt x="9" y="11"/>
                  </a:lnTo>
                  <a:lnTo>
                    <a:pt x="9" y="11"/>
                  </a:lnTo>
                  <a:lnTo>
                    <a:pt x="10" y="10"/>
                  </a:lnTo>
                  <a:lnTo>
                    <a:pt x="12" y="10"/>
                  </a:lnTo>
                  <a:lnTo>
                    <a:pt x="12" y="10"/>
                  </a:lnTo>
                  <a:lnTo>
                    <a:pt x="14" y="10"/>
                  </a:lnTo>
                  <a:lnTo>
                    <a:pt x="15" y="11"/>
                  </a:lnTo>
                  <a:lnTo>
                    <a:pt x="16" y="16"/>
                  </a:lnTo>
                  <a:lnTo>
                    <a:pt x="16"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4" name="Freeform 348"/>
            <p:cNvSpPr>
              <a:spLocks/>
            </p:cNvSpPr>
            <p:nvPr/>
          </p:nvSpPr>
          <p:spPr bwMode="auto">
            <a:xfrm>
              <a:off x="5848350" y="2681288"/>
              <a:ext cx="17463" cy="53975"/>
            </a:xfrm>
            <a:custGeom>
              <a:avLst/>
              <a:gdLst>
                <a:gd name="T0" fmla="*/ 6 w 11"/>
                <a:gd name="T1" fmla="*/ 34 h 34"/>
                <a:gd name="T2" fmla="*/ 6 w 11"/>
                <a:gd name="T3" fmla="*/ 34 h 34"/>
                <a:gd name="T4" fmla="*/ 8 w 11"/>
                <a:gd name="T5" fmla="*/ 33 h 34"/>
                <a:gd name="T6" fmla="*/ 10 w 11"/>
                <a:gd name="T7" fmla="*/ 33 h 34"/>
                <a:gd name="T8" fmla="*/ 10 w 11"/>
                <a:gd name="T9" fmla="*/ 33 h 34"/>
                <a:gd name="T10" fmla="*/ 11 w 11"/>
                <a:gd name="T11" fmla="*/ 31 h 34"/>
                <a:gd name="T12" fmla="*/ 11 w 11"/>
                <a:gd name="T13" fmla="*/ 30 h 34"/>
                <a:gd name="T14" fmla="*/ 11 w 11"/>
                <a:gd name="T15" fmla="*/ 5 h 34"/>
                <a:gd name="T16" fmla="*/ 11 w 11"/>
                <a:gd name="T17" fmla="*/ 5 h 34"/>
                <a:gd name="T18" fmla="*/ 11 w 11"/>
                <a:gd name="T19" fmla="*/ 3 h 34"/>
                <a:gd name="T20" fmla="*/ 10 w 11"/>
                <a:gd name="T21" fmla="*/ 1 h 34"/>
                <a:gd name="T22" fmla="*/ 8 w 11"/>
                <a:gd name="T23" fmla="*/ 0 h 34"/>
                <a:gd name="T24" fmla="*/ 6 w 11"/>
                <a:gd name="T25" fmla="*/ 0 h 34"/>
                <a:gd name="T26" fmla="*/ 6 w 11"/>
                <a:gd name="T27" fmla="*/ 0 h 34"/>
                <a:gd name="T28" fmla="*/ 3 w 11"/>
                <a:gd name="T29" fmla="*/ 0 h 34"/>
                <a:gd name="T30" fmla="*/ 2 w 11"/>
                <a:gd name="T31" fmla="*/ 1 h 34"/>
                <a:gd name="T32" fmla="*/ 2 w 11"/>
                <a:gd name="T33" fmla="*/ 1 h 34"/>
                <a:gd name="T34" fmla="*/ 1 w 11"/>
                <a:gd name="T35" fmla="*/ 3 h 34"/>
                <a:gd name="T36" fmla="*/ 0 w 11"/>
                <a:gd name="T37" fmla="*/ 5 h 34"/>
                <a:gd name="T38" fmla="*/ 0 w 11"/>
                <a:gd name="T39" fmla="*/ 30 h 34"/>
                <a:gd name="T40" fmla="*/ 0 w 11"/>
                <a:gd name="T41" fmla="*/ 30 h 34"/>
                <a:gd name="T42" fmla="*/ 1 w 11"/>
                <a:gd name="T43" fmla="*/ 31 h 34"/>
                <a:gd name="T44" fmla="*/ 2 w 11"/>
                <a:gd name="T45" fmla="*/ 33 h 34"/>
                <a:gd name="T46" fmla="*/ 3 w 11"/>
                <a:gd name="T47" fmla="*/ 33 h 34"/>
                <a:gd name="T48" fmla="*/ 6 w 11"/>
                <a:gd name="T49" fmla="*/ 34 h 34"/>
                <a:gd name="T50" fmla="*/ 6 w 11"/>
                <a:gd name="T5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6" y="34"/>
                  </a:moveTo>
                  <a:lnTo>
                    <a:pt x="6" y="34"/>
                  </a:lnTo>
                  <a:lnTo>
                    <a:pt x="8" y="33"/>
                  </a:lnTo>
                  <a:lnTo>
                    <a:pt x="10" y="33"/>
                  </a:lnTo>
                  <a:lnTo>
                    <a:pt x="10" y="33"/>
                  </a:lnTo>
                  <a:lnTo>
                    <a:pt x="11" y="31"/>
                  </a:lnTo>
                  <a:lnTo>
                    <a:pt x="11" y="30"/>
                  </a:lnTo>
                  <a:lnTo>
                    <a:pt x="11" y="5"/>
                  </a:lnTo>
                  <a:lnTo>
                    <a:pt x="11" y="5"/>
                  </a:lnTo>
                  <a:lnTo>
                    <a:pt x="11" y="3"/>
                  </a:lnTo>
                  <a:lnTo>
                    <a:pt x="10" y="1"/>
                  </a:lnTo>
                  <a:lnTo>
                    <a:pt x="8" y="0"/>
                  </a:lnTo>
                  <a:lnTo>
                    <a:pt x="6" y="0"/>
                  </a:lnTo>
                  <a:lnTo>
                    <a:pt x="6" y="0"/>
                  </a:lnTo>
                  <a:lnTo>
                    <a:pt x="3" y="0"/>
                  </a:lnTo>
                  <a:lnTo>
                    <a:pt x="2" y="1"/>
                  </a:lnTo>
                  <a:lnTo>
                    <a:pt x="2" y="1"/>
                  </a:lnTo>
                  <a:lnTo>
                    <a:pt x="1" y="3"/>
                  </a:lnTo>
                  <a:lnTo>
                    <a:pt x="0" y="5"/>
                  </a:lnTo>
                  <a:lnTo>
                    <a:pt x="0" y="30"/>
                  </a:lnTo>
                  <a:lnTo>
                    <a:pt x="0" y="30"/>
                  </a:lnTo>
                  <a:lnTo>
                    <a:pt x="1" y="31"/>
                  </a:lnTo>
                  <a:lnTo>
                    <a:pt x="2" y="33"/>
                  </a:lnTo>
                  <a:lnTo>
                    <a:pt x="3" y="33"/>
                  </a:lnTo>
                  <a:lnTo>
                    <a:pt x="6" y="34"/>
                  </a:lnTo>
                  <a:lnTo>
                    <a:pt x="6" y="3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5" name="Freeform 349"/>
            <p:cNvSpPr>
              <a:spLocks noEditPoints="1"/>
            </p:cNvSpPr>
            <p:nvPr/>
          </p:nvSpPr>
          <p:spPr bwMode="auto">
            <a:xfrm>
              <a:off x="5840413" y="2751138"/>
              <a:ext cx="38100" cy="58738"/>
            </a:xfrm>
            <a:custGeom>
              <a:avLst/>
              <a:gdLst>
                <a:gd name="T0" fmla="*/ 12 w 24"/>
                <a:gd name="T1" fmla="*/ 0 h 37"/>
                <a:gd name="T2" fmla="*/ 12 w 24"/>
                <a:gd name="T3" fmla="*/ 0 h 37"/>
                <a:gd name="T4" fmla="*/ 7 w 24"/>
                <a:gd name="T5" fmla="*/ 0 h 37"/>
                <a:gd name="T6" fmla="*/ 4 w 24"/>
                <a:gd name="T7" fmla="*/ 4 h 37"/>
                <a:gd name="T8" fmla="*/ 1 w 24"/>
                <a:gd name="T9" fmla="*/ 8 h 37"/>
                <a:gd name="T10" fmla="*/ 0 w 24"/>
                <a:gd name="T11" fmla="*/ 13 h 37"/>
                <a:gd name="T12" fmla="*/ 0 w 24"/>
                <a:gd name="T13" fmla="*/ 25 h 37"/>
                <a:gd name="T14" fmla="*/ 0 w 24"/>
                <a:gd name="T15" fmla="*/ 25 h 37"/>
                <a:gd name="T16" fmla="*/ 1 w 24"/>
                <a:gd name="T17" fmla="*/ 30 h 37"/>
                <a:gd name="T18" fmla="*/ 4 w 24"/>
                <a:gd name="T19" fmla="*/ 33 h 37"/>
                <a:gd name="T20" fmla="*/ 4 w 24"/>
                <a:gd name="T21" fmla="*/ 33 h 37"/>
                <a:gd name="T22" fmla="*/ 7 w 24"/>
                <a:gd name="T23" fmla="*/ 36 h 37"/>
                <a:gd name="T24" fmla="*/ 12 w 24"/>
                <a:gd name="T25" fmla="*/ 37 h 37"/>
                <a:gd name="T26" fmla="*/ 12 w 24"/>
                <a:gd name="T27" fmla="*/ 37 h 37"/>
                <a:gd name="T28" fmla="*/ 17 w 24"/>
                <a:gd name="T29" fmla="*/ 36 h 37"/>
                <a:gd name="T30" fmla="*/ 21 w 24"/>
                <a:gd name="T31" fmla="*/ 33 h 37"/>
                <a:gd name="T32" fmla="*/ 23 w 24"/>
                <a:gd name="T33" fmla="*/ 30 h 37"/>
                <a:gd name="T34" fmla="*/ 24 w 24"/>
                <a:gd name="T35" fmla="*/ 25 h 37"/>
                <a:gd name="T36" fmla="*/ 24 w 24"/>
                <a:gd name="T37" fmla="*/ 13 h 37"/>
                <a:gd name="T38" fmla="*/ 24 w 24"/>
                <a:gd name="T39" fmla="*/ 13 h 37"/>
                <a:gd name="T40" fmla="*/ 23 w 24"/>
                <a:gd name="T41" fmla="*/ 8 h 37"/>
                <a:gd name="T42" fmla="*/ 21 w 24"/>
                <a:gd name="T43" fmla="*/ 4 h 37"/>
                <a:gd name="T44" fmla="*/ 21 w 24"/>
                <a:gd name="T45" fmla="*/ 4 h 37"/>
                <a:gd name="T46" fmla="*/ 17 w 24"/>
                <a:gd name="T47" fmla="*/ 0 h 37"/>
                <a:gd name="T48" fmla="*/ 12 w 24"/>
                <a:gd name="T49" fmla="*/ 0 h 37"/>
                <a:gd name="T50" fmla="*/ 12 w 24"/>
                <a:gd name="T51" fmla="*/ 0 h 37"/>
                <a:gd name="T52" fmla="*/ 17 w 24"/>
                <a:gd name="T53" fmla="*/ 21 h 37"/>
                <a:gd name="T54" fmla="*/ 17 w 24"/>
                <a:gd name="T55" fmla="*/ 21 h 37"/>
                <a:gd name="T56" fmla="*/ 16 w 24"/>
                <a:gd name="T57" fmla="*/ 26 h 37"/>
                <a:gd name="T58" fmla="*/ 13 w 24"/>
                <a:gd name="T59" fmla="*/ 27 h 37"/>
                <a:gd name="T60" fmla="*/ 12 w 24"/>
                <a:gd name="T61" fmla="*/ 27 h 37"/>
                <a:gd name="T62" fmla="*/ 12 w 24"/>
                <a:gd name="T63" fmla="*/ 27 h 37"/>
                <a:gd name="T64" fmla="*/ 11 w 24"/>
                <a:gd name="T65" fmla="*/ 27 h 37"/>
                <a:gd name="T66" fmla="*/ 8 w 24"/>
                <a:gd name="T67" fmla="*/ 26 h 37"/>
                <a:gd name="T68" fmla="*/ 8 w 24"/>
                <a:gd name="T69" fmla="*/ 26 h 37"/>
                <a:gd name="T70" fmla="*/ 8 w 24"/>
                <a:gd name="T71" fmla="*/ 24 h 37"/>
                <a:gd name="T72" fmla="*/ 7 w 24"/>
                <a:gd name="T73" fmla="*/ 21 h 37"/>
                <a:gd name="T74" fmla="*/ 7 w 24"/>
                <a:gd name="T75" fmla="*/ 15 h 37"/>
                <a:gd name="T76" fmla="*/ 7 w 24"/>
                <a:gd name="T77" fmla="*/ 15 h 37"/>
                <a:gd name="T78" fmla="*/ 8 w 24"/>
                <a:gd name="T79" fmla="*/ 11 h 37"/>
                <a:gd name="T80" fmla="*/ 11 w 24"/>
                <a:gd name="T81" fmla="*/ 10 h 37"/>
                <a:gd name="T82" fmla="*/ 12 w 24"/>
                <a:gd name="T83" fmla="*/ 9 h 37"/>
                <a:gd name="T84" fmla="*/ 12 w 24"/>
                <a:gd name="T85" fmla="*/ 9 h 37"/>
                <a:gd name="T86" fmla="*/ 13 w 24"/>
                <a:gd name="T87" fmla="*/ 10 h 37"/>
                <a:gd name="T88" fmla="*/ 16 w 24"/>
                <a:gd name="T89" fmla="*/ 11 h 37"/>
                <a:gd name="T90" fmla="*/ 16 w 24"/>
                <a:gd name="T91" fmla="*/ 11 h 37"/>
                <a:gd name="T92" fmla="*/ 16 w 24"/>
                <a:gd name="T93" fmla="*/ 13 h 37"/>
                <a:gd name="T94" fmla="*/ 17 w 24"/>
                <a:gd name="T95" fmla="*/ 15 h 37"/>
                <a:gd name="T96" fmla="*/ 17 w 24"/>
                <a:gd name="T9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7">
                  <a:moveTo>
                    <a:pt x="12" y="0"/>
                  </a:moveTo>
                  <a:lnTo>
                    <a:pt x="12" y="0"/>
                  </a:lnTo>
                  <a:lnTo>
                    <a:pt x="7" y="0"/>
                  </a:lnTo>
                  <a:lnTo>
                    <a:pt x="4" y="4"/>
                  </a:lnTo>
                  <a:lnTo>
                    <a:pt x="1" y="8"/>
                  </a:lnTo>
                  <a:lnTo>
                    <a:pt x="0" y="13"/>
                  </a:lnTo>
                  <a:lnTo>
                    <a:pt x="0" y="25"/>
                  </a:lnTo>
                  <a:lnTo>
                    <a:pt x="0" y="25"/>
                  </a:lnTo>
                  <a:lnTo>
                    <a:pt x="1" y="30"/>
                  </a:lnTo>
                  <a:lnTo>
                    <a:pt x="4" y="33"/>
                  </a:lnTo>
                  <a:lnTo>
                    <a:pt x="4" y="33"/>
                  </a:lnTo>
                  <a:lnTo>
                    <a:pt x="7" y="36"/>
                  </a:lnTo>
                  <a:lnTo>
                    <a:pt x="12" y="37"/>
                  </a:lnTo>
                  <a:lnTo>
                    <a:pt x="12" y="37"/>
                  </a:lnTo>
                  <a:lnTo>
                    <a:pt x="17" y="36"/>
                  </a:lnTo>
                  <a:lnTo>
                    <a:pt x="21" y="33"/>
                  </a:lnTo>
                  <a:lnTo>
                    <a:pt x="23" y="30"/>
                  </a:lnTo>
                  <a:lnTo>
                    <a:pt x="24" y="25"/>
                  </a:lnTo>
                  <a:lnTo>
                    <a:pt x="24" y="13"/>
                  </a:lnTo>
                  <a:lnTo>
                    <a:pt x="24" y="13"/>
                  </a:lnTo>
                  <a:lnTo>
                    <a:pt x="23" y="8"/>
                  </a:lnTo>
                  <a:lnTo>
                    <a:pt x="21" y="4"/>
                  </a:lnTo>
                  <a:lnTo>
                    <a:pt x="21" y="4"/>
                  </a:lnTo>
                  <a:lnTo>
                    <a:pt x="17" y="0"/>
                  </a:lnTo>
                  <a:lnTo>
                    <a:pt x="12" y="0"/>
                  </a:lnTo>
                  <a:lnTo>
                    <a:pt x="12" y="0"/>
                  </a:lnTo>
                  <a:close/>
                  <a:moveTo>
                    <a:pt x="17" y="21"/>
                  </a:moveTo>
                  <a:lnTo>
                    <a:pt x="17" y="21"/>
                  </a:lnTo>
                  <a:lnTo>
                    <a:pt x="16" y="26"/>
                  </a:lnTo>
                  <a:lnTo>
                    <a:pt x="13" y="27"/>
                  </a:lnTo>
                  <a:lnTo>
                    <a:pt x="12" y="27"/>
                  </a:lnTo>
                  <a:lnTo>
                    <a:pt x="12" y="27"/>
                  </a:lnTo>
                  <a:lnTo>
                    <a:pt x="11" y="27"/>
                  </a:lnTo>
                  <a:lnTo>
                    <a:pt x="8" y="26"/>
                  </a:lnTo>
                  <a:lnTo>
                    <a:pt x="8" y="26"/>
                  </a:lnTo>
                  <a:lnTo>
                    <a:pt x="8" y="24"/>
                  </a:lnTo>
                  <a:lnTo>
                    <a:pt x="7" y="21"/>
                  </a:lnTo>
                  <a:lnTo>
                    <a:pt x="7" y="15"/>
                  </a:lnTo>
                  <a:lnTo>
                    <a:pt x="7" y="15"/>
                  </a:lnTo>
                  <a:lnTo>
                    <a:pt x="8" y="11"/>
                  </a:lnTo>
                  <a:lnTo>
                    <a:pt x="11" y="10"/>
                  </a:lnTo>
                  <a:lnTo>
                    <a:pt x="12" y="9"/>
                  </a:lnTo>
                  <a:lnTo>
                    <a:pt x="12" y="9"/>
                  </a:lnTo>
                  <a:lnTo>
                    <a:pt x="13" y="10"/>
                  </a:lnTo>
                  <a:lnTo>
                    <a:pt x="16" y="11"/>
                  </a:lnTo>
                  <a:lnTo>
                    <a:pt x="16" y="11"/>
                  </a:lnTo>
                  <a:lnTo>
                    <a:pt x="16" y="13"/>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6" name="Freeform 350"/>
            <p:cNvSpPr>
              <a:spLocks noEditPoints="1"/>
            </p:cNvSpPr>
            <p:nvPr/>
          </p:nvSpPr>
          <p:spPr bwMode="auto">
            <a:xfrm>
              <a:off x="6321425" y="2603501"/>
              <a:ext cx="39688" cy="58738"/>
            </a:xfrm>
            <a:custGeom>
              <a:avLst/>
              <a:gdLst>
                <a:gd name="T0" fmla="*/ 12 w 25"/>
                <a:gd name="T1" fmla="*/ 0 h 37"/>
                <a:gd name="T2" fmla="*/ 12 w 25"/>
                <a:gd name="T3" fmla="*/ 0 h 37"/>
                <a:gd name="T4" fmla="*/ 7 w 25"/>
                <a:gd name="T5" fmla="*/ 1 h 37"/>
                <a:gd name="T6" fmla="*/ 4 w 25"/>
                <a:gd name="T7" fmla="*/ 4 h 37"/>
                <a:gd name="T8" fmla="*/ 1 w 25"/>
                <a:gd name="T9" fmla="*/ 7 h 37"/>
                <a:gd name="T10" fmla="*/ 0 w 25"/>
                <a:gd name="T11" fmla="*/ 12 h 37"/>
                <a:gd name="T12" fmla="*/ 0 w 25"/>
                <a:gd name="T13" fmla="*/ 25 h 37"/>
                <a:gd name="T14" fmla="*/ 0 w 25"/>
                <a:gd name="T15" fmla="*/ 25 h 37"/>
                <a:gd name="T16" fmla="*/ 1 w 25"/>
                <a:gd name="T17" fmla="*/ 29 h 37"/>
                <a:gd name="T18" fmla="*/ 4 w 25"/>
                <a:gd name="T19" fmla="*/ 33 h 37"/>
                <a:gd name="T20" fmla="*/ 4 w 25"/>
                <a:gd name="T21" fmla="*/ 33 h 37"/>
                <a:gd name="T22" fmla="*/ 7 w 25"/>
                <a:gd name="T23" fmla="*/ 36 h 37"/>
                <a:gd name="T24" fmla="*/ 12 w 25"/>
                <a:gd name="T25" fmla="*/ 37 h 37"/>
                <a:gd name="T26" fmla="*/ 12 w 25"/>
                <a:gd name="T27" fmla="*/ 37 h 37"/>
                <a:gd name="T28" fmla="*/ 17 w 25"/>
                <a:gd name="T29" fmla="*/ 36 h 37"/>
                <a:gd name="T30" fmla="*/ 21 w 25"/>
                <a:gd name="T31" fmla="*/ 33 h 37"/>
                <a:gd name="T32" fmla="*/ 23 w 25"/>
                <a:gd name="T33" fmla="*/ 29 h 37"/>
                <a:gd name="T34" fmla="*/ 25 w 25"/>
                <a:gd name="T35" fmla="*/ 25 h 37"/>
                <a:gd name="T36" fmla="*/ 25 w 25"/>
                <a:gd name="T37" fmla="*/ 12 h 37"/>
                <a:gd name="T38" fmla="*/ 25 w 25"/>
                <a:gd name="T39" fmla="*/ 12 h 37"/>
                <a:gd name="T40" fmla="*/ 23 w 25"/>
                <a:gd name="T41" fmla="*/ 7 h 37"/>
                <a:gd name="T42" fmla="*/ 21 w 25"/>
                <a:gd name="T43" fmla="*/ 4 h 37"/>
                <a:gd name="T44" fmla="*/ 21 w 25"/>
                <a:gd name="T45" fmla="*/ 4 h 37"/>
                <a:gd name="T46" fmla="*/ 17 w 25"/>
                <a:gd name="T47" fmla="*/ 1 h 37"/>
                <a:gd name="T48" fmla="*/ 12 w 25"/>
                <a:gd name="T49" fmla="*/ 0 h 37"/>
                <a:gd name="T50" fmla="*/ 12 w 25"/>
                <a:gd name="T51" fmla="*/ 0 h 37"/>
                <a:gd name="T52" fmla="*/ 17 w 25"/>
                <a:gd name="T53" fmla="*/ 22 h 37"/>
                <a:gd name="T54" fmla="*/ 17 w 25"/>
                <a:gd name="T55" fmla="*/ 22 h 37"/>
                <a:gd name="T56" fmla="*/ 15 w 25"/>
                <a:gd name="T57" fmla="*/ 26 h 37"/>
                <a:gd name="T58" fmla="*/ 13 w 25"/>
                <a:gd name="T59" fmla="*/ 27 h 37"/>
                <a:gd name="T60" fmla="*/ 12 w 25"/>
                <a:gd name="T61" fmla="*/ 28 h 37"/>
                <a:gd name="T62" fmla="*/ 12 w 25"/>
                <a:gd name="T63" fmla="*/ 28 h 37"/>
                <a:gd name="T64" fmla="*/ 10 w 25"/>
                <a:gd name="T65" fmla="*/ 27 h 37"/>
                <a:gd name="T66" fmla="*/ 9 w 25"/>
                <a:gd name="T67" fmla="*/ 26 h 37"/>
                <a:gd name="T68" fmla="*/ 9 w 25"/>
                <a:gd name="T69" fmla="*/ 26 h 37"/>
                <a:gd name="T70" fmla="*/ 9 w 25"/>
                <a:gd name="T71" fmla="*/ 25 h 37"/>
                <a:gd name="T72" fmla="*/ 7 w 25"/>
                <a:gd name="T73" fmla="*/ 22 h 37"/>
                <a:gd name="T74" fmla="*/ 7 w 25"/>
                <a:gd name="T75" fmla="*/ 16 h 37"/>
                <a:gd name="T76" fmla="*/ 7 w 25"/>
                <a:gd name="T77" fmla="*/ 16 h 37"/>
                <a:gd name="T78" fmla="*/ 9 w 25"/>
                <a:gd name="T79" fmla="*/ 11 h 37"/>
                <a:gd name="T80" fmla="*/ 10 w 25"/>
                <a:gd name="T81" fmla="*/ 10 h 37"/>
                <a:gd name="T82" fmla="*/ 12 w 25"/>
                <a:gd name="T83" fmla="*/ 10 h 37"/>
                <a:gd name="T84" fmla="*/ 12 w 25"/>
                <a:gd name="T85" fmla="*/ 10 h 37"/>
                <a:gd name="T86" fmla="*/ 13 w 25"/>
                <a:gd name="T87" fmla="*/ 10 h 37"/>
                <a:gd name="T88" fmla="*/ 15 w 25"/>
                <a:gd name="T89" fmla="*/ 11 h 37"/>
                <a:gd name="T90" fmla="*/ 15 w 25"/>
                <a:gd name="T91" fmla="*/ 11 h 37"/>
                <a:gd name="T92" fmla="*/ 16 w 25"/>
                <a:gd name="T93" fmla="*/ 13 h 37"/>
                <a:gd name="T94" fmla="*/ 17 w 25"/>
                <a:gd name="T95" fmla="*/ 16 h 37"/>
                <a:gd name="T96" fmla="*/ 17 w 25"/>
                <a:gd name="T9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7">
                  <a:moveTo>
                    <a:pt x="12" y="0"/>
                  </a:moveTo>
                  <a:lnTo>
                    <a:pt x="12" y="0"/>
                  </a:lnTo>
                  <a:lnTo>
                    <a:pt x="7" y="1"/>
                  </a:lnTo>
                  <a:lnTo>
                    <a:pt x="4" y="4"/>
                  </a:lnTo>
                  <a:lnTo>
                    <a:pt x="1" y="7"/>
                  </a:lnTo>
                  <a:lnTo>
                    <a:pt x="0" y="12"/>
                  </a:lnTo>
                  <a:lnTo>
                    <a:pt x="0" y="25"/>
                  </a:lnTo>
                  <a:lnTo>
                    <a:pt x="0" y="25"/>
                  </a:lnTo>
                  <a:lnTo>
                    <a:pt x="1" y="29"/>
                  </a:lnTo>
                  <a:lnTo>
                    <a:pt x="4" y="33"/>
                  </a:lnTo>
                  <a:lnTo>
                    <a:pt x="4" y="33"/>
                  </a:lnTo>
                  <a:lnTo>
                    <a:pt x="7" y="36"/>
                  </a:lnTo>
                  <a:lnTo>
                    <a:pt x="12" y="37"/>
                  </a:lnTo>
                  <a:lnTo>
                    <a:pt x="12" y="37"/>
                  </a:lnTo>
                  <a:lnTo>
                    <a:pt x="17" y="36"/>
                  </a:lnTo>
                  <a:lnTo>
                    <a:pt x="21" y="33"/>
                  </a:lnTo>
                  <a:lnTo>
                    <a:pt x="23" y="29"/>
                  </a:lnTo>
                  <a:lnTo>
                    <a:pt x="25" y="25"/>
                  </a:lnTo>
                  <a:lnTo>
                    <a:pt x="25" y="12"/>
                  </a:lnTo>
                  <a:lnTo>
                    <a:pt x="25" y="12"/>
                  </a:lnTo>
                  <a:lnTo>
                    <a:pt x="23" y="7"/>
                  </a:lnTo>
                  <a:lnTo>
                    <a:pt x="21" y="4"/>
                  </a:lnTo>
                  <a:lnTo>
                    <a:pt x="21" y="4"/>
                  </a:lnTo>
                  <a:lnTo>
                    <a:pt x="17" y="1"/>
                  </a:lnTo>
                  <a:lnTo>
                    <a:pt x="12" y="0"/>
                  </a:lnTo>
                  <a:lnTo>
                    <a:pt x="12" y="0"/>
                  </a:lnTo>
                  <a:close/>
                  <a:moveTo>
                    <a:pt x="17" y="22"/>
                  </a:moveTo>
                  <a:lnTo>
                    <a:pt x="17" y="22"/>
                  </a:lnTo>
                  <a:lnTo>
                    <a:pt x="15" y="26"/>
                  </a:lnTo>
                  <a:lnTo>
                    <a:pt x="13" y="27"/>
                  </a:lnTo>
                  <a:lnTo>
                    <a:pt x="12" y="28"/>
                  </a:lnTo>
                  <a:lnTo>
                    <a:pt x="12" y="28"/>
                  </a:lnTo>
                  <a:lnTo>
                    <a:pt x="10" y="27"/>
                  </a:lnTo>
                  <a:lnTo>
                    <a:pt x="9" y="26"/>
                  </a:lnTo>
                  <a:lnTo>
                    <a:pt x="9" y="26"/>
                  </a:lnTo>
                  <a:lnTo>
                    <a:pt x="9" y="25"/>
                  </a:lnTo>
                  <a:lnTo>
                    <a:pt x="7" y="22"/>
                  </a:lnTo>
                  <a:lnTo>
                    <a:pt x="7" y="16"/>
                  </a:lnTo>
                  <a:lnTo>
                    <a:pt x="7" y="16"/>
                  </a:lnTo>
                  <a:lnTo>
                    <a:pt x="9" y="11"/>
                  </a:lnTo>
                  <a:lnTo>
                    <a:pt x="10" y="10"/>
                  </a:lnTo>
                  <a:lnTo>
                    <a:pt x="12" y="10"/>
                  </a:lnTo>
                  <a:lnTo>
                    <a:pt x="12" y="10"/>
                  </a:lnTo>
                  <a:lnTo>
                    <a:pt x="13" y="10"/>
                  </a:lnTo>
                  <a:lnTo>
                    <a:pt x="15" y="11"/>
                  </a:lnTo>
                  <a:lnTo>
                    <a:pt x="15" y="11"/>
                  </a:lnTo>
                  <a:lnTo>
                    <a:pt x="16" y="13"/>
                  </a:lnTo>
                  <a:lnTo>
                    <a:pt x="17" y="16"/>
                  </a:lnTo>
                  <a:lnTo>
                    <a:pt x="17"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7" name="Freeform 351"/>
            <p:cNvSpPr>
              <a:spLocks/>
            </p:cNvSpPr>
            <p:nvPr/>
          </p:nvSpPr>
          <p:spPr bwMode="auto">
            <a:xfrm>
              <a:off x="6284913" y="2752726"/>
              <a:ext cx="14288" cy="55563"/>
            </a:xfrm>
            <a:custGeom>
              <a:avLst/>
              <a:gdLst>
                <a:gd name="T0" fmla="*/ 0 w 9"/>
                <a:gd name="T1" fmla="*/ 5 h 35"/>
                <a:gd name="T2" fmla="*/ 0 w 9"/>
                <a:gd name="T3" fmla="*/ 29 h 35"/>
                <a:gd name="T4" fmla="*/ 0 w 9"/>
                <a:gd name="T5" fmla="*/ 29 h 35"/>
                <a:gd name="T6" fmla="*/ 0 w 9"/>
                <a:gd name="T7" fmla="*/ 31 h 35"/>
                <a:gd name="T8" fmla="*/ 1 w 9"/>
                <a:gd name="T9" fmla="*/ 32 h 35"/>
                <a:gd name="T10" fmla="*/ 1 w 9"/>
                <a:gd name="T11" fmla="*/ 32 h 35"/>
                <a:gd name="T12" fmla="*/ 2 w 9"/>
                <a:gd name="T13" fmla="*/ 34 h 35"/>
                <a:gd name="T14" fmla="*/ 5 w 9"/>
                <a:gd name="T15" fmla="*/ 35 h 35"/>
                <a:gd name="T16" fmla="*/ 5 w 9"/>
                <a:gd name="T17" fmla="*/ 35 h 35"/>
                <a:gd name="T18" fmla="*/ 7 w 9"/>
                <a:gd name="T19" fmla="*/ 34 h 35"/>
                <a:gd name="T20" fmla="*/ 8 w 9"/>
                <a:gd name="T21" fmla="*/ 32 h 35"/>
                <a:gd name="T22" fmla="*/ 9 w 9"/>
                <a:gd name="T23" fmla="*/ 31 h 35"/>
                <a:gd name="T24" fmla="*/ 9 w 9"/>
                <a:gd name="T25" fmla="*/ 29 h 35"/>
                <a:gd name="T26" fmla="*/ 9 w 9"/>
                <a:gd name="T27" fmla="*/ 5 h 35"/>
                <a:gd name="T28" fmla="*/ 9 w 9"/>
                <a:gd name="T29" fmla="*/ 5 h 35"/>
                <a:gd name="T30" fmla="*/ 9 w 9"/>
                <a:gd name="T31" fmla="*/ 3 h 35"/>
                <a:gd name="T32" fmla="*/ 8 w 9"/>
                <a:gd name="T33" fmla="*/ 2 h 35"/>
                <a:gd name="T34" fmla="*/ 8 w 9"/>
                <a:gd name="T35" fmla="*/ 2 h 35"/>
                <a:gd name="T36" fmla="*/ 7 w 9"/>
                <a:gd name="T37" fmla="*/ 0 h 35"/>
                <a:gd name="T38" fmla="*/ 5 w 9"/>
                <a:gd name="T39" fmla="*/ 0 h 35"/>
                <a:gd name="T40" fmla="*/ 5 w 9"/>
                <a:gd name="T41" fmla="*/ 0 h 35"/>
                <a:gd name="T42" fmla="*/ 2 w 9"/>
                <a:gd name="T43" fmla="*/ 0 h 35"/>
                <a:gd name="T44" fmla="*/ 1 w 9"/>
                <a:gd name="T45" fmla="*/ 2 h 35"/>
                <a:gd name="T46" fmla="*/ 0 w 9"/>
                <a:gd name="T47" fmla="*/ 3 h 35"/>
                <a:gd name="T48" fmla="*/ 0 w 9"/>
                <a:gd name="T49" fmla="*/ 5 h 35"/>
                <a:gd name="T50" fmla="*/ 0 w 9"/>
                <a:gd name="T5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35">
                  <a:moveTo>
                    <a:pt x="0" y="5"/>
                  </a:moveTo>
                  <a:lnTo>
                    <a:pt x="0" y="29"/>
                  </a:lnTo>
                  <a:lnTo>
                    <a:pt x="0" y="29"/>
                  </a:lnTo>
                  <a:lnTo>
                    <a:pt x="0" y="31"/>
                  </a:lnTo>
                  <a:lnTo>
                    <a:pt x="1" y="32"/>
                  </a:lnTo>
                  <a:lnTo>
                    <a:pt x="1" y="32"/>
                  </a:lnTo>
                  <a:lnTo>
                    <a:pt x="2" y="34"/>
                  </a:lnTo>
                  <a:lnTo>
                    <a:pt x="5" y="35"/>
                  </a:lnTo>
                  <a:lnTo>
                    <a:pt x="5" y="35"/>
                  </a:lnTo>
                  <a:lnTo>
                    <a:pt x="7" y="34"/>
                  </a:lnTo>
                  <a:lnTo>
                    <a:pt x="8" y="32"/>
                  </a:lnTo>
                  <a:lnTo>
                    <a:pt x="9" y="31"/>
                  </a:lnTo>
                  <a:lnTo>
                    <a:pt x="9" y="29"/>
                  </a:lnTo>
                  <a:lnTo>
                    <a:pt x="9" y="5"/>
                  </a:lnTo>
                  <a:lnTo>
                    <a:pt x="9" y="5"/>
                  </a:lnTo>
                  <a:lnTo>
                    <a:pt x="9" y="3"/>
                  </a:lnTo>
                  <a:lnTo>
                    <a:pt x="8" y="2"/>
                  </a:lnTo>
                  <a:lnTo>
                    <a:pt x="8" y="2"/>
                  </a:lnTo>
                  <a:lnTo>
                    <a:pt x="7" y="0"/>
                  </a:lnTo>
                  <a:lnTo>
                    <a:pt x="5" y="0"/>
                  </a:lnTo>
                  <a:lnTo>
                    <a:pt x="5" y="0"/>
                  </a:lnTo>
                  <a:lnTo>
                    <a:pt x="2" y="0"/>
                  </a:lnTo>
                  <a:lnTo>
                    <a:pt x="1" y="2"/>
                  </a:lnTo>
                  <a:lnTo>
                    <a:pt x="0" y="3"/>
                  </a:lnTo>
                  <a:lnTo>
                    <a:pt x="0" y="5"/>
                  </a:lnTo>
                  <a:lnTo>
                    <a:pt x="0" y="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8" name="Freeform 352"/>
            <p:cNvSpPr>
              <a:spLocks noEditPoints="1"/>
            </p:cNvSpPr>
            <p:nvPr/>
          </p:nvSpPr>
          <p:spPr bwMode="auto">
            <a:xfrm>
              <a:off x="6270625" y="2679701"/>
              <a:ext cx="39688" cy="58738"/>
            </a:xfrm>
            <a:custGeom>
              <a:avLst/>
              <a:gdLst>
                <a:gd name="T0" fmla="*/ 12 w 25"/>
                <a:gd name="T1" fmla="*/ 37 h 37"/>
                <a:gd name="T2" fmla="*/ 12 w 25"/>
                <a:gd name="T3" fmla="*/ 37 h 37"/>
                <a:gd name="T4" fmla="*/ 17 w 25"/>
                <a:gd name="T5" fmla="*/ 35 h 37"/>
                <a:gd name="T6" fmla="*/ 21 w 25"/>
                <a:gd name="T7" fmla="*/ 33 h 37"/>
                <a:gd name="T8" fmla="*/ 21 w 25"/>
                <a:gd name="T9" fmla="*/ 33 h 37"/>
                <a:gd name="T10" fmla="*/ 23 w 25"/>
                <a:gd name="T11" fmla="*/ 29 h 37"/>
                <a:gd name="T12" fmla="*/ 25 w 25"/>
                <a:gd name="T13" fmla="*/ 24 h 37"/>
                <a:gd name="T14" fmla="*/ 25 w 25"/>
                <a:gd name="T15" fmla="*/ 12 h 37"/>
                <a:gd name="T16" fmla="*/ 25 w 25"/>
                <a:gd name="T17" fmla="*/ 12 h 37"/>
                <a:gd name="T18" fmla="*/ 23 w 25"/>
                <a:gd name="T19" fmla="*/ 7 h 37"/>
                <a:gd name="T20" fmla="*/ 21 w 25"/>
                <a:gd name="T21" fmla="*/ 4 h 37"/>
                <a:gd name="T22" fmla="*/ 17 w 25"/>
                <a:gd name="T23" fmla="*/ 1 h 37"/>
                <a:gd name="T24" fmla="*/ 12 w 25"/>
                <a:gd name="T25" fmla="*/ 0 h 37"/>
                <a:gd name="T26" fmla="*/ 12 w 25"/>
                <a:gd name="T27" fmla="*/ 0 h 37"/>
                <a:gd name="T28" fmla="*/ 7 w 25"/>
                <a:gd name="T29" fmla="*/ 1 h 37"/>
                <a:gd name="T30" fmla="*/ 4 w 25"/>
                <a:gd name="T31" fmla="*/ 4 h 37"/>
                <a:gd name="T32" fmla="*/ 4 w 25"/>
                <a:gd name="T33" fmla="*/ 4 h 37"/>
                <a:gd name="T34" fmla="*/ 1 w 25"/>
                <a:gd name="T35" fmla="*/ 7 h 37"/>
                <a:gd name="T36" fmla="*/ 0 w 25"/>
                <a:gd name="T37" fmla="*/ 12 h 37"/>
                <a:gd name="T38" fmla="*/ 0 w 25"/>
                <a:gd name="T39" fmla="*/ 24 h 37"/>
                <a:gd name="T40" fmla="*/ 0 w 25"/>
                <a:gd name="T41" fmla="*/ 24 h 37"/>
                <a:gd name="T42" fmla="*/ 1 w 25"/>
                <a:gd name="T43" fmla="*/ 29 h 37"/>
                <a:gd name="T44" fmla="*/ 4 w 25"/>
                <a:gd name="T45" fmla="*/ 33 h 37"/>
                <a:gd name="T46" fmla="*/ 7 w 25"/>
                <a:gd name="T47" fmla="*/ 35 h 37"/>
                <a:gd name="T48" fmla="*/ 12 w 25"/>
                <a:gd name="T49" fmla="*/ 37 h 37"/>
                <a:gd name="T50" fmla="*/ 12 w 25"/>
                <a:gd name="T51" fmla="*/ 37 h 37"/>
                <a:gd name="T52" fmla="*/ 7 w 25"/>
                <a:gd name="T53" fmla="*/ 15 h 37"/>
                <a:gd name="T54" fmla="*/ 7 w 25"/>
                <a:gd name="T55" fmla="*/ 15 h 37"/>
                <a:gd name="T56" fmla="*/ 9 w 25"/>
                <a:gd name="T57" fmla="*/ 11 h 37"/>
                <a:gd name="T58" fmla="*/ 9 w 25"/>
                <a:gd name="T59" fmla="*/ 11 h 37"/>
                <a:gd name="T60" fmla="*/ 10 w 25"/>
                <a:gd name="T61" fmla="*/ 10 h 37"/>
                <a:gd name="T62" fmla="*/ 12 w 25"/>
                <a:gd name="T63" fmla="*/ 8 h 37"/>
                <a:gd name="T64" fmla="*/ 12 w 25"/>
                <a:gd name="T65" fmla="*/ 8 h 37"/>
                <a:gd name="T66" fmla="*/ 14 w 25"/>
                <a:gd name="T67" fmla="*/ 10 h 37"/>
                <a:gd name="T68" fmla="*/ 15 w 25"/>
                <a:gd name="T69" fmla="*/ 11 h 37"/>
                <a:gd name="T70" fmla="*/ 16 w 25"/>
                <a:gd name="T71" fmla="*/ 15 h 37"/>
                <a:gd name="T72" fmla="*/ 16 w 25"/>
                <a:gd name="T73" fmla="*/ 21 h 37"/>
                <a:gd name="T74" fmla="*/ 16 w 25"/>
                <a:gd name="T75" fmla="*/ 21 h 37"/>
                <a:gd name="T76" fmla="*/ 15 w 25"/>
                <a:gd name="T77" fmla="*/ 26 h 37"/>
                <a:gd name="T78" fmla="*/ 15 w 25"/>
                <a:gd name="T79" fmla="*/ 26 h 37"/>
                <a:gd name="T80" fmla="*/ 14 w 25"/>
                <a:gd name="T81" fmla="*/ 27 h 37"/>
                <a:gd name="T82" fmla="*/ 12 w 25"/>
                <a:gd name="T83" fmla="*/ 27 h 37"/>
                <a:gd name="T84" fmla="*/ 12 w 25"/>
                <a:gd name="T85" fmla="*/ 27 h 37"/>
                <a:gd name="T86" fmla="*/ 10 w 25"/>
                <a:gd name="T87" fmla="*/ 27 h 37"/>
                <a:gd name="T88" fmla="*/ 9 w 25"/>
                <a:gd name="T89" fmla="*/ 26 h 37"/>
                <a:gd name="T90" fmla="*/ 7 w 25"/>
                <a:gd name="T91" fmla="*/ 21 h 37"/>
                <a:gd name="T92" fmla="*/ 7 w 25"/>
                <a:gd name="T93"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37">
                  <a:moveTo>
                    <a:pt x="12" y="37"/>
                  </a:moveTo>
                  <a:lnTo>
                    <a:pt x="12" y="37"/>
                  </a:lnTo>
                  <a:lnTo>
                    <a:pt x="17" y="35"/>
                  </a:lnTo>
                  <a:lnTo>
                    <a:pt x="21" y="33"/>
                  </a:lnTo>
                  <a:lnTo>
                    <a:pt x="21" y="33"/>
                  </a:lnTo>
                  <a:lnTo>
                    <a:pt x="23" y="29"/>
                  </a:lnTo>
                  <a:lnTo>
                    <a:pt x="25" y="24"/>
                  </a:lnTo>
                  <a:lnTo>
                    <a:pt x="25" y="12"/>
                  </a:lnTo>
                  <a:lnTo>
                    <a:pt x="25" y="12"/>
                  </a:lnTo>
                  <a:lnTo>
                    <a:pt x="23" y="7"/>
                  </a:lnTo>
                  <a:lnTo>
                    <a:pt x="21" y="4"/>
                  </a:lnTo>
                  <a:lnTo>
                    <a:pt x="17" y="1"/>
                  </a:lnTo>
                  <a:lnTo>
                    <a:pt x="12" y="0"/>
                  </a:lnTo>
                  <a:lnTo>
                    <a:pt x="12" y="0"/>
                  </a:lnTo>
                  <a:lnTo>
                    <a:pt x="7" y="1"/>
                  </a:lnTo>
                  <a:lnTo>
                    <a:pt x="4" y="4"/>
                  </a:lnTo>
                  <a:lnTo>
                    <a:pt x="4" y="4"/>
                  </a:lnTo>
                  <a:lnTo>
                    <a:pt x="1" y="7"/>
                  </a:lnTo>
                  <a:lnTo>
                    <a:pt x="0" y="12"/>
                  </a:lnTo>
                  <a:lnTo>
                    <a:pt x="0" y="24"/>
                  </a:lnTo>
                  <a:lnTo>
                    <a:pt x="0" y="24"/>
                  </a:lnTo>
                  <a:lnTo>
                    <a:pt x="1" y="29"/>
                  </a:lnTo>
                  <a:lnTo>
                    <a:pt x="4" y="33"/>
                  </a:lnTo>
                  <a:lnTo>
                    <a:pt x="7" y="35"/>
                  </a:lnTo>
                  <a:lnTo>
                    <a:pt x="12" y="37"/>
                  </a:lnTo>
                  <a:lnTo>
                    <a:pt x="12" y="37"/>
                  </a:lnTo>
                  <a:close/>
                  <a:moveTo>
                    <a:pt x="7" y="15"/>
                  </a:moveTo>
                  <a:lnTo>
                    <a:pt x="7" y="15"/>
                  </a:lnTo>
                  <a:lnTo>
                    <a:pt x="9" y="11"/>
                  </a:lnTo>
                  <a:lnTo>
                    <a:pt x="9" y="11"/>
                  </a:lnTo>
                  <a:lnTo>
                    <a:pt x="10" y="10"/>
                  </a:lnTo>
                  <a:lnTo>
                    <a:pt x="12" y="8"/>
                  </a:lnTo>
                  <a:lnTo>
                    <a:pt x="12" y="8"/>
                  </a:lnTo>
                  <a:lnTo>
                    <a:pt x="14" y="10"/>
                  </a:lnTo>
                  <a:lnTo>
                    <a:pt x="15" y="11"/>
                  </a:lnTo>
                  <a:lnTo>
                    <a:pt x="16" y="15"/>
                  </a:lnTo>
                  <a:lnTo>
                    <a:pt x="16" y="21"/>
                  </a:lnTo>
                  <a:lnTo>
                    <a:pt x="16" y="21"/>
                  </a:lnTo>
                  <a:lnTo>
                    <a:pt x="15" y="26"/>
                  </a:lnTo>
                  <a:lnTo>
                    <a:pt x="15" y="26"/>
                  </a:lnTo>
                  <a:lnTo>
                    <a:pt x="14" y="27"/>
                  </a:lnTo>
                  <a:lnTo>
                    <a:pt x="12" y="27"/>
                  </a:lnTo>
                  <a:lnTo>
                    <a:pt x="12" y="27"/>
                  </a:lnTo>
                  <a:lnTo>
                    <a:pt x="10" y="27"/>
                  </a:lnTo>
                  <a:lnTo>
                    <a:pt x="9" y="26"/>
                  </a:lnTo>
                  <a:lnTo>
                    <a:pt x="7" y="21"/>
                  </a:lnTo>
                  <a:lnTo>
                    <a:pt x="7" y="1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69" name="Freeform 353"/>
            <p:cNvSpPr>
              <a:spLocks/>
            </p:cNvSpPr>
            <p:nvPr/>
          </p:nvSpPr>
          <p:spPr bwMode="auto">
            <a:xfrm>
              <a:off x="6234113" y="2681288"/>
              <a:ext cx="17463" cy="53975"/>
            </a:xfrm>
            <a:custGeom>
              <a:avLst/>
              <a:gdLst>
                <a:gd name="T0" fmla="*/ 10 w 11"/>
                <a:gd name="T1" fmla="*/ 33 h 34"/>
                <a:gd name="T2" fmla="*/ 10 w 11"/>
                <a:gd name="T3" fmla="*/ 33 h 34"/>
                <a:gd name="T4" fmla="*/ 11 w 11"/>
                <a:gd name="T5" fmla="*/ 31 h 34"/>
                <a:gd name="T6" fmla="*/ 11 w 11"/>
                <a:gd name="T7" fmla="*/ 30 h 34"/>
                <a:gd name="T8" fmla="*/ 11 w 11"/>
                <a:gd name="T9" fmla="*/ 5 h 34"/>
                <a:gd name="T10" fmla="*/ 11 w 11"/>
                <a:gd name="T11" fmla="*/ 5 h 34"/>
                <a:gd name="T12" fmla="*/ 11 w 11"/>
                <a:gd name="T13" fmla="*/ 3 h 34"/>
                <a:gd name="T14" fmla="*/ 10 w 11"/>
                <a:gd name="T15" fmla="*/ 1 h 34"/>
                <a:gd name="T16" fmla="*/ 7 w 11"/>
                <a:gd name="T17" fmla="*/ 0 h 34"/>
                <a:gd name="T18" fmla="*/ 6 w 11"/>
                <a:gd name="T19" fmla="*/ 0 h 34"/>
                <a:gd name="T20" fmla="*/ 6 w 11"/>
                <a:gd name="T21" fmla="*/ 0 h 34"/>
                <a:gd name="T22" fmla="*/ 3 w 11"/>
                <a:gd name="T23" fmla="*/ 0 h 34"/>
                <a:gd name="T24" fmla="*/ 2 w 11"/>
                <a:gd name="T25" fmla="*/ 1 h 34"/>
                <a:gd name="T26" fmla="*/ 2 w 11"/>
                <a:gd name="T27" fmla="*/ 1 h 34"/>
                <a:gd name="T28" fmla="*/ 1 w 11"/>
                <a:gd name="T29" fmla="*/ 3 h 34"/>
                <a:gd name="T30" fmla="*/ 0 w 11"/>
                <a:gd name="T31" fmla="*/ 5 h 34"/>
                <a:gd name="T32" fmla="*/ 0 w 11"/>
                <a:gd name="T33" fmla="*/ 30 h 34"/>
                <a:gd name="T34" fmla="*/ 0 w 11"/>
                <a:gd name="T35" fmla="*/ 30 h 34"/>
                <a:gd name="T36" fmla="*/ 1 w 11"/>
                <a:gd name="T37" fmla="*/ 31 h 34"/>
                <a:gd name="T38" fmla="*/ 2 w 11"/>
                <a:gd name="T39" fmla="*/ 33 h 34"/>
                <a:gd name="T40" fmla="*/ 3 w 11"/>
                <a:gd name="T41" fmla="*/ 33 h 34"/>
                <a:gd name="T42" fmla="*/ 6 w 11"/>
                <a:gd name="T43" fmla="*/ 34 h 34"/>
                <a:gd name="T44" fmla="*/ 6 w 11"/>
                <a:gd name="T45" fmla="*/ 34 h 34"/>
                <a:gd name="T46" fmla="*/ 7 w 11"/>
                <a:gd name="T47" fmla="*/ 33 h 34"/>
                <a:gd name="T48" fmla="*/ 10 w 11"/>
                <a:gd name="T49" fmla="*/ 33 h 34"/>
                <a:gd name="T50" fmla="*/ 10 w 11"/>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10" y="33"/>
                  </a:moveTo>
                  <a:lnTo>
                    <a:pt x="10" y="33"/>
                  </a:lnTo>
                  <a:lnTo>
                    <a:pt x="11" y="31"/>
                  </a:lnTo>
                  <a:lnTo>
                    <a:pt x="11" y="30"/>
                  </a:lnTo>
                  <a:lnTo>
                    <a:pt x="11" y="5"/>
                  </a:lnTo>
                  <a:lnTo>
                    <a:pt x="11" y="5"/>
                  </a:lnTo>
                  <a:lnTo>
                    <a:pt x="11" y="3"/>
                  </a:lnTo>
                  <a:lnTo>
                    <a:pt x="10" y="1"/>
                  </a:lnTo>
                  <a:lnTo>
                    <a:pt x="7" y="0"/>
                  </a:lnTo>
                  <a:lnTo>
                    <a:pt x="6" y="0"/>
                  </a:lnTo>
                  <a:lnTo>
                    <a:pt x="6" y="0"/>
                  </a:lnTo>
                  <a:lnTo>
                    <a:pt x="3" y="0"/>
                  </a:lnTo>
                  <a:lnTo>
                    <a:pt x="2" y="1"/>
                  </a:lnTo>
                  <a:lnTo>
                    <a:pt x="2" y="1"/>
                  </a:lnTo>
                  <a:lnTo>
                    <a:pt x="1" y="3"/>
                  </a:lnTo>
                  <a:lnTo>
                    <a:pt x="0" y="5"/>
                  </a:lnTo>
                  <a:lnTo>
                    <a:pt x="0" y="30"/>
                  </a:lnTo>
                  <a:lnTo>
                    <a:pt x="0" y="30"/>
                  </a:lnTo>
                  <a:lnTo>
                    <a:pt x="1" y="31"/>
                  </a:lnTo>
                  <a:lnTo>
                    <a:pt x="2" y="33"/>
                  </a:lnTo>
                  <a:lnTo>
                    <a:pt x="3" y="33"/>
                  </a:lnTo>
                  <a:lnTo>
                    <a:pt x="6" y="34"/>
                  </a:lnTo>
                  <a:lnTo>
                    <a:pt x="6" y="34"/>
                  </a:lnTo>
                  <a:lnTo>
                    <a:pt x="7" y="33"/>
                  </a:lnTo>
                  <a:lnTo>
                    <a:pt x="10" y="33"/>
                  </a:lnTo>
                  <a:lnTo>
                    <a:pt x="10" y="3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0" name="Freeform 354"/>
            <p:cNvSpPr>
              <a:spLocks/>
            </p:cNvSpPr>
            <p:nvPr/>
          </p:nvSpPr>
          <p:spPr bwMode="auto">
            <a:xfrm>
              <a:off x="6234113" y="2827338"/>
              <a:ext cx="17463" cy="53975"/>
            </a:xfrm>
            <a:custGeom>
              <a:avLst/>
              <a:gdLst>
                <a:gd name="T0" fmla="*/ 5 w 11"/>
                <a:gd name="T1" fmla="*/ 0 h 34"/>
                <a:gd name="T2" fmla="*/ 5 w 11"/>
                <a:gd name="T3" fmla="*/ 0 h 34"/>
                <a:gd name="T4" fmla="*/ 3 w 11"/>
                <a:gd name="T5" fmla="*/ 1 h 34"/>
                <a:gd name="T6" fmla="*/ 1 w 11"/>
                <a:gd name="T7" fmla="*/ 3 h 34"/>
                <a:gd name="T8" fmla="*/ 1 w 11"/>
                <a:gd name="T9" fmla="*/ 3 h 34"/>
                <a:gd name="T10" fmla="*/ 0 w 11"/>
                <a:gd name="T11" fmla="*/ 4 h 34"/>
                <a:gd name="T12" fmla="*/ 0 w 11"/>
                <a:gd name="T13" fmla="*/ 5 h 34"/>
                <a:gd name="T14" fmla="*/ 0 w 11"/>
                <a:gd name="T15" fmla="*/ 30 h 34"/>
                <a:gd name="T16" fmla="*/ 0 w 11"/>
                <a:gd name="T17" fmla="*/ 30 h 34"/>
                <a:gd name="T18" fmla="*/ 0 w 11"/>
                <a:gd name="T19" fmla="*/ 32 h 34"/>
                <a:gd name="T20" fmla="*/ 1 w 11"/>
                <a:gd name="T21" fmla="*/ 33 h 34"/>
                <a:gd name="T22" fmla="*/ 3 w 11"/>
                <a:gd name="T23" fmla="*/ 34 h 34"/>
                <a:gd name="T24" fmla="*/ 5 w 11"/>
                <a:gd name="T25" fmla="*/ 34 h 34"/>
                <a:gd name="T26" fmla="*/ 5 w 11"/>
                <a:gd name="T27" fmla="*/ 34 h 34"/>
                <a:gd name="T28" fmla="*/ 7 w 11"/>
                <a:gd name="T29" fmla="*/ 34 h 34"/>
                <a:gd name="T30" fmla="*/ 10 w 11"/>
                <a:gd name="T31" fmla="*/ 33 h 34"/>
                <a:gd name="T32" fmla="*/ 10 w 11"/>
                <a:gd name="T33" fmla="*/ 33 h 34"/>
                <a:gd name="T34" fmla="*/ 11 w 11"/>
                <a:gd name="T35" fmla="*/ 32 h 34"/>
                <a:gd name="T36" fmla="*/ 11 w 11"/>
                <a:gd name="T37" fmla="*/ 30 h 34"/>
                <a:gd name="T38" fmla="*/ 11 w 11"/>
                <a:gd name="T39" fmla="*/ 5 h 34"/>
                <a:gd name="T40" fmla="*/ 11 w 11"/>
                <a:gd name="T41" fmla="*/ 5 h 34"/>
                <a:gd name="T42" fmla="*/ 11 w 11"/>
                <a:gd name="T43" fmla="*/ 4 h 34"/>
                <a:gd name="T44" fmla="*/ 10 w 11"/>
                <a:gd name="T45" fmla="*/ 3 h 34"/>
                <a:gd name="T46" fmla="*/ 7 w 11"/>
                <a:gd name="T47" fmla="*/ 1 h 34"/>
                <a:gd name="T48" fmla="*/ 5 w 11"/>
                <a:gd name="T49" fmla="*/ 0 h 34"/>
                <a:gd name="T50" fmla="*/ 5 w 11"/>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5" y="0"/>
                  </a:moveTo>
                  <a:lnTo>
                    <a:pt x="5" y="0"/>
                  </a:lnTo>
                  <a:lnTo>
                    <a:pt x="3" y="1"/>
                  </a:lnTo>
                  <a:lnTo>
                    <a:pt x="1" y="3"/>
                  </a:lnTo>
                  <a:lnTo>
                    <a:pt x="1" y="3"/>
                  </a:lnTo>
                  <a:lnTo>
                    <a:pt x="0" y="4"/>
                  </a:lnTo>
                  <a:lnTo>
                    <a:pt x="0" y="5"/>
                  </a:lnTo>
                  <a:lnTo>
                    <a:pt x="0" y="30"/>
                  </a:lnTo>
                  <a:lnTo>
                    <a:pt x="0" y="30"/>
                  </a:lnTo>
                  <a:lnTo>
                    <a:pt x="0" y="32"/>
                  </a:lnTo>
                  <a:lnTo>
                    <a:pt x="1" y="33"/>
                  </a:lnTo>
                  <a:lnTo>
                    <a:pt x="3" y="34"/>
                  </a:lnTo>
                  <a:lnTo>
                    <a:pt x="5" y="34"/>
                  </a:lnTo>
                  <a:lnTo>
                    <a:pt x="5" y="34"/>
                  </a:lnTo>
                  <a:lnTo>
                    <a:pt x="7" y="34"/>
                  </a:lnTo>
                  <a:lnTo>
                    <a:pt x="10" y="33"/>
                  </a:lnTo>
                  <a:lnTo>
                    <a:pt x="10" y="33"/>
                  </a:lnTo>
                  <a:lnTo>
                    <a:pt x="11" y="32"/>
                  </a:lnTo>
                  <a:lnTo>
                    <a:pt x="11" y="30"/>
                  </a:lnTo>
                  <a:lnTo>
                    <a:pt x="11" y="5"/>
                  </a:lnTo>
                  <a:lnTo>
                    <a:pt x="11" y="5"/>
                  </a:lnTo>
                  <a:lnTo>
                    <a:pt x="11" y="4"/>
                  </a:lnTo>
                  <a:lnTo>
                    <a:pt x="10" y="3"/>
                  </a:lnTo>
                  <a:lnTo>
                    <a:pt x="7" y="1"/>
                  </a:lnTo>
                  <a:lnTo>
                    <a:pt x="5" y="0"/>
                  </a:lnTo>
                  <a:lnTo>
                    <a:pt x="5"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1" name="Freeform 355"/>
            <p:cNvSpPr>
              <a:spLocks noEditPoints="1"/>
            </p:cNvSpPr>
            <p:nvPr/>
          </p:nvSpPr>
          <p:spPr bwMode="auto">
            <a:xfrm>
              <a:off x="6226175" y="2603501"/>
              <a:ext cx="38100" cy="58738"/>
            </a:xfrm>
            <a:custGeom>
              <a:avLst/>
              <a:gdLst>
                <a:gd name="T0" fmla="*/ 12 w 24"/>
                <a:gd name="T1" fmla="*/ 0 h 37"/>
                <a:gd name="T2" fmla="*/ 12 w 24"/>
                <a:gd name="T3" fmla="*/ 0 h 37"/>
                <a:gd name="T4" fmla="*/ 7 w 24"/>
                <a:gd name="T5" fmla="*/ 1 h 37"/>
                <a:gd name="T6" fmla="*/ 4 w 24"/>
                <a:gd name="T7" fmla="*/ 4 h 37"/>
                <a:gd name="T8" fmla="*/ 1 w 24"/>
                <a:gd name="T9" fmla="*/ 7 h 37"/>
                <a:gd name="T10" fmla="*/ 0 w 24"/>
                <a:gd name="T11" fmla="*/ 12 h 37"/>
                <a:gd name="T12" fmla="*/ 0 w 24"/>
                <a:gd name="T13" fmla="*/ 25 h 37"/>
                <a:gd name="T14" fmla="*/ 0 w 24"/>
                <a:gd name="T15" fmla="*/ 25 h 37"/>
                <a:gd name="T16" fmla="*/ 1 w 24"/>
                <a:gd name="T17" fmla="*/ 29 h 37"/>
                <a:gd name="T18" fmla="*/ 4 w 24"/>
                <a:gd name="T19" fmla="*/ 33 h 37"/>
                <a:gd name="T20" fmla="*/ 4 w 24"/>
                <a:gd name="T21" fmla="*/ 33 h 37"/>
                <a:gd name="T22" fmla="*/ 7 w 24"/>
                <a:gd name="T23" fmla="*/ 36 h 37"/>
                <a:gd name="T24" fmla="*/ 12 w 24"/>
                <a:gd name="T25" fmla="*/ 37 h 37"/>
                <a:gd name="T26" fmla="*/ 12 w 24"/>
                <a:gd name="T27" fmla="*/ 37 h 37"/>
                <a:gd name="T28" fmla="*/ 17 w 24"/>
                <a:gd name="T29" fmla="*/ 36 h 37"/>
                <a:gd name="T30" fmla="*/ 21 w 24"/>
                <a:gd name="T31" fmla="*/ 33 h 37"/>
                <a:gd name="T32" fmla="*/ 23 w 24"/>
                <a:gd name="T33" fmla="*/ 29 h 37"/>
                <a:gd name="T34" fmla="*/ 24 w 24"/>
                <a:gd name="T35" fmla="*/ 25 h 37"/>
                <a:gd name="T36" fmla="*/ 24 w 24"/>
                <a:gd name="T37" fmla="*/ 12 h 37"/>
                <a:gd name="T38" fmla="*/ 24 w 24"/>
                <a:gd name="T39" fmla="*/ 12 h 37"/>
                <a:gd name="T40" fmla="*/ 23 w 24"/>
                <a:gd name="T41" fmla="*/ 7 h 37"/>
                <a:gd name="T42" fmla="*/ 21 w 24"/>
                <a:gd name="T43" fmla="*/ 4 h 37"/>
                <a:gd name="T44" fmla="*/ 21 w 24"/>
                <a:gd name="T45" fmla="*/ 4 h 37"/>
                <a:gd name="T46" fmla="*/ 17 w 24"/>
                <a:gd name="T47" fmla="*/ 1 h 37"/>
                <a:gd name="T48" fmla="*/ 12 w 24"/>
                <a:gd name="T49" fmla="*/ 0 h 37"/>
                <a:gd name="T50" fmla="*/ 12 w 24"/>
                <a:gd name="T51" fmla="*/ 0 h 37"/>
                <a:gd name="T52" fmla="*/ 17 w 24"/>
                <a:gd name="T53" fmla="*/ 22 h 37"/>
                <a:gd name="T54" fmla="*/ 17 w 24"/>
                <a:gd name="T55" fmla="*/ 22 h 37"/>
                <a:gd name="T56" fmla="*/ 16 w 24"/>
                <a:gd name="T57" fmla="*/ 25 h 37"/>
                <a:gd name="T58" fmla="*/ 16 w 24"/>
                <a:gd name="T59" fmla="*/ 26 h 37"/>
                <a:gd name="T60" fmla="*/ 13 w 24"/>
                <a:gd name="T61" fmla="*/ 27 h 37"/>
                <a:gd name="T62" fmla="*/ 12 w 24"/>
                <a:gd name="T63" fmla="*/ 28 h 37"/>
                <a:gd name="T64" fmla="*/ 12 w 24"/>
                <a:gd name="T65" fmla="*/ 28 h 37"/>
                <a:gd name="T66" fmla="*/ 11 w 24"/>
                <a:gd name="T67" fmla="*/ 27 h 37"/>
                <a:gd name="T68" fmla="*/ 8 w 24"/>
                <a:gd name="T69" fmla="*/ 26 h 37"/>
                <a:gd name="T70" fmla="*/ 8 w 24"/>
                <a:gd name="T71" fmla="*/ 26 h 37"/>
                <a:gd name="T72" fmla="*/ 8 w 24"/>
                <a:gd name="T73" fmla="*/ 25 h 37"/>
                <a:gd name="T74" fmla="*/ 7 w 24"/>
                <a:gd name="T75" fmla="*/ 22 h 37"/>
                <a:gd name="T76" fmla="*/ 7 w 24"/>
                <a:gd name="T77" fmla="*/ 16 h 37"/>
                <a:gd name="T78" fmla="*/ 7 w 24"/>
                <a:gd name="T79" fmla="*/ 16 h 37"/>
                <a:gd name="T80" fmla="*/ 8 w 24"/>
                <a:gd name="T81" fmla="*/ 13 h 37"/>
                <a:gd name="T82" fmla="*/ 8 w 24"/>
                <a:gd name="T83" fmla="*/ 11 h 37"/>
                <a:gd name="T84" fmla="*/ 11 w 24"/>
                <a:gd name="T85" fmla="*/ 10 h 37"/>
                <a:gd name="T86" fmla="*/ 12 w 24"/>
                <a:gd name="T87" fmla="*/ 10 h 37"/>
                <a:gd name="T88" fmla="*/ 12 w 24"/>
                <a:gd name="T89" fmla="*/ 10 h 37"/>
                <a:gd name="T90" fmla="*/ 13 w 24"/>
                <a:gd name="T91" fmla="*/ 10 h 37"/>
                <a:gd name="T92" fmla="*/ 16 w 24"/>
                <a:gd name="T93" fmla="*/ 11 h 37"/>
                <a:gd name="T94" fmla="*/ 16 w 24"/>
                <a:gd name="T95" fmla="*/ 11 h 37"/>
                <a:gd name="T96" fmla="*/ 16 w 24"/>
                <a:gd name="T97" fmla="*/ 13 h 37"/>
                <a:gd name="T98" fmla="*/ 17 w 24"/>
                <a:gd name="T99" fmla="*/ 16 h 37"/>
                <a:gd name="T100" fmla="*/ 17 w 24"/>
                <a:gd name="T101"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37">
                  <a:moveTo>
                    <a:pt x="12" y="0"/>
                  </a:moveTo>
                  <a:lnTo>
                    <a:pt x="12" y="0"/>
                  </a:lnTo>
                  <a:lnTo>
                    <a:pt x="7" y="1"/>
                  </a:lnTo>
                  <a:lnTo>
                    <a:pt x="4" y="4"/>
                  </a:lnTo>
                  <a:lnTo>
                    <a:pt x="1" y="7"/>
                  </a:lnTo>
                  <a:lnTo>
                    <a:pt x="0" y="12"/>
                  </a:lnTo>
                  <a:lnTo>
                    <a:pt x="0" y="25"/>
                  </a:lnTo>
                  <a:lnTo>
                    <a:pt x="0" y="25"/>
                  </a:lnTo>
                  <a:lnTo>
                    <a:pt x="1" y="29"/>
                  </a:lnTo>
                  <a:lnTo>
                    <a:pt x="4" y="33"/>
                  </a:lnTo>
                  <a:lnTo>
                    <a:pt x="4" y="33"/>
                  </a:lnTo>
                  <a:lnTo>
                    <a:pt x="7" y="36"/>
                  </a:lnTo>
                  <a:lnTo>
                    <a:pt x="12" y="37"/>
                  </a:lnTo>
                  <a:lnTo>
                    <a:pt x="12" y="37"/>
                  </a:lnTo>
                  <a:lnTo>
                    <a:pt x="17" y="36"/>
                  </a:lnTo>
                  <a:lnTo>
                    <a:pt x="21" y="33"/>
                  </a:lnTo>
                  <a:lnTo>
                    <a:pt x="23" y="29"/>
                  </a:lnTo>
                  <a:lnTo>
                    <a:pt x="24" y="25"/>
                  </a:lnTo>
                  <a:lnTo>
                    <a:pt x="24" y="12"/>
                  </a:lnTo>
                  <a:lnTo>
                    <a:pt x="24" y="12"/>
                  </a:lnTo>
                  <a:lnTo>
                    <a:pt x="23" y="7"/>
                  </a:lnTo>
                  <a:lnTo>
                    <a:pt x="21" y="4"/>
                  </a:lnTo>
                  <a:lnTo>
                    <a:pt x="21" y="4"/>
                  </a:lnTo>
                  <a:lnTo>
                    <a:pt x="17" y="1"/>
                  </a:lnTo>
                  <a:lnTo>
                    <a:pt x="12" y="0"/>
                  </a:lnTo>
                  <a:lnTo>
                    <a:pt x="12" y="0"/>
                  </a:lnTo>
                  <a:close/>
                  <a:moveTo>
                    <a:pt x="17" y="22"/>
                  </a:moveTo>
                  <a:lnTo>
                    <a:pt x="17" y="22"/>
                  </a:lnTo>
                  <a:lnTo>
                    <a:pt x="16" y="25"/>
                  </a:lnTo>
                  <a:lnTo>
                    <a:pt x="16" y="26"/>
                  </a:lnTo>
                  <a:lnTo>
                    <a:pt x="13" y="27"/>
                  </a:lnTo>
                  <a:lnTo>
                    <a:pt x="12" y="28"/>
                  </a:lnTo>
                  <a:lnTo>
                    <a:pt x="12" y="28"/>
                  </a:lnTo>
                  <a:lnTo>
                    <a:pt x="11" y="27"/>
                  </a:lnTo>
                  <a:lnTo>
                    <a:pt x="8" y="26"/>
                  </a:lnTo>
                  <a:lnTo>
                    <a:pt x="8" y="26"/>
                  </a:lnTo>
                  <a:lnTo>
                    <a:pt x="8" y="25"/>
                  </a:lnTo>
                  <a:lnTo>
                    <a:pt x="7" y="22"/>
                  </a:lnTo>
                  <a:lnTo>
                    <a:pt x="7" y="16"/>
                  </a:lnTo>
                  <a:lnTo>
                    <a:pt x="7" y="16"/>
                  </a:lnTo>
                  <a:lnTo>
                    <a:pt x="8" y="13"/>
                  </a:lnTo>
                  <a:lnTo>
                    <a:pt x="8" y="11"/>
                  </a:lnTo>
                  <a:lnTo>
                    <a:pt x="11" y="10"/>
                  </a:lnTo>
                  <a:lnTo>
                    <a:pt x="12" y="10"/>
                  </a:lnTo>
                  <a:lnTo>
                    <a:pt x="12" y="10"/>
                  </a:lnTo>
                  <a:lnTo>
                    <a:pt x="13" y="10"/>
                  </a:lnTo>
                  <a:lnTo>
                    <a:pt x="16" y="11"/>
                  </a:lnTo>
                  <a:lnTo>
                    <a:pt x="16" y="11"/>
                  </a:lnTo>
                  <a:lnTo>
                    <a:pt x="16" y="13"/>
                  </a:lnTo>
                  <a:lnTo>
                    <a:pt x="17" y="16"/>
                  </a:lnTo>
                  <a:lnTo>
                    <a:pt x="17"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2" name="Freeform 356"/>
            <p:cNvSpPr>
              <a:spLocks noEditPoints="1"/>
            </p:cNvSpPr>
            <p:nvPr/>
          </p:nvSpPr>
          <p:spPr bwMode="auto">
            <a:xfrm>
              <a:off x="6226175" y="2751138"/>
              <a:ext cx="38100" cy="58738"/>
            </a:xfrm>
            <a:custGeom>
              <a:avLst/>
              <a:gdLst>
                <a:gd name="T0" fmla="*/ 12 w 24"/>
                <a:gd name="T1" fmla="*/ 0 h 37"/>
                <a:gd name="T2" fmla="*/ 12 w 24"/>
                <a:gd name="T3" fmla="*/ 0 h 37"/>
                <a:gd name="T4" fmla="*/ 7 w 24"/>
                <a:gd name="T5" fmla="*/ 0 h 37"/>
                <a:gd name="T6" fmla="*/ 4 w 24"/>
                <a:gd name="T7" fmla="*/ 4 h 37"/>
                <a:gd name="T8" fmla="*/ 0 w 24"/>
                <a:gd name="T9" fmla="*/ 8 h 37"/>
                <a:gd name="T10" fmla="*/ 0 w 24"/>
                <a:gd name="T11" fmla="*/ 13 h 37"/>
                <a:gd name="T12" fmla="*/ 0 w 24"/>
                <a:gd name="T13" fmla="*/ 25 h 37"/>
                <a:gd name="T14" fmla="*/ 0 w 24"/>
                <a:gd name="T15" fmla="*/ 25 h 37"/>
                <a:gd name="T16" fmla="*/ 0 w 24"/>
                <a:gd name="T17" fmla="*/ 30 h 37"/>
                <a:gd name="T18" fmla="*/ 4 w 24"/>
                <a:gd name="T19" fmla="*/ 33 h 37"/>
                <a:gd name="T20" fmla="*/ 4 w 24"/>
                <a:gd name="T21" fmla="*/ 33 h 37"/>
                <a:gd name="T22" fmla="*/ 7 w 24"/>
                <a:gd name="T23" fmla="*/ 36 h 37"/>
                <a:gd name="T24" fmla="*/ 12 w 24"/>
                <a:gd name="T25" fmla="*/ 37 h 37"/>
                <a:gd name="T26" fmla="*/ 12 w 24"/>
                <a:gd name="T27" fmla="*/ 37 h 37"/>
                <a:gd name="T28" fmla="*/ 17 w 24"/>
                <a:gd name="T29" fmla="*/ 36 h 37"/>
                <a:gd name="T30" fmla="*/ 21 w 24"/>
                <a:gd name="T31" fmla="*/ 33 h 37"/>
                <a:gd name="T32" fmla="*/ 23 w 24"/>
                <a:gd name="T33" fmla="*/ 30 h 37"/>
                <a:gd name="T34" fmla="*/ 24 w 24"/>
                <a:gd name="T35" fmla="*/ 25 h 37"/>
                <a:gd name="T36" fmla="*/ 24 w 24"/>
                <a:gd name="T37" fmla="*/ 13 h 37"/>
                <a:gd name="T38" fmla="*/ 24 w 24"/>
                <a:gd name="T39" fmla="*/ 13 h 37"/>
                <a:gd name="T40" fmla="*/ 23 w 24"/>
                <a:gd name="T41" fmla="*/ 8 h 37"/>
                <a:gd name="T42" fmla="*/ 21 w 24"/>
                <a:gd name="T43" fmla="*/ 4 h 37"/>
                <a:gd name="T44" fmla="*/ 21 w 24"/>
                <a:gd name="T45" fmla="*/ 4 h 37"/>
                <a:gd name="T46" fmla="*/ 17 w 24"/>
                <a:gd name="T47" fmla="*/ 0 h 37"/>
                <a:gd name="T48" fmla="*/ 12 w 24"/>
                <a:gd name="T49" fmla="*/ 0 h 37"/>
                <a:gd name="T50" fmla="*/ 12 w 24"/>
                <a:gd name="T51" fmla="*/ 0 h 37"/>
                <a:gd name="T52" fmla="*/ 16 w 24"/>
                <a:gd name="T53" fmla="*/ 21 h 37"/>
                <a:gd name="T54" fmla="*/ 16 w 24"/>
                <a:gd name="T55" fmla="*/ 21 h 37"/>
                <a:gd name="T56" fmla="*/ 15 w 24"/>
                <a:gd name="T57" fmla="*/ 26 h 37"/>
                <a:gd name="T58" fmla="*/ 13 w 24"/>
                <a:gd name="T59" fmla="*/ 27 h 37"/>
                <a:gd name="T60" fmla="*/ 12 w 24"/>
                <a:gd name="T61" fmla="*/ 27 h 37"/>
                <a:gd name="T62" fmla="*/ 12 w 24"/>
                <a:gd name="T63" fmla="*/ 27 h 37"/>
                <a:gd name="T64" fmla="*/ 10 w 24"/>
                <a:gd name="T65" fmla="*/ 27 h 37"/>
                <a:gd name="T66" fmla="*/ 8 w 24"/>
                <a:gd name="T67" fmla="*/ 26 h 37"/>
                <a:gd name="T68" fmla="*/ 8 w 24"/>
                <a:gd name="T69" fmla="*/ 26 h 37"/>
                <a:gd name="T70" fmla="*/ 7 w 24"/>
                <a:gd name="T71" fmla="*/ 24 h 37"/>
                <a:gd name="T72" fmla="*/ 7 w 24"/>
                <a:gd name="T73" fmla="*/ 21 h 37"/>
                <a:gd name="T74" fmla="*/ 7 w 24"/>
                <a:gd name="T75" fmla="*/ 15 h 37"/>
                <a:gd name="T76" fmla="*/ 7 w 24"/>
                <a:gd name="T77" fmla="*/ 15 h 37"/>
                <a:gd name="T78" fmla="*/ 8 w 24"/>
                <a:gd name="T79" fmla="*/ 11 h 37"/>
                <a:gd name="T80" fmla="*/ 10 w 24"/>
                <a:gd name="T81" fmla="*/ 10 h 37"/>
                <a:gd name="T82" fmla="*/ 12 w 24"/>
                <a:gd name="T83" fmla="*/ 9 h 37"/>
                <a:gd name="T84" fmla="*/ 12 w 24"/>
                <a:gd name="T85" fmla="*/ 9 h 37"/>
                <a:gd name="T86" fmla="*/ 13 w 24"/>
                <a:gd name="T87" fmla="*/ 9 h 37"/>
                <a:gd name="T88" fmla="*/ 15 w 24"/>
                <a:gd name="T89" fmla="*/ 11 h 37"/>
                <a:gd name="T90" fmla="*/ 15 w 24"/>
                <a:gd name="T91" fmla="*/ 11 h 37"/>
                <a:gd name="T92" fmla="*/ 16 w 24"/>
                <a:gd name="T93" fmla="*/ 15 h 37"/>
                <a:gd name="T94" fmla="*/ 16 w 24"/>
                <a:gd name="T9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37">
                  <a:moveTo>
                    <a:pt x="12" y="0"/>
                  </a:moveTo>
                  <a:lnTo>
                    <a:pt x="12" y="0"/>
                  </a:lnTo>
                  <a:lnTo>
                    <a:pt x="7" y="0"/>
                  </a:lnTo>
                  <a:lnTo>
                    <a:pt x="4" y="4"/>
                  </a:lnTo>
                  <a:lnTo>
                    <a:pt x="0" y="8"/>
                  </a:lnTo>
                  <a:lnTo>
                    <a:pt x="0" y="13"/>
                  </a:lnTo>
                  <a:lnTo>
                    <a:pt x="0" y="25"/>
                  </a:lnTo>
                  <a:lnTo>
                    <a:pt x="0" y="25"/>
                  </a:lnTo>
                  <a:lnTo>
                    <a:pt x="0" y="30"/>
                  </a:lnTo>
                  <a:lnTo>
                    <a:pt x="4" y="33"/>
                  </a:lnTo>
                  <a:lnTo>
                    <a:pt x="4" y="33"/>
                  </a:lnTo>
                  <a:lnTo>
                    <a:pt x="7" y="36"/>
                  </a:lnTo>
                  <a:lnTo>
                    <a:pt x="12" y="37"/>
                  </a:lnTo>
                  <a:lnTo>
                    <a:pt x="12" y="37"/>
                  </a:lnTo>
                  <a:lnTo>
                    <a:pt x="17" y="36"/>
                  </a:lnTo>
                  <a:lnTo>
                    <a:pt x="21" y="33"/>
                  </a:lnTo>
                  <a:lnTo>
                    <a:pt x="23" y="30"/>
                  </a:lnTo>
                  <a:lnTo>
                    <a:pt x="24" y="25"/>
                  </a:lnTo>
                  <a:lnTo>
                    <a:pt x="24" y="13"/>
                  </a:lnTo>
                  <a:lnTo>
                    <a:pt x="24" y="13"/>
                  </a:lnTo>
                  <a:lnTo>
                    <a:pt x="23" y="8"/>
                  </a:lnTo>
                  <a:lnTo>
                    <a:pt x="21" y="4"/>
                  </a:lnTo>
                  <a:lnTo>
                    <a:pt x="21" y="4"/>
                  </a:lnTo>
                  <a:lnTo>
                    <a:pt x="17" y="0"/>
                  </a:lnTo>
                  <a:lnTo>
                    <a:pt x="12" y="0"/>
                  </a:lnTo>
                  <a:lnTo>
                    <a:pt x="12" y="0"/>
                  </a:lnTo>
                  <a:close/>
                  <a:moveTo>
                    <a:pt x="16" y="21"/>
                  </a:moveTo>
                  <a:lnTo>
                    <a:pt x="16" y="21"/>
                  </a:lnTo>
                  <a:lnTo>
                    <a:pt x="15" y="26"/>
                  </a:lnTo>
                  <a:lnTo>
                    <a:pt x="13" y="27"/>
                  </a:lnTo>
                  <a:lnTo>
                    <a:pt x="12" y="27"/>
                  </a:lnTo>
                  <a:lnTo>
                    <a:pt x="12" y="27"/>
                  </a:lnTo>
                  <a:lnTo>
                    <a:pt x="10" y="27"/>
                  </a:lnTo>
                  <a:lnTo>
                    <a:pt x="8" y="26"/>
                  </a:lnTo>
                  <a:lnTo>
                    <a:pt x="8" y="26"/>
                  </a:lnTo>
                  <a:lnTo>
                    <a:pt x="7" y="24"/>
                  </a:lnTo>
                  <a:lnTo>
                    <a:pt x="7" y="21"/>
                  </a:lnTo>
                  <a:lnTo>
                    <a:pt x="7" y="15"/>
                  </a:lnTo>
                  <a:lnTo>
                    <a:pt x="7" y="15"/>
                  </a:lnTo>
                  <a:lnTo>
                    <a:pt x="8" y="11"/>
                  </a:lnTo>
                  <a:lnTo>
                    <a:pt x="10" y="10"/>
                  </a:lnTo>
                  <a:lnTo>
                    <a:pt x="12" y="9"/>
                  </a:lnTo>
                  <a:lnTo>
                    <a:pt x="12" y="9"/>
                  </a:lnTo>
                  <a:lnTo>
                    <a:pt x="13" y="9"/>
                  </a:lnTo>
                  <a:lnTo>
                    <a:pt x="15" y="11"/>
                  </a:lnTo>
                  <a:lnTo>
                    <a:pt x="15" y="11"/>
                  </a:lnTo>
                  <a:lnTo>
                    <a:pt x="16" y="15"/>
                  </a:lnTo>
                  <a:lnTo>
                    <a:pt x="16"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3" name="Freeform 357"/>
            <p:cNvSpPr>
              <a:spLocks/>
            </p:cNvSpPr>
            <p:nvPr/>
          </p:nvSpPr>
          <p:spPr bwMode="auto">
            <a:xfrm>
              <a:off x="6189663" y="2605088"/>
              <a:ext cx="17463" cy="55563"/>
            </a:xfrm>
            <a:custGeom>
              <a:avLst/>
              <a:gdLst>
                <a:gd name="T0" fmla="*/ 4 w 11"/>
                <a:gd name="T1" fmla="*/ 35 h 35"/>
                <a:gd name="T2" fmla="*/ 4 w 11"/>
                <a:gd name="T3" fmla="*/ 35 h 35"/>
                <a:gd name="T4" fmla="*/ 7 w 11"/>
                <a:gd name="T5" fmla="*/ 35 h 35"/>
                <a:gd name="T6" fmla="*/ 8 w 11"/>
                <a:gd name="T7" fmla="*/ 33 h 35"/>
                <a:gd name="T8" fmla="*/ 9 w 11"/>
                <a:gd name="T9" fmla="*/ 32 h 35"/>
                <a:gd name="T10" fmla="*/ 11 w 11"/>
                <a:gd name="T11" fmla="*/ 30 h 35"/>
                <a:gd name="T12" fmla="*/ 11 w 11"/>
                <a:gd name="T13" fmla="*/ 5 h 35"/>
                <a:gd name="T14" fmla="*/ 11 w 11"/>
                <a:gd name="T15" fmla="*/ 5 h 35"/>
                <a:gd name="T16" fmla="*/ 9 w 11"/>
                <a:gd name="T17" fmla="*/ 3 h 35"/>
                <a:gd name="T18" fmla="*/ 8 w 11"/>
                <a:gd name="T19" fmla="*/ 1 h 35"/>
                <a:gd name="T20" fmla="*/ 8 w 11"/>
                <a:gd name="T21" fmla="*/ 1 h 35"/>
                <a:gd name="T22" fmla="*/ 7 w 11"/>
                <a:gd name="T23" fmla="*/ 0 h 35"/>
                <a:gd name="T24" fmla="*/ 4 w 11"/>
                <a:gd name="T25" fmla="*/ 0 h 35"/>
                <a:gd name="T26" fmla="*/ 4 w 11"/>
                <a:gd name="T27" fmla="*/ 0 h 35"/>
                <a:gd name="T28" fmla="*/ 3 w 11"/>
                <a:gd name="T29" fmla="*/ 0 h 35"/>
                <a:gd name="T30" fmla="*/ 1 w 11"/>
                <a:gd name="T31" fmla="*/ 1 h 35"/>
                <a:gd name="T32" fmla="*/ 0 w 11"/>
                <a:gd name="T33" fmla="*/ 3 h 35"/>
                <a:gd name="T34" fmla="*/ 0 w 11"/>
                <a:gd name="T35" fmla="*/ 5 h 35"/>
                <a:gd name="T36" fmla="*/ 0 w 11"/>
                <a:gd name="T37" fmla="*/ 30 h 35"/>
                <a:gd name="T38" fmla="*/ 0 w 11"/>
                <a:gd name="T39" fmla="*/ 30 h 35"/>
                <a:gd name="T40" fmla="*/ 0 w 11"/>
                <a:gd name="T41" fmla="*/ 32 h 35"/>
                <a:gd name="T42" fmla="*/ 1 w 11"/>
                <a:gd name="T43" fmla="*/ 33 h 35"/>
                <a:gd name="T44" fmla="*/ 1 w 11"/>
                <a:gd name="T45" fmla="*/ 33 h 35"/>
                <a:gd name="T46" fmla="*/ 3 w 11"/>
                <a:gd name="T47" fmla="*/ 35 h 35"/>
                <a:gd name="T48" fmla="*/ 4 w 11"/>
                <a:gd name="T49" fmla="*/ 35 h 35"/>
                <a:gd name="T50" fmla="*/ 4 w 11"/>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5">
                  <a:moveTo>
                    <a:pt x="4" y="35"/>
                  </a:moveTo>
                  <a:lnTo>
                    <a:pt x="4" y="35"/>
                  </a:lnTo>
                  <a:lnTo>
                    <a:pt x="7" y="35"/>
                  </a:lnTo>
                  <a:lnTo>
                    <a:pt x="8" y="33"/>
                  </a:lnTo>
                  <a:lnTo>
                    <a:pt x="9" y="32"/>
                  </a:lnTo>
                  <a:lnTo>
                    <a:pt x="11" y="30"/>
                  </a:lnTo>
                  <a:lnTo>
                    <a:pt x="11" y="5"/>
                  </a:lnTo>
                  <a:lnTo>
                    <a:pt x="11" y="5"/>
                  </a:lnTo>
                  <a:lnTo>
                    <a:pt x="9" y="3"/>
                  </a:lnTo>
                  <a:lnTo>
                    <a:pt x="8" y="1"/>
                  </a:lnTo>
                  <a:lnTo>
                    <a:pt x="8" y="1"/>
                  </a:lnTo>
                  <a:lnTo>
                    <a:pt x="7" y="0"/>
                  </a:lnTo>
                  <a:lnTo>
                    <a:pt x="4" y="0"/>
                  </a:lnTo>
                  <a:lnTo>
                    <a:pt x="4" y="0"/>
                  </a:lnTo>
                  <a:lnTo>
                    <a:pt x="3" y="0"/>
                  </a:lnTo>
                  <a:lnTo>
                    <a:pt x="1" y="1"/>
                  </a:lnTo>
                  <a:lnTo>
                    <a:pt x="0" y="3"/>
                  </a:lnTo>
                  <a:lnTo>
                    <a:pt x="0" y="5"/>
                  </a:lnTo>
                  <a:lnTo>
                    <a:pt x="0" y="30"/>
                  </a:lnTo>
                  <a:lnTo>
                    <a:pt x="0" y="30"/>
                  </a:lnTo>
                  <a:lnTo>
                    <a:pt x="0" y="32"/>
                  </a:lnTo>
                  <a:lnTo>
                    <a:pt x="1" y="33"/>
                  </a:lnTo>
                  <a:lnTo>
                    <a:pt x="1" y="33"/>
                  </a:lnTo>
                  <a:lnTo>
                    <a:pt x="3" y="35"/>
                  </a:lnTo>
                  <a:lnTo>
                    <a:pt x="4" y="35"/>
                  </a:lnTo>
                  <a:lnTo>
                    <a:pt x="4"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4" name="Freeform 358"/>
            <p:cNvSpPr>
              <a:spLocks/>
            </p:cNvSpPr>
            <p:nvPr/>
          </p:nvSpPr>
          <p:spPr bwMode="auto">
            <a:xfrm>
              <a:off x="6091238" y="2605088"/>
              <a:ext cx="15875" cy="55563"/>
            </a:xfrm>
            <a:custGeom>
              <a:avLst/>
              <a:gdLst>
                <a:gd name="T0" fmla="*/ 5 w 10"/>
                <a:gd name="T1" fmla="*/ 35 h 35"/>
                <a:gd name="T2" fmla="*/ 5 w 10"/>
                <a:gd name="T3" fmla="*/ 35 h 35"/>
                <a:gd name="T4" fmla="*/ 8 w 10"/>
                <a:gd name="T5" fmla="*/ 35 h 35"/>
                <a:gd name="T6" fmla="*/ 9 w 10"/>
                <a:gd name="T7" fmla="*/ 33 h 35"/>
                <a:gd name="T8" fmla="*/ 10 w 10"/>
                <a:gd name="T9" fmla="*/ 32 h 35"/>
                <a:gd name="T10" fmla="*/ 10 w 10"/>
                <a:gd name="T11" fmla="*/ 30 h 35"/>
                <a:gd name="T12" fmla="*/ 10 w 10"/>
                <a:gd name="T13" fmla="*/ 5 h 35"/>
                <a:gd name="T14" fmla="*/ 10 w 10"/>
                <a:gd name="T15" fmla="*/ 5 h 35"/>
                <a:gd name="T16" fmla="*/ 10 w 10"/>
                <a:gd name="T17" fmla="*/ 3 h 35"/>
                <a:gd name="T18" fmla="*/ 9 w 10"/>
                <a:gd name="T19" fmla="*/ 1 h 35"/>
                <a:gd name="T20" fmla="*/ 9 w 10"/>
                <a:gd name="T21" fmla="*/ 1 h 35"/>
                <a:gd name="T22" fmla="*/ 8 w 10"/>
                <a:gd name="T23" fmla="*/ 0 h 35"/>
                <a:gd name="T24" fmla="*/ 5 w 10"/>
                <a:gd name="T25" fmla="*/ 0 h 35"/>
                <a:gd name="T26" fmla="*/ 5 w 10"/>
                <a:gd name="T27" fmla="*/ 0 h 35"/>
                <a:gd name="T28" fmla="*/ 3 w 10"/>
                <a:gd name="T29" fmla="*/ 0 h 35"/>
                <a:gd name="T30" fmla="*/ 1 w 10"/>
                <a:gd name="T31" fmla="*/ 1 h 35"/>
                <a:gd name="T32" fmla="*/ 0 w 10"/>
                <a:gd name="T33" fmla="*/ 3 h 35"/>
                <a:gd name="T34" fmla="*/ 0 w 10"/>
                <a:gd name="T35" fmla="*/ 5 h 35"/>
                <a:gd name="T36" fmla="*/ 0 w 10"/>
                <a:gd name="T37" fmla="*/ 30 h 35"/>
                <a:gd name="T38" fmla="*/ 0 w 10"/>
                <a:gd name="T39" fmla="*/ 30 h 35"/>
                <a:gd name="T40" fmla="*/ 0 w 10"/>
                <a:gd name="T41" fmla="*/ 32 h 35"/>
                <a:gd name="T42" fmla="*/ 1 w 10"/>
                <a:gd name="T43" fmla="*/ 33 h 35"/>
                <a:gd name="T44" fmla="*/ 1 w 10"/>
                <a:gd name="T45" fmla="*/ 33 h 35"/>
                <a:gd name="T46" fmla="*/ 3 w 10"/>
                <a:gd name="T47" fmla="*/ 35 h 35"/>
                <a:gd name="T48" fmla="*/ 5 w 10"/>
                <a:gd name="T49" fmla="*/ 35 h 35"/>
                <a:gd name="T50" fmla="*/ 5 w 10"/>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35">
                  <a:moveTo>
                    <a:pt x="5" y="35"/>
                  </a:moveTo>
                  <a:lnTo>
                    <a:pt x="5" y="35"/>
                  </a:lnTo>
                  <a:lnTo>
                    <a:pt x="8" y="35"/>
                  </a:lnTo>
                  <a:lnTo>
                    <a:pt x="9" y="33"/>
                  </a:lnTo>
                  <a:lnTo>
                    <a:pt x="10" y="32"/>
                  </a:lnTo>
                  <a:lnTo>
                    <a:pt x="10" y="30"/>
                  </a:lnTo>
                  <a:lnTo>
                    <a:pt x="10" y="5"/>
                  </a:lnTo>
                  <a:lnTo>
                    <a:pt x="10" y="5"/>
                  </a:lnTo>
                  <a:lnTo>
                    <a:pt x="10" y="3"/>
                  </a:lnTo>
                  <a:lnTo>
                    <a:pt x="9" y="1"/>
                  </a:lnTo>
                  <a:lnTo>
                    <a:pt x="9" y="1"/>
                  </a:lnTo>
                  <a:lnTo>
                    <a:pt x="8" y="0"/>
                  </a:lnTo>
                  <a:lnTo>
                    <a:pt x="5" y="0"/>
                  </a:lnTo>
                  <a:lnTo>
                    <a:pt x="5" y="0"/>
                  </a:lnTo>
                  <a:lnTo>
                    <a:pt x="3" y="0"/>
                  </a:lnTo>
                  <a:lnTo>
                    <a:pt x="1" y="1"/>
                  </a:lnTo>
                  <a:lnTo>
                    <a:pt x="0" y="3"/>
                  </a:lnTo>
                  <a:lnTo>
                    <a:pt x="0" y="5"/>
                  </a:lnTo>
                  <a:lnTo>
                    <a:pt x="0" y="30"/>
                  </a:lnTo>
                  <a:lnTo>
                    <a:pt x="0" y="30"/>
                  </a:lnTo>
                  <a:lnTo>
                    <a:pt x="0" y="32"/>
                  </a:lnTo>
                  <a:lnTo>
                    <a:pt x="1" y="33"/>
                  </a:lnTo>
                  <a:lnTo>
                    <a:pt x="1" y="33"/>
                  </a:lnTo>
                  <a:lnTo>
                    <a:pt x="3" y="35"/>
                  </a:lnTo>
                  <a:lnTo>
                    <a:pt x="5" y="35"/>
                  </a:lnTo>
                  <a:lnTo>
                    <a:pt x="5"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5" name="Freeform 359"/>
            <p:cNvSpPr>
              <a:spLocks/>
            </p:cNvSpPr>
            <p:nvPr/>
          </p:nvSpPr>
          <p:spPr bwMode="auto">
            <a:xfrm>
              <a:off x="6189663" y="2752726"/>
              <a:ext cx="14288" cy="55563"/>
            </a:xfrm>
            <a:custGeom>
              <a:avLst/>
              <a:gdLst>
                <a:gd name="T0" fmla="*/ 9 w 9"/>
                <a:gd name="T1" fmla="*/ 29 h 35"/>
                <a:gd name="T2" fmla="*/ 9 w 9"/>
                <a:gd name="T3" fmla="*/ 5 h 35"/>
                <a:gd name="T4" fmla="*/ 9 w 9"/>
                <a:gd name="T5" fmla="*/ 5 h 35"/>
                <a:gd name="T6" fmla="*/ 9 w 9"/>
                <a:gd name="T7" fmla="*/ 3 h 35"/>
                <a:gd name="T8" fmla="*/ 8 w 9"/>
                <a:gd name="T9" fmla="*/ 2 h 35"/>
                <a:gd name="T10" fmla="*/ 8 w 9"/>
                <a:gd name="T11" fmla="*/ 2 h 35"/>
                <a:gd name="T12" fmla="*/ 7 w 9"/>
                <a:gd name="T13" fmla="*/ 0 h 35"/>
                <a:gd name="T14" fmla="*/ 4 w 9"/>
                <a:gd name="T15" fmla="*/ 0 h 35"/>
                <a:gd name="T16" fmla="*/ 4 w 9"/>
                <a:gd name="T17" fmla="*/ 0 h 35"/>
                <a:gd name="T18" fmla="*/ 2 w 9"/>
                <a:gd name="T19" fmla="*/ 0 h 35"/>
                <a:gd name="T20" fmla="*/ 1 w 9"/>
                <a:gd name="T21" fmla="*/ 2 h 35"/>
                <a:gd name="T22" fmla="*/ 0 w 9"/>
                <a:gd name="T23" fmla="*/ 3 h 35"/>
                <a:gd name="T24" fmla="*/ 0 w 9"/>
                <a:gd name="T25" fmla="*/ 5 h 35"/>
                <a:gd name="T26" fmla="*/ 0 w 9"/>
                <a:gd name="T27" fmla="*/ 29 h 35"/>
                <a:gd name="T28" fmla="*/ 0 w 9"/>
                <a:gd name="T29" fmla="*/ 29 h 35"/>
                <a:gd name="T30" fmla="*/ 0 w 9"/>
                <a:gd name="T31" fmla="*/ 31 h 35"/>
                <a:gd name="T32" fmla="*/ 1 w 9"/>
                <a:gd name="T33" fmla="*/ 32 h 35"/>
                <a:gd name="T34" fmla="*/ 1 w 9"/>
                <a:gd name="T35" fmla="*/ 32 h 35"/>
                <a:gd name="T36" fmla="*/ 2 w 9"/>
                <a:gd name="T37" fmla="*/ 34 h 35"/>
                <a:gd name="T38" fmla="*/ 4 w 9"/>
                <a:gd name="T39" fmla="*/ 35 h 35"/>
                <a:gd name="T40" fmla="*/ 4 w 9"/>
                <a:gd name="T41" fmla="*/ 35 h 35"/>
                <a:gd name="T42" fmla="*/ 7 w 9"/>
                <a:gd name="T43" fmla="*/ 34 h 35"/>
                <a:gd name="T44" fmla="*/ 8 w 9"/>
                <a:gd name="T45" fmla="*/ 32 h 35"/>
                <a:gd name="T46" fmla="*/ 9 w 9"/>
                <a:gd name="T47" fmla="*/ 31 h 35"/>
                <a:gd name="T48" fmla="*/ 9 w 9"/>
                <a:gd name="T49" fmla="*/ 29 h 35"/>
                <a:gd name="T50" fmla="*/ 9 w 9"/>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35">
                  <a:moveTo>
                    <a:pt x="9" y="29"/>
                  </a:moveTo>
                  <a:lnTo>
                    <a:pt x="9" y="5"/>
                  </a:lnTo>
                  <a:lnTo>
                    <a:pt x="9" y="5"/>
                  </a:lnTo>
                  <a:lnTo>
                    <a:pt x="9" y="3"/>
                  </a:lnTo>
                  <a:lnTo>
                    <a:pt x="8" y="2"/>
                  </a:lnTo>
                  <a:lnTo>
                    <a:pt x="8" y="2"/>
                  </a:lnTo>
                  <a:lnTo>
                    <a:pt x="7" y="0"/>
                  </a:lnTo>
                  <a:lnTo>
                    <a:pt x="4" y="0"/>
                  </a:lnTo>
                  <a:lnTo>
                    <a:pt x="4" y="0"/>
                  </a:lnTo>
                  <a:lnTo>
                    <a:pt x="2" y="0"/>
                  </a:lnTo>
                  <a:lnTo>
                    <a:pt x="1" y="2"/>
                  </a:lnTo>
                  <a:lnTo>
                    <a:pt x="0" y="3"/>
                  </a:lnTo>
                  <a:lnTo>
                    <a:pt x="0" y="5"/>
                  </a:lnTo>
                  <a:lnTo>
                    <a:pt x="0" y="29"/>
                  </a:lnTo>
                  <a:lnTo>
                    <a:pt x="0" y="29"/>
                  </a:lnTo>
                  <a:lnTo>
                    <a:pt x="0" y="31"/>
                  </a:lnTo>
                  <a:lnTo>
                    <a:pt x="1" y="32"/>
                  </a:lnTo>
                  <a:lnTo>
                    <a:pt x="1" y="32"/>
                  </a:lnTo>
                  <a:lnTo>
                    <a:pt x="2" y="34"/>
                  </a:lnTo>
                  <a:lnTo>
                    <a:pt x="4" y="35"/>
                  </a:lnTo>
                  <a:lnTo>
                    <a:pt x="4" y="35"/>
                  </a:lnTo>
                  <a:lnTo>
                    <a:pt x="7" y="34"/>
                  </a:lnTo>
                  <a:lnTo>
                    <a:pt x="8" y="32"/>
                  </a:lnTo>
                  <a:lnTo>
                    <a:pt x="9" y="31"/>
                  </a:lnTo>
                  <a:lnTo>
                    <a:pt x="9" y="29"/>
                  </a:lnTo>
                  <a:lnTo>
                    <a:pt x="9" y="2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6" name="Freeform 360"/>
            <p:cNvSpPr>
              <a:spLocks noEditPoints="1"/>
            </p:cNvSpPr>
            <p:nvPr/>
          </p:nvSpPr>
          <p:spPr bwMode="auto">
            <a:xfrm>
              <a:off x="6175375" y="2679701"/>
              <a:ext cx="38100" cy="58738"/>
            </a:xfrm>
            <a:custGeom>
              <a:avLst/>
              <a:gdLst>
                <a:gd name="T0" fmla="*/ 12 w 24"/>
                <a:gd name="T1" fmla="*/ 0 h 37"/>
                <a:gd name="T2" fmla="*/ 12 w 24"/>
                <a:gd name="T3" fmla="*/ 0 h 37"/>
                <a:gd name="T4" fmla="*/ 7 w 24"/>
                <a:gd name="T5" fmla="*/ 1 h 37"/>
                <a:gd name="T6" fmla="*/ 4 w 24"/>
                <a:gd name="T7" fmla="*/ 4 h 37"/>
                <a:gd name="T8" fmla="*/ 4 w 24"/>
                <a:gd name="T9" fmla="*/ 4 h 37"/>
                <a:gd name="T10" fmla="*/ 1 w 24"/>
                <a:gd name="T11" fmla="*/ 7 h 37"/>
                <a:gd name="T12" fmla="*/ 0 w 24"/>
                <a:gd name="T13" fmla="*/ 12 h 37"/>
                <a:gd name="T14" fmla="*/ 0 w 24"/>
                <a:gd name="T15" fmla="*/ 24 h 37"/>
                <a:gd name="T16" fmla="*/ 0 w 24"/>
                <a:gd name="T17" fmla="*/ 24 h 37"/>
                <a:gd name="T18" fmla="*/ 1 w 24"/>
                <a:gd name="T19" fmla="*/ 29 h 37"/>
                <a:gd name="T20" fmla="*/ 4 w 24"/>
                <a:gd name="T21" fmla="*/ 33 h 37"/>
                <a:gd name="T22" fmla="*/ 7 w 24"/>
                <a:gd name="T23" fmla="*/ 35 h 37"/>
                <a:gd name="T24" fmla="*/ 12 w 24"/>
                <a:gd name="T25" fmla="*/ 37 h 37"/>
                <a:gd name="T26" fmla="*/ 12 w 24"/>
                <a:gd name="T27" fmla="*/ 37 h 37"/>
                <a:gd name="T28" fmla="*/ 17 w 24"/>
                <a:gd name="T29" fmla="*/ 35 h 37"/>
                <a:gd name="T30" fmla="*/ 21 w 24"/>
                <a:gd name="T31" fmla="*/ 33 h 37"/>
                <a:gd name="T32" fmla="*/ 21 w 24"/>
                <a:gd name="T33" fmla="*/ 33 h 37"/>
                <a:gd name="T34" fmla="*/ 23 w 24"/>
                <a:gd name="T35" fmla="*/ 29 h 37"/>
                <a:gd name="T36" fmla="*/ 24 w 24"/>
                <a:gd name="T37" fmla="*/ 24 h 37"/>
                <a:gd name="T38" fmla="*/ 24 w 24"/>
                <a:gd name="T39" fmla="*/ 12 h 37"/>
                <a:gd name="T40" fmla="*/ 24 w 24"/>
                <a:gd name="T41" fmla="*/ 12 h 37"/>
                <a:gd name="T42" fmla="*/ 23 w 24"/>
                <a:gd name="T43" fmla="*/ 7 h 37"/>
                <a:gd name="T44" fmla="*/ 21 w 24"/>
                <a:gd name="T45" fmla="*/ 4 h 37"/>
                <a:gd name="T46" fmla="*/ 17 w 24"/>
                <a:gd name="T47" fmla="*/ 1 h 37"/>
                <a:gd name="T48" fmla="*/ 12 w 24"/>
                <a:gd name="T49" fmla="*/ 0 h 37"/>
                <a:gd name="T50" fmla="*/ 12 w 24"/>
                <a:gd name="T51" fmla="*/ 0 h 37"/>
                <a:gd name="T52" fmla="*/ 17 w 24"/>
                <a:gd name="T53" fmla="*/ 21 h 37"/>
                <a:gd name="T54" fmla="*/ 17 w 24"/>
                <a:gd name="T55" fmla="*/ 21 h 37"/>
                <a:gd name="T56" fmla="*/ 16 w 24"/>
                <a:gd name="T57" fmla="*/ 26 h 37"/>
                <a:gd name="T58" fmla="*/ 16 w 24"/>
                <a:gd name="T59" fmla="*/ 26 h 37"/>
                <a:gd name="T60" fmla="*/ 13 w 24"/>
                <a:gd name="T61" fmla="*/ 27 h 37"/>
                <a:gd name="T62" fmla="*/ 12 w 24"/>
                <a:gd name="T63" fmla="*/ 27 h 37"/>
                <a:gd name="T64" fmla="*/ 12 w 24"/>
                <a:gd name="T65" fmla="*/ 27 h 37"/>
                <a:gd name="T66" fmla="*/ 11 w 24"/>
                <a:gd name="T67" fmla="*/ 27 h 37"/>
                <a:gd name="T68" fmla="*/ 9 w 24"/>
                <a:gd name="T69" fmla="*/ 26 h 37"/>
                <a:gd name="T70" fmla="*/ 7 w 24"/>
                <a:gd name="T71" fmla="*/ 21 h 37"/>
                <a:gd name="T72" fmla="*/ 7 w 24"/>
                <a:gd name="T73" fmla="*/ 15 h 37"/>
                <a:gd name="T74" fmla="*/ 7 w 24"/>
                <a:gd name="T75" fmla="*/ 15 h 37"/>
                <a:gd name="T76" fmla="*/ 9 w 24"/>
                <a:gd name="T77" fmla="*/ 12 h 37"/>
                <a:gd name="T78" fmla="*/ 9 w 24"/>
                <a:gd name="T79" fmla="*/ 11 h 37"/>
                <a:gd name="T80" fmla="*/ 9 w 24"/>
                <a:gd name="T81" fmla="*/ 11 h 37"/>
                <a:gd name="T82" fmla="*/ 11 w 24"/>
                <a:gd name="T83" fmla="*/ 10 h 37"/>
                <a:gd name="T84" fmla="*/ 12 w 24"/>
                <a:gd name="T85" fmla="*/ 8 h 37"/>
                <a:gd name="T86" fmla="*/ 12 w 24"/>
                <a:gd name="T87" fmla="*/ 8 h 37"/>
                <a:gd name="T88" fmla="*/ 13 w 24"/>
                <a:gd name="T89" fmla="*/ 10 h 37"/>
                <a:gd name="T90" fmla="*/ 16 w 24"/>
                <a:gd name="T91" fmla="*/ 11 h 37"/>
                <a:gd name="T92" fmla="*/ 17 w 24"/>
                <a:gd name="T93" fmla="*/ 15 h 37"/>
                <a:gd name="T94" fmla="*/ 17 w 24"/>
                <a:gd name="T9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37">
                  <a:moveTo>
                    <a:pt x="12" y="0"/>
                  </a:moveTo>
                  <a:lnTo>
                    <a:pt x="12" y="0"/>
                  </a:lnTo>
                  <a:lnTo>
                    <a:pt x="7" y="1"/>
                  </a:lnTo>
                  <a:lnTo>
                    <a:pt x="4" y="4"/>
                  </a:lnTo>
                  <a:lnTo>
                    <a:pt x="4" y="4"/>
                  </a:lnTo>
                  <a:lnTo>
                    <a:pt x="1" y="7"/>
                  </a:lnTo>
                  <a:lnTo>
                    <a:pt x="0" y="12"/>
                  </a:lnTo>
                  <a:lnTo>
                    <a:pt x="0" y="24"/>
                  </a:lnTo>
                  <a:lnTo>
                    <a:pt x="0" y="24"/>
                  </a:lnTo>
                  <a:lnTo>
                    <a:pt x="1" y="29"/>
                  </a:lnTo>
                  <a:lnTo>
                    <a:pt x="4" y="33"/>
                  </a:lnTo>
                  <a:lnTo>
                    <a:pt x="7" y="35"/>
                  </a:lnTo>
                  <a:lnTo>
                    <a:pt x="12" y="37"/>
                  </a:lnTo>
                  <a:lnTo>
                    <a:pt x="12" y="37"/>
                  </a:lnTo>
                  <a:lnTo>
                    <a:pt x="17" y="35"/>
                  </a:lnTo>
                  <a:lnTo>
                    <a:pt x="21" y="33"/>
                  </a:lnTo>
                  <a:lnTo>
                    <a:pt x="21" y="33"/>
                  </a:lnTo>
                  <a:lnTo>
                    <a:pt x="23" y="29"/>
                  </a:lnTo>
                  <a:lnTo>
                    <a:pt x="24" y="24"/>
                  </a:lnTo>
                  <a:lnTo>
                    <a:pt x="24" y="12"/>
                  </a:lnTo>
                  <a:lnTo>
                    <a:pt x="24" y="12"/>
                  </a:lnTo>
                  <a:lnTo>
                    <a:pt x="23" y="7"/>
                  </a:lnTo>
                  <a:lnTo>
                    <a:pt x="21" y="4"/>
                  </a:lnTo>
                  <a:lnTo>
                    <a:pt x="17" y="1"/>
                  </a:lnTo>
                  <a:lnTo>
                    <a:pt x="12" y="0"/>
                  </a:lnTo>
                  <a:lnTo>
                    <a:pt x="12" y="0"/>
                  </a:lnTo>
                  <a:close/>
                  <a:moveTo>
                    <a:pt x="17" y="21"/>
                  </a:moveTo>
                  <a:lnTo>
                    <a:pt x="17" y="21"/>
                  </a:lnTo>
                  <a:lnTo>
                    <a:pt x="16" y="26"/>
                  </a:lnTo>
                  <a:lnTo>
                    <a:pt x="16" y="26"/>
                  </a:lnTo>
                  <a:lnTo>
                    <a:pt x="13" y="27"/>
                  </a:lnTo>
                  <a:lnTo>
                    <a:pt x="12" y="27"/>
                  </a:lnTo>
                  <a:lnTo>
                    <a:pt x="12" y="27"/>
                  </a:lnTo>
                  <a:lnTo>
                    <a:pt x="11" y="27"/>
                  </a:lnTo>
                  <a:lnTo>
                    <a:pt x="9" y="26"/>
                  </a:lnTo>
                  <a:lnTo>
                    <a:pt x="7" y="21"/>
                  </a:lnTo>
                  <a:lnTo>
                    <a:pt x="7" y="15"/>
                  </a:lnTo>
                  <a:lnTo>
                    <a:pt x="7" y="15"/>
                  </a:lnTo>
                  <a:lnTo>
                    <a:pt x="9" y="12"/>
                  </a:lnTo>
                  <a:lnTo>
                    <a:pt x="9" y="11"/>
                  </a:lnTo>
                  <a:lnTo>
                    <a:pt x="9" y="11"/>
                  </a:lnTo>
                  <a:lnTo>
                    <a:pt x="11" y="10"/>
                  </a:lnTo>
                  <a:lnTo>
                    <a:pt x="12" y="8"/>
                  </a:lnTo>
                  <a:lnTo>
                    <a:pt x="12" y="8"/>
                  </a:lnTo>
                  <a:lnTo>
                    <a:pt x="13" y="10"/>
                  </a:lnTo>
                  <a:lnTo>
                    <a:pt x="16" y="11"/>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7" name="Freeform 361"/>
            <p:cNvSpPr>
              <a:spLocks noEditPoints="1"/>
            </p:cNvSpPr>
            <p:nvPr/>
          </p:nvSpPr>
          <p:spPr bwMode="auto">
            <a:xfrm>
              <a:off x="6175375" y="2825751"/>
              <a:ext cx="38100" cy="60325"/>
            </a:xfrm>
            <a:custGeom>
              <a:avLst/>
              <a:gdLst>
                <a:gd name="T0" fmla="*/ 12 w 24"/>
                <a:gd name="T1" fmla="*/ 0 h 38"/>
                <a:gd name="T2" fmla="*/ 12 w 24"/>
                <a:gd name="T3" fmla="*/ 0 h 38"/>
                <a:gd name="T4" fmla="*/ 7 w 24"/>
                <a:gd name="T5" fmla="*/ 1 h 38"/>
                <a:gd name="T6" fmla="*/ 4 w 24"/>
                <a:gd name="T7" fmla="*/ 4 h 38"/>
                <a:gd name="T8" fmla="*/ 4 w 24"/>
                <a:gd name="T9" fmla="*/ 4 h 38"/>
                <a:gd name="T10" fmla="*/ 0 w 24"/>
                <a:gd name="T11" fmla="*/ 8 h 38"/>
                <a:gd name="T12" fmla="*/ 0 w 24"/>
                <a:gd name="T13" fmla="*/ 12 h 38"/>
                <a:gd name="T14" fmla="*/ 0 w 24"/>
                <a:gd name="T15" fmla="*/ 24 h 38"/>
                <a:gd name="T16" fmla="*/ 0 w 24"/>
                <a:gd name="T17" fmla="*/ 24 h 38"/>
                <a:gd name="T18" fmla="*/ 0 w 24"/>
                <a:gd name="T19" fmla="*/ 29 h 38"/>
                <a:gd name="T20" fmla="*/ 4 w 24"/>
                <a:gd name="T21" fmla="*/ 34 h 38"/>
                <a:gd name="T22" fmla="*/ 7 w 24"/>
                <a:gd name="T23" fmla="*/ 37 h 38"/>
                <a:gd name="T24" fmla="*/ 12 w 24"/>
                <a:gd name="T25" fmla="*/ 38 h 38"/>
                <a:gd name="T26" fmla="*/ 12 w 24"/>
                <a:gd name="T27" fmla="*/ 38 h 38"/>
                <a:gd name="T28" fmla="*/ 17 w 24"/>
                <a:gd name="T29" fmla="*/ 37 h 38"/>
                <a:gd name="T30" fmla="*/ 21 w 24"/>
                <a:gd name="T31" fmla="*/ 34 h 38"/>
                <a:gd name="T32" fmla="*/ 21 w 24"/>
                <a:gd name="T33" fmla="*/ 34 h 38"/>
                <a:gd name="T34" fmla="*/ 23 w 24"/>
                <a:gd name="T35" fmla="*/ 29 h 38"/>
                <a:gd name="T36" fmla="*/ 24 w 24"/>
                <a:gd name="T37" fmla="*/ 24 h 38"/>
                <a:gd name="T38" fmla="*/ 24 w 24"/>
                <a:gd name="T39" fmla="*/ 12 h 38"/>
                <a:gd name="T40" fmla="*/ 24 w 24"/>
                <a:gd name="T41" fmla="*/ 12 h 38"/>
                <a:gd name="T42" fmla="*/ 23 w 24"/>
                <a:gd name="T43" fmla="*/ 8 h 38"/>
                <a:gd name="T44" fmla="*/ 21 w 24"/>
                <a:gd name="T45" fmla="*/ 4 h 38"/>
                <a:gd name="T46" fmla="*/ 17 w 24"/>
                <a:gd name="T47" fmla="*/ 1 h 38"/>
                <a:gd name="T48" fmla="*/ 12 w 24"/>
                <a:gd name="T49" fmla="*/ 0 h 38"/>
                <a:gd name="T50" fmla="*/ 12 w 24"/>
                <a:gd name="T51" fmla="*/ 0 h 38"/>
                <a:gd name="T52" fmla="*/ 16 w 24"/>
                <a:gd name="T53" fmla="*/ 22 h 38"/>
                <a:gd name="T54" fmla="*/ 16 w 24"/>
                <a:gd name="T55" fmla="*/ 22 h 38"/>
                <a:gd name="T56" fmla="*/ 16 w 24"/>
                <a:gd name="T57" fmla="*/ 24 h 38"/>
                <a:gd name="T58" fmla="*/ 15 w 24"/>
                <a:gd name="T59" fmla="*/ 26 h 38"/>
                <a:gd name="T60" fmla="*/ 15 w 24"/>
                <a:gd name="T61" fmla="*/ 26 h 38"/>
                <a:gd name="T62" fmla="*/ 13 w 24"/>
                <a:gd name="T63" fmla="*/ 28 h 38"/>
                <a:gd name="T64" fmla="*/ 12 w 24"/>
                <a:gd name="T65" fmla="*/ 28 h 38"/>
                <a:gd name="T66" fmla="*/ 12 w 24"/>
                <a:gd name="T67" fmla="*/ 28 h 38"/>
                <a:gd name="T68" fmla="*/ 10 w 24"/>
                <a:gd name="T69" fmla="*/ 28 h 38"/>
                <a:gd name="T70" fmla="*/ 9 w 24"/>
                <a:gd name="T71" fmla="*/ 27 h 38"/>
                <a:gd name="T72" fmla="*/ 7 w 24"/>
                <a:gd name="T73" fmla="*/ 24 h 38"/>
                <a:gd name="T74" fmla="*/ 7 w 24"/>
                <a:gd name="T75" fmla="*/ 22 h 38"/>
                <a:gd name="T76" fmla="*/ 7 w 24"/>
                <a:gd name="T77" fmla="*/ 16 h 38"/>
                <a:gd name="T78" fmla="*/ 7 w 24"/>
                <a:gd name="T79" fmla="*/ 16 h 38"/>
                <a:gd name="T80" fmla="*/ 7 w 24"/>
                <a:gd name="T81" fmla="*/ 13 h 38"/>
                <a:gd name="T82" fmla="*/ 9 w 24"/>
                <a:gd name="T83" fmla="*/ 11 h 38"/>
                <a:gd name="T84" fmla="*/ 9 w 24"/>
                <a:gd name="T85" fmla="*/ 11 h 38"/>
                <a:gd name="T86" fmla="*/ 10 w 24"/>
                <a:gd name="T87" fmla="*/ 10 h 38"/>
                <a:gd name="T88" fmla="*/ 12 w 24"/>
                <a:gd name="T89" fmla="*/ 10 h 38"/>
                <a:gd name="T90" fmla="*/ 12 w 24"/>
                <a:gd name="T91" fmla="*/ 10 h 38"/>
                <a:gd name="T92" fmla="*/ 13 w 24"/>
                <a:gd name="T93" fmla="*/ 10 h 38"/>
                <a:gd name="T94" fmla="*/ 15 w 24"/>
                <a:gd name="T95" fmla="*/ 11 h 38"/>
                <a:gd name="T96" fmla="*/ 16 w 24"/>
                <a:gd name="T97" fmla="*/ 16 h 38"/>
                <a:gd name="T98" fmla="*/ 16 w 24"/>
                <a:gd name="T9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38">
                  <a:moveTo>
                    <a:pt x="12" y="0"/>
                  </a:moveTo>
                  <a:lnTo>
                    <a:pt x="12" y="0"/>
                  </a:lnTo>
                  <a:lnTo>
                    <a:pt x="7" y="1"/>
                  </a:lnTo>
                  <a:lnTo>
                    <a:pt x="4" y="4"/>
                  </a:lnTo>
                  <a:lnTo>
                    <a:pt x="4" y="4"/>
                  </a:lnTo>
                  <a:lnTo>
                    <a:pt x="0" y="8"/>
                  </a:lnTo>
                  <a:lnTo>
                    <a:pt x="0" y="12"/>
                  </a:lnTo>
                  <a:lnTo>
                    <a:pt x="0" y="24"/>
                  </a:lnTo>
                  <a:lnTo>
                    <a:pt x="0" y="24"/>
                  </a:lnTo>
                  <a:lnTo>
                    <a:pt x="0" y="29"/>
                  </a:lnTo>
                  <a:lnTo>
                    <a:pt x="4" y="34"/>
                  </a:lnTo>
                  <a:lnTo>
                    <a:pt x="7" y="37"/>
                  </a:lnTo>
                  <a:lnTo>
                    <a:pt x="12" y="38"/>
                  </a:lnTo>
                  <a:lnTo>
                    <a:pt x="12" y="38"/>
                  </a:lnTo>
                  <a:lnTo>
                    <a:pt x="17" y="37"/>
                  </a:lnTo>
                  <a:lnTo>
                    <a:pt x="21" y="34"/>
                  </a:lnTo>
                  <a:lnTo>
                    <a:pt x="21" y="34"/>
                  </a:lnTo>
                  <a:lnTo>
                    <a:pt x="23" y="29"/>
                  </a:lnTo>
                  <a:lnTo>
                    <a:pt x="24" y="24"/>
                  </a:lnTo>
                  <a:lnTo>
                    <a:pt x="24" y="12"/>
                  </a:lnTo>
                  <a:lnTo>
                    <a:pt x="24" y="12"/>
                  </a:lnTo>
                  <a:lnTo>
                    <a:pt x="23" y="8"/>
                  </a:lnTo>
                  <a:lnTo>
                    <a:pt x="21" y="4"/>
                  </a:lnTo>
                  <a:lnTo>
                    <a:pt x="17" y="1"/>
                  </a:lnTo>
                  <a:lnTo>
                    <a:pt x="12" y="0"/>
                  </a:lnTo>
                  <a:lnTo>
                    <a:pt x="12" y="0"/>
                  </a:lnTo>
                  <a:close/>
                  <a:moveTo>
                    <a:pt x="16" y="22"/>
                  </a:moveTo>
                  <a:lnTo>
                    <a:pt x="16" y="22"/>
                  </a:lnTo>
                  <a:lnTo>
                    <a:pt x="16" y="24"/>
                  </a:lnTo>
                  <a:lnTo>
                    <a:pt x="15" y="26"/>
                  </a:lnTo>
                  <a:lnTo>
                    <a:pt x="15" y="26"/>
                  </a:lnTo>
                  <a:lnTo>
                    <a:pt x="13" y="28"/>
                  </a:lnTo>
                  <a:lnTo>
                    <a:pt x="12" y="28"/>
                  </a:lnTo>
                  <a:lnTo>
                    <a:pt x="12" y="28"/>
                  </a:lnTo>
                  <a:lnTo>
                    <a:pt x="10" y="28"/>
                  </a:lnTo>
                  <a:lnTo>
                    <a:pt x="9" y="27"/>
                  </a:lnTo>
                  <a:lnTo>
                    <a:pt x="7" y="24"/>
                  </a:lnTo>
                  <a:lnTo>
                    <a:pt x="7" y="22"/>
                  </a:lnTo>
                  <a:lnTo>
                    <a:pt x="7" y="16"/>
                  </a:lnTo>
                  <a:lnTo>
                    <a:pt x="7" y="16"/>
                  </a:lnTo>
                  <a:lnTo>
                    <a:pt x="7" y="13"/>
                  </a:lnTo>
                  <a:lnTo>
                    <a:pt x="9" y="11"/>
                  </a:lnTo>
                  <a:lnTo>
                    <a:pt x="9" y="11"/>
                  </a:lnTo>
                  <a:lnTo>
                    <a:pt x="10" y="10"/>
                  </a:lnTo>
                  <a:lnTo>
                    <a:pt x="12" y="10"/>
                  </a:lnTo>
                  <a:lnTo>
                    <a:pt x="12" y="10"/>
                  </a:lnTo>
                  <a:lnTo>
                    <a:pt x="13" y="10"/>
                  </a:lnTo>
                  <a:lnTo>
                    <a:pt x="15" y="11"/>
                  </a:lnTo>
                  <a:lnTo>
                    <a:pt x="16" y="16"/>
                  </a:lnTo>
                  <a:lnTo>
                    <a:pt x="16"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8" name="Freeform 362"/>
            <p:cNvSpPr>
              <a:spLocks/>
            </p:cNvSpPr>
            <p:nvPr/>
          </p:nvSpPr>
          <p:spPr bwMode="auto">
            <a:xfrm>
              <a:off x="6140450" y="2827338"/>
              <a:ext cx="17463" cy="53975"/>
            </a:xfrm>
            <a:custGeom>
              <a:avLst/>
              <a:gdLst>
                <a:gd name="T0" fmla="*/ 6 w 11"/>
                <a:gd name="T1" fmla="*/ 0 h 34"/>
                <a:gd name="T2" fmla="*/ 6 w 11"/>
                <a:gd name="T3" fmla="*/ 0 h 34"/>
                <a:gd name="T4" fmla="*/ 4 w 11"/>
                <a:gd name="T5" fmla="*/ 1 h 34"/>
                <a:gd name="T6" fmla="*/ 2 w 11"/>
                <a:gd name="T7" fmla="*/ 3 h 34"/>
                <a:gd name="T8" fmla="*/ 2 w 11"/>
                <a:gd name="T9" fmla="*/ 3 h 34"/>
                <a:gd name="T10" fmla="*/ 1 w 11"/>
                <a:gd name="T11" fmla="*/ 4 h 34"/>
                <a:gd name="T12" fmla="*/ 0 w 11"/>
                <a:gd name="T13" fmla="*/ 5 h 34"/>
                <a:gd name="T14" fmla="*/ 0 w 11"/>
                <a:gd name="T15" fmla="*/ 30 h 34"/>
                <a:gd name="T16" fmla="*/ 0 w 11"/>
                <a:gd name="T17" fmla="*/ 30 h 34"/>
                <a:gd name="T18" fmla="*/ 1 w 11"/>
                <a:gd name="T19" fmla="*/ 32 h 34"/>
                <a:gd name="T20" fmla="*/ 2 w 11"/>
                <a:gd name="T21" fmla="*/ 33 h 34"/>
                <a:gd name="T22" fmla="*/ 4 w 11"/>
                <a:gd name="T23" fmla="*/ 34 h 34"/>
                <a:gd name="T24" fmla="*/ 6 w 11"/>
                <a:gd name="T25" fmla="*/ 34 h 34"/>
                <a:gd name="T26" fmla="*/ 6 w 11"/>
                <a:gd name="T27" fmla="*/ 34 h 34"/>
                <a:gd name="T28" fmla="*/ 7 w 11"/>
                <a:gd name="T29" fmla="*/ 34 h 34"/>
                <a:gd name="T30" fmla="*/ 10 w 11"/>
                <a:gd name="T31" fmla="*/ 33 h 34"/>
                <a:gd name="T32" fmla="*/ 10 w 11"/>
                <a:gd name="T33" fmla="*/ 33 h 34"/>
                <a:gd name="T34" fmla="*/ 11 w 11"/>
                <a:gd name="T35" fmla="*/ 32 h 34"/>
                <a:gd name="T36" fmla="*/ 11 w 11"/>
                <a:gd name="T37" fmla="*/ 30 h 34"/>
                <a:gd name="T38" fmla="*/ 11 w 11"/>
                <a:gd name="T39" fmla="*/ 5 h 34"/>
                <a:gd name="T40" fmla="*/ 11 w 11"/>
                <a:gd name="T41" fmla="*/ 5 h 34"/>
                <a:gd name="T42" fmla="*/ 11 w 11"/>
                <a:gd name="T43" fmla="*/ 4 h 34"/>
                <a:gd name="T44" fmla="*/ 10 w 11"/>
                <a:gd name="T45" fmla="*/ 3 h 34"/>
                <a:gd name="T46" fmla="*/ 7 w 11"/>
                <a:gd name="T47" fmla="*/ 1 h 34"/>
                <a:gd name="T48" fmla="*/ 6 w 11"/>
                <a:gd name="T49" fmla="*/ 0 h 34"/>
                <a:gd name="T50" fmla="*/ 6 w 11"/>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6" y="0"/>
                  </a:moveTo>
                  <a:lnTo>
                    <a:pt x="6" y="0"/>
                  </a:lnTo>
                  <a:lnTo>
                    <a:pt x="4" y="1"/>
                  </a:lnTo>
                  <a:lnTo>
                    <a:pt x="2" y="3"/>
                  </a:lnTo>
                  <a:lnTo>
                    <a:pt x="2" y="3"/>
                  </a:lnTo>
                  <a:lnTo>
                    <a:pt x="1" y="4"/>
                  </a:lnTo>
                  <a:lnTo>
                    <a:pt x="0" y="5"/>
                  </a:lnTo>
                  <a:lnTo>
                    <a:pt x="0" y="30"/>
                  </a:lnTo>
                  <a:lnTo>
                    <a:pt x="0" y="30"/>
                  </a:lnTo>
                  <a:lnTo>
                    <a:pt x="1" y="32"/>
                  </a:lnTo>
                  <a:lnTo>
                    <a:pt x="2" y="33"/>
                  </a:lnTo>
                  <a:lnTo>
                    <a:pt x="4" y="34"/>
                  </a:lnTo>
                  <a:lnTo>
                    <a:pt x="6" y="34"/>
                  </a:lnTo>
                  <a:lnTo>
                    <a:pt x="6" y="34"/>
                  </a:lnTo>
                  <a:lnTo>
                    <a:pt x="7" y="34"/>
                  </a:lnTo>
                  <a:lnTo>
                    <a:pt x="10" y="33"/>
                  </a:lnTo>
                  <a:lnTo>
                    <a:pt x="10" y="33"/>
                  </a:lnTo>
                  <a:lnTo>
                    <a:pt x="11" y="32"/>
                  </a:lnTo>
                  <a:lnTo>
                    <a:pt x="11" y="30"/>
                  </a:lnTo>
                  <a:lnTo>
                    <a:pt x="11" y="5"/>
                  </a:lnTo>
                  <a:lnTo>
                    <a:pt x="11" y="5"/>
                  </a:lnTo>
                  <a:lnTo>
                    <a:pt x="11" y="4"/>
                  </a:lnTo>
                  <a:lnTo>
                    <a:pt x="10" y="3"/>
                  </a:lnTo>
                  <a:lnTo>
                    <a:pt x="7" y="1"/>
                  </a:lnTo>
                  <a:lnTo>
                    <a:pt x="6" y="0"/>
                  </a:lnTo>
                  <a:lnTo>
                    <a:pt x="6"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79" name="Freeform 363"/>
            <p:cNvSpPr>
              <a:spLocks noEditPoints="1"/>
            </p:cNvSpPr>
            <p:nvPr/>
          </p:nvSpPr>
          <p:spPr bwMode="auto">
            <a:xfrm>
              <a:off x="6081713" y="2825751"/>
              <a:ext cx="39688" cy="60325"/>
            </a:xfrm>
            <a:custGeom>
              <a:avLst/>
              <a:gdLst>
                <a:gd name="T0" fmla="*/ 12 w 25"/>
                <a:gd name="T1" fmla="*/ 0 h 38"/>
                <a:gd name="T2" fmla="*/ 12 w 25"/>
                <a:gd name="T3" fmla="*/ 0 h 38"/>
                <a:gd name="T4" fmla="*/ 7 w 25"/>
                <a:gd name="T5" fmla="*/ 1 h 38"/>
                <a:gd name="T6" fmla="*/ 4 w 25"/>
                <a:gd name="T7" fmla="*/ 4 h 38"/>
                <a:gd name="T8" fmla="*/ 4 w 25"/>
                <a:gd name="T9" fmla="*/ 4 h 38"/>
                <a:gd name="T10" fmla="*/ 1 w 25"/>
                <a:gd name="T11" fmla="*/ 8 h 38"/>
                <a:gd name="T12" fmla="*/ 0 w 25"/>
                <a:gd name="T13" fmla="*/ 12 h 38"/>
                <a:gd name="T14" fmla="*/ 0 w 25"/>
                <a:gd name="T15" fmla="*/ 24 h 38"/>
                <a:gd name="T16" fmla="*/ 0 w 25"/>
                <a:gd name="T17" fmla="*/ 24 h 38"/>
                <a:gd name="T18" fmla="*/ 1 w 25"/>
                <a:gd name="T19" fmla="*/ 29 h 38"/>
                <a:gd name="T20" fmla="*/ 4 w 25"/>
                <a:gd name="T21" fmla="*/ 34 h 38"/>
                <a:gd name="T22" fmla="*/ 7 w 25"/>
                <a:gd name="T23" fmla="*/ 37 h 38"/>
                <a:gd name="T24" fmla="*/ 12 w 25"/>
                <a:gd name="T25" fmla="*/ 38 h 38"/>
                <a:gd name="T26" fmla="*/ 12 w 25"/>
                <a:gd name="T27" fmla="*/ 38 h 38"/>
                <a:gd name="T28" fmla="*/ 17 w 25"/>
                <a:gd name="T29" fmla="*/ 37 h 38"/>
                <a:gd name="T30" fmla="*/ 21 w 25"/>
                <a:gd name="T31" fmla="*/ 34 h 38"/>
                <a:gd name="T32" fmla="*/ 21 w 25"/>
                <a:gd name="T33" fmla="*/ 34 h 38"/>
                <a:gd name="T34" fmla="*/ 23 w 25"/>
                <a:gd name="T35" fmla="*/ 29 h 38"/>
                <a:gd name="T36" fmla="*/ 25 w 25"/>
                <a:gd name="T37" fmla="*/ 24 h 38"/>
                <a:gd name="T38" fmla="*/ 25 w 25"/>
                <a:gd name="T39" fmla="*/ 12 h 38"/>
                <a:gd name="T40" fmla="*/ 25 w 25"/>
                <a:gd name="T41" fmla="*/ 12 h 38"/>
                <a:gd name="T42" fmla="*/ 23 w 25"/>
                <a:gd name="T43" fmla="*/ 8 h 38"/>
                <a:gd name="T44" fmla="*/ 21 w 25"/>
                <a:gd name="T45" fmla="*/ 4 h 38"/>
                <a:gd name="T46" fmla="*/ 17 w 25"/>
                <a:gd name="T47" fmla="*/ 1 h 38"/>
                <a:gd name="T48" fmla="*/ 12 w 25"/>
                <a:gd name="T49" fmla="*/ 0 h 38"/>
                <a:gd name="T50" fmla="*/ 12 w 25"/>
                <a:gd name="T51" fmla="*/ 0 h 38"/>
                <a:gd name="T52" fmla="*/ 17 w 25"/>
                <a:gd name="T53" fmla="*/ 22 h 38"/>
                <a:gd name="T54" fmla="*/ 17 w 25"/>
                <a:gd name="T55" fmla="*/ 22 h 38"/>
                <a:gd name="T56" fmla="*/ 16 w 25"/>
                <a:gd name="T57" fmla="*/ 24 h 38"/>
                <a:gd name="T58" fmla="*/ 16 w 25"/>
                <a:gd name="T59" fmla="*/ 26 h 38"/>
                <a:gd name="T60" fmla="*/ 16 w 25"/>
                <a:gd name="T61" fmla="*/ 26 h 38"/>
                <a:gd name="T62" fmla="*/ 14 w 25"/>
                <a:gd name="T63" fmla="*/ 28 h 38"/>
                <a:gd name="T64" fmla="*/ 12 w 25"/>
                <a:gd name="T65" fmla="*/ 28 h 38"/>
                <a:gd name="T66" fmla="*/ 12 w 25"/>
                <a:gd name="T67" fmla="*/ 28 h 38"/>
                <a:gd name="T68" fmla="*/ 11 w 25"/>
                <a:gd name="T69" fmla="*/ 28 h 38"/>
                <a:gd name="T70" fmla="*/ 9 w 25"/>
                <a:gd name="T71" fmla="*/ 27 h 38"/>
                <a:gd name="T72" fmla="*/ 9 w 25"/>
                <a:gd name="T73" fmla="*/ 24 h 38"/>
                <a:gd name="T74" fmla="*/ 7 w 25"/>
                <a:gd name="T75" fmla="*/ 22 h 38"/>
                <a:gd name="T76" fmla="*/ 7 w 25"/>
                <a:gd name="T77" fmla="*/ 16 h 38"/>
                <a:gd name="T78" fmla="*/ 7 w 25"/>
                <a:gd name="T79" fmla="*/ 16 h 38"/>
                <a:gd name="T80" fmla="*/ 9 w 25"/>
                <a:gd name="T81" fmla="*/ 13 h 38"/>
                <a:gd name="T82" fmla="*/ 9 w 25"/>
                <a:gd name="T83" fmla="*/ 11 h 38"/>
                <a:gd name="T84" fmla="*/ 9 w 25"/>
                <a:gd name="T85" fmla="*/ 11 h 38"/>
                <a:gd name="T86" fmla="*/ 11 w 25"/>
                <a:gd name="T87" fmla="*/ 10 h 38"/>
                <a:gd name="T88" fmla="*/ 12 w 25"/>
                <a:gd name="T89" fmla="*/ 10 h 38"/>
                <a:gd name="T90" fmla="*/ 12 w 25"/>
                <a:gd name="T91" fmla="*/ 10 h 38"/>
                <a:gd name="T92" fmla="*/ 14 w 25"/>
                <a:gd name="T93" fmla="*/ 10 h 38"/>
                <a:gd name="T94" fmla="*/ 16 w 25"/>
                <a:gd name="T95" fmla="*/ 11 h 38"/>
                <a:gd name="T96" fmla="*/ 17 w 25"/>
                <a:gd name="T97" fmla="*/ 16 h 38"/>
                <a:gd name="T98" fmla="*/ 17 w 25"/>
                <a:gd name="T9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38">
                  <a:moveTo>
                    <a:pt x="12" y="0"/>
                  </a:moveTo>
                  <a:lnTo>
                    <a:pt x="12" y="0"/>
                  </a:lnTo>
                  <a:lnTo>
                    <a:pt x="7" y="1"/>
                  </a:lnTo>
                  <a:lnTo>
                    <a:pt x="4" y="4"/>
                  </a:lnTo>
                  <a:lnTo>
                    <a:pt x="4" y="4"/>
                  </a:lnTo>
                  <a:lnTo>
                    <a:pt x="1" y="8"/>
                  </a:lnTo>
                  <a:lnTo>
                    <a:pt x="0" y="12"/>
                  </a:lnTo>
                  <a:lnTo>
                    <a:pt x="0" y="24"/>
                  </a:lnTo>
                  <a:lnTo>
                    <a:pt x="0" y="24"/>
                  </a:lnTo>
                  <a:lnTo>
                    <a:pt x="1" y="29"/>
                  </a:lnTo>
                  <a:lnTo>
                    <a:pt x="4" y="34"/>
                  </a:lnTo>
                  <a:lnTo>
                    <a:pt x="7" y="37"/>
                  </a:lnTo>
                  <a:lnTo>
                    <a:pt x="12" y="38"/>
                  </a:lnTo>
                  <a:lnTo>
                    <a:pt x="12" y="38"/>
                  </a:lnTo>
                  <a:lnTo>
                    <a:pt x="17" y="37"/>
                  </a:lnTo>
                  <a:lnTo>
                    <a:pt x="21" y="34"/>
                  </a:lnTo>
                  <a:lnTo>
                    <a:pt x="21" y="34"/>
                  </a:lnTo>
                  <a:lnTo>
                    <a:pt x="23" y="29"/>
                  </a:lnTo>
                  <a:lnTo>
                    <a:pt x="25" y="24"/>
                  </a:lnTo>
                  <a:lnTo>
                    <a:pt x="25" y="12"/>
                  </a:lnTo>
                  <a:lnTo>
                    <a:pt x="25" y="12"/>
                  </a:lnTo>
                  <a:lnTo>
                    <a:pt x="23" y="8"/>
                  </a:lnTo>
                  <a:lnTo>
                    <a:pt x="21" y="4"/>
                  </a:lnTo>
                  <a:lnTo>
                    <a:pt x="17" y="1"/>
                  </a:lnTo>
                  <a:lnTo>
                    <a:pt x="12" y="0"/>
                  </a:lnTo>
                  <a:lnTo>
                    <a:pt x="12" y="0"/>
                  </a:lnTo>
                  <a:close/>
                  <a:moveTo>
                    <a:pt x="17" y="22"/>
                  </a:moveTo>
                  <a:lnTo>
                    <a:pt x="17" y="22"/>
                  </a:lnTo>
                  <a:lnTo>
                    <a:pt x="16" y="24"/>
                  </a:lnTo>
                  <a:lnTo>
                    <a:pt x="16" y="26"/>
                  </a:lnTo>
                  <a:lnTo>
                    <a:pt x="16" y="26"/>
                  </a:lnTo>
                  <a:lnTo>
                    <a:pt x="14" y="28"/>
                  </a:lnTo>
                  <a:lnTo>
                    <a:pt x="12" y="28"/>
                  </a:lnTo>
                  <a:lnTo>
                    <a:pt x="12" y="28"/>
                  </a:lnTo>
                  <a:lnTo>
                    <a:pt x="11" y="28"/>
                  </a:lnTo>
                  <a:lnTo>
                    <a:pt x="9" y="27"/>
                  </a:lnTo>
                  <a:lnTo>
                    <a:pt x="9" y="24"/>
                  </a:lnTo>
                  <a:lnTo>
                    <a:pt x="7" y="22"/>
                  </a:lnTo>
                  <a:lnTo>
                    <a:pt x="7" y="16"/>
                  </a:lnTo>
                  <a:lnTo>
                    <a:pt x="7" y="16"/>
                  </a:lnTo>
                  <a:lnTo>
                    <a:pt x="9" y="13"/>
                  </a:lnTo>
                  <a:lnTo>
                    <a:pt x="9" y="11"/>
                  </a:lnTo>
                  <a:lnTo>
                    <a:pt x="9" y="11"/>
                  </a:lnTo>
                  <a:lnTo>
                    <a:pt x="11" y="10"/>
                  </a:lnTo>
                  <a:lnTo>
                    <a:pt x="12" y="10"/>
                  </a:lnTo>
                  <a:lnTo>
                    <a:pt x="12" y="10"/>
                  </a:lnTo>
                  <a:lnTo>
                    <a:pt x="14" y="10"/>
                  </a:lnTo>
                  <a:lnTo>
                    <a:pt x="16" y="11"/>
                  </a:lnTo>
                  <a:lnTo>
                    <a:pt x="17" y="16"/>
                  </a:lnTo>
                  <a:lnTo>
                    <a:pt x="17"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0" name="Freeform 364"/>
            <p:cNvSpPr>
              <a:spLocks/>
            </p:cNvSpPr>
            <p:nvPr/>
          </p:nvSpPr>
          <p:spPr bwMode="auto">
            <a:xfrm>
              <a:off x="6138863" y="2681288"/>
              <a:ext cx="17463" cy="53975"/>
            </a:xfrm>
            <a:custGeom>
              <a:avLst/>
              <a:gdLst>
                <a:gd name="T0" fmla="*/ 2 w 11"/>
                <a:gd name="T1" fmla="*/ 1 h 34"/>
                <a:gd name="T2" fmla="*/ 2 w 11"/>
                <a:gd name="T3" fmla="*/ 1 h 34"/>
                <a:gd name="T4" fmla="*/ 1 w 11"/>
                <a:gd name="T5" fmla="*/ 3 h 34"/>
                <a:gd name="T6" fmla="*/ 0 w 11"/>
                <a:gd name="T7" fmla="*/ 5 h 34"/>
                <a:gd name="T8" fmla="*/ 0 w 11"/>
                <a:gd name="T9" fmla="*/ 30 h 34"/>
                <a:gd name="T10" fmla="*/ 0 w 11"/>
                <a:gd name="T11" fmla="*/ 30 h 34"/>
                <a:gd name="T12" fmla="*/ 1 w 11"/>
                <a:gd name="T13" fmla="*/ 31 h 34"/>
                <a:gd name="T14" fmla="*/ 2 w 11"/>
                <a:gd name="T15" fmla="*/ 33 h 34"/>
                <a:gd name="T16" fmla="*/ 3 w 11"/>
                <a:gd name="T17" fmla="*/ 33 h 34"/>
                <a:gd name="T18" fmla="*/ 6 w 11"/>
                <a:gd name="T19" fmla="*/ 34 h 34"/>
                <a:gd name="T20" fmla="*/ 6 w 11"/>
                <a:gd name="T21" fmla="*/ 34 h 34"/>
                <a:gd name="T22" fmla="*/ 8 w 11"/>
                <a:gd name="T23" fmla="*/ 33 h 34"/>
                <a:gd name="T24" fmla="*/ 9 w 11"/>
                <a:gd name="T25" fmla="*/ 33 h 34"/>
                <a:gd name="T26" fmla="*/ 9 w 11"/>
                <a:gd name="T27" fmla="*/ 33 h 34"/>
                <a:gd name="T28" fmla="*/ 11 w 11"/>
                <a:gd name="T29" fmla="*/ 31 h 34"/>
                <a:gd name="T30" fmla="*/ 11 w 11"/>
                <a:gd name="T31" fmla="*/ 30 h 34"/>
                <a:gd name="T32" fmla="*/ 11 w 11"/>
                <a:gd name="T33" fmla="*/ 5 h 34"/>
                <a:gd name="T34" fmla="*/ 11 w 11"/>
                <a:gd name="T35" fmla="*/ 5 h 34"/>
                <a:gd name="T36" fmla="*/ 11 w 11"/>
                <a:gd name="T37" fmla="*/ 3 h 34"/>
                <a:gd name="T38" fmla="*/ 9 w 11"/>
                <a:gd name="T39" fmla="*/ 1 h 34"/>
                <a:gd name="T40" fmla="*/ 8 w 11"/>
                <a:gd name="T41" fmla="*/ 0 h 34"/>
                <a:gd name="T42" fmla="*/ 6 w 11"/>
                <a:gd name="T43" fmla="*/ 0 h 34"/>
                <a:gd name="T44" fmla="*/ 6 w 11"/>
                <a:gd name="T45" fmla="*/ 0 h 34"/>
                <a:gd name="T46" fmla="*/ 3 w 11"/>
                <a:gd name="T47" fmla="*/ 0 h 34"/>
                <a:gd name="T48" fmla="*/ 2 w 11"/>
                <a:gd name="T49" fmla="*/ 1 h 34"/>
                <a:gd name="T50" fmla="*/ 2 w 11"/>
                <a:gd name="T5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2" y="1"/>
                  </a:moveTo>
                  <a:lnTo>
                    <a:pt x="2" y="1"/>
                  </a:lnTo>
                  <a:lnTo>
                    <a:pt x="1" y="3"/>
                  </a:lnTo>
                  <a:lnTo>
                    <a:pt x="0" y="5"/>
                  </a:lnTo>
                  <a:lnTo>
                    <a:pt x="0" y="30"/>
                  </a:lnTo>
                  <a:lnTo>
                    <a:pt x="0" y="30"/>
                  </a:lnTo>
                  <a:lnTo>
                    <a:pt x="1" y="31"/>
                  </a:lnTo>
                  <a:lnTo>
                    <a:pt x="2" y="33"/>
                  </a:lnTo>
                  <a:lnTo>
                    <a:pt x="3" y="33"/>
                  </a:lnTo>
                  <a:lnTo>
                    <a:pt x="6" y="34"/>
                  </a:lnTo>
                  <a:lnTo>
                    <a:pt x="6" y="34"/>
                  </a:lnTo>
                  <a:lnTo>
                    <a:pt x="8" y="33"/>
                  </a:lnTo>
                  <a:lnTo>
                    <a:pt x="9" y="33"/>
                  </a:lnTo>
                  <a:lnTo>
                    <a:pt x="9" y="33"/>
                  </a:lnTo>
                  <a:lnTo>
                    <a:pt x="11" y="31"/>
                  </a:lnTo>
                  <a:lnTo>
                    <a:pt x="11" y="30"/>
                  </a:lnTo>
                  <a:lnTo>
                    <a:pt x="11" y="5"/>
                  </a:lnTo>
                  <a:lnTo>
                    <a:pt x="11" y="5"/>
                  </a:lnTo>
                  <a:lnTo>
                    <a:pt x="11" y="3"/>
                  </a:lnTo>
                  <a:lnTo>
                    <a:pt x="9" y="1"/>
                  </a:lnTo>
                  <a:lnTo>
                    <a:pt x="8" y="0"/>
                  </a:lnTo>
                  <a:lnTo>
                    <a:pt x="6" y="0"/>
                  </a:lnTo>
                  <a:lnTo>
                    <a:pt x="6" y="0"/>
                  </a:lnTo>
                  <a:lnTo>
                    <a:pt x="3" y="0"/>
                  </a:lnTo>
                  <a:lnTo>
                    <a:pt x="2" y="1"/>
                  </a:lnTo>
                  <a:lnTo>
                    <a:pt x="2" y="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1" name="Freeform 365"/>
            <p:cNvSpPr>
              <a:spLocks noEditPoints="1"/>
            </p:cNvSpPr>
            <p:nvPr/>
          </p:nvSpPr>
          <p:spPr bwMode="auto">
            <a:xfrm>
              <a:off x="6130925" y="2751138"/>
              <a:ext cx="38100" cy="58738"/>
            </a:xfrm>
            <a:custGeom>
              <a:avLst/>
              <a:gdLst>
                <a:gd name="T0" fmla="*/ 12 w 24"/>
                <a:gd name="T1" fmla="*/ 0 h 37"/>
                <a:gd name="T2" fmla="*/ 12 w 24"/>
                <a:gd name="T3" fmla="*/ 0 h 37"/>
                <a:gd name="T4" fmla="*/ 7 w 24"/>
                <a:gd name="T5" fmla="*/ 0 h 37"/>
                <a:gd name="T6" fmla="*/ 3 w 24"/>
                <a:gd name="T7" fmla="*/ 4 h 37"/>
                <a:gd name="T8" fmla="*/ 1 w 24"/>
                <a:gd name="T9" fmla="*/ 8 h 37"/>
                <a:gd name="T10" fmla="*/ 0 w 24"/>
                <a:gd name="T11" fmla="*/ 13 h 37"/>
                <a:gd name="T12" fmla="*/ 0 w 24"/>
                <a:gd name="T13" fmla="*/ 25 h 37"/>
                <a:gd name="T14" fmla="*/ 0 w 24"/>
                <a:gd name="T15" fmla="*/ 25 h 37"/>
                <a:gd name="T16" fmla="*/ 1 w 24"/>
                <a:gd name="T17" fmla="*/ 30 h 37"/>
                <a:gd name="T18" fmla="*/ 3 w 24"/>
                <a:gd name="T19" fmla="*/ 33 h 37"/>
                <a:gd name="T20" fmla="*/ 3 w 24"/>
                <a:gd name="T21" fmla="*/ 33 h 37"/>
                <a:gd name="T22" fmla="*/ 7 w 24"/>
                <a:gd name="T23" fmla="*/ 36 h 37"/>
                <a:gd name="T24" fmla="*/ 12 w 24"/>
                <a:gd name="T25" fmla="*/ 37 h 37"/>
                <a:gd name="T26" fmla="*/ 12 w 24"/>
                <a:gd name="T27" fmla="*/ 37 h 37"/>
                <a:gd name="T28" fmla="*/ 17 w 24"/>
                <a:gd name="T29" fmla="*/ 36 h 37"/>
                <a:gd name="T30" fmla="*/ 21 w 24"/>
                <a:gd name="T31" fmla="*/ 33 h 37"/>
                <a:gd name="T32" fmla="*/ 23 w 24"/>
                <a:gd name="T33" fmla="*/ 30 h 37"/>
                <a:gd name="T34" fmla="*/ 24 w 24"/>
                <a:gd name="T35" fmla="*/ 25 h 37"/>
                <a:gd name="T36" fmla="*/ 24 w 24"/>
                <a:gd name="T37" fmla="*/ 13 h 37"/>
                <a:gd name="T38" fmla="*/ 24 w 24"/>
                <a:gd name="T39" fmla="*/ 13 h 37"/>
                <a:gd name="T40" fmla="*/ 23 w 24"/>
                <a:gd name="T41" fmla="*/ 8 h 37"/>
                <a:gd name="T42" fmla="*/ 21 w 24"/>
                <a:gd name="T43" fmla="*/ 4 h 37"/>
                <a:gd name="T44" fmla="*/ 21 w 24"/>
                <a:gd name="T45" fmla="*/ 4 h 37"/>
                <a:gd name="T46" fmla="*/ 17 w 24"/>
                <a:gd name="T47" fmla="*/ 0 h 37"/>
                <a:gd name="T48" fmla="*/ 12 w 24"/>
                <a:gd name="T49" fmla="*/ 0 h 37"/>
                <a:gd name="T50" fmla="*/ 12 w 24"/>
                <a:gd name="T51" fmla="*/ 0 h 37"/>
                <a:gd name="T52" fmla="*/ 17 w 24"/>
                <a:gd name="T53" fmla="*/ 21 h 37"/>
                <a:gd name="T54" fmla="*/ 17 w 24"/>
                <a:gd name="T55" fmla="*/ 21 h 37"/>
                <a:gd name="T56" fmla="*/ 16 w 24"/>
                <a:gd name="T57" fmla="*/ 26 h 37"/>
                <a:gd name="T58" fmla="*/ 13 w 24"/>
                <a:gd name="T59" fmla="*/ 27 h 37"/>
                <a:gd name="T60" fmla="*/ 12 w 24"/>
                <a:gd name="T61" fmla="*/ 27 h 37"/>
                <a:gd name="T62" fmla="*/ 12 w 24"/>
                <a:gd name="T63" fmla="*/ 27 h 37"/>
                <a:gd name="T64" fmla="*/ 11 w 24"/>
                <a:gd name="T65" fmla="*/ 27 h 37"/>
                <a:gd name="T66" fmla="*/ 8 w 24"/>
                <a:gd name="T67" fmla="*/ 26 h 37"/>
                <a:gd name="T68" fmla="*/ 8 w 24"/>
                <a:gd name="T69" fmla="*/ 26 h 37"/>
                <a:gd name="T70" fmla="*/ 8 w 24"/>
                <a:gd name="T71" fmla="*/ 24 h 37"/>
                <a:gd name="T72" fmla="*/ 7 w 24"/>
                <a:gd name="T73" fmla="*/ 21 h 37"/>
                <a:gd name="T74" fmla="*/ 7 w 24"/>
                <a:gd name="T75" fmla="*/ 15 h 37"/>
                <a:gd name="T76" fmla="*/ 7 w 24"/>
                <a:gd name="T77" fmla="*/ 15 h 37"/>
                <a:gd name="T78" fmla="*/ 8 w 24"/>
                <a:gd name="T79" fmla="*/ 11 h 37"/>
                <a:gd name="T80" fmla="*/ 11 w 24"/>
                <a:gd name="T81" fmla="*/ 10 h 37"/>
                <a:gd name="T82" fmla="*/ 12 w 24"/>
                <a:gd name="T83" fmla="*/ 9 h 37"/>
                <a:gd name="T84" fmla="*/ 12 w 24"/>
                <a:gd name="T85" fmla="*/ 9 h 37"/>
                <a:gd name="T86" fmla="*/ 13 w 24"/>
                <a:gd name="T87" fmla="*/ 10 h 37"/>
                <a:gd name="T88" fmla="*/ 16 w 24"/>
                <a:gd name="T89" fmla="*/ 11 h 37"/>
                <a:gd name="T90" fmla="*/ 16 w 24"/>
                <a:gd name="T91" fmla="*/ 11 h 37"/>
                <a:gd name="T92" fmla="*/ 16 w 24"/>
                <a:gd name="T93" fmla="*/ 13 h 37"/>
                <a:gd name="T94" fmla="*/ 17 w 24"/>
                <a:gd name="T95" fmla="*/ 15 h 37"/>
                <a:gd name="T96" fmla="*/ 17 w 24"/>
                <a:gd name="T9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7">
                  <a:moveTo>
                    <a:pt x="12" y="0"/>
                  </a:moveTo>
                  <a:lnTo>
                    <a:pt x="12" y="0"/>
                  </a:lnTo>
                  <a:lnTo>
                    <a:pt x="7" y="0"/>
                  </a:lnTo>
                  <a:lnTo>
                    <a:pt x="3" y="4"/>
                  </a:lnTo>
                  <a:lnTo>
                    <a:pt x="1" y="8"/>
                  </a:lnTo>
                  <a:lnTo>
                    <a:pt x="0" y="13"/>
                  </a:lnTo>
                  <a:lnTo>
                    <a:pt x="0" y="25"/>
                  </a:lnTo>
                  <a:lnTo>
                    <a:pt x="0" y="25"/>
                  </a:lnTo>
                  <a:lnTo>
                    <a:pt x="1" y="30"/>
                  </a:lnTo>
                  <a:lnTo>
                    <a:pt x="3" y="33"/>
                  </a:lnTo>
                  <a:lnTo>
                    <a:pt x="3" y="33"/>
                  </a:lnTo>
                  <a:lnTo>
                    <a:pt x="7" y="36"/>
                  </a:lnTo>
                  <a:lnTo>
                    <a:pt x="12" y="37"/>
                  </a:lnTo>
                  <a:lnTo>
                    <a:pt x="12" y="37"/>
                  </a:lnTo>
                  <a:lnTo>
                    <a:pt x="17" y="36"/>
                  </a:lnTo>
                  <a:lnTo>
                    <a:pt x="21" y="33"/>
                  </a:lnTo>
                  <a:lnTo>
                    <a:pt x="23" y="30"/>
                  </a:lnTo>
                  <a:lnTo>
                    <a:pt x="24" y="25"/>
                  </a:lnTo>
                  <a:lnTo>
                    <a:pt x="24" y="13"/>
                  </a:lnTo>
                  <a:lnTo>
                    <a:pt x="24" y="13"/>
                  </a:lnTo>
                  <a:lnTo>
                    <a:pt x="23" y="8"/>
                  </a:lnTo>
                  <a:lnTo>
                    <a:pt x="21" y="4"/>
                  </a:lnTo>
                  <a:lnTo>
                    <a:pt x="21" y="4"/>
                  </a:lnTo>
                  <a:lnTo>
                    <a:pt x="17" y="0"/>
                  </a:lnTo>
                  <a:lnTo>
                    <a:pt x="12" y="0"/>
                  </a:lnTo>
                  <a:lnTo>
                    <a:pt x="12" y="0"/>
                  </a:lnTo>
                  <a:close/>
                  <a:moveTo>
                    <a:pt x="17" y="21"/>
                  </a:moveTo>
                  <a:lnTo>
                    <a:pt x="17" y="21"/>
                  </a:lnTo>
                  <a:lnTo>
                    <a:pt x="16" y="26"/>
                  </a:lnTo>
                  <a:lnTo>
                    <a:pt x="13" y="27"/>
                  </a:lnTo>
                  <a:lnTo>
                    <a:pt x="12" y="27"/>
                  </a:lnTo>
                  <a:lnTo>
                    <a:pt x="12" y="27"/>
                  </a:lnTo>
                  <a:lnTo>
                    <a:pt x="11" y="27"/>
                  </a:lnTo>
                  <a:lnTo>
                    <a:pt x="8" y="26"/>
                  </a:lnTo>
                  <a:lnTo>
                    <a:pt x="8" y="26"/>
                  </a:lnTo>
                  <a:lnTo>
                    <a:pt x="8" y="24"/>
                  </a:lnTo>
                  <a:lnTo>
                    <a:pt x="7" y="21"/>
                  </a:lnTo>
                  <a:lnTo>
                    <a:pt x="7" y="15"/>
                  </a:lnTo>
                  <a:lnTo>
                    <a:pt x="7" y="15"/>
                  </a:lnTo>
                  <a:lnTo>
                    <a:pt x="8" y="11"/>
                  </a:lnTo>
                  <a:lnTo>
                    <a:pt x="11" y="10"/>
                  </a:lnTo>
                  <a:lnTo>
                    <a:pt x="12" y="9"/>
                  </a:lnTo>
                  <a:lnTo>
                    <a:pt x="12" y="9"/>
                  </a:lnTo>
                  <a:lnTo>
                    <a:pt x="13" y="10"/>
                  </a:lnTo>
                  <a:lnTo>
                    <a:pt x="16" y="11"/>
                  </a:lnTo>
                  <a:lnTo>
                    <a:pt x="16" y="11"/>
                  </a:lnTo>
                  <a:lnTo>
                    <a:pt x="16" y="13"/>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2" name="Freeform 366"/>
            <p:cNvSpPr>
              <a:spLocks/>
            </p:cNvSpPr>
            <p:nvPr/>
          </p:nvSpPr>
          <p:spPr bwMode="auto">
            <a:xfrm>
              <a:off x="6569075" y="2752726"/>
              <a:ext cx="17463" cy="55563"/>
            </a:xfrm>
            <a:custGeom>
              <a:avLst/>
              <a:gdLst>
                <a:gd name="T0" fmla="*/ 6 w 11"/>
                <a:gd name="T1" fmla="*/ 0 h 35"/>
                <a:gd name="T2" fmla="*/ 6 w 11"/>
                <a:gd name="T3" fmla="*/ 0 h 35"/>
                <a:gd name="T4" fmla="*/ 4 w 11"/>
                <a:gd name="T5" fmla="*/ 0 h 35"/>
                <a:gd name="T6" fmla="*/ 2 w 11"/>
                <a:gd name="T7" fmla="*/ 2 h 35"/>
                <a:gd name="T8" fmla="*/ 1 w 11"/>
                <a:gd name="T9" fmla="*/ 3 h 35"/>
                <a:gd name="T10" fmla="*/ 0 w 11"/>
                <a:gd name="T11" fmla="*/ 5 h 35"/>
                <a:gd name="T12" fmla="*/ 0 w 11"/>
                <a:gd name="T13" fmla="*/ 29 h 35"/>
                <a:gd name="T14" fmla="*/ 0 w 11"/>
                <a:gd name="T15" fmla="*/ 29 h 35"/>
                <a:gd name="T16" fmla="*/ 1 w 11"/>
                <a:gd name="T17" fmla="*/ 31 h 35"/>
                <a:gd name="T18" fmla="*/ 2 w 11"/>
                <a:gd name="T19" fmla="*/ 32 h 35"/>
                <a:gd name="T20" fmla="*/ 2 w 11"/>
                <a:gd name="T21" fmla="*/ 32 h 35"/>
                <a:gd name="T22" fmla="*/ 4 w 11"/>
                <a:gd name="T23" fmla="*/ 34 h 35"/>
                <a:gd name="T24" fmla="*/ 6 w 11"/>
                <a:gd name="T25" fmla="*/ 35 h 35"/>
                <a:gd name="T26" fmla="*/ 6 w 11"/>
                <a:gd name="T27" fmla="*/ 35 h 35"/>
                <a:gd name="T28" fmla="*/ 7 w 11"/>
                <a:gd name="T29" fmla="*/ 34 h 35"/>
                <a:gd name="T30" fmla="*/ 10 w 11"/>
                <a:gd name="T31" fmla="*/ 32 h 35"/>
                <a:gd name="T32" fmla="*/ 11 w 11"/>
                <a:gd name="T33" fmla="*/ 31 h 35"/>
                <a:gd name="T34" fmla="*/ 11 w 11"/>
                <a:gd name="T35" fmla="*/ 29 h 35"/>
                <a:gd name="T36" fmla="*/ 11 w 11"/>
                <a:gd name="T37" fmla="*/ 5 h 35"/>
                <a:gd name="T38" fmla="*/ 11 w 11"/>
                <a:gd name="T39" fmla="*/ 5 h 35"/>
                <a:gd name="T40" fmla="*/ 11 w 11"/>
                <a:gd name="T41" fmla="*/ 3 h 35"/>
                <a:gd name="T42" fmla="*/ 10 w 11"/>
                <a:gd name="T43" fmla="*/ 2 h 35"/>
                <a:gd name="T44" fmla="*/ 10 w 11"/>
                <a:gd name="T45" fmla="*/ 2 h 35"/>
                <a:gd name="T46" fmla="*/ 7 w 11"/>
                <a:gd name="T47" fmla="*/ 0 h 35"/>
                <a:gd name="T48" fmla="*/ 6 w 11"/>
                <a:gd name="T49" fmla="*/ 0 h 35"/>
                <a:gd name="T50" fmla="*/ 6 w 1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5">
                  <a:moveTo>
                    <a:pt x="6" y="0"/>
                  </a:moveTo>
                  <a:lnTo>
                    <a:pt x="6" y="0"/>
                  </a:lnTo>
                  <a:lnTo>
                    <a:pt x="4" y="0"/>
                  </a:lnTo>
                  <a:lnTo>
                    <a:pt x="2" y="2"/>
                  </a:lnTo>
                  <a:lnTo>
                    <a:pt x="1" y="3"/>
                  </a:lnTo>
                  <a:lnTo>
                    <a:pt x="0" y="5"/>
                  </a:lnTo>
                  <a:lnTo>
                    <a:pt x="0" y="29"/>
                  </a:lnTo>
                  <a:lnTo>
                    <a:pt x="0" y="29"/>
                  </a:lnTo>
                  <a:lnTo>
                    <a:pt x="1" y="31"/>
                  </a:lnTo>
                  <a:lnTo>
                    <a:pt x="2" y="32"/>
                  </a:lnTo>
                  <a:lnTo>
                    <a:pt x="2" y="32"/>
                  </a:lnTo>
                  <a:lnTo>
                    <a:pt x="4" y="34"/>
                  </a:lnTo>
                  <a:lnTo>
                    <a:pt x="6" y="35"/>
                  </a:lnTo>
                  <a:lnTo>
                    <a:pt x="6" y="35"/>
                  </a:lnTo>
                  <a:lnTo>
                    <a:pt x="7" y="34"/>
                  </a:lnTo>
                  <a:lnTo>
                    <a:pt x="10" y="32"/>
                  </a:lnTo>
                  <a:lnTo>
                    <a:pt x="11" y="31"/>
                  </a:lnTo>
                  <a:lnTo>
                    <a:pt x="11" y="29"/>
                  </a:lnTo>
                  <a:lnTo>
                    <a:pt x="11" y="5"/>
                  </a:lnTo>
                  <a:lnTo>
                    <a:pt x="11" y="5"/>
                  </a:lnTo>
                  <a:lnTo>
                    <a:pt x="11" y="3"/>
                  </a:lnTo>
                  <a:lnTo>
                    <a:pt x="10" y="2"/>
                  </a:lnTo>
                  <a:lnTo>
                    <a:pt x="10" y="2"/>
                  </a:lnTo>
                  <a:lnTo>
                    <a:pt x="7" y="0"/>
                  </a:lnTo>
                  <a:lnTo>
                    <a:pt x="6" y="0"/>
                  </a:lnTo>
                  <a:lnTo>
                    <a:pt x="6"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3" name="Freeform 367"/>
            <p:cNvSpPr>
              <a:spLocks noEditPoints="1"/>
            </p:cNvSpPr>
            <p:nvPr/>
          </p:nvSpPr>
          <p:spPr bwMode="auto">
            <a:xfrm>
              <a:off x="6556375" y="2679701"/>
              <a:ext cx="39688" cy="58738"/>
            </a:xfrm>
            <a:custGeom>
              <a:avLst/>
              <a:gdLst>
                <a:gd name="T0" fmla="*/ 25 w 25"/>
                <a:gd name="T1" fmla="*/ 12 h 37"/>
                <a:gd name="T2" fmla="*/ 25 w 25"/>
                <a:gd name="T3" fmla="*/ 12 h 37"/>
                <a:gd name="T4" fmla="*/ 24 w 25"/>
                <a:gd name="T5" fmla="*/ 7 h 37"/>
                <a:gd name="T6" fmla="*/ 21 w 25"/>
                <a:gd name="T7" fmla="*/ 4 h 37"/>
                <a:gd name="T8" fmla="*/ 18 w 25"/>
                <a:gd name="T9" fmla="*/ 1 h 37"/>
                <a:gd name="T10" fmla="*/ 13 w 25"/>
                <a:gd name="T11" fmla="*/ 0 h 37"/>
                <a:gd name="T12" fmla="*/ 13 w 25"/>
                <a:gd name="T13" fmla="*/ 0 h 37"/>
                <a:gd name="T14" fmla="*/ 8 w 25"/>
                <a:gd name="T15" fmla="*/ 1 h 37"/>
                <a:gd name="T16" fmla="*/ 3 w 25"/>
                <a:gd name="T17" fmla="*/ 4 h 37"/>
                <a:gd name="T18" fmla="*/ 3 w 25"/>
                <a:gd name="T19" fmla="*/ 4 h 37"/>
                <a:gd name="T20" fmla="*/ 0 w 25"/>
                <a:gd name="T21" fmla="*/ 7 h 37"/>
                <a:gd name="T22" fmla="*/ 0 w 25"/>
                <a:gd name="T23" fmla="*/ 12 h 37"/>
                <a:gd name="T24" fmla="*/ 0 w 25"/>
                <a:gd name="T25" fmla="*/ 24 h 37"/>
                <a:gd name="T26" fmla="*/ 0 w 25"/>
                <a:gd name="T27" fmla="*/ 24 h 37"/>
                <a:gd name="T28" fmla="*/ 0 w 25"/>
                <a:gd name="T29" fmla="*/ 29 h 37"/>
                <a:gd name="T30" fmla="*/ 3 w 25"/>
                <a:gd name="T31" fmla="*/ 33 h 37"/>
                <a:gd name="T32" fmla="*/ 8 w 25"/>
                <a:gd name="T33" fmla="*/ 35 h 37"/>
                <a:gd name="T34" fmla="*/ 13 w 25"/>
                <a:gd name="T35" fmla="*/ 37 h 37"/>
                <a:gd name="T36" fmla="*/ 13 w 25"/>
                <a:gd name="T37" fmla="*/ 37 h 37"/>
                <a:gd name="T38" fmla="*/ 18 w 25"/>
                <a:gd name="T39" fmla="*/ 35 h 37"/>
                <a:gd name="T40" fmla="*/ 21 w 25"/>
                <a:gd name="T41" fmla="*/ 33 h 37"/>
                <a:gd name="T42" fmla="*/ 21 w 25"/>
                <a:gd name="T43" fmla="*/ 33 h 37"/>
                <a:gd name="T44" fmla="*/ 24 w 25"/>
                <a:gd name="T45" fmla="*/ 29 h 37"/>
                <a:gd name="T46" fmla="*/ 25 w 25"/>
                <a:gd name="T47" fmla="*/ 24 h 37"/>
                <a:gd name="T48" fmla="*/ 25 w 25"/>
                <a:gd name="T49" fmla="*/ 12 h 37"/>
                <a:gd name="T50" fmla="*/ 16 w 25"/>
                <a:gd name="T51" fmla="*/ 21 h 37"/>
                <a:gd name="T52" fmla="*/ 16 w 25"/>
                <a:gd name="T53" fmla="*/ 21 h 37"/>
                <a:gd name="T54" fmla="*/ 15 w 25"/>
                <a:gd name="T55" fmla="*/ 26 h 37"/>
                <a:gd name="T56" fmla="*/ 15 w 25"/>
                <a:gd name="T57" fmla="*/ 26 h 37"/>
                <a:gd name="T58" fmla="*/ 14 w 25"/>
                <a:gd name="T59" fmla="*/ 27 h 37"/>
                <a:gd name="T60" fmla="*/ 13 w 25"/>
                <a:gd name="T61" fmla="*/ 27 h 37"/>
                <a:gd name="T62" fmla="*/ 13 w 25"/>
                <a:gd name="T63" fmla="*/ 27 h 37"/>
                <a:gd name="T64" fmla="*/ 10 w 25"/>
                <a:gd name="T65" fmla="*/ 27 h 37"/>
                <a:gd name="T66" fmla="*/ 9 w 25"/>
                <a:gd name="T67" fmla="*/ 26 h 37"/>
                <a:gd name="T68" fmla="*/ 8 w 25"/>
                <a:gd name="T69" fmla="*/ 21 h 37"/>
                <a:gd name="T70" fmla="*/ 8 w 25"/>
                <a:gd name="T71" fmla="*/ 15 h 37"/>
                <a:gd name="T72" fmla="*/ 8 w 25"/>
                <a:gd name="T73" fmla="*/ 15 h 37"/>
                <a:gd name="T74" fmla="*/ 8 w 25"/>
                <a:gd name="T75" fmla="*/ 12 h 37"/>
                <a:gd name="T76" fmla="*/ 9 w 25"/>
                <a:gd name="T77" fmla="*/ 11 h 37"/>
                <a:gd name="T78" fmla="*/ 9 w 25"/>
                <a:gd name="T79" fmla="*/ 11 h 37"/>
                <a:gd name="T80" fmla="*/ 10 w 25"/>
                <a:gd name="T81" fmla="*/ 10 h 37"/>
                <a:gd name="T82" fmla="*/ 13 w 25"/>
                <a:gd name="T83" fmla="*/ 8 h 37"/>
                <a:gd name="T84" fmla="*/ 13 w 25"/>
                <a:gd name="T85" fmla="*/ 8 h 37"/>
                <a:gd name="T86" fmla="*/ 14 w 25"/>
                <a:gd name="T87" fmla="*/ 10 h 37"/>
                <a:gd name="T88" fmla="*/ 15 w 25"/>
                <a:gd name="T89" fmla="*/ 11 h 37"/>
                <a:gd name="T90" fmla="*/ 16 w 25"/>
                <a:gd name="T91" fmla="*/ 15 h 37"/>
                <a:gd name="T92" fmla="*/ 16 w 25"/>
                <a:gd name="T93"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37">
                  <a:moveTo>
                    <a:pt x="25" y="12"/>
                  </a:moveTo>
                  <a:lnTo>
                    <a:pt x="25" y="12"/>
                  </a:lnTo>
                  <a:lnTo>
                    <a:pt x="24" y="7"/>
                  </a:lnTo>
                  <a:lnTo>
                    <a:pt x="21" y="4"/>
                  </a:lnTo>
                  <a:lnTo>
                    <a:pt x="18" y="1"/>
                  </a:lnTo>
                  <a:lnTo>
                    <a:pt x="13" y="0"/>
                  </a:lnTo>
                  <a:lnTo>
                    <a:pt x="13" y="0"/>
                  </a:lnTo>
                  <a:lnTo>
                    <a:pt x="8" y="1"/>
                  </a:lnTo>
                  <a:lnTo>
                    <a:pt x="3" y="4"/>
                  </a:lnTo>
                  <a:lnTo>
                    <a:pt x="3" y="4"/>
                  </a:lnTo>
                  <a:lnTo>
                    <a:pt x="0" y="7"/>
                  </a:lnTo>
                  <a:lnTo>
                    <a:pt x="0" y="12"/>
                  </a:lnTo>
                  <a:lnTo>
                    <a:pt x="0" y="24"/>
                  </a:lnTo>
                  <a:lnTo>
                    <a:pt x="0" y="24"/>
                  </a:lnTo>
                  <a:lnTo>
                    <a:pt x="0" y="29"/>
                  </a:lnTo>
                  <a:lnTo>
                    <a:pt x="3" y="33"/>
                  </a:lnTo>
                  <a:lnTo>
                    <a:pt x="8" y="35"/>
                  </a:lnTo>
                  <a:lnTo>
                    <a:pt x="13" y="37"/>
                  </a:lnTo>
                  <a:lnTo>
                    <a:pt x="13" y="37"/>
                  </a:lnTo>
                  <a:lnTo>
                    <a:pt x="18" y="35"/>
                  </a:lnTo>
                  <a:lnTo>
                    <a:pt x="21" y="33"/>
                  </a:lnTo>
                  <a:lnTo>
                    <a:pt x="21" y="33"/>
                  </a:lnTo>
                  <a:lnTo>
                    <a:pt x="24" y="29"/>
                  </a:lnTo>
                  <a:lnTo>
                    <a:pt x="25" y="24"/>
                  </a:lnTo>
                  <a:lnTo>
                    <a:pt x="25" y="12"/>
                  </a:lnTo>
                  <a:close/>
                  <a:moveTo>
                    <a:pt x="16" y="21"/>
                  </a:moveTo>
                  <a:lnTo>
                    <a:pt x="16" y="21"/>
                  </a:lnTo>
                  <a:lnTo>
                    <a:pt x="15" y="26"/>
                  </a:lnTo>
                  <a:lnTo>
                    <a:pt x="15" y="26"/>
                  </a:lnTo>
                  <a:lnTo>
                    <a:pt x="14" y="27"/>
                  </a:lnTo>
                  <a:lnTo>
                    <a:pt x="13" y="27"/>
                  </a:lnTo>
                  <a:lnTo>
                    <a:pt x="13" y="27"/>
                  </a:lnTo>
                  <a:lnTo>
                    <a:pt x="10" y="27"/>
                  </a:lnTo>
                  <a:lnTo>
                    <a:pt x="9" y="26"/>
                  </a:lnTo>
                  <a:lnTo>
                    <a:pt x="8" y="21"/>
                  </a:lnTo>
                  <a:lnTo>
                    <a:pt x="8" y="15"/>
                  </a:lnTo>
                  <a:lnTo>
                    <a:pt x="8" y="15"/>
                  </a:lnTo>
                  <a:lnTo>
                    <a:pt x="8" y="12"/>
                  </a:lnTo>
                  <a:lnTo>
                    <a:pt x="9" y="11"/>
                  </a:lnTo>
                  <a:lnTo>
                    <a:pt x="9" y="11"/>
                  </a:lnTo>
                  <a:lnTo>
                    <a:pt x="10" y="10"/>
                  </a:lnTo>
                  <a:lnTo>
                    <a:pt x="13" y="8"/>
                  </a:lnTo>
                  <a:lnTo>
                    <a:pt x="13" y="8"/>
                  </a:lnTo>
                  <a:lnTo>
                    <a:pt x="14" y="10"/>
                  </a:lnTo>
                  <a:lnTo>
                    <a:pt x="15" y="11"/>
                  </a:lnTo>
                  <a:lnTo>
                    <a:pt x="16" y="15"/>
                  </a:lnTo>
                  <a:lnTo>
                    <a:pt x="16"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4" name="Freeform 368"/>
            <p:cNvSpPr>
              <a:spLocks/>
            </p:cNvSpPr>
            <p:nvPr/>
          </p:nvSpPr>
          <p:spPr bwMode="auto">
            <a:xfrm>
              <a:off x="6519863" y="2681288"/>
              <a:ext cx="17463" cy="53975"/>
            </a:xfrm>
            <a:custGeom>
              <a:avLst/>
              <a:gdLst>
                <a:gd name="T0" fmla="*/ 10 w 11"/>
                <a:gd name="T1" fmla="*/ 33 h 34"/>
                <a:gd name="T2" fmla="*/ 10 w 11"/>
                <a:gd name="T3" fmla="*/ 33 h 34"/>
                <a:gd name="T4" fmla="*/ 11 w 11"/>
                <a:gd name="T5" fmla="*/ 31 h 34"/>
                <a:gd name="T6" fmla="*/ 11 w 11"/>
                <a:gd name="T7" fmla="*/ 30 h 34"/>
                <a:gd name="T8" fmla="*/ 11 w 11"/>
                <a:gd name="T9" fmla="*/ 5 h 34"/>
                <a:gd name="T10" fmla="*/ 11 w 11"/>
                <a:gd name="T11" fmla="*/ 5 h 34"/>
                <a:gd name="T12" fmla="*/ 11 w 11"/>
                <a:gd name="T13" fmla="*/ 3 h 34"/>
                <a:gd name="T14" fmla="*/ 10 w 11"/>
                <a:gd name="T15" fmla="*/ 1 h 34"/>
                <a:gd name="T16" fmla="*/ 8 w 11"/>
                <a:gd name="T17" fmla="*/ 0 h 34"/>
                <a:gd name="T18" fmla="*/ 5 w 11"/>
                <a:gd name="T19" fmla="*/ 0 h 34"/>
                <a:gd name="T20" fmla="*/ 5 w 11"/>
                <a:gd name="T21" fmla="*/ 0 h 34"/>
                <a:gd name="T22" fmla="*/ 4 w 11"/>
                <a:gd name="T23" fmla="*/ 0 h 34"/>
                <a:gd name="T24" fmla="*/ 1 w 11"/>
                <a:gd name="T25" fmla="*/ 1 h 34"/>
                <a:gd name="T26" fmla="*/ 1 w 11"/>
                <a:gd name="T27" fmla="*/ 1 h 34"/>
                <a:gd name="T28" fmla="*/ 0 w 11"/>
                <a:gd name="T29" fmla="*/ 3 h 34"/>
                <a:gd name="T30" fmla="*/ 0 w 11"/>
                <a:gd name="T31" fmla="*/ 5 h 34"/>
                <a:gd name="T32" fmla="*/ 0 w 11"/>
                <a:gd name="T33" fmla="*/ 30 h 34"/>
                <a:gd name="T34" fmla="*/ 0 w 11"/>
                <a:gd name="T35" fmla="*/ 30 h 34"/>
                <a:gd name="T36" fmla="*/ 0 w 11"/>
                <a:gd name="T37" fmla="*/ 31 h 34"/>
                <a:gd name="T38" fmla="*/ 1 w 11"/>
                <a:gd name="T39" fmla="*/ 33 h 34"/>
                <a:gd name="T40" fmla="*/ 4 w 11"/>
                <a:gd name="T41" fmla="*/ 33 h 34"/>
                <a:gd name="T42" fmla="*/ 5 w 11"/>
                <a:gd name="T43" fmla="*/ 34 h 34"/>
                <a:gd name="T44" fmla="*/ 5 w 11"/>
                <a:gd name="T45" fmla="*/ 34 h 34"/>
                <a:gd name="T46" fmla="*/ 8 w 11"/>
                <a:gd name="T47" fmla="*/ 33 h 34"/>
                <a:gd name="T48" fmla="*/ 10 w 11"/>
                <a:gd name="T49" fmla="*/ 33 h 34"/>
                <a:gd name="T50" fmla="*/ 10 w 11"/>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10" y="33"/>
                  </a:moveTo>
                  <a:lnTo>
                    <a:pt x="10" y="33"/>
                  </a:lnTo>
                  <a:lnTo>
                    <a:pt x="11" y="31"/>
                  </a:lnTo>
                  <a:lnTo>
                    <a:pt x="11" y="30"/>
                  </a:lnTo>
                  <a:lnTo>
                    <a:pt x="11" y="5"/>
                  </a:lnTo>
                  <a:lnTo>
                    <a:pt x="11" y="5"/>
                  </a:lnTo>
                  <a:lnTo>
                    <a:pt x="11" y="3"/>
                  </a:lnTo>
                  <a:lnTo>
                    <a:pt x="10" y="1"/>
                  </a:lnTo>
                  <a:lnTo>
                    <a:pt x="8" y="0"/>
                  </a:lnTo>
                  <a:lnTo>
                    <a:pt x="5" y="0"/>
                  </a:lnTo>
                  <a:lnTo>
                    <a:pt x="5" y="0"/>
                  </a:lnTo>
                  <a:lnTo>
                    <a:pt x="4" y="0"/>
                  </a:lnTo>
                  <a:lnTo>
                    <a:pt x="1" y="1"/>
                  </a:lnTo>
                  <a:lnTo>
                    <a:pt x="1" y="1"/>
                  </a:lnTo>
                  <a:lnTo>
                    <a:pt x="0" y="3"/>
                  </a:lnTo>
                  <a:lnTo>
                    <a:pt x="0" y="5"/>
                  </a:lnTo>
                  <a:lnTo>
                    <a:pt x="0" y="30"/>
                  </a:lnTo>
                  <a:lnTo>
                    <a:pt x="0" y="30"/>
                  </a:lnTo>
                  <a:lnTo>
                    <a:pt x="0" y="31"/>
                  </a:lnTo>
                  <a:lnTo>
                    <a:pt x="1" y="33"/>
                  </a:lnTo>
                  <a:lnTo>
                    <a:pt x="4" y="33"/>
                  </a:lnTo>
                  <a:lnTo>
                    <a:pt x="5" y="34"/>
                  </a:lnTo>
                  <a:lnTo>
                    <a:pt x="5" y="34"/>
                  </a:lnTo>
                  <a:lnTo>
                    <a:pt x="8" y="33"/>
                  </a:lnTo>
                  <a:lnTo>
                    <a:pt x="10" y="33"/>
                  </a:lnTo>
                  <a:lnTo>
                    <a:pt x="10" y="3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5" name="Freeform 369"/>
            <p:cNvSpPr>
              <a:spLocks/>
            </p:cNvSpPr>
            <p:nvPr/>
          </p:nvSpPr>
          <p:spPr bwMode="auto">
            <a:xfrm>
              <a:off x="6519863" y="2827338"/>
              <a:ext cx="17463" cy="53975"/>
            </a:xfrm>
            <a:custGeom>
              <a:avLst/>
              <a:gdLst>
                <a:gd name="T0" fmla="*/ 5 w 11"/>
                <a:gd name="T1" fmla="*/ 0 h 34"/>
                <a:gd name="T2" fmla="*/ 5 w 11"/>
                <a:gd name="T3" fmla="*/ 0 h 34"/>
                <a:gd name="T4" fmla="*/ 4 w 11"/>
                <a:gd name="T5" fmla="*/ 1 h 34"/>
                <a:gd name="T6" fmla="*/ 1 w 11"/>
                <a:gd name="T7" fmla="*/ 3 h 34"/>
                <a:gd name="T8" fmla="*/ 1 w 11"/>
                <a:gd name="T9" fmla="*/ 3 h 34"/>
                <a:gd name="T10" fmla="*/ 0 w 11"/>
                <a:gd name="T11" fmla="*/ 4 h 34"/>
                <a:gd name="T12" fmla="*/ 0 w 11"/>
                <a:gd name="T13" fmla="*/ 5 h 34"/>
                <a:gd name="T14" fmla="*/ 0 w 11"/>
                <a:gd name="T15" fmla="*/ 30 h 34"/>
                <a:gd name="T16" fmla="*/ 0 w 11"/>
                <a:gd name="T17" fmla="*/ 30 h 34"/>
                <a:gd name="T18" fmla="*/ 0 w 11"/>
                <a:gd name="T19" fmla="*/ 32 h 34"/>
                <a:gd name="T20" fmla="*/ 1 w 11"/>
                <a:gd name="T21" fmla="*/ 33 h 34"/>
                <a:gd name="T22" fmla="*/ 4 w 11"/>
                <a:gd name="T23" fmla="*/ 34 h 34"/>
                <a:gd name="T24" fmla="*/ 5 w 11"/>
                <a:gd name="T25" fmla="*/ 34 h 34"/>
                <a:gd name="T26" fmla="*/ 5 w 11"/>
                <a:gd name="T27" fmla="*/ 34 h 34"/>
                <a:gd name="T28" fmla="*/ 8 w 11"/>
                <a:gd name="T29" fmla="*/ 34 h 34"/>
                <a:gd name="T30" fmla="*/ 9 w 11"/>
                <a:gd name="T31" fmla="*/ 33 h 34"/>
                <a:gd name="T32" fmla="*/ 9 w 11"/>
                <a:gd name="T33" fmla="*/ 33 h 34"/>
                <a:gd name="T34" fmla="*/ 10 w 11"/>
                <a:gd name="T35" fmla="*/ 32 h 34"/>
                <a:gd name="T36" fmla="*/ 11 w 11"/>
                <a:gd name="T37" fmla="*/ 30 h 34"/>
                <a:gd name="T38" fmla="*/ 11 w 11"/>
                <a:gd name="T39" fmla="*/ 5 h 34"/>
                <a:gd name="T40" fmla="*/ 11 w 11"/>
                <a:gd name="T41" fmla="*/ 5 h 34"/>
                <a:gd name="T42" fmla="*/ 10 w 11"/>
                <a:gd name="T43" fmla="*/ 4 h 34"/>
                <a:gd name="T44" fmla="*/ 9 w 11"/>
                <a:gd name="T45" fmla="*/ 3 h 34"/>
                <a:gd name="T46" fmla="*/ 8 w 11"/>
                <a:gd name="T47" fmla="*/ 1 h 34"/>
                <a:gd name="T48" fmla="*/ 5 w 11"/>
                <a:gd name="T49" fmla="*/ 0 h 34"/>
                <a:gd name="T50" fmla="*/ 5 w 11"/>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5" y="0"/>
                  </a:moveTo>
                  <a:lnTo>
                    <a:pt x="5" y="0"/>
                  </a:lnTo>
                  <a:lnTo>
                    <a:pt x="4" y="1"/>
                  </a:lnTo>
                  <a:lnTo>
                    <a:pt x="1" y="3"/>
                  </a:lnTo>
                  <a:lnTo>
                    <a:pt x="1" y="3"/>
                  </a:lnTo>
                  <a:lnTo>
                    <a:pt x="0" y="4"/>
                  </a:lnTo>
                  <a:lnTo>
                    <a:pt x="0" y="5"/>
                  </a:lnTo>
                  <a:lnTo>
                    <a:pt x="0" y="30"/>
                  </a:lnTo>
                  <a:lnTo>
                    <a:pt x="0" y="30"/>
                  </a:lnTo>
                  <a:lnTo>
                    <a:pt x="0" y="32"/>
                  </a:lnTo>
                  <a:lnTo>
                    <a:pt x="1" y="33"/>
                  </a:lnTo>
                  <a:lnTo>
                    <a:pt x="4" y="34"/>
                  </a:lnTo>
                  <a:lnTo>
                    <a:pt x="5" y="34"/>
                  </a:lnTo>
                  <a:lnTo>
                    <a:pt x="5" y="34"/>
                  </a:lnTo>
                  <a:lnTo>
                    <a:pt x="8" y="34"/>
                  </a:lnTo>
                  <a:lnTo>
                    <a:pt x="9" y="33"/>
                  </a:lnTo>
                  <a:lnTo>
                    <a:pt x="9" y="33"/>
                  </a:lnTo>
                  <a:lnTo>
                    <a:pt x="10" y="32"/>
                  </a:lnTo>
                  <a:lnTo>
                    <a:pt x="11" y="30"/>
                  </a:lnTo>
                  <a:lnTo>
                    <a:pt x="11" y="5"/>
                  </a:lnTo>
                  <a:lnTo>
                    <a:pt x="11" y="5"/>
                  </a:lnTo>
                  <a:lnTo>
                    <a:pt x="10" y="4"/>
                  </a:lnTo>
                  <a:lnTo>
                    <a:pt x="9" y="3"/>
                  </a:lnTo>
                  <a:lnTo>
                    <a:pt x="8" y="1"/>
                  </a:lnTo>
                  <a:lnTo>
                    <a:pt x="5" y="0"/>
                  </a:lnTo>
                  <a:lnTo>
                    <a:pt x="5"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6" name="Freeform 370"/>
            <p:cNvSpPr>
              <a:spLocks noEditPoints="1"/>
            </p:cNvSpPr>
            <p:nvPr/>
          </p:nvSpPr>
          <p:spPr bwMode="auto">
            <a:xfrm>
              <a:off x="6511925" y="2603501"/>
              <a:ext cx="39688" cy="58738"/>
            </a:xfrm>
            <a:custGeom>
              <a:avLst/>
              <a:gdLst>
                <a:gd name="T0" fmla="*/ 13 w 25"/>
                <a:gd name="T1" fmla="*/ 0 h 37"/>
                <a:gd name="T2" fmla="*/ 13 w 25"/>
                <a:gd name="T3" fmla="*/ 0 h 37"/>
                <a:gd name="T4" fmla="*/ 8 w 25"/>
                <a:gd name="T5" fmla="*/ 1 h 37"/>
                <a:gd name="T6" fmla="*/ 4 w 25"/>
                <a:gd name="T7" fmla="*/ 4 h 37"/>
                <a:gd name="T8" fmla="*/ 1 w 25"/>
                <a:gd name="T9" fmla="*/ 7 h 37"/>
                <a:gd name="T10" fmla="*/ 0 w 25"/>
                <a:gd name="T11" fmla="*/ 12 h 37"/>
                <a:gd name="T12" fmla="*/ 0 w 25"/>
                <a:gd name="T13" fmla="*/ 25 h 37"/>
                <a:gd name="T14" fmla="*/ 0 w 25"/>
                <a:gd name="T15" fmla="*/ 25 h 37"/>
                <a:gd name="T16" fmla="*/ 1 w 25"/>
                <a:gd name="T17" fmla="*/ 29 h 37"/>
                <a:gd name="T18" fmla="*/ 4 w 25"/>
                <a:gd name="T19" fmla="*/ 33 h 37"/>
                <a:gd name="T20" fmla="*/ 4 w 25"/>
                <a:gd name="T21" fmla="*/ 33 h 37"/>
                <a:gd name="T22" fmla="*/ 8 w 25"/>
                <a:gd name="T23" fmla="*/ 36 h 37"/>
                <a:gd name="T24" fmla="*/ 13 w 25"/>
                <a:gd name="T25" fmla="*/ 37 h 37"/>
                <a:gd name="T26" fmla="*/ 13 w 25"/>
                <a:gd name="T27" fmla="*/ 37 h 37"/>
                <a:gd name="T28" fmla="*/ 17 w 25"/>
                <a:gd name="T29" fmla="*/ 36 h 37"/>
                <a:gd name="T30" fmla="*/ 21 w 25"/>
                <a:gd name="T31" fmla="*/ 33 h 37"/>
                <a:gd name="T32" fmla="*/ 24 w 25"/>
                <a:gd name="T33" fmla="*/ 29 h 37"/>
                <a:gd name="T34" fmla="*/ 25 w 25"/>
                <a:gd name="T35" fmla="*/ 25 h 37"/>
                <a:gd name="T36" fmla="*/ 25 w 25"/>
                <a:gd name="T37" fmla="*/ 12 h 37"/>
                <a:gd name="T38" fmla="*/ 25 w 25"/>
                <a:gd name="T39" fmla="*/ 12 h 37"/>
                <a:gd name="T40" fmla="*/ 24 w 25"/>
                <a:gd name="T41" fmla="*/ 7 h 37"/>
                <a:gd name="T42" fmla="*/ 21 w 25"/>
                <a:gd name="T43" fmla="*/ 4 h 37"/>
                <a:gd name="T44" fmla="*/ 21 w 25"/>
                <a:gd name="T45" fmla="*/ 4 h 37"/>
                <a:gd name="T46" fmla="*/ 17 w 25"/>
                <a:gd name="T47" fmla="*/ 1 h 37"/>
                <a:gd name="T48" fmla="*/ 13 w 25"/>
                <a:gd name="T49" fmla="*/ 0 h 37"/>
                <a:gd name="T50" fmla="*/ 13 w 25"/>
                <a:gd name="T51" fmla="*/ 0 h 37"/>
                <a:gd name="T52" fmla="*/ 16 w 25"/>
                <a:gd name="T53" fmla="*/ 22 h 37"/>
                <a:gd name="T54" fmla="*/ 16 w 25"/>
                <a:gd name="T55" fmla="*/ 22 h 37"/>
                <a:gd name="T56" fmla="*/ 15 w 25"/>
                <a:gd name="T57" fmla="*/ 26 h 37"/>
                <a:gd name="T58" fmla="*/ 14 w 25"/>
                <a:gd name="T59" fmla="*/ 27 h 37"/>
                <a:gd name="T60" fmla="*/ 13 w 25"/>
                <a:gd name="T61" fmla="*/ 28 h 37"/>
                <a:gd name="T62" fmla="*/ 13 w 25"/>
                <a:gd name="T63" fmla="*/ 28 h 37"/>
                <a:gd name="T64" fmla="*/ 10 w 25"/>
                <a:gd name="T65" fmla="*/ 27 h 37"/>
                <a:gd name="T66" fmla="*/ 9 w 25"/>
                <a:gd name="T67" fmla="*/ 26 h 37"/>
                <a:gd name="T68" fmla="*/ 9 w 25"/>
                <a:gd name="T69" fmla="*/ 26 h 37"/>
                <a:gd name="T70" fmla="*/ 9 w 25"/>
                <a:gd name="T71" fmla="*/ 25 h 37"/>
                <a:gd name="T72" fmla="*/ 8 w 25"/>
                <a:gd name="T73" fmla="*/ 22 h 37"/>
                <a:gd name="T74" fmla="*/ 8 w 25"/>
                <a:gd name="T75" fmla="*/ 16 h 37"/>
                <a:gd name="T76" fmla="*/ 8 w 25"/>
                <a:gd name="T77" fmla="*/ 16 h 37"/>
                <a:gd name="T78" fmla="*/ 9 w 25"/>
                <a:gd name="T79" fmla="*/ 11 h 37"/>
                <a:gd name="T80" fmla="*/ 10 w 25"/>
                <a:gd name="T81" fmla="*/ 10 h 37"/>
                <a:gd name="T82" fmla="*/ 13 w 25"/>
                <a:gd name="T83" fmla="*/ 10 h 37"/>
                <a:gd name="T84" fmla="*/ 13 w 25"/>
                <a:gd name="T85" fmla="*/ 10 h 37"/>
                <a:gd name="T86" fmla="*/ 14 w 25"/>
                <a:gd name="T87" fmla="*/ 10 h 37"/>
                <a:gd name="T88" fmla="*/ 15 w 25"/>
                <a:gd name="T89" fmla="*/ 11 h 37"/>
                <a:gd name="T90" fmla="*/ 15 w 25"/>
                <a:gd name="T91" fmla="*/ 11 h 37"/>
                <a:gd name="T92" fmla="*/ 16 w 25"/>
                <a:gd name="T93" fmla="*/ 13 h 37"/>
                <a:gd name="T94" fmla="*/ 16 w 25"/>
                <a:gd name="T95" fmla="*/ 16 h 37"/>
                <a:gd name="T96" fmla="*/ 16 w 25"/>
                <a:gd name="T97"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7">
                  <a:moveTo>
                    <a:pt x="13" y="0"/>
                  </a:moveTo>
                  <a:lnTo>
                    <a:pt x="13" y="0"/>
                  </a:lnTo>
                  <a:lnTo>
                    <a:pt x="8" y="1"/>
                  </a:lnTo>
                  <a:lnTo>
                    <a:pt x="4" y="4"/>
                  </a:lnTo>
                  <a:lnTo>
                    <a:pt x="1" y="7"/>
                  </a:lnTo>
                  <a:lnTo>
                    <a:pt x="0" y="12"/>
                  </a:lnTo>
                  <a:lnTo>
                    <a:pt x="0" y="25"/>
                  </a:lnTo>
                  <a:lnTo>
                    <a:pt x="0" y="25"/>
                  </a:lnTo>
                  <a:lnTo>
                    <a:pt x="1" y="29"/>
                  </a:lnTo>
                  <a:lnTo>
                    <a:pt x="4" y="33"/>
                  </a:lnTo>
                  <a:lnTo>
                    <a:pt x="4" y="33"/>
                  </a:lnTo>
                  <a:lnTo>
                    <a:pt x="8" y="36"/>
                  </a:lnTo>
                  <a:lnTo>
                    <a:pt x="13" y="37"/>
                  </a:lnTo>
                  <a:lnTo>
                    <a:pt x="13" y="37"/>
                  </a:lnTo>
                  <a:lnTo>
                    <a:pt x="17" y="36"/>
                  </a:lnTo>
                  <a:lnTo>
                    <a:pt x="21" y="33"/>
                  </a:lnTo>
                  <a:lnTo>
                    <a:pt x="24" y="29"/>
                  </a:lnTo>
                  <a:lnTo>
                    <a:pt x="25" y="25"/>
                  </a:lnTo>
                  <a:lnTo>
                    <a:pt x="25" y="12"/>
                  </a:lnTo>
                  <a:lnTo>
                    <a:pt x="25" y="12"/>
                  </a:lnTo>
                  <a:lnTo>
                    <a:pt x="24" y="7"/>
                  </a:lnTo>
                  <a:lnTo>
                    <a:pt x="21" y="4"/>
                  </a:lnTo>
                  <a:lnTo>
                    <a:pt x="21" y="4"/>
                  </a:lnTo>
                  <a:lnTo>
                    <a:pt x="17" y="1"/>
                  </a:lnTo>
                  <a:lnTo>
                    <a:pt x="13" y="0"/>
                  </a:lnTo>
                  <a:lnTo>
                    <a:pt x="13" y="0"/>
                  </a:lnTo>
                  <a:close/>
                  <a:moveTo>
                    <a:pt x="16" y="22"/>
                  </a:moveTo>
                  <a:lnTo>
                    <a:pt x="16" y="22"/>
                  </a:lnTo>
                  <a:lnTo>
                    <a:pt x="15" y="26"/>
                  </a:lnTo>
                  <a:lnTo>
                    <a:pt x="14" y="27"/>
                  </a:lnTo>
                  <a:lnTo>
                    <a:pt x="13" y="28"/>
                  </a:lnTo>
                  <a:lnTo>
                    <a:pt x="13" y="28"/>
                  </a:lnTo>
                  <a:lnTo>
                    <a:pt x="10" y="27"/>
                  </a:lnTo>
                  <a:lnTo>
                    <a:pt x="9" y="26"/>
                  </a:lnTo>
                  <a:lnTo>
                    <a:pt x="9" y="26"/>
                  </a:lnTo>
                  <a:lnTo>
                    <a:pt x="9" y="25"/>
                  </a:lnTo>
                  <a:lnTo>
                    <a:pt x="8" y="22"/>
                  </a:lnTo>
                  <a:lnTo>
                    <a:pt x="8" y="16"/>
                  </a:lnTo>
                  <a:lnTo>
                    <a:pt x="8" y="16"/>
                  </a:lnTo>
                  <a:lnTo>
                    <a:pt x="9" y="11"/>
                  </a:lnTo>
                  <a:lnTo>
                    <a:pt x="10" y="10"/>
                  </a:lnTo>
                  <a:lnTo>
                    <a:pt x="13" y="10"/>
                  </a:lnTo>
                  <a:lnTo>
                    <a:pt x="13" y="10"/>
                  </a:lnTo>
                  <a:lnTo>
                    <a:pt x="14" y="10"/>
                  </a:lnTo>
                  <a:lnTo>
                    <a:pt x="15" y="11"/>
                  </a:lnTo>
                  <a:lnTo>
                    <a:pt x="15" y="11"/>
                  </a:lnTo>
                  <a:lnTo>
                    <a:pt x="16" y="13"/>
                  </a:lnTo>
                  <a:lnTo>
                    <a:pt x="16" y="16"/>
                  </a:lnTo>
                  <a:lnTo>
                    <a:pt x="16"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7" name="Freeform 371"/>
            <p:cNvSpPr>
              <a:spLocks noEditPoints="1"/>
            </p:cNvSpPr>
            <p:nvPr/>
          </p:nvSpPr>
          <p:spPr bwMode="auto">
            <a:xfrm>
              <a:off x="6510338" y="2751138"/>
              <a:ext cx="41275" cy="58738"/>
            </a:xfrm>
            <a:custGeom>
              <a:avLst/>
              <a:gdLst>
                <a:gd name="T0" fmla="*/ 14 w 26"/>
                <a:gd name="T1" fmla="*/ 0 h 37"/>
                <a:gd name="T2" fmla="*/ 14 w 26"/>
                <a:gd name="T3" fmla="*/ 0 h 37"/>
                <a:gd name="T4" fmla="*/ 9 w 26"/>
                <a:gd name="T5" fmla="*/ 0 h 37"/>
                <a:gd name="T6" fmla="*/ 4 w 26"/>
                <a:gd name="T7" fmla="*/ 4 h 37"/>
                <a:gd name="T8" fmla="*/ 1 w 26"/>
                <a:gd name="T9" fmla="*/ 8 h 37"/>
                <a:gd name="T10" fmla="*/ 0 w 26"/>
                <a:gd name="T11" fmla="*/ 13 h 37"/>
                <a:gd name="T12" fmla="*/ 0 w 26"/>
                <a:gd name="T13" fmla="*/ 25 h 37"/>
                <a:gd name="T14" fmla="*/ 0 w 26"/>
                <a:gd name="T15" fmla="*/ 25 h 37"/>
                <a:gd name="T16" fmla="*/ 1 w 26"/>
                <a:gd name="T17" fmla="*/ 30 h 37"/>
                <a:gd name="T18" fmla="*/ 4 w 26"/>
                <a:gd name="T19" fmla="*/ 33 h 37"/>
                <a:gd name="T20" fmla="*/ 4 w 26"/>
                <a:gd name="T21" fmla="*/ 33 h 37"/>
                <a:gd name="T22" fmla="*/ 9 w 26"/>
                <a:gd name="T23" fmla="*/ 36 h 37"/>
                <a:gd name="T24" fmla="*/ 14 w 26"/>
                <a:gd name="T25" fmla="*/ 37 h 37"/>
                <a:gd name="T26" fmla="*/ 14 w 26"/>
                <a:gd name="T27" fmla="*/ 37 h 37"/>
                <a:gd name="T28" fmla="*/ 18 w 26"/>
                <a:gd name="T29" fmla="*/ 36 h 37"/>
                <a:gd name="T30" fmla="*/ 22 w 26"/>
                <a:gd name="T31" fmla="*/ 33 h 37"/>
                <a:gd name="T32" fmla="*/ 25 w 26"/>
                <a:gd name="T33" fmla="*/ 30 h 37"/>
                <a:gd name="T34" fmla="*/ 26 w 26"/>
                <a:gd name="T35" fmla="*/ 25 h 37"/>
                <a:gd name="T36" fmla="*/ 26 w 26"/>
                <a:gd name="T37" fmla="*/ 13 h 37"/>
                <a:gd name="T38" fmla="*/ 26 w 26"/>
                <a:gd name="T39" fmla="*/ 13 h 37"/>
                <a:gd name="T40" fmla="*/ 25 w 26"/>
                <a:gd name="T41" fmla="*/ 8 h 37"/>
                <a:gd name="T42" fmla="*/ 22 w 26"/>
                <a:gd name="T43" fmla="*/ 4 h 37"/>
                <a:gd name="T44" fmla="*/ 22 w 26"/>
                <a:gd name="T45" fmla="*/ 4 h 37"/>
                <a:gd name="T46" fmla="*/ 18 w 26"/>
                <a:gd name="T47" fmla="*/ 0 h 37"/>
                <a:gd name="T48" fmla="*/ 14 w 26"/>
                <a:gd name="T49" fmla="*/ 0 h 37"/>
                <a:gd name="T50" fmla="*/ 14 w 26"/>
                <a:gd name="T51" fmla="*/ 0 h 37"/>
                <a:gd name="T52" fmla="*/ 17 w 26"/>
                <a:gd name="T53" fmla="*/ 21 h 37"/>
                <a:gd name="T54" fmla="*/ 17 w 26"/>
                <a:gd name="T55" fmla="*/ 21 h 37"/>
                <a:gd name="T56" fmla="*/ 16 w 26"/>
                <a:gd name="T57" fmla="*/ 26 h 37"/>
                <a:gd name="T58" fmla="*/ 15 w 26"/>
                <a:gd name="T59" fmla="*/ 27 h 37"/>
                <a:gd name="T60" fmla="*/ 14 w 26"/>
                <a:gd name="T61" fmla="*/ 27 h 37"/>
                <a:gd name="T62" fmla="*/ 14 w 26"/>
                <a:gd name="T63" fmla="*/ 27 h 37"/>
                <a:gd name="T64" fmla="*/ 11 w 26"/>
                <a:gd name="T65" fmla="*/ 27 h 37"/>
                <a:gd name="T66" fmla="*/ 10 w 26"/>
                <a:gd name="T67" fmla="*/ 26 h 37"/>
                <a:gd name="T68" fmla="*/ 10 w 26"/>
                <a:gd name="T69" fmla="*/ 26 h 37"/>
                <a:gd name="T70" fmla="*/ 9 w 26"/>
                <a:gd name="T71" fmla="*/ 21 h 37"/>
                <a:gd name="T72" fmla="*/ 9 w 26"/>
                <a:gd name="T73" fmla="*/ 15 h 37"/>
                <a:gd name="T74" fmla="*/ 9 w 26"/>
                <a:gd name="T75" fmla="*/ 15 h 37"/>
                <a:gd name="T76" fmla="*/ 10 w 26"/>
                <a:gd name="T77" fmla="*/ 11 h 37"/>
                <a:gd name="T78" fmla="*/ 11 w 26"/>
                <a:gd name="T79" fmla="*/ 10 h 37"/>
                <a:gd name="T80" fmla="*/ 14 w 26"/>
                <a:gd name="T81" fmla="*/ 9 h 37"/>
                <a:gd name="T82" fmla="*/ 14 w 26"/>
                <a:gd name="T83" fmla="*/ 9 h 37"/>
                <a:gd name="T84" fmla="*/ 15 w 26"/>
                <a:gd name="T85" fmla="*/ 9 h 37"/>
                <a:gd name="T86" fmla="*/ 16 w 26"/>
                <a:gd name="T87" fmla="*/ 11 h 37"/>
                <a:gd name="T88" fmla="*/ 16 w 26"/>
                <a:gd name="T89" fmla="*/ 11 h 37"/>
                <a:gd name="T90" fmla="*/ 17 w 26"/>
                <a:gd name="T91" fmla="*/ 15 h 37"/>
                <a:gd name="T92" fmla="*/ 17 w 26"/>
                <a:gd name="T93"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37">
                  <a:moveTo>
                    <a:pt x="14" y="0"/>
                  </a:moveTo>
                  <a:lnTo>
                    <a:pt x="14" y="0"/>
                  </a:lnTo>
                  <a:lnTo>
                    <a:pt x="9" y="0"/>
                  </a:lnTo>
                  <a:lnTo>
                    <a:pt x="4" y="4"/>
                  </a:lnTo>
                  <a:lnTo>
                    <a:pt x="1" y="8"/>
                  </a:lnTo>
                  <a:lnTo>
                    <a:pt x="0" y="13"/>
                  </a:lnTo>
                  <a:lnTo>
                    <a:pt x="0" y="25"/>
                  </a:lnTo>
                  <a:lnTo>
                    <a:pt x="0" y="25"/>
                  </a:lnTo>
                  <a:lnTo>
                    <a:pt x="1" y="30"/>
                  </a:lnTo>
                  <a:lnTo>
                    <a:pt x="4" y="33"/>
                  </a:lnTo>
                  <a:lnTo>
                    <a:pt x="4" y="33"/>
                  </a:lnTo>
                  <a:lnTo>
                    <a:pt x="9" y="36"/>
                  </a:lnTo>
                  <a:lnTo>
                    <a:pt x="14" y="37"/>
                  </a:lnTo>
                  <a:lnTo>
                    <a:pt x="14" y="37"/>
                  </a:lnTo>
                  <a:lnTo>
                    <a:pt x="18" y="36"/>
                  </a:lnTo>
                  <a:lnTo>
                    <a:pt x="22" y="33"/>
                  </a:lnTo>
                  <a:lnTo>
                    <a:pt x="25" y="30"/>
                  </a:lnTo>
                  <a:lnTo>
                    <a:pt x="26" y="25"/>
                  </a:lnTo>
                  <a:lnTo>
                    <a:pt x="26" y="13"/>
                  </a:lnTo>
                  <a:lnTo>
                    <a:pt x="26" y="13"/>
                  </a:lnTo>
                  <a:lnTo>
                    <a:pt x="25" y="8"/>
                  </a:lnTo>
                  <a:lnTo>
                    <a:pt x="22" y="4"/>
                  </a:lnTo>
                  <a:lnTo>
                    <a:pt x="22" y="4"/>
                  </a:lnTo>
                  <a:lnTo>
                    <a:pt x="18" y="0"/>
                  </a:lnTo>
                  <a:lnTo>
                    <a:pt x="14" y="0"/>
                  </a:lnTo>
                  <a:lnTo>
                    <a:pt x="14" y="0"/>
                  </a:lnTo>
                  <a:close/>
                  <a:moveTo>
                    <a:pt x="17" y="21"/>
                  </a:moveTo>
                  <a:lnTo>
                    <a:pt x="17" y="21"/>
                  </a:lnTo>
                  <a:lnTo>
                    <a:pt x="16" y="26"/>
                  </a:lnTo>
                  <a:lnTo>
                    <a:pt x="15" y="27"/>
                  </a:lnTo>
                  <a:lnTo>
                    <a:pt x="14" y="27"/>
                  </a:lnTo>
                  <a:lnTo>
                    <a:pt x="14" y="27"/>
                  </a:lnTo>
                  <a:lnTo>
                    <a:pt x="11" y="27"/>
                  </a:lnTo>
                  <a:lnTo>
                    <a:pt x="10" y="26"/>
                  </a:lnTo>
                  <a:lnTo>
                    <a:pt x="10" y="26"/>
                  </a:lnTo>
                  <a:lnTo>
                    <a:pt x="9" y="21"/>
                  </a:lnTo>
                  <a:lnTo>
                    <a:pt x="9" y="15"/>
                  </a:lnTo>
                  <a:lnTo>
                    <a:pt x="9" y="15"/>
                  </a:lnTo>
                  <a:lnTo>
                    <a:pt x="10" y="11"/>
                  </a:lnTo>
                  <a:lnTo>
                    <a:pt x="11" y="10"/>
                  </a:lnTo>
                  <a:lnTo>
                    <a:pt x="14" y="9"/>
                  </a:lnTo>
                  <a:lnTo>
                    <a:pt x="14" y="9"/>
                  </a:lnTo>
                  <a:lnTo>
                    <a:pt x="15" y="9"/>
                  </a:lnTo>
                  <a:lnTo>
                    <a:pt x="16" y="11"/>
                  </a:lnTo>
                  <a:lnTo>
                    <a:pt x="16" y="11"/>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8" name="Freeform 372"/>
            <p:cNvSpPr>
              <a:spLocks/>
            </p:cNvSpPr>
            <p:nvPr/>
          </p:nvSpPr>
          <p:spPr bwMode="auto">
            <a:xfrm>
              <a:off x="6475413" y="2605088"/>
              <a:ext cx="15875" cy="55563"/>
            </a:xfrm>
            <a:custGeom>
              <a:avLst/>
              <a:gdLst>
                <a:gd name="T0" fmla="*/ 5 w 10"/>
                <a:gd name="T1" fmla="*/ 35 h 35"/>
                <a:gd name="T2" fmla="*/ 5 w 10"/>
                <a:gd name="T3" fmla="*/ 35 h 35"/>
                <a:gd name="T4" fmla="*/ 7 w 10"/>
                <a:gd name="T5" fmla="*/ 35 h 35"/>
                <a:gd name="T6" fmla="*/ 9 w 10"/>
                <a:gd name="T7" fmla="*/ 33 h 35"/>
                <a:gd name="T8" fmla="*/ 10 w 10"/>
                <a:gd name="T9" fmla="*/ 32 h 35"/>
                <a:gd name="T10" fmla="*/ 10 w 10"/>
                <a:gd name="T11" fmla="*/ 30 h 35"/>
                <a:gd name="T12" fmla="*/ 10 w 10"/>
                <a:gd name="T13" fmla="*/ 5 h 35"/>
                <a:gd name="T14" fmla="*/ 10 w 10"/>
                <a:gd name="T15" fmla="*/ 5 h 35"/>
                <a:gd name="T16" fmla="*/ 10 w 10"/>
                <a:gd name="T17" fmla="*/ 3 h 35"/>
                <a:gd name="T18" fmla="*/ 9 w 10"/>
                <a:gd name="T19" fmla="*/ 1 h 35"/>
                <a:gd name="T20" fmla="*/ 9 w 10"/>
                <a:gd name="T21" fmla="*/ 1 h 35"/>
                <a:gd name="T22" fmla="*/ 7 w 10"/>
                <a:gd name="T23" fmla="*/ 0 h 35"/>
                <a:gd name="T24" fmla="*/ 5 w 10"/>
                <a:gd name="T25" fmla="*/ 0 h 35"/>
                <a:gd name="T26" fmla="*/ 5 w 10"/>
                <a:gd name="T27" fmla="*/ 0 h 35"/>
                <a:gd name="T28" fmla="*/ 2 w 10"/>
                <a:gd name="T29" fmla="*/ 0 h 35"/>
                <a:gd name="T30" fmla="*/ 1 w 10"/>
                <a:gd name="T31" fmla="*/ 1 h 35"/>
                <a:gd name="T32" fmla="*/ 0 w 10"/>
                <a:gd name="T33" fmla="*/ 3 h 35"/>
                <a:gd name="T34" fmla="*/ 0 w 10"/>
                <a:gd name="T35" fmla="*/ 5 h 35"/>
                <a:gd name="T36" fmla="*/ 0 w 10"/>
                <a:gd name="T37" fmla="*/ 30 h 35"/>
                <a:gd name="T38" fmla="*/ 0 w 10"/>
                <a:gd name="T39" fmla="*/ 30 h 35"/>
                <a:gd name="T40" fmla="*/ 0 w 10"/>
                <a:gd name="T41" fmla="*/ 32 h 35"/>
                <a:gd name="T42" fmla="*/ 1 w 10"/>
                <a:gd name="T43" fmla="*/ 33 h 35"/>
                <a:gd name="T44" fmla="*/ 1 w 10"/>
                <a:gd name="T45" fmla="*/ 33 h 35"/>
                <a:gd name="T46" fmla="*/ 2 w 10"/>
                <a:gd name="T47" fmla="*/ 35 h 35"/>
                <a:gd name="T48" fmla="*/ 5 w 10"/>
                <a:gd name="T49" fmla="*/ 35 h 35"/>
                <a:gd name="T50" fmla="*/ 5 w 10"/>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35">
                  <a:moveTo>
                    <a:pt x="5" y="35"/>
                  </a:moveTo>
                  <a:lnTo>
                    <a:pt x="5" y="35"/>
                  </a:lnTo>
                  <a:lnTo>
                    <a:pt x="7" y="35"/>
                  </a:lnTo>
                  <a:lnTo>
                    <a:pt x="9" y="33"/>
                  </a:lnTo>
                  <a:lnTo>
                    <a:pt x="10" y="32"/>
                  </a:lnTo>
                  <a:lnTo>
                    <a:pt x="10" y="30"/>
                  </a:lnTo>
                  <a:lnTo>
                    <a:pt x="10" y="5"/>
                  </a:lnTo>
                  <a:lnTo>
                    <a:pt x="10" y="5"/>
                  </a:lnTo>
                  <a:lnTo>
                    <a:pt x="10" y="3"/>
                  </a:lnTo>
                  <a:lnTo>
                    <a:pt x="9" y="1"/>
                  </a:lnTo>
                  <a:lnTo>
                    <a:pt x="9" y="1"/>
                  </a:lnTo>
                  <a:lnTo>
                    <a:pt x="7" y="0"/>
                  </a:lnTo>
                  <a:lnTo>
                    <a:pt x="5" y="0"/>
                  </a:lnTo>
                  <a:lnTo>
                    <a:pt x="5" y="0"/>
                  </a:lnTo>
                  <a:lnTo>
                    <a:pt x="2" y="0"/>
                  </a:lnTo>
                  <a:lnTo>
                    <a:pt x="1" y="1"/>
                  </a:lnTo>
                  <a:lnTo>
                    <a:pt x="0" y="3"/>
                  </a:lnTo>
                  <a:lnTo>
                    <a:pt x="0" y="5"/>
                  </a:lnTo>
                  <a:lnTo>
                    <a:pt x="0" y="30"/>
                  </a:lnTo>
                  <a:lnTo>
                    <a:pt x="0" y="30"/>
                  </a:lnTo>
                  <a:lnTo>
                    <a:pt x="0" y="32"/>
                  </a:lnTo>
                  <a:lnTo>
                    <a:pt x="1" y="33"/>
                  </a:lnTo>
                  <a:lnTo>
                    <a:pt x="1" y="33"/>
                  </a:lnTo>
                  <a:lnTo>
                    <a:pt x="2" y="35"/>
                  </a:lnTo>
                  <a:lnTo>
                    <a:pt x="5" y="35"/>
                  </a:lnTo>
                  <a:lnTo>
                    <a:pt x="5"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89" name="Freeform 373"/>
            <p:cNvSpPr>
              <a:spLocks/>
            </p:cNvSpPr>
            <p:nvPr/>
          </p:nvSpPr>
          <p:spPr bwMode="auto">
            <a:xfrm>
              <a:off x="6473825" y="2752726"/>
              <a:ext cx="17463" cy="55563"/>
            </a:xfrm>
            <a:custGeom>
              <a:avLst/>
              <a:gdLst>
                <a:gd name="T0" fmla="*/ 11 w 11"/>
                <a:gd name="T1" fmla="*/ 29 h 35"/>
                <a:gd name="T2" fmla="*/ 11 w 11"/>
                <a:gd name="T3" fmla="*/ 5 h 35"/>
                <a:gd name="T4" fmla="*/ 11 w 11"/>
                <a:gd name="T5" fmla="*/ 5 h 35"/>
                <a:gd name="T6" fmla="*/ 11 w 11"/>
                <a:gd name="T7" fmla="*/ 3 h 35"/>
                <a:gd name="T8" fmla="*/ 10 w 11"/>
                <a:gd name="T9" fmla="*/ 2 h 35"/>
                <a:gd name="T10" fmla="*/ 10 w 11"/>
                <a:gd name="T11" fmla="*/ 2 h 35"/>
                <a:gd name="T12" fmla="*/ 8 w 11"/>
                <a:gd name="T13" fmla="*/ 0 h 35"/>
                <a:gd name="T14" fmla="*/ 6 w 11"/>
                <a:gd name="T15" fmla="*/ 0 h 35"/>
                <a:gd name="T16" fmla="*/ 6 w 11"/>
                <a:gd name="T17" fmla="*/ 0 h 35"/>
                <a:gd name="T18" fmla="*/ 3 w 11"/>
                <a:gd name="T19" fmla="*/ 0 h 35"/>
                <a:gd name="T20" fmla="*/ 2 w 11"/>
                <a:gd name="T21" fmla="*/ 2 h 35"/>
                <a:gd name="T22" fmla="*/ 1 w 11"/>
                <a:gd name="T23" fmla="*/ 3 h 35"/>
                <a:gd name="T24" fmla="*/ 0 w 11"/>
                <a:gd name="T25" fmla="*/ 5 h 35"/>
                <a:gd name="T26" fmla="*/ 0 w 11"/>
                <a:gd name="T27" fmla="*/ 29 h 35"/>
                <a:gd name="T28" fmla="*/ 0 w 11"/>
                <a:gd name="T29" fmla="*/ 29 h 35"/>
                <a:gd name="T30" fmla="*/ 1 w 11"/>
                <a:gd name="T31" fmla="*/ 31 h 35"/>
                <a:gd name="T32" fmla="*/ 2 w 11"/>
                <a:gd name="T33" fmla="*/ 32 h 35"/>
                <a:gd name="T34" fmla="*/ 2 w 11"/>
                <a:gd name="T35" fmla="*/ 32 h 35"/>
                <a:gd name="T36" fmla="*/ 3 w 11"/>
                <a:gd name="T37" fmla="*/ 34 h 35"/>
                <a:gd name="T38" fmla="*/ 6 w 11"/>
                <a:gd name="T39" fmla="*/ 35 h 35"/>
                <a:gd name="T40" fmla="*/ 6 w 11"/>
                <a:gd name="T41" fmla="*/ 35 h 35"/>
                <a:gd name="T42" fmla="*/ 8 w 11"/>
                <a:gd name="T43" fmla="*/ 34 h 35"/>
                <a:gd name="T44" fmla="*/ 10 w 11"/>
                <a:gd name="T45" fmla="*/ 32 h 35"/>
                <a:gd name="T46" fmla="*/ 11 w 11"/>
                <a:gd name="T47" fmla="*/ 31 h 35"/>
                <a:gd name="T48" fmla="*/ 11 w 11"/>
                <a:gd name="T49" fmla="*/ 29 h 35"/>
                <a:gd name="T50" fmla="*/ 11 w 11"/>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5">
                  <a:moveTo>
                    <a:pt x="11" y="29"/>
                  </a:moveTo>
                  <a:lnTo>
                    <a:pt x="11" y="5"/>
                  </a:lnTo>
                  <a:lnTo>
                    <a:pt x="11" y="5"/>
                  </a:lnTo>
                  <a:lnTo>
                    <a:pt x="11" y="3"/>
                  </a:lnTo>
                  <a:lnTo>
                    <a:pt x="10" y="2"/>
                  </a:lnTo>
                  <a:lnTo>
                    <a:pt x="10" y="2"/>
                  </a:lnTo>
                  <a:lnTo>
                    <a:pt x="8" y="0"/>
                  </a:lnTo>
                  <a:lnTo>
                    <a:pt x="6" y="0"/>
                  </a:lnTo>
                  <a:lnTo>
                    <a:pt x="6" y="0"/>
                  </a:lnTo>
                  <a:lnTo>
                    <a:pt x="3" y="0"/>
                  </a:lnTo>
                  <a:lnTo>
                    <a:pt x="2" y="2"/>
                  </a:lnTo>
                  <a:lnTo>
                    <a:pt x="1" y="3"/>
                  </a:lnTo>
                  <a:lnTo>
                    <a:pt x="0" y="5"/>
                  </a:lnTo>
                  <a:lnTo>
                    <a:pt x="0" y="29"/>
                  </a:lnTo>
                  <a:lnTo>
                    <a:pt x="0" y="29"/>
                  </a:lnTo>
                  <a:lnTo>
                    <a:pt x="1" y="31"/>
                  </a:lnTo>
                  <a:lnTo>
                    <a:pt x="2" y="32"/>
                  </a:lnTo>
                  <a:lnTo>
                    <a:pt x="2" y="32"/>
                  </a:lnTo>
                  <a:lnTo>
                    <a:pt x="3" y="34"/>
                  </a:lnTo>
                  <a:lnTo>
                    <a:pt x="6" y="35"/>
                  </a:lnTo>
                  <a:lnTo>
                    <a:pt x="6" y="35"/>
                  </a:lnTo>
                  <a:lnTo>
                    <a:pt x="8" y="34"/>
                  </a:lnTo>
                  <a:lnTo>
                    <a:pt x="10" y="32"/>
                  </a:lnTo>
                  <a:lnTo>
                    <a:pt x="11" y="31"/>
                  </a:lnTo>
                  <a:lnTo>
                    <a:pt x="11" y="29"/>
                  </a:lnTo>
                  <a:lnTo>
                    <a:pt x="11" y="2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0" name="Freeform 374"/>
            <p:cNvSpPr>
              <a:spLocks noEditPoints="1"/>
            </p:cNvSpPr>
            <p:nvPr/>
          </p:nvSpPr>
          <p:spPr bwMode="auto">
            <a:xfrm>
              <a:off x="6461125" y="2679701"/>
              <a:ext cx="39688" cy="58738"/>
            </a:xfrm>
            <a:custGeom>
              <a:avLst/>
              <a:gdLst>
                <a:gd name="T0" fmla="*/ 13 w 25"/>
                <a:gd name="T1" fmla="*/ 0 h 37"/>
                <a:gd name="T2" fmla="*/ 13 w 25"/>
                <a:gd name="T3" fmla="*/ 0 h 37"/>
                <a:gd name="T4" fmla="*/ 8 w 25"/>
                <a:gd name="T5" fmla="*/ 1 h 37"/>
                <a:gd name="T6" fmla="*/ 4 w 25"/>
                <a:gd name="T7" fmla="*/ 4 h 37"/>
                <a:gd name="T8" fmla="*/ 4 w 25"/>
                <a:gd name="T9" fmla="*/ 4 h 37"/>
                <a:gd name="T10" fmla="*/ 0 w 25"/>
                <a:gd name="T11" fmla="*/ 7 h 37"/>
                <a:gd name="T12" fmla="*/ 0 w 25"/>
                <a:gd name="T13" fmla="*/ 12 h 37"/>
                <a:gd name="T14" fmla="*/ 0 w 25"/>
                <a:gd name="T15" fmla="*/ 24 h 37"/>
                <a:gd name="T16" fmla="*/ 0 w 25"/>
                <a:gd name="T17" fmla="*/ 24 h 37"/>
                <a:gd name="T18" fmla="*/ 0 w 25"/>
                <a:gd name="T19" fmla="*/ 29 h 37"/>
                <a:gd name="T20" fmla="*/ 4 w 25"/>
                <a:gd name="T21" fmla="*/ 33 h 37"/>
                <a:gd name="T22" fmla="*/ 8 w 25"/>
                <a:gd name="T23" fmla="*/ 35 h 37"/>
                <a:gd name="T24" fmla="*/ 13 w 25"/>
                <a:gd name="T25" fmla="*/ 37 h 37"/>
                <a:gd name="T26" fmla="*/ 13 w 25"/>
                <a:gd name="T27" fmla="*/ 37 h 37"/>
                <a:gd name="T28" fmla="*/ 18 w 25"/>
                <a:gd name="T29" fmla="*/ 35 h 37"/>
                <a:gd name="T30" fmla="*/ 21 w 25"/>
                <a:gd name="T31" fmla="*/ 33 h 37"/>
                <a:gd name="T32" fmla="*/ 21 w 25"/>
                <a:gd name="T33" fmla="*/ 33 h 37"/>
                <a:gd name="T34" fmla="*/ 24 w 25"/>
                <a:gd name="T35" fmla="*/ 29 h 37"/>
                <a:gd name="T36" fmla="*/ 25 w 25"/>
                <a:gd name="T37" fmla="*/ 24 h 37"/>
                <a:gd name="T38" fmla="*/ 25 w 25"/>
                <a:gd name="T39" fmla="*/ 12 h 37"/>
                <a:gd name="T40" fmla="*/ 25 w 25"/>
                <a:gd name="T41" fmla="*/ 12 h 37"/>
                <a:gd name="T42" fmla="*/ 24 w 25"/>
                <a:gd name="T43" fmla="*/ 7 h 37"/>
                <a:gd name="T44" fmla="*/ 21 w 25"/>
                <a:gd name="T45" fmla="*/ 4 h 37"/>
                <a:gd name="T46" fmla="*/ 18 w 25"/>
                <a:gd name="T47" fmla="*/ 1 h 37"/>
                <a:gd name="T48" fmla="*/ 13 w 25"/>
                <a:gd name="T49" fmla="*/ 0 h 37"/>
                <a:gd name="T50" fmla="*/ 13 w 25"/>
                <a:gd name="T51" fmla="*/ 0 h 37"/>
                <a:gd name="T52" fmla="*/ 16 w 25"/>
                <a:gd name="T53" fmla="*/ 21 h 37"/>
                <a:gd name="T54" fmla="*/ 16 w 25"/>
                <a:gd name="T55" fmla="*/ 21 h 37"/>
                <a:gd name="T56" fmla="*/ 15 w 25"/>
                <a:gd name="T57" fmla="*/ 26 h 37"/>
                <a:gd name="T58" fmla="*/ 15 w 25"/>
                <a:gd name="T59" fmla="*/ 26 h 37"/>
                <a:gd name="T60" fmla="*/ 14 w 25"/>
                <a:gd name="T61" fmla="*/ 27 h 37"/>
                <a:gd name="T62" fmla="*/ 13 w 25"/>
                <a:gd name="T63" fmla="*/ 27 h 37"/>
                <a:gd name="T64" fmla="*/ 13 w 25"/>
                <a:gd name="T65" fmla="*/ 27 h 37"/>
                <a:gd name="T66" fmla="*/ 10 w 25"/>
                <a:gd name="T67" fmla="*/ 27 h 37"/>
                <a:gd name="T68" fmla="*/ 9 w 25"/>
                <a:gd name="T69" fmla="*/ 26 h 37"/>
                <a:gd name="T70" fmla="*/ 8 w 25"/>
                <a:gd name="T71" fmla="*/ 21 h 37"/>
                <a:gd name="T72" fmla="*/ 8 w 25"/>
                <a:gd name="T73" fmla="*/ 15 h 37"/>
                <a:gd name="T74" fmla="*/ 8 w 25"/>
                <a:gd name="T75" fmla="*/ 15 h 37"/>
                <a:gd name="T76" fmla="*/ 9 w 25"/>
                <a:gd name="T77" fmla="*/ 11 h 37"/>
                <a:gd name="T78" fmla="*/ 9 w 25"/>
                <a:gd name="T79" fmla="*/ 11 h 37"/>
                <a:gd name="T80" fmla="*/ 10 w 25"/>
                <a:gd name="T81" fmla="*/ 10 h 37"/>
                <a:gd name="T82" fmla="*/ 13 w 25"/>
                <a:gd name="T83" fmla="*/ 8 h 37"/>
                <a:gd name="T84" fmla="*/ 13 w 25"/>
                <a:gd name="T85" fmla="*/ 8 h 37"/>
                <a:gd name="T86" fmla="*/ 14 w 25"/>
                <a:gd name="T87" fmla="*/ 10 h 37"/>
                <a:gd name="T88" fmla="*/ 15 w 25"/>
                <a:gd name="T89" fmla="*/ 11 h 37"/>
                <a:gd name="T90" fmla="*/ 16 w 25"/>
                <a:gd name="T91" fmla="*/ 15 h 37"/>
                <a:gd name="T92" fmla="*/ 16 w 25"/>
                <a:gd name="T93"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37">
                  <a:moveTo>
                    <a:pt x="13" y="0"/>
                  </a:moveTo>
                  <a:lnTo>
                    <a:pt x="13" y="0"/>
                  </a:lnTo>
                  <a:lnTo>
                    <a:pt x="8" y="1"/>
                  </a:lnTo>
                  <a:lnTo>
                    <a:pt x="4" y="4"/>
                  </a:lnTo>
                  <a:lnTo>
                    <a:pt x="4" y="4"/>
                  </a:lnTo>
                  <a:lnTo>
                    <a:pt x="0" y="7"/>
                  </a:lnTo>
                  <a:lnTo>
                    <a:pt x="0" y="12"/>
                  </a:lnTo>
                  <a:lnTo>
                    <a:pt x="0" y="24"/>
                  </a:lnTo>
                  <a:lnTo>
                    <a:pt x="0" y="24"/>
                  </a:lnTo>
                  <a:lnTo>
                    <a:pt x="0" y="29"/>
                  </a:lnTo>
                  <a:lnTo>
                    <a:pt x="4" y="33"/>
                  </a:lnTo>
                  <a:lnTo>
                    <a:pt x="8" y="35"/>
                  </a:lnTo>
                  <a:lnTo>
                    <a:pt x="13" y="37"/>
                  </a:lnTo>
                  <a:lnTo>
                    <a:pt x="13" y="37"/>
                  </a:lnTo>
                  <a:lnTo>
                    <a:pt x="18" y="35"/>
                  </a:lnTo>
                  <a:lnTo>
                    <a:pt x="21" y="33"/>
                  </a:lnTo>
                  <a:lnTo>
                    <a:pt x="21" y="33"/>
                  </a:lnTo>
                  <a:lnTo>
                    <a:pt x="24" y="29"/>
                  </a:lnTo>
                  <a:lnTo>
                    <a:pt x="25" y="24"/>
                  </a:lnTo>
                  <a:lnTo>
                    <a:pt x="25" y="12"/>
                  </a:lnTo>
                  <a:lnTo>
                    <a:pt x="25" y="12"/>
                  </a:lnTo>
                  <a:lnTo>
                    <a:pt x="24" y="7"/>
                  </a:lnTo>
                  <a:lnTo>
                    <a:pt x="21" y="4"/>
                  </a:lnTo>
                  <a:lnTo>
                    <a:pt x="18" y="1"/>
                  </a:lnTo>
                  <a:lnTo>
                    <a:pt x="13" y="0"/>
                  </a:lnTo>
                  <a:lnTo>
                    <a:pt x="13" y="0"/>
                  </a:lnTo>
                  <a:close/>
                  <a:moveTo>
                    <a:pt x="16" y="21"/>
                  </a:moveTo>
                  <a:lnTo>
                    <a:pt x="16" y="21"/>
                  </a:lnTo>
                  <a:lnTo>
                    <a:pt x="15" y="26"/>
                  </a:lnTo>
                  <a:lnTo>
                    <a:pt x="15" y="26"/>
                  </a:lnTo>
                  <a:lnTo>
                    <a:pt x="14" y="27"/>
                  </a:lnTo>
                  <a:lnTo>
                    <a:pt x="13" y="27"/>
                  </a:lnTo>
                  <a:lnTo>
                    <a:pt x="13" y="27"/>
                  </a:lnTo>
                  <a:lnTo>
                    <a:pt x="10" y="27"/>
                  </a:lnTo>
                  <a:lnTo>
                    <a:pt x="9" y="26"/>
                  </a:lnTo>
                  <a:lnTo>
                    <a:pt x="8" y="21"/>
                  </a:lnTo>
                  <a:lnTo>
                    <a:pt x="8" y="15"/>
                  </a:lnTo>
                  <a:lnTo>
                    <a:pt x="8" y="15"/>
                  </a:lnTo>
                  <a:lnTo>
                    <a:pt x="9" y="11"/>
                  </a:lnTo>
                  <a:lnTo>
                    <a:pt x="9" y="11"/>
                  </a:lnTo>
                  <a:lnTo>
                    <a:pt x="10" y="10"/>
                  </a:lnTo>
                  <a:lnTo>
                    <a:pt x="13" y="8"/>
                  </a:lnTo>
                  <a:lnTo>
                    <a:pt x="13" y="8"/>
                  </a:lnTo>
                  <a:lnTo>
                    <a:pt x="14" y="10"/>
                  </a:lnTo>
                  <a:lnTo>
                    <a:pt x="15" y="11"/>
                  </a:lnTo>
                  <a:lnTo>
                    <a:pt x="16" y="15"/>
                  </a:lnTo>
                  <a:lnTo>
                    <a:pt x="16"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1" name="Freeform 375"/>
            <p:cNvSpPr>
              <a:spLocks noEditPoints="1"/>
            </p:cNvSpPr>
            <p:nvPr/>
          </p:nvSpPr>
          <p:spPr bwMode="auto">
            <a:xfrm>
              <a:off x="6459538" y="2825751"/>
              <a:ext cx="41275" cy="60325"/>
            </a:xfrm>
            <a:custGeom>
              <a:avLst/>
              <a:gdLst>
                <a:gd name="T0" fmla="*/ 14 w 26"/>
                <a:gd name="T1" fmla="*/ 0 h 38"/>
                <a:gd name="T2" fmla="*/ 14 w 26"/>
                <a:gd name="T3" fmla="*/ 0 h 38"/>
                <a:gd name="T4" fmla="*/ 9 w 26"/>
                <a:gd name="T5" fmla="*/ 1 h 38"/>
                <a:gd name="T6" fmla="*/ 4 w 26"/>
                <a:gd name="T7" fmla="*/ 4 h 38"/>
                <a:gd name="T8" fmla="*/ 4 w 26"/>
                <a:gd name="T9" fmla="*/ 4 h 38"/>
                <a:gd name="T10" fmla="*/ 1 w 26"/>
                <a:gd name="T11" fmla="*/ 8 h 38"/>
                <a:gd name="T12" fmla="*/ 0 w 26"/>
                <a:gd name="T13" fmla="*/ 12 h 38"/>
                <a:gd name="T14" fmla="*/ 0 w 26"/>
                <a:gd name="T15" fmla="*/ 24 h 38"/>
                <a:gd name="T16" fmla="*/ 0 w 26"/>
                <a:gd name="T17" fmla="*/ 24 h 38"/>
                <a:gd name="T18" fmla="*/ 1 w 26"/>
                <a:gd name="T19" fmla="*/ 29 h 38"/>
                <a:gd name="T20" fmla="*/ 4 w 26"/>
                <a:gd name="T21" fmla="*/ 34 h 38"/>
                <a:gd name="T22" fmla="*/ 9 w 26"/>
                <a:gd name="T23" fmla="*/ 37 h 38"/>
                <a:gd name="T24" fmla="*/ 14 w 26"/>
                <a:gd name="T25" fmla="*/ 38 h 38"/>
                <a:gd name="T26" fmla="*/ 14 w 26"/>
                <a:gd name="T27" fmla="*/ 38 h 38"/>
                <a:gd name="T28" fmla="*/ 17 w 26"/>
                <a:gd name="T29" fmla="*/ 37 h 38"/>
                <a:gd name="T30" fmla="*/ 22 w 26"/>
                <a:gd name="T31" fmla="*/ 34 h 38"/>
                <a:gd name="T32" fmla="*/ 22 w 26"/>
                <a:gd name="T33" fmla="*/ 34 h 38"/>
                <a:gd name="T34" fmla="*/ 25 w 26"/>
                <a:gd name="T35" fmla="*/ 29 h 38"/>
                <a:gd name="T36" fmla="*/ 26 w 26"/>
                <a:gd name="T37" fmla="*/ 24 h 38"/>
                <a:gd name="T38" fmla="*/ 26 w 26"/>
                <a:gd name="T39" fmla="*/ 12 h 38"/>
                <a:gd name="T40" fmla="*/ 26 w 26"/>
                <a:gd name="T41" fmla="*/ 12 h 38"/>
                <a:gd name="T42" fmla="*/ 25 w 26"/>
                <a:gd name="T43" fmla="*/ 8 h 38"/>
                <a:gd name="T44" fmla="*/ 22 w 26"/>
                <a:gd name="T45" fmla="*/ 4 h 38"/>
                <a:gd name="T46" fmla="*/ 19 w 26"/>
                <a:gd name="T47" fmla="*/ 1 h 38"/>
                <a:gd name="T48" fmla="*/ 14 w 26"/>
                <a:gd name="T49" fmla="*/ 0 h 38"/>
                <a:gd name="T50" fmla="*/ 14 w 26"/>
                <a:gd name="T51" fmla="*/ 0 h 38"/>
                <a:gd name="T52" fmla="*/ 17 w 26"/>
                <a:gd name="T53" fmla="*/ 22 h 38"/>
                <a:gd name="T54" fmla="*/ 17 w 26"/>
                <a:gd name="T55" fmla="*/ 22 h 38"/>
                <a:gd name="T56" fmla="*/ 17 w 26"/>
                <a:gd name="T57" fmla="*/ 24 h 38"/>
                <a:gd name="T58" fmla="*/ 16 w 26"/>
                <a:gd name="T59" fmla="*/ 26 h 38"/>
                <a:gd name="T60" fmla="*/ 16 w 26"/>
                <a:gd name="T61" fmla="*/ 26 h 38"/>
                <a:gd name="T62" fmla="*/ 15 w 26"/>
                <a:gd name="T63" fmla="*/ 28 h 38"/>
                <a:gd name="T64" fmla="*/ 14 w 26"/>
                <a:gd name="T65" fmla="*/ 28 h 38"/>
                <a:gd name="T66" fmla="*/ 14 w 26"/>
                <a:gd name="T67" fmla="*/ 28 h 38"/>
                <a:gd name="T68" fmla="*/ 11 w 26"/>
                <a:gd name="T69" fmla="*/ 28 h 38"/>
                <a:gd name="T70" fmla="*/ 10 w 26"/>
                <a:gd name="T71" fmla="*/ 27 h 38"/>
                <a:gd name="T72" fmla="*/ 9 w 26"/>
                <a:gd name="T73" fmla="*/ 24 h 38"/>
                <a:gd name="T74" fmla="*/ 9 w 26"/>
                <a:gd name="T75" fmla="*/ 22 h 38"/>
                <a:gd name="T76" fmla="*/ 9 w 26"/>
                <a:gd name="T77" fmla="*/ 16 h 38"/>
                <a:gd name="T78" fmla="*/ 9 w 26"/>
                <a:gd name="T79" fmla="*/ 16 h 38"/>
                <a:gd name="T80" fmla="*/ 10 w 26"/>
                <a:gd name="T81" fmla="*/ 11 h 38"/>
                <a:gd name="T82" fmla="*/ 10 w 26"/>
                <a:gd name="T83" fmla="*/ 11 h 38"/>
                <a:gd name="T84" fmla="*/ 11 w 26"/>
                <a:gd name="T85" fmla="*/ 10 h 38"/>
                <a:gd name="T86" fmla="*/ 14 w 26"/>
                <a:gd name="T87" fmla="*/ 10 h 38"/>
                <a:gd name="T88" fmla="*/ 14 w 26"/>
                <a:gd name="T89" fmla="*/ 10 h 38"/>
                <a:gd name="T90" fmla="*/ 15 w 26"/>
                <a:gd name="T91" fmla="*/ 10 h 38"/>
                <a:gd name="T92" fmla="*/ 16 w 26"/>
                <a:gd name="T93" fmla="*/ 11 h 38"/>
                <a:gd name="T94" fmla="*/ 17 w 26"/>
                <a:gd name="T95" fmla="*/ 16 h 38"/>
                <a:gd name="T96" fmla="*/ 17 w 26"/>
                <a:gd name="T9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38">
                  <a:moveTo>
                    <a:pt x="14" y="0"/>
                  </a:moveTo>
                  <a:lnTo>
                    <a:pt x="14" y="0"/>
                  </a:lnTo>
                  <a:lnTo>
                    <a:pt x="9" y="1"/>
                  </a:lnTo>
                  <a:lnTo>
                    <a:pt x="4" y="4"/>
                  </a:lnTo>
                  <a:lnTo>
                    <a:pt x="4" y="4"/>
                  </a:lnTo>
                  <a:lnTo>
                    <a:pt x="1" y="8"/>
                  </a:lnTo>
                  <a:lnTo>
                    <a:pt x="0" y="12"/>
                  </a:lnTo>
                  <a:lnTo>
                    <a:pt x="0" y="24"/>
                  </a:lnTo>
                  <a:lnTo>
                    <a:pt x="0" y="24"/>
                  </a:lnTo>
                  <a:lnTo>
                    <a:pt x="1" y="29"/>
                  </a:lnTo>
                  <a:lnTo>
                    <a:pt x="4" y="34"/>
                  </a:lnTo>
                  <a:lnTo>
                    <a:pt x="9" y="37"/>
                  </a:lnTo>
                  <a:lnTo>
                    <a:pt x="14" y="38"/>
                  </a:lnTo>
                  <a:lnTo>
                    <a:pt x="14" y="38"/>
                  </a:lnTo>
                  <a:lnTo>
                    <a:pt x="17" y="37"/>
                  </a:lnTo>
                  <a:lnTo>
                    <a:pt x="22" y="34"/>
                  </a:lnTo>
                  <a:lnTo>
                    <a:pt x="22" y="34"/>
                  </a:lnTo>
                  <a:lnTo>
                    <a:pt x="25" y="29"/>
                  </a:lnTo>
                  <a:lnTo>
                    <a:pt x="26" y="24"/>
                  </a:lnTo>
                  <a:lnTo>
                    <a:pt x="26" y="12"/>
                  </a:lnTo>
                  <a:lnTo>
                    <a:pt x="26" y="12"/>
                  </a:lnTo>
                  <a:lnTo>
                    <a:pt x="25" y="8"/>
                  </a:lnTo>
                  <a:lnTo>
                    <a:pt x="22" y="4"/>
                  </a:lnTo>
                  <a:lnTo>
                    <a:pt x="19" y="1"/>
                  </a:lnTo>
                  <a:lnTo>
                    <a:pt x="14" y="0"/>
                  </a:lnTo>
                  <a:lnTo>
                    <a:pt x="14" y="0"/>
                  </a:lnTo>
                  <a:close/>
                  <a:moveTo>
                    <a:pt x="17" y="22"/>
                  </a:moveTo>
                  <a:lnTo>
                    <a:pt x="17" y="22"/>
                  </a:lnTo>
                  <a:lnTo>
                    <a:pt x="17" y="24"/>
                  </a:lnTo>
                  <a:lnTo>
                    <a:pt x="16" y="26"/>
                  </a:lnTo>
                  <a:lnTo>
                    <a:pt x="16" y="26"/>
                  </a:lnTo>
                  <a:lnTo>
                    <a:pt x="15" y="28"/>
                  </a:lnTo>
                  <a:lnTo>
                    <a:pt x="14" y="28"/>
                  </a:lnTo>
                  <a:lnTo>
                    <a:pt x="14" y="28"/>
                  </a:lnTo>
                  <a:lnTo>
                    <a:pt x="11" y="28"/>
                  </a:lnTo>
                  <a:lnTo>
                    <a:pt x="10" y="27"/>
                  </a:lnTo>
                  <a:lnTo>
                    <a:pt x="9" y="24"/>
                  </a:lnTo>
                  <a:lnTo>
                    <a:pt x="9" y="22"/>
                  </a:lnTo>
                  <a:lnTo>
                    <a:pt x="9" y="16"/>
                  </a:lnTo>
                  <a:lnTo>
                    <a:pt x="9" y="16"/>
                  </a:lnTo>
                  <a:lnTo>
                    <a:pt x="10" y="11"/>
                  </a:lnTo>
                  <a:lnTo>
                    <a:pt x="10" y="11"/>
                  </a:lnTo>
                  <a:lnTo>
                    <a:pt x="11" y="10"/>
                  </a:lnTo>
                  <a:lnTo>
                    <a:pt x="14" y="10"/>
                  </a:lnTo>
                  <a:lnTo>
                    <a:pt x="14" y="10"/>
                  </a:lnTo>
                  <a:lnTo>
                    <a:pt x="15" y="10"/>
                  </a:lnTo>
                  <a:lnTo>
                    <a:pt x="16" y="11"/>
                  </a:lnTo>
                  <a:lnTo>
                    <a:pt x="17" y="16"/>
                  </a:lnTo>
                  <a:lnTo>
                    <a:pt x="17"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2" name="Freeform 376"/>
            <p:cNvSpPr>
              <a:spLocks/>
            </p:cNvSpPr>
            <p:nvPr/>
          </p:nvSpPr>
          <p:spPr bwMode="auto">
            <a:xfrm>
              <a:off x="6424613" y="2681288"/>
              <a:ext cx="17463" cy="53975"/>
            </a:xfrm>
            <a:custGeom>
              <a:avLst/>
              <a:gdLst>
                <a:gd name="T0" fmla="*/ 10 w 11"/>
                <a:gd name="T1" fmla="*/ 33 h 34"/>
                <a:gd name="T2" fmla="*/ 10 w 11"/>
                <a:gd name="T3" fmla="*/ 33 h 34"/>
                <a:gd name="T4" fmla="*/ 11 w 11"/>
                <a:gd name="T5" fmla="*/ 31 h 34"/>
                <a:gd name="T6" fmla="*/ 11 w 11"/>
                <a:gd name="T7" fmla="*/ 30 h 34"/>
                <a:gd name="T8" fmla="*/ 11 w 11"/>
                <a:gd name="T9" fmla="*/ 5 h 34"/>
                <a:gd name="T10" fmla="*/ 11 w 11"/>
                <a:gd name="T11" fmla="*/ 5 h 34"/>
                <a:gd name="T12" fmla="*/ 11 w 11"/>
                <a:gd name="T13" fmla="*/ 3 h 34"/>
                <a:gd name="T14" fmla="*/ 10 w 11"/>
                <a:gd name="T15" fmla="*/ 1 h 34"/>
                <a:gd name="T16" fmla="*/ 7 w 11"/>
                <a:gd name="T17" fmla="*/ 0 h 34"/>
                <a:gd name="T18" fmla="*/ 6 w 11"/>
                <a:gd name="T19" fmla="*/ 0 h 34"/>
                <a:gd name="T20" fmla="*/ 6 w 11"/>
                <a:gd name="T21" fmla="*/ 0 h 34"/>
                <a:gd name="T22" fmla="*/ 4 w 11"/>
                <a:gd name="T23" fmla="*/ 0 h 34"/>
                <a:gd name="T24" fmla="*/ 2 w 11"/>
                <a:gd name="T25" fmla="*/ 1 h 34"/>
                <a:gd name="T26" fmla="*/ 2 w 11"/>
                <a:gd name="T27" fmla="*/ 1 h 34"/>
                <a:gd name="T28" fmla="*/ 1 w 11"/>
                <a:gd name="T29" fmla="*/ 3 h 34"/>
                <a:gd name="T30" fmla="*/ 0 w 11"/>
                <a:gd name="T31" fmla="*/ 5 h 34"/>
                <a:gd name="T32" fmla="*/ 0 w 11"/>
                <a:gd name="T33" fmla="*/ 30 h 34"/>
                <a:gd name="T34" fmla="*/ 0 w 11"/>
                <a:gd name="T35" fmla="*/ 30 h 34"/>
                <a:gd name="T36" fmla="*/ 1 w 11"/>
                <a:gd name="T37" fmla="*/ 31 h 34"/>
                <a:gd name="T38" fmla="*/ 2 w 11"/>
                <a:gd name="T39" fmla="*/ 33 h 34"/>
                <a:gd name="T40" fmla="*/ 4 w 11"/>
                <a:gd name="T41" fmla="*/ 33 h 34"/>
                <a:gd name="T42" fmla="*/ 6 w 11"/>
                <a:gd name="T43" fmla="*/ 34 h 34"/>
                <a:gd name="T44" fmla="*/ 6 w 11"/>
                <a:gd name="T45" fmla="*/ 34 h 34"/>
                <a:gd name="T46" fmla="*/ 7 w 11"/>
                <a:gd name="T47" fmla="*/ 33 h 34"/>
                <a:gd name="T48" fmla="*/ 10 w 11"/>
                <a:gd name="T49" fmla="*/ 33 h 34"/>
                <a:gd name="T50" fmla="*/ 10 w 11"/>
                <a:gd name="T5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10" y="33"/>
                  </a:moveTo>
                  <a:lnTo>
                    <a:pt x="10" y="33"/>
                  </a:lnTo>
                  <a:lnTo>
                    <a:pt x="11" y="31"/>
                  </a:lnTo>
                  <a:lnTo>
                    <a:pt x="11" y="30"/>
                  </a:lnTo>
                  <a:lnTo>
                    <a:pt x="11" y="5"/>
                  </a:lnTo>
                  <a:lnTo>
                    <a:pt x="11" y="5"/>
                  </a:lnTo>
                  <a:lnTo>
                    <a:pt x="11" y="3"/>
                  </a:lnTo>
                  <a:lnTo>
                    <a:pt x="10" y="1"/>
                  </a:lnTo>
                  <a:lnTo>
                    <a:pt x="7" y="0"/>
                  </a:lnTo>
                  <a:lnTo>
                    <a:pt x="6" y="0"/>
                  </a:lnTo>
                  <a:lnTo>
                    <a:pt x="6" y="0"/>
                  </a:lnTo>
                  <a:lnTo>
                    <a:pt x="4" y="0"/>
                  </a:lnTo>
                  <a:lnTo>
                    <a:pt x="2" y="1"/>
                  </a:lnTo>
                  <a:lnTo>
                    <a:pt x="2" y="1"/>
                  </a:lnTo>
                  <a:lnTo>
                    <a:pt x="1" y="3"/>
                  </a:lnTo>
                  <a:lnTo>
                    <a:pt x="0" y="5"/>
                  </a:lnTo>
                  <a:lnTo>
                    <a:pt x="0" y="30"/>
                  </a:lnTo>
                  <a:lnTo>
                    <a:pt x="0" y="30"/>
                  </a:lnTo>
                  <a:lnTo>
                    <a:pt x="1" y="31"/>
                  </a:lnTo>
                  <a:lnTo>
                    <a:pt x="2" y="33"/>
                  </a:lnTo>
                  <a:lnTo>
                    <a:pt x="4" y="33"/>
                  </a:lnTo>
                  <a:lnTo>
                    <a:pt x="6" y="34"/>
                  </a:lnTo>
                  <a:lnTo>
                    <a:pt x="6" y="34"/>
                  </a:lnTo>
                  <a:lnTo>
                    <a:pt x="7" y="33"/>
                  </a:lnTo>
                  <a:lnTo>
                    <a:pt x="10" y="33"/>
                  </a:lnTo>
                  <a:lnTo>
                    <a:pt x="10" y="3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3" name="Freeform 377"/>
            <p:cNvSpPr>
              <a:spLocks/>
            </p:cNvSpPr>
            <p:nvPr/>
          </p:nvSpPr>
          <p:spPr bwMode="auto">
            <a:xfrm>
              <a:off x="6424613" y="2827338"/>
              <a:ext cx="17463" cy="53975"/>
            </a:xfrm>
            <a:custGeom>
              <a:avLst/>
              <a:gdLst>
                <a:gd name="T0" fmla="*/ 5 w 11"/>
                <a:gd name="T1" fmla="*/ 0 h 34"/>
                <a:gd name="T2" fmla="*/ 5 w 11"/>
                <a:gd name="T3" fmla="*/ 0 h 34"/>
                <a:gd name="T4" fmla="*/ 4 w 11"/>
                <a:gd name="T5" fmla="*/ 1 h 34"/>
                <a:gd name="T6" fmla="*/ 1 w 11"/>
                <a:gd name="T7" fmla="*/ 3 h 34"/>
                <a:gd name="T8" fmla="*/ 1 w 11"/>
                <a:gd name="T9" fmla="*/ 3 h 34"/>
                <a:gd name="T10" fmla="*/ 0 w 11"/>
                <a:gd name="T11" fmla="*/ 4 h 34"/>
                <a:gd name="T12" fmla="*/ 0 w 11"/>
                <a:gd name="T13" fmla="*/ 5 h 34"/>
                <a:gd name="T14" fmla="*/ 0 w 11"/>
                <a:gd name="T15" fmla="*/ 30 h 34"/>
                <a:gd name="T16" fmla="*/ 0 w 11"/>
                <a:gd name="T17" fmla="*/ 30 h 34"/>
                <a:gd name="T18" fmla="*/ 0 w 11"/>
                <a:gd name="T19" fmla="*/ 32 h 34"/>
                <a:gd name="T20" fmla="*/ 1 w 11"/>
                <a:gd name="T21" fmla="*/ 33 h 34"/>
                <a:gd name="T22" fmla="*/ 4 w 11"/>
                <a:gd name="T23" fmla="*/ 34 h 34"/>
                <a:gd name="T24" fmla="*/ 5 w 11"/>
                <a:gd name="T25" fmla="*/ 34 h 34"/>
                <a:gd name="T26" fmla="*/ 5 w 11"/>
                <a:gd name="T27" fmla="*/ 34 h 34"/>
                <a:gd name="T28" fmla="*/ 7 w 11"/>
                <a:gd name="T29" fmla="*/ 34 h 34"/>
                <a:gd name="T30" fmla="*/ 10 w 11"/>
                <a:gd name="T31" fmla="*/ 33 h 34"/>
                <a:gd name="T32" fmla="*/ 10 w 11"/>
                <a:gd name="T33" fmla="*/ 33 h 34"/>
                <a:gd name="T34" fmla="*/ 10 w 11"/>
                <a:gd name="T35" fmla="*/ 32 h 34"/>
                <a:gd name="T36" fmla="*/ 11 w 11"/>
                <a:gd name="T37" fmla="*/ 30 h 34"/>
                <a:gd name="T38" fmla="*/ 11 w 11"/>
                <a:gd name="T39" fmla="*/ 5 h 34"/>
                <a:gd name="T40" fmla="*/ 11 w 11"/>
                <a:gd name="T41" fmla="*/ 5 h 34"/>
                <a:gd name="T42" fmla="*/ 10 w 11"/>
                <a:gd name="T43" fmla="*/ 4 h 34"/>
                <a:gd name="T44" fmla="*/ 10 w 11"/>
                <a:gd name="T45" fmla="*/ 3 h 34"/>
                <a:gd name="T46" fmla="*/ 7 w 11"/>
                <a:gd name="T47" fmla="*/ 1 h 34"/>
                <a:gd name="T48" fmla="*/ 5 w 11"/>
                <a:gd name="T49" fmla="*/ 0 h 34"/>
                <a:gd name="T50" fmla="*/ 5 w 11"/>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4">
                  <a:moveTo>
                    <a:pt x="5" y="0"/>
                  </a:moveTo>
                  <a:lnTo>
                    <a:pt x="5" y="0"/>
                  </a:lnTo>
                  <a:lnTo>
                    <a:pt x="4" y="1"/>
                  </a:lnTo>
                  <a:lnTo>
                    <a:pt x="1" y="3"/>
                  </a:lnTo>
                  <a:lnTo>
                    <a:pt x="1" y="3"/>
                  </a:lnTo>
                  <a:lnTo>
                    <a:pt x="0" y="4"/>
                  </a:lnTo>
                  <a:lnTo>
                    <a:pt x="0" y="5"/>
                  </a:lnTo>
                  <a:lnTo>
                    <a:pt x="0" y="30"/>
                  </a:lnTo>
                  <a:lnTo>
                    <a:pt x="0" y="30"/>
                  </a:lnTo>
                  <a:lnTo>
                    <a:pt x="0" y="32"/>
                  </a:lnTo>
                  <a:lnTo>
                    <a:pt x="1" y="33"/>
                  </a:lnTo>
                  <a:lnTo>
                    <a:pt x="4" y="34"/>
                  </a:lnTo>
                  <a:lnTo>
                    <a:pt x="5" y="34"/>
                  </a:lnTo>
                  <a:lnTo>
                    <a:pt x="5" y="34"/>
                  </a:lnTo>
                  <a:lnTo>
                    <a:pt x="7" y="34"/>
                  </a:lnTo>
                  <a:lnTo>
                    <a:pt x="10" y="33"/>
                  </a:lnTo>
                  <a:lnTo>
                    <a:pt x="10" y="33"/>
                  </a:lnTo>
                  <a:lnTo>
                    <a:pt x="10" y="32"/>
                  </a:lnTo>
                  <a:lnTo>
                    <a:pt x="11" y="30"/>
                  </a:lnTo>
                  <a:lnTo>
                    <a:pt x="11" y="5"/>
                  </a:lnTo>
                  <a:lnTo>
                    <a:pt x="11" y="5"/>
                  </a:lnTo>
                  <a:lnTo>
                    <a:pt x="10" y="4"/>
                  </a:lnTo>
                  <a:lnTo>
                    <a:pt x="10" y="3"/>
                  </a:lnTo>
                  <a:lnTo>
                    <a:pt x="7" y="1"/>
                  </a:lnTo>
                  <a:lnTo>
                    <a:pt x="5" y="0"/>
                  </a:lnTo>
                  <a:lnTo>
                    <a:pt x="5"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4" name="Freeform 378"/>
            <p:cNvSpPr>
              <a:spLocks noEditPoints="1"/>
            </p:cNvSpPr>
            <p:nvPr/>
          </p:nvSpPr>
          <p:spPr bwMode="auto">
            <a:xfrm>
              <a:off x="6416675" y="2603501"/>
              <a:ext cx="39688" cy="58738"/>
            </a:xfrm>
            <a:custGeom>
              <a:avLst/>
              <a:gdLst>
                <a:gd name="T0" fmla="*/ 12 w 25"/>
                <a:gd name="T1" fmla="*/ 0 h 37"/>
                <a:gd name="T2" fmla="*/ 12 w 25"/>
                <a:gd name="T3" fmla="*/ 0 h 37"/>
                <a:gd name="T4" fmla="*/ 7 w 25"/>
                <a:gd name="T5" fmla="*/ 1 h 37"/>
                <a:gd name="T6" fmla="*/ 4 w 25"/>
                <a:gd name="T7" fmla="*/ 4 h 37"/>
                <a:gd name="T8" fmla="*/ 1 w 25"/>
                <a:gd name="T9" fmla="*/ 7 h 37"/>
                <a:gd name="T10" fmla="*/ 0 w 25"/>
                <a:gd name="T11" fmla="*/ 12 h 37"/>
                <a:gd name="T12" fmla="*/ 0 w 25"/>
                <a:gd name="T13" fmla="*/ 25 h 37"/>
                <a:gd name="T14" fmla="*/ 0 w 25"/>
                <a:gd name="T15" fmla="*/ 25 h 37"/>
                <a:gd name="T16" fmla="*/ 1 w 25"/>
                <a:gd name="T17" fmla="*/ 29 h 37"/>
                <a:gd name="T18" fmla="*/ 4 w 25"/>
                <a:gd name="T19" fmla="*/ 33 h 37"/>
                <a:gd name="T20" fmla="*/ 4 w 25"/>
                <a:gd name="T21" fmla="*/ 33 h 37"/>
                <a:gd name="T22" fmla="*/ 7 w 25"/>
                <a:gd name="T23" fmla="*/ 36 h 37"/>
                <a:gd name="T24" fmla="*/ 12 w 25"/>
                <a:gd name="T25" fmla="*/ 37 h 37"/>
                <a:gd name="T26" fmla="*/ 12 w 25"/>
                <a:gd name="T27" fmla="*/ 37 h 37"/>
                <a:gd name="T28" fmla="*/ 17 w 25"/>
                <a:gd name="T29" fmla="*/ 36 h 37"/>
                <a:gd name="T30" fmla="*/ 21 w 25"/>
                <a:gd name="T31" fmla="*/ 33 h 37"/>
                <a:gd name="T32" fmla="*/ 23 w 25"/>
                <a:gd name="T33" fmla="*/ 29 h 37"/>
                <a:gd name="T34" fmla="*/ 25 w 25"/>
                <a:gd name="T35" fmla="*/ 25 h 37"/>
                <a:gd name="T36" fmla="*/ 25 w 25"/>
                <a:gd name="T37" fmla="*/ 12 h 37"/>
                <a:gd name="T38" fmla="*/ 25 w 25"/>
                <a:gd name="T39" fmla="*/ 12 h 37"/>
                <a:gd name="T40" fmla="*/ 23 w 25"/>
                <a:gd name="T41" fmla="*/ 7 h 37"/>
                <a:gd name="T42" fmla="*/ 21 w 25"/>
                <a:gd name="T43" fmla="*/ 4 h 37"/>
                <a:gd name="T44" fmla="*/ 21 w 25"/>
                <a:gd name="T45" fmla="*/ 4 h 37"/>
                <a:gd name="T46" fmla="*/ 17 w 25"/>
                <a:gd name="T47" fmla="*/ 1 h 37"/>
                <a:gd name="T48" fmla="*/ 12 w 25"/>
                <a:gd name="T49" fmla="*/ 0 h 37"/>
                <a:gd name="T50" fmla="*/ 12 w 25"/>
                <a:gd name="T51" fmla="*/ 0 h 37"/>
                <a:gd name="T52" fmla="*/ 17 w 25"/>
                <a:gd name="T53" fmla="*/ 22 h 37"/>
                <a:gd name="T54" fmla="*/ 17 w 25"/>
                <a:gd name="T55" fmla="*/ 22 h 37"/>
                <a:gd name="T56" fmla="*/ 16 w 25"/>
                <a:gd name="T57" fmla="*/ 25 h 37"/>
                <a:gd name="T58" fmla="*/ 16 w 25"/>
                <a:gd name="T59" fmla="*/ 26 h 37"/>
                <a:gd name="T60" fmla="*/ 14 w 25"/>
                <a:gd name="T61" fmla="*/ 27 h 37"/>
                <a:gd name="T62" fmla="*/ 12 w 25"/>
                <a:gd name="T63" fmla="*/ 28 h 37"/>
                <a:gd name="T64" fmla="*/ 12 w 25"/>
                <a:gd name="T65" fmla="*/ 28 h 37"/>
                <a:gd name="T66" fmla="*/ 11 w 25"/>
                <a:gd name="T67" fmla="*/ 27 h 37"/>
                <a:gd name="T68" fmla="*/ 9 w 25"/>
                <a:gd name="T69" fmla="*/ 26 h 37"/>
                <a:gd name="T70" fmla="*/ 9 w 25"/>
                <a:gd name="T71" fmla="*/ 26 h 37"/>
                <a:gd name="T72" fmla="*/ 9 w 25"/>
                <a:gd name="T73" fmla="*/ 25 h 37"/>
                <a:gd name="T74" fmla="*/ 7 w 25"/>
                <a:gd name="T75" fmla="*/ 22 h 37"/>
                <a:gd name="T76" fmla="*/ 7 w 25"/>
                <a:gd name="T77" fmla="*/ 16 h 37"/>
                <a:gd name="T78" fmla="*/ 7 w 25"/>
                <a:gd name="T79" fmla="*/ 16 h 37"/>
                <a:gd name="T80" fmla="*/ 9 w 25"/>
                <a:gd name="T81" fmla="*/ 13 h 37"/>
                <a:gd name="T82" fmla="*/ 9 w 25"/>
                <a:gd name="T83" fmla="*/ 11 h 37"/>
                <a:gd name="T84" fmla="*/ 11 w 25"/>
                <a:gd name="T85" fmla="*/ 10 h 37"/>
                <a:gd name="T86" fmla="*/ 12 w 25"/>
                <a:gd name="T87" fmla="*/ 10 h 37"/>
                <a:gd name="T88" fmla="*/ 12 w 25"/>
                <a:gd name="T89" fmla="*/ 10 h 37"/>
                <a:gd name="T90" fmla="*/ 14 w 25"/>
                <a:gd name="T91" fmla="*/ 10 h 37"/>
                <a:gd name="T92" fmla="*/ 16 w 25"/>
                <a:gd name="T93" fmla="*/ 11 h 37"/>
                <a:gd name="T94" fmla="*/ 16 w 25"/>
                <a:gd name="T95" fmla="*/ 11 h 37"/>
                <a:gd name="T96" fmla="*/ 16 w 25"/>
                <a:gd name="T97" fmla="*/ 13 h 37"/>
                <a:gd name="T98" fmla="*/ 17 w 25"/>
                <a:gd name="T99" fmla="*/ 16 h 37"/>
                <a:gd name="T100" fmla="*/ 17 w 25"/>
                <a:gd name="T101"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37">
                  <a:moveTo>
                    <a:pt x="12" y="0"/>
                  </a:moveTo>
                  <a:lnTo>
                    <a:pt x="12" y="0"/>
                  </a:lnTo>
                  <a:lnTo>
                    <a:pt x="7" y="1"/>
                  </a:lnTo>
                  <a:lnTo>
                    <a:pt x="4" y="4"/>
                  </a:lnTo>
                  <a:lnTo>
                    <a:pt x="1" y="7"/>
                  </a:lnTo>
                  <a:lnTo>
                    <a:pt x="0" y="12"/>
                  </a:lnTo>
                  <a:lnTo>
                    <a:pt x="0" y="25"/>
                  </a:lnTo>
                  <a:lnTo>
                    <a:pt x="0" y="25"/>
                  </a:lnTo>
                  <a:lnTo>
                    <a:pt x="1" y="29"/>
                  </a:lnTo>
                  <a:lnTo>
                    <a:pt x="4" y="33"/>
                  </a:lnTo>
                  <a:lnTo>
                    <a:pt x="4" y="33"/>
                  </a:lnTo>
                  <a:lnTo>
                    <a:pt x="7" y="36"/>
                  </a:lnTo>
                  <a:lnTo>
                    <a:pt x="12" y="37"/>
                  </a:lnTo>
                  <a:lnTo>
                    <a:pt x="12" y="37"/>
                  </a:lnTo>
                  <a:lnTo>
                    <a:pt x="17" y="36"/>
                  </a:lnTo>
                  <a:lnTo>
                    <a:pt x="21" y="33"/>
                  </a:lnTo>
                  <a:lnTo>
                    <a:pt x="23" y="29"/>
                  </a:lnTo>
                  <a:lnTo>
                    <a:pt x="25" y="25"/>
                  </a:lnTo>
                  <a:lnTo>
                    <a:pt x="25" y="12"/>
                  </a:lnTo>
                  <a:lnTo>
                    <a:pt x="25" y="12"/>
                  </a:lnTo>
                  <a:lnTo>
                    <a:pt x="23" y="7"/>
                  </a:lnTo>
                  <a:lnTo>
                    <a:pt x="21" y="4"/>
                  </a:lnTo>
                  <a:lnTo>
                    <a:pt x="21" y="4"/>
                  </a:lnTo>
                  <a:lnTo>
                    <a:pt x="17" y="1"/>
                  </a:lnTo>
                  <a:lnTo>
                    <a:pt x="12" y="0"/>
                  </a:lnTo>
                  <a:lnTo>
                    <a:pt x="12" y="0"/>
                  </a:lnTo>
                  <a:close/>
                  <a:moveTo>
                    <a:pt x="17" y="22"/>
                  </a:moveTo>
                  <a:lnTo>
                    <a:pt x="17" y="22"/>
                  </a:lnTo>
                  <a:lnTo>
                    <a:pt x="16" y="25"/>
                  </a:lnTo>
                  <a:lnTo>
                    <a:pt x="16" y="26"/>
                  </a:lnTo>
                  <a:lnTo>
                    <a:pt x="14" y="27"/>
                  </a:lnTo>
                  <a:lnTo>
                    <a:pt x="12" y="28"/>
                  </a:lnTo>
                  <a:lnTo>
                    <a:pt x="12" y="28"/>
                  </a:lnTo>
                  <a:lnTo>
                    <a:pt x="11" y="27"/>
                  </a:lnTo>
                  <a:lnTo>
                    <a:pt x="9" y="26"/>
                  </a:lnTo>
                  <a:lnTo>
                    <a:pt x="9" y="26"/>
                  </a:lnTo>
                  <a:lnTo>
                    <a:pt x="9" y="25"/>
                  </a:lnTo>
                  <a:lnTo>
                    <a:pt x="7" y="22"/>
                  </a:lnTo>
                  <a:lnTo>
                    <a:pt x="7" y="16"/>
                  </a:lnTo>
                  <a:lnTo>
                    <a:pt x="7" y="16"/>
                  </a:lnTo>
                  <a:lnTo>
                    <a:pt x="9" y="13"/>
                  </a:lnTo>
                  <a:lnTo>
                    <a:pt x="9" y="11"/>
                  </a:lnTo>
                  <a:lnTo>
                    <a:pt x="11" y="10"/>
                  </a:lnTo>
                  <a:lnTo>
                    <a:pt x="12" y="10"/>
                  </a:lnTo>
                  <a:lnTo>
                    <a:pt x="12" y="10"/>
                  </a:lnTo>
                  <a:lnTo>
                    <a:pt x="14" y="10"/>
                  </a:lnTo>
                  <a:lnTo>
                    <a:pt x="16" y="11"/>
                  </a:lnTo>
                  <a:lnTo>
                    <a:pt x="16" y="11"/>
                  </a:lnTo>
                  <a:lnTo>
                    <a:pt x="16" y="13"/>
                  </a:lnTo>
                  <a:lnTo>
                    <a:pt x="17" y="16"/>
                  </a:lnTo>
                  <a:lnTo>
                    <a:pt x="17"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5" name="Freeform 379"/>
            <p:cNvSpPr>
              <a:spLocks noEditPoints="1"/>
            </p:cNvSpPr>
            <p:nvPr/>
          </p:nvSpPr>
          <p:spPr bwMode="auto">
            <a:xfrm>
              <a:off x="6416675" y="2751138"/>
              <a:ext cx="39688" cy="58738"/>
            </a:xfrm>
            <a:custGeom>
              <a:avLst/>
              <a:gdLst>
                <a:gd name="T0" fmla="*/ 12 w 25"/>
                <a:gd name="T1" fmla="*/ 0 h 37"/>
                <a:gd name="T2" fmla="*/ 12 w 25"/>
                <a:gd name="T3" fmla="*/ 0 h 37"/>
                <a:gd name="T4" fmla="*/ 7 w 25"/>
                <a:gd name="T5" fmla="*/ 0 h 37"/>
                <a:gd name="T6" fmla="*/ 4 w 25"/>
                <a:gd name="T7" fmla="*/ 4 h 37"/>
                <a:gd name="T8" fmla="*/ 0 w 25"/>
                <a:gd name="T9" fmla="*/ 8 h 37"/>
                <a:gd name="T10" fmla="*/ 0 w 25"/>
                <a:gd name="T11" fmla="*/ 13 h 37"/>
                <a:gd name="T12" fmla="*/ 0 w 25"/>
                <a:gd name="T13" fmla="*/ 25 h 37"/>
                <a:gd name="T14" fmla="*/ 0 w 25"/>
                <a:gd name="T15" fmla="*/ 25 h 37"/>
                <a:gd name="T16" fmla="*/ 0 w 25"/>
                <a:gd name="T17" fmla="*/ 30 h 37"/>
                <a:gd name="T18" fmla="*/ 4 w 25"/>
                <a:gd name="T19" fmla="*/ 33 h 37"/>
                <a:gd name="T20" fmla="*/ 4 w 25"/>
                <a:gd name="T21" fmla="*/ 33 h 37"/>
                <a:gd name="T22" fmla="*/ 7 w 25"/>
                <a:gd name="T23" fmla="*/ 36 h 37"/>
                <a:gd name="T24" fmla="*/ 12 w 25"/>
                <a:gd name="T25" fmla="*/ 37 h 37"/>
                <a:gd name="T26" fmla="*/ 12 w 25"/>
                <a:gd name="T27" fmla="*/ 37 h 37"/>
                <a:gd name="T28" fmla="*/ 17 w 25"/>
                <a:gd name="T29" fmla="*/ 36 h 37"/>
                <a:gd name="T30" fmla="*/ 21 w 25"/>
                <a:gd name="T31" fmla="*/ 33 h 37"/>
                <a:gd name="T32" fmla="*/ 23 w 25"/>
                <a:gd name="T33" fmla="*/ 30 h 37"/>
                <a:gd name="T34" fmla="*/ 25 w 25"/>
                <a:gd name="T35" fmla="*/ 25 h 37"/>
                <a:gd name="T36" fmla="*/ 25 w 25"/>
                <a:gd name="T37" fmla="*/ 13 h 37"/>
                <a:gd name="T38" fmla="*/ 25 w 25"/>
                <a:gd name="T39" fmla="*/ 13 h 37"/>
                <a:gd name="T40" fmla="*/ 23 w 25"/>
                <a:gd name="T41" fmla="*/ 8 h 37"/>
                <a:gd name="T42" fmla="*/ 21 w 25"/>
                <a:gd name="T43" fmla="*/ 4 h 37"/>
                <a:gd name="T44" fmla="*/ 21 w 25"/>
                <a:gd name="T45" fmla="*/ 4 h 37"/>
                <a:gd name="T46" fmla="*/ 17 w 25"/>
                <a:gd name="T47" fmla="*/ 0 h 37"/>
                <a:gd name="T48" fmla="*/ 12 w 25"/>
                <a:gd name="T49" fmla="*/ 0 h 37"/>
                <a:gd name="T50" fmla="*/ 12 w 25"/>
                <a:gd name="T51" fmla="*/ 0 h 37"/>
                <a:gd name="T52" fmla="*/ 16 w 25"/>
                <a:gd name="T53" fmla="*/ 21 h 37"/>
                <a:gd name="T54" fmla="*/ 16 w 25"/>
                <a:gd name="T55" fmla="*/ 21 h 37"/>
                <a:gd name="T56" fmla="*/ 15 w 25"/>
                <a:gd name="T57" fmla="*/ 26 h 37"/>
                <a:gd name="T58" fmla="*/ 14 w 25"/>
                <a:gd name="T59" fmla="*/ 27 h 37"/>
                <a:gd name="T60" fmla="*/ 12 w 25"/>
                <a:gd name="T61" fmla="*/ 27 h 37"/>
                <a:gd name="T62" fmla="*/ 12 w 25"/>
                <a:gd name="T63" fmla="*/ 27 h 37"/>
                <a:gd name="T64" fmla="*/ 10 w 25"/>
                <a:gd name="T65" fmla="*/ 27 h 37"/>
                <a:gd name="T66" fmla="*/ 9 w 25"/>
                <a:gd name="T67" fmla="*/ 26 h 37"/>
                <a:gd name="T68" fmla="*/ 9 w 25"/>
                <a:gd name="T69" fmla="*/ 26 h 37"/>
                <a:gd name="T70" fmla="*/ 7 w 25"/>
                <a:gd name="T71" fmla="*/ 24 h 37"/>
                <a:gd name="T72" fmla="*/ 7 w 25"/>
                <a:gd name="T73" fmla="*/ 21 h 37"/>
                <a:gd name="T74" fmla="*/ 7 w 25"/>
                <a:gd name="T75" fmla="*/ 15 h 37"/>
                <a:gd name="T76" fmla="*/ 7 w 25"/>
                <a:gd name="T77" fmla="*/ 15 h 37"/>
                <a:gd name="T78" fmla="*/ 9 w 25"/>
                <a:gd name="T79" fmla="*/ 11 h 37"/>
                <a:gd name="T80" fmla="*/ 10 w 25"/>
                <a:gd name="T81" fmla="*/ 10 h 37"/>
                <a:gd name="T82" fmla="*/ 12 w 25"/>
                <a:gd name="T83" fmla="*/ 9 h 37"/>
                <a:gd name="T84" fmla="*/ 12 w 25"/>
                <a:gd name="T85" fmla="*/ 9 h 37"/>
                <a:gd name="T86" fmla="*/ 14 w 25"/>
                <a:gd name="T87" fmla="*/ 9 h 37"/>
                <a:gd name="T88" fmla="*/ 15 w 25"/>
                <a:gd name="T89" fmla="*/ 11 h 37"/>
                <a:gd name="T90" fmla="*/ 15 w 25"/>
                <a:gd name="T91" fmla="*/ 11 h 37"/>
                <a:gd name="T92" fmla="*/ 16 w 25"/>
                <a:gd name="T93" fmla="*/ 15 h 37"/>
                <a:gd name="T94" fmla="*/ 16 w 25"/>
                <a:gd name="T95"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37">
                  <a:moveTo>
                    <a:pt x="12" y="0"/>
                  </a:moveTo>
                  <a:lnTo>
                    <a:pt x="12" y="0"/>
                  </a:lnTo>
                  <a:lnTo>
                    <a:pt x="7" y="0"/>
                  </a:lnTo>
                  <a:lnTo>
                    <a:pt x="4" y="4"/>
                  </a:lnTo>
                  <a:lnTo>
                    <a:pt x="0" y="8"/>
                  </a:lnTo>
                  <a:lnTo>
                    <a:pt x="0" y="13"/>
                  </a:lnTo>
                  <a:lnTo>
                    <a:pt x="0" y="25"/>
                  </a:lnTo>
                  <a:lnTo>
                    <a:pt x="0" y="25"/>
                  </a:lnTo>
                  <a:lnTo>
                    <a:pt x="0" y="30"/>
                  </a:lnTo>
                  <a:lnTo>
                    <a:pt x="4" y="33"/>
                  </a:lnTo>
                  <a:lnTo>
                    <a:pt x="4" y="33"/>
                  </a:lnTo>
                  <a:lnTo>
                    <a:pt x="7" y="36"/>
                  </a:lnTo>
                  <a:lnTo>
                    <a:pt x="12" y="37"/>
                  </a:lnTo>
                  <a:lnTo>
                    <a:pt x="12" y="37"/>
                  </a:lnTo>
                  <a:lnTo>
                    <a:pt x="17" y="36"/>
                  </a:lnTo>
                  <a:lnTo>
                    <a:pt x="21" y="33"/>
                  </a:lnTo>
                  <a:lnTo>
                    <a:pt x="23" y="30"/>
                  </a:lnTo>
                  <a:lnTo>
                    <a:pt x="25" y="25"/>
                  </a:lnTo>
                  <a:lnTo>
                    <a:pt x="25" y="13"/>
                  </a:lnTo>
                  <a:lnTo>
                    <a:pt x="25" y="13"/>
                  </a:lnTo>
                  <a:lnTo>
                    <a:pt x="23" y="8"/>
                  </a:lnTo>
                  <a:lnTo>
                    <a:pt x="21" y="4"/>
                  </a:lnTo>
                  <a:lnTo>
                    <a:pt x="21" y="4"/>
                  </a:lnTo>
                  <a:lnTo>
                    <a:pt x="17" y="0"/>
                  </a:lnTo>
                  <a:lnTo>
                    <a:pt x="12" y="0"/>
                  </a:lnTo>
                  <a:lnTo>
                    <a:pt x="12" y="0"/>
                  </a:lnTo>
                  <a:close/>
                  <a:moveTo>
                    <a:pt x="16" y="21"/>
                  </a:moveTo>
                  <a:lnTo>
                    <a:pt x="16" y="21"/>
                  </a:lnTo>
                  <a:lnTo>
                    <a:pt x="15" y="26"/>
                  </a:lnTo>
                  <a:lnTo>
                    <a:pt x="14" y="27"/>
                  </a:lnTo>
                  <a:lnTo>
                    <a:pt x="12" y="27"/>
                  </a:lnTo>
                  <a:lnTo>
                    <a:pt x="12" y="27"/>
                  </a:lnTo>
                  <a:lnTo>
                    <a:pt x="10" y="27"/>
                  </a:lnTo>
                  <a:lnTo>
                    <a:pt x="9" y="26"/>
                  </a:lnTo>
                  <a:lnTo>
                    <a:pt x="9" y="26"/>
                  </a:lnTo>
                  <a:lnTo>
                    <a:pt x="7" y="24"/>
                  </a:lnTo>
                  <a:lnTo>
                    <a:pt x="7" y="21"/>
                  </a:lnTo>
                  <a:lnTo>
                    <a:pt x="7" y="15"/>
                  </a:lnTo>
                  <a:lnTo>
                    <a:pt x="7" y="15"/>
                  </a:lnTo>
                  <a:lnTo>
                    <a:pt x="9" y="11"/>
                  </a:lnTo>
                  <a:lnTo>
                    <a:pt x="10" y="10"/>
                  </a:lnTo>
                  <a:lnTo>
                    <a:pt x="12" y="9"/>
                  </a:lnTo>
                  <a:lnTo>
                    <a:pt x="12" y="9"/>
                  </a:lnTo>
                  <a:lnTo>
                    <a:pt x="14" y="9"/>
                  </a:lnTo>
                  <a:lnTo>
                    <a:pt x="15" y="11"/>
                  </a:lnTo>
                  <a:lnTo>
                    <a:pt x="15" y="11"/>
                  </a:lnTo>
                  <a:lnTo>
                    <a:pt x="16" y="15"/>
                  </a:lnTo>
                  <a:lnTo>
                    <a:pt x="16"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6" name="Freeform 380"/>
            <p:cNvSpPr>
              <a:spLocks/>
            </p:cNvSpPr>
            <p:nvPr/>
          </p:nvSpPr>
          <p:spPr bwMode="auto">
            <a:xfrm>
              <a:off x="6380163" y="2605088"/>
              <a:ext cx="17463" cy="55563"/>
            </a:xfrm>
            <a:custGeom>
              <a:avLst/>
              <a:gdLst>
                <a:gd name="T0" fmla="*/ 5 w 11"/>
                <a:gd name="T1" fmla="*/ 35 h 35"/>
                <a:gd name="T2" fmla="*/ 5 w 11"/>
                <a:gd name="T3" fmla="*/ 35 h 35"/>
                <a:gd name="T4" fmla="*/ 7 w 11"/>
                <a:gd name="T5" fmla="*/ 35 h 35"/>
                <a:gd name="T6" fmla="*/ 8 w 11"/>
                <a:gd name="T7" fmla="*/ 33 h 35"/>
                <a:gd name="T8" fmla="*/ 10 w 11"/>
                <a:gd name="T9" fmla="*/ 32 h 35"/>
                <a:gd name="T10" fmla="*/ 11 w 11"/>
                <a:gd name="T11" fmla="*/ 30 h 35"/>
                <a:gd name="T12" fmla="*/ 11 w 11"/>
                <a:gd name="T13" fmla="*/ 5 h 35"/>
                <a:gd name="T14" fmla="*/ 11 w 11"/>
                <a:gd name="T15" fmla="*/ 5 h 35"/>
                <a:gd name="T16" fmla="*/ 10 w 11"/>
                <a:gd name="T17" fmla="*/ 3 h 35"/>
                <a:gd name="T18" fmla="*/ 8 w 11"/>
                <a:gd name="T19" fmla="*/ 1 h 35"/>
                <a:gd name="T20" fmla="*/ 8 w 11"/>
                <a:gd name="T21" fmla="*/ 1 h 35"/>
                <a:gd name="T22" fmla="*/ 7 w 11"/>
                <a:gd name="T23" fmla="*/ 0 h 35"/>
                <a:gd name="T24" fmla="*/ 5 w 11"/>
                <a:gd name="T25" fmla="*/ 0 h 35"/>
                <a:gd name="T26" fmla="*/ 5 w 11"/>
                <a:gd name="T27" fmla="*/ 0 h 35"/>
                <a:gd name="T28" fmla="*/ 3 w 11"/>
                <a:gd name="T29" fmla="*/ 0 h 35"/>
                <a:gd name="T30" fmla="*/ 1 w 11"/>
                <a:gd name="T31" fmla="*/ 1 h 35"/>
                <a:gd name="T32" fmla="*/ 0 w 11"/>
                <a:gd name="T33" fmla="*/ 3 h 35"/>
                <a:gd name="T34" fmla="*/ 0 w 11"/>
                <a:gd name="T35" fmla="*/ 5 h 35"/>
                <a:gd name="T36" fmla="*/ 0 w 11"/>
                <a:gd name="T37" fmla="*/ 30 h 35"/>
                <a:gd name="T38" fmla="*/ 0 w 11"/>
                <a:gd name="T39" fmla="*/ 30 h 35"/>
                <a:gd name="T40" fmla="*/ 0 w 11"/>
                <a:gd name="T41" fmla="*/ 32 h 35"/>
                <a:gd name="T42" fmla="*/ 1 w 11"/>
                <a:gd name="T43" fmla="*/ 33 h 35"/>
                <a:gd name="T44" fmla="*/ 1 w 11"/>
                <a:gd name="T45" fmla="*/ 33 h 35"/>
                <a:gd name="T46" fmla="*/ 3 w 11"/>
                <a:gd name="T47" fmla="*/ 35 h 35"/>
                <a:gd name="T48" fmla="*/ 5 w 11"/>
                <a:gd name="T49" fmla="*/ 35 h 35"/>
                <a:gd name="T50" fmla="*/ 5 w 11"/>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35">
                  <a:moveTo>
                    <a:pt x="5" y="35"/>
                  </a:moveTo>
                  <a:lnTo>
                    <a:pt x="5" y="35"/>
                  </a:lnTo>
                  <a:lnTo>
                    <a:pt x="7" y="35"/>
                  </a:lnTo>
                  <a:lnTo>
                    <a:pt x="8" y="33"/>
                  </a:lnTo>
                  <a:lnTo>
                    <a:pt x="10" y="32"/>
                  </a:lnTo>
                  <a:lnTo>
                    <a:pt x="11" y="30"/>
                  </a:lnTo>
                  <a:lnTo>
                    <a:pt x="11" y="5"/>
                  </a:lnTo>
                  <a:lnTo>
                    <a:pt x="11" y="5"/>
                  </a:lnTo>
                  <a:lnTo>
                    <a:pt x="10" y="3"/>
                  </a:lnTo>
                  <a:lnTo>
                    <a:pt x="8" y="1"/>
                  </a:lnTo>
                  <a:lnTo>
                    <a:pt x="8" y="1"/>
                  </a:lnTo>
                  <a:lnTo>
                    <a:pt x="7" y="0"/>
                  </a:lnTo>
                  <a:lnTo>
                    <a:pt x="5" y="0"/>
                  </a:lnTo>
                  <a:lnTo>
                    <a:pt x="5" y="0"/>
                  </a:lnTo>
                  <a:lnTo>
                    <a:pt x="3" y="0"/>
                  </a:lnTo>
                  <a:lnTo>
                    <a:pt x="1" y="1"/>
                  </a:lnTo>
                  <a:lnTo>
                    <a:pt x="0" y="3"/>
                  </a:lnTo>
                  <a:lnTo>
                    <a:pt x="0" y="5"/>
                  </a:lnTo>
                  <a:lnTo>
                    <a:pt x="0" y="30"/>
                  </a:lnTo>
                  <a:lnTo>
                    <a:pt x="0" y="30"/>
                  </a:lnTo>
                  <a:lnTo>
                    <a:pt x="0" y="32"/>
                  </a:lnTo>
                  <a:lnTo>
                    <a:pt x="1" y="33"/>
                  </a:lnTo>
                  <a:lnTo>
                    <a:pt x="1" y="33"/>
                  </a:lnTo>
                  <a:lnTo>
                    <a:pt x="3" y="35"/>
                  </a:lnTo>
                  <a:lnTo>
                    <a:pt x="5" y="35"/>
                  </a:lnTo>
                  <a:lnTo>
                    <a:pt x="5"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7" name="Freeform 381"/>
            <p:cNvSpPr>
              <a:spLocks/>
            </p:cNvSpPr>
            <p:nvPr/>
          </p:nvSpPr>
          <p:spPr bwMode="auto">
            <a:xfrm>
              <a:off x="6284913" y="2605088"/>
              <a:ext cx="12700" cy="55563"/>
            </a:xfrm>
            <a:custGeom>
              <a:avLst/>
              <a:gdLst>
                <a:gd name="T0" fmla="*/ 5 w 8"/>
                <a:gd name="T1" fmla="*/ 35 h 35"/>
                <a:gd name="T2" fmla="*/ 5 w 8"/>
                <a:gd name="T3" fmla="*/ 35 h 35"/>
                <a:gd name="T4" fmla="*/ 7 w 8"/>
                <a:gd name="T5" fmla="*/ 33 h 35"/>
                <a:gd name="T6" fmla="*/ 8 w 8"/>
                <a:gd name="T7" fmla="*/ 30 h 35"/>
                <a:gd name="T8" fmla="*/ 8 w 8"/>
                <a:gd name="T9" fmla="*/ 5 h 35"/>
                <a:gd name="T10" fmla="*/ 8 w 8"/>
                <a:gd name="T11" fmla="*/ 5 h 35"/>
                <a:gd name="T12" fmla="*/ 8 w 8"/>
                <a:gd name="T13" fmla="*/ 3 h 35"/>
                <a:gd name="T14" fmla="*/ 7 w 8"/>
                <a:gd name="T15" fmla="*/ 1 h 35"/>
                <a:gd name="T16" fmla="*/ 7 w 8"/>
                <a:gd name="T17" fmla="*/ 1 h 35"/>
                <a:gd name="T18" fmla="*/ 5 w 8"/>
                <a:gd name="T19" fmla="*/ 0 h 35"/>
                <a:gd name="T20" fmla="*/ 5 w 8"/>
                <a:gd name="T21" fmla="*/ 0 h 35"/>
                <a:gd name="T22" fmla="*/ 1 w 8"/>
                <a:gd name="T23" fmla="*/ 1 h 35"/>
                <a:gd name="T24" fmla="*/ 0 w 8"/>
                <a:gd name="T25" fmla="*/ 5 h 35"/>
                <a:gd name="T26" fmla="*/ 0 w 8"/>
                <a:gd name="T27" fmla="*/ 30 h 35"/>
                <a:gd name="T28" fmla="*/ 0 w 8"/>
                <a:gd name="T29" fmla="*/ 30 h 35"/>
                <a:gd name="T30" fmla="*/ 0 w 8"/>
                <a:gd name="T31" fmla="*/ 32 h 35"/>
                <a:gd name="T32" fmla="*/ 1 w 8"/>
                <a:gd name="T33" fmla="*/ 33 h 35"/>
                <a:gd name="T34" fmla="*/ 1 w 8"/>
                <a:gd name="T35" fmla="*/ 33 h 35"/>
                <a:gd name="T36" fmla="*/ 5 w 8"/>
                <a:gd name="T37" fmla="*/ 35 h 35"/>
                <a:gd name="T38" fmla="*/ 5 w 8"/>
                <a:gd name="T3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5">
                  <a:moveTo>
                    <a:pt x="5" y="35"/>
                  </a:moveTo>
                  <a:lnTo>
                    <a:pt x="5" y="35"/>
                  </a:lnTo>
                  <a:lnTo>
                    <a:pt x="7" y="33"/>
                  </a:lnTo>
                  <a:lnTo>
                    <a:pt x="8" y="30"/>
                  </a:lnTo>
                  <a:lnTo>
                    <a:pt x="8" y="5"/>
                  </a:lnTo>
                  <a:lnTo>
                    <a:pt x="8" y="5"/>
                  </a:lnTo>
                  <a:lnTo>
                    <a:pt x="8" y="3"/>
                  </a:lnTo>
                  <a:lnTo>
                    <a:pt x="7" y="1"/>
                  </a:lnTo>
                  <a:lnTo>
                    <a:pt x="7" y="1"/>
                  </a:lnTo>
                  <a:lnTo>
                    <a:pt x="5" y="0"/>
                  </a:lnTo>
                  <a:lnTo>
                    <a:pt x="5" y="0"/>
                  </a:lnTo>
                  <a:lnTo>
                    <a:pt x="1" y="1"/>
                  </a:lnTo>
                  <a:lnTo>
                    <a:pt x="0" y="5"/>
                  </a:lnTo>
                  <a:lnTo>
                    <a:pt x="0" y="30"/>
                  </a:lnTo>
                  <a:lnTo>
                    <a:pt x="0" y="30"/>
                  </a:lnTo>
                  <a:lnTo>
                    <a:pt x="0" y="32"/>
                  </a:lnTo>
                  <a:lnTo>
                    <a:pt x="1" y="33"/>
                  </a:lnTo>
                  <a:lnTo>
                    <a:pt x="1" y="33"/>
                  </a:lnTo>
                  <a:lnTo>
                    <a:pt x="5" y="35"/>
                  </a:lnTo>
                  <a:lnTo>
                    <a:pt x="5" y="35"/>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8" name="Freeform 382"/>
            <p:cNvSpPr>
              <a:spLocks/>
            </p:cNvSpPr>
            <p:nvPr/>
          </p:nvSpPr>
          <p:spPr bwMode="auto">
            <a:xfrm>
              <a:off x="6380163" y="2752726"/>
              <a:ext cx="15875" cy="55563"/>
            </a:xfrm>
            <a:custGeom>
              <a:avLst/>
              <a:gdLst>
                <a:gd name="T0" fmla="*/ 10 w 10"/>
                <a:gd name="T1" fmla="*/ 29 h 35"/>
                <a:gd name="T2" fmla="*/ 10 w 10"/>
                <a:gd name="T3" fmla="*/ 5 h 35"/>
                <a:gd name="T4" fmla="*/ 10 w 10"/>
                <a:gd name="T5" fmla="*/ 5 h 35"/>
                <a:gd name="T6" fmla="*/ 10 w 10"/>
                <a:gd name="T7" fmla="*/ 3 h 35"/>
                <a:gd name="T8" fmla="*/ 8 w 10"/>
                <a:gd name="T9" fmla="*/ 2 h 35"/>
                <a:gd name="T10" fmla="*/ 8 w 10"/>
                <a:gd name="T11" fmla="*/ 2 h 35"/>
                <a:gd name="T12" fmla="*/ 7 w 10"/>
                <a:gd name="T13" fmla="*/ 0 h 35"/>
                <a:gd name="T14" fmla="*/ 5 w 10"/>
                <a:gd name="T15" fmla="*/ 0 h 35"/>
                <a:gd name="T16" fmla="*/ 5 w 10"/>
                <a:gd name="T17" fmla="*/ 0 h 35"/>
                <a:gd name="T18" fmla="*/ 2 w 10"/>
                <a:gd name="T19" fmla="*/ 0 h 35"/>
                <a:gd name="T20" fmla="*/ 1 w 10"/>
                <a:gd name="T21" fmla="*/ 2 h 35"/>
                <a:gd name="T22" fmla="*/ 0 w 10"/>
                <a:gd name="T23" fmla="*/ 3 h 35"/>
                <a:gd name="T24" fmla="*/ 0 w 10"/>
                <a:gd name="T25" fmla="*/ 5 h 35"/>
                <a:gd name="T26" fmla="*/ 0 w 10"/>
                <a:gd name="T27" fmla="*/ 29 h 35"/>
                <a:gd name="T28" fmla="*/ 0 w 10"/>
                <a:gd name="T29" fmla="*/ 29 h 35"/>
                <a:gd name="T30" fmla="*/ 0 w 10"/>
                <a:gd name="T31" fmla="*/ 31 h 35"/>
                <a:gd name="T32" fmla="*/ 1 w 10"/>
                <a:gd name="T33" fmla="*/ 32 h 35"/>
                <a:gd name="T34" fmla="*/ 1 w 10"/>
                <a:gd name="T35" fmla="*/ 32 h 35"/>
                <a:gd name="T36" fmla="*/ 2 w 10"/>
                <a:gd name="T37" fmla="*/ 34 h 35"/>
                <a:gd name="T38" fmla="*/ 5 w 10"/>
                <a:gd name="T39" fmla="*/ 35 h 35"/>
                <a:gd name="T40" fmla="*/ 5 w 10"/>
                <a:gd name="T41" fmla="*/ 35 h 35"/>
                <a:gd name="T42" fmla="*/ 7 w 10"/>
                <a:gd name="T43" fmla="*/ 34 h 35"/>
                <a:gd name="T44" fmla="*/ 8 w 10"/>
                <a:gd name="T45" fmla="*/ 32 h 35"/>
                <a:gd name="T46" fmla="*/ 10 w 10"/>
                <a:gd name="T47" fmla="*/ 31 h 35"/>
                <a:gd name="T48" fmla="*/ 10 w 10"/>
                <a:gd name="T49" fmla="*/ 29 h 35"/>
                <a:gd name="T50" fmla="*/ 10 w 10"/>
                <a:gd name="T5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35">
                  <a:moveTo>
                    <a:pt x="10" y="29"/>
                  </a:moveTo>
                  <a:lnTo>
                    <a:pt x="10" y="5"/>
                  </a:lnTo>
                  <a:lnTo>
                    <a:pt x="10" y="5"/>
                  </a:lnTo>
                  <a:lnTo>
                    <a:pt x="10" y="3"/>
                  </a:lnTo>
                  <a:lnTo>
                    <a:pt x="8" y="2"/>
                  </a:lnTo>
                  <a:lnTo>
                    <a:pt x="8" y="2"/>
                  </a:lnTo>
                  <a:lnTo>
                    <a:pt x="7" y="0"/>
                  </a:lnTo>
                  <a:lnTo>
                    <a:pt x="5" y="0"/>
                  </a:lnTo>
                  <a:lnTo>
                    <a:pt x="5" y="0"/>
                  </a:lnTo>
                  <a:lnTo>
                    <a:pt x="2" y="0"/>
                  </a:lnTo>
                  <a:lnTo>
                    <a:pt x="1" y="2"/>
                  </a:lnTo>
                  <a:lnTo>
                    <a:pt x="0" y="3"/>
                  </a:lnTo>
                  <a:lnTo>
                    <a:pt x="0" y="5"/>
                  </a:lnTo>
                  <a:lnTo>
                    <a:pt x="0" y="29"/>
                  </a:lnTo>
                  <a:lnTo>
                    <a:pt x="0" y="29"/>
                  </a:lnTo>
                  <a:lnTo>
                    <a:pt x="0" y="31"/>
                  </a:lnTo>
                  <a:lnTo>
                    <a:pt x="1" y="32"/>
                  </a:lnTo>
                  <a:lnTo>
                    <a:pt x="1" y="32"/>
                  </a:lnTo>
                  <a:lnTo>
                    <a:pt x="2" y="34"/>
                  </a:lnTo>
                  <a:lnTo>
                    <a:pt x="5" y="35"/>
                  </a:lnTo>
                  <a:lnTo>
                    <a:pt x="5" y="35"/>
                  </a:lnTo>
                  <a:lnTo>
                    <a:pt x="7" y="34"/>
                  </a:lnTo>
                  <a:lnTo>
                    <a:pt x="8" y="32"/>
                  </a:lnTo>
                  <a:lnTo>
                    <a:pt x="10" y="31"/>
                  </a:lnTo>
                  <a:lnTo>
                    <a:pt x="10" y="29"/>
                  </a:lnTo>
                  <a:lnTo>
                    <a:pt x="10" y="2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399" name="Freeform 383"/>
            <p:cNvSpPr>
              <a:spLocks noEditPoints="1"/>
            </p:cNvSpPr>
            <p:nvPr/>
          </p:nvSpPr>
          <p:spPr bwMode="auto">
            <a:xfrm>
              <a:off x="6365875" y="2679701"/>
              <a:ext cx="39688" cy="58738"/>
            </a:xfrm>
            <a:custGeom>
              <a:avLst/>
              <a:gdLst>
                <a:gd name="T0" fmla="*/ 12 w 25"/>
                <a:gd name="T1" fmla="*/ 0 h 37"/>
                <a:gd name="T2" fmla="*/ 12 w 25"/>
                <a:gd name="T3" fmla="*/ 0 h 37"/>
                <a:gd name="T4" fmla="*/ 8 w 25"/>
                <a:gd name="T5" fmla="*/ 1 h 37"/>
                <a:gd name="T6" fmla="*/ 4 w 25"/>
                <a:gd name="T7" fmla="*/ 4 h 37"/>
                <a:gd name="T8" fmla="*/ 4 w 25"/>
                <a:gd name="T9" fmla="*/ 4 h 37"/>
                <a:gd name="T10" fmla="*/ 1 w 25"/>
                <a:gd name="T11" fmla="*/ 7 h 37"/>
                <a:gd name="T12" fmla="*/ 0 w 25"/>
                <a:gd name="T13" fmla="*/ 12 h 37"/>
                <a:gd name="T14" fmla="*/ 0 w 25"/>
                <a:gd name="T15" fmla="*/ 24 h 37"/>
                <a:gd name="T16" fmla="*/ 0 w 25"/>
                <a:gd name="T17" fmla="*/ 24 h 37"/>
                <a:gd name="T18" fmla="*/ 1 w 25"/>
                <a:gd name="T19" fmla="*/ 29 h 37"/>
                <a:gd name="T20" fmla="*/ 4 w 25"/>
                <a:gd name="T21" fmla="*/ 33 h 37"/>
                <a:gd name="T22" fmla="*/ 8 w 25"/>
                <a:gd name="T23" fmla="*/ 35 h 37"/>
                <a:gd name="T24" fmla="*/ 12 w 25"/>
                <a:gd name="T25" fmla="*/ 37 h 37"/>
                <a:gd name="T26" fmla="*/ 12 w 25"/>
                <a:gd name="T27" fmla="*/ 37 h 37"/>
                <a:gd name="T28" fmla="*/ 17 w 25"/>
                <a:gd name="T29" fmla="*/ 35 h 37"/>
                <a:gd name="T30" fmla="*/ 21 w 25"/>
                <a:gd name="T31" fmla="*/ 33 h 37"/>
                <a:gd name="T32" fmla="*/ 21 w 25"/>
                <a:gd name="T33" fmla="*/ 33 h 37"/>
                <a:gd name="T34" fmla="*/ 24 w 25"/>
                <a:gd name="T35" fmla="*/ 29 h 37"/>
                <a:gd name="T36" fmla="*/ 25 w 25"/>
                <a:gd name="T37" fmla="*/ 24 h 37"/>
                <a:gd name="T38" fmla="*/ 25 w 25"/>
                <a:gd name="T39" fmla="*/ 12 h 37"/>
                <a:gd name="T40" fmla="*/ 25 w 25"/>
                <a:gd name="T41" fmla="*/ 12 h 37"/>
                <a:gd name="T42" fmla="*/ 24 w 25"/>
                <a:gd name="T43" fmla="*/ 7 h 37"/>
                <a:gd name="T44" fmla="*/ 21 w 25"/>
                <a:gd name="T45" fmla="*/ 4 h 37"/>
                <a:gd name="T46" fmla="*/ 17 w 25"/>
                <a:gd name="T47" fmla="*/ 1 h 37"/>
                <a:gd name="T48" fmla="*/ 12 w 25"/>
                <a:gd name="T49" fmla="*/ 0 h 37"/>
                <a:gd name="T50" fmla="*/ 12 w 25"/>
                <a:gd name="T51" fmla="*/ 0 h 37"/>
                <a:gd name="T52" fmla="*/ 17 w 25"/>
                <a:gd name="T53" fmla="*/ 21 h 37"/>
                <a:gd name="T54" fmla="*/ 17 w 25"/>
                <a:gd name="T55" fmla="*/ 21 h 37"/>
                <a:gd name="T56" fmla="*/ 15 w 25"/>
                <a:gd name="T57" fmla="*/ 26 h 37"/>
                <a:gd name="T58" fmla="*/ 15 w 25"/>
                <a:gd name="T59" fmla="*/ 26 h 37"/>
                <a:gd name="T60" fmla="*/ 14 w 25"/>
                <a:gd name="T61" fmla="*/ 27 h 37"/>
                <a:gd name="T62" fmla="*/ 12 w 25"/>
                <a:gd name="T63" fmla="*/ 27 h 37"/>
                <a:gd name="T64" fmla="*/ 12 w 25"/>
                <a:gd name="T65" fmla="*/ 27 h 37"/>
                <a:gd name="T66" fmla="*/ 12 w 25"/>
                <a:gd name="T67" fmla="*/ 27 h 37"/>
                <a:gd name="T68" fmla="*/ 12 w 25"/>
                <a:gd name="T69" fmla="*/ 27 h 37"/>
                <a:gd name="T70" fmla="*/ 12 w 25"/>
                <a:gd name="T71" fmla="*/ 27 h 37"/>
                <a:gd name="T72" fmla="*/ 12 w 25"/>
                <a:gd name="T73" fmla="*/ 27 h 37"/>
                <a:gd name="T74" fmla="*/ 10 w 25"/>
                <a:gd name="T75" fmla="*/ 27 h 37"/>
                <a:gd name="T76" fmla="*/ 9 w 25"/>
                <a:gd name="T77" fmla="*/ 26 h 37"/>
                <a:gd name="T78" fmla="*/ 8 w 25"/>
                <a:gd name="T79" fmla="*/ 21 h 37"/>
                <a:gd name="T80" fmla="*/ 8 w 25"/>
                <a:gd name="T81" fmla="*/ 15 h 37"/>
                <a:gd name="T82" fmla="*/ 8 w 25"/>
                <a:gd name="T83" fmla="*/ 15 h 37"/>
                <a:gd name="T84" fmla="*/ 8 w 25"/>
                <a:gd name="T85" fmla="*/ 12 h 37"/>
                <a:gd name="T86" fmla="*/ 9 w 25"/>
                <a:gd name="T87" fmla="*/ 11 h 37"/>
                <a:gd name="T88" fmla="*/ 9 w 25"/>
                <a:gd name="T89" fmla="*/ 11 h 37"/>
                <a:gd name="T90" fmla="*/ 10 w 25"/>
                <a:gd name="T91" fmla="*/ 10 h 37"/>
                <a:gd name="T92" fmla="*/ 12 w 25"/>
                <a:gd name="T93" fmla="*/ 8 h 37"/>
                <a:gd name="T94" fmla="*/ 12 w 25"/>
                <a:gd name="T95" fmla="*/ 8 h 37"/>
                <a:gd name="T96" fmla="*/ 12 w 25"/>
                <a:gd name="T97" fmla="*/ 8 h 37"/>
                <a:gd name="T98" fmla="*/ 12 w 25"/>
                <a:gd name="T99" fmla="*/ 8 h 37"/>
                <a:gd name="T100" fmla="*/ 12 w 25"/>
                <a:gd name="T101" fmla="*/ 8 h 37"/>
                <a:gd name="T102" fmla="*/ 12 w 25"/>
                <a:gd name="T103" fmla="*/ 8 h 37"/>
                <a:gd name="T104" fmla="*/ 14 w 25"/>
                <a:gd name="T105" fmla="*/ 10 h 37"/>
                <a:gd name="T106" fmla="*/ 15 w 25"/>
                <a:gd name="T107" fmla="*/ 11 h 37"/>
                <a:gd name="T108" fmla="*/ 17 w 25"/>
                <a:gd name="T109" fmla="*/ 15 h 37"/>
                <a:gd name="T110" fmla="*/ 17 w 25"/>
                <a:gd name="T11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37">
                  <a:moveTo>
                    <a:pt x="12" y="0"/>
                  </a:moveTo>
                  <a:lnTo>
                    <a:pt x="12" y="0"/>
                  </a:lnTo>
                  <a:lnTo>
                    <a:pt x="8" y="1"/>
                  </a:lnTo>
                  <a:lnTo>
                    <a:pt x="4" y="4"/>
                  </a:lnTo>
                  <a:lnTo>
                    <a:pt x="4" y="4"/>
                  </a:lnTo>
                  <a:lnTo>
                    <a:pt x="1" y="7"/>
                  </a:lnTo>
                  <a:lnTo>
                    <a:pt x="0" y="12"/>
                  </a:lnTo>
                  <a:lnTo>
                    <a:pt x="0" y="24"/>
                  </a:lnTo>
                  <a:lnTo>
                    <a:pt x="0" y="24"/>
                  </a:lnTo>
                  <a:lnTo>
                    <a:pt x="1" y="29"/>
                  </a:lnTo>
                  <a:lnTo>
                    <a:pt x="4" y="33"/>
                  </a:lnTo>
                  <a:lnTo>
                    <a:pt x="8" y="35"/>
                  </a:lnTo>
                  <a:lnTo>
                    <a:pt x="12" y="37"/>
                  </a:lnTo>
                  <a:lnTo>
                    <a:pt x="12" y="37"/>
                  </a:lnTo>
                  <a:lnTo>
                    <a:pt x="17" y="35"/>
                  </a:lnTo>
                  <a:lnTo>
                    <a:pt x="21" y="33"/>
                  </a:lnTo>
                  <a:lnTo>
                    <a:pt x="21" y="33"/>
                  </a:lnTo>
                  <a:lnTo>
                    <a:pt x="24" y="29"/>
                  </a:lnTo>
                  <a:lnTo>
                    <a:pt x="25" y="24"/>
                  </a:lnTo>
                  <a:lnTo>
                    <a:pt x="25" y="12"/>
                  </a:lnTo>
                  <a:lnTo>
                    <a:pt x="25" y="12"/>
                  </a:lnTo>
                  <a:lnTo>
                    <a:pt x="24" y="7"/>
                  </a:lnTo>
                  <a:lnTo>
                    <a:pt x="21" y="4"/>
                  </a:lnTo>
                  <a:lnTo>
                    <a:pt x="17" y="1"/>
                  </a:lnTo>
                  <a:lnTo>
                    <a:pt x="12" y="0"/>
                  </a:lnTo>
                  <a:lnTo>
                    <a:pt x="12" y="0"/>
                  </a:lnTo>
                  <a:close/>
                  <a:moveTo>
                    <a:pt x="17" y="21"/>
                  </a:moveTo>
                  <a:lnTo>
                    <a:pt x="17" y="21"/>
                  </a:lnTo>
                  <a:lnTo>
                    <a:pt x="15" y="26"/>
                  </a:lnTo>
                  <a:lnTo>
                    <a:pt x="15" y="26"/>
                  </a:lnTo>
                  <a:lnTo>
                    <a:pt x="14" y="27"/>
                  </a:lnTo>
                  <a:lnTo>
                    <a:pt x="12" y="27"/>
                  </a:lnTo>
                  <a:lnTo>
                    <a:pt x="12" y="27"/>
                  </a:lnTo>
                  <a:lnTo>
                    <a:pt x="12" y="27"/>
                  </a:lnTo>
                  <a:lnTo>
                    <a:pt x="12" y="27"/>
                  </a:lnTo>
                  <a:lnTo>
                    <a:pt x="12" y="27"/>
                  </a:lnTo>
                  <a:lnTo>
                    <a:pt x="12" y="27"/>
                  </a:lnTo>
                  <a:lnTo>
                    <a:pt x="10" y="27"/>
                  </a:lnTo>
                  <a:lnTo>
                    <a:pt x="9" y="26"/>
                  </a:lnTo>
                  <a:lnTo>
                    <a:pt x="8" y="21"/>
                  </a:lnTo>
                  <a:lnTo>
                    <a:pt x="8" y="15"/>
                  </a:lnTo>
                  <a:lnTo>
                    <a:pt x="8" y="15"/>
                  </a:lnTo>
                  <a:lnTo>
                    <a:pt x="8" y="12"/>
                  </a:lnTo>
                  <a:lnTo>
                    <a:pt x="9" y="11"/>
                  </a:lnTo>
                  <a:lnTo>
                    <a:pt x="9" y="11"/>
                  </a:lnTo>
                  <a:lnTo>
                    <a:pt x="10" y="10"/>
                  </a:lnTo>
                  <a:lnTo>
                    <a:pt x="12" y="8"/>
                  </a:lnTo>
                  <a:lnTo>
                    <a:pt x="12" y="8"/>
                  </a:lnTo>
                  <a:lnTo>
                    <a:pt x="12" y="8"/>
                  </a:lnTo>
                  <a:lnTo>
                    <a:pt x="12" y="8"/>
                  </a:lnTo>
                  <a:lnTo>
                    <a:pt x="12" y="8"/>
                  </a:lnTo>
                  <a:lnTo>
                    <a:pt x="12" y="8"/>
                  </a:lnTo>
                  <a:lnTo>
                    <a:pt x="14" y="10"/>
                  </a:lnTo>
                  <a:lnTo>
                    <a:pt x="15" y="11"/>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0" name="Freeform 384"/>
            <p:cNvSpPr>
              <a:spLocks noEditPoints="1"/>
            </p:cNvSpPr>
            <p:nvPr/>
          </p:nvSpPr>
          <p:spPr bwMode="auto">
            <a:xfrm>
              <a:off x="6365875" y="2825751"/>
              <a:ext cx="39688" cy="60325"/>
            </a:xfrm>
            <a:custGeom>
              <a:avLst/>
              <a:gdLst>
                <a:gd name="T0" fmla="*/ 12 w 25"/>
                <a:gd name="T1" fmla="*/ 0 h 38"/>
                <a:gd name="T2" fmla="*/ 12 w 25"/>
                <a:gd name="T3" fmla="*/ 0 h 38"/>
                <a:gd name="T4" fmla="*/ 8 w 25"/>
                <a:gd name="T5" fmla="*/ 1 h 38"/>
                <a:gd name="T6" fmla="*/ 4 w 25"/>
                <a:gd name="T7" fmla="*/ 4 h 38"/>
                <a:gd name="T8" fmla="*/ 4 w 25"/>
                <a:gd name="T9" fmla="*/ 4 h 38"/>
                <a:gd name="T10" fmla="*/ 0 w 25"/>
                <a:gd name="T11" fmla="*/ 8 h 38"/>
                <a:gd name="T12" fmla="*/ 0 w 25"/>
                <a:gd name="T13" fmla="*/ 12 h 38"/>
                <a:gd name="T14" fmla="*/ 0 w 25"/>
                <a:gd name="T15" fmla="*/ 24 h 38"/>
                <a:gd name="T16" fmla="*/ 0 w 25"/>
                <a:gd name="T17" fmla="*/ 24 h 38"/>
                <a:gd name="T18" fmla="*/ 0 w 25"/>
                <a:gd name="T19" fmla="*/ 29 h 38"/>
                <a:gd name="T20" fmla="*/ 4 w 25"/>
                <a:gd name="T21" fmla="*/ 34 h 38"/>
                <a:gd name="T22" fmla="*/ 8 w 25"/>
                <a:gd name="T23" fmla="*/ 37 h 38"/>
                <a:gd name="T24" fmla="*/ 12 w 25"/>
                <a:gd name="T25" fmla="*/ 38 h 38"/>
                <a:gd name="T26" fmla="*/ 12 w 25"/>
                <a:gd name="T27" fmla="*/ 38 h 38"/>
                <a:gd name="T28" fmla="*/ 17 w 25"/>
                <a:gd name="T29" fmla="*/ 37 h 38"/>
                <a:gd name="T30" fmla="*/ 21 w 25"/>
                <a:gd name="T31" fmla="*/ 34 h 38"/>
                <a:gd name="T32" fmla="*/ 21 w 25"/>
                <a:gd name="T33" fmla="*/ 34 h 38"/>
                <a:gd name="T34" fmla="*/ 24 w 25"/>
                <a:gd name="T35" fmla="*/ 29 h 38"/>
                <a:gd name="T36" fmla="*/ 25 w 25"/>
                <a:gd name="T37" fmla="*/ 24 h 38"/>
                <a:gd name="T38" fmla="*/ 25 w 25"/>
                <a:gd name="T39" fmla="*/ 12 h 38"/>
                <a:gd name="T40" fmla="*/ 25 w 25"/>
                <a:gd name="T41" fmla="*/ 12 h 38"/>
                <a:gd name="T42" fmla="*/ 24 w 25"/>
                <a:gd name="T43" fmla="*/ 8 h 38"/>
                <a:gd name="T44" fmla="*/ 21 w 25"/>
                <a:gd name="T45" fmla="*/ 4 h 38"/>
                <a:gd name="T46" fmla="*/ 17 w 25"/>
                <a:gd name="T47" fmla="*/ 1 h 38"/>
                <a:gd name="T48" fmla="*/ 12 w 25"/>
                <a:gd name="T49" fmla="*/ 0 h 38"/>
                <a:gd name="T50" fmla="*/ 12 w 25"/>
                <a:gd name="T51" fmla="*/ 0 h 38"/>
                <a:gd name="T52" fmla="*/ 16 w 25"/>
                <a:gd name="T53" fmla="*/ 22 h 38"/>
                <a:gd name="T54" fmla="*/ 16 w 25"/>
                <a:gd name="T55" fmla="*/ 22 h 38"/>
                <a:gd name="T56" fmla="*/ 16 w 25"/>
                <a:gd name="T57" fmla="*/ 24 h 38"/>
                <a:gd name="T58" fmla="*/ 15 w 25"/>
                <a:gd name="T59" fmla="*/ 26 h 38"/>
                <a:gd name="T60" fmla="*/ 15 w 25"/>
                <a:gd name="T61" fmla="*/ 26 h 38"/>
                <a:gd name="T62" fmla="*/ 14 w 25"/>
                <a:gd name="T63" fmla="*/ 28 h 38"/>
                <a:gd name="T64" fmla="*/ 12 w 25"/>
                <a:gd name="T65" fmla="*/ 28 h 38"/>
                <a:gd name="T66" fmla="*/ 12 w 25"/>
                <a:gd name="T67" fmla="*/ 28 h 38"/>
                <a:gd name="T68" fmla="*/ 10 w 25"/>
                <a:gd name="T69" fmla="*/ 28 h 38"/>
                <a:gd name="T70" fmla="*/ 9 w 25"/>
                <a:gd name="T71" fmla="*/ 27 h 38"/>
                <a:gd name="T72" fmla="*/ 8 w 25"/>
                <a:gd name="T73" fmla="*/ 24 h 38"/>
                <a:gd name="T74" fmla="*/ 8 w 25"/>
                <a:gd name="T75" fmla="*/ 22 h 38"/>
                <a:gd name="T76" fmla="*/ 8 w 25"/>
                <a:gd name="T77" fmla="*/ 16 h 38"/>
                <a:gd name="T78" fmla="*/ 8 w 25"/>
                <a:gd name="T79" fmla="*/ 16 h 38"/>
                <a:gd name="T80" fmla="*/ 8 w 25"/>
                <a:gd name="T81" fmla="*/ 13 h 38"/>
                <a:gd name="T82" fmla="*/ 9 w 25"/>
                <a:gd name="T83" fmla="*/ 11 h 38"/>
                <a:gd name="T84" fmla="*/ 9 w 25"/>
                <a:gd name="T85" fmla="*/ 11 h 38"/>
                <a:gd name="T86" fmla="*/ 10 w 25"/>
                <a:gd name="T87" fmla="*/ 10 h 38"/>
                <a:gd name="T88" fmla="*/ 12 w 25"/>
                <a:gd name="T89" fmla="*/ 10 h 38"/>
                <a:gd name="T90" fmla="*/ 12 w 25"/>
                <a:gd name="T91" fmla="*/ 10 h 38"/>
                <a:gd name="T92" fmla="*/ 14 w 25"/>
                <a:gd name="T93" fmla="*/ 10 h 38"/>
                <a:gd name="T94" fmla="*/ 15 w 25"/>
                <a:gd name="T95" fmla="*/ 11 h 38"/>
                <a:gd name="T96" fmla="*/ 16 w 25"/>
                <a:gd name="T97" fmla="*/ 16 h 38"/>
                <a:gd name="T98" fmla="*/ 16 w 25"/>
                <a:gd name="T9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38">
                  <a:moveTo>
                    <a:pt x="12" y="0"/>
                  </a:moveTo>
                  <a:lnTo>
                    <a:pt x="12" y="0"/>
                  </a:lnTo>
                  <a:lnTo>
                    <a:pt x="8" y="1"/>
                  </a:lnTo>
                  <a:lnTo>
                    <a:pt x="4" y="4"/>
                  </a:lnTo>
                  <a:lnTo>
                    <a:pt x="4" y="4"/>
                  </a:lnTo>
                  <a:lnTo>
                    <a:pt x="0" y="8"/>
                  </a:lnTo>
                  <a:lnTo>
                    <a:pt x="0" y="12"/>
                  </a:lnTo>
                  <a:lnTo>
                    <a:pt x="0" y="24"/>
                  </a:lnTo>
                  <a:lnTo>
                    <a:pt x="0" y="24"/>
                  </a:lnTo>
                  <a:lnTo>
                    <a:pt x="0" y="29"/>
                  </a:lnTo>
                  <a:lnTo>
                    <a:pt x="4" y="34"/>
                  </a:lnTo>
                  <a:lnTo>
                    <a:pt x="8" y="37"/>
                  </a:lnTo>
                  <a:lnTo>
                    <a:pt x="12" y="38"/>
                  </a:lnTo>
                  <a:lnTo>
                    <a:pt x="12" y="38"/>
                  </a:lnTo>
                  <a:lnTo>
                    <a:pt x="17" y="37"/>
                  </a:lnTo>
                  <a:lnTo>
                    <a:pt x="21" y="34"/>
                  </a:lnTo>
                  <a:lnTo>
                    <a:pt x="21" y="34"/>
                  </a:lnTo>
                  <a:lnTo>
                    <a:pt x="24" y="29"/>
                  </a:lnTo>
                  <a:lnTo>
                    <a:pt x="25" y="24"/>
                  </a:lnTo>
                  <a:lnTo>
                    <a:pt x="25" y="12"/>
                  </a:lnTo>
                  <a:lnTo>
                    <a:pt x="25" y="12"/>
                  </a:lnTo>
                  <a:lnTo>
                    <a:pt x="24" y="8"/>
                  </a:lnTo>
                  <a:lnTo>
                    <a:pt x="21" y="4"/>
                  </a:lnTo>
                  <a:lnTo>
                    <a:pt x="17" y="1"/>
                  </a:lnTo>
                  <a:lnTo>
                    <a:pt x="12" y="0"/>
                  </a:lnTo>
                  <a:lnTo>
                    <a:pt x="12" y="0"/>
                  </a:lnTo>
                  <a:close/>
                  <a:moveTo>
                    <a:pt x="16" y="22"/>
                  </a:moveTo>
                  <a:lnTo>
                    <a:pt x="16" y="22"/>
                  </a:lnTo>
                  <a:lnTo>
                    <a:pt x="16" y="24"/>
                  </a:lnTo>
                  <a:lnTo>
                    <a:pt x="15" y="26"/>
                  </a:lnTo>
                  <a:lnTo>
                    <a:pt x="15" y="26"/>
                  </a:lnTo>
                  <a:lnTo>
                    <a:pt x="14" y="28"/>
                  </a:lnTo>
                  <a:lnTo>
                    <a:pt x="12" y="28"/>
                  </a:lnTo>
                  <a:lnTo>
                    <a:pt x="12" y="28"/>
                  </a:lnTo>
                  <a:lnTo>
                    <a:pt x="10" y="28"/>
                  </a:lnTo>
                  <a:lnTo>
                    <a:pt x="9" y="27"/>
                  </a:lnTo>
                  <a:lnTo>
                    <a:pt x="8" y="24"/>
                  </a:lnTo>
                  <a:lnTo>
                    <a:pt x="8" y="22"/>
                  </a:lnTo>
                  <a:lnTo>
                    <a:pt x="8" y="16"/>
                  </a:lnTo>
                  <a:lnTo>
                    <a:pt x="8" y="16"/>
                  </a:lnTo>
                  <a:lnTo>
                    <a:pt x="8" y="13"/>
                  </a:lnTo>
                  <a:lnTo>
                    <a:pt x="9" y="11"/>
                  </a:lnTo>
                  <a:lnTo>
                    <a:pt x="9" y="11"/>
                  </a:lnTo>
                  <a:lnTo>
                    <a:pt x="10" y="10"/>
                  </a:lnTo>
                  <a:lnTo>
                    <a:pt x="12" y="10"/>
                  </a:lnTo>
                  <a:lnTo>
                    <a:pt x="12" y="10"/>
                  </a:lnTo>
                  <a:lnTo>
                    <a:pt x="14" y="10"/>
                  </a:lnTo>
                  <a:lnTo>
                    <a:pt x="15" y="11"/>
                  </a:lnTo>
                  <a:lnTo>
                    <a:pt x="16" y="16"/>
                  </a:lnTo>
                  <a:lnTo>
                    <a:pt x="16"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1" name="Freeform 385"/>
            <p:cNvSpPr>
              <a:spLocks/>
            </p:cNvSpPr>
            <p:nvPr/>
          </p:nvSpPr>
          <p:spPr bwMode="auto">
            <a:xfrm>
              <a:off x="6329363" y="2827338"/>
              <a:ext cx="19050" cy="53975"/>
            </a:xfrm>
            <a:custGeom>
              <a:avLst/>
              <a:gdLst>
                <a:gd name="T0" fmla="*/ 7 w 12"/>
                <a:gd name="T1" fmla="*/ 0 h 34"/>
                <a:gd name="T2" fmla="*/ 7 w 12"/>
                <a:gd name="T3" fmla="*/ 0 h 34"/>
                <a:gd name="T4" fmla="*/ 6 w 12"/>
                <a:gd name="T5" fmla="*/ 1 h 34"/>
                <a:gd name="T6" fmla="*/ 6 w 12"/>
                <a:gd name="T7" fmla="*/ 1 h 34"/>
                <a:gd name="T8" fmla="*/ 5 w 12"/>
                <a:gd name="T9" fmla="*/ 0 h 34"/>
                <a:gd name="T10" fmla="*/ 5 w 12"/>
                <a:gd name="T11" fmla="*/ 0 h 34"/>
                <a:gd name="T12" fmla="*/ 4 w 12"/>
                <a:gd name="T13" fmla="*/ 1 h 34"/>
                <a:gd name="T14" fmla="*/ 1 w 12"/>
                <a:gd name="T15" fmla="*/ 3 h 34"/>
                <a:gd name="T16" fmla="*/ 1 w 12"/>
                <a:gd name="T17" fmla="*/ 3 h 34"/>
                <a:gd name="T18" fmla="*/ 0 w 12"/>
                <a:gd name="T19" fmla="*/ 4 h 34"/>
                <a:gd name="T20" fmla="*/ 0 w 12"/>
                <a:gd name="T21" fmla="*/ 5 h 34"/>
                <a:gd name="T22" fmla="*/ 0 w 12"/>
                <a:gd name="T23" fmla="*/ 30 h 34"/>
                <a:gd name="T24" fmla="*/ 0 w 12"/>
                <a:gd name="T25" fmla="*/ 30 h 34"/>
                <a:gd name="T26" fmla="*/ 0 w 12"/>
                <a:gd name="T27" fmla="*/ 32 h 34"/>
                <a:gd name="T28" fmla="*/ 1 w 12"/>
                <a:gd name="T29" fmla="*/ 33 h 34"/>
                <a:gd name="T30" fmla="*/ 4 w 12"/>
                <a:gd name="T31" fmla="*/ 34 h 34"/>
                <a:gd name="T32" fmla="*/ 5 w 12"/>
                <a:gd name="T33" fmla="*/ 34 h 34"/>
                <a:gd name="T34" fmla="*/ 5 w 12"/>
                <a:gd name="T35" fmla="*/ 34 h 34"/>
                <a:gd name="T36" fmla="*/ 6 w 12"/>
                <a:gd name="T37" fmla="*/ 34 h 34"/>
                <a:gd name="T38" fmla="*/ 6 w 12"/>
                <a:gd name="T39" fmla="*/ 34 h 34"/>
                <a:gd name="T40" fmla="*/ 7 w 12"/>
                <a:gd name="T41" fmla="*/ 34 h 34"/>
                <a:gd name="T42" fmla="*/ 7 w 12"/>
                <a:gd name="T43" fmla="*/ 34 h 34"/>
                <a:gd name="T44" fmla="*/ 8 w 12"/>
                <a:gd name="T45" fmla="*/ 34 h 34"/>
                <a:gd name="T46" fmla="*/ 11 w 12"/>
                <a:gd name="T47" fmla="*/ 33 h 34"/>
                <a:gd name="T48" fmla="*/ 11 w 12"/>
                <a:gd name="T49" fmla="*/ 33 h 34"/>
                <a:gd name="T50" fmla="*/ 12 w 12"/>
                <a:gd name="T51" fmla="*/ 32 h 34"/>
                <a:gd name="T52" fmla="*/ 12 w 12"/>
                <a:gd name="T53" fmla="*/ 30 h 34"/>
                <a:gd name="T54" fmla="*/ 12 w 12"/>
                <a:gd name="T55" fmla="*/ 5 h 34"/>
                <a:gd name="T56" fmla="*/ 12 w 12"/>
                <a:gd name="T57" fmla="*/ 5 h 34"/>
                <a:gd name="T58" fmla="*/ 12 w 12"/>
                <a:gd name="T59" fmla="*/ 4 h 34"/>
                <a:gd name="T60" fmla="*/ 11 w 12"/>
                <a:gd name="T61" fmla="*/ 3 h 34"/>
                <a:gd name="T62" fmla="*/ 8 w 12"/>
                <a:gd name="T63" fmla="*/ 1 h 34"/>
                <a:gd name="T64" fmla="*/ 7 w 12"/>
                <a:gd name="T65" fmla="*/ 0 h 34"/>
                <a:gd name="T66" fmla="*/ 7 w 12"/>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34">
                  <a:moveTo>
                    <a:pt x="7" y="0"/>
                  </a:moveTo>
                  <a:lnTo>
                    <a:pt x="7" y="0"/>
                  </a:lnTo>
                  <a:lnTo>
                    <a:pt x="6" y="1"/>
                  </a:lnTo>
                  <a:lnTo>
                    <a:pt x="6" y="1"/>
                  </a:lnTo>
                  <a:lnTo>
                    <a:pt x="5" y="0"/>
                  </a:lnTo>
                  <a:lnTo>
                    <a:pt x="5" y="0"/>
                  </a:lnTo>
                  <a:lnTo>
                    <a:pt x="4" y="1"/>
                  </a:lnTo>
                  <a:lnTo>
                    <a:pt x="1" y="3"/>
                  </a:lnTo>
                  <a:lnTo>
                    <a:pt x="1" y="3"/>
                  </a:lnTo>
                  <a:lnTo>
                    <a:pt x="0" y="4"/>
                  </a:lnTo>
                  <a:lnTo>
                    <a:pt x="0" y="5"/>
                  </a:lnTo>
                  <a:lnTo>
                    <a:pt x="0" y="30"/>
                  </a:lnTo>
                  <a:lnTo>
                    <a:pt x="0" y="30"/>
                  </a:lnTo>
                  <a:lnTo>
                    <a:pt x="0" y="32"/>
                  </a:lnTo>
                  <a:lnTo>
                    <a:pt x="1" y="33"/>
                  </a:lnTo>
                  <a:lnTo>
                    <a:pt x="4" y="34"/>
                  </a:lnTo>
                  <a:lnTo>
                    <a:pt x="5" y="34"/>
                  </a:lnTo>
                  <a:lnTo>
                    <a:pt x="5" y="34"/>
                  </a:lnTo>
                  <a:lnTo>
                    <a:pt x="6" y="34"/>
                  </a:lnTo>
                  <a:lnTo>
                    <a:pt x="6" y="34"/>
                  </a:lnTo>
                  <a:lnTo>
                    <a:pt x="7" y="34"/>
                  </a:lnTo>
                  <a:lnTo>
                    <a:pt x="7" y="34"/>
                  </a:lnTo>
                  <a:lnTo>
                    <a:pt x="8" y="34"/>
                  </a:lnTo>
                  <a:lnTo>
                    <a:pt x="11" y="33"/>
                  </a:lnTo>
                  <a:lnTo>
                    <a:pt x="11" y="33"/>
                  </a:lnTo>
                  <a:lnTo>
                    <a:pt x="12" y="32"/>
                  </a:lnTo>
                  <a:lnTo>
                    <a:pt x="12" y="30"/>
                  </a:lnTo>
                  <a:lnTo>
                    <a:pt x="12" y="5"/>
                  </a:lnTo>
                  <a:lnTo>
                    <a:pt x="12" y="5"/>
                  </a:lnTo>
                  <a:lnTo>
                    <a:pt x="12" y="4"/>
                  </a:lnTo>
                  <a:lnTo>
                    <a:pt x="11" y="3"/>
                  </a:lnTo>
                  <a:lnTo>
                    <a:pt x="8" y="1"/>
                  </a:lnTo>
                  <a:lnTo>
                    <a:pt x="7" y="0"/>
                  </a:lnTo>
                  <a:lnTo>
                    <a:pt x="7"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2" name="Freeform 386"/>
            <p:cNvSpPr>
              <a:spLocks noEditPoints="1"/>
            </p:cNvSpPr>
            <p:nvPr/>
          </p:nvSpPr>
          <p:spPr bwMode="auto">
            <a:xfrm>
              <a:off x="6270625" y="2825751"/>
              <a:ext cx="41275" cy="60325"/>
            </a:xfrm>
            <a:custGeom>
              <a:avLst/>
              <a:gdLst>
                <a:gd name="T0" fmla="*/ 14 w 26"/>
                <a:gd name="T1" fmla="*/ 0 h 38"/>
                <a:gd name="T2" fmla="*/ 14 w 26"/>
                <a:gd name="T3" fmla="*/ 0 h 38"/>
                <a:gd name="T4" fmla="*/ 12 w 26"/>
                <a:gd name="T5" fmla="*/ 0 h 38"/>
                <a:gd name="T6" fmla="*/ 12 w 26"/>
                <a:gd name="T7" fmla="*/ 0 h 38"/>
                <a:gd name="T8" fmla="*/ 12 w 26"/>
                <a:gd name="T9" fmla="*/ 0 h 38"/>
                <a:gd name="T10" fmla="*/ 12 w 26"/>
                <a:gd name="T11" fmla="*/ 0 h 38"/>
                <a:gd name="T12" fmla="*/ 7 w 26"/>
                <a:gd name="T13" fmla="*/ 1 h 38"/>
                <a:gd name="T14" fmla="*/ 3 w 26"/>
                <a:gd name="T15" fmla="*/ 4 h 38"/>
                <a:gd name="T16" fmla="*/ 3 w 26"/>
                <a:gd name="T17" fmla="*/ 4 h 38"/>
                <a:gd name="T18" fmla="*/ 0 w 26"/>
                <a:gd name="T19" fmla="*/ 8 h 38"/>
                <a:gd name="T20" fmla="*/ 0 w 26"/>
                <a:gd name="T21" fmla="*/ 12 h 38"/>
                <a:gd name="T22" fmla="*/ 0 w 26"/>
                <a:gd name="T23" fmla="*/ 24 h 38"/>
                <a:gd name="T24" fmla="*/ 0 w 26"/>
                <a:gd name="T25" fmla="*/ 24 h 38"/>
                <a:gd name="T26" fmla="*/ 0 w 26"/>
                <a:gd name="T27" fmla="*/ 29 h 38"/>
                <a:gd name="T28" fmla="*/ 3 w 26"/>
                <a:gd name="T29" fmla="*/ 34 h 38"/>
                <a:gd name="T30" fmla="*/ 7 w 26"/>
                <a:gd name="T31" fmla="*/ 37 h 38"/>
                <a:gd name="T32" fmla="*/ 12 w 26"/>
                <a:gd name="T33" fmla="*/ 38 h 38"/>
                <a:gd name="T34" fmla="*/ 12 w 26"/>
                <a:gd name="T35" fmla="*/ 38 h 38"/>
                <a:gd name="T36" fmla="*/ 12 w 26"/>
                <a:gd name="T37" fmla="*/ 37 h 38"/>
                <a:gd name="T38" fmla="*/ 12 w 26"/>
                <a:gd name="T39" fmla="*/ 37 h 38"/>
                <a:gd name="T40" fmla="*/ 14 w 26"/>
                <a:gd name="T41" fmla="*/ 38 h 38"/>
                <a:gd name="T42" fmla="*/ 14 w 26"/>
                <a:gd name="T43" fmla="*/ 38 h 38"/>
                <a:gd name="T44" fmla="*/ 18 w 26"/>
                <a:gd name="T45" fmla="*/ 37 h 38"/>
                <a:gd name="T46" fmla="*/ 22 w 26"/>
                <a:gd name="T47" fmla="*/ 34 h 38"/>
                <a:gd name="T48" fmla="*/ 22 w 26"/>
                <a:gd name="T49" fmla="*/ 34 h 38"/>
                <a:gd name="T50" fmla="*/ 25 w 26"/>
                <a:gd name="T51" fmla="*/ 29 h 38"/>
                <a:gd name="T52" fmla="*/ 26 w 26"/>
                <a:gd name="T53" fmla="*/ 24 h 38"/>
                <a:gd name="T54" fmla="*/ 26 w 26"/>
                <a:gd name="T55" fmla="*/ 12 h 38"/>
                <a:gd name="T56" fmla="*/ 26 w 26"/>
                <a:gd name="T57" fmla="*/ 12 h 38"/>
                <a:gd name="T58" fmla="*/ 25 w 26"/>
                <a:gd name="T59" fmla="*/ 8 h 38"/>
                <a:gd name="T60" fmla="*/ 22 w 26"/>
                <a:gd name="T61" fmla="*/ 4 h 38"/>
                <a:gd name="T62" fmla="*/ 18 w 26"/>
                <a:gd name="T63" fmla="*/ 1 h 38"/>
                <a:gd name="T64" fmla="*/ 14 w 26"/>
                <a:gd name="T65" fmla="*/ 0 h 38"/>
                <a:gd name="T66" fmla="*/ 14 w 26"/>
                <a:gd name="T67" fmla="*/ 0 h 38"/>
                <a:gd name="T68" fmla="*/ 16 w 26"/>
                <a:gd name="T69" fmla="*/ 22 h 38"/>
                <a:gd name="T70" fmla="*/ 16 w 26"/>
                <a:gd name="T71" fmla="*/ 22 h 38"/>
                <a:gd name="T72" fmla="*/ 16 w 26"/>
                <a:gd name="T73" fmla="*/ 24 h 38"/>
                <a:gd name="T74" fmla="*/ 15 w 26"/>
                <a:gd name="T75" fmla="*/ 26 h 38"/>
                <a:gd name="T76" fmla="*/ 15 w 26"/>
                <a:gd name="T77" fmla="*/ 26 h 38"/>
                <a:gd name="T78" fmla="*/ 12 w 26"/>
                <a:gd name="T79" fmla="*/ 28 h 38"/>
                <a:gd name="T80" fmla="*/ 12 w 26"/>
                <a:gd name="T81" fmla="*/ 28 h 38"/>
                <a:gd name="T82" fmla="*/ 10 w 26"/>
                <a:gd name="T83" fmla="*/ 26 h 38"/>
                <a:gd name="T84" fmla="*/ 9 w 26"/>
                <a:gd name="T85" fmla="*/ 22 h 38"/>
                <a:gd name="T86" fmla="*/ 9 w 26"/>
                <a:gd name="T87" fmla="*/ 16 h 38"/>
                <a:gd name="T88" fmla="*/ 9 w 26"/>
                <a:gd name="T89" fmla="*/ 16 h 38"/>
                <a:gd name="T90" fmla="*/ 10 w 26"/>
                <a:gd name="T91" fmla="*/ 13 h 38"/>
                <a:gd name="T92" fmla="*/ 10 w 26"/>
                <a:gd name="T93" fmla="*/ 11 h 38"/>
                <a:gd name="T94" fmla="*/ 10 w 26"/>
                <a:gd name="T95" fmla="*/ 11 h 38"/>
                <a:gd name="T96" fmla="*/ 12 w 26"/>
                <a:gd name="T97" fmla="*/ 10 h 38"/>
                <a:gd name="T98" fmla="*/ 12 w 26"/>
                <a:gd name="T99" fmla="*/ 10 h 38"/>
                <a:gd name="T100" fmla="*/ 15 w 26"/>
                <a:gd name="T101" fmla="*/ 12 h 38"/>
                <a:gd name="T102" fmla="*/ 16 w 26"/>
                <a:gd name="T103" fmla="*/ 16 h 38"/>
                <a:gd name="T104" fmla="*/ 16 w 26"/>
                <a:gd name="T10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38">
                  <a:moveTo>
                    <a:pt x="14" y="0"/>
                  </a:moveTo>
                  <a:lnTo>
                    <a:pt x="14" y="0"/>
                  </a:lnTo>
                  <a:lnTo>
                    <a:pt x="12" y="0"/>
                  </a:lnTo>
                  <a:lnTo>
                    <a:pt x="12" y="0"/>
                  </a:lnTo>
                  <a:lnTo>
                    <a:pt x="12" y="0"/>
                  </a:lnTo>
                  <a:lnTo>
                    <a:pt x="12" y="0"/>
                  </a:lnTo>
                  <a:lnTo>
                    <a:pt x="7" y="1"/>
                  </a:lnTo>
                  <a:lnTo>
                    <a:pt x="3" y="4"/>
                  </a:lnTo>
                  <a:lnTo>
                    <a:pt x="3" y="4"/>
                  </a:lnTo>
                  <a:lnTo>
                    <a:pt x="0" y="8"/>
                  </a:lnTo>
                  <a:lnTo>
                    <a:pt x="0" y="12"/>
                  </a:lnTo>
                  <a:lnTo>
                    <a:pt x="0" y="24"/>
                  </a:lnTo>
                  <a:lnTo>
                    <a:pt x="0" y="24"/>
                  </a:lnTo>
                  <a:lnTo>
                    <a:pt x="0" y="29"/>
                  </a:lnTo>
                  <a:lnTo>
                    <a:pt x="3" y="34"/>
                  </a:lnTo>
                  <a:lnTo>
                    <a:pt x="7" y="37"/>
                  </a:lnTo>
                  <a:lnTo>
                    <a:pt x="12" y="38"/>
                  </a:lnTo>
                  <a:lnTo>
                    <a:pt x="12" y="38"/>
                  </a:lnTo>
                  <a:lnTo>
                    <a:pt x="12" y="37"/>
                  </a:lnTo>
                  <a:lnTo>
                    <a:pt x="12" y="37"/>
                  </a:lnTo>
                  <a:lnTo>
                    <a:pt x="14" y="38"/>
                  </a:lnTo>
                  <a:lnTo>
                    <a:pt x="14" y="38"/>
                  </a:lnTo>
                  <a:lnTo>
                    <a:pt x="18" y="37"/>
                  </a:lnTo>
                  <a:lnTo>
                    <a:pt x="22" y="34"/>
                  </a:lnTo>
                  <a:lnTo>
                    <a:pt x="22" y="34"/>
                  </a:lnTo>
                  <a:lnTo>
                    <a:pt x="25" y="29"/>
                  </a:lnTo>
                  <a:lnTo>
                    <a:pt x="26" y="24"/>
                  </a:lnTo>
                  <a:lnTo>
                    <a:pt x="26" y="12"/>
                  </a:lnTo>
                  <a:lnTo>
                    <a:pt x="26" y="12"/>
                  </a:lnTo>
                  <a:lnTo>
                    <a:pt x="25" y="8"/>
                  </a:lnTo>
                  <a:lnTo>
                    <a:pt x="22" y="4"/>
                  </a:lnTo>
                  <a:lnTo>
                    <a:pt x="18" y="1"/>
                  </a:lnTo>
                  <a:lnTo>
                    <a:pt x="14" y="0"/>
                  </a:lnTo>
                  <a:lnTo>
                    <a:pt x="14" y="0"/>
                  </a:lnTo>
                  <a:close/>
                  <a:moveTo>
                    <a:pt x="16" y="22"/>
                  </a:moveTo>
                  <a:lnTo>
                    <a:pt x="16" y="22"/>
                  </a:lnTo>
                  <a:lnTo>
                    <a:pt x="16" y="24"/>
                  </a:lnTo>
                  <a:lnTo>
                    <a:pt x="15" y="26"/>
                  </a:lnTo>
                  <a:lnTo>
                    <a:pt x="15" y="26"/>
                  </a:lnTo>
                  <a:lnTo>
                    <a:pt x="12" y="28"/>
                  </a:lnTo>
                  <a:lnTo>
                    <a:pt x="12" y="28"/>
                  </a:lnTo>
                  <a:lnTo>
                    <a:pt x="10" y="26"/>
                  </a:lnTo>
                  <a:lnTo>
                    <a:pt x="9" y="22"/>
                  </a:lnTo>
                  <a:lnTo>
                    <a:pt x="9" y="16"/>
                  </a:lnTo>
                  <a:lnTo>
                    <a:pt x="9" y="16"/>
                  </a:lnTo>
                  <a:lnTo>
                    <a:pt x="10" y="13"/>
                  </a:lnTo>
                  <a:lnTo>
                    <a:pt x="10" y="11"/>
                  </a:lnTo>
                  <a:lnTo>
                    <a:pt x="10" y="11"/>
                  </a:lnTo>
                  <a:lnTo>
                    <a:pt x="12" y="10"/>
                  </a:lnTo>
                  <a:lnTo>
                    <a:pt x="12" y="10"/>
                  </a:lnTo>
                  <a:lnTo>
                    <a:pt x="15" y="12"/>
                  </a:lnTo>
                  <a:lnTo>
                    <a:pt x="16" y="16"/>
                  </a:lnTo>
                  <a:lnTo>
                    <a:pt x="16" y="2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3" name="Freeform 387"/>
            <p:cNvSpPr>
              <a:spLocks/>
            </p:cNvSpPr>
            <p:nvPr/>
          </p:nvSpPr>
          <p:spPr bwMode="auto">
            <a:xfrm>
              <a:off x="6329363" y="2681288"/>
              <a:ext cx="17463" cy="53975"/>
            </a:xfrm>
            <a:custGeom>
              <a:avLst/>
              <a:gdLst>
                <a:gd name="T0" fmla="*/ 10 w 11"/>
                <a:gd name="T1" fmla="*/ 33 h 34"/>
                <a:gd name="T2" fmla="*/ 10 w 11"/>
                <a:gd name="T3" fmla="*/ 33 h 34"/>
                <a:gd name="T4" fmla="*/ 11 w 11"/>
                <a:gd name="T5" fmla="*/ 31 h 34"/>
                <a:gd name="T6" fmla="*/ 11 w 11"/>
                <a:gd name="T7" fmla="*/ 30 h 34"/>
                <a:gd name="T8" fmla="*/ 11 w 11"/>
                <a:gd name="T9" fmla="*/ 5 h 34"/>
                <a:gd name="T10" fmla="*/ 11 w 11"/>
                <a:gd name="T11" fmla="*/ 5 h 34"/>
                <a:gd name="T12" fmla="*/ 11 w 11"/>
                <a:gd name="T13" fmla="*/ 3 h 34"/>
                <a:gd name="T14" fmla="*/ 10 w 11"/>
                <a:gd name="T15" fmla="*/ 1 h 34"/>
                <a:gd name="T16" fmla="*/ 7 w 11"/>
                <a:gd name="T17" fmla="*/ 0 h 34"/>
                <a:gd name="T18" fmla="*/ 6 w 11"/>
                <a:gd name="T19" fmla="*/ 0 h 34"/>
                <a:gd name="T20" fmla="*/ 6 w 11"/>
                <a:gd name="T21" fmla="*/ 0 h 34"/>
                <a:gd name="T22" fmla="*/ 2 w 11"/>
                <a:gd name="T23" fmla="*/ 1 h 34"/>
                <a:gd name="T24" fmla="*/ 2 w 11"/>
                <a:gd name="T25" fmla="*/ 1 h 34"/>
                <a:gd name="T26" fmla="*/ 1 w 11"/>
                <a:gd name="T27" fmla="*/ 3 h 34"/>
                <a:gd name="T28" fmla="*/ 0 w 11"/>
                <a:gd name="T29" fmla="*/ 5 h 34"/>
                <a:gd name="T30" fmla="*/ 0 w 11"/>
                <a:gd name="T31" fmla="*/ 30 h 34"/>
                <a:gd name="T32" fmla="*/ 0 w 11"/>
                <a:gd name="T33" fmla="*/ 30 h 34"/>
                <a:gd name="T34" fmla="*/ 1 w 11"/>
                <a:gd name="T35" fmla="*/ 31 h 34"/>
                <a:gd name="T36" fmla="*/ 2 w 11"/>
                <a:gd name="T37" fmla="*/ 33 h 34"/>
                <a:gd name="T38" fmla="*/ 4 w 11"/>
                <a:gd name="T39" fmla="*/ 33 h 34"/>
                <a:gd name="T40" fmla="*/ 6 w 11"/>
                <a:gd name="T41" fmla="*/ 34 h 34"/>
                <a:gd name="T42" fmla="*/ 6 w 11"/>
                <a:gd name="T43" fmla="*/ 34 h 34"/>
                <a:gd name="T44" fmla="*/ 10 w 11"/>
                <a:gd name="T45" fmla="*/ 33 h 34"/>
                <a:gd name="T46" fmla="*/ 10 w 11"/>
                <a:gd name="T4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34">
                  <a:moveTo>
                    <a:pt x="10" y="33"/>
                  </a:moveTo>
                  <a:lnTo>
                    <a:pt x="10" y="33"/>
                  </a:lnTo>
                  <a:lnTo>
                    <a:pt x="11" y="31"/>
                  </a:lnTo>
                  <a:lnTo>
                    <a:pt x="11" y="30"/>
                  </a:lnTo>
                  <a:lnTo>
                    <a:pt x="11" y="5"/>
                  </a:lnTo>
                  <a:lnTo>
                    <a:pt x="11" y="5"/>
                  </a:lnTo>
                  <a:lnTo>
                    <a:pt x="11" y="3"/>
                  </a:lnTo>
                  <a:lnTo>
                    <a:pt x="10" y="1"/>
                  </a:lnTo>
                  <a:lnTo>
                    <a:pt x="7" y="0"/>
                  </a:lnTo>
                  <a:lnTo>
                    <a:pt x="6" y="0"/>
                  </a:lnTo>
                  <a:lnTo>
                    <a:pt x="6" y="0"/>
                  </a:lnTo>
                  <a:lnTo>
                    <a:pt x="2" y="1"/>
                  </a:lnTo>
                  <a:lnTo>
                    <a:pt x="2" y="1"/>
                  </a:lnTo>
                  <a:lnTo>
                    <a:pt x="1" y="3"/>
                  </a:lnTo>
                  <a:lnTo>
                    <a:pt x="0" y="5"/>
                  </a:lnTo>
                  <a:lnTo>
                    <a:pt x="0" y="30"/>
                  </a:lnTo>
                  <a:lnTo>
                    <a:pt x="0" y="30"/>
                  </a:lnTo>
                  <a:lnTo>
                    <a:pt x="1" y="31"/>
                  </a:lnTo>
                  <a:lnTo>
                    <a:pt x="2" y="33"/>
                  </a:lnTo>
                  <a:lnTo>
                    <a:pt x="4" y="33"/>
                  </a:lnTo>
                  <a:lnTo>
                    <a:pt x="6" y="34"/>
                  </a:lnTo>
                  <a:lnTo>
                    <a:pt x="6" y="34"/>
                  </a:lnTo>
                  <a:lnTo>
                    <a:pt x="10" y="33"/>
                  </a:lnTo>
                  <a:lnTo>
                    <a:pt x="10" y="3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4" name="Freeform 388"/>
            <p:cNvSpPr>
              <a:spLocks noEditPoints="1"/>
            </p:cNvSpPr>
            <p:nvPr/>
          </p:nvSpPr>
          <p:spPr bwMode="auto">
            <a:xfrm>
              <a:off x="6321425" y="2751138"/>
              <a:ext cx="39688" cy="58738"/>
            </a:xfrm>
            <a:custGeom>
              <a:avLst/>
              <a:gdLst>
                <a:gd name="T0" fmla="*/ 12 w 25"/>
                <a:gd name="T1" fmla="*/ 0 h 37"/>
                <a:gd name="T2" fmla="*/ 12 w 25"/>
                <a:gd name="T3" fmla="*/ 0 h 37"/>
                <a:gd name="T4" fmla="*/ 7 w 25"/>
                <a:gd name="T5" fmla="*/ 0 h 37"/>
                <a:gd name="T6" fmla="*/ 4 w 25"/>
                <a:gd name="T7" fmla="*/ 4 h 37"/>
                <a:gd name="T8" fmla="*/ 1 w 25"/>
                <a:gd name="T9" fmla="*/ 8 h 37"/>
                <a:gd name="T10" fmla="*/ 0 w 25"/>
                <a:gd name="T11" fmla="*/ 13 h 37"/>
                <a:gd name="T12" fmla="*/ 0 w 25"/>
                <a:gd name="T13" fmla="*/ 25 h 37"/>
                <a:gd name="T14" fmla="*/ 0 w 25"/>
                <a:gd name="T15" fmla="*/ 25 h 37"/>
                <a:gd name="T16" fmla="*/ 1 w 25"/>
                <a:gd name="T17" fmla="*/ 30 h 37"/>
                <a:gd name="T18" fmla="*/ 4 w 25"/>
                <a:gd name="T19" fmla="*/ 33 h 37"/>
                <a:gd name="T20" fmla="*/ 4 w 25"/>
                <a:gd name="T21" fmla="*/ 33 h 37"/>
                <a:gd name="T22" fmla="*/ 7 w 25"/>
                <a:gd name="T23" fmla="*/ 36 h 37"/>
                <a:gd name="T24" fmla="*/ 12 w 25"/>
                <a:gd name="T25" fmla="*/ 37 h 37"/>
                <a:gd name="T26" fmla="*/ 12 w 25"/>
                <a:gd name="T27" fmla="*/ 37 h 37"/>
                <a:gd name="T28" fmla="*/ 17 w 25"/>
                <a:gd name="T29" fmla="*/ 36 h 37"/>
                <a:gd name="T30" fmla="*/ 21 w 25"/>
                <a:gd name="T31" fmla="*/ 33 h 37"/>
                <a:gd name="T32" fmla="*/ 23 w 25"/>
                <a:gd name="T33" fmla="*/ 30 h 37"/>
                <a:gd name="T34" fmla="*/ 25 w 25"/>
                <a:gd name="T35" fmla="*/ 25 h 37"/>
                <a:gd name="T36" fmla="*/ 25 w 25"/>
                <a:gd name="T37" fmla="*/ 13 h 37"/>
                <a:gd name="T38" fmla="*/ 25 w 25"/>
                <a:gd name="T39" fmla="*/ 13 h 37"/>
                <a:gd name="T40" fmla="*/ 23 w 25"/>
                <a:gd name="T41" fmla="*/ 8 h 37"/>
                <a:gd name="T42" fmla="*/ 21 w 25"/>
                <a:gd name="T43" fmla="*/ 4 h 37"/>
                <a:gd name="T44" fmla="*/ 21 w 25"/>
                <a:gd name="T45" fmla="*/ 4 h 37"/>
                <a:gd name="T46" fmla="*/ 17 w 25"/>
                <a:gd name="T47" fmla="*/ 0 h 37"/>
                <a:gd name="T48" fmla="*/ 12 w 25"/>
                <a:gd name="T49" fmla="*/ 0 h 37"/>
                <a:gd name="T50" fmla="*/ 12 w 25"/>
                <a:gd name="T51" fmla="*/ 0 h 37"/>
                <a:gd name="T52" fmla="*/ 17 w 25"/>
                <a:gd name="T53" fmla="*/ 21 h 37"/>
                <a:gd name="T54" fmla="*/ 17 w 25"/>
                <a:gd name="T55" fmla="*/ 21 h 37"/>
                <a:gd name="T56" fmla="*/ 15 w 25"/>
                <a:gd name="T57" fmla="*/ 26 h 37"/>
                <a:gd name="T58" fmla="*/ 13 w 25"/>
                <a:gd name="T59" fmla="*/ 27 h 37"/>
                <a:gd name="T60" fmla="*/ 12 w 25"/>
                <a:gd name="T61" fmla="*/ 27 h 37"/>
                <a:gd name="T62" fmla="*/ 12 w 25"/>
                <a:gd name="T63" fmla="*/ 27 h 37"/>
                <a:gd name="T64" fmla="*/ 12 w 25"/>
                <a:gd name="T65" fmla="*/ 27 h 37"/>
                <a:gd name="T66" fmla="*/ 12 w 25"/>
                <a:gd name="T67" fmla="*/ 27 h 37"/>
                <a:gd name="T68" fmla="*/ 12 w 25"/>
                <a:gd name="T69" fmla="*/ 27 h 37"/>
                <a:gd name="T70" fmla="*/ 12 w 25"/>
                <a:gd name="T71" fmla="*/ 27 h 37"/>
                <a:gd name="T72" fmla="*/ 10 w 25"/>
                <a:gd name="T73" fmla="*/ 27 h 37"/>
                <a:gd name="T74" fmla="*/ 9 w 25"/>
                <a:gd name="T75" fmla="*/ 26 h 37"/>
                <a:gd name="T76" fmla="*/ 9 w 25"/>
                <a:gd name="T77" fmla="*/ 26 h 37"/>
                <a:gd name="T78" fmla="*/ 7 w 25"/>
                <a:gd name="T79" fmla="*/ 21 h 37"/>
                <a:gd name="T80" fmla="*/ 7 w 25"/>
                <a:gd name="T81" fmla="*/ 15 h 37"/>
                <a:gd name="T82" fmla="*/ 7 w 25"/>
                <a:gd name="T83" fmla="*/ 15 h 37"/>
                <a:gd name="T84" fmla="*/ 9 w 25"/>
                <a:gd name="T85" fmla="*/ 11 h 37"/>
                <a:gd name="T86" fmla="*/ 10 w 25"/>
                <a:gd name="T87" fmla="*/ 10 h 37"/>
                <a:gd name="T88" fmla="*/ 12 w 25"/>
                <a:gd name="T89" fmla="*/ 9 h 37"/>
                <a:gd name="T90" fmla="*/ 12 w 25"/>
                <a:gd name="T91" fmla="*/ 9 h 37"/>
                <a:gd name="T92" fmla="*/ 12 w 25"/>
                <a:gd name="T93" fmla="*/ 9 h 37"/>
                <a:gd name="T94" fmla="*/ 12 w 25"/>
                <a:gd name="T95" fmla="*/ 9 h 37"/>
                <a:gd name="T96" fmla="*/ 12 w 25"/>
                <a:gd name="T97" fmla="*/ 9 h 37"/>
                <a:gd name="T98" fmla="*/ 12 w 25"/>
                <a:gd name="T99" fmla="*/ 9 h 37"/>
                <a:gd name="T100" fmla="*/ 13 w 25"/>
                <a:gd name="T101" fmla="*/ 10 h 37"/>
                <a:gd name="T102" fmla="*/ 15 w 25"/>
                <a:gd name="T103" fmla="*/ 11 h 37"/>
                <a:gd name="T104" fmla="*/ 15 w 25"/>
                <a:gd name="T105" fmla="*/ 11 h 37"/>
                <a:gd name="T106" fmla="*/ 16 w 25"/>
                <a:gd name="T107" fmla="*/ 13 h 37"/>
                <a:gd name="T108" fmla="*/ 17 w 25"/>
                <a:gd name="T109" fmla="*/ 15 h 37"/>
                <a:gd name="T110" fmla="*/ 17 w 25"/>
                <a:gd name="T11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37">
                  <a:moveTo>
                    <a:pt x="12" y="0"/>
                  </a:moveTo>
                  <a:lnTo>
                    <a:pt x="12" y="0"/>
                  </a:lnTo>
                  <a:lnTo>
                    <a:pt x="7" y="0"/>
                  </a:lnTo>
                  <a:lnTo>
                    <a:pt x="4" y="4"/>
                  </a:lnTo>
                  <a:lnTo>
                    <a:pt x="1" y="8"/>
                  </a:lnTo>
                  <a:lnTo>
                    <a:pt x="0" y="13"/>
                  </a:lnTo>
                  <a:lnTo>
                    <a:pt x="0" y="25"/>
                  </a:lnTo>
                  <a:lnTo>
                    <a:pt x="0" y="25"/>
                  </a:lnTo>
                  <a:lnTo>
                    <a:pt x="1" y="30"/>
                  </a:lnTo>
                  <a:lnTo>
                    <a:pt x="4" y="33"/>
                  </a:lnTo>
                  <a:lnTo>
                    <a:pt x="4" y="33"/>
                  </a:lnTo>
                  <a:lnTo>
                    <a:pt x="7" y="36"/>
                  </a:lnTo>
                  <a:lnTo>
                    <a:pt x="12" y="37"/>
                  </a:lnTo>
                  <a:lnTo>
                    <a:pt x="12" y="37"/>
                  </a:lnTo>
                  <a:lnTo>
                    <a:pt x="17" y="36"/>
                  </a:lnTo>
                  <a:lnTo>
                    <a:pt x="21" y="33"/>
                  </a:lnTo>
                  <a:lnTo>
                    <a:pt x="23" y="30"/>
                  </a:lnTo>
                  <a:lnTo>
                    <a:pt x="25" y="25"/>
                  </a:lnTo>
                  <a:lnTo>
                    <a:pt x="25" y="13"/>
                  </a:lnTo>
                  <a:lnTo>
                    <a:pt x="25" y="13"/>
                  </a:lnTo>
                  <a:lnTo>
                    <a:pt x="23" y="8"/>
                  </a:lnTo>
                  <a:lnTo>
                    <a:pt x="21" y="4"/>
                  </a:lnTo>
                  <a:lnTo>
                    <a:pt x="21" y="4"/>
                  </a:lnTo>
                  <a:lnTo>
                    <a:pt x="17" y="0"/>
                  </a:lnTo>
                  <a:lnTo>
                    <a:pt x="12" y="0"/>
                  </a:lnTo>
                  <a:lnTo>
                    <a:pt x="12" y="0"/>
                  </a:lnTo>
                  <a:close/>
                  <a:moveTo>
                    <a:pt x="17" y="21"/>
                  </a:moveTo>
                  <a:lnTo>
                    <a:pt x="17" y="21"/>
                  </a:lnTo>
                  <a:lnTo>
                    <a:pt x="15" y="26"/>
                  </a:lnTo>
                  <a:lnTo>
                    <a:pt x="13" y="27"/>
                  </a:lnTo>
                  <a:lnTo>
                    <a:pt x="12" y="27"/>
                  </a:lnTo>
                  <a:lnTo>
                    <a:pt x="12" y="27"/>
                  </a:lnTo>
                  <a:lnTo>
                    <a:pt x="12" y="27"/>
                  </a:lnTo>
                  <a:lnTo>
                    <a:pt x="12" y="27"/>
                  </a:lnTo>
                  <a:lnTo>
                    <a:pt x="12" y="27"/>
                  </a:lnTo>
                  <a:lnTo>
                    <a:pt x="12" y="27"/>
                  </a:lnTo>
                  <a:lnTo>
                    <a:pt x="10" y="27"/>
                  </a:lnTo>
                  <a:lnTo>
                    <a:pt x="9" y="26"/>
                  </a:lnTo>
                  <a:lnTo>
                    <a:pt x="9" y="26"/>
                  </a:lnTo>
                  <a:lnTo>
                    <a:pt x="7" y="21"/>
                  </a:lnTo>
                  <a:lnTo>
                    <a:pt x="7" y="15"/>
                  </a:lnTo>
                  <a:lnTo>
                    <a:pt x="7" y="15"/>
                  </a:lnTo>
                  <a:lnTo>
                    <a:pt x="9" y="11"/>
                  </a:lnTo>
                  <a:lnTo>
                    <a:pt x="10" y="10"/>
                  </a:lnTo>
                  <a:lnTo>
                    <a:pt x="12" y="9"/>
                  </a:lnTo>
                  <a:lnTo>
                    <a:pt x="12" y="9"/>
                  </a:lnTo>
                  <a:lnTo>
                    <a:pt x="12" y="9"/>
                  </a:lnTo>
                  <a:lnTo>
                    <a:pt x="12" y="9"/>
                  </a:lnTo>
                  <a:lnTo>
                    <a:pt x="12" y="9"/>
                  </a:lnTo>
                  <a:lnTo>
                    <a:pt x="12" y="9"/>
                  </a:lnTo>
                  <a:lnTo>
                    <a:pt x="13" y="10"/>
                  </a:lnTo>
                  <a:lnTo>
                    <a:pt x="15" y="11"/>
                  </a:lnTo>
                  <a:lnTo>
                    <a:pt x="15" y="11"/>
                  </a:lnTo>
                  <a:lnTo>
                    <a:pt x="16" y="13"/>
                  </a:lnTo>
                  <a:lnTo>
                    <a:pt x="17" y="15"/>
                  </a:lnTo>
                  <a:lnTo>
                    <a:pt x="17" y="2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grpSp>
        <p:nvGrpSpPr>
          <p:cNvPr id="1414" name="Group 1413"/>
          <p:cNvGrpSpPr/>
          <p:nvPr/>
        </p:nvGrpSpPr>
        <p:grpSpPr>
          <a:xfrm>
            <a:off x="844549" y="1447801"/>
            <a:ext cx="849313" cy="3059113"/>
            <a:chOff x="962025" y="1447801"/>
            <a:chExt cx="849313" cy="3059113"/>
          </a:xfrm>
        </p:grpSpPr>
        <p:sp>
          <p:nvSpPr>
            <p:cNvPr id="1405" name="Freeform 389"/>
            <p:cNvSpPr>
              <a:spLocks/>
            </p:cNvSpPr>
            <p:nvPr/>
          </p:nvSpPr>
          <p:spPr bwMode="auto">
            <a:xfrm>
              <a:off x="1341438" y="1992313"/>
              <a:ext cx="4763" cy="4763"/>
            </a:xfrm>
            <a:custGeom>
              <a:avLst/>
              <a:gdLst>
                <a:gd name="T0" fmla="*/ 0 w 3"/>
                <a:gd name="T1" fmla="*/ 3 h 3"/>
                <a:gd name="T2" fmla="*/ 0 w 3"/>
                <a:gd name="T3" fmla="*/ 3 h 3"/>
                <a:gd name="T4" fmla="*/ 3 w 3"/>
                <a:gd name="T5" fmla="*/ 3 h 3"/>
                <a:gd name="T6" fmla="*/ 2 w 3"/>
                <a:gd name="T7" fmla="*/ 0 h 3"/>
                <a:gd name="T8" fmla="*/ 2 w 3"/>
                <a:gd name="T9" fmla="*/ 0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3"/>
                  </a:lnTo>
                  <a:lnTo>
                    <a:pt x="2" y="0"/>
                  </a:lnTo>
                  <a:lnTo>
                    <a:pt x="2" y="0"/>
                  </a:lnTo>
                  <a:lnTo>
                    <a:pt x="0" y="3"/>
                  </a:lnTo>
                  <a:lnTo>
                    <a:pt x="0" y="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6" name="Freeform 390"/>
            <p:cNvSpPr>
              <a:spLocks/>
            </p:cNvSpPr>
            <p:nvPr/>
          </p:nvSpPr>
          <p:spPr bwMode="auto">
            <a:xfrm>
              <a:off x="1073150" y="1447801"/>
              <a:ext cx="392113" cy="544513"/>
            </a:xfrm>
            <a:custGeom>
              <a:avLst/>
              <a:gdLst>
                <a:gd name="T0" fmla="*/ 188 w 247"/>
                <a:gd name="T1" fmla="*/ 317 h 343"/>
                <a:gd name="T2" fmla="*/ 188 w 247"/>
                <a:gd name="T3" fmla="*/ 300 h 343"/>
                <a:gd name="T4" fmla="*/ 188 w 247"/>
                <a:gd name="T5" fmla="*/ 278 h 343"/>
                <a:gd name="T6" fmla="*/ 196 w 247"/>
                <a:gd name="T7" fmla="*/ 259 h 343"/>
                <a:gd name="T8" fmla="*/ 205 w 247"/>
                <a:gd name="T9" fmla="*/ 227 h 343"/>
                <a:gd name="T10" fmla="*/ 196 w 247"/>
                <a:gd name="T11" fmla="*/ 232 h 343"/>
                <a:gd name="T12" fmla="*/ 174 w 247"/>
                <a:gd name="T13" fmla="*/ 233 h 343"/>
                <a:gd name="T14" fmla="*/ 147 w 247"/>
                <a:gd name="T15" fmla="*/ 224 h 343"/>
                <a:gd name="T16" fmla="*/ 128 w 247"/>
                <a:gd name="T17" fmla="*/ 232 h 343"/>
                <a:gd name="T18" fmla="*/ 103 w 247"/>
                <a:gd name="T19" fmla="*/ 233 h 343"/>
                <a:gd name="T20" fmla="*/ 88 w 247"/>
                <a:gd name="T21" fmla="*/ 224 h 343"/>
                <a:gd name="T22" fmla="*/ 93 w 247"/>
                <a:gd name="T23" fmla="*/ 205 h 343"/>
                <a:gd name="T24" fmla="*/ 92 w 247"/>
                <a:gd name="T25" fmla="*/ 215 h 343"/>
                <a:gd name="T26" fmla="*/ 101 w 247"/>
                <a:gd name="T27" fmla="*/ 220 h 343"/>
                <a:gd name="T28" fmla="*/ 120 w 247"/>
                <a:gd name="T29" fmla="*/ 210 h 343"/>
                <a:gd name="T30" fmla="*/ 131 w 247"/>
                <a:gd name="T31" fmla="*/ 200 h 343"/>
                <a:gd name="T32" fmla="*/ 147 w 247"/>
                <a:gd name="T33" fmla="*/ 203 h 343"/>
                <a:gd name="T34" fmla="*/ 159 w 247"/>
                <a:gd name="T35" fmla="*/ 199 h 343"/>
                <a:gd name="T36" fmla="*/ 169 w 247"/>
                <a:gd name="T37" fmla="*/ 205 h 343"/>
                <a:gd name="T38" fmla="*/ 189 w 247"/>
                <a:gd name="T39" fmla="*/ 219 h 343"/>
                <a:gd name="T40" fmla="*/ 202 w 247"/>
                <a:gd name="T41" fmla="*/ 215 h 343"/>
                <a:gd name="T42" fmla="*/ 201 w 247"/>
                <a:gd name="T43" fmla="*/ 205 h 343"/>
                <a:gd name="T44" fmla="*/ 205 w 247"/>
                <a:gd name="T45" fmla="*/ 214 h 343"/>
                <a:gd name="T46" fmla="*/ 209 w 247"/>
                <a:gd name="T47" fmla="*/ 186 h 343"/>
                <a:gd name="T48" fmla="*/ 212 w 247"/>
                <a:gd name="T49" fmla="*/ 166 h 343"/>
                <a:gd name="T50" fmla="*/ 213 w 247"/>
                <a:gd name="T51" fmla="*/ 151 h 343"/>
                <a:gd name="T52" fmla="*/ 222 w 247"/>
                <a:gd name="T53" fmla="*/ 143 h 343"/>
                <a:gd name="T54" fmla="*/ 244 w 247"/>
                <a:gd name="T55" fmla="*/ 119 h 343"/>
                <a:gd name="T56" fmla="*/ 244 w 247"/>
                <a:gd name="T57" fmla="*/ 106 h 343"/>
                <a:gd name="T58" fmla="*/ 216 w 247"/>
                <a:gd name="T59" fmla="*/ 103 h 343"/>
                <a:gd name="T60" fmla="*/ 212 w 247"/>
                <a:gd name="T61" fmla="*/ 79 h 343"/>
                <a:gd name="T62" fmla="*/ 204 w 247"/>
                <a:gd name="T63" fmla="*/ 37 h 343"/>
                <a:gd name="T64" fmla="*/ 188 w 247"/>
                <a:gd name="T65" fmla="*/ 16 h 343"/>
                <a:gd name="T66" fmla="*/ 164 w 247"/>
                <a:gd name="T67" fmla="*/ 5 h 343"/>
                <a:gd name="T68" fmla="*/ 117 w 247"/>
                <a:gd name="T69" fmla="*/ 0 h 343"/>
                <a:gd name="T70" fmla="*/ 64 w 247"/>
                <a:gd name="T71" fmla="*/ 15 h 343"/>
                <a:gd name="T72" fmla="*/ 45 w 247"/>
                <a:gd name="T73" fmla="*/ 32 h 343"/>
                <a:gd name="T74" fmla="*/ 32 w 247"/>
                <a:gd name="T75" fmla="*/ 79 h 343"/>
                <a:gd name="T76" fmla="*/ 15 w 247"/>
                <a:gd name="T77" fmla="*/ 105 h 343"/>
                <a:gd name="T78" fmla="*/ 0 w 247"/>
                <a:gd name="T79" fmla="*/ 123 h 343"/>
                <a:gd name="T80" fmla="*/ 9 w 247"/>
                <a:gd name="T81" fmla="*/ 146 h 343"/>
                <a:gd name="T82" fmla="*/ 31 w 247"/>
                <a:gd name="T83" fmla="*/ 166 h 343"/>
                <a:gd name="T84" fmla="*/ 34 w 247"/>
                <a:gd name="T85" fmla="*/ 181 h 343"/>
                <a:gd name="T86" fmla="*/ 33 w 247"/>
                <a:gd name="T87" fmla="*/ 197 h 343"/>
                <a:gd name="T88" fmla="*/ 39 w 247"/>
                <a:gd name="T89" fmla="*/ 217 h 343"/>
                <a:gd name="T90" fmla="*/ 48 w 247"/>
                <a:gd name="T91" fmla="*/ 235 h 343"/>
                <a:gd name="T92" fmla="*/ 58 w 247"/>
                <a:gd name="T93" fmla="*/ 243 h 343"/>
                <a:gd name="T94" fmla="*/ 55 w 247"/>
                <a:gd name="T95" fmla="*/ 276 h 343"/>
                <a:gd name="T96" fmla="*/ 56 w 247"/>
                <a:gd name="T97" fmla="*/ 282 h 343"/>
                <a:gd name="T98" fmla="*/ 103 w 247"/>
                <a:gd name="T99" fmla="*/ 306 h 343"/>
                <a:gd name="T100" fmla="*/ 158 w 247"/>
                <a:gd name="T101" fmla="*/ 334 h 343"/>
                <a:gd name="T102" fmla="*/ 172 w 247"/>
                <a:gd name="T103" fmla="*/ 340 h 343"/>
                <a:gd name="T104" fmla="*/ 185 w 247"/>
                <a:gd name="T105" fmla="*/ 32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7" h="343">
                  <a:moveTo>
                    <a:pt x="188" y="324"/>
                  </a:moveTo>
                  <a:lnTo>
                    <a:pt x="188" y="324"/>
                  </a:lnTo>
                  <a:lnTo>
                    <a:pt x="188" y="321"/>
                  </a:lnTo>
                  <a:lnTo>
                    <a:pt x="188" y="317"/>
                  </a:lnTo>
                  <a:lnTo>
                    <a:pt x="186" y="312"/>
                  </a:lnTo>
                  <a:lnTo>
                    <a:pt x="188" y="307"/>
                  </a:lnTo>
                  <a:lnTo>
                    <a:pt x="188" y="307"/>
                  </a:lnTo>
                  <a:lnTo>
                    <a:pt x="188" y="300"/>
                  </a:lnTo>
                  <a:lnTo>
                    <a:pt x="186" y="292"/>
                  </a:lnTo>
                  <a:lnTo>
                    <a:pt x="186" y="285"/>
                  </a:lnTo>
                  <a:lnTo>
                    <a:pt x="188" y="278"/>
                  </a:lnTo>
                  <a:lnTo>
                    <a:pt x="188" y="278"/>
                  </a:lnTo>
                  <a:lnTo>
                    <a:pt x="189" y="273"/>
                  </a:lnTo>
                  <a:lnTo>
                    <a:pt x="191" y="269"/>
                  </a:lnTo>
                  <a:lnTo>
                    <a:pt x="196" y="259"/>
                  </a:lnTo>
                  <a:lnTo>
                    <a:pt x="196" y="259"/>
                  </a:lnTo>
                  <a:lnTo>
                    <a:pt x="201" y="249"/>
                  </a:lnTo>
                  <a:lnTo>
                    <a:pt x="204" y="240"/>
                  </a:lnTo>
                  <a:lnTo>
                    <a:pt x="204" y="240"/>
                  </a:lnTo>
                  <a:lnTo>
                    <a:pt x="205" y="227"/>
                  </a:lnTo>
                  <a:lnTo>
                    <a:pt x="205" y="227"/>
                  </a:lnTo>
                  <a:lnTo>
                    <a:pt x="202" y="230"/>
                  </a:lnTo>
                  <a:lnTo>
                    <a:pt x="200" y="231"/>
                  </a:lnTo>
                  <a:lnTo>
                    <a:pt x="196" y="232"/>
                  </a:lnTo>
                  <a:lnTo>
                    <a:pt x="191" y="233"/>
                  </a:lnTo>
                  <a:lnTo>
                    <a:pt x="191" y="233"/>
                  </a:lnTo>
                  <a:lnTo>
                    <a:pt x="183" y="233"/>
                  </a:lnTo>
                  <a:lnTo>
                    <a:pt x="174" y="233"/>
                  </a:lnTo>
                  <a:lnTo>
                    <a:pt x="167" y="232"/>
                  </a:lnTo>
                  <a:lnTo>
                    <a:pt x="161" y="230"/>
                  </a:lnTo>
                  <a:lnTo>
                    <a:pt x="151" y="226"/>
                  </a:lnTo>
                  <a:lnTo>
                    <a:pt x="147" y="224"/>
                  </a:lnTo>
                  <a:lnTo>
                    <a:pt x="147" y="224"/>
                  </a:lnTo>
                  <a:lnTo>
                    <a:pt x="142" y="226"/>
                  </a:lnTo>
                  <a:lnTo>
                    <a:pt x="134" y="230"/>
                  </a:lnTo>
                  <a:lnTo>
                    <a:pt x="128" y="232"/>
                  </a:lnTo>
                  <a:lnTo>
                    <a:pt x="120" y="233"/>
                  </a:lnTo>
                  <a:lnTo>
                    <a:pt x="112" y="233"/>
                  </a:lnTo>
                  <a:lnTo>
                    <a:pt x="103" y="233"/>
                  </a:lnTo>
                  <a:lnTo>
                    <a:pt x="103" y="233"/>
                  </a:lnTo>
                  <a:lnTo>
                    <a:pt x="94" y="231"/>
                  </a:lnTo>
                  <a:lnTo>
                    <a:pt x="92" y="230"/>
                  </a:lnTo>
                  <a:lnTo>
                    <a:pt x="90" y="228"/>
                  </a:lnTo>
                  <a:lnTo>
                    <a:pt x="88" y="224"/>
                  </a:lnTo>
                  <a:lnTo>
                    <a:pt x="88" y="219"/>
                  </a:lnTo>
                  <a:lnTo>
                    <a:pt x="90" y="214"/>
                  </a:lnTo>
                  <a:lnTo>
                    <a:pt x="91" y="209"/>
                  </a:lnTo>
                  <a:lnTo>
                    <a:pt x="93" y="205"/>
                  </a:lnTo>
                  <a:lnTo>
                    <a:pt x="93" y="205"/>
                  </a:lnTo>
                  <a:lnTo>
                    <a:pt x="92" y="208"/>
                  </a:lnTo>
                  <a:lnTo>
                    <a:pt x="92" y="209"/>
                  </a:lnTo>
                  <a:lnTo>
                    <a:pt x="92" y="215"/>
                  </a:lnTo>
                  <a:lnTo>
                    <a:pt x="92" y="215"/>
                  </a:lnTo>
                  <a:lnTo>
                    <a:pt x="93" y="219"/>
                  </a:lnTo>
                  <a:lnTo>
                    <a:pt x="96" y="220"/>
                  </a:lnTo>
                  <a:lnTo>
                    <a:pt x="101" y="220"/>
                  </a:lnTo>
                  <a:lnTo>
                    <a:pt x="105" y="219"/>
                  </a:lnTo>
                  <a:lnTo>
                    <a:pt x="110" y="217"/>
                  </a:lnTo>
                  <a:lnTo>
                    <a:pt x="115" y="215"/>
                  </a:lnTo>
                  <a:lnTo>
                    <a:pt x="120" y="210"/>
                  </a:lnTo>
                  <a:lnTo>
                    <a:pt x="125" y="205"/>
                  </a:lnTo>
                  <a:lnTo>
                    <a:pt x="125" y="205"/>
                  </a:lnTo>
                  <a:lnTo>
                    <a:pt x="128" y="201"/>
                  </a:lnTo>
                  <a:lnTo>
                    <a:pt x="131" y="200"/>
                  </a:lnTo>
                  <a:lnTo>
                    <a:pt x="135" y="199"/>
                  </a:lnTo>
                  <a:lnTo>
                    <a:pt x="137" y="199"/>
                  </a:lnTo>
                  <a:lnTo>
                    <a:pt x="144" y="201"/>
                  </a:lnTo>
                  <a:lnTo>
                    <a:pt x="147" y="203"/>
                  </a:lnTo>
                  <a:lnTo>
                    <a:pt x="147" y="203"/>
                  </a:lnTo>
                  <a:lnTo>
                    <a:pt x="151" y="201"/>
                  </a:lnTo>
                  <a:lnTo>
                    <a:pt x="156" y="199"/>
                  </a:lnTo>
                  <a:lnTo>
                    <a:pt x="159" y="199"/>
                  </a:lnTo>
                  <a:lnTo>
                    <a:pt x="163" y="200"/>
                  </a:lnTo>
                  <a:lnTo>
                    <a:pt x="167" y="201"/>
                  </a:lnTo>
                  <a:lnTo>
                    <a:pt x="169" y="205"/>
                  </a:lnTo>
                  <a:lnTo>
                    <a:pt x="169" y="205"/>
                  </a:lnTo>
                  <a:lnTo>
                    <a:pt x="173" y="210"/>
                  </a:lnTo>
                  <a:lnTo>
                    <a:pt x="178" y="215"/>
                  </a:lnTo>
                  <a:lnTo>
                    <a:pt x="184" y="217"/>
                  </a:lnTo>
                  <a:lnTo>
                    <a:pt x="189" y="219"/>
                  </a:lnTo>
                  <a:lnTo>
                    <a:pt x="194" y="220"/>
                  </a:lnTo>
                  <a:lnTo>
                    <a:pt x="198" y="220"/>
                  </a:lnTo>
                  <a:lnTo>
                    <a:pt x="201" y="219"/>
                  </a:lnTo>
                  <a:lnTo>
                    <a:pt x="202" y="215"/>
                  </a:lnTo>
                  <a:lnTo>
                    <a:pt x="202" y="215"/>
                  </a:lnTo>
                  <a:lnTo>
                    <a:pt x="202" y="209"/>
                  </a:lnTo>
                  <a:lnTo>
                    <a:pt x="202" y="208"/>
                  </a:lnTo>
                  <a:lnTo>
                    <a:pt x="201" y="205"/>
                  </a:lnTo>
                  <a:lnTo>
                    <a:pt x="201" y="205"/>
                  </a:lnTo>
                  <a:lnTo>
                    <a:pt x="202" y="208"/>
                  </a:lnTo>
                  <a:lnTo>
                    <a:pt x="205" y="214"/>
                  </a:lnTo>
                  <a:lnTo>
                    <a:pt x="205" y="214"/>
                  </a:lnTo>
                  <a:lnTo>
                    <a:pt x="207" y="204"/>
                  </a:lnTo>
                  <a:lnTo>
                    <a:pt x="210" y="195"/>
                  </a:lnTo>
                  <a:lnTo>
                    <a:pt x="210" y="195"/>
                  </a:lnTo>
                  <a:lnTo>
                    <a:pt x="209" y="186"/>
                  </a:lnTo>
                  <a:lnTo>
                    <a:pt x="209" y="177"/>
                  </a:lnTo>
                  <a:lnTo>
                    <a:pt x="209" y="177"/>
                  </a:lnTo>
                  <a:lnTo>
                    <a:pt x="210" y="172"/>
                  </a:lnTo>
                  <a:lnTo>
                    <a:pt x="212" y="166"/>
                  </a:lnTo>
                  <a:lnTo>
                    <a:pt x="212" y="166"/>
                  </a:lnTo>
                  <a:lnTo>
                    <a:pt x="212" y="157"/>
                  </a:lnTo>
                  <a:lnTo>
                    <a:pt x="213" y="151"/>
                  </a:lnTo>
                  <a:lnTo>
                    <a:pt x="213" y="151"/>
                  </a:lnTo>
                  <a:lnTo>
                    <a:pt x="215" y="149"/>
                  </a:lnTo>
                  <a:lnTo>
                    <a:pt x="217" y="146"/>
                  </a:lnTo>
                  <a:lnTo>
                    <a:pt x="222" y="143"/>
                  </a:lnTo>
                  <a:lnTo>
                    <a:pt x="222" y="143"/>
                  </a:lnTo>
                  <a:lnTo>
                    <a:pt x="231" y="135"/>
                  </a:lnTo>
                  <a:lnTo>
                    <a:pt x="238" y="128"/>
                  </a:lnTo>
                  <a:lnTo>
                    <a:pt x="242" y="123"/>
                  </a:lnTo>
                  <a:lnTo>
                    <a:pt x="244" y="119"/>
                  </a:lnTo>
                  <a:lnTo>
                    <a:pt x="245" y="114"/>
                  </a:lnTo>
                  <a:lnTo>
                    <a:pt x="247" y="109"/>
                  </a:lnTo>
                  <a:lnTo>
                    <a:pt x="247" y="109"/>
                  </a:lnTo>
                  <a:lnTo>
                    <a:pt x="244" y="106"/>
                  </a:lnTo>
                  <a:lnTo>
                    <a:pt x="242" y="105"/>
                  </a:lnTo>
                  <a:lnTo>
                    <a:pt x="238" y="103"/>
                  </a:lnTo>
                  <a:lnTo>
                    <a:pt x="234" y="103"/>
                  </a:lnTo>
                  <a:lnTo>
                    <a:pt x="216" y="103"/>
                  </a:lnTo>
                  <a:lnTo>
                    <a:pt x="216" y="103"/>
                  </a:lnTo>
                  <a:lnTo>
                    <a:pt x="213" y="90"/>
                  </a:lnTo>
                  <a:lnTo>
                    <a:pt x="212" y="79"/>
                  </a:lnTo>
                  <a:lnTo>
                    <a:pt x="212" y="79"/>
                  </a:lnTo>
                  <a:lnTo>
                    <a:pt x="212" y="68"/>
                  </a:lnTo>
                  <a:lnTo>
                    <a:pt x="212" y="68"/>
                  </a:lnTo>
                  <a:lnTo>
                    <a:pt x="209" y="51"/>
                  </a:lnTo>
                  <a:lnTo>
                    <a:pt x="204" y="37"/>
                  </a:lnTo>
                  <a:lnTo>
                    <a:pt x="200" y="31"/>
                  </a:lnTo>
                  <a:lnTo>
                    <a:pt x="196" y="26"/>
                  </a:lnTo>
                  <a:lnTo>
                    <a:pt x="193" y="21"/>
                  </a:lnTo>
                  <a:lnTo>
                    <a:pt x="188" y="16"/>
                  </a:lnTo>
                  <a:lnTo>
                    <a:pt x="188" y="16"/>
                  </a:lnTo>
                  <a:lnTo>
                    <a:pt x="180" y="12"/>
                  </a:lnTo>
                  <a:lnTo>
                    <a:pt x="172" y="8"/>
                  </a:lnTo>
                  <a:lnTo>
                    <a:pt x="164" y="5"/>
                  </a:lnTo>
                  <a:lnTo>
                    <a:pt x="155" y="3"/>
                  </a:lnTo>
                  <a:lnTo>
                    <a:pt x="146" y="0"/>
                  </a:lnTo>
                  <a:lnTo>
                    <a:pt x="136" y="0"/>
                  </a:lnTo>
                  <a:lnTo>
                    <a:pt x="117" y="0"/>
                  </a:lnTo>
                  <a:lnTo>
                    <a:pt x="97" y="3"/>
                  </a:lnTo>
                  <a:lnTo>
                    <a:pt x="78" y="8"/>
                  </a:lnTo>
                  <a:lnTo>
                    <a:pt x="71" y="11"/>
                  </a:lnTo>
                  <a:lnTo>
                    <a:pt x="64" y="15"/>
                  </a:lnTo>
                  <a:lnTo>
                    <a:pt x="56" y="20"/>
                  </a:lnTo>
                  <a:lnTo>
                    <a:pt x="51" y="25"/>
                  </a:lnTo>
                  <a:lnTo>
                    <a:pt x="51" y="25"/>
                  </a:lnTo>
                  <a:lnTo>
                    <a:pt x="45" y="32"/>
                  </a:lnTo>
                  <a:lnTo>
                    <a:pt x="40" y="41"/>
                  </a:lnTo>
                  <a:lnTo>
                    <a:pt x="37" y="49"/>
                  </a:lnTo>
                  <a:lnTo>
                    <a:pt x="34" y="58"/>
                  </a:lnTo>
                  <a:lnTo>
                    <a:pt x="32" y="79"/>
                  </a:lnTo>
                  <a:lnTo>
                    <a:pt x="31" y="102"/>
                  </a:lnTo>
                  <a:lnTo>
                    <a:pt x="31" y="102"/>
                  </a:lnTo>
                  <a:lnTo>
                    <a:pt x="22" y="103"/>
                  </a:lnTo>
                  <a:lnTo>
                    <a:pt x="15" y="105"/>
                  </a:lnTo>
                  <a:lnTo>
                    <a:pt x="10" y="108"/>
                  </a:lnTo>
                  <a:lnTo>
                    <a:pt x="5" y="112"/>
                  </a:lnTo>
                  <a:lnTo>
                    <a:pt x="1" y="117"/>
                  </a:lnTo>
                  <a:lnTo>
                    <a:pt x="0" y="123"/>
                  </a:lnTo>
                  <a:lnTo>
                    <a:pt x="1" y="129"/>
                  </a:lnTo>
                  <a:lnTo>
                    <a:pt x="4" y="138"/>
                  </a:lnTo>
                  <a:lnTo>
                    <a:pt x="4" y="138"/>
                  </a:lnTo>
                  <a:lnTo>
                    <a:pt x="9" y="146"/>
                  </a:lnTo>
                  <a:lnTo>
                    <a:pt x="16" y="155"/>
                  </a:lnTo>
                  <a:lnTo>
                    <a:pt x="23" y="161"/>
                  </a:lnTo>
                  <a:lnTo>
                    <a:pt x="31" y="166"/>
                  </a:lnTo>
                  <a:lnTo>
                    <a:pt x="31" y="166"/>
                  </a:lnTo>
                  <a:lnTo>
                    <a:pt x="31" y="170"/>
                  </a:lnTo>
                  <a:lnTo>
                    <a:pt x="32" y="173"/>
                  </a:lnTo>
                  <a:lnTo>
                    <a:pt x="33" y="176"/>
                  </a:lnTo>
                  <a:lnTo>
                    <a:pt x="34" y="181"/>
                  </a:lnTo>
                  <a:lnTo>
                    <a:pt x="34" y="181"/>
                  </a:lnTo>
                  <a:lnTo>
                    <a:pt x="34" y="186"/>
                  </a:lnTo>
                  <a:lnTo>
                    <a:pt x="34" y="192"/>
                  </a:lnTo>
                  <a:lnTo>
                    <a:pt x="33" y="197"/>
                  </a:lnTo>
                  <a:lnTo>
                    <a:pt x="33" y="203"/>
                  </a:lnTo>
                  <a:lnTo>
                    <a:pt x="33" y="203"/>
                  </a:lnTo>
                  <a:lnTo>
                    <a:pt x="36" y="210"/>
                  </a:lnTo>
                  <a:lnTo>
                    <a:pt x="39" y="217"/>
                  </a:lnTo>
                  <a:lnTo>
                    <a:pt x="42" y="225"/>
                  </a:lnTo>
                  <a:lnTo>
                    <a:pt x="44" y="232"/>
                  </a:lnTo>
                  <a:lnTo>
                    <a:pt x="44" y="232"/>
                  </a:lnTo>
                  <a:lnTo>
                    <a:pt x="48" y="235"/>
                  </a:lnTo>
                  <a:lnTo>
                    <a:pt x="51" y="237"/>
                  </a:lnTo>
                  <a:lnTo>
                    <a:pt x="54" y="240"/>
                  </a:lnTo>
                  <a:lnTo>
                    <a:pt x="58" y="243"/>
                  </a:lnTo>
                  <a:lnTo>
                    <a:pt x="58" y="243"/>
                  </a:lnTo>
                  <a:lnTo>
                    <a:pt x="58" y="252"/>
                  </a:lnTo>
                  <a:lnTo>
                    <a:pt x="56" y="260"/>
                  </a:lnTo>
                  <a:lnTo>
                    <a:pt x="55" y="276"/>
                  </a:lnTo>
                  <a:lnTo>
                    <a:pt x="55" y="276"/>
                  </a:lnTo>
                  <a:lnTo>
                    <a:pt x="55" y="279"/>
                  </a:lnTo>
                  <a:lnTo>
                    <a:pt x="55" y="281"/>
                  </a:lnTo>
                  <a:lnTo>
                    <a:pt x="56" y="282"/>
                  </a:lnTo>
                  <a:lnTo>
                    <a:pt x="56" y="282"/>
                  </a:lnTo>
                  <a:lnTo>
                    <a:pt x="60" y="285"/>
                  </a:lnTo>
                  <a:lnTo>
                    <a:pt x="66" y="287"/>
                  </a:lnTo>
                  <a:lnTo>
                    <a:pt x="66" y="287"/>
                  </a:lnTo>
                  <a:lnTo>
                    <a:pt x="103" y="306"/>
                  </a:lnTo>
                  <a:lnTo>
                    <a:pt x="137" y="323"/>
                  </a:lnTo>
                  <a:lnTo>
                    <a:pt x="137" y="323"/>
                  </a:lnTo>
                  <a:lnTo>
                    <a:pt x="152" y="330"/>
                  </a:lnTo>
                  <a:lnTo>
                    <a:pt x="158" y="334"/>
                  </a:lnTo>
                  <a:lnTo>
                    <a:pt x="163" y="339"/>
                  </a:lnTo>
                  <a:lnTo>
                    <a:pt x="171" y="343"/>
                  </a:lnTo>
                  <a:lnTo>
                    <a:pt x="171" y="343"/>
                  </a:lnTo>
                  <a:lnTo>
                    <a:pt x="172" y="340"/>
                  </a:lnTo>
                  <a:lnTo>
                    <a:pt x="173" y="338"/>
                  </a:lnTo>
                  <a:lnTo>
                    <a:pt x="179" y="334"/>
                  </a:lnTo>
                  <a:lnTo>
                    <a:pt x="184" y="330"/>
                  </a:lnTo>
                  <a:lnTo>
                    <a:pt x="185" y="328"/>
                  </a:lnTo>
                  <a:lnTo>
                    <a:pt x="188" y="324"/>
                  </a:lnTo>
                  <a:lnTo>
                    <a:pt x="188" y="324"/>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7" name="Freeform 391"/>
            <p:cNvSpPr>
              <a:spLocks noEditPoints="1"/>
            </p:cNvSpPr>
            <p:nvPr/>
          </p:nvSpPr>
          <p:spPr bwMode="auto">
            <a:xfrm>
              <a:off x="962025" y="1908176"/>
              <a:ext cx="849313" cy="2598738"/>
            </a:xfrm>
            <a:custGeom>
              <a:avLst/>
              <a:gdLst>
                <a:gd name="T0" fmla="*/ 509 w 535"/>
                <a:gd name="T1" fmla="*/ 676 h 1637"/>
                <a:gd name="T2" fmla="*/ 469 w 535"/>
                <a:gd name="T3" fmla="*/ 664 h 1637"/>
                <a:gd name="T4" fmla="*/ 461 w 535"/>
                <a:gd name="T5" fmla="*/ 605 h 1637"/>
                <a:gd name="T6" fmla="*/ 484 w 535"/>
                <a:gd name="T7" fmla="*/ 585 h 1637"/>
                <a:gd name="T8" fmla="*/ 479 w 535"/>
                <a:gd name="T9" fmla="*/ 501 h 1637"/>
                <a:gd name="T10" fmla="*/ 455 w 535"/>
                <a:gd name="T11" fmla="*/ 385 h 1637"/>
                <a:gd name="T12" fmla="*/ 445 w 535"/>
                <a:gd name="T13" fmla="*/ 316 h 1637"/>
                <a:gd name="T14" fmla="*/ 423 w 535"/>
                <a:gd name="T15" fmla="*/ 248 h 1637"/>
                <a:gd name="T16" fmla="*/ 360 w 535"/>
                <a:gd name="T17" fmla="*/ 107 h 1637"/>
                <a:gd name="T18" fmla="*/ 306 w 535"/>
                <a:gd name="T19" fmla="*/ 86 h 1637"/>
                <a:gd name="T20" fmla="*/ 271 w 535"/>
                <a:gd name="T21" fmla="*/ 60 h 1637"/>
                <a:gd name="T22" fmla="*/ 232 w 535"/>
                <a:gd name="T23" fmla="*/ 66 h 1637"/>
                <a:gd name="T24" fmla="*/ 204 w 535"/>
                <a:gd name="T25" fmla="*/ 78 h 1637"/>
                <a:gd name="T26" fmla="*/ 109 w 535"/>
                <a:gd name="T27" fmla="*/ 12 h 1637"/>
                <a:gd name="T28" fmla="*/ 85 w 535"/>
                <a:gd name="T29" fmla="*/ 16 h 1637"/>
                <a:gd name="T30" fmla="*/ 70 w 535"/>
                <a:gd name="T31" fmla="*/ 48 h 1637"/>
                <a:gd name="T32" fmla="*/ 4 w 535"/>
                <a:gd name="T33" fmla="*/ 103 h 1637"/>
                <a:gd name="T34" fmla="*/ 5 w 535"/>
                <a:gd name="T35" fmla="*/ 202 h 1637"/>
                <a:gd name="T36" fmla="*/ 36 w 535"/>
                <a:gd name="T37" fmla="*/ 272 h 1637"/>
                <a:gd name="T38" fmla="*/ 61 w 535"/>
                <a:gd name="T39" fmla="*/ 491 h 1637"/>
                <a:gd name="T40" fmla="*/ 18 w 535"/>
                <a:gd name="T41" fmla="*/ 731 h 1637"/>
                <a:gd name="T42" fmla="*/ 36 w 535"/>
                <a:gd name="T43" fmla="*/ 885 h 1637"/>
                <a:gd name="T44" fmla="*/ 48 w 535"/>
                <a:gd name="T45" fmla="*/ 1048 h 1637"/>
                <a:gd name="T46" fmla="*/ 33 w 535"/>
                <a:gd name="T47" fmla="*/ 1274 h 1637"/>
                <a:gd name="T48" fmla="*/ 40 w 535"/>
                <a:gd name="T49" fmla="*/ 1468 h 1637"/>
                <a:gd name="T50" fmla="*/ 37 w 535"/>
                <a:gd name="T51" fmla="*/ 1507 h 1637"/>
                <a:gd name="T52" fmla="*/ 17 w 535"/>
                <a:gd name="T53" fmla="*/ 1588 h 1637"/>
                <a:gd name="T54" fmla="*/ 48 w 535"/>
                <a:gd name="T55" fmla="*/ 1621 h 1637"/>
                <a:gd name="T56" fmla="*/ 120 w 535"/>
                <a:gd name="T57" fmla="*/ 1636 h 1637"/>
                <a:gd name="T58" fmla="*/ 156 w 535"/>
                <a:gd name="T59" fmla="*/ 1584 h 1637"/>
                <a:gd name="T60" fmla="*/ 141 w 535"/>
                <a:gd name="T61" fmla="*/ 1520 h 1637"/>
                <a:gd name="T62" fmla="*/ 147 w 535"/>
                <a:gd name="T63" fmla="*/ 1479 h 1637"/>
                <a:gd name="T64" fmla="*/ 168 w 535"/>
                <a:gd name="T65" fmla="*/ 1243 h 1637"/>
                <a:gd name="T66" fmla="*/ 193 w 535"/>
                <a:gd name="T67" fmla="*/ 1016 h 1637"/>
                <a:gd name="T68" fmla="*/ 202 w 535"/>
                <a:gd name="T69" fmla="*/ 952 h 1637"/>
                <a:gd name="T70" fmla="*/ 209 w 535"/>
                <a:gd name="T71" fmla="*/ 1018 h 1637"/>
                <a:gd name="T72" fmla="*/ 207 w 535"/>
                <a:gd name="T73" fmla="*/ 1074 h 1637"/>
                <a:gd name="T74" fmla="*/ 216 w 535"/>
                <a:gd name="T75" fmla="*/ 1284 h 1637"/>
                <a:gd name="T76" fmla="*/ 216 w 535"/>
                <a:gd name="T77" fmla="*/ 1406 h 1637"/>
                <a:gd name="T78" fmla="*/ 226 w 535"/>
                <a:gd name="T79" fmla="*/ 1454 h 1637"/>
                <a:gd name="T80" fmla="*/ 272 w 535"/>
                <a:gd name="T81" fmla="*/ 1495 h 1637"/>
                <a:gd name="T82" fmla="*/ 320 w 535"/>
                <a:gd name="T83" fmla="*/ 1527 h 1637"/>
                <a:gd name="T84" fmla="*/ 415 w 535"/>
                <a:gd name="T85" fmla="*/ 1557 h 1637"/>
                <a:gd name="T86" fmla="*/ 458 w 535"/>
                <a:gd name="T87" fmla="*/ 1535 h 1637"/>
                <a:gd name="T88" fmla="*/ 420 w 535"/>
                <a:gd name="T89" fmla="*/ 1479 h 1637"/>
                <a:gd name="T90" fmla="*/ 351 w 535"/>
                <a:gd name="T91" fmla="*/ 1419 h 1637"/>
                <a:gd name="T92" fmla="*/ 349 w 535"/>
                <a:gd name="T93" fmla="*/ 1357 h 1637"/>
                <a:gd name="T94" fmla="*/ 351 w 535"/>
                <a:gd name="T95" fmla="*/ 1118 h 1637"/>
                <a:gd name="T96" fmla="*/ 438 w 535"/>
                <a:gd name="T97" fmla="*/ 1021 h 1637"/>
                <a:gd name="T98" fmla="*/ 534 w 535"/>
                <a:gd name="T99" fmla="*/ 930 h 1637"/>
                <a:gd name="T100" fmla="*/ 366 w 535"/>
                <a:gd name="T101" fmla="*/ 610 h 1637"/>
                <a:gd name="T102" fmla="*/ 382 w 535"/>
                <a:gd name="T103" fmla="*/ 640 h 1637"/>
                <a:gd name="T104" fmla="*/ 363 w 535"/>
                <a:gd name="T105" fmla="*/ 280 h 1637"/>
                <a:gd name="T106" fmla="*/ 351 w 535"/>
                <a:gd name="T107" fmla="*/ 329 h 1637"/>
                <a:gd name="T108" fmla="*/ 322 w 535"/>
                <a:gd name="T109" fmla="*/ 269 h 1637"/>
                <a:gd name="T110" fmla="*/ 351 w 535"/>
                <a:gd name="T111" fmla="*/ 267 h 1637"/>
                <a:gd name="T112" fmla="*/ 277 w 535"/>
                <a:gd name="T113" fmla="*/ 105 h 1637"/>
                <a:gd name="T114" fmla="*/ 302 w 535"/>
                <a:gd name="T115" fmla="*/ 148 h 1637"/>
                <a:gd name="T116" fmla="*/ 233 w 535"/>
                <a:gd name="T117" fmla="*/ 127 h 1637"/>
                <a:gd name="T118" fmla="*/ 377 w 535"/>
                <a:gd name="T119" fmla="*/ 666 h 1637"/>
                <a:gd name="T120" fmla="*/ 396 w 535"/>
                <a:gd name="T121" fmla="*/ 688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5" h="1637">
                  <a:moveTo>
                    <a:pt x="530" y="703"/>
                  </a:moveTo>
                  <a:lnTo>
                    <a:pt x="530" y="703"/>
                  </a:lnTo>
                  <a:lnTo>
                    <a:pt x="529" y="693"/>
                  </a:lnTo>
                  <a:lnTo>
                    <a:pt x="528" y="688"/>
                  </a:lnTo>
                  <a:lnTo>
                    <a:pt x="526" y="685"/>
                  </a:lnTo>
                  <a:lnTo>
                    <a:pt x="526" y="685"/>
                  </a:lnTo>
                  <a:lnTo>
                    <a:pt x="523" y="681"/>
                  </a:lnTo>
                  <a:lnTo>
                    <a:pt x="517" y="677"/>
                  </a:lnTo>
                  <a:lnTo>
                    <a:pt x="517" y="677"/>
                  </a:lnTo>
                  <a:lnTo>
                    <a:pt x="509" y="676"/>
                  </a:lnTo>
                  <a:lnTo>
                    <a:pt x="501" y="675"/>
                  </a:lnTo>
                  <a:lnTo>
                    <a:pt x="501" y="675"/>
                  </a:lnTo>
                  <a:lnTo>
                    <a:pt x="496" y="674"/>
                  </a:lnTo>
                  <a:lnTo>
                    <a:pt x="485" y="674"/>
                  </a:lnTo>
                  <a:lnTo>
                    <a:pt x="460" y="674"/>
                  </a:lnTo>
                  <a:lnTo>
                    <a:pt x="460" y="674"/>
                  </a:lnTo>
                  <a:lnTo>
                    <a:pt x="463" y="670"/>
                  </a:lnTo>
                  <a:lnTo>
                    <a:pt x="465" y="666"/>
                  </a:lnTo>
                  <a:lnTo>
                    <a:pt x="465" y="666"/>
                  </a:lnTo>
                  <a:lnTo>
                    <a:pt x="469" y="664"/>
                  </a:lnTo>
                  <a:lnTo>
                    <a:pt x="469" y="664"/>
                  </a:lnTo>
                  <a:lnTo>
                    <a:pt x="470" y="660"/>
                  </a:lnTo>
                  <a:lnTo>
                    <a:pt x="471" y="658"/>
                  </a:lnTo>
                  <a:lnTo>
                    <a:pt x="470" y="650"/>
                  </a:lnTo>
                  <a:lnTo>
                    <a:pt x="465" y="637"/>
                  </a:lnTo>
                  <a:lnTo>
                    <a:pt x="465" y="637"/>
                  </a:lnTo>
                  <a:lnTo>
                    <a:pt x="464" y="629"/>
                  </a:lnTo>
                  <a:lnTo>
                    <a:pt x="463" y="621"/>
                  </a:lnTo>
                  <a:lnTo>
                    <a:pt x="461" y="605"/>
                  </a:lnTo>
                  <a:lnTo>
                    <a:pt x="461" y="605"/>
                  </a:lnTo>
                  <a:lnTo>
                    <a:pt x="461" y="604"/>
                  </a:lnTo>
                  <a:lnTo>
                    <a:pt x="463" y="604"/>
                  </a:lnTo>
                  <a:lnTo>
                    <a:pt x="465" y="601"/>
                  </a:lnTo>
                  <a:lnTo>
                    <a:pt x="465" y="601"/>
                  </a:lnTo>
                  <a:lnTo>
                    <a:pt x="469" y="600"/>
                  </a:lnTo>
                  <a:lnTo>
                    <a:pt x="474" y="598"/>
                  </a:lnTo>
                  <a:lnTo>
                    <a:pt x="484" y="593"/>
                  </a:lnTo>
                  <a:lnTo>
                    <a:pt x="484" y="593"/>
                  </a:lnTo>
                  <a:lnTo>
                    <a:pt x="484" y="589"/>
                  </a:lnTo>
                  <a:lnTo>
                    <a:pt x="484" y="585"/>
                  </a:lnTo>
                  <a:lnTo>
                    <a:pt x="481" y="577"/>
                  </a:lnTo>
                  <a:lnTo>
                    <a:pt x="481" y="577"/>
                  </a:lnTo>
                  <a:lnTo>
                    <a:pt x="481" y="571"/>
                  </a:lnTo>
                  <a:lnTo>
                    <a:pt x="482" y="567"/>
                  </a:lnTo>
                  <a:lnTo>
                    <a:pt x="484" y="563"/>
                  </a:lnTo>
                  <a:lnTo>
                    <a:pt x="484" y="557"/>
                  </a:lnTo>
                  <a:lnTo>
                    <a:pt x="484" y="557"/>
                  </a:lnTo>
                  <a:lnTo>
                    <a:pt x="484" y="539"/>
                  </a:lnTo>
                  <a:lnTo>
                    <a:pt x="481" y="519"/>
                  </a:lnTo>
                  <a:lnTo>
                    <a:pt x="479" y="501"/>
                  </a:lnTo>
                  <a:lnTo>
                    <a:pt x="475" y="481"/>
                  </a:lnTo>
                  <a:lnTo>
                    <a:pt x="468" y="444"/>
                  </a:lnTo>
                  <a:lnTo>
                    <a:pt x="460" y="407"/>
                  </a:lnTo>
                  <a:lnTo>
                    <a:pt x="460" y="407"/>
                  </a:lnTo>
                  <a:lnTo>
                    <a:pt x="460" y="402"/>
                  </a:lnTo>
                  <a:lnTo>
                    <a:pt x="460" y="397"/>
                  </a:lnTo>
                  <a:lnTo>
                    <a:pt x="460" y="397"/>
                  </a:lnTo>
                  <a:lnTo>
                    <a:pt x="457" y="391"/>
                  </a:lnTo>
                  <a:lnTo>
                    <a:pt x="457" y="391"/>
                  </a:lnTo>
                  <a:lnTo>
                    <a:pt x="455" y="385"/>
                  </a:lnTo>
                  <a:lnTo>
                    <a:pt x="455" y="377"/>
                  </a:lnTo>
                  <a:lnTo>
                    <a:pt x="455" y="377"/>
                  </a:lnTo>
                  <a:lnTo>
                    <a:pt x="457" y="370"/>
                  </a:lnTo>
                  <a:lnTo>
                    <a:pt x="457" y="366"/>
                  </a:lnTo>
                  <a:lnTo>
                    <a:pt x="455" y="361"/>
                  </a:lnTo>
                  <a:lnTo>
                    <a:pt x="452" y="356"/>
                  </a:lnTo>
                  <a:lnTo>
                    <a:pt x="452" y="356"/>
                  </a:lnTo>
                  <a:lnTo>
                    <a:pt x="452" y="346"/>
                  </a:lnTo>
                  <a:lnTo>
                    <a:pt x="450" y="336"/>
                  </a:lnTo>
                  <a:lnTo>
                    <a:pt x="445" y="316"/>
                  </a:lnTo>
                  <a:lnTo>
                    <a:pt x="445" y="316"/>
                  </a:lnTo>
                  <a:lnTo>
                    <a:pt x="443" y="305"/>
                  </a:lnTo>
                  <a:lnTo>
                    <a:pt x="437" y="289"/>
                  </a:lnTo>
                  <a:lnTo>
                    <a:pt x="426" y="256"/>
                  </a:lnTo>
                  <a:lnTo>
                    <a:pt x="426" y="256"/>
                  </a:lnTo>
                  <a:lnTo>
                    <a:pt x="425" y="251"/>
                  </a:lnTo>
                  <a:lnTo>
                    <a:pt x="423" y="248"/>
                  </a:lnTo>
                  <a:lnTo>
                    <a:pt x="423" y="248"/>
                  </a:lnTo>
                  <a:lnTo>
                    <a:pt x="423" y="248"/>
                  </a:lnTo>
                  <a:lnTo>
                    <a:pt x="423" y="248"/>
                  </a:lnTo>
                  <a:lnTo>
                    <a:pt x="423" y="247"/>
                  </a:lnTo>
                  <a:lnTo>
                    <a:pt x="423" y="247"/>
                  </a:lnTo>
                  <a:lnTo>
                    <a:pt x="412" y="221"/>
                  </a:lnTo>
                  <a:lnTo>
                    <a:pt x="401" y="194"/>
                  </a:lnTo>
                  <a:lnTo>
                    <a:pt x="390" y="166"/>
                  </a:lnTo>
                  <a:lnTo>
                    <a:pt x="378" y="140"/>
                  </a:lnTo>
                  <a:lnTo>
                    <a:pt x="378" y="140"/>
                  </a:lnTo>
                  <a:lnTo>
                    <a:pt x="369" y="120"/>
                  </a:lnTo>
                  <a:lnTo>
                    <a:pt x="364" y="113"/>
                  </a:lnTo>
                  <a:lnTo>
                    <a:pt x="360" y="107"/>
                  </a:lnTo>
                  <a:lnTo>
                    <a:pt x="360" y="107"/>
                  </a:lnTo>
                  <a:lnTo>
                    <a:pt x="355" y="104"/>
                  </a:lnTo>
                  <a:lnTo>
                    <a:pt x="349" y="102"/>
                  </a:lnTo>
                  <a:lnTo>
                    <a:pt x="336" y="98"/>
                  </a:lnTo>
                  <a:lnTo>
                    <a:pt x="336" y="98"/>
                  </a:lnTo>
                  <a:lnTo>
                    <a:pt x="324" y="94"/>
                  </a:lnTo>
                  <a:lnTo>
                    <a:pt x="317" y="92"/>
                  </a:lnTo>
                  <a:lnTo>
                    <a:pt x="312" y="89"/>
                  </a:lnTo>
                  <a:lnTo>
                    <a:pt x="312" y="89"/>
                  </a:lnTo>
                  <a:lnTo>
                    <a:pt x="306" y="86"/>
                  </a:lnTo>
                  <a:lnTo>
                    <a:pt x="301" y="80"/>
                  </a:lnTo>
                  <a:lnTo>
                    <a:pt x="301" y="80"/>
                  </a:lnTo>
                  <a:lnTo>
                    <a:pt x="292" y="70"/>
                  </a:lnTo>
                  <a:lnTo>
                    <a:pt x="292" y="70"/>
                  </a:lnTo>
                  <a:lnTo>
                    <a:pt x="292" y="69"/>
                  </a:lnTo>
                  <a:lnTo>
                    <a:pt x="292" y="69"/>
                  </a:lnTo>
                  <a:lnTo>
                    <a:pt x="281" y="56"/>
                  </a:lnTo>
                  <a:lnTo>
                    <a:pt x="269" y="45"/>
                  </a:lnTo>
                  <a:lnTo>
                    <a:pt x="269" y="45"/>
                  </a:lnTo>
                  <a:lnTo>
                    <a:pt x="271" y="60"/>
                  </a:lnTo>
                  <a:lnTo>
                    <a:pt x="271" y="60"/>
                  </a:lnTo>
                  <a:lnTo>
                    <a:pt x="270" y="60"/>
                  </a:lnTo>
                  <a:lnTo>
                    <a:pt x="254" y="62"/>
                  </a:lnTo>
                  <a:lnTo>
                    <a:pt x="254" y="62"/>
                  </a:lnTo>
                  <a:lnTo>
                    <a:pt x="254" y="62"/>
                  </a:lnTo>
                  <a:lnTo>
                    <a:pt x="248" y="60"/>
                  </a:lnTo>
                  <a:lnTo>
                    <a:pt x="242" y="56"/>
                  </a:lnTo>
                  <a:lnTo>
                    <a:pt x="243" y="60"/>
                  </a:lnTo>
                  <a:lnTo>
                    <a:pt x="232" y="66"/>
                  </a:lnTo>
                  <a:lnTo>
                    <a:pt x="232" y="66"/>
                  </a:lnTo>
                  <a:lnTo>
                    <a:pt x="231" y="66"/>
                  </a:lnTo>
                  <a:lnTo>
                    <a:pt x="227" y="65"/>
                  </a:lnTo>
                  <a:lnTo>
                    <a:pt x="227" y="65"/>
                  </a:lnTo>
                  <a:lnTo>
                    <a:pt x="222" y="65"/>
                  </a:lnTo>
                  <a:lnTo>
                    <a:pt x="218" y="65"/>
                  </a:lnTo>
                  <a:lnTo>
                    <a:pt x="215" y="66"/>
                  </a:lnTo>
                  <a:lnTo>
                    <a:pt x="211" y="69"/>
                  </a:lnTo>
                  <a:lnTo>
                    <a:pt x="207" y="71"/>
                  </a:lnTo>
                  <a:lnTo>
                    <a:pt x="205" y="75"/>
                  </a:lnTo>
                  <a:lnTo>
                    <a:pt x="204" y="78"/>
                  </a:lnTo>
                  <a:lnTo>
                    <a:pt x="202" y="82"/>
                  </a:lnTo>
                  <a:lnTo>
                    <a:pt x="202" y="82"/>
                  </a:lnTo>
                  <a:lnTo>
                    <a:pt x="193" y="71"/>
                  </a:lnTo>
                  <a:lnTo>
                    <a:pt x="183" y="61"/>
                  </a:lnTo>
                  <a:lnTo>
                    <a:pt x="173" y="51"/>
                  </a:lnTo>
                  <a:lnTo>
                    <a:pt x="161" y="42"/>
                  </a:lnTo>
                  <a:lnTo>
                    <a:pt x="150" y="33"/>
                  </a:lnTo>
                  <a:lnTo>
                    <a:pt x="136" y="26"/>
                  </a:lnTo>
                  <a:lnTo>
                    <a:pt x="124" y="18"/>
                  </a:lnTo>
                  <a:lnTo>
                    <a:pt x="109" y="12"/>
                  </a:lnTo>
                  <a:lnTo>
                    <a:pt x="109" y="12"/>
                  </a:lnTo>
                  <a:lnTo>
                    <a:pt x="108" y="10"/>
                  </a:lnTo>
                  <a:lnTo>
                    <a:pt x="109" y="6"/>
                  </a:lnTo>
                  <a:lnTo>
                    <a:pt x="110" y="4"/>
                  </a:lnTo>
                  <a:lnTo>
                    <a:pt x="110" y="0"/>
                  </a:lnTo>
                  <a:lnTo>
                    <a:pt x="94" y="0"/>
                  </a:lnTo>
                  <a:lnTo>
                    <a:pt x="94" y="0"/>
                  </a:lnTo>
                  <a:lnTo>
                    <a:pt x="92" y="4"/>
                  </a:lnTo>
                  <a:lnTo>
                    <a:pt x="88" y="7"/>
                  </a:lnTo>
                  <a:lnTo>
                    <a:pt x="85" y="16"/>
                  </a:lnTo>
                  <a:lnTo>
                    <a:pt x="80" y="24"/>
                  </a:lnTo>
                  <a:lnTo>
                    <a:pt x="75" y="33"/>
                  </a:lnTo>
                  <a:lnTo>
                    <a:pt x="75" y="33"/>
                  </a:lnTo>
                  <a:lnTo>
                    <a:pt x="74" y="37"/>
                  </a:lnTo>
                  <a:lnTo>
                    <a:pt x="75" y="38"/>
                  </a:lnTo>
                  <a:lnTo>
                    <a:pt x="77" y="39"/>
                  </a:lnTo>
                  <a:lnTo>
                    <a:pt x="79" y="42"/>
                  </a:lnTo>
                  <a:lnTo>
                    <a:pt x="79" y="42"/>
                  </a:lnTo>
                  <a:lnTo>
                    <a:pt x="75" y="45"/>
                  </a:lnTo>
                  <a:lnTo>
                    <a:pt x="70" y="48"/>
                  </a:lnTo>
                  <a:lnTo>
                    <a:pt x="60" y="53"/>
                  </a:lnTo>
                  <a:lnTo>
                    <a:pt x="50" y="55"/>
                  </a:lnTo>
                  <a:lnTo>
                    <a:pt x="39" y="59"/>
                  </a:lnTo>
                  <a:lnTo>
                    <a:pt x="39" y="59"/>
                  </a:lnTo>
                  <a:lnTo>
                    <a:pt x="33" y="62"/>
                  </a:lnTo>
                  <a:lnTo>
                    <a:pt x="28" y="67"/>
                  </a:lnTo>
                  <a:lnTo>
                    <a:pt x="22" y="73"/>
                  </a:lnTo>
                  <a:lnTo>
                    <a:pt x="17" y="81"/>
                  </a:lnTo>
                  <a:lnTo>
                    <a:pt x="7" y="96"/>
                  </a:lnTo>
                  <a:lnTo>
                    <a:pt x="4" y="103"/>
                  </a:lnTo>
                  <a:lnTo>
                    <a:pt x="1" y="110"/>
                  </a:lnTo>
                  <a:lnTo>
                    <a:pt x="1" y="110"/>
                  </a:lnTo>
                  <a:lnTo>
                    <a:pt x="0" y="118"/>
                  </a:lnTo>
                  <a:lnTo>
                    <a:pt x="0" y="126"/>
                  </a:lnTo>
                  <a:lnTo>
                    <a:pt x="0" y="145"/>
                  </a:lnTo>
                  <a:lnTo>
                    <a:pt x="0" y="145"/>
                  </a:lnTo>
                  <a:lnTo>
                    <a:pt x="1" y="159"/>
                  </a:lnTo>
                  <a:lnTo>
                    <a:pt x="1" y="174"/>
                  </a:lnTo>
                  <a:lnTo>
                    <a:pt x="1" y="174"/>
                  </a:lnTo>
                  <a:lnTo>
                    <a:pt x="5" y="202"/>
                  </a:lnTo>
                  <a:lnTo>
                    <a:pt x="7" y="215"/>
                  </a:lnTo>
                  <a:lnTo>
                    <a:pt x="11" y="226"/>
                  </a:lnTo>
                  <a:lnTo>
                    <a:pt x="11" y="226"/>
                  </a:lnTo>
                  <a:lnTo>
                    <a:pt x="15" y="232"/>
                  </a:lnTo>
                  <a:lnTo>
                    <a:pt x="18" y="237"/>
                  </a:lnTo>
                  <a:lnTo>
                    <a:pt x="23" y="242"/>
                  </a:lnTo>
                  <a:lnTo>
                    <a:pt x="27" y="247"/>
                  </a:lnTo>
                  <a:lnTo>
                    <a:pt x="27" y="247"/>
                  </a:lnTo>
                  <a:lnTo>
                    <a:pt x="32" y="259"/>
                  </a:lnTo>
                  <a:lnTo>
                    <a:pt x="36" y="272"/>
                  </a:lnTo>
                  <a:lnTo>
                    <a:pt x="40" y="302"/>
                  </a:lnTo>
                  <a:lnTo>
                    <a:pt x="40" y="302"/>
                  </a:lnTo>
                  <a:lnTo>
                    <a:pt x="52" y="363"/>
                  </a:lnTo>
                  <a:lnTo>
                    <a:pt x="56" y="393"/>
                  </a:lnTo>
                  <a:lnTo>
                    <a:pt x="60" y="423"/>
                  </a:lnTo>
                  <a:lnTo>
                    <a:pt x="60" y="423"/>
                  </a:lnTo>
                  <a:lnTo>
                    <a:pt x="63" y="458"/>
                  </a:lnTo>
                  <a:lnTo>
                    <a:pt x="63" y="474"/>
                  </a:lnTo>
                  <a:lnTo>
                    <a:pt x="61" y="491"/>
                  </a:lnTo>
                  <a:lnTo>
                    <a:pt x="61" y="491"/>
                  </a:lnTo>
                  <a:lnTo>
                    <a:pt x="56" y="520"/>
                  </a:lnTo>
                  <a:lnTo>
                    <a:pt x="50" y="550"/>
                  </a:lnTo>
                  <a:lnTo>
                    <a:pt x="43" y="579"/>
                  </a:lnTo>
                  <a:lnTo>
                    <a:pt x="37" y="609"/>
                  </a:lnTo>
                  <a:lnTo>
                    <a:pt x="37" y="609"/>
                  </a:lnTo>
                  <a:lnTo>
                    <a:pt x="32" y="640"/>
                  </a:lnTo>
                  <a:lnTo>
                    <a:pt x="28" y="671"/>
                  </a:lnTo>
                  <a:lnTo>
                    <a:pt x="25" y="702"/>
                  </a:lnTo>
                  <a:lnTo>
                    <a:pt x="18" y="731"/>
                  </a:lnTo>
                  <a:lnTo>
                    <a:pt x="18" y="731"/>
                  </a:lnTo>
                  <a:lnTo>
                    <a:pt x="25" y="734"/>
                  </a:lnTo>
                  <a:lnTo>
                    <a:pt x="32" y="736"/>
                  </a:lnTo>
                  <a:lnTo>
                    <a:pt x="48" y="737"/>
                  </a:lnTo>
                  <a:lnTo>
                    <a:pt x="48" y="737"/>
                  </a:lnTo>
                  <a:lnTo>
                    <a:pt x="44" y="774"/>
                  </a:lnTo>
                  <a:lnTo>
                    <a:pt x="39" y="810"/>
                  </a:lnTo>
                  <a:lnTo>
                    <a:pt x="36" y="848"/>
                  </a:lnTo>
                  <a:lnTo>
                    <a:pt x="36" y="866"/>
                  </a:lnTo>
                  <a:lnTo>
                    <a:pt x="36" y="885"/>
                  </a:lnTo>
                  <a:lnTo>
                    <a:pt x="36" y="885"/>
                  </a:lnTo>
                  <a:lnTo>
                    <a:pt x="37" y="945"/>
                  </a:lnTo>
                  <a:lnTo>
                    <a:pt x="38" y="974"/>
                  </a:lnTo>
                  <a:lnTo>
                    <a:pt x="40" y="1003"/>
                  </a:lnTo>
                  <a:lnTo>
                    <a:pt x="40" y="1003"/>
                  </a:lnTo>
                  <a:lnTo>
                    <a:pt x="42" y="1011"/>
                  </a:lnTo>
                  <a:lnTo>
                    <a:pt x="44" y="1020"/>
                  </a:lnTo>
                  <a:lnTo>
                    <a:pt x="47" y="1028"/>
                  </a:lnTo>
                  <a:lnTo>
                    <a:pt x="48" y="1037"/>
                  </a:lnTo>
                  <a:lnTo>
                    <a:pt x="48" y="1037"/>
                  </a:lnTo>
                  <a:lnTo>
                    <a:pt x="48" y="1048"/>
                  </a:lnTo>
                  <a:lnTo>
                    <a:pt x="48" y="1059"/>
                  </a:lnTo>
                  <a:lnTo>
                    <a:pt x="45" y="1084"/>
                  </a:lnTo>
                  <a:lnTo>
                    <a:pt x="45" y="1084"/>
                  </a:lnTo>
                  <a:lnTo>
                    <a:pt x="42" y="1131"/>
                  </a:lnTo>
                  <a:lnTo>
                    <a:pt x="42" y="1131"/>
                  </a:lnTo>
                  <a:lnTo>
                    <a:pt x="38" y="1178"/>
                  </a:lnTo>
                  <a:lnTo>
                    <a:pt x="33" y="1225"/>
                  </a:lnTo>
                  <a:lnTo>
                    <a:pt x="33" y="1225"/>
                  </a:lnTo>
                  <a:lnTo>
                    <a:pt x="33" y="1249"/>
                  </a:lnTo>
                  <a:lnTo>
                    <a:pt x="33" y="1274"/>
                  </a:lnTo>
                  <a:lnTo>
                    <a:pt x="34" y="1323"/>
                  </a:lnTo>
                  <a:lnTo>
                    <a:pt x="34" y="1323"/>
                  </a:lnTo>
                  <a:lnTo>
                    <a:pt x="33" y="1360"/>
                  </a:lnTo>
                  <a:lnTo>
                    <a:pt x="32" y="1395"/>
                  </a:lnTo>
                  <a:lnTo>
                    <a:pt x="31" y="1430"/>
                  </a:lnTo>
                  <a:lnTo>
                    <a:pt x="31" y="1448"/>
                  </a:lnTo>
                  <a:lnTo>
                    <a:pt x="32" y="1465"/>
                  </a:lnTo>
                  <a:lnTo>
                    <a:pt x="32" y="1465"/>
                  </a:lnTo>
                  <a:lnTo>
                    <a:pt x="38" y="1466"/>
                  </a:lnTo>
                  <a:lnTo>
                    <a:pt x="40" y="1468"/>
                  </a:lnTo>
                  <a:lnTo>
                    <a:pt x="44" y="1468"/>
                  </a:lnTo>
                  <a:lnTo>
                    <a:pt x="44" y="1468"/>
                  </a:lnTo>
                  <a:lnTo>
                    <a:pt x="43" y="1475"/>
                  </a:lnTo>
                  <a:lnTo>
                    <a:pt x="40" y="1482"/>
                  </a:lnTo>
                  <a:lnTo>
                    <a:pt x="38" y="1489"/>
                  </a:lnTo>
                  <a:lnTo>
                    <a:pt x="37" y="1496"/>
                  </a:lnTo>
                  <a:lnTo>
                    <a:pt x="37" y="1496"/>
                  </a:lnTo>
                  <a:lnTo>
                    <a:pt x="37" y="1501"/>
                  </a:lnTo>
                  <a:lnTo>
                    <a:pt x="37" y="1507"/>
                  </a:lnTo>
                  <a:lnTo>
                    <a:pt x="37" y="1507"/>
                  </a:lnTo>
                  <a:lnTo>
                    <a:pt x="36" y="1517"/>
                  </a:lnTo>
                  <a:lnTo>
                    <a:pt x="32" y="1527"/>
                  </a:lnTo>
                  <a:lnTo>
                    <a:pt x="27" y="1546"/>
                  </a:lnTo>
                  <a:lnTo>
                    <a:pt x="27" y="1546"/>
                  </a:lnTo>
                  <a:lnTo>
                    <a:pt x="22" y="1567"/>
                  </a:lnTo>
                  <a:lnTo>
                    <a:pt x="22" y="1567"/>
                  </a:lnTo>
                  <a:lnTo>
                    <a:pt x="18" y="1578"/>
                  </a:lnTo>
                  <a:lnTo>
                    <a:pt x="17" y="1583"/>
                  </a:lnTo>
                  <a:lnTo>
                    <a:pt x="17" y="1588"/>
                  </a:lnTo>
                  <a:lnTo>
                    <a:pt x="17" y="1588"/>
                  </a:lnTo>
                  <a:lnTo>
                    <a:pt x="18" y="1592"/>
                  </a:lnTo>
                  <a:lnTo>
                    <a:pt x="21" y="1595"/>
                  </a:lnTo>
                  <a:lnTo>
                    <a:pt x="28" y="1603"/>
                  </a:lnTo>
                  <a:lnTo>
                    <a:pt x="28" y="1603"/>
                  </a:lnTo>
                  <a:lnTo>
                    <a:pt x="34" y="1610"/>
                  </a:lnTo>
                  <a:lnTo>
                    <a:pt x="39" y="1616"/>
                  </a:lnTo>
                  <a:lnTo>
                    <a:pt x="39" y="1616"/>
                  </a:lnTo>
                  <a:lnTo>
                    <a:pt x="45" y="1619"/>
                  </a:lnTo>
                  <a:lnTo>
                    <a:pt x="45" y="1619"/>
                  </a:lnTo>
                  <a:lnTo>
                    <a:pt x="48" y="1621"/>
                  </a:lnTo>
                  <a:lnTo>
                    <a:pt x="50" y="1624"/>
                  </a:lnTo>
                  <a:lnTo>
                    <a:pt x="50" y="1624"/>
                  </a:lnTo>
                  <a:lnTo>
                    <a:pt x="65" y="1631"/>
                  </a:lnTo>
                  <a:lnTo>
                    <a:pt x="72" y="1633"/>
                  </a:lnTo>
                  <a:lnTo>
                    <a:pt x="81" y="1636"/>
                  </a:lnTo>
                  <a:lnTo>
                    <a:pt x="91" y="1637"/>
                  </a:lnTo>
                  <a:lnTo>
                    <a:pt x="101" y="1637"/>
                  </a:lnTo>
                  <a:lnTo>
                    <a:pt x="110" y="1637"/>
                  </a:lnTo>
                  <a:lnTo>
                    <a:pt x="120" y="1636"/>
                  </a:lnTo>
                  <a:lnTo>
                    <a:pt x="120" y="1636"/>
                  </a:lnTo>
                  <a:lnTo>
                    <a:pt x="128" y="1632"/>
                  </a:lnTo>
                  <a:lnTo>
                    <a:pt x="134" y="1630"/>
                  </a:lnTo>
                  <a:lnTo>
                    <a:pt x="134" y="1630"/>
                  </a:lnTo>
                  <a:lnTo>
                    <a:pt x="144" y="1625"/>
                  </a:lnTo>
                  <a:lnTo>
                    <a:pt x="148" y="1621"/>
                  </a:lnTo>
                  <a:lnTo>
                    <a:pt x="152" y="1615"/>
                  </a:lnTo>
                  <a:lnTo>
                    <a:pt x="155" y="1604"/>
                  </a:lnTo>
                  <a:lnTo>
                    <a:pt x="155" y="1604"/>
                  </a:lnTo>
                  <a:lnTo>
                    <a:pt x="156" y="1594"/>
                  </a:lnTo>
                  <a:lnTo>
                    <a:pt x="156" y="1584"/>
                  </a:lnTo>
                  <a:lnTo>
                    <a:pt x="155" y="1576"/>
                  </a:lnTo>
                  <a:lnTo>
                    <a:pt x="153" y="1572"/>
                  </a:lnTo>
                  <a:lnTo>
                    <a:pt x="151" y="1570"/>
                  </a:lnTo>
                  <a:lnTo>
                    <a:pt x="151" y="1570"/>
                  </a:lnTo>
                  <a:lnTo>
                    <a:pt x="148" y="1558"/>
                  </a:lnTo>
                  <a:lnTo>
                    <a:pt x="146" y="1547"/>
                  </a:lnTo>
                  <a:lnTo>
                    <a:pt x="141" y="1529"/>
                  </a:lnTo>
                  <a:lnTo>
                    <a:pt x="141" y="1529"/>
                  </a:lnTo>
                  <a:lnTo>
                    <a:pt x="141" y="1520"/>
                  </a:lnTo>
                  <a:lnTo>
                    <a:pt x="141" y="1520"/>
                  </a:lnTo>
                  <a:lnTo>
                    <a:pt x="136" y="1497"/>
                  </a:lnTo>
                  <a:lnTo>
                    <a:pt x="135" y="1485"/>
                  </a:lnTo>
                  <a:lnTo>
                    <a:pt x="135" y="1479"/>
                  </a:lnTo>
                  <a:lnTo>
                    <a:pt x="136" y="1471"/>
                  </a:lnTo>
                  <a:lnTo>
                    <a:pt x="136" y="1471"/>
                  </a:lnTo>
                  <a:lnTo>
                    <a:pt x="139" y="1471"/>
                  </a:lnTo>
                  <a:lnTo>
                    <a:pt x="140" y="1471"/>
                  </a:lnTo>
                  <a:lnTo>
                    <a:pt x="142" y="1475"/>
                  </a:lnTo>
                  <a:lnTo>
                    <a:pt x="146" y="1479"/>
                  </a:lnTo>
                  <a:lnTo>
                    <a:pt x="147" y="1479"/>
                  </a:lnTo>
                  <a:lnTo>
                    <a:pt x="150" y="1477"/>
                  </a:lnTo>
                  <a:lnTo>
                    <a:pt x="150" y="1477"/>
                  </a:lnTo>
                  <a:lnTo>
                    <a:pt x="153" y="1462"/>
                  </a:lnTo>
                  <a:lnTo>
                    <a:pt x="155" y="1446"/>
                  </a:lnTo>
                  <a:lnTo>
                    <a:pt x="156" y="1410"/>
                  </a:lnTo>
                  <a:lnTo>
                    <a:pt x="156" y="1410"/>
                  </a:lnTo>
                  <a:lnTo>
                    <a:pt x="160" y="1342"/>
                  </a:lnTo>
                  <a:lnTo>
                    <a:pt x="164" y="1276"/>
                  </a:lnTo>
                  <a:lnTo>
                    <a:pt x="164" y="1276"/>
                  </a:lnTo>
                  <a:lnTo>
                    <a:pt x="168" y="1243"/>
                  </a:lnTo>
                  <a:lnTo>
                    <a:pt x="169" y="1226"/>
                  </a:lnTo>
                  <a:lnTo>
                    <a:pt x="169" y="1209"/>
                  </a:lnTo>
                  <a:lnTo>
                    <a:pt x="169" y="1209"/>
                  </a:lnTo>
                  <a:lnTo>
                    <a:pt x="171" y="1183"/>
                  </a:lnTo>
                  <a:lnTo>
                    <a:pt x="172" y="1157"/>
                  </a:lnTo>
                  <a:lnTo>
                    <a:pt x="174" y="1134"/>
                  </a:lnTo>
                  <a:lnTo>
                    <a:pt x="178" y="1109"/>
                  </a:lnTo>
                  <a:lnTo>
                    <a:pt x="185" y="1063"/>
                  </a:lnTo>
                  <a:lnTo>
                    <a:pt x="193" y="1016"/>
                  </a:lnTo>
                  <a:lnTo>
                    <a:pt x="193" y="1016"/>
                  </a:lnTo>
                  <a:lnTo>
                    <a:pt x="195" y="983"/>
                  </a:lnTo>
                  <a:lnTo>
                    <a:pt x="198" y="950"/>
                  </a:lnTo>
                  <a:lnTo>
                    <a:pt x="201" y="881"/>
                  </a:lnTo>
                  <a:lnTo>
                    <a:pt x="201" y="881"/>
                  </a:lnTo>
                  <a:lnTo>
                    <a:pt x="204" y="892"/>
                  </a:lnTo>
                  <a:lnTo>
                    <a:pt x="205" y="903"/>
                  </a:lnTo>
                  <a:lnTo>
                    <a:pt x="205" y="925"/>
                  </a:lnTo>
                  <a:lnTo>
                    <a:pt x="205" y="925"/>
                  </a:lnTo>
                  <a:lnTo>
                    <a:pt x="202" y="942"/>
                  </a:lnTo>
                  <a:lnTo>
                    <a:pt x="202" y="952"/>
                  </a:lnTo>
                  <a:lnTo>
                    <a:pt x="201" y="961"/>
                  </a:lnTo>
                  <a:lnTo>
                    <a:pt x="201" y="961"/>
                  </a:lnTo>
                  <a:lnTo>
                    <a:pt x="202" y="968"/>
                  </a:lnTo>
                  <a:lnTo>
                    <a:pt x="204" y="976"/>
                  </a:lnTo>
                  <a:lnTo>
                    <a:pt x="206" y="984"/>
                  </a:lnTo>
                  <a:lnTo>
                    <a:pt x="207" y="991"/>
                  </a:lnTo>
                  <a:lnTo>
                    <a:pt x="207" y="991"/>
                  </a:lnTo>
                  <a:lnTo>
                    <a:pt x="207" y="1005"/>
                  </a:lnTo>
                  <a:lnTo>
                    <a:pt x="209" y="1018"/>
                  </a:lnTo>
                  <a:lnTo>
                    <a:pt x="209" y="1018"/>
                  </a:lnTo>
                  <a:lnTo>
                    <a:pt x="211" y="1031"/>
                  </a:lnTo>
                  <a:lnTo>
                    <a:pt x="212" y="1037"/>
                  </a:lnTo>
                  <a:lnTo>
                    <a:pt x="214" y="1043"/>
                  </a:lnTo>
                  <a:lnTo>
                    <a:pt x="214" y="1043"/>
                  </a:lnTo>
                  <a:lnTo>
                    <a:pt x="212" y="1045"/>
                  </a:lnTo>
                  <a:lnTo>
                    <a:pt x="211" y="1049"/>
                  </a:lnTo>
                  <a:lnTo>
                    <a:pt x="209" y="1057"/>
                  </a:lnTo>
                  <a:lnTo>
                    <a:pt x="209" y="1057"/>
                  </a:lnTo>
                  <a:lnTo>
                    <a:pt x="207" y="1065"/>
                  </a:lnTo>
                  <a:lnTo>
                    <a:pt x="207" y="1074"/>
                  </a:lnTo>
                  <a:lnTo>
                    <a:pt x="207" y="1092"/>
                  </a:lnTo>
                  <a:lnTo>
                    <a:pt x="207" y="1092"/>
                  </a:lnTo>
                  <a:lnTo>
                    <a:pt x="209" y="1128"/>
                  </a:lnTo>
                  <a:lnTo>
                    <a:pt x="209" y="1128"/>
                  </a:lnTo>
                  <a:lnTo>
                    <a:pt x="210" y="1163"/>
                  </a:lnTo>
                  <a:lnTo>
                    <a:pt x="214" y="1198"/>
                  </a:lnTo>
                  <a:lnTo>
                    <a:pt x="216" y="1232"/>
                  </a:lnTo>
                  <a:lnTo>
                    <a:pt x="217" y="1266"/>
                  </a:lnTo>
                  <a:lnTo>
                    <a:pt x="217" y="1266"/>
                  </a:lnTo>
                  <a:lnTo>
                    <a:pt x="216" y="1284"/>
                  </a:lnTo>
                  <a:lnTo>
                    <a:pt x="215" y="1301"/>
                  </a:lnTo>
                  <a:lnTo>
                    <a:pt x="211" y="1335"/>
                  </a:lnTo>
                  <a:lnTo>
                    <a:pt x="211" y="1335"/>
                  </a:lnTo>
                  <a:lnTo>
                    <a:pt x="211" y="1349"/>
                  </a:lnTo>
                  <a:lnTo>
                    <a:pt x="214" y="1362"/>
                  </a:lnTo>
                  <a:lnTo>
                    <a:pt x="216" y="1374"/>
                  </a:lnTo>
                  <a:lnTo>
                    <a:pt x="217" y="1385"/>
                  </a:lnTo>
                  <a:lnTo>
                    <a:pt x="217" y="1385"/>
                  </a:lnTo>
                  <a:lnTo>
                    <a:pt x="217" y="1396"/>
                  </a:lnTo>
                  <a:lnTo>
                    <a:pt x="216" y="1406"/>
                  </a:lnTo>
                  <a:lnTo>
                    <a:pt x="214" y="1427"/>
                  </a:lnTo>
                  <a:lnTo>
                    <a:pt x="214" y="1427"/>
                  </a:lnTo>
                  <a:lnTo>
                    <a:pt x="216" y="1430"/>
                  </a:lnTo>
                  <a:lnTo>
                    <a:pt x="220" y="1431"/>
                  </a:lnTo>
                  <a:lnTo>
                    <a:pt x="223" y="1432"/>
                  </a:lnTo>
                  <a:lnTo>
                    <a:pt x="226" y="1435"/>
                  </a:lnTo>
                  <a:lnTo>
                    <a:pt x="226" y="1435"/>
                  </a:lnTo>
                  <a:lnTo>
                    <a:pt x="226" y="1439"/>
                  </a:lnTo>
                  <a:lnTo>
                    <a:pt x="227" y="1444"/>
                  </a:lnTo>
                  <a:lnTo>
                    <a:pt x="226" y="1454"/>
                  </a:lnTo>
                  <a:lnTo>
                    <a:pt x="226" y="1463"/>
                  </a:lnTo>
                  <a:lnTo>
                    <a:pt x="226" y="1468"/>
                  </a:lnTo>
                  <a:lnTo>
                    <a:pt x="227" y="1471"/>
                  </a:lnTo>
                  <a:lnTo>
                    <a:pt x="227" y="1471"/>
                  </a:lnTo>
                  <a:lnTo>
                    <a:pt x="232" y="1476"/>
                  </a:lnTo>
                  <a:lnTo>
                    <a:pt x="237" y="1480"/>
                  </a:lnTo>
                  <a:lnTo>
                    <a:pt x="249" y="1484"/>
                  </a:lnTo>
                  <a:lnTo>
                    <a:pt x="249" y="1484"/>
                  </a:lnTo>
                  <a:lnTo>
                    <a:pt x="272" y="1495"/>
                  </a:lnTo>
                  <a:lnTo>
                    <a:pt x="272" y="1495"/>
                  </a:lnTo>
                  <a:lnTo>
                    <a:pt x="280" y="1493"/>
                  </a:lnTo>
                  <a:lnTo>
                    <a:pt x="285" y="1492"/>
                  </a:lnTo>
                  <a:lnTo>
                    <a:pt x="285" y="1492"/>
                  </a:lnTo>
                  <a:lnTo>
                    <a:pt x="290" y="1496"/>
                  </a:lnTo>
                  <a:lnTo>
                    <a:pt x="295" y="1501"/>
                  </a:lnTo>
                  <a:lnTo>
                    <a:pt x="304" y="1511"/>
                  </a:lnTo>
                  <a:lnTo>
                    <a:pt x="304" y="1511"/>
                  </a:lnTo>
                  <a:lnTo>
                    <a:pt x="315" y="1520"/>
                  </a:lnTo>
                  <a:lnTo>
                    <a:pt x="315" y="1520"/>
                  </a:lnTo>
                  <a:lnTo>
                    <a:pt x="320" y="1527"/>
                  </a:lnTo>
                  <a:lnTo>
                    <a:pt x="325" y="1531"/>
                  </a:lnTo>
                  <a:lnTo>
                    <a:pt x="325" y="1531"/>
                  </a:lnTo>
                  <a:lnTo>
                    <a:pt x="329" y="1534"/>
                  </a:lnTo>
                  <a:lnTo>
                    <a:pt x="335" y="1535"/>
                  </a:lnTo>
                  <a:lnTo>
                    <a:pt x="347" y="1539"/>
                  </a:lnTo>
                  <a:lnTo>
                    <a:pt x="347" y="1539"/>
                  </a:lnTo>
                  <a:lnTo>
                    <a:pt x="366" y="1546"/>
                  </a:lnTo>
                  <a:lnTo>
                    <a:pt x="384" y="1551"/>
                  </a:lnTo>
                  <a:lnTo>
                    <a:pt x="405" y="1556"/>
                  </a:lnTo>
                  <a:lnTo>
                    <a:pt x="415" y="1557"/>
                  </a:lnTo>
                  <a:lnTo>
                    <a:pt x="425" y="1557"/>
                  </a:lnTo>
                  <a:lnTo>
                    <a:pt x="425" y="1557"/>
                  </a:lnTo>
                  <a:lnTo>
                    <a:pt x="436" y="1556"/>
                  </a:lnTo>
                  <a:lnTo>
                    <a:pt x="445" y="1551"/>
                  </a:lnTo>
                  <a:lnTo>
                    <a:pt x="450" y="1549"/>
                  </a:lnTo>
                  <a:lnTo>
                    <a:pt x="454" y="1546"/>
                  </a:lnTo>
                  <a:lnTo>
                    <a:pt x="457" y="1543"/>
                  </a:lnTo>
                  <a:lnTo>
                    <a:pt x="458" y="1539"/>
                  </a:lnTo>
                  <a:lnTo>
                    <a:pt x="458" y="1539"/>
                  </a:lnTo>
                  <a:lnTo>
                    <a:pt x="458" y="1535"/>
                  </a:lnTo>
                  <a:lnTo>
                    <a:pt x="457" y="1530"/>
                  </a:lnTo>
                  <a:lnTo>
                    <a:pt x="457" y="1530"/>
                  </a:lnTo>
                  <a:lnTo>
                    <a:pt x="454" y="1520"/>
                  </a:lnTo>
                  <a:lnTo>
                    <a:pt x="450" y="1513"/>
                  </a:lnTo>
                  <a:lnTo>
                    <a:pt x="450" y="1513"/>
                  </a:lnTo>
                  <a:lnTo>
                    <a:pt x="443" y="1502"/>
                  </a:lnTo>
                  <a:lnTo>
                    <a:pt x="436" y="1493"/>
                  </a:lnTo>
                  <a:lnTo>
                    <a:pt x="428" y="1486"/>
                  </a:lnTo>
                  <a:lnTo>
                    <a:pt x="420" y="1479"/>
                  </a:lnTo>
                  <a:lnTo>
                    <a:pt x="420" y="1479"/>
                  </a:lnTo>
                  <a:lnTo>
                    <a:pt x="399" y="1464"/>
                  </a:lnTo>
                  <a:lnTo>
                    <a:pt x="379" y="1449"/>
                  </a:lnTo>
                  <a:lnTo>
                    <a:pt x="379" y="1449"/>
                  </a:lnTo>
                  <a:lnTo>
                    <a:pt x="374" y="1447"/>
                  </a:lnTo>
                  <a:lnTo>
                    <a:pt x="371" y="1443"/>
                  </a:lnTo>
                  <a:lnTo>
                    <a:pt x="371" y="1443"/>
                  </a:lnTo>
                  <a:lnTo>
                    <a:pt x="367" y="1438"/>
                  </a:lnTo>
                  <a:lnTo>
                    <a:pt x="363" y="1433"/>
                  </a:lnTo>
                  <a:lnTo>
                    <a:pt x="363" y="1433"/>
                  </a:lnTo>
                  <a:lnTo>
                    <a:pt x="351" y="1419"/>
                  </a:lnTo>
                  <a:lnTo>
                    <a:pt x="345" y="1411"/>
                  </a:lnTo>
                  <a:lnTo>
                    <a:pt x="339" y="1404"/>
                  </a:lnTo>
                  <a:lnTo>
                    <a:pt x="339" y="1404"/>
                  </a:lnTo>
                  <a:lnTo>
                    <a:pt x="350" y="1403"/>
                  </a:lnTo>
                  <a:lnTo>
                    <a:pt x="355" y="1401"/>
                  </a:lnTo>
                  <a:lnTo>
                    <a:pt x="360" y="1401"/>
                  </a:lnTo>
                  <a:lnTo>
                    <a:pt x="360" y="1401"/>
                  </a:lnTo>
                  <a:lnTo>
                    <a:pt x="356" y="1387"/>
                  </a:lnTo>
                  <a:lnTo>
                    <a:pt x="352" y="1372"/>
                  </a:lnTo>
                  <a:lnTo>
                    <a:pt x="349" y="1357"/>
                  </a:lnTo>
                  <a:lnTo>
                    <a:pt x="347" y="1341"/>
                  </a:lnTo>
                  <a:lnTo>
                    <a:pt x="347" y="1341"/>
                  </a:lnTo>
                  <a:lnTo>
                    <a:pt x="345" y="1302"/>
                  </a:lnTo>
                  <a:lnTo>
                    <a:pt x="345" y="1263"/>
                  </a:lnTo>
                  <a:lnTo>
                    <a:pt x="347" y="1225"/>
                  </a:lnTo>
                  <a:lnTo>
                    <a:pt x="350" y="1188"/>
                  </a:lnTo>
                  <a:lnTo>
                    <a:pt x="350" y="1188"/>
                  </a:lnTo>
                  <a:lnTo>
                    <a:pt x="351" y="1171"/>
                  </a:lnTo>
                  <a:lnTo>
                    <a:pt x="351" y="1153"/>
                  </a:lnTo>
                  <a:lnTo>
                    <a:pt x="351" y="1118"/>
                  </a:lnTo>
                  <a:lnTo>
                    <a:pt x="351" y="1118"/>
                  </a:lnTo>
                  <a:lnTo>
                    <a:pt x="351" y="1095"/>
                  </a:lnTo>
                  <a:lnTo>
                    <a:pt x="352" y="1071"/>
                  </a:lnTo>
                  <a:lnTo>
                    <a:pt x="356" y="1025"/>
                  </a:lnTo>
                  <a:lnTo>
                    <a:pt x="356" y="1025"/>
                  </a:lnTo>
                  <a:lnTo>
                    <a:pt x="393" y="1026"/>
                  </a:lnTo>
                  <a:lnTo>
                    <a:pt x="412" y="1027"/>
                  </a:lnTo>
                  <a:lnTo>
                    <a:pt x="425" y="1027"/>
                  </a:lnTo>
                  <a:lnTo>
                    <a:pt x="425" y="1027"/>
                  </a:lnTo>
                  <a:lnTo>
                    <a:pt x="438" y="1021"/>
                  </a:lnTo>
                  <a:lnTo>
                    <a:pt x="464" y="1006"/>
                  </a:lnTo>
                  <a:lnTo>
                    <a:pt x="503" y="983"/>
                  </a:lnTo>
                  <a:lnTo>
                    <a:pt x="503" y="983"/>
                  </a:lnTo>
                  <a:lnTo>
                    <a:pt x="514" y="976"/>
                  </a:lnTo>
                  <a:lnTo>
                    <a:pt x="523" y="966"/>
                  </a:lnTo>
                  <a:lnTo>
                    <a:pt x="530" y="956"/>
                  </a:lnTo>
                  <a:lnTo>
                    <a:pt x="531" y="950"/>
                  </a:lnTo>
                  <a:lnTo>
                    <a:pt x="534" y="945"/>
                  </a:lnTo>
                  <a:lnTo>
                    <a:pt x="534" y="945"/>
                  </a:lnTo>
                  <a:lnTo>
                    <a:pt x="534" y="930"/>
                  </a:lnTo>
                  <a:lnTo>
                    <a:pt x="535" y="904"/>
                  </a:lnTo>
                  <a:lnTo>
                    <a:pt x="535" y="831"/>
                  </a:lnTo>
                  <a:lnTo>
                    <a:pt x="534" y="753"/>
                  </a:lnTo>
                  <a:lnTo>
                    <a:pt x="533" y="723"/>
                  </a:lnTo>
                  <a:lnTo>
                    <a:pt x="530" y="703"/>
                  </a:lnTo>
                  <a:lnTo>
                    <a:pt x="530" y="703"/>
                  </a:lnTo>
                  <a:close/>
                  <a:moveTo>
                    <a:pt x="374" y="660"/>
                  </a:moveTo>
                  <a:lnTo>
                    <a:pt x="374" y="660"/>
                  </a:lnTo>
                  <a:lnTo>
                    <a:pt x="369" y="636"/>
                  </a:lnTo>
                  <a:lnTo>
                    <a:pt x="366" y="610"/>
                  </a:lnTo>
                  <a:lnTo>
                    <a:pt x="366" y="610"/>
                  </a:lnTo>
                  <a:lnTo>
                    <a:pt x="377" y="611"/>
                  </a:lnTo>
                  <a:lnTo>
                    <a:pt x="387" y="611"/>
                  </a:lnTo>
                  <a:lnTo>
                    <a:pt x="387" y="611"/>
                  </a:lnTo>
                  <a:lnTo>
                    <a:pt x="387" y="617"/>
                  </a:lnTo>
                  <a:lnTo>
                    <a:pt x="387" y="625"/>
                  </a:lnTo>
                  <a:lnTo>
                    <a:pt x="383" y="637"/>
                  </a:lnTo>
                  <a:lnTo>
                    <a:pt x="383" y="637"/>
                  </a:lnTo>
                  <a:lnTo>
                    <a:pt x="382" y="640"/>
                  </a:lnTo>
                  <a:lnTo>
                    <a:pt x="382" y="640"/>
                  </a:lnTo>
                  <a:lnTo>
                    <a:pt x="377" y="645"/>
                  </a:lnTo>
                  <a:lnTo>
                    <a:pt x="377" y="645"/>
                  </a:lnTo>
                  <a:lnTo>
                    <a:pt x="376" y="652"/>
                  </a:lnTo>
                  <a:lnTo>
                    <a:pt x="374" y="658"/>
                  </a:lnTo>
                  <a:lnTo>
                    <a:pt x="374" y="658"/>
                  </a:lnTo>
                  <a:lnTo>
                    <a:pt x="374" y="660"/>
                  </a:lnTo>
                  <a:lnTo>
                    <a:pt x="374" y="660"/>
                  </a:lnTo>
                  <a:close/>
                  <a:moveTo>
                    <a:pt x="356" y="271"/>
                  </a:moveTo>
                  <a:lnTo>
                    <a:pt x="356" y="271"/>
                  </a:lnTo>
                  <a:lnTo>
                    <a:pt x="363" y="280"/>
                  </a:lnTo>
                  <a:lnTo>
                    <a:pt x="367" y="286"/>
                  </a:lnTo>
                  <a:lnTo>
                    <a:pt x="368" y="291"/>
                  </a:lnTo>
                  <a:lnTo>
                    <a:pt x="368" y="291"/>
                  </a:lnTo>
                  <a:lnTo>
                    <a:pt x="369" y="298"/>
                  </a:lnTo>
                  <a:lnTo>
                    <a:pt x="369" y="305"/>
                  </a:lnTo>
                  <a:lnTo>
                    <a:pt x="367" y="313"/>
                  </a:lnTo>
                  <a:lnTo>
                    <a:pt x="364" y="319"/>
                  </a:lnTo>
                  <a:lnTo>
                    <a:pt x="361" y="324"/>
                  </a:lnTo>
                  <a:lnTo>
                    <a:pt x="357" y="328"/>
                  </a:lnTo>
                  <a:lnTo>
                    <a:pt x="351" y="329"/>
                  </a:lnTo>
                  <a:lnTo>
                    <a:pt x="345" y="329"/>
                  </a:lnTo>
                  <a:lnTo>
                    <a:pt x="345" y="329"/>
                  </a:lnTo>
                  <a:lnTo>
                    <a:pt x="346" y="319"/>
                  </a:lnTo>
                  <a:lnTo>
                    <a:pt x="345" y="309"/>
                  </a:lnTo>
                  <a:lnTo>
                    <a:pt x="344" y="301"/>
                  </a:lnTo>
                  <a:lnTo>
                    <a:pt x="341" y="293"/>
                  </a:lnTo>
                  <a:lnTo>
                    <a:pt x="336" y="286"/>
                  </a:lnTo>
                  <a:lnTo>
                    <a:pt x="333" y="280"/>
                  </a:lnTo>
                  <a:lnTo>
                    <a:pt x="326" y="274"/>
                  </a:lnTo>
                  <a:lnTo>
                    <a:pt x="322" y="269"/>
                  </a:lnTo>
                  <a:lnTo>
                    <a:pt x="322" y="269"/>
                  </a:lnTo>
                  <a:lnTo>
                    <a:pt x="317" y="266"/>
                  </a:lnTo>
                  <a:lnTo>
                    <a:pt x="314" y="265"/>
                  </a:lnTo>
                  <a:lnTo>
                    <a:pt x="313" y="262"/>
                  </a:lnTo>
                  <a:lnTo>
                    <a:pt x="313" y="262"/>
                  </a:lnTo>
                  <a:lnTo>
                    <a:pt x="325" y="261"/>
                  </a:lnTo>
                  <a:lnTo>
                    <a:pt x="335" y="262"/>
                  </a:lnTo>
                  <a:lnTo>
                    <a:pt x="341" y="262"/>
                  </a:lnTo>
                  <a:lnTo>
                    <a:pt x="346" y="265"/>
                  </a:lnTo>
                  <a:lnTo>
                    <a:pt x="351" y="267"/>
                  </a:lnTo>
                  <a:lnTo>
                    <a:pt x="356" y="271"/>
                  </a:lnTo>
                  <a:lnTo>
                    <a:pt x="356" y="271"/>
                  </a:lnTo>
                  <a:close/>
                  <a:moveTo>
                    <a:pt x="232" y="107"/>
                  </a:moveTo>
                  <a:lnTo>
                    <a:pt x="241" y="103"/>
                  </a:lnTo>
                  <a:lnTo>
                    <a:pt x="241" y="103"/>
                  </a:lnTo>
                  <a:lnTo>
                    <a:pt x="243" y="102"/>
                  </a:lnTo>
                  <a:lnTo>
                    <a:pt x="263" y="99"/>
                  </a:lnTo>
                  <a:lnTo>
                    <a:pt x="275" y="104"/>
                  </a:lnTo>
                  <a:lnTo>
                    <a:pt x="275" y="104"/>
                  </a:lnTo>
                  <a:lnTo>
                    <a:pt x="277" y="105"/>
                  </a:lnTo>
                  <a:lnTo>
                    <a:pt x="281" y="105"/>
                  </a:lnTo>
                  <a:lnTo>
                    <a:pt x="290" y="103"/>
                  </a:lnTo>
                  <a:lnTo>
                    <a:pt x="290" y="103"/>
                  </a:lnTo>
                  <a:lnTo>
                    <a:pt x="292" y="112"/>
                  </a:lnTo>
                  <a:lnTo>
                    <a:pt x="292" y="112"/>
                  </a:lnTo>
                  <a:lnTo>
                    <a:pt x="298" y="129"/>
                  </a:lnTo>
                  <a:lnTo>
                    <a:pt x="301" y="139"/>
                  </a:lnTo>
                  <a:lnTo>
                    <a:pt x="302" y="148"/>
                  </a:lnTo>
                  <a:lnTo>
                    <a:pt x="302" y="148"/>
                  </a:lnTo>
                  <a:lnTo>
                    <a:pt x="302" y="148"/>
                  </a:lnTo>
                  <a:lnTo>
                    <a:pt x="302" y="148"/>
                  </a:lnTo>
                  <a:lnTo>
                    <a:pt x="301" y="190"/>
                  </a:lnTo>
                  <a:lnTo>
                    <a:pt x="248" y="151"/>
                  </a:lnTo>
                  <a:lnTo>
                    <a:pt x="248" y="151"/>
                  </a:lnTo>
                  <a:lnTo>
                    <a:pt x="247" y="151"/>
                  </a:lnTo>
                  <a:lnTo>
                    <a:pt x="247" y="151"/>
                  </a:lnTo>
                  <a:lnTo>
                    <a:pt x="247" y="150"/>
                  </a:lnTo>
                  <a:lnTo>
                    <a:pt x="245" y="150"/>
                  </a:lnTo>
                  <a:lnTo>
                    <a:pt x="245" y="150"/>
                  </a:lnTo>
                  <a:lnTo>
                    <a:pt x="233" y="127"/>
                  </a:lnTo>
                  <a:lnTo>
                    <a:pt x="221" y="108"/>
                  </a:lnTo>
                  <a:lnTo>
                    <a:pt x="221" y="108"/>
                  </a:lnTo>
                  <a:lnTo>
                    <a:pt x="226" y="108"/>
                  </a:lnTo>
                  <a:lnTo>
                    <a:pt x="232" y="107"/>
                  </a:lnTo>
                  <a:lnTo>
                    <a:pt x="232" y="107"/>
                  </a:lnTo>
                  <a:close/>
                  <a:moveTo>
                    <a:pt x="382" y="693"/>
                  </a:moveTo>
                  <a:lnTo>
                    <a:pt x="382" y="693"/>
                  </a:lnTo>
                  <a:lnTo>
                    <a:pt x="374" y="661"/>
                  </a:lnTo>
                  <a:lnTo>
                    <a:pt x="374" y="661"/>
                  </a:lnTo>
                  <a:lnTo>
                    <a:pt x="377" y="666"/>
                  </a:lnTo>
                  <a:lnTo>
                    <a:pt x="377" y="666"/>
                  </a:lnTo>
                  <a:lnTo>
                    <a:pt x="379" y="667"/>
                  </a:lnTo>
                  <a:lnTo>
                    <a:pt x="380" y="670"/>
                  </a:lnTo>
                  <a:lnTo>
                    <a:pt x="380" y="670"/>
                  </a:lnTo>
                  <a:lnTo>
                    <a:pt x="380" y="676"/>
                  </a:lnTo>
                  <a:lnTo>
                    <a:pt x="382" y="680"/>
                  </a:lnTo>
                  <a:lnTo>
                    <a:pt x="382" y="680"/>
                  </a:lnTo>
                  <a:lnTo>
                    <a:pt x="384" y="683"/>
                  </a:lnTo>
                  <a:lnTo>
                    <a:pt x="388" y="685"/>
                  </a:lnTo>
                  <a:lnTo>
                    <a:pt x="396" y="688"/>
                  </a:lnTo>
                  <a:lnTo>
                    <a:pt x="396" y="688"/>
                  </a:lnTo>
                  <a:lnTo>
                    <a:pt x="382" y="693"/>
                  </a:lnTo>
                  <a:lnTo>
                    <a:pt x="382" y="693"/>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grpSp>
        <p:nvGrpSpPr>
          <p:cNvPr id="1413" name="Group 1412"/>
          <p:cNvGrpSpPr/>
          <p:nvPr/>
        </p:nvGrpSpPr>
        <p:grpSpPr>
          <a:xfrm>
            <a:off x="2552170" y="1473201"/>
            <a:ext cx="996950" cy="3001962"/>
            <a:chOff x="2189163" y="1473201"/>
            <a:chExt cx="996950" cy="3001962"/>
          </a:xfrm>
        </p:grpSpPr>
        <p:sp>
          <p:nvSpPr>
            <p:cNvPr id="1408" name="Freeform 392"/>
            <p:cNvSpPr>
              <a:spLocks/>
            </p:cNvSpPr>
            <p:nvPr/>
          </p:nvSpPr>
          <p:spPr bwMode="auto">
            <a:xfrm>
              <a:off x="2508250" y="1473201"/>
              <a:ext cx="285750" cy="463550"/>
            </a:xfrm>
            <a:custGeom>
              <a:avLst/>
              <a:gdLst>
                <a:gd name="T0" fmla="*/ 5 w 180"/>
                <a:gd name="T1" fmla="*/ 161 h 292"/>
                <a:gd name="T2" fmla="*/ 8 w 180"/>
                <a:gd name="T3" fmla="*/ 168 h 292"/>
                <a:gd name="T4" fmla="*/ 9 w 180"/>
                <a:gd name="T5" fmla="*/ 176 h 292"/>
                <a:gd name="T6" fmla="*/ 16 w 180"/>
                <a:gd name="T7" fmla="*/ 177 h 292"/>
                <a:gd name="T8" fmla="*/ 18 w 180"/>
                <a:gd name="T9" fmla="*/ 193 h 292"/>
                <a:gd name="T10" fmla="*/ 20 w 180"/>
                <a:gd name="T11" fmla="*/ 208 h 292"/>
                <a:gd name="T12" fmla="*/ 34 w 180"/>
                <a:gd name="T13" fmla="*/ 222 h 292"/>
                <a:gd name="T14" fmla="*/ 38 w 180"/>
                <a:gd name="T15" fmla="*/ 248 h 292"/>
                <a:gd name="T16" fmla="*/ 41 w 180"/>
                <a:gd name="T17" fmla="*/ 269 h 292"/>
                <a:gd name="T18" fmla="*/ 42 w 180"/>
                <a:gd name="T19" fmla="*/ 270 h 292"/>
                <a:gd name="T20" fmla="*/ 61 w 180"/>
                <a:gd name="T21" fmla="*/ 281 h 292"/>
                <a:gd name="T22" fmla="*/ 70 w 180"/>
                <a:gd name="T23" fmla="*/ 290 h 292"/>
                <a:gd name="T24" fmla="*/ 86 w 180"/>
                <a:gd name="T25" fmla="*/ 292 h 292"/>
                <a:gd name="T26" fmla="*/ 105 w 180"/>
                <a:gd name="T27" fmla="*/ 287 h 292"/>
                <a:gd name="T28" fmla="*/ 119 w 180"/>
                <a:gd name="T29" fmla="*/ 275 h 292"/>
                <a:gd name="T30" fmla="*/ 146 w 180"/>
                <a:gd name="T31" fmla="*/ 247 h 292"/>
                <a:gd name="T32" fmla="*/ 146 w 180"/>
                <a:gd name="T33" fmla="*/ 215 h 292"/>
                <a:gd name="T34" fmla="*/ 151 w 180"/>
                <a:gd name="T35" fmla="*/ 209 h 292"/>
                <a:gd name="T36" fmla="*/ 151 w 180"/>
                <a:gd name="T37" fmla="*/ 190 h 292"/>
                <a:gd name="T38" fmla="*/ 155 w 180"/>
                <a:gd name="T39" fmla="*/ 179 h 292"/>
                <a:gd name="T40" fmla="*/ 159 w 180"/>
                <a:gd name="T41" fmla="*/ 178 h 292"/>
                <a:gd name="T42" fmla="*/ 165 w 180"/>
                <a:gd name="T43" fmla="*/ 163 h 292"/>
                <a:gd name="T44" fmla="*/ 176 w 180"/>
                <a:gd name="T45" fmla="*/ 135 h 292"/>
                <a:gd name="T46" fmla="*/ 178 w 180"/>
                <a:gd name="T47" fmla="*/ 124 h 292"/>
                <a:gd name="T48" fmla="*/ 167 w 180"/>
                <a:gd name="T49" fmla="*/ 120 h 292"/>
                <a:gd name="T50" fmla="*/ 171 w 180"/>
                <a:gd name="T51" fmla="*/ 114 h 292"/>
                <a:gd name="T52" fmla="*/ 173 w 180"/>
                <a:gd name="T53" fmla="*/ 92 h 292"/>
                <a:gd name="T54" fmla="*/ 173 w 180"/>
                <a:gd name="T55" fmla="*/ 71 h 292"/>
                <a:gd name="T56" fmla="*/ 169 w 180"/>
                <a:gd name="T57" fmla="*/ 53 h 292"/>
                <a:gd name="T58" fmla="*/ 161 w 180"/>
                <a:gd name="T59" fmla="*/ 38 h 292"/>
                <a:gd name="T60" fmla="*/ 146 w 180"/>
                <a:gd name="T61" fmla="*/ 26 h 292"/>
                <a:gd name="T62" fmla="*/ 140 w 180"/>
                <a:gd name="T63" fmla="*/ 22 h 292"/>
                <a:gd name="T64" fmla="*/ 134 w 180"/>
                <a:gd name="T65" fmla="*/ 14 h 292"/>
                <a:gd name="T66" fmla="*/ 113 w 180"/>
                <a:gd name="T67" fmla="*/ 3 h 292"/>
                <a:gd name="T68" fmla="*/ 94 w 180"/>
                <a:gd name="T69" fmla="*/ 0 h 292"/>
                <a:gd name="T70" fmla="*/ 64 w 180"/>
                <a:gd name="T71" fmla="*/ 4 h 292"/>
                <a:gd name="T72" fmla="*/ 56 w 180"/>
                <a:gd name="T73" fmla="*/ 6 h 292"/>
                <a:gd name="T74" fmla="*/ 51 w 180"/>
                <a:gd name="T75" fmla="*/ 10 h 292"/>
                <a:gd name="T76" fmla="*/ 36 w 180"/>
                <a:gd name="T77" fmla="*/ 17 h 292"/>
                <a:gd name="T78" fmla="*/ 22 w 180"/>
                <a:gd name="T79" fmla="*/ 32 h 292"/>
                <a:gd name="T80" fmla="*/ 13 w 180"/>
                <a:gd name="T81" fmla="*/ 54 h 292"/>
                <a:gd name="T82" fmla="*/ 9 w 180"/>
                <a:gd name="T83" fmla="*/ 87 h 292"/>
                <a:gd name="T84" fmla="*/ 9 w 180"/>
                <a:gd name="T85" fmla="*/ 120 h 292"/>
                <a:gd name="T86" fmla="*/ 10 w 180"/>
                <a:gd name="T87" fmla="*/ 122 h 292"/>
                <a:gd name="T88" fmla="*/ 3 w 180"/>
                <a:gd name="T89" fmla="*/ 122 h 292"/>
                <a:gd name="T90" fmla="*/ 0 w 180"/>
                <a:gd name="T91" fmla="*/ 129 h 292"/>
                <a:gd name="T92" fmla="*/ 2 w 180"/>
                <a:gd name="T93" fmla="*/ 136 h 292"/>
                <a:gd name="T94" fmla="*/ 4 w 180"/>
                <a:gd name="T95" fmla="*/ 14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 h="292">
                  <a:moveTo>
                    <a:pt x="4" y="149"/>
                  </a:moveTo>
                  <a:lnTo>
                    <a:pt x="4" y="149"/>
                  </a:lnTo>
                  <a:lnTo>
                    <a:pt x="5" y="161"/>
                  </a:lnTo>
                  <a:lnTo>
                    <a:pt x="5" y="161"/>
                  </a:lnTo>
                  <a:lnTo>
                    <a:pt x="8" y="168"/>
                  </a:lnTo>
                  <a:lnTo>
                    <a:pt x="8" y="168"/>
                  </a:lnTo>
                  <a:lnTo>
                    <a:pt x="9" y="173"/>
                  </a:lnTo>
                  <a:lnTo>
                    <a:pt x="9" y="173"/>
                  </a:lnTo>
                  <a:lnTo>
                    <a:pt x="9" y="176"/>
                  </a:lnTo>
                  <a:lnTo>
                    <a:pt x="14" y="177"/>
                  </a:lnTo>
                  <a:lnTo>
                    <a:pt x="14" y="177"/>
                  </a:lnTo>
                  <a:lnTo>
                    <a:pt x="16" y="177"/>
                  </a:lnTo>
                  <a:lnTo>
                    <a:pt x="18" y="176"/>
                  </a:lnTo>
                  <a:lnTo>
                    <a:pt x="18" y="176"/>
                  </a:lnTo>
                  <a:lnTo>
                    <a:pt x="18" y="193"/>
                  </a:lnTo>
                  <a:lnTo>
                    <a:pt x="18" y="193"/>
                  </a:lnTo>
                  <a:lnTo>
                    <a:pt x="18" y="200"/>
                  </a:lnTo>
                  <a:lnTo>
                    <a:pt x="20" y="208"/>
                  </a:lnTo>
                  <a:lnTo>
                    <a:pt x="20" y="208"/>
                  </a:lnTo>
                  <a:lnTo>
                    <a:pt x="21" y="211"/>
                  </a:lnTo>
                  <a:lnTo>
                    <a:pt x="34" y="222"/>
                  </a:lnTo>
                  <a:lnTo>
                    <a:pt x="36" y="231"/>
                  </a:lnTo>
                  <a:lnTo>
                    <a:pt x="36" y="231"/>
                  </a:lnTo>
                  <a:lnTo>
                    <a:pt x="38" y="248"/>
                  </a:lnTo>
                  <a:lnTo>
                    <a:pt x="41" y="268"/>
                  </a:lnTo>
                  <a:lnTo>
                    <a:pt x="41" y="269"/>
                  </a:lnTo>
                  <a:lnTo>
                    <a:pt x="41" y="269"/>
                  </a:lnTo>
                  <a:lnTo>
                    <a:pt x="41" y="269"/>
                  </a:lnTo>
                  <a:lnTo>
                    <a:pt x="42" y="270"/>
                  </a:lnTo>
                  <a:lnTo>
                    <a:pt x="42" y="270"/>
                  </a:lnTo>
                  <a:lnTo>
                    <a:pt x="48" y="273"/>
                  </a:lnTo>
                  <a:lnTo>
                    <a:pt x="54" y="276"/>
                  </a:lnTo>
                  <a:lnTo>
                    <a:pt x="61" y="281"/>
                  </a:lnTo>
                  <a:lnTo>
                    <a:pt x="65" y="286"/>
                  </a:lnTo>
                  <a:lnTo>
                    <a:pt x="65" y="286"/>
                  </a:lnTo>
                  <a:lnTo>
                    <a:pt x="70" y="290"/>
                  </a:lnTo>
                  <a:lnTo>
                    <a:pt x="70" y="290"/>
                  </a:lnTo>
                  <a:lnTo>
                    <a:pt x="78" y="292"/>
                  </a:lnTo>
                  <a:lnTo>
                    <a:pt x="86" y="292"/>
                  </a:lnTo>
                  <a:lnTo>
                    <a:pt x="86" y="292"/>
                  </a:lnTo>
                  <a:lnTo>
                    <a:pt x="95" y="291"/>
                  </a:lnTo>
                  <a:lnTo>
                    <a:pt x="105" y="287"/>
                  </a:lnTo>
                  <a:lnTo>
                    <a:pt x="112" y="282"/>
                  </a:lnTo>
                  <a:lnTo>
                    <a:pt x="119" y="275"/>
                  </a:lnTo>
                  <a:lnTo>
                    <a:pt x="119" y="275"/>
                  </a:lnTo>
                  <a:lnTo>
                    <a:pt x="135" y="258"/>
                  </a:lnTo>
                  <a:lnTo>
                    <a:pt x="135" y="258"/>
                  </a:lnTo>
                  <a:lnTo>
                    <a:pt x="146" y="247"/>
                  </a:lnTo>
                  <a:lnTo>
                    <a:pt x="146" y="238"/>
                  </a:lnTo>
                  <a:lnTo>
                    <a:pt x="146" y="215"/>
                  </a:lnTo>
                  <a:lnTo>
                    <a:pt x="146" y="215"/>
                  </a:lnTo>
                  <a:lnTo>
                    <a:pt x="148" y="212"/>
                  </a:lnTo>
                  <a:lnTo>
                    <a:pt x="148" y="212"/>
                  </a:lnTo>
                  <a:lnTo>
                    <a:pt x="151" y="209"/>
                  </a:lnTo>
                  <a:lnTo>
                    <a:pt x="151" y="204"/>
                  </a:lnTo>
                  <a:lnTo>
                    <a:pt x="151" y="204"/>
                  </a:lnTo>
                  <a:lnTo>
                    <a:pt x="151" y="190"/>
                  </a:lnTo>
                  <a:lnTo>
                    <a:pt x="154" y="178"/>
                  </a:lnTo>
                  <a:lnTo>
                    <a:pt x="154" y="178"/>
                  </a:lnTo>
                  <a:lnTo>
                    <a:pt x="155" y="179"/>
                  </a:lnTo>
                  <a:lnTo>
                    <a:pt x="157" y="179"/>
                  </a:lnTo>
                  <a:lnTo>
                    <a:pt x="157" y="179"/>
                  </a:lnTo>
                  <a:lnTo>
                    <a:pt x="159" y="178"/>
                  </a:lnTo>
                  <a:lnTo>
                    <a:pt x="161" y="174"/>
                  </a:lnTo>
                  <a:lnTo>
                    <a:pt x="165" y="163"/>
                  </a:lnTo>
                  <a:lnTo>
                    <a:pt x="165" y="163"/>
                  </a:lnTo>
                  <a:lnTo>
                    <a:pt x="170" y="150"/>
                  </a:lnTo>
                  <a:lnTo>
                    <a:pt x="176" y="135"/>
                  </a:lnTo>
                  <a:lnTo>
                    <a:pt x="176" y="135"/>
                  </a:lnTo>
                  <a:lnTo>
                    <a:pt x="180" y="129"/>
                  </a:lnTo>
                  <a:lnTo>
                    <a:pt x="180" y="127"/>
                  </a:lnTo>
                  <a:lnTo>
                    <a:pt x="178" y="124"/>
                  </a:lnTo>
                  <a:lnTo>
                    <a:pt x="177" y="123"/>
                  </a:lnTo>
                  <a:lnTo>
                    <a:pt x="175" y="122"/>
                  </a:lnTo>
                  <a:lnTo>
                    <a:pt x="167" y="120"/>
                  </a:lnTo>
                  <a:lnTo>
                    <a:pt x="167" y="120"/>
                  </a:lnTo>
                  <a:lnTo>
                    <a:pt x="169" y="118"/>
                  </a:lnTo>
                  <a:lnTo>
                    <a:pt x="171" y="114"/>
                  </a:lnTo>
                  <a:lnTo>
                    <a:pt x="173" y="104"/>
                  </a:lnTo>
                  <a:lnTo>
                    <a:pt x="173" y="104"/>
                  </a:lnTo>
                  <a:lnTo>
                    <a:pt x="173" y="92"/>
                  </a:lnTo>
                  <a:lnTo>
                    <a:pt x="173" y="81"/>
                  </a:lnTo>
                  <a:lnTo>
                    <a:pt x="173" y="81"/>
                  </a:lnTo>
                  <a:lnTo>
                    <a:pt x="173" y="71"/>
                  </a:lnTo>
                  <a:lnTo>
                    <a:pt x="171" y="62"/>
                  </a:lnTo>
                  <a:lnTo>
                    <a:pt x="171" y="62"/>
                  </a:lnTo>
                  <a:lnTo>
                    <a:pt x="169" y="53"/>
                  </a:lnTo>
                  <a:lnTo>
                    <a:pt x="165" y="44"/>
                  </a:lnTo>
                  <a:lnTo>
                    <a:pt x="165" y="44"/>
                  </a:lnTo>
                  <a:lnTo>
                    <a:pt x="161" y="38"/>
                  </a:lnTo>
                  <a:lnTo>
                    <a:pt x="156" y="33"/>
                  </a:lnTo>
                  <a:lnTo>
                    <a:pt x="151" y="28"/>
                  </a:lnTo>
                  <a:lnTo>
                    <a:pt x="146" y="26"/>
                  </a:lnTo>
                  <a:lnTo>
                    <a:pt x="146" y="26"/>
                  </a:lnTo>
                  <a:lnTo>
                    <a:pt x="143" y="23"/>
                  </a:lnTo>
                  <a:lnTo>
                    <a:pt x="140" y="22"/>
                  </a:lnTo>
                  <a:lnTo>
                    <a:pt x="140" y="22"/>
                  </a:lnTo>
                  <a:lnTo>
                    <a:pt x="134" y="14"/>
                  </a:lnTo>
                  <a:lnTo>
                    <a:pt x="134" y="14"/>
                  </a:lnTo>
                  <a:lnTo>
                    <a:pt x="129" y="9"/>
                  </a:lnTo>
                  <a:lnTo>
                    <a:pt x="122" y="5"/>
                  </a:lnTo>
                  <a:lnTo>
                    <a:pt x="113" y="3"/>
                  </a:lnTo>
                  <a:lnTo>
                    <a:pt x="103" y="1"/>
                  </a:lnTo>
                  <a:lnTo>
                    <a:pt x="103" y="1"/>
                  </a:lnTo>
                  <a:lnTo>
                    <a:pt x="94" y="0"/>
                  </a:lnTo>
                  <a:lnTo>
                    <a:pt x="83" y="0"/>
                  </a:lnTo>
                  <a:lnTo>
                    <a:pt x="74" y="1"/>
                  </a:lnTo>
                  <a:lnTo>
                    <a:pt x="64" y="4"/>
                  </a:lnTo>
                  <a:lnTo>
                    <a:pt x="64" y="4"/>
                  </a:lnTo>
                  <a:lnTo>
                    <a:pt x="56" y="6"/>
                  </a:lnTo>
                  <a:lnTo>
                    <a:pt x="56" y="6"/>
                  </a:lnTo>
                  <a:lnTo>
                    <a:pt x="53" y="8"/>
                  </a:lnTo>
                  <a:lnTo>
                    <a:pt x="51" y="10"/>
                  </a:lnTo>
                  <a:lnTo>
                    <a:pt x="51" y="10"/>
                  </a:lnTo>
                  <a:lnTo>
                    <a:pt x="43" y="12"/>
                  </a:lnTo>
                  <a:lnTo>
                    <a:pt x="36" y="17"/>
                  </a:lnTo>
                  <a:lnTo>
                    <a:pt x="36" y="17"/>
                  </a:lnTo>
                  <a:lnTo>
                    <a:pt x="29" y="26"/>
                  </a:lnTo>
                  <a:lnTo>
                    <a:pt x="29" y="26"/>
                  </a:lnTo>
                  <a:lnTo>
                    <a:pt x="22" y="32"/>
                  </a:lnTo>
                  <a:lnTo>
                    <a:pt x="19" y="38"/>
                  </a:lnTo>
                  <a:lnTo>
                    <a:pt x="15" y="47"/>
                  </a:lnTo>
                  <a:lnTo>
                    <a:pt x="13" y="54"/>
                  </a:lnTo>
                  <a:lnTo>
                    <a:pt x="13" y="54"/>
                  </a:lnTo>
                  <a:lnTo>
                    <a:pt x="10" y="71"/>
                  </a:lnTo>
                  <a:lnTo>
                    <a:pt x="9" y="87"/>
                  </a:lnTo>
                  <a:lnTo>
                    <a:pt x="9" y="87"/>
                  </a:lnTo>
                  <a:lnTo>
                    <a:pt x="8" y="104"/>
                  </a:lnTo>
                  <a:lnTo>
                    <a:pt x="9" y="120"/>
                  </a:lnTo>
                  <a:lnTo>
                    <a:pt x="9" y="120"/>
                  </a:lnTo>
                  <a:lnTo>
                    <a:pt x="10" y="122"/>
                  </a:lnTo>
                  <a:lnTo>
                    <a:pt x="10" y="122"/>
                  </a:lnTo>
                  <a:lnTo>
                    <a:pt x="8" y="120"/>
                  </a:lnTo>
                  <a:lnTo>
                    <a:pt x="5" y="120"/>
                  </a:lnTo>
                  <a:lnTo>
                    <a:pt x="3" y="122"/>
                  </a:lnTo>
                  <a:lnTo>
                    <a:pt x="2" y="124"/>
                  </a:lnTo>
                  <a:lnTo>
                    <a:pt x="2" y="124"/>
                  </a:lnTo>
                  <a:lnTo>
                    <a:pt x="0" y="129"/>
                  </a:lnTo>
                  <a:lnTo>
                    <a:pt x="0" y="133"/>
                  </a:lnTo>
                  <a:lnTo>
                    <a:pt x="2" y="136"/>
                  </a:lnTo>
                  <a:lnTo>
                    <a:pt x="2" y="136"/>
                  </a:lnTo>
                  <a:lnTo>
                    <a:pt x="3" y="141"/>
                  </a:lnTo>
                  <a:lnTo>
                    <a:pt x="4" y="149"/>
                  </a:lnTo>
                  <a:lnTo>
                    <a:pt x="4" y="149"/>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09" name="Freeform 393"/>
            <p:cNvSpPr>
              <a:spLocks noEditPoints="1"/>
            </p:cNvSpPr>
            <p:nvPr/>
          </p:nvSpPr>
          <p:spPr bwMode="auto">
            <a:xfrm>
              <a:off x="2224088" y="1855788"/>
              <a:ext cx="962025" cy="2619375"/>
            </a:xfrm>
            <a:custGeom>
              <a:avLst/>
              <a:gdLst>
                <a:gd name="T0" fmla="*/ 592 w 606"/>
                <a:gd name="T1" fmla="*/ 327 h 1650"/>
                <a:gd name="T2" fmla="*/ 575 w 606"/>
                <a:gd name="T3" fmla="*/ 259 h 1650"/>
                <a:gd name="T4" fmla="*/ 559 w 606"/>
                <a:gd name="T5" fmla="*/ 191 h 1650"/>
                <a:gd name="T6" fmla="*/ 532 w 606"/>
                <a:gd name="T7" fmla="*/ 115 h 1650"/>
                <a:gd name="T8" fmla="*/ 511 w 606"/>
                <a:gd name="T9" fmla="*/ 65 h 1650"/>
                <a:gd name="T10" fmla="*/ 361 w 606"/>
                <a:gd name="T11" fmla="*/ 8 h 1650"/>
                <a:gd name="T12" fmla="*/ 322 w 606"/>
                <a:gd name="T13" fmla="*/ 108 h 1650"/>
                <a:gd name="T14" fmla="*/ 282 w 606"/>
                <a:gd name="T15" fmla="*/ 54 h 1650"/>
                <a:gd name="T16" fmla="*/ 246 w 606"/>
                <a:gd name="T17" fmla="*/ 65 h 1650"/>
                <a:gd name="T18" fmla="*/ 205 w 606"/>
                <a:gd name="T19" fmla="*/ 60 h 1650"/>
                <a:gd name="T20" fmla="*/ 190 w 606"/>
                <a:gd name="T21" fmla="*/ 48 h 1650"/>
                <a:gd name="T22" fmla="*/ 75 w 606"/>
                <a:gd name="T23" fmla="*/ 106 h 1650"/>
                <a:gd name="T24" fmla="*/ 36 w 606"/>
                <a:gd name="T25" fmla="*/ 390 h 1650"/>
                <a:gd name="T26" fmla="*/ 127 w 606"/>
                <a:gd name="T27" fmla="*/ 388 h 1650"/>
                <a:gd name="T28" fmla="*/ 129 w 606"/>
                <a:gd name="T29" fmla="*/ 554 h 1650"/>
                <a:gd name="T30" fmla="*/ 107 w 606"/>
                <a:gd name="T31" fmla="*/ 731 h 1650"/>
                <a:gd name="T32" fmla="*/ 152 w 606"/>
                <a:gd name="T33" fmla="*/ 1112 h 1650"/>
                <a:gd name="T34" fmla="*/ 186 w 606"/>
                <a:gd name="T35" fmla="*/ 1591 h 1650"/>
                <a:gd name="T36" fmla="*/ 184 w 606"/>
                <a:gd name="T37" fmla="*/ 1609 h 1650"/>
                <a:gd name="T38" fmla="*/ 186 w 606"/>
                <a:gd name="T39" fmla="*/ 1645 h 1650"/>
                <a:gd name="T40" fmla="*/ 240 w 606"/>
                <a:gd name="T41" fmla="*/ 1647 h 1650"/>
                <a:gd name="T42" fmla="*/ 291 w 606"/>
                <a:gd name="T43" fmla="*/ 1617 h 1650"/>
                <a:gd name="T44" fmla="*/ 267 w 606"/>
                <a:gd name="T45" fmla="*/ 1547 h 1650"/>
                <a:gd name="T46" fmla="*/ 276 w 606"/>
                <a:gd name="T47" fmla="*/ 1545 h 1650"/>
                <a:gd name="T48" fmla="*/ 338 w 606"/>
                <a:gd name="T49" fmla="*/ 1571 h 1650"/>
                <a:gd name="T50" fmla="*/ 359 w 606"/>
                <a:gd name="T51" fmla="*/ 1517 h 1650"/>
                <a:gd name="T52" fmla="*/ 360 w 606"/>
                <a:gd name="T53" fmla="*/ 1445 h 1650"/>
                <a:gd name="T54" fmla="*/ 368 w 606"/>
                <a:gd name="T55" fmla="*/ 1434 h 1650"/>
                <a:gd name="T56" fmla="*/ 465 w 606"/>
                <a:gd name="T57" fmla="*/ 817 h 1650"/>
                <a:gd name="T58" fmla="*/ 480 w 606"/>
                <a:gd name="T59" fmla="*/ 724 h 1650"/>
                <a:gd name="T60" fmla="*/ 538 w 606"/>
                <a:gd name="T61" fmla="*/ 680 h 1650"/>
                <a:gd name="T62" fmla="*/ 561 w 606"/>
                <a:gd name="T63" fmla="*/ 649 h 1650"/>
                <a:gd name="T64" fmla="*/ 566 w 606"/>
                <a:gd name="T65" fmla="*/ 608 h 1650"/>
                <a:gd name="T66" fmla="*/ 529 w 606"/>
                <a:gd name="T67" fmla="*/ 573 h 1650"/>
                <a:gd name="T68" fmla="*/ 501 w 606"/>
                <a:gd name="T69" fmla="*/ 569 h 1650"/>
                <a:gd name="T70" fmla="*/ 524 w 606"/>
                <a:gd name="T71" fmla="*/ 556 h 1650"/>
                <a:gd name="T72" fmla="*/ 571 w 606"/>
                <a:gd name="T73" fmla="*/ 581 h 1650"/>
                <a:gd name="T74" fmla="*/ 578 w 606"/>
                <a:gd name="T75" fmla="*/ 592 h 1650"/>
                <a:gd name="T76" fmla="*/ 584 w 606"/>
                <a:gd name="T77" fmla="*/ 590 h 1650"/>
                <a:gd name="T78" fmla="*/ 595 w 606"/>
                <a:gd name="T79" fmla="*/ 523 h 1650"/>
                <a:gd name="T80" fmla="*/ 603 w 606"/>
                <a:gd name="T81" fmla="*/ 442 h 1650"/>
                <a:gd name="T82" fmla="*/ 606 w 606"/>
                <a:gd name="T83" fmla="*/ 372 h 1650"/>
                <a:gd name="T84" fmla="*/ 190 w 606"/>
                <a:gd name="T85" fmla="*/ 541 h 1650"/>
                <a:gd name="T86" fmla="*/ 195 w 606"/>
                <a:gd name="T87" fmla="*/ 253 h 1650"/>
                <a:gd name="T88" fmla="*/ 289 w 606"/>
                <a:gd name="T89" fmla="*/ 1037 h 1650"/>
                <a:gd name="T90" fmla="*/ 307 w 606"/>
                <a:gd name="T91" fmla="*/ 779 h 1650"/>
                <a:gd name="T92" fmla="*/ 232 w 606"/>
                <a:gd name="T93" fmla="*/ 105 h 1650"/>
                <a:gd name="T94" fmla="*/ 238 w 606"/>
                <a:gd name="T95" fmla="*/ 114 h 1650"/>
                <a:gd name="T96" fmla="*/ 227 w 606"/>
                <a:gd name="T97" fmla="*/ 329 h 1650"/>
                <a:gd name="T98" fmla="*/ 292 w 606"/>
                <a:gd name="T99" fmla="*/ 293 h 1650"/>
                <a:gd name="T100" fmla="*/ 274 w 606"/>
                <a:gd name="T101" fmla="*/ 104 h 1650"/>
                <a:gd name="T102" fmla="*/ 319 w 606"/>
                <a:gd name="T103" fmla="*/ 125 h 1650"/>
                <a:gd name="T104" fmla="*/ 215 w 606"/>
                <a:gd name="T105" fmla="*/ 547 h 1650"/>
                <a:gd name="T106" fmla="*/ 363 w 606"/>
                <a:gd name="T107" fmla="*/ 440 h 1650"/>
                <a:gd name="T108" fmla="*/ 512 w 606"/>
                <a:gd name="T109" fmla="*/ 411 h 1650"/>
                <a:gd name="T110" fmla="*/ 494 w 606"/>
                <a:gd name="T111" fmla="*/ 473 h 1650"/>
                <a:gd name="T112" fmla="*/ 486 w 606"/>
                <a:gd name="T113" fmla="*/ 410 h 1650"/>
                <a:gd name="T114" fmla="*/ 480 w 606"/>
                <a:gd name="T115" fmla="*/ 329 h 1650"/>
                <a:gd name="T116" fmla="*/ 500 w 606"/>
                <a:gd name="T117" fmla="*/ 368 h 1650"/>
                <a:gd name="T118" fmla="*/ 501 w 606"/>
                <a:gd name="T119" fmla="*/ 388 h 1650"/>
                <a:gd name="T120" fmla="*/ 512 w 606"/>
                <a:gd name="T121" fmla="*/ 411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6" h="1650">
                  <a:moveTo>
                    <a:pt x="597" y="348"/>
                  </a:moveTo>
                  <a:lnTo>
                    <a:pt x="597" y="348"/>
                  </a:lnTo>
                  <a:lnTo>
                    <a:pt x="594" y="343"/>
                  </a:lnTo>
                  <a:lnTo>
                    <a:pt x="592" y="338"/>
                  </a:lnTo>
                  <a:lnTo>
                    <a:pt x="592" y="334"/>
                  </a:lnTo>
                  <a:lnTo>
                    <a:pt x="592" y="327"/>
                  </a:lnTo>
                  <a:lnTo>
                    <a:pt x="592" y="327"/>
                  </a:lnTo>
                  <a:lnTo>
                    <a:pt x="592" y="320"/>
                  </a:lnTo>
                  <a:lnTo>
                    <a:pt x="592" y="313"/>
                  </a:lnTo>
                  <a:lnTo>
                    <a:pt x="587" y="295"/>
                  </a:lnTo>
                  <a:lnTo>
                    <a:pt x="587" y="295"/>
                  </a:lnTo>
                  <a:lnTo>
                    <a:pt x="579" y="277"/>
                  </a:lnTo>
                  <a:lnTo>
                    <a:pt x="577" y="268"/>
                  </a:lnTo>
                  <a:lnTo>
                    <a:pt x="575" y="259"/>
                  </a:lnTo>
                  <a:lnTo>
                    <a:pt x="575" y="259"/>
                  </a:lnTo>
                  <a:lnTo>
                    <a:pt x="568" y="230"/>
                  </a:lnTo>
                  <a:lnTo>
                    <a:pt x="568" y="230"/>
                  </a:lnTo>
                  <a:lnTo>
                    <a:pt x="565" y="212"/>
                  </a:lnTo>
                  <a:lnTo>
                    <a:pt x="565" y="212"/>
                  </a:lnTo>
                  <a:lnTo>
                    <a:pt x="559" y="191"/>
                  </a:lnTo>
                  <a:lnTo>
                    <a:pt x="559" y="191"/>
                  </a:lnTo>
                  <a:lnTo>
                    <a:pt x="548" y="165"/>
                  </a:lnTo>
                  <a:lnTo>
                    <a:pt x="548" y="165"/>
                  </a:lnTo>
                  <a:lnTo>
                    <a:pt x="543" y="154"/>
                  </a:lnTo>
                  <a:lnTo>
                    <a:pt x="539" y="142"/>
                  </a:lnTo>
                  <a:lnTo>
                    <a:pt x="539" y="142"/>
                  </a:lnTo>
                  <a:lnTo>
                    <a:pt x="535" y="129"/>
                  </a:lnTo>
                  <a:lnTo>
                    <a:pt x="532" y="115"/>
                  </a:lnTo>
                  <a:lnTo>
                    <a:pt x="532" y="115"/>
                  </a:lnTo>
                  <a:lnTo>
                    <a:pt x="528" y="102"/>
                  </a:lnTo>
                  <a:lnTo>
                    <a:pt x="522" y="89"/>
                  </a:lnTo>
                  <a:lnTo>
                    <a:pt x="522" y="89"/>
                  </a:lnTo>
                  <a:lnTo>
                    <a:pt x="516" y="77"/>
                  </a:lnTo>
                  <a:lnTo>
                    <a:pt x="511" y="65"/>
                  </a:lnTo>
                  <a:lnTo>
                    <a:pt x="511" y="65"/>
                  </a:lnTo>
                  <a:lnTo>
                    <a:pt x="509" y="61"/>
                  </a:lnTo>
                  <a:lnTo>
                    <a:pt x="508" y="57"/>
                  </a:lnTo>
                  <a:lnTo>
                    <a:pt x="399" y="38"/>
                  </a:lnTo>
                  <a:lnTo>
                    <a:pt x="399" y="38"/>
                  </a:lnTo>
                  <a:lnTo>
                    <a:pt x="388" y="27"/>
                  </a:lnTo>
                  <a:lnTo>
                    <a:pt x="375" y="17"/>
                  </a:lnTo>
                  <a:lnTo>
                    <a:pt x="361" y="8"/>
                  </a:lnTo>
                  <a:lnTo>
                    <a:pt x="346" y="0"/>
                  </a:lnTo>
                  <a:lnTo>
                    <a:pt x="336" y="103"/>
                  </a:lnTo>
                  <a:lnTo>
                    <a:pt x="336" y="103"/>
                  </a:lnTo>
                  <a:lnTo>
                    <a:pt x="329" y="106"/>
                  </a:lnTo>
                  <a:lnTo>
                    <a:pt x="322" y="109"/>
                  </a:lnTo>
                  <a:lnTo>
                    <a:pt x="322" y="109"/>
                  </a:lnTo>
                  <a:lnTo>
                    <a:pt x="322" y="108"/>
                  </a:lnTo>
                  <a:lnTo>
                    <a:pt x="322" y="108"/>
                  </a:lnTo>
                  <a:lnTo>
                    <a:pt x="311" y="95"/>
                  </a:lnTo>
                  <a:lnTo>
                    <a:pt x="302" y="82"/>
                  </a:lnTo>
                  <a:lnTo>
                    <a:pt x="302" y="82"/>
                  </a:lnTo>
                  <a:lnTo>
                    <a:pt x="292" y="67"/>
                  </a:lnTo>
                  <a:lnTo>
                    <a:pt x="282" y="54"/>
                  </a:lnTo>
                  <a:lnTo>
                    <a:pt x="282" y="54"/>
                  </a:lnTo>
                  <a:lnTo>
                    <a:pt x="273" y="56"/>
                  </a:lnTo>
                  <a:lnTo>
                    <a:pt x="264" y="57"/>
                  </a:lnTo>
                  <a:lnTo>
                    <a:pt x="257" y="56"/>
                  </a:lnTo>
                  <a:lnTo>
                    <a:pt x="249" y="54"/>
                  </a:lnTo>
                  <a:lnTo>
                    <a:pt x="249" y="54"/>
                  </a:lnTo>
                  <a:lnTo>
                    <a:pt x="246" y="65"/>
                  </a:lnTo>
                  <a:lnTo>
                    <a:pt x="246" y="65"/>
                  </a:lnTo>
                  <a:lnTo>
                    <a:pt x="238" y="77"/>
                  </a:lnTo>
                  <a:lnTo>
                    <a:pt x="230" y="89"/>
                  </a:lnTo>
                  <a:lnTo>
                    <a:pt x="221" y="100"/>
                  </a:lnTo>
                  <a:lnTo>
                    <a:pt x="210" y="111"/>
                  </a:lnTo>
                  <a:lnTo>
                    <a:pt x="204" y="77"/>
                  </a:lnTo>
                  <a:lnTo>
                    <a:pt x="204" y="77"/>
                  </a:lnTo>
                  <a:lnTo>
                    <a:pt x="205" y="60"/>
                  </a:lnTo>
                  <a:lnTo>
                    <a:pt x="204" y="48"/>
                  </a:lnTo>
                  <a:lnTo>
                    <a:pt x="201" y="41"/>
                  </a:lnTo>
                  <a:lnTo>
                    <a:pt x="200" y="40"/>
                  </a:lnTo>
                  <a:lnTo>
                    <a:pt x="199" y="40"/>
                  </a:lnTo>
                  <a:lnTo>
                    <a:pt x="199" y="40"/>
                  </a:lnTo>
                  <a:lnTo>
                    <a:pt x="197" y="44"/>
                  </a:lnTo>
                  <a:lnTo>
                    <a:pt x="190" y="48"/>
                  </a:lnTo>
                  <a:lnTo>
                    <a:pt x="167" y="61"/>
                  </a:lnTo>
                  <a:lnTo>
                    <a:pt x="130" y="79"/>
                  </a:lnTo>
                  <a:lnTo>
                    <a:pt x="80" y="103"/>
                  </a:lnTo>
                  <a:lnTo>
                    <a:pt x="80" y="103"/>
                  </a:lnTo>
                  <a:lnTo>
                    <a:pt x="79" y="104"/>
                  </a:lnTo>
                  <a:lnTo>
                    <a:pt x="79" y="104"/>
                  </a:lnTo>
                  <a:lnTo>
                    <a:pt x="75" y="106"/>
                  </a:lnTo>
                  <a:lnTo>
                    <a:pt x="74" y="111"/>
                  </a:lnTo>
                  <a:lnTo>
                    <a:pt x="74" y="111"/>
                  </a:lnTo>
                  <a:lnTo>
                    <a:pt x="68" y="168"/>
                  </a:lnTo>
                  <a:lnTo>
                    <a:pt x="68" y="168"/>
                  </a:lnTo>
                  <a:lnTo>
                    <a:pt x="58" y="248"/>
                  </a:lnTo>
                  <a:lnTo>
                    <a:pt x="47" y="322"/>
                  </a:lnTo>
                  <a:lnTo>
                    <a:pt x="36" y="390"/>
                  </a:lnTo>
                  <a:lnTo>
                    <a:pt x="24" y="454"/>
                  </a:lnTo>
                  <a:lnTo>
                    <a:pt x="0" y="703"/>
                  </a:lnTo>
                  <a:lnTo>
                    <a:pt x="68" y="707"/>
                  </a:lnTo>
                  <a:lnTo>
                    <a:pt x="92" y="513"/>
                  </a:lnTo>
                  <a:lnTo>
                    <a:pt x="127" y="370"/>
                  </a:lnTo>
                  <a:lnTo>
                    <a:pt x="127" y="370"/>
                  </a:lnTo>
                  <a:lnTo>
                    <a:pt x="127" y="388"/>
                  </a:lnTo>
                  <a:lnTo>
                    <a:pt x="127" y="411"/>
                  </a:lnTo>
                  <a:lnTo>
                    <a:pt x="129" y="443"/>
                  </a:lnTo>
                  <a:lnTo>
                    <a:pt x="132" y="481"/>
                  </a:lnTo>
                  <a:lnTo>
                    <a:pt x="132" y="481"/>
                  </a:lnTo>
                  <a:lnTo>
                    <a:pt x="132" y="502"/>
                  </a:lnTo>
                  <a:lnTo>
                    <a:pt x="132" y="527"/>
                  </a:lnTo>
                  <a:lnTo>
                    <a:pt x="129" y="554"/>
                  </a:lnTo>
                  <a:lnTo>
                    <a:pt x="127" y="584"/>
                  </a:lnTo>
                  <a:lnTo>
                    <a:pt x="122" y="617"/>
                  </a:lnTo>
                  <a:lnTo>
                    <a:pt x="116" y="653"/>
                  </a:lnTo>
                  <a:lnTo>
                    <a:pt x="109" y="691"/>
                  </a:lnTo>
                  <a:lnTo>
                    <a:pt x="101" y="731"/>
                  </a:lnTo>
                  <a:lnTo>
                    <a:pt x="101" y="731"/>
                  </a:lnTo>
                  <a:lnTo>
                    <a:pt x="107" y="731"/>
                  </a:lnTo>
                  <a:lnTo>
                    <a:pt x="114" y="730"/>
                  </a:lnTo>
                  <a:lnTo>
                    <a:pt x="114" y="730"/>
                  </a:lnTo>
                  <a:lnTo>
                    <a:pt x="120" y="727"/>
                  </a:lnTo>
                  <a:lnTo>
                    <a:pt x="150" y="1065"/>
                  </a:lnTo>
                  <a:lnTo>
                    <a:pt x="150" y="1065"/>
                  </a:lnTo>
                  <a:lnTo>
                    <a:pt x="159" y="1081"/>
                  </a:lnTo>
                  <a:lnTo>
                    <a:pt x="152" y="1112"/>
                  </a:lnTo>
                  <a:lnTo>
                    <a:pt x="152" y="1112"/>
                  </a:lnTo>
                  <a:lnTo>
                    <a:pt x="154" y="1229"/>
                  </a:lnTo>
                  <a:lnTo>
                    <a:pt x="156" y="1350"/>
                  </a:lnTo>
                  <a:lnTo>
                    <a:pt x="161" y="1471"/>
                  </a:lnTo>
                  <a:lnTo>
                    <a:pt x="168" y="1594"/>
                  </a:lnTo>
                  <a:lnTo>
                    <a:pt x="168" y="1594"/>
                  </a:lnTo>
                  <a:lnTo>
                    <a:pt x="186" y="1591"/>
                  </a:lnTo>
                  <a:lnTo>
                    <a:pt x="195" y="1590"/>
                  </a:lnTo>
                  <a:lnTo>
                    <a:pt x="198" y="1591"/>
                  </a:lnTo>
                  <a:lnTo>
                    <a:pt x="199" y="1591"/>
                  </a:lnTo>
                  <a:lnTo>
                    <a:pt x="194" y="1594"/>
                  </a:lnTo>
                  <a:lnTo>
                    <a:pt x="194" y="1594"/>
                  </a:lnTo>
                  <a:lnTo>
                    <a:pt x="189" y="1601"/>
                  </a:lnTo>
                  <a:lnTo>
                    <a:pt x="184" y="1609"/>
                  </a:lnTo>
                  <a:lnTo>
                    <a:pt x="179" y="1615"/>
                  </a:lnTo>
                  <a:lnTo>
                    <a:pt x="173" y="1620"/>
                  </a:lnTo>
                  <a:lnTo>
                    <a:pt x="173" y="1620"/>
                  </a:lnTo>
                  <a:lnTo>
                    <a:pt x="174" y="1628"/>
                  </a:lnTo>
                  <a:lnTo>
                    <a:pt x="176" y="1634"/>
                  </a:lnTo>
                  <a:lnTo>
                    <a:pt x="179" y="1641"/>
                  </a:lnTo>
                  <a:lnTo>
                    <a:pt x="186" y="1645"/>
                  </a:lnTo>
                  <a:lnTo>
                    <a:pt x="186" y="1645"/>
                  </a:lnTo>
                  <a:lnTo>
                    <a:pt x="189" y="1648"/>
                  </a:lnTo>
                  <a:lnTo>
                    <a:pt x="194" y="1649"/>
                  </a:lnTo>
                  <a:lnTo>
                    <a:pt x="205" y="1650"/>
                  </a:lnTo>
                  <a:lnTo>
                    <a:pt x="221" y="1650"/>
                  </a:lnTo>
                  <a:lnTo>
                    <a:pt x="240" y="1647"/>
                  </a:lnTo>
                  <a:lnTo>
                    <a:pt x="240" y="1647"/>
                  </a:lnTo>
                  <a:lnTo>
                    <a:pt x="259" y="1643"/>
                  </a:lnTo>
                  <a:lnTo>
                    <a:pt x="273" y="1639"/>
                  </a:lnTo>
                  <a:lnTo>
                    <a:pt x="282" y="1636"/>
                  </a:lnTo>
                  <a:lnTo>
                    <a:pt x="287" y="1632"/>
                  </a:lnTo>
                  <a:lnTo>
                    <a:pt x="287" y="1632"/>
                  </a:lnTo>
                  <a:lnTo>
                    <a:pt x="291" y="1617"/>
                  </a:lnTo>
                  <a:lnTo>
                    <a:pt x="291" y="1617"/>
                  </a:lnTo>
                  <a:lnTo>
                    <a:pt x="290" y="1603"/>
                  </a:lnTo>
                  <a:lnTo>
                    <a:pt x="287" y="1589"/>
                  </a:lnTo>
                  <a:lnTo>
                    <a:pt x="282" y="1576"/>
                  </a:lnTo>
                  <a:lnTo>
                    <a:pt x="275" y="1564"/>
                  </a:lnTo>
                  <a:lnTo>
                    <a:pt x="275" y="1564"/>
                  </a:lnTo>
                  <a:lnTo>
                    <a:pt x="269" y="1553"/>
                  </a:lnTo>
                  <a:lnTo>
                    <a:pt x="267" y="1547"/>
                  </a:lnTo>
                  <a:lnTo>
                    <a:pt x="265" y="1541"/>
                  </a:lnTo>
                  <a:lnTo>
                    <a:pt x="265" y="1541"/>
                  </a:lnTo>
                  <a:lnTo>
                    <a:pt x="270" y="1544"/>
                  </a:lnTo>
                  <a:lnTo>
                    <a:pt x="270" y="1544"/>
                  </a:lnTo>
                  <a:lnTo>
                    <a:pt x="274" y="1545"/>
                  </a:lnTo>
                  <a:lnTo>
                    <a:pt x="276" y="1545"/>
                  </a:lnTo>
                  <a:lnTo>
                    <a:pt x="276" y="1545"/>
                  </a:lnTo>
                  <a:lnTo>
                    <a:pt x="294" y="1574"/>
                  </a:lnTo>
                  <a:lnTo>
                    <a:pt x="294" y="1574"/>
                  </a:lnTo>
                  <a:lnTo>
                    <a:pt x="305" y="1577"/>
                  </a:lnTo>
                  <a:lnTo>
                    <a:pt x="316" y="1578"/>
                  </a:lnTo>
                  <a:lnTo>
                    <a:pt x="327" y="1576"/>
                  </a:lnTo>
                  <a:lnTo>
                    <a:pt x="338" y="1571"/>
                  </a:lnTo>
                  <a:lnTo>
                    <a:pt x="338" y="1571"/>
                  </a:lnTo>
                  <a:lnTo>
                    <a:pt x="345" y="1561"/>
                  </a:lnTo>
                  <a:lnTo>
                    <a:pt x="351" y="1550"/>
                  </a:lnTo>
                  <a:lnTo>
                    <a:pt x="355" y="1539"/>
                  </a:lnTo>
                  <a:lnTo>
                    <a:pt x="359" y="1526"/>
                  </a:lnTo>
                  <a:lnTo>
                    <a:pt x="359" y="1526"/>
                  </a:lnTo>
                  <a:lnTo>
                    <a:pt x="359" y="1523"/>
                  </a:lnTo>
                  <a:lnTo>
                    <a:pt x="359" y="1517"/>
                  </a:lnTo>
                  <a:lnTo>
                    <a:pt x="359" y="1517"/>
                  </a:lnTo>
                  <a:lnTo>
                    <a:pt x="357" y="1490"/>
                  </a:lnTo>
                  <a:lnTo>
                    <a:pt x="356" y="1460"/>
                  </a:lnTo>
                  <a:lnTo>
                    <a:pt x="356" y="1460"/>
                  </a:lnTo>
                  <a:lnTo>
                    <a:pt x="357" y="1453"/>
                  </a:lnTo>
                  <a:lnTo>
                    <a:pt x="359" y="1449"/>
                  </a:lnTo>
                  <a:lnTo>
                    <a:pt x="360" y="1445"/>
                  </a:lnTo>
                  <a:lnTo>
                    <a:pt x="359" y="1445"/>
                  </a:lnTo>
                  <a:lnTo>
                    <a:pt x="359" y="1445"/>
                  </a:lnTo>
                  <a:lnTo>
                    <a:pt x="361" y="1443"/>
                  </a:lnTo>
                  <a:lnTo>
                    <a:pt x="361" y="1443"/>
                  </a:lnTo>
                  <a:lnTo>
                    <a:pt x="362" y="1441"/>
                  </a:lnTo>
                  <a:lnTo>
                    <a:pt x="362" y="1441"/>
                  </a:lnTo>
                  <a:lnTo>
                    <a:pt x="368" y="1434"/>
                  </a:lnTo>
                  <a:lnTo>
                    <a:pt x="372" y="1427"/>
                  </a:lnTo>
                  <a:lnTo>
                    <a:pt x="379" y="1412"/>
                  </a:lnTo>
                  <a:lnTo>
                    <a:pt x="430" y="1081"/>
                  </a:lnTo>
                  <a:lnTo>
                    <a:pt x="430" y="1081"/>
                  </a:lnTo>
                  <a:lnTo>
                    <a:pt x="443" y="994"/>
                  </a:lnTo>
                  <a:lnTo>
                    <a:pt x="456" y="907"/>
                  </a:lnTo>
                  <a:lnTo>
                    <a:pt x="465" y="817"/>
                  </a:lnTo>
                  <a:lnTo>
                    <a:pt x="471" y="727"/>
                  </a:lnTo>
                  <a:lnTo>
                    <a:pt x="471" y="727"/>
                  </a:lnTo>
                  <a:lnTo>
                    <a:pt x="474" y="726"/>
                  </a:lnTo>
                  <a:lnTo>
                    <a:pt x="474" y="726"/>
                  </a:lnTo>
                  <a:lnTo>
                    <a:pt x="479" y="724"/>
                  </a:lnTo>
                  <a:lnTo>
                    <a:pt x="480" y="724"/>
                  </a:lnTo>
                  <a:lnTo>
                    <a:pt x="480" y="724"/>
                  </a:lnTo>
                  <a:lnTo>
                    <a:pt x="539" y="699"/>
                  </a:lnTo>
                  <a:lnTo>
                    <a:pt x="539" y="699"/>
                  </a:lnTo>
                  <a:lnTo>
                    <a:pt x="536" y="696"/>
                  </a:lnTo>
                  <a:lnTo>
                    <a:pt x="534" y="692"/>
                  </a:lnTo>
                  <a:lnTo>
                    <a:pt x="530" y="681"/>
                  </a:lnTo>
                  <a:lnTo>
                    <a:pt x="530" y="681"/>
                  </a:lnTo>
                  <a:lnTo>
                    <a:pt x="538" y="680"/>
                  </a:lnTo>
                  <a:lnTo>
                    <a:pt x="538" y="680"/>
                  </a:lnTo>
                  <a:lnTo>
                    <a:pt x="544" y="677"/>
                  </a:lnTo>
                  <a:lnTo>
                    <a:pt x="550" y="673"/>
                  </a:lnTo>
                  <a:lnTo>
                    <a:pt x="554" y="669"/>
                  </a:lnTo>
                  <a:lnTo>
                    <a:pt x="556" y="662"/>
                  </a:lnTo>
                  <a:lnTo>
                    <a:pt x="556" y="662"/>
                  </a:lnTo>
                  <a:lnTo>
                    <a:pt x="561" y="649"/>
                  </a:lnTo>
                  <a:lnTo>
                    <a:pt x="563" y="635"/>
                  </a:lnTo>
                  <a:lnTo>
                    <a:pt x="563" y="635"/>
                  </a:lnTo>
                  <a:lnTo>
                    <a:pt x="565" y="624"/>
                  </a:lnTo>
                  <a:lnTo>
                    <a:pt x="565" y="624"/>
                  </a:lnTo>
                  <a:lnTo>
                    <a:pt x="566" y="617"/>
                  </a:lnTo>
                  <a:lnTo>
                    <a:pt x="566" y="608"/>
                  </a:lnTo>
                  <a:lnTo>
                    <a:pt x="566" y="608"/>
                  </a:lnTo>
                  <a:lnTo>
                    <a:pt x="565" y="602"/>
                  </a:lnTo>
                  <a:lnTo>
                    <a:pt x="561" y="596"/>
                  </a:lnTo>
                  <a:lnTo>
                    <a:pt x="557" y="591"/>
                  </a:lnTo>
                  <a:lnTo>
                    <a:pt x="552" y="586"/>
                  </a:lnTo>
                  <a:lnTo>
                    <a:pt x="552" y="586"/>
                  </a:lnTo>
                  <a:lnTo>
                    <a:pt x="541" y="579"/>
                  </a:lnTo>
                  <a:lnTo>
                    <a:pt x="529" y="573"/>
                  </a:lnTo>
                  <a:lnTo>
                    <a:pt x="529" y="573"/>
                  </a:lnTo>
                  <a:lnTo>
                    <a:pt x="519" y="569"/>
                  </a:lnTo>
                  <a:lnTo>
                    <a:pt x="508" y="567"/>
                  </a:lnTo>
                  <a:lnTo>
                    <a:pt x="508" y="567"/>
                  </a:lnTo>
                  <a:lnTo>
                    <a:pt x="505" y="568"/>
                  </a:lnTo>
                  <a:lnTo>
                    <a:pt x="505" y="568"/>
                  </a:lnTo>
                  <a:lnTo>
                    <a:pt x="501" y="569"/>
                  </a:lnTo>
                  <a:lnTo>
                    <a:pt x="497" y="573"/>
                  </a:lnTo>
                  <a:lnTo>
                    <a:pt x="497" y="573"/>
                  </a:lnTo>
                  <a:lnTo>
                    <a:pt x="498" y="564"/>
                  </a:lnTo>
                  <a:lnTo>
                    <a:pt x="497" y="556"/>
                  </a:lnTo>
                  <a:lnTo>
                    <a:pt x="497" y="556"/>
                  </a:lnTo>
                  <a:lnTo>
                    <a:pt x="511" y="554"/>
                  </a:lnTo>
                  <a:lnTo>
                    <a:pt x="524" y="556"/>
                  </a:lnTo>
                  <a:lnTo>
                    <a:pt x="524" y="556"/>
                  </a:lnTo>
                  <a:lnTo>
                    <a:pt x="530" y="557"/>
                  </a:lnTo>
                  <a:lnTo>
                    <a:pt x="538" y="559"/>
                  </a:lnTo>
                  <a:lnTo>
                    <a:pt x="549" y="565"/>
                  </a:lnTo>
                  <a:lnTo>
                    <a:pt x="549" y="565"/>
                  </a:lnTo>
                  <a:lnTo>
                    <a:pt x="561" y="573"/>
                  </a:lnTo>
                  <a:lnTo>
                    <a:pt x="571" y="581"/>
                  </a:lnTo>
                  <a:lnTo>
                    <a:pt x="571" y="581"/>
                  </a:lnTo>
                  <a:lnTo>
                    <a:pt x="573" y="585"/>
                  </a:lnTo>
                  <a:lnTo>
                    <a:pt x="576" y="588"/>
                  </a:lnTo>
                  <a:lnTo>
                    <a:pt x="576" y="588"/>
                  </a:lnTo>
                  <a:lnTo>
                    <a:pt x="576" y="590"/>
                  </a:lnTo>
                  <a:lnTo>
                    <a:pt x="576" y="590"/>
                  </a:lnTo>
                  <a:lnTo>
                    <a:pt x="578" y="592"/>
                  </a:lnTo>
                  <a:lnTo>
                    <a:pt x="579" y="595"/>
                  </a:lnTo>
                  <a:lnTo>
                    <a:pt x="579" y="595"/>
                  </a:lnTo>
                  <a:lnTo>
                    <a:pt x="581" y="604"/>
                  </a:lnTo>
                  <a:lnTo>
                    <a:pt x="581" y="612"/>
                  </a:lnTo>
                  <a:lnTo>
                    <a:pt x="581" y="612"/>
                  </a:lnTo>
                  <a:lnTo>
                    <a:pt x="584" y="590"/>
                  </a:lnTo>
                  <a:lnTo>
                    <a:pt x="584" y="590"/>
                  </a:lnTo>
                  <a:lnTo>
                    <a:pt x="587" y="578"/>
                  </a:lnTo>
                  <a:lnTo>
                    <a:pt x="589" y="564"/>
                  </a:lnTo>
                  <a:lnTo>
                    <a:pt x="589" y="564"/>
                  </a:lnTo>
                  <a:lnTo>
                    <a:pt x="592" y="550"/>
                  </a:lnTo>
                  <a:lnTo>
                    <a:pt x="594" y="536"/>
                  </a:lnTo>
                  <a:lnTo>
                    <a:pt x="594" y="536"/>
                  </a:lnTo>
                  <a:lnTo>
                    <a:pt x="595" y="523"/>
                  </a:lnTo>
                  <a:lnTo>
                    <a:pt x="597" y="509"/>
                  </a:lnTo>
                  <a:lnTo>
                    <a:pt x="597" y="509"/>
                  </a:lnTo>
                  <a:lnTo>
                    <a:pt x="599" y="482"/>
                  </a:lnTo>
                  <a:lnTo>
                    <a:pt x="599" y="482"/>
                  </a:lnTo>
                  <a:lnTo>
                    <a:pt x="600" y="455"/>
                  </a:lnTo>
                  <a:lnTo>
                    <a:pt x="600" y="455"/>
                  </a:lnTo>
                  <a:lnTo>
                    <a:pt x="603" y="442"/>
                  </a:lnTo>
                  <a:lnTo>
                    <a:pt x="603" y="427"/>
                  </a:lnTo>
                  <a:lnTo>
                    <a:pt x="603" y="427"/>
                  </a:lnTo>
                  <a:lnTo>
                    <a:pt x="604" y="399"/>
                  </a:lnTo>
                  <a:lnTo>
                    <a:pt x="604" y="399"/>
                  </a:lnTo>
                  <a:lnTo>
                    <a:pt x="604" y="385"/>
                  </a:lnTo>
                  <a:lnTo>
                    <a:pt x="606" y="372"/>
                  </a:lnTo>
                  <a:lnTo>
                    <a:pt x="606" y="372"/>
                  </a:lnTo>
                  <a:lnTo>
                    <a:pt x="606" y="364"/>
                  </a:lnTo>
                  <a:lnTo>
                    <a:pt x="605" y="358"/>
                  </a:lnTo>
                  <a:lnTo>
                    <a:pt x="603" y="353"/>
                  </a:lnTo>
                  <a:lnTo>
                    <a:pt x="597" y="348"/>
                  </a:lnTo>
                  <a:lnTo>
                    <a:pt x="597" y="348"/>
                  </a:lnTo>
                  <a:close/>
                  <a:moveTo>
                    <a:pt x="195" y="253"/>
                  </a:moveTo>
                  <a:lnTo>
                    <a:pt x="190" y="541"/>
                  </a:lnTo>
                  <a:lnTo>
                    <a:pt x="190" y="541"/>
                  </a:lnTo>
                  <a:lnTo>
                    <a:pt x="171" y="535"/>
                  </a:lnTo>
                  <a:lnTo>
                    <a:pt x="171" y="535"/>
                  </a:lnTo>
                  <a:lnTo>
                    <a:pt x="184" y="406"/>
                  </a:lnTo>
                  <a:lnTo>
                    <a:pt x="190" y="332"/>
                  </a:lnTo>
                  <a:lnTo>
                    <a:pt x="195" y="253"/>
                  </a:lnTo>
                  <a:lnTo>
                    <a:pt x="195" y="253"/>
                  </a:lnTo>
                  <a:close/>
                  <a:moveTo>
                    <a:pt x="307" y="1140"/>
                  </a:moveTo>
                  <a:lnTo>
                    <a:pt x="307" y="1140"/>
                  </a:lnTo>
                  <a:lnTo>
                    <a:pt x="300" y="1207"/>
                  </a:lnTo>
                  <a:lnTo>
                    <a:pt x="295" y="1258"/>
                  </a:lnTo>
                  <a:lnTo>
                    <a:pt x="291" y="1085"/>
                  </a:lnTo>
                  <a:lnTo>
                    <a:pt x="291" y="1085"/>
                  </a:lnTo>
                  <a:lnTo>
                    <a:pt x="289" y="1037"/>
                  </a:lnTo>
                  <a:lnTo>
                    <a:pt x="289" y="991"/>
                  </a:lnTo>
                  <a:lnTo>
                    <a:pt x="289" y="950"/>
                  </a:lnTo>
                  <a:lnTo>
                    <a:pt x="290" y="909"/>
                  </a:lnTo>
                  <a:lnTo>
                    <a:pt x="292" y="872"/>
                  </a:lnTo>
                  <a:lnTo>
                    <a:pt x="296" y="839"/>
                  </a:lnTo>
                  <a:lnTo>
                    <a:pt x="301" y="807"/>
                  </a:lnTo>
                  <a:lnTo>
                    <a:pt x="307" y="779"/>
                  </a:lnTo>
                  <a:lnTo>
                    <a:pt x="307" y="1140"/>
                  </a:lnTo>
                  <a:close/>
                  <a:moveTo>
                    <a:pt x="215" y="547"/>
                  </a:moveTo>
                  <a:lnTo>
                    <a:pt x="215" y="118"/>
                  </a:lnTo>
                  <a:lnTo>
                    <a:pt x="215" y="118"/>
                  </a:lnTo>
                  <a:lnTo>
                    <a:pt x="215" y="118"/>
                  </a:lnTo>
                  <a:lnTo>
                    <a:pt x="232" y="105"/>
                  </a:lnTo>
                  <a:lnTo>
                    <a:pt x="232" y="105"/>
                  </a:lnTo>
                  <a:lnTo>
                    <a:pt x="236" y="102"/>
                  </a:lnTo>
                  <a:lnTo>
                    <a:pt x="240" y="97"/>
                  </a:lnTo>
                  <a:lnTo>
                    <a:pt x="240" y="97"/>
                  </a:lnTo>
                  <a:lnTo>
                    <a:pt x="242" y="102"/>
                  </a:lnTo>
                  <a:lnTo>
                    <a:pt x="243" y="104"/>
                  </a:lnTo>
                  <a:lnTo>
                    <a:pt x="243" y="104"/>
                  </a:lnTo>
                  <a:lnTo>
                    <a:pt x="238" y="114"/>
                  </a:lnTo>
                  <a:lnTo>
                    <a:pt x="236" y="129"/>
                  </a:lnTo>
                  <a:lnTo>
                    <a:pt x="233" y="146"/>
                  </a:lnTo>
                  <a:lnTo>
                    <a:pt x="231" y="168"/>
                  </a:lnTo>
                  <a:lnTo>
                    <a:pt x="231" y="170"/>
                  </a:lnTo>
                  <a:lnTo>
                    <a:pt x="231" y="170"/>
                  </a:lnTo>
                  <a:lnTo>
                    <a:pt x="228" y="250"/>
                  </a:lnTo>
                  <a:lnTo>
                    <a:pt x="227" y="329"/>
                  </a:lnTo>
                  <a:lnTo>
                    <a:pt x="228" y="408"/>
                  </a:lnTo>
                  <a:lnTo>
                    <a:pt x="231" y="487"/>
                  </a:lnTo>
                  <a:lnTo>
                    <a:pt x="268" y="526"/>
                  </a:lnTo>
                  <a:lnTo>
                    <a:pt x="312" y="487"/>
                  </a:lnTo>
                  <a:lnTo>
                    <a:pt x="312" y="487"/>
                  </a:lnTo>
                  <a:lnTo>
                    <a:pt x="292" y="293"/>
                  </a:lnTo>
                  <a:lnTo>
                    <a:pt x="292" y="293"/>
                  </a:lnTo>
                  <a:lnTo>
                    <a:pt x="286" y="222"/>
                  </a:lnTo>
                  <a:lnTo>
                    <a:pt x="281" y="162"/>
                  </a:lnTo>
                  <a:lnTo>
                    <a:pt x="281" y="162"/>
                  </a:lnTo>
                  <a:lnTo>
                    <a:pt x="278" y="121"/>
                  </a:lnTo>
                  <a:lnTo>
                    <a:pt x="276" y="110"/>
                  </a:lnTo>
                  <a:lnTo>
                    <a:pt x="274" y="104"/>
                  </a:lnTo>
                  <a:lnTo>
                    <a:pt x="274" y="104"/>
                  </a:lnTo>
                  <a:lnTo>
                    <a:pt x="279" y="102"/>
                  </a:lnTo>
                  <a:lnTo>
                    <a:pt x="281" y="98"/>
                  </a:lnTo>
                  <a:lnTo>
                    <a:pt x="281" y="98"/>
                  </a:lnTo>
                  <a:lnTo>
                    <a:pt x="284" y="91"/>
                  </a:lnTo>
                  <a:lnTo>
                    <a:pt x="285" y="82"/>
                  </a:lnTo>
                  <a:lnTo>
                    <a:pt x="319" y="125"/>
                  </a:lnTo>
                  <a:lnTo>
                    <a:pt x="319" y="125"/>
                  </a:lnTo>
                  <a:lnTo>
                    <a:pt x="325" y="120"/>
                  </a:lnTo>
                  <a:lnTo>
                    <a:pt x="325" y="558"/>
                  </a:lnTo>
                  <a:lnTo>
                    <a:pt x="325" y="558"/>
                  </a:lnTo>
                  <a:lnTo>
                    <a:pt x="298" y="557"/>
                  </a:lnTo>
                  <a:lnTo>
                    <a:pt x="270" y="556"/>
                  </a:lnTo>
                  <a:lnTo>
                    <a:pt x="242" y="552"/>
                  </a:lnTo>
                  <a:lnTo>
                    <a:pt x="215" y="547"/>
                  </a:lnTo>
                  <a:lnTo>
                    <a:pt x="215" y="547"/>
                  </a:lnTo>
                  <a:close/>
                  <a:moveTo>
                    <a:pt x="349" y="557"/>
                  </a:moveTo>
                  <a:lnTo>
                    <a:pt x="354" y="556"/>
                  </a:lnTo>
                  <a:lnTo>
                    <a:pt x="349" y="302"/>
                  </a:lnTo>
                  <a:lnTo>
                    <a:pt x="350" y="314"/>
                  </a:lnTo>
                  <a:lnTo>
                    <a:pt x="350" y="314"/>
                  </a:lnTo>
                  <a:lnTo>
                    <a:pt x="363" y="440"/>
                  </a:lnTo>
                  <a:lnTo>
                    <a:pt x="368" y="499"/>
                  </a:lnTo>
                  <a:lnTo>
                    <a:pt x="372" y="554"/>
                  </a:lnTo>
                  <a:lnTo>
                    <a:pt x="372" y="554"/>
                  </a:lnTo>
                  <a:lnTo>
                    <a:pt x="349" y="557"/>
                  </a:lnTo>
                  <a:lnTo>
                    <a:pt x="349" y="557"/>
                  </a:lnTo>
                  <a:close/>
                  <a:moveTo>
                    <a:pt x="512" y="411"/>
                  </a:moveTo>
                  <a:lnTo>
                    <a:pt x="512" y="411"/>
                  </a:lnTo>
                  <a:lnTo>
                    <a:pt x="505" y="438"/>
                  </a:lnTo>
                  <a:lnTo>
                    <a:pt x="505" y="438"/>
                  </a:lnTo>
                  <a:lnTo>
                    <a:pt x="496" y="465"/>
                  </a:lnTo>
                  <a:lnTo>
                    <a:pt x="496" y="465"/>
                  </a:lnTo>
                  <a:lnTo>
                    <a:pt x="495" y="469"/>
                  </a:lnTo>
                  <a:lnTo>
                    <a:pt x="494" y="473"/>
                  </a:lnTo>
                  <a:lnTo>
                    <a:pt x="494" y="473"/>
                  </a:lnTo>
                  <a:lnTo>
                    <a:pt x="492" y="466"/>
                  </a:lnTo>
                  <a:lnTo>
                    <a:pt x="492" y="459"/>
                  </a:lnTo>
                  <a:lnTo>
                    <a:pt x="492" y="459"/>
                  </a:lnTo>
                  <a:lnTo>
                    <a:pt x="489" y="434"/>
                  </a:lnTo>
                  <a:lnTo>
                    <a:pt x="489" y="434"/>
                  </a:lnTo>
                  <a:lnTo>
                    <a:pt x="487" y="422"/>
                  </a:lnTo>
                  <a:lnTo>
                    <a:pt x="486" y="410"/>
                  </a:lnTo>
                  <a:lnTo>
                    <a:pt x="486" y="410"/>
                  </a:lnTo>
                  <a:lnTo>
                    <a:pt x="484" y="385"/>
                  </a:lnTo>
                  <a:lnTo>
                    <a:pt x="484" y="385"/>
                  </a:lnTo>
                  <a:lnTo>
                    <a:pt x="481" y="357"/>
                  </a:lnTo>
                  <a:lnTo>
                    <a:pt x="481" y="357"/>
                  </a:lnTo>
                  <a:lnTo>
                    <a:pt x="480" y="331"/>
                  </a:lnTo>
                  <a:lnTo>
                    <a:pt x="480" y="329"/>
                  </a:lnTo>
                  <a:lnTo>
                    <a:pt x="480" y="329"/>
                  </a:lnTo>
                  <a:lnTo>
                    <a:pt x="484" y="341"/>
                  </a:lnTo>
                  <a:lnTo>
                    <a:pt x="489" y="354"/>
                  </a:lnTo>
                  <a:lnTo>
                    <a:pt x="489" y="354"/>
                  </a:lnTo>
                  <a:lnTo>
                    <a:pt x="492" y="362"/>
                  </a:lnTo>
                  <a:lnTo>
                    <a:pt x="496" y="365"/>
                  </a:lnTo>
                  <a:lnTo>
                    <a:pt x="500" y="368"/>
                  </a:lnTo>
                  <a:lnTo>
                    <a:pt x="500" y="368"/>
                  </a:lnTo>
                  <a:lnTo>
                    <a:pt x="501" y="372"/>
                  </a:lnTo>
                  <a:lnTo>
                    <a:pt x="502" y="375"/>
                  </a:lnTo>
                  <a:lnTo>
                    <a:pt x="502" y="379"/>
                  </a:lnTo>
                  <a:lnTo>
                    <a:pt x="501" y="384"/>
                  </a:lnTo>
                  <a:lnTo>
                    <a:pt x="501" y="384"/>
                  </a:lnTo>
                  <a:lnTo>
                    <a:pt x="501" y="388"/>
                  </a:lnTo>
                  <a:lnTo>
                    <a:pt x="503" y="391"/>
                  </a:lnTo>
                  <a:lnTo>
                    <a:pt x="503" y="391"/>
                  </a:lnTo>
                  <a:lnTo>
                    <a:pt x="508" y="396"/>
                  </a:lnTo>
                  <a:lnTo>
                    <a:pt x="511" y="401"/>
                  </a:lnTo>
                  <a:lnTo>
                    <a:pt x="512" y="406"/>
                  </a:lnTo>
                  <a:lnTo>
                    <a:pt x="512" y="411"/>
                  </a:lnTo>
                  <a:lnTo>
                    <a:pt x="512" y="41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1410" name="Freeform 394"/>
            <p:cNvSpPr>
              <a:spLocks noEditPoints="1"/>
            </p:cNvSpPr>
            <p:nvPr/>
          </p:nvSpPr>
          <p:spPr bwMode="auto">
            <a:xfrm>
              <a:off x="2189163" y="2986088"/>
              <a:ext cx="169863" cy="712788"/>
            </a:xfrm>
            <a:custGeom>
              <a:avLst/>
              <a:gdLst>
                <a:gd name="T0" fmla="*/ 102 w 107"/>
                <a:gd name="T1" fmla="*/ 236 h 449"/>
                <a:gd name="T2" fmla="*/ 92 w 107"/>
                <a:gd name="T3" fmla="*/ 152 h 449"/>
                <a:gd name="T4" fmla="*/ 86 w 107"/>
                <a:gd name="T5" fmla="*/ 128 h 449"/>
                <a:gd name="T6" fmla="*/ 79 w 107"/>
                <a:gd name="T7" fmla="*/ 119 h 449"/>
                <a:gd name="T8" fmla="*/ 75 w 107"/>
                <a:gd name="T9" fmla="*/ 115 h 449"/>
                <a:gd name="T10" fmla="*/ 71 w 107"/>
                <a:gd name="T11" fmla="*/ 114 h 449"/>
                <a:gd name="T12" fmla="*/ 70 w 107"/>
                <a:gd name="T13" fmla="*/ 96 h 449"/>
                <a:gd name="T14" fmla="*/ 81 w 107"/>
                <a:gd name="T15" fmla="*/ 89 h 449"/>
                <a:gd name="T16" fmla="*/ 86 w 107"/>
                <a:gd name="T17" fmla="*/ 77 h 449"/>
                <a:gd name="T18" fmla="*/ 87 w 107"/>
                <a:gd name="T19" fmla="*/ 66 h 449"/>
                <a:gd name="T20" fmla="*/ 90 w 107"/>
                <a:gd name="T21" fmla="*/ 52 h 449"/>
                <a:gd name="T22" fmla="*/ 90 w 107"/>
                <a:gd name="T23" fmla="*/ 49 h 449"/>
                <a:gd name="T24" fmla="*/ 90 w 107"/>
                <a:gd name="T25" fmla="*/ 45 h 449"/>
                <a:gd name="T26" fmla="*/ 85 w 107"/>
                <a:gd name="T27" fmla="*/ 19 h 449"/>
                <a:gd name="T28" fmla="*/ 27 w 107"/>
                <a:gd name="T29" fmla="*/ 0 h 449"/>
                <a:gd name="T30" fmla="*/ 27 w 107"/>
                <a:gd name="T31" fmla="*/ 2 h 449"/>
                <a:gd name="T32" fmla="*/ 16 w 107"/>
                <a:gd name="T33" fmla="*/ 28 h 449"/>
                <a:gd name="T34" fmla="*/ 14 w 107"/>
                <a:gd name="T35" fmla="*/ 34 h 449"/>
                <a:gd name="T36" fmla="*/ 12 w 107"/>
                <a:gd name="T37" fmla="*/ 45 h 449"/>
                <a:gd name="T38" fmla="*/ 14 w 107"/>
                <a:gd name="T39" fmla="*/ 50 h 449"/>
                <a:gd name="T40" fmla="*/ 26 w 107"/>
                <a:gd name="T41" fmla="*/ 74 h 449"/>
                <a:gd name="T42" fmla="*/ 34 w 107"/>
                <a:gd name="T43" fmla="*/ 85 h 449"/>
                <a:gd name="T44" fmla="*/ 46 w 107"/>
                <a:gd name="T45" fmla="*/ 93 h 449"/>
                <a:gd name="T46" fmla="*/ 46 w 107"/>
                <a:gd name="T47" fmla="*/ 101 h 449"/>
                <a:gd name="T48" fmla="*/ 47 w 107"/>
                <a:gd name="T49" fmla="*/ 111 h 449"/>
                <a:gd name="T50" fmla="*/ 32 w 107"/>
                <a:gd name="T51" fmla="*/ 119 h 449"/>
                <a:gd name="T52" fmla="*/ 22 w 107"/>
                <a:gd name="T53" fmla="*/ 131 h 449"/>
                <a:gd name="T54" fmla="*/ 15 w 107"/>
                <a:gd name="T55" fmla="*/ 153 h 449"/>
                <a:gd name="T56" fmla="*/ 11 w 107"/>
                <a:gd name="T57" fmla="*/ 180 h 449"/>
                <a:gd name="T58" fmla="*/ 7 w 107"/>
                <a:gd name="T59" fmla="*/ 211 h 449"/>
                <a:gd name="T60" fmla="*/ 6 w 107"/>
                <a:gd name="T61" fmla="*/ 238 h 449"/>
                <a:gd name="T62" fmla="*/ 3 w 107"/>
                <a:gd name="T63" fmla="*/ 298 h 449"/>
                <a:gd name="T64" fmla="*/ 1 w 107"/>
                <a:gd name="T65" fmla="*/ 368 h 449"/>
                <a:gd name="T66" fmla="*/ 0 w 107"/>
                <a:gd name="T67" fmla="*/ 444 h 449"/>
                <a:gd name="T68" fmla="*/ 5 w 107"/>
                <a:gd name="T69" fmla="*/ 446 h 449"/>
                <a:gd name="T70" fmla="*/ 20 w 107"/>
                <a:gd name="T71" fmla="*/ 446 h 449"/>
                <a:gd name="T72" fmla="*/ 36 w 107"/>
                <a:gd name="T73" fmla="*/ 439 h 449"/>
                <a:gd name="T74" fmla="*/ 41 w 107"/>
                <a:gd name="T75" fmla="*/ 445 h 449"/>
                <a:gd name="T76" fmla="*/ 54 w 107"/>
                <a:gd name="T77" fmla="*/ 449 h 449"/>
                <a:gd name="T78" fmla="*/ 63 w 107"/>
                <a:gd name="T79" fmla="*/ 447 h 449"/>
                <a:gd name="T80" fmla="*/ 66 w 107"/>
                <a:gd name="T81" fmla="*/ 444 h 449"/>
                <a:gd name="T82" fmla="*/ 70 w 107"/>
                <a:gd name="T83" fmla="*/ 436 h 449"/>
                <a:gd name="T84" fmla="*/ 75 w 107"/>
                <a:gd name="T85" fmla="*/ 441 h 449"/>
                <a:gd name="T86" fmla="*/ 92 w 107"/>
                <a:gd name="T87" fmla="*/ 445 h 449"/>
                <a:gd name="T88" fmla="*/ 103 w 107"/>
                <a:gd name="T89" fmla="*/ 444 h 449"/>
                <a:gd name="T90" fmla="*/ 104 w 107"/>
                <a:gd name="T91" fmla="*/ 439 h 449"/>
                <a:gd name="T92" fmla="*/ 106 w 107"/>
                <a:gd name="T93" fmla="*/ 416 h 449"/>
                <a:gd name="T94" fmla="*/ 107 w 107"/>
                <a:gd name="T95" fmla="*/ 392 h 449"/>
                <a:gd name="T96" fmla="*/ 106 w 107"/>
                <a:gd name="T97" fmla="*/ 309 h 449"/>
                <a:gd name="T98" fmla="*/ 102 w 107"/>
                <a:gd name="T99" fmla="*/ 236 h 449"/>
                <a:gd name="T100" fmla="*/ 47 w 107"/>
                <a:gd name="T101" fmla="*/ 52 h 449"/>
                <a:gd name="T102" fmla="*/ 47 w 107"/>
                <a:gd name="T103" fmla="*/ 49 h 449"/>
                <a:gd name="T104" fmla="*/ 47 w 107"/>
                <a:gd name="T105" fmla="*/ 46 h 449"/>
                <a:gd name="T106" fmla="*/ 63 w 107"/>
                <a:gd name="T107" fmla="*/ 33 h 449"/>
                <a:gd name="T108" fmla="*/ 66 w 107"/>
                <a:gd name="T109" fmla="*/ 45 h 449"/>
                <a:gd name="T110" fmla="*/ 68 w 107"/>
                <a:gd name="T111" fmla="*/ 58 h 449"/>
                <a:gd name="T112" fmla="*/ 63 w 107"/>
                <a:gd name="T113" fmla="*/ 50 h 449"/>
                <a:gd name="T114" fmla="*/ 58 w 107"/>
                <a:gd name="T115" fmla="*/ 49 h 449"/>
                <a:gd name="T116" fmla="*/ 47 w 107"/>
                <a:gd name="T117" fmla="*/ 5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 h="449">
                  <a:moveTo>
                    <a:pt x="102" y="236"/>
                  </a:moveTo>
                  <a:lnTo>
                    <a:pt x="102" y="236"/>
                  </a:lnTo>
                  <a:lnTo>
                    <a:pt x="97" y="187"/>
                  </a:lnTo>
                  <a:lnTo>
                    <a:pt x="92" y="152"/>
                  </a:lnTo>
                  <a:lnTo>
                    <a:pt x="88" y="138"/>
                  </a:lnTo>
                  <a:lnTo>
                    <a:pt x="86" y="128"/>
                  </a:lnTo>
                  <a:lnTo>
                    <a:pt x="82" y="122"/>
                  </a:lnTo>
                  <a:lnTo>
                    <a:pt x="79" y="119"/>
                  </a:lnTo>
                  <a:lnTo>
                    <a:pt x="79" y="119"/>
                  </a:lnTo>
                  <a:lnTo>
                    <a:pt x="75" y="115"/>
                  </a:lnTo>
                  <a:lnTo>
                    <a:pt x="71" y="114"/>
                  </a:lnTo>
                  <a:lnTo>
                    <a:pt x="71" y="114"/>
                  </a:lnTo>
                  <a:lnTo>
                    <a:pt x="70" y="96"/>
                  </a:lnTo>
                  <a:lnTo>
                    <a:pt x="70" y="96"/>
                  </a:lnTo>
                  <a:lnTo>
                    <a:pt x="76" y="94"/>
                  </a:lnTo>
                  <a:lnTo>
                    <a:pt x="81" y="89"/>
                  </a:lnTo>
                  <a:lnTo>
                    <a:pt x="85" y="83"/>
                  </a:lnTo>
                  <a:lnTo>
                    <a:pt x="86" y="77"/>
                  </a:lnTo>
                  <a:lnTo>
                    <a:pt x="86" y="77"/>
                  </a:lnTo>
                  <a:lnTo>
                    <a:pt x="87" y="66"/>
                  </a:lnTo>
                  <a:lnTo>
                    <a:pt x="88" y="56"/>
                  </a:lnTo>
                  <a:lnTo>
                    <a:pt x="90" y="52"/>
                  </a:lnTo>
                  <a:lnTo>
                    <a:pt x="90" y="52"/>
                  </a:lnTo>
                  <a:lnTo>
                    <a:pt x="90" y="49"/>
                  </a:lnTo>
                  <a:lnTo>
                    <a:pt x="90" y="45"/>
                  </a:lnTo>
                  <a:lnTo>
                    <a:pt x="90" y="45"/>
                  </a:lnTo>
                  <a:lnTo>
                    <a:pt x="85" y="19"/>
                  </a:lnTo>
                  <a:lnTo>
                    <a:pt x="85" y="19"/>
                  </a:lnTo>
                  <a:lnTo>
                    <a:pt x="82" y="3"/>
                  </a:lnTo>
                  <a:lnTo>
                    <a:pt x="27" y="0"/>
                  </a:lnTo>
                  <a:lnTo>
                    <a:pt x="27" y="0"/>
                  </a:lnTo>
                  <a:lnTo>
                    <a:pt x="27" y="2"/>
                  </a:lnTo>
                  <a:lnTo>
                    <a:pt x="27" y="2"/>
                  </a:lnTo>
                  <a:lnTo>
                    <a:pt x="16" y="28"/>
                  </a:lnTo>
                  <a:lnTo>
                    <a:pt x="16" y="28"/>
                  </a:lnTo>
                  <a:lnTo>
                    <a:pt x="14" y="34"/>
                  </a:lnTo>
                  <a:lnTo>
                    <a:pt x="12" y="40"/>
                  </a:lnTo>
                  <a:lnTo>
                    <a:pt x="12" y="45"/>
                  </a:lnTo>
                  <a:lnTo>
                    <a:pt x="14" y="50"/>
                  </a:lnTo>
                  <a:lnTo>
                    <a:pt x="14" y="50"/>
                  </a:lnTo>
                  <a:lnTo>
                    <a:pt x="26" y="74"/>
                  </a:lnTo>
                  <a:lnTo>
                    <a:pt x="26" y="74"/>
                  </a:lnTo>
                  <a:lnTo>
                    <a:pt x="30" y="81"/>
                  </a:lnTo>
                  <a:lnTo>
                    <a:pt x="34" y="85"/>
                  </a:lnTo>
                  <a:lnTo>
                    <a:pt x="39" y="89"/>
                  </a:lnTo>
                  <a:lnTo>
                    <a:pt x="46" y="93"/>
                  </a:lnTo>
                  <a:lnTo>
                    <a:pt x="46" y="93"/>
                  </a:lnTo>
                  <a:lnTo>
                    <a:pt x="46" y="101"/>
                  </a:lnTo>
                  <a:lnTo>
                    <a:pt x="47" y="111"/>
                  </a:lnTo>
                  <a:lnTo>
                    <a:pt x="47" y="111"/>
                  </a:lnTo>
                  <a:lnTo>
                    <a:pt x="32" y="119"/>
                  </a:lnTo>
                  <a:lnTo>
                    <a:pt x="32" y="119"/>
                  </a:lnTo>
                  <a:lnTo>
                    <a:pt x="27" y="123"/>
                  </a:lnTo>
                  <a:lnTo>
                    <a:pt x="22" y="131"/>
                  </a:lnTo>
                  <a:lnTo>
                    <a:pt x="19" y="141"/>
                  </a:lnTo>
                  <a:lnTo>
                    <a:pt x="15" y="153"/>
                  </a:lnTo>
                  <a:lnTo>
                    <a:pt x="15" y="153"/>
                  </a:lnTo>
                  <a:lnTo>
                    <a:pt x="11" y="180"/>
                  </a:lnTo>
                  <a:lnTo>
                    <a:pt x="7" y="211"/>
                  </a:lnTo>
                  <a:lnTo>
                    <a:pt x="7" y="211"/>
                  </a:lnTo>
                  <a:lnTo>
                    <a:pt x="7" y="225"/>
                  </a:lnTo>
                  <a:lnTo>
                    <a:pt x="6" y="238"/>
                  </a:lnTo>
                  <a:lnTo>
                    <a:pt x="6" y="238"/>
                  </a:lnTo>
                  <a:lnTo>
                    <a:pt x="3" y="298"/>
                  </a:lnTo>
                  <a:lnTo>
                    <a:pt x="3" y="298"/>
                  </a:lnTo>
                  <a:lnTo>
                    <a:pt x="1" y="368"/>
                  </a:lnTo>
                  <a:lnTo>
                    <a:pt x="1" y="368"/>
                  </a:lnTo>
                  <a:lnTo>
                    <a:pt x="0" y="444"/>
                  </a:lnTo>
                  <a:lnTo>
                    <a:pt x="5" y="446"/>
                  </a:lnTo>
                  <a:lnTo>
                    <a:pt x="5" y="446"/>
                  </a:lnTo>
                  <a:lnTo>
                    <a:pt x="12" y="447"/>
                  </a:lnTo>
                  <a:lnTo>
                    <a:pt x="20" y="446"/>
                  </a:lnTo>
                  <a:lnTo>
                    <a:pt x="27" y="444"/>
                  </a:lnTo>
                  <a:lnTo>
                    <a:pt x="36" y="439"/>
                  </a:lnTo>
                  <a:lnTo>
                    <a:pt x="36" y="439"/>
                  </a:lnTo>
                  <a:lnTo>
                    <a:pt x="41" y="445"/>
                  </a:lnTo>
                  <a:lnTo>
                    <a:pt x="47" y="447"/>
                  </a:lnTo>
                  <a:lnTo>
                    <a:pt x="54" y="449"/>
                  </a:lnTo>
                  <a:lnTo>
                    <a:pt x="63" y="447"/>
                  </a:lnTo>
                  <a:lnTo>
                    <a:pt x="63" y="447"/>
                  </a:lnTo>
                  <a:lnTo>
                    <a:pt x="64" y="446"/>
                  </a:lnTo>
                  <a:lnTo>
                    <a:pt x="66" y="444"/>
                  </a:lnTo>
                  <a:lnTo>
                    <a:pt x="66" y="444"/>
                  </a:lnTo>
                  <a:lnTo>
                    <a:pt x="70" y="436"/>
                  </a:lnTo>
                  <a:lnTo>
                    <a:pt x="70" y="436"/>
                  </a:lnTo>
                  <a:lnTo>
                    <a:pt x="75" y="441"/>
                  </a:lnTo>
                  <a:lnTo>
                    <a:pt x="82" y="444"/>
                  </a:lnTo>
                  <a:lnTo>
                    <a:pt x="92" y="445"/>
                  </a:lnTo>
                  <a:lnTo>
                    <a:pt x="103" y="444"/>
                  </a:lnTo>
                  <a:lnTo>
                    <a:pt x="103" y="444"/>
                  </a:lnTo>
                  <a:lnTo>
                    <a:pt x="104" y="444"/>
                  </a:lnTo>
                  <a:lnTo>
                    <a:pt x="104" y="439"/>
                  </a:lnTo>
                  <a:lnTo>
                    <a:pt x="104" y="439"/>
                  </a:lnTo>
                  <a:lnTo>
                    <a:pt x="106" y="416"/>
                  </a:lnTo>
                  <a:lnTo>
                    <a:pt x="107" y="392"/>
                  </a:lnTo>
                  <a:lnTo>
                    <a:pt x="107" y="392"/>
                  </a:lnTo>
                  <a:lnTo>
                    <a:pt x="107" y="351"/>
                  </a:lnTo>
                  <a:lnTo>
                    <a:pt x="106" y="309"/>
                  </a:lnTo>
                  <a:lnTo>
                    <a:pt x="106" y="309"/>
                  </a:lnTo>
                  <a:lnTo>
                    <a:pt x="102" y="236"/>
                  </a:lnTo>
                  <a:lnTo>
                    <a:pt x="102" y="236"/>
                  </a:lnTo>
                  <a:close/>
                  <a:moveTo>
                    <a:pt x="47" y="52"/>
                  </a:moveTo>
                  <a:lnTo>
                    <a:pt x="47" y="52"/>
                  </a:lnTo>
                  <a:lnTo>
                    <a:pt x="47" y="49"/>
                  </a:lnTo>
                  <a:lnTo>
                    <a:pt x="47" y="46"/>
                  </a:lnTo>
                  <a:lnTo>
                    <a:pt x="47" y="46"/>
                  </a:lnTo>
                  <a:lnTo>
                    <a:pt x="55" y="41"/>
                  </a:lnTo>
                  <a:lnTo>
                    <a:pt x="63" y="33"/>
                  </a:lnTo>
                  <a:lnTo>
                    <a:pt x="63" y="33"/>
                  </a:lnTo>
                  <a:lnTo>
                    <a:pt x="66" y="45"/>
                  </a:lnTo>
                  <a:lnTo>
                    <a:pt x="68" y="58"/>
                  </a:lnTo>
                  <a:lnTo>
                    <a:pt x="68" y="58"/>
                  </a:lnTo>
                  <a:lnTo>
                    <a:pt x="65" y="52"/>
                  </a:lnTo>
                  <a:lnTo>
                    <a:pt x="63" y="50"/>
                  </a:lnTo>
                  <a:lnTo>
                    <a:pt x="61" y="49"/>
                  </a:lnTo>
                  <a:lnTo>
                    <a:pt x="58" y="49"/>
                  </a:lnTo>
                  <a:lnTo>
                    <a:pt x="55" y="50"/>
                  </a:lnTo>
                  <a:lnTo>
                    <a:pt x="47" y="52"/>
                  </a:lnTo>
                  <a:lnTo>
                    <a:pt x="47" y="52"/>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sp>
        <p:nvSpPr>
          <p:cNvPr id="1411" name="Freeform 395"/>
          <p:cNvSpPr>
            <a:spLocks noEditPoints="1"/>
          </p:cNvSpPr>
          <p:nvPr/>
        </p:nvSpPr>
        <p:spPr bwMode="auto">
          <a:xfrm>
            <a:off x="4407428" y="1530351"/>
            <a:ext cx="1560513" cy="2974975"/>
          </a:xfrm>
          <a:custGeom>
            <a:avLst/>
            <a:gdLst>
              <a:gd name="T0" fmla="*/ 768 w 983"/>
              <a:gd name="T1" fmla="*/ 696 h 1874"/>
              <a:gd name="T2" fmla="*/ 798 w 983"/>
              <a:gd name="T3" fmla="*/ 665 h 1874"/>
              <a:gd name="T4" fmla="*/ 857 w 983"/>
              <a:gd name="T5" fmla="*/ 607 h 1874"/>
              <a:gd name="T6" fmla="*/ 842 w 983"/>
              <a:gd name="T7" fmla="*/ 515 h 1874"/>
              <a:gd name="T8" fmla="*/ 679 w 983"/>
              <a:gd name="T9" fmla="*/ 448 h 1874"/>
              <a:gd name="T10" fmla="*/ 583 w 983"/>
              <a:gd name="T11" fmla="*/ 358 h 1874"/>
              <a:gd name="T12" fmla="*/ 544 w 983"/>
              <a:gd name="T13" fmla="*/ 298 h 1874"/>
              <a:gd name="T14" fmla="*/ 598 w 983"/>
              <a:gd name="T15" fmla="*/ 223 h 1874"/>
              <a:gd name="T16" fmla="*/ 611 w 983"/>
              <a:gd name="T17" fmla="*/ 95 h 1874"/>
              <a:gd name="T18" fmla="*/ 525 w 983"/>
              <a:gd name="T19" fmla="*/ 1 h 1874"/>
              <a:gd name="T20" fmla="*/ 410 w 983"/>
              <a:gd name="T21" fmla="*/ 61 h 1874"/>
              <a:gd name="T22" fmla="*/ 347 w 983"/>
              <a:gd name="T23" fmla="*/ 91 h 1874"/>
              <a:gd name="T24" fmla="*/ 369 w 983"/>
              <a:gd name="T25" fmla="*/ 135 h 1874"/>
              <a:gd name="T26" fmla="*/ 386 w 983"/>
              <a:gd name="T27" fmla="*/ 134 h 1874"/>
              <a:gd name="T28" fmla="*/ 432 w 983"/>
              <a:gd name="T29" fmla="*/ 224 h 1874"/>
              <a:gd name="T30" fmla="*/ 383 w 983"/>
              <a:gd name="T31" fmla="*/ 347 h 1874"/>
              <a:gd name="T32" fmla="*/ 261 w 983"/>
              <a:gd name="T33" fmla="*/ 431 h 1874"/>
              <a:gd name="T34" fmla="*/ 211 w 983"/>
              <a:gd name="T35" fmla="*/ 622 h 1874"/>
              <a:gd name="T36" fmla="*/ 114 w 983"/>
              <a:gd name="T37" fmla="*/ 410 h 1874"/>
              <a:gd name="T38" fmla="*/ 137 w 983"/>
              <a:gd name="T39" fmla="*/ 362 h 1874"/>
              <a:gd name="T40" fmla="*/ 206 w 983"/>
              <a:gd name="T41" fmla="*/ 226 h 1874"/>
              <a:gd name="T42" fmla="*/ 191 w 983"/>
              <a:gd name="T43" fmla="*/ 262 h 1874"/>
              <a:gd name="T44" fmla="*/ 144 w 983"/>
              <a:gd name="T45" fmla="*/ 351 h 1874"/>
              <a:gd name="T46" fmla="*/ 118 w 983"/>
              <a:gd name="T47" fmla="*/ 305 h 1874"/>
              <a:gd name="T48" fmla="*/ 86 w 983"/>
              <a:gd name="T49" fmla="*/ 313 h 1874"/>
              <a:gd name="T50" fmla="*/ 6 w 983"/>
              <a:gd name="T51" fmla="*/ 299 h 1874"/>
              <a:gd name="T52" fmla="*/ 39 w 983"/>
              <a:gd name="T53" fmla="*/ 213 h 1874"/>
              <a:gd name="T54" fmla="*/ 90 w 983"/>
              <a:gd name="T55" fmla="*/ 179 h 1874"/>
              <a:gd name="T56" fmla="*/ 7 w 983"/>
              <a:gd name="T57" fmla="*/ 280 h 1874"/>
              <a:gd name="T58" fmla="*/ 34 w 983"/>
              <a:gd name="T59" fmla="*/ 331 h 1874"/>
              <a:gd name="T60" fmla="*/ 88 w 983"/>
              <a:gd name="T61" fmla="*/ 497 h 1874"/>
              <a:gd name="T62" fmla="*/ 228 w 983"/>
              <a:gd name="T63" fmla="*/ 762 h 1874"/>
              <a:gd name="T64" fmla="*/ 312 w 983"/>
              <a:gd name="T65" fmla="*/ 648 h 1874"/>
              <a:gd name="T66" fmla="*/ 358 w 983"/>
              <a:gd name="T67" fmla="*/ 678 h 1874"/>
              <a:gd name="T68" fmla="*/ 341 w 983"/>
              <a:gd name="T69" fmla="*/ 743 h 1874"/>
              <a:gd name="T70" fmla="*/ 296 w 983"/>
              <a:gd name="T71" fmla="*/ 844 h 1874"/>
              <a:gd name="T72" fmla="*/ 263 w 983"/>
              <a:gd name="T73" fmla="*/ 1011 h 1874"/>
              <a:gd name="T74" fmla="*/ 331 w 983"/>
              <a:gd name="T75" fmla="*/ 1412 h 1874"/>
              <a:gd name="T76" fmla="*/ 398 w 983"/>
              <a:gd name="T77" fmla="*/ 1679 h 1874"/>
              <a:gd name="T78" fmla="*/ 415 w 983"/>
              <a:gd name="T79" fmla="*/ 1852 h 1874"/>
              <a:gd name="T80" fmla="*/ 482 w 983"/>
              <a:gd name="T81" fmla="*/ 1835 h 1874"/>
              <a:gd name="T82" fmla="*/ 450 w 983"/>
              <a:gd name="T83" fmla="*/ 1665 h 1874"/>
              <a:gd name="T84" fmla="*/ 425 w 983"/>
              <a:gd name="T85" fmla="*/ 1409 h 1874"/>
              <a:gd name="T86" fmla="*/ 627 w 983"/>
              <a:gd name="T87" fmla="*/ 1622 h 1874"/>
              <a:gd name="T88" fmla="*/ 639 w 983"/>
              <a:gd name="T89" fmla="*/ 1767 h 1874"/>
              <a:gd name="T90" fmla="*/ 707 w 983"/>
              <a:gd name="T91" fmla="*/ 1837 h 1874"/>
              <a:gd name="T92" fmla="*/ 736 w 983"/>
              <a:gd name="T93" fmla="*/ 1817 h 1874"/>
              <a:gd name="T94" fmla="*/ 849 w 983"/>
              <a:gd name="T95" fmla="*/ 1819 h 1874"/>
              <a:gd name="T96" fmla="*/ 789 w 983"/>
              <a:gd name="T97" fmla="*/ 1768 h 1874"/>
              <a:gd name="T98" fmla="*/ 697 w 983"/>
              <a:gd name="T99" fmla="*/ 1560 h 1874"/>
              <a:gd name="T100" fmla="*/ 674 w 983"/>
              <a:gd name="T101" fmla="*/ 1123 h 1874"/>
              <a:gd name="T102" fmla="*/ 634 w 983"/>
              <a:gd name="T103" fmla="*/ 890 h 1874"/>
              <a:gd name="T104" fmla="*/ 634 w 983"/>
              <a:gd name="T105" fmla="*/ 832 h 1874"/>
              <a:gd name="T106" fmla="*/ 632 w 983"/>
              <a:gd name="T107" fmla="*/ 768 h 1874"/>
              <a:gd name="T108" fmla="*/ 745 w 983"/>
              <a:gd name="T109" fmla="*/ 648 h 1874"/>
              <a:gd name="T110" fmla="*/ 572 w 983"/>
              <a:gd name="T111" fmla="*/ 471 h 1874"/>
              <a:gd name="T112" fmla="*/ 453 w 983"/>
              <a:gd name="T113" fmla="*/ 453 h 1874"/>
              <a:gd name="T114" fmla="*/ 459 w 983"/>
              <a:gd name="T115" fmla="*/ 405 h 1874"/>
              <a:gd name="T116" fmla="*/ 564 w 983"/>
              <a:gd name="T117" fmla="*/ 397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3" h="1874">
                <a:moveTo>
                  <a:pt x="636" y="728"/>
                </a:moveTo>
                <a:lnTo>
                  <a:pt x="636" y="728"/>
                </a:lnTo>
                <a:lnTo>
                  <a:pt x="655" y="725"/>
                </a:lnTo>
                <a:lnTo>
                  <a:pt x="655" y="725"/>
                </a:lnTo>
                <a:lnTo>
                  <a:pt x="664" y="723"/>
                </a:lnTo>
                <a:lnTo>
                  <a:pt x="674" y="719"/>
                </a:lnTo>
                <a:lnTo>
                  <a:pt x="683" y="715"/>
                </a:lnTo>
                <a:lnTo>
                  <a:pt x="692" y="710"/>
                </a:lnTo>
                <a:lnTo>
                  <a:pt x="692" y="710"/>
                </a:lnTo>
                <a:lnTo>
                  <a:pt x="701" y="707"/>
                </a:lnTo>
                <a:lnTo>
                  <a:pt x="709" y="704"/>
                </a:lnTo>
                <a:lnTo>
                  <a:pt x="726" y="701"/>
                </a:lnTo>
                <a:lnTo>
                  <a:pt x="726" y="701"/>
                </a:lnTo>
                <a:lnTo>
                  <a:pt x="768" y="696"/>
                </a:lnTo>
                <a:lnTo>
                  <a:pt x="768" y="696"/>
                </a:lnTo>
                <a:lnTo>
                  <a:pt x="773" y="696"/>
                </a:lnTo>
                <a:lnTo>
                  <a:pt x="777" y="693"/>
                </a:lnTo>
                <a:lnTo>
                  <a:pt x="780" y="692"/>
                </a:lnTo>
                <a:lnTo>
                  <a:pt x="783" y="688"/>
                </a:lnTo>
                <a:lnTo>
                  <a:pt x="783" y="688"/>
                </a:lnTo>
                <a:lnTo>
                  <a:pt x="788" y="683"/>
                </a:lnTo>
                <a:lnTo>
                  <a:pt x="793" y="680"/>
                </a:lnTo>
                <a:lnTo>
                  <a:pt x="793" y="680"/>
                </a:lnTo>
                <a:lnTo>
                  <a:pt x="795" y="678"/>
                </a:lnTo>
                <a:lnTo>
                  <a:pt x="796" y="676"/>
                </a:lnTo>
                <a:lnTo>
                  <a:pt x="796" y="670"/>
                </a:lnTo>
                <a:lnTo>
                  <a:pt x="796" y="670"/>
                </a:lnTo>
                <a:lnTo>
                  <a:pt x="798" y="665"/>
                </a:lnTo>
                <a:lnTo>
                  <a:pt x="800" y="662"/>
                </a:lnTo>
                <a:lnTo>
                  <a:pt x="800" y="662"/>
                </a:lnTo>
                <a:lnTo>
                  <a:pt x="803" y="658"/>
                </a:lnTo>
                <a:lnTo>
                  <a:pt x="804" y="654"/>
                </a:lnTo>
                <a:lnTo>
                  <a:pt x="804" y="654"/>
                </a:lnTo>
                <a:lnTo>
                  <a:pt x="805" y="644"/>
                </a:lnTo>
                <a:lnTo>
                  <a:pt x="805" y="635"/>
                </a:lnTo>
                <a:lnTo>
                  <a:pt x="805" y="635"/>
                </a:lnTo>
                <a:lnTo>
                  <a:pt x="807" y="633"/>
                </a:lnTo>
                <a:lnTo>
                  <a:pt x="814" y="629"/>
                </a:lnTo>
                <a:lnTo>
                  <a:pt x="828" y="623"/>
                </a:lnTo>
                <a:lnTo>
                  <a:pt x="828" y="623"/>
                </a:lnTo>
                <a:lnTo>
                  <a:pt x="844" y="615"/>
                </a:lnTo>
                <a:lnTo>
                  <a:pt x="857" y="607"/>
                </a:lnTo>
                <a:lnTo>
                  <a:pt x="857" y="607"/>
                </a:lnTo>
                <a:lnTo>
                  <a:pt x="877" y="597"/>
                </a:lnTo>
                <a:lnTo>
                  <a:pt x="920" y="580"/>
                </a:lnTo>
                <a:lnTo>
                  <a:pt x="983" y="554"/>
                </a:lnTo>
                <a:lnTo>
                  <a:pt x="893" y="516"/>
                </a:lnTo>
                <a:lnTo>
                  <a:pt x="893" y="516"/>
                </a:lnTo>
                <a:lnTo>
                  <a:pt x="854" y="510"/>
                </a:lnTo>
                <a:lnTo>
                  <a:pt x="854" y="510"/>
                </a:lnTo>
                <a:lnTo>
                  <a:pt x="852" y="510"/>
                </a:lnTo>
                <a:lnTo>
                  <a:pt x="849" y="513"/>
                </a:lnTo>
                <a:lnTo>
                  <a:pt x="845" y="515"/>
                </a:lnTo>
                <a:lnTo>
                  <a:pt x="845" y="515"/>
                </a:lnTo>
                <a:lnTo>
                  <a:pt x="842" y="515"/>
                </a:lnTo>
                <a:lnTo>
                  <a:pt x="842" y="515"/>
                </a:lnTo>
                <a:lnTo>
                  <a:pt x="666" y="589"/>
                </a:lnTo>
                <a:lnTo>
                  <a:pt x="666" y="589"/>
                </a:lnTo>
                <a:lnTo>
                  <a:pt x="666" y="584"/>
                </a:lnTo>
                <a:lnTo>
                  <a:pt x="665" y="578"/>
                </a:lnTo>
                <a:lnTo>
                  <a:pt x="664" y="569"/>
                </a:lnTo>
                <a:lnTo>
                  <a:pt x="664" y="569"/>
                </a:lnTo>
                <a:lnTo>
                  <a:pt x="658" y="553"/>
                </a:lnTo>
                <a:lnTo>
                  <a:pt x="658" y="553"/>
                </a:lnTo>
                <a:lnTo>
                  <a:pt x="660" y="542"/>
                </a:lnTo>
                <a:lnTo>
                  <a:pt x="670" y="503"/>
                </a:lnTo>
                <a:lnTo>
                  <a:pt x="670" y="503"/>
                </a:lnTo>
                <a:lnTo>
                  <a:pt x="675" y="480"/>
                </a:lnTo>
                <a:lnTo>
                  <a:pt x="677" y="464"/>
                </a:lnTo>
                <a:lnTo>
                  <a:pt x="679" y="448"/>
                </a:lnTo>
                <a:lnTo>
                  <a:pt x="680" y="427"/>
                </a:lnTo>
                <a:lnTo>
                  <a:pt x="680" y="427"/>
                </a:lnTo>
                <a:lnTo>
                  <a:pt x="681" y="416"/>
                </a:lnTo>
                <a:lnTo>
                  <a:pt x="679" y="406"/>
                </a:lnTo>
                <a:lnTo>
                  <a:pt x="675" y="399"/>
                </a:lnTo>
                <a:lnTo>
                  <a:pt x="670" y="392"/>
                </a:lnTo>
                <a:lnTo>
                  <a:pt x="664" y="386"/>
                </a:lnTo>
                <a:lnTo>
                  <a:pt x="658" y="383"/>
                </a:lnTo>
                <a:lnTo>
                  <a:pt x="644" y="377"/>
                </a:lnTo>
                <a:lnTo>
                  <a:pt x="644" y="377"/>
                </a:lnTo>
                <a:lnTo>
                  <a:pt x="633" y="372"/>
                </a:lnTo>
                <a:lnTo>
                  <a:pt x="618" y="368"/>
                </a:lnTo>
                <a:lnTo>
                  <a:pt x="602" y="364"/>
                </a:lnTo>
                <a:lnTo>
                  <a:pt x="583" y="358"/>
                </a:lnTo>
                <a:lnTo>
                  <a:pt x="583" y="358"/>
                </a:lnTo>
                <a:lnTo>
                  <a:pt x="573" y="354"/>
                </a:lnTo>
                <a:lnTo>
                  <a:pt x="564" y="351"/>
                </a:lnTo>
                <a:lnTo>
                  <a:pt x="557" y="346"/>
                </a:lnTo>
                <a:lnTo>
                  <a:pt x="551" y="341"/>
                </a:lnTo>
                <a:lnTo>
                  <a:pt x="541" y="331"/>
                </a:lnTo>
                <a:lnTo>
                  <a:pt x="535" y="325"/>
                </a:lnTo>
                <a:lnTo>
                  <a:pt x="535" y="325"/>
                </a:lnTo>
                <a:lnTo>
                  <a:pt x="534" y="323"/>
                </a:lnTo>
                <a:lnTo>
                  <a:pt x="533" y="319"/>
                </a:lnTo>
                <a:lnTo>
                  <a:pt x="533" y="309"/>
                </a:lnTo>
                <a:lnTo>
                  <a:pt x="535" y="298"/>
                </a:lnTo>
                <a:lnTo>
                  <a:pt x="535" y="298"/>
                </a:lnTo>
                <a:lnTo>
                  <a:pt x="544" y="298"/>
                </a:lnTo>
                <a:lnTo>
                  <a:pt x="544" y="298"/>
                </a:lnTo>
                <a:lnTo>
                  <a:pt x="547" y="298"/>
                </a:lnTo>
                <a:lnTo>
                  <a:pt x="551" y="297"/>
                </a:lnTo>
                <a:lnTo>
                  <a:pt x="557" y="293"/>
                </a:lnTo>
                <a:lnTo>
                  <a:pt x="557" y="293"/>
                </a:lnTo>
                <a:lnTo>
                  <a:pt x="561" y="289"/>
                </a:lnTo>
                <a:lnTo>
                  <a:pt x="564" y="286"/>
                </a:lnTo>
                <a:lnTo>
                  <a:pt x="569" y="277"/>
                </a:lnTo>
                <a:lnTo>
                  <a:pt x="569" y="277"/>
                </a:lnTo>
                <a:lnTo>
                  <a:pt x="577" y="267"/>
                </a:lnTo>
                <a:lnTo>
                  <a:pt x="587" y="251"/>
                </a:lnTo>
                <a:lnTo>
                  <a:pt x="587" y="251"/>
                </a:lnTo>
                <a:lnTo>
                  <a:pt x="593" y="239"/>
                </a:lnTo>
                <a:lnTo>
                  <a:pt x="598" y="223"/>
                </a:lnTo>
                <a:lnTo>
                  <a:pt x="600" y="208"/>
                </a:lnTo>
                <a:lnTo>
                  <a:pt x="601" y="197"/>
                </a:lnTo>
                <a:lnTo>
                  <a:pt x="601" y="197"/>
                </a:lnTo>
                <a:lnTo>
                  <a:pt x="602" y="190"/>
                </a:lnTo>
                <a:lnTo>
                  <a:pt x="604" y="181"/>
                </a:lnTo>
                <a:lnTo>
                  <a:pt x="610" y="164"/>
                </a:lnTo>
                <a:lnTo>
                  <a:pt x="610" y="164"/>
                </a:lnTo>
                <a:lnTo>
                  <a:pt x="612" y="157"/>
                </a:lnTo>
                <a:lnTo>
                  <a:pt x="614" y="146"/>
                </a:lnTo>
                <a:lnTo>
                  <a:pt x="615" y="132"/>
                </a:lnTo>
                <a:lnTo>
                  <a:pt x="614" y="114"/>
                </a:lnTo>
                <a:lnTo>
                  <a:pt x="614" y="114"/>
                </a:lnTo>
                <a:lnTo>
                  <a:pt x="612" y="105"/>
                </a:lnTo>
                <a:lnTo>
                  <a:pt x="611" y="95"/>
                </a:lnTo>
                <a:lnTo>
                  <a:pt x="609" y="88"/>
                </a:lnTo>
                <a:lnTo>
                  <a:pt x="606" y="80"/>
                </a:lnTo>
                <a:lnTo>
                  <a:pt x="598" y="65"/>
                </a:lnTo>
                <a:lnTo>
                  <a:pt x="588" y="48"/>
                </a:lnTo>
                <a:lnTo>
                  <a:pt x="588" y="48"/>
                </a:lnTo>
                <a:lnTo>
                  <a:pt x="583" y="39"/>
                </a:lnTo>
                <a:lnTo>
                  <a:pt x="577" y="30"/>
                </a:lnTo>
                <a:lnTo>
                  <a:pt x="568" y="23"/>
                </a:lnTo>
                <a:lnTo>
                  <a:pt x="561" y="17"/>
                </a:lnTo>
                <a:lnTo>
                  <a:pt x="552" y="12"/>
                </a:lnTo>
                <a:lnTo>
                  <a:pt x="542" y="7"/>
                </a:lnTo>
                <a:lnTo>
                  <a:pt x="534" y="3"/>
                </a:lnTo>
                <a:lnTo>
                  <a:pt x="525" y="1"/>
                </a:lnTo>
                <a:lnTo>
                  <a:pt x="525" y="1"/>
                </a:lnTo>
                <a:lnTo>
                  <a:pt x="515" y="0"/>
                </a:lnTo>
                <a:lnTo>
                  <a:pt x="506" y="0"/>
                </a:lnTo>
                <a:lnTo>
                  <a:pt x="496" y="1"/>
                </a:lnTo>
                <a:lnTo>
                  <a:pt x="486" y="2"/>
                </a:lnTo>
                <a:lnTo>
                  <a:pt x="476" y="6"/>
                </a:lnTo>
                <a:lnTo>
                  <a:pt x="466" y="8"/>
                </a:lnTo>
                <a:lnTo>
                  <a:pt x="458" y="13"/>
                </a:lnTo>
                <a:lnTo>
                  <a:pt x="449" y="17"/>
                </a:lnTo>
                <a:lnTo>
                  <a:pt x="449" y="17"/>
                </a:lnTo>
                <a:lnTo>
                  <a:pt x="443" y="23"/>
                </a:lnTo>
                <a:lnTo>
                  <a:pt x="436" y="29"/>
                </a:lnTo>
                <a:lnTo>
                  <a:pt x="422" y="44"/>
                </a:lnTo>
                <a:lnTo>
                  <a:pt x="413" y="56"/>
                </a:lnTo>
                <a:lnTo>
                  <a:pt x="410" y="61"/>
                </a:lnTo>
                <a:lnTo>
                  <a:pt x="410" y="61"/>
                </a:lnTo>
                <a:lnTo>
                  <a:pt x="406" y="56"/>
                </a:lnTo>
                <a:lnTo>
                  <a:pt x="402" y="54"/>
                </a:lnTo>
                <a:lnTo>
                  <a:pt x="399" y="53"/>
                </a:lnTo>
                <a:lnTo>
                  <a:pt x="399" y="53"/>
                </a:lnTo>
                <a:lnTo>
                  <a:pt x="394" y="53"/>
                </a:lnTo>
                <a:lnTo>
                  <a:pt x="389" y="54"/>
                </a:lnTo>
                <a:lnTo>
                  <a:pt x="384" y="56"/>
                </a:lnTo>
                <a:lnTo>
                  <a:pt x="379" y="60"/>
                </a:lnTo>
                <a:lnTo>
                  <a:pt x="379" y="60"/>
                </a:lnTo>
                <a:lnTo>
                  <a:pt x="363" y="72"/>
                </a:lnTo>
                <a:lnTo>
                  <a:pt x="355" y="81"/>
                </a:lnTo>
                <a:lnTo>
                  <a:pt x="351" y="86"/>
                </a:lnTo>
                <a:lnTo>
                  <a:pt x="347" y="91"/>
                </a:lnTo>
                <a:lnTo>
                  <a:pt x="347" y="91"/>
                </a:lnTo>
                <a:lnTo>
                  <a:pt x="346" y="95"/>
                </a:lnTo>
                <a:lnTo>
                  <a:pt x="346" y="100"/>
                </a:lnTo>
                <a:lnTo>
                  <a:pt x="348" y="105"/>
                </a:lnTo>
                <a:lnTo>
                  <a:pt x="351" y="110"/>
                </a:lnTo>
                <a:lnTo>
                  <a:pt x="358" y="116"/>
                </a:lnTo>
                <a:lnTo>
                  <a:pt x="361" y="119"/>
                </a:lnTo>
                <a:lnTo>
                  <a:pt x="361" y="119"/>
                </a:lnTo>
                <a:lnTo>
                  <a:pt x="361" y="122"/>
                </a:lnTo>
                <a:lnTo>
                  <a:pt x="362" y="129"/>
                </a:lnTo>
                <a:lnTo>
                  <a:pt x="362" y="129"/>
                </a:lnTo>
                <a:lnTo>
                  <a:pt x="363" y="130"/>
                </a:lnTo>
                <a:lnTo>
                  <a:pt x="364" y="132"/>
                </a:lnTo>
                <a:lnTo>
                  <a:pt x="369" y="135"/>
                </a:lnTo>
                <a:lnTo>
                  <a:pt x="375" y="138"/>
                </a:lnTo>
                <a:lnTo>
                  <a:pt x="375" y="138"/>
                </a:lnTo>
                <a:lnTo>
                  <a:pt x="374" y="137"/>
                </a:lnTo>
                <a:lnTo>
                  <a:pt x="373" y="135"/>
                </a:lnTo>
                <a:lnTo>
                  <a:pt x="373" y="135"/>
                </a:lnTo>
                <a:lnTo>
                  <a:pt x="372" y="130"/>
                </a:lnTo>
                <a:lnTo>
                  <a:pt x="373" y="126"/>
                </a:lnTo>
                <a:lnTo>
                  <a:pt x="374" y="124"/>
                </a:lnTo>
                <a:lnTo>
                  <a:pt x="374" y="124"/>
                </a:lnTo>
                <a:lnTo>
                  <a:pt x="375" y="124"/>
                </a:lnTo>
                <a:lnTo>
                  <a:pt x="377" y="125"/>
                </a:lnTo>
                <a:lnTo>
                  <a:pt x="384" y="132"/>
                </a:lnTo>
                <a:lnTo>
                  <a:pt x="384" y="132"/>
                </a:lnTo>
                <a:lnTo>
                  <a:pt x="386" y="134"/>
                </a:lnTo>
                <a:lnTo>
                  <a:pt x="389" y="134"/>
                </a:lnTo>
                <a:lnTo>
                  <a:pt x="394" y="132"/>
                </a:lnTo>
                <a:lnTo>
                  <a:pt x="400" y="127"/>
                </a:lnTo>
                <a:lnTo>
                  <a:pt x="400" y="127"/>
                </a:lnTo>
                <a:lnTo>
                  <a:pt x="401" y="129"/>
                </a:lnTo>
                <a:lnTo>
                  <a:pt x="401" y="135"/>
                </a:lnTo>
                <a:lnTo>
                  <a:pt x="401" y="158"/>
                </a:lnTo>
                <a:lnTo>
                  <a:pt x="401" y="158"/>
                </a:lnTo>
                <a:lnTo>
                  <a:pt x="402" y="167"/>
                </a:lnTo>
                <a:lnTo>
                  <a:pt x="406" y="178"/>
                </a:lnTo>
                <a:lnTo>
                  <a:pt x="411" y="188"/>
                </a:lnTo>
                <a:lnTo>
                  <a:pt x="416" y="199"/>
                </a:lnTo>
                <a:lnTo>
                  <a:pt x="426" y="216"/>
                </a:lnTo>
                <a:lnTo>
                  <a:pt x="432" y="224"/>
                </a:lnTo>
                <a:lnTo>
                  <a:pt x="432" y="224"/>
                </a:lnTo>
                <a:lnTo>
                  <a:pt x="433" y="229"/>
                </a:lnTo>
                <a:lnTo>
                  <a:pt x="434" y="239"/>
                </a:lnTo>
                <a:lnTo>
                  <a:pt x="434" y="255"/>
                </a:lnTo>
                <a:lnTo>
                  <a:pt x="432" y="276"/>
                </a:lnTo>
                <a:lnTo>
                  <a:pt x="432" y="276"/>
                </a:lnTo>
                <a:lnTo>
                  <a:pt x="429" y="288"/>
                </a:lnTo>
                <a:lnTo>
                  <a:pt x="426" y="299"/>
                </a:lnTo>
                <a:lnTo>
                  <a:pt x="421" y="310"/>
                </a:lnTo>
                <a:lnTo>
                  <a:pt x="415" y="319"/>
                </a:lnTo>
                <a:lnTo>
                  <a:pt x="407" y="327"/>
                </a:lnTo>
                <a:lnTo>
                  <a:pt x="400" y="335"/>
                </a:lnTo>
                <a:lnTo>
                  <a:pt x="391" y="341"/>
                </a:lnTo>
                <a:lnTo>
                  <a:pt x="383" y="347"/>
                </a:lnTo>
                <a:lnTo>
                  <a:pt x="383" y="347"/>
                </a:lnTo>
                <a:lnTo>
                  <a:pt x="374" y="351"/>
                </a:lnTo>
                <a:lnTo>
                  <a:pt x="364" y="354"/>
                </a:lnTo>
                <a:lnTo>
                  <a:pt x="345" y="361"/>
                </a:lnTo>
                <a:lnTo>
                  <a:pt x="312" y="369"/>
                </a:lnTo>
                <a:lnTo>
                  <a:pt x="312" y="369"/>
                </a:lnTo>
                <a:lnTo>
                  <a:pt x="302" y="374"/>
                </a:lnTo>
                <a:lnTo>
                  <a:pt x="292" y="380"/>
                </a:lnTo>
                <a:lnTo>
                  <a:pt x="282" y="388"/>
                </a:lnTo>
                <a:lnTo>
                  <a:pt x="275" y="397"/>
                </a:lnTo>
                <a:lnTo>
                  <a:pt x="275" y="397"/>
                </a:lnTo>
                <a:lnTo>
                  <a:pt x="271" y="404"/>
                </a:lnTo>
                <a:lnTo>
                  <a:pt x="267" y="411"/>
                </a:lnTo>
                <a:lnTo>
                  <a:pt x="261" y="431"/>
                </a:lnTo>
                <a:lnTo>
                  <a:pt x="256" y="454"/>
                </a:lnTo>
                <a:lnTo>
                  <a:pt x="253" y="477"/>
                </a:lnTo>
                <a:lnTo>
                  <a:pt x="253" y="477"/>
                </a:lnTo>
                <a:lnTo>
                  <a:pt x="250" y="498"/>
                </a:lnTo>
                <a:lnTo>
                  <a:pt x="249" y="518"/>
                </a:lnTo>
                <a:lnTo>
                  <a:pt x="247" y="539"/>
                </a:lnTo>
                <a:lnTo>
                  <a:pt x="242" y="561"/>
                </a:lnTo>
                <a:lnTo>
                  <a:pt x="242" y="561"/>
                </a:lnTo>
                <a:lnTo>
                  <a:pt x="229" y="611"/>
                </a:lnTo>
                <a:lnTo>
                  <a:pt x="223" y="638"/>
                </a:lnTo>
                <a:lnTo>
                  <a:pt x="223" y="638"/>
                </a:lnTo>
                <a:lnTo>
                  <a:pt x="220" y="633"/>
                </a:lnTo>
                <a:lnTo>
                  <a:pt x="211" y="622"/>
                </a:lnTo>
                <a:lnTo>
                  <a:pt x="211" y="622"/>
                </a:lnTo>
                <a:lnTo>
                  <a:pt x="200" y="606"/>
                </a:lnTo>
                <a:lnTo>
                  <a:pt x="185" y="583"/>
                </a:lnTo>
                <a:lnTo>
                  <a:pt x="185" y="583"/>
                </a:lnTo>
                <a:lnTo>
                  <a:pt x="173" y="561"/>
                </a:lnTo>
                <a:lnTo>
                  <a:pt x="158" y="531"/>
                </a:lnTo>
                <a:lnTo>
                  <a:pt x="136" y="487"/>
                </a:lnTo>
                <a:lnTo>
                  <a:pt x="136" y="487"/>
                </a:lnTo>
                <a:lnTo>
                  <a:pt x="132" y="477"/>
                </a:lnTo>
                <a:lnTo>
                  <a:pt x="130" y="465"/>
                </a:lnTo>
                <a:lnTo>
                  <a:pt x="129" y="442"/>
                </a:lnTo>
                <a:lnTo>
                  <a:pt x="129" y="442"/>
                </a:lnTo>
                <a:lnTo>
                  <a:pt x="128" y="435"/>
                </a:lnTo>
                <a:lnTo>
                  <a:pt x="124" y="428"/>
                </a:lnTo>
                <a:lnTo>
                  <a:pt x="114" y="410"/>
                </a:lnTo>
                <a:lnTo>
                  <a:pt x="103" y="391"/>
                </a:lnTo>
                <a:lnTo>
                  <a:pt x="96" y="380"/>
                </a:lnTo>
                <a:lnTo>
                  <a:pt x="96" y="380"/>
                </a:lnTo>
                <a:lnTo>
                  <a:pt x="94" y="375"/>
                </a:lnTo>
                <a:lnTo>
                  <a:pt x="93" y="372"/>
                </a:lnTo>
                <a:lnTo>
                  <a:pt x="94" y="368"/>
                </a:lnTo>
                <a:lnTo>
                  <a:pt x="97" y="361"/>
                </a:lnTo>
                <a:lnTo>
                  <a:pt x="97" y="361"/>
                </a:lnTo>
                <a:lnTo>
                  <a:pt x="101" y="351"/>
                </a:lnTo>
                <a:lnTo>
                  <a:pt x="101" y="351"/>
                </a:lnTo>
                <a:lnTo>
                  <a:pt x="120" y="358"/>
                </a:lnTo>
                <a:lnTo>
                  <a:pt x="130" y="361"/>
                </a:lnTo>
                <a:lnTo>
                  <a:pt x="137" y="362"/>
                </a:lnTo>
                <a:lnTo>
                  <a:pt x="137" y="362"/>
                </a:lnTo>
                <a:lnTo>
                  <a:pt x="147" y="362"/>
                </a:lnTo>
                <a:lnTo>
                  <a:pt x="150" y="361"/>
                </a:lnTo>
                <a:lnTo>
                  <a:pt x="151" y="358"/>
                </a:lnTo>
                <a:lnTo>
                  <a:pt x="151" y="358"/>
                </a:lnTo>
                <a:lnTo>
                  <a:pt x="163" y="335"/>
                </a:lnTo>
                <a:lnTo>
                  <a:pt x="163" y="335"/>
                </a:lnTo>
                <a:lnTo>
                  <a:pt x="164" y="327"/>
                </a:lnTo>
                <a:lnTo>
                  <a:pt x="164" y="327"/>
                </a:lnTo>
                <a:lnTo>
                  <a:pt x="178" y="302"/>
                </a:lnTo>
                <a:lnTo>
                  <a:pt x="186" y="281"/>
                </a:lnTo>
                <a:lnTo>
                  <a:pt x="194" y="264"/>
                </a:lnTo>
                <a:lnTo>
                  <a:pt x="194" y="264"/>
                </a:lnTo>
                <a:lnTo>
                  <a:pt x="202" y="235"/>
                </a:lnTo>
                <a:lnTo>
                  <a:pt x="206" y="226"/>
                </a:lnTo>
                <a:lnTo>
                  <a:pt x="206" y="221"/>
                </a:lnTo>
                <a:lnTo>
                  <a:pt x="206" y="221"/>
                </a:lnTo>
                <a:lnTo>
                  <a:pt x="205" y="218"/>
                </a:lnTo>
                <a:lnTo>
                  <a:pt x="204" y="217"/>
                </a:lnTo>
                <a:lnTo>
                  <a:pt x="202" y="217"/>
                </a:lnTo>
                <a:lnTo>
                  <a:pt x="202" y="217"/>
                </a:lnTo>
                <a:lnTo>
                  <a:pt x="201" y="218"/>
                </a:lnTo>
                <a:lnTo>
                  <a:pt x="201" y="219"/>
                </a:lnTo>
                <a:lnTo>
                  <a:pt x="201" y="219"/>
                </a:lnTo>
                <a:lnTo>
                  <a:pt x="201" y="221"/>
                </a:lnTo>
                <a:lnTo>
                  <a:pt x="202" y="224"/>
                </a:lnTo>
                <a:lnTo>
                  <a:pt x="202" y="224"/>
                </a:lnTo>
                <a:lnTo>
                  <a:pt x="196" y="244"/>
                </a:lnTo>
                <a:lnTo>
                  <a:pt x="191" y="262"/>
                </a:lnTo>
                <a:lnTo>
                  <a:pt x="191" y="262"/>
                </a:lnTo>
                <a:lnTo>
                  <a:pt x="188" y="273"/>
                </a:lnTo>
                <a:lnTo>
                  <a:pt x="188" y="273"/>
                </a:lnTo>
                <a:lnTo>
                  <a:pt x="175" y="299"/>
                </a:lnTo>
                <a:lnTo>
                  <a:pt x="163" y="325"/>
                </a:lnTo>
                <a:lnTo>
                  <a:pt x="163" y="325"/>
                </a:lnTo>
                <a:lnTo>
                  <a:pt x="158" y="329"/>
                </a:lnTo>
                <a:lnTo>
                  <a:pt x="156" y="332"/>
                </a:lnTo>
                <a:lnTo>
                  <a:pt x="155" y="338"/>
                </a:lnTo>
                <a:lnTo>
                  <a:pt x="155" y="338"/>
                </a:lnTo>
                <a:lnTo>
                  <a:pt x="150" y="348"/>
                </a:lnTo>
                <a:lnTo>
                  <a:pt x="148" y="353"/>
                </a:lnTo>
                <a:lnTo>
                  <a:pt x="148" y="353"/>
                </a:lnTo>
                <a:lnTo>
                  <a:pt x="144" y="351"/>
                </a:lnTo>
                <a:lnTo>
                  <a:pt x="131" y="347"/>
                </a:lnTo>
                <a:lnTo>
                  <a:pt x="131" y="347"/>
                </a:lnTo>
                <a:lnTo>
                  <a:pt x="118" y="343"/>
                </a:lnTo>
                <a:lnTo>
                  <a:pt x="104" y="341"/>
                </a:lnTo>
                <a:lnTo>
                  <a:pt x="104" y="341"/>
                </a:lnTo>
                <a:lnTo>
                  <a:pt x="104" y="334"/>
                </a:lnTo>
                <a:lnTo>
                  <a:pt x="104" y="334"/>
                </a:lnTo>
                <a:lnTo>
                  <a:pt x="105" y="329"/>
                </a:lnTo>
                <a:lnTo>
                  <a:pt x="107" y="325"/>
                </a:lnTo>
                <a:lnTo>
                  <a:pt x="110" y="315"/>
                </a:lnTo>
                <a:lnTo>
                  <a:pt x="110" y="315"/>
                </a:lnTo>
                <a:lnTo>
                  <a:pt x="113" y="311"/>
                </a:lnTo>
                <a:lnTo>
                  <a:pt x="115" y="308"/>
                </a:lnTo>
                <a:lnTo>
                  <a:pt x="118" y="305"/>
                </a:lnTo>
                <a:lnTo>
                  <a:pt x="119" y="302"/>
                </a:lnTo>
                <a:lnTo>
                  <a:pt x="119" y="302"/>
                </a:lnTo>
                <a:lnTo>
                  <a:pt x="119" y="300"/>
                </a:lnTo>
                <a:lnTo>
                  <a:pt x="118" y="299"/>
                </a:lnTo>
                <a:lnTo>
                  <a:pt x="114" y="298"/>
                </a:lnTo>
                <a:lnTo>
                  <a:pt x="108" y="298"/>
                </a:lnTo>
                <a:lnTo>
                  <a:pt x="103" y="298"/>
                </a:lnTo>
                <a:lnTo>
                  <a:pt x="103" y="298"/>
                </a:lnTo>
                <a:lnTo>
                  <a:pt x="98" y="302"/>
                </a:lnTo>
                <a:lnTo>
                  <a:pt x="93" y="307"/>
                </a:lnTo>
                <a:lnTo>
                  <a:pt x="87" y="315"/>
                </a:lnTo>
                <a:lnTo>
                  <a:pt x="87" y="315"/>
                </a:lnTo>
                <a:lnTo>
                  <a:pt x="87" y="314"/>
                </a:lnTo>
                <a:lnTo>
                  <a:pt x="86" y="313"/>
                </a:lnTo>
                <a:lnTo>
                  <a:pt x="81" y="311"/>
                </a:lnTo>
                <a:lnTo>
                  <a:pt x="70" y="310"/>
                </a:lnTo>
                <a:lnTo>
                  <a:pt x="70" y="310"/>
                </a:lnTo>
                <a:lnTo>
                  <a:pt x="59" y="310"/>
                </a:lnTo>
                <a:lnTo>
                  <a:pt x="51" y="313"/>
                </a:lnTo>
                <a:lnTo>
                  <a:pt x="47" y="316"/>
                </a:lnTo>
                <a:lnTo>
                  <a:pt x="42" y="321"/>
                </a:lnTo>
                <a:lnTo>
                  <a:pt x="42" y="321"/>
                </a:lnTo>
                <a:lnTo>
                  <a:pt x="24" y="311"/>
                </a:lnTo>
                <a:lnTo>
                  <a:pt x="24" y="311"/>
                </a:lnTo>
                <a:lnTo>
                  <a:pt x="9" y="303"/>
                </a:lnTo>
                <a:lnTo>
                  <a:pt x="6" y="300"/>
                </a:lnTo>
                <a:lnTo>
                  <a:pt x="6" y="299"/>
                </a:lnTo>
                <a:lnTo>
                  <a:pt x="6" y="299"/>
                </a:lnTo>
                <a:lnTo>
                  <a:pt x="9" y="292"/>
                </a:lnTo>
                <a:lnTo>
                  <a:pt x="10" y="287"/>
                </a:lnTo>
                <a:lnTo>
                  <a:pt x="11" y="282"/>
                </a:lnTo>
                <a:lnTo>
                  <a:pt x="11" y="282"/>
                </a:lnTo>
                <a:lnTo>
                  <a:pt x="12" y="273"/>
                </a:lnTo>
                <a:lnTo>
                  <a:pt x="12" y="273"/>
                </a:lnTo>
                <a:lnTo>
                  <a:pt x="16" y="262"/>
                </a:lnTo>
                <a:lnTo>
                  <a:pt x="24" y="239"/>
                </a:lnTo>
                <a:lnTo>
                  <a:pt x="24" y="239"/>
                </a:lnTo>
                <a:lnTo>
                  <a:pt x="36" y="216"/>
                </a:lnTo>
                <a:lnTo>
                  <a:pt x="36" y="216"/>
                </a:lnTo>
                <a:lnTo>
                  <a:pt x="37" y="216"/>
                </a:lnTo>
                <a:lnTo>
                  <a:pt x="39" y="213"/>
                </a:lnTo>
                <a:lnTo>
                  <a:pt x="39" y="213"/>
                </a:lnTo>
                <a:lnTo>
                  <a:pt x="44" y="205"/>
                </a:lnTo>
                <a:lnTo>
                  <a:pt x="48" y="199"/>
                </a:lnTo>
                <a:lnTo>
                  <a:pt x="51" y="195"/>
                </a:lnTo>
                <a:lnTo>
                  <a:pt x="51" y="195"/>
                </a:lnTo>
                <a:lnTo>
                  <a:pt x="60" y="191"/>
                </a:lnTo>
                <a:lnTo>
                  <a:pt x="72" y="189"/>
                </a:lnTo>
                <a:lnTo>
                  <a:pt x="72" y="189"/>
                </a:lnTo>
                <a:lnTo>
                  <a:pt x="85" y="188"/>
                </a:lnTo>
                <a:lnTo>
                  <a:pt x="88" y="188"/>
                </a:lnTo>
                <a:lnTo>
                  <a:pt x="90" y="185"/>
                </a:lnTo>
                <a:lnTo>
                  <a:pt x="90" y="185"/>
                </a:lnTo>
                <a:lnTo>
                  <a:pt x="91" y="181"/>
                </a:lnTo>
                <a:lnTo>
                  <a:pt x="91" y="180"/>
                </a:lnTo>
                <a:lnTo>
                  <a:pt x="90" y="179"/>
                </a:lnTo>
                <a:lnTo>
                  <a:pt x="90" y="179"/>
                </a:lnTo>
                <a:lnTo>
                  <a:pt x="71" y="181"/>
                </a:lnTo>
                <a:lnTo>
                  <a:pt x="60" y="184"/>
                </a:lnTo>
                <a:lnTo>
                  <a:pt x="53" y="186"/>
                </a:lnTo>
                <a:lnTo>
                  <a:pt x="53" y="186"/>
                </a:lnTo>
                <a:lnTo>
                  <a:pt x="45" y="194"/>
                </a:lnTo>
                <a:lnTo>
                  <a:pt x="39" y="202"/>
                </a:lnTo>
                <a:lnTo>
                  <a:pt x="39" y="202"/>
                </a:lnTo>
                <a:lnTo>
                  <a:pt x="36" y="211"/>
                </a:lnTo>
                <a:lnTo>
                  <a:pt x="34" y="213"/>
                </a:lnTo>
                <a:lnTo>
                  <a:pt x="34" y="213"/>
                </a:lnTo>
                <a:lnTo>
                  <a:pt x="10" y="272"/>
                </a:lnTo>
                <a:lnTo>
                  <a:pt x="10" y="272"/>
                </a:lnTo>
                <a:lnTo>
                  <a:pt x="7" y="280"/>
                </a:lnTo>
                <a:lnTo>
                  <a:pt x="7" y="283"/>
                </a:lnTo>
                <a:lnTo>
                  <a:pt x="5" y="287"/>
                </a:lnTo>
                <a:lnTo>
                  <a:pt x="5" y="287"/>
                </a:lnTo>
                <a:lnTo>
                  <a:pt x="1" y="296"/>
                </a:lnTo>
                <a:lnTo>
                  <a:pt x="0" y="298"/>
                </a:lnTo>
                <a:lnTo>
                  <a:pt x="1" y="302"/>
                </a:lnTo>
                <a:lnTo>
                  <a:pt x="1" y="302"/>
                </a:lnTo>
                <a:lnTo>
                  <a:pt x="5" y="305"/>
                </a:lnTo>
                <a:lnTo>
                  <a:pt x="13" y="311"/>
                </a:lnTo>
                <a:lnTo>
                  <a:pt x="32" y="323"/>
                </a:lnTo>
                <a:lnTo>
                  <a:pt x="32" y="323"/>
                </a:lnTo>
                <a:lnTo>
                  <a:pt x="37" y="326"/>
                </a:lnTo>
                <a:lnTo>
                  <a:pt x="37" y="326"/>
                </a:lnTo>
                <a:lnTo>
                  <a:pt x="34" y="331"/>
                </a:lnTo>
                <a:lnTo>
                  <a:pt x="33" y="338"/>
                </a:lnTo>
                <a:lnTo>
                  <a:pt x="29" y="354"/>
                </a:lnTo>
                <a:lnTo>
                  <a:pt x="27" y="381"/>
                </a:lnTo>
                <a:lnTo>
                  <a:pt x="27" y="381"/>
                </a:lnTo>
                <a:lnTo>
                  <a:pt x="27" y="385"/>
                </a:lnTo>
                <a:lnTo>
                  <a:pt x="28" y="388"/>
                </a:lnTo>
                <a:lnTo>
                  <a:pt x="33" y="395"/>
                </a:lnTo>
                <a:lnTo>
                  <a:pt x="40" y="404"/>
                </a:lnTo>
                <a:lnTo>
                  <a:pt x="51" y="417"/>
                </a:lnTo>
                <a:lnTo>
                  <a:pt x="51" y="417"/>
                </a:lnTo>
                <a:lnTo>
                  <a:pt x="58" y="426"/>
                </a:lnTo>
                <a:lnTo>
                  <a:pt x="63" y="435"/>
                </a:lnTo>
                <a:lnTo>
                  <a:pt x="72" y="458"/>
                </a:lnTo>
                <a:lnTo>
                  <a:pt x="88" y="497"/>
                </a:lnTo>
                <a:lnTo>
                  <a:pt x="88" y="497"/>
                </a:lnTo>
                <a:lnTo>
                  <a:pt x="108" y="545"/>
                </a:lnTo>
                <a:lnTo>
                  <a:pt x="135" y="621"/>
                </a:lnTo>
                <a:lnTo>
                  <a:pt x="135" y="621"/>
                </a:lnTo>
                <a:lnTo>
                  <a:pt x="144" y="642"/>
                </a:lnTo>
                <a:lnTo>
                  <a:pt x="152" y="660"/>
                </a:lnTo>
                <a:lnTo>
                  <a:pt x="161" y="676"/>
                </a:lnTo>
                <a:lnTo>
                  <a:pt x="171" y="689"/>
                </a:lnTo>
                <a:lnTo>
                  <a:pt x="186" y="713"/>
                </a:lnTo>
                <a:lnTo>
                  <a:pt x="201" y="731"/>
                </a:lnTo>
                <a:lnTo>
                  <a:pt x="201" y="731"/>
                </a:lnTo>
                <a:lnTo>
                  <a:pt x="212" y="746"/>
                </a:lnTo>
                <a:lnTo>
                  <a:pt x="222" y="757"/>
                </a:lnTo>
                <a:lnTo>
                  <a:pt x="228" y="762"/>
                </a:lnTo>
                <a:lnTo>
                  <a:pt x="233" y="764"/>
                </a:lnTo>
                <a:lnTo>
                  <a:pt x="237" y="767"/>
                </a:lnTo>
                <a:lnTo>
                  <a:pt x="242" y="767"/>
                </a:lnTo>
                <a:lnTo>
                  <a:pt x="242" y="767"/>
                </a:lnTo>
                <a:lnTo>
                  <a:pt x="247" y="764"/>
                </a:lnTo>
                <a:lnTo>
                  <a:pt x="252" y="762"/>
                </a:lnTo>
                <a:lnTo>
                  <a:pt x="256" y="757"/>
                </a:lnTo>
                <a:lnTo>
                  <a:pt x="263" y="750"/>
                </a:lnTo>
                <a:lnTo>
                  <a:pt x="276" y="731"/>
                </a:lnTo>
                <a:lnTo>
                  <a:pt x="291" y="707"/>
                </a:lnTo>
                <a:lnTo>
                  <a:pt x="291" y="707"/>
                </a:lnTo>
                <a:lnTo>
                  <a:pt x="298" y="691"/>
                </a:lnTo>
                <a:lnTo>
                  <a:pt x="305" y="670"/>
                </a:lnTo>
                <a:lnTo>
                  <a:pt x="312" y="648"/>
                </a:lnTo>
                <a:lnTo>
                  <a:pt x="317" y="624"/>
                </a:lnTo>
                <a:lnTo>
                  <a:pt x="325" y="588"/>
                </a:lnTo>
                <a:lnTo>
                  <a:pt x="328" y="572"/>
                </a:lnTo>
                <a:lnTo>
                  <a:pt x="328" y="572"/>
                </a:lnTo>
                <a:lnTo>
                  <a:pt x="334" y="590"/>
                </a:lnTo>
                <a:lnTo>
                  <a:pt x="337" y="608"/>
                </a:lnTo>
                <a:lnTo>
                  <a:pt x="341" y="624"/>
                </a:lnTo>
                <a:lnTo>
                  <a:pt x="341" y="624"/>
                </a:lnTo>
                <a:lnTo>
                  <a:pt x="342" y="633"/>
                </a:lnTo>
                <a:lnTo>
                  <a:pt x="345" y="640"/>
                </a:lnTo>
                <a:lnTo>
                  <a:pt x="351" y="655"/>
                </a:lnTo>
                <a:lnTo>
                  <a:pt x="356" y="669"/>
                </a:lnTo>
                <a:lnTo>
                  <a:pt x="358" y="674"/>
                </a:lnTo>
                <a:lnTo>
                  <a:pt x="358" y="678"/>
                </a:lnTo>
                <a:lnTo>
                  <a:pt x="358" y="678"/>
                </a:lnTo>
                <a:lnTo>
                  <a:pt x="357" y="689"/>
                </a:lnTo>
                <a:lnTo>
                  <a:pt x="357" y="694"/>
                </a:lnTo>
                <a:lnTo>
                  <a:pt x="357" y="701"/>
                </a:lnTo>
                <a:lnTo>
                  <a:pt x="357" y="701"/>
                </a:lnTo>
                <a:lnTo>
                  <a:pt x="358" y="705"/>
                </a:lnTo>
                <a:lnTo>
                  <a:pt x="357" y="709"/>
                </a:lnTo>
                <a:lnTo>
                  <a:pt x="348" y="718"/>
                </a:lnTo>
                <a:lnTo>
                  <a:pt x="348" y="718"/>
                </a:lnTo>
                <a:lnTo>
                  <a:pt x="342" y="726"/>
                </a:lnTo>
                <a:lnTo>
                  <a:pt x="341" y="728"/>
                </a:lnTo>
                <a:lnTo>
                  <a:pt x="341" y="731"/>
                </a:lnTo>
                <a:lnTo>
                  <a:pt x="341" y="731"/>
                </a:lnTo>
                <a:lnTo>
                  <a:pt x="341" y="743"/>
                </a:lnTo>
                <a:lnTo>
                  <a:pt x="339" y="748"/>
                </a:lnTo>
                <a:lnTo>
                  <a:pt x="336" y="752"/>
                </a:lnTo>
                <a:lnTo>
                  <a:pt x="336" y="752"/>
                </a:lnTo>
                <a:lnTo>
                  <a:pt x="332" y="755"/>
                </a:lnTo>
                <a:lnTo>
                  <a:pt x="330" y="757"/>
                </a:lnTo>
                <a:lnTo>
                  <a:pt x="328" y="761"/>
                </a:lnTo>
                <a:lnTo>
                  <a:pt x="326" y="764"/>
                </a:lnTo>
                <a:lnTo>
                  <a:pt x="324" y="778"/>
                </a:lnTo>
                <a:lnTo>
                  <a:pt x="324" y="778"/>
                </a:lnTo>
                <a:lnTo>
                  <a:pt x="323" y="788"/>
                </a:lnTo>
                <a:lnTo>
                  <a:pt x="320" y="797"/>
                </a:lnTo>
                <a:lnTo>
                  <a:pt x="312" y="816"/>
                </a:lnTo>
                <a:lnTo>
                  <a:pt x="302" y="833"/>
                </a:lnTo>
                <a:lnTo>
                  <a:pt x="296" y="844"/>
                </a:lnTo>
                <a:lnTo>
                  <a:pt x="296" y="844"/>
                </a:lnTo>
                <a:lnTo>
                  <a:pt x="294" y="848"/>
                </a:lnTo>
                <a:lnTo>
                  <a:pt x="294" y="851"/>
                </a:lnTo>
                <a:lnTo>
                  <a:pt x="297" y="859"/>
                </a:lnTo>
                <a:lnTo>
                  <a:pt x="299" y="865"/>
                </a:lnTo>
                <a:lnTo>
                  <a:pt x="301" y="869"/>
                </a:lnTo>
                <a:lnTo>
                  <a:pt x="299" y="871"/>
                </a:lnTo>
                <a:lnTo>
                  <a:pt x="299" y="871"/>
                </a:lnTo>
                <a:lnTo>
                  <a:pt x="283" y="925"/>
                </a:lnTo>
                <a:lnTo>
                  <a:pt x="265" y="982"/>
                </a:lnTo>
                <a:lnTo>
                  <a:pt x="265" y="982"/>
                </a:lnTo>
                <a:lnTo>
                  <a:pt x="264" y="988"/>
                </a:lnTo>
                <a:lnTo>
                  <a:pt x="263" y="995"/>
                </a:lnTo>
                <a:lnTo>
                  <a:pt x="263" y="1011"/>
                </a:lnTo>
                <a:lnTo>
                  <a:pt x="264" y="1028"/>
                </a:lnTo>
                <a:lnTo>
                  <a:pt x="267" y="1047"/>
                </a:lnTo>
                <a:lnTo>
                  <a:pt x="277" y="1090"/>
                </a:lnTo>
                <a:lnTo>
                  <a:pt x="290" y="1137"/>
                </a:lnTo>
                <a:lnTo>
                  <a:pt x="290" y="1137"/>
                </a:lnTo>
                <a:lnTo>
                  <a:pt x="294" y="1160"/>
                </a:lnTo>
                <a:lnTo>
                  <a:pt x="299" y="1184"/>
                </a:lnTo>
                <a:lnTo>
                  <a:pt x="307" y="1236"/>
                </a:lnTo>
                <a:lnTo>
                  <a:pt x="307" y="1236"/>
                </a:lnTo>
                <a:lnTo>
                  <a:pt x="312" y="1280"/>
                </a:lnTo>
                <a:lnTo>
                  <a:pt x="317" y="1340"/>
                </a:lnTo>
                <a:lnTo>
                  <a:pt x="323" y="1415"/>
                </a:lnTo>
                <a:lnTo>
                  <a:pt x="331" y="1412"/>
                </a:lnTo>
                <a:lnTo>
                  <a:pt x="331" y="1412"/>
                </a:lnTo>
                <a:lnTo>
                  <a:pt x="331" y="1420"/>
                </a:lnTo>
                <a:lnTo>
                  <a:pt x="331" y="1417"/>
                </a:lnTo>
                <a:lnTo>
                  <a:pt x="331" y="1427"/>
                </a:lnTo>
                <a:lnTo>
                  <a:pt x="331" y="1427"/>
                </a:lnTo>
                <a:lnTo>
                  <a:pt x="334" y="1441"/>
                </a:lnTo>
                <a:lnTo>
                  <a:pt x="336" y="1457"/>
                </a:lnTo>
                <a:lnTo>
                  <a:pt x="346" y="1495"/>
                </a:lnTo>
                <a:lnTo>
                  <a:pt x="357" y="1531"/>
                </a:lnTo>
                <a:lnTo>
                  <a:pt x="367" y="1560"/>
                </a:lnTo>
                <a:lnTo>
                  <a:pt x="367" y="1560"/>
                </a:lnTo>
                <a:lnTo>
                  <a:pt x="384" y="1623"/>
                </a:lnTo>
                <a:lnTo>
                  <a:pt x="393" y="1657"/>
                </a:lnTo>
                <a:lnTo>
                  <a:pt x="398" y="1679"/>
                </a:lnTo>
                <a:lnTo>
                  <a:pt x="398" y="1679"/>
                </a:lnTo>
                <a:lnTo>
                  <a:pt x="399" y="1691"/>
                </a:lnTo>
                <a:lnTo>
                  <a:pt x="398" y="1702"/>
                </a:lnTo>
                <a:lnTo>
                  <a:pt x="396" y="1714"/>
                </a:lnTo>
                <a:lnTo>
                  <a:pt x="398" y="1731"/>
                </a:lnTo>
                <a:lnTo>
                  <a:pt x="398" y="1731"/>
                </a:lnTo>
                <a:lnTo>
                  <a:pt x="398" y="1758"/>
                </a:lnTo>
                <a:lnTo>
                  <a:pt x="399" y="1784"/>
                </a:lnTo>
                <a:lnTo>
                  <a:pt x="399" y="1784"/>
                </a:lnTo>
                <a:lnTo>
                  <a:pt x="401" y="1814"/>
                </a:lnTo>
                <a:lnTo>
                  <a:pt x="402" y="1826"/>
                </a:lnTo>
                <a:lnTo>
                  <a:pt x="406" y="1838"/>
                </a:lnTo>
                <a:lnTo>
                  <a:pt x="406" y="1838"/>
                </a:lnTo>
                <a:lnTo>
                  <a:pt x="410" y="1844"/>
                </a:lnTo>
                <a:lnTo>
                  <a:pt x="415" y="1852"/>
                </a:lnTo>
                <a:lnTo>
                  <a:pt x="422" y="1857"/>
                </a:lnTo>
                <a:lnTo>
                  <a:pt x="429" y="1863"/>
                </a:lnTo>
                <a:lnTo>
                  <a:pt x="443" y="1870"/>
                </a:lnTo>
                <a:lnTo>
                  <a:pt x="449" y="1873"/>
                </a:lnTo>
                <a:lnTo>
                  <a:pt x="454" y="1874"/>
                </a:lnTo>
                <a:lnTo>
                  <a:pt x="454" y="1874"/>
                </a:lnTo>
                <a:lnTo>
                  <a:pt x="458" y="1874"/>
                </a:lnTo>
                <a:lnTo>
                  <a:pt x="460" y="1873"/>
                </a:lnTo>
                <a:lnTo>
                  <a:pt x="463" y="1870"/>
                </a:lnTo>
                <a:lnTo>
                  <a:pt x="466" y="1866"/>
                </a:lnTo>
                <a:lnTo>
                  <a:pt x="472" y="1858"/>
                </a:lnTo>
                <a:lnTo>
                  <a:pt x="479" y="1843"/>
                </a:lnTo>
                <a:lnTo>
                  <a:pt x="479" y="1843"/>
                </a:lnTo>
                <a:lnTo>
                  <a:pt x="482" y="1835"/>
                </a:lnTo>
                <a:lnTo>
                  <a:pt x="483" y="1826"/>
                </a:lnTo>
                <a:lnTo>
                  <a:pt x="483" y="1817"/>
                </a:lnTo>
                <a:lnTo>
                  <a:pt x="482" y="1808"/>
                </a:lnTo>
                <a:lnTo>
                  <a:pt x="479" y="1790"/>
                </a:lnTo>
                <a:lnTo>
                  <a:pt x="474" y="1776"/>
                </a:lnTo>
                <a:lnTo>
                  <a:pt x="474" y="1776"/>
                </a:lnTo>
                <a:lnTo>
                  <a:pt x="470" y="1761"/>
                </a:lnTo>
                <a:lnTo>
                  <a:pt x="469" y="1745"/>
                </a:lnTo>
                <a:lnTo>
                  <a:pt x="467" y="1714"/>
                </a:lnTo>
                <a:lnTo>
                  <a:pt x="467" y="1714"/>
                </a:lnTo>
                <a:lnTo>
                  <a:pt x="466" y="1708"/>
                </a:lnTo>
                <a:lnTo>
                  <a:pt x="465" y="1701"/>
                </a:lnTo>
                <a:lnTo>
                  <a:pt x="458" y="1685"/>
                </a:lnTo>
                <a:lnTo>
                  <a:pt x="450" y="1665"/>
                </a:lnTo>
                <a:lnTo>
                  <a:pt x="448" y="1654"/>
                </a:lnTo>
                <a:lnTo>
                  <a:pt x="444" y="1641"/>
                </a:lnTo>
                <a:lnTo>
                  <a:pt x="444" y="1641"/>
                </a:lnTo>
                <a:lnTo>
                  <a:pt x="442" y="1617"/>
                </a:lnTo>
                <a:lnTo>
                  <a:pt x="439" y="1598"/>
                </a:lnTo>
                <a:lnTo>
                  <a:pt x="439" y="1542"/>
                </a:lnTo>
                <a:lnTo>
                  <a:pt x="439" y="1542"/>
                </a:lnTo>
                <a:lnTo>
                  <a:pt x="437" y="1504"/>
                </a:lnTo>
                <a:lnTo>
                  <a:pt x="434" y="1472"/>
                </a:lnTo>
                <a:lnTo>
                  <a:pt x="431" y="1445"/>
                </a:lnTo>
                <a:lnTo>
                  <a:pt x="428" y="1427"/>
                </a:lnTo>
                <a:lnTo>
                  <a:pt x="428" y="1427"/>
                </a:lnTo>
                <a:lnTo>
                  <a:pt x="425" y="1409"/>
                </a:lnTo>
                <a:lnTo>
                  <a:pt x="425" y="1409"/>
                </a:lnTo>
                <a:lnTo>
                  <a:pt x="429" y="1409"/>
                </a:lnTo>
                <a:lnTo>
                  <a:pt x="434" y="1406"/>
                </a:lnTo>
                <a:lnTo>
                  <a:pt x="579" y="1395"/>
                </a:lnTo>
                <a:lnTo>
                  <a:pt x="579" y="1395"/>
                </a:lnTo>
                <a:lnTo>
                  <a:pt x="591" y="1395"/>
                </a:lnTo>
                <a:lnTo>
                  <a:pt x="593" y="1395"/>
                </a:lnTo>
                <a:lnTo>
                  <a:pt x="593" y="1395"/>
                </a:lnTo>
                <a:lnTo>
                  <a:pt x="596" y="1481"/>
                </a:lnTo>
                <a:lnTo>
                  <a:pt x="596" y="1481"/>
                </a:lnTo>
                <a:lnTo>
                  <a:pt x="598" y="1495"/>
                </a:lnTo>
                <a:lnTo>
                  <a:pt x="600" y="1512"/>
                </a:lnTo>
                <a:lnTo>
                  <a:pt x="609" y="1551"/>
                </a:lnTo>
                <a:lnTo>
                  <a:pt x="618" y="1590"/>
                </a:lnTo>
                <a:lnTo>
                  <a:pt x="627" y="1622"/>
                </a:lnTo>
                <a:lnTo>
                  <a:pt x="627" y="1622"/>
                </a:lnTo>
                <a:lnTo>
                  <a:pt x="631" y="1634"/>
                </a:lnTo>
                <a:lnTo>
                  <a:pt x="633" y="1647"/>
                </a:lnTo>
                <a:lnTo>
                  <a:pt x="634" y="1671"/>
                </a:lnTo>
                <a:lnTo>
                  <a:pt x="634" y="1693"/>
                </a:lnTo>
                <a:lnTo>
                  <a:pt x="633" y="1713"/>
                </a:lnTo>
                <a:lnTo>
                  <a:pt x="633" y="1713"/>
                </a:lnTo>
                <a:lnTo>
                  <a:pt x="631" y="1727"/>
                </a:lnTo>
                <a:lnTo>
                  <a:pt x="631" y="1736"/>
                </a:lnTo>
                <a:lnTo>
                  <a:pt x="632" y="1745"/>
                </a:lnTo>
                <a:lnTo>
                  <a:pt x="633" y="1755"/>
                </a:lnTo>
                <a:lnTo>
                  <a:pt x="633" y="1755"/>
                </a:lnTo>
                <a:lnTo>
                  <a:pt x="636" y="1761"/>
                </a:lnTo>
                <a:lnTo>
                  <a:pt x="639" y="1767"/>
                </a:lnTo>
                <a:lnTo>
                  <a:pt x="649" y="1782"/>
                </a:lnTo>
                <a:lnTo>
                  <a:pt x="660" y="1795"/>
                </a:lnTo>
                <a:lnTo>
                  <a:pt x="669" y="1808"/>
                </a:lnTo>
                <a:lnTo>
                  <a:pt x="669" y="1808"/>
                </a:lnTo>
                <a:lnTo>
                  <a:pt x="675" y="1817"/>
                </a:lnTo>
                <a:lnTo>
                  <a:pt x="679" y="1827"/>
                </a:lnTo>
                <a:lnTo>
                  <a:pt x="682" y="1835"/>
                </a:lnTo>
                <a:lnTo>
                  <a:pt x="685" y="1838"/>
                </a:lnTo>
                <a:lnTo>
                  <a:pt x="685" y="1838"/>
                </a:lnTo>
                <a:lnTo>
                  <a:pt x="690" y="1839"/>
                </a:lnTo>
                <a:lnTo>
                  <a:pt x="695" y="1839"/>
                </a:lnTo>
                <a:lnTo>
                  <a:pt x="702" y="1838"/>
                </a:lnTo>
                <a:lnTo>
                  <a:pt x="707" y="1837"/>
                </a:lnTo>
                <a:lnTo>
                  <a:pt x="707" y="1837"/>
                </a:lnTo>
                <a:lnTo>
                  <a:pt x="709" y="1835"/>
                </a:lnTo>
                <a:lnTo>
                  <a:pt x="709" y="1832"/>
                </a:lnTo>
                <a:lnTo>
                  <a:pt x="709" y="1830"/>
                </a:lnTo>
                <a:lnTo>
                  <a:pt x="709" y="1830"/>
                </a:lnTo>
                <a:lnTo>
                  <a:pt x="707" y="1814"/>
                </a:lnTo>
                <a:lnTo>
                  <a:pt x="706" y="1801"/>
                </a:lnTo>
                <a:lnTo>
                  <a:pt x="706" y="1798"/>
                </a:lnTo>
                <a:lnTo>
                  <a:pt x="707" y="1796"/>
                </a:lnTo>
                <a:lnTo>
                  <a:pt x="707" y="1796"/>
                </a:lnTo>
                <a:lnTo>
                  <a:pt x="709" y="1798"/>
                </a:lnTo>
                <a:lnTo>
                  <a:pt x="717" y="1801"/>
                </a:lnTo>
                <a:lnTo>
                  <a:pt x="725" y="1808"/>
                </a:lnTo>
                <a:lnTo>
                  <a:pt x="736" y="1817"/>
                </a:lnTo>
                <a:lnTo>
                  <a:pt x="736" y="1817"/>
                </a:lnTo>
                <a:lnTo>
                  <a:pt x="747" y="1827"/>
                </a:lnTo>
                <a:lnTo>
                  <a:pt x="760" y="1836"/>
                </a:lnTo>
                <a:lnTo>
                  <a:pt x="773" y="1843"/>
                </a:lnTo>
                <a:lnTo>
                  <a:pt x="779" y="1846"/>
                </a:lnTo>
                <a:lnTo>
                  <a:pt x="787" y="1847"/>
                </a:lnTo>
                <a:lnTo>
                  <a:pt x="787" y="1847"/>
                </a:lnTo>
                <a:lnTo>
                  <a:pt x="794" y="1847"/>
                </a:lnTo>
                <a:lnTo>
                  <a:pt x="804" y="1844"/>
                </a:lnTo>
                <a:lnTo>
                  <a:pt x="814" y="1841"/>
                </a:lnTo>
                <a:lnTo>
                  <a:pt x="823" y="1837"/>
                </a:lnTo>
                <a:lnTo>
                  <a:pt x="839" y="1827"/>
                </a:lnTo>
                <a:lnTo>
                  <a:pt x="845" y="1822"/>
                </a:lnTo>
                <a:lnTo>
                  <a:pt x="849" y="1819"/>
                </a:lnTo>
                <a:lnTo>
                  <a:pt x="849" y="1819"/>
                </a:lnTo>
                <a:lnTo>
                  <a:pt x="850" y="1815"/>
                </a:lnTo>
                <a:lnTo>
                  <a:pt x="852" y="1810"/>
                </a:lnTo>
                <a:lnTo>
                  <a:pt x="852" y="1800"/>
                </a:lnTo>
                <a:lnTo>
                  <a:pt x="850" y="1790"/>
                </a:lnTo>
                <a:lnTo>
                  <a:pt x="848" y="1783"/>
                </a:lnTo>
                <a:lnTo>
                  <a:pt x="848" y="1783"/>
                </a:lnTo>
                <a:lnTo>
                  <a:pt x="845" y="1781"/>
                </a:lnTo>
                <a:lnTo>
                  <a:pt x="841" y="1779"/>
                </a:lnTo>
                <a:lnTo>
                  <a:pt x="828" y="1777"/>
                </a:lnTo>
                <a:lnTo>
                  <a:pt x="814" y="1774"/>
                </a:lnTo>
                <a:lnTo>
                  <a:pt x="800" y="1772"/>
                </a:lnTo>
                <a:lnTo>
                  <a:pt x="800" y="1772"/>
                </a:lnTo>
                <a:lnTo>
                  <a:pt x="794" y="1771"/>
                </a:lnTo>
                <a:lnTo>
                  <a:pt x="789" y="1768"/>
                </a:lnTo>
                <a:lnTo>
                  <a:pt x="779" y="1761"/>
                </a:lnTo>
                <a:lnTo>
                  <a:pt x="758" y="1741"/>
                </a:lnTo>
                <a:lnTo>
                  <a:pt x="758" y="1741"/>
                </a:lnTo>
                <a:lnTo>
                  <a:pt x="729" y="1717"/>
                </a:lnTo>
                <a:lnTo>
                  <a:pt x="715" y="1704"/>
                </a:lnTo>
                <a:lnTo>
                  <a:pt x="709" y="1698"/>
                </a:lnTo>
                <a:lnTo>
                  <a:pt x="704" y="1691"/>
                </a:lnTo>
                <a:lnTo>
                  <a:pt x="704" y="1691"/>
                </a:lnTo>
                <a:lnTo>
                  <a:pt x="702" y="1684"/>
                </a:lnTo>
                <a:lnTo>
                  <a:pt x="699" y="1674"/>
                </a:lnTo>
                <a:lnTo>
                  <a:pt x="698" y="1660"/>
                </a:lnTo>
                <a:lnTo>
                  <a:pt x="698" y="1646"/>
                </a:lnTo>
                <a:lnTo>
                  <a:pt x="698" y="1609"/>
                </a:lnTo>
                <a:lnTo>
                  <a:pt x="697" y="1560"/>
                </a:lnTo>
                <a:lnTo>
                  <a:pt x="697" y="1560"/>
                </a:lnTo>
                <a:lnTo>
                  <a:pt x="697" y="1534"/>
                </a:lnTo>
                <a:lnTo>
                  <a:pt x="697" y="1509"/>
                </a:lnTo>
                <a:lnTo>
                  <a:pt x="698" y="1464"/>
                </a:lnTo>
                <a:lnTo>
                  <a:pt x="702" y="1399"/>
                </a:lnTo>
                <a:lnTo>
                  <a:pt x="702" y="1399"/>
                </a:lnTo>
                <a:lnTo>
                  <a:pt x="703" y="1385"/>
                </a:lnTo>
                <a:lnTo>
                  <a:pt x="702" y="1366"/>
                </a:lnTo>
                <a:lnTo>
                  <a:pt x="701" y="1347"/>
                </a:lnTo>
                <a:lnTo>
                  <a:pt x="699" y="1339"/>
                </a:lnTo>
                <a:lnTo>
                  <a:pt x="698" y="1333"/>
                </a:lnTo>
                <a:lnTo>
                  <a:pt x="675" y="1142"/>
                </a:lnTo>
                <a:lnTo>
                  <a:pt x="675" y="1142"/>
                </a:lnTo>
                <a:lnTo>
                  <a:pt x="674" y="1123"/>
                </a:lnTo>
                <a:lnTo>
                  <a:pt x="672" y="1102"/>
                </a:lnTo>
                <a:lnTo>
                  <a:pt x="672" y="1102"/>
                </a:lnTo>
                <a:lnTo>
                  <a:pt x="665" y="1045"/>
                </a:lnTo>
                <a:lnTo>
                  <a:pt x="659" y="1006"/>
                </a:lnTo>
                <a:lnTo>
                  <a:pt x="654" y="980"/>
                </a:lnTo>
                <a:lnTo>
                  <a:pt x="649" y="963"/>
                </a:lnTo>
                <a:lnTo>
                  <a:pt x="649" y="963"/>
                </a:lnTo>
                <a:lnTo>
                  <a:pt x="644" y="951"/>
                </a:lnTo>
                <a:lnTo>
                  <a:pt x="642" y="942"/>
                </a:lnTo>
                <a:lnTo>
                  <a:pt x="641" y="921"/>
                </a:lnTo>
                <a:lnTo>
                  <a:pt x="641" y="921"/>
                </a:lnTo>
                <a:lnTo>
                  <a:pt x="639" y="909"/>
                </a:lnTo>
                <a:lnTo>
                  <a:pt x="637" y="898"/>
                </a:lnTo>
                <a:lnTo>
                  <a:pt x="634" y="890"/>
                </a:lnTo>
                <a:lnTo>
                  <a:pt x="634" y="890"/>
                </a:lnTo>
                <a:lnTo>
                  <a:pt x="639" y="888"/>
                </a:lnTo>
                <a:lnTo>
                  <a:pt x="644" y="886"/>
                </a:lnTo>
                <a:lnTo>
                  <a:pt x="649" y="885"/>
                </a:lnTo>
                <a:lnTo>
                  <a:pt x="649" y="885"/>
                </a:lnTo>
                <a:lnTo>
                  <a:pt x="649" y="882"/>
                </a:lnTo>
                <a:lnTo>
                  <a:pt x="649" y="880"/>
                </a:lnTo>
                <a:lnTo>
                  <a:pt x="645" y="871"/>
                </a:lnTo>
                <a:lnTo>
                  <a:pt x="641" y="859"/>
                </a:lnTo>
                <a:lnTo>
                  <a:pt x="636" y="845"/>
                </a:lnTo>
                <a:lnTo>
                  <a:pt x="636" y="845"/>
                </a:lnTo>
                <a:lnTo>
                  <a:pt x="633" y="836"/>
                </a:lnTo>
                <a:lnTo>
                  <a:pt x="633" y="833"/>
                </a:lnTo>
                <a:lnTo>
                  <a:pt x="634" y="832"/>
                </a:lnTo>
                <a:lnTo>
                  <a:pt x="636" y="831"/>
                </a:lnTo>
                <a:lnTo>
                  <a:pt x="637" y="828"/>
                </a:lnTo>
                <a:lnTo>
                  <a:pt x="638" y="826"/>
                </a:lnTo>
                <a:lnTo>
                  <a:pt x="638" y="826"/>
                </a:lnTo>
                <a:lnTo>
                  <a:pt x="641" y="818"/>
                </a:lnTo>
                <a:lnTo>
                  <a:pt x="641" y="811"/>
                </a:lnTo>
                <a:lnTo>
                  <a:pt x="641" y="804"/>
                </a:lnTo>
                <a:lnTo>
                  <a:pt x="638" y="795"/>
                </a:lnTo>
                <a:lnTo>
                  <a:pt x="638" y="795"/>
                </a:lnTo>
                <a:lnTo>
                  <a:pt x="634" y="786"/>
                </a:lnTo>
                <a:lnTo>
                  <a:pt x="632" y="780"/>
                </a:lnTo>
                <a:lnTo>
                  <a:pt x="631" y="774"/>
                </a:lnTo>
                <a:lnTo>
                  <a:pt x="632" y="768"/>
                </a:lnTo>
                <a:lnTo>
                  <a:pt x="632" y="768"/>
                </a:lnTo>
                <a:lnTo>
                  <a:pt x="634" y="757"/>
                </a:lnTo>
                <a:lnTo>
                  <a:pt x="636" y="743"/>
                </a:lnTo>
                <a:lnTo>
                  <a:pt x="636" y="728"/>
                </a:lnTo>
                <a:lnTo>
                  <a:pt x="636" y="728"/>
                </a:lnTo>
                <a:close/>
                <a:moveTo>
                  <a:pt x="746" y="643"/>
                </a:moveTo>
                <a:lnTo>
                  <a:pt x="746" y="643"/>
                </a:lnTo>
                <a:lnTo>
                  <a:pt x="747" y="644"/>
                </a:lnTo>
                <a:lnTo>
                  <a:pt x="750" y="648"/>
                </a:lnTo>
                <a:lnTo>
                  <a:pt x="750" y="648"/>
                </a:lnTo>
                <a:lnTo>
                  <a:pt x="751" y="651"/>
                </a:lnTo>
                <a:lnTo>
                  <a:pt x="750" y="653"/>
                </a:lnTo>
                <a:lnTo>
                  <a:pt x="750" y="653"/>
                </a:lnTo>
                <a:lnTo>
                  <a:pt x="747" y="650"/>
                </a:lnTo>
                <a:lnTo>
                  <a:pt x="745" y="648"/>
                </a:lnTo>
                <a:lnTo>
                  <a:pt x="745" y="648"/>
                </a:lnTo>
                <a:lnTo>
                  <a:pt x="742" y="643"/>
                </a:lnTo>
                <a:lnTo>
                  <a:pt x="746" y="643"/>
                </a:lnTo>
                <a:close/>
                <a:moveTo>
                  <a:pt x="53" y="350"/>
                </a:moveTo>
                <a:lnTo>
                  <a:pt x="53" y="350"/>
                </a:lnTo>
                <a:lnTo>
                  <a:pt x="51" y="347"/>
                </a:lnTo>
                <a:lnTo>
                  <a:pt x="51" y="343"/>
                </a:lnTo>
                <a:lnTo>
                  <a:pt x="53" y="341"/>
                </a:lnTo>
                <a:lnTo>
                  <a:pt x="53" y="341"/>
                </a:lnTo>
                <a:lnTo>
                  <a:pt x="55" y="338"/>
                </a:lnTo>
                <a:lnTo>
                  <a:pt x="58" y="337"/>
                </a:lnTo>
                <a:lnTo>
                  <a:pt x="61" y="336"/>
                </a:lnTo>
                <a:lnTo>
                  <a:pt x="53" y="350"/>
                </a:lnTo>
                <a:close/>
                <a:moveTo>
                  <a:pt x="572" y="471"/>
                </a:moveTo>
                <a:lnTo>
                  <a:pt x="572" y="471"/>
                </a:lnTo>
                <a:lnTo>
                  <a:pt x="564" y="491"/>
                </a:lnTo>
                <a:lnTo>
                  <a:pt x="561" y="507"/>
                </a:lnTo>
                <a:lnTo>
                  <a:pt x="557" y="519"/>
                </a:lnTo>
                <a:lnTo>
                  <a:pt x="557" y="521"/>
                </a:lnTo>
                <a:lnTo>
                  <a:pt x="556" y="524"/>
                </a:lnTo>
                <a:lnTo>
                  <a:pt x="556" y="524"/>
                </a:lnTo>
                <a:lnTo>
                  <a:pt x="552" y="523"/>
                </a:lnTo>
                <a:lnTo>
                  <a:pt x="546" y="520"/>
                </a:lnTo>
                <a:lnTo>
                  <a:pt x="523" y="505"/>
                </a:lnTo>
                <a:lnTo>
                  <a:pt x="523" y="505"/>
                </a:lnTo>
                <a:lnTo>
                  <a:pt x="503" y="493"/>
                </a:lnTo>
                <a:lnTo>
                  <a:pt x="479" y="475"/>
                </a:lnTo>
                <a:lnTo>
                  <a:pt x="453" y="453"/>
                </a:lnTo>
                <a:lnTo>
                  <a:pt x="442" y="442"/>
                </a:lnTo>
                <a:lnTo>
                  <a:pt x="432" y="432"/>
                </a:lnTo>
                <a:lnTo>
                  <a:pt x="432" y="432"/>
                </a:lnTo>
                <a:lnTo>
                  <a:pt x="412" y="408"/>
                </a:lnTo>
                <a:lnTo>
                  <a:pt x="394" y="385"/>
                </a:lnTo>
                <a:lnTo>
                  <a:pt x="375" y="359"/>
                </a:lnTo>
                <a:lnTo>
                  <a:pt x="398" y="343"/>
                </a:lnTo>
                <a:lnTo>
                  <a:pt x="398" y="343"/>
                </a:lnTo>
                <a:lnTo>
                  <a:pt x="413" y="364"/>
                </a:lnTo>
                <a:lnTo>
                  <a:pt x="428" y="381"/>
                </a:lnTo>
                <a:lnTo>
                  <a:pt x="436" y="389"/>
                </a:lnTo>
                <a:lnTo>
                  <a:pt x="443" y="395"/>
                </a:lnTo>
                <a:lnTo>
                  <a:pt x="443" y="395"/>
                </a:lnTo>
                <a:lnTo>
                  <a:pt x="459" y="405"/>
                </a:lnTo>
                <a:lnTo>
                  <a:pt x="474" y="412"/>
                </a:lnTo>
                <a:lnTo>
                  <a:pt x="487" y="418"/>
                </a:lnTo>
                <a:lnTo>
                  <a:pt x="502" y="423"/>
                </a:lnTo>
                <a:lnTo>
                  <a:pt x="502" y="423"/>
                </a:lnTo>
                <a:lnTo>
                  <a:pt x="508" y="424"/>
                </a:lnTo>
                <a:lnTo>
                  <a:pt x="515" y="426"/>
                </a:lnTo>
                <a:lnTo>
                  <a:pt x="521" y="426"/>
                </a:lnTo>
                <a:lnTo>
                  <a:pt x="528" y="424"/>
                </a:lnTo>
                <a:lnTo>
                  <a:pt x="533" y="422"/>
                </a:lnTo>
                <a:lnTo>
                  <a:pt x="537" y="419"/>
                </a:lnTo>
                <a:lnTo>
                  <a:pt x="547" y="413"/>
                </a:lnTo>
                <a:lnTo>
                  <a:pt x="547" y="413"/>
                </a:lnTo>
                <a:lnTo>
                  <a:pt x="558" y="405"/>
                </a:lnTo>
                <a:lnTo>
                  <a:pt x="564" y="397"/>
                </a:lnTo>
                <a:lnTo>
                  <a:pt x="569" y="390"/>
                </a:lnTo>
                <a:lnTo>
                  <a:pt x="573" y="383"/>
                </a:lnTo>
                <a:lnTo>
                  <a:pt x="573" y="383"/>
                </a:lnTo>
                <a:lnTo>
                  <a:pt x="579" y="369"/>
                </a:lnTo>
                <a:lnTo>
                  <a:pt x="580" y="363"/>
                </a:lnTo>
                <a:lnTo>
                  <a:pt x="600" y="370"/>
                </a:lnTo>
                <a:lnTo>
                  <a:pt x="600" y="370"/>
                </a:lnTo>
                <a:lnTo>
                  <a:pt x="590" y="411"/>
                </a:lnTo>
                <a:lnTo>
                  <a:pt x="580" y="444"/>
                </a:lnTo>
                <a:lnTo>
                  <a:pt x="572" y="471"/>
                </a:lnTo>
                <a:lnTo>
                  <a:pt x="572" y="471"/>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Tree>
    <p:extLst>
      <p:ext uri="{BB962C8B-B14F-4D97-AF65-F5344CB8AC3E}">
        <p14:creationId xmlns:p14="http://schemas.microsoft.com/office/powerpoint/2010/main" val="4262410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IN" sz="2800" dirty="0" smtClean="0"/>
              <a:t>Banks must build diversity of thought ...</a:t>
            </a:r>
            <a:endParaRPr lang="en-IN" sz="2800" dirty="0"/>
          </a:p>
        </p:txBody>
      </p:sp>
      <p:sp>
        <p:nvSpPr>
          <p:cNvPr id="4" name="object 4"/>
          <p:cNvSpPr/>
          <p:nvPr/>
        </p:nvSpPr>
        <p:spPr>
          <a:xfrm>
            <a:off x="5921625" y="2144109"/>
            <a:ext cx="248210" cy="291913"/>
          </a:xfrm>
          <a:custGeom>
            <a:avLst/>
            <a:gdLst/>
            <a:ahLst/>
            <a:cxnLst/>
            <a:rect l="l" t="t" r="r" b="b"/>
            <a:pathLst>
              <a:path w="281304" h="330835">
                <a:moveTo>
                  <a:pt x="153980" y="0"/>
                </a:moveTo>
                <a:lnTo>
                  <a:pt x="105359" y="4188"/>
                </a:lnTo>
                <a:lnTo>
                  <a:pt x="63983" y="17184"/>
                </a:lnTo>
                <a:lnTo>
                  <a:pt x="31309" y="39045"/>
                </a:lnTo>
                <a:lnTo>
                  <a:pt x="4560" y="81899"/>
                </a:lnTo>
                <a:lnTo>
                  <a:pt x="0" y="131693"/>
                </a:lnTo>
                <a:lnTo>
                  <a:pt x="398" y="145477"/>
                </a:lnTo>
                <a:lnTo>
                  <a:pt x="4004" y="188272"/>
                </a:lnTo>
                <a:lnTo>
                  <a:pt x="11064" y="228317"/>
                </a:lnTo>
                <a:lnTo>
                  <a:pt x="27705" y="269436"/>
                </a:lnTo>
                <a:lnTo>
                  <a:pt x="64220" y="304946"/>
                </a:lnTo>
                <a:lnTo>
                  <a:pt x="100152" y="323421"/>
                </a:lnTo>
                <a:lnTo>
                  <a:pt x="142510" y="330815"/>
                </a:lnTo>
                <a:lnTo>
                  <a:pt x="154160" y="329821"/>
                </a:lnTo>
                <a:lnTo>
                  <a:pt x="196611" y="315509"/>
                </a:lnTo>
                <a:lnTo>
                  <a:pt x="230280" y="294242"/>
                </a:lnTo>
                <a:lnTo>
                  <a:pt x="258460" y="259065"/>
                </a:lnTo>
                <a:lnTo>
                  <a:pt x="270090" y="222376"/>
                </a:lnTo>
                <a:lnTo>
                  <a:pt x="277575" y="180061"/>
                </a:lnTo>
                <a:lnTo>
                  <a:pt x="281072" y="139142"/>
                </a:lnTo>
                <a:lnTo>
                  <a:pt x="281265" y="116105"/>
                </a:lnTo>
                <a:lnTo>
                  <a:pt x="280737" y="106640"/>
                </a:lnTo>
                <a:lnTo>
                  <a:pt x="268995" y="65265"/>
                </a:lnTo>
                <a:lnTo>
                  <a:pt x="244444" y="34004"/>
                </a:lnTo>
                <a:lnTo>
                  <a:pt x="210045" y="12787"/>
                </a:lnTo>
                <a:lnTo>
                  <a:pt x="168760" y="1544"/>
                </a:lnTo>
                <a:lnTo>
                  <a:pt x="153980" y="0"/>
                </a:lnTo>
                <a:close/>
              </a:path>
            </a:pathLst>
          </a:custGeom>
          <a:solidFill>
            <a:srgbClr val="808080"/>
          </a:solidFill>
        </p:spPr>
        <p:txBody>
          <a:bodyPr wrap="square" lIns="0" tIns="0" rIns="0" bIns="0" rtlCol="0"/>
          <a:lstStyle/>
          <a:p>
            <a:endParaRPr sz="1425" dirty="0">
              <a:solidFill>
                <a:srgbClr val="000000"/>
              </a:solidFill>
            </a:endParaRPr>
          </a:p>
        </p:txBody>
      </p:sp>
      <p:sp>
        <p:nvSpPr>
          <p:cNvPr id="6" name="object 6"/>
          <p:cNvSpPr/>
          <p:nvPr/>
        </p:nvSpPr>
        <p:spPr>
          <a:xfrm>
            <a:off x="5991154" y="2604133"/>
            <a:ext cx="1733549" cy="700928"/>
          </a:xfrm>
          <a:custGeom>
            <a:avLst/>
            <a:gdLst/>
            <a:ahLst/>
            <a:cxnLst/>
            <a:rect l="l" t="t" r="r" b="b"/>
            <a:pathLst>
              <a:path w="1964690" h="794385">
                <a:moveTo>
                  <a:pt x="1528749" y="0"/>
                </a:moveTo>
                <a:lnTo>
                  <a:pt x="435648" y="0"/>
                </a:lnTo>
                <a:lnTo>
                  <a:pt x="369668" y="118110"/>
                </a:lnTo>
                <a:lnTo>
                  <a:pt x="282118" y="276341"/>
                </a:lnTo>
                <a:lnTo>
                  <a:pt x="173247" y="475067"/>
                </a:lnTo>
                <a:lnTo>
                  <a:pt x="0" y="794308"/>
                </a:lnTo>
                <a:lnTo>
                  <a:pt x="1964385" y="794308"/>
                </a:lnTo>
                <a:lnTo>
                  <a:pt x="1791147" y="475067"/>
                </a:lnTo>
                <a:lnTo>
                  <a:pt x="1682279" y="276341"/>
                </a:lnTo>
                <a:lnTo>
                  <a:pt x="1594729" y="118110"/>
                </a:lnTo>
                <a:lnTo>
                  <a:pt x="1528749" y="0"/>
                </a:lnTo>
                <a:close/>
              </a:path>
            </a:pathLst>
          </a:custGeom>
          <a:solidFill>
            <a:srgbClr val="808080"/>
          </a:solidFill>
        </p:spPr>
        <p:txBody>
          <a:bodyPr wrap="square" lIns="0" tIns="0" rIns="0" bIns="0" rtlCol="0"/>
          <a:lstStyle/>
          <a:p>
            <a:endParaRPr sz="1425" dirty="0">
              <a:solidFill>
                <a:srgbClr val="000000"/>
              </a:solidFill>
            </a:endParaRPr>
          </a:p>
        </p:txBody>
      </p:sp>
      <p:sp>
        <p:nvSpPr>
          <p:cNvPr id="7" name="object 7"/>
          <p:cNvSpPr/>
          <p:nvPr/>
        </p:nvSpPr>
        <p:spPr>
          <a:xfrm>
            <a:off x="5205225" y="2660208"/>
            <a:ext cx="394447" cy="462803"/>
          </a:xfrm>
          <a:custGeom>
            <a:avLst/>
            <a:gdLst/>
            <a:ahLst/>
            <a:cxnLst/>
            <a:rect l="l" t="t" r="r" b="b"/>
            <a:pathLst>
              <a:path w="447039" h="524510">
                <a:moveTo>
                  <a:pt x="223371" y="0"/>
                </a:moveTo>
                <a:lnTo>
                  <a:pt x="174186" y="3771"/>
                </a:lnTo>
                <a:lnTo>
                  <a:pt x="128142" y="15087"/>
                </a:lnTo>
                <a:lnTo>
                  <a:pt x="86819" y="33945"/>
                </a:lnTo>
                <a:lnTo>
                  <a:pt x="51796" y="60347"/>
                </a:lnTo>
                <a:lnTo>
                  <a:pt x="24652" y="94292"/>
                </a:lnTo>
                <a:lnTo>
                  <a:pt x="6966" y="135779"/>
                </a:lnTo>
                <a:lnTo>
                  <a:pt x="529" y="176987"/>
                </a:lnTo>
                <a:lnTo>
                  <a:pt x="0" y="198815"/>
                </a:lnTo>
                <a:lnTo>
                  <a:pt x="146" y="211034"/>
                </a:lnTo>
                <a:lnTo>
                  <a:pt x="2209" y="251401"/>
                </a:lnTo>
                <a:lnTo>
                  <a:pt x="6667" y="294704"/>
                </a:lnTo>
                <a:lnTo>
                  <a:pt x="13465" y="337558"/>
                </a:lnTo>
                <a:lnTo>
                  <a:pt x="22553" y="376581"/>
                </a:lnTo>
                <a:lnTo>
                  <a:pt x="40131" y="418957"/>
                </a:lnTo>
                <a:lnTo>
                  <a:pt x="72236" y="457986"/>
                </a:lnTo>
                <a:lnTo>
                  <a:pt x="102601" y="482885"/>
                </a:lnTo>
                <a:lnTo>
                  <a:pt x="137116" y="503008"/>
                </a:lnTo>
                <a:lnTo>
                  <a:pt x="174667" y="517432"/>
                </a:lnTo>
                <a:lnTo>
                  <a:pt x="214501" y="524039"/>
                </a:lnTo>
                <a:lnTo>
                  <a:pt x="225144" y="524328"/>
                </a:lnTo>
                <a:lnTo>
                  <a:pt x="236055" y="523739"/>
                </a:lnTo>
                <a:lnTo>
                  <a:pt x="277922" y="514362"/>
                </a:lnTo>
                <a:lnTo>
                  <a:pt x="317806" y="497871"/>
                </a:lnTo>
                <a:lnTo>
                  <a:pt x="352434" y="476901"/>
                </a:lnTo>
                <a:lnTo>
                  <a:pt x="389038" y="444059"/>
                </a:lnTo>
                <a:lnTo>
                  <a:pt x="412590" y="408715"/>
                </a:lnTo>
                <a:lnTo>
                  <a:pt x="427336" y="364016"/>
                </a:lnTo>
                <a:lnTo>
                  <a:pt x="435724" y="323193"/>
                </a:lnTo>
                <a:lnTo>
                  <a:pt x="441776" y="279813"/>
                </a:lnTo>
                <a:lnTo>
                  <a:pt x="445448" y="237206"/>
                </a:lnTo>
                <a:lnTo>
                  <a:pt x="446697" y="198701"/>
                </a:lnTo>
                <a:lnTo>
                  <a:pt x="446568" y="187353"/>
                </a:lnTo>
                <a:lnTo>
                  <a:pt x="439730" y="135779"/>
                </a:lnTo>
                <a:lnTo>
                  <a:pt x="422051" y="94292"/>
                </a:lnTo>
                <a:lnTo>
                  <a:pt x="394915" y="60347"/>
                </a:lnTo>
                <a:lnTo>
                  <a:pt x="359900" y="33945"/>
                </a:lnTo>
                <a:lnTo>
                  <a:pt x="318586" y="15087"/>
                </a:lnTo>
                <a:lnTo>
                  <a:pt x="272550" y="3771"/>
                </a:lnTo>
                <a:lnTo>
                  <a:pt x="223371" y="0"/>
                </a:lnTo>
                <a:close/>
              </a:path>
            </a:pathLst>
          </a:custGeom>
          <a:solidFill>
            <a:srgbClr val="808080"/>
          </a:solidFill>
        </p:spPr>
        <p:txBody>
          <a:bodyPr wrap="square" lIns="0" tIns="0" rIns="0" bIns="0" rtlCol="0"/>
          <a:lstStyle/>
          <a:p>
            <a:endParaRPr sz="1425" dirty="0">
              <a:solidFill>
                <a:srgbClr val="000000"/>
              </a:solidFill>
            </a:endParaRPr>
          </a:p>
        </p:txBody>
      </p:sp>
      <p:sp>
        <p:nvSpPr>
          <p:cNvPr id="8" name="object 8"/>
          <p:cNvSpPr/>
          <p:nvPr/>
        </p:nvSpPr>
        <p:spPr>
          <a:xfrm>
            <a:off x="5057332" y="3171285"/>
            <a:ext cx="690282" cy="133910"/>
          </a:xfrm>
          <a:custGeom>
            <a:avLst/>
            <a:gdLst/>
            <a:ahLst/>
            <a:cxnLst/>
            <a:rect l="l" t="t" r="r" b="b"/>
            <a:pathLst>
              <a:path w="782320" h="151764">
                <a:moveTo>
                  <a:pt x="391117" y="0"/>
                </a:moveTo>
                <a:lnTo>
                  <a:pt x="341643" y="1532"/>
                </a:lnTo>
                <a:lnTo>
                  <a:pt x="292796" y="6095"/>
                </a:lnTo>
                <a:lnTo>
                  <a:pt x="245204" y="13686"/>
                </a:lnTo>
                <a:lnTo>
                  <a:pt x="199495" y="24305"/>
                </a:lnTo>
                <a:lnTo>
                  <a:pt x="156299" y="37950"/>
                </a:lnTo>
                <a:lnTo>
                  <a:pt x="116243" y="54621"/>
                </a:lnTo>
                <a:lnTo>
                  <a:pt x="79957" y="74316"/>
                </a:lnTo>
                <a:lnTo>
                  <a:pt x="48068" y="97035"/>
                </a:lnTo>
                <a:lnTo>
                  <a:pt x="0" y="151537"/>
                </a:lnTo>
                <a:lnTo>
                  <a:pt x="782015" y="151537"/>
                </a:lnTo>
                <a:lnTo>
                  <a:pt x="734025" y="96933"/>
                </a:lnTo>
                <a:lnTo>
                  <a:pt x="702169" y="74190"/>
                </a:lnTo>
                <a:lnTo>
                  <a:pt x="665911" y="54486"/>
                </a:lnTo>
                <a:lnTo>
                  <a:pt x="625880" y="37818"/>
                </a:lnTo>
                <a:lnTo>
                  <a:pt x="582703" y="24186"/>
                </a:lnTo>
                <a:lnTo>
                  <a:pt x="537010" y="13590"/>
                </a:lnTo>
                <a:lnTo>
                  <a:pt x="489428" y="6027"/>
                </a:lnTo>
                <a:lnTo>
                  <a:pt x="440588" y="1497"/>
                </a:lnTo>
                <a:lnTo>
                  <a:pt x="391117" y="0"/>
                </a:lnTo>
                <a:close/>
              </a:path>
            </a:pathLst>
          </a:custGeom>
          <a:solidFill>
            <a:srgbClr val="808080"/>
          </a:solidFill>
        </p:spPr>
        <p:txBody>
          <a:bodyPr wrap="square" lIns="0" tIns="0" rIns="0" bIns="0" rtlCol="0"/>
          <a:lstStyle/>
          <a:p>
            <a:endParaRPr sz="1425" dirty="0">
              <a:solidFill>
                <a:srgbClr val="000000"/>
              </a:solidFill>
            </a:endParaRPr>
          </a:p>
        </p:txBody>
      </p:sp>
      <p:sp>
        <p:nvSpPr>
          <p:cNvPr id="9" name="object 9"/>
          <p:cNvSpPr/>
          <p:nvPr/>
        </p:nvSpPr>
        <p:spPr>
          <a:xfrm>
            <a:off x="5575644" y="2336920"/>
            <a:ext cx="330013" cy="387724"/>
          </a:xfrm>
          <a:custGeom>
            <a:avLst/>
            <a:gdLst/>
            <a:ahLst/>
            <a:cxnLst/>
            <a:rect l="l" t="t" r="r" b="b"/>
            <a:pathLst>
              <a:path w="374014" h="439419">
                <a:moveTo>
                  <a:pt x="194457" y="0"/>
                </a:moveTo>
                <a:lnTo>
                  <a:pt x="147562" y="3492"/>
                </a:lnTo>
                <a:lnTo>
                  <a:pt x="104748" y="14084"/>
                </a:lnTo>
                <a:lnTo>
                  <a:pt x="67387" y="31771"/>
                </a:lnTo>
                <a:lnTo>
                  <a:pt x="36852" y="56552"/>
                </a:lnTo>
                <a:lnTo>
                  <a:pt x="14514" y="88423"/>
                </a:lnTo>
                <a:lnTo>
                  <a:pt x="1747" y="127381"/>
                </a:lnTo>
                <a:lnTo>
                  <a:pt x="0" y="162813"/>
                </a:lnTo>
                <a:lnTo>
                  <a:pt x="56" y="176040"/>
                </a:lnTo>
                <a:lnTo>
                  <a:pt x="2084" y="218087"/>
                </a:lnTo>
                <a:lnTo>
                  <a:pt x="6812" y="260851"/>
                </a:lnTo>
                <a:lnTo>
                  <a:pt x="14128" y="300691"/>
                </a:lnTo>
                <a:lnTo>
                  <a:pt x="27713" y="342977"/>
                </a:lnTo>
                <a:lnTo>
                  <a:pt x="58032" y="382513"/>
                </a:lnTo>
                <a:lnTo>
                  <a:pt x="88573" y="407208"/>
                </a:lnTo>
                <a:lnTo>
                  <a:pt x="123981" y="426120"/>
                </a:lnTo>
                <a:lnTo>
                  <a:pt x="170866" y="438507"/>
                </a:lnTo>
                <a:lnTo>
                  <a:pt x="182308" y="439423"/>
                </a:lnTo>
                <a:lnTo>
                  <a:pt x="192915" y="439288"/>
                </a:lnTo>
                <a:lnTo>
                  <a:pt x="234493" y="429944"/>
                </a:lnTo>
                <a:lnTo>
                  <a:pt x="273772" y="412593"/>
                </a:lnTo>
                <a:lnTo>
                  <a:pt x="306164" y="390533"/>
                </a:lnTo>
                <a:lnTo>
                  <a:pt x="337108" y="356567"/>
                </a:lnTo>
                <a:lnTo>
                  <a:pt x="354279" y="312378"/>
                </a:lnTo>
                <a:lnTo>
                  <a:pt x="363513" y="271616"/>
                </a:lnTo>
                <a:lnTo>
                  <a:pt x="369706" y="228813"/>
                </a:lnTo>
                <a:lnTo>
                  <a:pt x="372931" y="188009"/>
                </a:lnTo>
                <a:lnTo>
                  <a:pt x="373448" y="162813"/>
                </a:lnTo>
                <a:lnTo>
                  <a:pt x="373263" y="153246"/>
                </a:lnTo>
                <a:lnTo>
                  <a:pt x="367279" y="114069"/>
                </a:lnTo>
                <a:lnTo>
                  <a:pt x="350366" y="76129"/>
                </a:lnTo>
                <a:lnTo>
                  <a:pt x="324465" y="45920"/>
                </a:lnTo>
                <a:lnTo>
                  <a:pt x="291231" y="23360"/>
                </a:lnTo>
                <a:lnTo>
                  <a:pt x="252317" y="8366"/>
                </a:lnTo>
                <a:lnTo>
                  <a:pt x="209378" y="855"/>
                </a:lnTo>
                <a:lnTo>
                  <a:pt x="194457" y="0"/>
                </a:lnTo>
                <a:close/>
              </a:path>
            </a:pathLst>
          </a:custGeom>
          <a:solidFill>
            <a:srgbClr val="808080"/>
          </a:solidFill>
        </p:spPr>
        <p:txBody>
          <a:bodyPr wrap="square" lIns="0" tIns="0" rIns="0" bIns="0" rtlCol="0"/>
          <a:lstStyle/>
          <a:p>
            <a:endParaRPr sz="1425" dirty="0">
              <a:solidFill>
                <a:srgbClr val="000000"/>
              </a:solidFill>
            </a:endParaRPr>
          </a:p>
        </p:txBody>
      </p:sp>
      <p:sp>
        <p:nvSpPr>
          <p:cNvPr id="10" name="object 10"/>
          <p:cNvSpPr/>
          <p:nvPr/>
        </p:nvSpPr>
        <p:spPr>
          <a:xfrm>
            <a:off x="5589919" y="2765297"/>
            <a:ext cx="460001" cy="540124"/>
          </a:xfrm>
          <a:custGeom>
            <a:avLst/>
            <a:gdLst/>
            <a:ahLst/>
            <a:cxnLst/>
            <a:rect l="l" t="t" r="r" b="b"/>
            <a:pathLst>
              <a:path w="521335" h="612139">
                <a:moveTo>
                  <a:pt x="177293" y="0"/>
                </a:moveTo>
                <a:lnTo>
                  <a:pt x="147297" y="356"/>
                </a:lnTo>
                <a:lnTo>
                  <a:pt x="117444" y="2037"/>
                </a:lnTo>
                <a:lnTo>
                  <a:pt x="87932" y="5044"/>
                </a:lnTo>
                <a:lnTo>
                  <a:pt x="90412" y="17284"/>
                </a:lnTo>
                <a:lnTo>
                  <a:pt x="92365" y="29850"/>
                </a:lnTo>
                <a:lnTo>
                  <a:pt x="93453" y="43608"/>
                </a:lnTo>
                <a:lnTo>
                  <a:pt x="94168" y="58201"/>
                </a:lnTo>
                <a:lnTo>
                  <a:pt x="94421" y="69398"/>
                </a:lnTo>
                <a:lnTo>
                  <a:pt x="94494" y="89451"/>
                </a:lnTo>
                <a:lnTo>
                  <a:pt x="94111" y="105888"/>
                </a:lnTo>
                <a:lnTo>
                  <a:pt x="90809" y="157124"/>
                </a:lnTo>
                <a:lnTo>
                  <a:pt x="84342" y="208936"/>
                </a:lnTo>
                <a:lnTo>
                  <a:pt x="74786" y="258352"/>
                </a:lnTo>
                <a:lnTo>
                  <a:pt x="62219" y="302398"/>
                </a:lnTo>
                <a:lnTo>
                  <a:pt x="46720" y="338101"/>
                </a:lnTo>
                <a:lnTo>
                  <a:pt x="17669" y="379492"/>
                </a:lnTo>
                <a:lnTo>
                  <a:pt x="0" y="398236"/>
                </a:lnTo>
                <a:lnTo>
                  <a:pt x="16476" y="403526"/>
                </a:lnTo>
                <a:lnTo>
                  <a:pt x="64481" y="421431"/>
                </a:lnTo>
                <a:lnTo>
                  <a:pt x="109764" y="442482"/>
                </a:lnTo>
                <a:lnTo>
                  <a:pt x="151575" y="466799"/>
                </a:lnTo>
                <a:lnTo>
                  <a:pt x="189163" y="494497"/>
                </a:lnTo>
                <a:lnTo>
                  <a:pt x="221779" y="525694"/>
                </a:lnTo>
                <a:lnTo>
                  <a:pt x="248670" y="560508"/>
                </a:lnTo>
                <a:lnTo>
                  <a:pt x="265132" y="595061"/>
                </a:lnTo>
                <a:lnTo>
                  <a:pt x="268618" y="608555"/>
                </a:lnTo>
                <a:lnTo>
                  <a:pt x="341526" y="611647"/>
                </a:lnTo>
                <a:lnTo>
                  <a:pt x="521065" y="310454"/>
                </a:lnTo>
                <a:lnTo>
                  <a:pt x="518106" y="197017"/>
                </a:lnTo>
                <a:lnTo>
                  <a:pt x="515840" y="174796"/>
                </a:lnTo>
                <a:lnTo>
                  <a:pt x="501879" y="134344"/>
                </a:lnTo>
                <a:lnTo>
                  <a:pt x="476661" y="99213"/>
                </a:lnTo>
                <a:lnTo>
                  <a:pt x="441763" y="69398"/>
                </a:lnTo>
                <a:lnTo>
                  <a:pt x="398764" y="44899"/>
                </a:lnTo>
                <a:lnTo>
                  <a:pt x="349239" y="25712"/>
                </a:lnTo>
                <a:lnTo>
                  <a:pt x="294768" y="11834"/>
                </a:lnTo>
                <a:lnTo>
                  <a:pt x="236927" y="3264"/>
                </a:lnTo>
                <a:lnTo>
                  <a:pt x="207235" y="969"/>
                </a:lnTo>
                <a:lnTo>
                  <a:pt x="177293" y="0"/>
                </a:lnTo>
                <a:close/>
              </a:path>
            </a:pathLst>
          </a:custGeom>
          <a:solidFill>
            <a:srgbClr val="808080"/>
          </a:solidFill>
        </p:spPr>
        <p:txBody>
          <a:bodyPr wrap="square" lIns="0" tIns="0" rIns="0" bIns="0" rtlCol="0"/>
          <a:lstStyle/>
          <a:p>
            <a:endParaRPr sz="1425" dirty="0">
              <a:solidFill>
                <a:srgbClr val="000000"/>
              </a:solidFill>
            </a:endParaRPr>
          </a:p>
        </p:txBody>
      </p:sp>
      <p:sp>
        <p:nvSpPr>
          <p:cNvPr id="11" name="object 11"/>
          <p:cNvSpPr/>
          <p:nvPr/>
        </p:nvSpPr>
        <p:spPr>
          <a:xfrm>
            <a:off x="5897842" y="2466639"/>
            <a:ext cx="380440" cy="472328"/>
          </a:xfrm>
          <a:custGeom>
            <a:avLst/>
            <a:gdLst/>
            <a:ahLst/>
            <a:cxnLst/>
            <a:rect l="l" t="t" r="r" b="b"/>
            <a:pathLst>
              <a:path w="431165" h="535304">
                <a:moveTo>
                  <a:pt x="172408" y="0"/>
                </a:moveTo>
                <a:lnTo>
                  <a:pt x="148357" y="336"/>
                </a:lnTo>
                <a:lnTo>
                  <a:pt x="124447" y="1802"/>
                </a:lnTo>
                <a:lnTo>
                  <a:pt x="100858" y="4396"/>
                </a:lnTo>
                <a:lnTo>
                  <a:pt x="77771" y="8118"/>
                </a:lnTo>
                <a:lnTo>
                  <a:pt x="77834" y="31933"/>
                </a:lnTo>
                <a:lnTo>
                  <a:pt x="77438" y="44670"/>
                </a:lnTo>
                <a:lnTo>
                  <a:pt x="74564" y="85055"/>
                </a:lnTo>
                <a:lnTo>
                  <a:pt x="69194" y="126702"/>
                </a:lnTo>
                <a:lnTo>
                  <a:pt x="61372" y="167039"/>
                </a:lnTo>
                <a:lnTo>
                  <a:pt x="47117" y="214544"/>
                </a:lnTo>
                <a:lnTo>
                  <a:pt x="24591" y="255538"/>
                </a:lnTo>
                <a:lnTo>
                  <a:pt x="0" y="284204"/>
                </a:lnTo>
                <a:lnTo>
                  <a:pt x="13496" y="289056"/>
                </a:lnTo>
                <a:lnTo>
                  <a:pt x="52947" y="305190"/>
                </a:lnTo>
                <a:lnTo>
                  <a:pt x="90323" y="323779"/>
                </a:lnTo>
                <a:lnTo>
                  <a:pt x="124960" y="344941"/>
                </a:lnTo>
                <a:lnTo>
                  <a:pt x="156192" y="368795"/>
                </a:lnTo>
                <a:lnTo>
                  <a:pt x="191392" y="404993"/>
                </a:lnTo>
                <a:lnTo>
                  <a:pt x="217040" y="445673"/>
                </a:lnTo>
                <a:lnTo>
                  <a:pt x="230117" y="494673"/>
                </a:lnTo>
                <a:lnTo>
                  <a:pt x="234205" y="534706"/>
                </a:lnTo>
                <a:lnTo>
                  <a:pt x="430971" y="214544"/>
                </a:lnTo>
                <a:lnTo>
                  <a:pt x="429548" y="148466"/>
                </a:lnTo>
                <a:lnTo>
                  <a:pt x="416027" y="98533"/>
                </a:lnTo>
                <a:lnTo>
                  <a:pt x="381092" y="58810"/>
                </a:lnTo>
                <a:lnTo>
                  <a:pt x="348306" y="37994"/>
                </a:lnTo>
                <a:lnTo>
                  <a:pt x="309605" y="21709"/>
                </a:lnTo>
                <a:lnTo>
                  <a:pt x="266428" y="9950"/>
                </a:lnTo>
                <a:lnTo>
                  <a:pt x="220215" y="2714"/>
                </a:lnTo>
                <a:lnTo>
                  <a:pt x="196421" y="792"/>
                </a:lnTo>
                <a:lnTo>
                  <a:pt x="172408" y="0"/>
                </a:lnTo>
                <a:close/>
              </a:path>
            </a:pathLst>
          </a:custGeom>
          <a:solidFill>
            <a:srgbClr val="808080"/>
          </a:solidFill>
        </p:spPr>
        <p:txBody>
          <a:bodyPr wrap="square" lIns="0" tIns="0" rIns="0" bIns="0" rtlCol="0"/>
          <a:lstStyle/>
          <a:p>
            <a:endParaRPr sz="1425" dirty="0">
              <a:solidFill>
                <a:srgbClr val="000000"/>
              </a:solidFill>
            </a:endParaRPr>
          </a:p>
        </p:txBody>
      </p:sp>
      <p:sp>
        <p:nvSpPr>
          <p:cNvPr id="12" name="object 12"/>
          <p:cNvSpPr/>
          <p:nvPr/>
        </p:nvSpPr>
        <p:spPr>
          <a:xfrm>
            <a:off x="8116221" y="2660204"/>
            <a:ext cx="394447" cy="462803"/>
          </a:xfrm>
          <a:custGeom>
            <a:avLst/>
            <a:gdLst/>
            <a:ahLst/>
            <a:cxnLst/>
            <a:rect l="l" t="t" r="r" b="b"/>
            <a:pathLst>
              <a:path w="447040" h="524510">
                <a:moveTo>
                  <a:pt x="223336" y="0"/>
                </a:moveTo>
                <a:lnTo>
                  <a:pt x="174156" y="3772"/>
                </a:lnTo>
                <a:lnTo>
                  <a:pt x="128118" y="15089"/>
                </a:lnTo>
                <a:lnTo>
                  <a:pt x="86801" y="33950"/>
                </a:lnTo>
                <a:lnTo>
                  <a:pt x="51783" y="60353"/>
                </a:lnTo>
                <a:lnTo>
                  <a:pt x="24645" y="94297"/>
                </a:lnTo>
                <a:lnTo>
                  <a:pt x="6965" y="135782"/>
                </a:lnTo>
                <a:lnTo>
                  <a:pt x="531" y="176988"/>
                </a:lnTo>
                <a:lnTo>
                  <a:pt x="0" y="198819"/>
                </a:lnTo>
                <a:lnTo>
                  <a:pt x="146" y="211038"/>
                </a:lnTo>
                <a:lnTo>
                  <a:pt x="2212" y="251405"/>
                </a:lnTo>
                <a:lnTo>
                  <a:pt x="6685" y="294796"/>
                </a:lnTo>
                <a:lnTo>
                  <a:pt x="13472" y="337560"/>
                </a:lnTo>
                <a:lnTo>
                  <a:pt x="22557" y="376580"/>
                </a:lnTo>
                <a:lnTo>
                  <a:pt x="37839" y="416280"/>
                </a:lnTo>
                <a:lnTo>
                  <a:pt x="66211" y="453364"/>
                </a:lnTo>
                <a:lnTo>
                  <a:pt x="95626" y="478537"/>
                </a:lnTo>
                <a:lnTo>
                  <a:pt x="130369" y="499808"/>
                </a:lnTo>
                <a:lnTo>
                  <a:pt x="168962" y="515698"/>
                </a:lnTo>
                <a:lnTo>
                  <a:pt x="211328" y="523540"/>
                </a:lnTo>
                <a:lnTo>
                  <a:pt x="222237" y="524173"/>
                </a:lnTo>
                <a:lnTo>
                  <a:pt x="232657" y="523942"/>
                </a:lnTo>
                <a:lnTo>
                  <a:pt x="271370" y="517477"/>
                </a:lnTo>
                <a:lnTo>
                  <a:pt x="310681" y="502440"/>
                </a:lnTo>
                <a:lnTo>
                  <a:pt x="346149" y="481928"/>
                </a:lnTo>
                <a:lnTo>
                  <a:pt x="376392" y="457377"/>
                </a:lnTo>
                <a:lnTo>
                  <a:pt x="406205" y="420847"/>
                </a:lnTo>
                <a:lnTo>
                  <a:pt x="422975" y="378282"/>
                </a:lnTo>
                <a:lnTo>
                  <a:pt x="432624" y="338218"/>
                </a:lnTo>
                <a:lnTo>
                  <a:pt x="439776" y="294707"/>
                </a:lnTo>
                <a:lnTo>
                  <a:pt x="444400" y="251274"/>
                </a:lnTo>
                <a:lnTo>
                  <a:pt x="446532" y="210908"/>
                </a:lnTo>
                <a:lnTo>
                  <a:pt x="446685" y="198819"/>
                </a:lnTo>
                <a:lnTo>
                  <a:pt x="446563" y="187359"/>
                </a:lnTo>
                <a:lnTo>
                  <a:pt x="439732" y="135782"/>
                </a:lnTo>
                <a:lnTo>
                  <a:pt x="422050" y="94297"/>
                </a:lnTo>
                <a:lnTo>
                  <a:pt x="394908" y="60353"/>
                </a:lnTo>
                <a:lnTo>
                  <a:pt x="359886" y="33950"/>
                </a:lnTo>
                <a:lnTo>
                  <a:pt x="318564" y="15089"/>
                </a:lnTo>
                <a:lnTo>
                  <a:pt x="272521" y="3772"/>
                </a:lnTo>
                <a:lnTo>
                  <a:pt x="223336" y="0"/>
                </a:lnTo>
                <a:close/>
              </a:path>
            </a:pathLst>
          </a:custGeom>
          <a:solidFill>
            <a:srgbClr val="808080"/>
          </a:solidFill>
        </p:spPr>
        <p:txBody>
          <a:bodyPr wrap="square" lIns="0" tIns="0" rIns="0" bIns="0" rtlCol="0"/>
          <a:lstStyle/>
          <a:p>
            <a:endParaRPr sz="1425" dirty="0">
              <a:solidFill>
                <a:srgbClr val="000000"/>
              </a:solidFill>
            </a:endParaRPr>
          </a:p>
        </p:txBody>
      </p:sp>
      <p:sp>
        <p:nvSpPr>
          <p:cNvPr id="13" name="object 13"/>
          <p:cNvSpPr/>
          <p:nvPr/>
        </p:nvSpPr>
        <p:spPr>
          <a:xfrm>
            <a:off x="7968239" y="3171285"/>
            <a:ext cx="690282" cy="133910"/>
          </a:xfrm>
          <a:custGeom>
            <a:avLst/>
            <a:gdLst/>
            <a:ahLst/>
            <a:cxnLst/>
            <a:rect l="l" t="t" r="r" b="b"/>
            <a:pathLst>
              <a:path w="782320" h="151764">
                <a:moveTo>
                  <a:pt x="390912" y="0"/>
                </a:moveTo>
                <a:lnTo>
                  <a:pt x="341441" y="1497"/>
                </a:lnTo>
                <a:lnTo>
                  <a:pt x="292600" y="6027"/>
                </a:lnTo>
                <a:lnTo>
                  <a:pt x="245019" y="13590"/>
                </a:lnTo>
                <a:lnTo>
                  <a:pt x="199325" y="24186"/>
                </a:lnTo>
                <a:lnTo>
                  <a:pt x="156147" y="37818"/>
                </a:lnTo>
                <a:lnTo>
                  <a:pt x="116114" y="54486"/>
                </a:lnTo>
                <a:lnTo>
                  <a:pt x="79854" y="74190"/>
                </a:lnTo>
                <a:lnTo>
                  <a:pt x="47996" y="96933"/>
                </a:lnTo>
                <a:lnTo>
                  <a:pt x="0" y="151537"/>
                </a:lnTo>
                <a:lnTo>
                  <a:pt x="782015" y="151537"/>
                </a:lnTo>
                <a:lnTo>
                  <a:pt x="733950" y="97035"/>
                </a:lnTo>
                <a:lnTo>
                  <a:pt x="702063" y="74316"/>
                </a:lnTo>
                <a:lnTo>
                  <a:pt x="665778" y="54621"/>
                </a:lnTo>
                <a:lnTo>
                  <a:pt x="625724" y="37950"/>
                </a:lnTo>
                <a:lnTo>
                  <a:pt x="582529" y="24305"/>
                </a:lnTo>
                <a:lnTo>
                  <a:pt x="536822" y="13686"/>
                </a:lnTo>
                <a:lnTo>
                  <a:pt x="489231" y="6095"/>
                </a:lnTo>
                <a:lnTo>
                  <a:pt x="440385" y="1532"/>
                </a:lnTo>
                <a:lnTo>
                  <a:pt x="390912" y="0"/>
                </a:lnTo>
                <a:close/>
              </a:path>
            </a:pathLst>
          </a:custGeom>
          <a:solidFill>
            <a:srgbClr val="808080"/>
          </a:solidFill>
        </p:spPr>
        <p:txBody>
          <a:bodyPr wrap="square" lIns="0" tIns="0" rIns="0" bIns="0" rtlCol="0"/>
          <a:lstStyle/>
          <a:p>
            <a:endParaRPr sz="1425" dirty="0">
              <a:solidFill>
                <a:srgbClr val="000000"/>
              </a:solidFill>
            </a:endParaRPr>
          </a:p>
        </p:txBody>
      </p:sp>
      <p:sp>
        <p:nvSpPr>
          <p:cNvPr id="14" name="object 14"/>
          <p:cNvSpPr/>
          <p:nvPr/>
        </p:nvSpPr>
        <p:spPr>
          <a:xfrm>
            <a:off x="7665906" y="2770779"/>
            <a:ext cx="463363" cy="534521"/>
          </a:xfrm>
          <a:custGeom>
            <a:avLst/>
            <a:gdLst/>
            <a:ahLst/>
            <a:cxnLst/>
            <a:rect l="l" t="t" r="r" b="b"/>
            <a:pathLst>
              <a:path w="525145" h="605789">
                <a:moveTo>
                  <a:pt x="312755" y="0"/>
                </a:moveTo>
                <a:lnTo>
                  <a:pt x="254178" y="4186"/>
                </a:lnTo>
                <a:lnTo>
                  <a:pt x="198094" y="14108"/>
                </a:lnTo>
                <a:lnTo>
                  <a:pt x="146093" y="29708"/>
                </a:lnTo>
                <a:lnTo>
                  <a:pt x="99764" y="50926"/>
                </a:lnTo>
                <a:lnTo>
                  <a:pt x="60696" y="77704"/>
                </a:lnTo>
                <a:lnTo>
                  <a:pt x="30479" y="109982"/>
                </a:lnTo>
                <a:lnTo>
                  <a:pt x="10704" y="147702"/>
                </a:lnTo>
                <a:lnTo>
                  <a:pt x="2959" y="190804"/>
                </a:lnTo>
                <a:lnTo>
                  <a:pt x="0" y="304240"/>
                </a:lnTo>
                <a:lnTo>
                  <a:pt x="179539" y="605446"/>
                </a:lnTo>
                <a:lnTo>
                  <a:pt x="251764" y="605446"/>
                </a:lnTo>
                <a:lnTo>
                  <a:pt x="255123" y="591662"/>
                </a:lnTo>
                <a:lnTo>
                  <a:pt x="259077" y="579307"/>
                </a:lnTo>
                <a:lnTo>
                  <a:pt x="280671" y="542284"/>
                </a:lnTo>
                <a:lnTo>
                  <a:pt x="309612" y="508737"/>
                </a:lnTo>
                <a:lnTo>
                  <a:pt x="344145" y="478882"/>
                </a:lnTo>
                <a:lnTo>
                  <a:pt x="383590" y="452667"/>
                </a:lnTo>
                <a:lnTo>
                  <a:pt x="427265" y="430044"/>
                </a:lnTo>
                <a:lnTo>
                  <a:pt x="474490" y="410964"/>
                </a:lnTo>
                <a:lnTo>
                  <a:pt x="524586" y="395375"/>
                </a:lnTo>
                <a:lnTo>
                  <a:pt x="515347" y="386308"/>
                </a:lnTo>
                <a:lnTo>
                  <a:pt x="490502" y="357056"/>
                </a:lnTo>
                <a:lnTo>
                  <a:pt x="465393" y="312146"/>
                </a:lnTo>
                <a:lnTo>
                  <a:pt x="451110" y="269457"/>
                </a:lnTo>
                <a:lnTo>
                  <a:pt x="440002" y="221181"/>
                </a:lnTo>
                <a:lnTo>
                  <a:pt x="432076" y="170430"/>
                </a:lnTo>
                <a:lnTo>
                  <a:pt x="427342" y="120314"/>
                </a:lnTo>
                <a:lnTo>
                  <a:pt x="425808" y="73943"/>
                </a:lnTo>
                <a:lnTo>
                  <a:pt x="426009" y="59856"/>
                </a:lnTo>
                <a:lnTo>
                  <a:pt x="426567" y="46646"/>
                </a:lnTo>
                <a:lnTo>
                  <a:pt x="427481" y="34428"/>
                </a:lnTo>
                <a:lnTo>
                  <a:pt x="428994" y="21583"/>
                </a:lnTo>
                <a:lnTo>
                  <a:pt x="431029" y="9073"/>
                </a:lnTo>
                <a:lnTo>
                  <a:pt x="401817" y="4605"/>
                </a:lnTo>
                <a:lnTo>
                  <a:pt x="372235" y="1609"/>
                </a:lnTo>
                <a:lnTo>
                  <a:pt x="342482" y="76"/>
                </a:lnTo>
                <a:lnTo>
                  <a:pt x="312755" y="0"/>
                </a:lnTo>
                <a:close/>
              </a:path>
            </a:pathLst>
          </a:custGeom>
          <a:solidFill>
            <a:srgbClr val="808080"/>
          </a:solidFill>
        </p:spPr>
        <p:txBody>
          <a:bodyPr wrap="square" lIns="0" tIns="0" rIns="0" bIns="0" rtlCol="0"/>
          <a:lstStyle/>
          <a:p>
            <a:endParaRPr sz="1425" dirty="0">
              <a:solidFill>
                <a:srgbClr val="000000"/>
              </a:solidFill>
            </a:endParaRPr>
          </a:p>
        </p:txBody>
      </p:sp>
      <p:sp>
        <p:nvSpPr>
          <p:cNvPr id="15" name="object 15"/>
          <p:cNvSpPr/>
          <p:nvPr/>
        </p:nvSpPr>
        <p:spPr>
          <a:xfrm>
            <a:off x="7811306" y="2336921"/>
            <a:ext cx="330013" cy="387724"/>
          </a:xfrm>
          <a:custGeom>
            <a:avLst/>
            <a:gdLst/>
            <a:ahLst/>
            <a:cxnLst/>
            <a:rect l="l" t="t" r="r" b="b"/>
            <a:pathLst>
              <a:path w="374015" h="439419">
                <a:moveTo>
                  <a:pt x="194450" y="0"/>
                </a:moveTo>
                <a:lnTo>
                  <a:pt x="147558" y="3492"/>
                </a:lnTo>
                <a:lnTo>
                  <a:pt x="104746" y="14084"/>
                </a:lnTo>
                <a:lnTo>
                  <a:pt x="67386" y="31773"/>
                </a:lnTo>
                <a:lnTo>
                  <a:pt x="36851" y="56555"/>
                </a:lnTo>
                <a:lnTo>
                  <a:pt x="14514" y="88428"/>
                </a:lnTo>
                <a:lnTo>
                  <a:pt x="1749" y="127389"/>
                </a:lnTo>
                <a:lnTo>
                  <a:pt x="0" y="162818"/>
                </a:lnTo>
                <a:lnTo>
                  <a:pt x="57" y="176045"/>
                </a:lnTo>
                <a:lnTo>
                  <a:pt x="2088" y="218091"/>
                </a:lnTo>
                <a:lnTo>
                  <a:pt x="6820" y="260855"/>
                </a:lnTo>
                <a:lnTo>
                  <a:pt x="14136" y="300695"/>
                </a:lnTo>
                <a:lnTo>
                  <a:pt x="27711" y="342980"/>
                </a:lnTo>
                <a:lnTo>
                  <a:pt x="58021" y="382509"/>
                </a:lnTo>
                <a:lnTo>
                  <a:pt x="88560" y="407200"/>
                </a:lnTo>
                <a:lnTo>
                  <a:pt x="123973" y="426111"/>
                </a:lnTo>
                <a:lnTo>
                  <a:pt x="170876" y="438507"/>
                </a:lnTo>
                <a:lnTo>
                  <a:pt x="182310" y="439422"/>
                </a:lnTo>
                <a:lnTo>
                  <a:pt x="192917" y="439287"/>
                </a:lnTo>
                <a:lnTo>
                  <a:pt x="234501" y="429942"/>
                </a:lnTo>
                <a:lnTo>
                  <a:pt x="273775" y="412589"/>
                </a:lnTo>
                <a:lnTo>
                  <a:pt x="306165" y="390525"/>
                </a:lnTo>
                <a:lnTo>
                  <a:pt x="337107" y="356554"/>
                </a:lnTo>
                <a:lnTo>
                  <a:pt x="354280" y="312368"/>
                </a:lnTo>
                <a:lnTo>
                  <a:pt x="363513" y="271605"/>
                </a:lnTo>
                <a:lnTo>
                  <a:pt x="369705" y="228800"/>
                </a:lnTo>
                <a:lnTo>
                  <a:pt x="372930" y="187996"/>
                </a:lnTo>
                <a:lnTo>
                  <a:pt x="373448" y="162818"/>
                </a:lnTo>
                <a:lnTo>
                  <a:pt x="373264" y="153233"/>
                </a:lnTo>
                <a:lnTo>
                  <a:pt x="367285" y="114063"/>
                </a:lnTo>
                <a:lnTo>
                  <a:pt x="350375" y="76129"/>
                </a:lnTo>
                <a:lnTo>
                  <a:pt x="324474" y="45924"/>
                </a:lnTo>
                <a:lnTo>
                  <a:pt x="291237" y="23365"/>
                </a:lnTo>
                <a:lnTo>
                  <a:pt x="252319" y="8370"/>
                </a:lnTo>
                <a:lnTo>
                  <a:pt x="209373" y="856"/>
                </a:lnTo>
                <a:lnTo>
                  <a:pt x="194450" y="0"/>
                </a:lnTo>
                <a:close/>
              </a:path>
            </a:pathLst>
          </a:custGeom>
          <a:solidFill>
            <a:srgbClr val="808080"/>
          </a:solidFill>
        </p:spPr>
        <p:txBody>
          <a:bodyPr wrap="square" lIns="0" tIns="0" rIns="0" bIns="0" rtlCol="0"/>
          <a:lstStyle/>
          <a:p>
            <a:endParaRPr sz="1425" dirty="0">
              <a:solidFill>
                <a:srgbClr val="000000"/>
              </a:solidFill>
            </a:endParaRPr>
          </a:p>
        </p:txBody>
      </p:sp>
      <p:sp>
        <p:nvSpPr>
          <p:cNvPr id="16" name="object 16"/>
          <p:cNvSpPr/>
          <p:nvPr/>
        </p:nvSpPr>
        <p:spPr>
          <a:xfrm>
            <a:off x="7546429" y="2144109"/>
            <a:ext cx="248210" cy="291913"/>
          </a:xfrm>
          <a:custGeom>
            <a:avLst/>
            <a:gdLst/>
            <a:ahLst/>
            <a:cxnLst/>
            <a:rect l="l" t="t" r="r" b="b"/>
            <a:pathLst>
              <a:path w="281304" h="330835">
                <a:moveTo>
                  <a:pt x="153981" y="0"/>
                </a:moveTo>
                <a:lnTo>
                  <a:pt x="105354" y="4188"/>
                </a:lnTo>
                <a:lnTo>
                  <a:pt x="63979" y="17187"/>
                </a:lnTo>
                <a:lnTo>
                  <a:pt x="31309" y="39050"/>
                </a:lnTo>
                <a:lnTo>
                  <a:pt x="4571" y="81911"/>
                </a:lnTo>
                <a:lnTo>
                  <a:pt x="0" y="131700"/>
                </a:lnTo>
                <a:lnTo>
                  <a:pt x="396" y="145483"/>
                </a:lnTo>
                <a:lnTo>
                  <a:pt x="4003" y="188275"/>
                </a:lnTo>
                <a:lnTo>
                  <a:pt x="11068" y="228319"/>
                </a:lnTo>
                <a:lnTo>
                  <a:pt x="27711" y="269437"/>
                </a:lnTo>
                <a:lnTo>
                  <a:pt x="64225" y="304943"/>
                </a:lnTo>
                <a:lnTo>
                  <a:pt x="100159" y="323418"/>
                </a:lnTo>
                <a:lnTo>
                  <a:pt x="142520" y="330815"/>
                </a:lnTo>
                <a:lnTo>
                  <a:pt x="154174" y="329821"/>
                </a:lnTo>
                <a:lnTo>
                  <a:pt x="196627" y="315508"/>
                </a:lnTo>
                <a:lnTo>
                  <a:pt x="230293" y="294239"/>
                </a:lnTo>
                <a:lnTo>
                  <a:pt x="258466" y="259061"/>
                </a:lnTo>
                <a:lnTo>
                  <a:pt x="270090" y="222371"/>
                </a:lnTo>
                <a:lnTo>
                  <a:pt x="277573" y="180055"/>
                </a:lnTo>
                <a:lnTo>
                  <a:pt x="281072" y="139135"/>
                </a:lnTo>
                <a:lnTo>
                  <a:pt x="281268" y="116098"/>
                </a:lnTo>
                <a:lnTo>
                  <a:pt x="280742" y="106633"/>
                </a:lnTo>
                <a:lnTo>
                  <a:pt x="269002" y="65262"/>
                </a:lnTo>
                <a:lnTo>
                  <a:pt x="244451" y="34004"/>
                </a:lnTo>
                <a:lnTo>
                  <a:pt x="210052" y="12788"/>
                </a:lnTo>
                <a:lnTo>
                  <a:pt x="168763" y="1544"/>
                </a:lnTo>
                <a:lnTo>
                  <a:pt x="153981" y="0"/>
                </a:lnTo>
                <a:close/>
              </a:path>
            </a:pathLst>
          </a:custGeom>
          <a:solidFill>
            <a:srgbClr val="808080"/>
          </a:solidFill>
        </p:spPr>
        <p:txBody>
          <a:bodyPr wrap="square" lIns="0" tIns="0" rIns="0" bIns="0" rtlCol="0"/>
          <a:lstStyle/>
          <a:p>
            <a:endParaRPr sz="1425" dirty="0">
              <a:solidFill>
                <a:srgbClr val="000000"/>
              </a:solidFill>
            </a:endParaRPr>
          </a:p>
        </p:txBody>
      </p:sp>
      <p:sp>
        <p:nvSpPr>
          <p:cNvPr id="17" name="object 17"/>
          <p:cNvSpPr/>
          <p:nvPr/>
        </p:nvSpPr>
        <p:spPr>
          <a:xfrm>
            <a:off x="7437491" y="2470201"/>
            <a:ext cx="386043" cy="476810"/>
          </a:xfrm>
          <a:custGeom>
            <a:avLst/>
            <a:gdLst/>
            <a:ahLst/>
            <a:cxnLst/>
            <a:rect l="l" t="t" r="r" b="b"/>
            <a:pathLst>
              <a:path w="437515" h="540385">
                <a:moveTo>
                  <a:pt x="258487" y="0"/>
                </a:moveTo>
                <a:lnTo>
                  <a:pt x="210708" y="1381"/>
                </a:lnTo>
                <a:lnTo>
                  <a:pt x="164517" y="7615"/>
                </a:lnTo>
                <a:lnTo>
                  <a:pt x="121356" y="18657"/>
                </a:lnTo>
                <a:lnTo>
                  <a:pt x="82665" y="34462"/>
                </a:lnTo>
                <a:lnTo>
                  <a:pt x="49885" y="54987"/>
                </a:lnTo>
                <a:lnTo>
                  <a:pt x="14951" y="94526"/>
                </a:lnTo>
                <a:lnTo>
                  <a:pt x="1422" y="144433"/>
                </a:lnTo>
                <a:lnTo>
                  <a:pt x="0" y="210523"/>
                </a:lnTo>
                <a:lnTo>
                  <a:pt x="196329" y="539936"/>
                </a:lnTo>
                <a:lnTo>
                  <a:pt x="196957" y="526951"/>
                </a:lnTo>
                <a:lnTo>
                  <a:pt x="197989" y="513645"/>
                </a:lnTo>
                <a:lnTo>
                  <a:pt x="203973" y="473869"/>
                </a:lnTo>
                <a:lnTo>
                  <a:pt x="218871" y="431554"/>
                </a:lnTo>
                <a:lnTo>
                  <a:pt x="247661" y="391469"/>
                </a:lnTo>
                <a:lnTo>
                  <a:pt x="285156" y="356876"/>
                </a:lnTo>
                <a:lnTo>
                  <a:pt x="318220" y="334533"/>
                </a:lnTo>
                <a:lnTo>
                  <a:pt x="354920" y="315276"/>
                </a:lnTo>
                <a:lnTo>
                  <a:pt x="394717" y="299103"/>
                </a:lnTo>
                <a:lnTo>
                  <a:pt x="437070" y="286012"/>
                </a:lnTo>
                <a:lnTo>
                  <a:pt x="427783" y="276980"/>
                </a:lnTo>
                <a:lnTo>
                  <a:pt x="403415" y="247454"/>
                </a:lnTo>
                <a:lnTo>
                  <a:pt x="382856" y="206147"/>
                </a:lnTo>
                <a:lnTo>
                  <a:pt x="368623" y="156692"/>
                </a:lnTo>
                <a:lnTo>
                  <a:pt x="360984" y="116150"/>
                </a:lnTo>
                <a:lnTo>
                  <a:pt x="355908" y="75158"/>
                </a:lnTo>
                <a:lnTo>
                  <a:pt x="353360" y="35975"/>
                </a:lnTo>
                <a:lnTo>
                  <a:pt x="353048" y="11972"/>
                </a:lnTo>
                <a:lnTo>
                  <a:pt x="329982" y="7123"/>
                </a:lnTo>
                <a:lnTo>
                  <a:pt x="306414" y="3515"/>
                </a:lnTo>
                <a:lnTo>
                  <a:pt x="282522" y="1142"/>
                </a:lnTo>
                <a:lnTo>
                  <a:pt x="258487" y="0"/>
                </a:lnTo>
                <a:close/>
              </a:path>
            </a:pathLst>
          </a:custGeom>
          <a:solidFill>
            <a:srgbClr val="808080"/>
          </a:solidFill>
        </p:spPr>
        <p:txBody>
          <a:bodyPr wrap="square" lIns="0" tIns="0" rIns="0" bIns="0" rtlCol="0"/>
          <a:lstStyle/>
          <a:p>
            <a:endParaRPr sz="1425" dirty="0">
              <a:solidFill>
                <a:srgbClr val="000000"/>
              </a:solidFill>
            </a:endParaRPr>
          </a:p>
        </p:txBody>
      </p:sp>
      <p:sp>
        <p:nvSpPr>
          <p:cNvPr id="20" name="object 20"/>
          <p:cNvSpPr/>
          <p:nvPr/>
        </p:nvSpPr>
        <p:spPr>
          <a:xfrm>
            <a:off x="7944215" y="3506147"/>
            <a:ext cx="744631" cy="284069"/>
          </a:xfrm>
          <a:custGeom>
            <a:avLst/>
            <a:gdLst/>
            <a:ahLst/>
            <a:cxnLst/>
            <a:rect l="l" t="t" r="r" b="b"/>
            <a:pathLst>
              <a:path w="843915" h="321945">
                <a:moveTo>
                  <a:pt x="843622" y="321856"/>
                </a:moveTo>
                <a:lnTo>
                  <a:pt x="191813" y="321856"/>
                </a:lnTo>
                <a:lnTo>
                  <a:pt x="843622" y="321856"/>
                </a:lnTo>
                <a:close/>
              </a:path>
              <a:path w="843915" h="321945">
                <a:moveTo>
                  <a:pt x="0" y="0"/>
                </a:moveTo>
                <a:lnTo>
                  <a:pt x="191813" y="321856"/>
                </a:lnTo>
                <a:lnTo>
                  <a:pt x="0" y="0"/>
                </a:lnTo>
                <a:close/>
              </a:path>
            </a:pathLst>
          </a:custGeom>
          <a:solidFill>
            <a:srgbClr val="FED301"/>
          </a:solidFill>
        </p:spPr>
        <p:txBody>
          <a:bodyPr wrap="square" lIns="0" tIns="0" rIns="0" bIns="0" rtlCol="0"/>
          <a:lstStyle/>
          <a:p>
            <a:endParaRPr sz="1425" dirty="0">
              <a:solidFill>
                <a:srgbClr val="000000"/>
              </a:solidFill>
            </a:endParaRPr>
          </a:p>
        </p:txBody>
      </p:sp>
      <p:grpSp>
        <p:nvGrpSpPr>
          <p:cNvPr id="37" name="Group 36"/>
          <p:cNvGrpSpPr/>
          <p:nvPr/>
        </p:nvGrpSpPr>
        <p:grpSpPr>
          <a:xfrm>
            <a:off x="5027005" y="3302958"/>
            <a:ext cx="3661847" cy="571095"/>
            <a:chOff x="4729825" y="3302958"/>
            <a:chExt cx="3661847" cy="571095"/>
          </a:xfrm>
          <a:solidFill>
            <a:srgbClr val="FFE600"/>
          </a:solidFill>
        </p:grpSpPr>
        <p:sp>
          <p:nvSpPr>
            <p:cNvPr id="21" name="object 21"/>
            <p:cNvSpPr/>
            <p:nvPr/>
          </p:nvSpPr>
          <p:spPr>
            <a:xfrm>
              <a:off x="4737055" y="3303069"/>
              <a:ext cx="736115" cy="155248"/>
            </a:xfrm>
            <a:custGeom>
              <a:avLst/>
              <a:gdLst>
                <a:gd name="connsiteX0" fmla="*/ 26174 w 834263"/>
                <a:gd name="connsiteY0" fmla="*/ 2185 h 175946"/>
                <a:gd name="connsiteX1" fmla="*/ 6808 w 834263"/>
                <a:gd name="connsiteY1" fmla="*/ 48754 h 175946"/>
                <a:gd name="connsiteX2" fmla="*/ 0 w 834263"/>
                <a:gd name="connsiteY2" fmla="*/ 175946 h 175946"/>
                <a:gd name="connsiteX3" fmla="*/ 834263 w 834263"/>
                <a:gd name="connsiteY3" fmla="*/ 175946 h 175946"/>
                <a:gd name="connsiteX4" fmla="*/ 832294 w 834263"/>
                <a:gd name="connsiteY4" fmla="*/ 85636 h 175946"/>
                <a:gd name="connsiteX5" fmla="*/ 808977 w 834263"/>
                <a:gd name="connsiteY5" fmla="*/ 0 h 175946"/>
                <a:gd name="connsiteX6" fmla="*/ 26174 w 834263"/>
                <a:gd name="connsiteY6" fmla="*/ 2185 h 175946"/>
                <a:gd name="connsiteX0" fmla="*/ 26174 w 834263"/>
                <a:gd name="connsiteY0" fmla="*/ 2185 h 175946"/>
                <a:gd name="connsiteX1" fmla="*/ 6808 w 834263"/>
                <a:gd name="connsiteY1" fmla="*/ 48754 h 175946"/>
                <a:gd name="connsiteX2" fmla="*/ 0 w 834263"/>
                <a:gd name="connsiteY2" fmla="*/ 175946 h 175946"/>
                <a:gd name="connsiteX3" fmla="*/ 834263 w 834263"/>
                <a:gd name="connsiteY3" fmla="*/ 175946 h 175946"/>
                <a:gd name="connsiteX4" fmla="*/ 832294 w 834263"/>
                <a:gd name="connsiteY4" fmla="*/ 85636 h 175946"/>
                <a:gd name="connsiteX5" fmla="*/ 808977 w 834263"/>
                <a:gd name="connsiteY5" fmla="*/ 0 h 175946"/>
                <a:gd name="connsiteX6" fmla="*/ 26174 w 834263"/>
                <a:gd name="connsiteY6" fmla="*/ 2185 h 1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263" h="175946">
                  <a:moveTo>
                    <a:pt x="26174" y="2185"/>
                  </a:moveTo>
                  <a:lnTo>
                    <a:pt x="6808" y="48754"/>
                  </a:lnTo>
                  <a:lnTo>
                    <a:pt x="0" y="175946"/>
                  </a:lnTo>
                  <a:lnTo>
                    <a:pt x="834263" y="175946"/>
                  </a:lnTo>
                  <a:cubicBezTo>
                    <a:pt x="833607" y="145843"/>
                    <a:pt x="832950" y="115739"/>
                    <a:pt x="832294" y="85636"/>
                  </a:cubicBezTo>
                  <a:cubicBezTo>
                    <a:pt x="824522" y="57091"/>
                    <a:pt x="827545" y="33942"/>
                    <a:pt x="808977" y="0"/>
                  </a:cubicBezTo>
                  <a:lnTo>
                    <a:pt x="26174" y="2185"/>
                  </a:lnTo>
                  <a:close/>
                </a:path>
              </a:pathLst>
            </a:custGeom>
            <a:grpFill/>
          </p:spPr>
          <p:txBody>
            <a:bodyPr wrap="square" lIns="0" tIns="0" rIns="0" bIns="0" rtlCol="0"/>
            <a:lstStyle/>
            <a:p>
              <a:endParaRPr sz="1425" dirty="0">
                <a:solidFill>
                  <a:srgbClr val="000000"/>
                </a:solidFill>
              </a:endParaRPr>
            </a:p>
          </p:txBody>
        </p:sp>
        <p:sp>
          <p:nvSpPr>
            <p:cNvPr id="22" name="object 22"/>
            <p:cNvSpPr/>
            <p:nvPr/>
          </p:nvSpPr>
          <p:spPr>
            <a:xfrm>
              <a:off x="5610737" y="3304337"/>
              <a:ext cx="1899935" cy="155020"/>
            </a:xfrm>
            <a:custGeom>
              <a:avLst/>
              <a:gdLst>
                <a:gd name="connsiteX0" fmla="*/ 2152637 w 2153259"/>
                <a:gd name="connsiteY0" fmla="*/ 174509 h 175690"/>
                <a:gd name="connsiteX1" fmla="*/ 2153259 w 2153259"/>
                <a:gd name="connsiteY1" fmla="*/ 175690 h 175690"/>
                <a:gd name="connsiteX2" fmla="*/ 2153069 w 2153259"/>
                <a:gd name="connsiteY2" fmla="*/ 175296 h 175690"/>
                <a:gd name="connsiteX3" fmla="*/ 2152637 w 2153259"/>
                <a:gd name="connsiteY3" fmla="*/ 174509 h 175690"/>
                <a:gd name="connsiteX0" fmla="*/ 94348 w 2153259"/>
                <a:gd name="connsiteY0" fmla="*/ 748 h 175690"/>
                <a:gd name="connsiteX1" fmla="*/ 0 w 2153259"/>
                <a:gd name="connsiteY1" fmla="*/ 175296 h 175690"/>
                <a:gd name="connsiteX2" fmla="*/ 431 w 2153259"/>
                <a:gd name="connsiteY2" fmla="*/ 174509 h 175690"/>
                <a:gd name="connsiteX3" fmla="*/ 2152621 w 2153259"/>
                <a:gd name="connsiteY3" fmla="*/ 174509 h 175690"/>
                <a:gd name="connsiteX4" fmla="*/ 2057297 w 2153259"/>
                <a:gd name="connsiteY4" fmla="*/ 0 h 175690"/>
                <a:gd name="connsiteX5" fmla="*/ 94348 w 2153259"/>
                <a:gd name="connsiteY5" fmla="*/ 748 h 1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3259" h="175690">
                  <a:moveTo>
                    <a:pt x="2152637" y="174509"/>
                  </a:moveTo>
                  <a:lnTo>
                    <a:pt x="2153259" y="175690"/>
                  </a:lnTo>
                  <a:lnTo>
                    <a:pt x="2153069" y="175296"/>
                  </a:lnTo>
                  <a:lnTo>
                    <a:pt x="2152637" y="174509"/>
                  </a:lnTo>
                  <a:close/>
                </a:path>
                <a:path w="2153259" h="175690">
                  <a:moveTo>
                    <a:pt x="94348" y="748"/>
                  </a:moveTo>
                  <a:lnTo>
                    <a:pt x="0" y="175296"/>
                  </a:lnTo>
                  <a:lnTo>
                    <a:pt x="431" y="174509"/>
                  </a:lnTo>
                  <a:lnTo>
                    <a:pt x="2152621" y="174509"/>
                  </a:lnTo>
                  <a:cubicBezTo>
                    <a:pt x="2122645" y="119038"/>
                    <a:pt x="2087273" y="55471"/>
                    <a:pt x="2057297" y="0"/>
                  </a:cubicBezTo>
                  <a:lnTo>
                    <a:pt x="94348" y="748"/>
                  </a:lnTo>
                  <a:close/>
                </a:path>
              </a:pathLst>
            </a:custGeom>
            <a:grpFill/>
          </p:spPr>
          <p:txBody>
            <a:bodyPr wrap="square" lIns="0" tIns="0" rIns="0" bIns="0" rtlCol="0"/>
            <a:lstStyle/>
            <a:p>
              <a:endParaRPr sz="1425" dirty="0">
                <a:solidFill>
                  <a:srgbClr val="000000"/>
                </a:solidFill>
              </a:endParaRPr>
            </a:p>
          </p:txBody>
        </p:sp>
        <p:sp>
          <p:nvSpPr>
            <p:cNvPr id="23" name="object 23"/>
            <p:cNvSpPr/>
            <p:nvPr/>
          </p:nvSpPr>
          <p:spPr>
            <a:xfrm>
              <a:off x="5530344" y="3304994"/>
              <a:ext cx="63874" cy="89647"/>
            </a:xfrm>
            <a:custGeom>
              <a:avLst/>
              <a:gdLst/>
              <a:ahLst/>
              <a:cxnLst/>
              <a:rect l="l" t="t" r="r" b="b"/>
              <a:pathLst>
                <a:path w="72389" h="101600">
                  <a:moveTo>
                    <a:pt x="72250" y="0"/>
                  </a:moveTo>
                  <a:lnTo>
                    <a:pt x="0" y="0"/>
                  </a:lnTo>
                  <a:lnTo>
                    <a:pt x="2271" y="11615"/>
                  </a:lnTo>
                  <a:lnTo>
                    <a:pt x="4226" y="23798"/>
                  </a:lnTo>
                  <a:lnTo>
                    <a:pt x="8427" y="62371"/>
                  </a:lnTo>
                  <a:lnTo>
                    <a:pt x="10638" y="101083"/>
                  </a:lnTo>
                  <a:lnTo>
                    <a:pt x="72250" y="0"/>
                  </a:lnTo>
                  <a:close/>
                </a:path>
              </a:pathLst>
            </a:custGeom>
            <a:grpFill/>
          </p:spPr>
          <p:txBody>
            <a:bodyPr wrap="square" lIns="0" tIns="0" rIns="0" bIns="0" rtlCol="0"/>
            <a:lstStyle/>
            <a:p>
              <a:endParaRPr sz="1425" dirty="0">
                <a:solidFill>
                  <a:srgbClr val="000000"/>
                </a:solidFill>
              </a:endParaRPr>
            </a:p>
          </p:txBody>
        </p:sp>
        <p:sp>
          <p:nvSpPr>
            <p:cNvPr id="24" name="object 24"/>
            <p:cNvSpPr/>
            <p:nvPr/>
          </p:nvSpPr>
          <p:spPr>
            <a:xfrm>
              <a:off x="7647163" y="3302958"/>
              <a:ext cx="737022" cy="197235"/>
            </a:xfrm>
            <a:custGeom>
              <a:avLst/>
              <a:gdLst>
                <a:gd name="connsiteX0" fmla="*/ 1143 w 835291"/>
                <a:gd name="connsiteY0" fmla="*/ 179177 h 226637"/>
                <a:gd name="connsiteX1" fmla="*/ 0 w 835291"/>
                <a:gd name="connsiteY1" fmla="*/ 226637 h 226637"/>
                <a:gd name="connsiteX2" fmla="*/ 1143 w 835291"/>
                <a:gd name="connsiteY2" fmla="*/ 179177 h 226637"/>
                <a:gd name="connsiteX0" fmla="*/ 27089 w 835291"/>
                <a:gd name="connsiteY0" fmla="*/ 5403 h 226637"/>
                <a:gd name="connsiteX1" fmla="*/ 7805 w 835291"/>
                <a:gd name="connsiteY1" fmla="*/ 51986 h 226637"/>
                <a:gd name="connsiteX2" fmla="*/ 1143 w 835291"/>
                <a:gd name="connsiteY2" fmla="*/ 179177 h 226637"/>
                <a:gd name="connsiteX3" fmla="*/ 835291 w 835291"/>
                <a:gd name="connsiteY3" fmla="*/ 179177 h 226637"/>
                <a:gd name="connsiteX4" fmla="*/ 833310 w 835291"/>
                <a:gd name="connsiteY4" fmla="*/ 88867 h 226637"/>
                <a:gd name="connsiteX5" fmla="*/ 809087 w 835291"/>
                <a:gd name="connsiteY5" fmla="*/ 4155 h 226637"/>
                <a:gd name="connsiteX6" fmla="*/ 27089 w 835291"/>
                <a:gd name="connsiteY6" fmla="*/ 5403 h 226637"/>
                <a:gd name="connsiteX0" fmla="*/ 1143 w 835291"/>
                <a:gd name="connsiteY0" fmla="*/ 175579 h 223039"/>
                <a:gd name="connsiteX1" fmla="*/ 0 w 835291"/>
                <a:gd name="connsiteY1" fmla="*/ 223039 h 223039"/>
                <a:gd name="connsiteX2" fmla="*/ 1143 w 835291"/>
                <a:gd name="connsiteY2" fmla="*/ 175579 h 223039"/>
                <a:gd name="connsiteX0" fmla="*/ 27089 w 835291"/>
                <a:gd name="connsiteY0" fmla="*/ 1805 h 223039"/>
                <a:gd name="connsiteX1" fmla="*/ 7805 w 835291"/>
                <a:gd name="connsiteY1" fmla="*/ 48388 h 223039"/>
                <a:gd name="connsiteX2" fmla="*/ 1143 w 835291"/>
                <a:gd name="connsiteY2" fmla="*/ 175579 h 223039"/>
                <a:gd name="connsiteX3" fmla="*/ 835291 w 835291"/>
                <a:gd name="connsiteY3" fmla="*/ 175579 h 223039"/>
                <a:gd name="connsiteX4" fmla="*/ 833310 w 835291"/>
                <a:gd name="connsiteY4" fmla="*/ 85269 h 223039"/>
                <a:gd name="connsiteX5" fmla="*/ 809087 w 835291"/>
                <a:gd name="connsiteY5" fmla="*/ 557 h 223039"/>
                <a:gd name="connsiteX6" fmla="*/ 27089 w 835291"/>
                <a:gd name="connsiteY6" fmla="*/ 1805 h 223039"/>
                <a:gd name="connsiteX0" fmla="*/ 1143 w 835291"/>
                <a:gd name="connsiteY0" fmla="*/ 176072 h 223532"/>
                <a:gd name="connsiteX1" fmla="*/ 0 w 835291"/>
                <a:gd name="connsiteY1" fmla="*/ 223532 h 223532"/>
                <a:gd name="connsiteX2" fmla="*/ 1143 w 835291"/>
                <a:gd name="connsiteY2" fmla="*/ 176072 h 223532"/>
                <a:gd name="connsiteX0" fmla="*/ 27089 w 835291"/>
                <a:gd name="connsiteY0" fmla="*/ 2298 h 223532"/>
                <a:gd name="connsiteX1" fmla="*/ 7805 w 835291"/>
                <a:gd name="connsiteY1" fmla="*/ 48881 h 223532"/>
                <a:gd name="connsiteX2" fmla="*/ 1143 w 835291"/>
                <a:gd name="connsiteY2" fmla="*/ 176072 h 223532"/>
                <a:gd name="connsiteX3" fmla="*/ 835291 w 835291"/>
                <a:gd name="connsiteY3" fmla="*/ 176072 h 223532"/>
                <a:gd name="connsiteX4" fmla="*/ 833310 w 835291"/>
                <a:gd name="connsiteY4" fmla="*/ 85762 h 223532"/>
                <a:gd name="connsiteX5" fmla="*/ 809087 w 835291"/>
                <a:gd name="connsiteY5" fmla="*/ 1050 h 223532"/>
                <a:gd name="connsiteX6" fmla="*/ 27089 w 835291"/>
                <a:gd name="connsiteY6" fmla="*/ 2298 h 223532"/>
                <a:gd name="connsiteX0" fmla="*/ 1143 w 835291"/>
                <a:gd name="connsiteY0" fmla="*/ 176072 h 223532"/>
                <a:gd name="connsiteX1" fmla="*/ 0 w 835291"/>
                <a:gd name="connsiteY1" fmla="*/ 223532 h 223532"/>
                <a:gd name="connsiteX2" fmla="*/ 1143 w 835291"/>
                <a:gd name="connsiteY2" fmla="*/ 176072 h 223532"/>
                <a:gd name="connsiteX0" fmla="*/ 27089 w 835291"/>
                <a:gd name="connsiteY0" fmla="*/ 2298 h 223532"/>
                <a:gd name="connsiteX1" fmla="*/ 7805 w 835291"/>
                <a:gd name="connsiteY1" fmla="*/ 48881 h 223532"/>
                <a:gd name="connsiteX2" fmla="*/ 1143 w 835291"/>
                <a:gd name="connsiteY2" fmla="*/ 176072 h 223532"/>
                <a:gd name="connsiteX3" fmla="*/ 835291 w 835291"/>
                <a:gd name="connsiteY3" fmla="*/ 176072 h 223532"/>
                <a:gd name="connsiteX4" fmla="*/ 833310 w 835291"/>
                <a:gd name="connsiteY4" fmla="*/ 85762 h 223532"/>
                <a:gd name="connsiteX5" fmla="*/ 809087 w 835291"/>
                <a:gd name="connsiteY5" fmla="*/ 1050 h 223532"/>
                <a:gd name="connsiteX6" fmla="*/ 27089 w 835291"/>
                <a:gd name="connsiteY6" fmla="*/ 2298 h 22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291" h="223532">
                  <a:moveTo>
                    <a:pt x="1143" y="176072"/>
                  </a:moveTo>
                  <a:lnTo>
                    <a:pt x="0" y="223532"/>
                  </a:lnTo>
                  <a:lnTo>
                    <a:pt x="1143" y="176072"/>
                  </a:lnTo>
                  <a:close/>
                </a:path>
                <a:path w="835291" h="223532">
                  <a:moveTo>
                    <a:pt x="27089" y="2298"/>
                  </a:moveTo>
                  <a:lnTo>
                    <a:pt x="7805" y="48881"/>
                  </a:lnTo>
                  <a:lnTo>
                    <a:pt x="1143" y="176072"/>
                  </a:lnTo>
                  <a:lnTo>
                    <a:pt x="835291" y="176072"/>
                  </a:lnTo>
                  <a:cubicBezTo>
                    <a:pt x="834631" y="145969"/>
                    <a:pt x="833970" y="115865"/>
                    <a:pt x="833310" y="85762"/>
                  </a:cubicBezTo>
                  <a:cubicBezTo>
                    <a:pt x="831533" y="37734"/>
                    <a:pt x="810864" y="13994"/>
                    <a:pt x="809087" y="1050"/>
                  </a:cubicBezTo>
                  <a:cubicBezTo>
                    <a:pt x="544824" y="-3032"/>
                    <a:pt x="294052" y="6380"/>
                    <a:pt x="27089" y="2298"/>
                  </a:cubicBezTo>
                  <a:close/>
                </a:path>
              </a:pathLst>
            </a:custGeom>
            <a:grpFill/>
          </p:spPr>
          <p:txBody>
            <a:bodyPr wrap="square" lIns="0" tIns="0" rIns="0" bIns="0" rtlCol="0"/>
            <a:lstStyle/>
            <a:p>
              <a:endParaRPr sz="1425" dirty="0">
                <a:solidFill>
                  <a:srgbClr val="000000"/>
                </a:solidFill>
              </a:endParaRPr>
            </a:p>
          </p:txBody>
        </p:sp>
        <p:sp>
          <p:nvSpPr>
            <p:cNvPr id="25" name="object 25"/>
            <p:cNvSpPr/>
            <p:nvPr/>
          </p:nvSpPr>
          <p:spPr>
            <a:xfrm>
              <a:off x="7527151" y="3304995"/>
              <a:ext cx="63874" cy="91328"/>
            </a:xfrm>
            <a:custGeom>
              <a:avLst/>
              <a:gdLst/>
              <a:ahLst/>
              <a:cxnLst/>
              <a:rect l="l" t="t" r="r" b="b"/>
              <a:pathLst>
                <a:path w="72390" h="103504">
                  <a:moveTo>
                    <a:pt x="72224" y="0"/>
                  </a:moveTo>
                  <a:lnTo>
                    <a:pt x="0" y="0"/>
                  </a:lnTo>
                  <a:lnTo>
                    <a:pt x="61518" y="103238"/>
                  </a:lnTo>
                  <a:lnTo>
                    <a:pt x="62044" y="90607"/>
                  </a:lnTo>
                  <a:lnTo>
                    <a:pt x="62741" y="77692"/>
                  </a:lnTo>
                  <a:lnTo>
                    <a:pt x="66090" y="38621"/>
                  </a:lnTo>
                  <a:lnTo>
                    <a:pt x="71810" y="1958"/>
                  </a:lnTo>
                  <a:lnTo>
                    <a:pt x="72224" y="0"/>
                  </a:lnTo>
                  <a:close/>
                </a:path>
              </a:pathLst>
            </a:custGeom>
            <a:grpFill/>
          </p:spPr>
          <p:txBody>
            <a:bodyPr wrap="square" lIns="0" tIns="0" rIns="0" bIns="0" rtlCol="0"/>
            <a:lstStyle/>
            <a:p>
              <a:endParaRPr sz="1425" dirty="0">
                <a:solidFill>
                  <a:srgbClr val="000000"/>
                </a:solidFill>
              </a:endParaRPr>
            </a:p>
          </p:txBody>
        </p:sp>
        <p:sp>
          <p:nvSpPr>
            <p:cNvPr id="26" name="object 26"/>
            <p:cNvSpPr/>
            <p:nvPr/>
          </p:nvSpPr>
          <p:spPr>
            <a:xfrm>
              <a:off x="7647041" y="3458316"/>
              <a:ext cx="744631" cy="332254"/>
            </a:xfrm>
            <a:custGeom>
              <a:avLst/>
              <a:gdLst/>
              <a:ahLst/>
              <a:cxnLst/>
              <a:rect l="l" t="t" r="r" b="b"/>
              <a:pathLst>
                <a:path w="843915" h="376554">
                  <a:moveTo>
                    <a:pt x="835431" y="0"/>
                  </a:moveTo>
                  <a:lnTo>
                    <a:pt x="1168" y="0"/>
                  </a:lnTo>
                  <a:lnTo>
                    <a:pt x="0" y="54203"/>
                  </a:lnTo>
                  <a:lnTo>
                    <a:pt x="191795" y="376072"/>
                  </a:lnTo>
                  <a:lnTo>
                    <a:pt x="843622" y="376072"/>
                  </a:lnTo>
                  <a:lnTo>
                    <a:pt x="835431" y="0"/>
                  </a:lnTo>
                  <a:close/>
                </a:path>
              </a:pathLst>
            </a:custGeom>
            <a:grpFill/>
          </p:spPr>
          <p:txBody>
            <a:bodyPr wrap="square" lIns="0" tIns="0" rIns="0" bIns="0" rtlCol="0"/>
            <a:lstStyle/>
            <a:p>
              <a:endParaRPr sz="1425" dirty="0">
                <a:solidFill>
                  <a:srgbClr val="000000"/>
                </a:solidFill>
              </a:endParaRPr>
            </a:p>
          </p:txBody>
        </p:sp>
        <p:sp>
          <p:nvSpPr>
            <p:cNvPr id="27" name="object 27"/>
            <p:cNvSpPr/>
            <p:nvPr/>
          </p:nvSpPr>
          <p:spPr>
            <a:xfrm>
              <a:off x="4729825" y="3458323"/>
              <a:ext cx="744631" cy="332254"/>
            </a:xfrm>
            <a:custGeom>
              <a:avLst/>
              <a:gdLst/>
              <a:ahLst/>
              <a:cxnLst/>
              <a:rect l="l" t="t" r="r" b="b"/>
              <a:pathLst>
                <a:path w="843914" h="376554">
                  <a:moveTo>
                    <a:pt x="842441" y="0"/>
                  </a:moveTo>
                  <a:lnTo>
                    <a:pt x="8191" y="0"/>
                  </a:lnTo>
                  <a:lnTo>
                    <a:pt x="0" y="376059"/>
                  </a:lnTo>
                  <a:lnTo>
                    <a:pt x="651814" y="376059"/>
                  </a:lnTo>
                  <a:lnTo>
                    <a:pt x="843622" y="54203"/>
                  </a:lnTo>
                  <a:lnTo>
                    <a:pt x="842441" y="0"/>
                  </a:lnTo>
                  <a:close/>
                </a:path>
              </a:pathLst>
            </a:custGeom>
            <a:grpFill/>
          </p:spPr>
          <p:txBody>
            <a:bodyPr wrap="square" lIns="0" tIns="0" rIns="0" bIns="0" rtlCol="0"/>
            <a:lstStyle/>
            <a:p>
              <a:endParaRPr sz="1425" dirty="0">
                <a:solidFill>
                  <a:srgbClr val="000000"/>
                </a:solidFill>
              </a:endParaRPr>
            </a:p>
          </p:txBody>
        </p:sp>
        <p:sp>
          <p:nvSpPr>
            <p:cNvPr id="28" name="object 28"/>
            <p:cNvSpPr/>
            <p:nvPr/>
          </p:nvSpPr>
          <p:spPr>
            <a:xfrm>
              <a:off x="5391368" y="3458315"/>
              <a:ext cx="2343710" cy="415738"/>
            </a:xfrm>
            <a:custGeom>
              <a:avLst/>
              <a:gdLst/>
              <a:ahLst/>
              <a:cxnLst/>
              <a:rect l="l" t="t" r="r" b="b"/>
              <a:pathLst>
                <a:path w="2656204" h="471170">
                  <a:moveTo>
                    <a:pt x="2401255" y="0"/>
                  </a:moveTo>
                  <a:lnTo>
                    <a:pt x="249050" y="0"/>
                  </a:lnTo>
                  <a:lnTo>
                    <a:pt x="0" y="459853"/>
                  </a:lnTo>
                  <a:lnTo>
                    <a:pt x="2656182" y="470662"/>
                  </a:lnTo>
                  <a:lnTo>
                    <a:pt x="2402010" y="1426"/>
                  </a:lnTo>
                  <a:lnTo>
                    <a:pt x="2401255" y="0"/>
                  </a:lnTo>
                  <a:close/>
                </a:path>
              </a:pathLst>
            </a:custGeom>
            <a:grpFill/>
          </p:spPr>
          <p:txBody>
            <a:bodyPr wrap="square" lIns="0" tIns="0" rIns="0" bIns="0" rtlCol="0"/>
            <a:lstStyle/>
            <a:p>
              <a:endParaRPr sz="1425" dirty="0">
                <a:solidFill>
                  <a:srgbClr val="000000"/>
                </a:solidFill>
              </a:endParaRPr>
            </a:p>
          </p:txBody>
        </p:sp>
      </p:grpSp>
      <p:sp>
        <p:nvSpPr>
          <p:cNvPr id="29" name="object 29"/>
          <p:cNvSpPr txBox="1"/>
          <p:nvPr/>
        </p:nvSpPr>
        <p:spPr>
          <a:xfrm>
            <a:off x="6128925" y="2613526"/>
            <a:ext cx="1502826" cy="738664"/>
          </a:xfrm>
          <a:prstGeom prst="rect">
            <a:avLst/>
          </a:prstGeom>
        </p:spPr>
        <p:txBody>
          <a:bodyPr vert="horz" wrap="square" lIns="0" tIns="0" rIns="0" bIns="0" rtlCol="0">
            <a:spAutoFit/>
          </a:bodyPr>
          <a:lstStyle/>
          <a:p>
            <a:pPr marL="11206" algn="ctr"/>
            <a:r>
              <a:rPr sz="4800" b="1" dirty="0">
                <a:solidFill>
                  <a:srgbClr val="FFE600"/>
                </a:solidFill>
                <a:cs typeface="Arial" panose="020B0604020202020204" pitchFamily="34" charset="0"/>
              </a:rPr>
              <a:t>36%</a:t>
            </a:r>
            <a:endParaRPr sz="4800" dirty="0">
              <a:solidFill>
                <a:srgbClr val="FFE600"/>
              </a:solidFill>
              <a:cs typeface="Arial" panose="020B0604020202020204" pitchFamily="34" charset="0"/>
            </a:endParaRPr>
          </a:p>
        </p:txBody>
      </p:sp>
      <p:sp>
        <p:nvSpPr>
          <p:cNvPr id="33" name="object 33"/>
          <p:cNvSpPr txBox="1"/>
          <p:nvPr/>
        </p:nvSpPr>
        <p:spPr>
          <a:xfrm>
            <a:off x="5027004" y="4042541"/>
            <a:ext cx="3661841" cy="359073"/>
          </a:xfrm>
          <a:prstGeom prst="rect">
            <a:avLst/>
          </a:prstGeom>
        </p:spPr>
        <p:txBody>
          <a:bodyPr vert="horz" wrap="square" lIns="0" tIns="0" rIns="0" bIns="0" rtlCol="0">
            <a:spAutoFit/>
          </a:bodyPr>
          <a:lstStyle/>
          <a:p>
            <a:pPr marL="11206" marR="4483" indent="-151848" algn="ctr">
              <a:lnSpc>
                <a:spcPts val="1412"/>
              </a:lnSpc>
              <a:spcBef>
                <a:spcPts val="800"/>
              </a:spcBef>
            </a:pPr>
            <a:r>
              <a:rPr sz="1400" dirty="0">
                <a:solidFill>
                  <a:srgbClr val="646464"/>
                </a:solidFill>
                <a:cs typeface="Arial" panose="020B0604020202020204" pitchFamily="34" charset="0"/>
              </a:rPr>
              <a:t>Outperformance of banks with a higher than average number of women on the board</a:t>
            </a:r>
          </a:p>
        </p:txBody>
      </p:sp>
      <p:sp>
        <p:nvSpPr>
          <p:cNvPr id="36" name="object 72"/>
          <p:cNvSpPr txBox="1"/>
          <p:nvPr/>
        </p:nvSpPr>
        <p:spPr>
          <a:xfrm>
            <a:off x="460375" y="1413235"/>
            <a:ext cx="4252783" cy="4555093"/>
          </a:xfrm>
          <a:prstGeom prst="rect">
            <a:avLst/>
          </a:prstGeom>
        </p:spPr>
        <p:txBody>
          <a:bodyPr vert="horz" wrap="square" lIns="0" tIns="0" rIns="0" bIns="0" rtlCol="0">
            <a:spAutoFit/>
          </a:bodyPr>
          <a:lstStyle/>
          <a:p>
            <a:pPr marL="11206" marR="4483">
              <a:spcBef>
                <a:spcPts val="600"/>
              </a:spcBef>
            </a:pPr>
            <a:r>
              <a:rPr lang="en-IN" sz="1600" dirty="0">
                <a:solidFill>
                  <a:srgbClr val="646464"/>
                </a:solidFill>
                <a:cs typeface="Arial" panose="020B0604020202020204" pitchFamily="34" charset="0"/>
              </a:rPr>
              <a:t>The current banking workforce is </a:t>
            </a:r>
            <a:r>
              <a:rPr lang="en-IN" sz="1600" dirty="0" smtClean="0">
                <a:solidFill>
                  <a:srgbClr val="646464"/>
                </a:solidFill>
                <a:cs typeface="Arial" panose="020B0604020202020204" pitchFamily="34" charset="0"/>
              </a:rPr>
              <a:t>not</a:t>
            </a:r>
            <a:br>
              <a:rPr lang="en-IN" sz="1600" dirty="0" smtClean="0">
                <a:solidFill>
                  <a:srgbClr val="646464"/>
                </a:solidFill>
                <a:cs typeface="Arial" panose="020B0604020202020204" pitchFamily="34" charset="0"/>
              </a:rPr>
            </a:br>
            <a:r>
              <a:rPr lang="en-IN" sz="1600" dirty="0" smtClean="0">
                <a:solidFill>
                  <a:srgbClr val="646464"/>
                </a:solidFill>
                <a:cs typeface="Arial" panose="020B0604020202020204" pitchFamily="34" charset="0"/>
              </a:rPr>
              <a:t>fit </a:t>
            </a:r>
            <a:r>
              <a:rPr lang="en-IN" sz="1600" dirty="0">
                <a:solidFill>
                  <a:srgbClr val="646464"/>
                </a:solidFill>
                <a:cs typeface="Arial" panose="020B0604020202020204" pitchFamily="34" charset="0"/>
              </a:rPr>
              <a:t>for purpose</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Compliance-led</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Out of touch with customers</a:t>
            </a:r>
          </a:p>
          <a:p>
            <a:pPr marL="274320" indent="-274320">
              <a:spcBef>
                <a:spcPts val="600"/>
              </a:spcBef>
              <a:spcAft>
                <a:spcPts val="600"/>
              </a:spcAft>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Insufficiently innovative</a:t>
            </a:r>
          </a:p>
          <a:p>
            <a:pPr marL="11206" marR="4483">
              <a:spcBef>
                <a:spcPts val="600"/>
              </a:spcBef>
            </a:pPr>
            <a:r>
              <a:rPr lang="en-IN" sz="1600" dirty="0">
                <a:solidFill>
                  <a:srgbClr val="646464"/>
                </a:solidFill>
                <a:cs typeface="Arial" panose="020B0604020202020204" pitchFamily="34" charset="0"/>
              </a:rPr>
              <a:t>Diversity points to improved financial performance</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Correlation between better gender balance on board and </a:t>
            </a:r>
            <a:r>
              <a:rPr lang="en-IN" sz="1400" dirty="0" smtClean="0">
                <a:solidFill>
                  <a:srgbClr val="646464"/>
                </a:solidFill>
                <a:cs typeface="Arial" panose="020B0604020202020204" pitchFamily="34" charset="0"/>
              </a:rPr>
              <a:t>higher share </a:t>
            </a:r>
            <a:r>
              <a:rPr lang="en-IN" sz="1400" dirty="0">
                <a:solidFill>
                  <a:srgbClr val="646464"/>
                </a:solidFill>
                <a:cs typeface="Arial" panose="020B0604020202020204" pitchFamily="34" charset="0"/>
              </a:rPr>
              <a:t>price</a:t>
            </a:r>
          </a:p>
          <a:p>
            <a:pPr marL="274320" indent="-274320">
              <a:spcBef>
                <a:spcPts val="600"/>
              </a:spcBef>
              <a:spcAft>
                <a:spcPts val="600"/>
              </a:spcAft>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But banking remains a homogenous industry and approaches to change are too </a:t>
            </a:r>
            <a:r>
              <a:rPr lang="en-IN" sz="1400" dirty="0" smtClean="0">
                <a:solidFill>
                  <a:srgbClr val="646464"/>
                </a:solidFill>
                <a:cs typeface="Arial" panose="020B0604020202020204" pitchFamily="34" charset="0"/>
              </a:rPr>
              <a:t>tactical</a:t>
            </a:r>
          </a:p>
          <a:p>
            <a:pPr marL="11206" marR="4483">
              <a:spcBef>
                <a:spcPts val="600"/>
              </a:spcBef>
            </a:pPr>
            <a:r>
              <a:rPr lang="en-IN" sz="1600" dirty="0">
                <a:solidFill>
                  <a:srgbClr val="646464"/>
                </a:solidFill>
                <a:cs typeface="Arial" panose="020B0604020202020204" pitchFamily="34" charset="0"/>
              </a:rPr>
              <a:t>There are three smart steps to increased diversity and transformed cultures</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Broaden horizons</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Foster flexibility</a:t>
            </a:r>
          </a:p>
          <a:p>
            <a:pPr marL="274320" indent="-274320">
              <a:spcBef>
                <a:spcPts val="600"/>
              </a:spcBef>
              <a:buClr>
                <a:srgbClr val="FFE600"/>
              </a:buClr>
              <a:buSzPct val="70000"/>
              <a:buFont typeface="Arial" panose="020B0604020202020204" pitchFamily="34" charset="0"/>
              <a:buChar char="►"/>
              <a:tabLst>
                <a:tab pos="160813" algn="l"/>
              </a:tabLst>
            </a:pPr>
            <a:r>
              <a:rPr lang="en-IN" sz="1400" dirty="0">
                <a:solidFill>
                  <a:srgbClr val="646464"/>
                </a:solidFill>
                <a:cs typeface="Arial" panose="020B0604020202020204" pitchFamily="34" charset="0"/>
              </a:rPr>
              <a:t>Eliminate bias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752600"/>
            <a:ext cx="1053656" cy="800993"/>
          </a:xfrm>
          <a:prstGeom prst="rect">
            <a:avLst/>
          </a:prstGeom>
        </p:spPr>
      </p:pic>
    </p:spTree>
    <p:extLst>
      <p:ext uri="{BB962C8B-B14F-4D97-AF65-F5344CB8AC3E}">
        <p14:creationId xmlns:p14="http://schemas.microsoft.com/office/powerpoint/2010/main" val="275375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Oval 2089"/>
          <p:cNvSpPr/>
          <p:nvPr/>
        </p:nvSpPr>
        <p:spPr>
          <a:xfrm>
            <a:off x="3190693" y="2528640"/>
            <a:ext cx="2481608" cy="2481608"/>
          </a:xfrm>
          <a:prstGeom prst="ellipse">
            <a:avLst/>
          </a:prstGeom>
          <a:ln w="12700">
            <a:solidFill>
              <a:srgbClr val="808080"/>
            </a:solidFill>
            <a:prstDash val="sysDot"/>
          </a:ln>
        </p:spPr>
        <p:txBody>
          <a:bodyPr wrap="square" lIns="0" tIns="0" rIns="0" bIns="0" rtlCol="0"/>
          <a:lstStyle/>
          <a:p>
            <a:endParaRPr lang="en-IN" sz="1425" dirty="0">
              <a:solidFill>
                <a:srgbClr val="000000"/>
              </a:solidFill>
            </a:endParaRPr>
          </a:p>
        </p:txBody>
      </p:sp>
      <p:sp>
        <p:nvSpPr>
          <p:cNvPr id="147" name="object 22"/>
          <p:cNvSpPr txBox="1"/>
          <p:nvPr/>
        </p:nvSpPr>
        <p:spPr>
          <a:xfrm>
            <a:off x="457520" y="5354959"/>
            <a:ext cx="1935332" cy="512961"/>
          </a:xfrm>
          <a:prstGeom prst="rect">
            <a:avLst/>
          </a:prstGeom>
        </p:spPr>
        <p:txBody>
          <a:bodyPr vert="horz" wrap="square" lIns="0" tIns="0" rIns="0" bIns="0" rtlCol="0">
            <a:spAutoFit/>
          </a:bodyPr>
          <a:lstStyle/>
          <a:p>
            <a:pPr marL="11206" marR="132236">
              <a:lnSpc>
                <a:spcPts val="971"/>
              </a:lnSpc>
              <a:spcBef>
                <a:spcPts val="31"/>
              </a:spcBef>
            </a:pPr>
            <a:r>
              <a:rPr lang="en-IN" sz="900" b="1" dirty="0" smtClean="0">
                <a:solidFill>
                  <a:srgbClr val="646464"/>
                </a:solidFill>
                <a:cs typeface="Arial" panose="020B0604020202020204" pitchFamily="34" charset="0"/>
              </a:rPr>
              <a:t>Moving </a:t>
            </a:r>
            <a:r>
              <a:rPr lang="en-IN" sz="900" b="1" dirty="0">
                <a:solidFill>
                  <a:srgbClr val="646464"/>
                </a:solidFill>
                <a:cs typeface="Arial" panose="020B0604020202020204" pitchFamily="34" charset="0"/>
              </a:rPr>
              <a:t>an employee from a “low” to a “moderate” well- being score delivers on average a 13% productivity dividend.</a:t>
            </a:r>
          </a:p>
        </p:txBody>
      </p:sp>
      <p:grpSp>
        <p:nvGrpSpPr>
          <p:cNvPr id="2080" name="Group 2079"/>
          <p:cNvGrpSpPr/>
          <p:nvPr/>
        </p:nvGrpSpPr>
        <p:grpSpPr>
          <a:xfrm>
            <a:off x="3551996" y="3928265"/>
            <a:ext cx="728191" cy="734489"/>
            <a:chOff x="3136900" y="7231063"/>
            <a:chExt cx="2936875" cy="2962275"/>
          </a:xfrm>
          <a:solidFill>
            <a:srgbClr val="F0F0F0"/>
          </a:solidFill>
        </p:grpSpPr>
        <p:sp>
          <p:nvSpPr>
            <p:cNvPr id="92" name="Freeform 6"/>
            <p:cNvSpPr>
              <a:spLocks/>
            </p:cNvSpPr>
            <p:nvPr/>
          </p:nvSpPr>
          <p:spPr bwMode="auto">
            <a:xfrm>
              <a:off x="5203825" y="7726363"/>
              <a:ext cx="869950" cy="1978025"/>
            </a:xfrm>
            <a:custGeom>
              <a:avLst/>
              <a:gdLst>
                <a:gd name="T0" fmla="*/ 68 w 548"/>
                <a:gd name="T1" fmla="*/ 258 h 1246"/>
                <a:gd name="T2" fmla="*/ 68 w 548"/>
                <a:gd name="T3" fmla="*/ 694 h 1246"/>
                <a:gd name="T4" fmla="*/ 66 w 548"/>
                <a:gd name="T5" fmla="*/ 718 h 1246"/>
                <a:gd name="T6" fmla="*/ 62 w 548"/>
                <a:gd name="T7" fmla="*/ 1172 h 1246"/>
                <a:gd name="T8" fmla="*/ 62 w 548"/>
                <a:gd name="T9" fmla="*/ 1186 h 1246"/>
                <a:gd name="T10" fmla="*/ 74 w 548"/>
                <a:gd name="T11" fmla="*/ 1214 h 1246"/>
                <a:gd name="T12" fmla="*/ 94 w 548"/>
                <a:gd name="T13" fmla="*/ 1234 h 1246"/>
                <a:gd name="T14" fmla="*/ 122 w 548"/>
                <a:gd name="T15" fmla="*/ 1246 h 1246"/>
                <a:gd name="T16" fmla="*/ 136 w 548"/>
                <a:gd name="T17" fmla="*/ 1246 h 1246"/>
                <a:gd name="T18" fmla="*/ 166 w 548"/>
                <a:gd name="T19" fmla="*/ 1240 h 1246"/>
                <a:gd name="T20" fmla="*/ 190 w 548"/>
                <a:gd name="T21" fmla="*/ 1224 h 1246"/>
                <a:gd name="T22" fmla="*/ 206 w 548"/>
                <a:gd name="T23" fmla="*/ 1200 h 1246"/>
                <a:gd name="T24" fmla="*/ 212 w 548"/>
                <a:gd name="T25" fmla="*/ 1172 h 1246"/>
                <a:gd name="T26" fmla="*/ 212 w 548"/>
                <a:gd name="T27" fmla="*/ 602 h 1246"/>
                <a:gd name="T28" fmla="*/ 284 w 548"/>
                <a:gd name="T29" fmla="*/ 602 h 1246"/>
                <a:gd name="T30" fmla="*/ 284 w 548"/>
                <a:gd name="T31" fmla="*/ 1172 h 1246"/>
                <a:gd name="T32" fmla="*/ 290 w 548"/>
                <a:gd name="T33" fmla="*/ 1200 h 1246"/>
                <a:gd name="T34" fmla="*/ 306 w 548"/>
                <a:gd name="T35" fmla="*/ 1224 h 1246"/>
                <a:gd name="T36" fmla="*/ 330 w 548"/>
                <a:gd name="T37" fmla="*/ 1240 h 1246"/>
                <a:gd name="T38" fmla="*/ 358 w 548"/>
                <a:gd name="T39" fmla="*/ 1246 h 1246"/>
                <a:gd name="T40" fmla="*/ 374 w 548"/>
                <a:gd name="T41" fmla="*/ 1246 h 1246"/>
                <a:gd name="T42" fmla="*/ 400 w 548"/>
                <a:gd name="T43" fmla="*/ 1234 h 1246"/>
                <a:gd name="T44" fmla="*/ 420 w 548"/>
                <a:gd name="T45" fmla="*/ 1214 h 1246"/>
                <a:gd name="T46" fmla="*/ 432 w 548"/>
                <a:gd name="T47" fmla="*/ 1186 h 1246"/>
                <a:gd name="T48" fmla="*/ 434 w 548"/>
                <a:gd name="T49" fmla="*/ 604 h 1246"/>
                <a:gd name="T50" fmla="*/ 434 w 548"/>
                <a:gd name="T51" fmla="*/ 602 h 1246"/>
                <a:gd name="T52" fmla="*/ 494 w 548"/>
                <a:gd name="T53" fmla="*/ 602 h 1246"/>
                <a:gd name="T54" fmla="*/ 504 w 548"/>
                <a:gd name="T55" fmla="*/ 602 h 1246"/>
                <a:gd name="T56" fmla="*/ 524 w 548"/>
                <a:gd name="T57" fmla="*/ 594 h 1246"/>
                <a:gd name="T58" fmla="*/ 540 w 548"/>
                <a:gd name="T59" fmla="*/ 578 h 1246"/>
                <a:gd name="T60" fmla="*/ 548 w 548"/>
                <a:gd name="T61" fmla="*/ 558 h 1246"/>
                <a:gd name="T62" fmla="*/ 548 w 548"/>
                <a:gd name="T63" fmla="*/ 194 h 1246"/>
                <a:gd name="T64" fmla="*/ 548 w 548"/>
                <a:gd name="T65" fmla="*/ 188 h 1246"/>
                <a:gd name="T66" fmla="*/ 548 w 548"/>
                <a:gd name="T67" fmla="*/ 188 h 1246"/>
                <a:gd name="T68" fmla="*/ 546 w 548"/>
                <a:gd name="T69" fmla="*/ 146 h 1246"/>
                <a:gd name="T70" fmla="*/ 536 w 548"/>
                <a:gd name="T71" fmla="*/ 110 h 1246"/>
                <a:gd name="T72" fmla="*/ 522 w 548"/>
                <a:gd name="T73" fmla="*/ 78 h 1246"/>
                <a:gd name="T74" fmla="*/ 504 w 548"/>
                <a:gd name="T75" fmla="*/ 50 h 1246"/>
                <a:gd name="T76" fmla="*/ 484 w 548"/>
                <a:gd name="T77" fmla="*/ 28 h 1246"/>
                <a:gd name="T78" fmla="*/ 462 w 548"/>
                <a:gd name="T79" fmla="*/ 12 h 1246"/>
                <a:gd name="T80" fmla="*/ 438 w 548"/>
                <a:gd name="T81" fmla="*/ 4 h 1246"/>
                <a:gd name="T82" fmla="*/ 416 w 548"/>
                <a:gd name="T83" fmla="*/ 0 h 1246"/>
                <a:gd name="T84" fmla="*/ 248 w 548"/>
                <a:gd name="T85" fmla="*/ 54 h 1246"/>
                <a:gd name="T86" fmla="*/ 78 w 548"/>
                <a:gd name="T87" fmla="*/ 0 h 1246"/>
                <a:gd name="T88" fmla="*/ 68 w 548"/>
                <a:gd name="T89" fmla="*/ 0 h 1246"/>
                <a:gd name="T90" fmla="*/ 38 w 548"/>
                <a:gd name="T91" fmla="*/ 10 h 1246"/>
                <a:gd name="T92" fmla="*/ 0 w 548"/>
                <a:gd name="T93" fmla="*/ 40 h 1246"/>
                <a:gd name="T94" fmla="*/ 16 w 548"/>
                <a:gd name="T95" fmla="*/ 62 h 1246"/>
                <a:gd name="T96" fmla="*/ 42 w 548"/>
                <a:gd name="T97" fmla="*/ 112 h 1246"/>
                <a:gd name="T98" fmla="*/ 58 w 548"/>
                <a:gd name="T99" fmla="*/ 166 h 1246"/>
                <a:gd name="T100" fmla="*/ 68 w 548"/>
                <a:gd name="T101" fmla="*/ 224 h 1246"/>
                <a:gd name="T102" fmla="*/ 68 w 548"/>
                <a:gd name="T103" fmla="*/ 258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8" h="1246">
                  <a:moveTo>
                    <a:pt x="68" y="258"/>
                  </a:moveTo>
                  <a:lnTo>
                    <a:pt x="68" y="258"/>
                  </a:lnTo>
                  <a:lnTo>
                    <a:pt x="68" y="260"/>
                  </a:lnTo>
                  <a:lnTo>
                    <a:pt x="68" y="694"/>
                  </a:lnTo>
                  <a:lnTo>
                    <a:pt x="68" y="694"/>
                  </a:lnTo>
                  <a:lnTo>
                    <a:pt x="66" y="718"/>
                  </a:lnTo>
                  <a:lnTo>
                    <a:pt x="62" y="740"/>
                  </a:lnTo>
                  <a:lnTo>
                    <a:pt x="62" y="1172"/>
                  </a:lnTo>
                  <a:lnTo>
                    <a:pt x="62" y="1172"/>
                  </a:lnTo>
                  <a:lnTo>
                    <a:pt x="62" y="1186"/>
                  </a:lnTo>
                  <a:lnTo>
                    <a:pt x="66" y="1200"/>
                  </a:lnTo>
                  <a:lnTo>
                    <a:pt x="74" y="1214"/>
                  </a:lnTo>
                  <a:lnTo>
                    <a:pt x="84" y="1224"/>
                  </a:lnTo>
                  <a:lnTo>
                    <a:pt x="94" y="1234"/>
                  </a:lnTo>
                  <a:lnTo>
                    <a:pt x="106" y="1240"/>
                  </a:lnTo>
                  <a:lnTo>
                    <a:pt x="122" y="1246"/>
                  </a:lnTo>
                  <a:lnTo>
                    <a:pt x="136" y="1246"/>
                  </a:lnTo>
                  <a:lnTo>
                    <a:pt x="136" y="1246"/>
                  </a:lnTo>
                  <a:lnTo>
                    <a:pt x="152" y="1246"/>
                  </a:lnTo>
                  <a:lnTo>
                    <a:pt x="166" y="1240"/>
                  </a:lnTo>
                  <a:lnTo>
                    <a:pt x="178" y="1234"/>
                  </a:lnTo>
                  <a:lnTo>
                    <a:pt x="190" y="1224"/>
                  </a:lnTo>
                  <a:lnTo>
                    <a:pt x="198" y="1214"/>
                  </a:lnTo>
                  <a:lnTo>
                    <a:pt x="206" y="1200"/>
                  </a:lnTo>
                  <a:lnTo>
                    <a:pt x="210" y="1186"/>
                  </a:lnTo>
                  <a:lnTo>
                    <a:pt x="212" y="1172"/>
                  </a:lnTo>
                  <a:lnTo>
                    <a:pt x="212" y="1172"/>
                  </a:lnTo>
                  <a:lnTo>
                    <a:pt x="212" y="602"/>
                  </a:lnTo>
                  <a:lnTo>
                    <a:pt x="284" y="602"/>
                  </a:lnTo>
                  <a:lnTo>
                    <a:pt x="284" y="602"/>
                  </a:lnTo>
                  <a:lnTo>
                    <a:pt x="284" y="1172"/>
                  </a:lnTo>
                  <a:lnTo>
                    <a:pt x="284" y="1172"/>
                  </a:lnTo>
                  <a:lnTo>
                    <a:pt x="284" y="1186"/>
                  </a:lnTo>
                  <a:lnTo>
                    <a:pt x="290" y="1200"/>
                  </a:lnTo>
                  <a:lnTo>
                    <a:pt x="296" y="1214"/>
                  </a:lnTo>
                  <a:lnTo>
                    <a:pt x="306" y="1224"/>
                  </a:lnTo>
                  <a:lnTo>
                    <a:pt x="316" y="1234"/>
                  </a:lnTo>
                  <a:lnTo>
                    <a:pt x="330" y="1240"/>
                  </a:lnTo>
                  <a:lnTo>
                    <a:pt x="344" y="1246"/>
                  </a:lnTo>
                  <a:lnTo>
                    <a:pt x="358" y="1246"/>
                  </a:lnTo>
                  <a:lnTo>
                    <a:pt x="358" y="1246"/>
                  </a:lnTo>
                  <a:lnTo>
                    <a:pt x="374" y="1246"/>
                  </a:lnTo>
                  <a:lnTo>
                    <a:pt x="388" y="1240"/>
                  </a:lnTo>
                  <a:lnTo>
                    <a:pt x="400" y="1234"/>
                  </a:lnTo>
                  <a:lnTo>
                    <a:pt x="412" y="1224"/>
                  </a:lnTo>
                  <a:lnTo>
                    <a:pt x="420" y="1214"/>
                  </a:lnTo>
                  <a:lnTo>
                    <a:pt x="428" y="1200"/>
                  </a:lnTo>
                  <a:lnTo>
                    <a:pt x="432" y="1186"/>
                  </a:lnTo>
                  <a:lnTo>
                    <a:pt x="434" y="1172"/>
                  </a:lnTo>
                  <a:lnTo>
                    <a:pt x="434" y="604"/>
                  </a:lnTo>
                  <a:lnTo>
                    <a:pt x="434" y="604"/>
                  </a:lnTo>
                  <a:lnTo>
                    <a:pt x="434" y="602"/>
                  </a:lnTo>
                  <a:lnTo>
                    <a:pt x="434" y="602"/>
                  </a:lnTo>
                  <a:lnTo>
                    <a:pt x="494" y="602"/>
                  </a:lnTo>
                  <a:lnTo>
                    <a:pt x="494" y="602"/>
                  </a:lnTo>
                  <a:lnTo>
                    <a:pt x="504" y="602"/>
                  </a:lnTo>
                  <a:lnTo>
                    <a:pt x="514" y="598"/>
                  </a:lnTo>
                  <a:lnTo>
                    <a:pt x="524" y="594"/>
                  </a:lnTo>
                  <a:lnTo>
                    <a:pt x="532" y="586"/>
                  </a:lnTo>
                  <a:lnTo>
                    <a:pt x="540" y="578"/>
                  </a:lnTo>
                  <a:lnTo>
                    <a:pt x="544" y="568"/>
                  </a:lnTo>
                  <a:lnTo>
                    <a:pt x="548" y="558"/>
                  </a:lnTo>
                  <a:lnTo>
                    <a:pt x="548" y="548"/>
                  </a:lnTo>
                  <a:lnTo>
                    <a:pt x="548" y="194"/>
                  </a:lnTo>
                  <a:lnTo>
                    <a:pt x="548" y="194"/>
                  </a:lnTo>
                  <a:lnTo>
                    <a:pt x="548" y="188"/>
                  </a:lnTo>
                  <a:lnTo>
                    <a:pt x="548" y="188"/>
                  </a:lnTo>
                  <a:lnTo>
                    <a:pt x="548" y="188"/>
                  </a:lnTo>
                  <a:lnTo>
                    <a:pt x="548" y="168"/>
                  </a:lnTo>
                  <a:lnTo>
                    <a:pt x="546" y="146"/>
                  </a:lnTo>
                  <a:lnTo>
                    <a:pt x="542" y="128"/>
                  </a:lnTo>
                  <a:lnTo>
                    <a:pt x="536" y="110"/>
                  </a:lnTo>
                  <a:lnTo>
                    <a:pt x="530" y="92"/>
                  </a:lnTo>
                  <a:lnTo>
                    <a:pt x="522" y="78"/>
                  </a:lnTo>
                  <a:lnTo>
                    <a:pt x="514" y="62"/>
                  </a:lnTo>
                  <a:lnTo>
                    <a:pt x="504" y="50"/>
                  </a:lnTo>
                  <a:lnTo>
                    <a:pt x="494" y="38"/>
                  </a:lnTo>
                  <a:lnTo>
                    <a:pt x="484" y="28"/>
                  </a:lnTo>
                  <a:lnTo>
                    <a:pt x="472" y="20"/>
                  </a:lnTo>
                  <a:lnTo>
                    <a:pt x="462" y="12"/>
                  </a:lnTo>
                  <a:lnTo>
                    <a:pt x="450" y="8"/>
                  </a:lnTo>
                  <a:lnTo>
                    <a:pt x="438" y="4"/>
                  </a:lnTo>
                  <a:lnTo>
                    <a:pt x="428" y="0"/>
                  </a:lnTo>
                  <a:lnTo>
                    <a:pt x="416" y="0"/>
                  </a:lnTo>
                  <a:lnTo>
                    <a:pt x="308" y="0"/>
                  </a:lnTo>
                  <a:lnTo>
                    <a:pt x="248" y="54"/>
                  </a:lnTo>
                  <a:lnTo>
                    <a:pt x="186" y="0"/>
                  </a:lnTo>
                  <a:lnTo>
                    <a:pt x="78" y="0"/>
                  </a:lnTo>
                  <a:lnTo>
                    <a:pt x="78" y="0"/>
                  </a:lnTo>
                  <a:lnTo>
                    <a:pt x="68" y="0"/>
                  </a:lnTo>
                  <a:lnTo>
                    <a:pt x="58" y="2"/>
                  </a:lnTo>
                  <a:lnTo>
                    <a:pt x="38" y="10"/>
                  </a:lnTo>
                  <a:lnTo>
                    <a:pt x="18" y="22"/>
                  </a:lnTo>
                  <a:lnTo>
                    <a:pt x="0" y="40"/>
                  </a:lnTo>
                  <a:lnTo>
                    <a:pt x="0" y="40"/>
                  </a:lnTo>
                  <a:lnTo>
                    <a:pt x="16" y="62"/>
                  </a:lnTo>
                  <a:lnTo>
                    <a:pt x="30" y="86"/>
                  </a:lnTo>
                  <a:lnTo>
                    <a:pt x="42" y="112"/>
                  </a:lnTo>
                  <a:lnTo>
                    <a:pt x="50" y="138"/>
                  </a:lnTo>
                  <a:lnTo>
                    <a:pt x="58" y="166"/>
                  </a:lnTo>
                  <a:lnTo>
                    <a:pt x="64" y="194"/>
                  </a:lnTo>
                  <a:lnTo>
                    <a:pt x="68" y="224"/>
                  </a:lnTo>
                  <a:lnTo>
                    <a:pt x="68" y="254"/>
                  </a:lnTo>
                  <a:lnTo>
                    <a:pt x="68"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93" name="Freeform 7"/>
            <p:cNvSpPr>
              <a:spLocks/>
            </p:cNvSpPr>
            <p:nvPr/>
          </p:nvSpPr>
          <p:spPr bwMode="auto">
            <a:xfrm>
              <a:off x="5403850" y="7294563"/>
              <a:ext cx="387350" cy="387350"/>
            </a:xfrm>
            <a:custGeom>
              <a:avLst/>
              <a:gdLst>
                <a:gd name="T0" fmla="*/ 122 w 244"/>
                <a:gd name="T1" fmla="*/ 244 h 244"/>
                <a:gd name="T2" fmla="*/ 122 w 244"/>
                <a:gd name="T3" fmla="*/ 244 h 244"/>
                <a:gd name="T4" fmla="*/ 134 w 244"/>
                <a:gd name="T5" fmla="*/ 242 h 244"/>
                <a:gd name="T6" fmla="*/ 146 w 244"/>
                <a:gd name="T7" fmla="*/ 240 h 244"/>
                <a:gd name="T8" fmla="*/ 158 w 244"/>
                <a:gd name="T9" fmla="*/ 238 h 244"/>
                <a:gd name="T10" fmla="*/ 168 w 244"/>
                <a:gd name="T11" fmla="*/ 234 h 244"/>
                <a:gd name="T12" fmla="*/ 190 w 244"/>
                <a:gd name="T13" fmla="*/ 222 h 244"/>
                <a:gd name="T14" fmla="*/ 208 w 244"/>
                <a:gd name="T15" fmla="*/ 208 h 244"/>
                <a:gd name="T16" fmla="*/ 222 w 244"/>
                <a:gd name="T17" fmla="*/ 190 h 244"/>
                <a:gd name="T18" fmla="*/ 234 w 244"/>
                <a:gd name="T19" fmla="*/ 168 h 244"/>
                <a:gd name="T20" fmla="*/ 238 w 244"/>
                <a:gd name="T21" fmla="*/ 158 h 244"/>
                <a:gd name="T22" fmla="*/ 240 w 244"/>
                <a:gd name="T23" fmla="*/ 146 h 244"/>
                <a:gd name="T24" fmla="*/ 242 w 244"/>
                <a:gd name="T25" fmla="*/ 134 h 244"/>
                <a:gd name="T26" fmla="*/ 244 w 244"/>
                <a:gd name="T27" fmla="*/ 122 h 244"/>
                <a:gd name="T28" fmla="*/ 244 w 244"/>
                <a:gd name="T29" fmla="*/ 122 h 244"/>
                <a:gd name="T30" fmla="*/ 242 w 244"/>
                <a:gd name="T31" fmla="*/ 108 h 244"/>
                <a:gd name="T32" fmla="*/ 240 w 244"/>
                <a:gd name="T33" fmla="*/ 96 h 244"/>
                <a:gd name="T34" fmla="*/ 238 w 244"/>
                <a:gd name="T35" fmla="*/ 84 h 244"/>
                <a:gd name="T36" fmla="*/ 234 w 244"/>
                <a:gd name="T37" fmla="*/ 74 h 244"/>
                <a:gd name="T38" fmla="*/ 222 w 244"/>
                <a:gd name="T39" fmla="*/ 52 h 244"/>
                <a:gd name="T40" fmla="*/ 208 w 244"/>
                <a:gd name="T41" fmla="*/ 34 h 244"/>
                <a:gd name="T42" fmla="*/ 190 w 244"/>
                <a:gd name="T43" fmla="*/ 20 h 244"/>
                <a:gd name="T44" fmla="*/ 168 w 244"/>
                <a:gd name="T45" fmla="*/ 8 h 244"/>
                <a:gd name="T46" fmla="*/ 158 w 244"/>
                <a:gd name="T47" fmla="*/ 4 h 244"/>
                <a:gd name="T48" fmla="*/ 146 w 244"/>
                <a:gd name="T49" fmla="*/ 2 h 244"/>
                <a:gd name="T50" fmla="*/ 134 w 244"/>
                <a:gd name="T51" fmla="*/ 0 h 244"/>
                <a:gd name="T52" fmla="*/ 122 w 244"/>
                <a:gd name="T53" fmla="*/ 0 h 244"/>
                <a:gd name="T54" fmla="*/ 122 w 244"/>
                <a:gd name="T55" fmla="*/ 0 h 244"/>
                <a:gd name="T56" fmla="*/ 108 w 244"/>
                <a:gd name="T57" fmla="*/ 0 h 244"/>
                <a:gd name="T58" fmla="*/ 96 w 244"/>
                <a:gd name="T59" fmla="*/ 2 h 244"/>
                <a:gd name="T60" fmla="*/ 84 w 244"/>
                <a:gd name="T61" fmla="*/ 4 h 244"/>
                <a:gd name="T62" fmla="*/ 74 w 244"/>
                <a:gd name="T63" fmla="*/ 8 h 244"/>
                <a:gd name="T64" fmla="*/ 54 w 244"/>
                <a:gd name="T65" fmla="*/ 20 h 244"/>
                <a:gd name="T66" fmla="*/ 34 w 244"/>
                <a:gd name="T67" fmla="*/ 34 h 244"/>
                <a:gd name="T68" fmla="*/ 20 w 244"/>
                <a:gd name="T69" fmla="*/ 52 h 244"/>
                <a:gd name="T70" fmla="*/ 8 w 244"/>
                <a:gd name="T71" fmla="*/ 74 h 244"/>
                <a:gd name="T72" fmla="*/ 4 w 244"/>
                <a:gd name="T73" fmla="*/ 84 h 244"/>
                <a:gd name="T74" fmla="*/ 2 w 244"/>
                <a:gd name="T75" fmla="*/ 96 h 244"/>
                <a:gd name="T76" fmla="*/ 0 w 244"/>
                <a:gd name="T77" fmla="*/ 108 h 244"/>
                <a:gd name="T78" fmla="*/ 0 w 244"/>
                <a:gd name="T79" fmla="*/ 122 h 244"/>
                <a:gd name="T80" fmla="*/ 0 w 244"/>
                <a:gd name="T81" fmla="*/ 122 h 244"/>
                <a:gd name="T82" fmla="*/ 0 w 244"/>
                <a:gd name="T83" fmla="*/ 134 h 244"/>
                <a:gd name="T84" fmla="*/ 2 w 244"/>
                <a:gd name="T85" fmla="*/ 146 h 244"/>
                <a:gd name="T86" fmla="*/ 4 w 244"/>
                <a:gd name="T87" fmla="*/ 158 h 244"/>
                <a:gd name="T88" fmla="*/ 8 w 244"/>
                <a:gd name="T89" fmla="*/ 168 h 244"/>
                <a:gd name="T90" fmla="*/ 20 w 244"/>
                <a:gd name="T91" fmla="*/ 190 h 244"/>
                <a:gd name="T92" fmla="*/ 34 w 244"/>
                <a:gd name="T93" fmla="*/ 208 h 244"/>
                <a:gd name="T94" fmla="*/ 54 w 244"/>
                <a:gd name="T95" fmla="*/ 222 h 244"/>
                <a:gd name="T96" fmla="*/ 74 w 244"/>
                <a:gd name="T97" fmla="*/ 234 h 244"/>
                <a:gd name="T98" fmla="*/ 84 w 244"/>
                <a:gd name="T99" fmla="*/ 238 h 244"/>
                <a:gd name="T100" fmla="*/ 96 w 244"/>
                <a:gd name="T101" fmla="*/ 240 h 244"/>
                <a:gd name="T102" fmla="*/ 108 w 244"/>
                <a:gd name="T103" fmla="*/ 242 h 244"/>
                <a:gd name="T104" fmla="*/ 122 w 244"/>
                <a:gd name="T10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44">
                  <a:moveTo>
                    <a:pt x="122" y="244"/>
                  </a:moveTo>
                  <a:lnTo>
                    <a:pt x="122" y="244"/>
                  </a:lnTo>
                  <a:lnTo>
                    <a:pt x="134" y="242"/>
                  </a:lnTo>
                  <a:lnTo>
                    <a:pt x="146" y="240"/>
                  </a:lnTo>
                  <a:lnTo>
                    <a:pt x="158" y="238"/>
                  </a:lnTo>
                  <a:lnTo>
                    <a:pt x="168" y="234"/>
                  </a:lnTo>
                  <a:lnTo>
                    <a:pt x="190" y="222"/>
                  </a:lnTo>
                  <a:lnTo>
                    <a:pt x="208" y="208"/>
                  </a:lnTo>
                  <a:lnTo>
                    <a:pt x="222" y="190"/>
                  </a:lnTo>
                  <a:lnTo>
                    <a:pt x="234" y="168"/>
                  </a:lnTo>
                  <a:lnTo>
                    <a:pt x="238" y="158"/>
                  </a:lnTo>
                  <a:lnTo>
                    <a:pt x="240" y="146"/>
                  </a:lnTo>
                  <a:lnTo>
                    <a:pt x="242" y="134"/>
                  </a:lnTo>
                  <a:lnTo>
                    <a:pt x="244" y="122"/>
                  </a:lnTo>
                  <a:lnTo>
                    <a:pt x="244" y="122"/>
                  </a:lnTo>
                  <a:lnTo>
                    <a:pt x="242" y="108"/>
                  </a:lnTo>
                  <a:lnTo>
                    <a:pt x="240" y="96"/>
                  </a:lnTo>
                  <a:lnTo>
                    <a:pt x="238" y="84"/>
                  </a:lnTo>
                  <a:lnTo>
                    <a:pt x="234" y="74"/>
                  </a:lnTo>
                  <a:lnTo>
                    <a:pt x="222" y="52"/>
                  </a:lnTo>
                  <a:lnTo>
                    <a:pt x="208" y="34"/>
                  </a:lnTo>
                  <a:lnTo>
                    <a:pt x="190" y="20"/>
                  </a:lnTo>
                  <a:lnTo>
                    <a:pt x="168" y="8"/>
                  </a:lnTo>
                  <a:lnTo>
                    <a:pt x="158" y="4"/>
                  </a:lnTo>
                  <a:lnTo>
                    <a:pt x="146" y="2"/>
                  </a:lnTo>
                  <a:lnTo>
                    <a:pt x="134" y="0"/>
                  </a:lnTo>
                  <a:lnTo>
                    <a:pt x="122" y="0"/>
                  </a:lnTo>
                  <a:lnTo>
                    <a:pt x="122" y="0"/>
                  </a:lnTo>
                  <a:lnTo>
                    <a:pt x="108" y="0"/>
                  </a:lnTo>
                  <a:lnTo>
                    <a:pt x="96" y="2"/>
                  </a:lnTo>
                  <a:lnTo>
                    <a:pt x="84" y="4"/>
                  </a:lnTo>
                  <a:lnTo>
                    <a:pt x="74" y="8"/>
                  </a:lnTo>
                  <a:lnTo>
                    <a:pt x="54" y="20"/>
                  </a:lnTo>
                  <a:lnTo>
                    <a:pt x="34" y="34"/>
                  </a:lnTo>
                  <a:lnTo>
                    <a:pt x="20" y="52"/>
                  </a:lnTo>
                  <a:lnTo>
                    <a:pt x="8" y="74"/>
                  </a:lnTo>
                  <a:lnTo>
                    <a:pt x="4" y="84"/>
                  </a:lnTo>
                  <a:lnTo>
                    <a:pt x="2" y="96"/>
                  </a:lnTo>
                  <a:lnTo>
                    <a:pt x="0" y="108"/>
                  </a:lnTo>
                  <a:lnTo>
                    <a:pt x="0" y="122"/>
                  </a:lnTo>
                  <a:lnTo>
                    <a:pt x="0" y="122"/>
                  </a:lnTo>
                  <a:lnTo>
                    <a:pt x="0" y="134"/>
                  </a:lnTo>
                  <a:lnTo>
                    <a:pt x="2" y="146"/>
                  </a:lnTo>
                  <a:lnTo>
                    <a:pt x="4" y="158"/>
                  </a:lnTo>
                  <a:lnTo>
                    <a:pt x="8" y="168"/>
                  </a:lnTo>
                  <a:lnTo>
                    <a:pt x="20" y="190"/>
                  </a:lnTo>
                  <a:lnTo>
                    <a:pt x="34" y="208"/>
                  </a:lnTo>
                  <a:lnTo>
                    <a:pt x="54" y="222"/>
                  </a:lnTo>
                  <a:lnTo>
                    <a:pt x="74" y="234"/>
                  </a:lnTo>
                  <a:lnTo>
                    <a:pt x="84" y="238"/>
                  </a:lnTo>
                  <a:lnTo>
                    <a:pt x="96" y="240"/>
                  </a:lnTo>
                  <a:lnTo>
                    <a:pt x="108" y="242"/>
                  </a:lnTo>
                  <a:lnTo>
                    <a:pt x="122"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95" name="Freeform 9"/>
            <p:cNvSpPr>
              <a:spLocks/>
            </p:cNvSpPr>
            <p:nvPr/>
          </p:nvSpPr>
          <p:spPr bwMode="auto">
            <a:xfrm>
              <a:off x="3136900" y="7726363"/>
              <a:ext cx="869950" cy="1978025"/>
            </a:xfrm>
            <a:custGeom>
              <a:avLst/>
              <a:gdLst>
                <a:gd name="T0" fmla="*/ 114 w 548"/>
                <a:gd name="T1" fmla="*/ 602 h 1246"/>
                <a:gd name="T2" fmla="*/ 114 w 548"/>
                <a:gd name="T3" fmla="*/ 602 h 1246"/>
                <a:gd name="T4" fmla="*/ 114 w 548"/>
                <a:gd name="T5" fmla="*/ 1172 h 1246"/>
                <a:gd name="T6" fmla="*/ 116 w 548"/>
                <a:gd name="T7" fmla="*/ 1186 h 1246"/>
                <a:gd name="T8" fmla="*/ 128 w 548"/>
                <a:gd name="T9" fmla="*/ 1214 h 1246"/>
                <a:gd name="T10" fmla="*/ 148 w 548"/>
                <a:gd name="T11" fmla="*/ 1234 h 1246"/>
                <a:gd name="T12" fmla="*/ 174 w 548"/>
                <a:gd name="T13" fmla="*/ 1246 h 1246"/>
                <a:gd name="T14" fmla="*/ 190 w 548"/>
                <a:gd name="T15" fmla="*/ 1246 h 1246"/>
                <a:gd name="T16" fmla="*/ 218 w 548"/>
                <a:gd name="T17" fmla="*/ 1240 h 1246"/>
                <a:gd name="T18" fmla="*/ 242 w 548"/>
                <a:gd name="T19" fmla="*/ 1224 h 1246"/>
                <a:gd name="T20" fmla="*/ 258 w 548"/>
                <a:gd name="T21" fmla="*/ 1200 h 1246"/>
                <a:gd name="T22" fmla="*/ 264 w 548"/>
                <a:gd name="T23" fmla="*/ 1172 h 1246"/>
                <a:gd name="T24" fmla="*/ 264 w 548"/>
                <a:gd name="T25" fmla="*/ 602 h 1246"/>
                <a:gd name="T26" fmla="*/ 336 w 548"/>
                <a:gd name="T27" fmla="*/ 602 h 1246"/>
                <a:gd name="T28" fmla="*/ 336 w 548"/>
                <a:gd name="T29" fmla="*/ 1172 h 1246"/>
                <a:gd name="T30" fmla="*/ 342 w 548"/>
                <a:gd name="T31" fmla="*/ 1200 h 1246"/>
                <a:gd name="T32" fmla="*/ 358 w 548"/>
                <a:gd name="T33" fmla="*/ 1224 h 1246"/>
                <a:gd name="T34" fmla="*/ 382 w 548"/>
                <a:gd name="T35" fmla="*/ 1240 h 1246"/>
                <a:gd name="T36" fmla="*/ 412 w 548"/>
                <a:gd name="T37" fmla="*/ 1246 h 1246"/>
                <a:gd name="T38" fmla="*/ 426 w 548"/>
                <a:gd name="T39" fmla="*/ 1246 h 1246"/>
                <a:gd name="T40" fmla="*/ 454 w 548"/>
                <a:gd name="T41" fmla="*/ 1234 h 1246"/>
                <a:gd name="T42" fmla="*/ 474 w 548"/>
                <a:gd name="T43" fmla="*/ 1214 h 1246"/>
                <a:gd name="T44" fmla="*/ 486 w 548"/>
                <a:gd name="T45" fmla="*/ 1186 h 1246"/>
                <a:gd name="T46" fmla="*/ 486 w 548"/>
                <a:gd name="T47" fmla="*/ 746 h 1246"/>
                <a:gd name="T48" fmla="*/ 480 w 548"/>
                <a:gd name="T49" fmla="*/ 720 h 1246"/>
                <a:gd name="T50" fmla="*/ 478 w 548"/>
                <a:gd name="T51" fmla="*/ 694 h 1246"/>
                <a:gd name="T52" fmla="*/ 478 w 548"/>
                <a:gd name="T53" fmla="*/ 254 h 1246"/>
                <a:gd name="T54" fmla="*/ 478 w 548"/>
                <a:gd name="T55" fmla="*/ 224 h 1246"/>
                <a:gd name="T56" fmla="*/ 488 w 548"/>
                <a:gd name="T57" fmla="*/ 166 h 1246"/>
                <a:gd name="T58" fmla="*/ 506 w 548"/>
                <a:gd name="T59" fmla="*/ 110 h 1246"/>
                <a:gd name="T60" fmla="*/ 532 w 548"/>
                <a:gd name="T61" fmla="*/ 60 h 1246"/>
                <a:gd name="T62" fmla="*/ 548 w 548"/>
                <a:gd name="T63" fmla="*/ 38 h 1246"/>
                <a:gd name="T64" fmla="*/ 508 w 548"/>
                <a:gd name="T65" fmla="*/ 10 h 1246"/>
                <a:gd name="T66" fmla="*/ 480 w 548"/>
                <a:gd name="T67" fmla="*/ 0 h 1246"/>
                <a:gd name="T68" fmla="*/ 360 w 548"/>
                <a:gd name="T69" fmla="*/ 0 h 1246"/>
                <a:gd name="T70" fmla="*/ 240 w 548"/>
                <a:gd name="T71" fmla="*/ 0 h 1246"/>
                <a:gd name="T72" fmla="*/ 132 w 548"/>
                <a:gd name="T73" fmla="*/ 0 h 1246"/>
                <a:gd name="T74" fmla="*/ 110 w 548"/>
                <a:gd name="T75" fmla="*/ 4 h 1246"/>
                <a:gd name="T76" fmla="*/ 86 w 548"/>
                <a:gd name="T77" fmla="*/ 12 h 1246"/>
                <a:gd name="T78" fmla="*/ 64 w 548"/>
                <a:gd name="T79" fmla="*/ 28 h 1246"/>
                <a:gd name="T80" fmla="*/ 44 w 548"/>
                <a:gd name="T81" fmla="*/ 50 h 1246"/>
                <a:gd name="T82" fmla="*/ 26 w 548"/>
                <a:gd name="T83" fmla="*/ 78 h 1246"/>
                <a:gd name="T84" fmla="*/ 12 w 548"/>
                <a:gd name="T85" fmla="*/ 110 h 1246"/>
                <a:gd name="T86" fmla="*/ 2 w 548"/>
                <a:gd name="T87" fmla="*/ 146 h 1246"/>
                <a:gd name="T88" fmla="*/ 0 w 548"/>
                <a:gd name="T89" fmla="*/ 188 h 1246"/>
                <a:gd name="T90" fmla="*/ 0 w 548"/>
                <a:gd name="T91" fmla="*/ 188 h 1246"/>
                <a:gd name="T92" fmla="*/ 0 w 548"/>
                <a:gd name="T93" fmla="*/ 548 h 1246"/>
                <a:gd name="T94" fmla="*/ 0 w 548"/>
                <a:gd name="T95" fmla="*/ 558 h 1246"/>
                <a:gd name="T96" fmla="*/ 8 w 548"/>
                <a:gd name="T97" fmla="*/ 578 h 1246"/>
                <a:gd name="T98" fmla="*/ 24 w 548"/>
                <a:gd name="T99" fmla="*/ 594 h 1246"/>
                <a:gd name="T100" fmla="*/ 44 w 548"/>
                <a:gd name="T101" fmla="*/ 60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1246">
                  <a:moveTo>
                    <a:pt x="54" y="602"/>
                  </a:moveTo>
                  <a:lnTo>
                    <a:pt x="114" y="602"/>
                  </a:lnTo>
                  <a:lnTo>
                    <a:pt x="114" y="602"/>
                  </a:lnTo>
                  <a:lnTo>
                    <a:pt x="114" y="602"/>
                  </a:lnTo>
                  <a:lnTo>
                    <a:pt x="114" y="604"/>
                  </a:lnTo>
                  <a:lnTo>
                    <a:pt x="114" y="1172"/>
                  </a:lnTo>
                  <a:lnTo>
                    <a:pt x="114" y="1172"/>
                  </a:lnTo>
                  <a:lnTo>
                    <a:pt x="116" y="1186"/>
                  </a:lnTo>
                  <a:lnTo>
                    <a:pt x="120" y="1200"/>
                  </a:lnTo>
                  <a:lnTo>
                    <a:pt x="128" y="1214"/>
                  </a:lnTo>
                  <a:lnTo>
                    <a:pt x="136" y="1224"/>
                  </a:lnTo>
                  <a:lnTo>
                    <a:pt x="148" y="1234"/>
                  </a:lnTo>
                  <a:lnTo>
                    <a:pt x="160" y="1240"/>
                  </a:lnTo>
                  <a:lnTo>
                    <a:pt x="174" y="1246"/>
                  </a:lnTo>
                  <a:lnTo>
                    <a:pt x="190" y="1246"/>
                  </a:lnTo>
                  <a:lnTo>
                    <a:pt x="190" y="1246"/>
                  </a:lnTo>
                  <a:lnTo>
                    <a:pt x="204" y="1246"/>
                  </a:lnTo>
                  <a:lnTo>
                    <a:pt x="218" y="1240"/>
                  </a:lnTo>
                  <a:lnTo>
                    <a:pt x="232" y="1234"/>
                  </a:lnTo>
                  <a:lnTo>
                    <a:pt x="242" y="1224"/>
                  </a:lnTo>
                  <a:lnTo>
                    <a:pt x="252" y="1214"/>
                  </a:lnTo>
                  <a:lnTo>
                    <a:pt x="258" y="1200"/>
                  </a:lnTo>
                  <a:lnTo>
                    <a:pt x="264" y="1186"/>
                  </a:lnTo>
                  <a:lnTo>
                    <a:pt x="264" y="1172"/>
                  </a:lnTo>
                  <a:lnTo>
                    <a:pt x="264" y="1172"/>
                  </a:lnTo>
                  <a:lnTo>
                    <a:pt x="264" y="602"/>
                  </a:lnTo>
                  <a:lnTo>
                    <a:pt x="336" y="602"/>
                  </a:lnTo>
                  <a:lnTo>
                    <a:pt x="336" y="602"/>
                  </a:lnTo>
                  <a:lnTo>
                    <a:pt x="336" y="1172"/>
                  </a:lnTo>
                  <a:lnTo>
                    <a:pt x="336" y="1172"/>
                  </a:lnTo>
                  <a:lnTo>
                    <a:pt x="338" y="1186"/>
                  </a:lnTo>
                  <a:lnTo>
                    <a:pt x="342" y="1200"/>
                  </a:lnTo>
                  <a:lnTo>
                    <a:pt x="350" y="1214"/>
                  </a:lnTo>
                  <a:lnTo>
                    <a:pt x="358" y="1224"/>
                  </a:lnTo>
                  <a:lnTo>
                    <a:pt x="370" y="1234"/>
                  </a:lnTo>
                  <a:lnTo>
                    <a:pt x="382" y="1240"/>
                  </a:lnTo>
                  <a:lnTo>
                    <a:pt x="396" y="1246"/>
                  </a:lnTo>
                  <a:lnTo>
                    <a:pt x="412" y="1246"/>
                  </a:lnTo>
                  <a:lnTo>
                    <a:pt x="412" y="1246"/>
                  </a:lnTo>
                  <a:lnTo>
                    <a:pt x="426" y="1246"/>
                  </a:lnTo>
                  <a:lnTo>
                    <a:pt x="440" y="1240"/>
                  </a:lnTo>
                  <a:lnTo>
                    <a:pt x="454" y="1234"/>
                  </a:lnTo>
                  <a:lnTo>
                    <a:pt x="464" y="1224"/>
                  </a:lnTo>
                  <a:lnTo>
                    <a:pt x="474" y="1214"/>
                  </a:lnTo>
                  <a:lnTo>
                    <a:pt x="480" y="1200"/>
                  </a:lnTo>
                  <a:lnTo>
                    <a:pt x="486" y="1186"/>
                  </a:lnTo>
                  <a:lnTo>
                    <a:pt x="486" y="1172"/>
                  </a:lnTo>
                  <a:lnTo>
                    <a:pt x="486" y="746"/>
                  </a:lnTo>
                  <a:lnTo>
                    <a:pt x="486" y="746"/>
                  </a:lnTo>
                  <a:lnTo>
                    <a:pt x="480" y="720"/>
                  </a:lnTo>
                  <a:lnTo>
                    <a:pt x="478" y="708"/>
                  </a:lnTo>
                  <a:lnTo>
                    <a:pt x="478" y="694"/>
                  </a:lnTo>
                  <a:lnTo>
                    <a:pt x="478" y="332"/>
                  </a:lnTo>
                  <a:lnTo>
                    <a:pt x="478" y="254"/>
                  </a:lnTo>
                  <a:lnTo>
                    <a:pt x="478" y="254"/>
                  </a:lnTo>
                  <a:lnTo>
                    <a:pt x="478" y="224"/>
                  </a:lnTo>
                  <a:lnTo>
                    <a:pt x="482" y="194"/>
                  </a:lnTo>
                  <a:lnTo>
                    <a:pt x="488" y="166"/>
                  </a:lnTo>
                  <a:lnTo>
                    <a:pt x="496" y="138"/>
                  </a:lnTo>
                  <a:lnTo>
                    <a:pt x="506" y="110"/>
                  </a:lnTo>
                  <a:lnTo>
                    <a:pt x="518" y="84"/>
                  </a:lnTo>
                  <a:lnTo>
                    <a:pt x="532" y="60"/>
                  </a:lnTo>
                  <a:lnTo>
                    <a:pt x="548" y="38"/>
                  </a:lnTo>
                  <a:lnTo>
                    <a:pt x="548" y="38"/>
                  </a:lnTo>
                  <a:lnTo>
                    <a:pt x="528" y="22"/>
                  </a:lnTo>
                  <a:lnTo>
                    <a:pt x="508" y="10"/>
                  </a:lnTo>
                  <a:lnTo>
                    <a:pt x="488" y="2"/>
                  </a:lnTo>
                  <a:lnTo>
                    <a:pt x="480" y="0"/>
                  </a:lnTo>
                  <a:lnTo>
                    <a:pt x="470" y="0"/>
                  </a:lnTo>
                  <a:lnTo>
                    <a:pt x="360" y="0"/>
                  </a:lnTo>
                  <a:lnTo>
                    <a:pt x="300" y="54"/>
                  </a:lnTo>
                  <a:lnTo>
                    <a:pt x="240" y="0"/>
                  </a:lnTo>
                  <a:lnTo>
                    <a:pt x="132" y="0"/>
                  </a:lnTo>
                  <a:lnTo>
                    <a:pt x="132" y="0"/>
                  </a:lnTo>
                  <a:lnTo>
                    <a:pt x="120" y="0"/>
                  </a:lnTo>
                  <a:lnTo>
                    <a:pt x="110" y="4"/>
                  </a:lnTo>
                  <a:lnTo>
                    <a:pt x="98" y="8"/>
                  </a:lnTo>
                  <a:lnTo>
                    <a:pt x="86" y="12"/>
                  </a:lnTo>
                  <a:lnTo>
                    <a:pt x="74" y="20"/>
                  </a:lnTo>
                  <a:lnTo>
                    <a:pt x="64" y="28"/>
                  </a:lnTo>
                  <a:lnTo>
                    <a:pt x="54" y="38"/>
                  </a:lnTo>
                  <a:lnTo>
                    <a:pt x="44" y="50"/>
                  </a:lnTo>
                  <a:lnTo>
                    <a:pt x="34" y="62"/>
                  </a:lnTo>
                  <a:lnTo>
                    <a:pt x="26" y="78"/>
                  </a:lnTo>
                  <a:lnTo>
                    <a:pt x="18" y="92"/>
                  </a:lnTo>
                  <a:lnTo>
                    <a:pt x="12" y="110"/>
                  </a:lnTo>
                  <a:lnTo>
                    <a:pt x="6" y="128"/>
                  </a:lnTo>
                  <a:lnTo>
                    <a:pt x="2" y="146"/>
                  </a:lnTo>
                  <a:lnTo>
                    <a:pt x="0" y="168"/>
                  </a:lnTo>
                  <a:lnTo>
                    <a:pt x="0" y="188"/>
                  </a:lnTo>
                  <a:lnTo>
                    <a:pt x="0" y="188"/>
                  </a:lnTo>
                  <a:lnTo>
                    <a:pt x="0" y="188"/>
                  </a:lnTo>
                  <a:lnTo>
                    <a:pt x="0" y="194"/>
                  </a:lnTo>
                  <a:lnTo>
                    <a:pt x="0" y="548"/>
                  </a:lnTo>
                  <a:lnTo>
                    <a:pt x="0" y="548"/>
                  </a:lnTo>
                  <a:lnTo>
                    <a:pt x="0" y="558"/>
                  </a:lnTo>
                  <a:lnTo>
                    <a:pt x="4" y="568"/>
                  </a:lnTo>
                  <a:lnTo>
                    <a:pt x="8" y="578"/>
                  </a:lnTo>
                  <a:lnTo>
                    <a:pt x="16" y="586"/>
                  </a:lnTo>
                  <a:lnTo>
                    <a:pt x="24" y="594"/>
                  </a:lnTo>
                  <a:lnTo>
                    <a:pt x="32" y="598"/>
                  </a:lnTo>
                  <a:lnTo>
                    <a:pt x="44" y="602"/>
                  </a:lnTo>
                  <a:lnTo>
                    <a:pt x="54"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49" name="Freeform 11"/>
            <p:cNvSpPr>
              <a:spLocks/>
            </p:cNvSpPr>
            <p:nvPr/>
          </p:nvSpPr>
          <p:spPr bwMode="auto">
            <a:xfrm>
              <a:off x="3419475" y="7294563"/>
              <a:ext cx="387350" cy="387350"/>
            </a:xfrm>
            <a:custGeom>
              <a:avLst/>
              <a:gdLst>
                <a:gd name="T0" fmla="*/ 122 w 244"/>
                <a:gd name="T1" fmla="*/ 244 h 244"/>
                <a:gd name="T2" fmla="*/ 122 w 244"/>
                <a:gd name="T3" fmla="*/ 244 h 244"/>
                <a:gd name="T4" fmla="*/ 134 w 244"/>
                <a:gd name="T5" fmla="*/ 242 h 244"/>
                <a:gd name="T6" fmla="*/ 148 w 244"/>
                <a:gd name="T7" fmla="*/ 240 h 244"/>
                <a:gd name="T8" fmla="*/ 158 w 244"/>
                <a:gd name="T9" fmla="*/ 238 h 244"/>
                <a:gd name="T10" fmla="*/ 170 w 244"/>
                <a:gd name="T11" fmla="*/ 234 h 244"/>
                <a:gd name="T12" fmla="*/ 190 w 244"/>
                <a:gd name="T13" fmla="*/ 222 h 244"/>
                <a:gd name="T14" fmla="*/ 208 w 244"/>
                <a:gd name="T15" fmla="*/ 208 h 244"/>
                <a:gd name="T16" fmla="*/ 224 w 244"/>
                <a:gd name="T17" fmla="*/ 190 h 244"/>
                <a:gd name="T18" fmla="*/ 234 w 244"/>
                <a:gd name="T19" fmla="*/ 168 h 244"/>
                <a:gd name="T20" fmla="*/ 240 w 244"/>
                <a:gd name="T21" fmla="*/ 158 h 244"/>
                <a:gd name="T22" fmla="*/ 242 w 244"/>
                <a:gd name="T23" fmla="*/ 146 h 244"/>
                <a:gd name="T24" fmla="*/ 244 w 244"/>
                <a:gd name="T25" fmla="*/ 134 h 244"/>
                <a:gd name="T26" fmla="*/ 244 w 244"/>
                <a:gd name="T27" fmla="*/ 122 h 244"/>
                <a:gd name="T28" fmla="*/ 244 w 244"/>
                <a:gd name="T29" fmla="*/ 122 h 244"/>
                <a:gd name="T30" fmla="*/ 244 w 244"/>
                <a:gd name="T31" fmla="*/ 108 h 244"/>
                <a:gd name="T32" fmla="*/ 242 w 244"/>
                <a:gd name="T33" fmla="*/ 96 h 244"/>
                <a:gd name="T34" fmla="*/ 240 w 244"/>
                <a:gd name="T35" fmla="*/ 84 h 244"/>
                <a:gd name="T36" fmla="*/ 234 w 244"/>
                <a:gd name="T37" fmla="*/ 74 h 244"/>
                <a:gd name="T38" fmla="*/ 224 w 244"/>
                <a:gd name="T39" fmla="*/ 52 h 244"/>
                <a:gd name="T40" fmla="*/ 208 w 244"/>
                <a:gd name="T41" fmla="*/ 34 h 244"/>
                <a:gd name="T42" fmla="*/ 190 w 244"/>
                <a:gd name="T43" fmla="*/ 20 h 244"/>
                <a:gd name="T44" fmla="*/ 170 w 244"/>
                <a:gd name="T45" fmla="*/ 8 h 244"/>
                <a:gd name="T46" fmla="*/ 158 w 244"/>
                <a:gd name="T47" fmla="*/ 4 h 244"/>
                <a:gd name="T48" fmla="*/ 148 w 244"/>
                <a:gd name="T49" fmla="*/ 2 h 244"/>
                <a:gd name="T50" fmla="*/ 134 w 244"/>
                <a:gd name="T51" fmla="*/ 0 h 244"/>
                <a:gd name="T52" fmla="*/ 122 w 244"/>
                <a:gd name="T53" fmla="*/ 0 h 244"/>
                <a:gd name="T54" fmla="*/ 122 w 244"/>
                <a:gd name="T55" fmla="*/ 0 h 244"/>
                <a:gd name="T56" fmla="*/ 110 w 244"/>
                <a:gd name="T57" fmla="*/ 0 h 244"/>
                <a:gd name="T58" fmla="*/ 98 w 244"/>
                <a:gd name="T59" fmla="*/ 2 h 244"/>
                <a:gd name="T60" fmla="*/ 86 w 244"/>
                <a:gd name="T61" fmla="*/ 4 h 244"/>
                <a:gd name="T62" fmla="*/ 76 w 244"/>
                <a:gd name="T63" fmla="*/ 8 h 244"/>
                <a:gd name="T64" fmla="*/ 54 w 244"/>
                <a:gd name="T65" fmla="*/ 20 h 244"/>
                <a:gd name="T66" fmla="*/ 36 w 244"/>
                <a:gd name="T67" fmla="*/ 34 h 244"/>
                <a:gd name="T68" fmla="*/ 22 w 244"/>
                <a:gd name="T69" fmla="*/ 52 h 244"/>
                <a:gd name="T70" fmla="*/ 10 w 244"/>
                <a:gd name="T71" fmla="*/ 74 h 244"/>
                <a:gd name="T72" fmla="*/ 6 w 244"/>
                <a:gd name="T73" fmla="*/ 84 h 244"/>
                <a:gd name="T74" fmla="*/ 2 w 244"/>
                <a:gd name="T75" fmla="*/ 96 h 244"/>
                <a:gd name="T76" fmla="*/ 2 w 244"/>
                <a:gd name="T77" fmla="*/ 108 h 244"/>
                <a:gd name="T78" fmla="*/ 0 w 244"/>
                <a:gd name="T79" fmla="*/ 122 h 244"/>
                <a:gd name="T80" fmla="*/ 0 w 244"/>
                <a:gd name="T81" fmla="*/ 122 h 244"/>
                <a:gd name="T82" fmla="*/ 2 w 244"/>
                <a:gd name="T83" fmla="*/ 134 h 244"/>
                <a:gd name="T84" fmla="*/ 2 w 244"/>
                <a:gd name="T85" fmla="*/ 146 h 244"/>
                <a:gd name="T86" fmla="*/ 6 w 244"/>
                <a:gd name="T87" fmla="*/ 158 h 244"/>
                <a:gd name="T88" fmla="*/ 10 w 244"/>
                <a:gd name="T89" fmla="*/ 168 h 244"/>
                <a:gd name="T90" fmla="*/ 22 w 244"/>
                <a:gd name="T91" fmla="*/ 190 h 244"/>
                <a:gd name="T92" fmla="*/ 36 w 244"/>
                <a:gd name="T93" fmla="*/ 208 h 244"/>
                <a:gd name="T94" fmla="*/ 54 w 244"/>
                <a:gd name="T95" fmla="*/ 222 h 244"/>
                <a:gd name="T96" fmla="*/ 76 w 244"/>
                <a:gd name="T97" fmla="*/ 234 h 244"/>
                <a:gd name="T98" fmla="*/ 86 w 244"/>
                <a:gd name="T99" fmla="*/ 238 h 244"/>
                <a:gd name="T100" fmla="*/ 98 w 244"/>
                <a:gd name="T101" fmla="*/ 240 h 244"/>
                <a:gd name="T102" fmla="*/ 110 w 244"/>
                <a:gd name="T103" fmla="*/ 242 h 244"/>
                <a:gd name="T104" fmla="*/ 122 w 244"/>
                <a:gd name="T10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244">
                  <a:moveTo>
                    <a:pt x="122" y="244"/>
                  </a:moveTo>
                  <a:lnTo>
                    <a:pt x="122" y="244"/>
                  </a:lnTo>
                  <a:lnTo>
                    <a:pt x="134" y="242"/>
                  </a:lnTo>
                  <a:lnTo>
                    <a:pt x="148" y="240"/>
                  </a:lnTo>
                  <a:lnTo>
                    <a:pt x="158" y="238"/>
                  </a:lnTo>
                  <a:lnTo>
                    <a:pt x="170" y="234"/>
                  </a:lnTo>
                  <a:lnTo>
                    <a:pt x="190" y="222"/>
                  </a:lnTo>
                  <a:lnTo>
                    <a:pt x="208" y="208"/>
                  </a:lnTo>
                  <a:lnTo>
                    <a:pt x="224" y="190"/>
                  </a:lnTo>
                  <a:lnTo>
                    <a:pt x="234" y="168"/>
                  </a:lnTo>
                  <a:lnTo>
                    <a:pt x="240" y="158"/>
                  </a:lnTo>
                  <a:lnTo>
                    <a:pt x="242" y="146"/>
                  </a:lnTo>
                  <a:lnTo>
                    <a:pt x="244" y="134"/>
                  </a:lnTo>
                  <a:lnTo>
                    <a:pt x="244" y="122"/>
                  </a:lnTo>
                  <a:lnTo>
                    <a:pt x="244" y="122"/>
                  </a:lnTo>
                  <a:lnTo>
                    <a:pt x="244" y="108"/>
                  </a:lnTo>
                  <a:lnTo>
                    <a:pt x="242" y="96"/>
                  </a:lnTo>
                  <a:lnTo>
                    <a:pt x="240" y="84"/>
                  </a:lnTo>
                  <a:lnTo>
                    <a:pt x="234" y="74"/>
                  </a:lnTo>
                  <a:lnTo>
                    <a:pt x="224" y="52"/>
                  </a:lnTo>
                  <a:lnTo>
                    <a:pt x="208" y="34"/>
                  </a:lnTo>
                  <a:lnTo>
                    <a:pt x="190" y="20"/>
                  </a:lnTo>
                  <a:lnTo>
                    <a:pt x="170" y="8"/>
                  </a:lnTo>
                  <a:lnTo>
                    <a:pt x="158" y="4"/>
                  </a:lnTo>
                  <a:lnTo>
                    <a:pt x="148" y="2"/>
                  </a:lnTo>
                  <a:lnTo>
                    <a:pt x="134" y="0"/>
                  </a:lnTo>
                  <a:lnTo>
                    <a:pt x="122" y="0"/>
                  </a:lnTo>
                  <a:lnTo>
                    <a:pt x="122" y="0"/>
                  </a:lnTo>
                  <a:lnTo>
                    <a:pt x="110" y="0"/>
                  </a:lnTo>
                  <a:lnTo>
                    <a:pt x="98" y="2"/>
                  </a:lnTo>
                  <a:lnTo>
                    <a:pt x="86" y="4"/>
                  </a:lnTo>
                  <a:lnTo>
                    <a:pt x="76" y="8"/>
                  </a:lnTo>
                  <a:lnTo>
                    <a:pt x="54" y="20"/>
                  </a:lnTo>
                  <a:lnTo>
                    <a:pt x="36" y="34"/>
                  </a:lnTo>
                  <a:lnTo>
                    <a:pt x="22" y="52"/>
                  </a:lnTo>
                  <a:lnTo>
                    <a:pt x="10" y="74"/>
                  </a:lnTo>
                  <a:lnTo>
                    <a:pt x="6" y="84"/>
                  </a:lnTo>
                  <a:lnTo>
                    <a:pt x="2" y="96"/>
                  </a:lnTo>
                  <a:lnTo>
                    <a:pt x="2" y="108"/>
                  </a:lnTo>
                  <a:lnTo>
                    <a:pt x="0" y="122"/>
                  </a:lnTo>
                  <a:lnTo>
                    <a:pt x="0" y="122"/>
                  </a:lnTo>
                  <a:lnTo>
                    <a:pt x="2" y="134"/>
                  </a:lnTo>
                  <a:lnTo>
                    <a:pt x="2" y="146"/>
                  </a:lnTo>
                  <a:lnTo>
                    <a:pt x="6" y="158"/>
                  </a:lnTo>
                  <a:lnTo>
                    <a:pt x="10" y="168"/>
                  </a:lnTo>
                  <a:lnTo>
                    <a:pt x="22" y="190"/>
                  </a:lnTo>
                  <a:lnTo>
                    <a:pt x="36" y="208"/>
                  </a:lnTo>
                  <a:lnTo>
                    <a:pt x="54" y="222"/>
                  </a:lnTo>
                  <a:lnTo>
                    <a:pt x="76" y="234"/>
                  </a:lnTo>
                  <a:lnTo>
                    <a:pt x="86" y="238"/>
                  </a:lnTo>
                  <a:lnTo>
                    <a:pt x="98" y="240"/>
                  </a:lnTo>
                  <a:lnTo>
                    <a:pt x="110" y="242"/>
                  </a:lnTo>
                  <a:lnTo>
                    <a:pt x="122"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52" name="Freeform 13"/>
            <p:cNvSpPr>
              <a:spLocks/>
            </p:cNvSpPr>
            <p:nvPr/>
          </p:nvSpPr>
          <p:spPr bwMode="auto">
            <a:xfrm>
              <a:off x="4016375" y="7761288"/>
              <a:ext cx="1174750" cy="2432050"/>
            </a:xfrm>
            <a:custGeom>
              <a:avLst/>
              <a:gdLst>
                <a:gd name="T0" fmla="*/ 0 w 740"/>
                <a:gd name="T1" fmla="*/ 232 h 1532"/>
                <a:gd name="T2" fmla="*/ 0 w 740"/>
                <a:gd name="T3" fmla="*/ 238 h 1532"/>
                <a:gd name="T4" fmla="*/ 0 w 740"/>
                <a:gd name="T5" fmla="*/ 672 h 1532"/>
                <a:gd name="T6" fmla="*/ 6 w 740"/>
                <a:gd name="T7" fmla="*/ 700 h 1532"/>
                <a:gd name="T8" fmla="*/ 20 w 740"/>
                <a:gd name="T9" fmla="*/ 720 h 1532"/>
                <a:gd name="T10" fmla="*/ 42 w 740"/>
                <a:gd name="T11" fmla="*/ 736 h 1532"/>
                <a:gd name="T12" fmla="*/ 68 w 740"/>
                <a:gd name="T13" fmla="*/ 740 h 1532"/>
                <a:gd name="T14" fmla="*/ 154 w 740"/>
                <a:gd name="T15" fmla="*/ 740 h 1532"/>
                <a:gd name="T16" fmla="*/ 154 w 740"/>
                <a:gd name="T17" fmla="*/ 744 h 1532"/>
                <a:gd name="T18" fmla="*/ 154 w 740"/>
                <a:gd name="T19" fmla="*/ 1440 h 1532"/>
                <a:gd name="T20" fmla="*/ 160 w 740"/>
                <a:gd name="T21" fmla="*/ 1476 h 1532"/>
                <a:gd name="T22" fmla="*/ 180 w 740"/>
                <a:gd name="T23" fmla="*/ 1504 h 1532"/>
                <a:gd name="T24" fmla="*/ 210 w 740"/>
                <a:gd name="T25" fmla="*/ 1524 h 1532"/>
                <a:gd name="T26" fmla="*/ 246 w 740"/>
                <a:gd name="T27" fmla="*/ 1532 h 1532"/>
                <a:gd name="T28" fmla="*/ 264 w 740"/>
                <a:gd name="T29" fmla="*/ 1530 h 1532"/>
                <a:gd name="T30" fmla="*/ 296 w 740"/>
                <a:gd name="T31" fmla="*/ 1516 h 1532"/>
                <a:gd name="T32" fmla="*/ 322 w 740"/>
                <a:gd name="T33" fmla="*/ 1492 h 1532"/>
                <a:gd name="T34" fmla="*/ 336 w 740"/>
                <a:gd name="T35" fmla="*/ 1458 h 1532"/>
                <a:gd name="T36" fmla="*/ 338 w 740"/>
                <a:gd name="T37" fmla="*/ 1440 h 1532"/>
                <a:gd name="T38" fmla="*/ 402 w 740"/>
                <a:gd name="T39" fmla="*/ 740 h 1532"/>
                <a:gd name="T40" fmla="*/ 402 w 740"/>
                <a:gd name="T41" fmla="*/ 1440 h 1532"/>
                <a:gd name="T42" fmla="*/ 404 w 740"/>
                <a:gd name="T43" fmla="*/ 1458 h 1532"/>
                <a:gd name="T44" fmla="*/ 418 w 740"/>
                <a:gd name="T45" fmla="*/ 1492 h 1532"/>
                <a:gd name="T46" fmla="*/ 444 w 740"/>
                <a:gd name="T47" fmla="*/ 1516 h 1532"/>
                <a:gd name="T48" fmla="*/ 476 w 740"/>
                <a:gd name="T49" fmla="*/ 1530 h 1532"/>
                <a:gd name="T50" fmla="*/ 494 w 740"/>
                <a:gd name="T51" fmla="*/ 1532 h 1532"/>
                <a:gd name="T52" fmla="*/ 530 w 740"/>
                <a:gd name="T53" fmla="*/ 1524 h 1532"/>
                <a:gd name="T54" fmla="*/ 560 w 740"/>
                <a:gd name="T55" fmla="*/ 1504 h 1532"/>
                <a:gd name="T56" fmla="*/ 580 w 740"/>
                <a:gd name="T57" fmla="*/ 1476 h 1532"/>
                <a:gd name="T58" fmla="*/ 586 w 740"/>
                <a:gd name="T59" fmla="*/ 1440 h 1532"/>
                <a:gd name="T60" fmla="*/ 586 w 740"/>
                <a:gd name="T61" fmla="*/ 744 h 1532"/>
                <a:gd name="T62" fmla="*/ 586 w 740"/>
                <a:gd name="T63" fmla="*/ 740 h 1532"/>
                <a:gd name="T64" fmla="*/ 672 w 740"/>
                <a:gd name="T65" fmla="*/ 740 h 1532"/>
                <a:gd name="T66" fmla="*/ 698 w 740"/>
                <a:gd name="T67" fmla="*/ 736 h 1532"/>
                <a:gd name="T68" fmla="*/ 720 w 740"/>
                <a:gd name="T69" fmla="*/ 720 h 1532"/>
                <a:gd name="T70" fmla="*/ 734 w 740"/>
                <a:gd name="T71" fmla="*/ 700 h 1532"/>
                <a:gd name="T72" fmla="*/ 740 w 740"/>
                <a:gd name="T73" fmla="*/ 672 h 1532"/>
                <a:gd name="T74" fmla="*/ 740 w 740"/>
                <a:gd name="T75" fmla="*/ 238 h 1532"/>
                <a:gd name="T76" fmla="*/ 740 w 740"/>
                <a:gd name="T77" fmla="*/ 232 h 1532"/>
                <a:gd name="T78" fmla="*/ 740 w 740"/>
                <a:gd name="T79" fmla="*/ 206 h 1532"/>
                <a:gd name="T80" fmla="*/ 732 w 740"/>
                <a:gd name="T81" fmla="*/ 158 h 1532"/>
                <a:gd name="T82" fmla="*/ 716 w 740"/>
                <a:gd name="T83" fmla="*/ 114 h 1532"/>
                <a:gd name="T84" fmla="*/ 698 w 740"/>
                <a:gd name="T85" fmla="*/ 78 h 1532"/>
                <a:gd name="T86" fmla="*/ 674 w 740"/>
                <a:gd name="T87" fmla="*/ 48 h 1532"/>
                <a:gd name="T88" fmla="*/ 648 w 740"/>
                <a:gd name="T89" fmla="*/ 26 h 1532"/>
                <a:gd name="T90" fmla="*/ 620 w 740"/>
                <a:gd name="T91" fmla="*/ 10 h 1532"/>
                <a:gd name="T92" fmla="*/ 592 w 740"/>
                <a:gd name="T93" fmla="*/ 2 h 1532"/>
                <a:gd name="T94" fmla="*/ 444 w 740"/>
                <a:gd name="T95" fmla="*/ 0 h 1532"/>
                <a:gd name="T96" fmla="*/ 296 w 740"/>
                <a:gd name="T97" fmla="*/ 0 h 1532"/>
                <a:gd name="T98" fmla="*/ 162 w 740"/>
                <a:gd name="T99" fmla="*/ 0 h 1532"/>
                <a:gd name="T100" fmla="*/ 134 w 740"/>
                <a:gd name="T101" fmla="*/ 4 h 1532"/>
                <a:gd name="T102" fmla="*/ 106 w 740"/>
                <a:gd name="T103" fmla="*/ 16 h 1532"/>
                <a:gd name="T104" fmla="*/ 80 w 740"/>
                <a:gd name="T105" fmla="*/ 36 h 1532"/>
                <a:gd name="T106" fmla="*/ 54 w 740"/>
                <a:gd name="T107" fmla="*/ 62 h 1532"/>
                <a:gd name="T108" fmla="*/ 32 w 740"/>
                <a:gd name="T109" fmla="*/ 96 h 1532"/>
                <a:gd name="T110" fmla="*/ 16 w 740"/>
                <a:gd name="T111" fmla="*/ 136 h 1532"/>
                <a:gd name="T112" fmla="*/ 4 w 740"/>
                <a:gd name="T113" fmla="*/ 180 h 1532"/>
                <a:gd name="T114" fmla="*/ 0 w 740"/>
                <a:gd name="T115" fmla="*/ 2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1532">
                  <a:moveTo>
                    <a:pt x="0" y="232"/>
                  </a:moveTo>
                  <a:lnTo>
                    <a:pt x="0" y="232"/>
                  </a:lnTo>
                  <a:lnTo>
                    <a:pt x="0" y="232"/>
                  </a:lnTo>
                  <a:lnTo>
                    <a:pt x="0" y="238"/>
                  </a:lnTo>
                  <a:lnTo>
                    <a:pt x="0" y="672"/>
                  </a:lnTo>
                  <a:lnTo>
                    <a:pt x="0" y="672"/>
                  </a:lnTo>
                  <a:lnTo>
                    <a:pt x="2" y="686"/>
                  </a:lnTo>
                  <a:lnTo>
                    <a:pt x="6" y="700"/>
                  </a:lnTo>
                  <a:lnTo>
                    <a:pt x="12" y="710"/>
                  </a:lnTo>
                  <a:lnTo>
                    <a:pt x="20" y="720"/>
                  </a:lnTo>
                  <a:lnTo>
                    <a:pt x="30" y="730"/>
                  </a:lnTo>
                  <a:lnTo>
                    <a:pt x="42" y="736"/>
                  </a:lnTo>
                  <a:lnTo>
                    <a:pt x="54" y="740"/>
                  </a:lnTo>
                  <a:lnTo>
                    <a:pt x="68" y="740"/>
                  </a:lnTo>
                  <a:lnTo>
                    <a:pt x="154" y="740"/>
                  </a:lnTo>
                  <a:lnTo>
                    <a:pt x="154" y="740"/>
                  </a:lnTo>
                  <a:lnTo>
                    <a:pt x="154" y="740"/>
                  </a:lnTo>
                  <a:lnTo>
                    <a:pt x="154" y="744"/>
                  </a:lnTo>
                  <a:lnTo>
                    <a:pt x="154" y="1440"/>
                  </a:lnTo>
                  <a:lnTo>
                    <a:pt x="154" y="1440"/>
                  </a:lnTo>
                  <a:lnTo>
                    <a:pt x="154" y="1458"/>
                  </a:lnTo>
                  <a:lnTo>
                    <a:pt x="160" y="1476"/>
                  </a:lnTo>
                  <a:lnTo>
                    <a:pt x="168" y="1492"/>
                  </a:lnTo>
                  <a:lnTo>
                    <a:pt x="180" y="1504"/>
                  </a:lnTo>
                  <a:lnTo>
                    <a:pt x="194" y="1516"/>
                  </a:lnTo>
                  <a:lnTo>
                    <a:pt x="210" y="1524"/>
                  </a:lnTo>
                  <a:lnTo>
                    <a:pt x="226" y="1530"/>
                  </a:lnTo>
                  <a:lnTo>
                    <a:pt x="246" y="1532"/>
                  </a:lnTo>
                  <a:lnTo>
                    <a:pt x="246" y="1532"/>
                  </a:lnTo>
                  <a:lnTo>
                    <a:pt x="264" y="1530"/>
                  </a:lnTo>
                  <a:lnTo>
                    <a:pt x="282" y="1524"/>
                  </a:lnTo>
                  <a:lnTo>
                    <a:pt x="296" y="1516"/>
                  </a:lnTo>
                  <a:lnTo>
                    <a:pt x="310" y="1504"/>
                  </a:lnTo>
                  <a:lnTo>
                    <a:pt x="322" y="1492"/>
                  </a:lnTo>
                  <a:lnTo>
                    <a:pt x="330" y="1476"/>
                  </a:lnTo>
                  <a:lnTo>
                    <a:pt x="336" y="1458"/>
                  </a:lnTo>
                  <a:lnTo>
                    <a:pt x="338" y="1440"/>
                  </a:lnTo>
                  <a:lnTo>
                    <a:pt x="338" y="1440"/>
                  </a:lnTo>
                  <a:lnTo>
                    <a:pt x="338" y="740"/>
                  </a:lnTo>
                  <a:lnTo>
                    <a:pt x="402" y="740"/>
                  </a:lnTo>
                  <a:lnTo>
                    <a:pt x="402" y="740"/>
                  </a:lnTo>
                  <a:lnTo>
                    <a:pt x="402" y="1440"/>
                  </a:lnTo>
                  <a:lnTo>
                    <a:pt x="402" y="1440"/>
                  </a:lnTo>
                  <a:lnTo>
                    <a:pt x="404" y="1458"/>
                  </a:lnTo>
                  <a:lnTo>
                    <a:pt x="410" y="1476"/>
                  </a:lnTo>
                  <a:lnTo>
                    <a:pt x="418" y="1492"/>
                  </a:lnTo>
                  <a:lnTo>
                    <a:pt x="430" y="1504"/>
                  </a:lnTo>
                  <a:lnTo>
                    <a:pt x="444" y="1516"/>
                  </a:lnTo>
                  <a:lnTo>
                    <a:pt x="458" y="1524"/>
                  </a:lnTo>
                  <a:lnTo>
                    <a:pt x="476" y="1530"/>
                  </a:lnTo>
                  <a:lnTo>
                    <a:pt x="494" y="1532"/>
                  </a:lnTo>
                  <a:lnTo>
                    <a:pt x="494" y="1532"/>
                  </a:lnTo>
                  <a:lnTo>
                    <a:pt x="514" y="1530"/>
                  </a:lnTo>
                  <a:lnTo>
                    <a:pt x="530" y="1524"/>
                  </a:lnTo>
                  <a:lnTo>
                    <a:pt x="546" y="1516"/>
                  </a:lnTo>
                  <a:lnTo>
                    <a:pt x="560" y="1504"/>
                  </a:lnTo>
                  <a:lnTo>
                    <a:pt x="572" y="1492"/>
                  </a:lnTo>
                  <a:lnTo>
                    <a:pt x="580" y="1476"/>
                  </a:lnTo>
                  <a:lnTo>
                    <a:pt x="586" y="1458"/>
                  </a:lnTo>
                  <a:lnTo>
                    <a:pt x="586" y="1440"/>
                  </a:lnTo>
                  <a:lnTo>
                    <a:pt x="586" y="744"/>
                  </a:lnTo>
                  <a:lnTo>
                    <a:pt x="586" y="744"/>
                  </a:lnTo>
                  <a:lnTo>
                    <a:pt x="586" y="740"/>
                  </a:lnTo>
                  <a:lnTo>
                    <a:pt x="586" y="740"/>
                  </a:lnTo>
                  <a:lnTo>
                    <a:pt x="672" y="740"/>
                  </a:lnTo>
                  <a:lnTo>
                    <a:pt x="672" y="740"/>
                  </a:lnTo>
                  <a:lnTo>
                    <a:pt x="686" y="740"/>
                  </a:lnTo>
                  <a:lnTo>
                    <a:pt x="698" y="736"/>
                  </a:lnTo>
                  <a:lnTo>
                    <a:pt x="710" y="730"/>
                  </a:lnTo>
                  <a:lnTo>
                    <a:pt x="720" y="720"/>
                  </a:lnTo>
                  <a:lnTo>
                    <a:pt x="728" y="710"/>
                  </a:lnTo>
                  <a:lnTo>
                    <a:pt x="734" y="700"/>
                  </a:lnTo>
                  <a:lnTo>
                    <a:pt x="738" y="686"/>
                  </a:lnTo>
                  <a:lnTo>
                    <a:pt x="740" y="672"/>
                  </a:lnTo>
                  <a:lnTo>
                    <a:pt x="740" y="238"/>
                  </a:lnTo>
                  <a:lnTo>
                    <a:pt x="740" y="238"/>
                  </a:lnTo>
                  <a:lnTo>
                    <a:pt x="740" y="232"/>
                  </a:lnTo>
                  <a:lnTo>
                    <a:pt x="740" y="232"/>
                  </a:lnTo>
                  <a:lnTo>
                    <a:pt x="740" y="232"/>
                  </a:lnTo>
                  <a:lnTo>
                    <a:pt x="740" y="206"/>
                  </a:lnTo>
                  <a:lnTo>
                    <a:pt x="736" y="180"/>
                  </a:lnTo>
                  <a:lnTo>
                    <a:pt x="732" y="158"/>
                  </a:lnTo>
                  <a:lnTo>
                    <a:pt x="724" y="136"/>
                  </a:lnTo>
                  <a:lnTo>
                    <a:pt x="716" y="114"/>
                  </a:lnTo>
                  <a:lnTo>
                    <a:pt x="708" y="96"/>
                  </a:lnTo>
                  <a:lnTo>
                    <a:pt x="698" y="78"/>
                  </a:lnTo>
                  <a:lnTo>
                    <a:pt x="686" y="62"/>
                  </a:lnTo>
                  <a:lnTo>
                    <a:pt x="674" y="48"/>
                  </a:lnTo>
                  <a:lnTo>
                    <a:pt x="660" y="36"/>
                  </a:lnTo>
                  <a:lnTo>
                    <a:pt x="648" y="26"/>
                  </a:lnTo>
                  <a:lnTo>
                    <a:pt x="634" y="16"/>
                  </a:lnTo>
                  <a:lnTo>
                    <a:pt x="620" y="10"/>
                  </a:lnTo>
                  <a:lnTo>
                    <a:pt x="606" y="4"/>
                  </a:lnTo>
                  <a:lnTo>
                    <a:pt x="592" y="2"/>
                  </a:lnTo>
                  <a:lnTo>
                    <a:pt x="578" y="0"/>
                  </a:lnTo>
                  <a:lnTo>
                    <a:pt x="444" y="0"/>
                  </a:lnTo>
                  <a:lnTo>
                    <a:pt x="370" y="68"/>
                  </a:lnTo>
                  <a:lnTo>
                    <a:pt x="296" y="0"/>
                  </a:lnTo>
                  <a:lnTo>
                    <a:pt x="162" y="0"/>
                  </a:lnTo>
                  <a:lnTo>
                    <a:pt x="162" y="0"/>
                  </a:lnTo>
                  <a:lnTo>
                    <a:pt x="148" y="2"/>
                  </a:lnTo>
                  <a:lnTo>
                    <a:pt x="134" y="4"/>
                  </a:lnTo>
                  <a:lnTo>
                    <a:pt x="120" y="10"/>
                  </a:lnTo>
                  <a:lnTo>
                    <a:pt x="106" y="16"/>
                  </a:lnTo>
                  <a:lnTo>
                    <a:pt x="92" y="26"/>
                  </a:lnTo>
                  <a:lnTo>
                    <a:pt x="80" y="36"/>
                  </a:lnTo>
                  <a:lnTo>
                    <a:pt x="66" y="48"/>
                  </a:lnTo>
                  <a:lnTo>
                    <a:pt x="54" y="62"/>
                  </a:lnTo>
                  <a:lnTo>
                    <a:pt x="42" y="78"/>
                  </a:lnTo>
                  <a:lnTo>
                    <a:pt x="32" y="96"/>
                  </a:lnTo>
                  <a:lnTo>
                    <a:pt x="24" y="114"/>
                  </a:lnTo>
                  <a:lnTo>
                    <a:pt x="16" y="136"/>
                  </a:lnTo>
                  <a:lnTo>
                    <a:pt x="8" y="158"/>
                  </a:lnTo>
                  <a:lnTo>
                    <a:pt x="4" y="180"/>
                  </a:lnTo>
                  <a:lnTo>
                    <a:pt x="0" y="206"/>
                  </a:lnTo>
                  <a:lnTo>
                    <a:pt x="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54" name="Freeform 15"/>
            <p:cNvSpPr>
              <a:spLocks/>
            </p:cNvSpPr>
            <p:nvPr/>
          </p:nvSpPr>
          <p:spPr bwMode="auto">
            <a:xfrm>
              <a:off x="4365625" y="7231063"/>
              <a:ext cx="476250" cy="476250"/>
            </a:xfrm>
            <a:custGeom>
              <a:avLst/>
              <a:gdLst>
                <a:gd name="T0" fmla="*/ 150 w 300"/>
                <a:gd name="T1" fmla="*/ 300 h 300"/>
                <a:gd name="T2" fmla="*/ 180 w 300"/>
                <a:gd name="T3" fmla="*/ 296 h 300"/>
                <a:gd name="T4" fmla="*/ 206 w 300"/>
                <a:gd name="T5" fmla="*/ 288 h 300"/>
                <a:gd name="T6" fmla="*/ 230 w 300"/>
                <a:gd name="T7" fmla="*/ 276 h 300"/>
                <a:gd name="T8" fmla="*/ 252 w 300"/>
                <a:gd name="T9" fmla="*/ 258 h 300"/>
                <a:gd name="T10" fmla="*/ 264 w 300"/>
                <a:gd name="T11" fmla="*/ 248 h 300"/>
                <a:gd name="T12" fmla="*/ 280 w 300"/>
                <a:gd name="T13" fmla="*/ 224 h 300"/>
                <a:gd name="T14" fmla="*/ 292 w 300"/>
                <a:gd name="T15" fmla="*/ 196 h 300"/>
                <a:gd name="T16" fmla="*/ 300 w 300"/>
                <a:gd name="T17" fmla="*/ 166 h 300"/>
                <a:gd name="T18" fmla="*/ 300 w 300"/>
                <a:gd name="T19" fmla="*/ 150 h 300"/>
                <a:gd name="T20" fmla="*/ 296 w 300"/>
                <a:gd name="T21" fmla="*/ 120 h 300"/>
                <a:gd name="T22" fmla="*/ 288 w 300"/>
                <a:gd name="T23" fmla="*/ 92 h 300"/>
                <a:gd name="T24" fmla="*/ 274 w 300"/>
                <a:gd name="T25" fmla="*/ 66 h 300"/>
                <a:gd name="T26" fmla="*/ 256 w 300"/>
                <a:gd name="T27" fmla="*/ 44 h 300"/>
                <a:gd name="T28" fmla="*/ 234 w 300"/>
                <a:gd name="T29" fmla="*/ 26 h 300"/>
                <a:gd name="T30" fmla="*/ 208 w 300"/>
                <a:gd name="T31" fmla="*/ 12 h 300"/>
                <a:gd name="T32" fmla="*/ 180 w 300"/>
                <a:gd name="T33" fmla="*/ 2 h 300"/>
                <a:gd name="T34" fmla="*/ 150 w 300"/>
                <a:gd name="T35" fmla="*/ 0 h 300"/>
                <a:gd name="T36" fmla="*/ 134 w 300"/>
                <a:gd name="T37" fmla="*/ 0 h 300"/>
                <a:gd name="T38" fmla="*/ 106 w 300"/>
                <a:gd name="T39" fmla="*/ 6 h 300"/>
                <a:gd name="T40" fmla="*/ 78 w 300"/>
                <a:gd name="T41" fmla="*/ 18 h 300"/>
                <a:gd name="T42" fmla="*/ 54 w 300"/>
                <a:gd name="T43" fmla="*/ 34 h 300"/>
                <a:gd name="T44" fmla="*/ 34 w 300"/>
                <a:gd name="T45" fmla="*/ 54 h 300"/>
                <a:gd name="T46" fmla="*/ 18 w 300"/>
                <a:gd name="T47" fmla="*/ 78 h 300"/>
                <a:gd name="T48" fmla="*/ 6 w 300"/>
                <a:gd name="T49" fmla="*/ 104 h 300"/>
                <a:gd name="T50" fmla="*/ 0 w 300"/>
                <a:gd name="T51" fmla="*/ 134 h 300"/>
                <a:gd name="T52" fmla="*/ 0 w 300"/>
                <a:gd name="T53" fmla="*/ 150 h 300"/>
                <a:gd name="T54" fmla="*/ 4 w 300"/>
                <a:gd name="T55" fmla="*/ 180 h 300"/>
                <a:gd name="T56" fmla="*/ 12 w 300"/>
                <a:gd name="T57" fmla="*/ 210 h 300"/>
                <a:gd name="T58" fmla="*/ 28 w 300"/>
                <a:gd name="T59" fmla="*/ 236 h 300"/>
                <a:gd name="T60" fmla="*/ 48 w 300"/>
                <a:gd name="T61" fmla="*/ 258 h 300"/>
                <a:gd name="T62" fmla="*/ 58 w 300"/>
                <a:gd name="T63" fmla="*/ 268 h 300"/>
                <a:gd name="T64" fmla="*/ 82 w 300"/>
                <a:gd name="T65" fmla="*/ 282 h 300"/>
                <a:gd name="T66" fmla="*/ 108 w 300"/>
                <a:gd name="T67" fmla="*/ 294 h 300"/>
                <a:gd name="T68" fmla="*/ 136 w 300"/>
                <a:gd name="T69" fmla="*/ 29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50" y="300"/>
                  </a:moveTo>
                  <a:lnTo>
                    <a:pt x="150" y="300"/>
                  </a:lnTo>
                  <a:lnTo>
                    <a:pt x="164" y="298"/>
                  </a:lnTo>
                  <a:lnTo>
                    <a:pt x="180" y="296"/>
                  </a:lnTo>
                  <a:lnTo>
                    <a:pt x="192" y="294"/>
                  </a:lnTo>
                  <a:lnTo>
                    <a:pt x="206" y="288"/>
                  </a:lnTo>
                  <a:lnTo>
                    <a:pt x="218" y="282"/>
                  </a:lnTo>
                  <a:lnTo>
                    <a:pt x="230" y="276"/>
                  </a:lnTo>
                  <a:lnTo>
                    <a:pt x="242" y="268"/>
                  </a:lnTo>
                  <a:lnTo>
                    <a:pt x="252" y="258"/>
                  </a:lnTo>
                  <a:lnTo>
                    <a:pt x="252" y="258"/>
                  </a:lnTo>
                  <a:lnTo>
                    <a:pt x="264" y="248"/>
                  </a:lnTo>
                  <a:lnTo>
                    <a:pt x="272" y="236"/>
                  </a:lnTo>
                  <a:lnTo>
                    <a:pt x="280" y="224"/>
                  </a:lnTo>
                  <a:lnTo>
                    <a:pt x="288" y="210"/>
                  </a:lnTo>
                  <a:lnTo>
                    <a:pt x="292" y="196"/>
                  </a:lnTo>
                  <a:lnTo>
                    <a:pt x="296" y="180"/>
                  </a:lnTo>
                  <a:lnTo>
                    <a:pt x="300" y="166"/>
                  </a:lnTo>
                  <a:lnTo>
                    <a:pt x="300" y="150"/>
                  </a:lnTo>
                  <a:lnTo>
                    <a:pt x="300" y="150"/>
                  </a:lnTo>
                  <a:lnTo>
                    <a:pt x="300" y="134"/>
                  </a:lnTo>
                  <a:lnTo>
                    <a:pt x="296" y="120"/>
                  </a:lnTo>
                  <a:lnTo>
                    <a:pt x="294" y="104"/>
                  </a:lnTo>
                  <a:lnTo>
                    <a:pt x="288" y="92"/>
                  </a:lnTo>
                  <a:lnTo>
                    <a:pt x="282" y="78"/>
                  </a:lnTo>
                  <a:lnTo>
                    <a:pt x="274" y="66"/>
                  </a:lnTo>
                  <a:lnTo>
                    <a:pt x="266" y="54"/>
                  </a:lnTo>
                  <a:lnTo>
                    <a:pt x="256" y="44"/>
                  </a:lnTo>
                  <a:lnTo>
                    <a:pt x="246" y="34"/>
                  </a:lnTo>
                  <a:lnTo>
                    <a:pt x="234" y="26"/>
                  </a:lnTo>
                  <a:lnTo>
                    <a:pt x="222" y="18"/>
                  </a:lnTo>
                  <a:lnTo>
                    <a:pt x="208" y="12"/>
                  </a:lnTo>
                  <a:lnTo>
                    <a:pt x="194" y="6"/>
                  </a:lnTo>
                  <a:lnTo>
                    <a:pt x="180" y="2"/>
                  </a:lnTo>
                  <a:lnTo>
                    <a:pt x="166" y="0"/>
                  </a:lnTo>
                  <a:lnTo>
                    <a:pt x="150" y="0"/>
                  </a:lnTo>
                  <a:lnTo>
                    <a:pt x="150" y="0"/>
                  </a:lnTo>
                  <a:lnTo>
                    <a:pt x="134" y="0"/>
                  </a:lnTo>
                  <a:lnTo>
                    <a:pt x="120" y="2"/>
                  </a:lnTo>
                  <a:lnTo>
                    <a:pt x="106" y="6"/>
                  </a:lnTo>
                  <a:lnTo>
                    <a:pt x="92" y="12"/>
                  </a:lnTo>
                  <a:lnTo>
                    <a:pt x="78" y="18"/>
                  </a:lnTo>
                  <a:lnTo>
                    <a:pt x="66" y="26"/>
                  </a:lnTo>
                  <a:lnTo>
                    <a:pt x="54" y="34"/>
                  </a:lnTo>
                  <a:lnTo>
                    <a:pt x="44" y="44"/>
                  </a:lnTo>
                  <a:lnTo>
                    <a:pt x="34" y="54"/>
                  </a:lnTo>
                  <a:lnTo>
                    <a:pt x="26" y="66"/>
                  </a:lnTo>
                  <a:lnTo>
                    <a:pt x="18" y="78"/>
                  </a:lnTo>
                  <a:lnTo>
                    <a:pt x="12" y="92"/>
                  </a:lnTo>
                  <a:lnTo>
                    <a:pt x="6" y="104"/>
                  </a:lnTo>
                  <a:lnTo>
                    <a:pt x="4" y="120"/>
                  </a:lnTo>
                  <a:lnTo>
                    <a:pt x="0" y="134"/>
                  </a:lnTo>
                  <a:lnTo>
                    <a:pt x="0" y="150"/>
                  </a:lnTo>
                  <a:lnTo>
                    <a:pt x="0" y="150"/>
                  </a:lnTo>
                  <a:lnTo>
                    <a:pt x="0" y="166"/>
                  </a:lnTo>
                  <a:lnTo>
                    <a:pt x="4" y="180"/>
                  </a:lnTo>
                  <a:lnTo>
                    <a:pt x="8" y="196"/>
                  </a:lnTo>
                  <a:lnTo>
                    <a:pt x="12" y="210"/>
                  </a:lnTo>
                  <a:lnTo>
                    <a:pt x="20" y="224"/>
                  </a:lnTo>
                  <a:lnTo>
                    <a:pt x="28" y="236"/>
                  </a:lnTo>
                  <a:lnTo>
                    <a:pt x="38" y="248"/>
                  </a:lnTo>
                  <a:lnTo>
                    <a:pt x="48" y="258"/>
                  </a:lnTo>
                  <a:lnTo>
                    <a:pt x="48" y="258"/>
                  </a:lnTo>
                  <a:lnTo>
                    <a:pt x="58" y="268"/>
                  </a:lnTo>
                  <a:lnTo>
                    <a:pt x="70" y="276"/>
                  </a:lnTo>
                  <a:lnTo>
                    <a:pt x="82" y="282"/>
                  </a:lnTo>
                  <a:lnTo>
                    <a:pt x="94" y="288"/>
                  </a:lnTo>
                  <a:lnTo>
                    <a:pt x="108" y="294"/>
                  </a:lnTo>
                  <a:lnTo>
                    <a:pt x="120" y="296"/>
                  </a:lnTo>
                  <a:lnTo>
                    <a:pt x="136" y="298"/>
                  </a:lnTo>
                  <a:lnTo>
                    <a:pt x="15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sp>
        <p:nvSpPr>
          <p:cNvPr id="81" name="Title 80"/>
          <p:cNvSpPr>
            <a:spLocks noGrp="1"/>
          </p:cNvSpPr>
          <p:nvPr>
            <p:ph type="title"/>
          </p:nvPr>
        </p:nvSpPr>
        <p:spPr/>
        <p:txBody>
          <a:bodyPr/>
          <a:lstStyle/>
          <a:p>
            <a:r>
              <a:rPr lang="en-IN" sz="2800" dirty="0"/>
              <a:t>… and nurture and empower a collaborative </a:t>
            </a:r>
            <a:r>
              <a:rPr lang="en-IN" sz="2800" dirty="0" smtClean="0"/>
              <a:t>workforce</a:t>
            </a:r>
            <a:endParaRPr lang="en-IN" sz="2800" dirty="0"/>
          </a:p>
        </p:txBody>
      </p:sp>
      <p:sp>
        <p:nvSpPr>
          <p:cNvPr id="13" name="object 13"/>
          <p:cNvSpPr txBox="1"/>
          <p:nvPr/>
        </p:nvSpPr>
        <p:spPr>
          <a:xfrm>
            <a:off x="5742358" y="2661267"/>
            <a:ext cx="2636801" cy="496161"/>
          </a:xfrm>
          <a:prstGeom prst="rect">
            <a:avLst/>
          </a:prstGeom>
        </p:spPr>
        <p:txBody>
          <a:bodyPr vert="horz" wrap="square" lIns="0" tIns="0" rIns="0" bIns="0" rtlCol="0">
            <a:spAutoFit/>
          </a:bodyPr>
          <a:lstStyle/>
          <a:p>
            <a:pPr marL="11206"/>
            <a:r>
              <a:rPr sz="800" b="1" dirty="0">
                <a:solidFill>
                  <a:srgbClr val="646464"/>
                </a:solidFill>
                <a:cs typeface="Arial" panose="020B0604020202020204" pitchFamily="34" charset="0"/>
              </a:rPr>
              <a:t>Attracting talent … with purpose</a:t>
            </a:r>
            <a:endParaRPr sz="800" dirty="0">
              <a:solidFill>
                <a:srgbClr val="646464"/>
              </a:solidFill>
              <a:cs typeface="Arial" panose="020B0604020202020204" pitchFamily="34" charset="0"/>
            </a:endParaRPr>
          </a:p>
          <a:p>
            <a:pPr marL="11206" marR="4483">
              <a:lnSpc>
                <a:spcPct val="101800"/>
              </a:lnSpc>
            </a:pPr>
            <a:r>
              <a:rPr sz="800" dirty="0">
                <a:solidFill>
                  <a:srgbClr val="646464"/>
                </a:solidFill>
                <a:cs typeface="Arial" panose="020B0604020202020204" pitchFamily="34" charset="0"/>
              </a:rPr>
              <a:t>Align company values with those of millennials</a:t>
            </a:r>
            <a:r>
              <a:rPr sz="800" dirty="0" smtClean="0">
                <a:solidFill>
                  <a:srgbClr val="646464"/>
                </a:solidFill>
                <a:cs typeface="Arial" panose="020B0604020202020204" pitchFamily="34" charset="0"/>
              </a:rPr>
              <a:t>:</a:t>
            </a:r>
            <a:r>
              <a:rPr lang="en-US" sz="800" dirty="0" smtClean="0">
                <a:solidFill>
                  <a:srgbClr val="646464"/>
                </a:solidFill>
                <a:cs typeface="Arial" panose="020B0604020202020204" pitchFamily="34" charset="0"/>
              </a:rPr>
              <a:t> </a:t>
            </a:r>
            <a:r>
              <a:rPr sz="800" dirty="0" smtClean="0">
                <a:solidFill>
                  <a:srgbClr val="646464"/>
                </a:solidFill>
                <a:cs typeface="Arial" panose="020B0604020202020204" pitchFamily="34" charset="0"/>
              </a:rPr>
              <a:t>only </a:t>
            </a:r>
            <a:r>
              <a:rPr sz="800" dirty="0">
                <a:solidFill>
                  <a:srgbClr val="646464"/>
                </a:solidFill>
                <a:cs typeface="Arial" panose="020B0604020202020204" pitchFamily="34" charset="0"/>
              </a:rPr>
              <a:t>two banks are in the top-50 most attractive global employers for IT and engineering grads.</a:t>
            </a:r>
          </a:p>
        </p:txBody>
      </p:sp>
      <p:sp>
        <p:nvSpPr>
          <p:cNvPr id="21" name="object 21"/>
          <p:cNvSpPr txBox="1"/>
          <p:nvPr/>
        </p:nvSpPr>
        <p:spPr>
          <a:xfrm>
            <a:off x="4384437" y="3922525"/>
            <a:ext cx="1026772" cy="641201"/>
          </a:xfrm>
          <a:prstGeom prst="rect">
            <a:avLst/>
          </a:prstGeom>
        </p:spPr>
        <p:txBody>
          <a:bodyPr vert="horz" wrap="square" lIns="0" tIns="0" rIns="0" bIns="0" rtlCol="0">
            <a:spAutoFit/>
          </a:bodyPr>
          <a:lstStyle/>
          <a:p>
            <a:pPr marL="11206" marR="4483">
              <a:lnSpc>
                <a:spcPts val="971"/>
              </a:lnSpc>
            </a:pPr>
            <a:r>
              <a:rPr sz="800" b="1" dirty="0">
                <a:solidFill>
                  <a:srgbClr val="646464"/>
                </a:solidFill>
                <a:cs typeface="Arial" panose="020B0604020202020204" pitchFamily="34" charset="0"/>
              </a:rPr>
              <a:t>of managers across a range of industries see managing multigenerational teams as an issue.</a:t>
            </a:r>
            <a:endParaRPr sz="800" dirty="0">
              <a:solidFill>
                <a:srgbClr val="646464"/>
              </a:solidFill>
              <a:cs typeface="Arial" panose="020B0604020202020204" pitchFamily="34" charset="0"/>
            </a:endParaRPr>
          </a:p>
        </p:txBody>
      </p:sp>
      <p:sp>
        <p:nvSpPr>
          <p:cNvPr id="22" name="object 22"/>
          <p:cNvSpPr txBox="1"/>
          <p:nvPr/>
        </p:nvSpPr>
        <p:spPr>
          <a:xfrm>
            <a:off x="6852761" y="4777878"/>
            <a:ext cx="1849279" cy="1090042"/>
          </a:xfrm>
          <a:prstGeom prst="rect">
            <a:avLst/>
          </a:prstGeom>
        </p:spPr>
        <p:txBody>
          <a:bodyPr vert="horz" wrap="square" lIns="0" tIns="0" rIns="0" bIns="0" rtlCol="0">
            <a:spAutoFit/>
          </a:bodyPr>
          <a:lstStyle/>
          <a:p>
            <a:pPr marL="11206">
              <a:lnSpc>
                <a:spcPts val="4483"/>
              </a:lnSpc>
            </a:pPr>
            <a:r>
              <a:rPr sz="3200" b="1" dirty="0">
                <a:solidFill>
                  <a:srgbClr val="FFE600"/>
                </a:solidFill>
                <a:cs typeface="Arial" panose="020B0604020202020204" pitchFamily="34" charset="0"/>
              </a:rPr>
              <a:t>89%</a:t>
            </a:r>
            <a:endParaRPr sz="3200" dirty="0">
              <a:solidFill>
                <a:srgbClr val="FFE600"/>
              </a:solidFill>
              <a:cs typeface="Arial" panose="020B0604020202020204" pitchFamily="34" charset="0"/>
            </a:endParaRPr>
          </a:p>
          <a:p>
            <a:pPr marL="11206" marR="132236">
              <a:lnSpc>
                <a:spcPts val="971"/>
              </a:lnSpc>
              <a:spcBef>
                <a:spcPts val="31"/>
              </a:spcBef>
            </a:pPr>
            <a:r>
              <a:rPr sz="900" b="1" dirty="0">
                <a:solidFill>
                  <a:srgbClr val="646464"/>
                </a:solidFill>
                <a:cs typeface="Arial" panose="020B0604020202020204" pitchFamily="34" charset="0"/>
              </a:rPr>
              <a:t>of survey </a:t>
            </a:r>
            <a:r>
              <a:rPr sz="900" b="1" dirty="0" smtClean="0">
                <a:solidFill>
                  <a:srgbClr val="646464"/>
                </a:solidFill>
                <a:cs typeface="Arial" panose="020B0604020202020204" pitchFamily="34" charset="0"/>
              </a:rPr>
              <a:t>respondents</a:t>
            </a:r>
            <a:r>
              <a:rPr lang="en-IN" sz="900" b="1" dirty="0" smtClean="0">
                <a:solidFill>
                  <a:srgbClr val="646464"/>
                </a:solidFill>
                <a:cs typeface="Arial" panose="020B0604020202020204" pitchFamily="34" charset="0"/>
              </a:rPr>
              <a:t> </a:t>
            </a:r>
            <a:r>
              <a:rPr sz="900" b="1" dirty="0" smtClean="0">
                <a:solidFill>
                  <a:srgbClr val="646464"/>
                </a:solidFill>
                <a:cs typeface="Arial" panose="020B0604020202020204" pitchFamily="34" charset="0"/>
              </a:rPr>
              <a:t>believe </a:t>
            </a:r>
            <a:r>
              <a:rPr sz="900" b="1" dirty="0">
                <a:solidFill>
                  <a:srgbClr val="646464"/>
                </a:solidFill>
                <a:cs typeface="Arial" panose="020B0604020202020204" pitchFamily="34" charset="0"/>
              </a:rPr>
              <a:t>that “purpose-driven”</a:t>
            </a:r>
            <a:endParaRPr sz="900" dirty="0">
              <a:solidFill>
                <a:srgbClr val="646464"/>
              </a:solidFill>
              <a:cs typeface="Arial" panose="020B0604020202020204" pitchFamily="34" charset="0"/>
            </a:endParaRPr>
          </a:p>
          <a:p>
            <a:pPr marL="11206" marR="4483">
              <a:lnSpc>
                <a:spcPts val="971"/>
              </a:lnSpc>
            </a:pPr>
            <a:r>
              <a:rPr sz="900" b="1" dirty="0">
                <a:solidFill>
                  <a:srgbClr val="646464"/>
                </a:solidFill>
                <a:cs typeface="Arial" panose="020B0604020202020204" pitchFamily="34" charset="0"/>
              </a:rPr>
              <a:t>organizations have higher levels of employee satisfaction.</a:t>
            </a:r>
            <a:endParaRPr sz="900" dirty="0">
              <a:solidFill>
                <a:srgbClr val="646464"/>
              </a:solidFill>
              <a:cs typeface="Arial" panose="020B0604020202020204" pitchFamily="34" charset="0"/>
            </a:endParaRPr>
          </a:p>
        </p:txBody>
      </p:sp>
      <p:sp>
        <p:nvSpPr>
          <p:cNvPr id="24" name="object 24"/>
          <p:cNvSpPr txBox="1"/>
          <p:nvPr/>
        </p:nvSpPr>
        <p:spPr>
          <a:xfrm>
            <a:off x="3415609" y="4009605"/>
            <a:ext cx="1044005" cy="461665"/>
          </a:xfrm>
          <a:prstGeom prst="rect">
            <a:avLst/>
          </a:prstGeom>
        </p:spPr>
        <p:txBody>
          <a:bodyPr vert="horz" wrap="square" lIns="0" tIns="0" rIns="0" bIns="0" rtlCol="0">
            <a:spAutoFit/>
          </a:bodyPr>
          <a:lstStyle/>
          <a:p>
            <a:pPr marL="11206" algn="ctr"/>
            <a:r>
              <a:rPr sz="3000" b="1" dirty="0">
                <a:solidFill>
                  <a:srgbClr val="646464"/>
                </a:solidFill>
                <a:cs typeface="Arial" panose="020B0604020202020204" pitchFamily="34" charset="0"/>
              </a:rPr>
              <a:t>75%</a:t>
            </a:r>
            <a:endParaRPr sz="3000" dirty="0">
              <a:solidFill>
                <a:srgbClr val="646464"/>
              </a:solidFill>
              <a:cs typeface="Arial" panose="020B0604020202020204" pitchFamily="34" charset="0"/>
            </a:endParaRPr>
          </a:p>
        </p:txBody>
      </p:sp>
      <p:sp>
        <p:nvSpPr>
          <p:cNvPr id="33" name="object 33"/>
          <p:cNvSpPr/>
          <p:nvPr/>
        </p:nvSpPr>
        <p:spPr>
          <a:xfrm>
            <a:off x="5698889" y="2683944"/>
            <a:ext cx="45719" cy="442845"/>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44" name="object 44"/>
          <p:cNvSpPr/>
          <p:nvPr/>
        </p:nvSpPr>
        <p:spPr>
          <a:xfrm>
            <a:off x="5664694" y="3764930"/>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1425" dirty="0">
              <a:solidFill>
                <a:srgbClr val="000000"/>
              </a:solidFill>
            </a:endParaRPr>
          </a:p>
        </p:txBody>
      </p:sp>
      <p:sp>
        <p:nvSpPr>
          <p:cNvPr id="45" name="object 45"/>
          <p:cNvSpPr/>
          <p:nvPr/>
        </p:nvSpPr>
        <p:spPr>
          <a:xfrm>
            <a:off x="4427693" y="2527931"/>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1425" dirty="0">
              <a:solidFill>
                <a:srgbClr val="000000"/>
              </a:solidFill>
            </a:endParaRPr>
          </a:p>
        </p:txBody>
      </p:sp>
      <p:sp>
        <p:nvSpPr>
          <p:cNvPr id="46" name="object 46"/>
          <p:cNvSpPr/>
          <p:nvPr/>
        </p:nvSpPr>
        <p:spPr>
          <a:xfrm>
            <a:off x="3190693" y="3764930"/>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1425" dirty="0">
              <a:solidFill>
                <a:srgbClr val="000000"/>
              </a:solidFill>
            </a:endParaRPr>
          </a:p>
        </p:txBody>
      </p:sp>
      <p:sp>
        <p:nvSpPr>
          <p:cNvPr id="47" name="object 47"/>
          <p:cNvSpPr/>
          <p:nvPr/>
        </p:nvSpPr>
        <p:spPr>
          <a:xfrm>
            <a:off x="4427693" y="5001930"/>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1425" dirty="0">
              <a:solidFill>
                <a:srgbClr val="000000"/>
              </a:solidFill>
            </a:endParaRPr>
          </a:p>
        </p:txBody>
      </p:sp>
      <p:sp>
        <p:nvSpPr>
          <p:cNvPr id="48" name="object 48"/>
          <p:cNvSpPr/>
          <p:nvPr/>
        </p:nvSpPr>
        <p:spPr>
          <a:xfrm>
            <a:off x="4767464" y="2535526"/>
            <a:ext cx="94885" cy="92581"/>
          </a:xfrm>
          <a:custGeom>
            <a:avLst/>
            <a:gdLst/>
            <a:ahLst/>
            <a:cxnLst/>
            <a:rect l="l" t="t" r="r" b="b"/>
            <a:pathLst>
              <a:path w="130810" h="127635">
                <a:moveTo>
                  <a:pt x="41173" y="0"/>
                </a:moveTo>
                <a:lnTo>
                  <a:pt x="0" y="127025"/>
                </a:lnTo>
                <a:lnTo>
                  <a:pt x="130594" y="99174"/>
                </a:lnTo>
                <a:lnTo>
                  <a:pt x="41173" y="0"/>
                </a:lnTo>
                <a:close/>
              </a:path>
            </a:pathLst>
          </a:custGeom>
          <a:solidFill>
            <a:srgbClr val="808080"/>
          </a:solidFill>
        </p:spPr>
        <p:txBody>
          <a:bodyPr wrap="square" lIns="0" tIns="0" rIns="0" bIns="0" rtlCol="0"/>
          <a:lstStyle/>
          <a:p>
            <a:endParaRPr sz="1425" dirty="0">
              <a:solidFill>
                <a:srgbClr val="000000"/>
              </a:solidFill>
            </a:endParaRPr>
          </a:p>
        </p:txBody>
      </p:sp>
      <p:sp>
        <p:nvSpPr>
          <p:cNvPr id="49" name="object 49"/>
          <p:cNvSpPr/>
          <p:nvPr/>
        </p:nvSpPr>
        <p:spPr>
          <a:xfrm>
            <a:off x="5603083" y="3953457"/>
            <a:ext cx="95806" cy="91200"/>
          </a:xfrm>
          <a:custGeom>
            <a:avLst/>
            <a:gdLst/>
            <a:ahLst/>
            <a:cxnLst/>
            <a:rect l="l" t="t" r="r" b="b"/>
            <a:pathLst>
              <a:path w="132079" h="125729">
                <a:moveTo>
                  <a:pt x="0" y="0"/>
                </a:moveTo>
                <a:lnTo>
                  <a:pt x="45758" y="125450"/>
                </a:lnTo>
                <a:lnTo>
                  <a:pt x="131521" y="23101"/>
                </a:lnTo>
                <a:lnTo>
                  <a:pt x="0" y="0"/>
                </a:lnTo>
                <a:close/>
              </a:path>
            </a:pathLst>
          </a:custGeom>
          <a:solidFill>
            <a:srgbClr val="808080"/>
          </a:solidFill>
        </p:spPr>
        <p:txBody>
          <a:bodyPr wrap="square" lIns="0" tIns="0" rIns="0" bIns="0" rtlCol="0"/>
          <a:lstStyle/>
          <a:p>
            <a:endParaRPr sz="1425" dirty="0">
              <a:solidFill>
                <a:srgbClr val="000000"/>
              </a:solidFill>
            </a:endParaRPr>
          </a:p>
        </p:txBody>
      </p:sp>
      <p:sp>
        <p:nvSpPr>
          <p:cNvPr id="50" name="object 50"/>
          <p:cNvSpPr/>
          <p:nvPr/>
        </p:nvSpPr>
        <p:spPr>
          <a:xfrm>
            <a:off x="5162233" y="4671626"/>
            <a:ext cx="95345" cy="91660"/>
          </a:xfrm>
          <a:custGeom>
            <a:avLst/>
            <a:gdLst/>
            <a:ahLst/>
            <a:cxnLst/>
            <a:rect l="l" t="t" r="r" b="b"/>
            <a:pathLst>
              <a:path w="131445" h="126364">
                <a:moveTo>
                  <a:pt x="44069" y="0"/>
                </a:moveTo>
                <a:lnTo>
                  <a:pt x="0" y="126060"/>
                </a:lnTo>
                <a:lnTo>
                  <a:pt x="131203" y="101193"/>
                </a:lnTo>
                <a:lnTo>
                  <a:pt x="44069" y="0"/>
                </a:lnTo>
                <a:close/>
              </a:path>
            </a:pathLst>
          </a:custGeom>
          <a:solidFill>
            <a:srgbClr val="808080"/>
          </a:solidFill>
        </p:spPr>
        <p:txBody>
          <a:bodyPr wrap="square" lIns="0" tIns="0" rIns="0" bIns="0" rtlCol="0"/>
          <a:lstStyle/>
          <a:p>
            <a:endParaRPr sz="1425" dirty="0">
              <a:solidFill>
                <a:srgbClr val="000000"/>
              </a:solidFill>
            </a:endParaRPr>
          </a:p>
        </p:txBody>
      </p:sp>
      <p:sp>
        <p:nvSpPr>
          <p:cNvPr id="51" name="object 51"/>
          <p:cNvSpPr/>
          <p:nvPr/>
        </p:nvSpPr>
        <p:spPr>
          <a:xfrm>
            <a:off x="4400738" y="4947927"/>
            <a:ext cx="85212" cy="97188"/>
          </a:xfrm>
          <a:custGeom>
            <a:avLst/>
            <a:gdLst/>
            <a:ahLst/>
            <a:cxnLst/>
            <a:rect l="l" t="t" r="r" b="b"/>
            <a:pathLst>
              <a:path w="117475" h="133985">
                <a:moveTo>
                  <a:pt x="113944" y="0"/>
                </a:moveTo>
                <a:lnTo>
                  <a:pt x="0" y="69621"/>
                </a:lnTo>
                <a:lnTo>
                  <a:pt x="117271" y="133489"/>
                </a:lnTo>
                <a:lnTo>
                  <a:pt x="113944" y="0"/>
                </a:lnTo>
                <a:close/>
              </a:path>
            </a:pathLst>
          </a:custGeom>
          <a:solidFill>
            <a:srgbClr val="808080"/>
          </a:solidFill>
        </p:spPr>
        <p:txBody>
          <a:bodyPr wrap="square" lIns="0" tIns="0" rIns="0" bIns="0" rtlCol="0"/>
          <a:lstStyle/>
          <a:p>
            <a:endParaRPr sz="1425" dirty="0">
              <a:solidFill>
                <a:srgbClr val="000000"/>
              </a:solidFill>
            </a:endParaRPr>
          </a:p>
        </p:txBody>
      </p:sp>
      <p:sp>
        <p:nvSpPr>
          <p:cNvPr id="52" name="object 52"/>
          <p:cNvSpPr/>
          <p:nvPr/>
        </p:nvSpPr>
        <p:spPr>
          <a:xfrm>
            <a:off x="3587605" y="4687534"/>
            <a:ext cx="96266" cy="89818"/>
          </a:xfrm>
          <a:custGeom>
            <a:avLst/>
            <a:gdLst/>
            <a:ahLst/>
            <a:cxnLst/>
            <a:rect l="l" t="t" r="r" b="b"/>
            <a:pathLst>
              <a:path w="132714" h="123825">
                <a:moveTo>
                  <a:pt x="0" y="0"/>
                </a:moveTo>
                <a:lnTo>
                  <a:pt x="50291" y="123710"/>
                </a:lnTo>
                <a:lnTo>
                  <a:pt x="132270" y="18300"/>
                </a:lnTo>
                <a:lnTo>
                  <a:pt x="0" y="0"/>
                </a:lnTo>
                <a:close/>
              </a:path>
            </a:pathLst>
          </a:custGeom>
          <a:solidFill>
            <a:srgbClr val="808080"/>
          </a:solidFill>
        </p:spPr>
        <p:txBody>
          <a:bodyPr wrap="square" lIns="0" tIns="0" rIns="0" bIns="0" rtlCol="0"/>
          <a:lstStyle/>
          <a:p>
            <a:endParaRPr sz="1425" dirty="0">
              <a:solidFill>
                <a:srgbClr val="000000"/>
              </a:solidFill>
            </a:endParaRPr>
          </a:p>
        </p:txBody>
      </p:sp>
      <p:sp>
        <p:nvSpPr>
          <p:cNvPr id="53" name="object 53"/>
          <p:cNvSpPr/>
          <p:nvPr/>
        </p:nvSpPr>
        <p:spPr>
          <a:xfrm>
            <a:off x="3175438" y="3977744"/>
            <a:ext cx="94885" cy="92581"/>
          </a:xfrm>
          <a:custGeom>
            <a:avLst/>
            <a:gdLst/>
            <a:ahLst/>
            <a:cxnLst/>
            <a:rect l="l" t="t" r="r" b="b"/>
            <a:pathLst>
              <a:path w="130810" h="127635">
                <a:moveTo>
                  <a:pt x="39446" y="0"/>
                </a:moveTo>
                <a:lnTo>
                  <a:pt x="0" y="127571"/>
                </a:lnTo>
                <a:lnTo>
                  <a:pt x="130213" y="97942"/>
                </a:lnTo>
                <a:lnTo>
                  <a:pt x="39446" y="0"/>
                </a:lnTo>
                <a:close/>
              </a:path>
            </a:pathLst>
          </a:custGeom>
          <a:solidFill>
            <a:srgbClr val="808080"/>
          </a:solidFill>
        </p:spPr>
        <p:txBody>
          <a:bodyPr wrap="square" lIns="0" tIns="0" rIns="0" bIns="0" rtlCol="0"/>
          <a:lstStyle/>
          <a:p>
            <a:endParaRPr sz="1425" dirty="0">
              <a:solidFill>
                <a:srgbClr val="000000"/>
              </a:solidFill>
            </a:endParaRPr>
          </a:p>
        </p:txBody>
      </p:sp>
      <p:sp>
        <p:nvSpPr>
          <p:cNvPr id="54" name="object 54"/>
          <p:cNvSpPr/>
          <p:nvPr/>
        </p:nvSpPr>
        <p:spPr>
          <a:xfrm>
            <a:off x="3310367" y="3073153"/>
            <a:ext cx="84291" cy="97188"/>
          </a:xfrm>
          <a:custGeom>
            <a:avLst/>
            <a:gdLst/>
            <a:ahLst/>
            <a:cxnLst/>
            <a:rect l="l" t="t" r="r" b="b"/>
            <a:pathLst>
              <a:path w="116204" h="133985">
                <a:moveTo>
                  <a:pt x="115989" y="0"/>
                </a:moveTo>
                <a:lnTo>
                  <a:pt x="0" y="66166"/>
                </a:lnTo>
                <a:lnTo>
                  <a:pt x="115290" y="133527"/>
                </a:lnTo>
                <a:lnTo>
                  <a:pt x="115989" y="0"/>
                </a:lnTo>
                <a:close/>
              </a:path>
            </a:pathLst>
          </a:custGeom>
          <a:solidFill>
            <a:srgbClr val="808080"/>
          </a:solidFill>
        </p:spPr>
        <p:txBody>
          <a:bodyPr wrap="square" lIns="0" tIns="0" rIns="0" bIns="0" rtlCol="0"/>
          <a:lstStyle/>
          <a:p>
            <a:endParaRPr sz="1425" dirty="0">
              <a:solidFill>
                <a:srgbClr val="000000"/>
              </a:solidFill>
            </a:endParaRPr>
          </a:p>
        </p:txBody>
      </p:sp>
      <p:sp>
        <p:nvSpPr>
          <p:cNvPr id="55" name="object 55"/>
          <p:cNvSpPr/>
          <p:nvPr/>
        </p:nvSpPr>
        <p:spPr>
          <a:xfrm>
            <a:off x="5364196" y="4246144"/>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4</a:t>
            </a:r>
            <a:endParaRPr sz="1400" b="1" dirty="0">
              <a:solidFill>
                <a:srgbClr val="646464"/>
              </a:solidFill>
            </a:endParaRPr>
          </a:p>
        </p:txBody>
      </p:sp>
      <p:sp>
        <p:nvSpPr>
          <p:cNvPr id="56" name="object 56"/>
          <p:cNvSpPr/>
          <p:nvPr/>
        </p:nvSpPr>
        <p:spPr>
          <a:xfrm>
            <a:off x="5518474" y="3429000"/>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3</a:t>
            </a:r>
            <a:endParaRPr sz="1400" b="1" dirty="0">
              <a:solidFill>
                <a:srgbClr val="646464"/>
              </a:solidFill>
            </a:endParaRPr>
          </a:p>
        </p:txBody>
      </p:sp>
      <p:sp>
        <p:nvSpPr>
          <p:cNvPr id="57" name="object 57"/>
          <p:cNvSpPr/>
          <p:nvPr/>
        </p:nvSpPr>
        <p:spPr>
          <a:xfrm>
            <a:off x="5086730" y="2656898"/>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smtClean="0">
                <a:solidFill>
                  <a:srgbClr val="646464"/>
                </a:solidFill>
              </a:rPr>
              <a:t>2</a:t>
            </a:r>
          </a:p>
        </p:txBody>
      </p:sp>
      <p:sp>
        <p:nvSpPr>
          <p:cNvPr id="58" name="object 58"/>
          <p:cNvSpPr/>
          <p:nvPr/>
        </p:nvSpPr>
        <p:spPr>
          <a:xfrm>
            <a:off x="4280187" y="2361008"/>
            <a:ext cx="296169" cy="296169"/>
          </a:xfrm>
          <a:custGeom>
            <a:avLst/>
            <a:gdLst/>
            <a:ahLst/>
            <a:cxnLst/>
            <a:rect l="l" t="t" r="r" b="b"/>
            <a:pathLst>
              <a:path w="408304" h="408305">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smtClean="0">
                <a:solidFill>
                  <a:srgbClr val="646464"/>
                </a:solidFill>
              </a:rPr>
              <a:t>1</a:t>
            </a:r>
            <a:endParaRPr sz="1400" b="1" dirty="0">
              <a:solidFill>
                <a:srgbClr val="646464"/>
              </a:solidFill>
            </a:endParaRPr>
          </a:p>
        </p:txBody>
      </p:sp>
      <p:sp>
        <p:nvSpPr>
          <p:cNvPr id="59" name="object 59"/>
          <p:cNvSpPr/>
          <p:nvPr/>
        </p:nvSpPr>
        <p:spPr>
          <a:xfrm>
            <a:off x="3471294" y="2656898"/>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9</a:t>
            </a:r>
            <a:endParaRPr sz="1400" b="1" dirty="0">
              <a:solidFill>
                <a:srgbClr val="646464"/>
              </a:solidFill>
            </a:endParaRPr>
          </a:p>
        </p:txBody>
      </p:sp>
      <p:sp>
        <p:nvSpPr>
          <p:cNvPr id="60" name="object 60"/>
          <p:cNvSpPr/>
          <p:nvPr/>
        </p:nvSpPr>
        <p:spPr>
          <a:xfrm>
            <a:off x="3038141" y="3429000"/>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8</a:t>
            </a:r>
            <a:endParaRPr sz="1400" b="1" dirty="0">
              <a:solidFill>
                <a:srgbClr val="646464"/>
              </a:solidFill>
            </a:endParaRPr>
          </a:p>
        </p:txBody>
      </p:sp>
      <p:sp>
        <p:nvSpPr>
          <p:cNvPr id="61" name="object 61"/>
          <p:cNvSpPr/>
          <p:nvPr/>
        </p:nvSpPr>
        <p:spPr>
          <a:xfrm>
            <a:off x="3186086" y="4251975"/>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1"/>
                </a:lnTo>
                <a:lnTo>
                  <a:pt x="676" y="220690"/>
                </a:lnTo>
                <a:lnTo>
                  <a:pt x="10397" y="268431"/>
                </a:lnTo>
                <a:lnTo>
                  <a:pt x="30557" y="311402"/>
                </a:lnTo>
                <a:lnTo>
                  <a:pt x="59737" y="348186"/>
                </a:lnTo>
                <a:lnTo>
                  <a:pt x="96521" y="377366"/>
                </a:lnTo>
                <a:lnTo>
                  <a:pt x="139492" y="397526"/>
                </a:lnTo>
                <a:lnTo>
                  <a:pt x="187233" y="407247"/>
                </a:lnTo>
                <a:lnTo>
                  <a:pt x="203962" y="407923"/>
                </a:lnTo>
                <a:lnTo>
                  <a:pt x="220690" y="407247"/>
                </a:lnTo>
                <a:lnTo>
                  <a:pt x="268431" y="397526"/>
                </a:lnTo>
                <a:lnTo>
                  <a:pt x="311402" y="377366"/>
                </a:lnTo>
                <a:lnTo>
                  <a:pt x="348186" y="348186"/>
                </a:lnTo>
                <a:lnTo>
                  <a:pt x="377366" y="311402"/>
                </a:lnTo>
                <a:lnTo>
                  <a:pt x="397526" y="268431"/>
                </a:lnTo>
                <a:lnTo>
                  <a:pt x="407247" y="220690"/>
                </a:lnTo>
                <a:lnTo>
                  <a:pt x="407924" y="203961"/>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7</a:t>
            </a:r>
            <a:endParaRPr sz="1400" b="1" dirty="0">
              <a:solidFill>
                <a:srgbClr val="646464"/>
              </a:solidFill>
            </a:endParaRPr>
          </a:p>
        </p:txBody>
      </p:sp>
      <p:sp>
        <p:nvSpPr>
          <p:cNvPr id="62" name="object 62"/>
          <p:cNvSpPr/>
          <p:nvPr/>
        </p:nvSpPr>
        <p:spPr>
          <a:xfrm>
            <a:off x="3850244" y="4802186"/>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6</a:t>
            </a:r>
            <a:endParaRPr sz="1400" b="1" dirty="0">
              <a:solidFill>
                <a:srgbClr val="646464"/>
              </a:solidFill>
            </a:endParaRPr>
          </a:p>
        </p:txBody>
      </p:sp>
      <p:sp>
        <p:nvSpPr>
          <p:cNvPr id="63" name="object 63"/>
          <p:cNvSpPr/>
          <p:nvPr/>
        </p:nvSpPr>
        <p:spPr>
          <a:xfrm>
            <a:off x="4280300" y="2846740"/>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10</a:t>
            </a:r>
            <a:endParaRPr sz="1400" b="1" dirty="0">
              <a:solidFill>
                <a:srgbClr val="646464"/>
              </a:solidFill>
            </a:endParaRPr>
          </a:p>
        </p:txBody>
      </p:sp>
      <p:sp>
        <p:nvSpPr>
          <p:cNvPr id="66" name="object 66"/>
          <p:cNvSpPr/>
          <p:nvPr/>
        </p:nvSpPr>
        <p:spPr>
          <a:xfrm>
            <a:off x="4708848" y="4802186"/>
            <a:ext cx="296169" cy="296169"/>
          </a:xfrm>
          <a:custGeom>
            <a:avLst/>
            <a:gdLst/>
            <a:ahLst/>
            <a:cxnLst/>
            <a:rect l="l" t="t" r="r" b="b"/>
            <a:pathLst>
              <a:path w="408304" h="408304">
                <a:moveTo>
                  <a:pt x="203962" y="0"/>
                </a:moveTo>
                <a:lnTo>
                  <a:pt x="154946" y="5927"/>
                </a:lnTo>
                <a:lnTo>
                  <a:pt x="110227" y="22765"/>
                </a:lnTo>
                <a:lnTo>
                  <a:pt x="71224" y="49095"/>
                </a:lnTo>
                <a:lnTo>
                  <a:pt x="39351" y="83503"/>
                </a:lnTo>
                <a:lnTo>
                  <a:pt x="16027" y="124569"/>
                </a:lnTo>
                <a:lnTo>
                  <a:pt x="2669" y="170877"/>
                </a:lnTo>
                <a:lnTo>
                  <a:pt x="0" y="203962"/>
                </a:lnTo>
                <a:lnTo>
                  <a:pt x="676" y="220690"/>
                </a:lnTo>
                <a:lnTo>
                  <a:pt x="10397" y="268431"/>
                </a:lnTo>
                <a:lnTo>
                  <a:pt x="30557" y="311402"/>
                </a:lnTo>
                <a:lnTo>
                  <a:pt x="59737" y="348186"/>
                </a:lnTo>
                <a:lnTo>
                  <a:pt x="96521" y="377366"/>
                </a:lnTo>
                <a:lnTo>
                  <a:pt x="139492" y="397526"/>
                </a:lnTo>
                <a:lnTo>
                  <a:pt x="187233" y="407247"/>
                </a:lnTo>
                <a:lnTo>
                  <a:pt x="203962" y="407924"/>
                </a:lnTo>
                <a:lnTo>
                  <a:pt x="220690" y="407247"/>
                </a:lnTo>
                <a:lnTo>
                  <a:pt x="268431" y="397526"/>
                </a:lnTo>
                <a:lnTo>
                  <a:pt x="311402" y="377366"/>
                </a:lnTo>
                <a:lnTo>
                  <a:pt x="348186" y="348186"/>
                </a:lnTo>
                <a:lnTo>
                  <a:pt x="377366" y="311402"/>
                </a:lnTo>
                <a:lnTo>
                  <a:pt x="397526" y="268431"/>
                </a:lnTo>
                <a:lnTo>
                  <a:pt x="407247" y="220690"/>
                </a:lnTo>
                <a:lnTo>
                  <a:pt x="407924" y="203962"/>
                </a:lnTo>
                <a:lnTo>
                  <a:pt x="407247" y="187233"/>
                </a:lnTo>
                <a:lnTo>
                  <a:pt x="397526" y="139492"/>
                </a:lnTo>
                <a:lnTo>
                  <a:pt x="377366" y="96521"/>
                </a:lnTo>
                <a:lnTo>
                  <a:pt x="348186" y="59737"/>
                </a:lnTo>
                <a:lnTo>
                  <a:pt x="311402" y="30557"/>
                </a:lnTo>
                <a:lnTo>
                  <a:pt x="268431" y="10397"/>
                </a:lnTo>
                <a:lnTo>
                  <a:pt x="220690" y="676"/>
                </a:lnTo>
                <a:lnTo>
                  <a:pt x="203962" y="0"/>
                </a:lnTo>
                <a:close/>
              </a:path>
            </a:pathLst>
          </a:custGeom>
          <a:solidFill>
            <a:srgbClr val="FFE600"/>
          </a:solidFill>
        </p:spPr>
        <p:txBody>
          <a:bodyPr wrap="square" lIns="0" tIns="0" rIns="0" bIns="0" rtlCol="0" anchor="ctr"/>
          <a:lstStyle/>
          <a:p>
            <a:pPr algn="ctr"/>
            <a:r>
              <a:rPr lang="en-US" sz="1400" b="1" dirty="0">
                <a:solidFill>
                  <a:srgbClr val="646464"/>
                </a:solidFill>
              </a:rPr>
              <a:t>5</a:t>
            </a:r>
            <a:endParaRPr sz="1400" b="1" dirty="0">
              <a:solidFill>
                <a:srgbClr val="646464"/>
              </a:solidFill>
            </a:endParaRPr>
          </a:p>
        </p:txBody>
      </p:sp>
      <p:sp>
        <p:nvSpPr>
          <p:cNvPr id="76" name="object 76"/>
          <p:cNvSpPr txBox="1"/>
          <p:nvPr/>
        </p:nvSpPr>
        <p:spPr>
          <a:xfrm>
            <a:off x="6198999" y="1677492"/>
            <a:ext cx="2483040" cy="138499"/>
          </a:xfrm>
          <a:prstGeom prst="rect">
            <a:avLst/>
          </a:prstGeom>
        </p:spPr>
        <p:txBody>
          <a:bodyPr vert="horz" wrap="square" lIns="0" tIns="0" rIns="0" bIns="0" rtlCol="0">
            <a:spAutoFit/>
          </a:bodyPr>
          <a:lstStyle/>
          <a:p>
            <a:pPr marR="4483"/>
            <a:r>
              <a:rPr sz="900" b="1" dirty="0">
                <a:solidFill>
                  <a:srgbClr val="646464"/>
                </a:solidFill>
                <a:cs typeface="Arial" panose="020B0604020202020204" pitchFamily="34" charset="0"/>
              </a:rPr>
              <a:t>Wharton graduates taking banking </a:t>
            </a:r>
            <a:r>
              <a:rPr sz="900" b="1" dirty="0" smtClean="0">
                <a:solidFill>
                  <a:srgbClr val="646464"/>
                </a:solidFill>
                <a:cs typeface="Arial" panose="020B0604020202020204" pitchFamily="34" charset="0"/>
              </a:rPr>
              <a:t>jobs</a:t>
            </a:r>
            <a:endParaRPr sz="900" dirty="0">
              <a:solidFill>
                <a:srgbClr val="646464"/>
              </a:solidFill>
              <a:cs typeface="Arial" panose="020B0604020202020204" pitchFamily="34" charset="0"/>
            </a:endParaRPr>
          </a:p>
        </p:txBody>
      </p:sp>
      <p:sp>
        <p:nvSpPr>
          <p:cNvPr id="84" name="Rectangle 83"/>
          <p:cNvSpPr/>
          <p:nvPr/>
        </p:nvSpPr>
        <p:spPr>
          <a:xfrm>
            <a:off x="6194343" y="1865273"/>
            <a:ext cx="461297" cy="461665"/>
          </a:xfrm>
          <a:prstGeom prst="rect">
            <a:avLst/>
          </a:prstGeom>
        </p:spPr>
        <p:txBody>
          <a:bodyPr wrap="square" lIns="0" tIns="0" rIns="0" bIns="0">
            <a:spAutoFit/>
          </a:bodyPr>
          <a:lstStyle/>
          <a:p>
            <a:pPr algn="r"/>
            <a:r>
              <a:rPr lang="en-IN" sz="1100" b="1" dirty="0">
                <a:solidFill>
                  <a:srgbClr val="646464"/>
                </a:solidFill>
                <a:cs typeface="Arial" panose="020B0604020202020204" pitchFamily="34" charset="0"/>
              </a:rPr>
              <a:t>2007</a:t>
            </a:r>
            <a:endParaRPr lang="en-IN" sz="1100" dirty="0">
              <a:solidFill>
                <a:srgbClr val="646464"/>
              </a:solidFill>
            </a:endParaRPr>
          </a:p>
          <a:p>
            <a:pPr algn="r"/>
            <a:r>
              <a:rPr lang="en-IN" sz="1800" b="1" dirty="0" smtClean="0">
                <a:solidFill>
                  <a:srgbClr val="FFE600"/>
                </a:solidFill>
                <a:cs typeface="Arial" panose="020B0604020202020204" pitchFamily="34" charset="0"/>
              </a:rPr>
              <a:t>34%</a:t>
            </a:r>
            <a:endParaRPr lang="en-IN" sz="1800" b="1" dirty="0">
              <a:solidFill>
                <a:srgbClr val="FFE600"/>
              </a:solidFill>
              <a:cs typeface="Arial" panose="020B0604020202020204" pitchFamily="34" charset="0"/>
            </a:endParaRPr>
          </a:p>
        </p:txBody>
      </p:sp>
      <p:sp>
        <p:nvSpPr>
          <p:cNvPr id="2056" name="Freeform 17"/>
          <p:cNvSpPr>
            <a:spLocks noEditPoints="1"/>
          </p:cNvSpPr>
          <p:nvPr/>
        </p:nvSpPr>
        <p:spPr bwMode="auto">
          <a:xfrm>
            <a:off x="957599" y="1707304"/>
            <a:ext cx="682048" cy="519319"/>
          </a:xfrm>
          <a:custGeom>
            <a:avLst/>
            <a:gdLst>
              <a:gd name="T0" fmla="*/ 1202 w 1928"/>
              <a:gd name="T1" fmla="*/ 760 h 1468"/>
              <a:gd name="T2" fmla="*/ 1474 w 1928"/>
              <a:gd name="T3" fmla="*/ 722 h 1468"/>
              <a:gd name="T4" fmla="*/ 1548 w 1928"/>
              <a:gd name="T5" fmla="*/ 732 h 1468"/>
              <a:gd name="T6" fmla="*/ 1552 w 1928"/>
              <a:gd name="T7" fmla="*/ 744 h 1468"/>
              <a:gd name="T8" fmla="*/ 1514 w 1928"/>
              <a:gd name="T9" fmla="*/ 782 h 1468"/>
              <a:gd name="T10" fmla="*/ 1324 w 1928"/>
              <a:gd name="T11" fmla="*/ 870 h 1468"/>
              <a:gd name="T12" fmla="*/ 1052 w 1928"/>
              <a:gd name="T13" fmla="*/ 954 h 1468"/>
              <a:gd name="T14" fmla="*/ 728 w 1928"/>
              <a:gd name="T15" fmla="*/ 1012 h 1468"/>
              <a:gd name="T16" fmla="*/ 608 w 1928"/>
              <a:gd name="T17" fmla="*/ 1010 h 1468"/>
              <a:gd name="T18" fmla="*/ 582 w 1928"/>
              <a:gd name="T19" fmla="*/ 992 h 1468"/>
              <a:gd name="T20" fmla="*/ 610 w 1928"/>
              <a:gd name="T21" fmla="*/ 954 h 1468"/>
              <a:gd name="T22" fmla="*/ 766 w 1928"/>
              <a:gd name="T23" fmla="*/ 880 h 1468"/>
              <a:gd name="T24" fmla="*/ 18 w 1928"/>
              <a:gd name="T25" fmla="*/ 860 h 1468"/>
              <a:gd name="T26" fmla="*/ 168 w 1928"/>
              <a:gd name="T27" fmla="*/ 1018 h 1468"/>
              <a:gd name="T28" fmla="*/ 154 w 1928"/>
              <a:gd name="T29" fmla="*/ 1034 h 1468"/>
              <a:gd name="T30" fmla="*/ 156 w 1928"/>
              <a:gd name="T31" fmla="*/ 1086 h 1468"/>
              <a:gd name="T32" fmla="*/ 158 w 1928"/>
              <a:gd name="T33" fmla="*/ 1140 h 1468"/>
              <a:gd name="T34" fmla="*/ 148 w 1928"/>
              <a:gd name="T35" fmla="*/ 1172 h 1468"/>
              <a:gd name="T36" fmla="*/ 126 w 1928"/>
              <a:gd name="T37" fmla="*/ 1454 h 1468"/>
              <a:gd name="T38" fmla="*/ 192 w 1928"/>
              <a:gd name="T39" fmla="*/ 1468 h 1468"/>
              <a:gd name="T40" fmla="*/ 256 w 1928"/>
              <a:gd name="T41" fmla="*/ 1454 h 1468"/>
              <a:gd name="T42" fmla="*/ 234 w 1928"/>
              <a:gd name="T43" fmla="*/ 1172 h 1468"/>
              <a:gd name="T44" fmla="*/ 224 w 1928"/>
              <a:gd name="T45" fmla="*/ 1140 h 1468"/>
              <a:gd name="T46" fmla="*/ 226 w 1928"/>
              <a:gd name="T47" fmla="*/ 1086 h 1468"/>
              <a:gd name="T48" fmla="*/ 226 w 1928"/>
              <a:gd name="T49" fmla="*/ 1034 h 1468"/>
              <a:gd name="T50" fmla="*/ 214 w 1928"/>
              <a:gd name="T51" fmla="*/ 1018 h 1468"/>
              <a:gd name="T52" fmla="*/ 182 w 1928"/>
              <a:gd name="T53" fmla="*/ 558 h 1468"/>
              <a:gd name="T54" fmla="*/ 168 w 1928"/>
              <a:gd name="T55" fmla="*/ 654 h 1468"/>
              <a:gd name="T56" fmla="*/ 2 w 1928"/>
              <a:gd name="T57" fmla="*/ 836 h 1468"/>
              <a:gd name="T58" fmla="*/ 4 w 1928"/>
              <a:gd name="T59" fmla="*/ 854 h 1468"/>
              <a:gd name="T60" fmla="*/ 250 w 1928"/>
              <a:gd name="T61" fmla="*/ 564 h 1468"/>
              <a:gd name="T62" fmla="*/ 562 w 1928"/>
              <a:gd name="T63" fmla="*/ 948 h 1468"/>
              <a:gd name="T64" fmla="*/ 660 w 1928"/>
              <a:gd name="T65" fmla="*/ 896 h 1468"/>
              <a:gd name="T66" fmla="*/ 922 w 1928"/>
              <a:gd name="T67" fmla="*/ 802 h 1468"/>
              <a:gd name="T68" fmla="*/ 1128 w 1928"/>
              <a:gd name="T69" fmla="*/ 746 h 1468"/>
              <a:gd name="T70" fmla="*/ 1392 w 1928"/>
              <a:gd name="T71" fmla="*/ 702 h 1468"/>
              <a:gd name="T72" fmla="*/ 1508 w 1928"/>
              <a:gd name="T73" fmla="*/ 622 h 1468"/>
              <a:gd name="T74" fmla="*/ 1420 w 1928"/>
              <a:gd name="T75" fmla="*/ 448 h 1468"/>
              <a:gd name="T76" fmla="*/ 1364 w 1928"/>
              <a:gd name="T77" fmla="*/ 374 h 1468"/>
              <a:gd name="T78" fmla="*/ 1294 w 1928"/>
              <a:gd name="T79" fmla="*/ 342 h 1468"/>
              <a:gd name="T80" fmla="*/ 1178 w 1928"/>
              <a:gd name="T81" fmla="*/ 336 h 1468"/>
              <a:gd name="T82" fmla="*/ 1044 w 1928"/>
              <a:gd name="T83" fmla="*/ 356 h 1468"/>
              <a:gd name="T84" fmla="*/ 842 w 1928"/>
              <a:gd name="T85" fmla="*/ 406 h 1468"/>
              <a:gd name="T86" fmla="*/ 700 w 1928"/>
              <a:gd name="T87" fmla="*/ 462 h 1468"/>
              <a:gd name="T88" fmla="*/ 620 w 1928"/>
              <a:gd name="T89" fmla="*/ 510 h 1468"/>
              <a:gd name="T90" fmla="*/ 606 w 1928"/>
              <a:gd name="T91" fmla="*/ 516 h 1468"/>
              <a:gd name="T92" fmla="*/ 682 w 1928"/>
              <a:gd name="T93" fmla="*/ 448 h 1468"/>
              <a:gd name="T94" fmla="*/ 764 w 1928"/>
              <a:gd name="T95" fmla="*/ 410 h 1468"/>
              <a:gd name="T96" fmla="*/ 958 w 1928"/>
              <a:gd name="T97" fmla="*/ 346 h 1468"/>
              <a:gd name="T98" fmla="*/ 1160 w 1928"/>
              <a:gd name="T99" fmla="*/ 308 h 1468"/>
              <a:gd name="T100" fmla="*/ 1266 w 1928"/>
              <a:gd name="T101" fmla="*/ 304 h 1468"/>
              <a:gd name="T102" fmla="*/ 1364 w 1928"/>
              <a:gd name="T103" fmla="*/ 328 h 1468"/>
              <a:gd name="T104" fmla="*/ 1430 w 1928"/>
              <a:gd name="T105" fmla="*/ 382 h 1468"/>
              <a:gd name="T106" fmla="*/ 1494 w 1928"/>
              <a:gd name="T107" fmla="*/ 490 h 1468"/>
              <a:gd name="T108" fmla="*/ 1928 w 1928"/>
              <a:gd name="T109" fmla="*/ 16 h 1468"/>
              <a:gd name="T110" fmla="*/ 1918 w 1928"/>
              <a:gd name="T111" fmla="*/ 0 h 1468"/>
              <a:gd name="T112" fmla="*/ 704 w 1928"/>
              <a:gd name="T113" fmla="*/ 132 h 1468"/>
              <a:gd name="T114" fmla="*/ 634 w 1928"/>
              <a:gd name="T115" fmla="*/ 148 h 1468"/>
              <a:gd name="T116" fmla="*/ 596 w 1928"/>
              <a:gd name="T117" fmla="*/ 18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8" h="1468">
                <a:moveTo>
                  <a:pt x="1014" y="804"/>
                </a:moveTo>
                <a:lnTo>
                  <a:pt x="1014" y="804"/>
                </a:lnTo>
                <a:lnTo>
                  <a:pt x="1110" y="780"/>
                </a:lnTo>
                <a:lnTo>
                  <a:pt x="1202" y="760"/>
                </a:lnTo>
                <a:lnTo>
                  <a:pt x="1292" y="744"/>
                </a:lnTo>
                <a:lnTo>
                  <a:pt x="1374" y="732"/>
                </a:lnTo>
                <a:lnTo>
                  <a:pt x="1444" y="724"/>
                </a:lnTo>
                <a:lnTo>
                  <a:pt x="1474" y="722"/>
                </a:lnTo>
                <a:lnTo>
                  <a:pt x="1500" y="722"/>
                </a:lnTo>
                <a:lnTo>
                  <a:pt x="1520" y="724"/>
                </a:lnTo>
                <a:lnTo>
                  <a:pt x="1536" y="728"/>
                </a:lnTo>
                <a:lnTo>
                  <a:pt x="1548" y="732"/>
                </a:lnTo>
                <a:lnTo>
                  <a:pt x="1550" y="736"/>
                </a:lnTo>
                <a:lnTo>
                  <a:pt x="1552" y="740"/>
                </a:lnTo>
                <a:lnTo>
                  <a:pt x="1552" y="740"/>
                </a:lnTo>
                <a:lnTo>
                  <a:pt x="1552" y="744"/>
                </a:lnTo>
                <a:lnTo>
                  <a:pt x="1552" y="748"/>
                </a:lnTo>
                <a:lnTo>
                  <a:pt x="1544" y="758"/>
                </a:lnTo>
                <a:lnTo>
                  <a:pt x="1532" y="770"/>
                </a:lnTo>
                <a:lnTo>
                  <a:pt x="1514" y="782"/>
                </a:lnTo>
                <a:lnTo>
                  <a:pt x="1492" y="796"/>
                </a:lnTo>
                <a:lnTo>
                  <a:pt x="1464" y="810"/>
                </a:lnTo>
                <a:lnTo>
                  <a:pt x="1400" y="838"/>
                </a:lnTo>
                <a:lnTo>
                  <a:pt x="1324" y="870"/>
                </a:lnTo>
                <a:lnTo>
                  <a:pt x="1238" y="900"/>
                </a:lnTo>
                <a:lnTo>
                  <a:pt x="1146" y="928"/>
                </a:lnTo>
                <a:lnTo>
                  <a:pt x="1052" y="954"/>
                </a:lnTo>
                <a:lnTo>
                  <a:pt x="1052" y="954"/>
                </a:lnTo>
                <a:lnTo>
                  <a:pt x="962" y="976"/>
                </a:lnTo>
                <a:lnTo>
                  <a:pt x="876" y="992"/>
                </a:lnTo>
                <a:lnTo>
                  <a:pt x="798" y="1004"/>
                </a:lnTo>
                <a:lnTo>
                  <a:pt x="728" y="1012"/>
                </a:lnTo>
                <a:lnTo>
                  <a:pt x="670" y="1014"/>
                </a:lnTo>
                <a:lnTo>
                  <a:pt x="646" y="1014"/>
                </a:lnTo>
                <a:lnTo>
                  <a:pt x="626" y="1012"/>
                </a:lnTo>
                <a:lnTo>
                  <a:pt x="608" y="1010"/>
                </a:lnTo>
                <a:lnTo>
                  <a:pt x="596" y="1004"/>
                </a:lnTo>
                <a:lnTo>
                  <a:pt x="586" y="1000"/>
                </a:lnTo>
                <a:lnTo>
                  <a:pt x="582" y="992"/>
                </a:lnTo>
                <a:lnTo>
                  <a:pt x="582" y="992"/>
                </a:lnTo>
                <a:lnTo>
                  <a:pt x="582" y="984"/>
                </a:lnTo>
                <a:lnTo>
                  <a:pt x="588" y="974"/>
                </a:lnTo>
                <a:lnTo>
                  <a:pt x="598" y="964"/>
                </a:lnTo>
                <a:lnTo>
                  <a:pt x="610" y="954"/>
                </a:lnTo>
                <a:lnTo>
                  <a:pt x="628" y="942"/>
                </a:lnTo>
                <a:lnTo>
                  <a:pt x="650" y="930"/>
                </a:lnTo>
                <a:lnTo>
                  <a:pt x="702" y="906"/>
                </a:lnTo>
                <a:lnTo>
                  <a:pt x="766" y="880"/>
                </a:lnTo>
                <a:lnTo>
                  <a:pt x="840" y="854"/>
                </a:lnTo>
                <a:lnTo>
                  <a:pt x="924" y="828"/>
                </a:lnTo>
                <a:lnTo>
                  <a:pt x="1014" y="804"/>
                </a:lnTo>
                <a:close/>
                <a:moveTo>
                  <a:pt x="18" y="860"/>
                </a:moveTo>
                <a:lnTo>
                  <a:pt x="18" y="860"/>
                </a:lnTo>
                <a:lnTo>
                  <a:pt x="168" y="838"/>
                </a:lnTo>
                <a:lnTo>
                  <a:pt x="168" y="1018"/>
                </a:lnTo>
                <a:lnTo>
                  <a:pt x="168" y="1018"/>
                </a:lnTo>
                <a:lnTo>
                  <a:pt x="162" y="1020"/>
                </a:lnTo>
                <a:lnTo>
                  <a:pt x="158" y="1024"/>
                </a:lnTo>
                <a:lnTo>
                  <a:pt x="156" y="1028"/>
                </a:lnTo>
                <a:lnTo>
                  <a:pt x="154" y="1034"/>
                </a:lnTo>
                <a:lnTo>
                  <a:pt x="152" y="1066"/>
                </a:lnTo>
                <a:lnTo>
                  <a:pt x="152" y="1066"/>
                </a:lnTo>
                <a:lnTo>
                  <a:pt x="152" y="1078"/>
                </a:lnTo>
                <a:lnTo>
                  <a:pt x="156" y="1086"/>
                </a:lnTo>
                <a:lnTo>
                  <a:pt x="158" y="1092"/>
                </a:lnTo>
                <a:lnTo>
                  <a:pt x="160" y="1102"/>
                </a:lnTo>
                <a:lnTo>
                  <a:pt x="158" y="1140"/>
                </a:lnTo>
                <a:lnTo>
                  <a:pt x="158" y="1140"/>
                </a:lnTo>
                <a:lnTo>
                  <a:pt x="156" y="1148"/>
                </a:lnTo>
                <a:lnTo>
                  <a:pt x="152" y="1154"/>
                </a:lnTo>
                <a:lnTo>
                  <a:pt x="150" y="1162"/>
                </a:lnTo>
                <a:lnTo>
                  <a:pt x="148" y="1172"/>
                </a:lnTo>
                <a:lnTo>
                  <a:pt x="116" y="1444"/>
                </a:lnTo>
                <a:lnTo>
                  <a:pt x="116" y="1444"/>
                </a:lnTo>
                <a:lnTo>
                  <a:pt x="120" y="1450"/>
                </a:lnTo>
                <a:lnTo>
                  <a:pt x="126" y="1454"/>
                </a:lnTo>
                <a:lnTo>
                  <a:pt x="134" y="1458"/>
                </a:lnTo>
                <a:lnTo>
                  <a:pt x="144" y="1462"/>
                </a:lnTo>
                <a:lnTo>
                  <a:pt x="166" y="1466"/>
                </a:lnTo>
                <a:lnTo>
                  <a:pt x="192" y="1468"/>
                </a:lnTo>
                <a:lnTo>
                  <a:pt x="216" y="1466"/>
                </a:lnTo>
                <a:lnTo>
                  <a:pt x="238" y="1462"/>
                </a:lnTo>
                <a:lnTo>
                  <a:pt x="248" y="1458"/>
                </a:lnTo>
                <a:lnTo>
                  <a:pt x="256" y="1454"/>
                </a:lnTo>
                <a:lnTo>
                  <a:pt x="262" y="1450"/>
                </a:lnTo>
                <a:lnTo>
                  <a:pt x="266" y="1444"/>
                </a:lnTo>
                <a:lnTo>
                  <a:pt x="234" y="1172"/>
                </a:lnTo>
                <a:lnTo>
                  <a:pt x="234" y="1172"/>
                </a:lnTo>
                <a:lnTo>
                  <a:pt x="232" y="1162"/>
                </a:lnTo>
                <a:lnTo>
                  <a:pt x="230" y="1154"/>
                </a:lnTo>
                <a:lnTo>
                  <a:pt x="226" y="1148"/>
                </a:lnTo>
                <a:lnTo>
                  <a:pt x="224" y="1140"/>
                </a:lnTo>
                <a:lnTo>
                  <a:pt x="222" y="1102"/>
                </a:lnTo>
                <a:lnTo>
                  <a:pt x="222" y="1102"/>
                </a:lnTo>
                <a:lnTo>
                  <a:pt x="224" y="1094"/>
                </a:lnTo>
                <a:lnTo>
                  <a:pt x="226" y="1086"/>
                </a:lnTo>
                <a:lnTo>
                  <a:pt x="228" y="1078"/>
                </a:lnTo>
                <a:lnTo>
                  <a:pt x="230" y="1066"/>
                </a:lnTo>
                <a:lnTo>
                  <a:pt x="226" y="1034"/>
                </a:lnTo>
                <a:lnTo>
                  <a:pt x="226" y="1034"/>
                </a:lnTo>
                <a:lnTo>
                  <a:pt x="226" y="1028"/>
                </a:lnTo>
                <a:lnTo>
                  <a:pt x="224" y="1024"/>
                </a:lnTo>
                <a:lnTo>
                  <a:pt x="220" y="1020"/>
                </a:lnTo>
                <a:lnTo>
                  <a:pt x="214" y="1018"/>
                </a:lnTo>
                <a:lnTo>
                  <a:pt x="214" y="556"/>
                </a:lnTo>
                <a:lnTo>
                  <a:pt x="192" y="556"/>
                </a:lnTo>
                <a:lnTo>
                  <a:pt x="192" y="556"/>
                </a:lnTo>
                <a:lnTo>
                  <a:pt x="182" y="558"/>
                </a:lnTo>
                <a:lnTo>
                  <a:pt x="174" y="562"/>
                </a:lnTo>
                <a:lnTo>
                  <a:pt x="170" y="570"/>
                </a:lnTo>
                <a:lnTo>
                  <a:pt x="168" y="580"/>
                </a:lnTo>
                <a:lnTo>
                  <a:pt x="168" y="654"/>
                </a:lnTo>
                <a:lnTo>
                  <a:pt x="168" y="654"/>
                </a:lnTo>
                <a:lnTo>
                  <a:pt x="6" y="830"/>
                </a:lnTo>
                <a:lnTo>
                  <a:pt x="6" y="830"/>
                </a:lnTo>
                <a:lnTo>
                  <a:pt x="2" y="836"/>
                </a:lnTo>
                <a:lnTo>
                  <a:pt x="0" y="840"/>
                </a:lnTo>
                <a:lnTo>
                  <a:pt x="0" y="846"/>
                </a:lnTo>
                <a:lnTo>
                  <a:pt x="2" y="850"/>
                </a:lnTo>
                <a:lnTo>
                  <a:pt x="4" y="854"/>
                </a:lnTo>
                <a:lnTo>
                  <a:pt x="8" y="858"/>
                </a:lnTo>
                <a:lnTo>
                  <a:pt x="12" y="860"/>
                </a:lnTo>
                <a:lnTo>
                  <a:pt x="18" y="860"/>
                </a:lnTo>
                <a:close/>
                <a:moveTo>
                  <a:pt x="250" y="564"/>
                </a:moveTo>
                <a:lnTo>
                  <a:pt x="250" y="828"/>
                </a:lnTo>
                <a:lnTo>
                  <a:pt x="250" y="828"/>
                </a:lnTo>
                <a:lnTo>
                  <a:pt x="558" y="784"/>
                </a:lnTo>
                <a:lnTo>
                  <a:pt x="562" y="948"/>
                </a:lnTo>
                <a:lnTo>
                  <a:pt x="562" y="948"/>
                </a:lnTo>
                <a:lnTo>
                  <a:pt x="584" y="934"/>
                </a:lnTo>
                <a:lnTo>
                  <a:pt x="608" y="922"/>
                </a:lnTo>
                <a:lnTo>
                  <a:pt x="660" y="896"/>
                </a:lnTo>
                <a:lnTo>
                  <a:pt x="722" y="870"/>
                </a:lnTo>
                <a:lnTo>
                  <a:pt x="786" y="846"/>
                </a:lnTo>
                <a:lnTo>
                  <a:pt x="854" y="822"/>
                </a:lnTo>
                <a:lnTo>
                  <a:pt x="922" y="802"/>
                </a:lnTo>
                <a:lnTo>
                  <a:pt x="992" y="782"/>
                </a:lnTo>
                <a:lnTo>
                  <a:pt x="1058" y="764"/>
                </a:lnTo>
                <a:lnTo>
                  <a:pt x="1058" y="764"/>
                </a:lnTo>
                <a:lnTo>
                  <a:pt x="1128" y="746"/>
                </a:lnTo>
                <a:lnTo>
                  <a:pt x="1198" y="732"/>
                </a:lnTo>
                <a:lnTo>
                  <a:pt x="1266" y="720"/>
                </a:lnTo>
                <a:lnTo>
                  <a:pt x="1330" y="710"/>
                </a:lnTo>
                <a:lnTo>
                  <a:pt x="1392" y="702"/>
                </a:lnTo>
                <a:lnTo>
                  <a:pt x="1450" y="698"/>
                </a:lnTo>
                <a:lnTo>
                  <a:pt x="1502" y="696"/>
                </a:lnTo>
                <a:lnTo>
                  <a:pt x="1548" y="698"/>
                </a:lnTo>
                <a:lnTo>
                  <a:pt x="1508" y="622"/>
                </a:lnTo>
                <a:lnTo>
                  <a:pt x="1508" y="622"/>
                </a:lnTo>
                <a:lnTo>
                  <a:pt x="1478" y="558"/>
                </a:lnTo>
                <a:lnTo>
                  <a:pt x="1440" y="484"/>
                </a:lnTo>
                <a:lnTo>
                  <a:pt x="1420" y="448"/>
                </a:lnTo>
                <a:lnTo>
                  <a:pt x="1400" y="416"/>
                </a:lnTo>
                <a:lnTo>
                  <a:pt x="1382" y="392"/>
                </a:lnTo>
                <a:lnTo>
                  <a:pt x="1372" y="382"/>
                </a:lnTo>
                <a:lnTo>
                  <a:pt x="1364" y="374"/>
                </a:lnTo>
                <a:lnTo>
                  <a:pt x="1364" y="374"/>
                </a:lnTo>
                <a:lnTo>
                  <a:pt x="1342" y="360"/>
                </a:lnTo>
                <a:lnTo>
                  <a:pt x="1318" y="350"/>
                </a:lnTo>
                <a:lnTo>
                  <a:pt x="1294" y="342"/>
                </a:lnTo>
                <a:lnTo>
                  <a:pt x="1266" y="338"/>
                </a:lnTo>
                <a:lnTo>
                  <a:pt x="1238" y="336"/>
                </a:lnTo>
                <a:lnTo>
                  <a:pt x="1208" y="336"/>
                </a:lnTo>
                <a:lnTo>
                  <a:pt x="1178" y="336"/>
                </a:lnTo>
                <a:lnTo>
                  <a:pt x="1148" y="340"/>
                </a:lnTo>
                <a:lnTo>
                  <a:pt x="1148" y="340"/>
                </a:lnTo>
                <a:lnTo>
                  <a:pt x="1096" y="348"/>
                </a:lnTo>
                <a:lnTo>
                  <a:pt x="1044" y="356"/>
                </a:lnTo>
                <a:lnTo>
                  <a:pt x="994" y="366"/>
                </a:lnTo>
                <a:lnTo>
                  <a:pt x="942" y="378"/>
                </a:lnTo>
                <a:lnTo>
                  <a:pt x="892" y="392"/>
                </a:lnTo>
                <a:lnTo>
                  <a:pt x="842" y="406"/>
                </a:lnTo>
                <a:lnTo>
                  <a:pt x="792" y="424"/>
                </a:lnTo>
                <a:lnTo>
                  <a:pt x="744" y="442"/>
                </a:lnTo>
                <a:lnTo>
                  <a:pt x="744" y="442"/>
                </a:lnTo>
                <a:lnTo>
                  <a:pt x="700" y="462"/>
                </a:lnTo>
                <a:lnTo>
                  <a:pt x="678" y="472"/>
                </a:lnTo>
                <a:lnTo>
                  <a:pt x="658" y="484"/>
                </a:lnTo>
                <a:lnTo>
                  <a:pt x="638" y="496"/>
                </a:lnTo>
                <a:lnTo>
                  <a:pt x="620" y="510"/>
                </a:lnTo>
                <a:lnTo>
                  <a:pt x="604" y="524"/>
                </a:lnTo>
                <a:lnTo>
                  <a:pt x="590" y="540"/>
                </a:lnTo>
                <a:lnTo>
                  <a:pt x="590" y="540"/>
                </a:lnTo>
                <a:lnTo>
                  <a:pt x="606" y="516"/>
                </a:lnTo>
                <a:lnTo>
                  <a:pt x="622" y="496"/>
                </a:lnTo>
                <a:lnTo>
                  <a:pt x="640" y="478"/>
                </a:lnTo>
                <a:lnTo>
                  <a:pt x="660" y="462"/>
                </a:lnTo>
                <a:lnTo>
                  <a:pt x="682" y="448"/>
                </a:lnTo>
                <a:lnTo>
                  <a:pt x="706" y="436"/>
                </a:lnTo>
                <a:lnTo>
                  <a:pt x="734" y="424"/>
                </a:lnTo>
                <a:lnTo>
                  <a:pt x="764" y="410"/>
                </a:lnTo>
                <a:lnTo>
                  <a:pt x="764" y="410"/>
                </a:lnTo>
                <a:lnTo>
                  <a:pt x="816" y="392"/>
                </a:lnTo>
                <a:lnTo>
                  <a:pt x="864" y="374"/>
                </a:lnTo>
                <a:lnTo>
                  <a:pt x="912" y="358"/>
                </a:lnTo>
                <a:lnTo>
                  <a:pt x="958" y="346"/>
                </a:lnTo>
                <a:lnTo>
                  <a:pt x="1006" y="334"/>
                </a:lnTo>
                <a:lnTo>
                  <a:pt x="1056" y="324"/>
                </a:lnTo>
                <a:lnTo>
                  <a:pt x="1106" y="316"/>
                </a:lnTo>
                <a:lnTo>
                  <a:pt x="1160" y="308"/>
                </a:lnTo>
                <a:lnTo>
                  <a:pt x="1160" y="308"/>
                </a:lnTo>
                <a:lnTo>
                  <a:pt x="1198" y="304"/>
                </a:lnTo>
                <a:lnTo>
                  <a:pt x="1234" y="302"/>
                </a:lnTo>
                <a:lnTo>
                  <a:pt x="1266" y="304"/>
                </a:lnTo>
                <a:lnTo>
                  <a:pt x="1294" y="306"/>
                </a:lnTo>
                <a:lnTo>
                  <a:pt x="1320" y="312"/>
                </a:lnTo>
                <a:lnTo>
                  <a:pt x="1342" y="318"/>
                </a:lnTo>
                <a:lnTo>
                  <a:pt x="1364" y="328"/>
                </a:lnTo>
                <a:lnTo>
                  <a:pt x="1382" y="338"/>
                </a:lnTo>
                <a:lnTo>
                  <a:pt x="1400" y="352"/>
                </a:lnTo>
                <a:lnTo>
                  <a:pt x="1414" y="366"/>
                </a:lnTo>
                <a:lnTo>
                  <a:pt x="1430" y="382"/>
                </a:lnTo>
                <a:lnTo>
                  <a:pt x="1442" y="400"/>
                </a:lnTo>
                <a:lnTo>
                  <a:pt x="1456" y="420"/>
                </a:lnTo>
                <a:lnTo>
                  <a:pt x="1468" y="442"/>
                </a:lnTo>
                <a:lnTo>
                  <a:pt x="1494" y="490"/>
                </a:lnTo>
                <a:lnTo>
                  <a:pt x="1920" y="30"/>
                </a:lnTo>
                <a:lnTo>
                  <a:pt x="1920" y="30"/>
                </a:lnTo>
                <a:lnTo>
                  <a:pt x="1926" y="22"/>
                </a:lnTo>
                <a:lnTo>
                  <a:pt x="1928" y="16"/>
                </a:lnTo>
                <a:lnTo>
                  <a:pt x="1928" y="12"/>
                </a:lnTo>
                <a:lnTo>
                  <a:pt x="1928" y="6"/>
                </a:lnTo>
                <a:lnTo>
                  <a:pt x="1924" y="2"/>
                </a:lnTo>
                <a:lnTo>
                  <a:pt x="1918" y="0"/>
                </a:lnTo>
                <a:lnTo>
                  <a:pt x="1912" y="0"/>
                </a:lnTo>
                <a:lnTo>
                  <a:pt x="1904" y="0"/>
                </a:lnTo>
                <a:lnTo>
                  <a:pt x="704" y="132"/>
                </a:lnTo>
                <a:lnTo>
                  <a:pt x="704" y="132"/>
                </a:lnTo>
                <a:lnTo>
                  <a:pt x="672" y="136"/>
                </a:lnTo>
                <a:lnTo>
                  <a:pt x="658" y="140"/>
                </a:lnTo>
                <a:lnTo>
                  <a:pt x="646" y="144"/>
                </a:lnTo>
                <a:lnTo>
                  <a:pt x="634" y="148"/>
                </a:lnTo>
                <a:lnTo>
                  <a:pt x="622" y="156"/>
                </a:lnTo>
                <a:lnTo>
                  <a:pt x="610" y="166"/>
                </a:lnTo>
                <a:lnTo>
                  <a:pt x="596" y="180"/>
                </a:lnTo>
                <a:lnTo>
                  <a:pt x="596" y="180"/>
                </a:lnTo>
                <a:lnTo>
                  <a:pt x="250" y="564"/>
                </a:lnTo>
                <a:close/>
              </a:path>
            </a:pathLst>
          </a:custGeom>
          <a:solidFill>
            <a:srgbClr val="F0F0F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nvGrpSpPr>
          <p:cNvPr id="2085" name="Group 2084"/>
          <p:cNvGrpSpPr/>
          <p:nvPr/>
        </p:nvGrpSpPr>
        <p:grpSpPr>
          <a:xfrm>
            <a:off x="449580" y="4765278"/>
            <a:ext cx="507162" cy="487238"/>
            <a:chOff x="555625" y="7812088"/>
            <a:chExt cx="1778000" cy="1708150"/>
          </a:xfrm>
        </p:grpSpPr>
        <p:grpSp>
          <p:nvGrpSpPr>
            <p:cNvPr id="2081" name="Group 2080"/>
            <p:cNvGrpSpPr/>
            <p:nvPr/>
          </p:nvGrpSpPr>
          <p:grpSpPr>
            <a:xfrm>
              <a:off x="555625" y="7812088"/>
              <a:ext cx="1778000" cy="1470025"/>
              <a:chOff x="555625" y="7812088"/>
              <a:chExt cx="1778000" cy="1470025"/>
            </a:xfrm>
            <a:solidFill>
              <a:srgbClr val="808080"/>
            </a:solidFill>
          </p:grpSpPr>
          <p:sp>
            <p:nvSpPr>
              <p:cNvPr id="2060" name="Freeform 21"/>
              <p:cNvSpPr>
                <a:spLocks/>
              </p:cNvSpPr>
              <p:nvPr/>
            </p:nvSpPr>
            <p:spPr bwMode="auto">
              <a:xfrm>
                <a:off x="555625" y="8542338"/>
                <a:ext cx="460375" cy="739775"/>
              </a:xfrm>
              <a:custGeom>
                <a:avLst/>
                <a:gdLst>
                  <a:gd name="T0" fmla="*/ 0 w 290"/>
                  <a:gd name="T1" fmla="*/ 466 h 466"/>
                  <a:gd name="T2" fmla="*/ 290 w 290"/>
                  <a:gd name="T3" fmla="*/ 466 h 466"/>
                  <a:gd name="T4" fmla="*/ 290 w 290"/>
                  <a:gd name="T5" fmla="*/ 26 h 466"/>
                  <a:gd name="T6" fmla="*/ 290 w 290"/>
                  <a:gd name="T7" fmla="*/ 26 h 466"/>
                  <a:gd name="T8" fmla="*/ 288 w 290"/>
                  <a:gd name="T9" fmla="*/ 16 h 466"/>
                  <a:gd name="T10" fmla="*/ 282 w 290"/>
                  <a:gd name="T11" fmla="*/ 8 h 466"/>
                  <a:gd name="T12" fmla="*/ 276 w 290"/>
                  <a:gd name="T13" fmla="*/ 2 h 466"/>
                  <a:gd name="T14" fmla="*/ 266 w 290"/>
                  <a:gd name="T15" fmla="*/ 0 h 466"/>
                  <a:gd name="T16" fmla="*/ 24 w 290"/>
                  <a:gd name="T17" fmla="*/ 0 h 466"/>
                  <a:gd name="T18" fmla="*/ 24 w 290"/>
                  <a:gd name="T19" fmla="*/ 0 h 466"/>
                  <a:gd name="T20" fmla="*/ 16 w 290"/>
                  <a:gd name="T21" fmla="*/ 2 h 466"/>
                  <a:gd name="T22" fmla="*/ 8 w 290"/>
                  <a:gd name="T23" fmla="*/ 8 h 466"/>
                  <a:gd name="T24" fmla="*/ 2 w 290"/>
                  <a:gd name="T25" fmla="*/ 16 h 466"/>
                  <a:gd name="T26" fmla="*/ 0 w 290"/>
                  <a:gd name="T27" fmla="*/ 26 h 466"/>
                  <a:gd name="T28" fmla="*/ 0 w 290"/>
                  <a:gd name="T29"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466">
                    <a:moveTo>
                      <a:pt x="0" y="466"/>
                    </a:moveTo>
                    <a:lnTo>
                      <a:pt x="290" y="466"/>
                    </a:lnTo>
                    <a:lnTo>
                      <a:pt x="290" y="26"/>
                    </a:lnTo>
                    <a:lnTo>
                      <a:pt x="290" y="26"/>
                    </a:lnTo>
                    <a:lnTo>
                      <a:pt x="288" y="16"/>
                    </a:lnTo>
                    <a:lnTo>
                      <a:pt x="282" y="8"/>
                    </a:lnTo>
                    <a:lnTo>
                      <a:pt x="276" y="2"/>
                    </a:lnTo>
                    <a:lnTo>
                      <a:pt x="266" y="0"/>
                    </a:lnTo>
                    <a:lnTo>
                      <a:pt x="24" y="0"/>
                    </a:lnTo>
                    <a:lnTo>
                      <a:pt x="24" y="0"/>
                    </a:lnTo>
                    <a:lnTo>
                      <a:pt x="16" y="2"/>
                    </a:lnTo>
                    <a:lnTo>
                      <a:pt x="8" y="8"/>
                    </a:lnTo>
                    <a:lnTo>
                      <a:pt x="2" y="16"/>
                    </a:lnTo>
                    <a:lnTo>
                      <a:pt x="0" y="26"/>
                    </a:lnTo>
                    <a:lnTo>
                      <a:pt x="0" y="466"/>
                    </a:lnTo>
                    <a:close/>
                  </a:path>
                </a:pathLst>
              </a:custGeom>
              <a:grp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62" name="Freeform 23"/>
              <p:cNvSpPr>
                <a:spLocks/>
              </p:cNvSpPr>
              <p:nvPr/>
            </p:nvSpPr>
            <p:spPr bwMode="auto">
              <a:xfrm>
                <a:off x="1095375" y="7812088"/>
                <a:ext cx="1238250" cy="1470025"/>
              </a:xfrm>
              <a:custGeom>
                <a:avLst/>
                <a:gdLst>
                  <a:gd name="T0" fmla="*/ 716 w 780"/>
                  <a:gd name="T1" fmla="*/ 724 h 926"/>
                  <a:gd name="T2" fmla="*/ 742 w 780"/>
                  <a:gd name="T3" fmla="*/ 710 h 926"/>
                  <a:gd name="T4" fmla="*/ 762 w 780"/>
                  <a:gd name="T5" fmla="*/ 694 h 926"/>
                  <a:gd name="T6" fmla="*/ 774 w 780"/>
                  <a:gd name="T7" fmla="*/ 670 h 926"/>
                  <a:gd name="T8" fmla="*/ 780 w 780"/>
                  <a:gd name="T9" fmla="*/ 642 h 926"/>
                  <a:gd name="T10" fmla="*/ 778 w 780"/>
                  <a:gd name="T11" fmla="*/ 626 h 926"/>
                  <a:gd name="T12" fmla="*/ 770 w 780"/>
                  <a:gd name="T13" fmla="*/ 600 h 926"/>
                  <a:gd name="T14" fmla="*/ 756 w 780"/>
                  <a:gd name="T15" fmla="*/ 578 h 926"/>
                  <a:gd name="T16" fmla="*/ 734 w 780"/>
                  <a:gd name="T17" fmla="*/ 562 h 926"/>
                  <a:gd name="T18" fmla="*/ 720 w 780"/>
                  <a:gd name="T19" fmla="*/ 556 h 926"/>
                  <a:gd name="T20" fmla="*/ 740 w 780"/>
                  <a:gd name="T21" fmla="*/ 542 h 926"/>
                  <a:gd name="T22" fmla="*/ 754 w 780"/>
                  <a:gd name="T23" fmla="*/ 524 h 926"/>
                  <a:gd name="T24" fmla="*/ 764 w 780"/>
                  <a:gd name="T25" fmla="*/ 502 h 926"/>
                  <a:gd name="T26" fmla="*/ 766 w 780"/>
                  <a:gd name="T27" fmla="*/ 472 h 926"/>
                  <a:gd name="T28" fmla="*/ 764 w 780"/>
                  <a:gd name="T29" fmla="*/ 458 h 926"/>
                  <a:gd name="T30" fmla="*/ 752 w 780"/>
                  <a:gd name="T31" fmla="*/ 430 h 926"/>
                  <a:gd name="T32" fmla="*/ 730 w 780"/>
                  <a:gd name="T33" fmla="*/ 408 h 926"/>
                  <a:gd name="T34" fmla="*/ 704 w 780"/>
                  <a:gd name="T35" fmla="*/ 394 h 926"/>
                  <a:gd name="T36" fmla="*/ 690 w 780"/>
                  <a:gd name="T37" fmla="*/ 390 h 926"/>
                  <a:gd name="T38" fmla="*/ 634 w 780"/>
                  <a:gd name="T39" fmla="*/ 382 h 926"/>
                  <a:gd name="T40" fmla="*/ 554 w 780"/>
                  <a:gd name="T41" fmla="*/ 380 h 926"/>
                  <a:gd name="T42" fmla="*/ 464 w 780"/>
                  <a:gd name="T43" fmla="*/ 382 h 926"/>
                  <a:gd name="T44" fmla="*/ 372 w 780"/>
                  <a:gd name="T45" fmla="*/ 390 h 926"/>
                  <a:gd name="T46" fmla="*/ 406 w 780"/>
                  <a:gd name="T47" fmla="*/ 340 h 926"/>
                  <a:gd name="T48" fmla="*/ 456 w 780"/>
                  <a:gd name="T49" fmla="*/ 250 h 926"/>
                  <a:gd name="T50" fmla="*/ 480 w 780"/>
                  <a:gd name="T51" fmla="*/ 174 h 926"/>
                  <a:gd name="T52" fmla="*/ 486 w 780"/>
                  <a:gd name="T53" fmla="*/ 114 h 926"/>
                  <a:gd name="T54" fmla="*/ 476 w 780"/>
                  <a:gd name="T55" fmla="*/ 68 h 926"/>
                  <a:gd name="T56" fmla="*/ 458 w 780"/>
                  <a:gd name="T57" fmla="*/ 34 h 926"/>
                  <a:gd name="T58" fmla="*/ 436 w 780"/>
                  <a:gd name="T59" fmla="*/ 12 h 926"/>
                  <a:gd name="T60" fmla="*/ 414 w 780"/>
                  <a:gd name="T61" fmla="*/ 0 h 926"/>
                  <a:gd name="T62" fmla="*/ 404 w 780"/>
                  <a:gd name="T63" fmla="*/ 0 h 926"/>
                  <a:gd name="T64" fmla="*/ 374 w 780"/>
                  <a:gd name="T65" fmla="*/ 4 h 926"/>
                  <a:gd name="T66" fmla="*/ 352 w 780"/>
                  <a:gd name="T67" fmla="*/ 16 h 926"/>
                  <a:gd name="T68" fmla="*/ 340 w 780"/>
                  <a:gd name="T69" fmla="*/ 34 h 926"/>
                  <a:gd name="T70" fmla="*/ 330 w 780"/>
                  <a:gd name="T71" fmla="*/ 58 h 926"/>
                  <a:gd name="T72" fmla="*/ 320 w 780"/>
                  <a:gd name="T73" fmla="*/ 112 h 926"/>
                  <a:gd name="T74" fmla="*/ 308 w 780"/>
                  <a:gd name="T75" fmla="*/ 154 h 926"/>
                  <a:gd name="T76" fmla="*/ 300 w 780"/>
                  <a:gd name="T77" fmla="*/ 168 h 926"/>
                  <a:gd name="T78" fmla="*/ 274 w 780"/>
                  <a:gd name="T79" fmla="*/ 204 h 926"/>
                  <a:gd name="T80" fmla="*/ 192 w 780"/>
                  <a:gd name="T81" fmla="*/ 300 h 926"/>
                  <a:gd name="T82" fmla="*/ 164 w 780"/>
                  <a:gd name="T83" fmla="*/ 340 h 926"/>
                  <a:gd name="T84" fmla="*/ 154 w 780"/>
                  <a:gd name="T85" fmla="*/ 364 h 926"/>
                  <a:gd name="T86" fmla="*/ 128 w 780"/>
                  <a:gd name="T87" fmla="*/ 408 h 926"/>
                  <a:gd name="T88" fmla="*/ 86 w 780"/>
                  <a:gd name="T89" fmla="*/ 460 h 926"/>
                  <a:gd name="T90" fmla="*/ 36 w 780"/>
                  <a:gd name="T91" fmla="*/ 508 h 926"/>
                  <a:gd name="T92" fmla="*/ 0 w 780"/>
                  <a:gd name="T93" fmla="*/ 534 h 926"/>
                  <a:gd name="T94" fmla="*/ 730 w 780"/>
                  <a:gd name="T95" fmla="*/ 926 h 926"/>
                  <a:gd name="T96" fmla="*/ 724 w 780"/>
                  <a:gd name="T97" fmla="*/ 916 h 926"/>
                  <a:gd name="T98" fmla="*/ 704 w 780"/>
                  <a:gd name="T99" fmla="*/ 898 h 926"/>
                  <a:gd name="T100" fmla="*/ 690 w 780"/>
                  <a:gd name="T101" fmla="*/ 890 h 926"/>
                  <a:gd name="T102" fmla="*/ 722 w 780"/>
                  <a:gd name="T103" fmla="*/ 880 h 926"/>
                  <a:gd name="T104" fmla="*/ 746 w 780"/>
                  <a:gd name="T105" fmla="*/ 862 h 926"/>
                  <a:gd name="T106" fmla="*/ 762 w 780"/>
                  <a:gd name="T107" fmla="*/ 836 h 926"/>
                  <a:gd name="T108" fmla="*/ 768 w 780"/>
                  <a:gd name="T109" fmla="*/ 806 h 926"/>
                  <a:gd name="T110" fmla="*/ 768 w 780"/>
                  <a:gd name="T111" fmla="*/ 792 h 926"/>
                  <a:gd name="T112" fmla="*/ 758 w 780"/>
                  <a:gd name="T113" fmla="*/ 766 h 926"/>
                  <a:gd name="T114" fmla="*/ 744 w 780"/>
                  <a:gd name="T115" fmla="*/ 744 h 926"/>
                  <a:gd name="T116" fmla="*/ 726 w 780"/>
                  <a:gd name="T117" fmla="*/ 730 h 926"/>
                  <a:gd name="T118" fmla="*/ 716 w 780"/>
                  <a:gd name="T119" fmla="*/ 72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0" h="926">
                    <a:moveTo>
                      <a:pt x="716" y="724"/>
                    </a:moveTo>
                    <a:lnTo>
                      <a:pt x="716" y="724"/>
                    </a:lnTo>
                    <a:lnTo>
                      <a:pt x="728" y="718"/>
                    </a:lnTo>
                    <a:lnTo>
                      <a:pt x="742" y="710"/>
                    </a:lnTo>
                    <a:lnTo>
                      <a:pt x="752" y="702"/>
                    </a:lnTo>
                    <a:lnTo>
                      <a:pt x="762" y="694"/>
                    </a:lnTo>
                    <a:lnTo>
                      <a:pt x="770" y="682"/>
                    </a:lnTo>
                    <a:lnTo>
                      <a:pt x="774" y="670"/>
                    </a:lnTo>
                    <a:lnTo>
                      <a:pt x="778" y="656"/>
                    </a:lnTo>
                    <a:lnTo>
                      <a:pt x="780" y="642"/>
                    </a:lnTo>
                    <a:lnTo>
                      <a:pt x="780" y="642"/>
                    </a:lnTo>
                    <a:lnTo>
                      <a:pt x="778" y="626"/>
                    </a:lnTo>
                    <a:lnTo>
                      <a:pt x="776" y="612"/>
                    </a:lnTo>
                    <a:lnTo>
                      <a:pt x="770" y="600"/>
                    </a:lnTo>
                    <a:lnTo>
                      <a:pt x="764" y="588"/>
                    </a:lnTo>
                    <a:lnTo>
                      <a:pt x="756" y="578"/>
                    </a:lnTo>
                    <a:lnTo>
                      <a:pt x="746" y="568"/>
                    </a:lnTo>
                    <a:lnTo>
                      <a:pt x="734" y="562"/>
                    </a:lnTo>
                    <a:lnTo>
                      <a:pt x="720" y="556"/>
                    </a:lnTo>
                    <a:lnTo>
                      <a:pt x="720" y="556"/>
                    </a:lnTo>
                    <a:lnTo>
                      <a:pt x="730" y="550"/>
                    </a:lnTo>
                    <a:lnTo>
                      <a:pt x="740" y="542"/>
                    </a:lnTo>
                    <a:lnTo>
                      <a:pt x="748" y="534"/>
                    </a:lnTo>
                    <a:lnTo>
                      <a:pt x="754" y="524"/>
                    </a:lnTo>
                    <a:lnTo>
                      <a:pt x="760" y="514"/>
                    </a:lnTo>
                    <a:lnTo>
                      <a:pt x="764" y="502"/>
                    </a:lnTo>
                    <a:lnTo>
                      <a:pt x="766" y="488"/>
                    </a:lnTo>
                    <a:lnTo>
                      <a:pt x="766" y="472"/>
                    </a:lnTo>
                    <a:lnTo>
                      <a:pt x="766" y="472"/>
                    </a:lnTo>
                    <a:lnTo>
                      <a:pt x="764" y="458"/>
                    </a:lnTo>
                    <a:lnTo>
                      <a:pt x="760" y="444"/>
                    </a:lnTo>
                    <a:lnTo>
                      <a:pt x="752" y="430"/>
                    </a:lnTo>
                    <a:lnTo>
                      <a:pt x="740" y="418"/>
                    </a:lnTo>
                    <a:lnTo>
                      <a:pt x="730" y="408"/>
                    </a:lnTo>
                    <a:lnTo>
                      <a:pt x="716" y="400"/>
                    </a:lnTo>
                    <a:lnTo>
                      <a:pt x="704" y="394"/>
                    </a:lnTo>
                    <a:lnTo>
                      <a:pt x="690" y="390"/>
                    </a:lnTo>
                    <a:lnTo>
                      <a:pt x="690" y="390"/>
                    </a:lnTo>
                    <a:lnTo>
                      <a:pt x="664" y="386"/>
                    </a:lnTo>
                    <a:lnTo>
                      <a:pt x="634" y="382"/>
                    </a:lnTo>
                    <a:lnTo>
                      <a:pt x="596" y="380"/>
                    </a:lnTo>
                    <a:lnTo>
                      <a:pt x="554" y="380"/>
                    </a:lnTo>
                    <a:lnTo>
                      <a:pt x="510" y="380"/>
                    </a:lnTo>
                    <a:lnTo>
                      <a:pt x="464" y="382"/>
                    </a:lnTo>
                    <a:lnTo>
                      <a:pt x="418" y="386"/>
                    </a:lnTo>
                    <a:lnTo>
                      <a:pt x="372" y="390"/>
                    </a:lnTo>
                    <a:lnTo>
                      <a:pt x="372" y="390"/>
                    </a:lnTo>
                    <a:lnTo>
                      <a:pt x="406" y="340"/>
                    </a:lnTo>
                    <a:lnTo>
                      <a:pt x="434" y="292"/>
                    </a:lnTo>
                    <a:lnTo>
                      <a:pt x="456" y="250"/>
                    </a:lnTo>
                    <a:lnTo>
                      <a:pt x="470" y="210"/>
                    </a:lnTo>
                    <a:lnTo>
                      <a:pt x="480" y="174"/>
                    </a:lnTo>
                    <a:lnTo>
                      <a:pt x="484" y="142"/>
                    </a:lnTo>
                    <a:lnTo>
                      <a:pt x="486" y="114"/>
                    </a:lnTo>
                    <a:lnTo>
                      <a:pt x="482" y="90"/>
                    </a:lnTo>
                    <a:lnTo>
                      <a:pt x="476" y="68"/>
                    </a:lnTo>
                    <a:lnTo>
                      <a:pt x="468" y="48"/>
                    </a:lnTo>
                    <a:lnTo>
                      <a:pt x="458" y="34"/>
                    </a:lnTo>
                    <a:lnTo>
                      <a:pt x="446" y="20"/>
                    </a:lnTo>
                    <a:lnTo>
                      <a:pt x="436" y="12"/>
                    </a:lnTo>
                    <a:lnTo>
                      <a:pt x="424" y="4"/>
                    </a:lnTo>
                    <a:lnTo>
                      <a:pt x="414" y="0"/>
                    </a:lnTo>
                    <a:lnTo>
                      <a:pt x="404" y="0"/>
                    </a:lnTo>
                    <a:lnTo>
                      <a:pt x="404" y="0"/>
                    </a:lnTo>
                    <a:lnTo>
                      <a:pt x="388" y="0"/>
                    </a:lnTo>
                    <a:lnTo>
                      <a:pt x="374" y="4"/>
                    </a:lnTo>
                    <a:lnTo>
                      <a:pt x="362" y="8"/>
                    </a:lnTo>
                    <a:lnTo>
                      <a:pt x="352" y="16"/>
                    </a:lnTo>
                    <a:lnTo>
                      <a:pt x="346" y="24"/>
                    </a:lnTo>
                    <a:lnTo>
                      <a:pt x="340" y="34"/>
                    </a:lnTo>
                    <a:lnTo>
                      <a:pt x="334" y="46"/>
                    </a:lnTo>
                    <a:lnTo>
                      <a:pt x="330" y="58"/>
                    </a:lnTo>
                    <a:lnTo>
                      <a:pt x="326" y="84"/>
                    </a:lnTo>
                    <a:lnTo>
                      <a:pt x="320" y="112"/>
                    </a:lnTo>
                    <a:lnTo>
                      <a:pt x="312" y="140"/>
                    </a:lnTo>
                    <a:lnTo>
                      <a:pt x="308" y="154"/>
                    </a:lnTo>
                    <a:lnTo>
                      <a:pt x="300" y="168"/>
                    </a:lnTo>
                    <a:lnTo>
                      <a:pt x="300" y="168"/>
                    </a:lnTo>
                    <a:lnTo>
                      <a:pt x="290" y="184"/>
                    </a:lnTo>
                    <a:lnTo>
                      <a:pt x="274" y="204"/>
                    </a:lnTo>
                    <a:lnTo>
                      <a:pt x="232" y="250"/>
                    </a:lnTo>
                    <a:lnTo>
                      <a:pt x="192" y="300"/>
                    </a:lnTo>
                    <a:lnTo>
                      <a:pt x="176" y="322"/>
                    </a:lnTo>
                    <a:lnTo>
                      <a:pt x="164" y="340"/>
                    </a:lnTo>
                    <a:lnTo>
                      <a:pt x="164" y="340"/>
                    </a:lnTo>
                    <a:lnTo>
                      <a:pt x="154" y="364"/>
                    </a:lnTo>
                    <a:lnTo>
                      <a:pt x="140" y="386"/>
                    </a:lnTo>
                    <a:lnTo>
                      <a:pt x="128" y="408"/>
                    </a:lnTo>
                    <a:lnTo>
                      <a:pt x="114" y="426"/>
                    </a:lnTo>
                    <a:lnTo>
                      <a:pt x="86" y="460"/>
                    </a:lnTo>
                    <a:lnTo>
                      <a:pt x="60" y="486"/>
                    </a:lnTo>
                    <a:lnTo>
                      <a:pt x="36" y="508"/>
                    </a:lnTo>
                    <a:lnTo>
                      <a:pt x="18" y="522"/>
                    </a:lnTo>
                    <a:lnTo>
                      <a:pt x="0" y="534"/>
                    </a:lnTo>
                    <a:lnTo>
                      <a:pt x="0" y="926"/>
                    </a:lnTo>
                    <a:lnTo>
                      <a:pt x="730" y="926"/>
                    </a:lnTo>
                    <a:lnTo>
                      <a:pt x="730" y="926"/>
                    </a:lnTo>
                    <a:lnTo>
                      <a:pt x="724" y="916"/>
                    </a:lnTo>
                    <a:lnTo>
                      <a:pt x="714" y="906"/>
                    </a:lnTo>
                    <a:lnTo>
                      <a:pt x="704" y="898"/>
                    </a:lnTo>
                    <a:lnTo>
                      <a:pt x="690" y="890"/>
                    </a:lnTo>
                    <a:lnTo>
                      <a:pt x="690" y="890"/>
                    </a:lnTo>
                    <a:lnTo>
                      <a:pt x="706" y="886"/>
                    </a:lnTo>
                    <a:lnTo>
                      <a:pt x="722" y="880"/>
                    </a:lnTo>
                    <a:lnTo>
                      <a:pt x="734" y="872"/>
                    </a:lnTo>
                    <a:lnTo>
                      <a:pt x="746" y="862"/>
                    </a:lnTo>
                    <a:lnTo>
                      <a:pt x="756" y="850"/>
                    </a:lnTo>
                    <a:lnTo>
                      <a:pt x="762" y="836"/>
                    </a:lnTo>
                    <a:lnTo>
                      <a:pt x="768" y="822"/>
                    </a:lnTo>
                    <a:lnTo>
                      <a:pt x="768" y="806"/>
                    </a:lnTo>
                    <a:lnTo>
                      <a:pt x="768" y="806"/>
                    </a:lnTo>
                    <a:lnTo>
                      <a:pt x="768" y="792"/>
                    </a:lnTo>
                    <a:lnTo>
                      <a:pt x="764" y="778"/>
                    </a:lnTo>
                    <a:lnTo>
                      <a:pt x="758" y="766"/>
                    </a:lnTo>
                    <a:lnTo>
                      <a:pt x="752" y="754"/>
                    </a:lnTo>
                    <a:lnTo>
                      <a:pt x="744" y="744"/>
                    </a:lnTo>
                    <a:lnTo>
                      <a:pt x="734" y="736"/>
                    </a:lnTo>
                    <a:lnTo>
                      <a:pt x="726" y="730"/>
                    </a:lnTo>
                    <a:lnTo>
                      <a:pt x="716" y="724"/>
                    </a:lnTo>
                    <a:lnTo>
                      <a:pt x="716" y="724"/>
                    </a:lnTo>
                    <a:close/>
                  </a:path>
                </a:pathLst>
              </a:custGeom>
              <a:grp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grpSp>
          <p:nvGrpSpPr>
            <p:cNvPr id="2082" name="Group 2081"/>
            <p:cNvGrpSpPr/>
            <p:nvPr/>
          </p:nvGrpSpPr>
          <p:grpSpPr>
            <a:xfrm>
              <a:off x="555625" y="9282113"/>
              <a:ext cx="1708150" cy="238125"/>
              <a:chOff x="555625" y="9282113"/>
              <a:chExt cx="1708150" cy="238125"/>
            </a:xfrm>
            <a:solidFill>
              <a:srgbClr val="FFE600"/>
            </a:solidFill>
          </p:grpSpPr>
          <p:sp>
            <p:nvSpPr>
              <p:cNvPr id="2063" name="Freeform 24"/>
              <p:cNvSpPr>
                <a:spLocks/>
              </p:cNvSpPr>
              <p:nvPr/>
            </p:nvSpPr>
            <p:spPr bwMode="auto">
              <a:xfrm>
                <a:off x="555625" y="9282113"/>
                <a:ext cx="460375" cy="238125"/>
              </a:xfrm>
              <a:custGeom>
                <a:avLst/>
                <a:gdLst>
                  <a:gd name="T0" fmla="*/ 24 w 290"/>
                  <a:gd name="T1" fmla="*/ 150 h 150"/>
                  <a:gd name="T2" fmla="*/ 266 w 290"/>
                  <a:gd name="T3" fmla="*/ 150 h 150"/>
                  <a:gd name="T4" fmla="*/ 266 w 290"/>
                  <a:gd name="T5" fmla="*/ 150 h 150"/>
                  <a:gd name="T6" fmla="*/ 276 w 290"/>
                  <a:gd name="T7" fmla="*/ 148 h 150"/>
                  <a:gd name="T8" fmla="*/ 282 w 290"/>
                  <a:gd name="T9" fmla="*/ 142 h 150"/>
                  <a:gd name="T10" fmla="*/ 288 w 290"/>
                  <a:gd name="T11" fmla="*/ 134 h 150"/>
                  <a:gd name="T12" fmla="*/ 290 w 290"/>
                  <a:gd name="T13" fmla="*/ 126 h 150"/>
                  <a:gd name="T14" fmla="*/ 290 w 290"/>
                  <a:gd name="T15" fmla="*/ 0 h 150"/>
                  <a:gd name="T16" fmla="*/ 0 w 290"/>
                  <a:gd name="T17" fmla="*/ 0 h 150"/>
                  <a:gd name="T18" fmla="*/ 0 w 290"/>
                  <a:gd name="T19" fmla="*/ 126 h 150"/>
                  <a:gd name="T20" fmla="*/ 0 w 290"/>
                  <a:gd name="T21" fmla="*/ 126 h 150"/>
                  <a:gd name="T22" fmla="*/ 2 w 290"/>
                  <a:gd name="T23" fmla="*/ 132 h 150"/>
                  <a:gd name="T24" fmla="*/ 4 w 290"/>
                  <a:gd name="T25" fmla="*/ 138 h 150"/>
                  <a:gd name="T26" fmla="*/ 4 w 290"/>
                  <a:gd name="T27" fmla="*/ 138 h 150"/>
                  <a:gd name="T28" fmla="*/ 8 w 290"/>
                  <a:gd name="T29" fmla="*/ 142 h 150"/>
                  <a:gd name="T30" fmla="*/ 12 w 290"/>
                  <a:gd name="T31" fmla="*/ 146 h 150"/>
                  <a:gd name="T32" fmla="*/ 18 w 290"/>
                  <a:gd name="T33" fmla="*/ 148 h 150"/>
                  <a:gd name="T34" fmla="*/ 24 w 290"/>
                  <a:gd name="T35" fmla="*/ 150 h 150"/>
                  <a:gd name="T36" fmla="*/ 24 w 290"/>
                  <a:gd name="T3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150">
                    <a:moveTo>
                      <a:pt x="24" y="150"/>
                    </a:moveTo>
                    <a:lnTo>
                      <a:pt x="266" y="150"/>
                    </a:lnTo>
                    <a:lnTo>
                      <a:pt x="266" y="150"/>
                    </a:lnTo>
                    <a:lnTo>
                      <a:pt x="276" y="148"/>
                    </a:lnTo>
                    <a:lnTo>
                      <a:pt x="282" y="142"/>
                    </a:lnTo>
                    <a:lnTo>
                      <a:pt x="288" y="134"/>
                    </a:lnTo>
                    <a:lnTo>
                      <a:pt x="290" y="126"/>
                    </a:lnTo>
                    <a:lnTo>
                      <a:pt x="290" y="0"/>
                    </a:lnTo>
                    <a:lnTo>
                      <a:pt x="0" y="0"/>
                    </a:lnTo>
                    <a:lnTo>
                      <a:pt x="0" y="126"/>
                    </a:lnTo>
                    <a:lnTo>
                      <a:pt x="0" y="126"/>
                    </a:lnTo>
                    <a:lnTo>
                      <a:pt x="2" y="132"/>
                    </a:lnTo>
                    <a:lnTo>
                      <a:pt x="4" y="138"/>
                    </a:lnTo>
                    <a:lnTo>
                      <a:pt x="4" y="138"/>
                    </a:lnTo>
                    <a:lnTo>
                      <a:pt x="8" y="142"/>
                    </a:lnTo>
                    <a:lnTo>
                      <a:pt x="12" y="146"/>
                    </a:lnTo>
                    <a:lnTo>
                      <a:pt x="18" y="148"/>
                    </a:lnTo>
                    <a:lnTo>
                      <a:pt x="24" y="150"/>
                    </a:lnTo>
                    <a:lnTo>
                      <a:pt x="2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64" name="Freeform 25"/>
              <p:cNvSpPr>
                <a:spLocks/>
              </p:cNvSpPr>
              <p:nvPr/>
            </p:nvSpPr>
            <p:spPr bwMode="auto">
              <a:xfrm>
                <a:off x="1095375" y="9282113"/>
                <a:ext cx="1168400" cy="238125"/>
              </a:xfrm>
              <a:custGeom>
                <a:avLst/>
                <a:gdLst>
                  <a:gd name="T0" fmla="*/ 0 w 736"/>
                  <a:gd name="T1" fmla="*/ 74 h 150"/>
                  <a:gd name="T2" fmla="*/ 0 w 736"/>
                  <a:gd name="T3" fmla="*/ 74 h 150"/>
                  <a:gd name="T4" fmla="*/ 40 w 736"/>
                  <a:gd name="T5" fmla="*/ 80 h 150"/>
                  <a:gd name="T6" fmla="*/ 78 w 736"/>
                  <a:gd name="T7" fmla="*/ 86 h 150"/>
                  <a:gd name="T8" fmla="*/ 152 w 736"/>
                  <a:gd name="T9" fmla="*/ 102 h 150"/>
                  <a:gd name="T10" fmla="*/ 222 w 736"/>
                  <a:gd name="T11" fmla="*/ 116 h 150"/>
                  <a:gd name="T12" fmla="*/ 288 w 736"/>
                  <a:gd name="T13" fmla="*/ 132 h 150"/>
                  <a:gd name="T14" fmla="*/ 288 w 736"/>
                  <a:gd name="T15" fmla="*/ 132 h 150"/>
                  <a:gd name="T16" fmla="*/ 336 w 736"/>
                  <a:gd name="T17" fmla="*/ 140 h 150"/>
                  <a:gd name="T18" fmla="*/ 380 w 736"/>
                  <a:gd name="T19" fmla="*/ 146 h 150"/>
                  <a:gd name="T20" fmla="*/ 380 w 736"/>
                  <a:gd name="T21" fmla="*/ 146 h 150"/>
                  <a:gd name="T22" fmla="*/ 462 w 736"/>
                  <a:gd name="T23" fmla="*/ 150 h 150"/>
                  <a:gd name="T24" fmla="*/ 498 w 736"/>
                  <a:gd name="T25" fmla="*/ 150 h 150"/>
                  <a:gd name="T26" fmla="*/ 530 w 736"/>
                  <a:gd name="T27" fmla="*/ 148 h 150"/>
                  <a:gd name="T28" fmla="*/ 530 w 736"/>
                  <a:gd name="T29" fmla="*/ 148 h 150"/>
                  <a:gd name="T30" fmla="*/ 576 w 736"/>
                  <a:gd name="T31" fmla="*/ 144 h 150"/>
                  <a:gd name="T32" fmla="*/ 596 w 736"/>
                  <a:gd name="T33" fmla="*/ 140 h 150"/>
                  <a:gd name="T34" fmla="*/ 614 w 736"/>
                  <a:gd name="T35" fmla="*/ 136 h 150"/>
                  <a:gd name="T36" fmla="*/ 614 w 736"/>
                  <a:gd name="T37" fmla="*/ 136 h 150"/>
                  <a:gd name="T38" fmla="*/ 634 w 736"/>
                  <a:gd name="T39" fmla="*/ 130 h 150"/>
                  <a:gd name="T40" fmla="*/ 656 w 736"/>
                  <a:gd name="T41" fmla="*/ 124 h 150"/>
                  <a:gd name="T42" fmla="*/ 676 w 736"/>
                  <a:gd name="T43" fmla="*/ 114 h 150"/>
                  <a:gd name="T44" fmla="*/ 696 w 736"/>
                  <a:gd name="T45" fmla="*/ 104 h 150"/>
                  <a:gd name="T46" fmla="*/ 712 w 736"/>
                  <a:gd name="T47" fmla="*/ 90 h 150"/>
                  <a:gd name="T48" fmla="*/ 718 w 736"/>
                  <a:gd name="T49" fmla="*/ 82 h 150"/>
                  <a:gd name="T50" fmla="*/ 724 w 736"/>
                  <a:gd name="T51" fmla="*/ 72 h 150"/>
                  <a:gd name="T52" fmla="*/ 730 w 736"/>
                  <a:gd name="T53" fmla="*/ 62 h 150"/>
                  <a:gd name="T54" fmla="*/ 734 w 736"/>
                  <a:gd name="T55" fmla="*/ 50 h 150"/>
                  <a:gd name="T56" fmla="*/ 736 w 736"/>
                  <a:gd name="T57" fmla="*/ 38 h 150"/>
                  <a:gd name="T58" fmla="*/ 736 w 736"/>
                  <a:gd name="T59" fmla="*/ 24 h 150"/>
                  <a:gd name="T60" fmla="*/ 736 w 736"/>
                  <a:gd name="T61" fmla="*/ 24 h 150"/>
                  <a:gd name="T62" fmla="*/ 736 w 736"/>
                  <a:gd name="T63" fmla="*/ 16 h 150"/>
                  <a:gd name="T64" fmla="*/ 736 w 736"/>
                  <a:gd name="T65" fmla="*/ 16 h 150"/>
                  <a:gd name="T66" fmla="*/ 736 w 736"/>
                  <a:gd name="T67" fmla="*/ 12 h 150"/>
                  <a:gd name="T68" fmla="*/ 736 w 736"/>
                  <a:gd name="T69" fmla="*/ 12 h 150"/>
                  <a:gd name="T70" fmla="*/ 734 w 736"/>
                  <a:gd name="T71" fmla="*/ 8 h 150"/>
                  <a:gd name="T72" fmla="*/ 734 w 736"/>
                  <a:gd name="T73" fmla="*/ 8 h 150"/>
                  <a:gd name="T74" fmla="*/ 730 w 736"/>
                  <a:gd name="T75" fmla="*/ 0 h 150"/>
                  <a:gd name="T76" fmla="*/ 730 w 736"/>
                  <a:gd name="T77" fmla="*/ 0 h 150"/>
                  <a:gd name="T78" fmla="*/ 730 w 736"/>
                  <a:gd name="T79" fmla="*/ 0 h 150"/>
                  <a:gd name="T80" fmla="*/ 0 w 736"/>
                  <a:gd name="T81" fmla="*/ 0 h 150"/>
                  <a:gd name="T82" fmla="*/ 0 w 736"/>
                  <a:gd name="T83"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6" h="150">
                    <a:moveTo>
                      <a:pt x="0" y="74"/>
                    </a:moveTo>
                    <a:lnTo>
                      <a:pt x="0" y="74"/>
                    </a:lnTo>
                    <a:lnTo>
                      <a:pt x="40" y="80"/>
                    </a:lnTo>
                    <a:lnTo>
                      <a:pt x="78" y="86"/>
                    </a:lnTo>
                    <a:lnTo>
                      <a:pt x="152" y="102"/>
                    </a:lnTo>
                    <a:lnTo>
                      <a:pt x="222" y="116"/>
                    </a:lnTo>
                    <a:lnTo>
                      <a:pt x="288" y="132"/>
                    </a:lnTo>
                    <a:lnTo>
                      <a:pt x="288" y="132"/>
                    </a:lnTo>
                    <a:lnTo>
                      <a:pt x="336" y="140"/>
                    </a:lnTo>
                    <a:lnTo>
                      <a:pt x="380" y="146"/>
                    </a:lnTo>
                    <a:lnTo>
                      <a:pt x="380" y="146"/>
                    </a:lnTo>
                    <a:lnTo>
                      <a:pt x="462" y="150"/>
                    </a:lnTo>
                    <a:lnTo>
                      <a:pt x="498" y="150"/>
                    </a:lnTo>
                    <a:lnTo>
                      <a:pt x="530" y="148"/>
                    </a:lnTo>
                    <a:lnTo>
                      <a:pt x="530" y="148"/>
                    </a:lnTo>
                    <a:lnTo>
                      <a:pt x="576" y="144"/>
                    </a:lnTo>
                    <a:lnTo>
                      <a:pt x="596" y="140"/>
                    </a:lnTo>
                    <a:lnTo>
                      <a:pt x="614" y="136"/>
                    </a:lnTo>
                    <a:lnTo>
                      <a:pt x="614" y="136"/>
                    </a:lnTo>
                    <a:lnTo>
                      <a:pt x="634" y="130"/>
                    </a:lnTo>
                    <a:lnTo>
                      <a:pt x="656" y="124"/>
                    </a:lnTo>
                    <a:lnTo>
                      <a:pt x="676" y="114"/>
                    </a:lnTo>
                    <a:lnTo>
                      <a:pt x="696" y="104"/>
                    </a:lnTo>
                    <a:lnTo>
                      <a:pt x="712" y="90"/>
                    </a:lnTo>
                    <a:lnTo>
                      <a:pt x="718" y="82"/>
                    </a:lnTo>
                    <a:lnTo>
                      <a:pt x="724" y="72"/>
                    </a:lnTo>
                    <a:lnTo>
                      <a:pt x="730" y="62"/>
                    </a:lnTo>
                    <a:lnTo>
                      <a:pt x="734" y="50"/>
                    </a:lnTo>
                    <a:lnTo>
                      <a:pt x="736" y="38"/>
                    </a:lnTo>
                    <a:lnTo>
                      <a:pt x="736" y="24"/>
                    </a:lnTo>
                    <a:lnTo>
                      <a:pt x="736" y="24"/>
                    </a:lnTo>
                    <a:lnTo>
                      <a:pt x="736" y="16"/>
                    </a:lnTo>
                    <a:lnTo>
                      <a:pt x="736" y="16"/>
                    </a:lnTo>
                    <a:lnTo>
                      <a:pt x="736" y="12"/>
                    </a:lnTo>
                    <a:lnTo>
                      <a:pt x="736" y="12"/>
                    </a:lnTo>
                    <a:lnTo>
                      <a:pt x="734" y="8"/>
                    </a:lnTo>
                    <a:lnTo>
                      <a:pt x="734" y="8"/>
                    </a:lnTo>
                    <a:lnTo>
                      <a:pt x="730" y="0"/>
                    </a:lnTo>
                    <a:lnTo>
                      <a:pt x="730" y="0"/>
                    </a:lnTo>
                    <a:lnTo>
                      <a:pt x="730" y="0"/>
                    </a:lnTo>
                    <a:lnTo>
                      <a:pt x="0"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grpSp>
      <p:grpSp>
        <p:nvGrpSpPr>
          <p:cNvPr id="2083" name="Group 2082"/>
          <p:cNvGrpSpPr/>
          <p:nvPr/>
        </p:nvGrpSpPr>
        <p:grpSpPr>
          <a:xfrm>
            <a:off x="7803609" y="4765278"/>
            <a:ext cx="480268" cy="456610"/>
            <a:chOff x="10956925" y="7897813"/>
            <a:chExt cx="1933575" cy="1838325"/>
          </a:xfrm>
        </p:grpSpPr>
        <p:sp>
          <p:nvSpPr>
            <p:cNvPr id="2065" name="Freeform 26"/>
            <p:cNvSpPr>
              <a:spLocks/>
            </p:cNvSpPr>
            <p:nvPr/>
          </p:nvSpPr>
          <p:spPr bwMode="auto">
            <a:xfrm>
              <a:off x="11804650" y="7897813"/>
              <a:ext cx="238125" cy="365125"/>
            </a:xfrm>
            <a:custGeom>
              <a:avLst/>
              <a:gdLst>
                <a:gd name="T0" fmla="*/ 76 w 150"/>
                <a:gd name="T1" fmla="*/ 0 h 230"/>
                <a:gd name="T2" fmla="*/ 0 w 150"/>
                <a:gd name="T3" fmla="*/ 230 h 230"/>
                <a:gd name="T4" fmla="*/ 150 w 150"/>
                <a:gd name="T5" fmla="*/ 230 h 230"/>
                <a:gd name="T6" fmla="*/ 76 w 150"/>
                <a:gd name="T7" fmla="*/ 0 h 230"/>
              </a:gdLst>
              <a:ahLst/>
              <a:cxnLst>
                <a:cxn ang="0">
                  <a:pos x="T0" y="T1"/>
                </a:cxn>
                <a:cxn ang="0">
                  <a:pos x="T2" y="T3"/>
                </a:cxn>
                <a:cxn ang="0">
                  <a:pos x="T4" y="T5"/>
                </a:cxn>
                <a:cxn ang="0">
                  <a:pos x="T6" y="T7"/>
                </a:cxn>
              </a:cxnLst>
              <a:rect l="0" t="0" r="r" b="b"/>
              <a:pathLst>
                <a:path w="150" h="230">
                  <a:moveTo>
                    <a:pt x="76" y="0"/>
                  </a:moveTo>
                  <a:lnTo>
                    <a:pt x="0" y="230"/>
                  </a:lnTo>
                  <a:lnTo>
                    <a:pt x="150" y="230"/>
                  </a:lnTo>
                  <a:lnTo>
                    <a:pt x="76" y="0"/>
                  </a:lnTo>
                  <a:close/>
                </a:path>
              </a:pathLst>
            </a:custGeom>
            <a:solidFill>
              <a:srgbClr val="80808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66" name="Freeform 27"/>
            <p:cNvSpPr>
              <a:spLocks/>
            </p:cNvSpPr>
            <p:nvPr/>
          </p:nvSpPr>
          <p:spPr bwMode="auto">
            <a:xfrm>
              <a:off x="11804650" y="7897813"/>
              <a:ext cx="238125" cy="365125"/>
            </a:xfrm>
            <a:custGeom>
              <a:avLst/>
              <a:gdLst>
                <a:gd name="T0" fmla="*/ 76 w 150"/>
                <a:gd name="T1" fmla="*/ 0 h 230"/>
                <a:gd name="T2" fmla="*/ 0 w 150"/>
                <a:gd name="T3" fmla="*/ 230 h 230"/>
                <a:gd name="T4" fmla="*/ 150 w 150"/>
                <a:gd name="T5" fmla="*/ 230 h 230"/>
              </a:gdLst>
              <a:ahLst/>
              <a:cxnLst>
                <a:cxn ang="0">
                  <a:pos x="T0" y="T1"/>
                </a:cxn>
                <a:cxn ang="0">
                  <a:pos x="T2" y="T3"/>
                </a:cxn>
                <a:cxn ang="0">
                  <a:pos x="T4" y="T5"/>
                </a:cxn>
              </a:cxnLst>
              <a:rect l="0" t="0" r="r" b="b"/>
              <a:pathLst>
                <a:path w="150" h="230">
                  <a:moveTo>
                    <a:pt x="76" y="0"/>
                  </a:moveTo>
                  <a:lnTo>
                    <a:pt x="0" y="230"/>
                  </a:lnTo>
                  <a:lnTo>
                    <a:pt x="150" y="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67" name="Freeform 28"/>
            <p:cNvSpPr>
              <a:spLocks/>
            </p:cNvSpPr>
            <p:nvPr/>
          </p:nvSpPr>
          <p:spPr bwMode="auto">
            <a:xfrm>
              <a:off x="10956925" y="8262938"/>
              <a:ext cx="1933575" cy="1473200"/>
            </a:xfrm>
            <a:custGeom>
              <a:avLst/>
              <a:gdLst>
                <a:gd name="T0" fmla="*/ 842 w 1218"/>
                <a:gd name="T1" fmla="*/ 486 h 928"/>
                <a:gd name="T2" fmla="*/ 1218 w 1218"/>
                <a:gd name="T3" fmla="*/ 212 h 928"/>
                <a:gd name="T4" fmla="*/ 754 w 1218"/>
                <a:gd name="T5" fmla="*/ 212 h 928"/>
                <a:gd name="T6" fmla="*/ 754 w 1218"/>
                <a:gd name="T7" fmla="*/ 212 h 928"/>
                <a:gd name="T8" fmla="*/ 684 w 1218"/>
                <a:gd name="T9" fmla="*/ 0 h 928"/>
                <a:gd name="T10" fmla="*/ 534 w 1218"/>
                <a:gd name="T11" fmla="*/ 0 h 928"/>
                <a:gd name="T12" fmla="*/ 466 w 1218"/>
                <a:gd name="T13" fmla="*/ 212 h 928"/>
                <a:gd name="T14" fmla="*/ 466 w 1218"/>
                <a:gd name="T15" fmla="*/ 212 h 928"/>
                <a:gd name="T16" fmla="*/ 0 w 1218"/>
                <a:gd name="T17" fmla="*/ 212 h 928"/>
                <a:gd name="T18" fmla="*/ 94 w 1218"/>
                <a:gd name="T19" fmla="*/ 282 h 928"/>
                <a:gd name="T20" fmla="*/ 378 w 1218"/>
                <a:gd name="T21" fmla="*/ 486 h 928"/>
                <a:gd name="T22" fmla="*/ 266 w 1218"/>
                <a:gd name="T23" fmla="*/ 828 h 928"/>
                <a:gd name="T24" fmla="*/ 234 w 1218"/>
                <a:gd name="T25" fmla="*/ 928 h 928"/>
                <a:gd name="T26" fmla="*/ 610 w 1218"/>
                <a:gd name="T27" fmla="*/ 654 h 928"/>
                <a:gd name="T28" fmla="*/ 610 w 1218"/>
                <a:gd name="T29" fmla="*/ 654 h 928"/>
                <a:gd name="T30" fmla="*/ 610 w 1218"/>
                <a:gd name="T31" fmla="*/ 654 h 928"/>
                <a:gd name="T32" fmla="*/ 722 w 1218"/>
                <a:gd name="T33" fmla="*/ 736 h 928"/>
                <a:gd name="T34" fmla="*/ 986 w 1218"/>
                <a:gd name="T35" fmla="*/ 928 h 928"/>
                <a:gd name="T36" fmla="*/ 878 w 1218"/>
                <a:gd name="T37" fmla="*/ 600 h 928"/>
                <a:gd name="T38" fmla="*/ 842 w 1218"/>
                <a:gd name="T39" fmla="*/ 48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8" h="928">
                  <a:moveTo>
                    <a:pt x="842" y="486"/>
                  </a:moveTo>
                  <a:lnTo>
                    <a:pt x="1218" y="212"/>
                  </a:lnTo>
                  <a:lnTo>
                    <a:pt x="754" y="212"/>
                  </a:lnTo>
                  <a:lnTo>
                    <a:pt x="754" y="212"/>
                  </a:lnTo>
                  <a:lnTo>
                    <a:pt x="684" y="0"/>
                  </a:lnTo>
                  <a:lnTo>
                    <a:pt x="534" y="0"/>
                  </a:lnTo>
                  <a:lnTo>
                    <a:pt x="466" y="212"/>
                  </a:lnTo>
                  <a:lnTo>
                    <a:pt x="466" y="212"/>
                  </a:lnTo>
                  <a:lnTo>
                    <a:pt x="0" y="212"/>
                  </a:lnTo>
                  <a:lnTo>
                    <a:pt x="94" y="282"/>
                  </a:lnTo>
                  <a:lnTo>
                    <a:pt x="378" y="486"/>
                  </a:lnTo>
                  <a:lnTo>
                    <a:pt x="266" y="828"/>
                  </a:lnTo>
                  <a:lnTo>
                    <a:pt x="234" y="928"/>
                  </a:lnTo>
                  <a:lnTo>
                    <a:pt x="610" y="654"/>
                  </a:lnTo>
                  <a:lnTo>
                    <a:pt x="610" y="654"/>
                  </a:lnTo>
                  <a:lnTo>
                    <a:pt x="610" y="654"/>
                  </a:lnTo>
                  <a:lnTo>
                    <a:pt x="722" y="736"/>
                  </a:lnTo>
                  <a:lnTo>
                    <a:pt x="986" y="928"/>
                  </a:lnTo>
                  <a:lnTo>
                    <a:pt x="878" y="600"/>
                  </a:lnTo>
                  <a:lnTo>
                    <a:pt x="842" y="486"/>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grpSp>
        <p:nvGrpSpPr>
          <p:cNvPr id="2084" name="Group 2083"/>
          <p:cNvGrpSpPr/>
          <p:nvPr/>
        </p:nvGrpSpPr>
        <p:grpSpPr>
          <a:xfrm>
            <a:off x="6679013" y="1856546"/>
            <a:ext cx="773656" cy="719897"/>
            <a:chOff x="6804025" y="7612063"/>
            <a:chExt cx="3152775" cy="2933700"/>
          </a:xfrm>
        </p:grpSpPr>
        <p:grpSp>
          <p:nvGrpSpPr>
            <p:cNvPr id="2079" name="Group 2078"/>
            <p:cNvGrpSpPr/>
            <p:nvPr/>
          </p:nvGrpSpPr>
          <p:grpSpPr>
            <a:xfrm>
              <a:off x="6804025" y="8685213"/>
              <a:ext cx="3152775" cy="1860550"/>
              <a:chOff x="6804025" y="8685213"/>
              <a:chExt cx="3152775" cy="1860550"/>
            </a:xfrm>
            <a:solidFill>
              <a:srgbClr val="FFE600"/>
            </a:solidFill>
          </p:grpSpPr>
          <p:sp>
            <p:nvSpPr>
              <p:cNvPr id="2068" name="Freeform 29"/>
              <p:cNvSpPr>
                <a:spLocks/>
              </p:cNvSpPr>
              <p:nvPr/>
            </p:nvSpPr>
            <p:spPr bwMode="auto">
              <a:xfrm>
                <a:off x="8553450" y="10107613"/>
                <a:ext cx="1403350" cy="438150"/>
              </a:xfrm>
              <a:custGeom>
                <a:avLst/>
                <a:gdLst>
                  <a:gd name="T0" fmla="*/ 870 w 884"/>
                  <a:gd name="T1" fmla="*/ 0 h 276"/>
                  <a:gd name="T2" fmla="*/ 14 w 884"/>
                  <a:gd name="T3" fmla="*/ 0 h 276"/>
                  <a:gd name="T4" fmla="*/ 14 w 884"/>
                  <a:gd name="T5" fmla="*/ 0 h 276"/>
                  <a:gd name="T6" fmla="*/ 0 w 884"/>
                  <a:gd name="T7" fmla="*/ 18 h 276"/>
                  <a:gd name="T8" fmla="*/ 0 w 884"/>
                  <a:gd name="T9" fmla="*/ 18 h 276"/>
                  <a:gd name="T10" fmla="*/ 18 w 884"/>
                  <a:gd name="T11" fmla="*/ 46 h 276"/>
                  <a:gd name="T12" fmla="*/ 36 w 884"/>
                  <a:gd name="T13" fmla="*/ 74 h 276"/>
                  <a:gd name="T14" fmla="*/ 56 w 884"/>
                  <a:gd name="T15" fmla="*/ 98 h 276"/>
                  <a:gd name="T16" fmla="*/ 80 w 884"/>
                  <a:gd name="T17" fmla="*/ 124 h 276"/>
                  <a:gd name="T18" fmla="*/ 102 w 884"/>
                  <a:gd name="T19" fmla="*/ 146 h 276"/>
                  <a:gd name="T20" fmla="*/ 128 w 884"/>
                  <a:gd name="T21" fmla="*/ 168 h 276"/>
                  <a:gd name="T22" fmla="*/ 154 w 884"/>
                  <a:gd name="T23" fmla="*/ 186 h 276"/>
                  <a:gd name="T24" fmla="*/ 182 w 884"/>
                  <a:gd name="T25" fmla="*/ 204 h 276"/>
                  <a:gd name="T26" fmla="*/ 212 w 884"/>
                  <a:gd name="T27" fmla="*/ 220 h 276"/>
                  <a:gd name="T28" fmla="*/ 242 w 884"/>
                  <a:gd name="T29" fmla="*/ 236 h 276"/>
                  <a:gd name="T30" fmla="*/ 272 w 884"/>
                  <a:gd name="T31" fmla="*/ 248 h 276"/>
                  <a:gd name="T32" fmla="*/ 304 w 884"/>
                  <a:gd name="T33" fmla="*/ 258 h 276"/>
                  <a:gd name="T34" fmla="*/ 338 w 884"/>
                  <a:gd name="T35" fmla="*/ 266 h 276"/>
                  <a:gd name="T36" fmla="*/ 372 w 884"/>
                  <a:gd name="T37" fmla="*/ 272 h 276"/>
                  <a:gd name="T38" fmla="*/ 406 w 884"/>
                  <a:gd name="T39" fmla="*/ 276 h 276"/>
                  <a:gd name="T40" fmla="*/ 442 w 884"/>
                  <a:gd name="T41" fmla="*/ 276 h 276"/>
                  <a:gd name="T42" fmla="*/ 442 w 884"/>
                  <a:gd name="T43" fmla="*/ 276 h 276"/>
                  <a:gd name="T44" fmla="*/ 476 w 884"/>
                  <a:gd name="T45" fmla="*/ 276 h 276"/>
                  <a:gd name="T46" fmla="*/ 512 w 884"/>
                  <a:gd name="T47" fmla="*/ 272 h 276"/>
                  <a:gd name="T48" fmla="*/ 546 w 884"/>
                  <a:gd name="T49" fmla="*/ 266 h 276"/>
                  <a:gd name="T50" fmla="*/ 578 w 884"/>
                  <a:gd name="T51" fmla="*/ 258 h 276"/>
                  <a:gd name="T52" fmla="*/ 610 w 884"/>
                  <a:gd name="T53" fmla="*/ 248 h 276"/>
                  <a:gd name="T54" fmla="*/ 642 w 884"/>
                  <a:gd name="T55" fmla="*/ 236 h 276"/>
                  <a:gd name="T56" fmla="*/ 672 w 884"/>
                  <a:gd name="T57" fmla="*/ 220 h 276"/>
                  <a:gd name="T58" fmla="*/ 702 w 884"/>
                  <a:gd name="T59" fmla="*/ 204 h 276"/>
                  <a:gd name="T60" fmla="*/ 728 w 884"/>
                  <a:gd name="T61" fmla="*/ 186 h 276"/>
                  <a:gd name="T62" fmla="*/ 756 w 884"/>
                  <a:gd name="T63" fmla="*/ 168 h 276"/>
                  <a:gd name="T64" fmla="*/ 780 w 884"/>
                  <a:gd name="T65" fmla="*/ 146 h 276"/>
                  <a:gd name="T66" fmla="*/ 804 w 884"/>
                  <a:gd name="T67" fmla="*/ 124 h 276"/>
                  <a:gd name="T68" fmla="*/ 826 w 884"/>
                  <a:gd name="T69" fmla="*/ 98 h 276"/>
                  <a:gd name="T70" fmla="*/ 848 w 884"/>
                  <a:gd name="T71" fmla="*/ 74 h 276"/>
                  <a:gd name="T72" fmla="*/ 866 w 884"/>
                  <a:gd name="T73" fmla="*/ 46 h 276"/>
                  <a:gd name="T74" fmla="*/ 884 w 884"/>
                  <a:gd name="T75" fmla="*/ 18 h 276"/>
                  <a:gd name="T76" fmla="*/ 884 w 884"/>
                  <a:gd name="T77" fmla="*/ 18 h 276"/>
                  <a:gd name="T78" fmla="*/ 870 w 884"/>
                  <a:gd name="T79" fmla="*/ 0 h 276"/>
                  <a:gd name="T80" fmla="*/ 870 w 884"/>
                  <a:gd name="T8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4" h="276">
                    <a:moveTo>
                      <a:pt x="870" y="0"/>
                    </a:moveTo>
                    <a:lnTo>
                      <a:pt x="14" y="0"/>
                    </a:lnTo>
                    <a:lnTo>
                      <a:pt x="14" y="0"/>
                    </a:lnTo>
                    <a:lnTo>
                      <a:pt x="0" y="18"/>
                    </a:lnTo>
                    <a:lnTo>
                      <a:pt x="0" y="18"/>
                    </a:lnTo>
                    <a:lnTo>
                      <a:pt x="18" y="46"/>
                    </a:lnTo>
                    <a:lnTo>
                      <a:pt x="36" y="74"/>
                    </a:lnTo>
                    <a:lnTo>
                      <a:pt x="56" y="98"/>
                    </a:lnTo>
                    <a:lnTo>
                      <a:pt x="80" y="124"/>
                    </a:lnTo>
                    <a:lnTo>
                      <a:pt x="102" y="146"/>
                    </a:lnTo>
                    <a:lnTo>
                      <a:pt x="128" y="168"/>
                    </a:lnTo>
                    <a:lnTo>
                      <a:pt x="154" y="186"/>
                    </a:lnTo>
                    <a:lnTo>
                      <a:pt x="182" y="204"/>
                    </a:lnTo>
                    <a:lnTo>
                      <a:pt x="212" y="220"/>
                    </a:lnTo>
                    <a:lnTo>
                      <a:pt x="242" y="236"/>
                    </a:lnTo>
                    <a:lnTo>
                      <a:pt x="272" y="248"/>
                    </a:lnTo>
                    <a:lnTo>
                      <a:pt x="304" y="258"/>
                    </a:lnTo>
                    <a:lnTo>
                      <a:pt x="338" y="266"/>
                    </a:lnTo>
                    <a:lnTo>
                      <a:pt x="372" y="272"/>
                    </a:lnTo>
                    <a:lnTo>
                      <a:pt x="406" y="276"/>
                    </a:lnTo>
                    <a:lnTo>
                      <a:pt x="442" y="276"/>
                    </a:lnTo>
                    <a:lnTo>
                      <a:pt x="442" y="276"/>
                    </a:lnTo>
                    <a:lnTo>
                      <a:pt x="476" y="276"/>
                    </a:lnTo>
                    <a:lnTo>
                      <a:pt x="512" y="272"/>
                    </a:lnTo>
                    <a:lnTo>
                      <a:pt x="546" y="266"/>
                    </a:lnTo>
                    <a:lnTo>
                      <a:pt x="578" y="258"/>
                    </a:lnTo>
                    <a:lnTo>
                      <a:pt x="610" y="248"/>
                    </a:lnTo>
                    <a:lnTo>
                      <a:pt x="642" y="236"/>
                    </a:lnTo>
                    <a:lnTo>
                      <a:pt x="672" y="220"/>
                    </a:lnTo>
                    <a:lnTo>
                      <a:pt x="702" y="204"/>
                    </a:lnTo>
                    <a:lnTo>
                      <a:pt x="728" y="186"/>
                    </a:lnTo>
                    <a:lnTo>
                      <a:pt x="756" y="168"/>
                    </a:lnTo>
                    <a:lnTo>
                      <a:pt x="780" y="146"/>
                    </a:lnTo>
                    <a:lnTo>
                      <a:pt x="804" y="124"/>
                    </a:lnTo>
                    <a:lnTo>
                      <a:pt x="826" y="98"/>
                    </a:lnTo>
                    <a:lnTo>
                      <a:pt x="848" y="74"/>
                    </a:lnTo>
                    <a:lnTo>
                      <a:pt x="866" y="46"/>
                    </a:lnTo>
                    <a:lnTo>
                      <a:pt x="884" y="18"/>
                    </a:lnTo>
                    <a:lnTo>
                      <a:pt x="884" y="18"/>
                    </a:lnTo>
                    <a:lnTo>
                      <a:pt x="870" y="0"/>
                    </a:lnTo>
                    <a:lnTo>
                      <a:pt x="8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69" name="Freeform 30"/>
              <p:cNvSpPr>
                <a:spLocks/>
              </p:cNvSpPr>
              <p:nvPr/>
            </p:nvSpPr>
            <p:spPr bwMode="auto">
              <a:xfrm>
                <a:off x="6804025" y="8818563"/>
                <a:ext cx="1625600" cy="784225"/>
              </a:xfrm>
              <a:custGeom>
                <a:avLst/>
                <a:gdLst>
                  <a:gd name="T0" fmla="*/ 678 w 1024"/>
                  <a:gd name="T1" fmla="*/ 0 h 494"/>
                  <a:gd name="T2" fmla="*/ 628 w 1024"/>
                  <a:gd name="T3" fmla="*/ 118 h 494"/>
                  <a:gd name="T4" fmla="*/ 598 w 1024"/>
                  <a:gd name="T5" fmla="*/ 172 h 494"/>
                  <a:gd name="T6" fmla="*/ 558 w 1024"/>
                  <a:gd name="T7" fmla="*/ 228 h 494"/>
                  <a:gd name="T8" fmla="*/ 584 w 1024"/>
                  <a:gd name="T9" fmla="*/ 56 h 494"/>
                  <a:gd name="T10" fmla="*/ 586 w 1024"/>
                  <a:gd name="T11" fmla="*/ 50 h 494"/>
                  <a:gd name="T12" fmla="*/ 586 w 1024"/>
                  <a:gd name="T13" fmla="*/ 38 h 494"/>
                  <a:gd name="T14" fmla="*/ 584 w 1024"/>
                  <a:gd name="T15" fmla="*/ 32 h 494"/>
                  <a:gd name="T16" fmla="*/ 552 w 1024"/>
                  <a:gd name="T17" fmla="*/ 42 h 494"/>
                  <a:gd name="T18" fmla="*/ 512 w 1024"/>
                  <a:gd name="T19" fmla="*/ 44 h 494"/>
                  <a:gd name="T20" fmla="*/ 474 w 1024"/>
                  <a:gd name="T21" fmla="*/ 40 h 494"/>
                  <a:gd name="T22" fmla="*/ 440 w 1024"/>
                  <a:gd name="T23" fmla="*/ 30 h 494"/>
                  <a:gd name="T24" fmla="*/ 438 w 1024"/>
                  <a:gd name="T25" fmla="*/ 36 h 494"/>
                  <a:gd name="T26" fmla="*/ 438 w 1024"/>
                  <a:gd name="T27" fmla="*/ 52 h 494"/>
                  <a:gd name="T28" fmla="*/ 478 w 1024"/>
                  <a:gd name="T29" fmla="*/ 124 h 494"/>
                  <a:gd name="T30" fmla="*/ 466 w 1024"/>
                  <a:gd name="T31" fmla="*/ 228 h 494"/>
                  <a:gd name="T32" fmla="*/ 426 w 1024"/>
                  <a:gd name="T33" fmla="*/ 172 h 494"/>
                  <a:gd name="T34" fmla="*/ 396 w 1024"/>
                  <a:gd name="T35" fmla="*/ 118 h 494"/>
                  <a:gd name="T36" fmla="*/ 346 w 1024"/>
                  <a:gd name="T37" fmla="*/ 2 h 494"/>
                  <a:gd name="T38" fmla="*/ 330 w 1024"/>
                  <a:gd name="T39" fmla="*/ 12 h 494"/>
                  <a:gd name="T40" fmla="*/ 294 w 1024"/>
                  <a:gd name="T41" fmla="*/ 28 h 494"/>
                  <a:gd name="T42" fmla="*/ 240 w 1024"/>
                  <a:gd name="T43" fmla="*/ 46 h 494"/>
                  <a:gd name="T44" fmla="*/ 166 w 1024"/>
                  <a:gd name="T45" fmla="*/ 68 h 494"/>
                  <a:gd name="T46" fmla="*/ 128 w 1024"/>
                  <a:gd name="T47" fmla="*/ 86 h 494"/>
                  <a:gd name="T48" fmla="*/ 92 w 1024"/>
                  <a:gd name="T49" fmla="*/ 114 h 494"/>
                  <a:gd name="T50" fmla="*/ 54 w 1024"/>
                  <a:gd name="T51" fmla="*/ 154 h 494"/>
                  <a:gd name="T52" fmla="*/ 38 w 1024"/>
                  <a:gd name="T53" fmla="*/ 176 h 494"/>
                  <a:gd name="T54" fmla="*/ 12 w 1024"/>
                  <a:gd name="T55" fmla="*/ 220 h 494"/>
                  <a:gd name="T56" fmla="*/ 0 w 1024"/>
                  <a:gd name="T57" fmla="*/ 244 h 494"/>
                  <a:gd name="T58" fmla="*/ 58 w 1024"/>
                  <a:gd name="T59" fmla="*/ 302 h 494"/>
                  <a:gd name="T60" fmla="*/ 118 w 1024"/>
                  <a:gd name="T61" fmla="*/ 354 h 494"/>
                  <a:gd name="T62" fmla="*/ 180 w 1024"/>
                  <a:gd name="T63" fmla="*/ 398 h 494"/>
                  <a:gd name="T64" fmla="*/ 244 w 1024"/>
                  <a:gd name="T65" fmla="*/ 432 h 494"/>
                  <a:gd name="T66" fmla="*/ 310 w 1024"/>
                  <a:gd name="T67" fmla="*/ 460 h 494"/>
                  <a:gd name="T68" fmla="*/ 378 w 1024"/>
                  <a:gd name="T69" fmla="*/ 480 h 494"/>
                  <a:gd name="T70" fmla="*/ 444 w 1024"/>
                  <a:gd name="T71" fmla="*/ 490 h 494"/>
                  <a:gd name="T72" fmla="*/ 512 w 1024"/>
                  <a:gd name="T73" fmla="*/ 494 h 494"/>
                  <a:gd name="T74" fmla="*/ 580 w 1024"/>
                  <a:gd name="T75" fmla="*/ 490 h 494"/>
                  <a:gd name="T76" fmla="*/ 648 w 1024"/>
                  <a:gd name="T77" fmla="*/ 478 h 494"/>
                  <a:gd name="T78" fmla="*/ 714 w 1024"/>
                  <a:gd name="T79" fmla="*/ 458 h 494"/>
                  <a:gd name="T80" fmla="*/ 780 w 1024"/>
                  <a:gd name="T81" fmla="*/ 432 h 494"/>
                  <a:gd name="T82" fmla="*/ 844 w 1024"/>
                  <a:gd name="T83" fmla="*/ 396 h 494"/>
                  <a:gd name="T84" fmla="*/ 906 w 1024"/>
                  <a:gd name="T85" fmla="*/ 352 h 494"/>
                  <a:gd name="T86" fmla="*/ 966 w 1024"/>
                  <a:gd name="T87" fmla="*/ 302 h 494"/>
                  <a:gd name="T88" fmla="*/ 1024 w 1024"/>
                  <a:gd name="T89" fmla="*/ 244 h 494"/>
                  <a:gd name="T90" fmla="*/ 1014 w 1024"/>
                  <a:gd name="T91" fmla="*/ 220 h 494"/>
                  <a:gd name="T92" fmla="*/ 986 w 1024"/>
                  <a:gd name="T93" fmla="*/ 176 h 494"/>
                  <a:gd name="T94" fmla="*/ 972 w 1024"/>
                  <a:gd name="T95" fmla="*/ 154 h 494"/>
                  <a:gd name="T96" fmla="*/ 934 w 1024"/>
                  <a:gd name="T97" fmla="*/ 114 h 494"/>
                  <a:gd name="T98" fmla="*/ 896 w 1024"/>
                  <a:gd name="T99" fmla="*/ 86 h 494"/>
                  <a:gd name="T100" fmla="*/ 858 w 1024"/>
                  <a:gd name="T101" fmla="*/ 66 h 494"/>
                  <a:gd name="T102" fmla="*/ 782 w 1024"/>
                  <a:gd name="T103" fmla="*/ 42 h 494"/>
                  <a:gd name="T104" fmla="*/ 728 w 1024"/>
                  <a:gd name="T105" fmla="*/ 26 h 494"/>
                  <a:gd name="T106" fmla="*/ 694 w 1024"/>
                  <a:gd name="T107" fmla="*/ 10 h 494"/>
                  <a:gd name="T108" fmla="*/ 678 w 1024"/>
                  <a:gd name="T109"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4" h="494">
                    <a:moveTo>
                      <a:pt x="678" y="0"/>
                    </a:moveTo>
                    <a:lnTo>
                      <a:pt x="678" y="0"/>
                    </a:lnTo>
                    <a:lnTo>
                      <a:pt x="654" y="60"/>
                    </a:lnTo>
                    <a:lnTo>
                      <a:pt x="628" y="118"/>
                    </a:lnTo>
                    <a:lnTo>
                      <a:pt x="614" y="144"/>
                    </a:lnTo>
                    <a:lnTo>
                      <a:pt x="598" y="172"/>
                    </a:lnTo>
                    <a:lnTo>
                      <a:pt x="580" y="200"/>
                    </a:lnTo>
                    <a:lnTo>
                      <a:pt x="558" y="228"/>
                    </a:lnTo>
                    <a:lnTo>
                      <a:pt x="546" y="124"/>
                    </a:lnTo>
                    <a:lnTo>
                      <a:pt x="584" y="56"/>
                    </a:lnTo>
                    <a:lnTo>
                      <a:pt x="584" y="56"/>
                    </a:lnTo>
                    <a:lnTo>
                      <a:pt x="586" y="50"/>
                    </a:lnTo>
                    <a:lnTo>
                      <a:pt x="588" y="44"/>
                    </a:lnTo>
                    <a:lnTo>
                      <a:pt x="586" y="38"/>
                    </a:lnTo>
                    <a:lnTo>
                      <a:pt x="584" y="32"/>
                    </a:lnTo>
                    <a:lnTo>
                      <a:pt x="584" y="32"/>
                    </a:lnTo>
                    <a:lnTo>
                      <a:pt x="570" y="38"/>
                    </a:lnTo>
                    <a:lnTo>
                      <a:pt x="552" y="42"/>
                    </a:lnTo>
                    <a:lnTo>
                      <a:pt x="532" y="44"/>
                    </a:lnTo>
                    <a:lnTo>
                      <a:pt x="512" y="44"/>
                    </a:lnTo>
                    <a:lnTo>
                      <a:pt x="492" y="44"/>
                    </a:lnTo>
                    <a:lnTo>
                      <a:pt x="474" y="40"/>
                    </a:lnTo>
                    <a:lnTo>
                      <a:pt x="456" y="36"/>
                    </a:lnTo>
                    <a:lnTo>
                      <a:pt x="440" y="30"/>
                    </a:lnTo>
                    <a:lnTo>
                      <a:pt x="440" y="30"/>
                    </a:lnTo>
                    <a:lnTo>
                      <a:pt x="438" y="36"/>
                    </a:lnTo>
                    <a:lnTo>
                      <a:pt x="438" y="44"/>
                    </a:lnTo>
                    <a:lnTo>
                      <a:pt x="438" y="52"/>
                    </a:lnTo>
                    <a:lnTo>
                      <a:pt x="442" y="58"/>
                    </a:lnTo>
                    <a:lnTo>
                      <a:pt x="478" y="124"/>
                    </a:lnTo>
                    <a:lnTo>
                      <a:pt x="466" y="228"/>
                    </a:lnTo>
                    <a:lnTo>
                      <a:pt x="466" y="228"/>
                    </a:lnTo>
                    <a:lnTo>
                      <a:pt x="446" y="200"/>
                    </a:lnTo>
                    <a:lnTo>
                      <a:pt x="426" y="172"/>
                    </a:lnTo>
                    <a:lnTo>
                      <a:pt x="410" y="146"/>
                    </a:lnTo>
                    <a:lnTo>
                      <a:pt x="396" y="118"/>
                    </a:lnTo>
                    <a:lnTo>
                      <a:pt x="372" y="62"/>
                    </a:lnTo>
                    <a:lnTo>
                      <a:pt x="346" y="2"/>
                    </a:lnTo>
                    <a:lnTo>
                      <a:pt x="346" y="2"/>
                    </a:lnTo>
                    <a:lnTo>
                      <a:pt x="330" y="12"/>
                    </a:lnTo>
                    <a:lnTo>
                      <a:pt x="312" y="22"/>
                    </a:lnTo>
                    <a:lnTo>
                      <a:pt x="294" y="28"/>
                    </a:lnTo>
                    <a:lnTo>
                      <a:pt x="276" y="36"/>
                    </a:lnTo>
                    <a:lnTo>
                      <a:pt x="240" y="46"/>
                    </a:lnTo>
                    <a:lnTo>
                      <a:pt x="204" y="54"/>
                    </a:lnTo>
                    <a:lnTo>
                      <a:pt x="166" y="68"/>
                    </a:lnTo>
                    <a:lnTo>
                      <a:pt x="148" y="76"/>
                    </a:lnTo>
                    <a:lnTo>
                      <a:pt x="128" y="86"/>
                    </a:lnTo>
                    <a:lnTo>
                      <a:pt x="110" y="98"/>
                    </a:lnTo>
                    <a:lnTo>
                      <a:pt x="92" y="114"/>
                    </a:lnTo>
                    <a:lnTo>
                      <a:pt x="72" y="132"/>
                    </a:lnTo>
                    <a:lnTo>
                      <a:pt x="54" y="154"/>
                    </a:lnTo>
                    <a:lnTo>
                      <a:pt x="54" y="154"/>
                    </a:lnTo>
                    <a:lnTo>
                      <a:pt x="38" y="176"/>
                    </a:lnTo>
                    <a:lnTo>
                      <a:pt x="24" y="198"/>
                    </a:lnTo>
                    <a:lnTo>
                      <a:pt x="12" y="220"/>
                    </a:lnTo>
                    <a:lnTo>
                      <a:pt x="0" y="244"/>
                    </a:lnTo>
                    <a:lnTo>
                      <a:pt x="0" y="244"/>
                    </a:lnTo>
                    <a:lnTo>
                      <a:pt x="28" y="274"/>
                    </a:lnTo>
                    <a:lnTo>
                      <a:pt x="58" y="302"/>
                    </a:lnTo>
                    <a:lnTo>
                      <a:pt x="88" y="330"/>
                    </a:lnTo>
                    <a:lnTo>
                      <a:pt x="118" y="354"/>
                    </a:lnTo>
                    <a:lnTo>
                      <a:pt x="150" y="376"/>
                    </a:lnTo>
                    <a:lnTo>
                      <a:pt x="180" y="398"/>
                    </a:lnTo>
                    <a:lnTo>
                      <a:pt x="212" y="416"/>
                    </a:lnTo>
                    <a:lnTo>
                      <a:pt x="244" y="432"/>
                    </a:lnTo>
                    <a:lnTo>
                      <a:pt x="278" y="448"/>
                    </a:lnTo>
                    <a:lnTo>
                      <a:pt x="310" y="460"/>
                    </a:lnTo>
                    <a:lnTo>
                      <a:pt x="344" y="470"/>
                    </a:lnTo>
                    <a:lnTo>
                      <a:pt x="378" y="480"/>
                    </a:lnTo>
                    <a:lnTo>
                      <a:pt x="410" y="486"/>
                    </a:lnTo>
                    <a:lnTo>
                      <a:pt x="444" y="490"/>
                    </a:lnTo>
                    <a:lnTo>
                      <a:pt x="478" y="494"/>
                    </a:lnTo>
                    <a:lnTo>
                      <a:pt x="512" y="494"/>
                    </a:lnTo>
                    <a:lnTo>
                      <a:pt x="546" y="494"/>
                    </a:lnTo>
                    <a:lnTo>
                      <a:pt x="580" y="490"/>
                    </a:lnTo>
                    <a:lnTo>
                      <a:pt x="614" y="486"/>
                    </a:lnTo>
                    <a:lnTo>
                      <a:pt x="648" y="478"/>
                    </a:lnTo>
                    <a:lnTo>
                      <a:pt x="680" y="470"/>
                    </a:lnTo>
                    <a:lnTo>
                      <a:pt x="714" y="458"/>
                    </a:lnTo>
                    <a:lnTo>
                      <a:pt x="746" y="446"/>
                    </a:lnTo>
                    <a:lnTo>
                      <a:pt x="780" y="432"/>
                    </a:lnTo>
                    <a:lnTo>
                      <a:pt x="812" y="414"/>
                    </a:lnTo>
                    <a:lnTo>
                      <a:pt x="844" y="396"/>
                    </a:lnTo>
                    <a:lnTo>
                      <a:pt x="876" y="376"/>
                    </a:lnTo>
                    <a:lnTo>
                      <a:pt x="906" y="352"/>
                    </a:lnTo>
                    <a:lnTo>
                      <a:pt x="936" y="328"/>
                    </a:lnTo>
                    <a:lnTo>
                      <a:pt x="966" y="302"/>
                    </a:lnTo>
                    <a:lnTo>
                      <a:pt x="996" y="274"/>
                    </a:lnTo>
                    <a:lnTo>
                      <a:pt x="1024" y="244"/>
                    </a:lnTo>
                    <a:lnTo>
                      <a:pt x="1024" y="244"/>
                    </a:lnTo>
                    <a:lnTo>
                      <a:pt x="1014" y="220"/>
                    </a:lnTo>
                    <a:lnTo>
                      <a:pt x="1000" y="198"/>
                    </a:lnTo>
                    <a:lnTo>
                      <a:pt x="986" y="176"/>
                    </a:lnTo>
                    <a:lnTo>
                      <a:pt x="972" y="154"/>
                    </a:lnTo>
                    <a:lnTo>
                      <a:pt x="972" y="154"/>
                    </a:lnTo>
                    <a:lnTo>
                      <a:pt x="952" y="132"/>
                    </a:lnTo>
                    <a:lnTo>
                      <a:pt x="934" y="114"/>
                    </a:lnTo>
                    <a:lnTo>
                      <a:pt x="914" y="98"/>
                    </a:lnTo>
                    <a:lnTo>
                      <a:pt x="896" y="86"/>
                    </a:lnTo>
                    <a:lnTo>
                      <a:pt x="876" y="76"/>
                    </a:lnTo>
                    <a:lnTo>
                      <a:pt x="858" y="66"/>
                    </a:lnTo>
                    <a:lnTo>
                      <a:pt x="820" y="54"/>
                    </a:lnTo>
                    <a:lnTo>
                      <a:pt x="782" y="42"/>
                    </a:lnTo>
                    <a:lnTo>
                      <a:pt x="746" y="32"/>
                    </a:lnTo>
                    <a:lnTo>
                      <a:pt x="728" y="26"/>
                    </a:lnTo>
                    <a:lnTo>
                      <a:pt x="712" y="18"/>
                    </a:lnTo>
                    <a:lnTo>
                      <a:pt x="694" y="10"/>
                    </a:lnTo>
                    <a:lnTo>
                      <a:pt x="678" y="0"/>
                    </a:lnTo>
                    <a:lnTo>
                      <a:pt x="6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70" name="Freeform 31"/>
              <p:cNvSpPr>
                <a:spLocks/>
              </p:cNvSpPr>
              <p:nvPr/>
            </p:nvSpPr>
            <p:spPr bwMode="auto">
              <a:xfrm>
                <a:off x="7381875" y="8685213"/>
                <a:ext cx="469900" cy="142875"/>
              </a:xfrm>
              <a:custGeom>
                <a:avLst/>
                <a:gdLst>
                  <a:gd name="T0" fmla="*/ 82 w 296"/>
                  <a:gd name="T1" fmla="*/ 72 h 90"/>
                  <a:gd name="T2" fmla="*/ 82 w 296"/>
                  <a:gd name="T3" fmla="*/ 72 h 90"/>
                  <a:gd name="T4" fmla="*/ 100 w 296"/>
                  <a:gd name="T5" fmla="*/ 80 h 90"/>
                  <a:gd name="T6" fmla="*/ 116 w 296"/>
                  <a:gd name="T7" fmla="*/ 86 h 90"/>
                  <a:gd name="T8" fmla="*/ 134 w 296"/>
                  <a:gd name="T9" fmla="*/ 88 h 90"/>
                  <a:gd name="T10" fmla="*/ 152 w 296"/>
                  <a:gd name="T11" fmla="*/ 90 h 90"/>
                  <a:gd name="T12" fmla="*/ 168 w 296"/>
                  <a:gd name="T13" fmla="*/ 88 h 90"/>
                  <a:gd name="T14" fmla="*/ 186 w 296"/>
                  <a:gd name="T15" fmla="*/ 84 h 90"/>
                  <a:gd name="T16" fmla="*/ 202 w 296"/>
                  <a:gd name="T17" fmla="*/ 78 h 90"/>
                  <a:gd name="T18" fmla="*/ 218 w 296"/>
                  <a:gd name="T19" fmla="*/ 68 h 90"/>
                  <a:gd name="T20" fmla="*/ 218 w 296"/>
                  <a:gd name="T21" fmla="*/ 68 h 90"/>
                  <a:gd name="T22" fmla="*/ 240 w 296"/>
                  <a:gd name="T23" fmla="*/ 54 h 90"/>
                  <a:gd name="T24" fmla="*/ 260 w 296"/>
                  <a:gd name="T25" fmla="*/ 38 h 90"/>
                  <a:gd name="T26" fmla="*/ 280 w 296"/>
                  <a:gd name="T27" fmla="*/ 20 h 90"/>
                  <a:gd name="T28" fmla="*/ 296 w 296"/>
                  <a:gd name="T29" fmla="*/ 0 h 90"/>
                  <a:gd name="T30" fmla="*/ 254 w 296"/>
                  <a:gd name="T31" fmla="*/ 0 h 90"/>
                  <a:gd name="T32" fmla="*/ 254 w 296"/>
                  <a:gd name="T33" fmla="*/ 0 h 90"/>
                  <a:gd name="T34" fmla="*/ 230 w 296"/>
                  <a:gd name="T35" fmla="*/ 22 h 90"/>
                  <a:gd name="T36" fmla="*/ 218 w 296"/>
                  <a:gd name="T37" fmla="*/ 30 h 90"/>
                  <a:gd name="T38" fmla="*/ 206 w 296"/>
                  <a:gd name="T39" fmla="*/ 38 h 90"/>
                  <a:gd name="T40" fmla="*/ 206 w 296"/>
                  <a:gd name="T41" fmla="*/ 38 h 90"/>
                  <a:gd name="T42" fmla="*/ 190 w 296"/>
                  <a:gd name="T43" fmla="*/ 46 h 90"/>
                  <a:gd name="T44" fmla="*/ 178 w 296"/>
                  <a:gd name="T45" fmla="*/ 52 h 90"/>
                  <a:gd name="T46" fmla="*/ 164 w 296"/>
                  <a:gd name="T47" fmla="*/ 56 h 90"/>
                  <a:gd name="T48" fmla="*/ 152 w 296"/>
                  <a:gd name="T49" fmla="*/ 56 h 90"/>
                  <a:gd name="T50" fmla="*/ 138 w 296"/>
                  <a:gd name="T51" fmla="*/ 56 h 90"/>
                  <a:gd name="T52" fmla="*/ 124 w 296"/>
                  <a:gd name="T53" fmla="*/ 52 h 90"/>
                  <a:gd name="T54" fmla="*/ 110 w 296"/>
                  <a:gd name="T55" fmla="*/ 48 h 90"/>
                  <a:gd name="T56" fmla="*/ 94 w 296"/>
                  <a:gd name="T57" fmla="*/ 40 h 90"/>
                  <a:gd name="T58" fmla="*/ 94 w 296"/>
                  <a:gd name="T59" fmla="*/ 40 h 90"/>
                  <a:gd name="T60" fmla="*/ 80 w 296"/>
                  <a:gd name="T61" fmla="*/ 32 h 90"/>
                  <a:gd name="T62" fmla="*/ 68 w 296"/>
                  <a:gd name="T63" fmla="*/ 22 h 90"/>
                  <a:gd name="T64" fmla="*/ 54 w 296"/>
                  <a:gd name="T65" fmla="*/ 12 h 90"/>
                  <a:gd name="T66" fmla="*/ 42 w 296"/>
                  <a:gd name="T67" fmla="*/ 0 h 90"/>
                  <a:gd name="T68" fmla="*/ 0 w 296"/>
                  <a:gd name="T69" fmla="*/ 0 h 90"/>
                  <a:gd name="T70" fmla="*/ 0 w 296"/>
                  <a:gd name="T71" fmla="*/ 0 h 90"/>
                  <a:gd name="T72" fmla="*/ 18 w 296"/>
                  <a:gd name="T73" fmla="*/ 20 h 90"/>
                  <a:gd name="T74" fmla="*/ 38 w 296"/>
                  <a:gd name="T75" fmla="*/ 40 h 90"/>
                  <a:gd name="T76" fmla="*/ 60 w 296"/>
                  <a:gd name="T77" fmla="*/ 56 h 90"/>
                  <a:gd name="T78" fmla="*/ 82 w 296"/>
                  <a:gd name="T79" fmla="*/ 72 h 90"/>
                  <a:gd name="T80" fmla="*/ 82 w 296"/>
                  <a:gd name="T81"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90">
                    <a:moveTo>
                      <a:pt x="82" y="72"/>
                    </a:moveTo>
                    <a:lnTo>
                      <a:pt x="82" y="72"/>
                    </a:lnTo>
                    <a:lnTo>
                      <a:pt x="100" y="80"/>
                    </a:lnTo>
                    <a:lnTo>
                      <a:pt x="116" y="86"/>
                    </a:lnTo>
                    <a:lnTo>
                      <a:pt x="134" y="88"/>
                    </a:lnTo>
                    <a:lnTo>
                      <a:pt x="152" y="90"/>
                    </a:lnTo>
                    <a:lnTo>
                      <a:pt x="168" y="88"/>
                    </a:lnTo>
                    <a:lnTo>
                      <a:pt x="186" y="84"/>
                    </a:lnTo>
                    <a:lnTo>
                      <a:pt x="202" y="78"/>
                    </a:lnTo>
                    <a:lnTo>
                      <a:pt x="218" y="68"/>
                    </a:lnTo>
                    <a:lnTo>
                      <a:pt x="218" y="68"/>
                    </a:lnTo>
                    <a:lnTo>
                      <a:pt x="240" y="54"/>
                    </a:lnTo>
                    <a:lnTo>
                      <a:pt x="260" y="38"/>
                    </a:lnTo>
                    <a:lnTo>
                      <a:pt x="280" y="20"/>
                    </a:lnTo>
                    <a:lnTo>
                      <a:pt x="296" y="0"/>
                    </a:lnTo>
                    <a:lnTo>
                      <a:pt x="254" y="0"/>
                    </a:lnTo>
                    <a:lnTo>
                      <a:pt x="254" y="0"/>
                    </a:lnTo>
                    <a:lnTo>
                      <a:pt x="230" y="22"/>
                    </a:lnTo>
                    <a:lnTo>
                      <a:pt x="218" y="30"/>
                    </a:lnTo>
                    <a:lnTo>
                      <a:pt x="206" y="38"/>
                    </a:lnTo>
                    <a:lnTo>
                      <a:pt x="206" y="38"/>
                    </a:lnTo>
                    <a:lnTo>
                      <a:pt x="190" y="46"/>
                    </a:lnTo>
                    <a:lnTo>
                      <a:pt x="178" y="52"/>
                    </a:lnTo>
                    <a:lnTo>
                      <a:pt x="164" y="56"/>
                    </a:lnTo>
                    <a:lnTo>
                      <a:pt x="152" y="56"/>
                    </a:lnTo>
                    <a:lnTo>
                      <a:pt x="138" y="56"/>
                    </a:lnTo>
                    <a:lnTo>
                      <a:pt x="124" y="52"/>
                    </a:lnTo>
                    <a:lnTo>
                      <a:pt x="110" y="48"/>
                    </a:lnTo>
                    <a:lnTo>
                      <a:pt x="94" y="40"/>
                    </a:lnTo>
                    <a:lnTo>
                      <a:pt x="94" y="40"/>
                    </a:lnTo>
                    <a:lnTo>
                      <a:pt x="80" y="32"/>
                    </a:lnTo>
                    <a:lnTo>
                      <a:pt x="68" y="22"/>
                    </a:lnTo>
                    <a:lnTo>
                      <a:pt x="54" y="12"/>
                    </a:lnTo>
                    <a:lnTo>
                      <a:pt x="42" y="0"/>
                    </a:lnTo>
                    <a:lnTo>
                      <a:pt x="0" y="0"/>
                    </a:lnTo>
                    <a:lnTo>
                      <a:pt x="0" y="0"/>
                    </a:lnTo>
                    <a:lnTo>
                      <a:pt x="18" y="20"/>
                    </a:lnTo>
                    <a:lnTo>
                      <a:pt x="38" y="40"/>
                    </a:lnTo>
                    <a:lnTo>
                      <a:pt x="60" y="56"/>
                    </a:lnTo>
                    <a:lnTo>
                      <a:pt x="82" y="72"/>
                    </a:lnTo>
                    <a:lnTo>
                      <a:pt x="8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grpSp>
          <p:nvGrpSpPr>
            <p:cNvPr id="2078" name="Group 2077"/>
            <p:cNvGrpSpPr/>
            <p:nvPr/>
          </p:nvGrpSpPr>
          <p:grpSpPr>
            <a:xfrm>
              <a:off x="6918325" y="7612063"/>
              <a:ext cx="3016250" cy="2495550"/>
              <a:chOff x="6918325" y="7612063"/>
              <a:chExt cx="3016250" cy="2495550"/>
            </a:xfrm>
            <a:solidFill>
              <a:srgbClr val="808080"/>
            </a:solidFill>
          </p:grpSpPr>
          <p:sp>
            <p:nvSpPr>
              <p:cNvPr id="2071" name="Freeform 32"/>
              <p:cNvSpPr>
                <a:spLocks/>
              </p:cNvSpPr>
              <p:nvPr/>
            </p:nvSpPr>
            <p:spPr bwMode="auto">
              <a:xfrm>
                <a:off x="9728200" y="8856663"/>
                <a:ext cx="196850" cy="527050"/>
              </a:xfrm>
              <a:custGeom>
                <a:avLst/>
                <a:gdLst>
                  <a:gd name="T0" fmla="*/ 14 w 124"/>
                  <a:gd name="T1" fmla="*/ 220 h 332"/>
                  <a:gd name="T2" fmla="*/ 0 w 124"/>
                  <a:gd name="T3" fmla="*/ 322 h 332"/>
                  <a:gd name="T4" fmla="*/ 0 w 124"/>
                  <a:gd name="T5" fmla="*/ 322 h 332"/>
                  <a:gd name="T6" fmla="*/ 4 w 124"/>
                  <a:gd name="T7" fmla="*/ 326 h 332"/>
                  <a:gd name="T8" fmla="*/ 12 w 124"/>
                  <a:gd name="T9" fmla="*/ 330 h 332"/>
                  <a:gd name="T10" fmla="*/ 20 w 124"/>
                  <a:gd name="T11" fmla="*/ 330 h 332"/>
                  <a:gd name="T12" fmla="*/ 30 w 124"/>
                  <a:gd name="T13" fmla="*/ 332 h 332"/>
                  <a:gd name="T14" fmla="*/ 38 w 124"/>
                  <a:gd name="T15" fmla="*/ 332 h 332"/>
                  <a:gd name="T16" fmla="*/ 48 w 124"/>
                  <a:gd name="T17" fmla="*/ 330 h 332"/>
                  <a:gd name="T18" fmla="*/ 54 w 124"/>
                  <a:gd name="T19" fmla="*/ 326 h 332"/>
                  <a:gd name="T20" fmla="*/ 58 w 124"/>
                  <a:gd name="T21" fmla="*/ 322 h 332"/>
                  <a:gd name="T22" fmla="*/ 46 w 124"/>
                  <a:gd name="T23" fmla="*/ 220 h 332"/>
                  <a:gd name="T24" fmla="*/ 46 w 124"/>
                  <a:gd name="T25" fmla="*/ 220 h 332"/>
                  <a:gd name="T26" fmla="*/ 44 w 124"/>
                  <a:gd name="T27" fmla="*/ 214 h 332"/>
                  <a:gd name="T28" fmla="*/ 42 w 124"/>
                  <a:gd name="T29" fmla="*/ 208 h 332"/>
                  <a:gd name="T30" fmla="*/ 42 w 124"/>
                  <a:gd name="T31" fmla="*/ 194 h 332"/>
                  <a:gd name="T32" fmla="*/ 42 w 124"/>
                  <a:gd name="T33" fmla="*/ 194 h 332"/>
                  <a:gd name="T34" fmla="*/ 42 w 124"/>
                  <a:gd name="T35" fmla="*/ 190 h 332"/>
                  <a:gd name="T36" fmla="*/ 42 w 124"/>
                  <a:gd name="T37" fmla="*/ 188 h 332"/>
                  <a:gd name="T38" fmla="*/ 44 w 124"/>
                  <a:gd name="T39" fmla="*/ 186 h 332"/>
                  <a:gd name="T40" fmla="*/ 44 w 124"/>
                  <a:gd name="T41" fmla="*/ 180 h 332"/>
                  <a:gd name="T42" fmla="*/ 44 w 124"/>
                  <a:gd name="T43" fmla="*/ 168 h 332"/>
                  <a:gd name="T44" fmla="*/ 44 w 124"/>
                  <a:gd name="T45" fmla="*/ 168 h 332"/>
                  <a:gd name="T46" fmla="*/ 42 w 124"/>
                  <a:gd name="T47" fmla="*/ 164 h 332"/>
                  <a:gd name="T48" fmla="*/ 38 w 124"/>
                  <a:gd name="T49" fmla="*/ 162 h 332"/>
                  <a:gd name="T50" fmla="*/ 38 w 124"/>
                  <a:gd name="T51" fmla="*/ 100 h 332"/>
                  <a:gd name="T52" fmla="*/ 118 w 124"/>
                  <a:gd name="T53" fmla="*/ 90 h 332"/>
                  <a:gd name="T54" fmla="*/ 118 w 124"/>
                  <a:gd name="T55" fmla="*/ 90 h 332"/>
                  <a:gd name="T56" fmla="*/ 122 w 124"/>
                  <a:gd name="T57" fmla="*/ 88 h 332"/>
                  <a:gd name="T58" fmla="*/ 124 w 124"/>
                  <a:gd name="T59" fmla="*/ 86 h 332"/>
                  <a:gd name="T60" fmla="*/ 124 w 124"/>
                  <a:gd name="T61" fmla="*/ 82 h 332"/>
                  <a:gd name="T62" fmla="*/ 120 w 124"/>
                  <a:gd name="T63" fmla="*/ 78 h 332"/>
                  <a:gd name="T64" fmla="*/ 38 w 124"/>
                  <a:gd name="T65" fmla="*/ 24 h 332"/>
                  <a:gd name="T66" fmla="*/ 38 w 124"/>
                  <a:gd name="T67" fmla="*/ 8 h 332"/>
                  <a:gd name="T68" fmla="*/ 38 w 124"/>
                  <a:gd name="T69" fmla="*/ 8 h 332"/>
                  <a:gd name="T70" fmla="*/ 38 w 124"/>
                  <a:gd name="T71" fmla="*/ 4 h 332"/>
                  <a:gd name="T72" fmla="*/ 36 w 124"/>
                  <a:gd name="T73" fmla="*/ 2 h 332"/>
                  <a:gd name="T74" fmla="*/ 32 w 124"/>
                  <a:gd name="T75" fmla="*/ 0 h 332"/>
                  <a:gd name="T76" fmla="*/ 28 w 124"/>
                  <a:gd name="T77" fmla="*/ 0 h 332"/>
                  <a:gd name="T78" fmla="*/ 20 w 124"/>
                  <a:gd name="T79" fmla="*/ 0 h 332"/>
                  <a:gd name="T80" fmla="*/ 20 w 124"/>
                  <a:gd name="T81" fmla="*/ 162 h 332"/>
                  <a:gd name="T82" fmla="*/ 20 w 124"/>
                  <a:gd name="T83" fmla="*/ 162 h 332"/>
                  <a:gd name="T84" fmla="*/ 18 w 124"/>
                  <a:gd name="T85" fmla="*/ 164 h 332"/>
                  <a:gd name="T86" fmla="*/ 16 w 124"/>
                  <a:gd name="T87" fmla="*/ 168 h 332"/>
                  <a:gd name="T88" fmla="*/ 14 w 124"/>
                  <a:gd name="T89" fmla="*/ 180 h 332"/>
                  <a:gd name="T90" fmla="*/ 14 w 124"/>
                  <a:gd name="T91" fmla="*/ 180 h 332"/>
                  <a:gd name="T92" fmla="*/ 16 w 124"/>
                  <a:gd name="T93" fmla="*/ 188 h 332"/>
                  <a:gd name="T94" fmla="*/ 18 w 124"/>
                  <a:gd name="T95" fmla="*/ 194 h 332"/>
                  <a:gd name="T96" fmla="*/ 16 w 124"/>
                  <a:gd name="T97" fmla="*/ 208 h 332"/>
                  <a:gd name="T98" fmla="*/ 16 w 124"/>
                  <a:gd name="T99" fmla="*/ 208 h 332"/>
                  <a:gd name="T100" fmla="*/ 14 w 124"/>
                  <a:gd name="T101" fmla="*/ 214 h 332"/>
                  <a:gd name="T102" fmla="*/ 14 w 124"/>
                  <a:gd name="T103" fmla="*/ 220 h 332"/>
                  <a:gd name="T104" fmla="*/ 14 w 124"/>
                  <a:gd name="T105" fmla="*/ 22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332">
                    <a:moveTo>
                      <a:pt x="14" y="220"/>
                    </a:moveTo>
                    <a:lnTo>
                      <a:pt x="0" y="322"/>
                    </a:lnTo>
                    <a:lnTo>
                      <a:pt x="0" y="322"/>
                    </a:lnTo>
                    <a:lnTo>
                      <a:pt x="4" y="326"/>
                    </a:lnTo>
                    <a:lnTo>
                      <a:pt x="12" y="330"/>
                    </a:lnTo>
                    <a:lnTo>
                      <a:pt x="20" y="330"/>
                    </a:lnTo>
                    <a:lnTo>
                      <a:pt x="30" y="332"/>
                    </a:lnTo>
                    <a:lnTo>
                      <a:pt x="38" y="332"/>
                    </a:lnTo>
                    <a:lnTo>
                      <a:pt x="48" y="330"/>
                    </a:lnTo>
                    <a:lnTo>
                      <a:pt x="54" y="326"/>
                    </a:lnTo>
                    <a:lnTo>
                      <a:pt x="58" y="322"/>
                    </a:lnTo>
                    <a:lnTo>
                      <a:pt x="46" y="220"/>
                    </a:lnTo>
                    <a:lnTo>
                      <a:pt x="46" y="220"/>
                    </a:lnTo>
                    <a:lnTo>
                      <a:pt x="44" y="214"/>
                    </a:lnTo>
                    <a:lnTo>
                      <a:pt x="42" y="208"/>
                    </a:lnTo>
                    <a:lnTo>
                      <a:pt x="42" y="194"/>
                    </a:lnTo>
                    <a:lnTo>
                      <a:pt x="42" y="194"/>
                    </a:lnTo>
                    <a:lnTo>
                      <a:pt x="42" y="190"/>
                    </a:lnTo>
                    <a:lnTo>
                      <a:pt x="42" y="188"/>
                    </a:lnTo>
                    <a:lnTo>
                      <a:pt x="44" y="186"/>
                    </a:lnTo>
                    <a:lnTo>
                      <a:pt x="44" y="180"/>
                    </a:lnTo>
                    <a:lnTo>
                      <a:pt x="44" y="168"/>
                    </a:lnTo>
                    <a:lnTo>
                      <a:pt x="44" y="168"/>
                    </a:lnTo>
                    <a:lnTo>
                      <a:pt x="42" y="164"/>
                    </a:lnTo>
                    <a:lnTo>
                      <a:pt x="38" y="162"/>
                    </a:lnTo>
                    <a:lnTo>
                      <a:pt x="38" y="100"/>
                    </a:lnTo>
                    <a:lnTo>
                      <a:pt x="118" y="90"/>
                    </a:lnTo>
                    <a:lnTo>
                      <a:pt x="118" y="90"/>
                    </a:lnTo>
                    <a:lnTo>
                      <a:pt x="122" y="88"/>
                    </a:lnTo>
                    <a:lnTo>
                      <a:pt x="124" y="86"/>
                    </a:lnTo>
                    <a:lnTo>
                      <a:pt x="124" y="82"/>
                    </a:lnTo>
                    <a:lnTo>
                      <a:pt x="120" y="78"/>
                    </a:lnTo>
                    <a:lnTo>
                      <a:pt x="38" y="24"/>
                    </a:lnTo>
                    <a:lnTo>
                      <a:pt x="38" y="8"/>
                    </a:lnTo>
                    <a:lnTo>
                      <a:pt x="38" y="8"/>
                    </a:lnTo>
                    <a:lnTo>
                      <a:pt x="38" y="4"/>
                    </a:lnTo>
                    <a:lnTo>
                      <a:pt x="36" y="2"/>
                    </a:lnTo>
                    <a:lnTo>
                      <a:pt x="32" y="0"/>
                    </a:lnTo>
                    <a:lnTo>
                      <a:pt x="28" y="0"/>
                    </a:lnTo>
                    <a:lnTo>
                      <a:pt x="20" y="0"/>
                    </a:lnTo>
                    <a:lnTo>
                      <a:pt x="20" y="162"/>
                    </a:lnTo>
                    <a:lnTo>
                      <a:pt x="20" y="162"/>
                    </a:lnTo>
                    <a:lnTo>
                      <a:pt x="18" y="164"/>
                    </a:lnTo>
                    <a:lnTo>
                      <a:pt x="16" y="168"/>
                    </a:lnTo>
                    <a:lnTo>
                      <a:pt x="14" y="180"/>
                    </a:lnTo>
                    <a:lnTo>
                      <a:pt x="14" y="180"/>
                    </a:lnTo>
                    <a:lnTo>
                      <a:pt x="16" y="188"/>
                    </a:lnTo>
                    <a:lnTo>
                      <a:pt x="18" y="194"/>
                    </a:lnTo>
                    <a:lnTo>
                      <a:pt x="16" y="208"/>
                    </a:lnTo>
                    <a:lnTo>
                      <a:pt x="16" y="208"/>
                    </a:lnTo>
                    <a:lnTo>
                      <a:pt x="14" y="214"/>
                    </a:lnTo>
                    <a:lnTo>
                      <a:pt x="14" y="220"/>
                    </a:lnTo>
                    <a:lnTo>
                      <a:pt x="14"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72" name="Freeform 33"/>
              <p:cNvSpPr>
                <a:spLocks/>
              </p:cNvSpPr>
              <p:nvPr/>
            </p:nvSpPr>
            <p:spPr bwMode="auto">
              <a:xfrm>
                <a:off x="8572500" y="8647113"/>
                <a:ext cx="1158875" cy="488950"/>
              </a:xfrm>
              <a:custGeom>
                <a:avLst/>
                <a:gdLst>
                  <a:gd name="T0" fmla="*/ 222 w 730"/>
                  <a:gd name="T1" fmla="*/ 220 h 308"/>
                  <a:gd name="T2" fmla="*/ 232 w 730"/>
                  <a:gd name="T3" fmla="*/ 180 h 308"/>
                  <a:gd name="T4" fmla="*/ 250 w 730"/>
                  <a:gd name="T5" fmla="*/ 150 h 308"/>
                  <a:gd name="T6" fmla="*/ 282 w 730"/>
                  <a:gd name="T7" fmla="*/ 128 h 308"/>
                  <a:gd name="T8" fmla="*/ 336 w 730"/>
                  <a:gd name="T9" fmla="*/ 116 h 308"/>
                  <a:gd name="T10" fmla="*/ 380 w 730"/>
                  <a:gd name="T11" fmla="*/ 112 h 308"/>
                  <a:gd name="T12" fmla="*/ 460 w 730"/>
                  <a:gd name="T13" fmla="*/ 112 h 308"/>
                  <a:gd name="T14" fmla="*/ 504 w 730"/>
                  <a:gd name="T15" fmla="*/ 116 h 308"/>
                  <a:gd name="T16" fmla="*/ 552 w 730"/>
                  <a:gd name="T17" fmla="*/ 126 h 308"/>
                  <a:gd name="T18" fmla="*/ 586 w 730"/>
                  <a:gd name="T19" fmla="*/ 150 h 308"/>
                  <a:gd name="T20" fmla="*/ 572 w 730"/>
                  <a:gd name="T21" fmla="*/ 142 h 308"/>
                  <a:gd name="T22" fmla="*/ 536 w 730"/>
                  <a:gd name="T23" fmla="*/ 130 h 308"/>
                  <a:gd name="T24" fmla="*/ 516 w 730"/>
                  <a:gd name="T25" fmla="*/ 126 h 308"/>
                  <a:gd name="T26" fmla="*/ 430 w 730"/>
                  <a:gd name="T27" fmla="*/ 122 h 308"/>
                  <a:gd name="T28" fmla="*/ 344 w 730"/>
                  <a:gd name="T29" fmla="*/ 126 h 308"/>
                  <a:gd name="T30" fmla="*/ 312 w 730"/>
                  <a:gd name="T31" fmla="*/ 132 h 308"/>
                  <a:gd name="T32" fmla="*/ 284 w 730"/>
                  <a:gd name="T33" fmla="*/ 144 h 308"/>
                  <a:gd name="T34" fmla="*/ 262 w 730"/>
                  <a:gd name="T35" fmla="*/ 162 h 308"/>
                  <a:gd name="T36" fmla="*/ 250 w 730"/>
                  <a:gd name="T37" fmla="*/ 188 h 308"/>
                  <a:gd name="T38" fmla="*/ 222 w 730"/>
                  <a:gd name="T39" fmla="*/ 308 h 308"/>
                  <a:gd name="T40" fmla="*/ 326 w 730"/>
                  <a:gd name="T41" fmla="*/ 290 h 308"/>
                  <a:gd name="T42" fmla="*/ 430 w 730"/>
                  <a:gd name="T43" fmla="*/ 284 h 308"/>
                  <a:gd name="T44" fmla="*/ 534 w 730"/>
                  <a:gd name="T45" fmla="*/ 290 h 308"/>
                  <a:gd name="T46" fmla="*/ 638 w 730"/>
                  <a:gd name="T47" fmla="*/ 308 h 308"/>
                  <a:gd name="T48" fmla="*/ 730 w 730"/>
                  <a:gd name="T49" fmla="*/ 232 h 308"/>
                  <a:gd name="T50" fmla="*/ 548 w 730"/>
                  <a:gd name="T51" fmla="*/ 10 h 308"/>
                  <a:gd name="T52" fmla="*/ 536 w 730"/>
                  <a:gd name="T53" fmla="*/ 2 h 308"/>
                  <a:gd name="T54" fmla="*/ 514 w 730"/>
                  <a:gd name="T55" fmla="*/ 0 h 308"/>
                  <a:gd name="T56" fmla="*/ 10 w 730"/>
                  <a:gd name="T57" fmla="*/ 68 h 308"/>
                  <a:gd name="T58" fmla="*/ 4 w 730"/>
                  <a:gd name="T59" fmla="*/ 70 h 308"/>
                  <a:gd name="T60" fmla="*/ 0 w 730"/>
                  <a:gd name="T61" fmla="*/ 76 h 308"/>
                  <a:gd name="T62" fmla="*/ 222 w 730"/>
                  <a:gd name="T63" fmla="*/ 22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308">
                    <a:moveTo>
                      <a:pt x="222" y="220"/>
                    </a:moveTo>
                    <a:lnTo>
                      <a:pt x="222" y="220"/>
                    </a:lnTo>
                    <a:lnTo>
                      <a:pt x="226" y="198"/>
                    </a:lnTo>
                    <a:lnTo>
                      <a:pt x="232" y="180"/>
                    </a:lnTo>
                    <a:lnTo>
                      <a:pt x="240" y="164"/>
                    </a:lnTo>
                    <a:lnTo>
                      <a:pt x="250" y="150"/>
                    </a:lnTo>
                    <a:lnTo>
                      <a:pt x="264" y="138"/>
                    </a:lnTo>
                    <a:lnTo>
                      <a:pt x="282" y="128"/>
                    </a:lnTo>
                    <a:lnTo>
                      <a:pt x="306" y="120"/>
                    </a:lnTo>
                    <a:lnTo>
                      <a:pt x="336" y="116"/>
                    </a:lnTo>
                    <a:lnTo>
                      <a:pt x="336" y="116"/>
                    </a:lnTo>
                    <a:lnTo>
                      <a:pt x="380" y="112"/>
                    </a:lnTo>
                    <a:lnTo>
                      <a:pt x="420" y="110"/>
                    </a:lnTo>
                    <a:lnTo>
                      <a:pt x="460" y="112"/>
                    </a:lnTo>
                    <a:lnTo>
                      <a:pt x="504" y="116"/>
                    </a:lnTo>
                    <a:lnTo>
                      <a:pt x="504" y="116"/>
                    </a:lnTo>
                    <a:lnTo>
                      <a:pt x="530" y="120"/>
                    </a:lnTo>
                    <a:lnTo>
                      <a:pt x="552" y="126"/>
                    </a:lnTo>
                    <a:lnTo>
                      <a:pt x="570" y="136"/>
                    </a:lnTo>
                    <a:lnTo>
                      <a:pt x="586" y="150"/>
                    </a:lnTo>
                    <a:lnTo>
                      <a:pt x="586" y="150"/>
                    </a:lnTo>
                    <a:lnTo>
                      <a:pt x="572" y="142"/>
                    </a:lnTo>
                    <a:lnTo>
                      <a:pt x="554" y="134"/>
                    </a:lnTo>
                    <a:lnTo>
                      <a:pt x="536" y="130"/>
                    </a:lnTo>
                    <a:lnTo>
                      <a:pt x="516" y="126"/>
                    </a:lnTo>
                    <a:lnTo>
                      <a:pt x="516" y="126"/>
                    </a:lnTo>
                    <a:lnTo>
                      <a:pt x="472" y="122"/>
                    </a:lnTo>
                    <a:lnTo>
                      <a:pt x="430" y="122"/>
                    </a:lnTo>
                    <a:lnTo>
                      <a:pt x="388" y="122"/>
                    </a:lnTo>
                    <a:lnTo>
                      <a:pt x="344" y="126"/>
                    </a:lnTo>
                    <a:lnTo>
                      <a:pt x="344" y="126"/>
                    </a:lnTo>
                    <a:lnTo>
                      <a:pt x="312" y="132"/>
                    </a:lnTo>
                    <a:lnTo>
                      <a:pt x="298" y="138"/>
                    </a:lnTo>
                    <a:lnTo>
                      <a:pt x="284" y="144"/>
                    </a:lnTo>
                    <a:lnTo>
                      <a:pt x="272" y="152"/>
                    </a:lnTo>
                    <a:lnTo>
                      <a:pt x="262" y="162"/>
                    </a:lnTo>
                    <a:lnTo>
                      <a:pt x="254" y="174"/>
                    </a:lnTo>
                    <a:lnTo>
                      <a:pt x="250" y="188"/>
                    </a:lnTo>
                    <a:lnTo>
                      <a:pt x="222" y="308"/>
                    </a:lnTo>
                    <a:lnTo>
                      <a:pt x="222" y="308"/>
                    </a:lnTo>
                    <a:lnTo>
                      <a:pt x="272" y="298"/>
                    </a:lnTo>
                    <a:lnTo>
                      <a:pt x="326" y="290"/>
                    </a:lnTo>
                    <a:lnTo>
                      <a:pt x="378" y="286"/>
                    </a:lnTo>
                    <a:lnTo>
                      <a:pt x="430" y="284"/>
                    </a:lnTo>
                    <a:lnTo>
                      <a:pt x="482" y="286"/>
                    </a:lnTo>
                    <a:lnTo>
                      <a:pt x="534" y="290"/>
                    </a:lnTo>
                    <a:lnTo>
                      <a:pt x="588" y="298"/>
                    </a:lnTo>
                    <a:lnTo>
                      <a:pt x="638" y="308"/>
                    </a:lnTo>
                    <a:lnTo>
                      <a:pt x="624" y="244"/>
                    </a:lnTo>
                    <a:lnTo>
                      <a:pt x="730" y="232"/>
                    </a:lnTo>
                    <a:lnTo>
                      <a:pt x="730" y="130"/>
                    </a:lnTo>
                    <a:lnTo>
                      <a:pt x="548" y="10"/>
                    </a:lnTo>
                    <a:lnTo>
                      <a:pt x="548" y="10"/>
                    </a:lnTo>
                    <a:lnTo>
                      <a:pt x="536" y="2"/>
                    </a:lnTo>
                    <a:lnTo>
                      <a:pt x="524" y="0"/>
                    </a:lnTo>
                    <a:lnTo>
                      <a:pt x="514" y="0"/>
                    </a:lnTo>
                    <a:lnTo>
                      <a:pt x="500" y="2"/>
                    </a:lnTo>
                    <a:lnTo>
                      <a:pt x="10" y="68"/>
                    </a:lnTo>
                    <a:lnTo>
                      <a:pt x="10" y="68"/>
                    </a:lnTo>
                    <a:lnTo>
                      <a:pt x="4" y="70"/>
                    </a:lnTo>
                    <a:lnTo>
                      <a:pt x="0" y="72"/>
                    </a:lnTo>
                    <a:lnTo>
                      <a:pt x="0" y="76"/>
                    </a:lnTo>
                    <a:lnTo>
                      <a:pt x="6" y="82"/>
                    </a:lnTo>
                    <a:lnTo>
                      <a:pt x="222"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73" name="Freeform 34"/>
              <p:cNvSpPr>
                <a:spLocks/>
              </p:cNvSpPr>
              <p:nvPr/>
            </p:nvSpPr>
            <p:spPr bwMode="auto">
              <a:xfrm>
                <a:off x="8575675" y="9783763"/>
                <a:ext cx="1358900" cy="323850"/>
              </a:xfrm>
              <a:custGeom>
                <a:avLst/>
                <a:gdLst>
                  <a:gd name="T0" fmla="*/ 750 w 856"/>
                  <a:gd name="T1" fmla="*/ 96 h 204"/>
                  <a:gd name="T2" fmla="*/ 750 w 856"/>
                  <a:gd name="T3" fmla="*/ 96 h 204"/>
                  <a:gd name="T4" fmla="*/ 710 w 856"/>
                  <a:gd name="T5" fmla="*/ 68 h 204"/>
                  <a:gd name="T6" fmla="*/ 672 w 856"/>
                  <a:gd name="T7" fmla="*/ 42 h 204"/>
                  <a:gd name="T8" fmla="*/ 630 w 856"/>
                  <a:gd name="T9" fmla="*/ 20 h 204"/>
                  <a:gd name="T10" fmla="*/ 586 w 856"/>
                  <a:gd name="T11" fmla="*/ 0 h 204"/>
                  <a:gd name="T12" fmla="*/ 586 w 856"/>
                  <a:gd name="T13" fmla="*/ 0 h 204"/>
                  <a:gd name="T14" fmla="*/ 572 w 856"/>
                  <a:gd name="T15" fmla="*/ 20 h 204"/>
                  <a:gd name="T16" fmla="*/ 556 w 856"/>
                  <a:gd name="T17" fmla="*/ 38 h 204"/>
                  <a:gd name="T18" fmla="*/ 538 w 856"/>
                  <a:gd name="T19" fmla="*/ 56 h 204"/>
                  <a:gd name="T20" fmla="*/ 518 w 856"/>
                  <a:gd name="T21" fmla="*/ 72 h 204"/>
                  <a:gd name="T22" fmla="*/ 496 w 856"/>
                  <a:gd name="T23" fmla="*/ 90 h 204"/>
                  <a:gd name="T24" fmla="*/ 474 w 856"/>
                  <a:gd name="T25" fmla="*/ 106 h 204"/>
                  <a:gd name="T26" fmla="*/ 426 w 856"/>
                  <a:gd name="T27" fmla="*/ 136 h 204"/>
                  <a:gd name="T28" fmla="*/ 426 w 856"/>
                  <a:gd name="T29" fmla="*/ 136 h 204"/>
                  <a:gd name="T30" fmla="*/ 400 w 856"/>
                  <a:gd name="T31" fmla="*/ 120 h 204"/>
                  <a:gd name="T32" fmla="*/ 376 w 856"/>
                  <a:gd name="T33" fmla="*/ 104 h 204"/>
                  <a:gd name="T34" fmla="*/ 354 w 856"/>
                  <a:gd name="T35" fmla="*/ 88 h 204"/>
                  <a:gd name="T36" fmla="*/ 332 w 856"/>
                  <a:gd name="T37" fmla="*/ 72 h 204"/>
                  <a:gd name="T38" fmla="*/ 314 w 856"/>
                  <a:gd name="T39" fmla="*/ 54 h 204"/>
                  <a:gd name="T40" fmla="*/ 296 w 856"/>
                  <a:gd name="T41" fmla="*/ 36 h 204"/>
                  <a:gd name="T42" fmla="*/ 282 w 856"/>
                  <a:gd name="T43" fmla="*/ 20 h 204"/>
                  <a:gd name="T44" fmla="*/ 268 w 856"/>
                  <a:gd name="T45" fmla="*/ 0 h 204"/>
                  <a:gd name="T46" fmla="*/ 268 w 856"/>
                  <a:gd name="T47" fmla="*/ 0 h 204"/>
                  <a:gd name="T48" fmla="*/ 224 w 856"/>
                  <a:gd name="T49" fmla="*/ 22 h 204"/>
                  <a:gd name="T50" fmla="*/ 180 w 856"/>
                  <a:gd name="T51" fmla="*/ 44 h 204"/>
                  <a:gd name="T52" fmla="*/ 140 w 856"/>
                  <a:gd name="T53" fmla="*/ 70 h 204"/>
                  <a:gd name="T54" fmla="*/ 102 w 856"/>
                  <a:gd name="T55" fmla="*/ 98 h 204"/>
                  <a:gd name="T56" fmla="*/ 102 w 856"/>
                  <a:gd name="T57" fmla="*/ 98 h 204"/>
                  <a:gd name="T58" fmla="*/ 72 w 856"/>
                  <a:gd name="T59" fmla="*/ 124 h 204"/>
                  <a:gd name="T60" fmla="*/ 46 w 856"/>
                  <a:gd name="T61" fmla="*/ 150 h 204"/>
                  <a:gd name="T62" fmla="*/ 22 w 856"/>
                  <a:gd name="T63" fmla="*/ 176 h 204"/>
                  <a:gd name="T64" fmla="*/ 0 w 856"/>
                  <a:gd name="T65" fmla="*/ 204 h 204"/>
                  <a:gd name="T66" fmla="*/ 856 w 856"/>
                  <a:gd name="T67" fmla="*/ 204 h 204"/>
                  <a:gd name="T68" fmla="*/ 856 w 856"/>
                  <a:gd name="T69" fmla="*/ 204 h 204"/>
                  <a:gd name="T70" fmla="*/ 832 w 856"/>
                  <a:gd name="T71" fmla="*/ 176 h 204"/>
                  <a:gd name="T72" fmla="*/ 806 w 856"/>
                  <a:gd name="T73" fmla="*/ 148 h 204"/>
                  <a:gd name="T74" fmla="*/ 780 w 856"/>
                  <a:gd name="T75" fmla="*/ 120 h 204"/>
                  <a:gd name="T76" fmla="*/ 750 w 856"/>
                  <a:gd name="T77" fmla="*/ 96 h 204"/>
                  <a:gd name="T78" fmla="*/ 750 w 856"/>
                  <a:gd name="T79" fmla="*/ 9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6" h="204">
                    <a:moveTo>
                      <a:pt x="750" y="96"/>
                    </a:moveTo>
                    <a:lnTo>
                      <a:pt x="750" y="96"/>
                    </a:lnTo>
                    <a:lnTo>
                      <a:pt x="710" y="68"/>
                    </a:lnTo>
                    <a:lnTo>
                      <a:pt x="672" y="42"/>
                    </a:lnTo>
                    <a:lnTo>
                      <a:pt x="630" y="20"/>
                    </a:lnTo>
                    <a:lnTo>
                      <a:pt x="586" y="0"/>
                    </a:lnTo>
                    <a:lnTo>
                      <a:pt x="586" y="0"/>
                    </a:lnTo>
                    <a:lnTo>
                      <a:pt x="572" y="20"/>
                    </a:lnTo>
                    <a:lnTo>
                      <a:pt x="556" y="38"/>
                    </a:lnTo>
                    <a:lnTo>
                      <a:pt x="538" y="56"/>
                    </a:lnTo>
                    <a:lnTo>
                      <a:pt x="518" y="72"/>
                    </a:lnTo>
                    <a:lnTo>
                      <a:pt x="496" y="90"/>
                    </a:lnTo>
                    <a:lnTo>
                      <a:pt x="474" y="106"/>
                    </a:lnTo>
                    <a:lnTo>
                      <a:pt x="426" y="136"/>
                    </a:lnTo>
                    <a:lnTo>
                      <a:pt x="426" y="136"/>
                    </a:lnTo>
                    <a:lnTo>
                      <a:pt x="400" y="120"/>
                    </a:lnTo>
                    <a:lnTo>
                      <a:pt x="376" y="104"/>
                    </a:lnTo>
                    <a:lnTo>
                      <a:pt x="354" y="88"/>
                    </a:lnTo>
                    <a:lnTo>
                      <a:pt x="332" y="72"/>
                    </a:lnTo>
                    <a:lnTo>
                      <a:pt x="314" y="54"/>
                    </a:lnTo>
                    <a:lnTo>
                      <a:pt x="296" y="36"/>
                    </a:lnTo>
                    <a:lnTo>
                      <a:pt x="282" y="20"/>
                    </a:lnTo>
                    <a:lnTo>
                      <a:pt x="268" y="0"/>
                    </a:lnTo>
                    <a:lnTo>
                      <a:pt x="268" y="0"/>
                    </a:lnTo>
                    <a:lnTo>
                      <a:pt x="224" y="22"/>
                    </a:lnTo>
                    <a:lnTo>
                      <a:pt x="180" y="44"/>
                    </a:lnTo>
                    <a:lnTo>
                      <a:pt x="140" y="70"/>
                    </a:lnTo>
                    <a:lnTo>
                      <a:pt x="102" y="98"/>
                    </a:lnTo>
                    <a:lnTo>
                      <a:pt x="102" y="98"/>
                    </a:lnTo>
                    <a:lnTo>
                      <a:pt x="72" y="124"/>
                    </a:lnTo>
                    <a:lnTo>
                      <a:pt x="46" y="150"/>
                    </a:lnTo>
                    <a:lnTo>
                      <a:pt x="22" y="176"/>
                    </a:lnTo>
                    <a:lnTo>
                      <a:pt x="0" y="204"/>
                    </a:lnTo>
                    <a:lnTo>
                      <a:pt x="856" y="204"/>
                    </a:lnTo>
                    <a:lnTo>
                      <a:pt x="856" y="204"/>
                    </a:lnTo>
                    <a:lnTo>
                      <a:pt x="832" y="176"/>
                    </a:lnTo>
                    <a:lnTo>
                      <a:pt x="806" y="148"/>
                    </a:lnTo>
                    <a:lnTo>
                      <a:pt x="780" y="120"/>
                    </a:lnTo>
                    <a:lnTo>
                      <a:pt x="750" y="96"/>
                    </a:lnTo>
                    <a:lnTo>
                      <a:pt x="75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74" name="Freeform 35"/>
              <p:cNvSpPr>
                <a:spLocks/>
              </p:cNvSpPr>
              <p:nvPr/>
            </p:nvSpPr>
            <p:spPr bwMode="auto">
              <a:xfrm>
                <a:off x="8083550" y="7808913"/>
                <a:ext cx="215900" cy="590550"/>
              </a:xfrm>
              <a:custGeom>
                <a:avLst/>
                <a:gdLst>
                  <a:gd name="T0" fmla="*/ 40 w 136"/>
                  <a:gd name="T1" fmla="*/ 30 h 372"/>
                  <a:gd name="T2" fmla="*/ 40 w 136"/>
                  <a:gd name="T3" fmla="*/ 10 h 372"/>
                  <a:gd name="T4" fmla="*/ 40 w 136"/>
                  <a:gd name="T5" fmla="*/ 10 h 372"/>
                  <a:gd name="T6" fmla="*/ 40 w 136"/>
                  <a:gd name="T7" fmla="*/ 6 h 372"/>
                  <a:gd name="T8" fmla="*/ 38 w 136"/>
                  <a:gd name="T9" fmla="*/ 4 h 372"/>
                  <a:gd name="T10" fmla="*/ 34 w 136"/>
                  <a:gd name="T11" fmla="*/ 2 h 372"/>
                  <a:gd name="T12" fmla="*/ 30 w 136"/>
                  <a:gd name="T13" fmla="*/ 0 h 372"/>
                  <a:gd name="T14" fmla="*/ 22 w 136"/>
                  <a:gd name="T15" fmla="*/ 0 h 372"/>
                  <a:gd name="T16" fmla="*/ 22 w 136"/>
                  <a:gd name="T17" fmla="*/ 184 h 372"/>
                  <a:gd name="T18" fmla="*/ 22 w 136"/>
                  <a:gd name="T19" fmla="*/ 184 h 372"/>
                  <a:gd name="T20" fmla="*/ 18 w 136"/>
                  <a:gd name="T21" fmla="*/ 186 h 372"/>
                  <a:gd name="T22" fmla="*/ 16 w 136"/>
                  <a:gd name="T23" fmla="*/ 190 h 372"/>
                  <a:gd name="T24" fmla="*/ 16 w 136"/>
                  <a:gd name="T25" fmla="*/ 204 h 372"/>
                  <a:gd name="T26" fmla="*/ 16 w 136"/>
                  <a:gd name="T27" fmla="*/ 204 h 372"/>
                  <a:gd name="T28" fmla="*/ 16 w 136"/>
                  <a:gd name="T29" fmla="*/ 212 h 372"/>
                  <a:gd name="T30" fmla="*/ 18 w 136"/>
                  <a:gd name="T31" fmla="*/ 218 h 372"/>
                  <a:gd name="T32" fmla="*/ 16 w 136"/>
                  <a:gd name="T33" fmla="*/ 234 h 372"/>
                  <a:gd name="T34" fmla="*/ 16 w 136"/>
                  <a:gd name="T35" fmla="*/ 234 h 372"/>
                  <a:gd name="T36" fmla="*/ 16 w 136"/>
                  <a:gd name="T37" fmla="*/ 240 h 372"/>
                  <a:gd name="T38" fmla="*/ 14 w 136"/>
                  <a:gd name="T39" fmla="*/ 248 h 372"/>
                  <a:gd name="T40" fmla="*/ 0 w 136"/>
                  <a:gd name="T41" fmla="*/ 362 h 372"/>
                  <a:gd name="T42" fmla="*/ 0 w 136"/>
                  <a:gd name="T43" fmla="*/ 362 h 372"/>
                  <a:gd name="T44" fmla="*/ 4 w 136"/>
                  <a:gd name="T45" fmla="*/ 366 h 372"/>
                  <a:gd name="T46" fmla="*/ 12 w 136"/>
                  <a:gd name="T47" fmla="*/ 370 h 372"/>
                  <a:gd name="T48" fmla="*/ 20 w 136"/>
                  <a:gd name="T49" fmla="*/ 372 h 372"/>
                  <a:gd name="T50" fmla="*/ 32 w 136"/>
                  <a:gd name="T51" fmla="*/ 372 h 372"/>
                  <a:gd name="T52" fmla="*/ 42 w 136"/>
                  <a:gd name="T53" fmla="*/ 372 h 372"/>
                  <a:gd name="T54" fmla="*/ 50 w 136"/>
                  <a:gd name="T55" fmla="*/ 370 h 372"/>
                  <a:gd name="T56" fmla="*/ 58 w 136"/>
                  <a:gd name="T57" fmla="*/ 366 h 372"/>
                  <a:gd name="T58" fmla="*/ 62 w 136"/>
                  <a:gd name="T59" fmla="*/ 362 h 372"/>
                  <a:gd name="T60" fmla="*/ 50 w 136"/>
                  <a:gd name="T61" fmla="*/ 248 h 372"/>
                  <a:gd name="T62" fmla="*/ 50 w 136"/>
                  <a:gd name="T63" fmla="*/ 248 h 372"/>
                  <a:gd name="T64" fmla="*/ 48 w 136"/>
                  <a:gd name="T65" fmla="*/ 240 h 372"/>
                  <a:gd name="T66" fmla="*/ 46 w 136"/>
                  <a:gd name="T67" fmla="*/ 234 h 372"/>
                  <a:gd name="T68" fmla="*/ 44 w 136"/>
                  <a:gd name="T69" fmla="*/ 218 h 372"/>
                  <a:gd name="T70" fmla="*/ 44 w 136"/>
                  <a:gd name="T71" fmla="*/ 218 h 372"/>
                  <a:gd name="T72" fmla="*/ 44 w 136"/>
                  <a:gd name="T73" fmla="*/ 214 h 372"/>
                  <a:gd name="T74" fmla="*/ 46 w 136"/>
                  <a:gd name="T75" fmla="*/ 212 h 372"/>
                  <a:gd name="T76" fmla="*/ 48 w 136"/>
                  <a:gd name="T77" fmla="*/ 208 h 372"/>
                  <a:gd name="T78" fmla="*/ 48 w 136"/>
                  <a:gd name="T79" fmla="*/ 204 h 372"/>
                  <a:gd name="T80" fmla="*/ 46 w 136"/>
                  <a:gd name="T81" fmla="*/ 190 h 372"/>
                  <a:gd name="T82" fmla="*/ 46 w 136"/>
                  <a:gd name="T83" fmla="*/ 190 h 372"/>
                  <a:gd name="T84" fmla="*/ 44 w 136"/>
                  <a:gd name="T85" fmla="*/ 186 h 372"/>
                  <a:gd name="T86" fmla="*/ 40 w 136"/>
                  <a:gd name="T87" fmla="*/ 184 h 372"/>
                  <a:gd name="T88" fmla="*/ 40 w 136"/>
                  <a:gd name="T89" fmla="*/ 112 h 372"/>
                  <a:gd name="T90" fmla="*/ 130 w 136"/>
                  <a:gd name="T91" fmla="*/ 102 h 372"/>
                  <a:gd name="T92" fmla="*/ 130 w 136"/>
                  <a:gd name="T93" fmla="*/ 102 h 372"/>
                  <a:gd name="T94" fmla="*/ 134 w 136"/>
                  <a:gd name="T95" fmla="*/ 100 h 372"/>
                  <a:gd name="T96" fmla="*/ 136 w 136"/>
                  <a:gd name="T97" fmla="*/ 96 h 372"/>
                  <a:gd name="T98" fmla="*/ 136 w 136"/>
                  <a:gd name="T99" fmla="*/ 92 h 372"/>
                  <a:gd name="T100" fmla="*/ 132 w 136"/>
                  <a:gd name="T101" fmla="*/ 88 h 372"/>
                  <a:gd name="T102" fmla="*/ 40 w 136"/>
                  <a:gd name="T103" fmla="*/ 3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372">
                    <a:moveTo>
                      <a:pt x="40" y="30"/>
                    </a:moveTo>
                    <a:lnTo>
                      <a:pt x="40" y="10"/>
                    </a:lnTo>
                    <a:lnTo>
                      <a:pt x="40" y="10"/>
                    </a:lnTo>
                    <a:lnTo>
                      <a:pt x="40" y="6"/>
                    </a:lnTo>
                    <a:lnTo>
                      <a:pt x="38" y="4"/>
                    </a:lnTo>
                    <a:lnTo>
                      <a:pt x="34" y="2"/>
                    </a:lnTo>
                    <a:lnTo>
                      <a:pt x="30" y="0"/>
                    </a:lnTo>
                    <a:lnTo>
                      <a:pt x="22" y="0"/>
                    </a:lnTo>
                    <a:lnTo>
                      <a:pt x="22" y="184"/>
                    </a:lnTo>
                    <a:lnTo>
                      <a:pt x="22" y="184"/>
                    </a:lnTo>
                    <a:lnTo>
                      <a:pt x="18" y="186"/>
                    </a:lnTo>
                    <a:lnTo>
                      <a:pt x="16" y="190"/>
                    </a:lnTo>
                    <a:lnTo>
                      <a:pt x="16" y="204"/>
                    </a:lnTo>
                    <a:lnTo>
                      <a:pt x="16" y="204"/>
                    </a:lnTo>
                    <a:lnTo>
                      <a:pt x="16" y="212"/>
                    </a:lnTo>
                    <a:lnTo>
                      <a:pt x="18" y="218"/>
                    </a:lnTo>
                    <a:lnTo>
                      <a:pt x="16" y="234"/>
                    </a:lnTo>
                    <a:lnTo>
                      <a:pt x="16" y="234"/>
                    </a:lnTo>
                    <a:lnTo>
                      <a:pt x="16" y="240"/>
                    </a:lnTo>
                    <a:lnTo>
                      <a:pt x="14" y="248"/>
                    </a:lnTo>
                    <a:lnTo>
                      <a:pt x="0" y="362"/>
                    </a:lnTo>
                    <a:lnTo>
                      <a:pt x="0" y="362"/>
                    </a:lnTo>
                    <a:lnTo>
                      <a:pt x="4" y="366"/>
                    </a:lnTo>
                    <a:lnTo>
                      <a:pt x="12" y="370"/>
                    </a:lnTo>
                    <a:lnTo>
                      <a:pt x="20" y="372"/>
                    </a:lnTo>
                    <a:lnTo>
                      <a:pt x="32" y="372"/>
                    </a:lnTo>
                    <a:lnTo>
                      <a:pt x="42" y="372"/>
                    </a:lnTo>
                    <a:lnTo>
                      <a:pt x="50" y="370"/>
                    </a:lnTo>
                    <a:lnTo>
                      <a:pt x="58" y="366"/>
                    </a:lnTo>
                    <a:lnTo>
                      <a:pt x="62" y="362"/>
                    </a:lnTo>
                    <a:lnTo>
                      <a:pt x="50" y="248"/>
                    </a:lnTo>
                    <a:lnTo>
                      <a:pt x="50" y="248"/>
                    </a:lnTo>
                    <a:lnTo>
                      <a:pt x="48" y="240"/>
                    </a:lnTo>
                    <a:lnTo>
                      <a:pt x="46" y="234"/>
                    </a:lnTo>
                    <a:lnTo>
                      <a:pt x="44" y="218"/>
                    </a:lnTo>
                    <a:lnTo>
                      <a:pt x="44" y="218"/>
                    </a:lnTo>
                    <a:lnTo>
                      <a:pt x="44" y="214"/>
                    </a:lnTo>
                    <a:lnTo>
                      <a:pt x="46" y="212"/>
                    </a:lnTo>
                    <a:lnTo>
                      <a:pt x="48" y="208"/>
                    </a:lnTo>
                    <a:lnTo>
                      <a:pt x="48" y="204"/>
                    </a:lnTo>
                    <a:lnTo>
                      <a:pt x="46" y="190"/>
                    </a:lnTo>
                    <a:lnTo>
                      <a:pt x="46" y="190"/>
                    </a:lnTo>
                    <a:lnTo>
                      <a:pt x="44" y="186"/>
                    </a:lnTo>
                    <a:lnTo>
                      <a:pt x="40" y="184"/>
                    </a:lnTo>
                    <a:lnTo>
                      <a:pt x="40" y="112"/>
                    </a:lnTo>
                    <a:lnTo>
                      <a:pt x="130" y="102"/>
                    </a:lnTo>
                    <a:lnTo>
                      <a:pt x="130" y="102"/>
                    </a:lnTo>
                    <a:lnTo>
                      <a:pt x="134" y="100"/>
                    </a:lnTo>
                    <a:lnTo>
                      <a:pt x="136" y="96"/>
                    </a:lnTo>
                    <a:lnTo>
                      <a:pt x="136" y="92"/>
                    </a:lnTo>
                    <a:lnTo>
                      <a:pt x="132" y="88"/>
                    </a:lnTo>
                    <a:lnTo>
                      <a:pt x="4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75" name="Freeform 36"/>
              <p:cNvSpPr>
                <a:spLocks/>
              </p:cNvSpPr>
              <p:nvPr/>
            </p:nvSpPr>
            <p:spPr bwMode="auto">
              <a:xfrm>
                <a:off x="6918325" y="7612063"/>
                <a:ext cx="1184275" cy="504825"/>
              </a:xfrm>
              <a:custGeom>
                <a:avLst/>
                <a:gdLst>
                  <a:gd name="T0" fmla="*/ 344 w 746"/>
                  <a:gd name="T1" fmla="*/ 120 h 318"/>
                  <a:gd name="T2" fmla="*/ 430 w 746"/>
                  <a:gd name="T3" fmla="*/ 114 h 318"/>
                  <a:gd name="T4" fmla="*/ 516 w 746"/>
                  <a:gd name="T5" fmla="*/ 120 h 318"/>
                  <a:gd name="T6" fmla="*/ 542 w 746"/>
                  <a:gd name="T7" fmla="*/ 126 h 318"/>
                  <a:gd name="T8" fmla="*/ 582 w 746"/>
                  <a:gd name="T9" fmla="*/ 142 h 318"/>
                  <a:gd name="T10" fmla="*/ 600 w 746"/>
                  <a:gd name="T11" fmla="*/ 156 h 318"/>
                  <a:gd name="T12" fmla="*/ 568 w 746"/>
                  <a:gd name="T13" fmla="*/ 140 h 318"/>
                  <a:gd name="T14" fmla="*/ 528 w 746"/>
                  <a:gd name="T15" fmla="*/ 132 h 318"/>
                  <a:gd name="T16" fmla="*/ 484 w 746"/>
                  <a:gd name="T17" fmla="*/ 128 h 318"/>
                  <a:gd name="T18" fmla="*/ 396 w 746"/>
                  <a:gd name="T19" fmla="*/ 128 h 318"/>
                  <a:gd name="T20" fmla="*/ 352 w 746"/>
                  <a:gd name="T21" fmla="*/ 132 h 318"/>
                  <a:gd name="T22" fmla="*/ 304 w 746"/>
                  <a:gd name="T23" fmla="*/ 142 h 318"/>
                  <a:gd name="T24" fmla="*/ 278 w 746"/>
                  <a:gd name="T25" fmla="*/ 158 h 318"/>
                  <a:gd name="T26" fmla="*/ 260 w 746"/>
                  <a:gd name="T27" fmla="*/ 180 h 318"/>
                  <a:gd name="T28" fmla="*/ 226 w 746"/>
                  <a:gd name="T29" fmla="*/ 318 h 318"/>
                  <a:gd name="T30" fmla="*/ 280 w 746"/>
                  <a:gd name="T31" fmla="*/ 308 h 318"/>
                  <a:gd name="T32" fmla="*/ 386 w 746"/>
                  <a:gd name="T33" fmla="*/ 296 h 318"/>
                  <a:gd name="T34" fmla="*/ 494 w 746"/>
                  <a:gd name="T35" fmla="*/ 296 h 318"/>
                  <a:gd name="T36" fmla="*/ 600 w 746"/>
                  <a:gd name="T37" fmla="*/ 308 h 318"/>
                  <a:gd name="T38" fmla="*/ 638 w 746"/>
                  <a:gd name="T39" fmla="*/ 252 h 318"/>
                  <a:gd name="T40" fmla="*/ 746 w 746"/>
                  <a:gd name="T41" fmla="*/ 134 h 318"/>
                  <a:gd name="T42" fmla="*/ 560 w 746"/>
                  <a:gd name="T43" fmla="*/ 10 h 318"/>
                  <a:gd name="T44" fmla="*/ 538 w 746"/>
                  <a:gd name="T45" fmla="*/ 0 h 318"/>
                  <a:gd name="T46" fmla="*/ 512 w 746"/>
                  <a:gd name="T47" fmla="*/ 2 h 318"/>
                  <a:gd name="T48" fmla="*/ 10 w 746"/>
                  <a:gd name="T49" fmla="*/ 70 h 318"/>
                  <a:gd name="T50" fmla="*/ 0 w 746"/>
                  <a:gd name="T51" fmla="*/ 76 h 318"/>
                  <a:gd name="T52" fmla="*/ 6 w 746"/>
                  <a:gd name="T53" fmla="*/ 84 h 318"/>
                  <a:gd name="T54" fmla="*/ 228 w 746"/>
                  <a:gd name="T55" fmla="*/ 228 h 318"/>
                  <a:gd name="T56" fmla="*/ 238 w 746"/>
                  <a:gd name="T57" fmla="*/ 186 h 318"/>
                  <a:gd name="T58" fmla="*/ 258 w 746"/>
                  <a:gd name="T59" fmla="*/ 154 h 318"/>
                  <a:gd name="T60" fmla="*/ 290 w 746"/>
                  <a:gd name="T61" fmla="*/ 132 h 318"/>
                  <a:gd name="T62" fmla="*/ 344 w 746"/>
                  <a:gd name="T63" fmla="*/ 12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6" h="318">
                    <a:moveTo>
                      <a:pt x="344" y="120"/>
                    </a:moveTo>
                    <a:lnTo>
                      <a:pt x="344" y="120"/>
                    </a:lnTo>
                    <a:lnTo>
                      <a:pt x="388" y="116"/>
                    </a:lnTo>
                    <a:lnTo>
                      <a:pt x="430" y="114"/>
                    </a:lnTo>
                    <a:lnTo>
                      <a:pt x="472" y="116"/>
                    </a:lnTo>
                    <a:lnTo>
                      <a:pt x="516" y="120"/>
                    </a:lnTo>
                    <a:lnTo>
                      <a:pt x="516" y="120"/>
                    </a:lnTo>
                    <a:lnTo>
                      <a:pt x="542" y="126"/>
                    </a:lnTo>
                    <a:lnTo>
                      <a:pt x="564" y="132"/>
                    </a:lnTo>
                    <a:lnTo>
                      <a:pt x="582" y="142"/>
                    </a:lnTo>
                    <a:lnTo>
                      <a:pt x="600" y="156"/>
                    </a:lnTo>
                    <a:lnTo>
                      <a:pt x="600" y="156"/>
                    </a:lnTo>
                    <a:lnTo>
                      <a:pt x="584" y="146"/>
                    </a:lnTo>
                    <a:lnTo>
                      <a:pt x="568" y="140"/>
                    </a:lnTo>
                    <a:lnTo>
                      <a:pt x="548" y="134"/>
                    </a:lnTo>
                    <a:lnTo>
                      <a:pt x="528" y="132"/>
                    </a:lnTo>
                    <a:lnTo>
                      <a:pt x="528" y="132"/>
                    </a:lnTo>
                    <a:lnTo>
                      <a:pt x="484" y="128"/>
                    </a:lnTo>
                    <a:lnTo>
                      <a:pt x="440" y="126"/>
                    </a:lnTo>
                    <a:lnTo>
                      <a:pt x="396" y="128"/>
                    </a:lnTo>
                    <a:lnTo>
                      <a:pt x="352" y="132"/>
                    </a:lnTo>
                    <a:lnTo>
                      <a:pt x="352" y="132"/>
                    </a:lnTo>
                    <a:lnTo>
                      <a:pt x="320" y="138"/>
                    </a:lnTo>
                    <a:lnTo>
                      <a:pt x="304" y="142"/>
                    </a:lnTo>
                    <a:lnTo>
                      <a:pt x="290" y="148"/>
                    </a:lnTo>
                    <a:lnTo>
                      <a:pt x="278" y="158"/>
                    </a:lnTo>
                    <a:lnTo>
                      <a:pt x="268" y="168"/>
                    </a:lnTo>
                    <a:lnTo>
                      <a:pt x="260" y="180"/>
                    </a:lnTo>
                    <a:lnTo>
                      <a:pt x="256" y="194"/>
                    </a:lnTo>
                    <a:lnTo>
                      <a:pt x="226" y="318"/>
                    </a:lnTo>
                    <a:lnTo>
                      <a:pt x="226" y="318"/>
                    </a:lnTo>
                    <a:lnTo>
                      <a:pt x="280" y="308"/>
                    </a:lnTo>
                    <a:lnTo>
                      <a:pt x="332" y="300"/>
                    </a:lnTo>
                    <a:lnTo>
                      <a:pt x="386" y="296"/>
                    </a:lnTo>
                    <a:lnTo>
                      <a:pt x="440" y="294"/>
                    </a:lnTo>
                    <a:lnTo>
                      <a:pt x="494" y="296"/>
                    </a:lnTo>
                    <a:lnTo>
                      <a:pt x="548" y="300"/>
                    </a:lnTo>
                    <a:lnTo>
                      <a:pt x="600" y="308"/>
                    </a:lnTo>
                    <a:lnTo>
                      <a:pt x="654" y="318"/>
                    </a:lnTo>
                    <a:lnTo>
                      <a:pt x="638" y="252"/>
                    </a:lnTo>
                    <a:lnTo>
                      <a:pt x="746" y="240"/>
                    </a:lnTo>
                    <a:lnTo>
                      <a:pt x="746" y="134"/>
                    </a:lnTo>
                    <a:lnTo>
                      <a:pt x="560" y="10"/>
                    </a:lnTo>
                    <a:lnTo>
                      <a:pt x="560" y="10"/>
                    </a:lnTo>
                    <a:lnTo>
                      <a:pt x="548" y="2"/>
                    </a:lnTo>
                    <a:lnTo>
                      <a:pt x="538" y="0"/>
                    </a:lnTo>
                    <a:lnTo>
                      <a:pt x="526" y="0"/>
                    </a:lnTo>
                    <a:lnTo>
                      <a:pt x="512" y="2"/>
                    </a:lnTo>
                    <a:lnTo>
                      <a:pt x="10" y="70"/>
                    </a:lnTo>
                    <a:lnTo>
                      <a:pt x="10" y="70"/>
                    </a:lnTo>
                    <a:lnTo>
                      <a:pt x="4" y="72"/>
                    </a:lnTo>
                    <a:lnTo>
                      <a:pt x="0" y="76"/>
                    </a:lnTo>
                    <a:lnTo>
                      <a:pt x="2" y="80"/>
                    </a:lnTo>
                    <a:lnTo>
                      <a:pt x="6" y="84"/>
                    </a:lnTo>
                    <a:lnTo>
                      <a:pt x="228" y="228"/>
                    </a:lnTo>
                    <a:lnTo>
                      <a:pt x="228" y="228"/>
                    </a:lnTo>
                    <a:lnTo>
                      <a:pt x="232" y="206"/>
                    </a:lnTo>
                    <a:lnTo>
                      <a:pt x="238" y="186"/>
                    </a:lnTo>
                    <a:lnTo>
                      <a:pt x="246" y="170"/>
                    </a:lnTo>
                    <a:lnTo>
                      <a:pt x="258" y="154"/>
                    </a:lnTo>
                    <a:lnTo>
                      <a:pt x="272" y="142"/>
                    </a:lnTo>
                    <a:lnTo>
                      <a:pt x="290" y="132"/>
                    </a:lnTo>
                    <a:lnTo>
                      <a:pt x="314" y="126"/>
                    </a:lnTo>
                    <a:lnTo>
                      <a:pt x="344" y="120"/>
                    </a:lnTo>
                    <a:lnTo>
                      <a:pt x="34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76" name="Freeform 37"/>
              <p:cNvSpPr>
                <a:spLocks noEditPoints="1"/>
              </p:cNvSpPr>
              <p:nvPr/>
            </p:nvSpPr>
            <p:spPr bwMode="auto">
              <a:xfrm>
                <a:off x="8775700" y="9132888"/>
                <a:ext cx="955675" cy="736600"/>
              </a:xfrm>
              <a:custGeom>
                <a:avLst/>
                <a:gdLst>
                  <a:gd name="T0" fmla="*/ 464 w 602"/>
                  <a:gd name="T1" fmla="*/ 12 h 464"/>
                  <a:gd name="T2" fmla="*/ 302 w 602"/>
                  <a:gd name="T3" fmla="*/ 0 h 464"/>
                  <a:gd name="T4" fmla="*/ 138 w 602"/>
                  <a:gd name="T5" fmla="*/ 12 h 464"/>
                  <a:gd name="T6" fmla="*/ 80 w 602"/>
                  <a:gd name="T7" fmla="*/ 42 h 464"/>
                  <a:gd name="T8" fmla="*/ 70 w 602"/>
                  <a:gd name="T9" fmla="*/ 98 h 464"/>
                  <a:gd name="T10" fmla="*/ 68 w 602"/>
                  <a:gd name="T11" fmla="*/ 192 h 464"/>
                  <a:gd name="T12" fmla="*/ 56 w 602"/>
                  <a:gd name="T13" fmla="*/ 326 h 464"/>
                  <a:gd name="T14" fmla="*/ 38 w 602"/>
                  <a:gd name="T15" fmla="*/ 394 h 464"/>
                  <a:gd name="T16" fmla="*/ 0 w 602"/>
                  <a:gd name="T17" fmla="*/ 464 h 464"/>
                  <a:gd name="T18" fmla="*/ 66 w 602"/>
                  <a:gd name="T19" fmla="*/ 424 h 464"/>
                  <a:gd name="T20" fmla="*/ 148 w 602"/>
                  <a:gd name="T21" fmla="*/ 386 h 464"/>
                  <a:gd name="T22" fmla="*/ 172 w 602"/>
                  <a:gd name="T23" fmla="*/ 410 h 464"/>
                  <a:gd name="T24" fmla="*/ 184 w 602"/>
                  <a:gd name="T25" fmla="*/ 416 h 464"/>
                  <a:gd name="T26" fmla="*/ 194 w 602"/>
                  <a:gd name="T27" fmla="*/ 390 h 464"/>
                  <a:gd name="T28" fmla="*/ 198 w 602"/>
                  <a:gd name="T29" fmla="*/ 378 h 464"/>
                  <a:gd name="T30" fmla="*/ 252 w 602"/>
                  <a:gd name="T31" fmla="*/ 416 h 464"/>
                  <a:gd name="T32" fmla="*/ 278 w 602"/>
                  <a:gd name="T33" fmla="*/ 426 h 464"/>
                  <a:gd name="T34" fmla="*/ 314 w 602"/>
                  <a:gd name="T35" fmla="*/ 428 h 464"/>
                  <a:gd name="T36" fmla="*/ 350 w 602"/>
                  <a:gd name="T37" fmla="*/ 416 h 464"/>
                  <a:gd name="T38" fmla="*/ 404 w 602"/>
                  <a:gd name="T39" fmla="*/ 378 h 464"/>
                  <a:gd name="T40" fmla="*/ 406 w 602"/>
                  <a:gd name="T41" fmla="*/ 376 h 464"/>
                  <a:gd name="T42" fmla="*/ 418 w 602"/>
                  <a:gd name="T43" fmla="*/ 414 h 464"/>
                  <a:gd name="T44" fmla="*/ 422 w 602"/>
                  <a:gd name="T45" fmla="*/ 416 h 464"/>
                  <a:gd name="T46" fmla="*/ 456 w 602"/>
                  <a:gd name="T47" fmla="*/ 386 h 464"/>
                  <a:gd name="T48" fmla="*/ 502 w 602"/>
                  <a:gd name="T49" fmla="*/ 406 h 464"/>
                  <a:gd name="T50" fmla="*/ 602 w 602"/>
                  <a:gd name="T51" fmla="*/ 464 h 464"/>
                  <a:gd name="T52" fmla="*/ 574 w 602"/>
                  <a:gd name="T53" fmla="*/ 414 h 464"/>
                  <a:gd name="T54" fmla="*/ 550 w 602"/>
                  <a:gd name="T55" fmla="*/ 344 h 464"/>
                  <a:gd name="T56" fmla="*/ 536 w 602"/>
                  <a:gd name="T57" fmla="*/ 234 h 464"/>
                  <a:gd name="T58" fmla="*/ 532 w 602"/>
                  <a:gd name="T59" fmla="*/ 98 h 464"/>
                  <a:gd name="T60" fmla="*/ 528 w 602"/>
                  <a:gd name="T61" fmla="*/ 60 h 464"/>
                  <a:gd name="T62" fmla="*/ 518 w 602"/>
                  <a:gd name="T63" fmla="*/ 22 h 464"/>
                  <a:gd name="T64" fmla="*/ 420 w 602"/>
                  <a:gd name="T65" fmla="*/ 312 h 464"/>
                  <a:gd name="T66" fmla="*/ 390 w 602"/>
                  <a:gd name="T67" fmla="*/ 348 h 464"/>
                  <a:gd name="T68" fmla="*/ 332 w 602"/>
                  <a:gd name="T69" fmla="*/ 388 h 464"/>
                  <a:gd name="T70" fmla="*/ 286 w 602"/>
                  <a:gd name="T71" fmla="*/ 394 h 464"/>
                  <a:gd name="T72" fmla="*/ 240 w 602"/>
                  <a:gd name="T73" fmla="*/ 368 h 464"/>
                  <a:gd name="T74" fmla="*/ 192 w 602"/>
                  <a:gd name="T75" fmla="*/ 324 h 464"/>
                  <a:gd name="T76" fmla="*/ 176 w 602"/>
                  <a:gd name="T77" fmla="*/ 300 h 464"/>
                  <a:gd name="T78" fmla="*/ 156 w 602"/>
                  <a:gd name="T79" fmla="*/ 238 h 464"/>
                  <a:gd name="T80" fmla="*/ 154 w 602"/>
                  <a:gd name="T81" fmla="*/ 164 h 464"/>
                  <a:gd name="T82" fmla="*/ 162 w 602"/>
                  <a:gd name="T83" fmla="*/ 118 h 464"/>
                  <a:gd name="T84" fmla="*/ 230 w 602"/>
                  <a:gd name="T85" fmla="*/ 112 h 464"/>
                  <a:gd name="T86" fmla="*/ 302 w 602"/>
                  <a:gd name="T87" fmla="*/ 94 h 464"/>
                  <a:gd name="T88" fmla="*/ 354 w 602"/>
                  <a:gd name="T89" fmla="*/ 64 h 464"/>
                  <a:gd name="T90" fmla="*/ 372 w 602"/>
                  <a:gd name="T91" fmla="*/ 62 h 464"/>
                  <a:gd name="T92" fmla="*/ 398 w 602"/>
                  <a:gd name="T93" fmla="*/ 92 h 464"/>
                  <a:gd name="T94" fmla="*/ 420 w 602"/>
                  <a:gd name="T95" fmla="*/ 108 h 464"/>
                  <a:gd name="T96" fmla="*/ 442 w 602"/>
                  <a:gd name="T97" fmla="*/ 118 h 464"/>
                  <a:gd name="T98" fmla="*/ 450 w 602"/>
                  <a:gd name="T99" fmla="*/ 188 h 464"/>
                  <a:gd name="T100" fmla="*/ 442 w 602"/>
                  <a:gd name="T101" fmla="*/ 260 h 464"/>
                  <a:gd name="T102" fmla="*/ 426 w 602"/>
                  <a:gd name="T103" fmla="*/ 30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464">
                    <a:moveTo>
                      <a:pt x="518" y="22"/>
                    </a:moveTo>
                    <a:lnTo>
                      <a:pt x="518" y="22"/>
                    </a:lnTo>
                    <a:lnTo>
                      <a:pt x="464" y="12"/>
                    </a:lnTo>
                    <a:lnTo>
                      <a:pt x="410" y="6"/>
                    </a:lnTo>
                    <a:lnTo>
                      <a:pt x="356" y="0"/>
                    </a:lnTo>
                    <a:lnTo>
                      <a:pt x="302" y="0"/>
                    </a:lnTo>
                    <a:lnTo>
                      <a:pt x="248" y="0"/>
                    </a:lnTo>
                    <a:lnTo>
                      <a:pt x="192" y="6"/>
                    </a:lnTo>
                    <a:lnTo>
                      <a:pt x="138" y="12"/>
                    </a:lnTo>
                    <a:lnTo>
                      <a:pt x="86" y="22"/>
                    </a:lnTo>
                    <a:lnTo>
                      <a:pt x="86" y="22"/>
                    </a:lnTo>
                    <a:lnTo>
                      <a:pt x="80" y="42"/>
                    </a:lnTo>
                    <a:lnTo>
                      <a:pt x="76" y="60"/>
                    </a:lnTo>
                    <a:lnTo>
                      <a:pt x="72" y="78"/>
                    </a:lnTo>
                    <a:lnTo>
                      <a:pt x="70" y="98"/>
                    </a:lnTo>
                    <a:lnTo>
                      <a:pt x="70" y="98"/>
                    </a:lnTo>
                    <a:lnTo>
                      <a:pt x="68" y="146"/>
                    </a:lnTo>
                    <a:lnTo>
                      <a:pt x="68" y="192"/>
                    </a:lnTo>
                    <a:lnTo>
                      <a:pt x="66" y="238"/>
                    </a:lnTo>
                    <a:lnTo>
                      <a:pt x="64" y="282"/>
                    </a:lnTo>
                    <a:lnTo>
                      <a:pt x="56" y="326"/>
                    </a:lnTo>
                    <a:lnTo>
                      <a:pt x="52" y="348"/>
                    </a:lnTo>
                    <a:lnTo>
                      <a:pt x="46" y="372"/>
                    </a:lnTo>
                    <a:lnTo>
                      <a:pt x="38" y="394"/>
                    </a:lnTo>
                    <a:lnTo>
                      <a:pt x="28" y="416"/>
                    </a:lnTo>
                    <a:lnTo>
                      <a:pt x="16" y="440"/>
                    </a:lnTo>
                    <a:lnTo>
                      <a:pt x="0" y="464"/>
                    </a:lnTo>
                    <a:lnTo>
                      <a:pt x="0" y="464"/>
                    </a:lnTo>
                    <a:lnTo>
                      <a:pt x="34" y="442"/>
                    </a:lnTo>
                    <a:lnTo>
                      <a:pt x="66" y="424"/>
                    </a:lnTo>
                    <a:lnTo>
                      <a:pt x="100" y="406"/>
                    </a:lnTo>
                    <a:lnTo>
                      <a:pt x="136" y="390"/>
                    </a:lnTo>
                    <a:lnTo>
                      <a:pt x="148" y="386"/>
                    </a:lnTo>
                    <a:lnTo>
                      <a:pt x="148" y="386"/>
                    </a:lnTo>
                    <a:lnTo>
                      <a:pt x="164" y="402"/>
                    </a:lnTo>
                    <a:lnTo>
                      <a:pt x="172" y="410"/>
                    </a:lnTo>
                    <a:lnTo>
                      <a:pt x="182" y="416"/>
                    </a:lnTo>
                    <a:lnTo>
                      <a:pt x="182" y="416"/>
                    </a:lnTo>
                    <a:lnTo>
                      <a:pt x="184" y="416"/>
                    </a:lnTo>
                    <a:lnTo>
                      <a:pt x="186" y="414"/>
                    </a:lnTo>
                    <a:lnTo>
                      <a:pt x="190" y="404"/>
                    </a:lnTo>
                    <a:lnTo>
                      <a:pt x="194" y="390"/>
                    </a:lnTo>
                    <a:lnTo>
                      <a:pt x="198" y="376"/>
                    </a:lnTo>
                    <a:lnTo>
                      <a:pt x="198" y="376"/>
                    </a:lnTo>
                    <a:lnTo>
                      <a:pt x="198" y="378"/>
                    </a:lnTo>
                    <a:lnTo>
                      <a:pt x="198" y="378"/>
                    </a:lnTo>
                    <a:lnTo>
                      <a:pt x="226" y="398"/>
                    </a:lnTo>
                    <a:lnTo>
                      <a:pt x="252" y="416"/>
                    </a:lnTo>
                    <a:lnTo>
                      <a:pt x="252" y="416"/>
                    </a:lnTo>
                    <a:lnTo>
                      <a:pt x="266" y="422"/>
                    </a:lnTo>
                    <a:lnTo>
                      <a:pt x="278" y="426"/>
                    </a:lnTo>
                    <a:lnTo>
                      <a:pt x="290" y="428"/>
                    </a:lnTo>
                    <a:lnTo>
                      <a:pt x="302" y="430"/>
                    </a:lnTo>
                    <a:lnTo>
                      <a:pt x="314" y="428"/>
                    </a:lnTo>
                    <a:lnTo>
                      <a:pt x="326" y="426"/>
                    </a:lnTo>
                    <a:lnTo>
                      <a:pt x="338" y="422"/>
                    </a:lnTo>
                    <a:lnTo>
                      <a:pt x="350" y="416"/>
                    </a:lnTo>
                    <a:lnTo>
                      <a:pt x="350" y="416"/>
                    </a:lnTo>
                    <a:lnTo>
                      <a:pt x="378" y="398"/>
                    </a:lnTo>
                    <a:lnTo>
                      <a:pt x="404" y="378"/>
                    </a:lnTo>
                    <a:lnTo>
                      <a:pt x="404" y="378"/>
                    </a:lnTo>
                    <a:lnTo>
                      <a:pt x="406" y="376"/>
                    </a:lnTo>
                    <a:lnTo>
                      <a:pt x="406" y="376"/>
                    </a:lnTo>
                    <a:lnTo>
                      <a:pt x="408" y="390"/>
                    </a:lnTo>
                    <a:lnTo>
                      <a:pt x="412" y="404"/>
                    </a:lnTo>
                    <a:lnTo>
                      <a:pt x="418" y="414"/>
                    </a:lnTo>
                    <a:lnTo>
                      <a:pt x="420" y="416"/>
                    </a:lnTo>
                    <a:lnTo>
                      <a:pt x="422" y="416"/>
                    </a:lnTo>
                    <a:lnTo>
                      <a:pt x="422" y="416"/>
                    </a:lnTo>
                    <a:lnTo>
                      <a:pt x="430" y="410"/>
                    </a:lnTo>
                    <a:lnTo>
                      <a:pt x="440" y="402"/>
                    </a:lnTo>
                    <a:lnTo>
                      <a:pt x="456" y="386"/>
                    </a:lnTo>
                    <a:lnTo>
                      <a:pt x="468" y="390"/>
                    </a:lnTo>
                    <a:lnTo>
                      <a:pt x="468" y="390"/>
                    </a:lnTo>
                    <a:lnTo>
                      <a:pt x="502" y="406"/>
                    </a:lnTo>
                    <a:lnTo>
                      <a:pt x="536" y="424"/>
                    </a:lnTo>
                    <a:lnTo>
                      <a:pt x="570" y="442"/>
                    </a:lnTo>
                    <a:lnTo>
                      <a:pt x="602" y="464"/>
                    </a:lnTo>
                    <a:lnTo>
                      <a:pt x="602" y="464"/>
                    </a:lnTo>
                    <a:lnTo>
                      <a:pt x="586" y="438"/>
                    </a:lnTo>
                    <a:lnTo>
                      <a:pt x="574" y="414"/>
                    </a:lnTo>
                    <a:lnTo>
                      <a:pt x="564" y="390"/>
                    </a:lnTo>
                    <a:lnTo>
                      <a:pt x="556" y="366"/>
                    </a:lnTo>
                    <a:lnTo>
                      <a:pt x="550" y="344"/>
                    </a:lnTo>
                    <a:lnTo>
                      <a:pt x="544" y="322"/>
                    </a:lnTo>
                    <a:lnTo>
                      <a:pt x="538" y="278"/>
                    </a:lnTo>
                    <a:lnTo>
                      <a:pt x="536" y="234"/>
                    </a:lnTo>
                    <a:lnTo>
                      <a:pt x="534" y="190"/>
                    </a:lnTo>
                    <a:lnTo>
                      <a:pt x="534" y="146"/>
                    </a:lnTo>
                    <a:lnTo>
                      <a:pt x="532" y="98"/>
                    </a:lnTo>
                    <a:lnTo>
                      <a:pt x="532" y="98"/>
                    </a:lnTo>
                    <a:lnTo>
                      <a:pt x="530" y="78"/>
                    </a:lnTo>
                    <a:lnTo>
                      <a:pt x="528" y="60"/>
                    </a:lnTo>
                    <a:lnTo>
                      <a:pt x="524" y="40"/>
                    </a:lnTo>
                    <a:lnTo>
                      <a:pt x="518" y="22"/>
                    </a:lnTo>
                    <a:lnTo>
                      <a:pt x="518" y="22"/>
                    </a:lnTo>
                    <a:close/>
                    <a:moveTo>
                      <a:pt x="426" y="300"/>
                    </a:moveTo>
                    <a:lnTo>
                      <a:pt x="426" y="300"/>
                    </a:lnTo>
                    <a:lnTo>
                      <a:pt x="420" y="312"/>
                    </a:lnTo>
                    <a:lnTo>
                      <a:pt x="410" y="324"/>
                    </a:lnTo>
                    <a:lnTo>
                      <a:pt x="400" y="336"/>
                    </a:lnTo>
                    <a:lnTo>
                      <a:pt x="390" y="348"/>
                    </a:lnTo>
                    <a:lnTo>
                      <a:pt x="364" y="368"/>
                    </a:lnTo>
                    <a:lnTo>
                      <a:pt x="332" y="388"/>
                    </a:lnTo>
                    <a:lnTo>
                      <a:pt x="332" y="388"/>
                    </a:lnTo>
                    <a:lnTo>
                      <a:pt x="318" y="394"/>
                    </a:lnTo>
                    <a:lnTo>
                      <a:pt x="302" y="396"/>
                    </a:lnTo>
                    <a:lnTo>
                      <a:pt x="286" y="394"/>
                    </a:lnTo>
                    <a:lnTo>
                      <a:pt x="270" y="388"/>
                    </a:lnTo>
                    <a:lnTo>
                      <a:pt x="270" y="388"/>
                    </a:lnTo>
                    <a:lnTo>
                      <a:pt x="240" y="368"/>
                    </a:lnTo>
                    <a:lnTo>
                      <a:pt x="214" y="348"/>
                    </a:lnTo>
                    <a:lnTo>
                      <a:pt x="202" y="336"/>
                    </a:lnTo>
                    <a:lnTo>
                      <a:pt x="192" y="324"/>
                    </a:lnTo>
                    <a:lnTo>
                      <a:pt x="184" y="312"/>
                    </a:lnTo>
                    <a:lnTo>
                      <a:pt x="176" y="300"/>
                    </a:lnTo>
                    <a:lnTo>
                      <a:pt x="176" y="300"/>
                    </a:lnTo>
                    <a:lnTo>
                      <a:pt x="168" y="282"/>
                    </a:lnTo>
                    <a:lnTo>
                      <a:pt x="162" y="260"/>
                    </a:lnTo>
                    <a:lnTo>
                      <a:pt x="156" y="238"/>
                    </a:lnTo>
                    <a:lnTo>
                      <a:pt x="154" y="214"/>
                    </a:lnTo>
                    <a:lnTo>
                      <a:pt x="152" y="188"/>
                    </a:lnTo>
                    <a:lnTo>
                      <a:pt x="154" y="164"/>
                    </a:lnTo>
                    <a:lnTo>
                      <a:pt x="156" y="140"/>
                    </a:lnTo>
                    <a:lnTo>
                      <a:pt x="162" y="118"/>
                    </a:lnTo>
                    <a:lnTo>
                      <a:pt x="162" y="118"/>
                    </a:lnTo>
                    <a:lnTo>
                      <a:pt x="202" y="116"/>
                    </a:lnTo>
                    <a:lnTo>
                      <a:pt x="202" y="116"/>
                    </a:lnTo>
                    <a:lnTo>
                      <a:pt x="230" y="112"/>
                    </a:lnTo>
                    <a:lnTo>
                      <a:pt x="256" y="108"/>
                    </a:lnTo>
                    <a:lnTo>
                      <a:pt x="280" y="102"/>
                    </a:lnTo>
                    <a:lnTo>
                      <a:pt x="302" y="94"/>
                    </a:lnTo>
                    <a:lnTo>
                      <a:pt x="322" y="84"/>
                    </a:lnTo>
                    <a:lnTo>
                      <a:pt x="340" y="74"/>
                    </a:lnTo>
                    <a:lnTo>
                      <a:pt x="354" y="64"/>
                    </a:lnTo>
                    <a:lnTo>
                      <a:pt x="366" y="52"/>
                    </a:lnTo>
                    <a:lnTo>
                      <a:pt x="366" y="52"/>
                    </a:lnTo>
                    <a:lnTo>
                      <a:pt x="372" y="62"/>
                    </a:lnTo>
                    <a:lnTo>
                      <a:pt x="380" y="74"/>
                    </a:lnTo>
                    <a:lnTo>
                      <a:pt x="388" y="84"/>
                    </a:lnTo>
                    <a:lnTo>
                      <a:pt x="398" y="92"/>
                    </a:lnTo>
                    <a:lnTo>
                      <a:pt x="398" y="92"/>
                    </a:lnTo>
                    <a:lnTo>
                      <a:pt x="408" y="100"/>
                    </a:lnTo>
                    <a:lnTo>
                      <a:pt x="420" y="108"/>
                    </a:lnTo>
                    <a:lnTo>
                      <a:pt x="430" y="114"/>
                    </a:lnTo>
                    <a:lnTo>
                      <a:pt x="442" y="118"/>
                    </a:lnTo>
                    <a:lnTo>
                      <a:pt x="442" y="118"/>
                    </a:lnTo>
                    <a:lnTo>
                      <a:pt x="446" y="140"/>
                    </a:lnTo>
                    <a:lnTo>
                      <a:pt x="450" y="164"/>
                    </a:lnTo>
                    <a:lnTo>
                      <a:pt x="450" y="188"/>
                    </a:lnTo>
                    <a:lnTo>
                      <a:pt x="450" y="214"/>
                    </a:lnTo>
                    <a:lnTo>
                      <a:pt x="446" y="238"/>
                    </a:lnTo>
                    <a:lnTo>
                      <a:pt x="442" y="260"/>
                    </a:lnTo>
                    <a:lnTo>
                      <a:pt x="434" y="282"/>
                    </a:lnTo>
                    <a:lnTo>
                      <a:pt x="426" y="300"/>
                    </a:lnTo>
                    <a:lnTo>
                      <a:pt x="426"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sp>
            <p:nvSpPr>
              <p:cNvPr id="2077" name="Freeform 38"/>
              <p:cNvSpPr>
                <a:spLocks/>
              </p:cNvSpPr>
              <p:nvPr/>
            </p:nvSpPr>
            <p:spPr bwMode="auto">
              <a:xfrm>
                <a:off x="7245350" y="8110538"/>
                <a:ext cx="742950" cy="574675"/>
              </a:xfrm>
              <a:custGeom>
                <a:avLst/>
                <a:gdLst>
                  <a:gd name="T0" fmla="*/ 396 w 468"/>
                  <a:gd name="T1" fmla="*/ 14 h 362"/>
                  <a:gd name="T2" fmla="*/ 234 w 468"/>
                  <a:gd name="T3" fmla="*/ 0 h 362"/>
                  <a:gd name="T4" fmla="*/ 72 w 468"/>
                  <a:gd name="T5" fmla="*/ 14 h 362"/>
                  <a:gd name="T6" fmla="*/ 16 w 468"/>
                  <a:gd name="T7" fmla="*/ 52 h 362"/>
                  <a:gd name="T8" fmla="*/ 12 w 468"/>
                  <a:gd name="T9" fmla="*/ 90 h 362"/>
                  <a:gd name="T10" fmla="*/ 2 w 468"/>
                  <a:gd name="T11" fmla="*/ 128 h 362"/>
                  <a:gd name="T12" fmla="*/ 2 w 468"/>
                  <a:gd name="T13" fmla="*/ 178 h 362"/>
                  <a:gd name="T14" fmla="*/ 20 w 468"/>
                  <a:gd name="T15" fmla="*/ 250 h 362"/>
                  <a:gd name="T16" fmla="*/ 46 w 468"/>
                  <a:gd name="T17" fmla="*/ 282 h 362"/>
                  <a:gd name="T18" fmla="*/ 62 w 468"/>
                  <a:gd name="T19" fmla="*/ 324 h 362"/>
                  <a:gd name="T20" fmla="*/ 128 w 468"/>
                  <a:gd name="T21" fmla="*/ 362 h 362"/>
                  <a:gd name="T22" fmla="*/ 94 w 468"/>
                  <a:gd name="T23" fmla="*/ 314 h 362"/>
                  <a:gd name="T24" fmla="*/ 74 w 468"/>
                  <a:gd name="T25" fmla="*/ 260 h 362"/>
                  <a:gd name="T26" fmla="*/ 68 w 468"/>
                  <a:gd name="T27" fmla="*/ 254 h 362"/>
                  <a:gd name="T28" fmla="*/ 52 w 468"/>
                  <a:gd name="T29" fmla="*/ 240 h 362"/>
                  <a:gd name="T30" fmla="*/ 34 w 468"/>
                  <a:gd name="T31" fmla="*/ 174 h 362"/>
                  <a:gd name="T32" fmla="*/ 36 w 468"/>
                  <a:gd name="T33" fmla="*/ 118 h 362"/>
                  <a:gd name="T34" fmla="*/ 46 w 468"/>
                  <a:gd name="T35" fmla="*/ 98 h 362"/>
                  <a:gd name="T36" fmla="*/ 56 w 468"/>
                  <a:gd name="T37" fmla="*/ 98 h 362"/>
                  <a:gd name="T38" fmla="*/ 72 w 468"/>
                  <a:gd name="T39" fmla="*/ 118 h 362"/>
                  <a:gd name="T40" fmla="*/ 78 w 468"/>
                  <a:gd name="T41" fmla="*/ 126 h 362"/>
                  <a:gd name="T42" fmla="*/ 86 w 468"/>
                  <a:gd name="T43" fmla="*/ 124 h 362"/>
                  <a:gd name="T44" fmla="*/ 88 w 468"/>
                  <a:gd name="T45" fmla="*/ 90 h 362"/>
                  <a:gd name="T46" fmla="*/ 98 w 468"/>
                  <a:gd name="T47" fmla="*/ 76 h 362"/>
                  <a:gd name="T48" fmla="*/ 116 w 468"/>
                  <a:gd name="T49" fmla="*/ 78 h 362"/>
                  <a:gd name="T50" fmla="*/ 190 w 468"/>
                  <a:gd name="T51" fmla="*/ 74 h 362"/>
                  <a:gd name="T52" fmla="*/ 300 w 468"/>
                  <a:gd name="T53" fmla="*/ 54 h 362"/>
                  <a:gd name="T54" fmla="*/ 350 w 468"/>
                  <a:gd name="T55" fmla="*/ 40 h 362"/>
                  <a:gd name="T56" fmla="*/ 364 w 468"/>
                  <a:gd name="T57" fmla="*/ 38 h 362"/>
                  <a:gd name="T58" fmla="*/ 374 w 468"/>
                  <a:gd name="T59" fmla="*/ 48 h 362"/>
                  <a:gd name="T60" fmla="*/ 380 w 468"/>
                  <a:gd name="T61" fmla="*/ 82 h 362"/>
                  <a:gd name="T62" fmla="*/ 382 w 468"/>
                  <a:gd name="T63" fmla="*/ 116 h 362"/>
                  <a:gd name="T64" fmla="*/ 386 w 468"/>
                  <a:gd name="T65" fmla="*/ 126 h 362"/>
                  <a:gd name="T66" fmla="*/ 390 w 468"/>
                  <a:gd name="T67" fmla="*/ 126 h 362"/>
                  <a:gd name="T68" fmla="*/ 400 w 468"/>
                  <a:gd name="T69" fmla="*/ 112 h 362"/>
                  <a:gd name="T70" fmla="*/ 416 w 468"/>
                  <a:gd name="T71" fmla="*/ 96 h 362"/>
                  <a:gd name="T72" fmla="*/ 426 w 468"/>
                  <a:gd name="T73" fmla="*/ 102 h 362"/>
                  <a:gd name="T74" fmla="*/ 436 w 468"/>
                  <a:gd name="T75" fmla="*/ 144 h 362"/>
                  <a:gd name="T76" fmla="*/ 430 w 468"/>
                  <a:gd name="T77" fmla="*/ 206 h 362"/>
                  <a:gd name="T78" fmla="*/ 412 w 468"/>
                  <a:gd name="T79" fmla="*/ 248 h 362"/>
                  <a:gd name="T80" fmla="*/ 400 w 468"/>
                  <a:gd name="T81" fmla="*/ 254 h 362"/>
                  <a:gd name="T82" fmla="*/ 394 w 468"/>
                  <a:gd name="T83" fmla="*/ 260 h 362"/>
                  <a:gd name="T84" fmla="*/ 358 w 468"/>
                  <a:gd name="T85" fmla="*/ 340 h 362"/>
                  <a:gd name="T86" fmla="*/ 382 w 468"/>
                  <a:gd name="T87" fmla="*/ 362 h 362"/>
                  <a:gd name="T88" fmla="*/ 416 w 468"/>
                  <a:gd name="T89" fmla="*/ 302 h 362"/>
                  <a:gd name="T90" fmla="*/ 434 w 468"/>
                  <a:gd name="T91" fmla="*/ 274 h 362"/>
                  <a:gd name="T92" fmla="*/ 456 w 468"/>
                  <a:gd name="T93" fmla="*/ 234 h 362"/>
                  <a:gd name="T94" fmla="*/ 468 w 468"/>
                  <a:gd name="T95" fmla="*/ 178 h 362"/>
                  <a:gd name="T96" fmla="*/ 466 w 468"/>
                  <a:gd name="T97" fmla="*/ 114 h 362"/>
                  <a:gd name="T98" fmla="*/ 452 w 468"/>
                  <a:gd name="T99" fmla="*/ 80 h 362"/>
                  <a:gd name="T100" fmla="*/ 450 w 468"/>
                  <a:gd name="T101" fmla="*/ 2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8" h="362">
                    <a:moveTo>
                      <a:pt x="450" y="24"/>
                    </a:moveTo>
                    <a:lnTo>
                      <a:pt x="450" y="24"/>
                    </a:lnTo>
                    <a:lnTo>
                      <a:pt x="396" y="14"/>
                    </a:lnTo>
                    <a:lnTo>
                      <a:pt x="342" y="6"/>
                    </a:lnTo>
                    <a:lnTo>
                      <a:pt x="288" y="0"/>
                    </a:lnTo>
                    <a:lnTo>
                      <a:pt x="234" y="0"/>
                    </a:lnTo>
                    <a:lnTo>
                      <a:pt x="180" y="0"/>
                    </a:lnTo>
                    <a:lnTo>
                      <a:pt x="126" y="6"/>
                    </a:lnTo>
                    <a:lnTo>
                      <a:pt x="72" y="14"/>
                    </a:lnTo>
                    <a:lnTo>
                      <a:pt x="18" y="24"/>
                    </a:lnTo>
                    <a:lnTo>
                      <a:pt x="18" y="24"/>
                    </a:lnTo>
                    <a:lnTo>
                      <a:pt x="16" y="52"/>
                    </a:lnTo>
                    <a:lnTo>
                      <a:pt x="18" y="80"/>
                    </a:lnTo>
                    <a:lnTo>
                      <a:pt x="18" y="80"/>
                    </a:lnTo>
                    <a:lnTo>
                      <a:pt x="12" y="90"/>
                    </a:lnTo>
                    <a:lnTo>
                      <a:pt x="6" y="102"/>
                    </a:lnTo>
                    <a:lnTo>
                      <a:pt x="4" y="114"/>
                    </a:lnTo>
                    <a:lnTo>
                      <a:pt x="2" y="128"/>
                    </a:lnTo>
                    <a:lnTo>
                      <a:pt x="0" y="156"/>
                    </a:lnTo>
                    <a:lnTo>
                      <a:pt x="2" y="178"/>
                    </a:lnTo>
                    <a:lnTo>
                      <a:pt x="2" y="178"/>
                    </a:lnTo>
                    <a:lnTo>
                      <a:pt x="6" y="204"/>
                    </a:lnTo>
                    <a:lnTo>
                      <a:pt x="14" y="234"/>
                    </a:lnTo>
                    <a:lnTo>
                      <a:pt x="20" y="250"/>
                    </a:lnTo>
                    <a:lnTo>
                      <a:pt x="26" y="262"/>
                    </a:lnTo>
                    <a:lnTo>
                      <a:pt x="36" y="274"/>
                    </a:lnTo>
                    <a:lnTo>
                      <a:pt x="46" y="282"/>
                    </a:lnTo>
                    <a:lnTo>
                      <a:pt x="46" y="282"/>
                    </a:lnTo>
                    <a:lnTo>
                      <a:pt x="52" y="302"/>
                    </a:lnTo>
                    <a:lnTo>
                      <a:pt x="62" y="324"/>
                    </a:lnTo>
                    <a:lnTo>
                      <a:pt x="72" y="342"/>
                    </a:lnTo>
                    <a:lnTo>
                      <a:pt x="86" y="362"/>
                    </a:lnTo>
                    <a:lnTo>
                      <a:pt x="128" y="362"/>
                    </a:lnTo>
                    <a:lnTo>
                      <a:pt x="128" y="362"/>
                    </a:lnTo>
                    <a:lnTo>
                      <a:pt x="110" y="340"/>
                    </a:lnTo>
                    <a:lnTo>
                      <a:pt x="94" y="314"/>
                    </a:lnTo>
                    <a:lnTo>
                      <a:pt x="82" y="288"/>
                    </a:lnTo>
                    <a:lnTo>
                      <a:pt x="74" y="260"/>
                    </a:lnTo>
                    <a:lnTo>
                      <a:pt x="74" y="260"/>
                    </a:lnTo>
                    <a:lnTo>
                      <a:pt x="72" y="254"/>
                    </a:lnTo>
                    <a:lnTo>
                      <a:pt x="68" y="254"/>
                    </a:lnTo>
                    <a:lnTo>
                      <a:pt x="68" y="254"/>
                    </a:lnTo>
                    <a:lnTo>
                      <a:pt x="62" y="252"/>
                    </a:lnTo>
                    <a:lnTo>
                      <a:pt x="58" y="248"/>
                    </a:lnTo>
                    <a:lnTo>
                      <a:pt x="52" y="240"/>
                    </a:lnTo>
                    <a:lnTo>
                      <a:pt x="48" y="230"/>
                    </a:lnTo>
                    <a:lnTo>
                      <a:pt x="40" y="206"/>
                    </a:lnTo>
                    <a:lnTo>
                      <a:pt x="34" y="174"/>
                    </a:lnTo>
                    <a:lnTo>
                      <a:pt x="34" y="174"/>
                    </a:lnTo>
                    <a:lnTo>
                      <a:pt x="32" y="144"/>
                    </a:lnTo>
                    <a:lnTo>
                      <a:pt x="36" y="118"/>
                    </a:lnTo>
                    <a:lnTo>
                      <a:pt x="38" y="110"/>
                    </a:lnTo>
                    <a:lnTo>
                      <a:pt x="42" y="102"/>
                    </a:lnTo>
                    <a:lnTo>
                      <a:pt x="46" y="98"/>
                    </a:lnTo>
                    <a:lnTo>
                      <a:pt x="52" y="96"/>
                    </a:lnTo>
                    <a:lnTo>
                      <a:pt x="52" y="96"/>
                    </a:lnTo>
                    <a:lnTo>
                      <a:pt x="56" y="98"/>
                    </a:lnTo>
                    <a:lnTo>
                      <a:pt x="62" y="102"/>
                    </a:lnTo>
                    <a:lnTo>
                      <a:pt x="66" y="108"/>
                    </a:lnTo>
                    <a:lnTo>
                      <a:pt x="72" y="118"/>
                    </a:lnTo>
                    <a:lnTo>
                      <a:pt x="72" y="118"/>
                    </a:lnTo>
                    <a:lnTo>
                      <a:pt x="74" y="122"/>
                    </a:lnTo>
                    <a:lnTo>
                      <a:pt x="78" y="126"/>
                    </a:lnTo>
                    <a:lnTo>
                      <a:pt x="82" y="128"/>
                    </a:lnTo>
                    <a:lnTo>
                      <a:pt x="86" y="124"/>
                    </a:lnTo>
                    <a:lnTo>
                      <a:pt x="86" y="124"/>
                    </a:lnTo>
                    <a:lnTo>
                      <a:pt x="86" y="108"/>
                    </a:lnTo>
                    <a:lnTo>
                      <a:pt x="88" y="90"/>
                    </a:lnTo>
                    <a:lnTo>
                      <a:pt x="88" y="90"/>
                    </a:lnTo>
                    <a:lnTo>
                      <a:pt x="88" y="80"/>
                    </a:lnTo>
                    <a:lnTo>
                      <a:pt x="92" y="76"/>
                    </a:lnTo>
                    <a:lnTo>
                      <a:pt x="98" y="76"/>
                    </a:lnTo>
                    <a:lnTo>
                      <a:pt x="106" y="78"/>
                    </a:lnTo>
                    <a:lnTo>
                      <a:pt x="106" y="78"/>
                    </a:lnTo>
                    <a:lnTo>
                      <a:pt x="116" y="78"/>
                    </a:lnTo>
                    <a:lnTo>
                      <a:pt x="126" y="80"/>
                    </a:lnTo>
                    <a:lnTo>
                      <a:pt x="154" y="78"/>
                    </a:lnTo>
                    <a:lnTo>
                      <a:pt x="190" y="74"/>
                    </a:lnTo>
                    <a:lnTo>
                      <a:pt x="228" y="70"/>
                    </a:lnTo>
                    <a:lnTo>
                      <a:pt x="266" y="62"/>
                    </a:lnTo>
                    <a:lnTo>
                      <a:pt x="300" y="54"/>
                    </a:lnTo>
                    <a:lnTo>
                      <a:pt x="330" y="46"/>
                    </a:lnTo>
                    <a:lnTo>
                      <a:pt x="350" y="40"/>
                    </a:lnTo>
                    <a:lnTo>
                      <a:pt x="350" y="40"/>
                    </a:lnTo>
                    <a:lnTo>
                      <a:pt x="356" y="38"/>
                    </a:lnTo>
                    <a:lnTo>
                      <a:pt x="360" y="36"/>
                    </a:lnTo>
                    <a:lnTo>
                      <a:pt x="364" y="38"/>
                    </a:lnTo>
                    <a:lnTo>
                      <a:pt x="370" y="42"/>
                    </a:lnTo>
                    <a:lnTo>
                      <a:pt x="370" y="42"/>
                    </a:lnTo>
                    <a:lnTo>
                      <a:pt x="374" y="48"/>
                    </a:lnTo>
                    <a:lnTo>
                      <a:pt x="376" y="56"/>
                    </a:lnTo>
                    <a:lnTo>
                      <a:pt x="376" y="56"/>
                    </a:lnTo>
                    <a:lnTo>
                      <a:pt x="380" y="82"/>
                    </a:lnTo>
                    <a:lnTo>
                      <a:pt x="382" y="106"/>
                    </a:lnTo>
                    <a:lnTo>
                      <a:pt x="382" y="106"/>
                    </a:lnTo>
                    <a:lnTo>
                      <a:pt x="382" y="116"/>
                    </a:lnTo>
                    <a:lnTo>
                      <a:pt x="382" y="116"/>
                    </a:lnTo>
                    <a:lnTo>
                      <a:pt x="384" y="122"/>
                    </a:lnTo>
                    <a:lnTo>
                      <a:pt x="386" y="126"/>
                    </a:lnTo>
                    <a:lnTo>
                      <a:pt x="388" y="126"/>
                    </a:lnTo>
                    <a:lnTo>
                      <a:pt x="390" y="126"/>
                    </a:lnTo>
                    <a:lnTo>
                      <a:pt x="390" y="126"/>
                    </a:lnTo>
                    <a:lnTo>
                      <a:pt x="396" y="120"/>
                    </a:lnTo>
                    <a:lnTo>
                      <a:pt x="400" y="112"/>
                    </a:lnTo>
                    <a:lnTo>
                      <a:pt x="400" y="112"/>
                    </a:lnTo>
                    <a:lnTo>
                      <a:pt x="408" y="100"/>
                    </a:lnTo>
                    <a:lnTo>
                      <a:pt x="412" y="96"/>
                    </a:lnTo>
                    <a:lnTo>
                      <a:pt x="416" y="96"/>
                    </a:lnTo>
                    <a:lnTo>
                      <a:pt x="416" y="96"/>
                    </a:lnTo>
                    <a:lnTo>
                      <a:pt x="422" y="98"/>
                    </a:lnTo>
                    <a:lnTo>
                      <a:pt x="426" y="102"/>
                    </a:lnTo>
                    <a:lnTo>
                      <a:pt x="430" y="110"/>
                    </a:lnTo>
                    <a:lnTo>
                      <a:pt x="432" y="118"/>
                    </a:lnTo>
                    <a:lnTo>
                      <a:pt x="436" y="144"/>
                    </a:lnTo>
                    <a:lnTo>
                      <a:pt x="434" y="174"/>
                    </a:lnTo>
                    <a:lnTo>
                      <a:pt x="434" y="174"/>
                    </a:lnTo>
                    <a:lnTo>
                      <a:pt x="430" y="206"/>
                    </a:lnTo>
                    <a:lnTo>
                      <a:pt x="422" y="230"/>
                    </a:lnTo>
                    <a:lnTo>
                      <a:pt x="416" y="240"/>
                    </a:lnTo>
                    <a:lnTo>
                      <a:pt x="412" y="248"/>
                    </a:lnTo>
                    <a:lnTo>
                      <a:pt x="406" y="252"/>
                    </a:lnTo>
                    <a:lnTo>
                      <a:pt x="400" y="254"/>
                    </a:lnTo>
                    <a:lnTo>
                      <a:pt x="400" y="254"/>
                    </a:lnTo>
                    <a:lnTo>
                      <a:pt x="396" y="254"/>
                    </a:lnTo>
                    <a:lnTo>
                      <a:pt x="394" y="260"/>
                    </a:lnTo>
                    <a:lnTo>
                      <a:pt x="394" y="260"/>
                    </a:lnTo>
                    <a:lnTo>
                      <a:pt x="386" y="288"/>
                    </a:lnTo>
                    <a:lnTo>
                      <a:pt x="374" y="314"/>
                    </a:lnTo>
                    <a:lnTo>
                      <a:pt x="358" y="340"/>
                    </a:lnTo>
                    <a:lnTo>
                      <a:pt x="340" y="362"/>
                    </a:lnTo>
                    <a:lnTo>
                      <a:pt x="382" y="362"/>
                    </a:lnTo>
                    <a:lnTo>
                      <a:pt x="382" y="362"/>
                    </a:lnTo>
                    <a:lnTo>
                      <a:pt x="396" y="342"/>
                    </a:lnTo>
                    <a:lnTo>
                      <a:pt x="408" y="324"/>
                    </a:lnTo>
                    <a:lnTo>
                      <a:pt x="416" y="302"/>
                    </a:lnTo>
                    <a:lnTo>
                      <a:pt x="422" y="282"/>
                    </a:lnTo>
                    <a:lnTo>
                      <a:pt x="422" y="282"/>
                    </a:lnTo>
                    <a:lnTo>
                      <a:pt x="434" y="274"/>
                    </a:lnTo>
                    <a:lnTo>
                      <a:pt x="442" y="262"/>
                    </a:lnTo>
                    <a:lnTo>
                      <a:pt x="450" y="250"/>
                    </a:lnTo>
                    <a:lnTo>
                      <a:pt x="456" y="234"/>
                    </a:lnTo>
                    <a:lnTo>
                      <a:pt x="464" y="204"/>
                    </a:lnTo>
                    <a:lnTo>
                      <a:pt x="468" y="178"/>
                    </a:lnTo>
                    <a:lnTo>
                      <a:pt x="468" y="178"/>
                    </a:lnTo>
                    <a:lnTo>
                      <a:pt x="468" y="156"/>
                    </a:lnTo>
                    <a:lnTo>
                      <a:pt x="468" y="128"/>
                    </a:lnTo>
                    <a:lnTo>
                      <a:pt x="466" y="114"/>
                    </a:lnTo>
                    <a:lnTo>
                      <a:pt x="462" y="102"/>
                    </a:lnTo>
                    <a:lnTo>
                      <a:pt x="458" y="90"/>
                    </a:lnTo>
                    <a:lnTo>
                      <a:pt x="452" y="80"/>
                    </a:lnTo>
                    <a:lnTo>
                      <a:pt x="452" y="80"/>
                    </a:lnTo>
                    <a:lnTo>
                      <a:pt x="452" y="52"/>
                    </a:lnTo>
                    <a:lnTo>
                      <a:pt x="450" y="24"/>
                    </a:lnTo>
                    <a:lnTo>
                      <a:pt x="45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rgbClr val="000000"/>
                  </a:solidFill>
                </a:endParaRPr>
              </a:p>
            </p:txBody>
          </p:sp>
        </p:grpSp>
      </p:grpSp>
      <p:sp>
        <p:nvSpPr>
          <p:cNvPr id="2088" name="Rectangle 2087"/>
          <p:cNvSpPr/>
          <p:nvPr/>
        </p:nvSpPr>
        <p:spPr>
          <a:xfrm>
            <a:off x="7512777" y="2243208"/>
            <a:ext cx="510593" cy="371897"/>
          </a:xfrm>
          <a:prstGeom prst="rect">
            <a:avLst/>
          </a:prstGeom>
        </p:spPr>
        <p:txBody>
          <a:bodyPr lIns="0" tIns="0" rIns="0" bIns="0">
            <a:spAutoFit/>
          </a:bodyPr>
          <a:lstStyle/>
          <a:p>
            <a:pPr marR="57713">
              <a:spcBef>
                <a:spcPts val="251"/>
              </a:spcBef>
            </a:pPr>
            <a:r>
              <a:rPr lang="en-IN" sz="1000" b="1" dirty="0" smtClean="0">
                <a:solidFill>
                  <a:srgbClr val="646464"/>
                </a:solidFill>
                <a:cs typeface="Arial" panose="020B0604020202020204" pitchFamily="34" charset="0"/>
              </a:rPr>
              <a:t>2015</a:t>
            </a:r>
            <a:endParaRPr lang="en-IN" sz="1000" dirty="0">
              <a:solidFill>
                <a:srgbClr val="646464"/>
              </a:solidFill>
              <a:cs typeface="Arial" panose="020B0604020202020204" pitchFamily="34" charset="0"/>
            </a:endParaRPr>
          </a:p>
          <a:p>
            <a:pPr marR="24094"/>
            <a:r>
              <a:rPr lang="en-IN" sz="1400" b="1" dirty="0">
                <a:solidFill>
                  <a:srgbClr val="646464"/>
                </a:solidFill>
                <a:cs typeface="Arial" panose="020B0604020202020204" pitchFamily="34" charset="0"/>
              </a:rPr>
              <a:t>21%</a:t>
            </a:r>
            <a:endParaRPr lang="en-IN" sz="1400" dirty="0">
              <a:solidFill>
                <a:srgbClr val="646464"/>
              </a:solidFill>
              <a:cs typeface="Arial" panose="020B0604020202020204" pitchFamily="34" charset="0"/>
            </a:endParaRPr>
          </a:p>
        </p:txBody>
      </p:sp>
      <p:sp>
        <p:nvSpPr>
          <p:cNvPr id="137" name="object 13"/>
          <p:cNvSpPr txBox="1"/>
          <p:nvPr/>
        </p:nvSpPr>
        <p:spPr>
          <a:xfrm>
            <a:off x="5994381" y="3487296"/>
            <a:ext cx="1957260" cy="49244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Recruiting … with new technology </a:t>
            </a:r>
            <a:endParaRPr lang="en-IN" sz="800" b="1" dirty="0" smtClean="0">
              <a:solidFill>
                <a:srgbClr val="646464"/>
              </a:solidFill>
              <a:cs typeface="Arial" panose="020B0604020202020204" pitchFamily="34" charset="0"/>
            </a:endParaRPr>
          </a:p>
          <a:p>
            <a:pPr marL="11206"/>
            <a:r>
              <a:rPr lang="en-IN" sz="800" dirty="0">
                <a:solidFill>
                  <a:srgbClr val="646464"/>
                </a:solidFill>
                <a:cs typeface="Arial" panose="020B0604020202020204" pitchFamily="34" charset="0"/>
              </a:rPr>
              <a:t>Update clunky application forms and use video to give applicants </a:t>
            </a:r>
            <a:r>
              <a:rPr lang="en-IN" sz="800" dirty="0" smtClean="0">
                <a:solidFill>
                  <a:srgbClr val="646464"/>
                </a:solidFill>
                <a:cs typeface="Arial" panose="020B0604020202020204" pitchFamily="34" charset="0"/>
              </a:rPr>
              <a:t>a compelling </a:t>
            </a:r>
            <a:r>
              <a:rPr lang="en-IN" sz="800" dirty="0">
                <a:solidFill>
                  <a:srgbClr val="646464"/>
                </a:solidFill>
                <a:cs typeface="Arial" panose="020B0604020202020204" pitchFamily="34" charset="0"/>
              </a:rPr>
              <a:t>sense of company culture.</a:t>
            </a:r>
          </a:p>
        </p:txBody>
      </p:sp>
      <p:sp>
        <p:nvSpPr>
          <p:cNvPr id="138" name="object 33"/>
          <p:cNvSpPr/>
          <p:nvPr/>
        </p:nvSpPr>
        <p:spPr>
          <a:xfrm>
            <a:off x="5950911" y="3509973"/>
            <a:ext cx="45719" cy="442845"/>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39" name="object 13"/>
          <p:cNvSpPr txBox="1"/>
          <p:nvPr/>
        </p:nvSpPr>
        <p:spPr>
          <a:xfrm>
            <a:off x="5799382" y="4201206"/>
            <a:ext cx="2459498" cy="49244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Onboarding … with aplomb</a:t>
            </a:r>
          </a:p>
          <a:p>
            <a:pPr marL="11206"/>
            <a:r>
              <a:rPr lang="en-IN" sz="800" dirty="0">
                <a:solidFill>
                  <a:srgbClr val="646464"/>
                </a:solidFill>
                <a:cs typeface="Arial" panose="020B0604020202020204" pitchFamily="34" charset="0"/>
              </a:rPr>
              <a:t>Mentor early with a focus on cultural immersion and the organizations’ core reason for being </a:t>
            </a:r>
            <a:r>
              <a:rPr lang="en-IN" sz="800" dirty="0" smtClean="0">
                <a:solidFill>
                  <a:srgbClr val="646464"/>
                </a:solidFill>
                <a:cs typeface="Arial" panose="020B0604020202020204" pitchFamily="34" charset="0"/>
              </a:rPr>
              <a:t>– rather </a:t>
            </a:r>
            <a:r>
              <a:rPr lang="en-IN" sz="800" dirty="0">
                <a:solidFill>
                  <a:srgbClr val="646464"/>
                </a:solidFill>
                <a:cs typeface="Arial" panose="020B0604020202020204" pitchFamily="34" charset="0"/>
              </a:rPr>
              <a:t>than just providing products and services training.</a:t>
            </a:r>
          </a:p>
        </p:txBody>
      </p:sp>
      <p:sp>
        <p:nvSpPr>
          <p:cNvPr id="140" name="object 33"/>
          <p:cNvSpPr/>
          <p:nvPr/>
        </p:nvSpPr>
        <p:spPr>
          <a:xfrm>
            <a:off x="5755913" y="4223883"/>
            <a:ext cx="45719" cy="442845"/>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41" name="object 13"/>
          <p:cNvSpPr txBox="1"/>
          <p:nvPr/>
        </p:nvSpPr>
        <p:spPr>
          <a:xfrm>
            <a:off x="4561451" y="5252367"/>
            <a:ext cx="1882389" cy="61555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Performance management … </a:t>
            </a:r>
            <a:r>
              <a:rPr lang="en-IN" sz="800" b="1" dirty="0" smtClean="0">
                <a:solidFill>
                  <a:srgbClr val="646464"/>
                </a:solidFill>
                <a:cs typeface="Arial" panose="020B0604020202020204" pitchFamily="34" charset="0"/>
              </a:rPr>
              <a:t/>
            </a:r>
            <a:br>
              <a:rPr lang="en-IN" sz="800" b="1" dirty="0" smtClean="0">
                <a:solidFill>
                  <a:srgbClr val="646464"/>
                </a:solidFill>
                <a:cs typeface="Arial" panose="020B0604020202020204" pitchFamily="34" charset="0"/>
              </a:rPr>
            </a:br>
            <a:r>
              <a:rPr lang="en-IN" sz="800" b="1" dirty="0" smtClean="0">
                <a:solidFill>
                  <a:srgbClr val="646464"/>
                </a:solidFill>
                <a:cs typeface="Arial" panose="020B0604020202020204" pitchFamily="34" charset="0"/>
              </a:rPr>
              <a:t>beyond </a:t>
            </a:r>
            <a:r>
              <a:rPr lang="en-IN" sz="800" b="1" dirty="0">
                <a:solidFill>
                  <a:srgbClr val="646464"/>
                </a:solidFill>
                <a:cs typeface="Arial" panose="020B0604020202020204" pitchFamily="34" charset="0"/>
              </a:rPr>
              <a:t>paperwork</a:t>
            </a:r>
          </a:p>
          <a:p>
            <a:pPr marL="11206"/>
            <a:r>
              <a:rPr lang="en-IN" sz="800" dirty="0">
                <a:solidFill>
                  <a:srgbClr val="646464"/>
                </a:solidFill>
                <a:cs typeface="Arial" panose="020B0604020202020204" pitchFamily="34" charset="0"/>
              </a:rPr>
              <a:t>Abandon biannual reviews and give real- time feedback and rewards rather than distribution-curve ratings.</a:t>
            </a:r>
          </a:p>
        </p:txBody>
      </p:sp>
      <p:sp>
        <p:nvSpPr>
          <p:cNvPr id="142" name="object 33"/>
          <p:cNvSpPr/>
          <p:nvPr/>
        </p:nvSpPr>
        <p:spPr>
          <a:xfrm>
            <a:off x="4512124" y="5275044"/>
            <a:ext cx="51578" cy="592876"/>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45" name="object 13"/>
          <p:cNvSpPr txBox="1"/>
          <p:nvPr/>
        </p:nvSpPr>
        <p:spPr>
          <a:xfrm>
            <a:off x="2586042" y="5252367"/>
            <a:ext cx="1883891" cy="61555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Engagement and </a:t>
            </a:r>
            <a:r>
              <a:rPr lang="en-IN" sz="800" b="1" dirty="0" smtClean="0">
                <a:solidFill>
                  <a:srgbClr val="646464"/>
                </a:solidFill>
                <a:cs typeface="Arial" panose="020B0604020202020204" pitchFamily="34" charset="0"/>
              </a:rPr>
              <a:t>wellbeing … </a:t>
            </a:r>
            <a:br>
              <a:rPr lang="en-IN" sz="800" b="1" dirty="0" smtClean="0">
                <a:solidFill>
                  <a:srgbClr val="646464"/>
                </a:solidFill>
                <a:cs typeface="Arial" panose="020B0604020202020204" pitchFamily="34" charset="0"/>
              </a:rPr>
            </a:br>
            <a:r>
              <a:rPr lang="en-IN" sz="800" b="1" dirty="0" smtClean="0">
                <a:solidFill>
                  <a:srgbClr val="646464"/>
                </a:solidFill>
                <a:cs typeface="Arial" panose="020B0604020202020204" pitchFamily="34" charset="0"/>
              </a:rPr>
              <a:t>to </a:t>
            </a:r>
            <a:r>
              <a:rPr lang="en-IN" sz="800" b="1" dirty="0">
                <a:solidFill>
                  <a:srgbClr val="646464"/>
                </a:solidFill>
                <a:cs typeface="Arial" panose="020B0604020202020204" pitchFamily="34" charset="0"/>
              </a:rPr>
              <a:t>unlock productivity</a:t>
            </a:r>
          </a:p>
          <a:p>
            <a:pPr marL="11206"/>
            <a:r>
              <a:rPr lang="en-IN" sz="800" dirty="0">
                <a:solidFill>
                  <a:srgbClr val="646464"/>
                </a:solidFill>
                <a:cs typeface="Arial" panose="020B0604020202020204" pitchFamily="34" charset="0"/>
              </a:rPr>
              <a:t>Get granular about physical, mental</a:t>
            </a:r>
            <a:r>
              <a:rPr lang="en-IN" sz="800" dirty="0" smtClean="0">
                <a:solidFill>
                  <a:srgbClr val="646464"/>
                </a:solidFill>
                <a:cs typeface="Arial" panose="020B0604020202020204" pitchFamily="34" charset="0"/>
              </a:rPr>
              <a:t>, financial </a:t>
            </a:r>
            <a:r>
              <a:rPr lang="en-IN" sz="800" dirty="0">
                <a:solidFill>
                  <a:srgbClr val="646464"/>
                </a:solidFill>
                <a:cs typeface="Arial" panose="020B0604020202020204" pitchFamily="34" charset="0"/>
              </a:rPr>
              <a:t>and social well-being </a:t>
            </a:r>
            <a:r>
              <a:rPr lang="en-IN" sz="800" dirty="0" smtClean="0">
                <a:solidFill>
                  <a:srgbClr val="646464"/>
                </a:solidFill>
                <a:cs typeface="Arial" panose="020B0604020202020204" pitchFamily="34" charset="0"/>
              </a:rPr>
              <a:t>to address </a:t>
            </a:r>
            <a:r>
              <a:rPr lang="en-IN" sz="800" dirty="0">
                <a:solidFill>
                  <a:srgbClr val="646464"/>
                </a:solidFill>
                <a:cs typeface="Arial" panose="020B0604020202020204" pitchFamily="34" charset="0"/>
              </a:rPr>
              <a:t>risks and improve performance.</a:t>
            </a:r>
          </a:p>
        </p:txBody>
      </p:sp>
      <p:sp>
        <p:nvSpPr>
          <p:cNvPr id="146" name="object 33"/>
          <p:cNvSpPr/>
          <p:nvPr/>
        </p:nvSpPr>
        <p:spPr>
          <a:xfrm>
            <a:off x="2540323" y="5275044"/>
            <a:ext cx="45719" cy="592876"/>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48" name="object 13"/>
          <p:cNvSpPr txBox="1"/>
          <p:nvPr/>
        </p:nvSpPr>
        <p:spPr>
          <a:xfrm>
            <a:off x="1079112" y="4158695"/>
            <a:ext cx="1996017" cy="49244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Development … like you mean it </a:t>
            </a:r>
            <a:endParaRPr lang="en-IN" sz="800" b="1" dirty="0" smtClean="0">
              <a:solidFill>
                <a:srgbClr val="646464"/>
              </a:solidFill>
              <a:cs typeface="Arial" panose="020B0604020202020204" pitchFamily="34" charset="0"/>
            </a:endParaRPr>
          </a:p>
          <a:p>
            <a:pPr marL="11206"/>
            <a:r>
              <a:rPr lang="en-IN" sz="800" dirty="0">
                <a:solidFill>
                  <a:srgbClr val="646464"/>
                </a:solidFill>
                <a:cs typeface="Arial" panose="020B0604020202020204" pitchFamily="34" charset="0"/>
              </a:rPr>
              <a:t>Offer mobility, progression, altruistic assignments and training to help employees tap into their own core purpose.</a:t>
            </a:r>
          </a:p>
        </p:txBody>
      </p:sp>
      <p:sp>
        <p:nvSpPr>
          <p:cNvPr id="149" name="object 33"/>
          <p:cNvSpPr/>
          <p:nvPr/>
        </p:nvSpPr>
        <p:spPr>
          <a:xfrm>
            <a:off x="1032510" y="4181372"/>
            <a:ext cx="45719" cy="442845"/>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50" name="object 13"/>
          <p:cNvSpPr txBox="1"/>
          <p:nvPr/>
        </p:nvSpPr>
        <p:spPr>
          <a:xfrm>
            <a:off x="629489" y="3474083"/>
            <a:ext cx="2407396" cy="49244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Rewards optimization … because it’s deserved </a:t>
            </a:r>
            <a:endParaRPr lang="en-IN" sz="800" b="1" dirty="0" smtClean="0">
              <a:solidFill>
                <a:srgbClr val="646464"/>
              </a:solidFill>
              <a:cs typeface="Arial" panose="020B0604020202020204" pitchFamily="34" charset="0"/>
            </a:endParaRPr>
          </a:p>
          <a:p>
            <a:pPr marL="11206"/>
            <a:r>
              <a:rPr lang="en-IN" sz="800" dirty="0">
                <a:solidFill>
                  <a:srgbClr val="646464"/>
                </a:solidFill>
                <a:cs typeface="Arial" panose="020B0604020202020204" pitchFamily="34" charset="0"/>
              </a:rPr>
              <a:t>Reward people for their jobs </a:t>
            </a:r>
            <a:r>
              <a:rPr lang="en-IN" sz="800" dirty="0" smtClean="0">
                <a:solidFill>
                  <a:srgbClr val="646464"/>
                </a:solidFill>
                <a:cs typeface="Arial" panose="020B0604020202020204" pitchFamily="34" charset="0"/>
              </a:rPr>
              <a:t>– not </a:t>
            </a:r>
            <a:r>
              <a:rPr lang="en-IN" sz="800" dirty="0">
                <a:solidFill>
                  <a:srgbClr val="646464"/>
                </a:solidFill>
                <a:cs typeface="Arial" panose="020B0604020202020204" pitchFamily="34" charset="0"/>
              </a:rPr>
              <a:t>their titles </a:t>
            </a:r>
            <a:r>
              <a:rPr lang="en-IN" sz="800" dirty="0" smtClean="0">
                <a:solidFill>
                  <a:srgbClr val="646464"/>
                </a:solidFill>
                <a:cs typeface="Arial" panose="020B0604020202020204" pitchFamily="34" charset="0"/>
              </a:rPr>
              <a:t>– </a:t>
            </a:r>
            <a:br>
              <a:rPr lang="en-IN" sz="800" dirty="0" smtClean="0">
                <a:solidFill>
                  <a:srgbClr val="646464"/>
                </a:solidFill>
                <a:cs typeface="Arial" panose="020B0604020202020204" pitchFamily="34" charset="0"/>
              </a:rPr>
            </a:br>
            <a:r>
              <a:rPr lang="en-IN" sz="800" dirty="0" smtClean="0">
                <a:solidFill>
                  <a:srgbClr val="646464"/>
                </a:solidFill>
                <a:cs typeface="Arial" panose="020B0604020202020204" pitchFamily="34" charset="0"/>
              </a:rPr>
              <a:t>and </a:t>
            </a:r>
            <a:r>
              <a:rPr lang="en-IN" sz="800" dirty="0">
                <a:solidFill>
                  <a:srgbClr val="646464"/>
                </a:solidFill>
                <a:cs typeface="Arial" panose="020B0604020202020204" pitchFamily="34" charset="0"/>
              </a:rPr>
              <a:t>incorporate spot awards instead of focusing on </a:t>
            </a:r>
            <a:r>
              <a:rPr lang="en-IN" sz="800" dirty="0" smtClean="0">
                <a:solidFill>
                  <a:srgbClr val="646464"/>
                </a:solidFill>
                <a:cs typeface="Arial" panose="020B0604020202020204" pitchFamily="34" charset="0"/>
              </a:rPr>
              <a:t/>
            </a:r>
            <a:br>
              <a:rPr lang="en-IN" sz="800" dirty="0" smtClean="0">
                <a:solidFill>
                  <a:srgbClr val="646464"/>
                </a:solidFill>
                <a:cs typeface="Arial" panose="020B0604020202020204" pitchFamily="34" charset="0"/>
              </a:rPr>
            </a:br>
            <a:r>
              <a:rPr lang="en-IN" sz="800" dirty="0" smtClean="0">
                <a:solidFill>
                  <a:srgbClr val="646464"/>
                </a:solidFill>
                <a:cs typeface="Arial" panose="020B0604020202020204" pitchFamily="34" charset="0"/>
              </a:rPr>
              <a:t>just </a:t>
            </a:r>
            <a:r>
              <a:rPr lang="en-IN" sz="800" dirty="0">
                <a:solidFill>
                  <a:srgbClr val="646464"/>
                </a:solidFill>
                <a:cs typeface="Arial" panose="020B0604020202020204" pitchFamily="34" charset="0"/>
              </a:rPr>
              <a:t>bonuses.</a:t>
            </a:r>
          </a:p>
        </p:txBody>
      </p:sp>
      <p:sp>
        <p:nvSpPr>
          <p:cNvPr id="151" name="object 33"/>
          <p:cNvSpPr/>
          <p:nvPr/>
        </p:nvSpPr>
        <p:spPr>
          <a:xfrm>
            <a:off x="586632" y="3496760"/>
            <a:ext cx="45719" cy="442845"/>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52" name="object 13"/>
          <p:cNvSpPr txBox="1"/>
          <p:nvPr/>
        </p:nvSpPr>
        <p:spPr>
          <a:xfrm>
            <a:off x="1289308" y="2659397"/>
            <a:ext cx="1876321" cy="49244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Separation … with sincerity</a:t>
            </a:r>
          </a:p>
          <a:p>
            <a:pPr marL="11206"/>
            <a:r>
              <a:rPr lang="en-IN" sz="800" dirty="0">
                <a:solidFill>
                  <a:srgbClr val="646464"/>
                </a:solidFill>
                <a:cs typeface="Arial" panose="020B0604020202020204" pitchFamily="34" charset="0"/>
              </a:rPr>
              <a:t>Regularly engage alumni to help connect the talent pool and gain feedback on improving the employee experience.</a:t>
            </a:r>
          </a:p>
        </p:txBody>
      </p:sp>
      <p:sp>
        <p:nvSpPr>
          <p:cNvPr id="153" name="object 33"/>
          <p:cNvSpPr/>
          <p:nvPr/>
        </p:nvSpPr>
        <p:spPr>
          <a:xfrm>
            <a:off x="1238826" y="2682074"/>
            <a:ext cx="45719" cy="442845"/>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154" name="object 13"/>
          <p:cNvSpPr txBox="1"/>
          <p:nvPr/>
        </p:nvSpPr>
        <p:spPr>
          <a:xfrm>
            <a:off x="3481266" y="1789603"/>
            <a:ext cx="2242884" cy="49244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Broadening the talent pool … via </a:t>
            </a:r>
            <a:r>
              <a:rPr lang="en-IN" sz="800" b="1" dirty="0" smtClean="0">
                <a:solidFill>
                  <a:srgbClr val="646464"/>
                </a:solidFill>
                <a:cs typeface="Arial" panose="020B0604020202020204" pitchFamily="34" charset="0"/>
              </a:rPr>
              <a:t>accessibility</a:t>
            </a:r>
          </a:p>
          <a:p>
            <a:pPr marL="11206"/>
            <a:r>
              <a:rPr lang="en-IN" sz="800" dirty="0">
                <a:solidFill>
                  <a:srgbClr val="646464"/>
                </a:solidFill>
                <a:cs typeface="Arial" panose="020B0604020202020204" pitchFamily="34" charset="0"/>
              </a:rPr>
              <a:t>Increase the applicant pool through education partnerships and emphasize aptitude rather than academic success.</a:t>
            </a:r>
          </a:p>
        </p:txBody>
      </p:sp>
      <p:sp>
        <p:nvSpPr>
          <p:cNvPr id="155" name="object 33"/>
          <p:cNvSpPr/>
          <p:nvPr/>
        </p:nvSpPr>
        <p:spPr>
          <a:xfrm>
            <a:off x="3437797" y="1812280"/>
            <a:ext cx="48869" cy="442845"/>
          </a:xfrm>
          <a:custGeom>
            <a:avLst/>
            <a:gdLst/>
            <a:ahLst/>
            <a:cxnLst/>
            <a:rect l="l" t="t" r="r" b="b"/>
            <a:pathLst>
              <a:path h="654685">
                <a:moveTo>
                  <a:pt x="0" y="0"/>
                </a:moveTo>
                <a:lnTo>
                  <a:pt x="0" y="654304"/>
                </a:lnTo>
              </a:path>
            </a:pathLst>
          </a:custGeom>
          <a:ln w="6350">
            <a:solidFill>
              <a:srgbClr val="808080"/>
            </a:solidFill>
          </a:ln>
        </p:spPr>
        <p:txBody>
          <a:bodyPr wrap="square" lIns="0" tIns="0" rIns="0" bIns="0" rtlCol="0"/>
          <a:lstStyle/>
          <a:p>
            <a:endParaRPr sz="1425" dirty="0">
              <a:solidFill>
                <a:srgbClr val="000000"/>
              </a:solidFill>
            </a:endParaRPr>
          </a:p>
        </p:txBody>
      </p:sp>
      <p:sp>
        <p:nvSpPr>
          <p:cNvPr id="65" name="object 65"/>
          <p:cNvSpPr txBox="1"/>
          <p:nvPr/>
        </p:nvSpPr>
        <p:spPr>
          <a:xfrm>
            <a:off x="1215065" y="1815991"/>
            <a:ext cx="2312922" cy="700000"/>
          </a:xfrm>
          <a:prstGeom prst="rect">
            <a:avLst/>
          </a:prstGeom>
        </p:spPr>
        <p:txBody>
          <a:bodyPr vert="horz" wrap="square" lIns="0" tIns="0" rIns="0" bIns="0" rtlCol="0">
            <a:spAutoFit/>
          </a:bodyPr>
          <a:lstStyle/>
          <a:p>
            <a:pPr marL="11206">
              <a:lnSpc>
                <a:spcPts val="3419"/>
              </a:lnSpc>
            </a:pPr>
            <a:r>
              <a:rPr sz="2912" b="1" dirty="0">
                <a:solidFill>
                  <a:srgbClr val="FFE600"/>
                </a:solidFill>
                <a:cs typeface="Arial" panose="020B0604020202020204" pitchFamily="34" charset="0"/>
              </a:rPr>
              <a:t>$125,000</a:t>
            </a:r>
            <a:endParaRPr sz="2912" dirty="0">
              <a:solidFill>
                <a:srgbClr val="FFE600"/>
              </a:solidFill>
              <a:cs typeface="Arial" panose="020B0604020202020204" pitchFamily="34" charset="0"/>
            </a:endParaRPr>
          </a:p>
          <a:p>
            <a:pPr marL="230853">
              <a:lnSpc>
                <a:spcPts val="984"/>
              </a:lnSpc>
            </a:pPr>
            <a:r>
              <a:rPr sz="882" b="1" dirty="0">
                <a:solidFill>
                  <a:srgbClr val="646464"/>
                </a:solidFill>
                <a:cs typeface="Arial" panose="020B0604020202020204" pitchFamily="34" charset="0"/>
              </a:rPr>
              <a:t>Cost of four-year programs</a:t>
            </a:r>
            <a:endParaRPr sz="882" dirty="0">
              <a:solidFill>
                <a:srgbClr val="646464"/>
              </a:solidFill>
              <a:cs typeface="Arial" panose="020B0604020202020204" pitchFamily="34" charset="0"/>
            </a:endParaRPr>
          </a:p>
          <a:p>
            <a:pPr marL="230853"/>
            <a:r>
              <a:rPr sz="882" b="1" dirty="0">
                <a:solidFill>
                  <a:srgbClr val="646464"/>
                </a:solidFill>
                <a:cs typeface="Arial" panose="020B0604020202020204" pitchFamily="34" charset="0"/>
              </a:rPr>
              <a:t>at US universities</a:t>
            </a:r>
            <a:endParaRPr sz="882" dirty="0">
              <a:solidFill>
                <a:srgbClr val="646464"/>
              </a:solidFill>
              <a:cs typeface="Arial" panose="020B0604020202020204" pitchFamily="34" charset="0"/>
            </a:endParaRPr>
          </a:p>
        </p:txBody>
      </p:sp>
      <p:sp>
        <p:nvSpPr>
          <p:cNvPr id="156" name="object 69"/>
          <p:cNvSpPr txBox="1"/>
          <p:nvPr/>
        </p:nvSpPr>
        <p:spPr>
          <a:xfrm>
            <a:off x="460723" y="1414628"/>
            <a:ext cx="7798157" cy="246221"/>
          </a:xfrm>
          <a:prstGeom prst="rect">
            <a:avLst/>
          </a:prstGeom>
        </p:spPr>
        <p:txBody>
          <a:bodyPr vert="horz" wrap="square" lIns="0" tIns="0" rIns="0" bIns="0" rtlCol="0">
            <a:spAutoFit/>
          </a:bodyPr>
          <a:lstStyle/>
          <a:p>
            <a:r>
              <a:rPr lang="en-IN" sz="1600" dirty="0">
                <a:solidFill>
                  <a:srgbClr val="646464"/>
                </a:solidFill>
                <a:cs typeface="Arial" panose="020B0604020202020204" pitchFamily="34" charset="0"/>
              </a:rPr>
              <a:t>10 stages of the HR life cycle in </a:t>
            </a:r>
            <a:r>
              <a:rPr lang="en-IN" sz="1600" dirty="0" smtClean="0">
                <a:solidFill>
                  <a:srgbClr val="646464"/>
                </a:solidFill>
                <a:cs typeface="Arial" panose="020B0604020202020204" pitchFamily="34" charset="0"/>
              </a:rPr>
              <a:t>banking – and </a:t>
            </a:r>
            <a:r>
              <a:rPr lang="en-IN" sz="1600" dirty="0">
                <a:solidFill>
                  <a:srgbClr val="646464"/>
                </a:solidFill>
                <a:cs typeface="Arial" panose="020B0604020202020204" pitchFamily="34" charset="0"/>
              </a:rPr>
              <a:t>how to do them better</a:t>
            </a:r>
          </a:p>
        </p:txBody>
      </p:sp>
      <p:sp>
        <p:nvSpPr>
          <p:cNvPr id="159" name="object 13"/>
          <p:cNvSpPr txBox="1"/>
          <p:nvPr/>
        </p:nvSpPr>
        <p:spPr>
          <a:xfrm>
            <a:off x="3526317" y="3197497"/>
            <a:ext cx="1976328" cy="615553"/>
          </a:xfrm>
          <a:prstGeom prst="rect">
            <a:avLst/>
          </a:prstGeom>
        </p:spPr>
        <p:txBody>
          <a:bodyPr vert="horz" wrap="square" lIns="0" tIns="0" rIns="0" bIns="0" rtlCol="0">
            <a:spAutoFit/>
          </a:bodyPr>
          <a:lstStyle/>
          <a:p>
            <a:pPr marL="11206"/>
            <a:r>
              <a:rPr lang="en-IN" sz="800" b="1" dirty="0">
                <a:solidFill>
                  <a:srgbClr val="646464"/>
                </a:solidFill>
                <a:cs typeface="Arial" panose="020B0604020202020204" pitchFamily="34" charset="0"/>
              </a:rPr>
              <a:t>Collaboration … that harnesses talent by balancing needs</a:t>
            </a:r>
          </a:p>
          <a:p>
            <a:pPr marL="11206"/>
            <a:r>
              <a:rPr lang="en-IN" sz="800" dirty="0">
                <a:solidFill>
                  <a:srgbClr val="646464"/>
                </a:solidFill>
                <a:cs typeface="Arial" panose="020B0604020202020204" pitchFamily="34" charset="0"/>
              </a:rPr>
              <a:t>Harness the abilities of multiple generations by understanding motivations and maximizing diverse potential.</a:t>
            </a:r>
          </a:p>
        </p:txBody>
      </p:sp>
      <p:sp>
        <p:nvSpPr>
          <p:cNvPr id="160" name="object 33"/>
          <p:cNvSpPr/>
          <p:nvPr/>
        </p:nvSpPr>
        <p:spPr>
          <a:xfrm>
            <a:off x="3471294" y="3220174"/>
            <a:ext cx="57273" cy="592876"/>
          </a:xfrm>
          <a:custGeom>
            <a:avLst/>
            <a:gdLst/>
            <a:ahLst/>
            <a:cxnLst/>
            <a:rect l="l" t="t" r="r" b="b"/>
            <a:pathLst>
              <a:path h="654685">
                <a:moveTo>
                  <a:pt x="0" y="0"/>
                </a:moveTo>
                <a:lnTo>
                  <a:pt x="0" y="654304"/>
                </a:lnTo>
              </a:path>
            </a:pathLst>
          </a:custGeom>
          <a:ln w="12700">
            <a:solidFill>
              <a:srgbClr val="808080"/>
            </a:solidFill>
          </a:ln>
        </p:spPr>
        <p:txBody>
          <a:bodyPr wrap="square" lIns="0" tIns="0" rIns="0" bIns="0" rtlCol="0"/>
          <a:lstStyle/>
          <a:p>
            <a:endParaRPr sz="1425" dirty="0">
              <a:solidFill>
                <a:srgbClr val="000000"/>
              </a:solidFill>
            </a:endParaRPr>
          </a:p>
        </p:txBody>
      </p:sp>
      <p:sp>
        <p:nvSpPr>
          <p:cNvPr id="161" name="object 73"/>
          <p:cNvSpPr txBox="1"/>
          <p:nvPr/>
        </p:nvSpPr>
        <p:spPr>
          <a:xfrm>
            <a:off x="439273" y="6027840"/>
            <a:ext cx="5784141" cy="123111"/>
          </a:xfrm>
          <a:prstGeom prst="rect">
            <a:avLst/>
          </a:prstGeom>
        </p:spPr>
        <p:txBody>
          <a:bodyPr vert="horz" wrap="square" lIns="0" tIns="0" rIns="0" bIns="0" rtlCol="0">
            <a:spAutoFit/>
          </a:bodyPr>
          <a:lstStyle/>
          <a:p>
            <a:pPr marL="11206"/>
            <a:r>
              <a:rPr lang="en-IN" sz="800" dirty="0">
                <a:solidFill>
                  <a:srgbClr val="58595B"/>
                </a:solidFill>
                <a:cs typeface="Arial" panose="020B0604020202020204" pitchFamily="34" charset="0"/>
              </a:rPr>
              <a:t>Sources: EY analysis, company reports, EY Beacon Institute, CollegeBoard, EY Generations Survey</a:t>
            </a:r>
          </a:p>
        </p:txBody>
      </p:sp>
      <p:sp>
        <p:nvSpPr>
          <p:cNvPr id="2" name="Rectangle 1"/>
          <p:cNvSpPr/>
          <p:nvPr/>
        </p:nvSpPr>
        <p:spPr>
          <a:xfrm>
            <a:off x="889531" y="4732443"/>
            <a:ext cx="1016946" cy="618567"/>
          </a:xfrm>
          <a:prstGeom prst="rect">
            <a:avLst/>
          </a:prstGeom>
        </p:spPr>
        <p:txBody>
          <a:bodyPr wrap="none">
            <a:spAutoFit/>
          </a:bodyPr>
          <a:lstStyle/>
          <a:p>
            <a:pPr marL="11206" algn="r">
              <a:lnSpc>
                <a:spcPts val="4483"/>
              </a:lnSpc>
            </a:pPr>
            <a:r>
              <a:rPr lang="en-US" sz="3200" b="1" dirty="0">
                <a:solidFill>
                  <a:srgbClr val="FFE600"/>
                </a:solidFill>
                <a:cs typeface="Arial" panose="020B0604020202020204" pitchFamily="34" charset="0"/>
              </a:rPr>
              <a:t>13%</a:t>
            </a:r>
          </a:p>
        </p:txBody>
      </p:sp>
    </p:spTree>
    <p:extLst>
      <p:ext uri="{BB962C8B-B14F-4D97-AF65-F5344CB8AC3E}">
        <p14:creationId xmlns:p14="http://schemas.microsoft.com/office/powerpoint/2010/main" val="3919795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1690737</vt:lpwstr>
  </property>
  <property fmtid="{D5CDD505-2E9C-101B-9397-08002B2CF9AE}" pid="4" name="OptimizationTime">
    <vt:lpwstr>20160229_1610</vt:lpwstr>
  </property>
</Properties>
</file>

<file path=docProps/app.xml><?xml version="1.0" encoding="utf-8"?>
<Properties xmlns="http://schemas.openxmlformats.org/officeDocument/2006/extended-properties" xmlns:vt="http://schemas.openxmlformats.org/officeDocument/2006/docPropsVTypes">
  <Template/>
  <TotalTime>758</TotalTime>
  <Words>1413</Words>
  <Application>Microsoft Office PowerPoint</Application>
  <PresentationFormat>On-screen Show (4:3)</PresentationFormat>
  <Paragraphs>278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EYInterstate</vt:lpstr>
      <vt:lpstr>EYInterstate-Bold</vt:lpstr>
      <vt:lpstr>EY regular presentation 2015 v1</vt:lpstr>
      <vt:lpstr>PowerPoint Presentation</vt:lpstr>
      <vt:lpstr>Think about the future.  How do you define a leading bank?</vt:lpstr>
      <vt:lpstr>First, it is critical to identify what good looks like</vt:lpstr>
      <vt:lpstr>How can banks transform talent?</vt:lpstr>
      <vt:lpstr>A new generation of employees brings new expectations</vt:lpstr>
      <vt:lpstr>Technology is revolutionizing the banking workforce</vt:lpstr>
      <vt:lpstr>Amid rapid change, who are the bankers of  the future?</vt:lpstr>
      <vt:lpstr>Banks must build diversity of thought ...</vt:lpstr>
      <vt:lpstr>… and nurture and empower a collaborative workforce</vt:lpstr>
      <vt:lpstr>In the future, HR functions will not support resource management but mobilize intelligence.</vt:lpstr>
      <vt:lpstr>Transforming talent series</vt:lpstr>
      <vt:lpstr>How would you build the banker of the future?</vt:lpstr>
      <vt:lpstr>Contacts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Ott</dc:creator>
  <cp:lastModifiedBy>Anna Culbreth</cp:lastModifiedBy>
  <cp:revision>311</cp:revision>
  <dcterms:created xsi:type="dcterms:W3CDTF">2015-12-09T09:34:47Z</dcterms:created>
  <dcterms:modified xsi:type="dcterms:W3CDTF">2015-12-16T21:14:30Z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2015-12-04T00:00:00Z</vt:filetime>
  </property>
  <property fmtid="{D5CDD505-2E9C-101B-9397-08002B2CF9AE}" pid="3" name="LastSaved">
    <vt:filetime>2015-12-09T00:00:00Z</vt:filetime>
  </property>
</Properties>
</file>