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2" r:id="rId2"/>
    <p:sldId id="360" r:id="rId3"/>
    <p:sldId id="361" r:id="rId4"/>
    <p:sldId id="366" r:id="rId5"/>
    <p:sldId id="388" r:id="rId6"/>
    <p:sldId id="389" r:id="rId7"/>
    <p:sldId id="367" r:id="rId8"/>
    <p:sldId id="368" r:id="rId9"/>
    <p:sldId id="381" r:id="rId10"/>
    <p:sldId id="383" r:id="rId11"/>
    <p:sldId id="384" r:id="rId12"/>
    <p:sldId id="371" r:id="rId13"/>
    <p:sldId id="376" r:id="rId14"/>
    <p:sldId id="377" r:id="rId15"/>
    <p:sldId id="378" r:id="rId16"/>
    <p:sldId id="380" r:id="rId17"/>
    <p:sldId id="387" r:id="rId18"/>
    <p:sldId id="365" r:id="rId19"/>
  </p:sldIdLst>
  <p:sldSz cx="9144000" cy="5143500" type="screen16x9"/>
  <p:notesSz cx="9929813" cy="67992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" userDrawn="1">
          <p15:clr>
            <a:srgbClr val="A4A3A4"/>
          </p15:clr>
        </p15:guide>
        <p15:guide id="2" pos="38" userDrawn="1">
          <p15:clr>
            <a:srgbClr val="A4A3A4"/>
          </p15:clr>
        </p15:guide>
        <p15:guide id="3" pos="5647" userDrawn="1">
          <p15:clr>
            <a:srgbClr val="A4A3A4"/>
          </p15:clr>
        </p15:guide>
        <p15:guide id="4" orient="horz" pos="3163" userDrawn="1">
          <p15:clr>
            <a:srgbClr val="A4A3A4"/>
          </p15:clr>
        </p15:guide>
        <p15:guide id="5" pos="106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lov" initials="B" lastIdx="1" clrIdx="0">
    <p:extLst>
      <p:ext uri="{19B8F6BF-5375-455C-9EA6-DF929625EA0E}">
        <p15:presenceInfo xmlns:p15="http://schemas.microsoft.com/office/powerpoint/2012/main" userId="BOrl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452" y="64"/>
      </p:cViewPr>
      <p:guideLst>
        <p:guide orient="horz" pos="389"/>
        <p:guide pos="38"/>
        <p:guide pos="5647"/>
        <p:guide orient="horz" pos="3163"/>
        <p:guide pos="1066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269230769230768E-2"/>
          <c:y val="6.8965517241379309E-2"/>
          <c:w val="0.92788461538461542"/>
          <c:h val="0.887931034482758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invertIfNegative val="0"/>
          <c:dPt>
            <c:idx val="1"/>
            <c:invertIfNegative val="0"/>
            <c:bubble3D val="0"/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0.15000000000001704</c:v>
                </c:pt>
                <c:pt idx="1">
                  <c:v>0.1100000000000125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bg2"/>
            </a:solidFill>
            <a:ln w="19049">
              <a:noFill/>
            </a:ln>
          </c:spPr>
          <c:invertIfNegative val="0"/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0.20000000000002272</c:v>
                </c:pt>
                <c:pt idx="1">
                  <c:v>0.21000000000002389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97167104"/>
        <c:axId val="997352224"/>
      </c:barChart>
      <c:catAx>
        <c:axId val="99716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99735222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97352224"/>
        <c:scaling>
          <c:orientation val="minMax"/>
          <c:max val="0.35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4762">
            <a:noFill/>
          </a:ln>
        </c:spPr>
        <c:crossAx val="997167104"/>
        <c:crosses val="autoZero"/>
        <c:crossBetween val="between"/>
        <c:majorUnit val="5"/>
      </c:valAx>
      <c:spPr>
        <a:noFill/>
        <a:ln w="190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51916453727362"/>
          <c:y val="7.838867131013072E-2"/>
          <c:w val="0.81086400813245341"/>
          <c:h val="0.59237647785424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Принято в работу заявок на предоставление гарантий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850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635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Лист1!$A$2:$A$5</c15:sqref>
                  </c15:fullRef>
                </c:ext>
              </c:extLst>
              <c:f>Лист1!$A$2:$A$4</c:f>
              <c:strCache>
                <c:ptCount val="3"/>
                <c:pt idx="0">
                  <c:v>Принято в работу заявок на предоставление гарантий</c:v>
                </c:pt>
                <c:pt idx="1">
                  <c:v>Одобрено заявок на предоставление гарантий</c:v>
                </c:pt>
                <c:pt idx="2">
                  <c:v>Фактически предоставлено гарантий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Лист1!$B$2:$B$5</c15:sqref>
                  </c15:fullRef>
                </c:ext>
              </c:extLst>
              <c:f>Лист1!$B$2:$B$4</c:f>
              <c:numCache>
                <c:formatCode>General</c:formatCode>
                <c:ptCount val="3"/>
                <c:pt idx="0">
                  <c:v>439</c:v>
                </c:pt>
                <c:pt idx="1">
                  <c:v>332</c:v>
                </c:pt>
                <c:pt idx="2">
                  <c:v>212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Фактически предоставлено гарантий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Лист1!$A$2:$A$5</c15:sqref>
                  </c15:fullRef>
                </c:ext>
              </c:extLst>
              <c:f>Лист1!$A$2:$A$4</c:f>
              <c:strCache>
                <c:ptCount val="3"/>
                <c:pt idx="0">
                  <c:v>Принято в работу заявок на предоставление гарантий</c:v>
                </c:pt>
                <c:pt idx="1">
                  <c:v>Одобрено заявок на предоставление гарантий</c:v>
                </c:pt>
                <c:pt idx="2">
                  <c:v>Фактически предоставлено гарантий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Лист1!$D$2:$D$5</c15:sqref>
                  </c15:fullRef>
                </c:ext>
              </c:extLst>
              <c:f>Лист1!$D$2:$D$4</c:f>
              <c:numCache>
                <c:formatCode>General</c:formatCode>
                <c:ptCount val="3"/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8"/>
        <c:axId val="1239725776"/>
        <c:axId val="1239718704"/>
      </c:bar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Одобрено заявок на предоставление гарантий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10,0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4,8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Лист1!$A$2:$A$5</c15:sqref>
                  </c15:fullRef>
                </c:ext>
              </c:extLst>
              <c:f>Лист1!$A$2:$A$4</c:f>
              <c:strCache>
                <c:ptCount val="3"/>
                <c:pt idx="0">
                  <c:v>Принято в работу заявок на предоставление гарантий</c:v>
                </c:pt>
                <c:pt idx="1">
                  <c:v>Одобрено заявок на предоставление гарантий</c:v>
                </c:pt>
                <c:pt idx="2">
                  <c:v>Фактически предоставлено гарантий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Лист1!$C$2:$C$5</c15:sqref>
                  </c15:fullRef>
                </c:ext>
              </c:extLst>
              <c:f>Лист1!$C$2:$C$4</c:f>
              <c:numCache>
                <c:formatCode>General</c:formatCode>
                <c:ptCount val="3"/>
                <c:pt idx="0">
                  <c:v>4.907</c:v>
                </c:pt>
                <c:pt idx="1">
                  <c:v>3.0910000000000002</c:v>
                </c:pt>
                <c:pt idx="2">
                  <c:v>1.8340000000000001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8"/>
        <c:axId val="1239712176"/>
        <c:axId val="1239715440"/>
      </c:barChart>
      <c:catAx>
        <c:axId val="1239725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dirty="0" smtClean="0"/>
                  <a:t>Операционные результаты на 19 </a:t>
                </a:r>
                <a:r>
                  <a:rPr lang="ru-RU" dirty="0" smtClean="0"/>
                  <a:t>марта </a:t>
                </a:r>
                <a:r>
                  <a:rPr lang="ru-RU" dirty="0"/>
                  <a:t>2015 года    </a:t>
                </a:r>
              </a:p>
            </c:rich>
          </c:tx>
          <c:layout>
            <c:manualLayout>
              <c:xMode val="edge"/>
              <c:yMode val="edge"/>
              <c:x val="0.12685872204675672"/>
              <c:y val="1.65868761184500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239718704"/>
        <c:crosses val="autoZero"/>
        <c:auto val="1"/>
        <c:lblAlgn val="ctr"/>
        <c:lblOffset val="100"/>
        <c:noMultiLvlLbl val="0"/>
      </c:catAx>
      <c:valAx>
        <c:axId val="123971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1000">
                    <a:solidFill>
                      <a:schemeClr val="accent1"/>
                    </a:solidFill>
                  </a:rPr>
                  <a:t>Кол-во шт.</a:t>
                </a:r>
              </a:p>
            </c:rich>
          </c:tx>
          <c:layout>
            <c:manualLayout>
              <c:xMode val="edge"/>
              <c:yMode val="edge"/>
              <c:x val="7.0031602461293738E-2"/>
              <c:y val="0.25945713605133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239725776"/>
        <c:crosses val="autoZero"/>
        <c:crossBetween val="between"/>
      </c:valAx>
      <c:valAx>
        <c:axId val="12397154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1000">
                    <a:solidFill>
                      <a:srgbClr val="C00000"/>
                    </a:solidFill>
                  </a:rPr>
                  <a:t>Млрд. руб.</a:t>
                </a:r>
              </a:p>
            </c:rich>
          </c:tx>
          <c:layout>
            <c:manualLayout>
              <c:xMode val="edge"/>
              <c:yMode val="edge"/>
              <c:x val="0.88240587676507476"/>
              <c:y val="0.251625171832395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C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239712176"/>
        <c:crosses val="max"/>
        <c:crossBetween val="between"/>
      </c:valAx>
      <c:catAx>
        <c:axId val="1239712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9715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7897F-C79A-4A9B-A12D-A8012A1CB59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4B31C47-35B2-4961-A5A5-002F7BA9572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300" dirty="0" smtClean="0">
              <a:latin typeface="Arial Narrow" panose="020B0606020202030204" pitchFamily="34" charset="0"/>
            </a:rPr>
            <a:t>По одобренным решениям субъекты МСП получают возможность привлечь в общей сложности </a:t>
          </a:r>
          <a:r>
            <a:rPr lang="ru-RU" sz="1300" dirty="0" smtClean="0">
              <a:latin typeface="Arial Narrow" panose="020B0606020202030204" pitchFamily="34" charset="0"/>
            </a:rPr>
            <a:t>более </a:t>
          </a:r>
          <a:endParaRPr lang="ru-RU" sz="1300" dirty="0" smtClean="0">
            <a:latin typeface="Arial Narrow" panose="020B060602020203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dirty="0" smtClean="0">
              <a:latin typeface="Arial Narrow" panose="020B0606020202030204" pitchFamily="34" charset="0"/>
            </a:rPr>
            <a:t>9 млрд. рублей кредитных ресурсов</a:t>
          </a:r>
          <a:endParaRPr lang="ru-RU" sz="1300" dirty="0">
            <a:latin typeface="Arial Narrow" panose="020B0606020202030204" pitchFamily="34" charset="0"/>
          </a:endParaRPr>
        </a:p>
      </dgm:t>
    </dgm:pt>
    <dgm:pt modelId="{6691E507-6455-4255-8D71-2970AC7D92D5}" type="parTrans" cxnId="{B06392F3-8FAB-433E-9506-27A6C6CE689F}">
      <dgm:prSet/>
      <dgm:spPr/>
      <dgm:t>
        <a:bodyPr/>
        <a:lstStyle/>
        <a:p>
          <a:endParaRPr lang="ru-RU"/>
        </a:p>
      </dgm:t>
    </dgm:pt>
    <dgm:pt modelId="{19C301CF-1A78-4C79-9637-C199BBFBC125}" type="sibTrans" cxnId="{B06392F3-8FAB-433E-9506-27A6C6CE689F}">
      <dgm:prSet/>
      <dgm:spPr>
        <a:solidFill>
          <a:schemeClr val="accent2"/>
        </a:solidFill>
        <a:ln>
          <a:noFill/>
        </a:ln>
      </dgm:spPr>
      <dgm:t>
        <a:bodyPr/>
        <a:lstStyle/>
        <a:p>
          <a:endParaRPr lang="ru-RU"/>
        </a:p>
      </dgm:t>
    </dgm:pt>
    <dgm:pt modelId="{B6A7DE11-69CE-4544-A1C4-B2502598E497}">
      <dgm:prSet phldrT="[Текст]" custT="1"/>
      <dgm:spPr/>
      <dgm:t>
        <a:bodyPr/>
        <a:lstStyle/>
        <a:p>
          <a:r>
            <a:rPr lang="ru-RU" sz="1300" dirty="0" smtClean="0">
              <a:latin typeface="Arial Narrow" panose="020B0606020202030204" pitchFamily="34" charset="0"/>
            </a:rPr>
            <a:t>Планируют создать порядка </a:t>
          </a:r>
          <a:r>
            <a:rPr lang="ru-RU" sz="1300" dirty="0" smtClean="0">
              <a:latin typeface="Arial Narrow" panose="020B0606020202030204" pitchFamily="34" charset="0"/>
            </a:rPr>
            <a:t>1556 </a:t>
          </a:r>
          <a:r>
            <a:rPr lang="ru-RU" sz="1300" dirty="0" smtClean="0">
              <a:latin typeface="Arial Narrow" panose="020B0606020202030204" pitchFamily="34" charset="0"/>
            </a:rPr>
            <a:t>дополнительных рабочих мест</a:t>
          </a:r>
          <a:endParaRPr lang="ru-RU" sz="1300" dirty="0">
            <a:latin typeface="Arial Narrow" panose="020B0606020202030204" pitchFamily="34" charset="0"/>
          </a:endParaRPr>
        </a:p>
      </dgm:t>
    </dgm:pt>
    <dgm:pt modelId="{E921BE91-E72B-4E00-B59C-22E69CF4F525}" type="parTrans" cxnId="{5397C842-B938-43A5-B0A6-83431258045B}">
      <dgm:prSet/>
      <dgm:spPr/>
      <dgm:t>
        <a:bodyPr/>
        <a:lstStyle/>
        <a:p>
          <a:endParaRPr lang="ru-RU"/>
        </a:p>
      </dgm:t>
    </dgm:pt>
    <dgm:pt modelId="{9459EA7E-5578-4E19-8EE1-5673CF209AEF}" type="sibTrans" cxnId="{5397C842-B938-43A5-B0A6-83431258045B}">
      <dgm:prSet/>
      <dgm:spPr/>
      <dgm:t>
        <a:bodyPr/>
        <a:lstStyle/>
        <a:p>
          <a:endParaRPr lang="ru-RU"/>
        </a:p>
      </dgm:t>
    </dgm:pt>
    <dgm:pt modelId="{E6A04C7A-5279-4AA1-8E75-63567D2F55EB}" type="pres">
      <dgm:prSet presAssocID="{0C67897F-C79A-4A9B-A12D-A8012A1CB592}" presName="Name0" presStyleCnt="0">
        <dgm:presLayoutVars>
          <dgm:dir/>
          <dgm:resizeHandles val="exact"/>
        </dgm:presLayoutVars>
      </dgm:prSet>
      <dgm:spPr/>
    </dgm:pt>
    <dgm:pt modelId="{FBA87244-675D-40BA-A53B-EFEE3D12BC0C}" type="pres">
      <dgm:prSet presAssocID="{F4B31C47-35B2-4961-A5A5-002F7BA9572C}" presName="node" presStyleLbl="node1" presStyleIdx="0" presStyleCnt="2" custLinFactNeighborX="10716" custLinFactNeighborY="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428B6-64C1-4D02-B45A-0449CEE05CA7}" type="pres">
      <dgm:prSet presAssocID="{19C301CF-1A78-4C79-9637-C199BBFBC125}" presName="sibTrans" presStyleLbl="sibTrans2D1" presStyleIdx="0" presStyleCnt="1"/>
      <dgm:spPr/>
      <dgm:t>
        <a:bodyPr/>
        <a:lstStyle/>
        <a:p>
          <a:endParaRPr lang="ru-RU"/>
        </a:p>
      </dgm:t>
    </dgm:pt>
    <dgm:pt modelId="{B353DCF2-F979-44DC-882A-6FB084DD7681}" type="pres">
      <dgm:prSet presAssocID="{19C301CF-1A78-4C79-9637-C199BBFBC12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3739B01-214A-4CAB-9876-76A803E29094}" type="pres">
      <dgm:prSet presAssocID="{B6A7DE11-69CE-4544-A1C4-B2502598E497}" presName="node" presStyleLbl="node1" presStyleIdx="1" presStyleCnt="2" custScaleX="100000" custLinFactNeighborX="-43466" custLinFactNeighborY="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DD60E4-7E99-4FF2-A149-28460A4A7188}" type="presOf" srcId="{0C67897F-C79A-4A9B-A12D-A8012A1CB592}" destId="{E6A04C7A-5279-4AA1-8E75-63567D2F55EB}" srcOrd="0" destOrd="0" presId="urn:microsoft.com/office/officeart/2005/8/layout/process1"/>
    <dgm:cxn modelId="{A5867011-0AE0-4CB7-828B-C79A7D575670}" type="presOf" srcId="{19C301CF-1A78-4C79-9637-C199BBFBC125}" destId="{B353DCF2-F979-44DC-882A-6FB084DD7681}" srcOrd="1" destOrd="0" presId="urn:microsoft.com/office/officeart/2005/8/layout/process1"/>
    <dgm:cxn modelId="{DE240BF7-5682-41F6-BA36-5798C40E884A}" type="presOf" srcId="{F4B31C47-35B2-4961-A5A5-002F7BA9572C}" destId="{FBA87244-675D-40BA-A53B-EFEE3D12BC0C}" srcOrd="0" destOrd="0" presId="urn:microsoft.com/office/officeart/2005/8/layout/process1"/>
    <dgm:cxn modelId="{B06392F3-8FAB-433E-9506-27A6C6CE689F}" srcId="{0C67897F-C79A-4A9B-A12D-A8012A1CB592}" destId="{F4B31C47-35B2-4961-A5A5-002F7BA9572C}" srcOrd="0" destOrd="0" parTransId="{6691E507-6455-4255-8D71-2970AC7D92D5}" sibTransId="{19C301CF-1A78-4C79-9637-C199BBFBC125}"/>
    <dgm:cxn modelId="{DD0F97E4-A75D-4703-B069-C0D11C550AF9}" type="presOf" srcId="{B6A7DE11-69CE-4544-A1C4-B2502598E497}" destId="{53739B01-214A-4CAB-9876-76A803E29094}" srcOrd="0" destOrd="0" presId="urn:microsoft.com/office/officeart/2005/8/layout/process1"/>
    <dgm:cxn modelId="{5397C842-B938-43A5-B0A6-83431258045B}" srcId="{0C67897F-C79A-4A9B-A12D-A8012A1CB592}" destId="{B6A7DE11-69CE-4544-A1C4-B2502598E497}" srcOrd="1" destOrd="0" parTransId="{E921BE91-E72B-4E00-B59C-22E69CF4F525}" sibTransId="{9459EA7E-5578-4E19-8EE1-5673CF209AEF}"/>
    <dgm:cxn modelId="{23BF19CB-C8CF-48A3-B92A-40C53C43AE5A}" type="presOf" srcId="{19C301CF-1A78-4C79-9637-C199BBFBC125}" destId="{A2E428B6-64C1-4D02-B45A-0449CEE05CA7}" srcOrd="0" destOrd="0" presId="urn:microsoft.com/office/officeart/2005/8/layout/process1"/>
    <dgm:cxn modelId="{EE977D7D-E559-40AB-8DFB-4679BDE6D6D7}" type="presParOf" srcId="{E6A04C7A-5279-4AA1-8E75-63567D2F55EB}" destId="{FBA87244-675D-40BA-A53B-EFEE3D12BC0C}" srcOrd="0" destOrd="0" presId="urn:microsoft.com/office/officeart/2005/8/layout/process1"/>
    <dgm:cxn modelId="{2A75178F-A195-4749-AD44-FFAF1CF68D90}" type="presParOf" srcId="{E6A04C7A-5279-4AA1-8E75-63567D2F55EB}" destId="{A2E428B6-64C1-4D02-B45A-0449CEE05CA7}" srcOrd="1" destOrd="0" presId="urn:microsoft.com/office/officeart/2005/8/layout/process1"/>
    <dgm:cxn modelId="{CDA71E71-BBCF-4D27-BA40-F3588F3CB62B}" type="presParOf" srcId="{A2E428B6-64C1-4D02-B45A-0449CEE05CA7}" destId="{B353DCF2-F979-44DC-882A-6FB084DD7681}" srcOrd="0" destOrd="0" presId="urn:microsoft.com/office/officeart/2005/8/layout/process1"/>
    <dgm:cxn modelId="{A63302E8-F76E-46F5-9623-278E80B8EBA8}" type="presParOf" srcId="{E6A04C7A-5279-4AA1-8E75-63567D2F55EB}" destId="{53739B01-214A-4CAB-9876-76A803E2909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87244-675D-40BA-A53B-EFEE3D12BC0C}">
      <dsp:nvSpPr>
        <dsp:cNvPr id="0" name=""/>
        <dsp:cNvSpPr/>
      </dsp:nvSpPr>
      <dsp:spPr>
        <a:xfrm>
          <a:off x="72009" y="0"/>
          <a:ext cx="1617965" cy="1662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 smtClean="0">
              <a:latin typeface="Arial Narrow" panose="020B0606020202030204" pitchFamily="34" charset="0"/>
            </a:rPr>
            <a:t>По одобренным решениям субъекты МСП получают возможность привлечь в общей сложности </a:t>
          </a:r>
          <a:r>
            <a:rPr lang="ru-RU" sz="1300" kern="1200" dirty="0" smtClean="0">
              <a:latin typeface="Arial Narrow" panose="020B0606020202030204" pitchFamily="34" charset="0"/>
            </a:rPr>
            <a:t>более </a:t>
          </a:r>
          <a:endParaRPr lang="ru-RU" sz="1300" kern="1200" dirty="0" smtClean="0">
            <a:latin typeface="Arial Narrow" panose="020B0606020202030204" pitchFamily="34" charset="0"/>
          </a:endParaRP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 smtClean="0">
              <a:latin typeface="Arial Narrow" panose="020B0606020202030204" pitchFamily="34" charset="0"/>
            </a:rPr>
            <a:t>9 млрд. рублей кредитных ресурсов</a:t>
          </a:r>
          <a:endParaRPr lang="ru-RU" sz="1300" kern="1200" dirty="0">
            <a:latin typeface="Arial Narrow" panose="020B0606020202030204" pitchFamily="34" charset="0"/>
          </a:endParaRPr>
        </a:p>
      </dsp:txBody>
      <dsp:txXfrm>
        <a:off x="119398" y="47389"/>
        <a:ext cx="1523187" cy="1567834"/>
      </dsp:txXfrm>
    </dsp:sp>
    <dsp:sp modelId="{A2E428B6-64C1-4D02-B45A-0449CEE05CA7}">
      <dsp:nvSpPr>
        <dsp:cNvPr id="0" name=""/>
        <dsp:cNvSpPr/>
      </dsp:nvSpPr>
      <dsp:spPr>
        <a:xfrm>
          <a:off x="1764107" y="630678"/>
          <a:ext cx="157159" cy="401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764107" y="710929"/>
        <a:ext cx="110011" cy="240753"/>
      </dsp:txXfrm>
    </dsp:sp>
    <dsp:sp modelId="{53739B01-214A-4CAB-9876-76A803E29094}">
      <dsp:nvSpPr>
        <dsp:cNvPr id="0" name=""/>
        <dsp:cNvSpPr/>
      </dsp:nvSpPr>
      <dsp:spPr>
        <a:xfrm>
          <a:off x="1986503" y="0"/>
          <a:ext cx="1617965" cy="1662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 Narrow" panose="020B0606020202030204" pitchFamily="34" charset="0"/>
            </a:rPr>
            <a:t>Планируют создать порядка </a:t>
          </a:r>
          <a:r>
            <a:rPr lang="ru-RU" sz="1300" kern="1200" dirty="0" smtClean="0">
              <a:latin typeface="Arial Narrow" panose="020B0606020202030204" pitchFamily="34" charset="0"/>
            </a:rPr>
            <a:t>1556 </a:t>
          </a:r>
          <a:r>
            <a:rPr lang="ru-RU" sz="1300" kern="1200" dirty="0" smtClean="0">
              <a:latin typeface="Arial Narrow" panose="020B0606020202030204" pitchFamily="34" charset="0"/>
            </a:rPr>
            <a:t>дополнительных рабочих мест</a:t>
          </a:r>
          <a:endParaRPr lang="ru-RU" sz="1300" kern="1200" dirty="0">
            <a:latin typeface="Arial Narrow" panose="020B0606020202030204" pitchFamily="34" charset="0"/>
          </a:endParaRPr>
        </a:p>
      </dsp:txBody>
      <dsp:txXfrm>
        <a:off x="2033892" y="47389"/>
        <a:ext cx="1523187" cy="156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919" cy="339963"/>
          </a:xfrm>
          <a:prstGeom prst="rect">
            <a:avLst/>
          </a:prstGeom>
        </p:spPr>
        <p:txBody>
          <a:bodyPr vert="horz" lIns="90966" tIns="45482" rIns="90966" bIns="454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601" y="0"/>
            <a:ext cx="4302919" cy="339963"/>
          </a:xfrm>
          <a:prstGeom prst="rect">
            <a:avLst/>
          </a:prstGeom>
        </p:spPr>
        <p:txBody>
          <a:bodyPr vert="horz" lIns="90966" tIns="45482" rIns="90966" bIns="45482" rtlCol="0"/>
          <a:lstStyle>
            <a:lvl1pPr algn="r">
              <a:defRPr sz="1200"/>
            </a:lvl1pPr>
          </a:lstStyle>
          <a:p>
            <a:fld id="{8781CF39-C9B1-4FBF-8A54-D26E9222FED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8121"/>
            <a:ext cx="4302919" cy="339963"/>
          </a:xfrm>
          <a:prstGeom prst="rect">
            <a:avLst/>
          </a:prstGeom>
        </p:spPr>
        <p:txBody>
          <a:bodyPr vert="horz" lIns="90966" tIns="45482" rIns="90966" bIns="454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601" y="6458121"/>
            <a:ext cx="4302919" cy="339963"/>
          </a:xfrm>
          <a:prstGeom prst="rect">
            <a:avLst/>
          </a:prstGeom>
        </p:spPr>
        <p:txBody>
          <a:bodyPr vert="horz" lIns="90966" tIns="45482" rIns="90966" bIns="45482" rtlCol="0" anchor="b"/>
          <a:lstStyle>
            <a:lvl1pPr algn="r">
              <a:defRPr sz="1200"/>
            </a:lvl1pPr>
          </a:lstStyle>
          <a:p>
            <a:fld id="{4E9B7F06-93B0-4293-8824-38C05A75A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14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919" cy="339963"/>
          </a:xfrm>
          <a:prstGeom prst="rect">
            <a:avLst/>
          </a:prstGeom>
        </p:spPr>
        <p:txBody>
          <a:bodyPr vert="horz" lIns="90966" tIns="45482" rIns="90966" bIns="454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601" y="0"/>
            <a:ext cx="4302919" cy="339963"/>
          </a:xfrm>
          <a:prstGeom prst="rect">
            <a:avLst/>
          </a:prstGeom>
        </p:spPr>
        <p:txBody>
          <a:bodyPr vert="horz" lIns="90966" tIns="45482" rIns="90966" bIns="45482" rtlCol="0"/>
          <a:lstStyle>
            <a:lvl1pPr algn="r">
              <a:defRPr sz="1200"/>
            </a:lvl1pPr>
          </a:lstStyle>
          <a:p>
            <a:fld id="{9FA521FC-E786-4C8E-8928-463A16E00085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6" tIns="45482" rIns="90966" bIns="454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983" y="3229651"/>
            <a:ext cx="7943850" cy="3059669"/>
          </a:xfrm>
          <a:prstGeom prst="rect">
            <a:avLst/>
          </a:prstGeom>
        </p:spPr>
        <p:txBody>
          <a:bodyPr vert="horz" lIns="90966" tIns="45482" rIns="90966" bIns="4548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8121"/>
            <a:ext cx="4302919" cy="339963"/>
          </a:xfrm>
          <a:prstGeom prst="rect">
            <a:avLst/>
          </a:prstGeom>
        </p:spPr>
        <p:txBody>
          <a:bodyPr vert="horz" lIns="90966" tIns="45482" rIns="90966" bIns="454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601" y="6458121"/>
            <a:ext cx="4302919" cy="339963"/>
          </a:xfrm>
          <a:prstGeom prst="rect">
            <a:avLst/>
          </a:prstGeom>
        </p:spPr>
        <p:txBody>
          <a:bodyPr vert="horz" lIns="90966" tIns="45482" rIns="90966" bIns="45482" rtlCol="0" anchor="b"/>
          <a:lstStyle>
            <a:lvl1pPr algn="r">
              <a:defRPr sz="1200"/>
            </a:lvl1pPr>
          </a:lstStyle>
          <a:p>
            <a:fld id="{7211547F-B55C-4F71-B816-199A7C776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48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547F-B55C-4F71-B816-199A7C7769C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0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547F-B55C-4F71-B816-199A7C7769C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5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5623248" y="6456218"/>
            <a:ext cx="4303393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7" tIns="45477" rIns="90957" bIns="45477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fld id="{03BE299B-ACE2-4B4A-9458-67084D9889EF}" type="slidenum">
              <a:rPr lang="ru-RU" sz="1200"/>
              <a:pPr algn="r"/>
              <a:t>10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23646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1547F-B55C-4F71-B816-199A7C7769C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7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9B9F-32AB-4DBA-BAF8-63F2E3BD7F23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ACE8-8371-4FFA-A4EA-AB4F1E2F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6222-9623-418A-8838-DE2D6C9CF5C6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ACE8-8371-4FFA-A4EA-AB4F1E2F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F38C-DB67-43AE-B9D8-23956C0BEA93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ACE8-8371-4FFA-A4EA-AB4F1E2F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25EE-3169-4835-AF2D-984612233DC7}" type="datetime1">
              <a:rPr lang="ru-RU" smtClean="0"/>
              <a:t>18.03.2015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0487-EF63-4C74-8902-B9A9FB25E8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01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D81D-C7DB-408B-BC66-A3B7B4340847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ACE8-8371-4FFA-A4EA-AB4F1E2F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D31C-A2BC-4672-B07E-8261F10C5E6E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ACE8-8371-4FFA-A4EA-AB4F1E2F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C195-60B5-4722-AA59-81F9832D9E51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ACE8-8371-4FFA-A4EA-AB4F1E2F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6134-734E-4B17-82FE-1322E0122C30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ACE8-8371-4FFA-A4EA-AB4F1E2F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2C3D-00A1-4495-8B9E-B4087D702EDD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ACE8-8371-4FFA-A4EA-AB4F1E2F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1A2-EE95-4ADB-B5C5-307AFB39B716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ACE8-8371-4FFA-A4EA-AB4F1E2F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C169-829D-4BE0-9ACD-47345EAE0548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ACE8-8371-4FFA-A4EA-AB4F1E2F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3CC5-A1B3-44E7-9A4B-1A3DE07DFDD6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DACE8-8371-4FFA-A4EA-AB4F1E2F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3F58A-61FD-45F7-B94B-CE068A8BB00A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DACE8-8371-4FFA-A4EA-AB4F1E2FF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tags" Target="../tags/tag25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tags" Target="../tags/tag25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emf"/><Relationship Id="rId15" Type="http://schemas.openxmlformats.org/officeDocument/2006/relationships/image" Target="../media/image3.png"/><Relationship Id="rId10" Type="http://schemas.openxmlformats.org/officeDocument/2006/relationships/image" Target="../media/image21.jpe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0.jpeg"/><Relationship Id="rId1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16.xml"/><Relationship Id="rId21" Type="http://schemas.openxmlformats.org/officeDocument/2006/relationships/tags" Target="../tags/tag20.xml"/><Relationship Id="rId42" Type="http://schemas.openxmlformats.org/officeDocument/2006/relationships/tags" Target="../tags/tag41.xml"/><Relationship Id="rId63" Type="http://schemas.openxmlformats.org/officeDocument/2006/relationships/tags" Target="../tags/tag62.xml"/><Relationship Id="rId84" Type="http://schemas.openxmlformats.org/officeDocument/2006/relationships/tags" Target="../tags/tag83.xml"/><Relationship Id="rId138" Type="http://schemas.openxmlformats.org/officeDocument/2006/relationships/tags" Target="../tags/tag137.xml"/><Relationship Id="rId159" Type="http://schemas.openxmlformats.org/officeDocument/2006/relationships/tags" Target="../tags/tag158.xml"/><Relationship Id="rId170" Type="http://schemas.openxmlformats.org/officeDocument/2006/relationships/tags" Target="../tags/tag169.xml"/><Relationship Id="rId191" Type="http://schemas.openxmlformats.org/officeDocument/2006/relationships/tags" Target="../tags/tag190.xml"/><Relationship Id="rId205" Type="http://schemas.openxmlformats.org/officeDocument/2006/relationships/tags" Target="../tags/tag204.xml"/><Relationship Id="rId226" Type="http://schemas.openxmlformats.org/officeDocument/2006/relationships/tags" Target="../tags/tag225.xml"/><Relationship Id="rId107" Type="http://schemas.openxmlformats.org/officeDocument/2006/relationships/tags" Target="../tags/tag106.xml"/><Relationship Id="rId11" Type="http://schemas.openxmlformats.org/officeDocument/2006/relationships/tags" Target="../tags/tag10.xml"/><Relationship Id="rId32" Type="http://schemas.openxmlformats.org/officeDocument/2006/relationships/tags" Target="../tags/tag31.xml"/><Relationship Id="rId53" Type="http://schemas.openxmlformats.org/officeDocument/2006/relationships/tags" Target="../tags/tag52.xml"/><Relationship Id="rId74" Type="http://schemas.openxmlformats.org/officeDocument/2006/relationships/tags" Target="../tags/tag73.xml"/><Relationship Id="rId128" Type="http://schemas.openxmlformats.org/officeDocument/2006/relationships/tags" Target="../tags/tag127.xml"/><Relationship Id="rId149" Type="http://schemas.openxmlformats.org/officeDocument/2006/relationships/tags" Target="../tags/tag148.xml"/><Relationship Id="rId5" Type="http://schemas.openxmlformats.org/officeDocument/2006/relationships/tags" Target="../tags/tag4.xml"/><Relationship Id="rId95" Type="http://schemas.openxmlformats.org/officeDocument/2006/relationships/tags" Target="../tags/tag94.xml"/><Relationship Id="rId160" Type="http://schemas.openxmlformats.org/officeDocument/2006/relationships/tags" Target="../tags/tag159.xml"/><Relationship Id="rId181" Type="http://schemas.openxmlformats.org/officeDocument/2006/relationships/tags" Target="../tags/tag180.xml"/><Relationship Id="rId216" Type="http://schemas.openxmlformats.org/officeDocument/2006/relationships/tags" Target="../tags/tag215.xml"/><Relationship Id="rId22" Type="http://schemas.openxmlformats.org/officeDocument/2006/relationships/tags" Target="../tags/tag21.xml"/><Relationship Id="rId43" Type="http://schemas.openxmlformats.org/officeDocument/2006/relationships/tags" Target="../tags/tag42.xml"/><Relationship Id="rId64" Type="http://schemas.openxmlformats.org/officeDocument/2006/relationships/tags" Target="../tags/tag63.xml"/><Relationship Id="rId118" Type="http://schemas.openxmlformats.org/officeDocument/2006/relationships/tags" Target="../tags/tag117.xml"/><Relationship Id="rId139" Type="http://schemas.openxmlformats.org/officeDocument/2006/relationships/tags" Target="../tags/tag138.xml"/><Relationship Id="rId85" Type="http://schemas.openxmlformats.org/officeDocument/2006/relationships/tags" Target="../tags/tag84.xml"/><Relationship Id="rId150" Type="http://schemas.openxmlformats.org/officeDocument/2006/relationships/tags" Target="../tags/tag149.xml"/><Relationship Id="rId171" Type="http://schemas.openxmlformats.org/officeDocument/2006/relationships/tags" Target="../tags/tag170.xml"/><Relationship Id="rId192" Type="http://schemas.openxmlformats.org/officeDocument/2006/relationships/tags" Target="../tags/tag191.xml"/><Relationship Id="rId206" Type="http://schemas.openxmlformats.org/officeDocument/2006/relationships/tags" Target="../tags/tag205.xml"/><Relationship Id="rId227" Type="http://schemas.openxmlformats.org/officeDocument/2006/relationships/slideLayout" Target="../slideLayouts/slideLayout7.xml"/><Relationship Id="rId12" Type="http://schemas.openxmlformats.org/officeDocument/2006/relationships/tags" Target="../tags/tag11.xml"/><Relationship Id="rId33" Type="http://schemas.openxmlformats.org/officeDocument/2006/relationships/tags" Target="../tags/tag32.xml"/><Relationship Id="rId108" Type="http://schemas.openxmlformats.org/officeDocument/2006/relationships/tags" Target="../tags/tag107.xml"/><Relationship Id="rId129" Type="http://schemas.openxmlformats.org/officeDocument/2006/relationships/tags" Target="../tags/tag128.xml"/><Relationship Id="rId54" Type="http://schemas.openxmlformats.org/officeDocument/2006/relationships/tags" Target="../tags/tag53.xml"/><Relationship Id="rId75" Type="http://schemas.openxmlformats.org/officeDocument/2006/relationships/tags" Target="../tags/tag74.xml"/><Relationship Id="rId96" Type="http://schemas.openxmlformats.org/officeDocument/2006/relationships/tags" Target="../tags/tag95.xml"/><Relationship Id="rId140" Type="http://schemas.openxmlformats.org/officeDocument/2006/relationships/tags" Target="../tags/tag139.xml"/><Relationship Id="rId161" Type="http://schemas.openxmlformats.org/officeDocument/2006/relationships/tags" Target="../tags/tag160.xml"/><Relationship Id="rId182" Type="http://schemas.openxmlformats.org/officeDocument/2006/relationships/tags" Target="../tags/tag181.xml"/><Relationship Id="rId217" Type="http://schemas.openxmlformats.org/officeDocument/2006/relationships/tags" Target="../tags/tag216.xml"/><Relationship Id="rId6" Type="http://schemas.openxmlformats.org/officeDocument/2006/relationships/tags" Target="../tags/tag5.xml"/><Relationship Id="rId23" Type="http://schemas.openxmlformats.org/officeDocument/2006/relationships/tags" Target="../tags/tag22.xml"/><Relationship Id="rId119" Type="http://schemas.openxmlformats.org/officeDocument/2006/relationships/tags" Target="../tags/tag118.xml"/><Relationship Id="rId44" Type="http://schemas.openxmlformats.org/officeDocument/2006/relationships/tags" Target="../tags/tag43.xml"/><Relationship Id="rId65" Type="http://schemas.openxmlformats.org/officeDocument/2006/relationships/tags" Target="../tags/tag64.xml"/><Relationship Id="rId86" Type="http://schemas.openxmlformats.org/officeDocument/2006/relationships/tags" Target="../tags/tag85.xml"/><Relationship Id="rId130" Type="http://schemas.openxmlformats.org/officeDocument/2006/relationships/tags" Target="../tags/tag129.xml"/><Relationship Id="rId151" Type="http://schemas.openxmlformats.org/officeDocument/2006/relationships/tags" Target="../tags/tag150.xml"/><Relationship Id="rId172" Type="http://schemas.openxmlformats.org/officeDocument/2006/relationships/tags" Target="../tags/tag171.xml"/><Relationship Id="rId193" Type="http://schemas.openxmlformats.org/officeDocument/2006/relationships/tags" Target="../tags/tag192.xml"/><Relationship Id="rId207" Type="http://schemas.openxmlformats.org/officeDocument/2006/relationships/tags" Target="../tags/tag206.xml"/><Relationship Id="rId228" Type="http://schemas.openxmlformats.org/officeDocument/2006/relationships/oleObject" Target="../embeddings/oleObject1.bin"/><Relationship Id="rId13" Type="http://schemas.openxmlformats.org/officeDocument/2006/relationships/tags" Target="../tags/tag12.xml"/><Relationship Id="rId109" Type="http://schemas.openxmlformats.org/officeDocument/2006/relationships/tags" Target="../tags/tag108.xml"/><Relationship Id="rId34" Type="http://schemas.openxmlformats.org/officeDocument/2006/relationships/tags" Target="../tags/tag33.xml"/><Relationship Id="rId55" Type="http://schemas.openxmlformats.org/officeDocument/2006/relationships/tags" Target="../tags/tag54.xml"/><Relationship Id="rId76" Type="http://schemas.openxmlformats.org/officeDocument/2006/relationships/tags" Target="../tags/tag75.xml"/><Relationship Id="rId97" Type="http://schemas.openxmlformats.org/officeDocument/2006/relationships/tags" Target="../tags/tag96.xml"/><Relationship Id="rId120" Type="http://schemas.openxmlformats.org/officeDocument/2006/relationships/tags" Target="../tags/tag119.xml"/><Relationship Id="rId141" Type="http://schemas.openxmlformats.org/officeDocument/2006/relationships/tags" Target="../tags/tag140.xml"/><Relationship Id="rId7" Type="http://schemas.openxmlformats.org/officeDocument/2006/relationships/tags" Target="../tags/tag6.xml"/><Relationship Id="rId162" Type="http://schemas.openxmlformats.org/officeDocument/2006/relationships/tags" Target="../tags/tag161.xml"/><Relationship Id="rId183" Type="http://schemas.openxmlformats.org/officeDocument/2006/relationships/tags" Target="../tags/tag182.xml"/><Relationship Id="rId218" Type="http://schemas.openxmlformats.org/officeDocument/2006/relationships/tags" Target="../tags/tag217.xml"/><Relationship Id="rId24" Type="http://schemas.openxmlformats.org/officeDocument/2006/relationships/tags" Target="../tags/tag23.xml"/><Relationship Id="rId45" Type="http://schemas.openxmlformats.org/officeDocument/2006/relationships/tags" Target="../tags/tag44.xml"/><Relationship Id="rId66" Type="http://schemas.openxmlformats.org/officeDocument/2006/relationships/tags" Target="../tags/tag65.xml"/><Relationship Id="rId87" Type="http://schemas.openxmlformats.org/officeDocument/2006/relationships/tags" Target="../tags/tag86.xml"/><Relationship Id="rId110" Type="http://schemas.openxmlformats.org/officeDocument/2006/relationships/tags" Target="../tags/tag109.xml"/><Relationship Id="rId131" Type="http://schemas.openxmlformats.org/officeDocument/2006/relationships/tags" Target="../tags/tag130.xml"/><Relationship Id="rId152" Type="http://schemas.openxmlformats.org/officeDocument/2006/relationships/tags" Target="../tags/tag151.xml"/><Relationship Id="rId173" Type="http://schemas.openxmlformats.org/officeDocument/2006/relationships/tags" Target="../tags/tag172.xml"/><Relationship Id="rId194" Type="http://schemas.openxmlformats.org/officeDocument/2006/relationships/tags" Target="../tags/tag193.xml"/><Relationship Id="rId208" Type="http://schemas.openxmlformats.org/officeDocument/2006/relationships/tags" Target="../tags/tag207.xml"/><Relationship Id="rId229" Type="http://schemas.openxmlformats.org/officeDocument/2006/relationships/image" Target="../media/image7.emf"/><Relationship Id="rId14" Type="http://schemas.openxmlformats.org/officeDocument/2006/relationships/tags" Target="../tags/tag13.xml"/><Relationship Id="rId35" Type="http://schemas.openxmlformats.org/officeDocument/2006/relationships/tags" Target="../tags/tag34.xml"/><Relationship Id="rId56" Type="http://schemas.openxmlformats.org/officeDocument/2006/relationships/tags" Target="../tags/tag55.xml"/><Relationship Id="rId77" Type="http://schemas.openxmlformats.org/officeDocument/2006/relationships/tags" Target="../tags/tag76.xml"/><Relationship Id="rId100" Type="http://schemas.openxmlformats.org/officeDocument/2006/relationships/tags" Target="../tags/tag99.xml"/><Relationship Id="rId8" Type="http://schemas.openxmlformats.org/officeDocument/2006/relationships/tags" Target="../tags/tag7.xml"/><Relationship Id="rId98" Type="http://schemas.openxmlformats.org/officeDocument/2006/relationships/tags" Target="../tags/tag97.xml"/><Relationship Id="rId121" Type="http://schemas.openxmlformats.org/officeDocument/2006/relationships/tags" Target="../tags/tag120.xml"/><Relationship Id="rId142" Type="http://schemas.openxmlformats.org/officeDocument/2006/relationships/tags" Target="../tags/tag141.xml"/><Relationship Id="rId163" Type="http://schemas.openxmlformats.org/officeDocument/2006/relationships/tags" Target="../tags/tag162.xml"/><Relationship Id="rId184" Type="http://schemas.openxmlformats.org/officeDocument/2006/relationships/tags" Target="../tags/tag183.xml"/><Relationship Id="rId219" Type="http://schemas.openxmlformats.org/officeDocument/2006/relationships/tags" Target="../tags/tag218.xml"/><Relationship Id="rId230" Type="http://schemas.openxmlformats.org/officeDocument/2006/relationships/oleObject" Target="../embeddings/oleObject2.bin"/><Relationship Id="rId25" Type="http://schemas.openxmlformats.org/officeDocument/2006/relationships/tags" Target="../tags/tag24.xml"/><Relationship Id="rId46" Type="http://schemas.openxmlformats.org/officeDocument/2006/relationships/tags" Target="../tags/tag45.xml"/><Relationship Id="rId67" Type="http://schemas.openxmlformats.org/officeDocument/2006/relationships/tags" Target="../tags/tag66.xml"/><Relationship Id="rId20" Type="http://schemas.openxmlformats.org/officeDocument/2006/relationships/tags" Target="../tags/tag19.xml"/><Relationship Id="rId41" Type="http://schemas.openxmlformats.org/officeDocument/2006/relationships/tags" Target="../tags/tag40.xml"/><Relationship Id="rId62" Type="http://schemas.openxmlformats.org/officeDocument/2006/relationships/tags" Target="../tags/tag61.xml"/><Relationship Id="rId83" Type="http://schemas.openxmlformats.org/officeDocument/2006/relationships/tags" Target="../tags/tag82.xml"/><Relationship Id="rId88" Type="http://schemas.openxmlformats.org/officeDocument/2006/relationships/tags" Target="../tags/tag87.xml"/><Relationship Id="rId111" Type="http://schemas.openxmlformats.org/officeDocument/2006/relationships/tags" Target="../tags/tag110.xml"/><Relationship Id="rId132" Type="http://schemas.openxmlformats.org/officeDocument/2006/relationships/tags" Target="../tags/tag131.xml"/><Relationship Id="rId153" Type="http://schemas.openxmlformats.org/officeDocument/2006/relationships/tags" Target="../tags/tag152.xml"/><Relationship Id="rId174" Type="http://schemas.openxmlformats.org/officeDocument/2006/relationships/tags" Target="../tags/tag173.xml"/><Relationship Id="rId179" Type="http://schemas.openxmlformats.org/officeDocument/2006/relationships/tags" Target="../tags/tag178.xml"/><Relationship Id="rId195" Type="http://schemas.openxmlformats.org/officeDocument/2006/relationships/tags" Target="../tags/tag194.xml"/><Relationship Id="rId209" Type="http://schemas.openxmlformats.org/officeDocument/2006/relationships/tags" Target="../tags/tag208.xml"/><Relationship Id="rId190" Type="http://schemas.openxmlformats.org/officeDocument/2006/relationships/tags" Target="../tags/tag189.xml"/><Relationship Id="rId204" Type="http://schemas.openxmlformats.org/officeDocument/2006/relationships/tags" Target="../tags/tag203.xml"/><Relationship Id="rId220" Type="http://schemas.openxmlformats.org/officeDocument/2006/relationships/tags" Target="../tags/tag219.xml"/><Relationship Id="rId225" Type="http://schemas.openxmlformats.org/officeDocument/2006/relationships/tags" Target="../tags/tag224.xml"/><Relationship Id="rId15" Type="http://schemas.openxmlformats.org/officeDocument/2006/relationships/tags" Target="../tags/tag14.xml"/><Relationship Id="rId36" Type="http://schemas.openxmlformats.org/officeDocument/2006/relationships/tags" Target="../tags/tag35.xml"/><Relationship Id="rId57" Type="http://schemas.openxmlformats.org/officeDocument/2006/relationships/tags" Target="../tags/tag56.xml"/><Relationship Id="rId106" Type="http://schemas.openxmlformats.org/officeDocument/2006/relationships/tags" Target="../tags/tag105.xml"/><Relationship Id="rId127" Type="http://schemas.openxmlformats.org/officeDocument/2006/relationships/tags" Target="../tags/tag126.xml"/><Relationship Id="rId10" Type="http://schemas.openxmlformats.org/officeDocument/2006/relationships/tags" Target="../tags/tag9.xml"/><Relationship Id="rId31" Type="http://schemas.openxmlformats.org/officeDocument/2006/relationships/tags" Target="../tags/tag30.xml"/><Relationship Id="rId52" Type="http://schemas.openxmlformats.org/officeDocument/2006/relationships/tags" Target="../tags/tag51.xml"/><Relationship Id="rId73" Type="http://schemas.openxmlformats.org/officeDocument/2006/relationships/tags" Target="../tags/tag72.xml"/><Relationship Id="rId78" Type="http://schemas.openxmlformats.org/officeDocument/2006/relationships/tags" Target="../tags/tag77.xml"/><Relationship Id="rId94" Type="http://schemas.openxmlformats.org/officeDocument/2006/relationships/tags" Target="../tags/tag93.xml"/><Relationship Id="rId99" Type="http://schemas.openxmlformats.org/officeDocument/2006/relationships/tags" Target="../tags/tag98.xml"/><Relationship Id="rId101" Type="http://schemas.openxmlformats.org/officeDocument/2006/relationships/tags" Target="../tags/tag100.xml"/><Relationship Id="rId122" Type="http://schemas.openxmlformats.org/officeDocument/2006/relationships/tags" Target="../tags/tag121.xml"/><Relationship Id="rId143" Type="http://schemas.openxmlformats.org/officeDocument/2006/relationships/tags" Target="../tags/tag142.xml"/><Relationship Id="rId148" Type="http://schemas.openxmlformats.org/officeDocument/2006/relationships/tags" Target="../tags/tag147.xml"/><Relationship Id="rId164" Type="http://schemas.openxmlformats.org/officeDocument/2006/relationships/tags" Target="../tags/tag163.xml"/><Relationship Id="rId169" Type="http://schemas.openxmlformats.org/officeDocument/2006/relationships/tags" Target="../tags/tag168.xml"/><Relationship Id="rId185" Type="http://schemas.openxmlformats.org/officeDocument/2006/relationships/tags" Target="../tags/tag184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80" Type="http://schemas.openxmlformats.org/officeDocument/2006/relationships/tags" Target="../tags/tag179.xml"/><Relationship Id="rId210" Type="http://schemas.openxmlformats.org/officeDocument/2006/relationships/tags" Target="../tags/tag209.xml"/><Relationship Id="rId215" Type="http://schemas.openxmlformats.org/officeDocument/2006/relationships/tags" Target="../tags/tag214.xml"/><Relationship Id="rId26" Type="http://schemas.openxmlformats.org/officeDocument/2006/relationships/tags" Target="../tags/tag25.xml"/><Relationship Id="rId231" Type="http://schemas.openxmlformats.org/officeDocument/2006/relationships/image" Target="../media/image8.emf"/><Relationship Id="rId47" Type="http://schemas.openxmlformats.org/officeDocument/2006/relationships/tags" Target="../tags/tag46.xml"/><Relationship Id="rId68" Type="http://schemas.openxmlformats.org/officeDocument/2006/relationships/tags" Target="../tags/tag67.xml"/><Relationship Id="rId89" Type="http://schemas.openxmlformats.org/officeDocument/2006/relationships/tags" Target="../tags/tag88.xml"/><Relationship Id="rId112" Type="http://schemas.openxmlformats.org/officeDocument/2006/relationships/tags" Target="../tags/tag111.xml"/><Relationship Id="rId133" Type="http://schemas.openxmlformats.org/officeDocument/2006/relationships/tags" Target="../tags/tag132.xml"/><Relationship Id="rId154" Type="http://schemas.openxmlformats.org/officeDocument/2006/relationships/tags" Target="../tags/tag153.xml"/><Relationship Id="rId175" Type="http://schemas.openxmlformats.org/officeDocument/2006/relationships/tags" Target="../tags/tag174.xml"/><Relationship Id="rId196" Type="http://schemas.openxmlformats.org/officeDocument/2006/relationships/tags" Target="../tags/tag195.xml"/><Relationship Id="rId200" Type="http://schemas.openxmlformats.org/officeDocument/2006/relationships/tags" Target="../tags/tag199.xml"/><Relationship Id="rId16" Type="http://schemas.openxmlformats.org/officeDocument/2006/relationships/tags" Target="../tags/tag15.xml"/><Relationship Id="rId221" Type="http://schemas.openxmlformats.org/officeDocument/2006/relationships/tags" Target="../tags/tag220.xml"/><Relationship Id="rId37" Type="http://schemas.openxmlformats.org/officeDocument/2006/relationships/tags" Target="../tags/tag36.xml"/><Relationship Id="rId58" Type="http://schemas.openxmlformats.org/officeDocument/2006/relationships/tags" Target="../tags/tag57.xml"/><Relationship Id="rId79" Type="http://schemas.openxmlformats.org/officeDocument/2006/relationships/tags" Target="../tags/tag78.xml"/><Relationship Id="rId102" Type="http://schemas.openxmlformats.org/officeDocument/2006/relationships/tags" Target="../tags/tag101.xml"/><Relationship Id="rId123" Type="http://schemas.openxmlformats.org/officeDocument/2006/relationships/tags" Target="../tags/tag122.xml"/><Relationship Id="rId144" Type="http://schemas.openxmlformats.org/officeDocument/2006/relationships/tags" Target="../tags/tag143.xml"/><Relationship Id="rId90" Type="http://schemas.openxmlformats.org/officeDocument/2006/relationships/tags" Target="../tags/tag89.xml"/><Relationship Id="rId165" Type="http://schemas.openxmlformats.org/officeDocument/2006/relationships/tags" Target="../tags/tag164.xml"/><Relationship Id="rId186" Type="http://schemas.openxmlformats.org/officeDocument/2006/relationships/tags" Target="../tags/tag185.xml"/><Relationship Id="rId211" Type="http://schemas.openxmlformats.org/officeDocument/2006/relationships/tags" Target="../tags/tag210.xml"/><Relationship Id="rId232" Type="http://schemas.openxmlformats.org/officeDocument/2006/relationships/oleObject" Target="../embeddings/oleObject3.bin"/><Relationship Id="rId27" Type="http://schemas.openxmlformats.org/officeDocument/2006/relationships/tags" Target="../tags/tag26.xml"/><Relationship Id="rId48" Type="http://schemas.openxmlformats.org/officeDocument/2006/relationships/tags" Target="../tags/tag47.xml"/><Relationship Id="rId69" Type="http://schemas.openxmlformats.org/officeDocument/2006/relationships/tags" Target="../tags/tag68.xml"/><Relationship Id="rId113" Type="http://schemas.openxmlformats.org/officeDocument/2006/relationships/tags" Target="../tags/tag112.xml"/><Relationship Id="rId134" Type="http://schemas.openxmlformats.org/officeDocument/2006/relationships/tags" Target="../tags/tag133.xml"/><Relationship Id="rId80" Type="http://schemas.openxmlformats.org/officeDocument/2006/relationships/tags" Target="../tags/tag79.xml"/><Relationship Id="rId155" Type="http://schemas.openxmlformats.org/officeDocument/2006/relationships/tags" Target="../tags/tag154.xml"/><Relationship Id="rId176" Type="http://schemas.openxmlformats.org/officeDocument/2006/relationships/tags" Target="../tags/tag175.xml"/><Relationship Id="rId197" Type="http://schemas.openxmlformats.org/officeDocument/2006/relationships/tags" Target="../tags/tag196.xml"/><Relationship Id="rId201" Type="http://schemas.openxmlformats.org/officeDocument/2006/relationships/tags" Target="../tags/tag200.xml"/><Relationship Id="rId222" Type="http://schemas.openxmlformats.org/officeDocument/2006/relationships/tags" Target="../tags/tag221.xml"/><Relationship Id="rId17" Type="http://schemas.openxmlformats.org/officeDocument/2006/relationships/tags" Target="../tags/tag16.xml"/><Relationship Id="rId38" Type="http://schemas.openxmlformats.org/officeDocument/2006/relationships/tags" Target="../tags/tag37.xml"/><Relationship Id="rId59" Type="http://schemas.openxmlformats.org/officeDocument/2006/relationships/tags" Target="../tags/tag58.xml"/><Relationship Id="rId103" Type="http://schemas.openxmlformats.org/officeDocument/2006/relationships/tags" Target="../tags/tag102.xml"/><Relationship Id="rId124" Type="http://schemas.openxmlformats.org/officeDocument/2006/relationships/tags" Target="../tags/tag123.xml"/><Relationship Id="rId70" Type="http://schemas.openxmlformats.org/officeDocument/2006/relationships/tags" Target="../tags/tag69.xml"/><Relationship Id="rId91" Type="http://schemas.openxmlformats.org/officeDocument/2006/relationships/tags" Target="../tags/tag90.xml"/><Relationship Id="rId145" Type="http://schemas.openxmlformats.org/officeDocument/2006/relationships/tags" Target="../tags/tag144.xml"/><Relationship Id="rId166" Type="http://schemas.openxmlformats.org/officeDocument/2006/relationships/tags" Target="../tags/tag165.xml"/><Relationship Id="rId187" Type="http://schemas.openxmlformats.org/officeDocument/2006/relationships/tags" Target="../tags/tag186.xml"/><Relationship Id="rId1" Type="http://schemas.openxmlformats.org/officeDocument/2006/relationships/vmlDrawing" Target="../drawings/vmlDrawing1.vml"/><Relationship Id="rId212" Type="http://schemas.openxmlformats.org/officeDocument/2006/relationships/tags" Target="../tags/tag211.xml"/><Relationship Id="rId233" Type="http://schemas.openxmlformats.org/officeDocument/2006/relationships/image" Target="../media/image9.emf"/><Relationship Id="rId28" Type="http://schemas.openxmlformats.org/officeDocument/2006/relationships/tags" Target="../tags/tag27.xml"/><Relationship Id="rId49" Type="http://schemas.openxmlformats.org/officeDocument/2006/relationships/tags" Target="../tags/tag48.xml"/><Relationship Id="rId114" Type="http://schemas.openxmlformats.org/officeDocument/2006/relationships/tags" Target="../tags/tag113.xml"/><Relationship Id="rId60" Type="http://schemas.openxmlformats.org/officeDocument/2006/relationships/tags" Target="../tags/tag59.xml"/><Relationship Id="rId81" Type="http://schemas.openxmlformats.org/officeDocument/2006/relationships/tags" Target="../tags/tag80.xml"/><Relationship Id="rId135" Type="http://schemas.openxmlformats.org/officeDocument/2006/relationships/tags" Target="../tags/tag134.xml"/><Relationship Id="rId156" Type="http://schemas.openxmlformats.org/officeDocument/2006/relationships/tags" Target="../tags/tag155.xml"/><Relationship Id="rId177" Type="http://schemas.openxmlformats.org/officeDocument/2006/relationships/tags" Target="../tags/tag176.xml"/><Relationship Id="rId198" Type="http://schemas.openxmlformats.org/officeDocument/2006/relationships/tags" Target="../tags/tag197.xml"/><Relationship Id="rId202" Type="http://schemas.openxmlformats.org/officeDocument/2006/relationships/tags" Target="../tags/tag201.xml"/><Relationship Id="rId223" Type="http://schemas.openxmlformats.org/officeDocument/2006/relationships/tags" Target="../tags/tag222.xml"/><Relationship Id="rId18" Type="http://schemas.openxmlformats.org/officeDocument/2006/relationships/tags" Target="../tags/tag17.xml"/><Relationship Id="rId39" Type="http://schemas.openxmlformats.org/officeDocument/2006/relationships/tags" Target="../tags/tag38.xml"/><Relationship Id="rId50" Type="http://schemas.openxmlformats.org/officeDocument/2006/relationships/tags" Target="../tags/tag49.xml"/><Relationship Id="rId104" Type="http://schemas.openxmlformats.org/officeDocument/2006/relationships/tags" Target="../tags/tag103.xml"/><Relationship Id="rId125" Type="http://schemas.openxmlformats.org/officeDocument/2006/relationships/tags" Target="../tags/tag124.xml"/><Relationship Id="rId146" Type="http://schemas.openxmlformats.org/officeDocument/2006/relationships/tags" Target="../tags/tag145.xml"/><Relationship Id="rId167" Type="http://schemas.openxmlformats.org/officeDocument/2006/relationships/tags" Target="../tags/tag166.xml"/><Relationship Id="rId188" Type="http://schemas.openxmlformats.org/officeDocument/2006/relationships/tags" Target="../tags/tag187.xml"/><Relationship Id="rId71" Type="http://schemas.openxmlformats.org/officeDocument/2006/relationships/tags" Target="../tags/tag70.xml"/><Relationship Id="rId92" Type="http://schemas.openxmlformats.org/officeDocument/2006/relationships/tags" Target="../tags/tag91.xml"/><Relationship Id="rId213" Type="http://schemas.openxmlformats.org/officeDocument/2006/relationships/tags" Target="../tags/tag212.xml"/><Relationship Id="rId234" Type="http://schemas.openxmlformats.org/officeDocument/2006/relationships/image" Target="../media/image3.png"/><Relationship Id="rId2" Type="http://schemas.openxmlformats.org/officeDocument/2006/relationships/tags" Target="../tags/tag1.xml"/><Relationship Id="rId29" Type="http://schemas.openxmlformats.org/officeDocument/2006/relationships/tags" Target="../tags/tag28.xml"/><Relationship Id="rId40" Type="http://schemas.openxmlformats.org/officeDocument/2006/relationships/tags" Target="../tags/tag39.xml"/><Relationship Id="rId115" Type="http://schemas.openxmlformats.org/officeDocument/2006/relationships/tags" Target="../tags/tag114.xml"/><Relationship Id="rId136" Type="http://schemas.openxmlformats.org/officeDocument/2006/relationships/tags" Target="../tags/tag135.xml"/><Relationship Id="rId157" Type="http://schemas.openxmlformats.org/officeDocument/2006/relationships/tags" Target="../tags/tag156.xml"/><Relationship Id="rId178" Type="http://schemas.openxmlformats.org/officeDocument/2006/relationships/tags" Target="../tags/tag177.xml"/><Relationship Id="rId61" Type="http://schemas.openxmlformats.org/officeDocument/2006/relationships/tags" Target="../tags/tag60.xml"/><Relationship Id="rId82" Type="http://schemas.openxmlformats.org/officeDocument/2006/relationships/tags" Target="../tags/tag81.xml"/><Relationship Id="rId199" Type="http://schemas.openxmlformats.org/officeDocument/2006/relationships/tags" Target="../tags/tag198.xml"/><Relationship Id="rId203" Type="http://schemas.openxmlformats.org/officeDocument/2006/relationships/tags" Target="../tags/tag202.xml"/><Relationship Id="rId19" Type="http://schemas.openxmlformats.org/officeDocument/2006/relationships/tags" Target="../tags/tag18.xml"/><Relationship Id="rId224" Type="http://schemas.openxmlformats.org/officeDocument/2006/relationships/tags" Target="../tags/tag223.xml"/><Relationship Id="rId30" Type="http://schemas.openxmlformats.org/officeDocument/2006/relationships/tags" Target="../tags/tag29.xml"/><Relationship Id="rId105" Type="http://schemas.openxmlformats.org/officeDocument/2006/relationships/tags" Target="../tags/tag104.xml"/><Relationship Id="rId126" Type="http://schemas.openxmlformats.org/officeDocument/2006/relationships/tags" Target="../tags/tag125.xml"/><Relationship Id="rId147" Type="http://schemas.openxmlformats.org/officeDocument/2006/relationships/tags" Target="../tags/tag146.xml"/><Relationship Id="rId168" Type="http://schemas.openxmlformats.org/officeDocument/2006/relationships/tags" Target="../tags/tag167.xml"/><Relationship Id="rId51" Type="http://schemas.openxmlformats.org/officeDocument/2006/relationships/tags" Target="../tags/tag50.xml"/><Relationship Id="rId72" Type="http://schemas.openxmlformats.org/officeDocument/2006/relationships/tags" Target="../tags/tag71.xml"/><Relationship Id="rId93" Type="http://schemas.openxmlformats.org/officeDocument/2006/relationships/tags" Target="../tags/tag92.xml"/><Relationship Id="rId189" Type="http://schemas.openxmlformats.org/officeDocument/2006/relationships/tags" Target="../tags/tag188.xml"/><Relationship Id="rId3" Type="http://schemas.openxmlformats.org/officeDocument/2006/relationships/tags" Target="../tags/tag2.xml"/><Relationship Id="rId214" Type="http://schemas.openxmlformats.org/officeDocument/2006/relationships/tags" Target="../tags/tag213.xml"/><Relationship Id="rId116" Type="http://schemas.openxmlformats.org/officeDocument/2006/relationships/tags" Target="../tags/tag115.xml"/><Relationship Id="rId137" Type="http://schemas.openxmlformats.org/officeDocument/2006/relationships/tags" Target="../tags/tag136.xml"/><Relationship Id="rId158" Type="http://schemas.openxmlformats.org/officeDocument/2006/relationships/tags" Target="../tags/tag15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26" Type="http://schemas.openxmlformats.org/officeDocument/2006/relationships/tags" Target="../tags/tag250.xml"/><Relationship Id="rId39" Type="http://schemas.openxmlformats.org/officeDocument/2006/relationships/oleObject" Target="../embeddings/oleObject6.bin"/><Relationship Id="rId21" Type="http://schemas.openxmlformats.org/officeDocument/2006/relationships/tags" Target="../tags/tag245.xml"/><Relationship Id="rId34" Type="http://schemas.openxmlformats.org/officeDocument/2006/relationships/oleObject" Target="../embeddings/oleObject4.bin"/><Relationship Id="rId42" Type="http://schemas.openxmlformats.org/officeDocument/2006/relationships/image" Target="../media/image13.emf"/><Relationship Id="rId7" Type="http://schemas.openxmlformats.org/officeDocument/2006/relationships/tags" Target="../tags/tag231.xml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tags" Target="../tags/tag244.xml"/><Relationship Id="rId29" Type="http://schemas.openxmlformats.org/officeDocument/2006/relationships/tags" Target="../tags/tag253.xml"/><Relationship Id="rId41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tags" Target="../tags/tag248.xml"/><Relationship Id="rId32" Type="http://schemas.openxmlformats.org/officeDocument/2006/relationships/tags" Target="../tags/tag256.xml"/><Relationship Id="rId37" Type="http://schemas.openxmlformats.org/officeDocument/2006/relationships/oleObject" Target="../embeddings/oleObject5.bin"/><Relationship Id="rId40" Type="http://schemas.openxmlformats.org/officeDocument/2006/relationships/image" Target="../media/image12.emf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tags" Target="../tags/tag247.xml"/><Relationship Id="rId28" Type="http://schemas.openxmlformats.org/officeDocument/2006/relationships/tags" Target="../tags/tag252.xml"/><Relationship Id="rId36" Type="http://schemas.openxmlformats.org/officeDocument/2006/relationships/chart" Target="../charts/chart1.xml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31" Type="http://schemas.openxmlformats.org/officeDocument/2006/relationships/tags" Target="../tags/tag255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tags" Target="../tags/tag246.xml"/><Relationship Id="rId27" Type="http://schemas.openxmlformats.org/officeDocument/2006/relationships/tags" Target="../tags/tag251.xml"/><Relationship Id="rId30" Type="http://schemas.openxmlformats.org/officeDocument/2006/relationships/tags" Target="../tags/tag254.xml"/><Relationship Id="rId35" Type="http://schemas.openxmlformats.org/officeDocument/2006/relationships/image" Target="../media/image10.emf"/><Relationship Id="rId43" Type="http://schemas.openxmlformats.org/officeDocument/2006/relationships/image" Target="../media/image3.png"/><Relationship Id="rId8" Type="http://schemas.openxmlformats.org/officeDocument/2006/relationships/tags" Target="../tags/tag232.xml"/><Relationship Id="rId3" Type="http://schemas.openxmlformats.org/officeDocument/2006/relationships/tags" Target="../tags/tag227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tags" Target="../tags/tag249.xml"/><Relationship Id="rId33" Type="http://schemas.openxmlformats.org/officeDocument/2006/relationships/slideLayout" Target="../slideLayouts/slideLayout7.xml"/><Relationship Id="rId38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71617"/>
            <a:ext cx="9144000" cy="30003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00250" y="4571992"/>
            <a:ext cx="51435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8888" y="1714492"/>
            <a:ext cx="6769100" cy="27392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+mn-cs"/>
              </a:rPr>
              <a:t>Небанковская депозитно-кредитная организация 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+mn-cs"/>
              </a:rPr>
              <a:t>АГЕНТСТВО КРЕДИТНЫХ ГАРАНТИЙ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all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Институт развития поддержки субъектов МСП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новых экономических условиях</a:t>
            </a:r>
            <a:endParaRPr lang="en-US" sz="2000" b="1" cap="all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Эффективные механизмы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+mn-cs"/>
              </a:rPr>
              <a:t> марта  2015 г.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91680" y="2787774"/>
            <a:ext cx="5572125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000250" y="1428742"/>
            <a:ext cx="51435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Номер слайда 18"/>
          <p:cNvSpPr txBox="1">
            <a:spLocks/>
          </p:cNvSpPr>
          <p:nvPr/>
        </p:nvSpPr>
        <p:spPr>
          <a:xfrm>
            <a:off x="6553200" y="63087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8178C-1270-4345-9789-C4C59789585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72" y="193586"/>
            <a:ext cx="2735188" cy="119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2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Прямоугольник 4"/>
          <p:cNvSpPr>
            <a:spLocks noChangeArrowheads="1"/>
          </p:cNvSpPr>
          <p:nvPr/>
        </p:nvSpPr>
        <p:spPr bwMode="auto">
          <a:xfrm>
            <a:off x="1536616" y="341109"/>
            <a:ext cx="683813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0070C0"/>
                </a:solidFill>
                <a:latin typeface="Arial Narrow" pitchFamily="34" charset="0"/>
              </a:rPr>
              <a:t> Базовые продукты</a:t>
            </a:r>
            <a:endParaRPr lang="ru-RU" sz="19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933024" y="4826858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24AA5BD-8348-49D7-A688-920257251BD6}" type="slidenum">
              <a:rPr lang="ru-RU"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0187" name="Прямоугольник 6"/>
          <p:cNvSpPr>
            <a:spLocks noChangeArrowheads="1"/>
          </p:cNvSpPr>
          <p:nvPr/>
        </p:nvSpPr>
        <p:spPr bwMode="auto">
          <a:xfrm>
            <a:off x="0" y="221456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/>
            <a:endParaRPr lang="ru-RU" u="sng" dirty="0">
              <a:latin typeface="Arial Narrow" pitchFamily="34" charset="0"/>
            </a:endParaRPr>
          </a:p>
          <a:p>
            <a:pPr indent="457200">
              <a:buFontTx/>
              <a:buChar char="•"/>
            </a:pPr>
            <a:endParaRPr lang="ru-RU" dirty="0">
              <a:latin typeface="Arial Narrow" pitchFamily="34" charset="0"/>
            </a:endParaRPr>
          </a:p>
          <a:p>
            <a:pPr indent="457200"/>
            <a:endParaRPr lang="ru-RU" dirty="0">
              <a:latin typeface="Arial Narrow" pitchFamily="34" charset="0"/>
            </a:endParaRPr>
          </a:p>
        </p:txBody>
      </p:sp>
      <p:sp>
        <p:nvSpPr>
          <p:cNvPr id="50188" name="Rectangle 1"/>
          <p:cNvSpPr>
            <a:spLocks/>
          </p:cNvSpPr>
          <p:nvPr/>
        </p:nvSpPr>
        <p:spPr bwMode="auto">
          <a:xfrm>
            <a:off x="6012160" y="1002814"/>
            <a:ext cx="2663528" cy="7182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ctr"/>
            <a:r>
              <a:rPr lang="ru-RU" sz="1600" b="1" dirty="0">
                <a:latin typeface="Arial Narrow" pitchFamily="34" charset="0"/>
              </a:rPr>
              <a:t>Синдицированная гарантия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50189" name="Rectangle 1"/>
          <p:cNvSpPr>
            <a:spLocks/>
          </p:cNvSpPr>
          <p:nvPr/>
        </p:nvSpPr>
        <p:spPr bwMode="auto">
          <a:xfrm>
            <a:off x="3419872" y="996420"/>
            <a:ext cx="2448272" cy="720103"/>
          </a:xfrm>
          <a:prstGeom prst="rect">
            <a:avLst/>
          </a:prstGeom>
          <a:solidFill>
            <a:srgbClr val="93E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 sz="1600" b="1" dirty="0" err="1">
                <a:latin typeface="Arial Narrow" pitchFamily="34" charset="0"/>
              </a:rPr>
              <a:t>Контргарантия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22" name="Rectangle 1"/>
          <p:cNvSpPr>
            <a:spLocks/>
          </p:cNvSpPr>
          <p:nvPr/>
        </p:nvSpPr>
        <p:spPr bwMode="auto">
          <a:xfrm>
            <a:off x="815975" y="988581"/>
            <a:ext cx="2459881" cy="718299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85750" indent="-285750" algn="ctr"/>
            <a:r>
              <a:rPr lang="ru-RU" sz="1600" b="1" dirty="0">
                <a:latin typeface="Arial Narrow" pitchFamily="34" charset="0"/>
              </a:rPr>
              <a:t>  Прямая </a:t>
            </a:r>
            <a:r>
              <a:rPr lang="ru-RU" sz="1600" b="1" dirty="0" smtClean="0">
                <a:latin typeface="Arial Narrow" pitchFamily="34" charset="0"/>
              </a:rPr>
              <a:t>гарантия для Инвестиций </a:t>
            </a:r>
            <a:endParaRPr lang="en-US" sz="1600" b="1" dirty="0">
              <a:latin typeface="Arial Narrow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403251"/>
              </p:ext>
            </p:extLst>
          </p:nvPr>
        </p:nvGraphicFramePr>
        <p:xfrm>
          <a:off x="815973" y="3096005"/>
          <a:ext cx="7859715" cy="1332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0862"/>
                <a:gridCol w="5108853"/>
              </a:tblGrid>
              <a:tr h="756308">
                <a:tc>
                  <a:txBody>
                    <a:bodyPr/>
                    <a:lstStyle/>
                    <a:p>
                      <a:pPr marL="9017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effectLst/>
                          <a:latin typeface="Arial Narrow" panose="020B0606020202030204" pitchFamily="34" charset="0"/>
                        </a:rPr>
                        <a:t>Вознаграждение за гарантию Агентства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4" marR="1674" marT="1674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7630" indent="0" algn="just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1,25%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(для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всех продуктов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90170" marR="87630"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годовых </a:t>
                      </a:r>
                      <a:r>
                        <a:rPr lang="ru-RU" sz="1100" b="1" dirty="0">
                          <a:effectLst/>
                          <a:latin typeface="Arial Narrow" panose="020B0606020202030204" pitchFamily="34" charset="0"/>
                        </a:rPr>
                        <a:t>от суммы гарантии за весь срок действия гарантии </a:t>
                      </a:r>
                      <a:endParaRPr lang="ru-RU" sz="11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90170" marR="87630"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 сумме гарантии более 50 млн. рублей вознаграждение за гарантию подлежит ежегодному  перерасчету исходя из суммы основного долга по кредиту по состоянию на дату начала следующего финансового года.</a:t>
                      </a:r>
                      <a:endParaRPr lang="ru-RU" sz="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4" marR="1674" marT="1674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9017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гарантии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4" marR="1674" marT="1674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763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  <a:r>
                        <a:rPr lang="ru-RU" sz="105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лет + 120 дней</a:t>
                      </a:r>
                      <a:endParaRPr lang="ru-RU" sz="1050" b="1" dirty="0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674" marR="1674" marT="1674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90170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гарантии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74" marR="1674" marT="1674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0170" marR="87630"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50% </a:t>
                      </a:r>
                      <a:r>
                        <a:rPr lang="ru-RU" alt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суммы предоставляемого кредита </a:t>
                      </a:r>
                      <a:r>
                        <a:rPr lang="ru-RU" alt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altLang="ru-RU" sz="105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70% </a:t>
                      </a:r>
                      <a:r>
                        <a:rPr lang="ru-RU" alt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altLang="ru-RU" sz="105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ru-RU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Синдицированная гарантия</a:t>
                      </a:r>
                      <a:r>
                        <a:rPr lang="ru-RU" altLang="ru-RU" sz="105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674" marR="1674" marT="1674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6" name="Rectangle 1"/>
          <p:cNvSpPr>
            <a:spLocks/>
          </p:cNvSpPr>
          <p:nvPr/>
        </p:nvSpPr>
        <p:spPr bwMode="auto">
          <a:xfrm>
            <a:off x="815974" y="1869697"/>
            <a:ext cx="3756026" cy="7874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lIns="0" tIns="0" rIns="0" bIns="0" anchor="ctr"/>
          <a:lstStyle/>
          <a:p>
            <a:pPr marL="285750" indent="-285750" algn="ctr"/>
            <a:r>
              <a:rPr lang="ru-RU" sz="1600" b="1" dirty="0" smtClean="0">
                <a:latin typeface="Arial Narrow" panose="020B0606020202030204" pitchFamily="34" charset="0"/>
              </a:rPr>
              <a:t>Прямая гарантии для обеспечения гарантии/кредита на исполнение контракта</a:t>
            </a:r>
          </a:p>
        </p:txBody>
      </p:sp>
      <p:sp>
        <p:nvSpPr>
          <p:cNvPr id="17" name="Rectangle 1"/>
          <p:cNvSpPr>
            <a:spLocks/>
          </p:cNvSpPr>
          <p:nvPr/>
        </p:nvSpPr>
        <p:spPr bwMode="auto">
          <a:xfrm>
            <a:off x="4788024" y="1866969"/>
            <a:ext cx="3887664" cy="787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285750" indent="-285750" algn="ctr"/>
            <a:r>
              <a:rPr lang="ru-RU" sz="1600" b="1" dirty="0" smtClean="0">
                <a:latin typeface="Arial Narrow" panose="020B0606020202030204" pitchFamily="34" charset="0"/>
              </a:rPr>
              <a:t>Прямая гарантия для обеспечения кредитов предприятиям Республики Крым </a:t>
            </a:r>
          </a:p>
          <a:p>
            <a:pPr marL="285750" indent="-285750" algn="ctr"/>
            <a:r>
              <a:rPr lang="ru-RU" sz="1600" b="1" dirty="0" smtClean="0">
                <a:latin typeface="Arial Narrow" panose="020B0606020202030204" pitchFamily="34" charset="0"/>
              </a:rPr>
              <a:t>и г. Севастополь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96679" y="720805"/>
            <a:ext cx="7524329" cy="1246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l="20863" t="8000" r="70868" b="85000"/>
          <a:stretch/>
        </p:blipFill>
        <p:spPr>
          <a:xfrm>
            <a:off x="35497" y="0"/>
            <a:ext cx="15121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1593671" y="341109"/>
            <a:ext cx="671512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 dirty="0" smtClean="0">
                <a:solidFill>
                  <a:srgbClr val="0070C0"/>
                </a:solidFill>
                <a:latin typeface="Arial Narrow" pitchFamily="34" charset="0"/>
              </a:rPr>
              <a:t>Продуктовая линейка Агентства</a:t>
            </a:r>
            <a:endParaRPr lang="ru-RU" sz="19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1692" y="4825806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11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695306"/>
              </p:ext>
            </p:extLst>
          </p:nvPr>
        </p:nvGraphicFramePr>
        <p:xfrm>
          <a:off x="815974" y="843558"/>
          <a:ext cx="7860753" cy="291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810"/>
                <a:gridCol w="6048943"/>
              </a:tblGrid>
              <a:tr h="29870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Продукт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Целевой характер</a:t>
                      </a:r>
                      <a:endParaRPr lang="ru-RU" sz="900" dirty="0">
                        <a:latin typeface="+mn-lt"/>
                      </a:endParaRPr>
                    </a:p>
                  </a:txBody>
                  <a:tcPr marL="72000" marR="36000" marT="36000" marB="36000" anchor="ctr"/>
                </a:tc>
              </a:tr>
              <a:tr h="34613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Прямая гарантия для обеспечения гарантии исполнения контракта</a:t>
                      </a:r>
                      <a:endParaRPr lang="ru-RU" sz="900" b="1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Обеспечение требований банка к заемщику  по гарантии, выданной банком,  в обеспечения исполнения заемщиком его обязательств по контракту согласно Федеральных законов №44-ФЗ и  №223-ФЗ</a:t>
                      </a:r>
                      <a:endParaRPr lang="ru-RU" sz="800" b="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/>
                </a:tc>
              </a:tr>
              <a:tr h="346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Прямая гарантия для обеспечения кредита на исполнение контракта</a:t>
                      </a: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Обеспечение исполнения части обязательств заемщиков (субъектов МСП) по кредитным договорам и направляемым на цели исполнения контракта согласно Федеральных законов №44-ФЗ и №223-ФЗ</a:t>
                      </a:r>
                      <a:endParaRPr lang="ru-RU" sz="800" b="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/>
                </a:tc>
              </a:tr>
              <a:tr h="317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Прямая гарантия для</a:t>
                      </a:r>
                      <a:r>
                        <a:rPr lang="en-US" sz="9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застройщиков</a:t>
                      </a: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b="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Обеспечение исполнения части обязательств заемщиков (субъектов МСП) по кредитным договорам, направленным на цели</a:t>
                      </a:r>
                      <a:r>
                        <a:rPr lang="ru-RU" altLang="ru-RU" sz="800" b="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расчетов с поставщиками и подрядчиками при строительстве нежилой недвижимости</a:t>
                      </a:r>
                      <a:endParaRPr lang="ru-RU" sz="800" b="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/>
                </a:tc>
              </a:tr>
              <a:tr h="548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Прямая</a:t>
                      </a:r>
                      <a:r>
                        <a:rPr lang="ru-RU" sz="900" b="1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гарантия для инвестиций</a:t>
                      </a:r>
                      <a:endParaRPr lang="ru-RU" sz="900" b="1" dirty="0" smtClean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Обеспечение исполнения части обязательств заемщиков (субъектов МСП) по кредитным договорам и иным договорам кредитного характера, заключаемым с банками, и направляемым на цели приобретения основных средств в собственность или</a:t>
                      </a:r>
                      <a:r>
                        <a:rPr lang="ru-RU" sz="800" u="sng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u="non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оплаты платежей по договорам долгосрочной аренды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или создание и увеличение основных средств, включая строительство, реконструкцию или ремонт, а также финансирование на цели модернизации и инновации предприятий МСП.</a:t>
                      </a:r>
                    </a:p>
                  </a:txBody>
                  <a:tcPr marL="72000" marR="36000" marT="36000" marB="36000" anchor="ctr"/>
                </a:tc>
              </a:tr>
              <a:tr h="4759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Прямая гарантия для обеспечения кредитов предприятиям Республики</a:t>
                      </a:r>
                      <a:r>
                        <a:rPr lang="ru-RU" sz="900" b="1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Крым и г. Севастополь</a:t>
                      </a:r>
                      <a:endParaRPr lang="ru-RU" sz="900" b="1" dirty="0" smtClean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Обеспечение исполнения части обязательств заемщиков (субъектов МСП) по кредитным договорам, заключаемым с банками, и направляемым на цели приобретения товаров и сырья.</a:t>
                      </a:r>
                    </a:p>
                  </a:txBody>
                  <a:tcPr marL="72000" marR="36000" marT="36000" marB="36000" anchor="ctr"/>
                </a:tc>
              </a:tr>
              <a:tr h="548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Прямая гарантия</a:t>
                      </a:r>
                      <a:r>
                        <a:rPr lang="ru-RU" sz="900" b="1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для обеспечения финансирования Индустриальных парков</a:t>
                      </a:r>
                      <a:endParaRPr lang="ru-RU" sz="900" b="1" dirty="0" smtClean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36000" marT="36000" marB="36000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800" u="non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Обеспечение исполнения части обязательств заемщиков (субъектов МСП) по кредитным договорам, заключаемым с банками, и направляемым на финансирование затрат  по строительству объектов недвижимости Индустриального парка,</a:t>
                      </a:r>
                      <a:r>
                        <a:rPr lang="ru-RU" sz="8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u="non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 реконструкции объектов недвижимого Индустриального парка, на приобретение (выкуп) объектов недвижимости Индустриального парка, по строительству объектов инженерной и/или транспортной инфраструктуры Индустриального парка,</a:t>
                      </a:r>
                      <a:r>
                        <a:rPr lang="ru-RU" sz="8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u="non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иных затрат, связанных с реализацией Проекта в размере не более 30% от суммы кредита. </a:t>
                      </a:r>
                      <a:endParaRPr lang="ru-RU" sz="800" u="none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36000" marT="36000" marB="3600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683096"/>
              </p:ext>
            </p:extLst>
          </p:nvPr>
        </p:nvGraphicFramePr>
        <p:xfrm>
          <a:off x="824384" y="3765406"/>
          <a:ext cx="7859201" cy="351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400"/>
                <a:gridCol w="6055801"/>
              </a:tblGrid>
              <a:tr h="351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Контргарантия</a:t>
                      </a:r>
                    </a:p>
                  </a:txBody>
                  <a:tcPr marL="72000" marR="36000"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Обеспечение исполнения части обязательств РГО, превышающих собственные лимиты на одного заемщика по договорам поручительств, обеспечивающих обязательства субъектов МСП перед банками по кредитным и иным договорам кредитного характера.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725691"/>
              </p:ext>
            </p:extLst>
          </p:nvPr>
        </p:nvGraphicFramePr>
        <p:xfrm>
          <a:off x="823891" y="4125446"/>
          <a:ext cx="7853190" cy="748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893"/>
                <a:gridCol w="6049297"/>
              </a:tblGrid>
              <a:tr h="748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 smtClean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Синдицированная гарантия</a:t>
                      </a:r>
                      <a:endParaRPr lang="ru-RU" sz="900" b="1" dirty="0" smtClean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72000" marR="36000"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7630"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исполнения части обязательств заемщиков (субъектов МСП) по кредитным договорам и иным договорам кредитного характера, заключаемым с банками, и направляемым на цели </a:t>
                      </a: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приобретения основных средств в собственность </a:t>
                      </a:r>
                      <a:r>
                        <a:rPr lang="ru-RU" sz="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оплату платежей по договорам долгосрочной аренды</a:t>
                      </a: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или создание и увеличение основных средств, включая строительство, реконструкцию или ремонт, а также финансирование на цели модернизации и инновации предприятий МСП. Также кредитные средства могут быть направлены на расчеты с поставщиками и подрядчиками в рамках строительство нежилой недвижимости  ( с учетом отнесения заемщика только к «среднему сегменту»).</a:t>
                      </a:r>
                      <a:endParaRPr lang="ru-RU" sz="8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696679" y="720805"/>
            <a:ext cx="7524329" cy="1246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20863" t="8000" r="70868" b="85000"/>
          <a:stretch/>
        </p:blipFill>
        <p:spPr>
          <a:xfrm>
            <a:off x="35497" y="0"/>
            <a:ext cx="15121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4"/>
          <p:cNvSpPr>
            <a:spLocks noChangeArrowheads="1"/>
          </p:cNvSpPr>
          <p:nvPr/>
        </p:nvSpPr>
        <p:spPr bwMode="auto">
          <a:xfrm>
            <a:off x="1608241" y="341724"/>
            <a:ext cx="748883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rgbClr val="0070C0"/>
                </a:solidFill>
                <a:latin typeface="Arial Narrow" pitchFamily="34" charset="0"/>
              </a:rPr>
              <a:t>Антикризисные гарантийные продукты</a:t>
            </a:r>
            <a:endParaRPr lang="ru-RU" sz="19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29184" y="4833426"/>
            <a:ext cx="2133600" cy="273844"/>
          </a:xfrm>
        </p:spPr>
        <p:txBody>
          <a:bodyPr/>
          <a:lstStyle/>
          <a:p>
            <a:fld id="{18BDACE8-8371-4FFA-A4EA-AB4F1E2FF2A4}" type="slidenum">
              <a:rPr lang="ru-RU" smtClean="0">
                <a:latin typeface="Arial Narrow" panose="020B0606020202030204" pitchFamily="34" charset="0"/>
              </a:rPr>
              <a:pPr/>
              <a:t>12</a:t>
            </a:fld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Rectangle 1"/>
          <p:cNvSpPr>
            <a:spLocks/>
          </p:cNvSpPr>
          <p:nvPr/>
        </p:nvSpPr>
        <p:spPr bwMode="auto">
          <a:xfrm>
            <a:off x="804862" y="1127124"/>
            <a:ext cx="2615010" cy="899525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solidFill>
              <a:srgbClr val="C00000"/>
            </a:solidFill>
          </a:ln>
          <a:extLst/>
        </p:spPr>
        <p:txBody>
          <a:bodyPr lIns="0" tIns="0" rIns="0" bIns="0" anchor="ctr"/>
          <a:lstStyle/>
          <a:p>
            <a:pPr marL="285750" indent="-285750" algn="ctr"/>
            <a:r>
              <a:rPr lang="ru-RU" sz="1300" b="1" dirty="0">
                <a:latin typeface="Arial Narrow" panose="020B0606020202030204" pitchFamily="34" charset="0"/>
              </a:rPr>
              <a:t>Прямая гарантия </a:t>
            </a:r>
            <a:endParaRPr lang="ru-RU" sz="1300" b="1" dirty="0" smtClean="0">
              <a:latin typeface="Arial Narrow" panose="020B0606020202030204" pitchFamily="34" charset="0"/>
            </a:endParaRPr>
          </a:p>
          <a:p>
            <a:pPr marL="285750" indent="-285750" algn="ctr"/>
            <a:r>
              <a:rPr lang="ru-RU" sz="1300" b="1" dirty="0" smtClean="0">
                <a:latin typeface="Arial Narrow" panose="020B0606020202030204" pitchFamily="34" charset="0"/>
              </a:rPr>
              <a:t>для </a:t>
            </a:r>
            <a:r>
              <a:rPr lang="ru-RU" sz="1300" b="1" dirty="0">
                <a:latin typeface="Arial Narrow" panose="020B0606020202030204" pitchFamily="34" charset="0"/>
              </a:rPr>
              <a:t>обеспечения </a:t>
            </a:r>
            <a:endParaRPr lang="ru-RU" sz="1300" b="1" dirty="0" smtClean="0">
              <a:latin typeface="Arial Narrow" panose="020B0606020202030204" pitchFamily="34" charset="0"/>
            </a:endParaRPr>
          </a:p>
          <a:p>
            <a:pPr marL="285750" indent="-285750" algn="ctr"/>
            <a:r>
              <a:rPr lang="ru-RU" sz="1300" b="1" dirty="0" smtClean="0">
                <a:latin typeface="Arial Narrow" panose="020B0606020202030204" pitchFamily="34" charset="0"/>
              </a:rPr>
              <a:t>выданных </a:t>
            </a:r>
            <a:r>
              <a:rPr lang="ru-RU" sz="1300" b="1" dirty="0">
                <a:latin typeface="Arial Narrow" panose="020B0606020202030204" pitchFamily="34" charset="0"/>
              </a:rPr>
              <a:t>кредитов</a:t>
            </a:r>
            <a:endParaRPr lang="ru-RU" sz="1300" b="1" dirty="0" smtClean="0">
              <a:latin typeface="Arial Narrow" pitchFamily="34" charset="0"/>
            </a:endParaRPr>
          </a:p>
        </p:txBody>
      </p:sp>
      <p:sp>
        <p:nvSpPr>
          <p:cNvPr id="13" name="Rectangle 1"/>
          <p:cNvSpPr>
            <a:spLocks/>
          </p:cNvSpPr>
          <p:nvPr/>
        </p:nvSpPr>
        <p:spPr bwMode="auto">
          <a:xfrm>
            <a:off x="804863" y="2360686"/>
            <a:ext cx="2615009" cy="931144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solidFill>
              <a:srgbClr val="C00000"/>
            </a:solidFill>
          </a:ln>
          <a:extLst/>
        </p:spPr>
        <p:txBody>
          <a:bodyPr lIns="0" tIns="0" rIns="0" bIns="0" anchor="ctr"/>
          <a:lstStyle/>
          <a:p>
            <a:pPr marL="285750" indent="-285750" algn="ctr"/>
            <a:r>
              <a:rPr lang="ru-RU" sz="1300" b="1" dirty="0" smtClean="0">
                <a:latin typeface="Arial Narrow" panose="020B0606020202030204" pitchFamily="34" charset="0"/>
              </a:rPr>
              <a:t>Прямая гарантия для обеспечения </a:t>
            </a:r>
            <a:r>
              <a:rPr lang="ru-RU" sz="1300" b="1" dirty="0" err="1" smtClean="0">
                <a:latin typeface="Arial Narrow" panose="020B0606020202030204" pitchFamily="34" charset="0"/>
              </a:rPr>
              <a:t>реструктурируемых</a:t>
            </a:r>
            <a:r>
              <a:rPr lang="ru-RU" sz="1300" b="1" dirty="0" smtClean="0">
                <a:latin typeface="Arial Narrow" pitchFamily="34" charset="0"/>
              </a:rPr>
              <a:t> / рефинансируемых кредитов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1" y="3435846"/>
            <a:ext cx="4789160" cy="1515957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Arial Narrow" panose="020B0606020202030204" pitchFamily="34" charset="0"/>
              </a:rPr>
              <a:t>Н</a:t>
            </a:r>
            <a:r>
              <a:rPr lang="ru-RU" sz="1300" dirty="0" smtClean="0">
                <a:latin typeface="Arial Narrow" panose="020B0606020202030204" pitchFamily="34" charset="0"/>
              </a:rPr>
              <a:t>аправлен </a:t>
            </a:r>
            <a:r>
              <a:rPr lang="ru-RU" sz="1300" dirty="0">
                <a:latin typeface="Arial Narrow" panose="020B0606020202030204" pitchFamily="34" charset="0"/>
              </a:rPr>
              <a:t>на возможность пополнения оборотных средств субъектов МСП для сохранения, поддержки и развития бизнеса с учетом увеличения потребности в оборотных средствах в текущих экономических условиях (высока инфляция на сырье, материалы и товары). Кроме того, данный продукт может использоваться предприятиями агропромышленного комплекса и застройщиками жилой недвижимости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1921" y="2360686"/>
            <a:ext cx="4789160" cy="93114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Arial Narrow" panose="020B0606020202030204" pitchFamily="34" charset="0"/>
              </a:rPr>
              <a:t>В</a:t>
            </a:r>
            <a:r>
              <a:rPr lang="ru-RU" sz="1300" dirty="0" smtClean="0">
                <a:latin typeface="Arial Narrow" panose="020B0606020202030204" pitchFamily="34" charset="0"/>
              </a:rPr>
              <a:t>ыступает </a:t>
            </a:r>
            <a:r>
              <a:rPr lang="ru-RU" sz="1300" dirty="0">
                <a:latin typeface="Arial Narrow" panose="020B0606020202030204" pitchFamily="34" charset="0"/>
              </a:rPr>
              <a:t>как поддерживающая мера для субъектов МСП в части восстановления платежеспособности и (или) недопущения банкротства, а также является сдерживающим фактором существенного увеличения процентной ставки по кредитам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51921" y="1127125"/>
            <a:ext cx="4789160" cy="93267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Arial Narrow" panose="020B0606020202030204" pitchFamily="34" charset="0"/>
              </a:rPr>
              <a:t>Н</a:t>
            </a:r>
            <a:r>
              <a:rPr lang="ru-RU" sz="1300" dirty="0" smtClean="0">
                <a:latin typeface="Arial Narrow" panose="020B0606020202030204" pitchFamily="34" charset="0"/>
              </a:rPr>
              <a:t>аправлен </a:t>
            </a:r>
            <a:r>
              <a:rPr lang="ru-RU" sz="1300" dirty="0">
                <a:latin typeface="Arial Narrow" panose="020B0606020202030204" pitchFamily="34" charset="0"/>
              </a:rPr>
              <a:t>на высвобождение части обеспечения для использования последнего при получении новых кредитов (например, на цели, не предусмотренные продуктами Агентства) – при обязательном условии сохранения процентной ставки по кредиту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491880" y="1617069"/>
            <a:ext cx="457200" cy="33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491880" y="2859782"/>
            <a:ext cx="457200" cy="8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500388" y="4155926"/>
            <a:ext cx="4572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/>
          </p:cNvSpPr>
          <p:nvPr/>
        </p:nvSpPr>
        <p:spPr bwMode="auto">
          <a:xfrm>
            <a:off x="804863" y="3610414"/>
            <a:ext cx="2615009" cy="97756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solidFill>
              <a:srgbClr val="C00000"/>
            </a:solidFill>
          </a:ln>
          <a:extLst/>
        </p:spPr>
        <p:txBody>
          <a:bodyPr lIns="0" tIns="0" rIns="0" bIns="0" anchor="ctr"/>
          <a:lstStyle/>
          <a:p>
            <a:pPr marL="285750" indent="-285750" algn="ctr"/>
            <a:r>
              <a:rPr lang="ru-RU" sz="1300" b="1" dirty="0">
                <a:latin typeface="Arial Narrow" panose="020B0606020202030204" pitchFamily="34" charset="0"/>
              </a:rPr>
              <a:t>Прямая гарантия </a:t>
            </a:r>
            <a:endParaRPr lang="ru-RU" sz="1300" b="1" dirty="0" smtClean="0">
              <a:latin typeface="Arial Narrow" panose="020B0606020202030204" pitchFamily="34" charset="0"/>
            </a:endParaRPr>
          </a:p>
          <a:p>
            <a:pPr marL="285750" indent="-285750" algn="ctr"/>
            <a:r>
              <a:rPr lang="ru-RU" sz="1300" b="1" dirty="0" smtClean="0">
                <a:latin typeface="Arial Narrow" panose="020B0606020202030204" pitchFamily="34" charset="0"/>
              </a:rPr>
              <a:t>для </a:t>
            </a:r>
            <a:r>
              <a:rPr lang="ru-RU" sz="1300" b="1" dirty="0">
                <a:latin typeface="Arial Narrow" panose="020B0606020202030204" pitchFamily="34" charset="0"/>
              </a:rPr>
              <a:t>обеспечения кредитов </a:t>
            </a:r>
            <a:endParaRPr lang="ru-RU" sz="1300" b="1" dirty="0" smtClean="0">
              <a:latin typeface="Arial Narrow" panose="020B0606020202030204" pitchFamily="34" charset="0"/>
            </a:endParaRPr>
          </a:p>
          <a:p>
            <a:pPr marL="285750" indent="-285750" algn="ctr"/>
            <a:r>
              <a:rPr lang="ru-RU" sz="1300" b="1" dirty="0" smtClean="0">
                <a:latin typeface="Arial Narrow" panose="020B0606020202030204" pitchFamily="34" charset="0"/>
              </a:rPr>
              <a:t>для </a:t>
            </a:r>
            <a:r>
              <a:rPr lang="ru-RU" sz="1300" b="1" dirty="0">
                <a:latin typeface="Arial Narrow" panose="020B0606020202030204" pitchFamily="34" charset="0"/>
              </a:rPr>
              <a:t>неторгового сектора с целью пополнения оборотных </a:t>
            </a:r>
            <a:r>
              <a:rPr lang="ru-RU" sz="1300" b="1" dirty="0" smtClean="0">
                <a:latin typeface="Arial Narrow" panose="020B0606020202030204" pitchFamily="34" charset="0"/>
              </a:rPr>
              <a:t>средств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96679" y="720805"/>
            <a:ext cx="7524329" cy="1246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20863" t="8000" r="70868" b="85000"/>
          <a:stretch/>
        </p:blipFill>
        <p:spPr>
          <a:xfrm>
            <a:off x="35497" y="0"/>
            <a:ext cx="15121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85844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844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 bwMode="gray">
          <a:xfrm>
            <a:off x="2513709" y="3536148"/>
            <a:ext cx="625324" cy="132946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42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 bwMode="gray">
          <a:xfrm>
            <a:off x="1596449" y="33702"/>
            <a:ext cx="6439619" cy="745591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0070C0"/>
                </a:solidFill>
                <a:latin typeface="Arial Narrow" panose="020B0606020202030204" pitchFamily="34" charset="0"/>
              </a:rPr>
              <a:t>Национальная гарантийная система </a:t>
            </a:r>
            <a:r>
              <a:rPr lang="ru-RU" sz="1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обеспечит </a:t>
            </a:r>
            <a:r>
              <a:rPr lang="ru-RU" sz="1800" b="1" dirty="0">
                <a:solidFill>
                  <a:srgbClr val="0070C0"/>
                </a:solidFill>
                <a:latin typeface="Arial Narrow" panose="020B0606020202030204" pitchFamily="34" charset="0"/>
              </a:rPr>
              <a:t>значимую </a:t>
            </a:r>
            <a:r>
              <a:rPr lang="ru-RU" sz="1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 </a:t>
            </a:r>
            <a:r>
              <a:rPr lang="ru-RU" sz="1800" b="1" dirty="0">
                <a:solidFill>
                  <a:srgbClr val="0070C0"/>
                </a:solidFill>
                <a:latin typeface="Arial Narrow" panose="020B0606020202030204" pitchFamily="34" charset="0"/>
              </a:rPr>
              <a:t>эффективную </a:t>
            </a:r>
            <a:r>
              <a:rPr lang="ru-RU" sz="1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гарантийную </a:t>
            </a:r>
            <a:r>
              <a:rPr lang="ru-RU" sz="1800" b="1" dirty="0">
                <a:solidFill>
                  <a:srgbClr val="0070C0"/>
                </a:solidFill>
                <a:latin typeface="Arial Narrow" panose="020B0606020202030204" pitchFamily="34" charset="0"/>
              </a:rPr>
              <a:t>поддержку субъектов МСП</a:t>
            </a:r>
          </a:p>
        </p:txBody>
      </p:sp>
      <p:sp>
        <p:nvSpPr>
          <p:cNvPr id="31" name="Rectangle 30"/>
          <p:cNvSpPr/>
          <p:nvPr/>
        </p:nvSpPr>
        <p:spPr bwMode="gray">
          <a:xfrm>
            <a:off x="2516752" y="1308346"/>
            <a:ext cx="625324" cy="213870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42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gray">
          <a:xfrm>
            <a:off x="2516752" y="1126888"/>
            <a:ext cx="6150062" cy="270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42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350" dirty="0">
                <a:solidFill>
                  <a:schemeClr val="bg1"/>
                </a:solidFill>
                <a:latin typeface="Arial Narrow" panose="020B0606020202030204" pitchFamily="34" charset="0"/>
              </a:rPr>
              <a:t>Основные задачи НГС</a:t>
            </a:r>
          </a:p>
        </p:txBody>
      </p:sp>
      <p:grpSp>
        <p:nvGrpSpPr>
          <p:cNvPr id="63" name="Group 62"/>
          <p:cNvGrpSpPr/>
          <p:nvPr/>
        </p:nvGrpSpPr>
        <p:grpSpPr bwMode="gray">
          <a:xfrm>
            <a:off x="819964" y="1133232"/>
            <a:ext cx="1874028" cy="2313817"/>
            <a:chOff x="236476" y="1547576"/>
            <a:chExt cx="1716149" cy="46150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TextBox 61"/>
            <p:cNvSpPr txBox="1"/>
            <p:nvPr/>
          </p:nvSpPr>
          <p:spPr bwMode="gray">
            <a:xfrm>
              <a:off x="426976" y="1547576"/>
              <a:ext cx="1525649" cy="4615098"/>
            </a:xfrm>
            <a:prstGeom prst="homePlate">
              <a:avLst>
                <a:gd name="adj" fmla="val 1445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endParaRPr lang="ru-RU" sz="13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 bwMode="gray">
            <a:xfrm>
              <a:off x="236476" y="1547577"/>
              <a:ext cx="1525649" cy="4615098"/>
            </a:xfrm>
            <a:prstGeom prst="homePlate">
              <a:avLst>
                <a:gd name="adj" fmla="val 16007"/>
              </a:avLst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54000" rIns="0" rtlCol="0" anchor="ctr" anchorCtr="0">
              <a:noAutofit/>
            </a:bodyPr>
            <a:lstStyle>
              <a:defPPr>
                <a:defRPr lang="ru-RU"/>
              </a:defPPr>
              <a:lvl1pPr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ЦЕЛЬ НГС:</a:t>
              </a:r>
            </a:p>
            <a:p>
              <a:pPr algn="ctr"/>
              <a:endParaRPr lang="ru-RU" sz="15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Повышение доступности финансирования для субъектов </a:t>
              </a:r>
              <a:r>
                <a:rPr lang="ru-RU" sz="12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МСП</a:t>
              </a:r>
              <a:endParaRPr lang="ru-RU" sz="1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 bwMode="gray">
          <a:xfrm>
            <a:off x="819964" y="3537285"/>
            <a:ext cx="1874028" cy="1328331"/>
            <a:chOff x="236476" y="1547576"/>
            <a:chExt cx="1716149" cy="46150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TextBox 65"/>
            <p:cNvSpPr txBox="1"/>
            <p:nvPr/>
          </p:nvSpPr>
          <p:spPr bwMode="gray">
            <a:xfrm>
              <a:off x="426976" y="1547576"/>
              <a:ext cx="1525649" cy="4615099"/>
            </a:xfrm>
            <a:prstGeom prst="homePlate">
              <a:avLst>
                <a:gd name="adj" fmla="val 7124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>
              <a:defPPr>
                <a:defRPr lang="ru-RU"/>
              </a:defPPr>
              <a:lvl1pPr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endParaRPr lang="ru-RU" sz="13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 bwMode="gray">
            <a:xfrm>
              <a:off x="236476" y="1547576"/>
              <a:ext cx="1525649" cy="4615099"/>
            </a:xfrm>
            <a:prstGeom prst="homePlate">
              <a:avLst>
                <a:gd name="adj" fmla="val 8675"/>
              </a:avLst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54000" rIns="0" rtlCol="0" anchor="ctr" anchorCtr="0">
              <a:noAutofit/>
            </a:bodyPr>
            <a:lstStyle>
              <a:defPPr>
                <a:defRPr lang="ru-RU"/>
              </a:defPPr>
              <a:lvl1pPr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Инструменты достижения </a:t>
              </a:r>
              <a:endPara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целей </a:t>
              </a:r>
              <a:r>
                <a:rPr lang="ru-RU" sz="12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НГС</a:t>
              </a:r>
              <a:endParaRPr lang="ru-RU" sz="9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71800" y="1425742"/>
            <a:ext cx="5838799" cy="354932"/>
            <a:chOff x="2903621" y="1900990"/>
            <a:chExt cx="6521290" cy="473242"/>
          </a:xfrm>
        </p:grpSpPr>
        <p:sp>
          <p:nvSpPr>
            <p:cNvPr id="3" name="Rectangle 2"/>
            <p:cNvSpPr/>
            <p:nvPr/>
          </p:nvSpPr>
          <p:spPr>
            <a:xfrm>
              <a:off x="2903621" y="1900990"/>
              <a:ext cx="6521290" cy="4732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000" rtlCol="0" anchor="ctr"/>
            <a:lstStyle/>
            <a:p>
              <a:r>
                <a:rPr lang="ru-RU" sz="11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Увеличение </a:t>
              </a:r>
              <a:r>
                <a:rPr lang="ru-RU" sz="11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объемов долгосрочного финансирования субъектов МСП</a:t>
              </a:r>
            </a:p>
          </p:txBody>
        </p:sp>
        <p:sp>
          <p:nvSpPr>
            <p:cNvPr id="24" name="Isosceles Triangle 23"/>
            <p:cNvSpPr/>
            <p:nvPr/>
          </p:nvSpPr>
          <p:spPr>
            <a:xfrm rot="5400000">
              <a:off x="2902007" y="2067427"/>
              <a:ext cx="350530" cy="1403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71800" y="1827294"/>
            <a:ext cx="5838799" cy="354932"/>
            <a:chOff x="2903621" y="2374232"/>
            <a:chExt cx="6521290" cy="473242"/>
          </a:xfrm>
        </p:grpSpPr>
        <p:sp>
          <p:nvSpPr>
            <p:cNvPr id="72" name="Rectangle 71"/>
            <p:cNvSpPr/>
            <p:nvPr/>
          </p:nvSpPr>
          <p:spPr>
            <a:xfrm>
              <a:off x="2903621" y="2374232"/>
              <a:ext cx="6521290" cy="4732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000" rtlCol="0" anchor="ctr"/>
            <a:lstStyle/>
            <a:p>
              <a:r>
                <a:rPr lang="ru-RU" sz="11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Доступность </a:t>
              </a:r>
              <a:r>
                <a:rPr lang="ru-RU" sz="11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и прозрачность гарантийного механизма для МСП</a:t>
              </a:r>
            </a:p>
          </p:txBody>
        </p:sp>
        <p:sp>
          <p:nvSpPr>
            <p:cNvPr id="75" name="Isosceles Triangle 74"/>
            <p:cNvSpPr/>
            <p:nvPr/>
          </p:nvSpPr>
          <p:spPr>
            <a:xfrm rot="5400000">
              <a:off x="2902007" y="2540669"/>
              <a:ext cx="350530" cy="1403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71800" y="2228845"/>
            <a:ext cx="5838799" cy="354932"/>
            <a:chOff x="2895601" y="2855490"/>
            <a:chExt cx="6521290" cy="473242"/>
          </a:xfrm>
        </p:grpSpPr>
        <p:sp>
          <p:nvSpPr>
            <p:cNvPr id="76" name="Rectangle 75"/>
            <p:cNvSpPr/>
            <p:nvPr/>
          </p:nvSpPr>
          <p:spPr>
            <a:xfrm>
              <a:off x="2895601" y="2855490"/>
              <a:ext cx="6521290" cy="4732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000" rtlCol="0" anchor="ctr"/>
            <a:lstStyle/>
            <a:p>
              <a:r>
                <a:rPr lang="ru-RU" sz="11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Проработка </a:t>
              </a:r>
              <a:r>
                <a:rPr lang="ru-RU" sz="11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механизмов рефинансирования / </a:t>
              </a:r>
              <a:r>
                <a:rPr lang="ru-RU" sz="1100" dirty="0" err="1">
                  <a:solidFill>
                    <a:schemeClr val="tx2"/>
                  </a:solidFill>
                  <a:latin typeface="Arial Narrow" panose="020B0606020202030204" pitchFamily="34" charset="0"/>
                </a:rPr>
                <a:t>секьюритизации</a:t>
              </a:r>
              <a:r>
                <a:rPr lang="ru-RU" sz="11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 активов, обеспеченных гарантийной поддержкой</a:t>
              </a:r>
            </a:p>
          </p:txBody>
        </p:sp>
        <p:sp>
          <p:nvSpPr>
            <p:cNvPr id="77" name="Isosceles Triangle 76"/>
            <p:cNvSpPr/>
            <p:nvPr/>
          </p:nvSpPr>
          <p:spPr>
            <a:xfrm rot="5400000">
              <a:off x="2893987" y="3021927"/>
              <a:ext cx="350530" cy="1403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65266" y="2630397"/>
            <a:ext cx="5845333" cy="354932"/>
            <a:chOff x="2888303" y="3328732"/>
            <a:chExt cx="6528588" cy="473242"/>
          </a:xfrm>
        </p:grpSpPr>
        <p:sp>
          <p:nvSpPr>
            <p:cNvPr id="78" name="Rectangle 77"/>
            <p:cNvSpPr/>
            <p:nvPr/>
          </p:nvSpPr>
          <p:spPr>
            <a:xfrm>
              <a:off x="2888303" y="3328732"/>
              <a:ext cx="6528588" cy="4732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000" rtlCol="0" anchor="ctr"/>
            <a:lstStyle/>
            <a:p>
              <a:r>
                <a:rPr lang="ru-RU" sz="11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Снижение </a:t>
              </a:r>
              <a:r>
                <a:rPr lang="ru-RU" sz="11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кредитных рисков финансирования МСП для финансовых организаций путем разделения </a:t>
              </a:r>
              <a:r>
                <a:rPr lang="ru-RU" sz="11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рисков</a:t>
              </a:r>
              <a:endParaRPr lang="ru-RU" sz="110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9" name="Isosceles Triangle 78"/>
            <p:cNvSpPr/>
            <p:nvPr/>
          </p:nvSpPr>
          <p:spPr>
            <a:xfrm rot="5400000">
              <a:off x="2893987" y="3495169"/>
              <a:ext cx="350530" cy="1403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71800" y="3031949"/>
            <a:ext cx="5838799" cy="354932"/>
            <a:chOff x="2887581" y="3906242"/>
            <a:chExt cx="6521290" cy="473242"/>
          </a:xfrm>
        </p:grpSpPr>
        <p:sp>
          <p:nvSpPr>
            <p:cNvPr id="80" name="Rectangle 79"/>
            <p:cNvSpPr/>
            <p:nvPr/>
          </p:nvSpPr>
          <p:spPr>
            <a:xfrm>
              <a:off x="2887581" y="3906242"/>
              <a:ext cx="6521290" cy="4732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000" rtlCol="0" anchor="ctr"/>
            <a:lstStyle/>
            <a:p>
              <a:r>
                <a:rPr lang="ru-RU" sz="11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Координация и мониторинг НГС, повышение эффективности деятельности участников НГС</a:t>
              </a:r>
            </a:p>
          </p:txBody>
        </p:sp>
        <p:sp>
          <p:nvSpPr>
            <p:cNvPr id="81" name="Isosceles Triangle 80"/>
            <p:cNvSpPr/>
            <p:nvPr/>
          </p:nvSpPr>
          <p:spPr>
            <a:xfrm rot="5400000">
              <a:off x="2885967" y="4072679"/>
              <a:ext cx="350530" cy="1403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71800" y="3538534"/>
            <a:ext cx="5838799" cy="308915"/>
            <a:chOff x="2903621" y="2374232"/>
            <a:chExt cx="6521290" cy="473242"/>
          </a:xfrm>
        </p:grpSpPr>
        <p:sp>
          <p:nvSpPr>
            <p:cNvPr id="85" name="Rectangle 84"/>
            <p:cNvSpPr/>
            <p:nvPr/>
          </p:nvSpPr>
          <p:spPr>
            <a:xfrm>
              <a:off x="2903621" y="2374232"/>
              <a:ext cx="6521290" cy="4732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000" rtlCol="0" anchor="ctr"/>
            <a:lstStyle/>
            <a:p>
              <a:r>
                <a:rPr lang="ru-RU" sz="11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Внедрение единых стандартов и процессов управления РГО</a:t>
              </a:r>
            </a:p>
          </p:txBody>
        </p:sp>
        <p:sp>
          <p:nvSpPr>
            <p:cNvPr id="86" name="Isosceles Triangle 85"/>
            <p:cNvSpPr/>
            <p:nvPr/>
          </p:nvSpPr>
          <p:spPr>
            <a:xfrm rot="5400000">
              <a:off x="2902007" y="2540669"/>
              <a:ext cx="350530" cy="1403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71800" y="3877924"/>
            <a:ext cx="5838799" cy="308915"/>
            <a:chOff x="2895601" y="2855490"/>
            <a:chExt cx="6521290" cy="473242"/>
          </a:xfrm>
        </p:grpSpPr>
        <p:sp>
          <p:nvSpPr>
            <p:cNvPr id="88" name="Rectangle 87"/>
            <p:cNvSpPr/>
            <p:nvPr/>
          </p:nvSpPr>
          <p:spPr>
            <a:xfrm>
              <a:off x="2895601" y="2855490"/>
              <a:ext cx="6521290" cy="4732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000" rtlCol="0" anchor="ctr"/>
            <a:lstStyle/>
            <a:p>
              <a:r>
                <a:rPr lang="ru-RU" sz="11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Создание инфраструктуры поддерживающих функций (IT, правовая поддержка, учетная политика)</a:t>
              </a:r>
            </a:p>
          </p:txBody>
        </p:sp>
        <p:sp>
          <p:nvSpPr>
            <p:cNvPr id="89" name="Isosceles Triangle 88"/>
            <p:cNvSpPr/>
            <p:nvPr/>
          </p:nvSpPr>
          <p:spPr>
            <a:xfrm rot="5400000">
              <a:off x="2893987" y="3021927"/>
              <a:ext cx="350530" cy="1403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771800" y="4217313"/>
            <a:ext cx="5838799" cy="308915"/>
            <a:chOff x="2895601" y="3328732"/>
            <a:chExt cx="6521290" cy="473242"/>
          </a:xfrm>
        </p:grpSpPr>
        <p:sp>
          <p:nvSpPr>
            <p:cNvPr id="91" name="Rectangle 90"/>
            <p:cNvSpPr/>
            <p:nvPr/>
          </p:nvSpPr>
          <p:spPr>
            <a:xfrm>
              <a:off x="2895601" y="3328732"/>
              <a:ext cx="6521290" cy="4732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000" rtlCol="0" anchor="ctr"/>
            <a:lstStyle/>
            <a:p>
              <a:r>
                <a:rPr lang="ru-RU" sz="11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Формирование единой риск политики в рамках НГС</a:t>
              </a:r>
            </a:p>
          </p:txBody>
        </p:sp>
        <p:sp>
          <p:nvSpPr>
            <p:cNvPr id="92" name="Isosceles Triangle 91"/>
            <p:cNvSpPr/>
            <p:nvPr/>
          </p:nvSpPr>
          <p:spPr>
            <a:xfrm rot="5400000">
              <a:off x="2893987" y="3495169"/>
              <a:ext cx="350530" cy="1403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765266" y="4556701"/>
            <a:ext cx="5845333" cy="308915"/>
            <a:chOff x="2887581" y="3906242"/>
            <a:chExt cx="6521290" cy="473242"/>
          </a:xfrm>
        </p:grpSpPr>
        <p:sp>
          <p:nvSpPr>
            <p:cNvPr id="94" name="Rectangle 93"/>
            <p:cNvSpPr/>
            <p:nvPr/>
          </p:nvSpPr>
          <p:spPr>
            <a:xfrm>
              <a:off x="2887581" y="3906242"/>
              <a:ext cx="6521290" cy="4732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000" rtlCol="0" anchor="ctr"/>
            <a:lstStyle/>
            <a:p>
              <a:r>
                <a:rPr lang="ru-RU" sz="11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Внедрение единой системы управления финансовыми активами</a:t>
              </a:r>
            </a:p>
          </p:txBody>
        </p:sp>
        <p:sp>
          <p:nvSpPr>
            <p:cNvPr id="95" name="Isosceles Triangle 94"/>
            <p:cNvSpPr/>
            <p:nvPr/>
          </p:nvSpPr>
          <p:spPr>
            <a:xfrm rot="5400000">
              <a:off x="2885968" y="4072678"/>
              <a:ext cx="350530" cy="1403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sp>
        <p:nvSpPr>
          <p:cNvPr id="4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4113" y="4833426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13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96679" y="720805"/>
            <a:ext cx="7524329" cy="1246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6"/>
          <a:srcRect l="20863" t="8000" r="70868" b="85000"/>
          <a:stretch/>
        </p:blipFill>
        <p:spPr>
          <a:xfrm>
            <a:off x="35497" y="0"/>
            <a:ext cx="15121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85844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844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gray">
          <a:xfrm>
            <a:off x="816932" y="1374524"/>
            <a:ext cx="417299" cy="2984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endParaRPr lang="ru-RU" sz="105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gray">
          <a:xfrm>
            <a:off x="816932" y="1160682"/>
            <a:ext cx="4240843" cy="276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>
              <a:lnSpc>
                <a:spcPct val="90000"/>
              </a:lnSpc>
            </a:pP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  <a:cs typeface="+mn-cs"/>
              </a:rPr>
              <a:t>Периметр Национальной гарантийной системы (НГС)</a:t>
            </a:r>
          </a:p>
        </p:txBody>
      </p:sp>
      <p:sp>
        <p:nvSpPr>
          <p:cNvPr id="36" name="Rectangle 35"/>
          <p:cNvSpPr/>
          <p:nvPr/>
        </p:nvSpPr>
        <p:spPr bwMode="gray">
          <a:xfrm>
            <a:off x="5279231" y="1430682"/>
            <a:ext cx="417299" cy="2984156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42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 bwMode="gray">
          <a:xfrm>
            <a:off x="5279231" y="1160682"/>
            <a:ext cx="3399632" cy="3135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42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>
              <a:lnSpc>
                <a:spcPct val="90000"/>
              </a:lnSpc>
            </a:pP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  <a:cs typeface="+mn-cs"/>
              </a:rPr>
              <a:t>Основные функции участников НГС</a:t>
            </a: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5487880" y="1514475"/>
            <a:ext cx="2919911" cy="297082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7000" tIns="27000" rIns="27000" bIns="27000" rtlCol="0" anchor="ctr" anchorCtr="0"/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Гарантийные организации</a:t>
            </a:r>
            <a:endParaRPr lang="ru-RU" alt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5487880" y="2412740"/>
            <a:ext cx="2919911" cy="2831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Финансовые организации</a:t>
            </a:r>
            <a:endParaRPr lang="ru-RU" alt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5487880" y="3326956"/>
            <a:ext cx="2919911" cy="2655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00038">
              <a:spcAft>
                <a:spcPts val="450"/>
              </a:spcAft>
            </a:pPr>
            <a:r>
              <a:rPr lang="ru-RU" altLang="en-US" sz="105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Другие </a:t>
            </a:r>
            <a:r>
              <a:rPr lang="ru-RU" altLang="en-US" sz="1050" b="1" dirty="0">
                <a:solidFill>
                  <a:srgbClr val="000000"/>
                </a:solidFill>
                <a:latin typeface="Arial Narrow" panose="020B0606020202030204" pitchFamily="34" charset="0"/>
              </a:rPr>
              <a:t>участники НГС: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96530" y="1837284"/>
            <a:ext cx="271126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0038">
              <a:spcAft>
                <a:spcPts val="450"/>
              </a:spcAft>
            </a:pPr>
            <a:r>
              <a:rPr lang="ru-RU" sz="1050" dirty="0">
                <a:solidFill>
                  <a:srgbClr val="000000"/>
                </a:solidFill>
                <a:latin typeface="Arial Narrow" panose="020B0606020202030204" pitchFamily="34" charset="0"/>
              </a:rPr>
              <a:t>Предоставление государственной гарантийной поддержки субъектам МСП в рамках единых стандартов работы</a:t>
            </a:r>
            <a:endParaRPr lang="ru-RU" sz="1050" baseline="30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96530" y="2751665"/>
            <a:ext cx="271126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0038">
              <a:spcAft>
                <a:spcPts val="450"/>
              </a:spcAft>
            </a:pPr>
            <a:r>
              <a:rPr lang="ru-RU" sz="1050" dirty="0">
                <a:solidFill>
                  <a:srgbClr val="000000"/>
                </a:solidFill>
                <a:latin typeface="Arial Narrow" panose="020B0606020202030204" pitchFamily="34" charset="0"/>
              </a:rPr>
              <a:t>Финансирование субъектов МСП с использованием государственной гарантийной поддержки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96530" y="3635957"/>
            <a:ext cx="2763902" cy="802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00038">
              <a:spcAft>
                <a:spcPts val="450"/>
              </a:spcAft>
            </a:pPr>
            <a:r>
              <a:rPr lang="ru-RU" sz="1050" dirty="0">
                <a:solidFill>
                  <a:srgbClr val="000000"/>
                </a:solidFill>
                <a:latin typeface="Arial Narrow" panose="020B0606020202030204" pitchFamily="34" charset="0"/>
              </a:rPr>
              <a:t>Регулирование и надзор</a:t>
            </a:r>
          </a:p>
          <a:p>
            <a:pPr defTabSz="300038">
              <a:spcAft>
                <a:spcPts val="450"/>
              </a:spcAft>
            </a:pPr>
            <a:r>
              <a:rPr lang="ru-RU" sz="1050" dirty="0">
                <a:solidFill>
                  <a:srgbClr val="000000"/>
                </a:solidFill>
                <a:latin typeface="Arial Narrow" panose="020B0606020202030204" pitchFamily="34" charset="0"/>
              </a:rPr>
              <a:t>Участие в рефинансировании / секьюритизации активов, обеспеченных гарантийной поддержкой НГС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1403647" y="1595341"/>
            <a:ext cx="3556477" cy="2452601"/>
            <a:chOff x="601897" y="2102539"/>
            <a:chExt cx="4624756" cy="3185078"/>
          </a:xfrm>
        </p:grpSpPr>
        <p:sp>
          <p:nvSpPr>
            <p:cNvPr id="46" name="Rectangle 69"/>
            <p:cNvSpPr/>
            <p:nvPr/>
          </p:nvSpPr>
          <p:spPr>
            <a:xfrm>
              <a:off x="1144989" y="2306674"/>
              <a:ext cx="3593988" cy="2980943"/>
            </a:xfrm>
            <a:prstGeom prst="rect">
              <a:avLst/>
            </a:prstGeom>
            <a:noFill/>
            <a:ln w="12700">
              <a:solidFill>
                <a:srgbClr val="CC33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81000" rIns="54000" bIns="27000" rtlCol="0" anchor="b" anchorCtr="0"/>
            <a:lstStyle/>
            <a:p>
              <a:pPr algn="ctr"/>
              <a:r>
                <a:rPr lang="ru-RU" sz="900" i="1" dirty="0">
                  <a:solidFill>
                    <a:schemeClr val="tx1"/>
                  </a:solidFill>
                  <a:latin typeface="Arial Narrow"/>
                  <a:cs typeface="Arial Narrow"/>
                </a:rPr>
                <a:t>Национальная гарантийная система</a:t>
              </a: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601897" y="3758771"/>
              <a:ext cx="1101726" cy="396000"/>
            </a:xfrm>
            <a:prstGeom prst="rect">
              <a:avLst/>
            </a:prstGeom>
            <a:gradFill flip="none" rotWithShape="1">
              <a:gsLst>
                <a:gs pos="17000">
                  <a:schemeClr val="accent1">
                    <a:lumMod val="40000"/>
                    <a:lumOff val="60000"/>
                  </a:schemeClr>
                </a:gs>
                <a:gs pos="80000">
                  <a:srgbClr val="0070C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7000" tIns="27000" rIns="27000" bIns="27000" rtlCol="0" anchor="ctr" anchorCtr="0"/>
            <a:lstStyle/>
            <a:p>
              <a:pPr algn="ctr"/>
              <a:endParaRPr lang="ru-RU" altLang="ru-RU" sz="9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48" name="Rectangle 75"/>
            <p:cNvSpPr/>
            <p:nvPr/>
          </p:nvSpPr>
          <p:spPr>
            <a:xfrm>
              <a:off x="3137095" y="4438604"/>
              <a:ext cx="1007999" cy="432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00" b="1" dirty="0">
                  <a:latin typeface="Arial Narrow"/>
                  <a:cs typeface="Arial Narrow"/>
                </a:rPr>
                <a:t>РГО</a:t>
              </a:r>
              <a:endParaRPr lang="ru-RU" sz="900" baseline="30000" dirty="0">
                <a:latin typeface="Arial Narrow"/>
                <a:cs typeface="Arial Narrow"/>
              </a:endParaRPr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4038653" y="3217130"/>
              <a:ext cx="1188000" cy="39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27000" rIns="0" bIns="27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altLang="ru-RU" sz="900" b="1" dirty="0">
                  <a:solidFill>
                    <a:schemeClr val="tx1"/>
                  </a:solidFill>
                  <a:latin typeface="Arial Narrow"/>
                  <a:cs typeface="Arial Narrow"/>
                </a:rPr>
                <a:t>Инвесторы и рынки капитала</a:t>
              </a:r>
              <a:endParaRPr lang="ru-RU" altLang="ru-RU" sz="900" baseline="30000" dirty="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50" name="Rectangle 77"/>
            <p:cNvSpPr/>
            <p:nvPr/>
          </p:nvSpPr>
          <p:spPr>
            <a:xfrm>
              <a:off x="1625039" y="4438604"/>
              <a:ext cx="1044000" cy="432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" tIns="34290" rIns="5400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00" b="1" dirty="0">
                  <a:latin typeface="Arial Narrow"/>
                  <a:cs typeface="Arial Narrow"/>
                </a:rPr>
                <a:t>Финансовые организации</a:t>
              </a:r>
              <a:endParaRPr lang="ru-RU" sz="900" baseline="30000" dirty="0">
                <a:latin typeface="Arial Narrow"/>
                <a:cs typeface="Arial Narrow"/>
              </a:endParaRPr>
            </a:p>
          </p:txBody>
        </p:sp>
        <p:sp>
          <p:nvSpPr>
            <p:cNvPr id="51" name="Rectangle 19"/>
            <p:cNvSpPr>
              <a:spLocks noChangeArrowheads="1"/>
            </p:cNvSpPr>
            <p:nvPr/>
          </p:nvSpPr>
          <p:spPr bwMode="auto">
            <a:xfrm>
              <a:off x="1446237" y="2102539"/>
              <a:ext cx="1330818" cy="46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altLang="ru-RU" sz="788" b="1" dirty="0">
                  <a:solidFill>
                    <a:schemeClr val="tx1"/>
                  </a:solidFill>
                  <a:latin typeface="Arial Narrow"/>
                  <a:cs typeface="Arial Narrow"/>
                </a:rPr>
                <a:t>Правительство РФ, министерства и  ведомства</a:t>
              </a:r>
            </a:p>
          </p:txBody>
        </p:sp>
        <p:sp>
          <p:nvSpPr>
            <p:cNvPr id="52" name="Rectangle 19"/>
            <p:cNvSpPr>
              <a:spLocks noChangeArrowheads="1"/>
            </p:cNvSpPr>
            <p:nvPr/>
          </p:nvSpPr>
          <p:spPr bwMode="auto">
            <a:xfrm>
              <a:off x="2993079" y="2102539"/>
              <a:ext cx="1330818" cy="46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altLang="ru-RU" sz="900" b="1" dirty="0">
                  <a:solidFill>
                    <a:schemeClr val="tx1"/>
                  </a:solidFill>
                  <a:latin typeface="Arial Narrow"/>
                  <a:cs typeface="Arial Narrow"/>
                </a:rPr>
                <a:t>Банк России</a:t>
              </a:r>
              <a:endParaRPr lang="ru-RU" altLang="ru-RU" sz="900" b="1" baseline="30000" dirty="0">
                <a:solidFill>
                  <a:schemeClr val="tx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927011" y="3095100"/>
              <a:ext cx="988608" cy="432000"/>
            </a:xfrm>
            <a:prstGeom prst="rect">
              <a:avLst/>
            </a:prstGeom>
            <a:no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7000" tIns="27000" rIns="27000" bIns="27000" rtlCol="0" anchor="ctr" anchorCtr="0"/>
            <a:lstStyle/>
            <a:p>
              <a:pPr algn="ctr"/>
              <a:endParaRPr lang="ru-RU" altLang="ru-RU" sz="9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4038653" y="3758767"/>
              <a:ext cx="1188000" cy="39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altLang="ru-RU" sz="900" b="1" dirty="0">
                  <a:solidFill>
                    <a:schemeClr val="tx1"/>
                  </a:solidFill>
                  <a:latin typeface="Arial Narrow"/>
                  <a:cs typeface="Arial Narrow"/>
                </a:rPr>
                <a:t>Субъекты РФ</a:t>
              </a:r>
            </a:p>
          </p:txBody>
        </p:sp>
        <p:cxnSp>
          <p:nvCxnSpPr>
            <p:cNvPr id="55" name="Straight Arrow Connector 86"/>
            <p:cNvCxnSpPr/>
            <p:nvPr/>
          </p:nvCxnSpPr>
          <p:spPr>
            <a:xfrm>
              <a:off x="2082728" y="2651690"/>
              <a:ext cx="301963" cy="338046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87"/>
            <p:cNvCxnSpPr/>
            <p:nvPr/>
          </p:nvCxnSpPr>
          <p:spPr>
            <a:xfrm flipH="1">
              <a:off x="3325772" y="2645132"/>
              <a:ext cx="332716" cy="343430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88"/>
            <p:cNvCxnSpPr>
              <a:stCxn id="49" idx="1"/>
            </p:cNvCxnSpPr>
            <p:nvPr/>
          </p:nvCxnSpPr>
          <p:spPr>
            <a:xfrm flipH="1">
              <a:off x="3521126" y="3415130"/>
              <a:ext cx="517527" cy="5558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89"/>
            <p:cNvCxnSpPr>
              <a:stCxn id="54" idx="2"/>
              <a:endCxn id="48" idx="3"/>
            </p:cNvCxnSpPr>
            <p:nvPr/>
          </p:nvCxnSpPr>
          <p:spPr>
            <a:xfrm rot="5400000">
              <a:off x="4138956" y="4160906"/>
              <a:ext cx="499837" cy="487559"/>
            </a:xfrm>
            <a:prstGeom prst="bentConnector2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90"/>
            <p:cNvCxnSpPr/>
            <p:nvPr/>
          </p:nvCxnSpPr>
          <p:spPr>
            <a:xfrm flipH="1" flipV="1">
              <a:off x="3296019" y="3975593"/>
              <a:ext cx="450367" cy="437068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91"/>
            <p:cNvCxnSpPr/>
            <p:nvPr/>
          </p:nvCxnSpPr>
          <p:spPr>
            <a:xfrm flipV="1">
              <a:off x="2155964" y="3920875"/>
              <a:ext cx="309299" cy="436260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22090" y="3282188"/>
              <a:ext cx="899999" cy="2769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lt1"/>
                  </a:solidFill>
                  <a:latin typeface="Arial Narrow" panose="020B0606020202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latin typeface="Arial Narrow"/>
                  <a:cs typeface="Arial Narrow"/>
                </a:rPr>
                <a:t>МСП Банк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2960" y="3805760"/>
              <a:ext cx="623277" cy="2769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lt1"/>
                  </a:solidFill>
                  <a:latin typeface="Arial Narrow" panose="020B0606020202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latin typeface="Arial Narrow"/>
                  <a:cs typeface="Arial Narrow"/>
                </a:rPr>
                <a:t>ЭКСАР</a:t>
              </a:r>
            </a:p>
          </p:txBody>
        </p:sp>
        <p:cxnSp>
          <p:nvCxnSpPr>
            <p:cNvPr id="63" name="Straight Arrow Connector 3"/>
            <p:cNvCxnSpPr>
              <a:stCxn id="50" idx="3"/>
              <a:endCxn id="48" idx="1"/>
            </p:cNvCxnSpPr>
            <p:nvPr/>
          </p:nvCxnSpPr>
          <p:spPr>
            <a:xfrm>
              <a:off x="2669039" y="4654604"/>
              <a:ext cx="468056" cy="0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91"/>
            <p:cNvCxnSpPr/>
            <p:nvPr/>
          </p:nvCxnSpPr>
          <p:spPr>
            <a:xfrm flipV="1">
              <a:off x="1738947" y="3674862"/>
              <a:ext cx="601598" cy="291632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91"/>
            <p:cNvCxnSpPr/>
            <p:nvPr/>
          </p:nvCxnSpPr>
          <p:spPr>
            <a:xfrm>
              <a:off x="1767965" y="3420688"/>
              <a:ext cx="413964" cy="4230"/>
            </a:xfrm>
            <a:prstGeom prst="straightConnector1">
              <a:avLst/>
            </a:prstGeom>
            <a:ln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73" descr="D:\Оля\Агентство Кредитных Гарантий\Преза\элементыцук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710" y="2875560"/>
              <a:ext cx="1287416" cy="1115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2343189" y="3044393"/>
              <a:ext cx="10648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b="1" dirty="0">
                  <a:solidFill>
                    <a:schemeClr val="bg1"/>
                  </a:solidFill>
                  <a:latin typeface="Arial Narrow"/>
                  <a:cs typeface="Arial Narrow"/>
                </a:rPr>
                <a:t>Агентство</a:t>
              </a:r>
            </a:p>
            <a:p>
              <a:pPr algn="ctr"/>
              <a:r>
                <a:rPr lang="ru-RU" sz="1050" b="1" dirty="0">
                  <a:solidFill>
                    <a:schemeClr val="bg1"/>
                  </a:solidFill>
                  <a:latin typeface="Arial Narrow"/>
                  <a:cs typeface="Arial Narrow"/>
                </a:rPr>
                <a:t>Кредитных</a:t>
              </a:r>
            </a:p>
            <a:p>
              <a:pPr algn="ctr"/>
              <a:r>
                <a:rPr lang="ru-RU" sz="1050" b="1" dirty="0">
                  <a:solidFill>
                    <a:schemeClr val="bg1"/>
                  </a:solidFill>
                  <a:latin typeface="Arial Narrow"/>
                  <a:cs typeface="Arial Narrow"/>
                </a:rPr>
                <a:t>гарантий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auto">
            <a:xfrm>
              <a:off x="603468" y="3241871"/>
              <a:ext cx="1101726" cy="396000"/>
            </a:xfrm>
            <a:prstGeom prst="rect">
              <a:avLst/>
            </a:prstGeom>
            <a:gradFill flip="none" rotWithShape="1">
              <a:gsLst>
                <a:gs pos="17000">
                  <a:schemeClr val="accent1">
                    <a:lumMod val="40000"/>
                    <a:lumOff val="60000"/>
                  </a:schemeClr>
                </a:gs>
                <a:gs pos="80000">
                  <a:srgbClr val="0070C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7000" tIns="27000" rIns="27000" bIns="27000" rtlCol="0" anchor="ctr" anchorCtr="0"/>
            <a:lstStyle/>
            <a:p>
              <a:pPr algn="ctr"/>
              <a:endParaRPr lang="ru-RU" altLang="ru-RU" sz="9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24529" y="3298282"/>
              <a:ext cx="794721" cy="2769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000" tIns="27000" rIns="27000" bIns="27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lt1"/>
                  </a:solidFill>
                  <a:latin typeface="Arial Narrow" panose="020B0606020202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latin typeface="Arial Narrow"/>
                  <a:cs typeface="Arial Narrow"/>
                </a:rPr>
                <a:t>МСП Банк</a:t>
              </a:r>
            </a:p>
          </p:txBody>
        </p:sp>
      </p:grpSp>
      <p:sp>
        <p:nvSpPr>
          <p:cNvPr id="70" name="Rectangle 44"/>
          <p:cNvSpPr/>
          <p:nvPr/>
        </p:nvSpPr>
        <p:spPr>
          <a:xfrm>
            <a:off x="1115838" y="4678641"/>
            <a:ext cx="5537908" cy="269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defTabSz="300038">
              <a:spcBef>
                <a:spcPts val="225"/>
              </a:spcBef>
            </a:pPr>
            <a:r>
              <a:rPr lang="ru-RU" sz="750" dirty="0">
                <a:solidFill>
                  <a:srgbClr val="000000"/>
                </a:solidFill>
                <a:latin typeface="Arial Narrow"/>
                <a:cs typeface="Arial Narrow"/>
              </a:rPr>
              <a:t>Гарантийная поддержка – предоставление гарантий и поручительств субъектам МСП, а также страховой поддержки субъектам МСП – экспортерам</a:t>
            </a:r>
          </a:p>
          <a:p>
            <a:pPr defTabSz="300038">
              <a:spcBef>
                <a:spcPts val="225"/>
              </a:spcBef>
            </a:pPr>
            <a:r>
              <a:rPr lang="ru-RU" sz="750" dirty="0">
                <a:solidFill>
                  <a:schemeClr val="tx1"/>
                </a:solidFill>
                <a:latin typeface="Arial Narrow"/>
                <a:cs typeface="Arial Narrow"/>
              </a:rPr>
              <a:t>РГО – Региональная гарантийная организация (фонд)</a:t>
            </a:r>
          </a:p>
        </p:txBody>
      </p:sp>
      <p:sp>
        <p:nvSpPr>
          <p:cNvPr id="73" name="Title 20"/>
          <p:cNvSpPr>
            <a:spLocks noGrp="1"/>
          </p:cNvSpPr>
          <p:nvPr>
            <p:ph type="title"/>
          </p:nvPr>
        </p:nvSpPr>
        <p:spPr bwMode="gray">
          <a:xfrm>
            <a:off x="1597232" y="158233"/>
            <a:ext cx="6439619" cy="745591"/>
          </a:xfrm>
        </p:spPr>
        <p:txBody>
          <a:bodyPr>
            <a:noAutofit/>
          </a:bodyPr>
          <a:lstStyle/>
          <a:p>
            <a:pPr algn="l"/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Субъекты Национальной гарантийной системы (НГС)</a:t>
            </a:r>
            <a:endParaRPr lang="ru-RU" sz="19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0996" y="4826858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14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96679" y="720805"/>
            <a:ext cx="7524329" cy="1246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7"/>
          <a:srcRect l="20863" t="8000" r="70868" b="85000"/>
          <a:stretch/>
        </p:blipFill>
        <p:spPr>
          <a:xfrm>
            <a:off x="35497" y="0"/>
            <a:ext cx="15121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85844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844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904" y="9074"/>
            <a:ext cx="8229600" cy="754457"/>
          </a:xfrm>
        </p:spPr>
        <p:txBody>
          <a:bodyPr>
            <a:noAutofit/>
          </a:bodyPr>
          <a:lstStyle/>
          <a:p>
            <a:pPr algn="l"/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НГС нацелена на поддержку МСП, работающих в отраслях </a:t>
            </a:r>
            <a:b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 регионах с государственными приоритетами развития </a:t>
            </a:r>
            <a:endParaRPr lang="ru-RU" sz="19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831012" y="1430682"/>
            <a:ext cx="417299" cy="30423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42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gray">
          <a:xfrm>
            <a:off x="831012" y="1160680"/>
            <a:ext cx="7848168" cy="270002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42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>
              <a:lnSpc>
                <a:spcPct val="90000"/>
              </a:lnSpc>
            </a:pPr>
            <a:endParaRPr lang="ru-RU" sz="1050" dirty="0">
              <a:solidFill>
                <a:schemeClr val="bg1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69521" y="4355304"/>
            <a:ext cx="7186799" cy="35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67500" tIns="35100" rIns="67500" bIns="35100" anchor="ctr"/>
          <a:lstStyle/>
          <a:p>
            <a:pPr marL="135731" algn="ctr">
              <a:lnSpc>
                <a:spcPct val="90000"/>
              </a:lnSpc>
            </a:pP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НГС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может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быстро переориентироваться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поддержку иных сегментов МСП или расширить состав приоритетных сегментов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зависимости от приоритетов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государства</a:t>
            </a:r>
          </a:p>
        </p:txBody>
      </p:sp>
      <p:sp>
        <p:nvSpPr>
          <p:cNvPr id="32" name="Oval 31"/>
          <p:cNvSpPr/>
          <p:nvPr/>
        </p:nvSpPr>
        <p:spPr>
          <a:xfrm>
            <a:off x="1256380" y="4341470"/>
            <a:ext cx="421292" cy="3799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295400" y="1484004"/>
            <a:ext cx="4963918" cy="2105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1200" b="1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60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r="11058"/>
          <a:stretch/>
        </p:blipFill>
        <p:spPr>
          <a:xfrm>
            <a:off x="3784620" y="2499104"/>
            <a:ext cx="528299" cy="459000"/>
          </a:xfrm>
          <a:prstGeom prst="hexag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1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r="11058"/>
          <a:stretch/>
        </p:blipFill>
        <p:spPr>
          <a:xfrm>
            <a:off x="6604926" y="2499104"/>
            <a:ext cx="529646" cy="459000"/>
          </a:xfrm>
          <a:prstGeom prst="hexag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2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r="11058"/>
          <a:stretch/>
        </p:blipFill>
        <p:spPr>
          <a:xfrm>
            <a:off x="1561991" y="1978309"/>
            <a:ext cx="528299" cy="459000"/>
          </a:xfrm>
          <a:prstGeom prst="hexag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3" name="Рисунок 15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r="10457"/>
          <a:stretch/>
        </p:blipFill>
        <p:spPr>
          <a:xfrm>
            <a:off x="1561991" y="3057455"/>
            <a:ext cx="528299" cy="459000"/>
          </a:xfrm>
          <a:prstGeom prst="hexag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4" name="Рисунок 15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r="11058"/>
          <a:stretch/>
        </p:blipFill>
        <p:spPr>
          <a:xfrm>
            <a:off x="6604926" y="1978309"/>
            <a:ext cx="529646" cy="459000"/>
          </a:xfrm>
          <a:prstGeom prst="hexag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5" name="Рисунок 16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r="11058"/>
          <a:stretch/>
        </p:blipFill>
        <p:spPr>
          <a:xfrm>
            <a:off x="3784620" y="1978309"/>
            <a:ext cx="528299" cy="459000"/>
          </a:xfrm>
          <a:prstGeom prst="hexag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6" name="Рисунок 16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r="11058"/>
          <a:stretch/>
        </p:blipFill>
        <p:spPr>
          <a:xfrm>
            <a:off x="6586943" y="3039642"/>
            <a:ext cx="529646" cy="459000"/>
          </a:xfrm>
          <a:prstGeom prst="hexag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7" name="Рисунок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r="11285"/>
          <a:stretch/>
        </p:blipFill>
        <p:spPr>
          <a:xfrm>
            <a:off x="1561991" y="2499104"/>
            <a:ext cx="528299" cy="459000"/>
          </a:xfrm>
          <a:prstGeom prst="hexagon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8" name="Прямоугольник 155"/>
          <p:cNvSpPr/>
          <p:nvPr/>
        </p:nvSpPr>
        <p:spPr>
          <a:xfrm>
            <a:off x="7240389" y="1978309"/>
            <a:ext cx="1402159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" tIns="27000" rIns="27000" bIns="27000" rtlCol="0" anchor="ctr">
            <a:noAutofit/>
          </a:bodyPr>
          <a:lstStyle/>
          <a:p>
            <a:r>
              <a:rPr lang="ru-RU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Крым</a:t>
            </a:r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и </a:t>
            </a:r>
            <a:b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Севастополь</a:t>
            </a:r>
          </a:p>
        </p:txBody>
      </p:sp>
      <p:sp>
        <p:nvSpPr>
          <p:cNvPr id="69" name="Прямоугольник 156"/>
          <p:cNvSpPr/>
          <p:nvPr/>
        </p:nvSpPr>
        <p:spPr>
          <a:xfrm>
            <a:off x="7240388" y="2480202"/>
            <a:ext cx="1199165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Дальний </a:t>
            </a:r>
            <a:r>
              <a:rPr lang="ru-RU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Восток</a:t>
            </a:r>
          </a:p>
        </p:txBody>
      </p:sp>
      <p:sp>
        <p:nvSpPr>
          <p:cNvPr id="70" name="Прямоугольник 157"/>
          <p:cNvSpPr/>
          <p:nvPr/>
        </p:nvSpPr>
        <p:spPr>
          <a:xfrm>
            <a:off x="7240388" y="3039642"/>
            <a:ext cx="1199165" cy="45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Северный </a:t>
            </a:r>
            <a:r>
              <a:rPr lang="ru-RU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Кавказ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090017" y="2499104"/>
            <a:ext cx="1512000" cy="459000"/>
          </a:xfrm>
          <a:prstGeom prst="rect">
            <a:avLst/>
          </a:prstGeom>
        </p:spPr>
        <p:txBody>
          <a:bodyPr wrap="square" lIns="27000" tIns="27000" rIns="27000" bIns="27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050" b="1" dirty="0">
                <a:latin typeface="Arial Narrow" panose="020B0606020202030204" pitchFamily="34" charset="0"/>
              </a:rPr>
              <a:t>Научно-техническая</a:t>
            </a:r>
            <a:r>
              <a:rPr lang="ru-RU" sz="1050" dirty="0">
                <a:latin typeface="Arial Narrow" panose="020B0606020202030204" pitchFamily="34" charset="0"/>
              </a:rPr>
              <a:t> и </a:t>
            </a:r>
            <a:r>
              <a:rPr lang="ru-RU" sz="1050" b="1" dirty="0">
                <a:latin typeface="Arial Narrow" panose="020B0606020202030204" pitchFamily="34" charset="0"/>
              </a:rPr>
              <a:t>инновационная </a:t>
            </a:r>
            <a:r>
              <a:rPr lang="ru-RU" sz="1050" dirty="0">
                <a:latin typeface="Arial Narrow" panose="020B0606020202030204" pitchFamily="34" charset="0"/>
              </a:rPr>
              <a:t>сфера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090017" y="1978309"/>
            <a:ext cx="1512000" cy="459000"/>
          </a:xfrm>
          <a:prstGeom prst="rect">
            <a:avLst/>
          </a:prstGeom>
        </p:spPr>
        <p:txBody>
          <a:bodyPr wrap="square" lIns="27000" tIns="27000" rIns="27000" bIns="27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latin typeface="Arial Narrow" panose="020B0606020202030204" pitchFamily="34" charset="0"/>
              </a:rPr>
              <a:t>Производство и реализация </a:t>
            </a:r>
            <a:r>
              <a:rPr lang="ru-RU" sz="1050" b="1" dirty="0">
                <a:latin typeface="Arial Narrow" panose="020B0606020202030204" pitchFamily="34" charset="0"/>
              </a:rPr>
              <a:t>импортозамещающей </a:t>
            </a:r>
            <a:r>
              <a:rPr lang="ru-RU" sz="1050" dirty="0">
                <a:latin typeface="Arial Narrow" panose="020B0606020202030204" pitchFamily="34" charset="0"/>
              </a:rPr>
              <a:t>продукции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090016" y="3039642"/>
            <a:ext cx="1512000" cy="459000"/>
          </a:xfrm>
          <a:prstGeom prst="rect">
            <a:avLst/>
          </a:prstGeom>
        </p:spPr>
        <p:txBody>
          <a:bodyPr wrap="square" lIns="27000" tIns="27000" rIns="27000" bIns="27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050" dirty="0">
                <a:latin typeface="Arial Narrow" panose="020B0606020202030204" pitchFamily="34" charset="0"/>
              </a:rPr>
              <a:t>Производство и реализация </a:t>
            </a:r>
            <a:r>
              <a:rPr lang="ru-RU" sz="1050" b="1" dirty="0">
                <a:latin typeface="Arial Narrow" panose="020B0606020202030204" pitchFamily="34" charset="0"/>
              </a:rPr>
              <a:t>экспортно-ориентированной </a:t>
            </a:r>
            <a:br>
              <a:rPr lang="ru-RU" sz="1050" b="1" dirty="0">
                <a:latin typeface="Arial Narrow" panose="020B0606020202030204" pitchFamily="34" charset="0"/>
              </a:rPr>
            </a:br>
            <a:r>
              <a:rPr lang="ru-RU" sz="1050" dirty="0">
                <a:latin typeface="Arial Narrow" panose="020B0606020202030204" pitchFamily="34" charset="0"/>
              </a:rPr>
              <a:t>продукции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302703" y="1978309"/>
            <a:ext cx="1512000" cy="459000"/>
          </a:xfrm>
          <a:prstGeom prst="rect">
            <a:avLst/>
          </a:prstGeom>
        </p:spPr>
        <p:txBody>
          <a:bodyPr wrap="square" lIns="27000" tIns="27000" rIns="27000" bIns="27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050" b="1" dirty="0">
                <a:latin typeface="Arial Narrow" panose="020B0606020202030204" pitchFamily="34" charset="0"/>
              </a:rPr>
              <a:t>Крестьянские</a:t>
            </a:r>
            <a:r>
              <a:rPr lang="ru-RU" sz="1050" dirty="0">
                <a:latin typeface="Arial Narrow" panose="020B0606020202030204" pitchFamily="34" charset="0"/>
              </a:rPr>
              <a:t> (фермерские) хозяйства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302703" y="2499104"/>
            <a:ext cx="1512000" cy="459000"/>
          </a:xfrm>
          <a:prstGeom prst="rect">
            <a:avLst/>
          </a:prstGeom>
        </p:spPr>
        <p:txBody>
          <a:bodyPr wrap="square" lIns="27000" tIns="27000" rIns="27000" bIns="27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050" b="1" dirty="0">
                <a:latin typeface="Arial Narrow" panose="020B0606020202030204" pitchFamily="34" charset="0"/>
              </a:rPr>
              <a:t>Жилищная</a:t>
            </a:r>
            <a:r>
              <a:rPr lang="ru-RU" sz="1050" dirty="0">
                <a:latin typeface="Arial Narrow" panose="020B0606020202030204" pitchFamily="34" charset="0"/>
              </a:rPr>
              <a:t> сфера,  </a:t>
            </a:r>
            <a:r>
              <a:rPr lang="ru-RU" sz="1050" b="1" dirty="0">
                <a:latin typeface="Arial Narrow" panose="020B0606020202030204" pitchFamily="34" charset="0"/>
              </a:rPr>
              <a:t>коммунальное хозяйство </a:t>
            </a:r>
            <a:r>
              <a:rPr lang="ru-RU" sz="1050" dirty="0">
                <a:latin typeface="Arial Narrow" panose="020B0606020202030204" pitchFamily="34" charset="0"/>
              </a:rPr>
              <a:t>и </a:t>
            </a:r>
            <a:r>
              <a:rPr lang="ru-RU" sz="1050" b="1" dirty="0">
                <a:latin typeface="Arial Narrow" panose="020B0606020202030204" pitchFamily="34" charset="0"/>
              </a:rPr>
              <a:t>бытовые услуги</a:t>
            </a:r>
          </a:p>
        </p:txBody>
      </p:sp>
      <p:sp>
        <p:nvSpPr>
          <p:cNvPr id="79" name="Pentagon 78"/>
          <p:cNvSpPr/>
          <p:nvPr/>
        </p:nvSpPr>
        <p:spPr>
          <a:xfrm>
            <a:off x="1303020" y="1491049"/>
            <a:ext cx="4968240" cy="370955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000" tIns="68580" rIns="68580" bIns="6858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Приоритетный клиентский сегмент:</a:t>
            </a:r>
            <a:b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900" dirty="0">
                <a:solidFill>
                  <a:schemeClr val="bg1"/>
                </a:solidFill>
                <a:latin typeface="Arial Narrow" panose="020B0606020202030204" pitchFamily="34" charset="0"/>
              </a:rPr>
              <a:t>неторговые МСП прежде всего с государственными приоритетами развития </a:t>
            </a:r>
          </a:p>
        </p:txBody>
      </p:sp>
      <p:sp>
        <p:nvSpPr>
          <p:cNvPr id="80" name="Pentagon 79"/>
          <p:cNvSpPr/>
          <p:nvPr/>
        </p:nvSpPr>
        <p:spPr>
          <a:xfrm>
            <a:off x="6486846" y="1494239"/>
            <a:ext cx="2152705" cy="378000"/>
          </a:xfrm>
          <a:prstGeom prst="homePlate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50" b="1" dirty="0">
                <a:solidFill>
                  <a:schemeClr val="tx2"/>
                </a:solidFill>
                <a:latin typeface="Arial Narrow" panose="020B0606020202030204" pitchFamily="34" charset="0"/>
              </a:rPr>
              <a:t>Регионы приоритетного </a:t>
            </a:r>
            <a:endParaRPr lang="ru-RU" sz="105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развития </a:t>
            </a:r>
            <a:r>
              <a:rPr lang="ru-RU" sz="1050" b="1" dirty="0">
                <a:solidFill>
                  <a:schemeClr val="tx2"/>
                </a:solidFill>
                <a:latin typeface="Arial Narrow" panose="020B0606020202030204" pitchFamily="34" charset="0"/>
              </a:rPr>
              <a:t>МСП</a:t>
            </a:r>
            <a:endParaRPr lang="ru-RU" sz="9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468863" y="1485934"/>
            <a:ext cx="2155448" cy="2105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sz="1200" b="1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779596" y="3039642"/>
            <a:ext cx="2746313" cy="598021"/>
            <a:chOff x="3959526" y="5008215"/>
            <a:chExt cx="3037725" cy="797361"/>
          </a:xfrm>
        </p:grpSpPr>
        <p:sp>
          <p:nvSpPr>
            <p:cNvPr id="88" name="TextBox 87"/>
            <p:cNvSpPr txBox="1"/>
            <p:nvPr/>
          </p:nvSpPr>
          <p:spPr>
            <a:xfrm>
              <a:off x="3959526" y="5008215"/>
              <a:ext cx="2872596" cy="797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chemeClr val="accent1"/>
                  </a:solidFill>
                  <a:latin typeface="Arial Narrow" panose="020B0606020202030204" pitchFamily="34" charset="0"/>
                </a:defRPr>
              </a:lvl1pPr>
            </a:lstStyle>
            <a:p>
              <a:endParaRPr lang="ru-RU" sz="1200" dirty="0"/>
            </a:p>
          </p:txBody>
        </p:sp>
        <p:sp>
          <p:nvSpPr>
            <p:cNvPr id="89" name="Hexagon 88"/>
            <p:cNvSpPr/>
            <p:nvPr/>
          </p:nvSpPr>
          <p:spPr>
            <a:xfrm>
              <a:off x="4115738" y="5094476"/>
              <a:ext cx="612000" cy="612000"/>
            </a:xfrm>
            <a:prstGeom prst="hexagon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000" tIns="27000" rIns="27000" bIns="27000" rtlCol="0" anchor="ctr"/>
            <a:lstStyle/>
            <a:p>
              <a:pPr algn="ctr"/>
              <a:endParaRPr lang="ru-RU" sz="788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801251" y="5085850"/>
              <a:ext cx="2196000" cy="612000"/>
            </a:xfrm>
            <a:prstGeom prst="rect">
              <a:avLst/>
            </a:prstGeom>
          </p:spPr>
          <p:txBody>
            <a:bodyPr wrap="square" lIns="27000" tIns="27000" rIns="27000" bIns="2700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50" dirty="0">
                  <a:latin typeface="Arial Narrow" panose="020B0606020202030204" pitchFamily="34" charset="0"/>
                </a:rPr>
                <a:t>МСП в сферах с </a:t>
              </a:r>
              <a:r>
                <a:rPr lang="ru-RU" sz="1050" b="1" dirty="0">
                  <a:latin typeface="Arial Narrow" panose="020B0606020202030204" pitchFamily="34" charset="0"/>
                </a:rPr>
                <a:t>приоритетами</a:t>
              </a:r>
              <a:r>
                <a:rPr lang="ru-RU" sz="1050" dirty="0">
                  <a:latin typeface="Arial Narrow" panose="020B0606020202030204" pitchFamily="34" charset="0"/>
                </a:rPr>
                <a:t> развития </a:t>
              </a:r>
              <a:r>
                <a:rPr lang="ru-RU" sz="1050" b="1" dirty="0">
                  <a:latin typeface="Arial Narrow" panose="020B0606020202030204" pitchFamily="34" charset="0"/>
                </a:rPr>
                <a:t>в отдельных </a:t>
              </a:r>
              <a:endParaRPr lang="ru-RU" sz="1050" b="1" dirty="0" smtClean="0">
                <a:latin typeface="Arial Narrow" panose="020B060602020203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ru-RU" sz="1050" b="1" dirty="0" smtClean="0">
                  <a:latin typeface="Arial Narrow" panose="020B0606020202030204" pitchFamily="34" charset="0"/>
                </a:rPr>
                <a:t>субъектах </a:t>
              </a:r>
              <a:r>
                <a:rPr lang="ru-RU" sz="1050" b="1" dirty="0">
                  <a:latin typeface="Arial Narrow" panose="020B0606020202030204" pitchFamily="34" charset="0"/>
                </a:rPr>
                <a:t>РФ</a:t>
              </a:r>
            </a:p>
          </p:txBody>
        </p:sp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739" y="5250685"/>
              <a:ext cx="612000" cy="307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182980"/>
              </p:ext>
            </p:extLst>
          </p:nvPr>
        </p:nvGraphicFramePr>
        <p:xfrm>
          <a:off x="2396094" y="3785615"/>
          <a:ext cx="6237365" cy="487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7365"/>
              </a:tblGrid>
              <a:tr h="24383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Долгосрочное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и и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нвестиционное финансирование</a:t>
                      </a:r>
                    </a:p>
                  </a:txBody>
                  <a:tcPr marL="27000" marR="27000" marT="13500" marB="13500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4383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МСП, испытывающие потребность в дополнительном залоговом обеспечении</a:t>
                      </a:r>
                    </a:p>
                  </a:txBody>
                  <a:tcPr marL="27000" marR="27000" marT="13500" marB="13500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6" name="Pentagon 35"/>
          <p:cNvSpPr/>
          <p:nvPr/>
        </p:nvSpPr>
        <p:spPr>
          <a:xfrm>
            <a:off x="1424096" y="3785615"/>
            <a:ext cx="972000" cy="487665"/>
          </a:xfrm>
          <a:prstGeom prst="homePlate">
            <a:avLst>
              <a:gd name="adj" fmla="val 22714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algn="ctr"/>
            <a:endParaRPr lang="ru-RU" sz="1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Pentagon 37"/>
          <p:cNvSpPr/>
          <p:nvPr/>
        </p:nvSpPr>
        <p:spPr>
          <a:xfrm>
            <a:off x="1294261" y="3785615"/>
            <a:ext cx="972000" cy="487665"/>
          </a:xfrm>
          <a:prstGeom prst="homePlate">
            <a:avLst>
              <a:gd name="adj" fmla="val 2271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algn="ctr"/>
            <a:r>
              <a:rPr lang="ru-RU" sz="1200" b="1" dirty="0">
                <a:solidFill>
                  <a:schemeClr val="bg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Фокус  поддержки</a:t>
            </a:r>
          </a:p>
        </p:txBody>
      </p:sp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4113" y="4831246"/>
            <a:ext cx="2133600" cy="273844"/>
          </a:xfrm>
        </p:spPr>
        <p:txBody>
          <a:bodyPr/>
          <a:lstStyle/>
          <a:p>
            <a:fld id="{18BDACE8-8371-4FFA-A4EA-AB4F1E2FF2A4}" type="slidenum">
              <a:rPr lang="ru-RU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15</a:t>
            </a:fld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96679" y="720805"/>
            <a:ext cx="7524329" cy="1246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5"/>
          <a:srcRect l="20863" t="8000" r="70868" b="85000"/>
          <a:stretch/>
        </p:blipFill>
        <p:spPr>
          <a:xfrm>
            <a:off x="35497" y="0"/>
            <a:ext cx="15121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95959" y="-3763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Инициативы Агентства кредитных гарантий, направленные </a:t>
            </a:r>
            <a:b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на совершенствование гарантийной системы в текущих условиях</a:t>
            </a:r>
            <a:endParaRPr lang="ru-RU" sz="19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547664" y="1258786"/>
            <a:ext cx="7131199" cy="37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tIns="81000" bIns="108000" anchor="ctr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solidFill>
                  <a:schemeClr val="bg1"/>
                </a:solidFill>
              </a:rPr>
              <a:t>Внедрение единых стандартов работы НГС и интегрированной системы управления рисками НГС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5617" y="1267253"/>
            <a:ext cx="691245" cy="378000"/>
            <a:chOff x="1892660" y="1947512"/>
            <a:chExt cx="921660" cy="1080000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9" name="Pentagon 18"/>
            <p:cNvSpPr/>
            <p:nvPr/>
          </p:nvSpPr>
          <p:spPr>
            <a:xfrm>
              <a:off x="2397125" y="1947512"/>
              <a:ext cx="417195" cy="1080000"/>
            </a:xfrm>
            <a:prstGeom prst="homePlate">
              <a:avLst>
                <a:gd name="adj" fmla="val 29764"/>
              </a:avLst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20" name="Pentagon 19"/>
            <p:cNvSpPr/>
            <p:nvPr/>
          </p:nvSpPr>
          <p:spPr>
            <a:xfrm>
              <a:off x="2308860" y="2018406"/>
              <a:ext cx="446246" cy="938212"/>
            </a:xfrm>
            <a:prstGeom prst="homePlate">
              <a:avLst>
                <a:gd name="adj" fmla="val 26471"/>
              </a:avLst>
            </a:prstGeom>
            <a:solidFill>
              <a:srgbClr val="FFFFFF">
                <a:alpha val="60000"/>
              </a:srgb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1892660" y="1947512"/>
              <a:ext cx="504465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p3d prstMaterial="softEdge">
              <a:bevelT w="127000" prst="artDeco"/>
            </a:sp3d>
          </p:spPr>
          <p:txBody>
            <a:bodyPr vert="horz" wrap="none" lIns="80465" tIns="81000" rIns="80465" bIns="108000" rtlCol="0" anchor="ctr">
              <a:noAutofit/>
            </a:bodyPr>
            <a:lstStyle>
              <a:lvl1pPr marL="402325" indent="-402325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8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871703" indent="-335270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3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1341082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877515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3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2413947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3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950380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6813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23246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59678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sz="1500" b="1" i="1" dirty="0">
                  <a:solidFill>
                    <a:schemeClr val="bg1"/>
                  </a:solidFill>
                </a:rPr>
                <a:t>1.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1547664" y="3179537"/>
            <a:ext cx="7131199" cy="37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tIns="81000" bIns="108000" anchor="ctr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bg1"/>
                </a:solidFill>
              </a:rPr>
              <a:t>Внесение изменений в законодательные и нормативные акты:</a:t>
            </a:r>
            <a:endParaRPr lang="ru-RU" sz="12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05617" y="2196846"/>
            <a:ext cx="691245" cy="378000"/>
            <a:chOff x="1892660" y="1947512"/>
            <a:chExt cx="921660" cy="1080000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5" name="Pentagon 34"/>
            <p:cNvSpPr/>
            <p:nvPr/>
          </p:nvSpPr>
          <p:spPr>
            <a:xfrm>
              <a:off x="2397125" y="1947512"/>
              <a:ext cx="417195" cy="1080000"/>
            </a:xfrm>
            <a:prstGeom prst="homePlate">
              <a:avLst>
                <a:gd name="adj" fmla="val 29764"/>
              </a:avLst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36" name="Pentagon 35"/>
            <p:cNvSpPr/>
            <p:nvPr/>
          </p:nvSpPr>
          <p:spPr>
            <a:xfrm>
              <a:off x="2308860" y="2018406"/>
              <a:ext cx="446246" cy="938212"/>
            </a:xfrm>
            <a:prstGeom prst="homePlate">
              <a:avLst>
                <a:gd name="adj" fmla="val 26471"/>
              </a:avLst>
            </a:prstGeom>
            <a:solidFill>
              <a:srgbClr val="FFFFFF">
                <a:alpha val="60000"/>
              </a:srgb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1892660" y="1947512"/>
              <a:ext cx="504465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p3d prstMaterial="softEdge">
              <a:bevelT w="127000" prst="artDeco"/>
            </a:sp3d>
          </p:spPr>
          <p:txBody>
            <a:bodyPr vert="horz" wrap="none" lIns="80465" tIns="81000" rIns="80465" bIns="108000" rtlCol="0" anchor="ctr">
              <a:noAutofit/>
            </a:bodyPr>
            <a:lstStyle>
              <a:lvl1pPr marL="402325" indent="-402325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8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871703" indent="-335270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3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1341082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877515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3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2413947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3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950380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6813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23246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59678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1500" b="1" i="1" dirty="0">
                  <a:solidFill>
                    <a:schemeClr val="bg1"/>
                  </a:solidFill>
                </a:rPr>
                <a:t>3</a:t>
              </a:r>
              <a:r>
                <a:rPr lang="en-US" sz="1500" b="1" i="1" dirty="0">
                  <a:solidFill>
                    <a:schemeClr val="bg1"/>
                  </a:solidFill>
                </a:rPr>
                <a:t>.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Content Placeholder 2"/>
          <p:cNvSpPr txBox="1">
            <a:spLocks/>
          </p:cNvSpPr>
          <p:nvPr/>
        </p:nvSpPr>
        <p:spPr>
          <a:xfrm>
            <a:off x="1547664" y="1721110"/>
            <a:ext cx="7131199" cy="37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tIns="81000" bIns="108000" anchor="ctr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solidFill>
                  <a:schemeClr val="bg1"/>
                </a:solidFill>
              </a:rPr>
              <a:t>Реализация антикризисных мер гарантийной поддержки, в </a:t>
            </a:r>
            <a:r>
              <a:rPr lang="ru-RU" sz="1200" b="1" dirty="0" smtClean="0">
                <a:solidFill>
                  <a:schemeClr val="bg1"/>
                </a:solidFill>
              </a:rPr>
              <a:t>т. ч. </a:t>
            </a:r>
            <a:r>
              <a:rPr lang="ru-RU" sz="1200" b="1" dirty="0">
                <a:solidFill>
                  <a:schemeClr val="bg1"/>
                </a:solidFill>
              </a:rPr>
              <a:t>запуск специальных программ и продуктов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805617" y="1729577"/>
            <a:ext cx="691245" cy="378000"/>
            <a:chOff x="1892660" y="1947512"/>
            <a:chExt cx="921660" cy="1080000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53" name="Pentagon 52"/>
            <p:cNvSpPr/>
            <p:nvPr/>
          </p:nvSpPr>
          <p:spPr>
            <a:xfrm>
              <a:off x="2397125" y="1947512"/>
              <a:ext cx="417195" cy="1080000"/>
            </a:xfrm>
            <a:prstGeom prst="homePlate">
              <a:avLst>
                <a:gd name="adj" fmla="val 29764"/>
              </a:avLst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54" name="Pentagon 53"/>
            <p:cNvSpPr/>
            <p:nvPr/>
          </p:nvSpPr>
          <p:spPr>
            <a:xfrm>
              <a:off x="2308860" y="2018406"/>
              <a:ext cx="446246" cy="938212"/>
            </a:xfrm>
            <a:prstGeom prst="homePlate">
              <a:avLst>
                <a:gd name="adj" fmla="val 26471"/>
              </a:avLst>
            </a:prstGeom>
            <a:solidFill>
              <a:srgbClr val="FFFFFF">
                <a:alpha val="60000"/>
              </a:srgb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1892660" y="1947512"/>
              <a:ext cx="504465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p3d prstMaterial="softEdge">
              <a:bevelT w="127000" prst="artDeco"/>
            </a:sp3d>
          </p:spPr>
          <p:txBody>
            <a:bodyPr vert="horz" wrap="none" lIns="80465" tIns="81000" rIns="80465" bIns="108000" rtlCol="0" anchor="ctr">
              <a:noAutofit/>
            </a:bodyPr>
            <a:lstStyle>
              <a:lvl1pPr marL="402325" indent="-402325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8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871703" indent="-335270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3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1341082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877515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3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2413947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3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950380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6813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23246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59678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1500" b="1" i="1" dirty="0">
                  <a:solidFill>
                    <a:schemeClr val="bg1"/>
                  </a:solidFill>
                </a:rPr>
                <a:t>2</a:t>
              </a:r>
              <a:r>
                <a:rPr lang="en-US" sz="1500" b="1" i="1" dirty="0">
                  <a:solidFill>
                    <a:schemeClr val="bg1"/>
                  </a:solidFill>
                </a:rPr>
                <a:t>.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05617" y="2669406"/>
            <a:ext cx="691245" cy="378000"/>
            <a:chOff x="1892660" y="1947512"/>
            <a:chExt cx="921660" cy="1080000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59" name="Pentagon 58"/>
            <p:cNvSpPr/>
            <p:nvPr/>
          </p:nvSpPr>
          <p:spPr>
            <a:xfrm>
              <a:off x="2397125" y="1947512"/>
              <a:ext cx="417195" cy="1080000"/>
            </a:xfrm>
            <a:prstGeom prst="homePlate">
              <a:avLst>
                <a:gd name="adj" fmla="val 29764"/>
              </a:avLst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60" name="Pentagon 59"/>
            <p:cNvSpPr/>
            <p:nvPr/>
          </p:nvSpPr>
          <p:spPr>
            <a:xfrm>
              <a:off x="2308860" y="2018406"/>
              <a:ext cx="446246" cy="938212"/>
            </a:xfrm>
            <a:prstGeom prst="homePlate">
              <a:avLst>
                <a:gd name="adj" fmla="val 26471"/>
              </a:avLst>
            </a:prstGeom>
            <a:solidFill>
              <a:srgbClr val="FFFFFF">
                <a:alpha val="60000"/>
              </a:srgb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1892660" y="1947512"/>
              <a:ext cx="504465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p3d prstMaterial="softEdge">
              <a:bevelT w="127000" prst="artDeco"/>
            </a:sp3d>
          </p:spPr>
          <p:txBody>
            <a:bodyPr vert="horz" wrap="none" lIns="80465" tIns="81000" rIns="80465" bIns="108000" rtlCol="0" anchor="ctr">
              <a:noAutofit/>
            </a:bodyPr>
            <a:lstStyle>
              <a:lvl1pPr marL="402325" indent="-402325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8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871703" indent="-335270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3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1341082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877515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3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2413947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3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950380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6813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23246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59678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1500" b="1" i="1" dirty="0">
                  <a:solidFill>
                    <a:schemeClr val="bg1"/>
                  </a:solidFill>
                </a:rPr>
                <a:t>4</a:t>
              </a:r>
              <a:r>
                <a:rPr lang="en-US" sz="1500" b="1" i="1" dirty="0">
                  <a:solidFill>
                    <a:schemeClr val="bg1"/>
                  </a:solidFill>
                </a:rPr>
                <a:t>.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3" name="Content Placeholder 2"/>
          <p:cNvSpPr txBox="1">
            <a:spLocks/>
          </p:cNvSpPr>
          <p:nvPr/>
        </p:nvSpPr>
        <p:spPr>
          <a:xfrm>
            <a:off x="1564433" y="2701614"/>
            <a:ext cx="7112024" cy="37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tIns="81000" bIns="108000" anchor="ctr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solidFill>
                  <a:schemeClr val="bg1"/>
                </a:solidFill>
              </a:rPr>
              <a:t>Активизация работы по информированию МСП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805617" y="3147813"/>
            <a:ext cx="691245" cy="378001"/>
            <a:chOff x="1892660" y="1964218"/>
            <a:chExt cx="921660" cy="1080003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65" name="Pentagon 64"/>
            <p:cNvSpPr/>
            <p:nvPr/>
          </p:nvSpPr>
          <p:spPr>
            <a:xfrm>
              <a:off x="2397125" y="1964218"/>
              <a:ext cx="417195" cy="1079999"/>
            </a:xfrm>
            <a:prstGeom prst="homePlate">
              <a:avLst>
                <a:gd name="adj" fmla="val 29764"/>
              </a:avLst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66" name="Pentagon 65"/>
            <p:cNvSpPr/>
            <p:nvPr/>
          </p:nvSpPr>
          <p:spPr>
            <a:xfrm>
              <a:off x="2308860" y="2035115"/>
              <a:ext cx="446247" cy="938211"/>
            </a:xfrm>
            <a:prstGeom prst="homePlate">
              <a:avLst>
                <a:gd name="adj" fmla="val 26471"/>
              </a:avLst>
            </a:prstGeom>
            <a:solidFill>
              <a:srgbClr val="FFFFFF">
                <a:alpha val="60000"/>
              </a:srgb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latin typeface="Arial Narrow" panose="020B0606020202030204" pitchFamily="34" charset="0"/>
              </a:endParaRPr>
            </a:p>
          </p:txBody>
        </p:sp>
        <p:sp>
          <p:nvSpPr>
            <p:cNvPr id="67" name="Content Placeholder 2"/>
            <p:cNvSpPr txBox="1">
              <a:spLocks/>
            </p:cNvSpPr>
            <p:nvPr/>
          </p:nvSpPr>
          <p:spPr>
            <a:xfrm>
              <a:off x="1892660" y="1964221"/>
              <a:ext cx="504465" cy="10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p3d prstMaterial="softEdge">
              <a:bevelT w="127000" prst="artDeco"/>
            </a:sp3d>
          </p:spPr>
          <p:txBody>
            <a:bodyPr vert="horz" wrap="none" lIns="80465" tIns="81000" rIns="80465" bIns="108000" rtlCol="0" anchor="ctr">
              <a:noAutofit/>
            </a:bodyPr>
            <a:lstStyle>
              <a:lvl1pPr marL="402325" indent="-402325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8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1pPr>
              <a:lvl2pPr marL="871703" indent="-335270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33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2pPr>
              <a:lvl3pPr marL="1341082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3pPr>
              <a:lvl4pPr marL="1877515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3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4pPr>
              <a:lvl5pPr marL="2413947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300" kern="120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lvl5pPr>
              <a:lvl6pPr marL="2950380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6813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23246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59678" indent="-268216" algn="l" defTabSz="107286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1500" b="1" i="1" dirty="0">
                  <a:solidFill>
                    <a:schemeClr val="bg1"/>
                  </a:solidFill>
                </a:rPr>
                <a:t>5</a:t>
              </a:r>
              <a:r>
                <a:rPr lang="en-US" sz="1500" b="1" i="1" dirty="0">
                  <a:solidFill>
                    <a:schemeClr val="bg1"/>
                  </a:solidFill>
                </a:rPr>
                <a:t>.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5" name="Content Placeholder 2"/>
          <p:cNvSpPr txBox="1">
            <a:spLocks/>
          </p:cNvSpPr>
          <p:nvPr/>
        </p:nvSpPr>
        <p:spPr>
          <a:xfrm>
            <a:off x="1564433" y="2183434"/>
            <a:ext cx="7112024" cy="37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tIns="81000" bIns="108000" anchor="ctr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solidFill>
                  <a:schemeClr val="bg1"/>
                </a:solidFill>
              </a:rPr>
              <a:t>Проработка механизмов секьюритизации активов, обеспеченных гарантийной поддержкой</a:t>
            </a:r>
          </a:p>
        </p:txBody>
      </p:sp>
      <p:sp>
        <p:nvSpPr>
          <p:cNvPr id="40" name="TextBox 39"/>
          <p:cNvSpPr txBox="1"/>
          <p:nvPr/>
        </p:nvSpPr>
        <p:spPr bwMode="gray">
          <a:xfrm>
            <a:off x="1471289" y="3646936"/>
            <a:ext cx="2142139" cy="1207170"/>
          </a:xfrm>
          <a:prstGeom prst="homePlate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209-ФЗ: расширение условий отнесения  к субъектам МСП</a:t>
            </a:r>
            <a:endParaRPr lang="ru-RU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 bwMode="gray">
          <a:xfrm>
            <a:off x="3814659" y="3657460"/>
            <a:ext cx="2212293" cy="1207170"/>
          </a:xfrm>
          <a:prstGeom prst="homePlate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139-И: Снижение нагрузки на капитал Банков</a:t>
            </a:r>
            <a:endParaRPr lang="ru-RU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gray">
          <a:xfrm>
            <a:off x="6228184" y="3657460"/>
            <a:ext cx="2520280" cy="1207170"/>
          </a:xfrm>
          <a:prstGeom prst="homePlate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3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Развитие </a:t>
            </a:r>
            <a:r>
              <a:rPr lang="ru-RU" sz="135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спецпрограмм</a:t>
            </a:r>
            <a:r>
              <a:rPr lang="ru-RU" sz="13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ru-RU" sz="13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кредитования субъектов МСП, направленных на снижение процентной ставки </a:t>
            </a:r>
            <a:endParaRPr lang="ru-RU" sz="13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29184" y="4831246"/>
            <a:ext cx="2133600" cy="27384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16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96679" y="720805"/>
            <a:ext cx="7524329" cy="1246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/>
          <a:srcRect l="20863" t="8000" r="70868" b="85000"/>
          <a:stretch/>
        </p:blipFill>
        <p:spPr>
          <a:xfrm>
            <a:off x="35497" y="0"/>
            <a:ext cx="15121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271" y="4151176"/>
            <a:ext cx="3452304" cy="819698"/>
          </a:xfrm>
          <a:prstGeom prst="rect">
            <a:avLst/>
          </a:prstGeom>
        </p:spPr>
      </p:pic>
      <p:sp>
        <p:nvSpPr>
          <p:cNvPr id="6" name="Title 20"/>
          <p:cNvSpPr txBox="1">
            <a:spLocks/>
          </p:cNvSpPr>
          <p:nvPr/>
        </p:nvSpPr>
        <p:spPr bwMode="gray">
          <a:xfrm>
            <a:off x="1595962" y="158163"/>
            <a:ext cx="6439619" cy="745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Начните свою историю успеха с гарантией АКГ</a:t>
            </a:r>
            <a:endParaRPr lang="ru-RU" sz="19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6933024" y="483447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17</a:t>
            </a:r>
            <a:endParaRPr lang="ru-RU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87" y="1147179"/>
            <a:ext cx="2947725" cy="17195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470" y="2908227"/>
            <a:ext cx="2993288" cy="19611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226" y="2655333"/>
            <a:ext cx="2593258" cy="220200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cxnSp>
        <p:nvCxnSpPr>
          <p:cNvPr id="14" name="Скругленная соединительная линия 13"/>
          <p:cNvCxnSpPr>
            <a:stCxn id="30" idx="1"/>
            <a:endCxn id="31" idx="1"/>
          </p:cNvCxnSpPr>
          <p:nvPr/>
        </p:nvCxnSpPr>
        <p:spPr>
          <a:xfrm rot="10800000" flipH="1" flipV="1">
            <a:off x="783459" y="2619602"/>
            <a:ext cx="373623" cy="1206926"/>
          </a:xfrm>
          <a:prstGeom prst="curvedConnector3">
            <a:avLst>
              <a:gd name="adj1" fmla="val -6118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/>
          <p:nvPr/>
        </p:nvCxnSpPr>
        <p:spPr>
          <a:xfrm flipV="1">
            <a:off x="1745108" y="3651870"/>
            <a:ext cx="840522" cy="15936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83460" y="2403475"/>
            <a:ext cx="780621" cy="432253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57083" y="3731886"/>
            <a:ext cx="576064" cy="189283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09205" y="2618199"/>
            <a:ext cx="2682875" cy="2276475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3851920" y="1001792"/>
            <a:ext cx="492632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Ключевая задача АКГ – не упустить ни одной заявки предпринимателя.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Комплекс инструментов на сайте призван наиболее полно проинформировать субъекта МСП о гарантийной поддержке.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Обеспечить консультационной поддержкой, ответить на любой возникающий вопрос и превратить заявку на предоставление гарантии в кредит с гарантией АКГ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436096" y="2531586"/>
            <a:ext cx="33421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Регистрация в личном кабинете позволяет заполнить форму заявки в соответствие с критериями АКГ и получать информацию о ее рассмотрении от наших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специалистов, получить ответы на часто задаваемые вопросы, задать свой вопрос, которого нет 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списке.</a:t>
            </a:r>
          </a:p>
          <a:p>
            <a:pPr algn="just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40152" y="4172767"/>
            <a:ext cx="1402626" cy="342653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96679" y="720805"/>
            <a:ext cx="7524329" cy="1246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/>
          <a:srcRect l="20863" t="8000" r="70868" b="85000"/>
          <a:stretch/>
        </p:blipFill>
        <p:spPr>
          <a:xfrm>
            <a:off x="35497" y="0"/>
            <a:ext cx="15121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97884-00E2-448D-9521-D4592A0CD6F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32" y="1419622"/>
            <a:ext cx="9144000" cy="2571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АО «НЕБАНКОВСКАЯ ДЕПОЗИТНО-КРЕДИТНАЯ ОРГАНИЗАЦИЯ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АГЕНТСТВО 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КРЕДИТНЫХ 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ГАРАНТИЙ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Москва,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Овчинниковская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наб., 20, стр. 1, тел. +7 495 644 2894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www.acgrf.ru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info@acgrf.ru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0863" t="8000" r="70868" b="85000"/>
          <a:stretch/>
        </p:blipFill>
        <p:spPr>
          <a:xfrm>
            <a:off x="3370897" y="108578"/>
            <a:ext cx="2419469" cy="11521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1720" y="1276747"/>
            <a:ext cx="51435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3991372"/>
            <a:ext cx="5143500" cy="1428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ORK\Агентство кредитных гарантий\foto\G+-for-Small-Busin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b="29243"/>
          <a:stretch>
            <a:fillRect/>
          </a:stretch>
        </p:blipFill>
        <p:spPr bwMode="auto">
          <a:xfrm>
            <a:off x="0" y="603814"/>
            <a:ext cx="9159240" cy="453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56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-21272" y="-92808"/>
            <a:ext cx="9180512" cy="923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4863" y="3378670"/>
            <a:ext cx="7881937" cy="8001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000" algn="just">
              <a:buFont typeface="Arial Narrow" panose="020B0606020202030204" pitchFamily="34" charset="0"/>
              <a:buChar char="─"/>
            </a:pP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Создано Распоряжением Правительства №740-р от </a:t>
            </a:r>
            <a:r>
              <a:rPr lang="en-US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05 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мая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2014 г.</a:t>
            </a:r>
          </a:p>
          <a:p>
            <a:pPr indent="450000" algn="just">
              <a:buFont typeface="Arial Narrow" panose="020B0606020202030204" pitchFamily="34" charset="0"/>
              <a:buChar char="─"/>
            </a:pP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Лицензия ЦБ РФ №3526-Д получена 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26.06.2014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г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39721" y="4245682"/>
            <a:ext cx="9108502" cy="584775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100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% акций принадлежит Российской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Федерации в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лице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Федерального агентства по управлению государственным имуществом. Уставной капитал - 50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млрд.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рублей.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Номер слайда 1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975E4-FEB1-42F3-889A-C0A027903B2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1595289" y="341109"/>
            <a:ext cx="307922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rgbClr val="0070C0"/>
                </a:solidFill>
                <a:latin typeface="Arial Narrow" pitchFamily="34" charset="0"/>
              </a:rPr>
              <a:t>Об Агентстве</a:t>
            </a:r>
            <a:endParaRPr lang="ru-RU" sz="19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96679" y="720805"/>
            <a:ext cx="7524329" cy="1246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20863" t="8000" r="70868" b="85000"/>
          <a:stretch/>
        </p:blipFill>
        <p:spPr>
          <a:xfrm>
            <a:off x="35497" y="0"/>
            <a:ext cx="1512168" cy="7200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4304" y="915566"/>
            <a:ext cx="8064896" cy="2321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Миссия</a:t>
            </a:r>
            <a:r>
              <a:rPr lang="en-US" b="1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b="1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Агентства</a:t>
            </a:r>
          </a:p>
          <a:p>
            <a:pPr algn="just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Агентство–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финансовый институт, призванный способствовать развитию малого и среднего предпринимательства (МСП) России посредством создания условий эффективности и доступности кредитных продуктов через предоставление гарантий и </a:t>
            </a:r>
            <a:r>
              <a:rPr lang="ru-RU" sz="1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контргарантий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endParaRPr lang="ru-RU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Принимая на себя часть финансовых рисков предпринимателей, кредитных рисков банков и других финансово-кредитных организаций,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Агентство (АКГ)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расширяет возможности субъектов МСП в получении кредитных ресурсов и стимулирует улучшение условий банковского кредитования.</a:t>
            </a: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>
          <a:xfrm>
            <a:off x="6933376" y="483447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DACE8-8371-4FFA-A4EA-AB4F1E2FF2A4}" type="slidenum">
              <a:rPr lang="ru-RU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2</a:t>
            </a:fld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WORK\Агентство кредитных гарантий\foto\стратегические це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0843"/>
            <a:ext cx="584727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0996" y="4831246"/>
            <a:ext cx="2133600" cy="273844"/>
          </a:xfrm>
        </p:spPr>
        <p:txBody>
          <a:bodyPr/>
          <a:lstStyle/>
          <a:p>
            <a:fld id="{18BDACE8-8371-4FFA-A4EA-AB4F1E2FF2A4}" type="slidenum">
              <a:rPr lang="ru-RU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3</a:t>
            </a:fld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891228" y="1143215"/>
            <a:ext cx="4772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У</a:t>
            </a:r>
            <a:r>
              <a:rPr lang="ru-RU" dirty="0" smtClean="0">
                <a:latin typeface="Arial Narrow" panose="020B0606020202030204" pitchFamily="34" charset="0"/>
              </a:rPr>
              <a:t>лучшение </a:t>
            </a:r>
            <a:r>
              <a:rPr lang="ru-RU" dirty="0">
                <a:latin typeface="Arial Narrow" panose="020B0606020202030204" pitchFamily="34" charset="0"/>
              </a:rPr>
              <a:t>условий и увеличение объемов долгосрочного кредитования субъектов </a:t>
            </a:r>
            <a:r>
              <a:rPr lang="ru-RU" dirty="0" smtClean="0">
                <a:latin typeface="Arial Narrow" panose="020B0606020202030204" pitchFamily="34" charset="0"/>
              </a:rPr>
              <a:t>МСП</a:t>
            </a: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600621" y="341109"/>
            <a:ext cx="4227604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rgbClr val="0070C0"/>
                </a:solidFill>
                <a:latin typeface="Arial Narrow" pitchFamily="34" charset="0"/>
              </a:rPr>
              <a:t>Основные задачи Агентства</a:t>
            </a:r>
            <a:endParaRPr lang="ru-RU" sz="19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0859" y="1256058"/>
            <a:ext cx="617536" cy="47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0859" y="1842513"/>
            <a:ext cx="617536" cy="47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0859" y="2508134"/>
            <a:ext cx="617536" cy="47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900939" y="2408186"/>
            <a:ext cx="29764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Формирование Национальной </a:t>
            </a:r>
            <a:r>
              <a:rPr lang="ru-RU" dirty="0">
                <a:latin typeface="Arial Narrow" panose="020B0606020202030204" pitchFamily="34" charset="0"/>
              </a:rPr>
              <a:t>гарантийной </a:t>
            </a:r>
            <a:r>
              <a:rPr lang="ru-RU" dirty="0" smtClean="0">
                <a:latin typeface="Arial Narrow" panose="020B0606020202030204" pitchFamily="34" charset="0"/>
              </a:rPr>
              <a:t>системы (НГС)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890548" y="1734714"/>
            <a:ext cx="4773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Разработка и внедрение единых стандартов гарантийной поддержки и управления рисками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732921" y="2810693"/>
            <a:ext cx="2015543" cy="2013400"/>
          </a:xfrm>
          <a:prstGeom prst="ellipse">
            <a:avLst/>
          </a:prstGeom>
          <a:noFill/>
          <a:ln w="98425" cmpd="thickThin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797627" y="2561217"/>
            <a:ext cx="817210" cy="817321"/>
          </a:xfrm>
          <a:prstGeom prst="ellipse">
            <a:avLst/>
          </a:prstGeom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latin typeface="Arial Narrow" panose="020B0606020202030204" pitchFamily="34" charset="0"/>
              </a:rPr>
              <a:t>МСП</a:t>
            </a:r>
            <a:endParaRPr lang="ru-RU" sz="1100" b="1" dirty="0">
              <a:latin typeface="Arial Narrow" panose="020B060602020203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164288" y="3291830"/>
            <a:ext cx="1131346" cy="1114109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Агентство кредитных гарантий</a:t>
            </a:r>
            <a:endParaRPr lang="ru-RU" sz="13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884368" y="4283943"/>
            <a:ext cx="805148" cy="808087"/>
          </a:xfrm>
          <a:prstGeom prst="ellipse">
            <a:avLst/>
          </a:prstGeom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latin typeface="Arial Narrow" panose="020B0606020202030204" pitchFamily="34" charset="0"/>
              </a:rPr>
              <a:t>РГО</a:t>
            </a:r>
            <a:endParaRPr lang="ru-RU" sz="1100" b="1" dirty="0"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96816" y="3665736"/>
            <a:ext cx="3456384" cy="892552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Агентство кредитных гарантий как центр компетенций стандартизирует процедуры предоставления гарантий в рамках</a:t>
            </a:r>
          </a:p>
          <a:p>
            <a:r>
              <a:rPr lang="ru-RU" sz="13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Национальной гарантийной системы</a:t>
            </a:r>
          </a:p>
        </p:txBody>
      </p:sp>
      <p:sp>
        <p:nvSpPr>
          <p:cNvPr id="26" name="Овал 25"/>
          <p:cNvSpPr/>
          <p:nvPr/>
        </p:nvSpPr>
        <p:spPr>
          <a:xfrm>
            <a:off x="6322688" y="3795886"/>
            <a:ext cx="864840" cy="858019"/>
          </a:xfrm>
          <a:prstGeom prst="ellipse">
            <a:avLst/>
          </a:prstGeom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 smtClean="0">
                <a:latin typeface="Arial Narrow" panose="020B0606020202030204" pitchFamily="34" charset="0"/>
              </a:rPr>
              <a:t>Банки - партнеры</a:t>
            </a:r>
            <a:endParaRPr lang="ru-RU" sz="1100" b="1" dirty="0">
              <a:latin typeface="Arial Narrow" panose="020B060602020203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147278" y="2834549"/>
            <a:ext cx="817210" cy="817321"/>
          </a:xfrm>
          <a:prstGeom prst="ellipse">
            <a:avLst/>
          </a:prstGeom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latin typeface="Arial Narrow" panose="020B0606020202030204" pitchFamily="34" charset="0"/>
              </a:rPr>
              <a:t>Субъекты НГС</a:t>
            </a:r>
            <a:endParaRPr lang="ru-RU" sz="1000" b="1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96679" y="720805"/>
            <a:ext cx="7524329" cy="1246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/>
          <a:srcRect l="20863" t="8000" r="70868" b="85000"/>
          <a:stretch/>
        </p:blipFill>
        <p:spPr>
          <a:xfrm>
            <a:off x="35497" y="0"/>
            <a:ext cx="15121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195767"/>
            <a:ext cx="2133600" cy="273844"/>
          </a:xfrm>
        </p:spPr>
        <p:txBody>
          <a:bodyPr/>
          <a:lstStyle/>
          <a:p>
            <a:fld id="{18BDACE8-8371-4FFA-A4EA-AB4F1E2FF2A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814507" y="1237275"/>
            <a:ext cx="4076611" cy="1710233"/>
          </a:xfrm>
          <a:prstGeom prst="rect">
            <a:avLst/>
          </a:prstGeom>
          <a:solidFill>
            <a:srgbClr val="000000">
              <a:alpha val="9804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3657" y="1702425"/>
            <a:ext cx="3537279" cy="1877437"/>
          </a:xfrm>
          <a:prstGeom prst="rect">
            <a:avLst/>
          </a:prstGeom>
          <a:noFill/>
          <a:effectLst/>
        </p:spPr>
        <p:txBody>
          <a:bodyPr lIns="36000" tIns="36000" rIns="36000" bIns="3600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до 120 тысяч за 5 лет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Прирост высокопроизводительных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рабочих мест в </a:t>
            </a:r>
            <a:r>
              <a:rPr lang="ru-RU" sz="2000" dirty="0">
                <a:latin typeface="Arial Narrow" panose="020B0606020202030204" pitchFamily="34" charset="0"/>
              </a:rPr>
              <a:t>организациях </a:t>
            </a:r>
            <a:r>
              <a:rPr lang="ru-RU" sz="2000" dirty="0" smtClean="0">
                <a:latin typeface="Arial Narrow" panose="020B0606020202030204" pitchFamily="34" charset="0"/>
              </a:rPr>
              <a:t>МСП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9" name="Picture 2" descr="D:\WORK\Агентство кредитных гарантий\foto\6907f9069b2c2735ea7d56b9a4cba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508" y="2919501"/>
            <a:ext cx="2438498" cy="151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9592" y="1491630"/>
            <a:ext cx="391217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 Narrow" pitchFamily="34" charset="0"/>
              </a:rPr>
              <a:t>К 2017 году не менее 15 </a:t>
            </a:r>
            <a:r>
              <a:rPr lang="ru-RU" sz="2000" b="1" dirty="0">
                <a:solidFill>
                  <a:srgbClr val="0070C0"/>
                </a:solidFill>
                <a:latin typeface="Arial Narrow" pitchFamily="34" charset="0"/>
              </a:rPr>
              <a:t>млрд. руб. 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Объем банковских </a:t>
            </a:r>
            <a:r>
              <a:rPr lang="ru-RU" dirty="0">
                <a:latin typeface="Arial Narrow" panose="020B0606020202030204" pitchFamily="34" charset="0"/>
              </a:rPr>
              <a:t>гарантий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и </a:t>
            </a:r>
            <a:r>
              <a:rPr lang="ru-RU" dirty="0" err="1">
                <a:latin typeface="Arial Narrow" panose="020B0606020202030204" pitchFamily="34" charset="0"/>
              </a:rPr>
              <a:t>контргарантий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для крестьянских </a:t>
            </a:r>
            <a:r>
              <a:rPr lang="ru-RU" dirty="0">
                <a:latin typeface="Arial Narrow" panose="020B0606020202030204" pitchFamily="34" charset="0"/>
              </a:rPr>
              <a:t>(фермерских) хозяйств, субъектов </a:t>
            </a:r>
            <a:r>
              <a:rPr lang="ru-RU" dirty="0" smtClean="0">
                <a:latin typeface="Arial Narrow" panose="020B0606020202030204" pitchFamily="34" charset="0"/>
              </a:rPr>
              <a:t>МСП</a:t>
            </a:r>
            <a:r>
              <a:rPr lang="ru-RU" dirty="0">
                <a:latin typeface="Arial Narrow" panose="020B0606020202030204" pitchFamily="34" charset="0"/>
              </a:rPr>
              <a:t> </a:t>
            </a:r>
          </a:p>
          <a:p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357938"/>
            <a:ext cx="9144000" cy="5000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Номер слайда 2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CEC17-6A8A-4161-BCC9-22375790509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1599153" y="341109"/>
            <a:ext cx="671512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 dirty="0" smtClean="0">
                <a:solidFill>
                  <a:srgbClr val="0070C0"/>
                </a:solidFill>
                <a:latin typeface="Arial Narrow" pitchFamily="34" charset="0"/>
              </a:rPr>
              <a:t>Ключевые показатели деятельности Агентства</a:t>
            </a:r>
            <a:endParaRPr lang="ru-RU" sz="19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6938310" y="48438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DACE8-8371-4FFA-A4EA-AB4F1E2FF2A4}" type="slidenum">
              <a:rPr lang="ru-RU" smtClean="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"/>
          <p:cNvSpPr>
            <a:spLocks/>
          </p:cNvSpPr>
          <p:nvPr/>
        </p:nvSpPr>
        <p:spPr bwMode="auto">
          <a:xfrm>
            <a:off x="3131840" y="2919502"/>
            <a:ext cx="5551118" cy="1513504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28918" y="1237275"/>
            <a:ext cx="3954040" cy="1682227"/>
          </a:xfrm>
          <a:prstGeom prst="rect">
            <a:avLst/>
          </a:prstGeom>
          <a:solidFill>
            <a:srgbClr val="9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172649" y="1630417"/>
            <a:ext cx="3575815" cy="1877437"/>
          </a:xfrm>
          <a:prstGeom prst="rect">
            <a:avLst/>
          </a:prstGeom>
          <a:noFill/>
          <a:effectLst/>
        </p:spPr>
        <p:txBody>
          <a:bodyPr lIns="36000" tIns="36000" rIns="36000" bIns="3600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до 120 тысяч за 5 лет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 Narrow" panose="020B0606020202030204" pitchFamily="34" charset="0"/>
              </a:rPr>
              <a:t>Прирост высокопроизводительных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 Narrow" panose="020B0606020202030204" pitchFamily="34" charset="0"/>
              </a:rPr>
              <a:t>рабочих мест в </a:t>
            </a:r>
            <a:r>
              <a:rPr lang="ru-RU" dirty="0">
                <a:latin typeface="Arial Narrow" panose="020B0606020202030204" pitchFamily="34" charset="0"/>
              </a:rPr>
              <a:t>организациях </a:t>
            </a:r>
            <a:r>
              <a:rPr lang="ru-RU" dirty="0" smtClean="0">
                <a:latin typeface="Arial Narrow" panose="020B0606020202030204" pitchFamily="34" charset="0"/>
              </a:rPr>
              <a:t>МСП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3517783" y="3213432"/>
            <a:ext cx="544670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не 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менее 400 </a:t>
            </a:r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млрд. 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руб. к 2020 году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рирост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инвестиций в основной капитал МСП </a:t>
            </a:r>
            <a:endParaRPr 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счет кредитов, обеспеченных гарантиями Агентства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96679" y="720805"/>
            <a:ext cx="7524329" cy="1246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l="20863" t="8000" r="70868" b="85000"/>
          <a:stretch/>
        </p:blipFill>
        <p:spPr>
          <a:xfrm>
            <a:off x="35497" y="0"/>
            <a:ext cx="15121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"/>
          <p:cNvSpPr txBox="1">
            <a:spLocks/>
          </p:cNvSpPr>
          <p:nvPr/>
        </p:nvSpPr>
        <p:spPr>
          <a:xfrm>
            <a:off x="6938310" y="483623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DACE8-8371-4FFA-A4EA-AB4F1E2FF2A4}" type="slidenum">
              <a:rPr lang="ru-RU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5</a:t>
            </a:fld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95744" y="46134"/>
            <a:ext cx="7072842" cy="7455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Инструментарий гарантийной поддержки </a:t>
            </a:r>
          </a:p>
          <a:p>
            <a:pPr algn="l"/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является значимым драйвером развития МСП</a:t>
            </a:r>
            <a:endParaRPr lang="ru-RU" sz="19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Connector 13"/>
          <p:cNvCxnSpPr/>
          <p:nvPr>
            <p:custDataLst>
              <p:tags r:id="rId2"/>
            </p:custDataLst>
          </p:nvPr>
        </p:nvCxnSpPr>
        <p:spPr bwMode="auto">
          <a:xfrm flipV="1">
            <a:off x="1719081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2"/>
          <p:cNvCxnSpPr/>
          <p:nvPr>
            <p:custDataLst>
              <p:tags r:id="rId3"/>
            </p:custDataLst>
          </p:nvPr>
        </p:nvCxnSpPr>
        <p:spPr bwMode="auto">
          <a:xfrm flipV="1">
            <a:off x="1361894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7"/>
          <p:cNvCxnSpPr/>
          <p:nvPr>
            <p:custDataLst>
              <p:tags r:id="rId4"/>
            </p:custDataLst>
          </p:nvPr>
        </p:nvCxnSpPr>
        <p:spPr bwMode="auto">
          <a:xfrm flipV="1">
            <a:off x="1483338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5"/>
          <p:cNvCxnSpPr/>
          <p:nvPr>
            <p:custDataLst>
              <p:tags r:id="rId5"/>
            </p:custDataLst>
          </p:nvPr>
        </p:nvCxnSpPr>
        <p:spPr bwMode="auto">
          <a:xfrm flipV="1">
            <a:off x="1597638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6"/>
            </p:custDataLst>
          </p:nvPr>
        </p:nvCxnSpPr>
        <p:spPr bwMode="auto">
          <a:xfrm flipV="1">
            <a:off x="1840525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"/>
          <p:cNvCxnSpPr/>
          <p:nvPr>
            <p:custDataLst>
              <p:tags r:id="rId7"/>
            </p:custDataLst>
          </p:nvPr>
        </p:nvCxnSpPr>
        <p:spPr bwMode="auto">
          <a:xfrm flipV="1">
            <a:off x="1961969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9"/>
          <p:cNvCxnSpPr/>
          <p:nvPr>
            <p:custDataLst>
              <p:tags r:id="rId8"/>
            </p:custDataLst>
          </p:nvPr>
        </p:nvCxnSpPr>
        <p:spPr bwMode="auto">
          <a:xfrm flipV="1">
            <a:off x="2076269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"/>
          <p:cNvCxnSpPr/>
          <p:nvPr>
            <p:custDataLst>
              <p:tags r:id="rId9"/>
            </p:custDataLst>
          </p:nvPr>
        </p:nvCxnSpPr>
        <p:spPr bwMode="auto">
          <a:xfrm flipV="1">
            <a:off x="2197713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6"/>
          <p:cNvCxnSpPr/>
          <p:nvPr>
            <p:custDataLst>
              <p:tags r:id="rId10"/>
            </p:custDataLst>
          </p:nvPr>
        </p:nvCxnSpPr>
        <p:spPr bwMode="auto">
          <a:xfrm flipV="1">
            <a:off x="2319156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6"/>
          <p:cNvCxnSpPr/>
          <p:nvPr>
            <p:custDataLst>
              <p:tags r:id="rId11"/>
            </p:custDataLst>
          </p:nvPr>
        </p:nvCxnSpPr>
        <p:spPr bwMode="auto">
          <a:xfrm flipV="1">
            <a:off x="3397863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9"/>
          <p:cNvCxnSpPr/>
          <p:nvPr>
            <p:custDataLst>
              <p:tags r:id="rId12"/>
            </p:custDataLst>
          </p:nvPr>
        </p:nvCxnSpPr>
        <p:spPr bwMode="auto">
          <a:xfrm flipV="1">
            <a:off x="2440600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3"/>
          <p:cNvCxnSpPr/>
          <p:nvPr>
            <p:custDataLst>
              <p:tags r:id="rId13"/>
            </p:custDataLst>
          </p:nvPr>
        </p:nvCxnSpPr>
        <p:spPr bwMode="auto">
          <a:xfrm>
            <a:off x="1215448" y="1399580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8"/>
          <p:cNvCxnSpPr/>
          <p:nvPr>
            <p:custDataLst>
              <p:tags r:id="rId14"/>
            </p:custDataLst>
          </p:nvPr>
        </p:nvCxnSpPr>
        <p:spPr bwMode="auto">
          <a:xfrm>
            <a:off x="1215448" y="1199555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0"/>
          <p:cNvCxnSpPr/>
          <p:nvPr>
            <p:custDataLst>
              <p:tags r:id="rId15"/>
            </p:custDataLst>
          </p:nvPr>
        </p:nvCxnSpPr>
        <p:spPr bwMode="auto">
          <a:xfrm flipV="1">
            <a:off x="1240450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5"/>
          <p:cNvCxnSpPr/>
          <p:nvPr>
            <p:custDataLst>
              <p:tags r:id="rId16"/>
            </p:custDataLst>
          </p:nvPr>
        </p:nvCxnSpPr>
        <p:spPr bwMode="auto">
          <a:xfrm>
            <a:off x="1215448" y="1599605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1"/>
          <p:cNvCxnSpPr/>
          <p:nvPr>
            <p:custDataLst>
              <p:tags r:id="rId17"/>
            </p:custDataLst>
          </p:nvPr>
        </p:nvCxnSpPr>
        <p:spPr bwMode="auto">
          <a:xfrm>
            <a:off x="1215448" y="1799630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8"/>
          <p:cNvCxnSpPr/>
          <p:nvPr>
            <p:custDataLst>
              <p:tags r:id="rId18"/>
            </p:custDataLst>
          </p:nvPr>
        </p:nvCxnSpPr>
        <p:spPr bwMode="auto">
          <a:xfrm>
            <a:off x="1215448" y="1999655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2"/>
          <p:cNvCxnSpPr/>
          <p:nvPr>
            <p:custDataLst>
              <p:tags r:id="rId19"/>
            </p:custDataLst>
          </p:nvPr>
        </p:nvCxnSpPr>
        <p:spPr bwMode="auto">
          <a:xfrm>
            <a:off x="1215448" y="2199680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0"/>
          <p:cNvCxnSpPr/>
          <p:nvPr>
            <p:custDataLst>
              <p:tags r:id="rId20"/>
            </p:custDataLst>
          </p:nvPr>
        </p:nvCxnSpPr>
        <p:spPr bwMode="auto">
          <a:xfrm>
            <a:off x="1215448" y="2506861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2"/>
          <p:cNvCxnSpPr/>
          <p:nvPr>
            <p:custDataLst>
              <p:tags r:id="rId21"/>
            </p:custDataLst>
          </p:nvPr>
        </p:nvCxnSpPr>
        <p:spPr bwMode="auto">
          <a:xfrm flipV="1">
            <a:off x="3733619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1"/>
          <p:cNvCxnSpPr/>
          <p:nvPr>
            <p:custDataLst>
              <p:tags r:id="rId22"/>
            </p:custDataLst>
          </p:nvPr>
        </p:nvCxnSpPr>
        <p:spPr bwMode="auto">
          <a:xfrm flipV="1">
            <a:off x="3519306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7"/>
          <p:cNvCxnSpPr/>
          <p:nvPr>
            <p:custDataLst>
              <p:tags r:id="rId23"/>
            </p:custDataLst>
          </p:nvPr>
        </p:nvCxnSpPr>
        <p:spPr bwMode="auto">
          <a:xfrm flipV="1">
            <a:off x="3276419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9"/>
          <p:cNvCxnSpPr/>
          <p:nvPr>
            <p:custDataLst>
              <p:tags r:id="rId24"/>
            </p:custDataLst>
          </p:nvPr>
        </p:nvCxnSpPr>
        <p:spPr bwMode="auto">
          <a:xfrm flipV="1">
            <a:off x="3154975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4"/>
          <p:cNvCxnSpPr/>
          <p:nvPr>
            <p:custDataLst>
              <p:tags r:id="rId25"/>
            </p:custDataLst>
          </p:nvPr>
        </p:nvCxnSpPr>
        <p:spPr bwMode="auto">
          <a:xfrm flipV="1">
            <a:off x="3033531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0"/>
          <p:cNvCxnSpPr/>
          <p:nvPr>
            <p:custDataLst>
              <p:tags r:id="rId26"/>
            </p:custDataLst>
          </p:nvPr>
        </p:nvCxnSpPr>
        <p:spPr bwMode="auto">
          <a:xfrm flipV="1">
            <a:off x="2919231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1"/>
          <p:cNvCxnSpPr/>
          <p:nvPr>
            <p:custDataLst>
              <p:tags r:id="rId27"/>
            </p:custDataLst>
          </p:nvPr>
        </p:nvCxnSpPr>
        <p:spPr bwMode="auto">
          <a:xfrm flipV="1">
            <a:off x="2797788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24"/>
          <p:cNvCxnSpPr/>
          <p:nvPr>
            <p:custDataLst>
              <p:tags r:id="rId28"/>
            </p:custDataLst>
          </p:nvPr>
        </p:nvCxnSpPr>
        <p:spPr bwMode="auto">
          <a:xfrm flipV="1">
            <a:off x="2676344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28"/>
          <p:cNvCxnSpPr/>
          <p:nvPr>
            <p:custDataLst>
              <p:tags r:id="rId29"/>
            </p:custDataLst>
          </p:nvPr>
        </p:nvCxnSpPr>
        <p:spPr bwMode="auto">
          <a:xfrm flipV="1">
            <a:off x="2554900" y="2506861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33"/>
          <p:cNvGraphicFramePr>
            <a:graphicFrameLocks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645315401"/>
              </p:ext>
            </p:extLst>
          </p:nvPr>
        </p:nvGraphicFramePr>
        <p:xfrm>
          <a:off x="1154725" y="1128117"/>
          <a:ext cx="2657501" cy="1450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Chart" r:id="rId228" imgW="3543334" imgH="1933470" progId="MSGraph.Chart.8">
                  <p:embed followColorScheme="full"/>
                </p:oleObj>
              </mc:Choice>
              <mc:Fallback>
                <p:oleObj name="Chart" r:id="rId228" imgW="3543334" imgH="193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9"/>
                      <a:stretch>
                        <a:fillRect/>
                      </a:stretch>
                    </p:blipFill>
                    <p:spPr>
                      <a:xfrm>
                        <a:off x="1154725" y="1128117"/>
                        <a:ext cx="2657501" cy="1450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Placeholder 17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2641817" y="2575917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C50B9B5-C908-4576-88D3-067848B6A655}" type="datetime'''''''''''''''''''''''''''''''''''12''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54" name="Text Placeholder 16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2520373" y="2575917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0203690-FAAD-43F1-A056-ED85EEBC09EB}" type="datetime'''''''''''''''''1''''''''''''''''''1''''''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55" name="Text Placeholder 14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2302487" y="2575917"/>
            <a:ext cx="34529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31AA027-29BF-48CD-AB81-35155A3A89D5}" type="datetime'''''''9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56" name="Text Placeholder 13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2181044" y="2575917"/>
            <a:ext cx="34529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401C43-82B8-46B9-84C3-1FCE990BDE30}" type="datetime'''''''''''''''''''''''''''''''''8''''''''''''''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57" name="Text Placeholder 12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2059600" y="2575917"/>
            <a:ext cx="34529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0059ACF-F0E2-41C8-A88F-0C72C6E8E1F4}" type="datetime'''''''''''''''''7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58" name="Text Placeholder 11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1945300" y="2575917"/>
            <a:ext cx="34529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4A13484-831F-47CC-B2A8-C4639B6B567B}" type="datetime'''''''6''''''''''''''''''''''''''''''''''''''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59" name="Text Placeholder 10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1823856" y="2575917"/>
            <a:ext cx="34529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308077-1FAE-41CB-8B01-8CD1EB06BBD6}" type="datetime'''''''''''''''''''''''''''''''''''''''''5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60" name="Text Placeholder 9"/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1702412" y="2575917"/>
            <a:ext cx="34529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892A0F9-365A-4ABA-B2A5-2088928C3552}" type="datetime'''4''''''''''''''''''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61" name="Text Placeholder 8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1580969" y="2575917"/>
            <a:ext cx="34529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EFA909-2958-42A2-8C9C-A960C2F30F5A}" type="datetime'''''''''''3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62" name="Text Placeholder 7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1466669" y="2575917"/>
            <a:ext cx="34529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725786A-FCBA-4908-B904-F1532F9EEA26}" type="datetime'''''''''''''''''''''''''''''''''''''2''''''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63" name="Text Placeholder 224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1146391" y="2461617"/>
            <a:ext cx="34529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A3E7F2C-33C9-4414-919C-6A10F4680936}" type="datetime'''''''''''''''''''''''''''''''''''''''''''''''''''''''''''0'''">
              <a:rPr lang="en-US" sz="600">
                <a:solidFill>
                  <a:prstClr val="black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64" name="Text Placeholder 6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1345225" y="2575917"/>
            <a:ext cx="34529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BB196BF-9FAC-4AE2-800E-6FBCB433F29D}" type="datetime'''''''''''''''''''''''''''''''''''''''''''''''''''''''''1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65" name="Text Placeholder 211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1223781" y="2575917"/>
            <a:ext cx="34529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19225F-6CB7-405A-8E11-A619A5430831}" type="datetime'''''''''''''0''''''''''''''''''''''''''''''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66" name="Text Placeholder 235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1111863" y="1154311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24F47FC-B401-4E01-B7F4-6DCA2C9D3F6F}" type="datetime'''8''''''''''''''0'''''''''''''''''''''''''''''''">
              <a:rPr lang="en-US" sz="600">
                <a:solidFill>
                  <a:prstClr val="black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67" name="Text Placeholder 233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1111863" y="1354336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ACD8301-65DE-4E92-B8B7-07598344A1E0}" type="datetime'''''''''7''''''''0'''''''''''''''">
              <a:rPr lang="en-US" sz="600">
                <a:solidFill>
                  <a:prstClr val="black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70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68" name="Text Placeholder 231"/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1111863" y="1554361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7F91BC3-1A09-4BAD-AE3C-F6A99276F65D}" type="datetime'''6''''0'''''''''">
              <a:rPr lang="en-US" sz="600">
                <a:solidFill>
                  <a:prstClr val="black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69" name="Text Placeholder 229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1111863" y="1754386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06B7CBC-87BE-41B2-94FD-9B8F22309099}" type="datetime'5''''''''''''''0'">
              <a:rPr lang="en-US" sz="600">
                <a:solidFill>
                  <a:prstClr val="black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70" name="Text Placeholder 27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1111863" y="1954411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20EE718-D723-4924-8D50-A4BEDD27F529}" type="datetime'''''4''''''''''''''''''''''''''''''0'">
              <a:rPr lang="en-US" sz="600">
                <a:solidFill>
                  <a:prstClr val="black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40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71" name="Text Placeholder 26"/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1111863" y="2154436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A3614AB-A2E1-4F3B-9FAE-496820607AEA}" type="datetime'''''''''''''''''''3''0'''''''''''''''''''''''''''''''''">
              <a:rPr lang="en-US" sz="600">
                <a:solidFill>
                  <a:prstClr val="black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72" name="Text Placeholder 25"/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3699092" y="2575917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44013CC-EF04-4E2D-BD46-724B205CE254}" type="datetime'''''''''''3''''''''''''''''''''''''''''''''''''''''3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33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73" name="Text Placeholder 15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2406073" y="2575917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0C64CB-C84E-41B0-B221-443BF3088FBF}" type="datetime'''''''''''1''''''''''''''''''''''''''0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74" name="Text Placeholder 24"/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3484779" y="2575917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3D2B8DC-6483-4FC6-92DD-ADD4A10C4D4C}" type="datetime'''''''1''''''''''''''''''''''''''9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75" name="Text Placeholder 23"/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3363335" y="2575917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5A4C6FE-C2EC-4458-8D64-49CD186837F6}" type="datetime'''''''''''''''''1''8''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76" name="Text Placeholder 22"/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3241892" y="2575917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1FA5E8-CE2C-4633-82B4-3E250429D08F}" type="datetime'''''1''''7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77" name="Text Placeholder 21"/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3120448" y="2575917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4E7695-A836-412A-AB7E-FA7CE978A560}" type="datetime'''''''''''''''''''''''''''''1''''6''''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78" name="Text Placeholder 20"/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2999004" y="2575917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0271C4C-4DC7-479F-95D4-764D49D06AB3}" type="datetime'''''''''''''''''''''''''''''''''''''1''''''''''''''5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79" name="Text Placeholder 19"/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2884704" y="2575917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4F8AD20-8B71-4E19-86F6-092FE5C1522D}" type="datetime'1''''''''''''''4''''''''''''''''''''''''''''''''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80" name="Text Placeholder 18"/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2763260" y="2575917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046A51-6D7F-475A-AACC-BD139294B11F}" type="datetime'''1''''3''''''''''''''''''''''''''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cxnSp>
        <p:nvCxnSpPr>
          <p:cNvPr id="81" name="Straight Connector 62"/>
          <p:cNvCxnSpPr/>
          <p:nvPr>
            <p:custDataLst>
              <p:tags r:id="rId59"/>
            </p:custDataLst>
          </p:nvPr>
        </p:nvCxnSpPr>
        <p:spPr bwMode="auto">
          <a:xfrm flipV="1">
            <a:off x="1819094" y="1378149"/>
            <a:ext cx="1893094" cy="550069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2" name="Freeform 63"/>
          <p:cNvSpPr/>
          <p:nvPr>
            <p:custDataLst>
              <p:tags r:id="rId60"/>
            </p:custDataLst>
          </p:nvPr>
        </p:nvSpPr>
        <p:spPr bwMode="auto">
          <a:xfrm>
            <a:off x="1188063" y="2347318"/>
            <a:ext cx="109538" cy="7262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white"/>
              </a:solidFill>
            </a:endParaRPr>
          </a:p>
        </p:txBody>
      </p:sp>
      <p:sp>
        <p:nvSpPr>
          <p:cNvPr id="83" name="Freeform 252"/>
          <p:cNvSpPr/>
          <p:nvPr>
            <p:custDataLst>
              <p:tags r:id="rId61"/>
            </p:custDataLst>
          </p:nvPr>
        </p:nvSpPr>
        <p:spPr bwMode="auto">
          <a:xfrm>
            <a:off x="1188063" y="2390180"/>
            <a:ext cx="109538" cy="29767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black"/>
              </a:solidFill>
            </a:endParaRPr>
          </a:p>
        </p:txBody>
      </p:sp>
      <p:sp>
        <p:nvSpPr>
          <p:cNvPr id="84" name="Freeform 247"/>
          <p:cNvSpPr/>
          <p:nvPr>
            <p:custDataLst>
              <p:tags r:id="rId62"/>
            </p:custDataLst>
          </p:nvPr>
        </p:nvSpPr>
        <p:spPr bwMode="auto">
          <a:xfrm>
            <a:off x="1188063" y="2347317"/>
            <a:ext cx="109538" cy="29767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black"/>
              </a:solidFill>
            </a:endParaRPr>
          </a:p>
        </p:txBody>
      </p:sp>
      <p:sp useBgFill="1">
        <p:nvSpPr>
          <p:cNvPr id="85" name="Freeform 245"/>
          <p:cNvSpPr/>
          <p:nvPr>
            <p:custDataLst>
              <p:tags r:id="rId63"/>
            </p:custDataLst>
          </p:nvPr>
        </p:nvSpPr>
        <p:spPr bwMode="auto">
          <a:xfrm>
            <a:off x="3631226" y="2450902"/>
            <a:ext cx="72629" cy="109538"/>
          </a:xfrm>
          <a:custGeom>
            <a:avLst/>
            <a:gdLst/>
            <a:ahLst/>
            <a:cxnLst/>
            <a:rect l="0" t="0" r="0" b="0"/>
            <a:pathLst>
              <a:path w="96839" h="146051">
                <a:moveTo>
                  <a:pt x="96838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white"/>
              </a:solidFill>
            </a:endParaRPr>
          </a:p>
        </p:txBody>
      </p:sp>
      <p:sp>
        <p:nvSpPr>
          <p:cNvPr id="86" name="Freeform 3"/>
          <p:cNvSpPr/>
          <p:nvPr>
            <p:custDataLst>
              <p:tags r:id="rId64"/>
            </p:custDataLst>
          </p:nvPr>
        </p:nvSpPr>
        <p:spPr bwMode="auto">
          <a:xfrm>
            <a:off x="3674088" y="2450902"/>
            <a:ext cx="29767" cy="109538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black"/>
              </a:solidFill>
            </a:endParaRPr>
          </a:p>
        </p:txBody>
      </p:sp>
      <p:sp>
        <p:nvSpPr>
          <p:cNvPr id="87" name="Freeform 2"/>
          <p:cNvSpPr/>
          <p:nvPr>
            <p:custDataLst>
              <p:tags r:id="rId65"/>
            </p:custDataLst>
          </p:nvPr>
        </p:nvSpPr>
        <p:spPr bwMode="auto">
          <a:xfrm>
            <a:off x="3631225" y="2450902"/>
            <a:ext cx="29767" cy="109538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black"/>
              </a:solidFill>
            </a:endParaRPr>
          </a:p>
        </p:txBody>
      </p:sp>
      <p:cxnSp>
        <p:nvCxnSpPr>
          <p:cNvPr id="88" name="Straight Connector 69"/>
          <p:cNvCxnSpPr/>
          <p:nvPr>
            <p:custDataLst>
              <p:tags r:id="rId66"/>
            </p:custDataLst>
          </p:nvPr>
        </p:nvCxnSpPr>
        <p:spPr bwMode="auto">
          <a:xfrm>
            <a:off x="3532404" y="1336477"/>
            <a:ext cx="47625" cy="14288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70"/>
          <p:cNvCxnSpPr/>
          <p:nvPr>
            <p:custDataLst>
              <p:tags r:id="rId67"/>
            </p:custDataLst>
          </p:nvPr>
        </p:nvCxnSpPr>
        <p:spPr bwMode="auto">
          <a:xfrm flipH="1" flipV="1">
            <a:off x="3393100" y="1837729"/>
            <a:ext cx="19050" cy="42863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71"/>
          <p:cNvCxnSpPr/>
          <p:nvPr>
            <p:custDataLst>
              <p:tags r:id="rId68"/>
            </p:custDataLst>
          </p:nvPr>
        </p:nvCxnSpPr>
        <p:spPr bwMode="auto">
          <a:xfrm>
            <a:off x="2401310" y="1628180"/>
            <a:ext cx="65485" cy="32147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439"/>
          <p:cNvCxnSpPr/>
          <p:nvPr>
            <p:custDataLst>
              <p:tags r:id="rId69"/>
            </p:custDataLst>
          </p:nvPr>
        </p:nvCxnSpPr>
        <p:spPr bwMode="auto">
          <a:xfrm>
            <a:off x="1784566" y="1792486"/>
            <a:ext cx="207169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Placeholder 9"/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 flipV="1">
            <a:off x="959462" y="1528168"/>
            <a:ext cx="91679" cy="65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anchor="b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8177D7-56D0-4E19-A6E8-B44C06B1999B}" type="datetime'''В''кл''''ад МСП в'' В''В''П'''''','' ''''''''''%'''">
              <a:rPr lang="en-US" sz="600" b="1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Вклад МСП в ВВП, %</a:t>
            </a:fld>
            <a:endParaRPr lang="ru-RU" sz="600" b="1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93" name="Text Placeholder 12"/>
          <p:cNvSpPr>
            <a:spLocks noGrp="1"/>
          </p:cNvSpPr>
          <p:nvPr>
            <p:custDataLst>
              <p:tags r:id="rId71"/>
            </p:custDataLst>
          </p:nvPr>
        </p:nvSpPr>
        <p:spPr bwMode="gray">
          <a:xfrm>
            <a:off x="1283312" y="1746052"/>
            <a:ext cx="501254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EAB0E51-F8F0-4A7C-857D-0AAE09B52283}" type="datetime'''''''''Велик''''о''б''''''''''''р''''ита''''ни''''''''я'">
              <a:rPr lang="en-US" sz="600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Великобритания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94" name="Text Placeholder 13"/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2166756" y="1536502"/>
            <a:ext cx="276225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4C7030A-C470-4C81-82D9-627BA399805A}" type="datetime'Ф''''ран''''''''''ц''''''''''''''''''и''''''''''''''''я'''''''">
              <a:rPr lang="en-US" sz="600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Франция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95" name="Text Placeholder 14"/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2633481" y="1722239"/>
            <a:ext cx="228600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B6EC598-581C-4C29-8ED8-B6E8DAD57688}" type="datetime'''''''''''''''''''Т''''''у''р''''''''''ц''и''''''''''''''я'''">
              <a:rPr lang="en-US" sz="600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Турция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96" name="Text Placeholder 15"/>
          <p:cNvSpPr>
            <a:spLocks noGrp="1"/>
          </p:cNvSpPr>
          <p:nvPr>
            <p:custDataLst>
              <p:tags r:id="rId74"/>
            </p:custDataLst>
          </p:nvPr>
        </p:nvSpPr>
        <p:spPr bwMode="gray">
          <a:xfrm>
            <a:off x="3018054" y="1605558"/>
            <a:ext cx="2393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C024151-E80A-4406-83B6-6FD7192A04E3}" type="datetime'''''''''''''''''''''''''''''''С''''''е''''''''рб''''ия'''''''">
              <a:rPr lang="en-US" sz="600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Сербия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97" name="Text Placeholder 16"/>
          <p:cNvSpPr>
            <a:spLocks noGrp="1"/>
          </p:cNvSpPr>
          <p:nvPr>
            <p:custDataLst>
              <p:tags r:id="rId75"/>
            </p:custDataLst>
          </p:nvPr>
        </p:nvSpPr>
        <p:spPr bwMode="gray">
          <a:xfrm>
            <a:off x="2876369" y="1810345"/>
            <a:ext cx="301229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41FE91-71F5-49CB-BF72-F3BB09F01270}" type="datetime'С''''''''''л''''о''''в''''''а''''''''''''''''к''и''''''я'''''">
              <a:rPr lang="en-US" sz="600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Словакия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98" name="Text Placeholder 8"/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1859575" y="2728317"/>
            <a:ext cx="1254919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C42EBB-F037-48C7-A415-45DA2863BDC9}" type="datetime'До''ля п''ор''''''тф''еля к''реди''т''о''в'''' М''СП в ВВП, %'">
              <a:rPr lang="en-US" sz="600" b="1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Доля портфеля кредитов МСП в ВВП, %</a:t>
            </a:fld>
            <a:endParaRPr lang="ru-RU" sz="600" b="1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99" name="Text Placeholder 17"/>
          <p:cNvSpPr>
            <a:spLocks noGrp="1"/>
          </p:cNvSpPr>
          <p:nvPr>
            <p:custDataLst>
              <p:tags r:id="rId77"/>
            </p:custDataLst>
          </p:nvPr>
        </p:nvSpPr>
        <p:spPr bwMode="gray">
          <a:xfrm>
            <a:off x="3302613" y="1880592"/>
            <a:ext cx="257175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0B546E9-3730-41DE-8C95-9BAE4A1210B9}" type="datetime'''''''''''''''В''''е''н''''''гр''и''я'''''''''''''''">
              <a:rPr lang="en-US" sz="600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Венгрия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00" name="Text Placeholder 18"/>
          <p:cNvSpPr>
            <a:spLocks noGrp="1"/>
          </p:cNvSpPr>
          <p:nvPr>
            <p:custDataLst>
              <p:tags r:id="rId78"/>
            </p:custDataLst>
          </p:nvPr>
        </p:nvSpPr>
        <p:spPr bwMode="gray">
          <a:xfrm>
            <a:off x="3304994" y="1254323"/>
            <a:ext cx="227410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31A22D0-AE4D-4580-ABA9-975B03DC3B9F}" type="datetime'''Г''''''''''''''''''''''''''''''ре''''''ци''''''я'''''''''''">
              <a:rPr lang="en-US" sz="600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Греция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01" name="Text Placeholder 19"/>
          <p:cNvSpPr>
            <a:spLocks noGrp="1"/>
          </p:cNvSpPr>
          <p:nvPr>
            <p:custDataLst>
              <p:tags r:id="rId79"/>
            </p:custDataLst>
          </p:nvPr>
        </p:nvSpPr>
        <p:spPr bwMode="gray">
          <a:xfrm>
            <a:off x="3350238" y="1490067"/>
            <a:ext cx="308372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F011007-A08B-4FCB-B2A0-840F26A22F92}" type="datetime'''''''С''л''''''''''''''''''о''''в''''''е''''''ни''''я'''">
              <a:rPr lang="en-US" sz="600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Словения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02" name="Text Placeholder 11"/>
          <p:cNvSpPr>
            <a:spLocks noGrp="1"/>
          </p:cNvSpPr>
          <p:nvPr>
            <p:custDataLst>
              <p:tags r:id="rId80"/>
            </p:custDataLst>
          </p:nvPr>
        </p:nvSpPr>
        <p:spPr bwMode="gray">
          <a:xfrm>
            <a:off x="1872672" y="2211586"/>
            <a:ext cx="233363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D2F7079-6644-486C-8714-275B20456C10}" type="datetime'''К''а''''на''''''''''''''да'''''''''''''''''''''''''''''">
              <a:rPr lang="en-US" sz="600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Канада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03" name="Rectangle 47"/>
          <p:cNvSpPr/>
          <p:nvPr/>
        </p:nvSpPr>
        <p:spPr>
          <a:xfrm>
            <a:off x="792152" y="928092"/>
            <a:ext cx="162000" cy="1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50"/>
            <a:r>
              <a:rPr lang="ru-RU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04" name="Rectangle 22"/>
          <p:cNvSpPr/>
          <p:nvPr/>
        </p:nvSpPr>
        <p:spPr>
          <a:xfrm>
            <a:off x="1007655" y="852553"/>
            <a:ext cx="3203781" cy="362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" tIns="27000" rIns="27000" bIns="27000" rtlCol="0" anchor="ctr">
            <a:spAutoFit/>
          </a:bodyPr>
          <a:lstStyle/>
          <a:p>
            <a:pPr defTabSz="804650"/>
            <a:r>
              <a:rPr lang="ru-RU" sz="1000" b="1" dirty="0">
                <a:solidFill>
                  <a:srgbClr val="0070C0"/>
                </a:solidFill>
                <a:latin typeface="Arial Narrow" panose="020B0606020202030204" pitchFamily="34" charset="0"/>
              </a:rPr>
              <a:t>Положительная корреляция доли кредитного портфеля МСП и вклада МСП в ВВП</a:t>
            </a:r>
            <a:r>
              <a:rPr lang="ru-RU" sz="1000" b="1" baseline="30000" dirty="0">
                <a:solidFill>
                  <a:srgbClr val="0070C0"/>
                </a:solidFill>
                <a:latin typeface="Arial Narrow" panose="020B0606020202030204" pitchFamily="34" charset="0"/>
              </a:rPr>
              <a:t>(1)</a:t>
            </a:r>
            <a:endParaRPr lang="ru-RU" sz="1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5" name="Rectangle 47"/>
          <p:cNvSpPr/>
          <p:nvPr/>
        </p:nvSpPr>
        <p:spPr>
          <a:xfrm>
            <a:off x="5580112" y="926948"/>
            <a:ext cx="162000" cy="1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50"/>
            <a:r>
              <a:rPr lang="ru-RU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06" name="Rectangle 22"/>
          <p:cNvSpPr/>
          <p:nvPr/>
        </p:nvSpPr>
        <p:spPr>
          <a:xfrm>
            <a:off x="5818239" y="851409"/>
            <a:ext cx="2930226" cy="362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" tIns="27000" rIns="27000" bIns="27000" rtlCol="0" anchor="ctr">
            <a:spAutoFit/>
          </a:bodyPr>
          <a:lstStyle/>
          <a:p>
            <a:pPr defTabSz="804650"/>
            <a:r>
              <a:rPr lang="ru-RU" sz="1000" b="1" dirty="0">
                <a:solidFill>
                  <a:srgbClr val="0070C0"/>
                </a:solidFill>
                <a:latin typeface="Arial Narrow" panose="020B0606020202030204" pitchFamily="34" charset="0"/>
              </a:rPr>
              <a:t>Положительная корреляция уровня гарантийной поддержки и доли кредитов МСП в ВВП</a:t>
            </a:r>
            <a:r>
              <a:rPr lang="ru-RU" sz="1000" b="1" baseline="30000" dirty="0">
                <a:solidFill>
                  <a:srgbClr val="0070C0"/>
                </a:solidFill>
                <a:latin typeface="Arial Narrow" panose="020B0606020202030204" pitchFamily="34" charset="0"/>
              </a:rPr>
              <a:t>(1)</a:t>
            </a:r>
            <a:endParaRPr lang="ru-RU" sz="1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7" name="Straight Connector 133"/>
          <p:cNvCxnSpPr/>
          <p:nvPr>
            <p:custDataLst>
              <p:tags r:id="rId81"/>
            </p:custDataLst>
          </p:nvPr>
        </p:nvCxnSpPr>
        <p:spPr bwMode="auto">
          <a:xfrm flipV="1">
            <a:off x="5918250" y="1434155"/>
            <a:ext cx="2336006" cy="621506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381"/>
          <p:cNvCxnSpPr/>
          <p:nvPr>
            <p:custDataLst>
              <p:tags r:id="rId82"/>
            </p:custDataLst>
          </p:nvPr>
        </p:nvCxnSpPr>
        <p:spPr bwMode="auto">
          <a:xfrm flipV="1">
            <a:off x="5918250" y="2505717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387"/>
          <p:cNvCxnSpPr/>
          <p:nvPr>
            <p:custDataLst>
              <p:tags r:id="rId83"/>
            </p:custDataLst>
          </p:nvPr>
        </p:nvCxnSpPr>
        <p:spPr bwMode="auto">
          <a:xfrm flipV="1">
            <a:off x="7382718" y="2505717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388"/>
          <p:cNvCxnSpPr/>
          <p:nvPr>
            <p:custDataLst>
              <p:tags r:id="rId84"/>
            </p:custDataLst>
          </p:nvPr>
        </p:nvCxnSpPr>
        <p:spPr bwMode="auto">
          <a:xfrm flipV="1">
            <a:off x="7625606" y="2505717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389"/>
          <p:cNvCxnSpPr/>
          <p:nvPr>
            <p:custDataLst>
              <p:tags r:id="rId85"/>
            </p:custDataLst>
          </p:nvPr>
        </p:nvCxnSpPr>
        <p:spPr bwMode="auto">
          <a:xfrm flipV="1">
            <a:off x="7868493" y="2505717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390"/>
          <p:cNvCxnSpPr/>
          <p:nvPr>
            <p:custDataLst>
              <p:tags r:id="rId86"/>
            </p:custDataLst>
          </p:nvPr>
        </p:nvCxnSpPr>
        <p:spPr bwMode="auto">
          <a:xfrm flipV="1">
            <a:off x="8111381" y="2505717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391"/>
          <p:cNvCxnSpPr/>
          <p:nvPr>
            <p:custDataLst>
              <p:tags r:id="rId87"/>
            </p:custDataLst>
          </p:nvPr>
        </p:nvCxnSpPr>
        <p:spPr bwMode="auto">
          <a:xfrm flipV="1">
            <a:off x="8404275" y="2505717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386"/>
          <p:cNvCxnSpPr/>
          <p:nvPr>
            <p:custDataLst>
              <p:tags r:id="rId88"/>
            </p:custDataLst>
          </p:nvPr>
        </p:nvCxnSpPr>
        <p:spPr bwMode="auto">
          <a:xfrm flipV="1">
            <a:off x="7139831" y="2505717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412"/>
          <p:cNvCxnSpPr/>
          <p:nvPr>
            <p:custDataLst>
              <p:tags r:id="rId89"/>
            </p:custDataLst>
          </p:nvPr>
        </p:nvCxnSpPr>
        <p:spPr bwMode="auto">
          <a:xfrm>
            <a:off x="5893247" y="2505717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415"/>
          <p:cNvCxnSpPr/>
          <p:nvPr>
            <p:custDataLst>
              <p:tags r:id="rId90"/>
            </p:custDataLst>
          </p:nvPr>
        </p:nvCxnSpPr>
        <p:spPr bwMode="auto">
          <a:xfrm>
            <a:off x="5893247" y="1991367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413"/>
          <p:cNvCxnSpPr/>
          <p:nvPr>
            <p:custDataLst>
              <p:tags r:id="rId91"/>
            </p:custDataLst>
          </p:nvPr>
        </p:nvCxnSpPr>
        <p:spPr bwMode="auto">
          <a:xfrm>
            <a:off x="5893247" y="2334267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414"/>
          <p:cNvCxnSpPr/>
          <p:nvPr>
            <p:custDataLst>
              <p:tags r:id="rId92"/>
            </p:custDataLst>
          </p:nvPr>
        </p:nvCxnSpPr>
        <p:spPr bwMode="auto">
          <a:xfrm>
            <a:off x="5893247" y="2162817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416"/>
          <p:cNvCxnSpPr/>
          <p:nvPr>
            <p:custDataLst>
              <p:tags r:id="rId93"/>
            </p:custDataLst>
          </p:nvPr>
        </p:nvCxnSpPr>
        <p:spPr bwMode="auto">
          <a:xfrm>
            <a:off x="5893247" y="1819917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417"/>
          <p:cNvCxnSpPr/>
          <p:nvPr>
            <p:custDataLst>
              <p:tags r:id="rId94"/>
            </p:custDataLst>
          </p:nvPr>
        </p:nvCxnSpPr>
        <p:spPr bwMode="auto">
          <a:xfrm>
            <a:off x="5893247" y="1648467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418"/>
          <p:cNvCxnSpPr/>
          <p:nvPr>
            <p:custDataLst>
              <p:tags r:id="rId95"/>
            </p:custDataLst>
          </p:nvPr>
        </p:nvCxnSpPr>
        <p:spPr bwMode="auto">
          <a:xfrm>
            <a:off x="5893247" y="1477017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419"/>
          <p:cNvCxnSpPr/>
          <p:nvPr>
            <p:custDataLst>
              <p:tags r:id="rId96"/>
            </p:custDataLst>
          </p:nvPr>
        </p:nvCxnSpPr>
        <p:spPr bwMode="auto">
          <a:xfrm>
            <a:off x="5893247" y="1198411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385"/>
          <p:cNvCxnSpPr/>
          <p:nvPr>
            <p:custDataLst>
              <p:tags r:id="rId97"/>
            </p:custDataLst>
          </p:nvPr>
        </p:nvCxnSpPr>
        <p:spPr bwMode="auto">
          <a:xfrm flipV="1">
            <a:off x="6889800" y="2505717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384"/>
          <p:cNvCxnSpPr/>
          <p:nvPr>
            <p:custDataLst>
              <p:tags r:id="rId98"/>
            </p:custDataLst>
          </p:nvPr>
        </p:nvCxnSpPr>
        <p:spPr bwMode="auto">
          <a:xfrm flipV="1">
            <a:off x="6646912" y="2505717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383"/>
          <p:cNvCxnSpPr/>
          <p:nvPr>
            <p:custDataLst>
              <p:tags r:id="rId99"/>
            </p:custDataLst>
          </p:nvPr>
        </p:nvCxnSpPr>
        <p:spPr bwMode="auto">
          <a:xfrm flipV="1">
            <a:off x="6404025" y="2505717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382"/>
          <p:cNvCxnSpPr/>
          <p:nvPr>
            <p:custDataLst>
              <p:tags r:id="rId100"/>
            </p:custDataLst>
          </p:nvPr>
        </p:nvCxnSpPr>
        <p:spPr bwMode="auto">
          <a:xfrm flipV="1">
            <a:off x="6161137" y="2505717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7" name="Object 111"/>
          <p:cNvGraphicFramePr>
            <a:graphicFrameLocks/>
          </p:cNvGraphicFramePr>
          <p:nvPr>
            <p:custDataLst>
              <p:tags r:id="rId101"/>
            </p:custDataLst>
            <p:extLst>
              <p:ext uri="{D42A27DB-BD31-4B8C-83A1-F6EECF244321}">
                <p14:modId xmlns:p14="http://schemas.microsoft.com/office/powerpoint/2010/main" val="3911878504"/>
              </p:ext>
            </p:extLst>
          </p:nvPr>
        </p:nvGraphicFramePr>
        <p:xfrm>
          <a:off x="5818238" y="1126973"/>
          <a:ext cx="2671682" cy="1450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Chart" r:id="rId230" imgW="3562243" imgH="1933470" progId="MSGraph.Chart.8">
                  <p:embed followColorScheme="full"/>
                </p:oleObj>
              </mc:Choice>
              <mc:Fallback>
                <p:oleObj name="Chart" r:id="rId230" imgW="3562243" imgH="193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1"/>
                      <a:stretch>
                        <a:fillRect/>
                      </a:stretch>
                    </p:blipFill>
                    <p:spPr>
                      <a:xfrm>
                        <a:off x="5818238" y="1126973"/>
                        <a:ext cx="2671682" cy="1450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Text Placeholder 407"/>
          <p:cNvSpPr>
            <a:spLocks noGrp="1"/>
          </p:cNvSpPr>
          <p:nvPr>
            <p:custDataLst>
              <p:tags r:id="rId102"/>
            </p:custDataLst>
          </p:nvPr>
        </p:nvSpPr>
        <p:spPr bwMode="gray">
          <a:xfrm>
            <a:off x="5789663" y="1153167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5AFA5D3-6E4B-42B2-B611-BAC5DB2F5C8D}" type="datetime'''''''''''''''''''''''''''''''''''''''''''''''''''5''0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29" name="Text Placeholder 406"/>
          <p:cNvSpPr>
            <a:spLocks noGrp="1"/>
          </p:cNvSpPr>
          <p:nvPr>
            <p:custDataLst>
              <p:tags r:id="rId103"/>
            </p:custDataLst>
          </p:nvPr>
        </p:nvSpPr>
        <p:spPr bwMode="gray">
          <a:xfrm>
            <a:off x="5789663" y="1431773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1EF29DB-AD2E-433C-B6A3-412D9DD6230D}" type="datetime'''3''''''''''''''''0''''''''''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30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30" name="Text Placeholder 405"/>
          <p:cNvSpPr>
            <a:spLocks noGrp="1"/>
          </p:cNvSpPr>
          <p:nvPr>
            <p:custDataLst>
              <p:tags r:id="rId104"/>
            </p:custDataLst>
          </p:nvPr>
        </p:nvSpPr>
        <p:spPr bwMode="gray">
          <a:xfrm>
            <a:off x="5789663" y="1603223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3101CB4-9F24-4E21-A8A0-3FA89B395D46}" type="datetime'''''''''''''''2''''''''''5''''''''''''''''''''''''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31" name="Text Placeholder 404"/>
          <p:cNvSpPr>
            <a:spLocks noGrp="1"/>
          </p:cNvSpPr>
          <p:nvPr>
            <p:custDataLst>
              <p:tags r:id="rId105"/>
            </p:custDataLst>
          </p:nvPr>
        </p:nvSpPr>
        <p:spPr bwMode="gray">
          <a:xfrm>
            <a:off x="5789663" y="1774673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60AFC61-F820-41D7-B527-3F7DFEBC99B6}" type="datetime'2''''0''''''''''''''''''''''''''''''''''''''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32" name="Text Placeholder 403"/>
          <p:cNvSpPr>
            <a:spLocks noGrp="1"/>
          </p:cNvSpPr>
          <p:nvPr>
            <p:custDataLst>
              <p:tags r:id="rId106"/>
            </p:custDataLst>
          </p:nvPr>
        </p:nvSpPr>
        <p:spPr bwMode="gray">
          <a:xfrm>
            <a:off x="5789663" y="1946123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72C7632-6BA8-4695-BB38-912A2A6CA9FE}" type="datetime'''''''''''''''''''''''''''''''''''''''''''''''15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33" name="Text Placeholder 402"/>
          <p:cNvSpPr>
            <a:spLocks noGrp="1"/>
          </p:cNvSpPr>
          <p:nvPr>
            <p:custDataLst>
              <p:tags r:id="rId107"/>
            </p:custDataLst>
          </p:nvPr>
        </p:nvSpPr>
        <p:spPr bwMode="gray">
          <a:xfrm>
            <a:off x="5789663" y="2117573"/>
            <a:ext cx="6905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670021C-A193-42B7-960C-F998E4F862A5}" type="datetime'''''''''''''''''''''''''''''''''''1''''''''''0''''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34" name="Text Placeholder 401"/>
          <p:cNvSpPr>
            <a:spLocks noGrp="1"/>
          </p:cNvSpPr>
          <p:nvPr>
            <p:custDataLst>
              <p:tags r:id="rId108"/>
            </p:custDataLst>
          </p:nvPr>
        </p:nvSpPr>
        <p:spPr bwMode="gray">
          <a:xfrm>
            <a:off x="5824190" y="2289023"/>
            <a:ext cx="34529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C1A22CF-9AAD-49F4-99CB-8D29B64503FD}" type="datetime'''''''''''''''''''''''''''5''''''''''''''''''''''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35" name="Text Placeholder 393"/>
          <p:cNvSpPr>
            <a:spLocks noGrp="1"/>
          </p:cNvSpPr>
          <p:nvPr>
            <p:custDataLst>
              <p:tags r:id="rId109"/>
            </p:custDataLst>
          </p:nvPr>
        </p:nvSpPr>
        <p:spPr bwMode="gray">
          <a:xfrm>
            <a:off x="6846937" y="2574773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311CDDA-FFE8-4D8C-A41E-FE68B3402ED7}" type="datetime'''''''0'',''''''''''''''4''''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0,4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36" name="Text Placeholder 399"/>
          <p:cNvSpPr>
            <a:spLocks noGrp="1"/>
          </p:cNvSpPr>
          <p:nvPr>
            <p:custDataLst>
              <p:tags r:id="rId110"/>
            </p:custDataLst>
          </p:nvPr>
        </p:nvSpPr>
        <p:spPr bwMode="gray">
          <a:xfrm>
            <a:off x="8361412" y="2574773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D88831-5ACB-4ECA-B292-220C2335D2EC}" type="datetime'''''''3'''''',''''''''7''''''''''''''''''''''''''''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3,7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37" name="Text Placeholder 398"/>
          <p:cNvSpPr>
            <a:spLocks noGrp="1"/>
          </p:cNvSpPr>
          <p:nvPr>
            <p:custDataLst>
              <p:tags r:id="rId111"/>
            </p:custDataLst>
          </p:nvPr>
        </p:nvSpPr>
        <p:spPr bwMode="gray">
          <a:xfrm>
            <a:off x="8068518" y="2574773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CD0B57E-3B74-4576-A04A-761CF4A36235}" type="datetime'''''''''''0'',''''''''''9''''''''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0,9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38" name="Text Placeholder 397"/>
          <p:cNvSpPr>
            <a:spLocks noGrp="1"/>
          </p:cNvSpPr>
          <p:nvPr>
            <p:custDataLst>
              <p:tags r:id="rId112"/>
            </p:custDataLst>
          </p:nvPr>
        </p:nvSpPr>
        <p:spPr bwMode="gray">
          <a:xfrm>
            <a:off x="7825631" y="2574773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9D4B849-EBBD-4C22-92C9-ABC8E76E139E}" type="datetime'0'''''',8''''''''''''''''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0,8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39" name="Text Placeholder 396"/>
          <p:cNvSpPr>
            <a:spLocks noGrp="1"/>
          </p:cNvSpPr>
          <p:nvPr>
            <p:custDataLst>
              <p:tags r:id="rId113"/>
            </p:custDataLst>
          </p:nvPr>
        </p:nvSpPr>
        <p:spPr bwMode="gray">
          <a:xfrm>
            <a:off x="7582743" y="2574773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FF1C738-5967-4D7A-8B24-4DA100C8F1F4}" type="datetime'''''''''''''''''''''''''''''''''''''''''''0,''''''''''''7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0,7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40" name="Text Placeholder 395"/>
          <p:cNvSpPr>
            <a:spLocks noGrp="1"/>
          </p:cNvSpPr>
          <p:nvPr>
            <p:custDataLst>
              <p:tags r:id="rId114"/>
            </p:custDataLst>
          </p:nvPr>
        </p:nvSpPr>
        <p:spPr bwMode="gray">
          <a:xfrm>
            <a:off x="7339856" y="2574773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E9284F-A878-4863-B5FE-A7117D187CE5}" type="datetime'0'''''''',''''''''''''''''''''''6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0,6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41" name="Text Placeholder 394"/>
          <p:cNvSpPr>
            <a:spLocks noGrp="1"/>
          </p:cNvSpPr>
          <p:nvPr>
            <p:custDataLst>
              <p:tags r:id="rId115"/>
            </p:custDataLst>
          </p:nvPr>
        </p:nvSpPr>
        <p:spPr bwMode="gray">
          <a:xfrm>
            <a:off x="7096968" y="2574773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30BAB3-022D-4A79-8875-8566B5DE7AE6}" type="datetime'''''''''0'''''''''',''''5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0,5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42" name="Text Placeholder 392"/>
          <p:cNvSpPr>
            <a:spLocks noGrp="1"/>
          </p:cNvSpPr>
          <p:nvPr>
            <p:custDataLst>
              <p:tags r:id="rId116"/>
            </p:custDataLst>
          </p:nvPr>
        </p:nvSpPr>
        <p:spPr bwMode="gray">
          <a:xfrm>
            <a:off x="6604050" y="2574773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5F17F9-0131-41D0-84B9-FA279709BA23}" type="datetime'''''''''''''''''''''''''''''0,''''''''3''''''''''''''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0,3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43" name="Text Placeholder 391"/>
          <p:cNvSpPr>
            <a:spLocks noGrp="1"/>
          </p:cNvSpPr>
          <p:nvPr>
            <p:custDataLst>
              <p:tags r:id="rId117"/>
            </p:custDataLst>
          </p:nvPr>
        </p:nvSpPr>
        <p:spPr bwMode="gray">
          <a:xfrm>
            <a:off x="6361162" y="2574773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64F40D-1EBB-4760-817B-42B05CDA65EF}" type="datetime'''''''''''''''''''''''0'''''''''''',''''''2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0,2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44" name="Text Placeholder 390"/>
          <p:cNvSpPr>
            <a:spLocks noGrp="1"/>
          </p:cNvSpPr>
          <p:nvPr>
            <p:custDataLst>
              <p:tags r:id="rId118"/>
            </p:custDataLst>
          </p:nvPr>
        </p:nvSpPr>
        <p:spPr bwMode="gray">
          <a:xfrm>
            <a:off x="6118275" y="2574773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145093D-423D-4AEB-A23B-D4B4639C8CFF}" type="datetime'0'''',''''''''''''1''''''''''''''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0,1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45" name="Text Placeholder 400"/>
          <p:cNvSpPr>
            <a:spLocks noGrp="1"/>
          </p:cNvSpPr>
          <p:nvPr>
            <p:custDataLst>
              <p:tags r:id="rId119"/>
            </p:custDataLst>
          </p:nvPr>
        </p:nvSpPr>
        <p:spPr bwMode="gray">
          <a:xfrm>
            <a:off x="5824190" y="2460473"/>
            <a:ext cx="34529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E743060-A23B-4506-B0E3-8C18BB90E303}" type="datetime'''''''''''''''''''''''''''''''''''''''''''''''0''''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46" name="Text Placeholder 389"/>
          <p:cNvSpPr>
            <a:spLocks noGrp="1"/>
          </p:cNvSpPr>
          <p:nvPr>
            <p:custDataLst>
              <p:tags r:id="rId120"/>
            </p:custDataLst>
          </p:nvPr>
        </p:nvSpPr>
        <p:spPr bwMode="gray">
          <a:xfrm>
            <a:off x="5875387" y="2574773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D4E7CC-F42D-4500-9261-42459D81DCAB}" type="datetime'''''''''''''''''''''0'''''''''',''''''''''0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0,0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 useBgFill="1">
        <p:nvSpPr>
          <p:cNvPr id="147" name="Freeform 405"/>
          <p:cNvSpPr/>
          <p:nvPr>
            <p:custDataLst>
              <p:tags r:id="rId121"/>
            </p:custDataLst>
          </p:nvPr>
        </p:nvSpPr>
        <p:spPr bwMode="auto">
          <a:xfrm>
            <a:off x="5863481" y="1278183"/>
            <a:ext cx="109538" cy="72629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white"/>
              </a:solidFill>
            </a:endParaRPr>
          </a:p>
        </p:txBody>
      </p:sp>
      <p:sp>
        <p:nvSpPr>
          <p:cNvPr id="148" name="Freeform 404"/>
          <p:cNvSpPr/>
          <p:nvPr>
            <p:custDataLst>
              <p:tags r:id="rId122"/>
            </p:custDataLst>
          </p:nvPr>
        </p:nvSpPr>
        <p:spPr bwMode="auto">
          <a:xfrm>
            <a:off x="5863481" y="1321045"/>
            <a:ext cx="109538" cy="29766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black"/>
              </a:solidFill>
            </a:endParaRPr>
          </a:p>
        </p:txBody>
      </p:sp>
      <p:sp>
        <p:nvSpPr>
          <p:cNvPr id="149" name="Freeform 403"/>
          <p:cNvSpPr/>
          <p:nvPr>
            <p:custDataLst>
              <p:tags r:id="rId123"/>
            </p:custDataLst>
          </p:nvPr>
        </p:nvSpPr>
        <p:spPr bwMode="auto">
          <a:xfrm>
            <a:off x="5863481" y="1278183"/>
            <a:ext cx="109538" cy="29766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black"/>
              </a:solidFill>
            </a:endParaRPr>
          </a:p>
        </p:txBody>
      </p:sp>
      <p:sp useBgFill="1">
        <p:nvSpPr>
          <p:cNvPr id="150" name="Freeform 375"/>
          <p:cNvSpPr/>
          <p:nvPr>
            <p:custDataLst>
              <p:tags r:id="rId124"/>
            </p:custDataLst>
          </p:nvPr>
        </p:nvSpPr>
        <p:spPr bwMode="auto">
          <a:xfrm>
            <a:off x="8176866" y="2449758"/>
            <a:ext cx="72629" cy="109538"/>
          </a:xfrm>
          <a:custGeom>
            <a:avLst/>
            <a:gdLst/>
            <a:ahLst/>
            <a:cxnLst/>
            <a:rect l="0" t="0" r="0" b="0"/>
            <a:pathLst>
              <a:path w="96839" h="146051">
                <a:moveTo>
                  <a:pt x="96838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white"/>
              </a:solidFill>
            </a:endParaRPr>
          </a:p>
        </p:txBody>
      </p:sp>
      <p:sp>
        <p:nvSpPr>
          <p:cNvPr id="151" name="Freeform 374"/>
          <p:cNvSpPr/>
          <p:nvPr>
            <p:custDataLst>
              <p:tags r:id="rId125"/>
            </p:custDataLst>
          </p:nvPr>
        </p:nvSpPr>
        <p:spPr bwMode="auto">
          <a:xfrm>
            <a:off x="8219728" y="2449758"/>
            <a:ext cx="29767" cy="109538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black"/>
              </a:solidFill>
            </a:endParaRPr>
          </a:p>
        </p:txBody>
      </p:sp>
      <p:sp>
        <p:nvSpPr>
          <p:cNvPr id="152" name="Freeform 373"/>
          <p:cNvSpPr/>
          <p:nvPr>
            <p:custDataLst>
              <p:tags r:id="rId126"/>
            </p:custDataLst>
          </p:nvPr>
        </p:nvSpPr>
        <p:spPr bwMode="auto">
          <a:xfrm>
            <a:off x="8176866" y="2449758"/>
            <a:ext cx="29767" cy="109538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black"/>
              </a:solidFill>
            </a:endParaRPr>
          </a:p>
        </p:txBody>
      </p:sp>
      <p:cxnSp>
        <p:nvCxnSpPr>
          <p:cNvPr id="153" name="Straight Connector 424"/>
          <p:cNvCxnSpPr/>
          <p:nvPr>
            <p:custDataLst>
              <p:tags r:id="rId127"/>
            </p:custDataLst>
          </p:nvPr>
        </p:nvCxnSpPr>
        <p:spPr bwMode="auto">
          <a:xfrm flipH="1">
            <a:off x="6292106" y="2073521"/>
            <a:ext cx="28575" cy="25003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423"/>
          <p:cNvCxnSpPr/>
          <p:nvPr>
            <p:custDataLst>
              <p:tags r:id="rId128"/>
            </p:custDataLst>
          </p:nvPr>
        </p:nvCxnSpPr>
        <p:spPr bwMode="auto">
          <a:xfrm flipH="1">
            <a:off x="6243291" y="1973508"/>
            <a:ext cx="30956" cy="1071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422"/>
          <p:cNvCxnSpPr/>
          <p:nvPr>
            <p:custDataLst>
              <p:tags r:id="rId129"/>
            </p:custDataLst>
          </p:nvPr>
        </p:nvCxnSpPr>
        <p:spPr bwMode="auto">
          <a:xfrm flipH="1">
            <a:off x="6056362" y="2365223"/>
            <a:ext cx="33338" cy="15479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421"/>
          <p:cNvCxnSpPr/>
          <p:nvPr>
            <p:custDataLst>
              <p:tags r:id="rId130"/>
            </p:custDataLst>
          </p:nvPr>
        </p:nvCxnSpPr>
        <p:spPr bwMode="auto">
          <a:xfrm flipH="1">
            <a:off x="5999212" y="2273545"/>
            <a:ext cx="44054" cy="39291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357"/>
          <p:cNvCxnSpPr/>
          <p:nvPr>
            <p:custDataLst>
              <p:tags r:id="rId131"/>
            </p:custDataLst>
          </p:nvPr>
        </p:nvCxnSpPr>
        <p:spPr bwMode="auto">
          <a:xfrm flipH="1">
            <a:off x="5950397" y="1958029"/>
            <a:ext cx="35719" cy="2857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 Placeholder 378"/>
          <p:cNvSpPr>
            <a:spLocks noGrp="1"/>
          </p:cNvSpPr>
          <p:nvPr>
            <p:custDataLst>
              <p:tags r:id="rId132"/>
            </p:custDataLst>
          </p:nvPr>
        </p:nvSpPr>
        <p:spPr bwMode="gray">
          <a:xfrm>
            <a:off x="6099225" y="2408085"/>
            <a:ext cx="25836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966495A-AE2D-44A6-B634-2CCE0CC9F0C5}" type="datetime'А''''''''''''''вс''''''''''''т''''''''р''''и''я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Австрия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59" name="Text Placeholder 379"/>
          <p:cNvSpPr>
            <a:spLocks noGrp="1"/>
          </p:cNvSpPr>
          <p:nvPr>
            <p:custDataLst>
              <p:tags r:id="rId133"/>
            </p:custDataLst>
          </p:nvPr>
        </p:nvSpPr>
        <p:spPr bwMode="gray">
          <a:xfrm>
            <a:off x="5976591" y="2087808"/>
            <a:ext cx="228600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D7F2D6C-A52F-41C5-B824-C77B676F71EF}" type="datetime'''''''''''Т''''''''у''''''р''''''''ц''и''''''''''я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Турция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60" name="Text Placeholder 375"/>
          <p:cNvSpPr>
            <a:spLocks noGrp="1"/>
          </p:cNvSpPr>
          <p:nvPr>
            <p:custDataLst>
              <p:tags r:id="rId134"/>
            </p:custDataLst>
          </p:nvPr>
        </p:nvSpPr>
        <p:spPr bwMode="gray">
          <a:xfrm>
            <a:off x="5993260" y="1338904"/>
            <a:ext cx="308372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91C025E-62A0-4674-909A-814D16B8A680}" type="datetime'''''Сл''''''о''''''в''е''''н''''''и''''''''я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Словения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 useBgFill="1">
        <p:nvSpPr>
          <p:cNvPr id="161" name="Text Placeholder 380"/>
          <p:cNvSpPr>
            <a:spLocks noGrp="1"/>
          </p:cNvSpPr>
          <p:nvPr>
            <p:custDataLst>
              <p:tags r:id="rId135"/>
            </p:custDataLst>
          </p:nvPr>
        </p:nvSpPr>
        <p:spPr bwMode="gray">
          <a:xfrm>
            <a:off x="6251624" y="1881829"/>
            <a:ext cx="301229" cy="91679"/>
          </a:xfrm>
          <a:prstGeom prst="rect">
            <a:avLst/>
          </a:prstGeom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97F451E-054E-4A94-AA82-CBCD4F2FB02C}" type="datetime'''''''''С''''''ло''в''''''''''''ак''''''''''''и''''''я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Словакия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62" name="Text Placeholder 381"/>
          <p:cNvSpPr>
            <a:spLocks noGrp="1"/>
          </p:cNvSpPr>
          <p:nvPr>
            <p:custDataLst>
              <p:tags r:id="rId136"/>
            </p:custDataLst>
          </p:nvPr>
        </p:nvSpPr>
        <p:spPr bwMode="gray">
          <a:xfrm>
            <a:off x="6257578" y="1981842"/>
            <a:ext cx="227410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759CEE7-5AD1-4E0A-8841-D7CED4185F60}" type="datetime'''''''''''''''''''''''''''''''''''Р''''о''''с''сия''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Россия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63" name="Text Placeholder 382"/>
          <p:cNvSpPr>
            <a:spLocks noGrp="1"/>
          </p:cNvSpPr>
          <p:nvPr>
            <p:custDataLst>
              <p:tags r:id="rId137"/>
            </p:custDataLst>
          </p:nvPr>
        </p:nvSpPr>
        <p:spPr bwMode="gray">
          <a:xfrm>
            <a:off x="6284962" y="2194964"/>
            <a:ext cx="276225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9AFA4D7-D799-461D-A129-D68FF8A2181C}" type="datetime'Ф''''''''''р''''''ан''''''''''''''''''''ц''''''и''я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Франция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64" name="Text Placeholder 384"/>
          <p:cNvSpPr>
            <a:spLocks noGrp="1"/>
          </p:cNvSpPr>
          <p:nvPr>
            <p:custDataLst>
              <p:tags r:id="rId138"/>
            </p:custDataLst>
          </p:nvPr>
        </p:nvSpPr>
        <p:spPr bwMode="gray">
          <a:xfrm>
            <a:off x="6593334" y="2024704"/>
            <a:ext cx="234554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94CBAD-3849-4774-BD74-459977392C49}" type="datetime'''''''''И''''''''''''''''''''''т''''''а''''''л''''и''''''я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Италия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65" name="Text Placeholder 385"/>
          <p:cNvSpPr>
            <a:spLocks noGrp="1"/>
          </p:cNvSpPr>
          <p:nvPr>
            <p:custDataLst>
              <p:tags r:id="rId139"/>
            </p:custDataLst>
          </p:nvPr>
        </p:nvSpPr>
        <p:spPr bwMode="gray">
          <a:xfrm>
            <a:off x="7114828" y="1781817"/>
            <a:ext cx="227410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6647471-66DF-4DAF-99BA-10BDF64001A6}" type="datetime'Г''ре''''''ц''''''''и''''''''''''''я''''''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Греция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66" name="Text Placeholder 386"/>
          <p:cNvSpPr>
            <a:spLocks noGrp="1"/>
          </p:cNvSpPr>
          <p:nvPr>
            <p:custDataLst>
              <p:tags r:id="rId140"/>
            </p:custDataLst>
          </p:nvPr>
        </p:nvSpPr>
        <p:spPr bwMode="gray">
          <a:xfrm>
            <a:off x="7257704" y="2339029"/>
            <a:ext cx="165497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E4B4A81-A07E-46FC-9DC1-028B1EB56E79}" type="datetime'''''''''''''''''''''''''''С''''Ш''''''''''''''''''А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США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67" name="Text Placeholder 387"/>
          <p:cNvSpPr>
            <a:spLocks noGrp="1"/>
          </p:cNvSpPr>
          <p:nvPr>
            <p:custDataLst>
              <p:tags r:id="rId141"/>
            </p:custDataLst>
          </p:nvPr>
        </p:nvSpPr>
        <p:spPr bwMode="gray">
          <a:xfrm>
            <a:off x="8032800" y="1952076"/>
            <a:ext cx="257175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FDCFE7F-1855-48D8-B16C-4C61A68319B2}" type="datetime'В''е''''''''''н''''гр''и''''''я''''''''''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Венгрия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 useBgFill="1">
        <p:nvSpPr>
          <p:cNvPr id="168" name="Text Placeholder 388"/>
          <p:cNvSpPr>
            <a:spLocks noGrp="1"/>
          </p:cNvSpPr>
          <p:nvPr>
            <p:custDataLst>
              <p:tags r:id="rId142"/>
            </p:custDataLst>
          </p:nvPr>
        </p:nvSpPr>
        <p:spPr bwMode="gray">
          <a:xfrm>
            <a:off x="8156624" y="1409151"/>
            <a:ext cx="195263" cy="91679"/>
          </a:xfrm>
          <a:prstGeom prst="rect">
            <a:avLst/>
          </a:prstGeom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A150A3F-DA26-4D39-873C-6C8874081F24}" type="datetime'К''''''о''''''р''е''''''''''''''''''я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Корея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69" name="Text Placeholder 9"/>
          <p:cNvSpPr>
            <a:spLocks noGrp="1"/>
          </p:cNvSpPr>
          <p:nvPr>
            <p:custDataLst>
              <p:tags r:id="rId143"/>
            </p:custDataLst>
          </p:nvPr>
        </p:nvSpPr>
        <p:spPr bwMode="auto">
          <a:xfrm flipV="1">
            <a:off x="5637262" y="1224605"/>
            <a:ext cx="91679" cy="125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anchor="b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3C7967-3359-40C0-BB73-68E85517265D}" type="datetime'Доля по''ртфе''ля'' кр''''''едитов'' ''''''МС''П в'' ВВП, %'''">
              <a:rPr lang="en-US" sz="600" b="1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Доля портфеля кредитов МСП в ВВП, %</a:t>
            </a:fld>
            <a:endParaRPr lang="ru-RU" sz="600" b="1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70" name="Text Placeholder 8"/>
          <p:cNvSpPr>
            <a:spLocks noGrp="1"/>
          </p:cNvSpPr>
          <p:nvPr>
            <p:custDataLst>
              <p:tags r:id="rId144"/>
            </p:custDataLst>
          </p:nvPr>
        </p:nvSpPr>
        <p:spPr bwMode="auto">
          <a:xfrm>
            <a:off x="6467128" y="2727173"/>
            <a:ext cx="1389460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93CB0F-298F-41D6-A646-624A25BFCF58}" type="datetime'Доля гаран''тийн''ой ''под''''''''д''ержки М''''''СП в ВВП, %'">
              <a:rPr lang="en-US" sz="600" b="1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Доля гарантийной поддержки МСП в ВВП, %</a:t>
            </a:fld>
            <a:endParaRPr lang="ru-RU" sz="600" b="1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71" name="Text Placeholder 383"/>
          <p:cNvSpPr>
            <a:spLocks noGrp="1"/>
          </p:cNvSpPr>
          <p:nvPr>
            <p:custDataLst>
              <p:tags r:id="rId145"/>
            </p:custDataLst>
          </p:nvPr>
        </p:nvSpPr>
        <p:spPr bwMode="gray">
          <a:xfrm>
            <a:off x="6486178" y="2317598"/>
            <a:ext cx="347663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8737EF4-89CF-46B1-BA4A-96FFA0A9FC72}" type="datetime'''''Фи''''''''''''''н''''л''я''''нд''''и''''''''''я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Финляндия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72" name="Text Placeholder 374"/>
          <p:cNvSpPr>
            <a:spLocks noGrp="1"/>
          </p:cNvSpPr>
          <p:nvPr>
            <p:custDataLst>
              <p:tags r:id="rId146"/>
            </p:custDataLst>
          </p:nvPr>
        </p:nvSpPr>
        <p:spPr bwMode="gray">
          <a:xfrm>
            <a:off x="5921822" y="1866351"/>
            <a:ext cx="2393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36E5E56-DFD9-46A1-8494-FDE88627E2CA}" type="datetime'''''''''''С''''е''''''''''''''''р''''''би''''''''''''я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Сербия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73" name="Text Placeholder 373"/>
          <p:cNvSpPr>
            <a:spLocks noGrp="1"/>
          </p:cNvSpPr>
          <p:nvPr>
            <p:custDataLst>
              <p:tags r:id="rId147"/>
            </p:custDataLst>
          </p:nvPr>
        </p:nvSpPr>
        <p:spPr bwMode="gray">
          <a:xfrm>
            <a:off x="5971828" y="1217460"/>
            <a:ext cx="357188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08A07B3-EE64-4B64-95F3-5D61BD3C7918}" type="datetime'''П''о''''р''т''''''''уга''''''''''''''л''''и''''''''''''я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Португалия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 useBgFill="1">
        <p:nvSpPr>
          <p:cNvPr id="174" name="Text Placeholder 372"/>
          <p:cNvSpPr>
            <a:spLocks noGrp="1"/>
          </p:cNvSpPr>
          <p:nvPr>
            <p:custDataLst>
              <p:tags r:id="rId148"/>
            </p:custDataLst>
          </p:nvPr>
        </p:nvSpPr>
        <p:spPr bwMode="gray">
          <a:xfrm>
            <a:off x="5668218" y="2231873"/>
            <a:ext cx="501254" cy="91679"/>
          </a:xfrm>
          <a:prstGeom prst="rect">
            <a:avLst/>
          </a:prstGeom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770ADD2-BF3B-4456-9D76-45EF32700AE7}" type="datetime'''В''''''елик''''''''''об''ри''та''''''''''''''н''и''я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Великобритания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75" name="Text Placeholder 376"/>
          <p:cNvSpPr>
            <a:spLocks noGrp="1"/>
          </p:cNvSpPr>
          <p:nvPr>
            <p:custDataLst>
              <p:tags r:id="rId149"/>
            </p:custDataLst>
          </p:nvPr>
        </p:nvSpPr>
        <p:spPr bwMode="gray">
          <a:xfrm>
            <a:off x="5977781" y="2181867"/>
            <a:ext cx="233363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46E2626-149F-460B-BEFF-55FB1DE2D757}" type="datetime'''''Ка''''''''''''''''''''''''''''н''''''ад''''''''''а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Канада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76" name="Text Placeholder 377"/>
          <p:cNvSpPr>
            <a:spLocks noGrp="1"/>
          </p:cNvSpPr>
          <p:nvPr>
            <p:custDataLst>
              <p:tags r:id="rId150"/>
            </p:custDataLst>
          </p:nvPr>
        </p:nvSpPr>
        <p:spPr bwMode="gray">
          <a:xfrm>
            <a:off x="6088509" y="2273545"/>
            <a:ext cx="196454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AD118FB-AD83-4E55-8320-6A59CE965121}" type="datetime'''''Ч''е''''''х''''''ия'''''''''''''''''''''''''''''''''''''">
              <a:rPr lang="en-US" sz="600">
                <a:solidFill>
                  <a:prstClr val="black"/>
                </a:solidFill>
                <a:latin typeface="Arial Narrow"/>
                <a:sym typeface="Arial Narrow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Чехия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03200" y="4825076"/>
            <a:ext cx="3213000" cy="76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05740" defTabSz="804650"/>
            <a:r>
              <a:rPr lang="ru-RU" sz="600" dirty="0">
                <a:solidFill>
                  <a:srgbClr val="000000"/>
                </a:solidFill>
                <a:latin typeface="Arial Narrow" panose="020B0606020202030204" pitchFamily="34" charset="0"/>
              </a:rPr>
              <a:t>(1) Данные по России за 2013 год, данные исследований ОЭСР и МСП Банка (2013 год), анализ </a:t>
            </a:r>
            <a:r>
              <a:rPr lang="en-US" sz="600" dirty="0">
                <a:solidFill>
                  <a:srgbClr val="000000"/>
                </a:solidFill>
                <a:latin typeface="Arial Narrow" panose="020B0606020202030204" pitchFamily="34" charset="0"/>
              </a:rPr>
              <a:t>PwC</a:t>
            </a:r>
            <a:endParaRPr lang="ru-RU" sz="6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indent="-205740" defTabSz="804650"/>
            <a:r>
              <a:rPr lang="ru-RU" sz="600" dirty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78" name="Rectangle 47"/>
          <p:cNvSpPr/>
          <p:nvPr/>
        </p:nvSpPr>
        <p:spPr>
          <a:xfrm>
            <a:off x="792675" y="2926029"/>
            <a:ext cx="162000" cy="1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50"/>
            <a:r>
              <a:rPr lang="ru-RU" sz="900" b="1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79" name="Rectangle 22"/>
          <p:cNvSpPr/>
          <p:nvPr/>
        </p:nvSpPr>
        <p:spPr>
          <a:xfrm>
            <a:off x="1008178" y="2850489"/>
            <a:ext cx="3275789" cy="362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" tIns="27000" rIns="27000" bIns="27000" rtlCol="0" anchor="ctr">
            <a:spAutoFit/>
          </a:bodyPr>
          <a:lstStyle/>
          <a:p>
            <a:pPr defTabSz="804650"/>
            <a:r>
              <a:rPr lang="ru-RU" sz="1000" b="1" dirty="0">
                <a:solidFill>
                  <a:srgbClr val="0070C0"/>
                </a:solidFill>
                <a:latin typeface="Arial Narrow" panose="020B0606020202030204" pitchFamily="34" charset="0"/>
              </a:rPr>
              <a:t>Отрицательная корреляция уровня гарантийной поддержки МСП и спрэда по ставкам кредитования КП и МСП</a:t>
            </a:r>
            <a:r>
              <a:rPr lang="ru-RU" sz="1000" b="1" baseline="30000" dirty="0">
                <a:solidFill>
                  <a:srgbClr val="0070C0"/>
                </a:solidFill>
                <a:latin typeface="Arial Narrow" panose="020B0606020202030204" pitchFamily="34" charset="0"/>
              </a:rPr>
              <a:t>(1)</a:t>
            </a:r>
            <a:endParaRPr lang="ru-RU" sz="1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0" name="Straight Connector 212"/>
          <p:cNvCxnSpPr/>
          <p:nvPr>
            <p:custDataLst>
              <p:tags r:id="rId151"/>
            </p:custDataLst>
          </p:nvPr>
        </p:nvCxnSpPr>
        <p:spPr bwMode="auto">
          <a:xfrm flipH="1" flipV="1">
            <a:off x="1240973" y="3798757"/>
            <a:ext cx="2343150" cy="492919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71"/>
          <p:cNvCxnSpPr/>
          <p:nvPr>
            <p:custDataLst>
              <p:tags r:id="rId152"/>
            </p:custDataLst>
          </p:nvPr>
        </p:nvCxnSpPr>
        <p:spPr bwMode="auto">
          <a:xfrm>
            <a:off x="1215971" y="4270244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77"/>
          <p:cNvCxnSpPr/>
          <p:nvPr>
            <p:custDataLst>
              <p:tags r:id="rId153"/>
            </p:custDataLst>
          </p:nvPr>
        </p:nvCxnSpPr>
        <p:spPr bwMode="auto">
          <a:xfrm>
            <a:off x="1215971" y="4505988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0"/>
          <p:cNvCxnSpPr/>
          <p:nvPr>
            <p:custDataLst>
              <p:tags r:id="rId154"/>
            </p:custDataLst>
          </p:nvPr>
        </p:nvCxnSpPr>
        <p:spPr bwMode="auto">
          <a:xfrm flipV="1">
            <a:off x="3734142" y="4505988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1"/>
          <p:cNvCxnSpPr/>
          <p:nvPr>
            <p:custDataLst>
              <p:tags r:id="rId155"/>
            </p:custDataLst>
          </p:nvPr>
        </p:nvCxnSpPr>
        <p:spPr bwMode="auto">
          <a:xfrm flipV="1">
            <a:off x="3441248" y="4505988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2"/>
          <p:cNvCxnSpPr/>
          <p:nvPr>
            <p:custDataLst>
              <p:tags r:id="rId156"/>
            </p:custDataLst>
          </p:nvPr>
        </p:nvCxnSpPr>
        <p:spPr bwMode="auto">
          <a:xfrm flipV="1">
            <a:off x="3198361" y="4505988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76"/>
          <p:cNvCxnSpPr/>
          <p:nvPr>
            <p:custDataLst>
              <p:tags r:id="rId157"/>
            </p:custDataLst>
          </p:nvPr>
        </p:nvCxnSpPr>
        <p:spPr bwMode="auto">
          <a:xfrm flipV="1">
            <a:off x="2955473" y="4505988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70"/>
          <p:cNvCxnSpPr/>
          <p:nvPr>
            <p:custDataLst>
              <p:tags r:id="rId158"/>
            </p:custDataLst>
          </p:nvPr>
        </p:nvCxnSpPr>
        <p:spPr bwMode="auto">
          <a:xfrm>
            <a:off x="1215971" y="3312982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78"/>
          <p:cNvCxnSpPr/>
          <p:nvPr>
            <p:custDataLst>
              <p:tags r:id="rId159"/>
            </p:custDataLst>
          </p:nvPr>
        </p:nvCxnSpPr>
        <p:spPr bwMode="auto">
          <a:xfrm flipV="1">
            <a:off x="2705442" y="4505988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66"/>
          <p:cNvCxnSpPr/>
          <p:nvPr>
            <p:custDataLst>
              <p:tags r:id="rId160"/>
            </p:custDataLst>
          </p:nvPr>
        </p:nvCxnSpPr>
        <p:spPr bwMode="auto">
          <a:xfrm flipV="1">
            <a:off x="2219667" y="4505988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65"/>
          <p:cNvCxnSpPr/>
          <p:nvPr>
            <p:custDataLst>
              <p:tags r:id="rId161"/>
            </p:custDataLst>
          </p:nvPr>
        </p:nvCxnSpPr>
        <p:spPr bwMode="auto">
          <a:xfrm>
            <a:off x="1215971" y="4391688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67"/>
          <p:cNvCxnSpPr/>
          <p:nvPr>
            <p:custDataLst>
              <p:tags r:id="rId162"/>
            </p:custDataLst>
          </p:nvPr>
        </p:nvCxnSpPr>
        <p:spPr bwMode="auto">
          <a:xfrm flipV="1">
            <a:off x="1976779" y="4505988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68"/>
          <p:cNvCxnSpPr/>
          <p:nvPr>
            <p:custDataLst>
              <p:tags r:id="rId163"/>
            </p:custDataLst>
          </p:nvPr>
        </p:nvCxnSpPr>
        <p:spPr bwMode="auto">
          <a:xfrm flipV="1">
            <a:off x="1726748" y="4505988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72"/>
          <p:cNvCxnSpPr/>
          <p:nvPr>
            <p:custDataLst>
              <p:tags r:id="rId164"/>
            </p:custDataLst>
          </p:nvPr>
        </p:nvCxnSpPr>
        <p:spPr bwMode="auto">
          <a:xfrm flipV="1">
            <a:off x="1483861" y="4505988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75"/>
          <p:cNvCxnSpPr/>
          <p:nvPr>
            <p:custDataLst>
              <p:tags r:id="rId165"/>
            </p:custDataLst>
          </p:nvPr>
        </p:nvCxnSpPr>
        <p:spPr bwMode="auto">
          <a:xfrm flipV="1">
            <a:off x="1240973" y="4505988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74"/>
          <p:cNvCxnSpPr/>
          <p:nvPr>
            <p:custDataLst>
              <p:tags r:id="rId166"/>
            </p:custDataLst>
          </p:nvPr>
        </p:nvCxnSpPr>
        <p:spPr bwMode="auto">
          <a:xfrm>
            <a:off x="1215971" y="3198682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79"/>
          <p:cNvCxnSpPr/>
          <p:nvPr>
            <p:custDataLst>
              <p:tags r:id="rId167"/>
            </p:custDataLst>
          </p:nvPr>
        </p:nvCxnSpPr>
        <p:spPr bwMode="auto">
          <a:xfrm flipV="1">
            <a:off x="2462554" y="4505988"/>
            <a:ext cx="0" cy="25004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69"/>
          <p:cNvCxnSpPr/>
          <p:nvPr>
            <p:custDataLst>
              <p:tags r:id="rId168"/>
            </p:custDataLst>
          </p:nvPr>
        </p:nvCxnSpPr>
        <p:spPr bwMode="auto">
          <a:xfrm>
            <a:off x="1215971" y="3434425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86"/>
          <p:cNvCxnSpPr/>
          <p:nvPr>
            <p:custDataLst>
              <p:tags r:id="rId169"/>
            </p:custDataLst>
          </p:nvPr>
        </p:nvCxnSpPr>
        <p:spPr bwMode="auto">
          <a:xfrm>
            <a:off x="1215971" y="3548725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87"/>
          <p:cNvCxnSpPr/>
          <p:nvPr>
            <p:custDataLst>
              <p:tags r:id="rId170"/>
            </p:custDataLst>
          </p:nvPr>
        </p:nvCxnSpPr>
        <p:spPr bwMode="auto">
          <a:xfrm>
            <a:off x="1215971" y="3663025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73"/>
          <p:cNvCxnSpPr/>
          <p:nvPr>
            <p:custDataLst>
              <p:tags r:id="rId171"/>
            </p:custDataLst>
          </p:nvPr>
        </p:nvCxnSpPr>
        <p:spPr bwMode="auto">
          <a:xfrm>
            <a:off x="1215971" y="3784469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185"/>
          <p:cNvCxnSpPr/>
          <p:nvPr>
            <p:custDataLst>
              <p:tags r:id="rId172"/>
            </p:custDataLst>
          </p:nvPr>
        </p:nvCxnSpPr>
        <p:spPr bwMode="auto">
          <a:xfrm>
            <a:off x="1215971" y="3898769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184"/>
          <p:cNvCxnSpPr/>
          <p:nvPr>
            <p:custDataLst>
              <p:tags r:id="rId173"/>
            </p:custDataLst>
          </p:nvPr>
        </p:nvCxnSpPr>
        <p:spPr bwMode="auto">
          <a:xfrm>
            <a:off x="1215971" y="4013069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183"/>
          <p:cNvCxnSpPr/>
          <p:nvPr>
            <p:custDataLst>
              <p:tags r:id="rId174"/>
            </p:custDataLst>
          </p:nvPr>
        </p:nvCxnSpPr>
        <p:spPr bwMode="auto">
          <a:xfrm>
            <a:off x="1215971" y="4134513"/>
            <a:ext cx="25003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" name="Object 188"/>
          <p:cNvGraphicFramePr>
            <a:graphicFrameLocks/>
          </p:cNvGraphicFramePr>
          <p:nvPr>
            <p:custDataLst>
              <p:tags r:id="rId175"/>
            </p:custDataLst>
            <p:extLst>
              <p:ext uri="{D42A27DB-BD31-4B8C-83A1-F6EECF244321}">
                <p14:modId xmlns:p14="http://schemas.microsoft.com/office/powerpoint/2010/main" val="2163666033"/>
              </p:ext>
            </p:extLst>
          </p:nvPr>
        </p:nvGraphicFramePr>
        <p:xfrm>
          <a:off x="1155248" y="3127244"/>
          <a:ext cx="2657501" cy="1450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Chart" r:id="rId232" imgW="3543334" imgH="1933470" progId="MSGraph.Chart.8">
                  <p:embed followColorScheme="full"/>
                </p:oleObj>
              </mc:Choice>
              <mc:Fallback>
                <p:oleObj name="Chart" r:id="rId232" imgW="3543334" imgH="19334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3"/>
                      <a:stretch>
                        <a:fillRect/>
                      </a:stretch>
                    </p:blipFill>
                    <p:spPr>
                      <a:xfrm>
                        <a:off x="1155248" y="3127244"/>
                        <a:ext cx="2657501" cy="1450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" name="Text Placeholder 84"/>
          <p:cNvSpPr>
            <a:spLocks noGrp="1"/>
          </p:cNvSpPr>
          <p:nvPr>
            <p:custDataLst>
              <p:tags r:id="rId176"/>
            </p:custDataLst>
          </p:nvPr>
        </p:nvSpPr>
        <p:spPr bwMode="gray">
          <a:xfrm>
            <a:off x="1094527" y="4089269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E068D81-C898-4397-B920-EAE36D8FFDA9}" type="datetime'1'''''''''''''''''''''''''''''''''''''''''''''''''''',0'''">
              <a:rPr lang="en-US" sz="600">
                <a:solidFill>
                  <a:prstClr val="black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1,0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06" name="Text Placeholder 90"/>
          <p:cNvSpPr>
            <a:spLocks noGrp="1"/>
          </p:cNvSpPr>
          <p:nvPr>
            <p:custDataLst>
              <p:tags r:id="rId177"/>
            </p:custDataLst>
          </p:nvPr>
        </p:nvSpPr>
        <p:spPr bwMode="gray">
          <a:xfrm>
            <a:off x="1094527" y="3389181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2EB6AFD-9742-47A5-9C27-966C0BFE88D5}" type="datetime'2'''''''''''''''''''''''',''''''''''2'''''''''''''''''''">
              <a:rPr lang="en-US" sz="600">
                <a:solidFill>
                  <a:prstClr val="black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2,2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07" name="Text Placeholder 92"/>
          <p:cNvSpPr>
            <a:spLocks noGrp="1"/>
          </p:cNvSpPr>
          <p:nvPr>
            <p:custDataLst>
              <p:tags r:id="rId178"/>
            </p:custDataLst>
          </p:nvPr>
        </p:nvSpPr>
        <p:spPr bwMode="gray">
          <a:xfrm>
            <a:off x="1094527" y="3153438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9C5B6C1-98E3-4645-9FE3-F7BC3D0FB88D}" type="datetime'''''''''''''''''''''''''''''''''''''''''2'''''''''''',''''''6'">
              <a:rPr lang="en-US" sz="600">
                <a:solidFill>
                  <a:prstClr val="black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2,6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08" name="Text Placeholder 91"/>
          <p:cNvSpPr>
            <a:spLocks noGrp="1"/>
          </p:cNvSpPr>
          <p:nvPr>
            <p:custDataLst>
              <p:tags r:id="rId179"/>
            </p:custDataLst>
          </p:nvPr>
        </p:nvSpPr>
        <p:spPr bwMode="gray">
          <a:xfrm>
            <a:off x="1094527" y="3267738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C594A18-91DC-4F1D-A072-FB45DBF9665A}" type="datetime'''''''''''''''2'''''''',''''''''4'''''''''''''">
              <a:rPr lang="en-US" sz="600">
                <a:solidFill>
                  <a:prstClr val="black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2,4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09" name="Text Placeholder 89"/>
          <p:cNvSpPr>
            <a:spLocks noGrp="1"/>
          </p:cNvSpPr>
          <p:nvPr>
            <p:custDataLst>
              <p:tags r:id="rId180"/>
            </p:custDataLst>
          </p:nvPr>
        </p:nvSpPr>
        <p:spPr bwMode="gray">
          <a:xfrm>
            <a:off x="1094527" y="3503481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46F2474-3C28-4EF4-8F7A-BABFB091FE89}" type="datetime'''''''''''''''''''''2'''''''',0'''''''''''''''''">
              <a:rPr lang="en-US" sz="600">
                <a:solidFill>
                  <a:prstClr val="black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2,0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10" name="Text Placeholder 88"/>
          <p:cNvSpPr>
            <a:spLocks noGrp="1"/>
          </p:cNvSpPr>
          <p:nvPr>
            <p:custDataLst>
              <p:tags r:id="rId181"/>
            </p:custDataLst>
          </p:nvPr>
        </p:nvSpPr>
        <p:spPr bwMode="gray">
          <a:xfrm>
            <a:off x="1094527" y="3617781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6926BD4-D7B3-478B-B5AB-9AA951FF929E}" type="datetime'''''''''''''''''1,''''8'''''''''''''">
              <a:rPr lang="en-US" sz="600">
                <a:solidFill>
                  <a:prstClr val="black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1,8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11" name="Text Placeholder 87"/>
          <p:cNvSpPr>
            <a:spLocks noGrp="1"/>
          </p:cNvSpPr>
          <p:nvPr>
            <p:custDataLst>
              <p:tags r:id="rId182"/>
            </p:custDataLst>
          </p:nvPr>
        </p:nvSpPr>
        <p:spPr bwMode="gray">
          <a:xfrm>
            <a:off x="1094527" y="3739225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8779617-640A-4429-B203-CE2179E7BB48}" type="datetime'''''''''''''''1'''''',''''''''6'''''''''''">
              <a:rPr lang="en-US" sz="600">
                <a:solidFill>
                  <a:prstClr val="black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1,6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12" name="Text Placeholder 86"/>
          <p:cNvSpPr>
            <a:spLocks noGrp="1"/>
          </p:cNvSpPr>
          <p:nvPr>
            <p:custDataLst>
              <p:tags r:id="rId183"/>
            </p:custDataLst>
          </p:nvPr>
        </p:nvSpPr>
        <p:spPr bwMode="gray">
          <a:xfrm>
            <a:off x="1094527" y="3853525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5B1D203-11BF-4F5F-9AE3-7D658251811A}" type="datetime'''''''''''''''1'''',''''''''''''4'''''''''''''''''''''''''''''">
              <a:rPr lang="en-US" sz="600">
                <a:solidFill>
                  <a:prstClr val="black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1,4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13" name="Text Placeholder 85"/>
          <p:cNvSpPr>
            <a:spLocks noGrp="1"/>
          </p:cNvSpPr>
          <p:nvPr>
            <p:custDataLst>
              <p:tags r:id="rId184"/>
            </p:custDataLst>
          </p:nvPr>
        </p:nvSpPr>
        <p:spPr bwMode="gray">
          <a:xfrm>
            <a:off x="1094527" y="3967825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CCA3ADE-DA7E-4638-B278-0086A9601FF9}" type="datetime'1'''''''''''''''''''''',2'''''''''''''''">
              <a:rPr lang="en-US" sz="600">
                <a:solidFill>
                  <a:prstClr val="black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1,2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14" name="Text Placeholder 70"/>
          <p:cNvSpPr>
            <a:spLocks noGrp="1"/>
          </p:cNvSpPr>
          <p:nvPr>
            <p:custDataLst>
              <p:tags r:id="rId185"/>
            </p:custDataLst>
          </p:nvPr>
        </p:nvSpPr>
        <p:spPr bwMode="gray">
          <a:xfrm>
            <a:off x="1094527" y="4225000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4A1D8F2-7B5F-4304-9FE9-5BE67B202D86}" type="datetime'''''''''''0,''4'''''''''''''''''''''''''''''''''">
              <a:rPr lang="en-US" sz="600">
                <a:solidFill>
                  <a:prstClr val="black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0,4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15" name="Text Placeholder 68"/>
          <p:cNvSpPr>
            <a:spLocks noGrp="1"/>
          </p:cNvSpPr>
          <p:nvPr>
            <p:custDataLst>
              <p:tags r:id="rId186"/>
            </p:custDataLst>
          </p:nvPr>
        </p:nvSpPr>
        <p:spPr bwMode="gray">
          <a:xfrm>
            <a:off x="1094527" y="4346444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F4F95F5-4BF3-42C5-8266-35F5C7299D40}" type="datetime'''''''''''''''0'''''''''''''''''',''''''''''''2'''''">
              <a:rPr lang="en-US" sz="600">
                <a:solidFill>
                  <a:prstClr val="black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0,2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16" name="Text Placeholder 224"/>
          <p:cNvSpPr>
            <a:spLocks noGrp="1"/>
          </p:cNvSpPr>
          <p:nvPr>
            <p:custDataLst>
              <p:tags r:id="rId187"/>
            </p:custDataLst>
          </p:nvPr>
        </p:nvSpPr>
        <p:spPr bwMode="gray">
          <a:xfrm>
            <a:off x="1094527" y="4460744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E92DE06-BCCE-48FF-8B44-3522C52A14FD}" type="datetime'''''''''''''''''0'''''''''',''0'''''">
              <a:rPr lang="en-US" sz="600">
                <a:solidFill>
                  <a:prstClr val="black"/>
                </a:solidFill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0,0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17" name="Text Placeholder 83"/>
          <p:cNvSpPr>
            <a:spLocks noGrp="1"/>
          </p:cNvSpPr>
          <p:nvPr>
            <p:custDataLst>
              <p:tags r:id="rId188"/>
            </p:custDataLst>
          </p:nvPr>
        </p:nvSpPr>
        <p:spPr bwMode="gray">
          <a:xfrm>
            <a:off x="3691279" y="4575044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6269205-FFF1-4AF2-8084-82A26B8001C8}" type="datetime'''3'',''''''7''''''''''''''''''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3,7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18" name="Text Placeholder 82"/>
          <p:cNvSpPr>
            <a:spLocks noGrp="1"/>
          </p:cNvSpPr>
          <p:nvPr>
            <p:custDataLst>
              <p:tags r:id="rId189"/>
            </p:custDataLst>
          </p:nvPr>
        </p:nvSpPr>
        <p:spPr bwMode="gray">
          <a:xfrm>
            <a:off x="3398386" y="4575044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C278CE-120A-4EE3-9D43-76DCCD1B82B8}" type="datetime'''''''0'''''''',9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0,9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19" name="Text Placeholder 81"/>
          <p:cNvSpPr>
            <a:spLocks noGrp="1"/>
          </p:cNvSpPr>
          <p:nvPr>
            <p:custDataLst>
              <p:tags r:id="rId190"/>
            </p:custDataLst>
          </p:nvPr>
        </p:nvSpPr>
        <p:spPr bwMode="gray">
          <a:xfrm>
            <a:off x="3155498" y="4575044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C4367D7-FD17-4CA9-8896-575A5D818EC9}" type="datetime'''''''''''''''''''''''''0'''''''''',''''''''''8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0,8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20" name="Text Placeholder 80"/>
          <p:cNvSpPr>
            <a:spLocks noGrp="1"/>
          </p:cNvSpPr>
          <p:nvPr>
            <p:custDataLst>
              <p:tags r:id="rId191"/>
            </p:custDataLst>
          </p:nvPr>
        </p:nvSpPr>
        <p:spPr bwMode="gray">
          <a:xfrm>
            <a:off x="2912611" y="4575044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0423593-33C8-4B3E-9E0C-874615D6231F}" type="datetime'''''0'''''''''''''''',7''''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0,7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21" name="Text Placeholder 78"/>
          <p:cNvSpPr>
            <a:spLocks noGrp="1"/>
          </p:cNvSpPr>
          <p:nvPr>
            <p:custDataLst>
              <p:tags r:id="rId192"/>
            </p:custDataLst>
          </p:nvPr>
        </p:nvSpPr>
        <p:spPr bwMode="gray">
          <a:xfrm>
            <a:off x="2419692" y="4575044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6E33F0E-DF6B-43BC-B1F0-8D36EF361196}" type="datetime'''''''''''''''''''''0'''''''''',''''''5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0,5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22" name="Text Placeholder 51"/>
          <p:cNvSpPr>
            <a:spLocks noGrp="1"/>
          </p:cNvSpPr>
          <p:nvPr>
            <p:custDataLst>
              <p:tags r:id="rId193"/>
            </p:custDataLst>
          </p:nvPr>
        </p:nvSpPr>
        <p:spPr bwMode="gray">
          <a:xfrm>
            <a:off x="2176804" y="4575044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F978ABA-A080-4081-880A-C48AEE9D72EC}" type="datetime'0'''''''''''''',''''''''''''''''''''4''''''''''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0,4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23" name="Text Placeholder 50"/>
          <p:cNvSpPr>
            <a:spLocks noGrp="1"/>
          </p:cNvSpPr>
          <p:nvPr>
            <p:custDataLst>
              <p:tags r:id="rId194"/>
            </p:custDataLst>
          </p:nvPr>
        </p:nvSpPr>
        <p:spPr bwMode="gray">
          <a:xfrm>
            <a:off x="1933917" y="4575044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527739C-737C-40A9-A097-DFA2925A8290}" type="datetime'''''''''''''''0'''''''',''''3''''''''''''''''''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0,3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24" name="Text Placeholder 49"/>
          <p:cNvSpPr>
            <a:spLocks noGrp="1"/>
          </p:cNvSpPr>
          <p:nvPr>
            <p:custDataLst>
              <p:tags r:id="rId195"/>
            </p:custDataLst>
          </p:nvPr>
        </p:nvSpPr>
        <p:spPr bwMode="gray">
          <a:xfrm>
            <a:off x="1683886" y="4575044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154155D-09FC-4837-B3C5-4DC5CC5A8878}" type="datetime'''0'''''''''''',''''''''''''2''''''''''''''''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0,2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25" name="Text Placeholder 48"/>
          <p:cNvSpPr>
            <a:spLocks noGrp="1"/>
          </p:cNvSpPr>
          <p:nvPr>
            <p:custDataLst>
              <p:tags r:id="rId196"/>
            </p:custDataLst>
          </p:nvPr>
        </p:nvSpPr>
        <p:spPr bwMode="gray">
          <a:xfrm>
            <a:off x="1440998" y="4575044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5E0C629-1BB5-4F82-83D5-11BB29566A65}" type="datetime'''0,''''''''''1''''''''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0,1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26" name="Text Placeholder 211"/>
          <p:cNvSpPr>
            <a:spLocks noGrp="1"/>
          </p:cNvSpPr>
          <p:nvPr>
            <p:custDataLst>
              <p:tags r:id="rId197"/>
            </p:custDataLst>
          </p:nvPr>
        </p:nvSpPr>
        <p:spPr bwMode="gray">
          <a:xfrm>
            <a:off x="1198111" y="4575044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3B5776-7EF2-4B62-97BF-87E00440FEC1}" type="datetime'''''0'''''''''''''''''',''''''0''''''''''''''''''''''''''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0,0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27" name="Text Placeholder 79"/>
          <p:cNvSpPr>
            <a:spLocks noGrp="1"/>
          </p:cNvSpPr>
          <p:nvPr>
            <p:custDataLst>
              <p:tags r:id="rId198"/>
            </p:custDataLst>
          </p:nvPr>
        </p:nvSpPr>
        <p:spPr bwMode="gray">
          <a:xfrm>
            <a:off x="2662579" y="4575044"/>
            <a:ext cx="86916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ECFEE42-9E79-464F-9D0F-44AF486160E7}" type="datetime'''''0'''''''''''''''''''',''''''''''''''''''''''''''''''''''6'">
              <a:rPr lang="en-US" sz="600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0,6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 useBgFill="1">
        <p:nvSpPr>
          <p:cNvPr id="228" name="Freeform 438"/>
          <p:cNvSpPr/>
          <p:nvPr>
            <p:custDataLst>
              <p:tags r:id="rId199"/>
            </p:custDataLst>
          </p:nvPr>
        </p:nvSpPr>
        <p:spPr bwMode="auto">
          <a:xfrm>
            <a:off x="1188586" y="4170232"/>
            <a:ext cx="109538" cy="7262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white"/>
              </a:solidFill>
            </a:endParaRPr>
          </a:p>
        </p:txBody>
      </p:sp>
      <p:sp>
        <p:nvSpPr>
          <p:cNvPr id="229" name="Freeform 436"/>
          <p:cNvSpPr/>
          <p:nvPr>
            <p:custDataLst>
              <p:tags r:id="rId200"/>
            </p:custDataLst>
          </p:nvPr>
        </p:nvSpPr>
        <p:spPr bwMode="auto">
          <a:xfrm>
            <a:off x="1188586" y="4170232"/>
            <a:ext cx="109538" cy="29767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black"/>
              </a:solidFill>
            </a:endParaRPr>
          </a:p>
        </p:txBody>
      </p:sp>
      <p:sp>
        <p:nvSpPr>
          <p:cNvPr id="230" name="Freeform 437"/>
          <p:cNvSpPr/>
          <p:nvPr>
            <p:custDataLst>
              <p:tags r:id="rId201"/>
            </p:custDataLst>
          </p:nvPr>
        </p:nvSpPr>
        <p:spPr bwMode="auto">
          <a:xfrm>
            <a:off x="1188586" y="4213094"/>
            <a:ext cx="109538" cy="29767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black"/>
              </a:solidFill>
            </a:endParaRPr>
          </a:p>
        </p:txBody>
      </p:sp>
      <p:sp useBgFill="1">
        <p:nvSpPr>
          <p:cNvPr id="231" name="Freeform 435"/>
          <p:cNvSpPr/>
          <p:nvPr>
            <p:custDataLst>
              <p:tags r:id="rId202"/>
            </p:custDataLst>
          </p:nvPr>
        </p:nvSpPr>
        <p:spPr bwMode="auto">
          <a:xfrm>
            <a:off x="3501971" y="4450029"/>
            <a:ext cx="72629" cy="109538"/>
          </a:xfrm>
          <a:custGeom>
            <a:avLst/>
            <a:gdLst/>
            <a:ahLst/>
            <a:cxnLst/>
            <a:rect l="0" t="0" r="0" b="0"/>
            <a:pathLst>
              <a:path w="96839" h="146051">
                <a:moveTo>
                  <a:pt x="96838" y="0"/>
                </a:moveTo>
                <a:lnTo>
                  <a:pt x="57150" y="146050"/>
                </a:lnTo>
                <a:lnTo>
                  <a:pt x="0" y="146050"/>
                </a:lnTo>
                <a:lnTo>
                  <a:pt x="39688" y="0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white"/>
              </a:solidFill>
            </a:endParaRPr>
          </a:p>
        </p:txBody>
      </p:sp>
      <p:sp>
        <p:nvSpPr>
          <p:cNvPr id="232" name="Freeform 434"/>
          <p:cNvSpPr/>
          <p:nvPr>
            <p:custDataLst>
              <p:tags r:id="rId203"/>
            </p:custDataLst>
          </p:nvPr>
        </p:nvSpPr>
        <p:spPr bwMode="auto">
          <a:xfrm>
            <a:off x="3544833" y="4450029"/>
            <a:ext cx="29767" cy="109538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black"/>
              </a:solidFill>
            </a:endParaRPr>
          </a:p>
        </p:txBody>
      </p:sp>
      <p:sp>
        <p:nvSpPr>
          <p:cNvPr id="233" name="Freeform 433"/>
          <p:cNvSpPr/>
          <p:nvPr>
            <p:custDataLst>
              <p:tags r:id="rId204"/>
            </p:custDataLst>
          </p:nvPr>
        </p:nvSpPr>
        <p:spPr bwMode="auto">
          <a:xfrm>
            <a:off x="3501971" y="4450029"/>
            <a:ext cx="29767" cy="109538"/>
          </a:xfrm>
          <a:custGeom>
            <a:avLst/>
            <a:gdLst/>
            <a:ahLst/>
            <a:cxnLst/>
            <a:rect l="0" t="0" r="0" b="0"/>
            <a:pathLst>
              <a:path w="39689" h="146051">
                <a:moveTo>
                  <a:pt x="39688" y="0"/>
                </a:moveTo>
                <a:lnTo>
                  <a:pt x="0" y="146050"/>
                </a:lnTo>
              </a:path>
            </a:pathLst>
          </a:cu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black"/>
              </a:solidFill>
            </a:endParaRPr>
          </a:p>
        </p:txBody>
      </p:sp>
      <p:cxnSp>
        <p:nvCxnSpPr>
          <p:cNvPr id="234" name="Straight Connector 250"/>
          <p:cNvCxnSpPr/>
          <p:nvPr>
            <p:custDataLst>
              <p:tags r:id="rId205"/>
            </p:custDataLst>
          </p:nvPr>
        </p:nvCxnSpPr>
        <p:spPr bwMode="auto">
          <a:xfrm flipH="1">
            <a:off x="1902961" y="3647547"/>
            <a:ext cx="28575" cy="5954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23"/>
          <p:cNvCxnSpPr/>
          <p:nvPr>
            <p:custDataLst>
              <p:tags r:id="rId206"/>
            </p:custDataLst>
          </p:nvPr>
        </p:nvCxnSpPr>
        <p:spPr bwMode="auto">
          <a:xfrm flipH="1" flipV="1">
            <a:off x="3591267" y="4296438"/>
            <a:ext cx="7144" cy="3810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24"/>
          <p:cNvCxnSpPr/>
          <p:nvPr>
            <p:custDataLst>
              <p:tags r:id="rId207"/>
            </p:custDataLst>
          </p:nvPr>
        </p:nvCxnSpPr>
        <p:spPr bwMode="auto">
          <a:xfrm flipH="1" flipV="1">
            <a:off x="2556614" y="4184519"/>
            <a:ext cx="26194" cy="25004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25"/>
          <p:cNvCxnSpPr/>
          <p:nvPr>
            <p:custDataLst>
              <p:tags r:id="rId208"/>
            </p:custDataLst>
          </p:nvPr>
        </p:nvCxnSpPr>
        <p:spPr bwMode="auto">
          <a:xfrm flipH="1">
            <a:off x="1781517" y="3821379"/>
            <a:ext cx="33338" cy="5954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19"/>
          <p:cNvCxnSpPr/>
          <p:nvPr>
            <p:custDataLst>
              <p:tags r:id="rId209"/>
            </p:custDataLst>
          </p:nvPr>
        </p:nvCxnSpPr>
        <p:spPr bwMode="auto">
          <a:xfrm flipH="1" flipV="1">
            <a:off x="1623165" y="3212970"/>
            <a:ext cx="59531" cy="21431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20"/>
          <p:cNvCxnSpPr/>
          <p:nvPr>
            <p:custDataLst>
              <p:tags r:id="rId210"/>
            </p:custDataLst>
          </p:nvPr>
        </p:nvCxnSpPr>
        <p:spPr bwMode="auto">
          <a:xfrm flipH="1" flipV="1">
            <a:off x="1568395" y="4014260"/>
            <a:ext cx="44054" cy="1191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21"/>
          <p:cNvCxnSpPr/>
          <p:nvPr>
            <p:custDataLst>
              <p:tags r:id="rId211"/>
            </p:custDataLst>
          </p:nvPr>
        </p:nvCxnSpPr>
        <p:spPr bwMode="auto">
          <a:xfrm flipH="1" flipV="1">
            <a:off x="1350511" y="4139275"/>
            <a:ext cx="22622" cy="105966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26"/>
          <p:cNvCxnSpPr/>
          <p:nvPr>
            <p:custDataLst>
              <p:tags r:id="rId212"/>
            </p:custDataLst>
          </p:nvPr>
        </p:nvCxnSpPr>
        <p:spPr bwMode="auto">
          <a:xfrm flipH="1" flipV="1">
            <a:off x="1337414" y="4027356"/>
            <a:ext cx="227410" cy="82154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22"/>
          <p:cNvCxnSpPr/>
          <p:nvPr>
            <p:custDataLst>
              <p:tags r:id="rId213"/>
            </p:custDataLst>
          </p:nvPr>
        </p:nvCxnSpPr>
        <p:spPr bwMode="auto">
          <a:xfrm flipH="1">
            <a:off x="1271929" y="3760657"/>
            <a:ext cx="180975" cy="160735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 Placeholder 18"/>
          <p:cNvSpPr>
            <a:spLocks noGrp="1"/>
          </p:cNvSpPr>
          <p:nvPr>
            <p:custDataLst>
              <p:tags r:id="rId214"/>
            </p:custDataLst>
          </p:nvPr>
        </p:nvSpPr>
        <p:spPr bwMode="gray">
          <a:xfrm>
            <a:off x="2548280" y="4209522"/>
            <a:ext cx="165497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AA1D788-3C31-4452-A7CE-C7EEFD529C99}" type="datetime'С''''''''''''''''''''''''''''''''''ША'''">
              <a:rPr lang="en-US" sz="600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США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44" name="Text Placeholder 16"/>
          <p:cNvSpPr>
            <a:spLocks noGrp="1"/>
          </p:cNvSpPr>
          <p:nvPr>
            <p:custDataLst>
              <p:tags r:id="rId215"/>
            </p:custDataLst>
          </p:nvPr>
        </p:nvSpPr>
        <p:spPr bwMode="gray">
          <a:xfrm>
            <a:off x="1814854" y="3751131"/>
            <a:ext cx="276225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612F1A6-FFD0-4ADD-8FDA-B239418FE00B}" type="datetime'''Ф''''р''''''''а''''н''''''''''''''''''''ц''''и''''я'">
              <a:rPr lang="en-US" sz="600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Франция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45" name="Text Placeholder 15"/>
          <p:cNvSpPr>
            <a:spLocks noGrp="1"/>
          </p:cNvSpPr>
          <p:nvPr>
            <p:custDataLst>
              <p:tags r:id="rId216"/>
            </p:custDataLst>
          </p:nvPr>
        </p:nvSpPr>
        <p:spPr bwMode="gray">
          <a:xfrm>
            <a:off x="1682696" y="3233210"/>
            <a:ext cx="245269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44338AD-A2BF-472C-A412-5E7BD22F0B2C}" type="datetime'Р''''''''''''о''''''''''''''''сси''я'''''''''''''''">
              <a:rPr lang="en-US" sz="600" b="1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Россия</a:t>
            </a:fld>
            <a:endParaRPr lang="ru-RU" sz="600" b="1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46" name="Text Placeholder 14"/>
          <p:cNvSpPr>
            <a:spLocks noGrp="1"/>
          </p:cNvSpPr>
          <p:nvPr>
            <p:custDataLst>
              <p:tags r:id="rId217"/>
            </p:custDataLst>
          </p:nvPr>
        </p:nvSpPr>
        <p:spPr bwMode="gray">
          <a:xfrm>
            <a:off x="1612448" y="3973779"/>
            <a:ext cx="301229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7507D0B-0EC5-4E31-ABA7-0223FCD6D773}" type="datetime'''''''''''''Сл''''о''в''''''''''''''ак''и''''''я'''''''''">
              <a:rPr lang="en-US" sz="600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Словакия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47" name="Text Placeholder 13"/>
          <p:cNvSpPr>
            <a:spLocks noGrp="1"/>
          </p:cNvSpPr>
          <p:nvPr>
            <p:custDataLst>
              <p:tags r:id="rId218"/>
            </p:custDataLst>
          </p:nvPr>
        </p:nvSpPr>
        <p:spPr bwMode="gray">
          <a:xfrm>
            <a:off x="1285026" y="4245241"/>
            <a:ext cx="196454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AE8E721-3A72-46F3-851D-F40A95B383F3}" type="datetime'''''''''''''Ч''''''''е''''''''''х''''ия'''">
              <a:rPr lang="en-US" sz="600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Чехия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48" name="Text Placeholder 12"/>
          <p:cNvSpPr>
            <a:spLocks noGrp="1"/>
          </p:cNvSpPr>
          <p:nvPr>
            <p:custDataLst>
              <p:tags r:id="rId219"/>
            </p:custDataLst>
          </p:nvPr>
        </p:nvSpPr>
        <p:spPr bwMode="gray">
          <a:xfrm>
            <a:off x="1564823" y="4105938"/>
            <a:ext cx="233363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2A413E9-02FD-42DE-838B-B877FA70E78E}" type="datetime'Ка''''''н''''''''''''''''''ад''''а'''''''''''''''''">
              <a:rPr lang="en-US" sz="600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Канада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49" name="Text Placeholder 19"/>
          <p:cNvSpPr>
            <a:spLocks noGrp="1"/>
          </p:cNvSpPr>
          <p:nvPr>
            <p:custDataLst>
              <p:tags r:id="rId220"/>
            </p:custDataLst>
          </p:nvPr>
        </p:nvSpPr>
        <p:spPr bwMode="gray">
          <a:xfrm>
            <a:off x="3173358" y="4032119"/>
            <a:ext cx="257175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5E854DE-1443-4DEB-8A12-00736D8F0236}" type="datetime'''''''''''''''Ве''н''''''''''г''''''''''р''''''''и''''я'''">
              <a:rPr lang="en-US" sz="600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Венгрия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50" name="Text Placeholder 11"/>
          <p:cNvSpPr>
            <a:spLocks noGrp="1"/>
          </p:cNvSpPr>
          <p:nvPr>
            <p:custDataLst>
              <p:tags r:id="rId221"/>
            </p:custDataLst>
          </p:nvPr>
        </p:nvSpPr>
        <p:spPr bwMode="gray">
          <a:xfrm>
            <a:off x="1294551" y="3410613"/>
            <a:ext cx="357188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16EB1E1-36CD-4453-91BB-51A3AF1562C6}" type="datetime'''''''''''''''''''''П''орт''''''''у''г''''''а''''л''и''я'">
              <a:rPr lang="en-US" sz="600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Португалия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51" name="Text Placeholder 77"/>
          <p:cNvSpPr>
            <a:spLocks noGrp="1"/>
          </p:cNvSpPr>
          <p:nvPr>
            <p:custDataLst>
              <p:tags r:id="rId222"/>
            </p:custDataLst>
          </p:nvPr>
        </p:nvSpPr>
        <p:spPr bwMode="gray">
          <a:xfrm>
            <a:off x="3509114" y="4334538"/>
            <a:ext cx="195263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AFF4377-8844-41E5-A95D-F8D90FE7F0EB}" type="datetime'''''''К''о''''''''''''''''''''р''е''''''''''''''''''я'''">
              <a:rPr lang="en-US" sz="600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Корея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52" name="Text Placeholder 9"/>
          <p:cNvSpPr>
            <a:spLocks noGrp="1"/>
          </p:cNvSpPr>
          <p:nvPr>
            <p:custDataLst>
              <p:tags r:id="rId223"/>
            </p:custDataLst>
          </p:nvPr>
        </p:nvSpPr>
        <p:spPr bwMode="auto">
          <a:xfrm flipV="1">
            <a:off x="850449" y="3410613"/>
            <a:ext cx="183356" cy="8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numCol="1" spcCol="0" anchor="b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E40131-CB2F-4B1B-A7AD-CB16E22D5DE8}" type="datetime'Спрэ''д между'' ''ставками &#10;кр''едитования КП и МСП, пп.'''">
              <a:rPr lang="en-US" sz="600" b="1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Спрэд между ставками 
кредитования КП и МСП, пп.</a:t>
            </a:fld>
            <a:endParaRPr lang="ru-RU" sz="600" b="1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53" name="Text Placeholder 8"/>
          <p:cNvSpPr>
            <a:spLocks noGrp="1"/>
          </p:cNvSpPr>
          <p:nvPr>
            <p:custDataLst>
              <p:tags r:id="rId224"/>
            </p:custDataLst>
          </p:nvPr>
        </p:nvSpPr>
        <p:spPr bwMode="auto">
          <a:xfrm>
            <a:off x="1793423" y="4727444"/>
            <a:ext cx="1389460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B1C863F-4823-4828-B46E-629CEE08376B}" type="datetime'Доля га''р''ант''и''й''н''о''''й поддер''жки МСП в ВВП, %'''">
              <a:rPr lang="en-US" sz="600" b="1">
                <a:solidFill>
                  <a:prstClr val="black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Доля гарантийной поддержки МСП в ВВП, %</a:t>
            </a:fld>
            <a:endParaRPr lang="ru-RU" sz="600" b="1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54" name="Text Placeholder 17"/>
          <p:cNvSpPr>
            <a:spLocks noGrp="1"/>
          </p:cNvSpPr>
          <p:nvPr>
            <p:custDataLst>
              <p:tags r:id="rId225"/>
            </p:custDataLst>
          </p:nvPr>
        </p:nvSpPr>
        <p:spPr bwMode="gray">
          <a:xfrm>
            <a:off x="1931535" y="3577300"/>
            <a:ext cx="234554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DE0F09B-B7D4-48FC-A265-42DD0869EC0E}" type="datetime'И''''''т''''''''''''''ал''''''''''''''ия'''''''''''''''''''''">
              <a:rPr lang="en-US" sz="600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Италия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55" name="Text Placeholder 10"/>
          <p:cNvSpPr>
            <a:spLocks noGrp="1"/>
          </p:cNvSpPr>
          <p:nvPr>
            <p:custDataLst>
              <p:tags r:id="rId226"/>
            </p:custDataLst>
          </p:nvPr>
        </p:nvSpPr>
        <p:spPr bwMode="gray">
          <a:xfrm>
            <a:off x="1255260" y="3668979"/>
            <a:ext cx="501254" cy="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716" tIns="0" rIns="10716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742040A-3508-44A8-BB64-FDBF346A7088}" type="datetime'В''елико''б''''''''''''''ри''''''''''т''''''а''''''''н''ия'''">
              <a:rPr lang="en-US" sz="600">
                <a:solidFill>
                  <a:prstClr val="black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Великобритания</a:t>
            </a:fld>
            <a:endParaRPr lang="ru-RU" sz="6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cxnSp>
        <p:nvCxnSpPr>
          <p:cNvPr id="256" name="Straight Connector 26"/>
          <p:cNvCxnSpPr/>
          <p:nvPr/>
        </p:nvCxnSpPr>
        <p:spPr>
          <a:xfrm>
            <a:off x="4283968" y="2931790"/>
            <a:ext cx="332100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6"/>
          <p:cNvCxnSpPr/>
          <p:nvPr/>
        </p:nvCxnSpPr>
        <p:spPr>
          <a:xfrm flipH="1">
            <a:off x="4283968" y="2932423"/>
            <a:ext cx="0" cy="1620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22"/>
          <p:cNvSpPr/>
          <p:nvPr/>
        </p:nvSpPr>
        <p:spPr>
          <a:xfrm>
            <a:off x="4418749" y="3048472"/>
            <a:ext cx="4286339" cy="1475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" tIns="27000" rIns="27000" bIns="27000" rtlCol="0" anchor="t">
            <a:spAutoFit/>
          </a:bodyPr>
          <a:lstStyle/>
          <a:p>
            <a:pPr algn="just" defTabSz="804650">
              <a:spcAft>
                <a:spcPts val="450"/>
              </a:spcAft>
            </a:pP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Устойчивые тенденции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 на основе международного опыта:</a:t>
            </a:r>
          </a:p>
          <a:p>
            <a:pPr marL="310481" lvl="1" indent="-171450" algn="just" defTabSz="804650">
              <a:spcAft>
                <a:spcPts val="450"/>
              </a:spcAft>
              <a:buFont typeface="Arial Narrow" panose="020B0606020202030204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Увеличение кредитования сектора МСП приводит к росту его вклада в ВВП. В России данная зависимость нарушена, что связано с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низкой долей долгосрочного инвестиционного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финансирования в кредитовании МСП</a:t>
            </a:r>
          </a:p>
          <a:p>
            <a:pPr marL="310481" lvl="1" indent="-171450" algn="just" defTabSz="804650">
              <a:spcAft>
                <a:spcPts val="450"/>
              </a:spcAft>
              <a:buFont typeface="Arial Narrow" panose="020B0606020202030204" pitchFamily="34" charset="0"/>
              <a:buChar char="–"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Гарантийная поддержка способствует </a:t>
            </a: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уменьшению процентной ставки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по кредитам МСП, повышая их доступность</a:t>
            </a:r>
          </a:p>
        </p:txBody>
      </p:sp>
      <p:sp>
        <p:nvSpPr>
          <p:cNvPr id="259" name="Oval 243"/>
          <p:cNvSpPr/>
          <p:nvPr/>
        </p:nvSpPr>
        <p:spPr>
          <a:xfrm>
            <a:off x="2507281" y="2291358"/>
            <a:ext cx="94500" cy="9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white"/>
              </a:solidFill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2547346" y="2204442"/>
            <a:ext cx="69454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4650"/>
            <a:r>
              <a:rPr lang="ru-RU" sz="675" b="1" dirty="0">
                <a:solidFill>
                  <a:prstClr val="black"/>
                </a:solidFill>
                <a:latin typeface="Arial Narrow" panose="020B0606020202030204" pitchFamily="34" charset="0"/>
              </a:rPr>
              <a:t>Россия</a:t>
            </a:r>
          </a:p>
        </p:txBody>
      </p:sp>
      <p:cxnSp>
        <p:nvCxnSpPr>
          <p:cNvPr id="261" name="Straight Arrow Connector 246"/>
          <p:cNvCxnSpPr/>
          <p:nvPr/>
        </p:nvCxnSpPr>
        <p:spPr>
          <a:xfrm flipV="1">
            <a:off x="2497809" y="1749623"/>
            <a:ext cx="0" cy="540000"/>
          </a:xfrm>
          <a:prstGeom prst="straightConnector1">
            <a:avLst/>
          </a:prstGeom>
          <a:ln w="63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TextBox 261"/>
          <p:cNvSpPr txBox="1"/>
          <p:nvPr/>
        </p:nvSpPr>
        <p:spPr>
          <a:xfrm rot="16200000">
            <a:off x="2183238" y="1905960"/>
            <a:ext cx="5134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4650"/>
            <a:r>
              <a:rPr lang="ru-RU" sz="600" b="1" dirty="0">
                <a:solidFill>
                  <a:prstClr val="black"/>
                </a:solidFill>
                <a:latin typeface="Arial Narrow" panose="020B0606020202030204" pitchFamily="34" charset="0"/>
              </a:rPr>
              <a:t>35%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2556659" y="1302153"/>
            <a:ext cx="55656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4650"/>
            <a:r>
              <a:rPr lang="en-US" sz="750" dirty="0">
                <a:solidFill>
                  <a:prstClr val="black"/>
                </a:solidFill>
                <a:latin typeface="Arial Narrow" panose="020B0606020202030204" pitchFamily="34" charset="0"/>
              </a:rPr>
              <a:t>R</a:t>
            </a:r>
            <a:r>
              <a:rPr lang="en-US" sz="75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en-US" sz="750" dirty="0">
                <a:solidFill>
                  <a:prstClr val="black"/>
                </a:solidFill>
                <a:latin typeface="Arial Narrow" panose="020B0606020202030204" pitchFamily="34" charset="0"/>
              </a:rPr>
              <a:t>=0,5026</a:t>
            </a:r>
            <a:endParaRPr lang="ru-RU" sz="75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7381529" y="1301009"/>
            <a:ext cx="55656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4650"/>
            <a:r>
              <a:rPr lang="en-US" sz="750" dirty="0">
                <a:solidFill>
                  <a:prstClr val="black"/>
                </a:solidFill>
                <a:latin typeface="Arial Narrow" panose="020B0606020202030204" pitchFamily="34" charset="0"/>
              </a:rPr>
              <a:t>R</a:t>
            </a:r>
            <a:r>
              <a:rPr lang="en-US" sz="75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en-US" sz="750" dirty="0">
                <a:solidFill>
                  <a:prstClr val="black"/>
                </a:solidFill>
                <a:latin typeface="Arial Narrow" panose="020B0606020202030204" pitchFamily="34" charset="0"/>
              </a:rPr>
              <a:t>=0,5015</a:t>
            </a:r>
            <a:endParaRPr lang="ru-RU" sz="75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2557182" y="3899246"/>
            <a:ext cx="55656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4650"/>
            <a:r>
              <a:rPr lang="en-US" sz="750" dirty="0">
                <a:solidFill>
                  <a:prstClr val="black"/>
                </a:solidFill>
                <a:latin typeface="Arial Narrow" panose="020B0606020202030204" pitchFamily="34" charset="0"/>
              </a:rPr>
              <a:t>R</a:t>
            </a:r>
            <a:r>
              <a:rPr lang="en-US" sz="75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en-US" sz="750" dirty="0">
                <a:solidFill>
                  <a:prstClr val="black"/>
                </a:solidFill>
                <a:latin typeface="Arial Narrow" panose="020B0606020202030204" pitchFamily="34" charset="0"/>
              </a:rPr>
              <a:t>=0,6257</a:t>
            </a:r>
            <a:endParaRPr lang="ru-RU" sz="75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62" name="Прямоугольник 361"/>
          <p:cNvSpPr/>
          <p:nvPr/>
        </p:nvSpPr>
        <p:spPr>
          <a:xfrm>
            <a:off x="1696679" y="720805"/>
            <a:ext cx="7524329" cy="1246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3" name="Рисунок 362"/>
          <p:cNvPicPr>
            <a:picLocks noChangeAspect="1"/>
          </p:cNvPicPr>
          <p:nvPr/>
        </p:nvPicPr>
        <p:blipFill rotWithShape="1">
          <a:blip r:embed="rId234"/>
          <a:srcRect l="20863" t="8000" r="70868" b="85000"/>
          <a:stretch/>
        </p:blipFill>
        <p:spPr>
          <a:xfrm>
            <a:off x="35497" y="0"/>
            <a:ext cx="15121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"/>
          <p:cNvSpPr txBox="1">
            <a:spLocks/>
          </p:cNvSpPr>
          <p:nvPr/>
        </p:nvSpPr>
        <p:spPr>
          <a:xfrm>
            <a:off x="6930690" y="483623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DACE8-8371-4FFA-A4EA-AB4F1E2FF2A4}" type="slidenum">
              <a:rPr lang="ru-RU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6</a:t>
            </a:fld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6" name="Rectangle 3"/>
          <p:cNvSpPr/>
          <p:nvPr/>
        </p:nvSpPr>
        <p:spPr bwMode="gray">
          <a:xfrm>
            <a:off x="823013" y="1484021"/>
            <a:ext cx="417299" cy="353962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42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50"/>
            <a:endParaRPr lang="ru-RU" sz="1500" b="1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 bwMode="gray">
          <a:xfrm>
            <a:off x="815392" y="1124394"/>
            <a:ext cx="7860296" cy="405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4200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804650">
              <a:lnSpc>
                <a:spcPct val="90000"/>
              </a:lnSpc>
            </a:pPr>
            <a:r>
              <a:rPr lang="ru-RU" sz="1350" dirty="0">
                <a:solidFill>
                  <a:prstClr val="white"/>
                </a:solidFill>
                <a:latin typeface="Arial Narrow" panose="020B0606020202030204" pitchFamily="34" charset="0"/>
              </a:rPr>
              <a:t> Сокращение доступности финансирования для МСП</a:t>
            </a:r>
          </a:p>
        </p:txBody>
      </p:sp>
      <p:sp>
        <p:nvSpPr>
          <p:cNvPr id="268" name="Pentagon 14"/>
          <p:cNvSpPr/>
          <p:nvPr/>
        </p:nvSpPr>
        <p:spPr>
          <a:xfrm rot="5400000">
            <a:off x="2296553" y="589200"/>
            <a:ext cx="432098" cy="2089970"/>
          </a:xfrm>
          <a:prstGeom prst="homePlate">
            <a:avLst>
              <a:gd name="adj" fmla="val 1394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7000" tIns="27000" rIns="27000" bIns="27000" rtlCol="0" anchor="t"/>
          <a:lstStyle/>
          <a:p>
            <a:pPr algn="ctr" defTabSz="804650"/>
            <a:r>
              <a:rPr lang="ru-RU" sz="1200" b="1" dirty="0">
                <a:solidFill>
                  <a:prstClr val="white"/>
                </a:solidFill>
                <a:latin typeface="Arial Narrow" panose="020B0606020202030204" pitchFamily="34" charset="0"/>
              </a:rPr>
              <a:t>Ухудшение ситуации                            в бизнесе МСП</a:t>
            </a:r>
          </a:p>
          <a:p>
            <a:pPr algn="ctr" defTabSz="804650"/>
            <a:endParaRPr lang="ru-RU" sz="1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69" name="Object 17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2018169"/>
              </p:ext>
            </p:extLst>
          </p:nvPr>
        </p:nvGraphicFramePr>
        <p:xfrm>
          <a:off x="3943350" y="2400300"/>
          <a:ext cx="1671677" cy="1828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Chart" r:id="rId34" imgW="2228867" imgH="2438370" progId="MSGraph.Chart.8">
                  <p:embed followColorScheme="full"/>
                </p:oleObj>
              </mc:Choice>
              <mc:Fallback>
                <p:oleObj name="Chart" r:id="rId34" imgW="2228867" imgH="24383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943350" y="2400300"/>
                        <a:ext cx="1671677" cy="1828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0" name="Straight Connector 18"/>
          <p:cNvCxnSpPr/>
          <p:nvPr>
            <p:custDataLst>
              <p:tags r:id="rId3"/>
            </p:custDataLst>
          </p:nvPr>
        </p:nvCxnSpPr>
        <p:spPr bwMode="gray">
          <a:xfrm>
            <a:off x="5157788" y="2430066"/>
            <a:ext cx="0" cy="700088"/>
          </a:xfrm>
          <a:prstGeom prst="line">
            <a:avLst/>
          </a:prstGeom>
          <a:ln w="12700">
            <a:solidFill>
              <a:schemeClr val="accent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19"/>
          <p:cNvCxnSpPr/>
          <p:nvPr>
            <p:custDataLst>
              <p:tags r:id="rId4"/>
            </p:custDataLst>
          </p:nvPr>
        </p:nvCxnSpPr>
        <p:spPr bwMode="gray">
          <a:xfrm>
            <a:off x="4404122" y="2430066"/>
            <a:ext cx="753666" cy="0"/>
          </a:xfrm>
          <a:prstGeom prst="line">
            <a:avLst/>
          </a:prstGeom>
          <a:ln w="127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0"/>
          <p:cNvCxnSpPr/>
          <p:nvPr>
            <p:custDataLst>
              <p:tags r:id="rId5"/>
            </p:custDataLst>
          </p:nvPr>
        </p:nvCxnSpPr>
        <p:spPr bwMode="gray">
          <a:xfrm flipV="1">
            <a:off x="4404122" y="2430066"/>
            <a:ext cx="0" cy="57150"/>
          </a:xfrm>
          <a:prstGeom prst="line">
            <a:avLst/>
          </a:prstGeom>
          <a:ln w="127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 Placeholder 23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662488" y="2341960"/>
            <a:ext cx="235744" cy="17621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2"/>
            </a:solidFill>
          </a:ln>
        </p:spPr>
        <p:txBody>
          <a:bodyPr wrap="none" lIns="0" tIns="0" rIns="0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fld id="{82CE7218-3625-46E2-9682-43A1019E9DC1}" type="datetime'-''''''''6''''%'''''''''''''''''''''">
              <a:rPr lang="en-US" sz="900" b="1">
                <a:solidFill>
                  <a:srgbClr val="C0504D"/>
                </a:solidFill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-6%</a:t>
            </a:fld>
            <a:endParaRPr lang="ru-RU" sz="900" b="1" dirty="0">
              <a:solidFill>
                <a:srgbClr val="C0504D"/>
              </a:solidFill>
              <a:latin typeface="Arial Narrow"/>
              <a:sym typeface="Arial Narrow"/>
            </a:endParaRPr>
          </a:p>
        </p:txBody>
      </p:sp>
      <p:sp>
        <p:nvSpPr>
          <p:cNvPr id="274" name="Text Placeholder 7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048250" y="4255294"/>
            <a:ext cx="219075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835F99-67EF-4620-850B-B03E090CD21E}" type="datetime'''''''''''''''''''''''''2''''0''''''''''''''1''''''''''''4'''">
              <a:rPr lang="en-US" sz="900">
                <a:solidFill>
                  <a:prstClr val="black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2014</a:t>
            </a:fld>
            <a:endParaRPr lang="ru-RU" sz="9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75" name="Text Placeholder 6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4294585" y="4255294"/>
            <a:ext cx="219075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1D188C-6315-4253-868A-6441E5687405}" type="datetime'2''''''''''''''0''1''3'''''''''''''''''''''''''''''''''''''">
              <a:rPr lang="en-US" sz="900">
                <a:solidFill>
                  <a:prstClr val="black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2013</a:t>
            </a:fld>
            <a:endParaRPr lang="ru-RU" sz="9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graphicFrame>
        <p:nvGraphicFramePr>
          <p:cNvPr id="276" name="Object 29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003725706"/>
              </p:ext>
            </p:extLst>
          </p:nvPr>
        </p:nvGraphicFramePr>
        <p:xfrm>
          <a:off x="6652617" y="3736976"/>
          <a:ext cx="1455689" cy="798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>
        <p:nvSpPr>
          <p:cNvPr id="277" name="Rectangle 10"/>
          <p:cNvSpPr/>
          <p:nvPr>
            <p:custDataLst>
              <p:tags r:id="rId10"/>
            </p:custDataLst>
          </p:nvPr>
        </p:nvSpPr>
        <p:spPr bwMode="auto">
          <a:xfrm>
            <a:off x="7537648" y="3836194"/>
            <a:ext cx="378619" cy="442913"/>
          </a:xfrm>
          <a:prstGeom prst="rect">
            <a:avLst/>
          </a:prstGeom>
          <a:noFill/>
          <a:ln w="3175">
            <a:solidFill>
              <a:schemeClr val="accent1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white"/>
              </a:solidFill>
            </a:endParaRPr>
          </a:p>
        </p:txBody>
      </p:sp>
      <p:sp>
        <p:nvSpPr>
          <p:cNvPr id="278" name="Rectangle 5"/>
          <p:cNvSpPr/>
          <p:nvPr>
            <p:custDataLst>
              <p:tags r:id="rId11"/>
            </p:custDataLst>
          </p:nvPr>
        </p:nvSpPr>
        <p:spPr bwMode="auto">
          <a:xfrm>
            <a:off x="6844703" y="3771901"/>
            <a:ext cx="385763" cy="421481"/>
          </a:xfrm>
          <a:prstGeom prst="rect">
            <a:avLst/>
          </a:prstGeom>
          <a:noFill/>
          <a:ln w="3175">
            <a:solidFill>
              <a:schemeClr val="accent1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50"/>
            <a:endParaRPr lang="ru-RU" sz="1575">
              <a:solidFill>
                <a:prstClr val="white"/>
              </a:solidFill>
            </a:endParaRPr>
          </a:p>
        </p:txBody>
      </p:sp>
      <p:sp>
        <p:nvSpPr>
          <p:cNvPr id="279" name="Text Placeholder 17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926858" y="4282679"/>
            <a:ext cx="221456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6669" tIns="0" rIns="16669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432D52D-7116-4346-8E27-B61B00418B22}" type="datetime'''''''''''''''''''''''''''''1''''''5''''''''''%'''">
              <a:rPr lang="en-US" sz="900">
                <a:solidFill>
                  <a:prstClr val="white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15%</a:t>
            </a:fld>
            <a:endParaRPr lang="ru-RU" sz="900" dirty="0">
              <a:solidFill>
                <a:prstClr val="white"/>
              </a:solidFill>
              <a:latin typeface="Arial Narrow"/>
              <a:sym typeface="Arial Narrow"/>
            </a:endParaRPr>
          </a:p>
        </p:txBody>
      </p:sp>
      <p:sp>
        <p:nvSpPr>
          <p:cNvPr id="280" name="Text Placeholder 6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926858" y="3615929"/>
            <a:ext cx="221456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6669" tIns="0" rIns="16669" bIns="0" numCol="1" spcCol="0" anchor="b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0FB39F6-D648-4D6F-A514-73F3816609F7}" type="datetime'''''''''''''''3''''5''''''''''''''''''%'''''''''''''''''''">
              <a:rPr lang="en-US" sz="900">
                <a:solidFill>
                  <a:prstClr val="black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35%</a:t>
            </a:fld>
            <a:endParaRPr lang="ru-RU" sz="9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81" name="Text Placeholder 15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926858" y="3914776"/>
            <a:ext cx="221456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6669" tIns="0" rIns="16669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D706841-4D0C-41CD-9396-826B7E69797B}" type="datetime'''''''''''''''''''''''''''''''''''2''0''''''''%'''">
              <a:rPr lang="en-US" sz="900">
                <a:solidFill>
                  <a:prstClr val="black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20%</a:t>
            </a:fld>
            <a:endParaRPr lang="ru-RU" sz="9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82" name="Text Placeholder 10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928047" y="4612482"/>
            <a:ext cx="219075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6AA690-9CC5-40D6-AA08-4FA371C3537D}" type="datetime'''''''''''''''''''''20''''''''''''''''13'''''''''''''''''''">
              <a:rPr lang="en-US" sz="900">
                <a:solidFill>
                  <a:prstClr val="black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2013</a:t>
            </a:fld>
            <a:endParaRPr lang="ru-RU" sz="9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83" name="Text Placeholder 7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006754" y="4313635"/>
            <a:ext cx="597694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AE4F78B-DFFF-4768-9D2F-E9D373DDDC21}" type="datetime'''б''''о''''л''''ее'''''' ''3-''''''''х'''''''' ''л''''''е''т'">
              <a:rPr lang="en-US" sz="900">
                <a:solidFill>
                  <a:prstClr val="black"/>
                </a:solidFill>
                <a:latin typeface="Arial Narrow"/>
                <a:sym typeface="Arial Narrow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более 3-х лет</a:t>
            </a:fld>
            <a:endParaRPr lang="ru-RU" sz="9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84" name="Text Placeholder 16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7616229" y="3989785"/>
            <a:ext cx="221456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6669" tIns="0" rIns="16669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1164411-B19F-49AF-84B5-A4DA3B959204}" type="datetime'''''''2''''''''''''''''''''''''''1''''''''''''''%'''">
              <a:rPr lang="en-US" sz="900">
                <a:solidFill>
                  <a:prstClr val="black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21%</a:t>
            </a:fld>
            <a:endParaRPr lang="ru-RU" sz="9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85" name="Text Placeholder 18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7619801" y="4325542"/>
            <a:ext cx="214313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6669" tIns="0" rIns="16669" bIns="0" numCol="1" spc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752465-8BE6-424B-B228-09F010BA1CA4}" type="datetime'''1''''1''''''''''''''''''''''''''''%'''''''''''''''''''''''">
              <a:rPr lang="en-US" sz="900">
                <a:solidFill>
                  <a:prstClr val="white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endParaRPr lang="ru-RU" sz="900" dirty="0">
              <a:solidFill>
                <a:prstClr val="white"/>
              </a:solidFill>
              <a:latin typeface="Arial Narrow"/>
              <a:sym typeface="Arial Narrow"/>
            </a:endParaRPr>
          </a:p>
        </p:txBody>
      </p:sp>
      <p:sp>
        <p:nvSpPr>
          <p:cNvPr id="286" name="Text Placeholder 6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8006754" y="3989785"/>
            <a:ext cx="564356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AD11185-1B47-4CDF-8A24-891DE9E675CB}" type="datetime'''б''о''л''е''е ''''1 ''''''''''''''''г''''''''''о''д''''а'">
              <a:rPr lang="en-US" sz="900">
                <a:solidFill>
                  <a:prstClr val="black"/>
                </a:solidFill>
                <a:latin typeface="Arial Narrow"/>
                <a:sym typeface="Arial Narrow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более 1 года</a:t>
            </a:fld>
            <a:endParaRPr lang="ru-RU" sz="9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87" name="Text Placeholder 11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617420" y="4612482"/>
            <a:ext cx="219075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DFE2025-A014-4518-B7BC-E9EC63E48A4A}" type="datetime'''''''''''''''''20''1''4'''''''''''''''''''''''''''''''''''''">
              <a:rPr lang="en-US" sz="900">
                <a:solidFill>
                  <a:prstClr val="black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2014</a:t>
            </a:fld>
            <a:endParaRPr lang="ru-RU" sz="9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88" name="Text Placeholder 7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7616229" y="3680223"/>
            <a:ext cx="221456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6669" tIns="0" rIns="16669" bIns="0" numCol="1" spcCol="0" anchor="b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BF21A0-8A24-4760-B795-FD669F3F583C}" type="datetime'''''''3''''''''''''''''''2''''%'''''''''''''''''''''''''''''''">
              <a:rPr lang="en-US" sz="900">
                <a:solidFill>
                  <a:prstClr val="black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32%</a:t>
            </a:fld>
            <a:endParaRPr lang="ru-RU" sz="900" dirty="0">
              <a:solidFill>
                <a:prstClr val="black"/>
              </a:solidFill>
              <a:latin typeface="Arial Narrow"/>
              <a:sym typeface="Arial Narrow"/>
            </a:endParaRPr>
          </a:p>
        </p:txBody>
      </p:sp>
      <p:sp>
        <p:nvSpPr>
          <p:cNvPr id="289" name="Pentagon 51"/>
          <p:cNvSpPr/>
          <p:nvPr/>
        </p:nvSpPr>
        <p:spPr>
          <a:xfrm rot="5400000">
            <a:off x="4751126" y="589201"/>
            <a:ext cx="432098" cy="2089970"/>
          </a:xfrm>
          <a:prstGeom prst="homePlate">
            <a:avLst>
              <a:gd name="adj" fmla="val 1394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7000" tIns="27000" rIns="27000" bIns="27000" rtlCol="0" anchor="t"/>
          <a:lstStyle/>
          <a:p>
            <a:pPr algn="ctr" defTabSz="804650"/>
            <a:r>
              <a:rPr lang="ru-RU" sz="1200" b="1" dirty="0">
                <a:solidFill>
                  <a:prstClr val="white"/>
                </a:solidFill>
                <a:latin typeface="Arial Narrow" panose="020B0606020202030204" pitchFamily="34" charset="0"/>
              </a:rPr>
              <a:t>Сокращение объема финансирования </a:t>
            </a:r>
          </a:p>
          <a:p>
            <a:pPr algn="ctr" defTabSz="804650"/>
            <a:endParaRPr lang="ru-RU" sz="1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90" name="Pentagon 52"/>
          <p:cNvSpPr/>
          <p:nvPr/>
        </p:nvSpPr>
        <p:spPr>
          <a:xfrm rot="5400000">
            <a:off x="7199400" y="589200"/>
            <a:ext cx="432094" cy="2089970"/>
          </a:xfrm>
          <a:prstGeom prst="homePlate">
            <a:avLst>
              <a:gd name="adj" fmla="val 1394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27000" tIns="27000" rIns="27000" bIns="27000" rtlCol="0" anchor="t"/>
          <a:lstStyle/>
          <a:p>
            <a:pPr algn="ctr" defTabSz="804650"/>
            <a:r>
              <a:rPr lang="ru-RU" sz="1200" b="1" dirty="0">
                <a:solidFill>
                  <a:prstClr val="white"/>
                </a:solidFill>
                <a:latin typeface="Arial Narrow" panose="020B0606020202030204" pitchFamily="34" charset="0"/>
              </a:rPr>
              <a:t>Ужесточение условий финансирования </a:t>
            </a:r>
          </a:p>
          <a:p>
            <a:pPr algn="ctr" defTabSz="804650"/>
            <a:endParaRPr lang="ru-RU" sz="12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91" name="Rectangle 61"/>
          <p:cNvSpPr/>
          <p:nvPr/>
        </p:nvSpPr>
        <p:spPr>
          <a:xfrm>
            <a:off x="3646631" y="1900658"/>
            <a:ext cx="20898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04650"/>
            <a:r>
              <a:rPr lang="ru-RU" sz="900" b="1" dirty="0">
                <a:solidFill>
                  <a:srgbClr val="1F497D"/>
                </a:solidFill>
                <a:latin typeface="Arial Narrow" panose="020B0606020202030204" pitchFamily="34" charset="0"/>
              </a:rPr>
              <a:t>Объем выданных кредитов МСП</a:t>
            </a:r>
            <a:r>
              <a:rPr lang="ru-RU" sz="900" dirty="0">
                <a:solidFill>
                  <a:srgbClr val="1F497D"/>
                </a:solidFill>
                <a:latin typeface="Arial Narrow" panose="020B0606020202030204" pitchFamily="34" charset="0"/>
              </a:rPr>
              <a:t>, </a:t>
            </a:r>
            <a:br>
              <a:rPr lang="ru-RU" sz="900" dirty="0">
                <a:solidFill>
                  <a:srgbClr val="1F497D"/>
                </a:solidFill>
                <a:latin typeface="Arial Narrow" panose="020B0606020202030204" pitchFamily="34" charset="0"/>
              </a:rPr>
            </a:br>
            <a:r>
              <a:rPr lang="ru-RU" sz="900" dirty="0">
                <a:solidFill>
                  <a:srgbClr val="1F497D"/>
                </a:solidFill>
                <a:latin typeface="Arial Narrow" panose="020B0606020202030204" pitchFamily="34" charset="0"/>
              </a:rPr>
              <a:t>млрд руб.</a:t>
            </a:r>
          </a:p>
        </p:txBody>
      </p:sp>
      <p:sp>
        <p:nvSpPr>
          <p:cNvPr id="292" name="Rectangle 62"/>
          <p:cNvSpPr/>
          <p:nvPr/>
        </p:nvSpPr>
        <p:spPr>
          <a:xfrm>
            <a:off x="6397554" y="3271877"/>
            <a:ext cx="2134886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50"/>
            <a:r>
              <a:rPr lang="ru-RU" sz="900" b="1" dirty="0">
                <a:solidFill>
                  <a:srgbClr val="1F497D"/>
                </a:solidFill>
                <a:latin typeface="Arial Narrow" panose="020B0606020202030204" pitchFamily="34" charset="0"/>
              </a:rPr>
              <a:t>Доля кредитов сроком &gt; 1 года в объеме </a:t>
            </a:r>
            <a:r>
              <a:rPr lang="en-US" sz="900" b="1" dirty="0">
                <a:solidFill>
                  <a:srgbClr val="1F497D"/>
                </a:solidFill>
                <a:latin typeface="Arial Narrow" panose="020B0606020202030204" pitchFamily="34" charset="0"/>
              </a:rPr>
              <a:t/>
            </a:r>
            <a:br>
              <a:rPr lang="en-US" sz="900" b="1" dirty="0">
                <a:solidFill>
                  <a:srgbClr val="1F497D"/>
                </a:solidFill>
                <a:latin typeface="Arial Narrow" panose="020B0606020202030204" pitchFamily="34" charset="0"/>
              </a:rPr>
            </a:br>
            <a:r>
              <a:rPr lang="ru-RU" sz="900" b="1" dirty="0">
                <a:solidFill>
                  <a:srgbClr val="1F497D"/>
                </a:solidFill>
                <a:latin typeface="Arial Narrow" panose="020B0606020202030204" pitchFamily="34" charset="0"/>
              </a:rPr>
              <a:t>выданных кредитов</a:t>
            </a:r>
            <a:r>
              <a:rPr lang="en-US" sz="900" b="1" dirty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r>
              <a:rPr lang="ru-RU" sz="900" b="1" dirty="0">
                <a:solidFill>
                  <a:srgbClr val="1F497D"/>
                </a:solidFill>
                <a:latin typeface="Arial Narrow" panose="020B0606020202030204" pitchFamily="34" charset="0"/>
              </a:rPr>
              <a:t>МСП</a:t>
            </a:r>
            <a:r>
              <a:rPr lang="ru-RU" sz="900" dirty="0">
                <a:solidFill>
                  <a:srgbClr val="1F497D"/>
                </a:solidFill>
                <a:latin typeface="Arial Narrow" panose="020B0606020202030204" pitchFamily="34" charset="0"/>
              </a:rPr>
              <a:t>, %</a:t>
            </a:r>
          </a:p>
        </p:txBody>
      </p:sp>
      <p:sp>
        <p:nvSpPr>
          <p:cNvPr id="293" name="Rectangle 44"/>
          <p:cNvSpPr/>
          <p:nvPr/>
        </p:nvSpPr>
        <p:spPr>
          <a:xfrm>
            <a:off x="1332118" y="4775033"/>
            <a:ext cx="6696266" cy="269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defTabSz="300038">
              <a:spcBef>
                <a:spcPct val="0"/>
              </a:spcBef>
            </a:pPr>
            <a:r>
              <a:rPr lang="ru-RU" sz="600" dirty="0">
                <a:solidFill>
                  <a:srgbClr val="000000"/>
                </a:solidFill>
                <a:latin typeface="Arial Narrow" panose="020B0606020202030204" pitchFamily="34" charset="0"/>
              </a:rPr>
              <a:t>Источники: ОПОРА России, Антикризисный мониторинг (январь 2015 г., данные в % от количества опрошенных МСП), Банк России, Эксперт РА,  анализ  и прогноз </a:t>
            </a:r>
            <a:r>
              <a:rPr lang="en-US" sz="600" dirty="0">
                <a:solidFill>
                  <a:srgbClr val="000000"/>
                </a:solidFill>
                <a:latin typeface="Arial Narrow" panose="020B0606020202030204" pitchFamily="34" charset="0"/>
              </a:rPr>
              <a:t>PwC</a:t>
            </a:r>
            <a:r>
              <a:rPr lang="ru-RU" sz="6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94" name="Rectangle 72"/>
          <p:cNvSpPr/>
          <p:nvPr/>
        </p:nvSpPr>
        <p:spPr>
          <a:xfrm>
            <a:off x="6377384" y="1900658"/>
            <a:ext cx="20520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50"/>
            <a:r>
              <a:rPr lang="ru-RU" sz="900" b="1" dirty="0">
                <a:solidFill>
                  <a:srgbClr val="1F497D"/>
                </a:solidFill>
                <a:latin typeface="Arial Narrow" panose="020B0606020202030204" pitchFamily="34" charset="0"/>
              </a:rPr>
              <a:t>Стоимость кредитов МСП</a:t>
            </a:r>
            <a:r>
              <a:rPr lang="ru-RU" sz="900" dirty="0">
                <a:solidFill>
                  <a:srgbClr val="1F497D"/>
                </a:solidFill>
                <a:latin typeface="Arial Narrow" panose="020B0606020202030204" pitchFamily="34" charset="0"/>
              </a:rPr>
              <a:t>, </a:t>
            </a:r>
            <a:br>
              <a:rPr lang="ru-RU" sz="900" dirty="0">
                <a:solidFill>
                  <a:srgbClr val="1F497D"/>
                </a:solidFill>
                <a:latin typeface="Arial Narrow" panose="020B0606020202030204" pitchFamily="34" charset="0"/>
              </a:rPr>
            </a:br>
            <a:r>
              <a:rPr lang="ru-RU" sz="900" dirty="0">
                <a:solidFill>
                  <a:srgbClr val="1F497D"/>
                </a:solidFill>
                <a:latin typeface="Arial Narrow" panose="020B0606020202030204" pitchFamily="34" charset="0"/>
              </a:rPr>
              <a:t>% годовых</a:t>
            </a:r>
          </a:p>
        </p:txBody>
      </p:sp>
      <p:graphicFrame>
        <p:nvGraphicFramePr>
          <p:cNvPr id="295" name="Object 83"/>
          <p:cNvGraphicFramePr>
            <a:graphicFrameLocks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561533986"/>
              </p:ext>
            </p:extLst>
          </p:nvPr>
        </p:nvGraphicFramePr>
        <p:xfrm>
          <a:off x="6523772" y="2400301"/>
          <a:ext cx="1500197" cy="685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Chart" r:id="rId37" imgW="2000334" imgH="914490" progId="MSGraph.Chart.8">
                  <p:embed followColorScheme="full"/>
                </p:oleObj>
              </mc:Choice>
              <mc:Fallback>
                <p:oleObj name="Chart" r:id="rId37" imgW="2000334" imgH="91449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6523772" y="2400301"/>
                        <a:ext cx="1500197" cy="685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6" name="Straight Connector 7"/>
          <p:cNvCxnSpPr/>
          <p:nvPr>
            <p:custDataLst>
              <p:tags r:id="rId23"/>
            </p:custDataLst>
          </p:nvPr>
        </p:nvCxnSpPr>
        <p:spPr bwMode="auto">
          <a:xfrm>
            <a:off x="7132182" y="2757488"/>
            <a:ext cx="1045369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9"/>
          <p:cNvCxnSpPr/>
          <p:nvPr>
            <p:custDataLst>
              <p:tags r:id="rId24"/>
            </p:custDataLst>
          </p:nvPr>
        </p:nvCxnSpPr>
        <p:spPr bwMode="gray">
          <a:xfrm flipV="1">
            <a:off x="8148976" y="2469356"/>
            <a:ext cx="0" cy="290513"/>
          </a:xfrm>
          <a:prstGeom prst="line">
            <a:avLst/>
          </a:prstGeom>
          <a:ln w="25400">
            <a:solidFill>
              <a:schemeClr val="accent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8"/>
          <p:cNvCxnSpPr/>
          <p:nvPr>
            <p:custDataLst>
              <p:tags r:id="rId25"/>
            </p:custDataLst>
          </p:nvPr>
        </p:nvCxnSpPr>
        <p:spPr bwMode="auto">
          <a:xfrm>
            <a:off x="7803695" y="2471738"/>
            <a:ext cx="373856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xt Placeholder 8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7438172" y="2315767"/>
            <a:ext cx="357188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6669" tIns="0" rIns="16669" bIns="0" numCol="1" spcCol="0" anchor="b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00" dirty="0">
                <a:solidFill>
                  <a:prstClr val="black"/>
                </a:solidFill>
                <a:latin typeface="Arial Narrow"/>
                <a:sym typeface="Arial Narrow"/>
              </a:rPr>
              <a:t>25-35%</a:t>
            </a:r>
          </a:p>
        </p:txBody>
      </p:sp>
      <p:sp>
        <p:nvSpPr>
          <p:cNvPr id="300" name="Text Placeholder 5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7859654" y="2555081"/>
            <a:ext cx="578644" cy="17621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2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00" b="1" dirty="0">
                <a:solidFill>
                  <a:srgbClr val="C0504D"/>
                </a:solidFill>
                <a:latin typeface="Arial Narrow"/>
                <a:sym typeface="Arial Narrow"/>
              </a:rPr>
              <a:t>+6-18 </a:t>
            </a:r>
            <a:r>
              <a:rPr lang="ru-RU" sz="900" b="1" dirty="0" err="1">
                <a:solidFill>
                  <a:srgbClr val="C0504D"/>
                </a:solidFill>
                <a:latin typeface="Arial Narrow"/>
                <a:sym typeface="Arial Narrow"/>
              </a:rPr>
              <a:t>пп</a:t>
            </a:r>
            <a:r>
              <a:rPr lang="ru-RU" sz="900" b="1" dirty="0">
                <a:solidFill>
                  <a:srgbClr val="C0504D"/>
                </a:solidFill>
                <a:latin typeface="Arial Narrow"/>
                <a:sym typeface="Arial Narrow"/>
              </a:rPr>
              <a:t>.</a:t>
            </a:r>
          </a:p>
        </p:txBody>
      </p:sp>
      <p:sp>
        <p:nvSpPr>
          <p:cNvPr id="301" name="Text Placeholder 7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6766659" y="2601517"/>
            <a:ext cx="357188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6669" tIns="0" rIns="16669" bIns="0" numCol="1" spcCol="0" anchor="b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00" dirty="0">
                <a:solidFill>
                  <a:prstClr val="black"/>
                </a:solidFill>
                <a:latin typeface="Arial Narrow"/>
                <a:sym typeface="Arial Narrow"/>
              </a:rPr>
              <a:t>17-19%</a:t>
            </a:r>
          </a:p>
        </p:txBody>
      </p:sp>
      <p:sp>
        <p:nvSpPr>
          <p:cNvPr id="302" name="Rectangle 96"/>
          <p:cNvSpPr/>
          <p:nvPr/>
        </p:nvSpPr>
        <p:spPr>
          <a:xfrm>
            <a:off x="1475656" y="1851670"/>
            <a:ext cx="192128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04650"/>
            <a:r>
              <a:rPr lang="ru-RU" sz="900" b="1" dirty="0">
                <a:solidFill>
                  <a:srgbClr val="1F497D"/>
                </a:solidFill>
                <a:latin typeface="Arial Narrow" panose="020B0606020202030204" pitchFamily="34" charset="0"/>
              </a:rPr>
              <a:t>Рост просроченной задолженности</a:t>
            </a:r>
            <a:br>
              <a:rPr lang="ru-RU" sz="900" b="1" dirty="0">
                <a:solidFill>
                  <a:srgbClr val="1F497D"/>
                </a:solidFill>
                <a:latin typeface="Arial Narrow" panose="020B0606020202030204" pitchFamily="34" charset="0"/>
              </a:rPr>
            </a:br>
            <a:r>
              <a:rPr lang="ru-RU" sz="900" b="1" dirty="0">
                <a:solidFill>
                  <a:srgbClr val="1F497D"/>
                </a:solidFill>
                <a:latin typeface="Arial Narrow" panose="020B0606020202030204" pitchFamily="34" charset="0"/>
              </a:rPr>
              <a:t>у 41% МСП за 3 месяца</a:t>
            </a:r>
            <a:endParaRPr lang="ru-RU" sz="9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03" name="Object 23"/>
          <p:cNvGraphicFramePr>
            <a:graphicFrameLocks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491885209"/>
              </p:ext>
            </p:extLst>
          </p:nvPr>
        </p:nvGraphicFramePr>
        <p:xfrm>
          <a:off x="1833487" y="2113750"/>
          <a:ext cx="1184433" cy="1153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Chart" r:id="rId39" imgW="1381190" imgH="1352430" progId="MSGraph.Chart.8">
                  <p:embed followColorScheme="full"/>
                </p:oleObj>
              </mc:Choice>
              <mc:Fallback>
                <p:oleObj name="Chart" r:id="rId39" imgW="1381190" imgH="135243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833487" y="2113750"/>
                        <a:ext cx="1184433" cy="1153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" name="Text Placeholder 14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2578578" y="2576613"/>
            <a:ext cx="221456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6669" tIns="0" rIns="16669" bIns="0" numCol="1" spcCol="0" rtl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978DFF-1B51-490F-A47C-3831D75C4D3C}" type="datetime'''''''''''''''''4''''1''''''''%'''''''''''''''''''''''">
              <a:rPr lang="en-US" sz="900" b="1">
                <a:solidFill>
                  <a:prstClr val="white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41%</a:t>
            </a:fld>
            <a:endParaRPr lang="ru-RU" sz="900" b="1" dirty="0">
              <a:solidFill>
                <a:prstClr val="white"/>
              </a:solidFill>
              <a:latin typeface="Arial Narrow"/>
              <a:sym typeface="Arial Narrow"/>
            </a:endParaRPr>
          </a:p>
        </p:txBody>
      </p:sp>
      <p:sp>
        <p:nvSpPr>
          <p:cNvPr id="305" name="Rectangle 106"/>
          <p:cNvSpPr/>
          <p:nvPr/>
        </p:nvSpPr>
        <p:spPr>
          <a:xfrm>
            <a:off x="1475656" y="3222889"/>
            <a:ext cx="192128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04650"/>
            <a:r>
              <a:rPr lang="ru-RU" sz="900" b="1" dirty="0">
                <a:solidFill>
                  <a:srgbClr val="1F497D"/>
                </a:solidFill>
                <a:latin typeface="Arial Narrow" panose="020B0606020202030204" pitchFamily="34" charset="0"/>
              </a:rPr>
              <a:t>58% МСП ожидают дальнейшего ухудшения ситуации</a:t>
            </a:r>
            <a:endParaRPr lang="ru-RU" sz="900" baseline="300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06" name="Object 107"/>
          <p:cNvGraphicFramePr>
            <a:graphicFrameLocks/>
          </p:cNvGraphicFramePr>
          <p:nvPr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3823300753"/>
              </p:ext>
            </p:extLst>
          </p:nvPr>
        </p:nvGraphicFramePr>
        <p:xfrm>
          <a:off x="1850610" y="3473152"/>
          <a:ext cx="1189931" cy="1166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Chart" r:id="rId41" imgW="1381190" imgH="1342980" progId="MSGraph.Chart.8">
                  <p:embed followColorScheme="full"/>
                </p:oleObj>
              </mc:Choice>
              <mc:Fallback>
                <p:oleObj name="Chart" r:id="rId41" imgW="1381190" imgH="134298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850610" y="3473152"/>
                        <a:ext cx="1189931" cy="1166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" name="Text Placeholder 5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2585644" y="3999328"/>
            <a:ext cx="221456" cy="1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6669" tIns="0" rIns="16669" bIns="0" numCol="1" spcCol="0" rtlCol="0" anchor="ctr" anchorCtr="0">
            <a:no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12FEEF5-B45E-47CA-AB3E-3FA8255B0547}" type="datetime'''''''''5''''''''''''''8''''''%'''''">
              <a:rPr lang="en-US" sz="900" b="1">
                <a:solidFill>
                  <a:prstClr val="white"/>
                </a:solidFill>
                <a:latin typeface="Arial Narrow"/>
                <a:sym typeface="Arial Narrow"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58%</a:t>
            </a:fld>
            <a:endParaRPr lang="ru-RU" sz="900" b="1" dirty="0">
              <a:solidFill>
                <a:prstClr val="white"/>
              </a:solidFill>
              <a:latin typeface="Arial Narrow"/>
              <a:sym typeface="Arial Narrow"/>
            </a:endParaRPr>
          </a:p>
        </p:txBody>
      </p:sp>
      <p:sp>
        <p:nvSpPr>
          <p:cNvPr id="308" name="Oval 66"/>
          <p:cNvSpPr/>
          <p:nvPr/>
        </p:nvSpPr>
        <p:spPr>
          <a:xfrm>
            <a:off x="6353818" y="1172562"/>
            <a:ext cx="189000" cy="189000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4650"/>
            <a:r>
              <a:rPr lang="ru-RU" sz="1050" dirty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</a:p>
        </p:txBody>
      </p:sp>
      <p:sp>
        <p:nvSpPr>
          <p:cNvPr id="309" name="TextBox 308"/>
          <p:cNvSpPr txBox="1"/>
          <p:nvPr/>
        </p:nvSpPr>
        <p:spPr>
          <a:xfrm>
            <a:off x="6557780" y="1105480"/>
            <a:ext cx="189000" cy="3231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defTabSz="804650"/>
            <a:r>
              <a:rPr lang="ru-RU" sz="1500" b="1" dirty="0">
                <a:solidFill>
                  <a:srgbClr val="FF0000"/>
                </a:solidFill>
                <a:latin typeface="Arial Narrow" panose="020B0606020202030204" pitchFamily="34" charset="0"/>
              </a:rPr>
              <a:t>↗</a:t>
            </a:r>
          </a:p>
        </p:txBody>
      </p:sp>
      <p:sp>
        <p:nvSpPr>
          <p:cNvPr id="310" name="Oval 68"/>
          <p:cNvSpPr/>
          <p:nvPr/>
        </p:nvSpPr>
        <p:spPr>
          <a:xfrm>
            <a:off x="6761741" y="1172562"/>
            <a:ext cx="189000" cy="189000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4650"/>
            <a:r>
              <a:rPr lang="en-US" sz="1050" dirty="0">
                <a:solidFill>
                  <a:prstClr val="black"/>
                </a:solidFill>
                <a:latin typeface="Arial Narrow" panose="020B0606020202030204" pitchFamily="34" charset="0"/>
              </a:rPr>
              <a:t>t</a:t>
            </a:r>
            <a:endParaRPr lang="ru-RU" sz="105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6965703" y="1105480"/>
            <a:ext cx="189000" cy="3231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ru-RU"/>
            </a:defPPr>
            <a:lvl1pPr>
              <a:defRPr sz="1200" b="1">
                <a:solidFill>
                  <a:srgbClr val="FF0000"/>
                </a:solidFill>
                <a:latin typeface="Calibri"/>
              </a:defRPr>
            </a:lvl1pPr>
          </a:lstStyle>
          <a:p>
            <a:pPr defTabSz="804650"/>
            <a:r>
              <a:rPr lang="ru-RU" sz="1500" dirty="0">
                <a:latin typeface="Arial Narrow" panose="020B0606020202030204" pitchFamily="34" charset="0"/>
              </a:rPr>
              <a:t>↘</a:t>
            </a:r>
          </a:p>
        </p:txBody>
      </p:sp>
      <p:sp>
        <p:nvSpPr>
          <p:cNvPr id="312" name="Oval 70"/>
          <p:cNvSpPr/>
          <p:nvPr/>
        </p:nvSpPr>
        <p:spPr>
          <a:xfrm>
            <a:off x="7169665" y="1172562"/>
            <a:ext cx="189000" cy="189000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804650"/>
            <a:r>
              <a:rPr lang="ru-RU" sz="1050" dirty="0">
                <a:solidFill>
                  <a:prstClr val="black"/>
                </a:solidFill>
                <a:latin typeface="Arial Narrow" panose="020B0606020202030204" pitchFamily="34" charset="0"/>
              </a:rPr>
              <a:t>ТЗ</a:t>
            </a:r>
          </a:p>
        </p:txBody>
      </p:sp>
      <p:sp>
        <p:nvSpPr>
          <p:cNvPr id="313" name="TextBox 312"/>
          <p:cNvSpPr txBox="1"/>
          <p:nvPr/>
        </p:nvSpPr>
        <p:spPr>
          <a:xfrm>
            <a:off x="7373625" y="1105480"/>
            <a:ext cx="189000" cy="3231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defTabSz="804650"/>
            <a:r>
              <a:rPr lang="ru-RU" sz="1500" b="1" dirty="0">
                <a:solidFill>
                  <a:srgbClr val="FF0000"/>
                </a:solidFill>
                <a:latin typeface="Arial Narrow" panose="020B0606020202030204" pitchFamily="34" charset="0"/>
              </a:rPr>
              <a:t>↗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6372200" y="3002421"/>
            <a:ext cx="1837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4650"/>
            <a:r>
              <a:rPr lang="ru-RU" sz="900" dirty="0">
                <a:solidFill>
                  <a:prstClr val="black"/>
                </a:solidFill>
                <a:latin typeface="Arial Narrow" panose="020B0606020202030204" pitchFamily="34" charset="0"/>
              </a:rPr>
              <a:t>сент-14               дек-14</a:t>
            </a:r>
          </a:p>
        </p:txBody>
      </p:sp>
      <p:cxnSp>
        <p:nvCxnSpPr>
          <p:cNvPr id="315" name="Straight Connector 6"/>
          <p:cNvCxnSpPr/>
          <p:nvPr/>
        </p:nvCxnSpPr>
        <p:spPr>
          <a:xfrm flipH="1">
            <a:off x="3688586" y="1900657"/>
            <a:ext cx="19147" cy="2518944"/>
          </a:xfrm>
          <a:prstGeom prst="line">
            <a:avLst/>
          </a:prstGeom>
          <a:ln>
            <a:solidFill>
              <a:srgbClr val="30548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59"/>
          <p:cNvCxnSpPr/>
          <p:nvPr/>
        </p:nvCxnSpPr>
        <p:spPr>
          <a:xfrm>
            <a:off x="6215821" y="1900657"/>
            <a:ext cx="171" cy="2699357"/>
          </a:xfrm>
          <a:prstGeom prst="line">
            <a:avLst/>
          </a:prstGeom>
          <a:ln>
            <a:solidFill>
              <a:srgbClr val="30548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TextBox 316"/>
          <p:cNvSpPr txBox="1"/>
          <p:nvPr/>
        </p:nvSpPr>
        <p:spPr>
          <a:xfrm>
            <a:off x="1892191" y="4609308"/>
            <a:ext cx="4590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04650"/>
            <a:r>
              <a:rPr lang="ru-RU" sz="600" dirty="0">
                <a:solidFill>
                  <a:prstClr val="black"/>
                </a:solidFill>
                <a:latin typeface="Arial Narrow" panose="020B0606020202030204" pitchFamily="34" charset="0"/>
              </a:rPr>
              <a:t>- Ставка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2629163" y="4609308"/>
            <a:ext cx="10530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04650"/>
            <a:r>
              <a:rPr lang="ru-RU" sz="600" dirty="0">
                <a:solidFill>
                  <a:prstClr val="black"/>
                </a:solidFill>
                <a:latin typeface="Arial Narrow" panose="020B0606020202030204" pitchFamily="34" charset="0"/>
              </a:rPr>
              <a:t>- Срок кредитования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3631763" y="4609308"/>
            <a:ext cx="25065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04650"/>
            <a:r>
              <a:rPr lang="ru-RU" sz="600" dirty="0">
                <a:solidFill>
                  <a:prstClr val="black"/>
                </a:solidFill>
                <a:latin typeface="Arial Narrow" panose="020B0606020202030204" pitchFamily="34" charset="0"/>
              </a:rPr>
              <a:t>- Требования к заемщику, в том числе к наличию залогового обеспечения</a:t>
            </a:r>
          </a:p>
        </p:txBody>
      </p:sp>
      <p:sp>
        <p:nvSpPr>
          <p:cNvPr id="320" name="Oval 78"/>
          <p:cNvSpPr/>
          <p:nvPr/>
        </p:nvSpPr>
        <p:spPr>
          <a:xfrm>
            <a:off x="1704391" y="4587974"/>
            <a:ext cx="135000" cy="135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804650"/>
            <a:r>
              <a:rPr lang="ru-RU" sz="600" dirty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</a:p>
        </p:txBody>
      </p:sp>
      <p:sp>
        <p:nvSpPr>
          <p:cNvPr id="321" name="Oval 79"/>
          <p:cNvSpPr/>
          <p:nvPr/>
        </p:nvSpPr>
        <p:spPr>
          <a:xfrm>
            <a:off x="2458897" y="4587974"/>
            <a:ext cx="135000" cy="135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804650"/>
            <a:r>
              <a:rPr lang="en-US" sz="600" dirty="0">
                <a:solidFill>
                  <a:prstClr val="black"/>
                </a:solidFill>
                <a:latin typeface="Arial Narrow" panose="020B0606020202030204" pitchFamily="34" charset="0"/>
              </a:rPr>
              <a:t>t</a:t>
            </a:r>
            <a:endParaRPr lang="ru-RU" sz="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22" name="Oval 80"/>
          <p:cNvSpPr/>
          <p:nvPr/>
        </p:nvSpPr>
        <p:spPr>
          <a:xfrm>
            <a:off x="3422588" y="4587974"/>
            <a:ext cx="135000" cy="135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804650"/>
            <a:r>
              <a:rPr lang="ru-RU" sz="600" dirty="0">
                <a:solidFill>
                  <a:prstClr val="black"/>
                </a:solidFill>
                <a:latin typeface="Arial Narrow" panose="020B0606020202030204" pitchFamily="34" charset="0"/>
              </a:rPr>
              <a:t>ТЗ</a:t>
            </a:r>
          </a:p>
        </p:txBody>
      </p:sp>
      <p:sp>
        <p:nvSpPr>
          <p:cNvPr id="323" name="Title 1"/>
          <p:cNvSpPr txBox="1">
            <a:spLocks/>
          </p:cNvSpPr>
          <p:nvPr/>
        </p:nvSpPr>
        <p:spPr>
          <a:xfrm>
            <a:off x="1594671" y="53072"/>
            <a:ext cx="6939728" cy="74559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Кризисные явления наносят существенный ущерб МСП </a:t>
            </a:r>
            <a:b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19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 том числе из-за сокращения доступа к финансированию</a:t>
            </a:r>
            <a:endParaRPr lang="ru-RU" sz="19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24" name="Прямоугольник 323"/>
          <p:cNvSpPr/>
          <p:nvPr/>
        </p:nvSpPr>
        <p:spPr>
          <a:xfrm>
            <a:off x="1696679" y="720805"/>
            <a:ext cx="7524329" cy="1246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5" name="Рисунок 324"/>
          <p:cNvPicPr>
            <a:picLocks noChangeAspect="1"/>
          </p:cNvPicPr>
          <p:nvPr/>
        </p:nvPicPr>
        <p:blipFill rotWithShape="1">
          <a:blip r:embed="rId43"/>
          <a:srcRect l="20863" t="8000" r="70868" b="85000"/>
          <a:stretch/>
        </p:blipFill>
        <p:spPr>
          <a:xfrm>
            <a:off x="35497" y="0"/>
            <a:ext cx="15121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1597194" y="341109"/>
            <a:ext cx="671512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 dirty="0" smtClean="0">
                <a:solidFill>
                  <a:srgbClr val="0070C0"/>
                </a:solidFill>
                <a:latin typeface="Arial Narrow" pitchFamily="34" charset="0"/>
              </a:rPr>
              <a:t>Краткие итоги работы Агентства</a:t>
            </a:r>
            <a:endParaRPr lang="ru-RU" sz="19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6930690" y="482861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DACE8-8371-4FFA-A4EA-AB4F1E2FF2A4}" type="slidenum">
              <a:rPr lang="ru-RU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7</a:t>
            </a:fld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96211" y="3553043"/>
            <a:ext cx="3982652" cy="972396"/>
          </a:xfrm>
          <a:prstGeom prst="roundRect">
            <a:avLst>
              <a:gd name="adj" fmla="val 49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П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роведена 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адаптация гарантийных продуктов АКГ </a:t>
            </a:r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 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требованиям внутренних процессов и процедур банков-партнеров, включая пересмотр внутренней кредитной политики и формирование системы риск-менеджмента по кредитам, обеспеченным гарантиями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Г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04863" y="1910099"/>
            <a:ext cx="2131617" cy="1522043"/>
          </a:xfrm>
          <a:prstGeom prst="roundRect">
            <a:avLst>
              <a:gd name="adj" fmla="val 52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П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олностью 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сформирована нормативная база, регламентирующая порядок предоставления гарантий АКГ, а также условия отбора банков-партнеров АКГ и заключения соглашений с региональными гарантийными организациями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14862" y="1890771"/>
            <a:ext cx="2594695" cy="1525747"/>
          </a:xfrm>
          <a:prstGeom prst="roundRect">
            <a:avLst>
              <a:gd name="adj" fmla="val 23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Разработана и одобрена Общественным советом Минэкономразвития России Стратегии 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развития Национальной гарантийной системы поддержки субъектов МСП на период до 2020 года в соответствии с поручением Правительства Российской Федерации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от 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5 декабря 2014 г. №ИШ-П13-8997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12216" y="3556811"/>
            <a:ext cx="3759784" cy="982208"/>
          </a:xfrm>
          <a:prstGeom prst="roundRect">
            <a:avLst>
              <a:gd name="adj" fmla="val 53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З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аключено 28 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партнерских соглашений между 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Агентством 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и кредитными организациями, активно развивающими кредитование субъектов МСП, а также 82 соглашения о сотрудничестве с региональными гарантийными организациями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 flipH="1">
            <a:off x="5518392" y="2752391"/>
            <a:ext cx="45786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3044389" y="1910100"/>
            <a:ext cx="2910737" cy="1522042"/>
          </a:xfrm>
          <a:prstGeom prst="roundRect">
            <a:avLst>
              <a:gd name="adj" fmla="val 35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Гарантиям 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Агентства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присвоена 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I категория качества обеспечения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соответствии с Указанием Банка России от 21 октября 2014 г. №3422-У «О внесении изменений в Положение Банка России от 26 марта 2004 г. №254-П «О порядке формирования кредитными организациями резервов на возможные потери по ссудам, по ссудной и приравненной к ней задолженности»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64753" y="926582"/>
            <a:ext cx="4158511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Агентство </a:t>
            </a:r>
            <a:r>
              <a:rPr lang="ru-RU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кредитных гарантий</a:t>
            </a:r>
            <a:endParaRPr lang="ru-RU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5400000">
            <a:off x="4381799" y="-1506881"/>
            <a:ext cx="452409" cy="640871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96679" y="720805"/>
            <a:ext cx="7524329" cy="1246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20863" t="8000" r="70868" b="85000"/>
          <a:stretch/>
        </p:blipFill>
        <p:spPr>
          <a:xfrm>
            <a:off x="35497" y="0"/>
            <a:ext cx="15121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1593671" y="348729"/>
            <a:ext cx="671512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 dirty="0" smtClean="0">
                <a:solidFill>
                  <a:srgbClr val="0070C0"/>
                </a:solidFill>
                <a:latin typeface="Arial Narrow" pitchFamily="34" charset="0"/>
              </a:rPr>
              <a:t>Краткие итоги работы Агентства </a:t>
            </a:r>
            <a:r>
              <a:rPr lang="ru-RU" sz="1900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6930690" y="482861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DACE8-8371-4FFA-A4EA-AB4F1E2FF2A4}" type="slidenum">
              <a:rPr lang="ru-RU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pPr/>
              <a:t>8</a:t>
            </a:fld>
            <a:endParaRPr lang="ru-RU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98194216"/>
              </p:ext>
            </p:extLst>
          </p:nvPr>
        </p:nvGraphicFramePr>
        <p:xfrm>
          <a:off x="698808" y="975233"/>
          <a:ext cx="4437135" cy="375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703338299"/>
              </p:ext>
            </p:extLst>
          </p:nvPr>
        </p:nvGraphicFramePr>
        <p:xfrm>
          <a:off x="5076056" y="1143000"/>
          <a:ext cx="3888432" cy="166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148064" y="2915528"/>
            <a:ext cx="3530799" cy="160043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latin typeface="Arial Narrow" panose="020B0606020202030204" pitchFamily="34" charset="0"/>
                <a:ea typeface="Calibri" panose="020F0502020204030204" pitchFamily="34" charset="0"/>
              </a:rPr>
              <a:t>География гарантийной поддержки </a:t>
            </a:r>
            <a:r>
              <a:rPr lang="ru-RU" sz="1400" b="1" u="sng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АКГ</a:t>
            </a:r>
            <a:r>
              <a:rPr lang="ru-RU" sz="1400" b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:</a:t>
            </a: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</a:rPr>
              <a:t>более </a:t>
            </a:r>
            <a:r>
              <a:rPr lang="ru-RU" sz="1400" i="1" dirty="0">
                <a:latin typeface="Arial Narrow" panose="020B0606020202030204" pitchFamily="34" charset="0"/>
                <a:ea typeface="Calibri" panose="020F0502020204030204" pitchFamily="34" charset="0"/>
              </a:rPr>
              <a:t>60 субъектов Российской Федерации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</a:rPr>
              <a:t>. Наибольшее количество гарантий </a:t>
            </a: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Агентством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</a:rPr>
              <a:t>предоставлено в г. Москве и Московской </a:t>
            </a: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области,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</a:rPr>
              <a:t>г. Санкт-Петербурге и Ленинградской </a:t>
            </a: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области,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</a:rPr>
              <a:t>Иркутской </a:t>
            </a: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области,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</a:rPr>
              <a:t>Краснодарском крае </a:t>
            </a: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и </a:t>
            </a: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</a:rPr>
              <a:t>Курской </a:t>
            </a:r>
            <a:r>
              <a:rPr lang="ru-RU" sz="14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области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5096" y="4455140"/>
            <a:ext cx="6253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 ходе регулярных встреч с представителями бизнеса </a:t>
            </a:r>
            <a:endParaRPr lang="ru-RU" sz="1200" b="1" dirty="0" smtClean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 </a:t>
            </a: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крупных федеральных и региональных </a:t>
            </a:r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площадках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мы </a:t>
            </a: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получаем обратную связь, а поток обращений в АКГ по итогам работы превысил </a:t>
            </a:r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4 тысячи.</a:t>
            </a:r>
            <a:endParaRPr lang="ru-RU" sz="1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6679" y="720805"/>
            <a:ext cx="7524329" cy="1246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l="20863" t="8000" r="70868" b="85000"/>
          <a:stretch/>
        </p:blipFill>
        <p:spPr>
          <a:xfrm>
            <a:off x="35497" y="0"/>
            <a:ext cx="15121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5400000">
            <a:off x="-278014" y="2420740"/>
            <a:ext cx="2315295" cy="133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1593671" y="343694"/>
            <a:ext cx="671512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 dirty="0" smtClean="0">
                <a:solidFill>
                  <a:srgbClr val="0070C0"/>
                </a:solidFill>
                <a:latin typeface="Arial Narrow" pitchFamily="34" charset="0"/>
              </a:rPr>
              <a:t>Продуктовая линейка Агентства</a:t>
            </a:r>
            <a:endParaRPr lang="ru-RU" sz="19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03004" y="961241"/>
            <a:ext cx="7564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</a:rPr>
              <a:t>Целевое назначение кредита: </a:t>
            </a:r>
            <a:r>
              <a:rPr lang="ru-RU" sz="2000" dirty="0" smtClean="0">
                <a:latin typeface="Arial Narrow" panose="020B0606020202030204" pitchFamily="34" charset="0"/>
              </a:rPr>
              <a:t>Инвестиции, модернизация, инновация</a:t>
            </a:r>
            <a:endParaRPr lang="ru-RU" sz="2000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27" name="Rectangle 1"/>
          <p:cNvSpPr>
            <a:spLocks/>
          </p:cNvSpPr>
          <p:nvPr/>
        </p:nvSpPr>
        <p:spPr bwMode="auto">
          <a:xfrm rot="5400000">
            <a:off x="7008597" y="2159284"/>
            <a:ext cx="1911839" cy="1414334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5400000">
            <a:off x="4681735" y="2656249"/>
            <a:ext cx="1137471" cy="1192970"/>
          </a:xfrm>
          <a:prstGeom prst="rect">
            <a:avLst/>
          </a:prstGeom>
          <a:solidFill>
            <a:srgbClr val="93E3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Rectangle 1"/>
          <p:cNvSpPr>
            <a:spLocks/>
          </p:cNvSpPr>
          <p:nvPr/>
        </p:nvSpPr>
        <p:spPr bwMode="auto">
          <a:xfrm rot="5400000">
            <a:off x="5824777" y="2386648"/>
            <a:ext cx="1452801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711244" y="2741349"/>
            <a:ext cx="1346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 Narrow" panose="020B0606020202030204" pitchFamily="34" charset="0"/>
              </a:rPr>
              <a:t>&lt;</a:t>
            </a:r>
            <a:r>
              <a:rPr lang="en-US" sz="2000" dirty="0" smtClean="0">
                <a:latin typeface="Arial Narrow" panose="020B0606020202030204" pitchFamily="34" charset="0"/>
              </a:rPr>
              <a:t> 15 </a:t>
            </a:r>
            <a:r>
              <a:rPr lang="ru-RU" sz="2000" dirty="0" smtClean="0">
                <a:latin typeface="Arial Narrow" panose="020B0606020202030204" pitchFamily="34" charset="0"/>
              </a:rPr>
              <a:t>млн.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до 3 дней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5935380" y="2321495"/>
            <a:ext cx="15070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15 -</a:t>
            </a:r>
            <a:r>
              <a:rPr lang="en-US" sz="2000" dirty="0" smtClean="0">
                <a:latin typeface="Arial Narrow" panose="020B0606020202030204" pitchFamily="34" charset="0"/>
              </a:rPr>
              <a:t> 50 </a:t>
            </a:r>
            <a:r>
              <a:rPr lang="ru-RU" sz="2000" dirty="0" smtClean="0">
                <a:latin typeface="Arial Narrow" panose="020B0606020202030204" pitchFamily="34" charset="0"/>
              </a:rPr>
              <a:t>млн.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до 5 дней</a:t>
            </a:r>
            <a:endParaRPr lang="ru-RU" sz="2000" dirty="0"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7385849" y="2038360"/>
            <a:ext cx="15018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&gt; 50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млн. 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до 10 дней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4727828" y="3781941"/>
            <a:ext cx="4305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latin typeface="Arial Narrow" panose="020B0606020202030204" pitchFamily="34" charset="0"/>
              </a:rPr>
              <a:t>Предоставление гарантий </a:t>
            </a:r>
            <a:r>
              <a:rPr lang="en-US" sz="1900" dirty="0">
                <a:latin typeface="Arial Narrow" panose="020B0606020202030204" pitchFamily="34" charset="0"/>
              </a:rPr>
              <a:t>&gt;</a:t>
            </a:r>
            <a:r>
              <a:rPr lang="ru-RU" sz="1900" dirty="0" smtClean="0">
                <a:latin typeface="Arial Narrow" panose="020B0606020202030204" pitchFamily="34" charset="0"/>
              </a:rPr>
              <a:t> 1 млрд. руб.</a:t>
            </a:r>
            <a:endParaRPr lang="en-US" sz="1900" dirty="0" smtClean="0"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latin typeface="Arial Narrow" panose="020B0606020202030204" pitchFamily="34" charset="0"/>
              </a:rPr>
              <a:t>по</a:t>
            </a:r>
            <a:r>
              <a:rPr lang="en-US" sz="1900" dirty="0" smtClean="0">
                <a:latin typeface="Arial Narrow" panose="020B0606020202030204" pitchFamily="34" charset="0"/>
              </a:rPr>
              <a:t> </a:t>
            </a:r>
            <a:r>
              <a:rPr lang="ru-RU" sz="1900" dirty="0" smtClean="0">
                <a:latin typeface="Arial Narrow" panose="020B0606020202030204" pitchFamily="34" charset="0"/>
              </a:rPr>
              <a:t>решению Совета директоров  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 rot="16200000">
            <a:off x="-43436" y="1180764"/>
            <a:ext cx="13188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Arial Narrow" panose="020B0606020202030204" pitchFamily="34" charset="0"/>
              </a:rPr>
              <a:t>БАНК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 rot="16200000">
            <a:off x="37521" y="2755634"/>
            <a:ext cx="12030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Arial Narrow" panose="020B0606020202030204" pitchFamily="34" charset="0"/>
              </a:rPr>
              <a:t>РГО + БАНК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39" name="Rectangle 1"/>
          <p:cNvSpPr>
            <a:spLocks/>
          </p:cNvSpPr>
          <p:nvPr/>
        </p:nvSpPr>
        <p:spPr bwMode="auto">
          <a:xfrm>
            <a:off x="791528" y="2032000"/>
            <a:ext cx="1656184" cy="4991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" name="Rectangle 1"/>
          <p:cNvSpPr>
            <a:spLocks/>
          </p:cNvSpPr>
          <p:nvPr/>
        </p:nvSpPr>
        <p:spPr bwMode="auto">
          <a:xfrm>
            <a:off x="907348" y="1329607"/>
            <a:ext cx="3189811" cy="705461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18" name="TextBox 28"/>
          <p:cNvSpPr txBox="1">
            <a:spLocks noChangeArrowheads="1"/>
          </p:cNvSpPr>
          <p:nvPr/>
        </p:nvSpPr>
        <p:spPr bwMode="auto">
          <a:xfrm>
            <a:off x="1029993" y="1428513"/>
            <a:ext cx="380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424265" y="1531299"/>
            <a:ext cx="24945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Прямая банковская гарантия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Rectangle 1"/>
          <p:cNvSpPr>
            <a:spLocks/>
          </p:cNvSpPr>
          <p:nvPr/>
        </p:nvSpPr>
        <p:spPr bwMode="auto">
          <a:xfrm>
            <a:off x="928556" y="2826867"/>
            <a:ext cx="1656184" cy="5117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 rot="16200000">
            <a:off x="3876540" y="3003214"/>
            <a:ext cx="8403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До 70%</a:t>
            </a:r>
            <a:endParaRPr lang="ru-RU" sz="12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 rot="16200000">
            <a:off x="3592017" y="1892250"/>
            <a:ext cx="14093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До 50% от </a:t>
            </a:r>
            <a:r>
              <a:rPr lang="ru-RU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</a:t>
            </a:r>
            <a:r>
              <a:rPr lang="ru-RU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уммы </a:t>
            </a:r>
            <a:endParaRPr lang="ru-RU" sz="1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5400000">
            <a:off x="3736532" y="3177735"/>
            <a:ext cx="801630" cy="1327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Rectangle 1"/>
          <p:cNvSpPr>
            <a:spLocks/>
          </p:cNvSpPr>
          <p:nvPr/>
        </p:nvSpPr>
        <p:spPr bwMode="auto">
          <a:xfrm>
            <a:off x="925810" y="2869928"/>
            <a:ext cx="3150890" cy="7734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5810" y="2082067"/>
            <a:ext cx="3173750" cy="741268"/>
          </a:xfrm>
          <a:prstGeom prst="rect">
            <a:avLst/>
          </a:prstGeom>
          <a:solidFill>
            <a:srgbClr val="93E3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1029993" y="2973641"/>
            <a:ext cx="380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9142" y="2119070"/>
            <a:ext cx="5365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0070C0"/>
                </a:solidFill>
                <a:latin typeface="+mn-lt"/>
                <a:cs typeface="+mn-cs"/>
              </a:rPr>
              <a:t>2</a:t>
            </a:r>
            <a:endParaRPr lang="ru-RU" sz="30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424265" y="3068867"/>
            <a:ext cx="37686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 Narrow" panose="020B0606020202030204" pitchFamily="34" charset="0"/>
              </a:rPr>
              <a:t>Синдицированная гарантия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417915" y="2230359"/>
            <a:ext cx="37686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 Narrow" panose="020B0606020202030204" pitchFamily="34" charset="0"/>
              </a:rPr>
              <a:t>Контргарантия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5400000">
            <a:off x="3380979" y="2020791"/>
            <a:ext cx="1512169" cy="1255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Rectangle 1"/>
          <p:cNvSpPr>
            <a:spLocks/>
          </p:cNvSpPr>
          <p:nvPr/>
        </p:nvSpPr>
        <p:spPr bwMode="auto">
          <a:xfrm>
            <a:off x="2555776" y="2827305"/>
            <a:ext cx="1656184" cy="480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6" name="Rectangle 1"/>
          <p:cNvSpPr>
            <a:spLocks/>
          </p:cNvSpPr>
          <p:nvPr/>
        </p:nvSpPr>
        <p:spPr bwMode="auto">
          <a:xfrm>
            <a:off x="906256" y="3708085"/>
            <a:ext cx="3176346" cy="67275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prstDash val="sysDot"/>
          </a:ln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424265" y="3795485"/>
            <a:ext cx="37686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 Narrow" panose="020B0606020202030204" pitchFamily="34" charset="0"/>
              </a:rPr>
              <a:t>Новые продукты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10800000">
            <a:off x="4639236" y="3554951"/>
            <a:ext cx="4032447" cy="2817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5060143" y="1363654"/>
            <a:ext cx="414019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 smtClean="0">
                <a:latin typeface="Arial Narrow" panose="020B0606020202030204" pitchFamily="34" charset="0"/>
              </a:rPr>
              <a:t>Упрощенная система рассмотрения</a:t>
            </a:r>
            <a:endParaRPr lang="ru-RU" sz="1900" b="1" dirty="0">
              <a:latin typeface="Arial Narrow" panose="020B0606020202030204" pitchFamily="34" charset="0"/>
            </a:endParaRPr>
          </a:p>
        </p:txBody>
      </p:sp>
      <p:sp>
        <p:nvSpPr>
          <p:cNvPr id="52" name="Номер слайда 1"/>
          <p:cNvSpPr txBox="1">
            <a:spLocks/>
          </p:cNvSpPr>
          <p:nvPr/>
        </p:nvSpPr>
        <p:spPr>
          <a:xfrm>
            <a:off x="6930690" y="482861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696679" y="720805"/>
            <a:ext cx="7524329" cy="1246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2"/>
          <a:srcRect l="20863" t="8000" r="70868" b="85000"/>
          <a:stretch/>
        </p:blipFill>
        <p:spPr>
          <a:xfrm>
            <a:off x="35497" y="0"/>
            <a:ext cx="15121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kDebvgukSr59ty0PDm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kpAbPgz0km.teiCuALbJ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ybXndoC06LciRbS2a9T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91B8hAEEG6xq81UlGNR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QGybBtV0yfPz5Fv5iD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K2sS1L306eaaGofv8Mu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Q9AO6sr0ObneJ_LkR4n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R7ptmhckyl4qxdZrXJs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IvHjQ1lUWlXyrip2VxY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SwDN0.H0uiVk.HKEMDu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nRKPl1rUuaBdXb4O08v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na7ttJSUOeZmFl1RSB6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H3sGk.z0i1mOsZMJXoi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_Ib4vzhESMTMcklo0Mf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c35BM3oEixgp7HSx.kI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qJXY7_7UqutVCVGFXHC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FkKtBvGUOtKVcu7Ik1d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R.vYLw.UaYhUJ5MD1hh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3Jf41taUinQL.d.51Rm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YMw4us9EaqrXkWZyINX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33qb2fWZEOpnewzfiCYw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LxK7fPAREWK8vd7GFJ6P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FCe..pL0eSkGxrMFCXP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SpOj8gt0KTM5rxuKYqr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HPqWltnUqY_NzQxniNS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.CB2bNW06mkSNRzp02f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IqYH0EM068NoD3bsBRL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K1pkzfKkO1Ery647U.1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7c75EOsE2lP2Qwdis1A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vJLebcKUK1JP4tYV8oG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pArw.Td0i7ulsOa87Uo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9PQ_fSwUiwNL85SIyTN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otdftSv0mTmmPPGEkdg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JyLwAM50manWhSd.Wzo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XCgZXzt06O3cl_oJ9d_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z9HNmNNkCQ1tGvjiNYS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JL9EXIy0eoAVTbtFZ_E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cxEDZbNEOCWgB_e1I9x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U5NV_FIU6I_nz2zn4RL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QBV8qx3U2JhlStVKTpv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brYs8c_0KzDNlj7gzvN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ucWH7EZkS7_IT.2e2xu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nR8dbfBUCRnknh_dS02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q88yJJtE6lQPBPLqfl9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HzTNRvcGkixXK79MAeBk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004AfDy0K1x8qGuox6I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vMQEnQIUmaH04iEcBIB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31VkKT3kSD2zZ8terOy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KRXkLU0k2FhdJytOcvc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FKfLAoa0Osd72rklD9g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sWa39N4E6Cd2aKbyNES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pC1qyjWkyQPxWqpXMiV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DPeqwIT9kmTBUQ2qF6Mc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ssCwm_pEOdl5FooPYpp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VfAJ10gEWs_OC5_niPh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AzhTfbQEi5ueoW7X2KS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MpjEl_G0Kr.LBw64HVf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Us_tYZ00eQmRDna1jfO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026HiSdkWMBJEcNQbwT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VGT9PxLE.Tt5BzwH5P7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5UtQNWzkOsPvcA7Dmpo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Ge6be_5Uu5RbHP.fjEn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rLlbfUl0mh4e.CnpCyD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2ff8eRA0WE5zq1CwnPZ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.QgyLF0UqqXY.iGCpkV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DbL_uCp0qTG_AQD.1fx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jEs77jVEiWiNvHQ3FB4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TzGDXuXEmjps_zmq4kk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oaii3F50KZXzGTVGH.o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Ktqt2OCEGY7WMOuAPFt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.YkluImkCdmJQI2LezM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_XlxjDbVkqWCp5Uqt414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dwyoQIKE2sFvLXBZcf7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WRYGCHOUiALyqpK_Zwu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McKL0jJ_k.9qQTMZNSJt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eMbFg0t0iOKpx4k2nPw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YAYk1ls0WowhU5GJK6d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sNKNKIbkKoXHhBY.8Ik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gvKhTACESvgj6xmIlWU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jFAAYElkW7Wa4p6mA1m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kyOo8f_ki00eKNcfvzz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h8ICKb.EeWdIYCQeS0f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k.rEe.jUWP2R.GT91cG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xZft1dSEaJIDhMs2OJl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ZJjjvIVEiK6mGz5UybA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8tTprAukyVaAo3EmOUo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uWrmwdgE2GhqROHD3GB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C._L550kS67Ms6nSuRy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JOtQwxREyaYBTB_X41K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eMK3kdqUigeVamiKIwZ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KnGdVumkmFbI1Ov37rF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IZfWRVhE67wy7j9pX8Z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5EYjO6aUaJmSQqiW_fE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EFwu4hFUSgetoflhwf0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xod81XS0qWcK2uWocor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cA8cCjk0StWX9RrVM5P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Zv_nobPkuvakJRpKuR6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UsmWKzDU28W2xkYh6ie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UeLHSF7EOvN2MHzkOBU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lLtwqD40Owxudp2Jul0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N0Dz.S5ESkYsDoY4O5u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DcM44eYEu2g1feeqbmf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_5OVYlnkO4lTrQ1xBB0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kUdis7qUek2NG432lK5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1q0JXWI0SSxgx3.Xyi_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C9e0O3_ki6VkPWzmvsy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DduzgavEeDtxj5etAbF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96gCCTXUGGcsr0fTdEM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qoWSf07UOP3HzpOgvUY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h8zhnBYkiDj2jc0cGfp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1OWraYX06C8umZpCB0g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gIJIp.OEiCupvE.vpif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BPIoOldESKS8P._L5qx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urbIQhQUy9I0JG_mjVx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9eXlmUCE2U2E3x6e1fs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e8B6ShbUyicR.AKcCCI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4cQ98AR0aALN6X7s2Ow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3iBw41YUG3yAcHCe9TT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8w9oYhPEyn2Gsp3hUFi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aTzdgLekOT9c.bVm2GM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sHTLK.IUu9AY0JGSznv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wQRCTb5E2dEb4fcejOj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YlPbrf8kqI4YaCXO9i2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RMsQROuUKwNOCa2Vcmt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8A7MMp2.kmLNd9jrWmWH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qR6dMvrUK7G8Ax6fhBw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4CCOY1dEidTXSWo_7nS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Szps1wYGEuNLt2bRZW5_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xHR.ycM0aiPg5LIt755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VeZOiez0WaYe_OuWJ41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F4Wj9uVEmYh09JZulWb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PTEC3G9k.Ix13YZo9hF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lhs1INLkKxYgXjfUpO1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XnpPTygUip30f9lsgl3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5eXbpzTkq8zCuxt3Mq4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fdXIA3a0ygMfuFnj2Fd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XsJ6X_G0WWqdPWWVxsY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XJVwQDg06jRGghXkChL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FHUVlaH0WJDNTpvYC8M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jRNzrxg06qwDNxRqtE.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WtWIb2pU2zXLzTGGibI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ZybJyVH02gpkyJD_4ZP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CXz1VrC0.2Sz53tRcza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RUnB8ApU.0NQvLjn0zW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SqoTn6h0.iQyPgTBVAB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PHCpNQwE6Lt7yU27bAl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5SvUgS7U6QHVWTiEAqG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_5ACIHV0.vtQLmSosg9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2nPhfA3km3cPRbZHHP9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dRxCZc5U2QSNLrJBjnk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A1S6ELk0qGJ29ScaSgY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4JAFpPFk2g65uQxsfc5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_qqPPQf0WU0R9xps2TT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CKnyE9860SkiaPqiwRpp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YSuKXLbE2II7nUE8i9V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zu5c7ZIE2mHe2CenKa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lskwCoqkWMzK4IbsmLZ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yC8WFjCkSfgKY_rYtKs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UdyF5SUk2L_zPyDofeq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oPyAVN5EqPhpDiIz9Vp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.vv5L9TV0GIU4Cp7VT.U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624pNKb0qLGnHhI0RS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3zg.n3o0Sp4eYivUDfp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v2NqiN._0a9Bju4At38i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J5dP0_2kmJu0..CPA5t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coWtt_ukuKVPwFD8mJE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p3XEhHYE6DDZcUjnyfR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Rmh5cuW0icQ6kRcXqtB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Cu8EPRcEm8nJNTuV_Rl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q2YiKAa0uKSs_Xkh_lm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fX0BNF0U.DlHkl1XI8X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_aijOf9kaNvxy4aznxr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hE9UJFaEGwYsiJj15mi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tjjJQLLE.GEnHxiEzff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.nCQ9C7EWdIvrfX4e1s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vZOSlCbUiTlym15vFsH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KKTL1C7EupQTqlMjqJw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1ByddGMEKB5N1iTq1Fg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4Xc0X5hT0qho0GQ56RQ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6O7soUmkG0El4xjncov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_gxDUA7aUeac22lJ4kob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aVoXgDKk2tbdNBXsG4b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jz9y14m0y2dgiXGvqvj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_bv1l70Y0yM5Ydnd3XgR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U1sklB6kSF_01wUPZDJ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BJumPPrECSYT9XDxdZd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l36kWBc0C7ONCSf3iKZ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bEFBIUmU.fahriAhVXE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Hy3NvOckShMB3mXLtmP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Z.pYA5IEu1UmQrzhbQ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08tLiQ_7EmYMXpt3Ualv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_fGoPFjEawExKSR.rlQ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YL4g.coU28fhy7Oga8_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g8UpeaC0W8RuSZi_MxS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VIRdQUtEa9mxVDLFVz5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kfoi5HREWo7XEy4AM_e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KRtazmyk.iUKcLE1QWQ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YcNhMpbU.jzJYIpNT6D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LmfdPnMU6ZxO1eWrMgM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yweYRxJECAjN1R3n4BI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fFm5S8rUqGu0EynlES0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9QN_lDFk66SEn3ro5Uz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T5arGumUiEsbM6EBUWp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UNnwBAmUi_Vjz8oOkVe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kveLRhx0KUsbQOi5o.f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48r2DcHUOkyjNjzbRdb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MUt6K4p0GUecuojhZ88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eCss6YTEqKEr_stCdDz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cK_LZeiUa86.DEtY8yR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eBrl0rLUeI.q.WJ9jlL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kc4H_BFkOPwAJM33qmh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U_FMVQ8kagrrmK9sgB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CYZmwxv0e3wKzdBKvz3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LXNUXHQU6naZ0eATyM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SgZ7pNSEGIM7NCBNLlc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.ezq9iB0Gc3N1i_jySf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ysGowJekK1tOGiA6eP5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C92tRhvEOgR3vaQRR_A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Sxgs9wqkG1M67_lghwK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WfFGPnVkK8.6paSLSK5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K7_SMCSUuMpRZ_vDZpu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fXK_AAaEaT3KBi3lPnM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2iTw5qrk6kQfcZuOof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9exMrD2EORUe.iNEkqH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B6Zsx_JUWOzvG0x1XV2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SiQ9akaUSYb4TC6Sc7a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KCxz2Mtk.UMhtT0Dh8v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7o4uTw5k2IpAYBgKZ9M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b56rJFkUuTkmjB_XIZ5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t6cCuqIEqPZACw4I_ev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eZu3Z8uECQZ6tBNyac1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7zP.tB2UW1dHzP7lzwB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WE9Njou0GNdUHtsOfXR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ejOkZdpUCwdiACMd._x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pEcGGW5UeI3vT57lDS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CfonkdXkK0oVyxD2dIQ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.KF3VI2EOPLe8wxIoyx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8ljPs7BUmR.59Eq06s_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OIYlJGNkCkSpnQcXNiI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XNz80Z2Eeow63PP3uL0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_rhiA80EWGi51lhyiNj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nUWOWdv0ma08BH_I_Ss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Y_mpPqwEeGsSqoH7o0V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YfBWis3Ue.Tuta2zHZf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az6svCT0yAL7xGvxhiq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5.MTKAFUiDP1Ct_zfKo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7NWh8Jx02vj4Krb9Er.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zJdvN_10yZUiJZmK0T3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.JbdFpB2k.B1gQiTyaw8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0Cy13mHNUuCillGbdUZJ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fwUjhxdUusb9CbEld4U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s6GujOAEOLZotsX1ABf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CtvrZAhEiHVuPwZ1LC4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BwmhSJS0qElR_UchrXK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4ChSRIDEeGP8_tmcqS4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Ikn8whR0mr3n8fPv7kd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4766</TotalTime>
  <Words>2141</Words>
  <Application>Microsoft Office PowerPoint</Application>
  <PresentationFormat>Экран (16:9)</PresentationFormat>
  <Paragraphs>415</Paragraphs>
  <Slides>18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Times New Roman</vt:lpstr>
      <vt:lpstr>Тема Office</vt:lpstr>
      <vt:lpstr>Chart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Национальная гарантийная система обеспечит значимую  и эффективную гарантийную поддержку субъектов МСП</vt:lpstr>
      <vt:lpstr>Субъекты Национальной гарантийной системы (НГС)</vt:lpstr>
      <vt:lpstr>НГС нацелена на поддержку МСП, работающих в отраслях  и регионах с государственными приоритетами развития </vt:lpstr>
      <vt:lpstr>Инициативы Агентства кредитных гарантий, направленные  на совершенствование гарантийной системы в текущих условиях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kadyrova</dc:creator>
  <cp:lastModifiedBy>PGribkov</cp:lastModifiedBy>
  <cp:revision>288</cp:revision>
  <cp:lastPrinted>2015-01-28T10:46:47Z</cp:lastPrinted>
  <dcterms:created xsi:type="dcterms:W3CDTF">2014-06-30T05:53:46Z</dcterms:created>
  <dcterms:modified xsi:type="dcterms:W3CDTF">2015-03-18T13:48:54Z</dcterms:modified>
</cp:coreProperties>
</file>