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3" r:id="rId1"/>
  </p:sldMasterIdLst>
  <p:notesMasterIdLst>
    <p:notesMasterId r:id="rId9"/>
  </p:notesMasterIdLst>
  <p:sldIdLst>
    <p:sldId id="339" r:id="rId2"/>
    <p:sldId id="340" r:id="rId3"/>
    <p:sldId id="308" r:id="rId4"/>
    <p:sldId id="341" r:id="rId5"/>
    <p:sldId id="342" r:id="rId6"/>
    <p:sldId id="343" r:id="rId7"/>
    <p:sldId id="332" r:id="rId8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A01E89B-096C-4F91-A4EF-8B08871B83CE}">
          <p14:sldIdLst>
            <p14:sldId id="339"/>
            <p14:sldId id="340"/>
            <p14:sldId id="308"/>
            <p14:sldId id="341"/>
            <p14:sldId id="342"/>
            <p14:sldId id="343"/>
            <p14:sldId id="33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B77C"/>
    <a:srgbClr val="27A9A9"/>
    <a:srgbClr val="25C571"/>
    <a:srgbClr val="1583CD"/>
    <a:srgbClr val="2F91D2"/>
    <a:srgbClr val="5EC9CC"/>
    <a:srgbClr val="239C99"/>
    <a:srgbClr val="088DC8"/>
    <a:srgbClr val="21928F"/>
    <a:srgbClr val="5DA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24" autoAdjust="0"/>
  </p:normalViewPr>
  <p:slideViewPr>
    <p:cSldViewPr>
      <p:cViewPr varScale="1">
        <p:scale>
          <a:sx n="78" d="100"/>
          <a:sy n="78" d="100"/>
        </p:scale>
        <p:origin x="-8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4028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375" y="0"/>
            <a:ext cx="2945712" cy="494028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r">
              <a:defRPr sz="1200"/>
            </a:lvl1pPr>
          </a:lstStyle>
          <a:p>
            <a:fld id="{52851086-C25C-4F9A-AD2A-947BC7905BF5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1" tIns="45555" rIns="91111" bIns="4555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2" y="4689318"/>
            <a:ext cx="5439092" cy="4443092"/>
          </a:xfrm>
          <a:prstGeom prst="rect">
            <a:avLst/>
          </a:prstGeom>
        </p:spPr>
        <p:txBody>
          <a:bodyPr vert="horz" lIns="91111" tIns="45555" rIns="91111" bIns="4555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058"/>
            <a:ext cx="2945712" cy="494027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375" y="9377058"/>
            <a:ext cx="2945712" cy="494027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r">
              <a:defRPr sz="1200"/>
            </a:lvl1pPr>
          </a:lstStyle>
          <a:p>
            <a:fld id="{2E446C23-EA0C-4982-8B25-5E0E2F4ADD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54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150951-8057-49FE-9963-E7550164FD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00B87A6-90F5-446B-B373-F8A5D3A886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4EA19DA-185E-416A-92B2-EAE49653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2D2984-22A4-43D0-8592-CF89AD0D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B68A9D4-4A37-4C0B-A571-285BEA40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78194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BD8F66-E3FD-4397-90F0-42149CE86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441FBFA-7A78-40B0-A01C-552B28E15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40DC145-4ECE-43CD-A923-9880105C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4D7EB25-2E28-40F9-9BDD-3DF0767A4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7C07A7-2329-4327-8558-B814C118A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9953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65DA610-DB45-4D44-8E24-099477A81C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0BE68BB-672E-4761-A94F-A5CC79964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40A0E56-C35C-4C8D-AD2D-D11873877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8F4C9BE-443B-4F79-AB02-242FAB866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ECA4A61-7E92-4D4D-A5E8-9FAFB1E9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92996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4FF0ED-2AB2-4D8B-AC98-A6F161D16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8F697B6-EB86-495E-B358-41BC6E338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99D17D-73DF-492A-9CA3-374F3E7DB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B3D268-8968-4A3C-9F04-E7A7111E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EC0BCC1-B4D0-46D7-B00E-64E95AF52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94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1EB3F4-6EE4-4D13-BC83-D89433467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B9DC25F-4998-434F-9A6B-A78975280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C4F767-A3C1-4342-8E44-4E40BB8C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CD4F8A-A36A-4EBF-B014-8D778451F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76A386B-60FD-4CD6-BE05-AEA35EDE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76722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BD1120-D3A9-47A7-88A9-945F3E1C8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BDCC2E-3508-4A99-BF07-2A31F20CA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E1ECC70-5F92-48B6-B1DD-27377CEBB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1CD006E-C824-4CA3-80E5-D23CA45B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434EB70-1826-4896-B4F1-47436AA1C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7F4E208-C4E8-461C-A05F-A93A9070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10428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C5A341-0C74-4B91-AC9A-169E9F151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659860E-F4E3-4C17-9636-F24271B73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D9076A8-E16F-49DD-B3F8-3FC47EC0A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247CEC9-0E41-4089-B0E2-CB24C4AC1A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A28462D-0896-4B23-9AC0-2BA1C1CF61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D97A98D-282D-472E-860B-59143219C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E06AD31-AD95-4768-8CDB-A1AF57201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E5FA769-120C-4987-B1FA-8E429344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88868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A07867-9789-4354-AC46-BAF41F597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C3C334D-7A31-4907-96E3-FEE0E254D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4D6A0F1-732D-431A-9673-4D09ADE7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CE9D412-079A-4737-9A00-BD39FE579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55161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B8EC8FF-F1DE-4226-8A24-D0AEEB0B3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7B241B6-FB21-4500-8901-9C7470CF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689C69A-6117-4FB7-A2E3-EE5DEE714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31629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6CAC17-5C70-4D45-B586-239CC3E42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AEB196-DC61-411B-819E-06AC84DAD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6C2600B-0B9C-4E3C-B0C7-F233272FD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25662D-EEF5-496F-A20C-62665836E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8C2113C-771F-46F4-AAB2-5BA4CF1E8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2E2432C-12BA-4E77-9E5A-804B8B06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57132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99BA89-628B-4898-A421-3B0714953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FDE98B6-8C55-4EE8-8B08-6E2D1FED96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054422F-3C95-4958-8919-E25989859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8B82500-DD21-4603-9C37-2A29FDB0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169B9A8-64A3-4ECF-B66D-BC3888E33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D78BB5A-B84F-4E41-A67A-2CC32AC7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6835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BAA50B-C107-4582-8F4A-B2A9312A3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565378C-04F5-4E27-9E98-8C6137C30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1352DFC-1318-45DF-B2C9-2E45C2885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44C13-F5DB-49F7-855E-2CED9DA01F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895F3BD-3319-4EA6-85E6-E792CA79AC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3A12529-0D79-4860-983B-6EED8E8AA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2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83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xmlns="" id="{74489E97-1322-4F48-80CC-476EDECE8C44}"/>
              </a:ext>
            </a:extLst>
          </p:cNvPr>
          <p:cNvSpPr/>
          <p:nvPr/>
        </p:nvSpPr>
        <p:spPr>
          <a:xfrm>
            <a:off x="521696" y="-55037"/>
            <a:ext cx="8639799" cy="5537675"/>
          </a:xfrm>
          <a:custGeom>
            <a:avLst/>
            <a:gdLst>
              <a:gd name="connsiteX0" fmla="*/ 2649197 w 8639799"/>
              <a:gd name="connsiteY0" fmla="*/ 25637 h 5537675"/>
              <a:gd name="connsiteX1" fmla="*/ 0 w 8639799"/>
              <a:gd name="connsiteY1" fmla="*/ 3614871 h 5537675"/>
              <a:gd name="connsiteX2" fmla="*/ 1119500 w 8639799"/>
              <a:gd name="connsiteY2" fmla="*/ 4469450 h 5537675"/>
              <a:gd name="connsiteX3" fmla="*/ 299103 w 8639799"/>
              <a:gd name="connsiteY3" fmla="*/ 5537675 h 5537675"/>
              <a:gd name="connsiteX4" fmla="*/ 6016240 w 8639799"/>
              <a:gd name="connsiteY4" fmla="*/ 5537675 h 5537675"/>
              <a:gd name="connsiteX5" fmla="*/ 8109959 w 8639799"/>
              <a:gd name="connsiteY5" fmla="*/ 3179036 h 5537675"/>
              <a:gd name="connsiteX6" fmla="*/ 7716853 w 8639799"/>
              <a:gd name="connsiteY6" fmla="*/ 2623559 h 5537675"/>
              <a:gd name="connsiteX7" fmla="*/ 8639799 w 8639799"/>
              <a:gd name="connsiteY7" fmla="*/ 0 h 5537675"/>
              <a:gd name="connsiteX8" fmla="*/ 2649197 w 8639799"/>
              <a:gd name="connsiteY8" fmla="*/ 25637 h 553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39799" h="5537675">
                <a:moveTo>
                  <a:pt x="2649197" y="25637"/>
                </a:moveTo>
                <a:lnTo>
                  <a:pt x="0" y="3614871"/>
                </a:lnTo>
                <a:lnTo>
                  <a:pt x="1119500" y="4469450"/>
                </a:lnTo>
                <a:lnTo>
                  <a:pt x="299103" y="5537675"/>
                </a:lnTo>
                <a:lnTo>
                  <a:pt x="6016240" y="5537675"/>
                </a:lnTo>
                <a:lnTo>
                  <a:pt x="8109959" y="3179036"/>
                </a:lnTo>
                <a:lnTo>
                  <a:pt x="7716853" y="2623559"/>
                </a:lnTo>
                <a:lnTo>
                  <a:pt x="8639799" y="0"/>
                </a:lnTo>
                <a:lnTo>
                  <a:pt x="2649197" y="256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37F0F5DB-4A39-47C5-A925-BC19EA3609F5}"/>
              </a:ext>
            </a:extLst>
          </p:cNvPr>
          <p:cNvSpPr/>
          <p:nvPr/>
        </p:nvSpPr>
        <p:spPr>
          <a:xfrm>
            <a:off x="1907343" y="5626894"/>
            <a:ext cx="46085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Москва – 2018 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7FBE5F34-EEA4-4D78-82DB-F935E1D81459}"/>
              </a:ext>
            </a:extLst>
          </p:cNvPr>
          <p:cNvSpPr/>
          <p:nvPr/>
        </p:nvSpPr>
        <p:spPr>
          <a:xfrm>
            <a:off x="539191" y="3429000"/>
            <a:ext cx="73448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  </a:t>
            </a:r>
            <a:r>
              <a:rPr lang="ru-RU" sz="2000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ВСЕРОССИЙСКАЯ БАНКОВСКАЯ КОНФЕРЕНЦИЯ</a:t>
            </a:r>
          </a:p>
          <a:p>
            <a:pPr algn="ctr"/>
            <a:endParaRPr lang="ru-RU" sz="2000" b="1" dirty="0">
              <a:solidFill>
                <a:srgbClr val="005B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5B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Банковская система России 2018: </a:t>
            </a:r>
            <a:br>
              <a:rPr lang="ru-RU" sz="2000" b="1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практические вопросы </a:t>
            </a:r>
            <a:br>
              <a:rPr lang="ru-RU" sz="2000" b="1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текущего надзора и регулирования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DFD043A-BBEC-4ACB-A414-D8CCFB10F5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348" y="221729"/>
            <a:ext cx="1918494" cy="19157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ED1B727-28FB-4E35-879E-36D7513D3651}"/>
              </a:ext>
            </a:extLst>
          </p:cNvPr>
          <p:cNvSpPr txBox="1"/>
          <p:nvPr/>
        </p:nvSpPr>
        <p:spPr>
          <a:xfrm>
            <a:off x="2122591" y="2252136"/>
            <a:ext cx="5125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АССОЦИАЦИЯ БАНКОВ РОССИИ</a:t>
            </a:r>
          </a:p>
        </p:txBody>
      </p:sp>
    </p:spTree>
    <p:extLst>
      <p:ext uri="{BB962C8B-B14F-4D97-AF65-F5344CB8AC3E}">
        <p14:creationId xmlns:p14="http://schemas.microsoft.com/office/powerpoint/2010/main" val="1536932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305351F-FFC5-4FEF-9806-E698D4814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76266" y="6492875"/>
            <a:ext cx="2057400" cy="3651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D6EA8567-9D09-436E-B265-70BE519A1602}"/>
              </a:ext>
            </a:extLst>
          </p:cNvPr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158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Заголовок 1">
            <a:extLst>
              <a:ext uri="{FF2B5EF4-FFF2-40B4-BE49-F238E27FC236}">
                <a16:creationId xmlns:a16="http://schemas.microsoft.com/office/drawing/2014/main" xmlns="" id="{E6AF9154-0B0D-4BD3-9177-AE6539DCA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99" y="-1"/>
            <a:ext cx="4252214" cy="1124745"/>
          </a:xfrm>
        </p:spPr>
        <p:txBody>
          <a:bodyPr>
            <a:normAutofit fontScale="90000"/>
          </a:bodyPr>
          <a:lstStyle/>
          <a:p>
            <a:r>
              <a:rPr lang="ru-RU" sz="2600" b="1" dirty="0" smtClean="0">
                <a:solidFill>
                  <a:schemeClr val="bg1"/>
                </a:solidFill>
              </a:rPr>
              <a:t>Требования к ВПОДК</a:t>
            </a:r>
            <a:br>
              <a:rPr lang="ru-RU" sz="2600" b="1" dirty="0" smtClean="0">
                <a:solidFill>
                  <a:schemeClr val="bg1"/>
                </a:solidFill>
              </a:rPr>
            </a:br>
            <a:r>
              <a:rPr lang="ru-RU" sz="2600" b="1" dirty="0" smtClean="0">
                <a:solidFill>
                  <a:schemeClr val="bg1"/>
                </a:solidFill>
              </a:rPr>
              <a:t>и вопросы при внедрении</a:t>
            </a:r>
            <a:br>
              <a:rPr lang="ru-RU" sz="2600" b="1" dirty="0" smtClean="0">
                <a:solidFill>
                  <a:schemeClr val="bg1"/>
                </a:solidFill>
              </a:rPr>
            </a:br>
            <a:endParaRPr lang="ru-RU" sz="2600" b="1" dirty="0">
              <a:solidFill>
                <a:schemeClr val="bg1"/>
              </a:solidFill>
            </a:endParaRP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7442B026-0477-4F36-A99D-7BC9A9A82CC6}"/>
              </a:ext>
            </a:extLst>
          </p:cNvPr>
          <p:cNvCxnSpPr>
            <a:cxnSpLocks/>
          </p:cNvCxnSpPr>
          <p:nvPr/>
        </p:nvCxnSpPr>
        <p:spPr>
          <a:xfrm>
            <a:off x="5076056" y="243766"/>
            <a:ext cx="0" cy="64807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B0C8479D-26FD-4973-A158-435E5D5E2C4B}"/>
              </a:ext>
            </a:extLst>
          </p:cNvPr>
          <p:cNvSpPr/>
          <p:nvPr/>
        </p:nvSpPr>
        <p:spPr>
          <a:xfrm>
            <a:off x="5220078" y="183952"/>
            <a:ext cx="28083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История вопроса ВПОДК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D51A14F-3A8C-477C-995D-371D939A50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3" y="50407"/>
            <a:ext cx="1084747" cy="102392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572000" y="118060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Согласно </a:t>
            </a:r>
            <a:r>
              <a:rPr lang="ru-RU" dirty="0" err="1"/>
              <a:t>Базельским</a:t>
            </a:r>
            <a:r>
              <a:rPr lang="ru-RU" dirty="0"/>
              <a:t> рекомендациям (Базель </a:t>
            </a:r>
            <a:r>
              <a:rPr lang="ru-RU" dirty="0" smtClean="0"/>
              <a:t>II) </a:t>
            </a:r>
            <a:r>
              <a:rPr lang="ru-RU" dirty="0"/>
              <a:t>введены специальные надбавки (буферы) к нормативам достаточности капитала:</a:t>
            </a:r>
          </a:p>
          <a:p>
            <a:r>
              <a:rPr lang="ru-RU" dirty="0" smtClean="0"/>
              <a:t>- надбавка </a:t>
            </a:r>
            <a:r>
              <a:rPr lang="ru-RU" dirty="0"/>
              <a:t>поддержания достаточности </a:t>
            </a:r>
            <a:r>
              <a:rPr lang="ru-RU" dirty="0" smtClean="0"/>
              <a:t>капитала;</a:t>
            </a:r>
            <a:endParaRPr lang="ru-RU" dirty="0"/>
          </a:p>
          <a:p>
            <a:r>
              <a:rPr lang="ru-RU" dirty="0" smtClean="0"/>
              <a:t>- </a:t>
            </a:r>
            <a:r>
              <a:rPr lang="ru-RU" dirty="0" err="1" smtClean="0"/>
              <a:t>антициклическая</a:t>
            </a:r>
            <a:r>
              <a:rPr lang="ru-RU" dirty="0" smtClean="0"/>
              <a:t> надбавка;</a:t>
            </a:r>
            <a:endParaRPr lang="ru-RU" dirty="0"/>
          </a:p>
          <a:p>
            <a:r>
              <a:rPr lang="ru-RU" dirty="0" smtClean="0"/>
              <a:t>- надбавка </a:t>
            </a:r>
            <a:r>
              <a:rPr lang="ru-RU" dirty="0"/>
              <a:t>за системную </a:t>
            </a:r>
            <a:r>
              <a:rPr lang="ru-RU" dirty="0" smtClean="0"/>
              <a:t>значимость.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975" y="3488930"/>
            <a:ext cx="4300736" cy="3199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332640" y="57332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843" y="1231761"/>
            <a:ext cx="42161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Капитал</a:t>
            </a:r>
            <a:r>
              <a:rPr lang="ru-RU" i="1" dirty="0"/>
              <a:t> выполняет роль </a:t>
            </a:r>
            <a:r>
              <a:rPr lang="ru-RU" b="1" i="1" dirty="0"/>
              <a:t>подушки безопасности</a:t>
            </a:r>
            <a:r>
              <a:rPr lang="ru-RU" i="1" dirty="0"/>
              <a:t>, </a:t>
            </a:r>
            <a:r>
              <a:rPr lang="ru-RU" i="1" dirty="0" smtClean="0"/>
              <a:t>предохраняющий </a:t>
            </a:r>
            <a:r>
              <a:rPr lang="ru-RU" i="1" dirty="0"/>
              <a:t>Банк от рисков.</a:t>
            </a:r>
          </a:p>
          <a:p>
            <a:r>
              <a:rPr lang="ru-RU" b="1" i="1" dirty="0"/>
              <a:t>Капитал</a:t>
            </a:r>
            <a:r>
              <a:rPr lang="ru-RU" i="1" dirty="0"/>
              <a:t> абсорбирует неожидаемые потери и </a:t>
            </a:r>
            <a:r>
              <a:rPr lang="ru-RU" b="1" i="1" dirty="0"/>
              <a:t>защищает интересы кредиторов и вкладчиков</a:t>
            </a:r>
            <a:r>
              <a:rPr lang="ru-RU" i="1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3637" y="3240266"/>
            <a:ext cx="42823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Надбавки применяются </a:t>
            </a:r>
            <a:r>
              <a:rPr lang="ru-RU" i="1" dirty="0"/>
              <a:t>только  для банковской группы.</a:t>
            </a:r>
          </a:p>
          <a:p>
            <a:r>
              <a:rPr lang="ru-RU" dirty="0"/>
              <a:t>Изменение норматива достаточности</a:t>
            </a:r>
          </a:p>
          <a:p>
            <a:r>
              <a:rPr lang="ru-RU" dirty="0"/>
              <a:t> общего капитала банковской группы (Н20.0)</a:t>
            </a:r>
          </a:p>
          <a:p>
            <a:r>
              <a:rPr lang="ru-RU" dirty="0" smtClean="0"/>
              <a:t>Возможный диапазон значений </a:t>
            </a:r>
            <a:r>
              <a:rPr lang="ru-RU" b="1" dirty="0"/>
              <a:t>Н20.1</a:t>
            </a:r>
            <a:r>
              <a:rPr lang="ru-RU" dirty="0"/>
              <a:t> достигнет в 2019 году </a:t>
            </a:r>
            <a:r>
              <a:rPr lang="ru-RU" dirty="0" smtClean="0"/>
              <a:t> и </a:t>
            </a:r>
            <a:r>
              <a:rPr lang="ru-RU" dirty="0"/>
              <a:t>составит </a:t>
            </a:r>
            <a:r>
              <a:rPr lang="ru-RU" b="1" dirty="0"/>
              <a:t>14%.</a:t>
            </a:r>
          </a:p>
          <a:p>
            <a:r>
              <a:rPr lang="ru-RU" dirty="0"/>
              <a:t>2014 – 10%	</a:t>
            </a:r>
            <a:r>
              <a:rPr lang="ru-RU" dirty="0" smtClean="0"/>
              <a:t>2017 </a:t>
            </a:r>
            <a:r>
              <a:rPr lang="ru-RU" dirty="0"/>
              <a:t>– 9,6-10,85%</a:t>
            </a:r>
          </a:p>
          <a:p>
            <a:r>
              <a:rPr lang="ru-RU" dirty="0"/>
              <a:t>2015- 10%	</a:t>
            </a:r>
            <a:r>
              <a:rPr lang="ru-RU" dirty="0" smtClean="0"/>
              <a:t>2018 </a:t>
            </a:r>
            <a:r>
              <a:rPr lang="ru-RU" dirty="0"/>
              <a:t>– 10,53-12,4%</a:t>
            </a:r>
          </a:p>
          <a:p>
            <a:r>
              <a:rPr lang="ru-RU" dirty="0"/>
              <a:t>2016 – 8,78%	</a:t>
            </a:r>
            <a:r>
              <a:rPr lang="ru-RU" dirty="0" smtClean="0"/>
              <a:t>2019 </a:t>
            </a:r>
            <a:r>
              <a:rPr lang="ru-RU" dirty="0"/>
              <a:t>– 11,5-14%</a:t>
            </a:r>
          </a:p>
        </p:txBody>
      </p:sp>
    </p:spTree>
    <p:extLst>
      <p:ext uri="{BB962C8B-B14F-4D97-AF65-F5344CB8AC3E}">
        <p14:creationId xmlns:p14="http://schemas.microsoft.com/office/powerpoint/2010/main" val="333300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CB7286E-7430-4E9D-964A-7ECA2106480A}"/>
              </a:ext>
            </a:extLst>
          </p:cNvPr>
          <p:cNvSpPr/>
          <p:nvPr/>
        </p:nvSpPr>
        <p:spPr>
          <a:xfrm>
            <a:off x="67843" y="0"/>
            <a:ext cx="9144000" cy="1124744"/>
          </a:xfrm>
          <a:prstGeom prst="rect">
            <a:avLst/>
          </a:prstGeom>
          <a:solidFill>
            <a:srgbClr val="158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760797-13FB-40C7-BA0B-D2B2A6020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99" y="-8743"/>
            <a:ext cx="4466829" cy="1124745"/>
          </a:xfrm>
        </p:spPr>
        <p:txBody>
          <a:bodyPr>
            <a:normAutofit fontScale="90000"/>
          </a:bodyPr>
          <a:lstStyle/>
          <a:p>
            <a:r>
              <a:rPr lang="ru-RU" sz="2600" b="1" dirty="0">
                <a:solidFill>
                  <a:schemeClr val="bg1"/>
                </a:solidFill>
              </a:rPr>
              <a:t>Требования к ВПОДК</a:t>
            </a:r>
            <a:br>
              <a:rPr lang="ru-RU" sz="2600" b="1" dirty="0">
                <a:solidFill>
                  <a:schemeClr val="bg1"/>
                </a:solidFill>
              </a:rPr>
            </a:br>
            <a:r>
              <a:rPr lang="ru-RU" sz="2600" b="1" dirty="0">
                <a:solidFill>
                  <a:schemeClr val="bg1"/>
                </a:solidFill>
              </a:rPr>
              <a:t>и вопросы при внедрении</a:t>
            </a:r>
            <a:br>
              <a:rPr lang="ru-RU" sz="2600" b="1" dirty="0">
                <a:solidFill>
                  <a:schemeClr val="bg1"/>
                </a:solidFill>
              </a:rPr>
            </a:br>
            <a:endParaRPr lang="ru-RU" sz="26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305351F-FFC5-4FEF-9806-E698D4814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9664" y="6485312"/>
            <a:ext cx="2057400" cy="3651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443A441-EEA5-4432-A579-866A20AAAAC9}"/>
              </a:ext>
            </a:extLst>
          </p:cNvPr>
          <p:cNvSpPr/>
          <p:nvPr/>
        </p:nvSpPr>
        <p:spPr>
          <a:xfrm>
            <a:off x="5004049" y="276613"/>
            <a:ext cx="3803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Указание  Банка России № 3624-У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BCDFAE2E-FCE9-42B5-BF85-CA9030241351}"/>
              </a:ext>
            </a:extLst>
          </p:cNvPr>
          <p:cNvCxnSpPr>
            <a:cxnSpLocks/>
          </p:cNvCxnSpPr>
          <p:nvPr/>
        </p:nvCxnSpPr>
        <p:spPr>
          <a:xfrm>
            <a:off x="4860032" y="152632"/>
            <a:ext cx="0" cy="64807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15DEE7AB-D76D-44C4-8639-824E3F5FA3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3" y="50407"/>
            <a:ext cx="1084747" cy="10239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512" y="1124744"/>
            <a:ext cx="87129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соответствии с требованиями Указания Банка России №3624-У Банк должен создать систему управления рисками и капиталом путем реализации процедур оценки достаточности капитала (ВПОДК) на уровне банковской </a:t>
            </a:r>
            <a:r>
              <a:rPr lang="ru-RU" dirty="0" smtClean="0"/>
              <a:t>группы: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для Банков с размером активов от 500 млрд. рублей до 31.12.2016;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для остальных Банков до 31.12.2017.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91571" y="2691695"/>
            <a:ext cx="4896544" cy="10584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Банк </a:t>
            </a:r>
          </a:p>
          <a:p>
            <a:pPr algn="ctr"/>
            <a:r>
              <a:rPr lang="ru-RU" dirty="0"/>
              <a:t>осуществляет разработку и реализацию ВПОДК на уровне банковской группы</a:t>
            </a:r>
          </a:p>
          <a:p>
            <a:pPr algn="ctr"/>
            <a:endParaRPr lang="ru-RU" b="1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63579" y="4348929"/>
            <a:ext cx="48245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Участники Группы</a:t>
            </a:r>
          </a:p>
          <a:p>
            <a:pPr algn="ctr"/>
            <a:r>
              <a:rPr lang="ru-RU" dirty="0" smtClean="0"/>
              <a:t>Обеспечивают </a:t>
            </a:r>
            <a:r>
              <a:rPr lang="ru-RU" dirty="0"/>
              <a:t>реализацию ВПОДК на соло уровне с учетом положений ВПОДК Группы</a:t>
            </a:r>
          </a:p>
        </p:txBody>
      </p:sp>
      <p:sp>
        <p:nvSpPr>
          <p:cNvPr id="12" name="Выгнутая влево стрелка 11"/>
          <p:cNvSpPr/>
          <p:nvPr/>
        </p:nvSpPr>
        <p:spPr bwMode="auto">
          <a:xfrm>
            <a:off x="562779" y="2852936"/>
            <a:ext cx="1628792" cy="2520280"/>
          </a:xfrm>
          <a:prstGeom prst="curvedRightArrow">
            <a:avLst/>
          </a:prstGeom>
          <a:solidFill>
            <a:schemeClr val="bg1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Выгнутая вправо стрелка 12"/>
          <p:cNvSpPr/>
          <p:nvPr/>
        </p:nvSpPr>
        <p:spPr bwMode="auto">
          <a:xfrm>
            <a:off x="7118708" y="2872172"/>
            <a:ext cx="1584175" cy="2481808"/>
          </a:xfrm>
          <a:prstGeom prst="curvedLeftArrow">
            <a:avLst/>
          </a:prstGeom>
          <a:solidFill>
            <a:schemeClr val="bg1">
              <a:lumMod val="5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7414" y="3399014"/>
            <a:ext cx="14041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Обеспечивает выполнение ВПОДК  Группой и  Участниками Группы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28284" y="3395823"/>
            <a:ext cx="12961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Устанавливает подходы к реализации ВПОДК Участниками Группы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6851" y="540480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ВПОДК</a:t>
            </a:r>
            <a:r>
              <a:rPr lang="ru-RU" dirty="0" smtClean="0"/>
              <a:t> – самостоятельный, полноценный процесс, который подвергается критической оценке со стороны </a:t>
            </a:r>
            <a:r>
              <a:rPr lang="ru-RU" dirty="0" smtClean="0"/>
              <a:t>надзорного</a:t>
            </a:r>
            <a:r>
              <a:rPr lang="ru-RU" dirty="0" smtClean="0"/>
              <a:t> </a:t>
            </a:r>
            <a:r>
              <a:rPr lang="ru-RU" dirty="0" smtClean="0"/>
              <a:t>органа.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241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CB7286E-7430-4E9D-964A-7ECA2106480A}"/>
              </a:ext>
            </a:extLst>
          </p:cNvPr>
          <p:cNvSpPr/>
          <p:nvPr/>
        </p:nvSpPr>
        <p:spPr>
          <a:xfrm>
            <a:off x="67843" y="0"/>
            <a:ext cx="9144000" cy="1124744"/>
          </a:xfrm>
          <a:prstGeom prst="rect">
            <a:avLst/>
          </a:prstGeom>
          <a:solidFill>
            <a:srgbClr val="158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760797-13FB-40C7-BA0B-D2B2A6020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99" y="-8743"/>
            <a:ext cx="4466829" cy="1124745"/>
          </a:xfrm>
        </p:spPr>
        <p:txBody>
          <a:bodyPr>
            <a:normAutofit fontScale="90000"/>
          </a:bodyPr>
          <a:lstStyle/>
          <a:p>
            <a:r>
              <a:rPr lang="ru-RU" sz="2600" b="1" dirty="0">
                <a:solidFill>
                  <a:schemeClr val="bg1"/>
                </a:solidFill>
              </a:rPr>
              <a:t>Требования к ВПОДК</a:t>
            </a:r>
            <a:br>
              <a:rPr lang="ru-RU" sz="2600" b="1" dirty="0">
                <a:solidFill>
                  <a:schemeClr val="bg1"/>
                </a:solidFill>
              </a:rPr>
            </a:br>
            <a:r>
              <a:rPr lang="ru-RU" sz="2600" b="1" dirty="0">
                <a:solidFill>
                  <a:schemeClr val="bg1"/>
                </a:solidFill>
              </a:rPr>
              <a:t>и вопросы при внедрении</a:t>
            </a:r>
            <a:br>
              <a:rPr lang="ru-RU" sz="2600" b="1" dirty="0">
                <a:solidFill>
                  <a:schemeClr val="bg1"/>
                </a:solidFill>
              </a:rPr>
            </a:br>
            <a:endParaRPr lang="ru-RU" sz="26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305351F-FFC5-4FEF-9806-E698D4814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9664" y="6485312"/>
            <a:ext cx="2057400" cy="3651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443A441-EEA5-4432-A579-866A20AAAAC9}"/>
              </a:ext>
            </a:extLst>
          </p:cNvPr>
          <p:cNvSpPr/>
          <p:nvPr/>
        </p:nvSpPr>
        <p:spPr>
          <a:xfrm>
            <a:off x="5004049" y="276613"/>
            <a:ext cx="3803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Указание  Банка России № 3624-У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BCDFAE2E-FCE9-42B5-BF85-CA9030241351}"/>
              </a:ext>
            </a:extLst>
          </p:cNvPr>
          <p:cNvCxnSpPr>
            <a:cxnSpLocks/>
          </p:cNvCxnSpPr>
          <p:nvPr/>
        </p:nvCxnSpPr>
        <p:spPr>
          <a:xfrm>
            <a:off x="4860032" y="152632"/>
            <a:ext cx="0" cy="64807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15DEE7AB-D76D-44C4-8639-824E3F5FA3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3" y="50407"/>
            <a:ext cx="1084747" cy="10239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512" y="1124744"/>
            <a:ext cx="87129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Основная цель ВПОДК  </a:t>
            </a:r>
            <a:r>
              <a:rPr lang="ru-RU" dirty="0" smtClean="0"/>
              <a:t>- обеспечение достаточности доступного (располагаемого) капитала (</a:t>
            </a:r>
            <a:r>
              <a:rPr lang="en-US" dirty="0" smtClean="0"/>
              <a:t>available capital) </a:t>
            </a:r>
            <a:r>
              <a:rPr lang="ru-RU" dirty="0" smtClean="0"/>
              <a:t>для покрытия принятых рисков на постоянной основе.</a:t>
            </a:r>
          </a:p>
          <a:p>
            <a:pPr algn="just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8688" y="2215532"/>
            <a:ext cx="216158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/>
              <a:t>Оценка</a:t>
            </a:r>
            <a:r>
              <a:rPr lang="ru-RU" dirty="0"/>
              <a:t> требований к капиталу </a:t>
            </a:r>
          </a:p>
        </p:txBody>
      </p:sp>
      <p:sp>
        <p:nvSpPr>
          <p:cNvPr id="16" name="Равно 15"/>
          <p:cNvSpPr/>
          <p:nvPr/>
        </p:nvSpPr>
        <p:spPr>
          <a:xfrm>
            <a:off x="2699792" y="2215532"/>
            <a:ext cx="914400" cy="4572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51920" y="2215532"/>
            <a:ext cx="1872207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/>
              <a:t>ожидаемые потери </a:t>
            </a:r>
            <a:endParaRPr lang="ru-RU" dirty="0"/>
          </a:p>
        </p:txBody>
      </p:sp>
      <p:sp>
        <p:nvSpPr>
          <p:cNvPr id="18" name="Плюс 17"/>
          <p:cNvSpPr/>
          <p:nvPr/>
        </p:nvSpPr>
        <p:spPr>
          <a:xfrm>
            <a:off x="6156176" y="2215532"/>
            <a:ext cx="360040" cy="457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804248" y="2239552"/>
            <a:ext cx="2003673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/>
              <a:t>непредвиденные потери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2804083"/>
            <a:ext cx="86592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Требования к системе оценки достаточности </a:t>
            </a:r>
            <a:r>
              <a:rPr lang="ru-RU" b="1" i="1" dirty="0" smtClean="0"/>
              <a:t>внутреннего капитала:</a:t>
            </a:r>
            <a:endParaRPr lang="ru-RU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610216" y="3176518"/>
            <a:ext cx="1959834" cy="158417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Встроенность</a:t>
            </a:r>
            <a:r>
              <a:rPr lang="ru-RU" sz="1600" dirty="0" smtClean="0"/>
              <a:t> в ежедневное управление</a:t>
            </a:r>
            <a:endParaRPr lang="ru-RU" sz="16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2596548" y="3176518"/>
            <a:ext cx="1959834" cy="158417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Соответствие стратегии Банка</a:t>
            </a:r>
            <a:endParaRPr lang="ru-RU" sz="1600" dirty="0"/>
          </a:p>
        </p:txBody>
      </p:sp>
      <p:sp>
        <p:nvSpPr>
          <p:cNvPr id="26" name="Шестиугольник 25"/>
          <p:cNvSpPr/>
          <p:nvPr/>
        </p:nvSpPr>
        <p:spPr>
          <a:xfrm>
            <a:off x="4556382" y="3173415"/>
            <a:ext cx="1959834" cy="158417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Документы должны быть оформлены</a:t>
            </a:r>
            <a:endParaRPr lang="ru-RU" sz="1600" dirty="0"/>
          </a:p>
        </p:txBody>
      </p:sp>
      <p:sp>
        <p:nvSpPr>
          <p:cNvPr id="27" name="Шестиугольник 26"/>
          <p:cNvSpPr/>
          <p:nvPr/>
        </p:nvSpPr>
        <p:spPr>
          <a:xfrm>
            <a:off x="6531612" y="3173415"/>
            <a:ext cx="1959834" cy="158417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Руководство компонентом 2 Базеля </a:t>
            </a:r>
            <a:r>
              <a:rPr lang="en-US" sz="1400" dirty="0" smtClean="0"/>
              <a:t>II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28" name="Шестиугольник 27"/>
          <p:cNvSpPr/>
          <p:nvPr/>
        </p:nvSpPr>
        <p:spPr>
          <a:xfrm>
            <a:off x="639759" y="4785054"/>
            <a:ext cx="7881230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Ранее утвержденные документы и процедуры по управлению рисками, утвержденные и используемые Банком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09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CB7286E-7430-4E9D-964A-7ECA2106480A}"/>
              </a:ext>
            </a:extLst>
          </p:cNvPr>
          <p:cNvSpPr/>
          <p:nvPr/>
        </p:nvSpPr>
        <p:spPr>
          <a:xfrm>
            <a:off x="67843" y="0"/>
            <a:ext cx="9144000" cy="1124744"/>
          </a:xfrm>
          <a:prstGeom prst="rect">
            <a:avLst/>
          </a:prstGeom>
          <a:solidFill>
            <a:srgbClr val="158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760797-13FB-40C7-BA0B-D2B2A6020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99" y="-8743"/>
            <a:ext cx="4466829" cy="1124745"/>
          </a:xfrm>
        </p:spPr>
        <p:txBody>
          <a:bodyPr>
            <a:normAutofit fontScale="90000"/>
          </a:bodyPr>
          <a:lstStyle/>
          <a:p>
            <a:r>
              <a:rPr lang="ru-RU" sz="2600" b="1" dirty="0">
                <a:solidFill>
                  <a:schemeClr val="bg1"/>
                </a:solidFill>
              </a:rPr>
              <a:t>Требования к ВПОДК</a:t>
            </a:r>
            <a:br>
              <a:rPr lang="ru-RU" sz="2600" b="1" dirty="0">
                <a:solidFill>
                  <a:schemeClr val="bg1"/>
                </a:solidFill>
              </a:rPr>
            </a:br>
            <a:r>
              <a:rPr lang="ru-RU" sz="2600" b="1" dirty="0">
                <a:solidFill>
                  <a:schemeClr val="bg1"/>
                </a:solidFill>
              </a:rPr>
              <a:t>и вопросы при внедрении</a:t>
            </a:r>
            <a:br>
              <a:rPr lang="ru-RU" sz="2600" b="1" dirty="0">
                <a:solidFill>
                  <a:schemeClr val="bg1"/>
                </a:solidFill>
              </a:rPr>
            </a:br>
            <a:endParaRPr lang="ru-RU" sz="26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305351F-FFC5-4FEF-9806-E698D4814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9664" y="6485312"/>
            <a:ext cx="2057400" cy="3651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443A441-EEA5-4432-A579-866A20AAAAC9}"/>
              </a:ext>
            </a:extLst>
          </p:cNvPr>
          <p:cNvSpPr/>
          <p:nvPr/>
        </p:nvSpPr>
        <p:spPr>
          <a:xfrm>
            <a:off x="5004049" y="276613"/>
            <a:ext cx="3803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Указание  Банка России № 3624-У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BCDFAE2E-FCE9-42B5-BF85-CA9030241351}"/>
              </a:ext>
            </a:extLst>
          </p:cNvPr>
          <p:cNvCxnSpPr>
            <a:cxnSpLocks/>
          </p:cNvCxnSpPr>
          <p:nvPr/>
        </p:nvCxnSpPr>
        <p:spPr>
          <a:xfrm>
            <a:off x="4860032" y="152632"/>
            <a:ext cx="0" cy="64807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15DEE7AB-D76D-44C4-8639-824E3F5FA3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3" y="50407"/>
            <a:ext cx="1084747" cy="10239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4185" y="1340768"/>
            <a:ext cx="4460330" cy="50783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Основные документы и точки внимания:</a:t>
            </a:r>
          </a:p>
          <a:p>
            <a:pPr algn="just"/>
            <a:r>
              <a:rPr lang="ru-RU" dirty="0" smtClean="0"/>
              <a:t>1. Наличие стратегии управления </a:t>
            </a:r>
            <a:r>
              <a:rPr lang="ru-RU" dirty="0" smtClean="0"/>
              <a:t>рисками </a:t>
            </a:r>
            <a:r>
              <a:rPr lang="ru-RU" dirty="0" smtClean="0"/>
              <a:t>и капиталом, ее полнота, наполняемость и периодичность обновления.</a:t>
            </a:r>
          </a:p>
          <a:p>
            <a:pPr algn="just"/>
            <a:r>
              <a:rPr lang="ru-RU" dirty="0" smtClean="0"/>
              <a:t>2. Организационная структура ВПОДК: Роль Совета Директоров, органов управления, Службы управления рисками, финансово-экономической службы и иных подразделений.</a:t>
            </a:r>
          </a:p>
          <a:p>
            <a:pPr algn="just"/>
            <a:r>
              <a:rPr lang="ru-RU" dirty="0" smtClean="0"/>
              <a:t>3. Оценка потребности в необходимом капитале, планирование и структура капитала.</a:t>
            </a:r>
          </a:p>
          <a:p>
            <a:pPr algn="just"/>
            <a:r>
              <a:rPr lang="ru-RU" dirty="0" smtClean="0"/>
              <a:t>4. Управление значимыми рисками: процедуры выявления, методы управления  и контроля, показатели склонности к риску.</a:t>
            </a:r>
          </a:p>
          <a:p>
            <a:pPr algn="just"/>
            <a:r>
              <a:rPr lang="ru-RU" dirty="0" smtClean="0"/>
              <a:t>5.Процедуры стресс-тестирования: цели, задачи, подходы.</a:t>
            </a:r>
          </a:p>
          <a:p>
            <a:pPr algn="just"/>
            <a:r>
              <a:rPr lang="ru-RU" dirty="0" smtClean="0"/>
              <a:t>6. Отчетность.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60032" y="1340768"/>
            <a:ext cx="4104456" cy="52937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Компонент 2 Базель </a:t>
            </a:r>
            <a:r>
              <a:rPr lang="en-US" b="1" i="1" dirty="0" smtClean="0"/>
              <a:t>II</a:t>
            </a:r>
            <a:r>
              <a:rPr lang="ru-RU" b="1" i="1" dirty="0" smtClean="0"/>
              <a:t>:</a:t>
            </a:r>
            <a:endParaRPr lang="ru-RU" b="1" i="1" dirty="0"/>
          </a:p>
          <a:p>
            <a:pPr marL="342900" indent="-342900" algn="just">
              <a:buAutoNum type="arabicPeriod"/>
            </a:pPr>
            <a:r>
              <a:rPr lang="ru-RU" sz="1600" dirty="0" smtClean="0"/>
              <a:t>Банки обязаны иметь процедуры для оценки адекватности их капитала в отношении имеющегося у них профиля рисков.</a:t>
            </a:r>
          </a:p>
          <a:p>
            <a:pPr marL="342900" indent="-342900" algn="just">
              <a:buAutoNum type="arabicPeriod"/>
            </a:pPr>
            <a:r>
              <a:rPr lang="ru-RU" sz="1600" dirty="0" smtClean="0"/>
              <a:t>Список рисков, входящих в портфель рисков: кредитный, рыночный, риск ликвидности, процентный риск, операционный риск, стратегический риск, риск концентрации и др. риски.</a:t>
            </a:r>
          </a:p>
          <a:p>
            <a:pPr marL="342900" indent="-342900" algn="just">
              <a:buAutoNum type="arabicPeriod"/>
            </a:pPr>
            <a:r>
              <a:rPr lang="ru-RU" sz="1600" dirty="0" smtClean="0"/>
              <a:t>Надзорные органы должны </a:t>
            </a:r>
            <a:r>
              <a:rPr lang="ru-RU" sz="1600" dirty="0" err="1" smtClean="0"/>
              <a:t>мониторить</a:t>
            </a:r>
            <a:r>
              <a:rPr lang="ru-RU" sz="1600" dirty="0" smtClean="0"/>
              <a:t> и оценивать адекватность капитала банков и иметь возможность воздействовать на банки в случае необходимости.</a:t>
            </a:r>
          </a:p>
          <a:p>
            <a:pPr marL="342900" indent="-342900" algn="just">
              <a:buAutoNum type="arabicPeriod"/>
            </a:pPr>
            <a:r>
              <a:rPr lang="ru-RU" sz="1600" dirty="0" smtClean="0"/>
              <a:t>Надзорные органы, могут требовать от банка увеличения уровня капитала выше требуемого минимума.</a:t>
            </a:r>
          </a:p>
          <a:p>
            <a:pPr marL="342900" indent="-342900" algn="just">
              <a:buAutoNum type="arabicPeriod"/>
            </a:pPr>
            <a:r>
              <a:rPr lang="ru-RU" sz="1600" dirty="0" smtClean="0"/>
              <a:t>Надзорные органы должны иметь возможность раннего обнаружения проблем.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092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CB7286E-7430-4E9D-964A-7ECA2106480A}"/>
              </a:ext>
            </a:extLst>
          </p:cNvPr>
          <p:cNvSpPr/>
          <p:nvPr/>
        </p:nvSpPr>
        <p:spPr>
          <a:xfrm>
            <a:off x="15952" y="100355"/>
            <a:ext cx="9144000" cy="1124744"/>
          </a:xfrm>
          <a:prstGeom prst="rect">
            <a:avLst/>
          </a:prstGeom>
          <a:solidFill>
            <a:srgbClr val="158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760797-13FB-40C7-BA0B-D2B2A6020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590" y="107545"/>
            <a:ext cx="4466829" cy="1124745"/>
          </a:xfrm>
        </p:spPr>
        <p:txBody>
          <a:bodyPr>
            <a:normAutofit fontScale="90000"/>
          </a:bodyPr>
          <a:lstStyle/>
          <a:p>
            <a:r>
              <a:rPr lang="ru-RU" sz="2600" b="1" dirty="0">
                <a:solidFill>
                  <a:schemeClr val="bg1"/>
                </a:solidFill>
              </a:rPr>
              <a:t>Требования к ВПОДК</a:t>
            </a:r>
            <a:br>
              <a:rPr lang="ru-RU" sz="2600" b="1" dirty="0">
                <a:solidFill>
                  <a:schemeClr val="bg1"/>
                </a:solidFill>
              </a:rPr>
            </a:br>
            <a:r>
              <a:rPr lang="ru-RU" sz="2600" b="1" dirty="0">
                <a:solidFill>
                  <a:schemeClr val="bg1"/>
                </a:solidFill>
              </a:rPr>
              <a:t>и вопросы при внедрении</a:t>
            </a:r>
            <a:br>
              <a:rPr lang="ru-RU" sz="2600" b="1" dirty="0">
                <a:solidFill>
                  <a:schemeClr val="bg1"/>
                </a:solidFill>
              </a:rPr>
            </a:br>
            <a:endParaRPr lang="ru-RU" sz="26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305351F-FFC5-4FEF-9806-E698D4814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9664" y="6485312"/>
            <a:ext cx="2057400" cy="365125"/>
          </a:xfrm>
        </p:spPr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D443A441-EEA5-4432-A579-866A20AAAAC9}"/>
              </a:ext>
            </a:extLst>
          </p:cNvPr>
          <p:cNvSpPr/>
          <p:nvPr/>
        </p:nvSpPr>
        <p:spPr>
          <a:xfrm>
            <a:off x="5088607" y="154895"/>
            <a:ext cx="3803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+mj-lt"/>
              </a:rPr>
              <a:t>Вопросы, возникающие у коммерческих банков при внедрении ВПОДК</a:t>
            </a:r>
            <a:endParaRPr lang="ru-RU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BCDFAE2E-FCE9-42B5-BF85-CA9030241351}"/>
              </a:ext>
            </a:extLst>
          </p:cNvPr>
          <p:cNvCxnSpPr>
            <a:cxnSpLocks/>
          </p:cNvCxnSpPr>
          <p:nvPr/>
        </p:nvCxnSpPr>
        <p:spPr>
          <a:xfrm>
            <a:off x="4860032" y="152632"/>
            <a:ext cx="0" cy="64807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15DEE7AB-D76D-44C4-8639-824E3F5FA3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3" y="50407"/>
            <a:ext cx="1084747" cy="10239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512" y="1124744"/>
            <a:ext cx="871296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/>
              <a:t>Вопросы:</a:t>
            </a:r>
          </a:p>
          <a:p>
            <a:pPr algn="just"/>
            <a:endParaRPr lang="ru-RU" sz="2000" b="1" i="1" dirty="0" smtClean="0"/>
          </a:p>
          <a:p>
            <a:pPr marL="342900" indent="-342900" algn="just">
              <a:buAutoNum type="arabicPeriod"/>
            </a:pPr>
            <a:r>
              <a:rPr lang="ru-RU" dirty="0" smtClean="0"/>
              <a:t>Оценка Банком России результатов реализации ВПОДК.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Установление лимитов по рискам до уровня подразделения (вопросы поддержания актуальности, а так же возможность управлять внедрением на уровне продуктов Банка).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Учет нефинансовых рисков в требованиях к капиталу. Как будет оцениваться? </a:t>
            </a:r>
            <a:endParaRPr lang="ru-RU" dirty="0"/>
          </a:p>
          <a:p>
            <a:pPr marL="342900" indent="-342900" algn="just">
              <a:buAutoNum type="arabicPeriod"/>
            </a:pPr>
            <a:r>
              <a:rPr lang="ru-RU" dirty="0" smtClean="0"/>
              <a:t> Как будет оцениваться критерий значимости, установленный Банком в рамках разработанных документов.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Как учитывать стресс-тест в капитале: как надбавку к каждому виду риска или как отдельный буфер капитала на покрытие результатов стресс-теста? Как будет оцениваться подход Банка?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Оценка ВПОДК банковской группы, с возможностью не утверждения отдельных документов на соло уровне (дополнительный документооборот и процедуры по его утверждению).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Заполнение формы отчетности 0409111 (</a:t>
            </a:r>
            <a:r>
              <a:rPr lang="ru-RU" dirty="0" err="1" smtClean="0"/>
              <a:t>трудозатратность</a:t>
            </a:r>
            <a:r>
              <a:rPr lang="ru-RU" dirty="0" smtClean="0"/>
              <a:t> – 500 страниц, дублирование информации по разным вопросам (или не понимаем в чем отличие для Банка России при заполнении). Дополнительно следует определить порядок составления отчетности.</a:t>
            </a:r>
          </a:p>
          <a:p>
            <a:pPr marL="342900" indent="-342900" algn="just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09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CB7286E-7430-4E9D-964A-7ECA2106480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58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2503CBA-A6B4-457B-A690-DF26C2A098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980728"/>
            <a:ext cx="2055885" cy="194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3027</TotalTime>
  <Words>659</Words>
  <Application>Microsoft Office PowerPoint</Application>
  <PresentationFormat>Экран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Требования к ВПОДК и вопросы при внедрении </vt:lpstr>
      <vt:lpstr>Требования к ВПОДК и вопросы при внедрении </vt:lpstr>
      <vt:lpstr>Требования к ВПОДК и вопросы при внедрении </vt:lpstr>
      <vt:lpstr>Требования к ВПОДК и вопросы при внедрении </vt:lpstr>
      <vt:lpstr>Требования к ВПОДК и вопросы при внедрении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 развития финансового сектора в условиях глобализации: Россия и международная практика</dc:title>
  <dc:creator>Анна</dc:creator>
  <cp:lastModifiedBy>Букина Елена Викторовна</cp:lastModifiedBy>
  <cp:revision>317</cp:revision>
  <cp:lastPrinted>2018-03-26T13:12:33Z</cp:lastPrinted>
  <dcterms:created xsi:type="dcterms:W3CDTF">2014-08-11T11:44:41Z</dcterms:created>
  <dcterms:modified xsi:type="dcterms:W3CDTF">2018-03-28T14:09:05Z</dcterms:modified>
</cp:coreProperties>
</file>