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0" r:id="rId5"/>
    <p:sldId id="266" r:id="rId6"/>
    <p:sldId id="268" r:id="rId7"/>
    <p:sldId id="262" r:id="rId8"/>
    <p:sldId id="264" r:id="rId9"/>
    <p:sldId id="269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1400" autoAdjust="0"/>
  </p:normalViewPr>
  <p:slideViewPr>
    <p:cSldViewPr>
      <p:cViewPr varScale="1">
        <p:scale>
          <a:sx n="71" d="100"/>
          <a:sy n="71" d="100"/>
        </p:scale>
        <p:origin x="15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6;&#1085;&#1103;\Documents\&#1040;&#1085;&#1072;&#1083;&#1080;&#1090;&#1080;&#1082;&#1072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6687857727741E-2"/>
          <c:y val="0.24874052201808108"/>
          <c:w val="0.8527128672945824"/>
          <c:h val="0.70033355205599301"/>
        </c:manualLayout>
      </c:layout>
      <c:lineChart>
        <c:grouping val="standard"/>
        <c:varyColors val="0"/>
        <c:ser>
          <c:idx val="0"/>
          <c:order val="0"/>
          <c:tx>
            <c:v>Инфляция (к соответствующему месяцу предыдущего года)</c:v>
          </c:tx>
          <c:dLbls>
            <c:dLbl>
              <c:idx val="6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Лист1!$D$31:$D$37</c:f>
              <c:strCache>
                <c:ptCount val="7"/>
                <c:pt idx="0">
                  <c:v>01.01.2014</c:v>
                </c:pt>
                <c:pt idx="1">
                  <c:v>01.04.2014</c:v>
                </c:pt>
                <c:pt idx="2">
                  <c:v>01.07.2014</c:v>
                </c:pt>
                <c:pt idx="3">
                  <c:v>01.10.2014</c:v>
                </c:pt>
                <c:pt idx="4">
                  <c:v>01.01.2015</c:v>
                </c:pt>
                <c:pt idx="5">
                  <c:v>01.02.2015</c:v>
                </c:pt>
                <c:pt idx="6">
                  <c:v>01.03.2015</c:v>
                </c:pt>
              </c:strCache>
            </c:strRef>
          </c:cat>
          <c:val>
            <c:numRef>
              <c:f>Лист1!$E$31:$E$37</c:f>
              <c:numCache>
                <c:formatCode>0.00%</c:formatCode>
                <c:ptCount val="7"/>
                <c:pt idx="0">
                  <c:v>6.450195606185849E-2</c:v>
                </c:pt>
                <c:pt idx="1">
                  <c:v>6.9169076150867384E-2</c:v>
                </c:pt>
                <c:pt idx="2">
                  <c:v>7.8019504161607189E-2</c:v>
                </c:pt>
                <c:pt idx="3">
                  <c:v>8.0286526587368678E-2</c:v>
                </c:pt>
                <c:pt idx="4">
                  <c:v>0.11362345103317255</c:v>
                </c:pt>
                <c:pt idx="5">
                  <c:v>0.14971463753648495</c:v>
                </c:pt>
                <c:pt idx="6">
                  <c:v>0.16684047622868634</c:v>
                </c:pt>
              </c:numCache>
            </c:numRef>
          </c:val>
          <c:smooth val="0"/>
        </c:ser>
        <c:ser>
          <c:idx val="1"/>
          <c:order val="1"/>
          <c:tx>
            <c:v>Индекс физического объема ВВП (к соответствующему кварталу предыдущего года)</c:v>
          </c:tx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-0,2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Лист1!$D$31:$D$37</c:f>
              <c:strCache>
                <c:ptCount val="7"/>
                <c:pt idx="0">
                  <c:v>01.01.2014</c:v>
                </c:pt>
                <c:pt idx="1">
                  <c:v>01.04.2014</c:v>
                </c:pt>
                <c:pt idx="2">
                  <c:v>01.07.2014</c:v>
                </c:pt>
                <c:pt idx="3">
                  <c:v>01.10.2014</c:v>
                </c:pt>
                <c:pt idx="4">
                  <c:v>01.01.2015</c:v>
                </c:pt>
                <c:pt idx="5">
                  <c:v>01.02.2015</c:v>
                </c:pt>
                <c:pt idx="6">
                  <c:v>01.03.2015</c:v>
                </c:pt>
              </c:strCache>
            </c:strRef>
          </c:cat>
          <c:val>
            <c:numRef>
              <c:f>Лист1!$F$31:$F$35</c:f>
              <c:numCache>
                <c:formatCode>0.00%</c:formatCode>
                <c:ptCount val="5"/>
                <c:pt idx="0">
                  <c:v>2.0172231257571612E-2</c:v>
                </c:pt>
                <c:pt idx="1">
                  <c:v>8.520393113681024E-3</c:v>
                </c:pt>
                <c:pt idx="2">
                  <c:v>7.8751697036252549E-3</c:v>
                </c:pt>
                <c:pt idx="3">
                  <c:v>6.6574384726865174E-3</c:v>
                </c:pt>
                <c:pt idx="4">
                  <c:v>-2.0000000000000052E-3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361384"/>
        <c:axId val="240365696"/>
      </c:lineChart>
      <c:catAx>
        <c:axId val="240361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high"/>
        <c:crossAx val="240365696"/>
        <c:crosses val="autoZero"/>
        <c:auto val="1"/>
        <c:lblAlgn val="ctr"/>
        <c:lblOffset val="100"/>
        <c:noMultiLvlLbl val="0"/>
      </c:catAx>
      <c:valAx>
        <c:axId val="24036569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40361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1810909898898E-2"/>
          <c:y val="2.6189974128352611E-2"/>
          <c:w val="0.83333830963226141"/>
          <c:h val="0.58454953055260428"/>
        </c:manualLayout>
      </c:layout>
      <c:barChart>
        <c:barDir val="col"/>
        <c:grouping val="clustered"/>
        <c:varyColors val="0"/>
        <c:ser>
          <c:idx val="0"/>
          <c:order val="0"/>
          <c:tx>
            <c:v>Прирост кредитного портфеля (поквартальный)</c:v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Лист1!$D$162:$D$171</c:f>
              <c:strCache>
                <c:ptCount val="10"/>
                <c:pt idx="0">
                  <c:v>01.04.2008</c:v>
                </c:pt>
                <c:pt idx="1">
                  <c:v>01.07.2008</c:v>
                </c:pt>
                <c:pt idx="2">
                  <c:v>01.10.2008</c:v>
                </c:pt>
                <c:pt idx="3">
                  <c:v>01.01.2009</c:v>
                </c:pt>
                <c:pt idx="4">
                  <c:v>01.04.2009</c:v>
                </c:pt>
                <c:pt idx="5">
                  <c:v>01.07.2009</c:v>
                </c:pt>
                <c:pt idx="6">
                  <c:v>01.10.2009</c:v>
                </c:pt>
                <c:pt idx="7">
                  <c:v>01.01.2010</c:v>
                </c:pt>
                <c:pt idx="8">
                  <c:v>01.04.2010</c:v>
                </c:pt>
                <c:pt idx="9">
                  <c:v>01.07.2010</c:v>
                </c:pt>
              </c:strCache>
            </c:strRef>
          </c:cat>
          <c:val>
            <c:numRef>
              <c:f>Лист1!$E$162:$E$171</c:f>
              <c:numCache>
                <c:formatCode>0.00</c:formatCode>
                <c:ptCount val="10"/>
                <c:pt idx="0">
                  <c:v>797.27170700000192</c:v>
                </c:pt>
                <c:pt idx="1">
                  <c:v>484.50851000000125</c:v>
                </c:pt>
                <c:pt idx="2">
                  <c:v>1343.5886729999984</c:v>
                </c:pt>
                <c:pt idx="3">
                  <c:v>531.3807650000017</c:v>
                </c:pt>
                <c:pt idx="4">
                  <c:v>500.14577099999588</c:v>
                </c:pt>
                <c:pt idx="5">
                  <c:v>-401.47843299999653</c:v>
                </c:pt>
                <c:pt idx="6">
                  <c:v>-231.06518400000272</c:v>
                </c:pt>
                <c:pt idx="7">
                  <c:v>-154.86729599999671</c:v>
                </c:pt>
                <c:pt idx="8">
                  <c:v>-174.68888700000426</c:v>
                </c:pt>
                <c:pt idx="9">
                  <c:v>708.36809400000129</c:v>
                </c:pt>
              </c:numCache>
            </c:numRef>
          </c:val>
        </c:ser>
        <c:ser>
          <c:idx val="1"/>
          <c:order val="1"/>
          <c:tx>
            <c:v>Прирост клиентских пассивов (поквартальный)</c:v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Лист1!$D$162:$D$171</c:f>
              <c:strCache>
                <c:ptCount val="10"/>
                <c:pt idx="0">
                  <c:v>01.04.2008</c:v>
                </c:pt>
                <c:pt idx="1">
                  <c:v>01.07.2008</c:v>
                </c:pt>
                <c:pt idx="2">
                  <c:v>01.10.2008</c:v>
                </c:pt>
                <c:pt idx="3">
                  <c:v>01.01.2009</c:v>
                </c:pt>
                <c:pt idx="4">
                  <c:v>01.04.2009</c:v>
                </c:pt>
                <c:pt idx="5">
                  <c:v>01.07.2009</c:v>
                </c:pt>
                <c:pt idx="6">
                  <c:v>01.10.2009</c:v>
                </c:pt>
                <c:pt idx="7">
                  <c:v>01.01.2010</c:v>
                </c:pt>
                <c:pt idx="8">
                  <c:v>01.04.2010</c:v>
                </c:pt>
                <c:pt idx="9">
                  <c:v>01.07.2010</c:v>
                </c:pt>
              </c:strCache>
            </c:strRef>
          </c:cat>
          <c:val>
            <c:numRef>
              <c:f>Лист1!$F$162:$F$171</c:f>
              <c:numCache>
                <c:formatCode>0.00</c:formatCode>
                <c:ptCount val="10"/>
                <c:pt idx="0">
                  <c:v>687.69305799999893</c:v>
                </c:pt>
                <c:pt idx="1">
                  <c:v>56.161895000001103</c:v>
                </c:pt>
                <c:pt idx="2">
                  <c:v>858.5701709999995</c:v>
                </c:pt>
                <c:pt idx="3">
                  <c:v>-188.41164500000014</c:v>
                </c:pt>
                <c:pt idx="4">
                  <c:v>265.00663300000065</c:v>
                </c:pt>
                <c:pt idx="5">
                  <c:v>673.55840299999909</c:v>
                </c:pt>
                <c:pt idx="6">
                  <c:v>441.86202800000137</c:v>
                </c:pt>
                <c:pt idx="7">
                  <c:v>1002.5025279999996</c:v>
                </c:pt>
                <c:pt idx="8">
                  <c:v>356.37364999999767</c:v>
                </c:pt>
                <c:pt idx="9">
                  <c:v>999.31948600000032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9850584"/>
        <c:axId val="239852152"/>
      </c:barChart>
      <c:lineChart>
        <c:grouping val="standard"/>
        <c:varyColors val="0"/>
        <c:ser>
          <c:idx val="2"/>
          <c:order val="2"/>
          <c:tx>
            <c:v>Прирост бивалютной корзины (поквартальный)</c:v>
          </c:tx>
          <c:dLbls>
            <c:dLbl>
              <c:idx val="0"/>
              <c:layout/>
              <c:numFmt formatCode="0.0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Лист1!$D$162:$D$171</c:f>
              <c:strCache>
                <c:ptCount val="10"/>
                <c:pt idx="0">
                  <c:v>01.04.2008</c:v>
                </c:pt>
                <c:pt idx="1">
                  <c:v>01.07.2008</c:v>
                </c:pt>
                <c:pt idx="2">
                  <c:v>01.10.2008</c:v>
                </c:pt>
                <c:pt idx="3">
                  <c:v>01.01.2009</c:v>
                </c:pt>
                <c:pt idx="4">
                  <c:v>01.04.2009</c:v>
                </c:pt>
                <c:pt idx="5">
                  <c:v>01.07.2009</c:v>
                </c:pt>
                <c:pt idx="6">
                  <c:v>01.10.2009</c:v>
                </c:pt>
                <c:pt idx="7">
                  <c:v>01.01.2010</c:v>
                </c:pt>
                <c:pt idx="8">
                  <c:v>01.04.2010</c:v>
                </c:pt>
                <c:pt idx="9">
                  <c:v>01.07.2010</c:v>
                </c:pt>
              </c:strCache>
            </c:strRef>
          </c:cat>
          <c:val>
            <c:numRef>
              <c:f>Лист1!$E$48:$E$57</c:f>
              <c:numCache>
                <c:formatCode>0.00%</c:formatCode>
                <c:ptCount val="10"/>
                <c:pt idx="0">
                  <c:v>2.0239298862034878E-4</c:v>
                </c:pt>
                <c:pt idx="1">
                  <c:v>-1.983539637729459E-3</c:v>
                </c:pt>
                <c:pt idx="2">
                  <c:v>2.3331253084557552E-2</c:v>
                </c:pt>
                <c:pt idx="3">
                  <c:v>7.6838201154301386E-2</c:v>
                </c:pt>
                <c:pt idx="4">
                  <c:v>0.21002036516099568</c:v>
                </c:pt>
                <c:pt idx="5">
                  <c:v>-6.980518430460482E-2</c:v>
                </c:pt>
                <c:pt idx="6">
                  <c:v>1.3427747968692619E-2</c:v>
                </c:pt>
                <c:pt idx="7">
                  <c:v>-2.5817004857483401E-2</c:v>
                </c:pt>
                <c:pt idx="8">
                  <c:v>-5.2136326692305404E-2</c:v>
                </c:pt>
                <c:pt idx="9">
                  <c:v>-6.190333394067185E-4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9852936"/>
        <c:axId val="239852544"/>
      </c:lineChart>
      <c:catAx>
        <c:axId val="239850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239852152"/>
        <c:crosses val="autoZero"/>
        <c:auto val="1"/>
        <c:lblAlgn val="ctr"/>
        <c:lblOffset val="100"/>
        <c:noMultiLvlLbl val="0"/>
      </c:catAx>
      <c:valAx>
        <c:axId val="239852152"/>
        <c:scaling>
          <c:orientation val="minMax"/>
        </c:scaling>
        <c:delete val="0"/>
        <c:axPos val="l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239850584"/>
        <c:crosses val="autoZero"/>
        <c:crossBetween val="between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ru-RU" dirty="0" smtClean="0"/>
                    <a:t>Триллионы</a:t>
                  </a:r>
                  <a:r>
                    <a:rPr lang="ru-RU" baseline="0" dirty="0" smtClean="0"/>
                    <a:t> рублей</a:t>
                  </a:r>
                  <a:endParaRPr lang="ru-RU" dirty="0"/>
                </a:p>
              </c:rich>
            </c:tx>
          </c:dispUnitsLbl>
        </c:dispUnits>
      </c:valAx>
      <c:valAx>
        <c:axId val="239852544"/>
        <c:scaling>
          <c:orientation val="minMax"/>
          <c:max val="0.21500000000000033"/>
          <c:min val="-0.5"/>
        </c:scaling>
        <c:delete val="0"/>
        <c:axPos val="r"/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39852936"/>
        <c:crosses val="max"/>
        <c:crossBetween val="between"/>
      </c:valAx>
      <c:catAx>
        <c:axId val="239852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9852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2885310473286156"/>
          <c:w val="1"/>
          <c:h val="0.143369004847217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357864826613471"/>
          <c:y val="0.35425051338381841"/>
          <c:w val="0.72708135086439674"/>
          <c:h val="0.5913567847300093"/>
        </c:manualLayout>
      </c:layout>
      <c:barChart>
        <c:barDir val="col"/>
        <c:grouping val="clustered"/>
        <c:varyColors val="0"/>
        <c:ser>
          <c:idx val="0"/>
          <c:order val="0"/>
          <c:tx>
            <c:v>Прирост кредитного портфеля (поквартально)</c:v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Лист1!$D$197:$D$202</c:f>
              <c:strCache>
                <c:ptCount val="6"/>
                <c:pt idx="0">
                  <c:v>01.01.2014</c:v>
                </c:pt>
                <c:pt idx="1">
                  <c:v>01.04.2014</c:v>
                </c:pt>
                <c:pt idx="2">
                  <c:v>01.07.2014</c:v>
                </c:pt>
                <c:pt idx="3">
                  <c:v>01.10.2014</c:v>
                </c:pt>
                <c:pt idx="4">
                  <c:v>01.01.2015</c:v>
                </c:pt>
                <c:pt idx="5">
                  <c:v>01.03.2015</c:v>
                </c:pt>
              </c:strCache>
            </c:strRef>
          </c:cat>
          <c:val>
            <c:numRef>
              <c:f>Лист1!$E$197:$E$202</c:f>
              <c:numCache>
                <c:formatCode>0.00</c:formatCode>
                <c:ptCount val="6"/>
                <c:pt idx="0">
                  <c:v>1441.8133979999902</c:v>
                </c:pt>
                <c:pt idx="1">
                  <c:v>1583.1757910000015</c:v>
                </c:pt>
                <c:pt idx="2">
                  <c:v>1151.0229350000009</c:v>
                </c:pt>
                <c:pt idx="3">
                  <c:v>2140.7922519999993</c:v>
                </c:pt>
                <c:pt idx="4">
                  <c:v>4941.1171160000013</c:v>
                </c:pt>
                <c:pt idx="5" formatCode="0.0">
                  <c:v>749.79449000000056</c:v>
                </c:pt>
              </c:numCache>
            </c:numRef>
          </c:val>
        </c:ser>
        <c:ser>
          <c:idx val="1"/>
          <c:order val="1"/>
          <c:tx>
            <c:v>Прирост клиентских пассивов (поквартально)</c:v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Лист1!$D$197:$D$202</c:f>
              <c:strCache>
                <c:ptCount val="6"/>
                <c:pt idx="0">
                  <c:v>01.01.2014</c:v>
                </c:pt>
                <c:pt idx="1">
                  <c:v>01.04.2014</c:v>
                </c:pt>
                <c:pt idx="2">
                  <c:v>01.07.2014</c:v>
                </c:pt>
                <c:pt idx="3">
                  <c:v>01.10.2014</c:v>
                </c:pt>
                <c:pt idx="4">
                  <c:v>01.01.2015</c:v>
                </c:pt>
                <c:pt idx="5">
                  <c:v>01.03.2015</c:v>
                </c:pt>
              </c:strCache>
            </c:strRef>
          </c:cat>
          <c:val>
            <c:numRef>
              <c:f>Лист1!$F$197:$F$202</c:f>
              <c:numCache>
                <c:formatCode>0.00</c:formatCode>
                <c:ptCount val="6"/>
                <c:pt idx="0">
                  <c:v>1339.0157970000007</c:v>
                </c:pt>
                <c:pt idx="1">
                  <c:v>1231.0265630000001</c:v>
                </c:pt>
                <c:pt idx="2">
                  <c:v>238.46017900000157</c:v>
                </c:pt>
                <c:pt idx="3">
                  <c:v>1608.6391460000004</c:v>
                </c:pt>
                <c:pt idx="4">
                  <c:v>5804.9358619999994</c:v>
                </c:pt>
                <c:pt idx="5">
                  <c:v>1811.6777340000044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853720"/>
        <c:axId val="239854112"/>
      </c:barChart>
      <c:lineChart>
        <c:grouping val="standard"/>
        <c:varyColors val="0"/>
        <c:ser>
          <c:idx val="2"/>
          <c:order val="2"/>
          <c:tx>
            <c:v>Прирост бивалютной корзины</c:v>
          </c:tx>
          <c:dLbls>
            <c:dLbl>
              <c:idx val="4"/>
              <c:layout>
                <c:manualLayout>
                  <c:x val="-8.7906597334595674E-2"/>
                  <c:y val="-5.4392876100186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Лист1!$D$77:$D$81</c:f>
              <c:strCache>
                <c:ptCount val="5"/>
                <c:pt idx="0">
                  <c:v>01.01.2014</c:v>
                </c:pt>
                <c:pt idx="1">
                  <c:v>01.04.2014</c:v>
                </c:pt>
                <c:pt idx="2">
                  <c:v>01.07.2014</c:v>
                </c:pt>
                <c:pt idx="3">
                  <c:v>01.10.2014</c:v>
                </c:pt>
                <c:pt idx="4">
                  <c:v>01.01.2015</c:v>
                </c:pt>
              </c:strCache>
            </c:strRef>
          </c:cat>
          <c:val>
            <c:numRef>
              <c:f>Лист1!$E$77:$E$82</c:f>
              <c:numCache>
                <c:formatCode>0.00%</c:formatCode>
                <c:ptCount val="6"/>
                <c:pt idx="0">
                  <c:v>2.2638101463127853E-2</c:v>
                </c:pt>
                <c:pt idx="1">
                  <c:v>0.10629345858802849</c:v>
                </c:pt>
                <c:pt idx="2">
                  <c:v>-5.6282651636151343E-2</c:v>
                </c:pt>
                <c:pt idx="3">
                  <c:v>7.1199460020639593E-2</c:v>
                </c:pt>
                <c:pt idx="4">
                  <c:v>0.43676500113710931</c:v>
                </c:pt>
                <c:pt idx="5">
                  <c:v>0.11117700289522874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9854896"/>
        <c:axId val="239854504"/>
      </c:lineChart>
      <c:catAx>
        <c:axId val="239853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high"/>
        <c:crossAx val="239854112"/>
        <c:crosses val="autoZero"/>
        <c:auto val="1"/>
        <c:lblAlgn val="ctr"/>
        <c:lblOffset val="100"/>
        <c:noMultiLvlLbl val="0"/>
      </c:catAx>
      <c:valAx>
        <c:axId val="239854112"/>
        <c:scaling>
          <c:orientation val="minMax"/>
        </c:scaling>
        <c:delete val="0"/>
        <c:axPos val="l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239853720"/>
        <c:crosses val="autoZero"/>
        <c:crossBetween val="between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ru-RU" dirty="0" smtClean="0"/>
                    <a:t>Триллионы рублей</a:t>
                  </a:r>
                  <a:endParaRPr lang="ru-RU" dirty="0"/>
                </a:p>
              </c:rich>
            </c:tx>
          </c:dispUnitsLbl>
        </c:dispUnits>
      </c:valAx>
      <c:valAx>
        <c:axId val="239854504"/>
        <c:scaling>
          <c:orientation val="minMax"/>
          <c:max val="0.5"/>
          <c:min val="-0.4"/>
        </c:scaling>
        <c:delete val="0"/>
        <c:axPos val="r"/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39854896"/>
        <c:crosses val="max"/>
        <c:crossBetween val="between"/>
      </c:valAx>
      <c:catAx>
        <c:axId val="239854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98545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484676740636"/>
          <c:y val="4.1511498722364155E-2"/>
          <c:w val="0.85957895850232779"/>
          <c:h val="0.8701216531496515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Лист4!$A$10</c:f>
              <c:strCache>
                <c:ptCount val="1"/>
                <c:pt idx="0">
                  <c:v>Средства ЦБ РФ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Лист4!$B$9:$G$9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Лист4!$B$10:$G$10</c:f>
              <c:numCache>
                <c:formatCode>General</c:formatCode>
                <c:ptCount val="6"/>
                <c:pt idx="0">
                  <c:v>197.98168200000001</c:v>
                </c:pt>
                <c:pt idx="1">
                  <c:v>3447.5164100000002</c:v>
                </c:pt>
                <c:pt idx="2">
                  <c:v>927.16325799999959</c:v>
                </c:pt>
                <c:pt idx="3">
                  <c:v>2194.0680679999987</c:v>
                </c:pt>
                <c:pt idx="4">
                  <c:v>3966.980896</c:v>
                </c:pt>
                <c:pt idx="5">
                  <c:v>7690.4695990000037</c:v>
                </c:pt>
              </c:numCache>
            </c:numRef>
          </c:val>
        </c:ser>
        <c:ser>
          <c:idx val="2"/>
          <c:order val="1"/>
          <c:tx>
            <c:strRef>
              <c:f>Лист4!$A$12</c:f>
              <c:strCache>
                <c:ptCount val="1"/>
                <c:pt idx="0">
                  <c:v>МБК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Лист4!$B$9:$G$9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Лист4!$B$12:$G$12</c:f>
              <c:numCache>
                <c:formatCode>General</c:formatCode>
                <c:ptCount val="6"/>
                <c:pt idx="0">
                  <c:v>2923.4744470000001</c:v>
                </c:pt>
                <c:pt idx="1">
                  <c:v>3919.7731010000002</c:v>
                </c:pt>
                <c:pt idx="2">
                  <c:v>3076.9934499999999</c:v>
                </c:pt>
                <c:pt idx="3">
                  <c:v>4576.8663730000035</c:v>
                </c:pt>
                <c:pt idx="4">
                  <c:v>4987.3737219999994</c:v>
                </c:pt>
                <c:pt idx="5">
                  <c:v>5428.9470519999986</c:v>
                </c:pt>
              </c:numCache>
            </c:numRef>
          </c:val>
        </c:ser>
        <c:ser>
          <c:idx val="3"/>
          <c:order val="2"/>
          <c:tx>
            <c:strRef>
              <c:f>Лист4!$A$13</c:f>
              <c:strCache>
                <c:ptCount val="1"/>
                <c:pt idx="0">
                  <c:v>Средства клиентов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Лист4!$B$9:$G$9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Лист4!$B$13:$G$13</c:f>
              <c:numCache>
                <c:formatCode>General</c:formatCode>
                <c:ptCount val="6"/>
                <c:pt idx="0">
                  <c:v>12437.100289</c:v>
                </c:pt>
                <c:pt idx="1">
                  <c:v>15218.410392</c:v>
                </c:pt>
                <c:pt idx="2">
                  <c:v>17105.385563</c:v>
                </c:pt>
                <c:pt idx="3">
                  <c:v>30189.471452999998</c:v>
                </c:pt>
                <c:pt idx="4">
                  <c:v>36473.370333000013</c:v>
                </c:pt>
                <c:pt idx="5">
                  <c:v>45625.665522999996</c:v>
                </c:pt>
              </c:numCache>
            </c:numRef>
          </c:val>
        </c:ser>
        <c:ser>
          <c:idx val="4"/>
          <c:order val="3"/>
          <c:tx>
            <c:strRef>
              <c:f>Лист4!$A$14</c:f>
              <c:strCache>
                <c:ptCount val="1"/>
                <c:pt idx="0">
                  <c:v>Фонды и прибыль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Лист4!$B$9:$G$9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Лист4!$B$14:$G$14</c:f>
              <c:numCache>
                <c:formatCode>General</c:formatCode>
                <c:ptCount val="6"/>
                <c:pt idx="0">
                  <c:v>2882.3473250000002</c:v>
                </c:pt>
                <c:pt idx="1">
                  <c:v>3260.0914190000012</c:v>
                </c:pt>
                <c:pt idx="2">
                  <c:v>3834.3248479999997</c:v>
                </c:pt>
                <c:pt idx="3">
                  <c:v>6002.0757789999998</c:v>
                </c:pt>
                <c:pt idx="4">
                  <c:v>6680.4982</c:v>
                </c:pt>
                <c:pt idx="5">
                  <c:v>6841.9827879999975</c:v>
                </c:pt>
              </c:numCache>
            </c:numRef>
          </c:val>
        </c:ser>
        <c:ser>
          <c:idx val="5"/>
          <c:order val="4"/>
          <c:tx>
            <c:strRef>
              <c:f>Лист4!$A$15</c:f>
              <c:strCache>
                <c:ptCount val="1"/>
                <c:pt idx="0">
                  <c:v>Прочие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Лист4!$B$9:$G$9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Лист4!$B$15:$G$15</c:f>
              <c:numCache>
                <c:formatCode>General</c:formatCode>
                <c:ptCount val="6"/>
                <c:pt idx="0">
                  <c:v>2107.9832860000001</c:v>
                </c:pt>
                <c:pt idx="1">
                  <c:v>3087.0666269999997</c:v>
                </c:pt>
                <c:pt idx="2">
                  <c:v>3914.8960010000001</c:v>
                </c:pt>
                <c:pt idx="3">
                  <c:v>5709.6474989999997</c:v>
                </c:pt>
                <c:pt idx="4">
                  <c:v>6448.7757269999993</c:v>
                </c:pt>
                <c:pt idx="5">
                  <c:v>10076.454967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9855680"/>
        <c:axId val="239856072"/>
      </c:barChart>
      <c:catAx>
        <c:axId val="23985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9856072"/>
        <c:crosses val="autoZero"/>
        <c:auto val="1"/>
        <c:lblAlgn val="ctr"/>
        <c:lblOffset val="100"/>
        <c:noMultiLvlLbl val="0"/>
      </c:catAx>
      <c:valAx>
        <c:axId val="239856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9855680"/>
        <c:crosses val="autoZero"/>
        <c:crossBetween val="between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ru-RU"/>
                    <a:t>Триллионы рублей</a:t>
                  </a:r>
                </a:p>
              </c:rich>
            </c:tx>
          </c:dispUnitsLbl>
        </c:dispUnits>
      </c:valAx>
    </c:plotArea>
    <c:legend>
      <c:legendPos val="t"/>
      <c:layout>
        <c:manualLayout>
          <c:xMode val="edge"/>
          <c:yMode val="edge"/>
          <c:x val="0.10704213991443873"/>
          <c:y val="3.0860459948894572E-3"/>
          <c:w val="0.88169050743657196"/>
          <c:h val="7.759637818020218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Лист4!$A$20</c:f>
              <c:strCache>
                <c:ptCount val="1"/>
                <c:pt idx="0">
                  <c:v>Денежные средства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Лист4!$B$19:$G$19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Лист4!$B$20:$G$20</c:f>
              <c:numCache>
                <c:formatCode>General</c:formatCode>
                <c:ptCount val="6"/>
                <c:pt idx="0">
                  <c:v>395.04367999999999</c:v>
                </c:pt>
                <c:pt idx="1">
                  <c:v>726.32757599999957</c:v>
                </c:pt>
                <c:pt idx="2">
                  <c:v>640.90892699999949</c:v>
                </c:pt>
                <c:pt idx="3">
                  <c:v>1241.358641</c:v>
                </c:pt>
                <c:pt idx="4">
                  <c:v>1323.182923999999</c:v>
                </c:pt>
                <c:pt idx="5">
                  <c:v>1938.2705289999999</c:v>
                </c:pt>
              </c:numCache>
            </c:numRef>
          </c:val>
        </c:ser>
        <c:ser>
          <c:idx val="1"/>
          <c:order val="1"/>
          <c:tx>
            <c:strRef>
              <c:f>Лист4!$A$21</c:f>
              <c:strCache>
                <c:ptCount val="1"/>
                <c:pt idx="0">
                  <c:v>Счета В ЦБ РФ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Лист4!$B$19:$G$19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Лист4!$B$21:$G$21</c:f>
              <c:numCache>
                <c:formatCode>General</c:formatCode>
                <c:ptCount val="6"/>
                <c:pt idx="0">
                  <c:v>1390.5064479999999</c:v>
                </c:pt>
                <c:pt idx="1">
                  <c:v>3122.2744779999998</c:v>
                </c:pt>
                <c:pt idx="2">
                  <c:v>1960.1395319999999</c:v>
                </c:pt>
                <c:pt idx="3">
                  <c:v>3021.8089719999998</c:v>
                </c:pt>
                <c:pt idx="4">
                  <c:v>3257.6448039999987</c:v>
                </c:pt>
                <c:pt idx="5">
                  <c:v>4972.6703819999993</c:v>
                </c:pt>
              </c:numCache>
            </c:numRef>
          </c:val>
        </c:ser>
        <c:ser>
          <c:idx val="2"/>
          <c:order val="2"/>
          <c:tx>
            <c:strRef>
              <c:f>Лист4!$A$22</c:f>
              <c:strCache>
                <c:ptCount val="1"/>
                <c:pt idx="0">
                  <c:v>Ценные бумаги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Лист4!$B$19:$G$19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Лист4!$B$22:$G$22</c:f>
              <c:numCache>
                <c:formatCode>General</c:formatCode>
                <c:ptCount val="6"/>
                <c:pt idx="0">
                  <c:v>2409.6940670000004</c:v>
                </c:pt>
                <c:pt idx="1">
                  <c:v>2676.2281809999981</c:v>
                </c:pt>
                <c:pt idx="2">
                  <c:v>4724.2766200000024</c:v>
                </c:pt>
                <c:pt idx="3">
                  <c:v>7635.9378109999961</c:v>
                </c:pt>
                <c:pt idx="4">
                  <c:v>8761.3787420000008</c:v>
                </c:pt>
                <c:pt idx="5">
                  <c:v>12568.642849999998</c:v>
                </c:pt>
              </c:numCache>
            </c:numRef>
          </c:val>
        </c:ser>
        <c:ser>
          <c:idx val="3"/>
          <c:order val="3"/>
          <c:tx>
            <c:strRef>
              <c:f>Лист4!$A$23</c:f>
              <c:strCache>
                <c:ptCount val="1"/>
                <c:pt idx="0">
                  <c:v>Кредиты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Лист4!$B$19:$G$19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Лист4!$B$23:$G$23</c:f>
              <c:numCache>
                <c:formatCode>General</c:formatCode>
                <c:ptCount val="6"/>
                <c:pt idx="0">
                  <c:v>15477.988432999999</c:v>
                </c:pt>
                <c:pt idx="1">
                  <c:v>20962.785798000019</c:v>
                </c:pt>
                <c:pt idx="2">
                  <c:v>19935.701106</c:v>
                </c:pt>
                <c:pt idx="3">
                  <c:v>34560.906710000003</c:v>
                </c:pt>
                <c:pt idx="4">
                  <c:v>42623.080107000002</c:v>
                </c:pt>
                <c:pt idx="5">
                  <c:v>52414.978849000028</c:v>
                </c:pt>
              </c:numCache>
            </c:numRef>
          </c:val>
        </c:ser>
        <c:ser>
          <c:idx val="5"/>
          <c:order val="4"/>
          <c:tx>
            <c:strRef>
              <c:f>Лист4!$A$25</c:f>
              <c:strCache>
                <c:ptCount val="1"/>
                <c:pt idx="0">
                  <c:v>Прочие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Лист4!$B$19:$G$19</c:f>
              <c:strCache>
                <c:ptCount val="6"/>
                <c:pt idx="0">
                  <c:v>01.03.2008</c:v>
                </c:pt>
                <c:pt idx="1">
                  <c:v>01.03.2009</c:v>
                </c:pt>
                <c:pt idx="2">
                  <c:v>01.03.2010</c:v>
                </c:pt>
                <c:pt idx="3">
                  <c:v>01.03.2013</c:v>
                </c:pt>
                <c:pt idx="4">
                  <c:v>01.03.2014</c:v>
                </c:pt>
                <c:pt idx="5">
                  <c:v>01.03.2015</c:v>
                </c:pt>
              </c:strCache>
            </c:strRef>
          </c:cat>
          <c:val>
            <c:numRef>
              <c:f>Лист4!$B$25:$G$25</c:f>
              <c:numCache>
                <c:formatCode>General</c:formatCode>
                <c:ptCount val="6"/>
                <c:pt idx="0">
                  <c:v>595.81632000000047</c:v>
                </c:pt>
                <c:pt idx="1">
                  <c:v>1069.854755000001</c:v>
                </c:pt>
                <c:pt idx="2">
                  <c:v>1033.241428999997</c:v>
                </c:pt>
                <c:pt idx="3">
                  <c:v>1596.2683639999959</c:v>
                </c:pt>
                <c:pt idx="4">
                  <c:v>2021.2687849999922</c:v>
                </c:pt>
                <c:pt idx="5">
                  <c:v>3256.0472780000073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9851368"/>
        <c:axId val="237958816"/>
      </c:barChart>
      <c:catAx>
        <c:axId val="239851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7958816"/>
        <c:crosses val="autoZero"/>
        <c:auto val="1"/>
        <c:lblAlgn val="ctr"/>
        <c:lblOffset val="100"/>
        <c:noMultiLvlLbl val="0"/>
      </c:catAx>
      <c:valAx>
        <c:axId val="237958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9851368"/>
        <c:crosses val="autoZero"/>
        <c:crossBetween val="between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ru-RU"/>
                    <a:t>Триллионы рублей</a:t>
                  </a:r>
                </a:p>
              </c:rich>
            </c:tx>
          </c:dispUnitsLbl>
        </c:dispUnits>
      </c:valAx>
    </c:plotArea>
    <c:legend>
      <c:legendPos val="t"/>
      <c:layout>
        <c:manualLayout>
          <c:xMode val="edge"/>
          <c:yMode val="edge"/>
          <c:x val="0.15641669444135864"/>
          <c:y val="0.17945533829574506"/>
          <c:w val="0.45966374106580776"/>
          <c:h val="0.1604899387576554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Инфляция (к соответствующему месяцу предыдущего года)</c:v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Лист1!$D$2:$D$12</c:f>
              <c:strCache>
                <c:ptCount val="11"/>
                <c:pt idx="0">
                  <c:v>01.01.2008</c:v>
                </c:pt>
                <c:pt idx="1">
                  <c:v>01.04.2008</c:v>
                </c:pt>
                <c:pt idx="2">
                  <c:v>01.07.2008</c:v>
                </c:pt>
                <c:pt idx="3">
                  <c:v>01.10.2008</c:v>
                </c:pt>
                <c:pt idx="4">
                  <c:v>01.01.2009</c:v>
                </c:pt>
                <c:pt idx="5">
                  <c:v>01.04.2009</c:v>
                </c:pt>
                <c:pt idx="6">
                  <c:v>01.07.2009</c:v>
                </c:pt>
                <c:pt idx="7">
                  <c:v>01.10.2009</c:v>
                </c:pt>
                <c:pt idx="8">
                  <c:v>01.01.2010</c:v>
                </c:pt>
                <c:pt idx="9">
                  <c:v>01.04.2010</c:v>
                </c:pt>
                <c:pt idx="10">
                  <c:v>01.07.2010</c:v>
                </c:pt>
              </c:strCache>
            </c:strRef>
          </c:cat>
          <c:val>
            <c:numRef>
              <c:f>Лист1!$E$2:$E$12</c:f>
              <c:numCache>
                <c:formatCode>0.00%</c:formatCode>
                <c:ptCount val="11"/>
                <c:pt idx="0">
                  <c:v>0.11869258103502769</c:v>
                </c:pt>
                <c:pt idx="1">
                  <c:v>0.13345794631679103</c:v>
                </c:pt>
                <c:pt idx="2">
                  <c:v>0.15144415865239322</c:v>
                </c:pt>
                <c:pt idx="3">
                  <c:v>0.15054387133100194</c:v>
                </c:pt>
                <c:pt idx="4">
                  <c:v>0.13281658096648921</c:v>
                </c:pt>
                <c:pt idx="5">
                  <c:v>0.13975862949643594</c:v>
                </c:pt>
                <c:pt idx="6">
                  <c:v>0.11873170258880868</c:v>
                </c:pt>
                <c:pt idx="7">
                  <c:v>0.10685989616344561</c:v>
                </c:pt>
                <c:pt idx="8">
                  <c:v>8.7970040942345812E-2</c:v>
                </c:pt>
                <c:pt idx="9">
                  <c:v>6.4622469017943288E-2</c:v>
                </c:pt>
                <c:pt idx="10">
                  <c:v>5.7443089467046814E-2</c:v>
                </c:pt>
              </c:numCache>
            </c:numRef>
          </c:val>
          <c:smooth val="0"/>
        </c:ser>
        <c:ser>
          <c:idx val="1"/>
          <c:order val="1"/>
          <c:tx>
            <c:v>Индекс физического объема ВВП (к соответствующему кварталу предыдущего года)</c:v>
          </c:tx>
          <c:dLbls>
            <c:dLbl>
              <c:idx val="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Лист1!$D$2:$D$12</c:f>
              <c:strCache>
                <c:ptCount val="11"/>
                <c:pt idx="0">
                  <c:v>01.01.2008</c:v>
                </c:pt>
                <c:pt idx="1">
                  <c:v>01.04.2008</c:v>
                </c:pt>
                <c:pt idx="2">
                  <c:v>01.07.2008</c:v>
                </c:pt>
                <c:pt idx="3">
                  <c:v>01.10.2008</c:v>
                </c:pt>
                <c:pt idx="4">
                  <c:v>01.01.2009</c:v>
                </c:pt>
                <c:pt idx="5">
                  <c:v>01.04.2009</c:v>
                </c:pt>
                <c:pt idx="6">
                  <c:v>01.07.2009</c:v>
                </c:pt>
                <c:pt idx="7">
                  <c:v>01.10.2009</c:v>
                </c:pt>
                <c:pt idx="8">
                  <c:v>01.01.2010</c:v>
                </c:pt>
                <c:pt idx="9">
                  <c:v>01.04.2010</c:v>
                </c:pt>
                <c:pt idx="10">
                  <c:v>01.07.2010</c:v>
                </c:pt>
              </c:strCache>
            </c:strRef>
          </c:cat>
          <c:val>
            <c:numRef>
              <c:f>Лист1!$F$2:$F$12</c:f>
              <c:numCache>
                <c:formatCode>0.00%</c:formatCode>
                <c:ptCount val="11"/>
                <c:pt idx="0">
                  <c:v>9.2000000000000096E-2</c:v>
                </c:pt>
                <c:pt idx="1">
                  <c:v>9.2000000000000096E-2</c:v>
                </c:pt>
                <c:pt idx="2">
                  <c:v>7.9013439805594235E-2</c:v>
                </c:pt>
                <c:pt idx="3">
                  <c:v>6.4120511041168823E-2</c:v>
                </c:pt>
                <c:pt idx="4">
                  <c:v>-1.3220202429512285E-2</c:v>
                </c:pt>
                <c:pt idx="5">
                  <c:v>-9.2017572872392345E-2</c:v>
                </c:pt>
                <c:pt idx="6">
                  <c:v>-0.11151284769920095</c:v>
                </c:pt>
                <c:pt idx="7">
                  <c:v>-8.6186917730855239E-2</c:v>
                </c:pt>
                <c:pt idx="8">
                  <c:v>-2.5879139009030785E-2</c:v>
                </c:pt>
                <c:pt idx="9">
                  <c:v>4.0692821480366403E-2</c:v>
                </c:pt>
                <c:pt idx="10">
                  <c:v>5.0002152662433907E-2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370008"/>
        <c:axId val="240370792"/>
      </c:lineChart>
      <c:catAx>
        <c:axId val="240370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240370792"/>
        <c:crosses val="autoZero"/>
        <c:auto val="1"/>
        <c:lblAlgn val="ctr"/>
        <c:lblOffset val="100"/>
        <c:noMultiLvlLbl val="0"/>
      </c:catAx>
      <c:valAx>
        <c:axId val="24037079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403700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064411313605844E-2"/>
          <c:y val="9.0993361848683521E-2"/>
          <c:w val="0.93680554252990655"/>
          <c:h val="0.7696540662148652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Лист1!$B$151</c:f>
              <c:strCache>
                <c:ptCount val="1"/>
                <c:pt idx="0">
                  <c:v>Н2</c:v>
                </c:pt>
              </c:strCache>
            </c:strRef>
          </c:tx>
          <c:dLbls>
            <c:dLbl>
              <c:idx val="1"/>
              <c:layout>
                <c:manualLayout>
                  <c:x val="-2.8500305521608791E-2"/>
                  <c:y val="3.8051724411573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Лист1!$A$152:$A$159</c:f>
              <c:numCache>
                <c:formatCode>dd/mm/yyyy</c:formatCode>
                <c:ptCount val="8"/>
                <c:pt idx="0">
                  <c:v>39448</c:v>
                </c:pt>
                <c:pt idx="1">
                  <c:v>39814</c:v>
                </c:pt>
                <c:pt idx="2">
                  <c:v>40179</c:v>
                </c:pt>
                <c:pt idx="3">
                  <c:v>40544</c:v>
                </c:pt>
                <c:pt idx="4">
                  <c:v>40909</c:v>
                </c:pt>
                <c:pt idx="5">
                  <c:v>41275</c:v>
                </c:pt>
                <c:pt idx="6">
                  <c:v>41640</c:v>
                </c:pt>
                <c:pt idx="7">
                  <c:v>42005</c:v>
                </c:pt>
              </c:numCache>
            </c:numRef>
          </c:cat>
          <c:val>
            <c:numRef>
              <c:f>Лист1!$B$152:$B$159</c:f>
              <c:numCache>
                <c:formatCode>0.0%</c:formatCode>
                <c:ptCount val="8"/>
                <c:pt idx="0">
                  <c:v>0.48400000000000032</c:v>
                </c:pt>
                <c:pt idx="1">
                  <c:v>0.74900000000000155</c:v>
                </c:pt>
                <c:pt idx="2">
                  <c:v>0.69199999999999995</c:v>
                </c:pt>
                <c:pt idx="3">
                  <c:v>0.6480000000000018</c:v>
                </c:pt>
                <c:pt idx="4">
                  <c:v>0.60100000000000064</c:v>
                </c:pt>
                <c:pt idx="5">
                  <c:v>0.58000000000000007</c:v>
                </c:pt>
                <c:pt idx="6">
                  <c:v>0.57500000000000062</c:v>
                </c:pt>
                <c:pt idx="7">
                  <c:v>0.67000000000000204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Лист1!$C$151</c:f>
              <c:strCache>
                <c:ptCount val="1"/>
                <c:pt idx="0">
                  <c:v>Н3</c:v>
                </c:pt>
              </c:strCache>
            </c:strRef>
          </c:tx>
          <c:dLbls>
            <c:dLbl>
              <c:idx val="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Лист1!$A$152:$A$159</c:f>
              <c:numCache>
                <c:formatCode>dd/mm/yyyy</c:formatCode>
                <c:ptCount val="8"/>
                <c:pt idx="0">
                  <c:v>39448</c:v>
                </c:pt>
                <c:pt idx="1">
                  <c:v>39814</c:v>
                </c:pt>
                <c:pt idx="2">
                  <c:v>40179</c:v>
                </c:pt>
                <c:pt idx="3">
                  <c:v>40544</c:v>
                </c:pt>
                <c:pt idx="4">
                  <c:v>40909</c:v>
                </c:pt>
                <c:pt idx="5">
                  <c:v>41275</c:v>
                </c:pt>
                <c:pt idx="6">
                  <c:v>41640</c:v>
                </c:pt>
                <c:pt idx="7">
                  <c:v>42005</c:v>
                </c:pt>
              </c:numCache>
            </c:numRef>
          </c:cat>
          <c:val>
            <c:numRef>
              <c:f>Лист1!$C$152:$C$159</c:f>
              <c:numCache>
                <c:formatCode>0.0%</c:formatCode>
                <c:ptCount val="8"/>
                <c:pt idx="0">
                  <c:v>0.72900000000000065</c:v>
                </c:pt>
                <c:pt idx="1">
                  <c:v>0.92100000000000004</c:v>
                </c:pt>
                <c:pt idx="2">
                  <c:v>1.024</c:v>
                </c:pt>
                <c:pt idx="3">
                  <c:v>0.94299999999999995</c:v>
                </c:pt>
                <c:pt idx="4">
                  <c:v>0.81599999999999995</c:v>
                </c:pt>
                <c:pt idx="5">
                  <c:v>0.82900000000000063</c:v>
                </c:pt>
                <c:pt idx="6">
                  <c:v>0.78700000000000003</c:v>
                </c:pt>
                <c:pt idx="7">
                  <c:v>0.80400000000000005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Лист1!$D$151</c:f>
              <c:strCache>
                <c:ptCount val="1"/>
                <c:pt idx="0">
                  <c:v>Н4</c:v>
                </c:pt>
              </c:strCache>
            </c:strRef>
          </c:tx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Лист1!$A$152:$A$159</c:f>
              <c:numCache>
                <c:formatCode>dd/mm/yyyy</c:formatCode>
                <c:ptCount val="8"/>
                <c:pt idx="0">
                  <c:v>39448</c:v>
                </c:pt>
                <c:pt idx="1">
                  <c:v>39814</c:v>
                </c:pt>
                <c:pt idx="2">
                  <c:v>40179</c:v>
                </c:pt>
                <c:pt idx="3">
                  <c:v>40544</c:v>
                </c:pt>
                <c:pt idx="4">
                  <c:v>40909</c:v>
                </c:pt>
                <c:pt idx="5">
                  <c:v>41275</c:v>
                </c:pt>
                <c:pt idx="6">
                  <c:v>41640</c:v>
                </c:pt>
                <c:pt idx="7">
                  <c:v>42005</c:v>
                </c:pt>
              </c:numCache>
            </c:numRef>
          </c:cat>
          <c:val>
            <c:numRef>
              <c:f>Лист1!$D$152:$D$159</c:f>
              <c:numCache>
                <c:formatCode>0.0%</c:formatCode>
                <c:ptCount val="8"/>
                <c:pt idx="0">
                  <c:v>0.87300000000000155</c:v>
                </c:pt>
                <c:pt idx="1">
                  <c:v>0.75500000000000178</c:v>
                </c:pt>
                <c:pt idx="2">
                  <c:v>0.73400000000000065</c:v>
                </c:pt>
                <c:pt idx="3">
                  <c:v>0.77600000000000202</c:v>
                </c:pt>
                <c:pt idx="4">
                  <c:v>0.82000000000000062</c:v>
                </c:pt>
                <c:pt idx="5">
                  <c:v>0.85500000000000065</c:v>
                </c:pt>
                <c:pt idx="6">
                  <c:v>0.88900000000000001</c:v>
                </c:pt>
                <c:pt idx="7">
                  <c:v>0.92800000000000005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Лист1!$E$151</c:f>
              <c:strCache>
                <c:ptCount val="1"/>
                <c:pt idx="0">
                  <c:v>Н1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Лист1!$A$152:$A$159</c:f>
              <c:numCache>
                <c:formatCode>dd/mm/yyyy</c:formatCode>
                <c:ptCount val="8"/>
                <c:pt idx="0">
                  <c:v>39448</c:v>
                </c:pt>
                <c:pt idx="1">
                  <c:v>39814</c:v>
                </c:pt>
                <c:pt idx="2">
                  <c:v>40179</c:v>
                </c:pt>
                <c:pt idx="3">
                  <c:v>40544</c:v>
                </c:pt>
                <c:pt idx="4">
                  <c:v>40909</c:v>
                </c:pt>
                <c:pt idx="5">
                  <c:v>41275</c:v>
                </c:pt>
                <c:pt idx="6">
                  <c:v>41640</c:v>
                </c:pt>
                <c:pt idx="7">
                  <c:v>42005</c:v>
                </c:pt>
              </c:numCache>
            </c:numRef>
          </c:cat>
          <c:val>
            <c:numRef>
              <c:f>Лист1!$E$152:$E$159</c:f>
              <c:numCache>
                <c:formatCode>0.0%</c:formatCode>
                <c:ptCount val="8"/>
                <c:pt idx="0">
                  <c:v>0.15500000000000042</c:v>
                </c:pt>
                <c:pt idx="1">
                  <c:v>0.16800000000000001</c:v>
                </c:pt>
                <c:pt idx="2">
                  <c:v>0.20900000000000021</c:v>
                </c:pt>
                <c:pt idx="3">
                  <c:v>0.18100000000000024</c:v>
                </c:pt>
                <c:pt idx="4">
                  <c:v>0.14700000000000021</c:v>
                </c:pt>
                <c:pt idx="5">
                  <c:v>0.13700000000000001</c:v>
                </c:pt>
                <c:pt idx="6">
                  <c:v>0.13500000000000001</c:v>
                </c:pt>
                <c:pt idx="7">
                  <c:v>0.125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40356680"/>
        <c:axId val="240369616"/>
      </c:lineChart>
      <c:dateAx>
        <c:axId val="240356680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nextTo"/>
        <c:crossAx val="240369616"/>
        <c:crosses val="autoZero"/>
        <c:auto val="1"/>
        <c:lblOffset val="100"/>
        <c:baseTimeUnit val="years"/>
      </c:dateAx>
      <c:valAx>
        <c:axId val="24036961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403566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1260484946117127"/>
          <c:y val="1.5561996379487261E-2"/>
          <c:w val="0.37355016109321304"/>
          <c:h val="4.690103877346942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71084864391973"/>
          <c:y val="5.4866943715368904E-2"/>
          <c:w val="0.73661808963897046"/>
          <c:h val="0.59917031204432769"/>
        </c:manualLayout>
      </c:layout>
      <c:barChart>
        <c:barDir val="col"/>
        <c:grouping val="clustered"/>
        <c:varyColors val="0"/>
        <c:ser>
          <c:idx val="2"/>
          <c:order val="2"/>
          <c:tx>
            <c:v>Объем рефинансирования ЦБ РФ</c:v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numFmt formatCode="#,##0.00" sourceLinked="0"/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Лист1!$D$94:$D$104</c:f>
              <c:strCache>
                <c:ptCount val="11"/>
                <c:pt idx="0">
                  <c:v>01.01.2008</c:v>
                </c:pt>
                <c:pt idx="1">
                  <c:v>01.04.2008</c:v>
                </c:pt>
                <c:pt idx="2">
                  <c:v>01.07.2008</c:v>
                </c:pt>
                <c:pt idx="3">
                  <c:v>01.10.2008</c:v>
                </c:pt>
                <c:pt idx="4">
                  <c:v>01.01.2009</c:v>
                </c:pt>
                <c:pt idx="5">
                  <c:v>01.04.2009</c:v>
                </c:pt>
                <c:pt idx="6">
                  <c:v>01.07.2009</c:v>
                </c:pt>
                <c:pt idx="7">
                  <c:v>01.10.2009</c:v>
                </c:pt>
                <c:pt idx="8">
                  <c:v>01.01.2010</c:v>
                </c:pt>
                <c:pt idx="9">
                  <c:v>01.04.2010</c:v>
                </c:pt>
                <c:pt idx="10">
                  <c:v>01.07.2010</c:v>
                </c:pt>
              </c:strCache>
            </c:strRef>
          </c:cat>
          <c:val>
            <c:numRef>
              <c:f>Лист1!$H$94:$H$104</c:f>
              <c:numCache>
                <c:formatCode>0.00</c:formatCode>
                <c:ptCount val="11"/>
                <c:pt idx="0">
                  <c:v>43.629108000000073</c:v>
                </c:pt>
                <c:pt idx="1">
                  <c:v>147.07186199999998</c:v>
                </c:pt>
                <c:pt idx="2">
                  <c:v>50.264029000000001</c:v>
                </c:pt>
                <c:pt idx="3">
                  <c:v>233.37829400000001</c:v>
                </c:pt>
                <c:pt idx="4">
                  <c:v>3370.4443489999999</c:v>
                </c:pt>
                <c:pt idx="5">
                  <c:v>3293.5221590000001</c:v>
                </c:pt>
                <c:pt idx="6">
                  <c:v>2002.8205809999999</c:v>
                </c:pt>
                <c:pt idx="7">
                  <c:v>1589.0501039999999</c:v>
                </c:pt>
                <c:pt idx="8">
                  <c:v>1423.1333739999998</c:v>
                </c:pt>
                <c:pt idx="9">
                  <c:v>685.92840699999999</c:v>
                </c:pt>
                <c:pt idx="10">
                  <c:v>510.29308399999957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360600"/>
        <c:axId val="240360992"/>
      </c:barChart>
      <c:lineChart>
        <c:grouping val="standard"/>
        <c:varyColors val="0"/>
        <c:ser>
          <c:idx val="0"/>
          <c:order val="0"/>
          <c:tx>
            <c:v>MosPrime Rate</c:v>
          </c:tx>
          <c:dLbls>
            <c:dLbl>
              <c:idx val="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6751990628407902E-2"/>
                  <c:y val="-0.1162153689122193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3426276423432585E-2"/>
                  <c:y val="-0.1115857392825897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543629411077211E-2"/>
                  <c:y val="-0.1115857392825897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Лист1!$D$94:$D$104</c:f>
              <c:strCache>
                <c:ptCount val="11"/>
                <c:pt idx="0">
                  <c:v>01.01.2008</c:v>
                </c:pt>
                <c:pt idx="1">
                  <c:v>01.04.2008</c:v>
                </c:pt>
                <c:pt idx="2">
                  <c:v>01.07.2008</c:v>
                </c:pt>
                <c:pt idx="3">
                  <c:v>01.10.2008</c:v>
                </c:pt>
                <c:pt idx="4">
                  <c:v>01.01.2009</c:v>
                </c:pt>
                <c:pt idx="5">
                  <c:v>01.04.2009</c:v>
                </c:pt>
                <c:pt idx="6">
                  <c:v>01.07.2009</c:v>
                </c:pt>
                <c:pt idx="7">
                  <c:v>01.10.2009</c:v>
                </c:pt>
                <c:pt idx="8">
                  <c:v>01.01.2010</c:v>
                </c:pt>
                <c:pt idx="9">
                  <c:v>01.04.2010</c:v>
                </c:pt>
                <c:pt idx="10">
                  <c:v>01.07.2010</c:v>
                </c:pt>
              </c:strCache>
            </c:strRef>
          </c:cat>
          <c:val>
            <c:numRef>
              <c:f>Лист1!$E$94:$E$104</c:f>
              <c:numCache>
                <c:formatCode>0.00%</c:formatCode>
                <c:ptCount val="11"/>
                <c:pt idx="0">
                  <c:v>6.5340000000000009E-2</c:v>
                </c:pt>
                <c:pt idx="1">
                  <c:v>6.4074999999999993E-2</c:v>
                </c:pt>
                <c:pt idx="2">
                  <c:v>5.1204999999999987E-2</c:v>
                </c:pt>
                <c:pt idx="3">
                  <c:v>8.1890909090909222E-2</c:v>
                </c:pt>
                <c:pt idx="4">
                  <c:v>0.20596086956521772</c:v>
                </c:pt>
                <c:pt idx="5">
                  <c:v>0.16406666666666669</c:v>
                </c:pt>
                <c:pt idx="6">
                  <c:v>0.10340000000000002</c:v>
                </c:pt>
                <c:pt idx="7">
                  <c:v>9.2372727272727065E-2</c:v>
                </c:pt>
                <c:pt idx="8">
                  <c:v>6.6595652173913028E-2</c:v>
                </c:pt>
                <c:pt idx="9">
                  <c:v>4.3736363636363719E-2</c:v>
                </c:pt>
                <c:pt idx="10">
                  <c:v>3.4990909090909093E-2</c:v>
                </c:pt>
              </c:numCache>
            </c:numRef>
          </c:val>
          <c:smooth val="0"/>
        </c:ser>
        <c:ser>
          <c:idx val="1"/>
          <c:order val="1"/>
          <c:tx>
            <c:v>Ключевая ставка (ставка недельного РЕПО ЦБ РФ)</c:v>
          </c:tx>
          <c:dLbls>
            <c:dLbl>
              <c:idx val="3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733952625677102E-2"/>
                  <c:y val="-8.2858705161854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3655717300580715E-2"/>
                  <c:y val="-9.67475940507436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773070288225292E-2"/>
                  <c:y val="-7.35994459025955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Лист1!$D$94:$D$104</c:f>
              <c:strCache>
                <c:ptCount val="11"/>
                <c:pt idx="0">
                  <c:v>01.01.2008</c:v>
                </c:pt>
                <c:pt idx="1">
                  <c:v>01.04.2008</c:v>
                </c:pt>
                <c:pt idx="2">
                  <c:v>01.07.2008</c:v>
                </c:pt>
                <c:pt idx="3">
                  <c:v>01.10.2008</c:v>
                </c:pt>
                <c:pt idx="4">
                  <c:v>01.01.2009</c:v>
                </c:pt>
                <c:pt idx="5">
                  <c:v>01.04.2009</c:v>
                </c:pt>
                <c:pt idx="6">
                  <c:v>01.07.2009</c:v>
                </c:pt>
                <c:pt idx="7">
                  <c:v>01.10.2009</c:v>
                </c:pt>
                <c:pt idx="8">
                  <c:v>01.01.2010</c:v>
                </c:pt>
                <c:pt idx="9">
                  <c:v>01.04.2010</c:v>
                </c:pt>
                <c:pt idx="10">
                  <c:v>01.07.2010</c:v>
                </c:pt>
              </c:strCache>
            </c:strRef>
          </c:cat>
          <c:val>
            <c:numRef>
              <c:f>Лист1!$F$94:$F$104</c:f>
              <c:numCache>
                <c:formatCode>0.00%</c:formatCode>
                <c:ptCount val="11"/>
                <c:pt idx="0">
                  <c:v>6.5000000000000002E-2</c:v>
                </c:pt>
                <c:pt idx="1">
                  <c:v>6.7500000000000004E-2</c:v>
                </c:pt>
                <c:pt idx="2">
                  <c:v>7.2500000000000023E-2</c:v>
                </c:pt>
                <c:pt idx="3">
                  <c:v>7.2500000000000023E-2</c:v>
                </c:pt>
                <c:pt idx="4">
                  <c:v>9.5000000000000043E-2</c:v>
                </c:pt>
                <c:pt idx="5">
                  <c:v>0.10500000000000002</c:v>
                </c:pt>
                <c:pt idx="6">
                  <c:v>9.0000000000000024E-2</c:v>
                </c:pt>
                <c:pt idx="7">
                  <c:v>7.2500000000000023E-2</c:v>
                </c:pt>
                <c:pt idx="8">
                  <c:v>6.0000000000000032E-2</c:v>
                </c:pt>
                <c:pt idx="9">
                  <c:v>5.5000000000000014E-2</c:v>
                </c:pt>
                <c:pt idx="10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370400"/>
        <c:axId val="240369224"/>
      </c:lineChart>
      <c:catAx>
        <c:axId val="240360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0360992"/>
        <c:crosses val="autoZero"/>
        <c:auto val="1"/>
        <c:lblAlgn val="ctr"/>
        <c:lblOffset val="100"/>
        <c:noMultiLvlLbl val="0"/>
      </c:catAx>
      <c:valAx>
        <c:axId val="240360992"/>
        <c:scaling>
          <c:orientation val="minMax"/>
        </c:scaling>
        <c:delete val="0"/>
        <c:axPos val="l"/>
        <c:numFmt formatCode="#,##0.0" sourceLinked="0"/>
        <c:majorTickMark val="out"/>
        <c:minorTickMark val="none"/>
        <c:tickLblPos val="nextTo"/>
        <c:crossAx val="240360600"/>
        <c:crosses val="autoZero"/>
        <c:crossBetween val="between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ru-RU"/>
                    <a:t>Триллионы рублей</a:t>
                  </a:r>
                </a:p>
              </c:rich>
            </c:tx>
          </c:dispUnitsLbl>
        </c:dispUnits>
      </c:valAx>
      <c:valAx>
        <c:axId val="240369224"/>
        <c:scaling>
          <c:orientation val="minMax"/>
          <c:max val="0.21000000000000021"/>
          <c:min val="-0.05"/>
        </c:scaling>
        <c:delete val="0"/>
        <c:axPos val="r"/>
        <c:numFmt formatCode="0.00%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40370400"/>
        <c:crosses val="max"/>
        <c:crossBetween val="between"/>
      </c:valAx>
      <c:catAx>
        <c:axId val="240370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403692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6728783902012263"/>
          <c:w val="1"/>
          <c:h val="0.1049343832020997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52155291123372"/>
          <c:y val="0.31424921040519227"/>
          <c:w val="0.76473010870583313"/>
          <c:h val="0.6343501515704606"/>
        </c:manualLayout>
      </c:layout>
      <c:barChart>
        <c:barDir val="col"/>
        <c:grouping val="clustered"/>
        <c:varyColors val="0"/>
        <c:ser>
          <c:idx val="2"/>
          <c:order val="2"/>
          <c:tx>
            <c:v>Объем рефинансирования ЦБ РФ</c:v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Лист1!$D$121:$D$128</c:f>
              <c:strCache>
                <c:ptCount val="8"/>
                <c:pt idx="0">
                  <c:v>01.01.2014</c:v>
                </c:pt>
                <c:pt idx="1">
                  <c:v>01.04.2014</c:v>
                </c:pt>
                <c:pt idx="2">
                  <c:v>01.07.2014</c:v>
                </c:pt>
                <c:pt idx="3">
                  <c:v>01.10.2014</c:v>
                </c:pt>
                <c:pt idx="4">
                  <c:v>01.01.2015</c:v>
                </c:pt>
                <c:pt idx="5">
                  <c:v>01.02.2015</c:v>
                </c:pt>
                <c:pt idx="6">
                  <c:v>01.03.2015</c:v>
                </c:pt>
                <c:pt idx="7">
                  <c:v>16.03.2015</c:v>
                </c:pt>
              </c:strCache>
            </c:strRef>
          </c:cat>
          <c:val>
            <c:numRef>
              <c:f>Лист1!$H$121:$H$128</c:f>
              <c:numCache>
                <c:formatCode>0.00</c:formatCode>
                <c:ptCount val="8"/>
                <c:pt idx="0">
                  <c:v>4439.1039090000004</c:v>
                </c:pt>
                <c:pt idx="1">
                  <c:v>4702.1779670000005</c:v>
                </c:pt>
                <c:pt idx="2">
                  <c:v>5368.4828069999994</c:v>
                </c:pt>
                <c:pt idx="3">
                  <c:v>5643.5784569999996</c:v>
                </c:pt>
                <c:pt idx="4">
                  <c:v>9287.0305310000003</c:v>
                </c:pt>
                <c:pt idx="5">
                  <c:v>7727.5971760000002</c:v>
                </c:pt>
                <c:pt idx="6" formatCode="General">
                  <c:v>7690.4695990000037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0368048"/>
        <c:axId val="240367264"/>
      </c:barChart>
      <c:lineChart>
        <c:grouping val="standard"/>
        <c:varyColors val="0"/>
        <c:ser>
          <c:idx val="0"/>
          <c:order val="0"/>
          <c:tx>
            <c:v>MosPrime Rate</c:v>
          </c:tx>
          <c:dLbls>
            <c:dLbl>
              <c:idx val="0"/>
              <c:layout>
                <c:manualLayout>
                  <c:x val="-5.6539567711116873E-2"/>
                  <c:y val="-0.1025843619714768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3624032822954075E-2"/>
                  <c:y val="-0.1165082534689128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2370637487442565E-2"/>
                  <c:y val="-8.4019173308228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9455102599279691E-2"/>
                  <c:y val="-0.1025843619714768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7254842542750552E-2"/>
                  <c:y val="-7.0095281810792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6846098325610712E-2"/>
                  <c:y val="-5.6171390313357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3930563437447782E-2"/>
                  <c:y val="-9.3301767639852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Лист1!$D$121:$D$128</c:f>
              <c:strCache>
                <c:ptCount val="8"/>
                <c:pt idx="0">
                  <c:v>01.01.2014</c:v>
                </c:pt>
                <c:pt idx="1">
                  <c:v>01.04.2014</c:v>
                </c:pt>
                <c:pt idx="2">
                  <c:v>01.07.2014</c:v>
                </c:pt>
                <c:pt idx="3">
                  <c:v>01.10.2014</c:v>
                </c:pt>
                <c:pt idx="4">
                  <c:v>01.01.2015</c:v>
                </c:pt>
                <c:pt idx="5">
                  <c:v>01.02.2015</c:v>
                </c:pt>
                <c:pt idx="6">
                  <c:v>01.03.2015</c:v>
                </c:pt>
                <c:pt idx="7">
                  <c:v>16.03.2015</c:v>
                </c:pt>
              </c:strCache>
            </c:strRef>
          </c:cat>
          <c:val>
            <c:numRef>
              <c:f>Лист1!$E$121:$E$128</c:f>
              <c:numCache>
                <c:formatCode>0.00%</c:formatCode>
                <c:ptCount val="8"/>
                <c:pt idx="0">
                  <c:v>6.8304545454545479E-2</c:v>
                </c:pt>
                <c:pt idx="1">
                  <c:v>8.7360000000000021E-2</c:v>
                </c:pt>
                <c:pt idx="2">
                  <c:v>9.1968421052631588E-2</c:v>
                </c:pt>
                <c:pt idx="3">
                  <c:v>9.4472727272727181E-2</c:v>
                </c:pt>
                <c:pt idx="4">
                  <c:v>0.19047826086956521</c:v>
                </c:pt>
                <c:pt idx="5">
                  <c:v>0.20100666666666672</c:v>
                </c:pt>
                <c:pt idx="6">
                  <c:v>0.16675789473684224</c:v>
                </c:pt>
                <c:pt idx="7">
                  <c:v>0.15300000000000011</c:v>
                </c:pt>
              </c:numCache>
            </c:numRef>
          </c:val>
          <c:smooth val="0"/>
        </c:ser>
        <c:ser>
          <c:idx val="1"/>
          <c:order val="1"/>
          <c:tx>
            <c:v>Ключевая ставка</c:v>
          </c:tx>
          <c:dLbls>
            <c:dLbl>
              <c:idx val="0"/>
              <c:layout>
                <c:manualLayout>
                  <c:x val="-5.6867622778454273E-2"/>
                  <c:y val="-6.450233599775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1036553002128573E-2"/>
                  <c:y val="-7.37849303293787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2698692554779917E-2"/>
                  <c:y val="-6.450233599775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2698692554779917E-2"/>
                  <c:y val="-5.52197416661306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2256908669836566"/>
                  <c:y val="-8.806770008010805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7173923823271794E-2"/>
                  <c:y val="-4.59371473345067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4258388935109018E-2"/>
                  <c:y val="-7.37849303293786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Лист1!$D$121:$D$128</c:f>
              <c:strCache>
                <c:ptCount val="8"/>
                <c:pt idx="0">
                  <c:v>01.01.2014</c:v>
                </c:pt>
                <c:pt idx="1">
                  <c:v>01.04.2014</c:v>
                </c:pt>
                <c:pt idx="2">
                  <c:v>01.07.2014</c:v>
                </c:pt>
                <c:pt idx="3">
                  <c:v>01.10.2014</c:v>
                </c:pt>
                <c:pt idx="4">
                  <c:v>01.01.2015</c:v>
                </c:pt>
                <c:pt idx="5">
                  <c:v>01.02.2015</c:v>
                </c:pt>
                <c:pt idx="6">
                  <c:v>01.03.2015</c:v>
                </c:pt>
                <c:pt idx="7">
                  <c:v>16.03.2015</c:v>
                </c:pt>
              </c:strCache>
            </c:strRef>
          </c:cat>
          <c:val>
            <c:numRef>
              <c:f>Лист1!$F$121:$F$128</c:f>
              <c:numCache>
                <c:formatCode>0.00%</c:formatCode>
                <c:ptCount val="8"/>
                <c:pt idx="0">
                  <c:v>5.5000000000000014E-2</c:v>
                </c:pt>
                <c:pt idx="1">
                  <c:v>7.0000000000000021E-2</c:v>
                </c:pt>
                <c:pt idx="2">
                  <c:v>7.5000000000000011E-2</c:v>
                </c:pt>
                <c:pt idx="3">
                  <c:v>8.0000000000000043E-2</c:v>
                </c:pt>
                <c:pt idx="4">
                  <c:v>0.17</c:v>
                </c:pt>
                <c:pt idx="5">
                  <c:v>0.15000000000000011</c:v>
                </c:pt>
                <c:pt idx="6">
                  <c:v>0.15000000000000011</c:v>
                </c:pt>
                <c:pt idx="7">
                  <c:v>0.14000000000000001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40366872"/>
        <c:axId val="240367656"/>
      </c:lineChart>
      <c:catAx>
        <c:axId val="24036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high"/>
        <c:crossAx val="240367264"/>
        <c:crosses val="autoZero"/>
        <c:auto val="1"/>
        <c:lblAlgn val="ctr"/>
        <c:lblOffset val="200"/>
        <c:noMultiLvlLbl val="0"/>
      </c:catAx>
      <c:valAx>
        <c:axId val="240367264"/>
        <c:scaling>
          <c:orientation val="minMax"/>
        </c:scaling>
        <c:delete val="0"/>
        <c:axPos val="l"/>
        <c:numFmt formatCode="0.0" sourceLinked="0"/>
        <c:majorTickMark val="out"/>
        <c:minorTickMark val="none"/>
        <c:tickLblPos val="nextTo"/>
        <c:crossAx val="240368048"/>
        <c:crosses val="autoZero"/>
        <c:crossBetween val="between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ru-RU" dirty="0" smtClean="0"/>
                    <a:t>Триллионы рублей</a:t>
                  </a:r>
                  <a:endParaRPr lang="ru-RU" dirty="0"/>
                </a:p>
              </c:rich>
            </c:tx>
          </c:dispUnitsLbl>
        </c:dispUnits>
      </c:valAx>
      <c:valAx>
        <c:axId val="240367656"/>
        <c:scaling>
          <c:orientation val="minMax"/>
          <c:max val="0.22"/>
          <c:min val="-0.1"/>
        </c:scaling>
        <c:delete val="0"/>
        <c:axPos val="r"/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40366872"/>
        <c:crosses val="max"/>
        <c:crossBetween val="between"/>
      </c:valAx>
      <c:catAx>
        <c:axId val="2403668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403676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82E-2"/>
          <c:y val="0"/>
          <c:w val="0.96805910454393962"/>
          <c:h val="0.499837788085274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Лист3!$A$2</c:f>
              <c:strCache>
                <c:ptCount val="1"/>
                <c:pt idx="0">
                  <c:v>Сбербанк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Лист3!$C$2</c:f>
              <c:numCache>
                <c:formatCode>0.00%</c:formatCode>
                <c:ptCount val="1"/>
                <c:pt idx="0">
                  <c:v>0.21962746276791476</c:v>
                </c:pt>
              </c:numCache>
            </c:numRef>
          </c:val>
        </c:ser>
        <c:ser>
          <c:idx val="1"/>
          <c:order val="1"/>
          <c:tx>
            <c:strRef>
              <c:f>Лист3!$A$3</c:f>
              <c:strCache>
                <c:ptCount val="1"/>
                <c:pt idx="0">
                  <c:v>ГПБ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Лист3!$C$3</c:f>
              <c:numCache>
                <c:formatCode>0.00%</c:formatCode>
                <c:ptCount val="1"/>
                <c:pt idx="0">
                  <c:v>0.15508105113316153</c:v>
                </c:pt>
              </c:numCache>
            </c:numRef>
          </c:val>
        </c:ser>
        <c:ser>
          <c:idx val="2"/>
          <c:order val="2"/>
          <c:tx>
            <c:strRef>
              <c:f>Лист3!$A$4</c:f>
              <c:strCache>
                <c:ptCount val="1"/>
                <c:pt idx="0">
                  <c:v>ВТБ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Лист3!$C$4</c:f>
              <c:numCache>
                <c:formatCode>0.00%</c:formatCode>
                <c:ptCount val="1"/>
                <c:pt idx="0">
                  <c:v>0.15288420582500911</c:v>
                </c:pt>
              </c:numCache>
            </c:numRef>
          </c:val>
        </c:ser>
        <c:ser>
          <c:idx val="3"/>
          <c:order val="3"/>
          <c:tx>
            <c:strRef>
              <c:f>Лист3!$A$5</c:f>
              <c:strCache>
                <c:ptCount val="1"/>
                <c:pt idx="0">
                  <c:v>Альфа-Банк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Лист3!$C$5</c:f>
              <c:numCache>
                <c:formatCode>0.00%</c:formatCode>
                <c:ptCount val="1"/>
                <c:pt idx="0">
                  <c:v>4.5714429265112176E-2</c:v>
                </c:pt>
              </c:numCache>
            </c:numRef>
          </c:val>
        </c:ser>
        <c:ser>
          <c:idx val="4"/>
          <c:order val="4"/>
          <c:tx>
            <c:strRef>
              <c:f>Лист3!$A$6</c:f>
              <c:strCache>
                <c:ptCount val="1"/>
                <c:pt idx="0">
                  <c:v>Россельхозбанк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36284857238084706"/>
                  <c:y val="1.2168786801466502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Лист3!$C$6</c:f>
              <c:numCache>
                <c:formatCode>0.00%</c:formatCode>
                <c:ptCount val="1"/>
                <c:pt idx="0">
                  <c:v>3.1450041564944034E-2</c:v>
                </c:pt>
              </c:numCache>
            </c:numRef>
          </c:val>
        </c:ser>
        <c:ser>
          <c:idx val="5"/>
          <c:order val="5"/>
          <c:tx>
            <c:strRef>
              <c:f>Лист3!$A$7</c:f>
              <c:strCache>
                <c:ptCount val="1"/>
                <c:pt idx="0">
                  <c:v>ВТБ 24</c:v>
                </c:pt>
              </c:strCache>
            </c:strRef>
          </c:tx>
          <c:invertIfNegative val="0"/>
          <c:val>
            <c:numRef>
              <c:f>Лист3!$C$7</c:f>
              <c:numCache>
                <c:formatCode>0.00%</c:formatCode>
                <c:ptCount val="1"/>
                <c:pt idx="0">
                  <c:v>2.63890544500614E-2</c:v>
                </c:pt>
              </c:numCache>
            </c:numRef>
          </c:val>
        </c:ser>
        <c:ser>
          <c:idx val="6"/>
          <c:order val="6"/>
          <c:tx>
            <c:strRef>
              <c:f>Лист3!$A$8</c:f>
              <c:strCache>
                <c:ptCount val="1"/>
                <c:pt idx="0">
                  <c:v>Юникредит</c:v>
                </c:pt>
              </c:strCache>
            </c:strRef>
          </c:tx>
          <c:invertIfNegative val="0"/>
          <c:val>
            <c:numRef>
              <c:f>Лист3!$C$8</c:f>
              <c:numCache>
                <c:formatCode>0.00%</c:formatCode>
                <c:ptCount val="1"/>
                <c:pt idx="0">
                  <c:v>2.5217867482199521E-2</c:v>
                </c:pt>
              </c:numCache>
            </c:numRef>
          </c:val>
        </c:ser>
        <c:ser>
          <c:idx val="7"/>
          <c:order val="7"/>
          <c:tx>
            <c:strRef>
              <c:f>Лист3!$A$9</c:f>
              <c:strCache>
                <c:ptCount val="1"/>
                <c:pt idx="0">
                  <c:v>Банк Москвы</c:v>
                </c:pt>
              </c:strCache>
            </c:strRef>
          </c:tx>
          <c:invertIfNegative val="0"/>
          <c:val>
            <c:numRef>
              <c:f>Лист3!$C$9</c:f>
              <c:numCache>
                <c:formatCode>0.00%</c:formatCode>
                <c:ptCount val="1"/>
                <c:pt idx="0">
                  <c:v>2.3554583511116174E-2</c:v>
                </c:pt>
              </c:numCache>
            </c:numRef>
          </c:val>
        </c:ser>
        <c:ser>
          <c:idx val="8"/>
          <c:order val="8"/>
          <c:tx>
            <c:strRef>
              <c:f>Лист3!$A$10</c:f>
              <c:strCache>
                <c:ptCount val="1"/>
                <c:pt idx="0">
                  <c:v>Росбанк</c:v>
                </c:pt>
              </c:strCache>
            </c:strRef>
          </c:tx>
          <c:invertIfNegative val="0"/>
          <c:val>
            <c:numRef>
              <c:f>Лист3!$C$10</c:f>
              <c:numCache>
                <c:formatCode>0.00%</c:formatCode>
                <c:ptCount val="1"/>
                <c:pt idx="0">
                  <c:v>2.2539196454876561E-2</c:v>
                </c:pt>
              </c:numCache>
            </c:numRef>
          </c:val>
        </c:ser>
        <c:ser>
          <c:idx val="9"/>
          <c:order val="9"/>
          <c:tx>
            <c:strRef>
              <c:f>Лист3!$A$11</c:f>
              <c:strCache>
                <c:ptCount val="1"/>
                <c:pt idx="0">
                  <c:v>Уралсиб</c:v>
                </c:pt>
              </c:strCache>
            </c:strRef>
          </c:tx>
          <c:invertIfNegative val="0"/>
          <c:val>
            <c:numRef>
              <c:f>Лист3!$C$11</c:f>
              <c:numCache>
                <c:formatCode>0.00%</c:formatCode>
                <c:ptCount val="1"/>
                <c:pt idx="0">
                  <c:v>1.6751018483687239E-2</c:v>
                </c:pt>
              </c:numCache>
            </c:numRef>
          </c:val>
        </c:ser>
        <c:ser>
          <c:idx val="10"/>
          <c:order val="10"/>
          <c:tx>
            <c:strRef>
              <c:f>Лист3!$A$12</c:f>
              <c:strCache>
                <c:ptCount val="1"/>
                <c:pt idx="0">
                  <c:v>Промсвязьбанк</c:v>
                </c:pt>
              </c:strCache>
            </c:strRef>
          </c:tx>
          <c:invertIfNegative val="0"/>
          <c:val>
            <c:numRef>
              <c:f>Лист3!$C$12</c:f>
              <c:numCache>
                <c:formatCode>0.00%</c:formatCode>
                <c:ptCount val="1"/>
                <c:pt idx="0">
                  <c:v>1.5317407277095962E-2</c:v>
                </c:pt>
              </c:numCache>
            </c:numRef>
          </c:val>
        </c:ser>
        <c:ser>
          <c:idx val="11"/>
          <c:order val="11"/>
          <c:tx>
            <c:strRef>
              <c:f>Лист3!$A$13</c:f>
              <c:strCache>
                <c:ptCount val="1"/>
                <c:pt idx="0">
                  <c:v>Русский Стандарт</c:v>
                </c:pt>
              </c:strCache>
            </c:strRef>
          </c:tx>
          <c:invertIfNegative val="0"/>
          <c:val>
            <c:numRef>
              <c:f>Лист3!$C$13</c:f>
              <c:numCache>
                <c:formatCode>0.00%</c:formatCode>
                <c:ptCount val="1"/>
                <c:pt idx="0">
                  <c:v>1.4329237985399257E-2</c:v>
                </c:pt>
              </c:numCache>
            </c:numRef>
          </c:val>
        </c:ser>
        <c:ser>
          <c:idx val="12"/>
          <c:order val="12"/>
          <c:tx>
            <c:strRef>
              <c:f>Лист3!$A$14</c:f>
              <c:strCache>
                <c:ptCount val="1"/>
                <c:pt idx="0">
                  <c:v>Райффазенбанк</c:v>
                </c:pt>
              </c:strCache>
            </c:strRef>
          </c:tx>
          <c:invertIfNegative val="0"/>
          <c:val>
            <c:numRef>
              <c:f>Лист3!$C$14</c:f>
              <c:numCache>
                <c:formatCode>0.00%</c:formatCode>
                <c:ptCount val="1"/>
                <c:pt idx="0">
                  <c:v>1.3808065868037334E-2</c:v>
                </c:pt>
              </c:numCache>
            </c:numRef>
          </c:val>
        </c:ser>
        <c:ser>
          <c:idx val="13"/>
          <c:order val="13"/>
          <c:tx>
            <c:strRef>
              <c:f>Лист3!$A$15</c:f>
              <c:strCache>
                <c:ptCount val="1"/>
                <c:pt idx="0">
                  <c:v>Межпромбанк</c:v>
                </c:pt>
              </c:strCache>
            </c:strRef>
          </c:tx>
          <c:invertIfNegative val="0"/>
          <c:val>
            <c:numRef>
              <c:f>Лист3!$C$15</c:f>
              <c:numCache>
                <c:formatCode>0.00%</c:formatCode>
                <c:ptCount val="1"/>
                <c:pt idx="0">
                  <c:v>1.120639862010301E-2</c:v>
                </c:pt>
              </c:numCache>
            </c:numRef>
          </c:val>
        </c:ser>
        <c:ser>
          <c:idx val="14"/>
          <c:order val="14"/>
          <c:tx>
            <c:strRef>
              <c:f>Лист3!$A$16</c:f>
              <c:strCache>
                <c:ptCount val="1"/>
                <c:pt idx="0">
                  <c:v>Транскредит</c:v>
                </c:pt>
              </c:strCache>
            </c:strRef>
          </c:tx>
          <c:invertIfNegative val="0"/>
          <c:val>
            <c:numRef>
              <c:f>Лист3!$C$16</c:f>
              <c:numCache>
                <c:formatCode>0.00%</c:formatCode>
                <c:ptCount val="1"/>
                <c:pt idx="0">
                  <c:v>9.724638298448423E-3</c:v>
                </c:pt>
              </c:numCache>
            </c:numRef>
          </c:val>
        </c:ser>
        <c:ser>
          <c:idx val="15"/>
          <c:order val="15"/>
          <c:tx>
            <c:strRef>
              <c:f>Лист3!$A$17</c:f>
              <c:strCache>
                <c:ptCount val="1"/>
                <c:pt idx="0">
                  <c:v>Ак Барс</c:v>
                </c:pt>
              </c:strCache>
            </c:strRef>
          </c:tx>
          <c:invertIfNegative val="0"/>
          <c:val>
            <c:numRef>
              <c:f>Лист3!$C$17</c:f>
              <c:numCache>
                <c:formatCode>0.00%</c:formatCode>
                <c:ptCount val="1"/>
                <c:pt idx="0">
                  <c:v>9.2123548614053644E-3</c:v>
                </c:pt>
              </c:numCache>
            </c:numRef>
          </c:val>
        </c:ser>
        <c:ser>
          <c:idx val="16"/>
          <c:order val="16"/>
          <c:tx>
            <c:strRef>
              <c:f>Лист3!$A$18</c:f>
              <c:strCache>
                <c:ptCount val="1"/>
                <c:pt idx="0">
                  <c:v>Прочие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Лист3!$C$18</c:f>
              <c:numCache>
                <c:formatCode>0.00%</c:formatCode>
                <c:ptCount val="1"/>
                <c:pt idx="0">
                  <c:v>0.20719298615142834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358640"/>
        <c:axId val="240357856"/>
      </c:barChart>
      <c:catAx>
        <c:axId val="240358640"/>
        <c:scaling>
          <c:orientation val="minMax"/>
        </c:scaling>
        <c:delete val="1"/>
        <c:axPos val="b"/>
        <c:majorTickMark val="out"/>
        <c:minorTickMark val="none"/>
        <c:tickLblPos val="none"/>
        <c:crossAx val="240357856"/>
        <c:crosses val="autoZero"/>
        <c:auto val="1"/>
        <c:lblAlgn val="ctr"/>
        <c:lblOffset val="100"/>
        <c:noMultiLvlLbl val="0"/>
      </c:catAx>
      <c:valAx>
        <c:axId val="240357856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2403586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84612167275532"/>
          <c:y val="0.52692467040699209"/>
          <c:w val="0.83644954482181721"/>
          <c:h val="0.45837769568813341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37886362794699"/>
          <c:y val="1.9343915490871366E-3"/>
          <c:w val="0.89462113637205332"/>
          <c:h val="0.503766749682133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Лист3!$G$3</c:f>
              <c:strCache>
                <c:ptCount val="1"/>
                <c:pt idx="0">
                  <c:v>Сбербанк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Лист3!$I$3</c:f>
              <c:numCache>
                <c:formatCode>0.00%</c:formatCode>
                <c:ptCount val="1"/>
                <c:pt idx="0">
                  <c:v>0.3785728855164468</c:v>
                </c:pt>
              </c:numCache>
            </c:numRef>
          </c:val>
        </c:ser>
        <c:ser>
          <c:idx val="1"/>
          <c:order val="1"/>
          <c:tx>
            <c:strRef>
              <c:f>Лист3!$G$4</c:f>
              <c:strCache>
                <c:ptCount val="1"/>
                <c:pt idx="0">
                  <c:v>ВТБ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Лист3!$I$4</c:f>
              <c:numCache>
                <c:formatCode>0.00%</c:formatCode>
                <c:ptCount val="1"/>
                <c:pt idx="0">
                  <c:v>0.18648410363452494</c:v>
                </c:pt>
              </c:numCache>
            </c:numRef>
          </c:val>
        </c:ser>
        <c:ser>
          <c:idx val="2"/>
          <c:order val="2"/>
          <c:tx>
            <c:strRef>
              <c:f>Лист3!$G$5</c:f>
              <c:strCache>
                <c:ptCount val="1"/>
                <c:pt idx="0">
                  <c:v>ФК Открытие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Лист3!$I$5</c:f>
              <c:numCache>
                <c:formatCode>0.00%</c:formatCode>
                <c:ptCount val="1"/>
                <c:pt idx="0">
                  <c:v>8.013321152717981E-2</c:v>
                </c:pt>
              </c:numCache>
            </c:numRef>
          </c:val>
        </c:ser>
        <c:ser>
          <c:idx val="3"/>
          <c:order val="3"/>
          <c:tx>
            <c:strRef>
              <c:f>Лист3!$G$6</c:f>
              <c:strCache>
                <c:ptCount val="1"/>
                <c:pt idx="0">
                  <c:v>Банк Москвы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Лист3!$I$6</c:f>
              <c:numCache>
                <c:formatCode>0.00%</c:formatCode>
                <c:ptCount val="1"/>
                <c:pt idx="0">
                  <c:v>4.3669881739511224E-2</c:v>
                </c:pt>
              </c:numCache>
            </c:numRef>
          </c:val>
        </c:ser>
        <c:ser>
          <c:idx val="4"/>
          <c:order val="4"/>
          <c:tx>
            <c:strRef>
              <c:f>Лист3!$G$7</c:f>
              <c:strCache>
                <c:ptCount val="1"/>
                <c:pt idx="0">
                  <c:v>Альфа-банк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30390183918958535"/>
                  <c:y val="3.15750024688615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Лист3!$I$7</c:f>
              <c:numCache>
                <c:formatCode>0.00%</c:formatCode>
                <c:ptCount val="1"/>
                <c:pt idx="0">
                  <c:v>3.645374060846842E-2</c:v>
                </c:pt>
              </c:numCache>
            </c:numRef>
          </c:val>
        </c:ser>
        <c:ser>
          <c:idx val="5"/>
          <c:order val="5"/>
          <c:tx>
            <c:strRef>
              <c:f>Лист3!$G$8</c:f>
              <c:strCache>
                <c:ptCount val="1"/>
                <c:pt idx="0">
                  <c:v>ГПБ</c:v>
                </c:pt>
              </c:strCache>
            </c:strRef>
          </c:tx>
          <c:invertIfNegative val="0"/>
          <c:val>
            <c:numRef>
              <c:f>Лист3!$I$8</c:f>
              <c:numCache>
                <c:formatCode>0.00%</c:formatCode>
                <c:ptCount val="1"/>
                <c:pt idx="0">
                  <c:v>3.4623781727287618E-2</c:v>
                </c:pt>
              </c:numCache>
            </c:numRef>
          </c:val>
        </c:ser>
        <c:ser>
          <c:idx val="6"/>
          <c:order val="6"/>
          <c:tx>
            <c:strRef>
              <c:f>Лист3!$G$9</c:f>
              <c:strCache>
                <c:ptCount val="1"/>
                <c:pt idx="0">
                  <c:v>ВТБ 24</c:v>
                </c:pt>
              </c:strCache>
            </c:strRef>
          </c:tx>
          <c:invertIfNegative val="0"/>
          <c:val>
            <c:numRef>
              <c:f>Лист3!$I$9</c:f>
              <c:numCache>
                <c:formatCode>0.00%</c:formatCode>
                <c:ptCount val="1"/>
                <c:pt idx="0">
                  <c:v>2.409590635596889E-2</c:v>
                </c:pt>
              </c:numCache>
            </c:numRef>
          </c:val>
        </c:ser>
        <c:ser>
          <c:idx val="7"/>
          <c:order val="7"/>
          <c:tx>
            <c:strRef>
              <c:f>Лист3!$G$10</c:f>
              <c:strCache>
                <c:ptCount val="1"/>
                <c:pt idx="0">
                  <c:v>Россельхозбанк</c:v>
                </c:pt>
              </c:strCache>
            </c:strRef>
          </c:tx>
          <c:invertIfNegative val="0"/>
          <c:val>
            <c:numRef>
              <c:f>Лист3!$I$10</c:f>
              <c:numCache>
                <c:formatCode>0.00%</c:formatCode>
                <c:ptCount val="1"/>
                <c:pt idx="0">
                  <c:v>2.1871826018227659E-2</c:v>
                </c:pt>
              </c:numCache>
            </c:numRef>
          </c:val>
        </c:ser>
        <c:ser>
          <c:idx val="8"/>
          <c:order val="8"/>
          <c:tx>
            <c:strRef>
              <c:f>Лист3!$G$11</c:f>
              <c:strCache>
                <c:ptCount val="1"/>
                <c:pt idx="0">
                  <c:v>СМП</c:v>
                </c:pt>
              </c:strCache>
            </c:strRef>
          </c:tx>
          <c:invertIfNegative val="0"/>
          <c:val>
            <c:numRef>
              <c:f>Лист3!$I$11</c:f>
              <c:numCache>
                <c:formatCode>0.00%</c:formatCode>
                <c:ptCount val="1"/>
                <c:pt idx="0">
                  <c:v>9.7024436066215566E-3</c:v>
                </c:pt>
              </c:numCache>
            </c:numRef>
          </c:val>
        </c:ser>
        <c:ser>
          <c:idx val="9"/>
          <c:order val="9"/>
          <c:tx>
            <c:strRef>
              <c:f>Лист3!$G$12</c:f>
              <c:strCache>
                <c:ptCount val="1"/>
                <c:pt idx="0">
                  <c:v>Русский стандарт</c:v>
                </c:pt>
              </c:strCache>
            </c:strRef>
          </c:tx>
          <c:invertIfNegative val="0"/>
          <c:val>
            <c:numRef>
              <c:f>Лист3!$I$12</c:f>
              <c:numCache>
                <c:formatCode>0.00%</c:formatCode>
                <c:ptCount val="1"/>
                <c:pt idx="0">
                  <c:v>9.1189702367524151E-3</c:v>
                </c:pt>
              </c:numCache>
            </c:numRef>
          </c:val>
        </c:ser>
        <c:ser>
          <c:idx val="10"/>
          <c:order val="10"/>
          <c:tx>
            <c:strRef>
              <c:f>Лист3!$G$13</c:f>
              <c:strCache>
                <c:ptCount val="1"/>
                <c:pt idx="0">
                  <c:v>Банк СПБ</c:v>
                </c:pt>
              </c:strCache>
            </c:strRef>
          </c:tx>
          <c:invertIfNegative val="0"/>
          <c:val>
            <c:numRef>
              <c:f>Лист3!$I$13</c:f>
              <c:numCache>
                <c:formatCode>0.00%</c:formatCode>
                <c:ptCount val="1"/>
                <c:pt idx="0">
                  <c:v>8.8313876783571547E-3</c:v>
                </c:pt>
              </c:numCache>
            </c:numRef>
          </c:val>
        </c:ser>
        <c:ser>
          <c:idx val="11"/>
          <c:order val="11"/>
          <c:tx>
            <c:strRef>
              <c:f>Лист3!$G$14</c:f>
              <c:strCache>
                <c:ptCount val="1"/>
                <c:pt idx="0">
                  <c:v>Юникредит</c:v>
                </c:pt>
              </c:strCache>
            </c:strRef>
          </c:tx>
          <c:invertIfNegative val="0"/>
          <c:val>
            <c:numRef>
              <c:f>Лист3!$I$14</c:f>
              <c:numCache>
                <c:formatCode>0.00%</c:formatCode>
                <c:ptCount val="1"/>
                <c:pt idx="0">
                  <c:v>8.7030322265234539E-3</c:v>
                </c:pt>
              </c:numCache>
            </c:numRef>
          </c:val>
        </c:ser>
        <c:ser>
          <c:idx val="12"/>
          <c:order val="12"/>
          <c:tx>
            <c:strRef>
              <c:f>Лист3!$G$15</c:f>
              <c:strCache>
                <c:ptCount val="1"/>
                <c:pt idx="0">
                  <c:v>Промсвязьбанк</c:v>
                </c:pt>
              </c:strCache>
            </c:strRef>
          </c:tx>
          <c:invertIfNegative val="0"/>
          <c:val>
            <c:numRef>
              <c:f>Лист3!$I$15</c:f>
              <c:numCache>
                <c:formatCode>0.00%</c:formatCode>
                <c:ptCount val="1"/>
                <c:pt idx="0">
                  <c:v>7.8115999250611455E-3</c:v>
                </c:pt>
              </c:numCache>
            </c:numRef>
          </c:val>
        </c:ser>
        <c:ser>
          <c:idx val="13"/>
          <c:order val="13"/>
          <c:tx>
            <c:strRef>
              <c:f>Лист3!$G$16</c:f>
              <c:strCache>
                <c:ptCount val="1"/>
                <c:pt idx="0">
                  <c:v>Совкомбанк</c:v>
                </c:pt>
              </c:strCache>
            </c:strRef>
          </c:tx>
          <c:invertIfNegative val="0"/>
          <c:val>
            <c:numRef>
              <c:f>Лист3!$I$16</c:f>
              <c:numCache>
                <c:formatCode>0.00%</c:formatCode>
                <c:ptCount val="1"/>
                <c:pt idx="0">
                  <c:v>6.7289475135677334E-3</c:v>
                </c:pt>
              </c:numCache>
            </c:numRef>
          </c:val>
        </c:ser>
        <c:ser>
          <c:idx val="14"/>
          <c:order val="14"/>
          <c:tx>
            <c:strRef>
              <c:f>Лист3!$G$17</c:f>
              <c:strCache>
                <c:ptCount val="1"/>
                <c:pt idx="0">
                  <c:v>ХМБ Открытие</c:v>
                </c:pt>
              </c:strCache>
            </c:strRef>
          </c:tx>
          <c:invertIfNegative val="0"/>
          <c:val>
            <c:numRef>
              <c:f>Лист3!$I$17</c:f>
              <c:numCache>
                <c:formatCode>0.00%</c:formatCode>
                <c:ptCount val="1"/>
                <c:pt idx="0">
                  <c:v>5.8880438496966983E-3</c:v>
                </c:pt>
              </c:numCache>
            </c:numRef>
          </c:val>
        </c:ser>
        <c:ser>
          <c:idx val="15"/>
          <c:order val="15"/>
          <c:tx>
            <c:strRef>
              <c:f>Лист3!$G$18</c:f>
              <c:strCache>
                <c:ptCount val="1"/>
                <c:pt idx="0">
                  <c:v>Связь-банк</c:v>
                </c:pt>
              </c:strCache>
            </c:strRef>
          </c:tx>
          <c:invertIfNegative val="0"/>
          <c:val>
            <c:numRef>
              <c:f>Лист3!$I$18</c:f>
              <c:numCache>
                <c:formatCode>0.00%</c:formatCode>
                <c:ptCount val="1"/>
                <c:pt idx="0">
                  <c:v>5.4509788495924125E-3</c:v>
                </c:pt>
              </c:numCache>
            </c:numRef>
          </c:val>
        </c:ser>
        <c:ser>
          <c:idx val="16"/>
          <c:order val="16"/>
          <c:tx>
            <c:strRef>
              <c:f>Лист3!$G$19</c:f>
              <c:strCache>
                <c:ptCount val="1"/>
                <c:pt idx="0">
                  <c:v>Прочие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Лист3!$I$19</c:f>
              <c:numCache>
                <c:formatCode>0.00%</c:formatCode>
                <c:ptCount val="1"/>
                <c:pt idx="0">
                  <c:v>0.13185925898621342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357072"/>
        <c:axId val="240357464"/>
      </c:barChart>
      <c:catAx>
        <c:axId val="240357072"/>
        <c:scaling>
          <c:orientation val="minMax"/>
        </c:scaling>
        <c:delete val="1"/>
        <c:axPos val="b"/>
        <c:majorTickMark val="out"/>
        <c:minorTickMark val="none"/>
        <c:tickLblPos val="none"/>
        <c:crossAx val="240357464"/>
        <c:crosses val="autoZero"/>
        <c:auto val="1"/>
        <c:lblAlgn val="ctr"/>
        <c:lblOffset val="100"/>
        <c:noMultiLvlLbl val="0"/>
      </c:catAx>
      <c:valAx>
        <c:axId val="24035746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240357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7399480865762388"/>
          <c:y val="0.52826634231998881"/>
          <c:w val="0.55355633885797151"/>
          <c:h val="0.4570362166549396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314457611961083E-2"/>
          <c:y val="0"/>
          <c:w val="0.82325632299626716"/>
          <c:h val="0.520912191290169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Лист3!$A$41</c:f>
              <c:strCache>
                <c:ptCount val="1"/>
                <c:pt idx="0">
                  <c:v>Сбербанк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Лист3!$C$41</c:f>
              <c:numCache>
                <c:formatCode>0.00%</c:formatCode>
                <c:ptCount val="1"/>
                <c:pt idx="0">
                  <c:v>0.23580061242158515</c:v>
                </c:pt>
              </c:numCache>
            </c:numRef>
          </c:val>
        </c:ser>
        <c:ser>
          <c:idx val="1"/>
          <c:order val="1"/>
          <c:tx>
            <c:strRef>
              <c:f>Лист3!$A$42</c:f>
              <c:strCache>
                <c:ptCount val="1"/>
                <c:pt idx="0">
                  <c:v>Банк Москвы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Лист3!$C$42</c:f>
              <c:numCache>
                <c:formatCode>0.00%</c:formatCode>
                <c:ptCount val="1"/>
                <c:pt idx="0">
                  <c:v>0.15734704465808999</c:v>
                </c:pt>
              </c:numCache>
            </c:numRef>
          </c:val>
        </c:ser>
        <c:ser>
          <c:idx val="2"/>
          <c:order val="2"/>
          <c:tx>
            <c:strRef>
              <c:f>Лист3!$A$43</c:f>
              <c:strCache>
                <c:ptCount val="1"/>
                <c:pt idx="0">
                  <c:v>ВТБ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Лист3!$C$43</c:f>
              <c:numCache>
                <c:formatCode>0.00%</c:formatCode>
                <c:ptCount val="1"/>
                <c:pt idx="0">
                  <c:v>0.12754545509312654</c:v>
                </c:pt>
              </c:numCache>
            </c:numRef>
          </c:val>
        </c:ser>
        <c:ser>
          <c:idx val="3"/>
          <c:order val="3"/>
          <c:tx>
            <c:strRef>
              <c:f>Лист3!$A$44</c:f>
              <c:strCache>
                <c:ptCount val="1"/>
                <c:pt idx="0">
                  <c:v>ВТБ 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Лист3!$C$44</c:f>
              <c:numCache>
                <c:formatCode>0.00%</c:formatCode>
                <c:ptCount val="1"/>
                <c:pt idx="0">
                  <c:v>6.817558405327237E-2</c:v>
                </c:pt>
              </c:numCache>
            </c:numRef>
          </c:val>
        </c:ser>
        <c:ser>
          <c:idx val="4"/>
          <c:order val="4"/>
          <c:tx>
            <c:strRef>
              <c:f>Лист3!$A$45</c:f>
              <c:strCache>
                <c:ptCount val="1"/>
                <c:pt idx="0">
                  <c:v>НБ Траст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Лист3!$C$45</c:f>
              <c:numCache>
                <c:formatCode>0.00%</c:formatCode>
                <c:ptCount val="1"/>
                <c:pt idx="0">
                  <c:v>4.9042676064085834E-2</c:v>
                </c:pt>
              </c:numCache>
            </c:numRef>
          </c:val>
        </c:ser>
        <c:ser>
          <c:idx val="5"/>
          <c:order val="5"/>
          <c:tx>
            <c:strRef>
              <c:f>Лист3!$A$46</c:f>
              <c:strCache>
                <c:ptCount val="1"/>
                <c:pt idx="0">
                  <c:v>Мособлбанк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Лист3!$C$46</c:f>
              <c:numCache>
                <c:formatCode>0.00%</c:formatCode>
                <c:ptCount val="1"/>
                <c:pt idx="0">
                  <c:v>4.4462898647927934E-2</c:v>
                </c:pt>
              </c:numCache>
            </c:numRef>
          </c:val>
        </c:ser>
        <c:ser>
          <c:idx val="6"/>
          <c:order val="6"/>
          <c:tx>
            <c:strRef>
              <c:f>Лист3!$A$47</c:f>
              <c:strCache>
                <c:ptCount val="1"/>
                <c:pt idx="0">
                  <c:v>ГПБ</c:v>
                </c:pt>
              </c:strCache>
            </c:strRef>
          </c:tx>
          <c:invertIfNegative val="0"/>
          <c:val>
            <c:numRef>
              <c:f>Лист3!$C$47</c:f>
              <c:numCache>
                <c:formatCode>0.00%</c:formatCode>
                <c:ptCount val="1"/>
                <c:pt idx="0">
                  <c:v>2.7465758672060216E-2</c:v>
                </c:pt>
              </c:numCache>
            </c:numRef>
          </c:val>
        </c:ser>
        <c:ser>
          <c:idx val="7"/>
          <c:order val="7"/>
          <c:tx>
            <c:strRef>
              <c:f>Лист3!$A$48</c:f>
              <c:strCache>
                <c:ptCount val="1"/>
                <c:pt idx="0">
                  <c:v>Россельхозбанк</c:v>
                </c:pt>
              </c:strCache>
            </c:strRef>
          </c:tx>
          <c:invertIfNegative val="0"/>
          <c:val>
            <c:numRef>
              <c:f>Лист3!$C$48</c:f>
              <c:numCache>
                <c:formatCode>0.00%</c:formatCode>
                <c:ptCount val="1"/>
                <c:pt idx="0">
                  <c:v>2.4513962949483138E-2</c:v>
                </c:pt>
              </c:numCache>
            </c:numRef>
          </c:val>
        </c:ser>
        <c:ser>
          <c:idx val="8"/>
          <c:order val="8"/>
          <c:tx>
            <c:strRef>
              <c:f>Лист3!$A$49</c:f>
              <c:strCache>
                <c:ptCount val="1"/>
                <c:pt idx="0">
                  <c:v>Новикомбанк</c:v>
                </c:pt>
              </c:strCache>
            </c:strRef>
          </c:tx>
          <c:invertIfNegative val="0"/>
          <c:val>
            <c:numRef>
              <c:f>Лист3!$C$49</c:f>
              <c:numCache>
                <c:formatCode>0.00%</c:formatCode>
                <c:ptCount val="1"/>
                <c:pt idx="0">
                  <c:v>2.0186200177417041E-2</c:v>
                </c:pt>
              </c:numCache>
            </c:numRef>
          </c:val>
        </c:ser>
        <c:ser>
          <c:idx val="9"/>
          <c:order val="9"/>
          <c:tx>
            <c:strRef>
              <c:f>Лист3!$A$50</c:f>
              <c:strCache>
                <c:ptCount val="1"/>
                <c:pt idx="0">
                  <c:v>ФК Открытие</c:v>
                </c:pt>
              </c:strCache>
            </c:strRef>
          </c:tx>
          <c:invertIfNegative val="0"/>
          <c:val>
            <c:numRef>
              <c:f>Лист3!$C$50</c:f>
              <c:numCache>
                <c:formatCode>0.00%</c:formatCode>
                <c:ptCount val="1"/>
                <c:pt idx="0">
                  <c:v>1.6286981648903954E-2</c:v>
                </c:pt>
              </c:numCache>
            </c:numRef>
          </c:val>
        </c:ser>
        <c:ser>
          <c:idx val="10"/>
          <c:order val="10"/>
          <c:tx>
            <c:strRef>
              <c:f>Лист3!$A$51</c:f>
              <c:strCache>
                <c:ptCount val="1"/>
                <c:pt idx="0">
                  <c:v>Связь-Банк</c:v>
                </c:pt>
              </c:strCache>
            </c:strRef>
          </c:tx>
          <c:invertIfNegative val="0"/>
          <c:val>
            <c:numRef>
              <c:f>Лист3!$C$51</c:f>
              <c:numCache>
                <c:formatCode>0.00%</c:formatCode>
                <c:ptCount val="1"/>
                <c:pt idx="0">
                  <c:v>1.5051348879417777E-2</c:v>
                </c:pt>
              </c:numCache>
            </c:numRef>
          </c:val>
        </c:ser>
        <c:ser>
          <c:idx val="11"/>
          <c:order val="11"/>
          <c:tx>
            <c:strRef>
              <c:f>Лист3!$A$52</c:f>
              <c:strCache>
                <c:ptCount val="1"/>
                <c:pt idx="0">
                  <c:v>Альфа-Банк</c:v>
                </c:pt>
              </c:strCache>
            </c:strRef>
          </c:tx>
          <c:invertIfNegative val="0"/>
          <c:val>
            <c:numRef>
              <c:f>Лист3!$C$52</c:f>
              <c:numCache>
                <c:formatCode>0.00%</c:formatCode>
                <c:ptCount val="1"/>
                <c:pt idx="0">
                  <c:v>1.4177098952645035E-2</c:v>
                </c:pt>
              </c:numCache>
            </c:numRef>
          </c:val>
        </c:ser>
        <c:ser>
          <c:idx val="12"/>
          <c:order val="12"/>
          <c:tx>
            <c:strRef>
              <c:f>Лист3!$A$53</c:f>
              <c:strCache>
                <c:ptCount val="1"/>
                <c:pt idx="0">
                  <c:v>Бинбанк</c:v>
                </c:pt>
              </c:strCache>
            </c:strRef>
          </c:tx>
          <c:invertIfNegative val="0"/>
          <c:val>
            <c:numRef>
              <c:f>Лист3!$C$53</c:f>
              <c:numCache>
                <c:formatCode>0.00%</c:formatCode>
                <c:ptCount val="1"/>
                <c:pt idx="0">
                  <c:v>1.2199542067066318E-2</c:v>
                </c:pt>
              </c:numCache>
            </c:numRef>
          </c:val>
        </c:ser>
        <c:ser>
          <c:idx val="13"/>
          <c:order val="13"/>
          <c:tx>
            <c:strRef>
              <c:f>Лист3!$A$54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val>
            <c:numRef>
              <c:f>Лист3!$C$54</c:f>
              <c:numCache>
                <c:formatCode>0.00%</c:formatCode>
                <c:ptCount val="1"/>
                <c:pt idx="0">
                  <c:v>1.206034013677991E-2</c:v>
                </c:pt>
              </c:numCache>
            </c:numRef>
          </c:val>
        </c:ser>
        <c:ser>
          <c:idx val="14"/>
          <c:order val="14"/>
          <c:tx>
            <c:strRef>
              <c:f>Лист3!$A$55</c:f>
              <c:strCache>
                <c:ptCount val="1"/>
                <c:pt idx="0">
                  <c:v>Банк СПБ</c:v>
                </c:pt>
              </c:strCache>
            </c:strRef>
          </c:tx>
          <c:invertIfNegative val="0"/>
          <c:val>
            <c:numRef>
              <c:f>Лист3!$C$55</c:f>
              <c:numCache>
                <c:formatCode>0.00%</c:formatCode>
                <c:ptCount val="1"/>
                <c:pt idx="0">
                  <c:v>1.0199659437278885E-2</c:v>
                </c:pt>
              </c:numCache>
            </c:numRef>
          </c:val>
        </c:ser>
        <c:ser>
          <c:idx val="15"/>
          <c:order val="15"/>
          <c:tx>
            <c:strRef>
              <c:f>Лист3!$A$56</c:f>
              <c:strCache>
                <c:ptCount val="1"/>
                <c:pt idx="0">
                  <c:v>Прочие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Лист3!$C$56</c:f>
              <c:numCache>
                <c:formatCode>0.00%</c:formatCode>
                <c:ptCount val="1"/>
                <c:pt idx="0">
                  <c:v>0.16548483614086057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361776"/>
        <c:axId val="240364520"/>
      </c:barChart>
      <c:catAx>
        <c:axId val="240361776"/>
        <c:scaling>
          <c:orientation val="minMax"/>
        </c:scaling>
        <c:delete val="1"/>
        <c:axPos val="b"/>
        <c:majorTickMark val="out"/>
        <c:minorTickMark val="none"/>
        <c:tickLblPos val="none"/>
        <c:crossAx val="240364520"/>
        <c:crosses val="autoZero"/>
        <c:auto val="1"/>
        <c:lblAlgn val="ctr"/>
        <c:lblOffset val="100"/>
        <c:noMultiLvlLbl val="0"/>
      </c:catAx>
      <c:valAx>
        <c:axId val="240364520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2403617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592744418680633"/>
          <c:y val="0.53507239414712882"/>
          <c:w val="0.66814511162638834"/>
          <c:h val="0.4500231586161785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82E-2"/>
          <c:y val="0"/>
          <c:w val="0.8315395511609821"/>
          <c:h val="0.529610003650388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Лист3!$G$41</c:f>
              <c:strCache>
                <c:ptCount val="1"/>
                <c:pt idx="0">
                  <c:v>Сбербанк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Лист3!$H$41</c:f>
              <c:numCache>
                <c:formatCode>0.00%</c:formatCode>
                <c:ptCount val="1"/>
                <c:pt idx="0">
                  <c:v>0.23623799901930176</c:v>
                </c:pt>
              </c:numCache>
            </c:numRef>
          </c:val>
        </c:ser>
        <c:ser>
          <c:idx val="1"/>
          <c:order val="1"/>
          <c:tx>
            <c:strRef>
              <c:f>Лист3!$G$42</c:f>
              <c:strCache>
                <c:ptCount val="1"/>
                <c:pt idx="0">
                  <c:v>Банк Москвы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Лист3!$H$42</c:f>
              <c:numCache>
                <c:formatCode>0.00%</c:formatCode>
                <c:ptCount val="1"/>
                <c:pt idx="0">
                  <c:v>0.12853372274300487</c:v>
                </c:pt>
              </c:numCache>
            </c:numRef>
          </c:val>
        </c:ser>
        <c:ser>
          <c:idx val="2"/>
          <c:order val="2"/>
          <c:tx>
            <c:strRef>
              <c:f>Лист3!$G$43</c:f>
              <c:strCache>
                <c:ptCount val="1"/>
                <c:pt idx="0">
                  <c:v>ВТБ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Лист3!$H$43</c:f>
              <c:numCache>
                <c:formatCode>0.00%</c:formatCode>
                <c:ptCount val="1"/>
                <c:pt idx="0">
                  <c:v>0.12475377456768198</c:v>
                </c:pt>
              </c:numCache>
            </c:numRef>
          </c:val>
        </c:ser>
        <c:ser>
          <c:idx val="3"/>
          <c:order val="3"/>
          <c:tx>
            <c:strRef>
              <c:f>Лист3!$G$44</c:f>
              <c:strCache>
                <c:ptCount val="1"/>
                <c:pt idx="0">
                  <c:v>Альфа-Банк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Лист3!$H$44</c:f>
              <c:numCache>
                <c:formatCode>0.00%</c:formatCode>
                <c:ptCount val="1"/>
                <c:pt idx="0">
                  <c:v>5.6224459884401487E-2</c:v>
                </c:pt>
              </c:numCache>
            </c:numRef>
          </c:val>
        </c:ser>
        <c:ser>
          <c:idx val="4"/>
          <c:order val="4"/>
          <c:tx>
            <c:strRef>
              <c:f>Лист3!$G$45</c:f>
              <c:strCache>
                <c:ptCount val="1"/>
                <c:pt idx="0">
                  <c:v>Уралсиб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Лист3!$H$45</c:f>
              <c:numCache>
                <c:formatCode>0.00%</c:formatCode>
                <c:ptCount val="1"/>
                <c:pt idx="0">
                  <c:v>4.8932644972304894E-2</c:v>
                </c:pt>
              </c:numCache>
            </c:numRef>
          </c:val>
        </c:ser>
        <c:ser>
          <c:idx val="5"/>
          <c:order val="5"/>
          <c:tx>
            <c:strRef>
              <c:f>Лист3!$G$46</c:f>
              <c:strCache>
                <c:ptCount val="1"/>
                <c:pt idx="0">
                  <c:v>Петровский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Лист3!$H$46</c:f>
              <c:numCache>
                <c:formatCode>0.00%</c:formatCode>
                <c:ptCount val="1"/>
                <c:pt idx="0">
                  <c:v>4.4554615355952995E-2</c:v>
                </c:pt>
              </c:numCache>
            </c:numRef>
          </c:val>
        </c:ser>
        <c:ser>
          <c:idx val="6"/>
          <c:order val="6"/>
          <c:tx>
            <c:strRef>
              <c:f>Лист3!$G$47</c:f>
              <c:strCache>
                <c:ptCount val="1"/>
                <c:pt idx="0">
                  <c:v>ГПБ</c:v>
                </c:pt>
              </c:strCache>
            </c:strRef>
          </c:tx>
          <c:invertIfNegative val="0"/>
          <c:val>
            <c:numRef>
              <c:f>Лист3!$H$47</c:f>
              <c:numCache>
                <c:formatCode>0.00%</c:formatCode>
                <c:ptCount val="1"/>
                <c:pt idx="0">
                  <c:v>3.1569700794669156E-2</c:v>
                </c:pt>
              </c:numCache>
            </c:numRef>
          </c:val>
        </c:ser>
        <c:ser>
          <c:idx val="7"/>
          <c:order val="7"/>
          <c:tx>
            <c:strRef>
              <c:f>Лист3!$G$48</c:f>
              <c:strCache>
                <c:ptCount val="1"/>
                <c:pt idx="0">
                  <c:v>Россельхозбанк</c:v>
                </c:pt>
              </c:strCache>
            </c:strRef>
          </c:tx>
          <c:invertIfNegative val="0"/>
          <c:val>
            <c:numRef>
              <c:f>Лист3!$H$48</c:f>
              <c:numCache>
                <c:formatCode>0.00%</c:formatCode>
                <c:ptCount val="1"/>
                <c:pt idx="0">
                  <c:v>3.0413810034921756E-2</c:v>
                </c:pt>
              </c:numCache>
            </c:numRef>
          </c:val>
        </c:ser>
        <c:ser>
          <c:idx val="8"/>
          <c:order val="8"/>
          <c:tx>
            <c:strRef>
              <c:f>Лист3!$G$49</c:f>
              <c:strCache>
                <c:ptCount val="1"/>
                <c:pt idx="0">
                  <c:v>Промсвязьбанк</c:v>
                </c:pt>
              </c:strCache>
            </c:strRef>
          </c:tx>
          <c:invertIfNegative val="0"/>
          <c:val>
            <c:numRef>
              <c:f>Лист3!$H$49</c:f>
              <c:numCache>
                <c:formatCode>0.00%</c:formatCode>
                <c:ptCount val="1"/>
                <c:pt idx="0">
                  <c:v>2.732334972965066E-2</c:v>
                </c:pt>
              </c:numCache>
            </c:numRef>
          </c:val>
        </c:ser>
        <c:ser>
          <c:idx val="9"/>
          <c:order val="9"/>
          <c:tx>
            <c:strRef>
              <c:f>Лист3!$G$50</c:f>
              <c:strCache>
                <c:ptCount val="1"/>
                <c:pt idx="0">
                  <c:v>Банк СПБ</c:v>
                </c:pt>
              </c:strCache>
            </c:strRef>
          </c:tx>
          <c:invertIfNegative val="0"/>
          <c:val>
            <c:numRef>
              <c:f>Лист3!$H$50</c:f>
              <c:numCache>
                <c:formatCode>0.00%</c:formatCode>
                <c:ptCount val="1"/>
                <c:pt idx="0">
                  <c:v>2.596797185787689E-2</c:v>
                </c:pt>
              </c:numCache>
            </c:numRef>
          </c:val>
        </c:ser>
        <c:ser>
          <c:idx val="10"/>
          <c:order val="10"/>
          <c:tx>
            <c:strRef>
              <c:f>Лист3!$G$51</c:f>
              <c:strCache>
                <c:ptCount val="1"/>
                <c:pt idx="0">
                  <c:v>ФК Открытие</c:v>
                </c:pt>
              </c:strCache>
            </c:strRef>
          </c:tx>
          <c:invertIfNegative val="0"/>
          <c:val>
            <c:numRef>
              <c:f>Лист3!$H$51</c:f>
              <c:numCache>
                <c:formatCode>0.00%</c:formatCode>
                <c:ptCount val="1"/>
                <c:pt idx="0">
                  <c:v>2.3393245600428162E-2</c:v>
                </c:pt>
              </c:numCache>
            </c:numRef>
          </c:val>
        </c:ser>
        <c:ser>
          <c:idx val="11"/>
          <c:order val="11"/>
          <c:tx>
            <c:strRef>
              <c:f>Лист3!$G$52</c:f>
              <c:strCache>
                <c:ptCount val="1"/>
                <c:pt idx="0">
                  <c:v>Ак Барс</c:v>
                </c:pt>
              </c:strCache>
            </c:strRef>
          </c:tx>
          <c:invertIfNegative val="0"/>
          <c:val>
            <c:numRef>
              <c:f>Лист3!$H$52</c:f>
              <c:numCache>
                <c:formatCode>0.00%</c:formatCode>
                <c:ptCount val="1"/>
                <c:pt idx="0">
                  <c:v>1.626746971876852E-2</c:v>
                </c:pt>
              </c:numCache>
            </c:numRef>
          </c:val>
        </c:ser>
        <c:ser>
          <c:idx val="12"/>
          <c:order val="12"/>
          <c:tx>
            <c:strRef>
              <c:f>Лист3!$G$53</c:f>
              <c:strCache>
                <c:ptCount val="1"/>
                <c:pt idx="0">
                  <c:v>Возрождение</c:v>
                </c:pt>
              </c:strCache>
            </c:strRef>
          </c:tx>
          <c:invertIfNegative val="0"/>
          <c:val>
            <c:numRef>
              <c:f>Лист3!$H$53</c:f>
              <c:numCache>
                <c:formatCode>0.00%</c:formatCode>
                <c:ptCount val="1"/>
                <c:pt idx="0">
                  <c:v>1.2069066604257666E-2</c:v>
                </c:pt>
              </c:numCache>
            </c:numRef>
          </c:val>
        </c:ser>
        <c:ser>
          <c:idx val="13"/>
          <c:order val="13"/>
          <c:tx>
            <c:strRef>
              <c:f>Лист3!$G$54</c:f>
              <c:strCache>
                <c:ptCount val="1"/>
                <c:pt idx="0">
                  <c:v>Бинбанк</c:v>
                </c:pt>
              </c:strCache>
            </c:strRef>
          </c:tx>
          <c:invertIfNegative val="0"/>
          <c:val>
            <c:numRef>
              <c:f>Лист3!$H$54</c:f>
              <c:numCache>
                <c:formatCode>0.00%</c:formatCode>
                <c:ptCount val="1"/>
                <c:pt idx="0">
                  <c:v>2.307690342028902E-3</c:v>
                </c:pt>
              </c:numCache>
            </c:numRef>
          </c:val>
        </c:ser>
        <c:ser>
          <c:idx val="14"/>
          <c:order val="14"/>
          <c:tx>
            <c:strRef>
              <c:f>Лист3!$G$55</c:f>
              <c:strCache>
                <c:ptCount val="1"/>
                <c:pt idx="0">
                  <c:v>Новикомбанк</c:v>
                </c:pt>
              </c:strCache>
            </c:strRef>
          </c:tx>
          <c:invertIfNegative val="0"/>
          <c:val>
            <c:numRef>
              <c:f>Лист3!$H$55</c:f>
              <c:numCache>
                <c:formatCode>0.00%</c:formatCode>
                <c:ptCount val="1"/>
                <c:pt idx="0">
                  <c:v>1.3050033551605697E-3</c:v>
                </c:pt>
              </c:numCache>
            </c:numRef>
          </c:val>
        </c:ser>
        <c:ser>
          <c:idx val="15"/>
          <c:order val="15"/>
          <c:tx>
            <c:strRef>
              <c:f>Лист3!$G$56</c:f>
              <c:strCache>
                <c:ptCount val="1"/>
                <c:pt idx="0">
                  <c:v>Прочие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Лист3!$H$56</c:f>
              <c:numCache>
                <c:formatCode>0.00%</c:formatCode>
                <c:ptCount val="1"/>
                <c:pt idx="0">
                  <c:v>0.19014547541959048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9850976"/>
        <c:axId val="239851760"/>
      </c:barChart>
      <c:catAx>
        <c:axId val="239850976"/>
        <c:scaling>
          <c:orientation val="minMax"/>
        </c:scaling>
        <c:delete val="1"/>
        <c:axPos val="b"/>
        <c:majorTickMark val="out"/>
        <c:minorTickMark val="none"/>
        <c:tickLblPos val="none"/>
        <c:crossAx val="239851760"/>
        <c:crosses val="autoZero"/>
        <c:auto val="1"/>
        <c:lblAlgn val="ctr"/>
        <c:lblOffset val="100"/>
        <c:noMultiLvlLbl val="0"/>
      </c:catAx>
      <c:valAx>
        <c:axId val="239851760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239850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496240316732512"/>
          <c:y val="0.5435479391178758"/>
          <c:w val="0.63007519366535092"/>
          <c:h val="0.441334692970622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0.74264</cdr:x>
      <cdr:y>0.20833</cdr:y>
    </cdr:from>
    <cdr:to>
      <cdr:x>0.83355</cdr:x>
      <cdr:y>0.22222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1764704" y="1080120"/>
          <a:ext cx="216024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56264-4A29-4438-A1F6-BAE5215DC4B1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51DDE-E746-40F3-B871-19675BDD73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65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51DDE-E746-40F3-B871-19675BDD738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1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51DDE-E746-40F3-B871-19675BDD738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636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51DDE-E746-40F3-B871-19675BDD738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448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кризис  2008-2009 гг. ставка недельного РЕПО не испытывала столь резких колебаний, так как Банк России не имел необходимости сдерживать валютный курс с помощью данного инструмента. Однако тенденции ставок на рынке и объемов рефинансирования имеют схожую динамику. Обращает на себя внимание и значительно выросший по сравнению с 2008-2009 гг. объем рефинансирования.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51DDE-E746-40F3-B871-19675BDD738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358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51DDE-E746-40F3-B871-19675BDD738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56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51DDE-E746-40F3-B871-19675BDD738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830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51DDE-E746-40F3-B871-19675BDD738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463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0316-7CEA-4C4A-9921-3C1833B4A955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269B-BC0B-49F8-81AE-4FD4F93E2332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3D28-CB4A-4738-B32B-701E66B56379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DC92-3E54-40D2-9C0C-7A0B1264F005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D0DA-D303-45D2-AB79-A10648589D13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EF38-022C-4CD9-BCDA-2D7DEF8B8F52}" type="datetime1">
              <a:rPr lang="ru-RU" smtClean="0"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1E36-6BCB-4528-8EC7-27003933118F}" type="datetime1">
              <a:rPr lang="ru-RU" smtClean="0"/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598-06D0-4629-AB7F-C4D2FF83894F}" type="datetime1">
              <a:rPr lang="ru-RU" smtClean="0"/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1A02-7C65-487B-B379-38C2D7B0B305}" type="datetime1">
              <a:rPr lang="ru-RU" smtClean="0"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8B33-A1C9-457E-96FC-80D500E730E5}" type="datetime1">
              <a:rPr lang="ru-RU" smtClean="0"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9129-6B64-4BB3-8B06-F6ACCBD2DE05}" type="datetime1">
              <a:rPr lang="ru-RU" smtClean="0"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26270-E821-435F-8B66-66981DF9C51C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B743B-B94C-45F3-945F-A2A46F401B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581128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marL="342900" lvl="0" indent="-342900" algn="r"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Президент </a:t>
            </a:r>
          </a:p>
          <a:p>
            <a:pPr marL="342900" lvl="0" indent="-342900" algn="r"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Ассоциации «РОССИЯ»</a:t>
            </a:r>
          </a:p>
          <a:p>
            <a:pPr marL="342900" lvl="0" indent="-342900" algn="r">
              <a:lnSpc>
                <a:spcPct val="200000"/>
              </a:lnSpc>
              <a:defRPr/>
            </a:pPr>
            <a:r>
              <a:rPr lang="ru-RU" sz="4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АКСАКОВ А.Г.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91580" y="2276872"/>
            <a:ext cx="756084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3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Банковская система 2015: </a:t>
            </a:r>
            <a:endParaRPr lang="ru-RU" sz="36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3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вызовы </a:t>
            </a:r>
            <a:r>
              <a:rPr lang="ru-RU" sz="3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ответы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791580" y="3161234"/>
            <a:ext cx="756084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3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3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44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Диаграмма 11"/>
          <p:cNvGraphicFramePr/>
          <p:nvPr/>
        </p:nvGraphicFramePr>
        <p:xfrm>
          <a:off x="107504" y="1340768"/>
          <a:ext cx="3960440" cy="259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7647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Динамика инфляции и ВВП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6611779"/>
            <a:ext cx="49685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* По оценке Министерства экономического развития РФ</a:t>
            </a:r>
            <a:endParaRPr lang="ru-RU" sz="1000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07504" y="3645024"/>
          <a:ext cx="568863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295966" y="6611778"/>
            <a:ext cx="15103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/>
              <a:t>Источник: </a:t>
            </a:r>
            <a:r>
              <a:rPr lang="ru-RU" sz="1000" dirty="0"/>
              <a:t>Р</a:t>
            </a:r>
            <a:r>
              <a:rPr lang="ru-RU" sz="1000" dirty="0" smtClean="0"/>
              <a:t>осстат, МЭР</a:t>
            </a:r>
            <a:endParaRPr lang="ru-RU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3099466"/>
            <a:ext cx="3096344" cy="1323439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Вызовы:</a:t>
            </a:r>
          </a:p>
          <a:p>
            <a:r>
              <a:rPr lang="ru-RU" sz="1600" dirty="0" smtClean="0"/>
              <a:t>Снижение ВВП на фоне резко возрастающей инфляции, подкрепленное курсовыми колебаниями и санкциями.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868144" y="4609401"/>
            <a:ext cx="3096344" cy="1815882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Ответы:</a:t>
            </a:r>
          </a:p>
          <a:p>
            <a:r>
              <a:rPr lang="ru-RU" sz="1600" dirty="0" smtClean="0"/>
              <a:t>Разработка Правительством РФ антикризисной политики, включающей в себя меры по поддержанию приоритетных отраслей, МСП, использование резервных фондов.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23928" y="1673205"/>
            <a:ext cx="5040560" cy="1323439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Тренды:</a:t>
            </a:r>
          </a:p>
          <a:p>
            <a:r>
              <a:rPr lang="ru-RU" sz="1600" dirty="0"/>
              <a:t>Тенденции инфляции и ВВП в начальной стадии (2008 и 2014 гг.) совпадают. Дальнейший рост инфляции в начале 2015 обусловлен ростом валютного курса, что </a:t>
            </a:r>
            <a:r>
              <a:rPr lang="ru-RU" sz="1600" dirty="0" smtClean="0"/>
              <a:t>не было характерно для 2009 г. </a:t>
            </a:r>
            <a:endParaRPr lang="ru-RU" sz="1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4341" y="6500600"/>
            <a:ext cx="2133600" cy="365125"/>
          </a:xfrm>
        </p:spPr>
        <p:txBody>
          <a:bodyPr/>
          <a:lstStyle/>
          <a:p>
            <a:fld id="{AF4B743B-B94C-45F3-945F-A2A46F401B5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705652"/>
              </p:ext>
            </p:extLst>
          </p:nvPr>
        </p:nvGraphicFramePr>
        <p:xfrm>
          <a:off x="35496" y="1407634"/>
          <a:ext cx="554461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         </a:t>
            </a:r>
            <a:r>
              <a:rPr lang="ru-RU" sz="2400" dirty="0" smtClean="0">
                <a:solidFill>
                  <a:schemeClr val="bg1"/>
                </a:solidFill>
              </a:rPr>
              <a:t>Динамика нормативов достаточности капитала и ликвидности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03848" y="1628800"/>
          <a:ext cx="1800200" cy="822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3370"/>
                <a:gridCol w="533393"/>
                <a:gridCol w="333370"/>
                <a:gridCol w="600067"/>
              </a:tblGrid>
              <a:tr h="411480">
                <a:tc>
                  <a:txBody>
                    <a:bodyPr/>
                    <a:lstStyle/>
                    <a:p>
                      <a:r>
                        <a:rPr lang="ru-RU" sz="1000" b="0" dirty="0" smtClean="0"/>
                        <a:t>Н2</a:t>
                      </a:r>
                      <a:endParaRPr lang="ru-RU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/>
                        <a:t>≥</a:t>
                      </a:r>
                      <a:r>
                        <a:rPr lang="ru-RU" sz="1000" b="0" baseline="0" dirty="0" smtClean="0"/>
                        <a:t>15%</a:t>
                      </a:r>
                      <a:endParaRPr lang="ru-RU" sz="1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/>
                        <a:t>Н4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/>
                        <a:t>≤120%</a:t>
                      </a:r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Н3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≥</a:t>
                      </a:r>
                      <a:r>
                        <a:rPr lang="ru-RU" sz="1000" baseline="0" dirty="0" smtClean="0"/>
                        <a:t>50%</a:t>
                      </a:r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Н1</a:t>
                      </a:r>
                      <a:endParaRPr lang="ru-RU" sz="1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≥</a:t>
                      </a:r>
                      <a:r>
                        <a:rPr lang="ru-RU" sz="1000" baseline="0" dirty="0" smtClean="0"/>
                        <a:t>10%</a:t>
                      </a:r>
                      <a:endParaRPr lang="ru-RU" sz="1000" b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42864" y="6611779"/>
            <a:ext cx="1468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/>
              <a:t>Источник: </a:t>
            </a:r>
            <a:r>
              <a:rPr lang="ru-RU" sz="1000" dirty="0" smtClean="0"/>
              <a:t>Банк России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8103" y="2825323"/>
            <a:ext cx="3528393" cy="156966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Вызовы:</a:t>
            </a:r>
          </a:p>
          <a:p>
            <a:r>
              <a:rPr lang="ru-RU" sz="1600" dirty="0" smtClean="0"/>
              <a:t>Негативная динамика нормативов даже по сравнению с кризисным периодом 2008-2009 гг. вкупе с другими факторами может привести к остановке кредитования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508104" y="4527030"/>
            <a:ext cx="3528393" cy="1815882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Ответы:</a:t>
            </a:r>
          </a:p>
          <a:p>
            <a:r>
              <a:rPr lang="ru-RU" sz="1600" dirty="0" smtClean="0"/>
              <a:t>ЦБ РФ усиливает меры по предоставлению ликвидности на рынок, расширяет круг инструментов рефинансирования, в том числе долгосрочного, начата программа </a:t>
            </a:r>
            <a:r>
              <a:rPr lang="ru-RU" sz="1600" dirty="0" err="1" smtClean="0"/>
              <a:t>докапитализации</a:t>
            </a:r>
            <a:r>
              <a:rPr lang="ru-RU" sz="1600" dirty="0" smtClean="0"/>
              <a:t> через ОФЗ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08103" y="1407634"/>
            <a:ext cx="3528394" cy="1323439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Тренды:</a:t>
            </a:r>
          </a:p>
          <a:p>
            <a:r>
              <a:rPr lang="ru-RU" sz="1600" dirty="0" smtClean="0"/>
              <a:t>Достаточность капитала последние 5 лет неуклонно снижается и, так же как норматив Н4, приближается к предельным значениям</a:t>
            </a:r>
            <a:endParaRPr lang="ru-RU" sz="1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88713"/>
            <a:ext cx="2133600" cy="365125"/>
          </a:xfrm>
        </p:spPr>
        <p:txBody>
          <a:bodyPr/>
          <a:lstStyle/>
          <a:p>
            <a:fld id="{AF4B743B-B94C-45F3-945F-A2A46F401B53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	Динамика ставок и объемов рефинансирования ЦБ РФ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855188782"/>
              </p:ext>
            </p:extLst>
          </p:nvPr>
        </p:nvGraphicFramePr>
        <p:xfrm>
          <a:off x="0" y="3789040"/>
          <a:ext cx="622818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448256138"/>
              </p:ext>
            </p:extLst>
          </p:nvPr>
        </p:nvGraphicFramePr>
        <p:xfrm>
          <a:off x="0" y="1124744"/>
          <a:ext cx="435597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83968" y="2880119"/>
            <a:ext cx="4752528" cy="1323439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Вызовы:</a:t>
            </a:r>
          </a:p>
          <a:p>
            <a:r>
              <a:rPr lang="ru-RU" sz="1600" dirty="0" smtClean="0"/>
              <a:t>Резкий рост ключевой ставки, вызвавший рост ставок на рынке, увеличение стоимости денег, приводит к остановке кредитования и отрицательной </a:t>
            </a:r>
            <a:r>
              <a:rPr lang="ru-RU" sz="1600" dirty="0" err="1" smtClean="0"/>
              <a:t>маржинальности</a:t>
            </a:r>
            <a:r>
              <a:rPr lang="ru-RU" sz="1600" dirty="0" smtClean="0"/>
              <a:t> бизнеса.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436096" y="4289241"/>
            <a:ext cx="3600400" cy="1815882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Ответы:</a:t>
            </a:r>
          </a:p>
          <a:p>
            <a:r>
              <a:rPr lang="ru-RU" sz="1600" dirty="0" smtClean="0"/>
              <a:t>Планомерное снижение ключевой ставки вкупе со стабилизацией динамики валютного курса, предоставлением рефинансирования в валюте будет способствовать улучшению ситуации на рынке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3968" y="1469946"/>
            <a:ext cx="4752528" cy="1323439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Тренды:</a:t>
            </a:r>
          </a:p>
          <a:p>
            <a:r>
              <a:rPr lang="ru-RU" sz="1600" dirty="0"/>
              <a:t>В кризис  2008-2009 гг. ставка недельного РЕПО </a:t>
            </a:r>
            <a:r>
              <a:rPr lang="ru-RU" sz="1600" dirty="0" smtClean="0"/>
              <a:t>(ключевая ставка) не </a:t>
            </a:r>
            <a:r>
              <a:rPr lang="ru-RU" sz="1600" dirty="0"/>
              <a:t>испытывала столь резких </a:t>
            </a:r>
            <a:r>
              <a:rPr lang="ru-RU" sz="1600" dirty="0" smtClean="0"/>
              <a:t>колебаний. </a:t>
            </a:r>
            <a:r>
              <a:rPr lang="ru-RU" sz="1600" dirty="0"/>
              <a:t>Однако </a:t>
            </a:r>
            <a:r>
              <a:rPr lang="ru-RU" sz="1600" dirty="0" smtClean="0"/>
              <a:t>ставки </a:t>
            </a:r>
            <a:r>
              <a:rPr lang="ru-RU" sz="1600" dirty="0"/>
              <a:t>на рынке и </a:t>
            </a:r>
            <a:r>
              <a:rPr lang="ru-RU" sz="1600" dirty="0" smtClean="0"/>
              <a:t>объемы рефинансирования </a:t>
            </a:r>
            <a:r>
              <a:rPr lang="ru-RU" sz="1600" dirty="0"/>
              <a:t>имеют схожую динамику.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05934" y="6492875"/>
            <a:ext cx="2133600" cy="365125"/>
          </a:xfrm>
        </p:spPr>
        <p:txBody>
          <a:bodyPr/>
          <a:lstStyle/>
          <a:p>
            <a:fld id="{AF4B743B-B94C-45F3-945F-A2A46F401B53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342864" y="6611779"/>
            <a:ext cx="1468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/>
              <a:t>Источник: </a:t>
            </a:r>
            <a:r>
              <a:rPr lang="ru-RU" sz="1000" dirty="0" smtClean="0"/>
              <a:t>Банк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740352" cy="76470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Распределение обязательств перед ЦБ РФ между банками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79512" y="1484784"/>
          <a:ext cx="4392490" cy="384253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176131"/>
                <a:gridCol w="553474"/>
                <a:gridCol w="415105"/>
                <a:gridCol w="609902"/>
                <a:gridCol w="595592"/>
                <a:gridCol w="446694"/>
                <a:gridCol w="595592"/>
              </a:tblGrid>
              <a:tr h="1712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/>
                        <a:t>Банк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Объем обязательств перед ЦБ РФ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01.01.2009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01.01.2015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Объем, млрд. руб.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Доля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Доля в </a:t>
                      </a:r>
                      <a:r>
                        <a:rPr lang="ru-RU" sz="1000" u="none" strike="noStrike" dirty="0" smtClean="0"/>
                        <a:t>активах БС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/>
                        <a:t>Объем, млрд. руб.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Доля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Доля в </a:t>
                      </a:r>
                      <a:r>
                        <a:rPr lang="ru-RU" sz="1000" u="none" strike="noStrike" dirty="0" smtClean="0"/>
                        <a:t>активах БС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Сбербанк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733,25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21,96%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25,54%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3 515,82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37,86%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29,56%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ВТБ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510,42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15,29%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9,78%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1 731,88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18,65%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11,24%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ФК Открытие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20,35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0,61%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1,00%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744,20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8,01%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3,68%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Банк Москвы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78,64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2,36%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2,91%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405,56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4,37%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3,00%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/>
                        <a:t>Альфа-Банк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152,62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4,57%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2,55%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338,55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3,65%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2,91%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ГПБ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517,76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15,51%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6,76%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321,55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3,46%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6,27%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ВТБ 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88,10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2,64%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2,30%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223,78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2,41%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3,72%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Россельхозбанк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105,00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3,15%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3,12%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203,12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2,19%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2,81%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Русский Стандарт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47,84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1,43%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0,80%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84,69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0,91%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0,59%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Юникредит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84,19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2,52%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2,19%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80,83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0,87%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1,82%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Промсвязьбанк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51,14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1,53%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1,71%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72,55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0,78%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1,43%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Райффазенбанк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46,10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1,38%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2,13%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42,67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0,46%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1,17%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Росбанк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75,25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2,25%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1,88%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40,4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0,44%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1,27%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Уралсиб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55,93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1,68%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1,63%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12,50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0,13%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0,52%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Международный промышленный 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37,41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1,12%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0,57%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/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  <a:tr h="171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Прочие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734,61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22,00%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35,13%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1 468,93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15,82%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30,01%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ctr"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483768" y="5373216"/>
            <a:ext cx="2160240" cy="10156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01.01.2015.</a:t>
            </a:r>
          </a:p>
          <a:p>
            <a:r>
              <a:rPr lang="ru-RU" sz="1000" dirty="0" smtClean="0"/>
              <a:t>На банки Топ-20 приходится 87% рефинансирования ЦБ РФ</a:t>
            </a:r>
            <a:r>
              <a:rPr lang="en-US" sz="1000" dirty="0" smtClean="0"/>
              <a:t> </a:t>
            </a:r>
            <a:r>
              <a:rPr lang="ru-RU" sz="1000" dirty="0" smtClean="0"/>
              <a:t>и 76% активов БС. На банки Топ-50 - 94% рефинансирования ЦБ РФ и 86% активов БС.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7504" y="5373216"/>
            <a:ext cx="2304256" cy="10156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01.01.2009.</a:t>
            </a:r>
          </a:p>
          <a:p>
            <a:r>
              <a:rPr lang="ru-RU" sz="1000" dirty="0" smtClean="0"/>
              <a:t>На банки Топ-20 приходится 81% рефинансирования ЦБ РФ и 70% активов банковской системы (БС). На банки Топ-50 - 90% рефинансирования ЦБ РФ и 83% активов БС.</a:t>
            </a:r>
            <a:endParaRPr lang="ru-RU" sz="1000" dirty="0"/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779838739"/>
              </p:ext>
            </p:extLst>
          </p:nvPr>
        </p:nvGraphicFramePr>
        <p:xfrm>
          <a:off x="4572000" y="1340768"/>
          <a:ext cx="244827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>
            <a:off x="6300192" y="2636912"/>
            <a:ext cx="216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78265" y="6611779"/>
            <a:ext cx="24609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/>
              <a:t>Источник: балансы банков, сайт </a:t>
            </a:r>
            <a:r>
              <a:rPr lang="en-US" sz="1000" i="1" dirty="0" smtClean="0"/>
              <a:t>kuap.ru</a:t>
            </a:r>
            <a:endParaRPr lang="ru-RU" sz="1000" dirty="0"/>
          </a:p>
        </p:txBody>
      </p:sp>
      <p:sp>
        <p:nvSpPr>
          <p:cNvPr id="21" name="Правая фигурная скобка 20"/>
          <p:cNvSpPr/>
          <p:nvPr/>
        </p:nvSpPr>
        <p:spPr>
          <a:xfrm>
            <a:off x="6300192" y="2204864"/>
            <a:ext cx="72008" cy="36004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300192" y="2276872"/>
            <a:ext cx="5052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18,8%</a:t>
            </a:r>
            <a:endParaRPr lang="ru-RU" sz="1000" dirty="0"/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6767736" y="1340768"/>
          <a:ext cx="237626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292080" y="1340768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на 01.01.2009</a:t>
            </a:r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7668344" y="1340768"/>
            <a:ext cx="1080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на 01.01.2015</a:t>
            </a:r>
            <a:endParaRPr lang="ru-RU" sz="1200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7334145" y="1769455"/>
            <a:ext cx="288032" cy="216024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6666099" y="2847069"/>
            <a:ext cx="1129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9,3 трлн. руб.</a:t>
            </a:r>
            <a:endParaRPr lang="ru-RU" sz="1200" dirty="0"/>
          </a:p>
        </p:txBody>
      </p:sp>
      <p:sp>
        <p:nvSpPr>
          <p:cNvPr id="30" name="Левая фигурная скобка 29"/>
          <p:cNvSpPr/>
          <p:nvPr/>
        </p:nvSpPr>
        <p:spPr>
          <a:xfrm>
            <a:off x="5148064" y="1772816"/>
            <a:ext cx="216024" cy="216024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4543504" y="2665408"/>
            <a:ext cx="1054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3,4 трлн. руб.</a:t>
            </a:r>
            <a:endParaRPr lang="ru-RU" sz="1200" dirty="0"/>
          </a:p>
        </p:txBody>
      </p:sp>
      <p:sp>
        <p:nvSpPr>
          <p:cNvPr id="33" name="Правая фигурная скобка 32"/>
          <p:cNvSpPr/>
          <p:nvPr/>
        </p:nvSpPr>
        <p:spPr>
          <a:xfrm>
            <a:off x="8532440" y="2060848"/>
            <a:ext cx="72008" cy="28803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8532440" y="2060848"/>
            <a:ext cx="5052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14,3%</a:t>
            </a:r>
            <a:endParaRPr lang="ru-RU" sz="10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6300192" y="2420888"/>
            <a:ext cx="136815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732240" y="2204864"/>
            <a:ext cx="83548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50" dirty="0" smtClean="0"/>
              <a:t>+ 1</a:t>
            </a:r>
            <a:r>
              <a:rPr lang="ru-RU" sz="1050" dirty="0" smtClean="0"/>
              <a:t>2,0</a:t>
            </a:r>
            <a:r>
              <a:rPr lang="en-US" sz="1050" dirty="0" smtClean="0"/>
              <a:t>6</a:t>
            </a:r>
            <a:r>
              <a:rPr lang="ru-RU" sz="1050" dirty="0" smtClean="0"/>
              <a:t> п.п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05422" y="6500035"/>
            <a:ext cx="2133600" cy="365125"/>
          </a:xfrm>
        </p:spPr>
        <p:txBody>
          <a:bodyPr/>
          <a:lstStyle/>
          <a:p>
            <a:fld id="{AF4B743B-B94C-45F3-945F-A2A46F401B53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137555"/>
              </p:ext>
            </p:extLst>
          </p:nvPr>
        </p:nvGraphicFramePr>
        <p:xfrm>
          <a:off x="899592" y="1772816"/>
          <a:ext cx="2952328" cy="406735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09806"/>
                <a:gridCol w="746325"/>
                <a:gridCol w="696197"/>
              </a:tblGrid>
              <a:tr h="4538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/>
                        <a:t>Банк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Доля средств государственных органов и компаний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01.01.2009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/>
                        <a:t>01.01.2015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Сбербанк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23,62%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23,58%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Банк Москвы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12,85%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15,73%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ВТБ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12,48%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12,75%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ВТБ 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0,09%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6,82%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НБ Траст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0,01%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4,90%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Мособлбанк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4,45%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ГПБ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3,16%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2,75%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Россельхозбанк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3,04%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2,45%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Новикомбанк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0,13%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2,02%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ФК Открытие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2,34%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1,63%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Связь-Банк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1,51%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Альфа-Банк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5,62%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1,42%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Бинбанк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0,23%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1,22%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Россия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0,13%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1,21%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Банк СПБ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2,60%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1,02%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Ак Барс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1,63%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0,93%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Промсвязьбанк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2,73%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0,46%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Возрождение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1,21%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0,36%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Уралсиб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4,89%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0,06%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19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Петровский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/>
                        <a:t>4,46%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/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740352" cy="76470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Распределение средств государственных органов и компаний между банками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6156176" y="1340768"/>
          <a:ext cx="298782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211960" y="1340768"/>
          <a:ext cx="316835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355976" y="1412776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на 01.01.2009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92280" y="1412776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на 01.01.2015</a:t>
            </a:r>
            <a:endParaRPr lang="ru-RU" sz="1200" dirty="0"/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4788024" y="1772816"/>
            <a:ext cx="288032" cy="2232248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 rot="5400000">
            <a:off x="8071896" y="2737416"/>
            <a:ext cx="1054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2,6 трлн. руб.</a:t>
            </a:r>
            <a:endParaRPr lang="ru-RU" sz="1200" dirty="0"/>
          </a:p>
        </p:txBody>
      </p:sp>
      <p:sp>
        <p:nvSpPr>
          <p:cNvPr id="16" name="Левая фигурная скобка 15"/>
          <p:cNvSpPr/>
          <p:nvPr/>
        </p:nvSpPr>
        <p:spPr>
          <a:xfrm rot="10800000">
            <a:off x="8172400" y="1772816"/>
            <a:ext cx="288032" cy="2232248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027507" y="2704825"/>
            <a:ext cx="1221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924 млрд. руб.</a:t>
            </a:r>
            <a:endParaRPr lang="ru-RU" sz="12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6156176" y="2492896"/>
            <a:ext cx="100811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00192" y="2204864"/>
            <a:ext cx="66236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1050" dirty="0" smtClean="0"/>
              <a:t>+4,3 п.п.</a:t>
            </a:r>
            <a:endParaRPr lang="ru-RU" sz="105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F4B743B-B94C-45F3-945F-A2A46F401B53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278265" y="6611779"/>
            <a:ext cx="24609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/>
              <a:t>Источник: балансы банков, сайт </a:t>
            </a:r>
            <a:r>
              <a:rPr lang="en-US" sz="1000" i="1" dirty="0" smtClean="0"/>
              <a:t>kuap.ru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7647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Прирост показателей в банковском секторе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0112" y="3379770"/>
            <a:ext cx="3456382" cy="1323439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Вызовы:</a:t>
            </a:r>
          </a:p>
          <a:p>
            <a:pPr algn="ctr"/>
            <a:r>
              <a:rPr lang="ru-RU" sz="1600" dirty="0" smtClean="0"/>
              <a:t>Остановка кредитования, рост просрочки и резервов, отрицательная прибыль большинства банков</a:t>
            </a:r>
            <a:endParaRPr lang="en-US" sz="1600" dirty="0" smtClean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07504" y="3501008"/>
          <a:ext cx="5760640" cy="295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107504" y="1268760"/>
          <a:ext cx="338437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80112" y="4797152"/>
            <a:ext cx="3456383" cy="1569660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Ответы:</a:t>
            </a:r>
          </a:p>
          <a:p>
            <a:r>
              <a:rPr lang="ru-RU" sz="1600" dirty="0" smtClean="0"/>
              <a:t>Правительство </a:t>
            </a:r>
            <a:r>
              <a:rPr lang="ru-RU" sz="1600" dirty="0"/>
              <a:t>РФ в </a:t>
            </a:r>
            <a:r>
              <a:rPr lang="ru-RU" sz="1600" dirty="0" smtClean="0"/>
              <a:t>сотрудничестве с Банком России принимает меры по стимулированию кредитования, в первую очередь малого и среднего бизнеса.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47864" y="1469946"/>
            <a:ext cx="5688632" cy="181588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Тренды:</a:t>
            </a:r>
          </a:p>
          <a:p>
            <a:r>
              <a:rPr lang="ru-RU" sz="1600" dirty="0"/>
              <a:t>Прирост показателей в 2014 году связан преимущественно с переоценкой валюты. </a:t>
            </a:r>
            <a:r>
              <a:rPr lang="en-US" sz="1600" dirty="0" smtClean="0"/>
              <a:t>C</a:t>
            </a:r>
            <a:r>
              <a:rPr lang="ru-RU" sz="1600" dirty="0" smtClean="0"/>
              <a:t> </a:t>
            </a:r>
            <a:r>
              <a:rPr lang="ru-RU" sz="1600" dirty="0"/>
              <a:t>учетом валютной переоценки практически все портфели демонстрируют отрицательный прирост. В кризисный период 2008-2009 гг. </a:t>
            </a:r>
            <a:r>
              <a:rPr lang="ru-RU" sz="1600" dirty="0" err="1"/>
              <a:t>бивалютная</a:t>
            </a:r>
            <a:r>
              <a:rPr lang="ru-RU" sz="1600" dirty="0"/>
              <a:t> корзина была менее </a:t>
            </a:r>
            <a:r>
              <a:rPr lang="ru-RU" sz="1600" dirty="0" err="1"/>
              <a:t>волатильна</a:t>
            </a:r>
            <a:r>
              <a:rPr lang="ru-RU" sz="1600" dirty="0"/>
              <a:t>, а темпы роста ниже, чем в текущем периоде. Ситуация осложняется из-за </a:t>
            </a:r>
            <a:r>
              <a:rPr lang="ru-RU" sz="1600" dirty="0" smtClean="0"/>
              <a:t>санкций.</a:t>
            </a:r>
            <a:endParaRPr lang="ru-RU" sz="1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4476" y="6492875"/>
            <a:ext cx="2133600" cy="365125"/>
          </a:xfrm>
        </p:spPr>
        <p:txBody>
          <a:bodyPr/>
          <a:lstStyle/>
          <a:p>
            <a:fld id="{AF4B743B-B94C-45F3-945F-A2A46F401B53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342864" y="6611779"/>
            <a:ext cx="1468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/>
              <a:t>Источник: </a:t>
            </a:r>
            <a:r>
              <a:rPr lang="ru-RU" sz="1000" dirty="0" smtClean="0"/>
              <a:t>Банк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9512" y="5085184"/>
          <a:ext cx="5283198" cy="13335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240128"/>
                <a:gridCol w="673845"/>
                <a:gridCol w="673845"/>
                <a:gridCol w="673845"/>
                <a:gridCol w="673845"/>
                <a:gridCol w="673845"/>
                <a:gridCol w="67384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01.03.2015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Средства ЦБ РФ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11,81%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10,07%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Средства КО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МБК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14,11%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13,43%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10,58%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8,43%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7,11%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Средства клиентов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60,01%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52,12%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58,82%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61,68%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59,74%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Фонды и прибыль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13,91%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11,17%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12,21%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8,96%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Прочие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10,17%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10,57%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13,46%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11,61%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13,19%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179512" y="1484784"/>
          <a:ext cx="525658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740352" cy="7647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Структура пассивов банковской системы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1412776"/>
            <a:ext cx="3672408" cy="3046988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Тренды:</a:t>
            </a:r>
            <a:endParaRPr lang="ru-RU" sz="1600" dirty="0"/>
          </a:p>
          <a:p>
            <a:r>
              <a:rPr lang="ru-RU" sz="1600" dirty="0" smtClean="0"/>
              <a:t>На фоне общего роста пассивов банковской системы, наблюдается двукратное сокращение доли МБК, что говорит о существенных проблемах на межбанковском рынке. Компенсируется такая ситуация десятикратным увеличением доли средств ЦБ РФ. Несмотря на значительную валютную переоценку доля клиентских пассивов снизилась, что говорит о реальном оттоке средств.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580111" y="4538747"/>
            <a:ext cx="3456382" cy="584775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Вызовы:</a:t>
            </a:r>
          </a:p>
          <a:p>
            <a:r>
              <a:rPr lang="ru-RU" sz="1600" dirty="0" smtClean="0"/>
              <a:t>Проблемы банков с ресурсной базой.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80111" y="5176610"/>
            <a:ext cx="3456383" cy="1323439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Ответы:</a:t>
            </a:r>
          </a:p>
          <a:p>
            <a:pPr algn="ctr"/>
            <a:r>
              <a:rPr lang="ru-RU" sz="1600" dirty="0" smtClean="0"/>
              <a:t>Расширение инструментов рефинансирования Банка России, меры по запуску рынка МБК (гарантирование МБК ЦБ РФ).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6462"/>
            <a:ext cx="2133600" cy="365125"/>
          </a:xfrm>
        </p:spPr>
        <p:txBody>
          <a:bodyPr/>
          <a:lstStyle/>
          <a:p>
            <a:fld id="{AF4B743B-B94C-45F3-945F-A2A46F401B53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342864" y="6611779"/>
            <a:ext cx="1468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/>
              <a:t>Источник: </a:t>
            </a:r>
            <a:r>
              <a:rPr lang="ru-RU" sz="1000" dirty="0" smtClean="0"/>
              <a:t>Банк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презентация-внутренняя-страниц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5085184"/>
          <a:ext cx="5283198" cy="13335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240128"/>
                <a:gridCol w="673845"/>
                <a:gridCol w="673845"/>
                <a:gridCol w="673845"/>
                <a:gridCol w="673845"/>
                <a:gridCol w="673845"/>
                <a:gridCol w="67384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01.03.2014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01.03.2015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Денежные средства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2,54%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Счета В ЦБ РФ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10,69%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6,74%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6,51%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Ценные бумаги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11,63%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9,17%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16,24%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15,53%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14,82%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16,46%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Кредиты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74,68%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68,55%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70,30%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72,07%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68,63%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Основные средства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1,61%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/>
                        <a:t>Прочие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4,26%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876201020"/>
              </p:ext>
            </p:extLst>
          </p:nvPr>
        </p:nvGraphicFramePr>
        <p:xfrm>
          <a:off x="0" y="1395104"/>
          <a:ext cx="54006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64088" y="1412776"/>
            <a:ext cx="3672408" cy="3293209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Тренды:</a:t>
            </a:r>
            <a:endParaRPr lang="ru-RU" sz="1600" dirty="0"/>
          </a:p>
          <a:p>
            <a:r>
              <a:rPr lang="ru-RU" sz="1600" dirty="0" smtClean="0"/>
              <a:t>На фоне общего роста активов банковской системы снижается доля кредитного портфеля (несмотря на существенную валютную переоценку), существенно выросли прочие активы. В качестве положительного момента можно выделить не такое существенное накапливание ликвидности на счетах, как было в 2009. Кроме того, доля ценных бумаг в активах не претерпела изменений в отличии от 2009 года.</a:t>
            </a:r>
            <a:endParaRPr lang="ru-RU" sz="1600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740352" cy="7647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Структура активов банковской системы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4" y="4759219"/>
            <a:ext cx="3456382" cy="584775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Вызовы:</a:t>
            </a:r>
          </a:p>
          <a:p>
            <a:r>
              <a:rPr lang="ru-RU" sz="1600" dirty="0" smtClean="0"/>
              <a:t>Снижение объемов кредитования.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67940" y="5397228"/>
            <a:ext cx="3456383" cy="1077218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Ответы:</a:t>
            </a:r>
          </a:p>
          <a:p>
            <a:r>
              <a:rPr lang="ru-RU" sz="1600" dirty="0" smtClean="0"/>
              <a:t>Разработка мер по стимулированию кредитования, послабления в регулировании ЦБ РФ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F4B743B-B94C-45F3-945F-A2A46F401B53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342864" y="6611779"/>
            <a:ext cx="1468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/>
              <a:t>Источник: </a:t>
            </a:r>
            <a:r>
              <a:rPr lang="ru-RU" sz="1000" dirty="0" smtClean="0"/>
              <a:t>Банк России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1355</Words>
  <Application>Microsoft Office PowerPoint</Application>
  <PresentationFormat>Экран (4:3)</PresentationFormat>
  <Paragraphs>454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Tahoma</vt:lpstr>
      <vt:lpstr>Тема Office</vt:lpstr>
      <vt:lpstr>Презентация PowerPoint</vt:lpstr>
      <vt:lpstr>Динамика инфляции и ВВП</vt:lpstr>
      <vt:lpstr>         Динамика нормативов достаточности капитала и ликвидности</vt:lpstr>
      <vt:lpstr> Динамика ставок и объемов рефинансирования ЦБ РФ</vt:lpstr>
      <vt:lpstr>Распределение обязательств перед ЦБ РФ между банками</vt:lpstr>
      <vt:lpstr>Распределение средств государственных органов и компаний между банками</vt:lpstr>
      <vt:lpstr>Прирост показателей в банковском секторе</vt:lpstr>
      <vt:lpstr>Структура пассивов банковской системы</vt:lpstr>
      <vt:lpstr>Структура активов банковской системы</vt:lpstr>
      <vt:lpstr>Презентация PowerPoint</vt:lpstr>
    </vt:vector>
  </TitlesOfParts>
  <Company>Pirated Aliance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Шевченко</dc:creator>
  <cp:lastModifiedBy>Алина</cp:lastModifiedBy>
  <cp:revision>121</cp:revision>
  <dcterms:created xsi:type="dcterms:W3CDTF">2015-03-13T09:23:29Z</dcterms:created>
  <dcterms:modified xsi:type="dcterms:W3CDTF">2015-03-19T14:02:36Z</dcterms:modified>
</cp:coreProperties>
</file>