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318" r:id="rId3"/>
    <p:sldId id="339" r:id="rId4"/>
    <p:sldId id="357" r:id="rId5"/>
    <p:sldId id="361" r:id="rId6"/>
    <p:sldId id="358" r:id="rId7"/>
    <p:sldId id="359" r:id="rId8"/>
    <p:sldId id="362" r:id="rId9"/>
    <p:sldId id="360" r:id="rId10"/>
    <p:sldId id="261" r:id="rId11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01" autoAdjust="0"/>
    <p:restoredTop sz="82710" autoAdjust="0"/>
  </p:normalViewPr>
  <p:slideViewPr>
    <p:cSldViewPr showGuides="1">
      <p:cViewPr varScale="1">
        <p:scale>
          <a:sx n="72" d="100"/>
          <a:sy n="72" d="100"/>
        </p:scale>
        <p:origin x="1248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E3C9E-A0B2-463D-B5CA-82292C7145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55A2FD-BC06-4229-A090-F87B0C70A9FA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/>
            <a:t>Оригинальности</a:t>
          </a:r>
          <a:endParaRPr lang="ru-RU" dirty="0"/>
        </a:p>
      </dgm:t>
    </dgm:pt>
    <dgm:pt modelId="{5B9656C2-740B-4A56-BF67-C41881CE15D5}" type="parTrans" cxnId="{B5CFAC47-4ECE-47B3-91D1-5922598E2849}">
      <dgm:prSet/>
      <dgm:spPr/>
      <dgm:t>
        <a:bodyPr/>
        <a:lstStyle/>
        <a:p>
          <a:endParaRPr lang="ru-RU"/>
        </a:p>
      </dgm:t>
    </dgm:pt>
    <dgm:pt modelId="{B58ECD82-2CD4-427E-9A79-406E36D4FF87}" type="sibTrans" cxnId="{B5CFAC47-4ECE-47B3-91D1-5922598E2849}">
      <dgm:prSet/>
      <dgm:spPr/>
      <dgm:t>
        <a:bodyPr/>
        <a:lstStyle/>
        <a:p>
          <a:endParaRPr lang="ru-RU"/>
        </a:p>
      </dgm:t>
    </dgm:pt>
    <dgm:pt modelId="{226D2B0E-CC55-4BD2-AB3B-65A7EF3EFE15}">
      <dgm:prSet phldrT="[Текст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3300" dirty="0" smtClean="0"/>
            <a:t>«Врожденные»</a:t>
          </a:r>
        </a:p>
        <a:p>
          <a:pPr algn="ctr"/>
          <a:r>
            <a:rPr lang="ru-RU" sz="3300" dirty="0" smtClean="0"/>
            <a:t>(13 банков)</a:t>
          </a:r>
        </a:p>
        <a:p>
          <a:pPr marL="177800" indent="0" algn="l"/>
          <a:r>
            <a:rPr lang="ru-RU" sz="1600" dirty="0" smtClean="0"/>
            <a:t>Близость к государству</a:t>
          </a:r>
        </a:p>
        <a:p>
          <a:pPr marL="177800" indent="0" algn="l"/>
          <a:r>
            <a:rPr lang="ru-RU" sz="1600" dirty="0" smtClean="0"/>
            <a:t>Близость к администрации региона</a:t>
          </a:r>
        </a:p>
        <a:p>
          <a:pPr marL="177800" indent="0" algn="l"/>
          <a:r>
            <a:rPr lang="ru-RU" sz="1600" dirty="0" smtClean="0"/>
            <a:t>Иностранные акционеры</a:t>
          </a:r>
        </a:p>
        <a:p>
          <a:pPr marL="177800" indent="0" algn="l"/>
          <a:r>
            <a:rPr lang="ru-RU" sz="1600" dirty="0" err="1" smtClean="0"/>
            <a:t>Аффилированность</a:t>
          </a:r>
          <a:r>
            <a:rPr lang="ru-RU" sz="1600" dirty="0" smtClean="0"/>
            <a:t> с госпредприятиями</a:t>
          </a:r>
        </a:p>
        <a:p>
          <a:pPr marL="177800" indent="0" algn="l"/>
          <a:r>
            <a:rPr lang="ru-RU" sz="1600" dirty="0" err="1" smtClean="0"/>
            <a:t>Аффилированность</a:t>
          </a:r>
          <a:r>
            <a:rPr lang="ru-RU" sz="1600" dirty="0" smtClean="0"/>
            <a:t> с предприятиями экспортно-сырьевого сектора экономики</a:t>
          </a:r>
        </a:p>
      </dgm:t>
    </dgm:pt>
    <dgm:pt modelId="{D5332E66-2FC2-4CF6-AE08-47A212E3F5FD}" type="parTrans" cxnId="{27D0B966-8741-46F3-A76C-5F08F4AFBDA2}">
      <dgm:prSet/>
      <dgm:spPr/>
      <dgm:t>
        <a:bodyPr/>
        <a:lstStyle/>
        <a:p>
          <a:endParaRPr lang="ru-RU"/>
        </a:p>
      </dgm:t>
    </dgm:pt>
    <dgm:pt modelId="{7533A6E2-E148-4EB2-B002-5E07958EB044}" type="sibTrans" cxnId="{27D0B966-8741-46F3-A76C-5F08F4AFBDA2}">
      <dgm:prSet/>
      <dgm:spPr/>
      <dgm:t>
        <a:bodyPr/>
        <a:lstStyle/>
        <a:p>
          <a:endParaRPr lang="ru-RU"/>
        </a:p>
      </dgm:t>
    </dgm:pt>
    <dgm:pt modelId="{C0199699-BC8A-4470-BD40-AB7E3677B5FC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2800" dirty="0" smtClean="0"/>
            <a:t>«Приобретенные»</a:t>
          </a:r>
        </a:p>
        <a:p>
          <a:pPr algn="ctr"/>
          <a:r>
            <a:rPr lang="ru-RU" sz="2800" dirty="0" smtClean="0"/>
            <a:t>(14 банков)</a:t>
          </a:r>
        </a:p>
        <a:p>
          <a:pPr marL="273050" indent="0" algn="l"/>
          <a:r>
            <a:rPr lang="ru-RU" sz="2000" dirty="0" smtClean="0"/>
            <a:t>Оригинальность стратегии</a:t>
          </a:r>
          <a:endParaRPr lang="ru-RU" sz="2000" dirty="0"/>
        </a:p>
      </dgm:t>
    </dgm:pt>
    <dgm:pt modelId="{66CEA97D-FB0C-400C-A33A-C7E082682838}" type="parTrans" cxnId="{BF0BA9F4-0E81-4EF0-977A-6460978B3B0A}">
      <dgm:prSet/>
      <dgm:spPr/>
      <dgm:t>
        <a:bodyPr/>
        <a:lstStyle/>
        <a:p>
          <a:endParaRPr lang="ru-RU"/>
        </a:p>
      </dgm:t>
    </dgm:pt>
    <dgm:pt modelId="{D47343E0-9036-4E57-9A36-A482CFD2D742}" type="sibTrans" cxnId="{BF0BA9F4-0E81-4EF0-977A-6460978B3B0A}">
      <dgm:prSet/>
      <dgm:spPr/>
      <dgm:t>
        <a:bodyPr/>
        <a:lstStyle/>
        <a:p>
          <a:endParaRPr lang="ru-RU"/>
        </a:p>
      </dgm:t>
    </dgm:pt>
    <dgm:pt modelId="{3F5613E7-85E2-450C-AB13-00305F4E45AB}" type="pres">
      <dgm:prSet presAssocID="{DF0E3C9E-A0B2-463D-B5CA-82292C7145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4E46EC7-A4D8-4AF3-BBEF-DA5200394A6E}" type="pres">
      <dgm:prSet presAssocID="{5E55A2FD-BC06-4229-A090-F87B0C70A9FA}" presName="hierRoot1" presStyleCnt="0">
        <dgm:presLayoutVars>
          <dgm:hierBranch val="init"/>
        </dgm:presLayoutVars>
      </dgm:prSet>
      <dgm:spPr/>
    </dgm:pt>
    <dgm:pt modelId="{BBB8DE0C-9A8E-4FE4-8A64-A8D9F2F71CBA}" type="pres">
      <dgm:prSet presAssocID="{5E55A2FD-BC06-4229-A090-F87B0C70A9FA}" presName="rootComposite1" presStyleCnt="0"/>
      <dgm:spPr/>
    </dgm:pt>
    <dgm:pt modelId="{BFF4EE45-C04D-408D-9C38-8A2BDF177D79}" type="pres">
      <dgm:prSet presAssocID="{5E55A2FD-BC06-4229-A090-F87B0C70A9FA}" presName="rootText1" presStyleLbl="node0" presStyleIdx="0" presStyleCnt="1" custScaleY="27404" custLinFactNeighborX="-1663" custLinFactNeighborY="-548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0A3757-D046-44BB-8C86-6CE47A2338E7}" type="pres">
      <dgm:prSet presAssocID="{5E55A2FD-BC06-4229-A090-F87B0C70A9F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D2DE3CF-AE61-4E64-975F-1B628F9BACB5}" type="pres">
      <dgm:prSet presAssocID="{5E55A2FD-BC06-4229-A090-F87B0C70A9FA}" presName="hierChild2" presStyleCnt="0"/>
      <dgm:spPr/>
    </dgm:pt>
    <dgm:pt modelId="{85C5470D-0AA9-4828-ACDE-3ECFBEB71B2A}" type="pres">
      <dgm:prSet presAssocID="{D5332E66-2FC2-4CF6-AE08-47A212E3F5FD}" presName="Name37" presStyleLbl="parChTrans1D2" presStyleIdx="0" presStyleCnt="2"/>
      <dgm:spPr/>
      <dgm:t>
        <a:bodyPr/>
        <a:lstStyle/>
        <a:p>
          <a:endParaRPr lang="ru-RU"/>
        </a:p>
      </dgm:t>
    </dgm:pt>
    <dgm:pt modelId="{550409F4-9C1E-47EF-B75A-9D42CE1FC057}" type="pres">
      <dgm:prSet presAssocID="{226D2B0E-CC55-4BD2-AB3B-65A7EF3EFE15}" presName="hierRoot2" presStyleCnt="0">
        <dgm:presLayoutVars>
          <dgm:hierBranch val="init"/>
        </dgm:presLayoutVars>
      </dgm:prSet>
      <dgm:spPr/>
    </dgm:pt>
    <dgm:pt modelId="{D4FDDC8A-A64F-426C-8BF8-DEC645FCF38E}" type="pres">
      <dgm:prSet presAssocID="{226D2B0E-CC55-4BD2-AB3B-65A7EF3EFE15}" presName="rootComposite" presStyleCnt="0"/>
      <dgm:spPr/>
    </dgm:pt>
    <dgm:pt modelId="{A1E15C20-E06A-4B0E-A325-BBA29366BD5C}" type="pres">
      <dgm:prSet presAssocID="{226D2B0E-CC55-4BD2-AB3B-65A7EF3EFE15}" presName="rootText" presStyleLbl="node2" presStyleIdx="0" presStyleCnt="2" custScaleY="175182" custLinFactNeighborX="-345" custLinFactNeighborY="-198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3AFD25-C4C9-43C2-8AE8-8836FA2F89AA}" type="pres">
      <dgm:prSet presAssocID="{226D2B0E-CC55-4BD2-AB3B-65A7EF3EFE15}" presName="rootConnector" presStyleLbl="node2" presStyleIdx="0" presStyleCnt="2"/>
      <dgm:spPr/>
      <dgm:t>
        <a:bodyPr/>
        <a:lstStyle/>
        <a:p>
          <a:endParaRPr lang="ru-RU"/>
        </a:p>
      </dgm:t>
    </dgm:pt>
    <dgm:pt modelId="{93594940-AAF8-421B-B78E-CAAC3B7820DE}" type="pres">
      <dgm:prSet presAssocID="{226D2B0E-CC55-4BD2-AB3B-65A7EF3EFE15}" presName="hierChild4" presStyleCnt="0"/>
      <dgm:spPr/>
    </dgm:pt>
    <dgm:pt modelId="{4F10D5FF-3924-4E57-8536-082928A81C4E}" type="pres">
      <dgm:prSet presAssocID="{226D2B0E-CC55-4BD2-AB3B-65A7EF3EFE15}" presName="hierChild5" presStyleCnt="0"/>
      <dgm:spPr/>
    </dgm:pt>
    <dgm:pt modelId="{F4B40AFB-9C6A-448E-B00C-95EE23C9E8FE}" type="pres">
      <dgm:prSet presAssocID="{66CEA97D-FB0C-400C-A33A-C7E082682838}" presName="Name37" presStyleLbl="parChTrans1D2" presStyleIdx="1" presStyleCnt="2"/>
      <dgm:spPr/>
      <dgm:t>
        <a:bodyPr/>
        <a:lstStyle/>
        <a:p>
          <a:endParaRPr lang="ru-RU"/>
        </a:p>
      </dgm:t>
    </dgm:pt>
    <dgm:pt modelId="{0D5ED10B-8A2C-47A9-96B0-87768F8FA5ED}" type="pres">
      <dgm:prSet presAssocID="{C0199699-BC8A-4470-BD40-AB7E3677B5FC}" presName="hierRoot2" presStyleCnt="0">
        <dgm:presLayoutVars>
          <dgm:hierBranch val="init"/>
        </dgm:presLayoutVars>
      </dgm:prSet>
      <dgm:spPr/>
    </dgm:pt>
    <dgm:pt modelId="{B6D4232E-880D-4EE4-B3B9-765F5F08C7C6}" type="pres">
      <dgm:prSet presAssocID="{C0199699-BC8A-4470-BD40-AB7E3677B5FC}" presName="rootComposite" presStyleCnt="0"/>
      <dgm:spPr/>
    </dgm:pt>
    <dgm:pt modelId="{E3E89BFD-5581-46E4-8FF5-C5C6AA297626}" type="pres">
      <dgm:prSet presAssocID="{C0199699-BC8A-4470-BD40-AB7E3677B5FC}" presName="rootText" presStyleLbl="node2" presStyleIdx="1" presStyleCnt="2" custScaleY="92164" custLinFactNeighborX="-2468" custLinFactNeighborY="-205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708E8F-9D2F-47F8-B388-61F6E4216B3B}" type="pres">
      <dgm:prSet presAssocID="{C0199699-BC8A-4470-BD40-AB7E3677B5FC}" presName="rootConnector" presStyleLbl="node2" presStyleIdx="1" presStyleCnt="2"/>
      <dgm:spPr/>
      <dgm:t>
        <a:bodyPr/>
        <a:lstStyle/>
        <a:p>
          <a:endParaRPr lang="ru-RU"/>
        </a:p>
      </dgm:t>
    </dgm:pt>
    <dgm:pt modelId="{43DD5C54-EB8A-442F-A4BF-8CB1F84CC1B8}" type="pres">
      <dgm:prSet presAssocID="{C0199699-BC8A-4470-BD40-AB7E3677B5FC}" presName="hierChild4" presStyleCnt="0"/>
      <dgm:spPr/>
    </dgm:pt>
    <dgm:pt modelId="{2898252B-92B7-4A72-A65C-149D2BFE3AE9}" type="pres">
      <dgm:prSet presAssocID="{C0199699-BC8A-4470-BD40-AB7E3677B5FC}" presName="hierChild5" presStyleCnt="0"/>
      <dgm:spPr/>
    </dgm:pt>
    <dgm:pt modelId="{6E6C5871-35C2-4E6E-9BB4-A8842726EC54}" type="pres">
      <dgm:prSet presAssocID="{5E55A2FD-BC06-4229-A090-F87B0C70A9FA}" presName="hierChild3" presStyleCnt="0"/>
      <dgm:spPr/>
    </dgm:pt>
  </dgm:ptLst>
  <dgm:cxnLst>
    <dgm:cxn modelId="{B84A7170-26CA-4E0B-B665-B00626B35ABA}" type="presOf" srcId="{DF0E3C9E-A0B2-463D-B5CA-82292C71457A}" destId="{3F5613E7-85E2-450C-AB13-00305F4E45AB}" srcOrd="0" destOrd="0" presId="urn:microsoft.com/office/officeart/2005/8/layout/orgChart1"/>
    <dgm:cxn modelId="{B5CFAC47-4ECE-47B3-91D1-5922598E2849}" srcId="{DF0E3C9E-A0B2-463D-B5CA-82292C71457A}" destId="{5E55A2FD-BC06-4229-A090-F87B0C70A9FA}" srcOrd="0" destOrd="0" parTransId="{5B9656C2-740B-4A56-BF67-C41881CE15D5}" sibTransId="{B58ECD82-2CD4-427E-9A79-406E36D4FF87}"/>
    <dgm:cxn modelId="{BF0BA9F4-0E81-4EF0-977A-6460978B3B0A}" srcId="{5E55A2FD-BC06-4229-A090-F87B0C70A9FA}" destId="{C0199699-BC8A-4470-BD40-AB7E3677B5FC}" srcOrd="1" destOrd="0" parTransId="{66CEA97D-FB0C-400C-A33A-C7E082682838}" sibTransId="{D47343E0-9036-4E57-9A36-A482CFD2D742}"/>
    <dgm:cxn modelId="{3613AD1F-6ACD-4D83-9080-269EC4C4E1FB}" type="presOf" srcId="{66CEA97D-FB0C-400C-A33A-C7E082682838}" destId="{F4B40AFB-9C6A-448E-B00C-95EE23C9E8FE}" srcOrd="0" destOrd="0" presId="urn:microsoft.com/office/officeart/2005/8/layout/orgChart1"/>
    <dgm:cxn modelId="{C7744551-51F5-4401-A6CB-629735BA4F22}" type="presOf" srcId="{226D2B0E-CC55-4BD2-AB3B-65A7EF3EFE15}" destId="{A23AFD25-C4C9-43C2-8AE8-8836FA2F89AA}" srcOrd="1" destOrd="0" presId="urn:microsoft.com/office/officeart/2005/8/layout/orgChart1"/>
    <dgm:cxn modelId="{914AA535-932A-4E75-B4CC-778087152B36}" type="presOf" srcId="{5E55A2FD-BC06-4229-A090-F87B0C70A9FA}" destId="{270A3757-D046-44BB-8C86-6CE47A2338E7}" srcOrd="1" destOrd="0" presId="urn:microsoft.com/office/officeart/2005/8/layout/orgChart1"/>
    <dgm:cxn modelId="{F7BD3A6F-6200-48C1-93A7-E9081D153553}" type="presOf" srcId="{C0199699-BC8A-4470-BD40-AB7E3677B5FC}" destId="{E3E89BFD-5581-46E4-8FF5-C5C6AA297626}" srcOrd="0" destOrd="0" presId="urn:microsoft.com/office/officeart/2005/8/layout/orgChart1"/>
    <dgm:cxn modelId="{69B1398E-00BF-4220-8A62-83C3C91750B6}" type="presOf" srcId="{5E55A2FD-BC06-4229-A090-F87B0C70A9FA}" destId="{BFF4EE45-C04D-408D-9C38-8A2BDF177D79}" srcOrd="0" destOrd="0" presId="urn:microsoft.com/office/officeart/2005/8/layout/orgChart1"/>
    <dgm:cxn modelId="{9E9318EE-CDE8-4B4E-BF92-13D7FC767D79}" type="presOf" srcId="{C0199699-BC8A-4470-BD40-AB7E3677B5FC}" destId="{EA708E8F-9D2F-47F8-B388-61F6E4216B3B}" srcOrd="1" destOrd="0" presId="urn:microsoft.com/office/officeart/2005/8/layout/orgChart1"/>
    <dgm:cxn modelId="{85F441A4-CE74-498C-B337-F3F7927E6E63}" type="presOf" srcId="{226D2B0E-CC55-4BD2-AB3B-65A7EF3EFE15}" destId="{A1E15C20-E06A-4B0E-A325-BBA29366BD5C}" srcOrd="0" destOrd="0" presId="urn:microsoft.com/office/officeart/2005/8/layout/orgChart1"/>
    <dgm:cxn modelId="{27D0B966-8741-46F3-A76C-5F08F4AFBDA2}" srcId="{5E55A2FD-BC06-4229-A090-F87B0C70A9FA}" destId="{226D2B0E-CC55-4BD2-AB3B-65A7EF3EFE15}" srcOrd="0" destOrd="0" parTransId="{D5332E66-2FC2-4CF6-AE08-47A212E3F5FD}" sibTransId="{7533A6E2-E148-4EB2-B002-5E07958EB044}"/>
    <dgm:cxn modelId="{6ADD2FE5-1927-45F2-AA38-B168CE5491C3}" type="presOf" srcId="{D5332E66-2FC2-4CF6-AE08-47A212E3F5FD}" destId="{85C5470D-0AA9-4828-ACDE-3ECFBEB71B2A}" srcOrd="0" destOrd="0" presId="urn:microsoft.com/office/officeart/2005/8/layout/orgChart1"/>
    <dgm:cxn modelId="{5F1445CA-7B8B-4067-8DB2-3283DFD3B376}" type="presParOf" srcId="{3F5613E7-85E2-450C-AB13-00305F4E45AB}" destId="{E4E46EC7-A4D8-4AF3-BBEF-DA5200394A6E}" srcOrd="0" destOrd="0" presId="urn:microsoft.com/office/officeart/2005/8/layout/orgChart1"/>
    <dgm:cxn modelId="{99D199B8-0F73-4755-A32A-5D6E58FFD3BE}" type="presParOf" srcId="{E4E46EC7-A4D8-4AF3-BBEF-DA5200394A6E}" destId="{BBB8DE0C-9A8E-4FE4-8A64-A8D9F2F71CBA}" srcOrd="0" destOrd="0" presId="urn:microsoft.com/office/officeart/2005/8/layout/orgChart1"/>
    <dgm:cxn modelId="{F19CBB7F-7A9D-4427-8E0B-1E46F5D1743A}" type="presParOf" srcId="{BBB8DE0C-9A8E-4FE4-8A64-A8D9F2F71CBA}" destId="{BFF4EE45-C04D-408D-9C38-8A2BDF177D79}" srcOrd="0" destOrd="0" presId="urn:microsoft.com/office/officeart/2005/8/layout/orgChart1"/>
    <dgm:cxn modelId="{B1A08272-4EA1-4602-A7B2-C05AACA067CD}" type="presParOf" srcId="{BBB8DE0C-9A8E-4FE4-8A64-A8D9F2F71CBA}" destId="{270A3757-D046-44BB-8C86-6CE47A2338E7}" srcOrd="1" destOrd="0" presId="urn:microsoft.com/office/officeart/2005/8/layout/orgChart1"/>
    <dgm:cxn modelId="{A77DEAA6-B129-45CC-8151-D627C3510825}" type="presParOf" srcId="{E4E46EC7-A4D8-4AF3-BBEF-DA5200394A6E}" destId="{CD2DE3CF-AE61-4E64-975F-1B628F9BACB5}" srcOrd="1" destOrd="0" presId="urn:microsoft.com/office/officeart/2005/8/layout/orgChart1"/>
    <dgm:cxn modelId="{D1A68BE2-0967-4AB6-83C8-AB99C42021D0}" type="presParOf" srcId="{CD2DE3CF-AE61-4E64-975F-1B628F9BACB5}" destId="{85C5470D-0AA9-4828-ACDE-3ECFBEB71B2A}" srcOrd="0" destOrd="0" presId="urn:microsoft.com/office/officeart/2005/8/layout/orgChart1"/>
    <dgm:cxn modelId="{E7B23FCC-21B8-496E-AF75-09B8E34D9DB9}" type="presParOf" srcId="{CD2DE3CF-AE61-4E64-975F-1B628F9BACB5}" destId="{550409F4-9C1E-47EF-B75A-9D42CE1FC057}" srcOrd="1" destOrd="0" presId="urn:microsoft.com/office/officeart/2005/8/layout/orgChart1"/>
    <dgm:cxn modelId="{2158BDFC-E540-4F7E-97D8-51FB1C495701}" type="presParOf" srcId="{550409F4-9C1E-47EF-B75A-9D42CE1FC057}" destId="{D4FDDC8A-A64F-426C-8BF8-DEC645FCF38E}" srcOrd="0" destOrd="0" presId="urn:microsoft.com/office/officeart/2005/8/layout/orgChart1"/>
    <dgm:cxn modelId="{E3ED9B72-80D5-46A8-8B4C-E63F48B0790B}" type="presParOf" srcId="{D4FDDC8A-A64F-426C-8BF8-DEC645FCF38E}" destId="{A1E15C20-E06A-4B0E-A325-BBA29366BD5C}" srcOrd="0" destOrd="0" presId="urn:microsoft.com/office/officeart/2005/8/layout/orgChart1"/>
    <dgm:cxn modelId="{EE95CBC4-96CF-41FF-87C9-08D79B7BD8B4}" type="presParOf" srcId="{D4FDDC8A-A64F-426C-8BF8-DEC645FCF38E}" destId="{A23AFD25-C4C9-43C2-8AE8-8836FA2F89AA}" srcOrd="1" destOrd="0" presId="urn:microsoft.com/office/officeart/2005/8/layout/orgChart1"/>
    <dgm:cxn modelId="{52B0DDA0-110E-48D8-B48C-CFC18768B88D}" type="presParOf" srcId="{550409F4-9C1E-47EF-B75A-9D42CE1FC057}" destId="{93594940-AAF8-421B-B78E-CAAC3B7820DE}" srcOrd="1" destOrd="0" presId="urn:microsoft.com/office/officeart/2005/8/layout/orgChart1"/>
    <dgm:cxn modelId="{6318F8DD-F20C-4D89-BD8C-C46DD3861A75}" type="presParOf" srcId="{550409F4-9C1E-47EF-B75A-9D42CE1FC057}" destId="{4F10D5FF-3924-4E57-8536-082928A81C4E}" srcOrd="2" destOrd="0" presId="urn:microsoft.com/office/officeart/2005/8/layout/orgChart1"/>
    <dgm:cxn modelId="{B0A088F8-2F20-47BD-B22B-740D219468E3}" type="presParOf" srcId="{CD2DE3CF-AE61-4E64-975F-1B628F9BACB5}" destId="{F4B40AFB-9C6A-448E-B00C-95EE23C9E8FE}" srcOrd="2" destOrd="0" presId="urn:microsoft.com/office/officeart/2005/8/layout/orgChart1"/>
    <dgm:cxn modelId="{5C67548D-35B1-4269-8AFD-683099667D4E}" type="presParOf" srcId="{CD2DE3CF-AE61-4E64-975F-1B628F9BACB5}" destId="{0D5ED10B-8A2C-47A9-96B0-87768F8FA5ED}" srcOrd="3" destOrd="0" presId="urn:microsoft.com/office/officeart/2005/8/layout/orgChart1"/>
    <dgm:cxn modelId="{D0A89BF7-8896-414B-85E1-048280B830FC}" type="presParOf" srcId="{0D5ED10B-8A2C-47A9-96B0-87768F8FA5ED}" destId="{B6D4232E-880D-4EE4-B3B9-765F5F08C7C6}" srcOrd="0" destOrd="0" presId="urn:microsoft.com/office/officeart/2005/8/layout/orgChart1"/>
    <dgm:cxn modelId="{48A0654A-C926-431A-A0D8-6F665A2209C7}" type="presParOf" srcId="{B6D4232E-880D-4EE4-B3B9-765F5F08C7C6}" destId="{E3E89BFD-5581-46E4-8FF5-C5C6AA297626}" srcOrd="0" destOrd="0" presId="urn:microsoft.com/office/officeart/2005/8/layout/orgChart1"/>
    <dgm:cxn modelId="{903CE607-714B-450A-B9D9-66ACDF5B443F}" type="presParOf" srcId="{B6D4232E-880D-4EE4-B3B9-765F5F08C7C6}" destId="{EA708E8F-9D2F-47F8-B388-61F6E4216B3B}" srcOrd="1" destOrd="0" presId="urn:microsoft.com/office/officeart/2005/8/layout/orgChart1"/>
    <dgm:cxn modelId="{6DFF96F3-0915-408A-A8B5-7E6ABD304509}" type="presParOf" srcId="{0D5ED10B-8A2C-47A9-96B0-87768F8FA5ED}" destId="{43DD5C54-EB8A-442F-A4BF-8CB1F84CC1B8}" srcOrd="1" destOrd="0" presId="urn:microsoft.com/office/officeart/2005/8/layout/orgChart1"/>
    <dgm:cxn modelId="{D950E498-C2DE-4D96-9389-C5603E86F287}" type="presParOf" srcId="{0D5ED10B-8A2C-47A9-96B0-87768F8FA5ED}" destId="{2898252B-92B7-4A72-A65C-149D2BFE3AE9}" srcOrd="2" destOrd="0" presId="urn:microsoft.com/office/officeart/2005/8/layout/orgChart1"/>
    <dgm:cxn modelId="{9508C320-82ED-4B27-8A8E-0F5CE5C75060}" type="presParOf" srcId="{E4E46EC7-A4D8-4AF3-BBEF-DA5200394A6E}" destId="{6E6C5871-35C2-4E6E-9BB4-A8842726EC5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B40AFB-9C6A-448E-B00C-95EE23C9E8FE}">
      <dsp:nvSpPr>
        <dsp:cNvPr id="0" name=""/>
        <dsp:cNvSpPr/>
      </dsp:nvSpPr>
      <dsp:spPr>
        <a:xfrm>
          <a:off x="4002867" y="503693"/>
          <a:ext cx="2194420" cy="7275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526"/>
              </a:lnTo>
              <a:lnTo>
                <a:pt x="2194420" y="341526"/>
              </a:lnTo>
              <a:lnTo>
                <a:pt x="2194420" y="7275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C5470D-0AA9-4828-ACDE-3ECFBEB71B2A}">
      <dsp:nvSpPr>
        <dsp:cNvPr id="0" name=""/>
        <dsp:cNvSpPr/>
      </dsp:nvSpPr>
      <dsp:spPr>
        <a:xfrm>
          <a:off x="1838027" y="503693"/>
          <a:ext cx="2164839" cy="740911"/>
        </a:xfrm>
        <a:custGeom>
          <a:avLst/>
          <a:gdLst/>
          <a:ahLst/>
          <a:cxnLst/>
          <a:rect l="0" t="0" r="0" b="0"/>
          <a:pathLst>
            <a:path>
              <a:moveTo>
                <a:pt x="2164839" y="0"/>
              </a:moveTo>
              <a:lnTo>
                <a:pt x="2164839" y="354925"/>
              </a:lnTo>
              <a:lnTo>
                <a:pt x="0" y="354925"/>
              </a:lnTo>
              <a:lnTo>
                <a:pt x="0" y="7409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F4EE45-C04D-408D-9C38-8A2BDF177D79}">
      <dsp:nvSpPr>
        <dsp:cNvPr id="0" name=""/>
        <dsp:cNvSpPr/>
      </dsp:nvSpPr>
      <dsp:spPr>
        <a:xfrm>
          <a:off x="2164839" y="0"/>
          <a:ext cx="3676054" cy="503693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Оригинальности</a:t>
          </a:r>
          <a:endParaRPr lang="ru-RU" sz="3400" kern="1200" dirty="0"/>
        </a:p>
      </dsp:txBody>
      <dsp:txXfrm>
        <a:off x="2164839" y="0"/>
        <a:ext cx="3676054" cy="503693"/>
      </dsp:txXfrm>
    </dsp:sp>
    <dsp:sp modelId="{A1E15C20-E06A-4B0E-A325-BBA29366BD5C}">
      <dsp:nvSpPr>
        <dsp:cNvPr id="0" name=""/>
        <dsp:cNvSpPr/>
      </dsp:nvSpPr>
      <dsp:spPr>
        <a:xfrm>
          <a:off x="0" y="1244604"/>
          <a:ext cx="3676054" cy="321989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«Врожденные»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(13 банков)</a:t>
          </a:r>
        </a:p>
        <a:p>
          <a:pPr marL="17780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Близость к государству</a:t>
          </a:r>
        </a:p>
        <a:p>
          <a:pPr marL="17780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Близость к администрации региона</a:t>
          </a:r>
        </a:p>
        <a:p>
          <a:pPr marL="17780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Иностранные акционеры</a:t>
          </a:r>
        </a:p>
        <a:p>
          <a:pPr marL="17780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Аффилированность</a:t>
          </a:r>
          <a:r>
            <a:rPr lang="ru-RU" sz="1600" kern="1200" dirty="0" smtClean="0"/>
            <a:t> с госпредприятиями</a:t>
          </a:r>
        </a:p>
        <a:p>
          <a:pPr marL="17780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Аффилированность</a:t>
          </a:r>
          <a:r>
            <a:rPr lang="ru-RU" sz="1600" kern="1200" dirty="0" smtClean="0"/>
            <a:t> с предприятиями экспортно-сырьевого сектора экономики</a:t>
          </a:r>
        </a:p>
      </dsp:txBody>
      <dsp:txXfrm>
        <a:off x="0" y="1244604"/>
        <a:ext cx="3676054" cy="3219893"/>
      </dsp:txXfrm>
    </dsp:sp>
    <dsp:sp modelId="{E3E89BFD-5581-46E4-8FF5-C5C6AA297626}">
      <dsp:nvSpPr>
        <dsp:cNvPr id="0" name=""/>
        <dsp:cNvSpPr/>
      </dsp:nvSpPr>
      <dsp:spPr>
        <a:xfrm>
          <a:off x="4359260" y="1231205"/>
          <a:ext cx="3676054" cy="1693999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«Приобретенные»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(14 банков)</a:t>
          </a:r>
        </a:p>
        <a:p>
          <a:pPr marL="27305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Оригинальность стратегии</a:t>
          </a:r>
          <a:endParaRPr lang="ru-RU" sz="2000" kern="1200" dirty="0"/>
        </a:p>
      </dsp:txBody>
      <dsp:txXfrm>
        <a:off x="4359260" y="1231205"/>
        <a:ext cx="3676054" cy="1693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FA301D-0396-477F-A76A-C3C00C838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092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Образец текста</a:t>
            </a:r>
          </a:p>
          <a:p>
            <a:pPr lvl="1"/>
            <a:r>
              <a:rPr lang="en-GB" noProof="0" smtClean="0"/>
              <a:t>Второй уровень</a:t>
            </a:r>
          </a:p>
          <a:p>
            <a:pPr lvl="2"/>
            <a:r>
              <a:rPr lang="en-GB" noProof="0" smtClean="0"/>
              <a:t>Третий уровень</a:t>
            </a:r>
          </a:p>
          <a:p>
            <a:pPr lvl="3"/>
            <a:r>
              <a:rPr lang="en-GB" noProof="0" smtClean="0"/>
              <a:t>Четвертый уровень</a:t>
            </a:r>
          </a:p>
          <a:p>
            <a:pPr lvl="4"/>
            <a:r>
              <a:rPr lang="en-GB" noProof="0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CB0EE1-87F6-487B-9713-A2E3ACB50E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890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B0EE1-87F6-487B-9713-A2E3ACB50E4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232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CB0EE1-87F6-487B-9713-A2E3ACB50E4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690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716289"/>
      </p:ext>
    </p:extLst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478621"/>
      </p:ext>
    </p:extLst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36235"/>
      </p:ext>
    </p:extLst>
  </p:cSld>
  <p:clrMapOvr>
    <a:masterClrMapping/>
  </p:clrMapOvr>
  <p:transition>
    <p:randomBa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1"/>
            <a:ext cx="12192000" cy="7207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24417" y="1628776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347200" y="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F84F5-4CF6-4DB6-9742-56DBC892A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262223"/>
      </p:ext>
    </p:extLst>
  </p:cSld>
  <p:clrMapOvr>
    <a:masterClrMapping/>
  </p:clrMapOvr>
  <p:transition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1"/>
            <a:ext cx="12192000" cy="7207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24417" y="1628776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12417" y="1628776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9347200" y="0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053E9-BF5C-4312-8A44-ECD188C9E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028921"/>
      </p:ext>
    </p:extLst>
  </p:cSld>
  <p:clrMapOvr>
    <a:masterClrMapping/>
  </p:clrMapOvr>
  <p:transition>
    <p:randomBa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081AE-DA8D-4DF8-BD11-9C11BD3921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27601"/>
      </p:ext>
    </p:extLst>
  </p:cSld>
  <p:clrMapOvr>
    <a:masterClrMapping/>
  </p:clrMapOvr>
  <p:transition>
    <p:randomBa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82534-00FA-46D3-8FCF-A8DB6F50B1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978259"/>
      </p:ext>
    </p:extLst>
  </p:cSld>
  <p:clrMapOvr>
    <a:masterClrMapping/>
  </p:clrMapOvr>
  <p:transition>
    <p:randomBa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B96C0-A641-452B-BB87-E5E1CF857F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13492"/>
      </p:ext>
    </p:extLst>
  </p:cSld>
  <p:clrMapOvr>
    <a:masterClrMapping/>
  </p:clrMapOvr>
  <p:transition>
    <p:randomBa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4417" y="162877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12417" y="162877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0E74D-8FBC-4BBC-90CD-869F91534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27012"/>
      </p:ext>
    </p:extLst>
  </p:cSld>
  <p:clrMapOvr>
    <a:masterClrMapping/>
  </p:clrMapOvr>
  <p:transition>
    <p:randomBa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6A843-DF5B-4D3A-BE8F-44A2BE3C48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888331"/>
      </p:ext>
    </p:extLst>
  </p:cSld>
  <p:clrMapOvr>
    <a:masterClrMapping/>
  </p:clrMapOvr>
  <p:transition>
    <p:randomBa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Картинка 5"/>
          <p:cNvSpPr>
            <a:spLocks noGrp="1"/>
          </p:cNvSpPr>
          <p:nvPr>
            <p:ph type="clipArt" sz="quarter" idx="12"/>
          </p:nvPr>
        </p:nvSpPr>
        <p:spPr>
          <a:xfrm>
            <a:off x="11472333" y="4437063"/>
            <a:ext cx="1219200" cy="9144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BB267-618D-4C64-8BF2-C1D0C6486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070894"/>
      </p:ext>
    </p:extLst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135184"/>
      </p:ext>
    </p:extLst>
  </p:cSld>
  <p:clrMapOvr>
    <a:masterClrMapping/>
  </p:clrMapOvr>
  <p:transition>
    <p:randomBa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Мои документы\My Screen Captures\PrtScr capture_109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267" y="5886450"/>
            <a:ext cx="24638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9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151" y="6324600"/>
            <a:ext cx="1957916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78922-0DE4-4F85-9E7B-EA9CC6BD6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393934"/>
      </p:ext>
    </p:extLst>
  </p:cSld>
  <p:clrMapOvr>
    <a:masterClrMapping/>
  </p:clrMapOvr>
  <p:transition>
    <p:randomBa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Мои документы\My Screen Captures\PrtScr capture_109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267" y="5886450"/>
            <a:ext cx="24638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8F97B-F685-4253-8B66-B104BEFC5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42598"/>
      </p:ext>
    </p:extLst>
  </p:cSld>
  <p:clrMapOvr>
    <a:masterClrMapping/>
  </p:clrMapOvr>
  <p:transition>
    <p:randomBa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Мои документы\My Screen Captures\PrtScr capture_109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267" y="5886450"/>
            <a:ext cx="24638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578EA-6166-4273-A32E-4338DA6C4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178509"/>
      </p:ext>
    </p:extLst>
  </p:cSld>
  <p:clrMapOvr>
    <a:masterClrMapping/>
  </p:clrMapOvr>
  <p:transition>
    <p:randomBa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Мои документы\My Screen Captures\PrtScr capture_109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267" y="5886450"/>
            <a:ext cx="24638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0DBBB-0555-495A-B7B6-E14B63AEC7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054247"/>
      </p:ext>
    </p:extLst>
  </p:cSld>
  <p:clrMapOvr>
    <a:masterClrMapping/>
  </p:clrMapOvr>
  <p:transition>
    <p:randomBa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Мои документы\My Screen Captures\PrtScr capture_109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267" y="5886450"/>
            <a:ext cx="24638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60350"/>
            <a:ext cx="3048000" cy="5894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260350"/>
            <a:ext cx="8940800" cy="5894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1EE15-2506-48A1-B607-5A84683FFF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902045"/>
      </p:ext>
    </p:extLst>
  </p:cSld>
  <p:clrMapOvr>
    <a:masterClrMapping/>
  </p:clrMapOvr>
  <p:transition>
    <p:randomBar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Мои документы\My Screen Captures\PrtScr capture_109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267" y="5886450"/>
            <a:ext cx="24638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1"/>
            <a:ext cx="12192000" cy="720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24417" y="1628776"/>
            <a:ext cx="109728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9" name="Картинка 8"/>
          <p:cNvSpPr>
            <a:spLocks noGrp="1"/>
          </p:cNvSpPr>
          <p:nvPr>
            <p:ph type="clipArt" sz="quarter" idx="12"/>
          </p:nvPr>
        </p:nvSpPr>
        <p:spPr>
          <a:xfrm>
            <a:off x="10223501" y="6092826"/>
            <a:ext cx="1824567" cy="720725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AEBB0-FE0C-41FF-90A8-1E3CF4A576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354509"/>
      </p:ext>
    </p:extLst>
  </p:cSld>
  <p:clrMapOvr>
    <a:masterClrMapping/>
  </p:clrMapOvr>
  <p:transition>
    <p:randomBar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Мои документы\My Screen Captures\PrtScr capture_109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267" y="5886450"/>
            <a:ext cx="24638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351"/>
            <a:ext cx="12192000" cy="7207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24417" y="1628776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12417" y="1628776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1407C-68FD-436A-878B-D6D146A2A3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834489"/>
      </p:ext>
    </p:extLst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51551326"/>
      </p:ext>
    </p:extLst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874386"/>
      </p:ext>
    </p:extLst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908328"/>
      </p:ext>
    </p:extLst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599346"/>
      </p:ext>
    </p:extLst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9433285"/>
      </p:ext>
    </p:extLst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72301599"/>
      </p:ext>
    </p:extLst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09933649"/>
      </p:ext>
    </p:extLst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1"/>
            <a:ext cx="12192000" cy="11525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pic>
        <p:nvPicPr>
          <p:cNvPr id="1027" name="Picture 8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3684" y="5445126"/>
            <a:ext cx="3706283" cy="123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20" r:id="rId12"/>
    <p:sldLayoutId id="2147483921" r:id="rId13"/>
  </p:sldLayoutIdLst>
  <p:transition>
    <p:randomBar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 userDrawn="1"/>
        </p:nvSpPr>
        <p:spPr bwMode="auto">
          <a:xfrm>
            <a:off x="0" y="260351"/>
            <a:ext cx="12192000" cy="7207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60351"/>
            <a:ext cx="121920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7" y="1628776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0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fld id="{2D0CF623-ED36-4C78-9996-B601EDA7E1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055" name="Picture 8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0867" y="6165850"/>
            <a:ext cx="1689100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  <p:sldLayoutId id="2147483928" r:id="rId13"/>
  </p:sldLayoutIdLst>
  <p:transition>
    <p:randomBar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Buzdalin@interfax.ru" TargetMode="Externa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3388" y="4076700"/>
            <a:ext cx="4608512" cy="719138"/>
          </a:xfrm>
          <a:solidFill>
            <a:srgbClr val="FFFFFF"/>
          </a:solidFill>
        </p:spPr>
        <p:txBody>
          <a:bodyPr/>
          <a:lstStyle/>
          <a:p>
            <a:pPr algn="l"/>
            <a:r>
              <a:rPr lang="ru-RU" altLang="ru-RU" sz="1400" dirty="0"/>
              <a:t>Алексей Владимирович Буздалин</a:t>
            </a:r>
          </a:p>
          <a:p>
            <a:pPr algn="l"/>
            <a:r>
              <a:rPr lang="ru-RU" altLang="ru-RU" sz="1400" dirty="0" smtClean="0"/>
              <a:t>Заместитель </a:t>
            </a:r>
            <a:r>
              <a:rPr lang="ru-RU" altLang="ru-RU" sz="1400" dirty="0"/>
              <a:t>директора</a:t>
            </a:r>
            <a:br>
              <a:rPr lang="ru-RU" altLang="ru-RU" sz="1400" dirty="0"/>
            </a:br>
            <a:r>
              <a:rPr lang="ru-RU" altLang="ru-RU" sz="1400" dirty="0"/>
              <a:t>«Интерфакс – Центр Экономического Анализа», к.э.н.</a:t>
            </a:r>
          </a:p>
        </p:txBody>
      </p:sp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0" y="1"/>
            <a:ext cx="12192000" cy="15843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2400" b="1" dirty="0">
                <a:solidFill>
                  <a:schemeClr val="bg1"/>
                </a:solidFill>
              </a:rPr>
              <a:t>XVII  </a:t>
            </a:r>
            <a:r>
              <a:rPr lang="ru-RU" altLang="ru-RU" sz="2400" b="1" dirty="0">
                <a:solidFill>
                  <a:schemeClr val="bg1"/>
                </a:solidFill>
              </a:rPr>
              <a:t>ВСЕРОССИЙСКАЯ   БАНКОВСКАЯ   КОНФЕРЕНЦИЯ</a:t>
            </a:r>
            <a:br>
              <a:rPr lang="ru-RU" altLang="ru-RU" sz="2400" b="1" dirty="0">
                <a:solidFill>
                  <a:schemeClr val="bg1"/>
                </a:solidFill>
              </a:rPr>
            </a:br>
            <a:r>
              <a:rPr lang="ru-RU" altLang="ru-RU" sz="2400" b="1" dirty="0">
                <a:solidFill>
                  <a:schemeClr val="bg1"/>
                </a:solidFill>
              </a:rPr>
              <a:t>«БАНКОВСКАЯ СИСТЕМА РОССИИ 2015: НОВЫЕ ВЫЗОВЫ И РЕШЕНИЯ»</a:t>
            </a:r>
            <a:endParaRPr lang="ru-RU" altLang="ru-RU" sz="2800" b="1" dirty="0">
              <a:solidFill>
                <a:schemeClr val="bg1"/>
              </a:solidFill>
            </a:endParaRPr>
          </a:p>
        </p:txBody>
      </p:sp>
      <p:pic>
        <p:nvPicPr>
          <p:cNvPr id="1229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4" y="4005264"/>
            <a:ext cx="3779837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1524000" y="4365625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1524000" y="64008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200" b="1" dirty="0"/>
              <a:t>Москва, </a:t>
            </a:r>
            <a:r>
              <a:rPr lang="ru-RU" altLang="ru-RU" sz="1200" b="1" dirty="0" smtClean="0"/>
              <a:t>20.3.2015г</a:t>
            </a:r>
            <a:r>
              <a:rPr lang="ru-RU" altLang="ru-RU" sz="1200" i="1" dirty="0"/>
              <a:t>.</a:t>
            </a:r>
            <a:endParaRPr lang="en-GB" altLang="ru-RU" sz="1200" i="1" dirty="0"/>
          </a:p>
        </p:txBody>
      </p:sp>
      <p:sp>
        <p:nvSpPr>
          <p:cNvPr id="12295" name="Text Box 17"/>
          <p:cNvSpPr txBox="1">
            <a:spLocks noChangeArrowheads="1"/>
          </p:cNvSpPr>
          <p:nvPr/>
        </p:nvSpPr>
        <p:spPr bwMode="auto">
          <a:xfrm>
            <a:off x="1523712" y="2147373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4000" b="1" dirty="0" smtClean="0">
                <a:solidFill>
                  <a:schemeClr val="hlink"/>
                </a:solidFill>
                <a:latin typeface="Arial Black" pitchFamily="34" charset="0"/>
              </a:rPr>
              <a:t>Модели банковского бизнеса:</a:t>
            </a:r>
            <a:br>
              <a:rPr lang="ru-RU" altLang="ru-RU" sz="4000" b="1" dirty="0" smtClean="0">
                <a:solidFill>
                  <a:schemeClr val="hlink"/>
                </a:solidFill>
                <a:latin typeface="Arial Black" pitchFamily="34" charset="0"/>
              </a:rPr>
            </a:br>
            <a:r>
              <a:rPr lang="ru-RU" altLang="ru-RU" sz="4000" b="1" dirty="0" smtClean="0">
                <a:solidFill>
                  <a:schemeClr val="hlink"/>
                </a:solidFill>
                <a:latin typeface="Arial Black" pitchFamily="34" charset="0"/>
              </a:rPr>
              <a:t>кому на Руси жить хорошо</a:t>
            </a:r>
            <a:endParaRPr lang="ru-RU" altLang="ru-RU" sz="4000" b="1" dirty="0">
              <a:solidFill>
                <a:schemeClr val="hlink"/>
              </a:solidFill>
              <a:latin typeface="Arial Black" pitchFamily="34" charset="0"/>
            </a:endParaRPr>
          </a:p>
        </p:txBody>
      </p:sp>
      <p:pic>
        <p:nvPicPr>
          <p:cNvPr id="12296" name="Picture 14" descr="C:\Documents and Settings\6buzdal\Мои документы\My Screen Captures\(Изображение «GIF», 228  228 пикселов) - Mozilla Firefox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456" y="5019403"/>
            <a:ext cx="18288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Нынешние проблемы банковской системы являются следствием трендов начала 2000-ых годов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0" y="1166018"/>
            <a:ext cx="6096000" cy="4525963"/>
          </a:xfrm>
        </p:spPr>
        <p:txBody>
          <a:bodyPr/>
          <a:lstStyle/>
          <a:p>
            <a:pPr algn="just"/>
            <a:r>
              <a:rPr lang="ru-RU" sz="1600" dirty="0" smtClean="0"/>
              <a:t>Экономический рост, последовавший после дефолта 1998г. в равной степени дал толчок к развитию всей банковской системы.</a:t>
            </a:r>
          </a:p>
          <a:p>
            <a:pPr algn="just"/>
            <a:r>
              <a:rPr lang="ru-RU" sz="1600" dirty="0" smtClean="0"/>
              <a:t>Постепенно малые банки уступали в конкуренции крупнейшим банкам и сокращали темпы роста.</a:t>
            </a:r>
          </a:p>
          <a:p>
            <a:pPr algn="just"/>
            <a:r>
              <a:rPr lang="ru-RU" sz="1600" dirty="0" smtClean="0"/>
              <a:t>В соответствии с общим трендом должны были столкнуться с нулевыми темпами роста в 2014г.</a:t>
            </a:r>
          </a:p>
          <a:p>
            <a:pPr algn="just"/>
            <a:r>
              <a:rPr lang="ru-RU" sz="1600" dirty="0" smtClean="0"/>
              <a:t>Банковская система в целом была благополучной за счет экспансивного роста в последовательно открываемых нишах рынка банковских услуг с низким уровнем рисков и конкуренции (автокредитование, </a:t>
            </a:r>
            <a:r>
              <a:rPr lang="en-US" sz="1600" dirty="0" smtClean="0"/>
              <a:t>POS-</a:t>
            </a:r>
            <a:r>
              <a:rPr lang="ru-RU" sz="1600" dirty="0" smtClean="0"/>
              <a:t>кредиты, кредитные карты, ипотека, отдельные виды корпоративного кредитования). </a:t>
            </a: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</a:rPr>
              <a:t>Но сейчас такие ниши, способные являться драйверами роста закончились.</a:t>
            </a:r>
          </a:p>
          <a:p>
            <a:pPr algn="just"/>
            <a:r>
              <a:rPr lang="ru-RU" sz="1600" dirty="0" smtClean="0"/>
              <a:t>Экономический кризис и международные санкции лишь усугубили ситуацию</a:t>
            </a:r>
          </a:p>
          <a:p>
            <a:pPr algn="just"/>
            <a:r>
              <a:rPr lang="ru-RU" sz="1600" dirty="0" smtClean="0"/>
              <a:t>В результате проблемы стали испытывать не только малые, но и крупные банки.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82534-00FA-46D3-8FCF-A8DB6F50B169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128448" y="6147306"/>
            <a:ext cx="2063552" cy="710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62" y="1655850"/>
            <a:ext cx="5837271" cy="4491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1009519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Темпы роста активов разных по величине активов банков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84217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Банковская система возвращается в реалии 90-х годов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82534-00FA-46D3-8FCF-A8DB6F50B169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128448" y="6147306"/>
            <a:ext cx="2063552" cy="710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87" y="1655635"/>
            <a:ext cx="5578184" cy="5192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4721" y="98072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Зависимость вероятностей дефолтов банков с 1995 – 2014 гг.</a:t>
            </a:r>
            <a:endParaRPr lang="ru-RU" dirty="0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6096000" y="1166018"/>
            <a:ext cx="60960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b="1" dirty="0" smtClean="0"/>
              <a:t>По ряду формальных критериев нынешняя ситуация в банковской системе сродни ситуации в 90-ых:</a:t>
            </a:r>
          </a:p>
          <a:p>
            <a:pPr algn="just"/>
            <a:r>
              <a:rPr lang="ru-RU" sz="1600" dirty="0" smtClean="0"/>
              <a:t>Падение ВВП</a:t>
            </a:r>
          </a:p>
          <a:p>
            <a:pPr algn="just"/>
            <a:r>
              <a:rPr lang="ru-RU" sz="1600" dirty="0" smtClean="0"/>
              <a:t>Девальвация рубля</a:t>
            </a:r>
          </a:p>
          <a:p>
            <a:pPr algn="just"/>
            <a:r>
              <a:rPr lang="ru-RU" sz="1600" dirty="0" smtClean="0"/>
              <a:t>Высокая инфляция</a:t>
            </a:r>
          </a:p>
          <a:p>
            <a:pPr algn="just"/>
            <a:r>
              <a:rPr lang="ru-RU" sz="1600" dirty="0" smtClean="0"/>
              <a:t>Высокие кредитные риски в экономике</a:t>
            </a:r>
          </a:p>
          <a:p>
            <a:pPr algn="just"/>
            <a:r>
              <a:rPr lang="ru-RU" sz="1600" dirty="0" smtClean="0"/>
              <a:t>Высокая частота банковских банкротств</a:t>
            </a:r>
          </a:p>
          <a:p>
            <a:pPr algn="just"/>
            <a:r>
              <a:rPr lang="ru-RU" sz="1600" dirty="0" smtClean="0"/>
              <a:t>Отсутствие четких перспектив для роста бизнеса</a:t>
            </a:r>
          </a:p>
          <a:p>
            <a:pPr marL="0" indent="0" algn="just">
              <a:buNone/>
            </a:pP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 smtClean="0"/>
              <a:t>Кредитные рейтинги от международных рейтинговых агентств прогнозируют частоту дефолтов, наблюдаемую в 90-х годах.</a:t>
            </a:r>
          </a:p>
          <a:p>
            <a:pPr marL="0" indent="0" algn="just">
              <a:buNone/>
            </a:pPr>
            <a:r>
              <a:rPr lang="ru-RU" sz="1600" dirty="0" smtClean="0"/>
              <a:t>В 2000-ых годах прогнозная частота дефолтов не соответствовала реальной благодаря благоприятному макроэкономическому фону и возможности экспансивного роста банковской системы.</a:t>
            </a:r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FF0000"/>
                </a:solidFill>
              </a:rPr>
              <a:t>Но при всем при том в 90-ых банковская система была наиболее рентабельным и успешным сектором экономики.</a:t>
            </a:r>
          </a:p>
          <a:p>
            <a:pPr marL="0" indent="0" algn="just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1309537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Оптимизация и реорганизация бизнеса неизбежна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0" y="1052737"/>
            <a:ext cx="60960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b="1" dirty="0" smtClean="0"/>
              <a:t>Банкам следует учиться выживать на </a:t>
            </a:r>
            <a:r>
              <a:rPr lang="ru-RU" sz="1600" b="1" dirty="0" err="1" smtClean="0"/>
              <a:t>стагнирующем</a:t>
            </a:r>
            <a:r>
              <a:rPr lang="ru-RU" sz="1600" b="1" dirty="0" smtClean="0"/>
              <a:t> рынке</a:t>
            </a:r>
          </a:p>
          <a:p>
            <a:pPr algn="just"/>
            <a:r>
              <a:rPr lang="ru-RU" sz="1600" dirty="0" smtClean="0"/>
              <a:t>Показатель </a:t>
            </a:r>
            <a:r>
              <a:rPr lang="en-US" sz="1600" dirty="0" smtClean="0"/>
              <a:t>cost to</a:t>
            </a:r>
            <a:r>
              <a:rPr lang="ru-RU" sz="1600" dirty="0" smtClean="0"/>
              <a:t> </a:t>
            </a:r>
            <a:r>
              <a:rPr lang="en-US" sz="1600" dirty="0" smtClean="0"/>
              <a:t>income </a:t>
            </a:r>
            <a:r>
              <a:rPr lang="ru-RU" sz="1600" dirty="0" smtClean="0"/>
              <a:t>для российских банков находится на уровне 70%, а в западной практике нормальным уровнем считается </a:t>
            </a:r>
            <a:r>
              <a:rPr lang="en-US" sz="1600" dirty="0" smtClean="0"/>
              <a:t> </a:t>
            </a:r>
            <a:r>
              <a:rPr lang="ru-RU" sz="1600" dirty="0" smtClean="0"/>
              <a:t>40%.</a:t>
            </a:r>
          </a:p>
          <a:p>
            <a:pPr algn="just"/>
            <a:r>
              <a:rPr lang="ru-RU" sz="1600" dirty="0" smtClean="0"/>
              <a:t>Наиболее эффективными будут крупнейшие банки за счет экономии на масштабе деятельности</a:t>
            </a:r>
          </a:p>
          <a:p>
            <a:pPr algn="just"/>
            <a:r>
              <a:rPr lang="ru-RU" sz="1600" dirty="0" smtClean="0"/>
              <a:t>Рост процентных ставок привел к росту процентных спрэдов</a:t>
            </a:r>
          </a:p>
          <a:p>
            <a:pPr algn="just"/>
            <a:r>
              <a:rPr lang="ru-RU" sz="1600" dirty="0" smtClean="0"/>
              <a:t>Но рост процентных доходов съедается растущими резервами под кредитные потери</a:t>
            </a:r>
          </a:p>
          <a:p>
            <a:pPr algn="just"/>
            <a:r>
              <a:rPr lang="ru-RU" sz="1600" dirty="0" smtClean="0"/>
              <a:t>Но в крупнейшие банки вернулись крупные корпорации, ранее занимавшие средства на международном долговом рынке</a:t>
            </a:r>
          </a:p>
          <a:p>
            <a:pPr algn="just"/>
            <a:r>
              <a:rPr lang="ru-RU" sz="1600" dirty="0" smtClean="0"/>
              <a:t>Грамотный контроль и управление кредитными рисками могут существенно улучшить </a:t>
            </a:r>
            <a:r>
              <a:rPr lang="ru-RU" sz="1600" dirty="0" err="1" smtClean="0"/>
              <a:t>финрезультаты</a:t>
            </a:r>
            <a:r>
              <a:rPr lang="ru-RU" sz="1600" dirty="0" smtClean="0"/>
              <a:t> банка</a:t>
            </a:r>
          </a:p>
          <a:p>
            <a:pPr algn="just"/>
            <a:r>
              <a:rPr lang="ru-RU" sz="1600" dirty="0" smtClean="0"/>
              <a:t>Оптимизация оценок риска в соответствии с требованиями регулятора (</a:t>
            </a:r>
            <a:r>
              <a:rPr lang="ru-RU" sz="1600" b="1" dirty="0" smtClean="0">
                <a:solidFill>
                  <a:srgbClr val="FF0000"/>
                </a:solidFill>
              </a:rPr>
              <a:t>регулятивный арбитраж</a:t>
            </a:r>
            <a:r>
              <a:rPr lang="ru-RU" sz="1600" dirty="0" smtClean="0"/>
              <a:t>) могут существенно повысить использования капитала</a:t>
            </a:r>
          </a:p>
          <a:p>
            <a:r>
              <a:rPr lang="ru-RU" sz="1600" dirty="0" smtClean="0"/>
              <a:t>Для удержания клиентов важна</a:t>
            </a:r>
            <a:br>
              <a:rPr lang="ru-RU" sz="1600" dirty="0" smtClean="0"/>
            </a:br>
            <a:r>
              <a:rPr lang="ru-RU" sz="1600" dirty="0" smtClean="0"/>
              <a:t>неценовая конкуренция</a:t>
            </a:r>
          </a:p>
          <a:p>
            <a:pPr marL="0" indent="0" algn="just">
              <a:buNone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82534-00FA-46D3-8FCF-A8DB6F50B169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128448" y="6147306"/>
            <a:ext cx="2063552" cy="710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AutoShape 2" descr="Картинки по запросу сокращение издерже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http://st.depositphotos.com/1004675/3253/i/950/depositphotos_32534907-Reducing-cos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26" y="980729"/>
            <a:ext cx="5633442" cy="389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asros.ru/public/elfinder/files/Logo/efir2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880" y="5373216"/>
            <a:ext cx="1905000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92814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По данным на 1 марта 2015г. 90% банков испытывают проблемы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0" y="1052737"/>
            <a:ext cx="60960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b="1" dirty="0" smtClean="0"/>
              <a:t>Условимся считать, что банк не испытывает проблем если:</a:t>
            </a:r>
          </a:p>
          <a:p>
            <a:pPr marL="538163" algn="just"/>
            <a:r>
              <a:rPr lang="ru-RU" sz="1600" dirty="0" smtClean="0"/>
              <a:t>Темпы роста активов </a:t>
            </a:r>
            <a:r>
              <a:rPr lang="en-US" sz="1600" dirty="0" smtClean="0"/>
              <a:t>&gt; 10% </a:t>
            </a:r>
            <a:r>
              <a:rPr lang="ru-RU" sz="1600" dirty="0" smtClean="0"/>
              <a:t>в год</a:t>
            </a:r>
          </a:p>
          <a:p>
            <a:pPr marL="538163" algn="just"/>
            <a:r>
              <a:rPr lang="ru-RU" sz="1600" dirty="0"/>
              <a:t>Темпы роста </a:t>
            </a:r>
            <a:r>
              <a:rPr lang="ru-RU" sz="1600" dirty="0" smtClean="0"/>
              <a:t>капитала </a:t>
            </a:r>
            <a:r>
              <a:rPr lang="en-US" sz="1600" dirty="0"/>
              <a:t>&gt; 10% </a:t>
            </a:r>
            <a:r>
              <a:rPr lang="ru-RU" sz="1600" dirty="0"/>
              <a:t>в </a:t>
            </a:r>
            <a:r>
              <a:rPr lang="ru-RU" sz="1600" dirty="0" smtClean="0"/>
              <a:t>год</a:t>
            </a:r>
          </a:p>
          <a:p>
            <a:pPr marL="538163" algn="just"/>
            <a:r>
              <a:rPr lang="en-US" sz="1600" dirty="0" smtClean="0"/>
              <a:t>ROE &gt; 15% </a:t>
            </a:r>
            <a:r>
              <a:rPr lang="ru-RU" sz="1600" dirty="0" smtClean="0"/>
              <a:t>в годовом выражении</a:t>
            </a:r>
            <a:endParaRPr lang="ru-RU" sz="1600" dirty="0"/>
          </a:p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r>
              <a:rPr lang="ru-RU" sz="1600" b="1" dirty="0" smtClean="0"/>
              <a:t>Из ТОР300 вышеперечисленным условиям удовлетворяют только 27 банков (9%)!</a:t>
            </a:r>
          </a:p>
          <a:p>
            <a:pPr marL="0" indent="0" algn="just">
              <a:buNone/>
            </a:pPr>
            <a:r>
              <a:rPr lang="ru-RU" sz="1600" b="1" dirty="0" smtClean="0"/>
              <a:t>В ТОР100 их всего 6 (6%)</a:t>
            </a:r>
          </a:p>
          <a:p>
            <a:pPr marL="0" indent="0" algn="just">
              <a:buNone/>
            </a:pPr>
            <a:endParaRPr lang="ru-RU" sz="1600" b="1" dirty="0" smtClean="0"/>
          </a:p>
          <a:p>
            <a:pPr marL="0" indent="0" algn="just">
              <a:buNone/>
            </a:pPr>
            <a:endParaRPr lang="ru-RU" sz="1600" b="1" dirty="0"/>
          </a:p>
          <a:p>
            <a:pPr marL="0" indent="0" algn="ctr"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В чем же секрет их успеха?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82534-00FA-46D3-8FCF-A8DB6F50B169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128448" y="6147306"/>
            <a:ext cx="2063552" cy="710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5507"/>
            <a:ext cx="4727848" cy="5870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213506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Оригинальности помогут банкам выжить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1154" y="980728"/>
            <a:ext cx="8260846" cy="4525963"/>
          </a:xfrm>
        </p:spPr>
        <p:txBody>
          <a:bodyPr/>
          <a:lstStyle/>
          <a:p>
            <a:pPr marL="0" indent="0" algn="just">
              <a:buNone/>
            </a:pPr>
            <a:endParaRPr lang="ru-RU" sz="1600" dirty="0"/>
          </a:p>
          <a:p>
            <a:pPr marL="0" indent="0" algn="just">
              <a:buNone/>
            </a:pP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82534-00FA-46D3-8FCF-A8DB6F50B169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128448" y="6147306"/>
            <a:ext cx="2063552" cy="710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2" name="Picture 2" descr="http://cs11213.vkontakte.ru/u57270503/-6/x_4ac58a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980728"/>
            <a:ext cx="3931155" cy="587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819751971"/>
              </p:ext>
            </p:extLst>
          </p:nvPr>
        </p:nvGraphicFramePr>
        <p:xfrm>
          <a:off x="3931154" y="1340769"/>
          <a:ext cx="8128000" cy="5161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328248" y="5532874"/>
            <a:ext cx="3384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ru-RU" sz="2000" b="1" dirty="0"/>
              <a:t>Успешные банки всегда в чем-то оригинальны</a:t>
            </a:r>
          </a:p>
        </p:txBody>
      </p:sp>
    </p:spTree>
    <p:extLst>
      <p:ext uri="{BB962C8B-B14F-4D97-AF65-F5344CB8AC3E}">
        <p14:creationId xmlns:p14="http://schemas.microsoft.com/office/powerpoint/2010/main" val="341213506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5 </a:t>
            </a:r>
            <a:r>
              <a:rPr lang="ru-RU" sz="2400" smtClean="0"/>
              <a:t>приобретенных оригинальностей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8348" y="981076"/>
            <a:ext cx="6489700" cy="5876924"/>
          </a:xfrm>
        </p:spPr>
        <p:txBody>
          <a:bodyPr/>
          <a:lstStyle/>
          <a:p>
            <a:pPr marL="0" indent="0" algn="just">
              <a:buNone/>
            </a:pPr>
            <a:r>
              <a:rPr lang="ru-RU" sz="1600" b="1" dirty="0" smtClean="0"/>
              <a:t>Потребительское кредитование</a:t>
            </a:r>
          </a:p>
          <a:p>
            <a:pPr marL="265113" indent="0" algn="just">
              <a:buNone/>
            </a:pPr>
            <a:r>
              <a:rPr lang="ru-RU" sz="1600" dirty="0" smtClean="0"/>
              <a:t>Пример: </a:t>
            </a:r>
            <a:r>
              <a:rPr lang="ru-RU" sz="1600" dirty="0" err="1" smtClean="0"/>
              <a:t>Еврокоммерц</a:t>
            </a:r>
            <a:r>
              <a:rPr lang="ru-RU" sz="1600" dirty="0" smtClean="0"/>
              <a:t> </a:t>
            </a:r>
            <a:endParaRPr lang="ru-RU" sz="1600" dirty="0"/>
          </a:p>
          <a:p>
            <a:pPr marL="265113" indent="0" algn="just">
              <a:buNone/>
            </a:pPr>
            <a:r>
              <a:rPr lang="ru-RU" sz="1600" dirty="0"/>
              <a:t>Ключевой целевой сегмент — пенсионеры, работники бюджетной сферы, сотрудники правоохранительных органов</a:t>
            </a:r>
            <a:endParaRPr lang="ru-RU" sz="16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600" b="1" dirty="0" smtClean="0"/>
              <a:t>Ипотека</a:t>
            </a:r>
          </a:p>
          <a:p>
            <a:pPr marL="265113" indent="0" algn="just">
              <a:buNone/>
            </a:pPr>
            <a:r>
              <a:rPr lang="ru-RU" sz="1600" dirty="0"/>
              <a:t>Пример: РЕСО Кредит</a:t>
            </a:r>
          </a:p>
          <a:p>
            <a:pPr marL="265113" indent="0" algn="just">
              <a:buNone/>
            </a:pPr>
            <a:r>
              <a:rPr lang="ru-RU" sz="1600" dirty="0" smtClean="0"/>
              <a:t>Необходимо помнить, что в западных банках ипотека занимает более половины кредитного портфеля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600" b="1" dirty="0"/>
              <a:t>МСБ</a:t>
            </a:r>
          </a:p>
          <a:p>
            <a:pPr marL="265113" indent="0" algn="just">
              <a:buNone/>
            </a:pPr>
            <a:r>
              <a:rPr lang="ru-RU" sz="1600" dirty="0"/>
              <a:t>Пример: </a:t>
            </a:r>
            <a:r>
              <a:rPr lang="ru-RU" sz="1600" dirty="0" err="1"/>
              <a:t>Генбанк</a:t>
            </a:r>
            <a:endParaRPr lang="ru-RU" sz="16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600" b="1" dirty="0"/>
              <a:t>Региональная специализация</a:t>
            </a:r>
          </a:p>
          <a:p>
            <a:pPr marL="265113" indent="0" algn="just">
              <a:buNone/>
            </a:pPr>
            <a:r>
              <a:rPr lang="ru-RU" sz="1600" dirty="0"/>
              <a:t>Пример: </a:t>
            </a:r>
            <a:r>
              <a:rPr lang="ru-RU" sz="1600" dirty="0" err="1" smtClean="0"/>
              <a:t>Челябинвестбанк</a:t>
            </a:r>
            <a:r>
              <a:rPr lang="ru-RU" sz="1600" dirty="0"/>
              <a:t>, Балтика</a:t>
            </a:r>
            <a:endParaRPr lang="ru-RU" sz="16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600" b="1" dirty="0"/>
              <a:t>Отраслевая специализация</a:t>
            </a:r>
          </a:p>
          <a:p>
            <a:pPr marL="265113" indent="0" algn="just">
              <a:buNone/>
            </a:pPr>
            <a:r>
              <a:rPr lang="ru-RU" sz="1600" dirty="0"/>
              <a:t>Пример: </a:t>
            </a:r>
            <a:r>
              <a:rPr lang="ru-RU" sz="1600" dirty="0" err="1" smtClean="0"/>
              <a:t>Финпромбанк</a:t>
            </a:r>
            <a:r>
              <a:rPr lang="ru-RU" sz="1600" dirty="0"/>
              <a:t>, </a:t>
            </a:r>
            <a:r>
              <a:rPr lang="ru-RU" sz="1600" dirty="0" err="1"/>
              <a:t>Русьуниверсалбанк</a:t>
            </a:r>
            <a:endParaRPr lang="ru-RU" sz="16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1600" b="1" dirty="0"/>
              <a:t>Контроль кредитных рисков</a:t>
            </a:r>
          </a:p>
          <a:p>
            <a:pPr marL="265113" indent="0" algn="just">
              <a:buNone/>
            </a:pPr>
            <a:r>
              <a:rPr lang="ru-RU" sz="1600" dirty="0"/>
              <a:t>Пример: </a:t>
            </a:r>
            <a:r>
              <a:rPr lang="ru-RU" sz="1600" dirty="0" err="1" smtClean="0"/>
              <a:t>Тусар</a:t>
            </a:r>
            <a:r>
              <a:rPr lang="ru-RU" sz="1600" dirty="0"/>
              <a:t>, Клиентский</a:t>
            </a:r>
            <a:endParaRPr lang="ru-RU" sz="1600" dirty="0"/>
          </a:p>
          <a:p>
            <a:pPr marL="265113" indent="0" algn="just">
              <a:buNone/>
            </a:pPr>
            <a:r>
              <a:rPr lang="ru-RU" sz="1600" dirty="0" smtClean="0"/>
              <a:t>Рост процентных ставок при контроле рисков </a:t>
            </a:r>
            <a:r>
              <a:rPr lang="ru-RU" sz="1600" dirty="0" err="1" smtClean="0"/>
              <a:t>обесспечивает</a:t>
            </a:r>
            <a:r>
              <a:rPr lang="ru-RU" sz="1600" dirty="0" smtClean="0"/>
              <a:t> рост прибыли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82534-00FA-46D3-8FCF-A8DB6F50B169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128448" y="6147306"/>
            <a:ext cx="2063552" cy="710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content.foto.mail.ru/mail/dalm2000/664/i-5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" y="3933824"/>
            <a:ext cx="57150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07368" y="1216647"/>
            <a:ext cx="3816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Оригинальным крупному банку благодаря стратегии банку быть сложно, т.к. оригинальность стратегии обычно предполагает наличие обширной соответствующей оригинальной клиентуры, а с этим сейчас </a:t>
            </a:r>
            <a:r>
              <a:rPr lang="ru-RU" b="1" dirty="0" smtClean="0"/>
              <a:t>плохо…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13080078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Выводы. Универсального спасения не существует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352" y="1052737"/>
            <a:ext cx="10297144" cy="3672407"/>
          </a:xfrm>
        </p:spPr>
        <p:txBody>
          <a:bodyPr/>
          <a:lstStyle/>
          <a:p>
            <a:pPr algn="just"/>
            <a:r>
              <a:rPr lang="ru-RU" sz="2000" dirty="0" smtClean="0"/>
              <a:t>Банкам следует учиться жить в новых реалиях </a:t>
            </a:r>
            <a:r>
              <a:rPr lang="ru-RU" sz="2000" dirty="0" err="1" smtClean="0"/>
              <a:t>стагнирующего</a:t>
            </a:r>
            <a:r>
              <a:rPr lang="ru-RU" sz="2000" dirty="0" smtClean="0"/>
              <a:t> рынка. И это надолго.</a:t>
            </a:r>
          </a:p>
          <a:p>
            <a:pPr algn="just"/>
            <a:r>
              <a:rPr lang="ru-RU" sz="2000" dirty="0" smtClean="0"/>
              <a:t>Крупные банкам нелегко, но у них есть существенный потенциал оптимизации бизнеса</a:t>
            </a:r>
          </a:p>
          <a:p>
            <a:pPr algn="just"/>
            <a:r>
              <a:rPr lang="ru-RU" sz="2000" dirty="0" smtClean="0"/>
              <a:t>Малым банкам остается уповать на поддержку акционеров…</a:t>
            </a:r>
          </a:p>
          <a:p>
            <a:pPr algn="just"/>
            <a:r>
              <a:rPr lang="ru-RU" sz="2000" dirty="0" smtClean="0"/>
              <a:t>..или искать успешный и неповторимый путь развития</a:t>
            </a:r>
          </a:p>
          <a:p>
            <a:pPr algn="just"/>
            <a:r>
              <a:rPr lang="ru-RU" sz="2000" dirty="0" smtClean="0"/>
              <a:t>Т.к. государство во многом способствовало возникновению банковского кризиса, то резонно ожидать от него решительных действий в плане его преодоления в виде его поддержки российских банков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A82534-00FA-46D3-8FCF-A8DB6F50B169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128448" y="6147306"/>
            <a:ext cx="2063552" cy="7106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http://www.kaluga-gov.ru/images/%D0%BC%D0%B5%D1%88%D0%BE%D0%BA%20%D0%B4%D0%B5%D0%BD%D0%B5%D0%B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924" y="3937544"/>
            <a:ext cx="3420145" cy="256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13160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3"/>
          <p:cNvSpPr>
            <a:spLocks noChangeArrowheads="1"/>
          </p:cNvSpPr>
          <p:nvPr/>
        </p:nvSpPr>
        <p:spPr bwMode="auto">
          <a:xfrm>
            <a:off x="1685926" y="1889205"/>
            <a:ext cx="8008411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</a:br>
            <a:endParaRPr lang="ru-RU" altLang="ru-RU" sz="180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Тел.:</a:t>
            </a:r>
            <a:r>
              <a:rPr lang="pt-BR" altLang="ru-RU" sz="20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pt-BR" altLang="ru-RU" sz="20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(+7 495)</a:t>
            </a:r>
            <a:r>
              <a:rPr lang="ru-RU" altLang="ru-RU" sz="20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647 88 50, (+7</a:t>
            </a:r>
            <a:r>
              <a:rPr lang="ru-RU" altLang="ru-RU" sz="20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49</a:t>
            </a:r>
            <a:r>
              <a:rPr lang="en-US" altLang="ru-RU" sz="2000">
                <a:solidFill>
                  <a:srgbClr val="000000"/>
                </a:solidFill>
                <a:cs typeface="Times New Roman" pitchFamily="18" charset="0"/>
              </a:rPr>
              <a:t>9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en-US" altLang="ru-RU" sz="20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250 38 69, 250 92 81 </a:t>
            </a:r>
            <a:r>
              <a:rPr lang="ru-RU" altLang="ru-RU" sz="2000">
                <a:cs typeface="Times New Roman" pitchFamily="18" charset="0"/>
              </a:rPr>
              <a:t>(доб. 4064)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Моб.:</a:t>
            </a:r>
            <a:r>
              <a:rPr lang="pt-BR" altLang="ru-RU" sz="20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(+7 </a:t>
            </a:r>
            <a:r>
              <a:rPr lang="en-US" altLang="ru-RU" sz="2000">
                <a:solidFill>
                  <a:srgbClr val="000000"/>
                </a:solidFill>
                <a:cs typeface="Times New Roman" pitchFamily="18" charset="0"/>
              </a:rPr>
              <a:t>98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5) 991 22 38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Факс:</a:t>
            </a:r>
            <a:r>
              <a:rPr lang="pt-BR" altLang="ru-RU" sz="200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(+7 499)</a:t>
            </a:r>
            <a:r>
              <a:rPr lang="pt-BR" altLang="ru-RU" sz="2000">
                <a:solidFill>
                  <a:srgbClr val="000000"/>
                </a:solidFill>
                <a:cs typeface="Times New Roman" pitchFamily="18" charset="0"/>
              </a:rPr>
              <a:t> 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256 25 20</a:t>
            </a:r>
            <a:b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</a:br>
            <a:r>
              <a:rPr lang="pt-BR" altLang="ru-RU" sz="2000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-</a:t>
            </a:r>
            <a:r>
              <a:rPr lang="pt-BR" altLang="ru-RU" sz="2000">
                <a:solidFill>
                  <a:srgbClr val="000000"/>
                </a:solidFill>
                <a:cs typeface="Times New Roman" pitchFamily="18" charset="0"/>
              </a:rPr>
              <a:t>mail</a:t>
            </a:r>
            <a:r>
              <a:rPr lang="ru-RU" altLang="ru-RU" sz="2000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pt-BR" altLang="ru-RU" sz="2000">
                <a:solidFill>
                  <a:srgbClr val="1F497D"/>
                </a:solidFill>
                <a:cs typeface="Times New Roman" pitchFamily="18" charset="0"/>
                <a:hlinkClick r:id="rId2"/>
              </a:rPr>
              <a:t>Buzdalin</a:t>
            </a:r>
            <a:r>
              <a:rPr lang="ru-RU" altLang="ru-RU" sz="2000">
                <a:solidFill>
                  <a:srgbClr val="1F497D"/>
                </a:solidFill>
                <a:cs typeface="Times New Roman" pitchFamily="18" charset="0"/>
                <a:hlinkClick r:id="rId2"/>
              </a:rPr>
              <a:t>@</a:t>
            </a:r>
            <a:r>
              <a:rPr lang="pt-BR" altLang="ru-RU" sz="2000">
                <a:solidFill>
                  <a:srgbClr val="1F497D"/>
                </a:solidFill>
                <a:cs typeface="Times New Roman" pitchFamily="18" charset="0"/>
                <a:hlinkClick r:id="rId2"/>
              </a:rPr>
              <a:t>interfax</a:t>
            </a:r>
            <a:r>
              <a:rPr lang="ru-RU" altLang="ru-RU" sz="2000">
                <a:solidFill>
                  <a:srgbClr val="1F497D"/>
                </a:solidFill>
                <a:cs typeface="Times New Roman" pitchFamily="18" charset="0"/>
                <a:hlinkClick r:id="rId2"/>
              </a:rPr>
              <a:t>.</a:t>
            </a:r>
            <a:r>
              <a:rPr lang="pt-BR" altLang="ru-RU" sz="2000">
                <a:solidFill>
                  <a:srgbClr val="1F497D"/>
                </a:solidFill>
                <a:cs typeface="Times New Roman" pitchFamily="18" charset="0"/>
                <a:hlinkClick r:id="rId2"/>
              </a:rPr>
              <a:t>ru</a:t>
            </a:r>
            <a:r>
              <a:rPr lang="ru-RU" altLang="ru-RU" sz="1800"/>
              <a:t> </a:t>
            </a:r>
            <a:endParaRPr lang="ru-RU" altLang="ru-RU" sz="4400"/>
          </a:p>
        </p:txBody>
      </p:sp>
      <p:sp>
        <p:nvSpPr>
          <p:cNvPr id="31747" name="Номер слайда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A071DA1-0AF9-4BD7-A4AA-EE1A030D3E91}" type="slidenum">
              <a:rPr lang="ru-RU" altLang="ru-RU" sz="1400">
                <a:solidFill>
                  <a:schemeClr val="hlink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400">
              <a:solidFill>
                <a:schemeClr val="hlink"/>
              </a:solidFill>
            </a:endParaRPr>
          </a:p>
        </p:txBody>
      </p:sp>
      <p:sp>
        <p:nvSpPr>
          <p:cNvPr id="31748" name="Rectangle 11"/>
          <p:cNvSpPr>
            <a:spLocks noChangeArrowheads="1"/>
          </p:cNvSpPr>
          <p:nvPr/>
        </p:nvSpPr>
        <p:spPr bwMode="auto">
          <a:xfrm>
            <a:off x="1633539" y="1268682"/>
            <a:ext cx="639816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solidFill>
                  <a:srgbClr val="000000"/>
                </a:solidFill>
                <a:cs typeface="Times New Roman" pitchFamily="18" charset="0"/>
              </a:rPr>
              <a:t>Алексей БУЗДАЛИН</a:t>
            </a: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altLang="ru-RU" sz="2000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altLang="ru-RU" sz="2000" dirty="0">
                <a:solidFill>
                  <a:srgbClr val="1F497D"/>
                </a:solidFill>
                <a:cs typeface="Times New Roman" pitchFamily="18" charset="0"/>
              </a:rPr>
              <a:t>Заместитель </a:t>
            </a:r>
            <a:r>
              <a:rPr lang="ru-RU" altLang="ru-RU" sz="2000" dirty="0" smtClean="0">
                <a:solidFill>
                  <a:srgbClr val="1F497D"/>
                </a:solidFill>
                <a:cs typeface="Times New Roman" pitchFamily="18" charset="0"/>
              </a:rPr>
              <a:t>директора </a:t>
            </a:r>
            <a:r>
              <a:rPr lang="en-US" altLang="ru-RU" sz="2000" dirty="0">
                <a:solidFill>
                  <a:srgbClr val="1F497D"/>
                </a:solidFill>
                <a:cs typeface="Times New Roman" pitchFamily="18" charset="0"/>
              </a:rPr>
              <a:t>| </a:t>
            </a:r>
            <a:r>
              <a:rPr lang="ru-RU" altLang="ru-RU" sz="2000" dirty="0">
                <a:solidFill>
                  <a:srgbClr val="1F497D"/>
                </a:solidFill>
                <a:cs typeface="Times New Roman" pitchFamily="18" charset="0"/>
              </a:rPr>
              <a:t>Интерфакс ЦЭА</a:t>
            </a:r>
            <a:r>
              <a:rPr lang="en-US" altLang="ru-RU" sz="2000" dirty="0">
                <a:solidFill>
                  <a:srgbClr val="1F497D"/>
                </a:solidFill>
                <a:cs typeface="Times New Roman" pitchFamily="18" charset="0"/>
              </a:rPr>
              <a:t>| </a:t>
            </a:r>
            <a:endParaRPr lang="ru-RU" altLang="ru-RU" sz="1800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cs typeface="Times New Roman" pitchFamily="18" charset="0"/>
              </a:rPr>
              <a:t>Россия, 127006, Москва, 1-я Тверская-Ямская, д. 2</a:t>
            </a:r>
            <a:r>
              <a:rPr lang="en-US" altLang="ru-RU" sz="2000" dirty="0">
                <a:solidFill>
                  <a:srgbClr val="1F497D"/>
                </a:solidFill>
                <a:cs typeface="Times New Roman" pitchFamily="18" charset="0"/>
              </a:rPr>
              <a:t> |</a:t>
            </a:r>
            <a:endParaRPr lang="ru-RU" altLang="ru-RU" sz="4400" dirty="0"/>
          </a:p>
        </p:txBody>
      </p:sp>
      <p:sp>
        <p:nvSpPr>
          <p:cNvPr id="31749" name="Rectangle 12"/>
          <p:cNvSpPr>
            <a:spLocks noChangeArrowheads="1"/>
          </p:cNvSpPr>
          <p:nvPr/>
        </p:nvSpPr>
        <p:spPr bwMode="auto">
          <a:xfrm>
            <a:off x="1524000" y="434459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31750" name="Picture 14" descr="C:\Documents and Settings\6buzdal\Мои документы\My Screen Captures\(Изображение «GIF», 228  228 пикселов) - Mozilla Firefox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1938" y="3790950"/>
            <a:ext cx="3040062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25486</TotalTime>
  <Words>671</Words>
  <Application>Microsoft Office PowerPoint</Application>
  <PresentationFormat>Широкоэкранный</PresentationFormat>
  <Paragraphs>100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Times New Roman</vt:lpstr>
      <vt:lpstr>1_Оформление по умолчанию</vt:lpstr>
      <vt:lpstr>Оформление по умолчанию</vt:lpstr>
      <vt:lpstr>Презентация PowerPoint</vt:lpstr>
      <vt:lpstr>Нынешние проблемы банковской системы являются следствием трендов начала 2000-ых годов</vt:lpstr>
      <vt:lpstr>Банковская система возвращается в реалии 90-х годов</vt:lpstr>
      <vt:lpstr>Оптимизация и реорганизация бизнеса неизбежна</vt:lpstr>
      <vt:lpstr>По данным на 1 марта 2015г. 90% банков испытывают проблемы</vt:lpstr>
      <vt:lpstr>Оригинальности помогут банкам выжить</vt:lpstr>
      <vt:lpstr>5 приобретенных оригинальностей</vt:lpstr>
      <vt:lpstr>Выводы. Универсального спасения не существует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Риски розничного кредитования: страхи и реальность</dc:title>
  <dc:creator>Aleksey Buzdalin</dc:creator>
  <cp:lastModifiedBy>Aleksey Buzdalin</cp:lastModifiedBy>
  <cp:revision>218</cp:revision>
  <cp:lastPrinted>2014-05-22T07:36:45Z</cp:lastPrinted>
  <dcterms:created xsi:type="dcterms:W3CDTF">2006-12-14T07:17:50Z</dcterms:created>
  <dcterms:modified xsi:type="dcterms:W3CDTF">2015-03-19T21:50:59Z</dcterms:modified>
</cp:coreProperties>
</file>