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0" r:id="rId2"/>
    <p:sldId id="343" r:id="rId3"/>
    <p:sldId id="294" r:id="rId4"/>
    <p:sldId id="359" r:id="rId5"/>
    <p:sldId id="360" r:id="rId6"/>
    <p:sldId id="348" r:id="rId7"/>
    <p:sldId id="363" r:id="rId8"/>
    <p:sldId id="365" r:id="rId9"/>
    <p:sldId id="350" r:id="rId10"/>
    <p:sldId id="353" r:id="rId11"/>
    <p:sldId id="357" r:id="rId12"/>
    <p:sldId id="367" r:id="rId13"/>
    <p:sldId id="386" r:id="rId14"/>
    <p:sldId id="388" r:id="rId15"/>
    <p:sldId id="389" r:id="rId16"/>
    <p:sldId id="366" r:id="rId17"/>
    <p:sldId id="376" r:id="rId18"/>
  </p:sldIdLst>
  <p:sldSz cx="9144000" cy="6858000" type="screen4x3"/>
  <p:notesSz cx="6797675" cy="9926638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006600"/>
    <a:srgbClr val="BCB08D"/>
    <a:srgbClr val="877849"/>
    <a:srgbClr val="000615"/>
    <a:srgbClr val="001425"/>
    <a:srgbClr val="7E0E19"/>
    <a:srgbClr val="032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946" y="-120"/>
      </p:cViewPr>
      <p:guideLst>
        <p:guide orient="horz" pos="572"/>
        <p:guide orient="horz" pos="1172"/>
        <p:guide orient="horz" pos="2056"/>
        <p:guide orient="horz" pos="2872"/>
        <p:guide pos="4369"/>
        <p:guide pos="5465"/>
        <p:guide pos="568"/>
        <p:guide pos="1560"/>
        <p:guide pos="1504"/>
        <p:guide pos="32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F50FF4-EB06-4979-BD9A-096C0DEC34D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A2FAFE-B806-4BD9-AACA-3E4E8D92AFED}">
      <dgm:prSet phldrT="[Текст]"/>
      <dgm:spPr/>
      <dgm:t>
        <a:bodyPr/>
        <a:lstStyle/>
        <a:p>
          <a:r>
            <a:rPr lang="ru-RU" b="1" dirty="0" smtClean="0"/>
            <a:t>2010</a:t>
          </a:r>
          <a:endParaRPr lang="ru-RU" b="1" dirty="0"/>
        </a:p>
      </dgm:t>
    </dgm:pt>
    <dgm:pt modelId="{13F2386D-D1B1-4E4F-9C74-3926E1C44224}" type="parTrans" cxnId="{B89BD0DC-6A5D-46F5-ACBF-E4FD2355C617}">
      <dgm:prSet/>
      <dgm:spPr/>
      <dgm:t>
        <a:bodyPr/>
        <a:lstStyle/>
        <a:p>
          <a:endParaRPr lang="ru-RU"/>
        </a:p>
      </dgm:t>
    </dgm:pt>
    <dgm:pt modelId="{B84F145B-BAD0-4132-90C1-1516E1BE27E7}" type="sibTrans" cxnId="{B89BD0DC-6A5D-46F5-ACBF-E4FD2355C617}">
      <dgm:prSet/>
      <dgm:spPr/>
      <dgm:t>
        <a:bodyPr/>
        <a:lstStyle/>
        <a:p>
          <a:endParaRPr lang="ru-RU"/>
        </a:p>
      </dgm:t>
    </dgm:pt>
    <dgm:pt modelId="{14115F85-73FA-4561-9519-C91276A54A3A}">
      <dgm:prSet phldrT="[Текст]"/>
      <dgm:spPr/>
      <dgm:t>
        <a:bodyPr/>
        <a:lstStyle/>
        <a:p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Таможенного союза</a:t>
          </a:r>
          <a:endParaRPr lang="ru-RU" dirty="0"/>
        </a:p>
      </dgm:t>
    </dgm:pt>
    <dgm:pt modelId="{F32D9669-14F5-4AB8-BD2B-AEF6AE42D174}" type="parTrans" cxnId="{E518407C-625E-45D5-8E84-A0894F6DC5B8}">
      <dgm:prSet/>
      <dgm:spPr/>
      <dgm:t>
        <a:bodyPr/>
        <a:lstStyle/>
        <a:p>
          <a:endParaRPr lang="ru-RU"/>
        </a:p>
      </dgm:t>
    </dgm:pt>
    <dgm:pt modelId="{7B4CA7F0-CBD9-46B2-AFB4-621658351F4C}" type="sibTrans" cxnId="{E518407C-625E-45D5-8E84-A0894F6DC5B8}">
      <dgm:prSet/>
      <dgm:spPr/>
      <dgm:t>
        <a:bodyPr/>
        <a:lstStyle/>
        <a:p>
          <a:endParaRPr lang="ru-RU"/>
        </a:p>
      </dgm:t>
    </dgm:pt>
    <dgm:pt modelId="{D9B7F1A4-2EF9-418D-AD24-32E32F9EBD56}">
      <dgm:prSet phldrT="[Текст]"/>
      <dgm:spPr/>
      <dgm:t>
        <a:bodyPr/>
        <a:lstStyle/>
        <a:p>
          <a:r>
            <a:rPr lang="ru-RU" b="1" dirty="0" smtClean="0"/>
            <a:t>2012</a:t>
          </a:r>
          <a:endParaRPr lang="ru-RU" b="1" dirty="0"/>
        </a:p>
      </dgm:t>
    </dgm:pt>
    <dgm:pt modelId="{2D54B1B2-9513-440D-8EA3-E719F55C5C35}" type="parTrans" cxnId="{7FA3B086-8B04-4095-98E5-F59F32A9C976}">
      <dgm:prSet/>
      <dgm:spPr/>
      <dgm:t>
        <a:bodyPr/>
        <a:lstStyle/>
        <a:p>
          <a:endParaRPr lang="ru-RU"/>
        </a:p>
      </dgm:t>
    </dgm:pt>
    <dgm:pt modelId="{72F71F65-5E7E-4C92-AC3C-F135D7179E09}" type="sibTrans" cxnId="{7FA3B086-8B04-4095-98E5-F59F32A9C976}">
      <dgm:prSet/>
      <dgm:spPr/>
      <dgm:t>
        <a:bodyPr/>
        <a:lstStyle/>
        <a:p>
          <a:endParaRPr lang="ru-RU"/>
        </a:p>
      </dgm:t>
    </dgm:pt>
    <dgm:pt modelId="{EF69A0EA-0428-47D3-8EBD-A0FEADA03B0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Единого экономического пространства</a:t>
          </a:r>
          <a:endParaRPr lang="ru-RU" dirty="0"/>
        </a:p>
      </dgm:t>
    </dgm:pt>
    <dgm:pt modelId="{2C4C221A-BBF1-4EF5-ACA2-5DCE0AFE5888}" type="parTrans" cxnId="{7FC8E5A8-4667-4198-B08D-928B6BE5DEB8}">
      <dgm:prSet/>
      <dgm:spPr/>
      <dgm:t>
        <a:bodyPr/>
        <a:lstStyle/>
        <a:p>
          <a:endParaRPr lang="ru-RU"/>
        </a:p>
      </dgm:t>
    </dgm:pt>
    <dgm:pt modelId="{8C18155C-65D4-4763-8715-FF02D4A39C2C}" type="sibTrans" cxnId="{7FC8E5A8-4667-4198-B08D-928B6BE5DEB8}">
      <dgm:prSet/>
      <dgm:spPr/>
      <dgm:t>
        <a:bodyPr/>
        <a:lstStyle/>
        <a:p>
          <a:endParaRPr lang="ru-RU"/>
        </a:p>
      </dgm:t>
    </dgm:pt>
    <dgm:pt modelId="{3F8CD907-A052-44B7-8511-9157F5BF9B80}">
      <dgm:prSet phldrT="[Текст]"/>
      <dgm:spPr/>
      <dgm:t>
        <a:bodyPr/>
        <a:lstStyle/>
        <a:p>
          <a:r>
            <a:rPr lang="ru-RU" b="1" dirty="0" smtClean="0"/>
            <a:t>2015</a:t>
          </a:r>
          <a:endParaRPr lang="ru-RU" b="1" dirty="0"/>
        </a:p>
      </dgm:t>
    </dgm:pt>
    <dgm:pt modelId="{8F8E972C-26B5-4C10-975A-E0E06157D757}" type="parTrans" cxnId="{8E72C758-FC6E-4728-A225-B3420C4DB0DC}">
      <dgm:prSet/>
      <dgm:spPr/>
      <dgm:t>
        <a:bodyPr/>
        <a:lstStyle/>
        <a:p>
          <a:endParaRPr lang="ru-RU"/>
        </a:p>
      </dgm:t>
    </dgm:pt>
    <dgm:pt modelId="{4AE8A57E-6C44-4583-8961-FFDBEF8F40C5}" type="sibTrans" cxnId="{8E72C758-FC6E-4728-A225-B3420C4DB0DC}">
      <dgm:prSet/>
      <dgm:spPr/>
      <dgm:t>
        <a:bodyPr/>
        <a:lstStyle/>
        <a:p>
          <a:endParaRPr lang="ru-RU"/>
        </a:p>
      </dgm:t>
    </dgm:pt>
    <dgm:pt modelId="{6E41203E-3AE6-457B-B0E9-879993168FB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Евразийского экономического союза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101BFF-C338-4225-B40C-0BE343660247}" type="parTrans" cxnId="{F27B9B4E-D0FB-4A9A-BD1D-E48F8302B36D}">
      <dgm:prSet/>
      <dgm:spPr/>
      <dgm:t>
        <a:bodyPr/>
        <a:lstStyle/>
        <a:p>
          <a:endParaRPr lang="ru-RU"/>
        </a:p>
      </dgm:t>
    </dgm:pt>
    <dgm:pt modelId="{2F82A42D-D296-4ECE-96B9-83D879AE5351}" type="sibTrans" cxnId="{F27B9B4E-D0FB-4A9A-BD1D-E48F8302B36D}">
      <dgm:prSet/>
      <dgm:spPr/>
      <dgm:t>
        <a:bodyPr/>
        <a:lstStyle/>
        <a:p>
          <a:endParaRPr lang="ru-RU"/>
        </a:p>
      </dgm:t>
    </dgm:pt>
    <dgm:pt modelId="{D3B8F7F5-D3E6-415B-B3E0-AA0A7C6AB09D}">
      <dgm:prSet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_______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0AD362-A421-4108-B640-CBF537E37D26}" type="parTrans" cxnId="{2BCA5778-8F06-4533-9AA6-D6814C8E6BEB}">
      <dgm:prSet/>
      <dgm:spPr/>
      <dgm:t>
        <a:bodyPr/>
        <a:lstStyle/>
        <a:p>
          <a:endParaRPr lang="ru-RU"/>
        </a:p>
      </dgm:t>
    </dgm:pt>
    <dgm:pt modelId="{66F85945-8B3A-43D4-9C74-11CFF8E408C4}" type="sibTrans" cxnId="{2BCA5778-8F06-4533-9AA6-D6814C8E6BEB}">
      <dgm:prSet/>
      <dgm:spPr/>
      <dgm:t>
        <a:bodyPr/>
        <a:lstStyle/>
        <a:p>
          <a:endParaRPr lang="ru-RU"/>
        </a:p>
      </dgm:t>
    </dgm:pt>
    <dgm:pt modelId="{DF66F25C-9756-485E-9714-BBDEE02E726D}">
      <dgm:prSet/>
      <dgm:spPr/>
      <dgm:t>
        <a:bodyPr/>
        <a:lstStyle/>
        <a:p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73DDDF-4E85-40CD-AC4F-64CC4DBCA684}" type="parTrans" cxnId="{08D277A0-7C5F-4F54-B4CB-56F486A5E79E}">
      <dgm:prSet/>
      <dgm:spPr/>
      <dgm:t>
        <a:bodyPr/>
        <a:lstStyle/>
        <a:p>
          <a:endParaRPr lang="ru-RU"/>
        </a:p>
      </dgm:t>
    </dgm:pt>
    <dgm:pt modelId="{292FA75E-8AEF-414A-9193-ADEF0B715175}" type="sibTrans" cxnId="{08D277A0-7C5F-4F54-B4CB-56F486A5E79E}">
      <dgm:prSet/>
      <dgm:spPr/>
      <dgm:t>
        <a:bodyPr/>
        <a:lstStyle/>
        <a:p>
          <a:endParaRPr lang="ru-RU"/>
        </a:p>
      </dgm:t>
    </dgm:pt>
    <dgm:pt modelId="{761CF82F-5D20-48C7-AC1E-98F0EAD2C9A8}">
      <dgm:prSet/>
      <dgm:spPr/>
      <dgm:t>
        <a:bodyPr/>
        <a:lstStyle/>
        <a:p>
          <a:r>
            <a:rPr lang="ru-RU" b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Обеспечивается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 свобода</a:t>
          </a:r>
          <a:r>
            <a:rPr lang="ru-RU" b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09E95-AAE7-4693-8746-82AE1FB70203}" type="parTrans" cxnId="{4FFBCF2B-7D4D-4D0E-ABC7-E1DC5648034D}">
      <dgm:prSet/>
      <dgm:spPr/>
      <dgm:t>
        <a:bodyPr/>
        <a:lstStyle/>
        <a:p>
          <a:endParaRPr lang="ru-RU"/>
        </a:p>
      </dgm:t>
    </dgm:pt>
    <dgm:pt modelId="{1531C790-9239-44CE-879E-08952CE0435F}" type="sibTrans" cxnId="{4FFBCF2B-7D4D-4D0E-ABC7-E1DC5648034D}">
      <dgm:prSet/>
      <dgm:spPr/>
      <dgm:t>
        <a:bodyPr/>
        <a:lstStyle/>
        <a:p>
          <a:endParaRPr lang="ru-RU"/>
        </a:p>
      </dgm:t>
    </dgm:pt>
    <dgm:pt modelId="{53F62787-056C-4202-8B41-7E5ED6970FDF}">
      <dgm:prSet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движение товаров</a:t>
          </a:r>
        </a:p>
      </dgm:t>
    </dgm:pt>
    <dgm:pt modelId="{97B00443-8BD1-4846-ACFA-9E108C36D34E}" type="parTrans" cxnId="{E8E4CD80-B4CF-47E9-B5A2-3B4798463385}">
      <dgm:prSet/>
      <dgm:spPr/>
      <dgm:t>
        <a:bodyPr/>
        <a:lstStyle/>
        <a:p>
          <a:endParaRPr lang="ru-RU"/>
        </a:p>
      </dgm:t>
    </dgm:pt>
    <dgm:pt modelId="{677AF66B-1EF5-468D-8317-559EECDC67F6}" type="sibTrans" cxnId="{E8E4CD80-B4CF-47E9-B5A2-3B4798463385}">
      <dgm:prSet/>
      <dgm:spPr/>
      <dgm:t>
        <a:bodyPr/>
        <a:lstStyle/>
        <a:p>
          <a:endParaRPr lang="ru-RU"/>
        </a:p>
      </dgm:t>
    </dgm:pt>
    <dgm:pt modelId="{90676D8E-8BAE-4A75-ACB3-D4179055FB81}">
      <dgm:prSet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_______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5B8BC5-AAB7-4F8E-92D9-4DBB54B27802}" type="parTrans" cxnId="{4DFD0EA4-B4C7-4119-93B6-25B80CF5B4CE}">
      <dgm:prSet/>
      <dgm:spPr/>
      <dgm:t>
        <a:bodyPr/>
        <a:lstStyle/>
        <a:p>
          <a:endParaRPr lang="ru-RU"/>
        </a:p>
      </dgm:t>
    </dgm:pt>
    <dgm:pt modelId="{3F00A704-E1B2-4D97-8965-0907DECE2780}" type="sibTrans" cxnId="{4DFD0EA4-B4C7-4119-93B6-25B80CF5B4CE}">
      <dgm:prSet/>
      <dgm:spPr/>
      <dgm:t>
        <a:bodyPr/>
        <a:lstStyle/>
        <a:p>
          <a:endParaRPr lang="ru-RU"/>
        </a:p>
      </dgm:t>
    </dgm:pt>
    <dgm:pt modelId="{18BF010E-2A07-476A-A6BE-ED144B7EDC3A}">
      <dgm:prSet/>
      <dgm:spPr/>
      <dgm:t>
        <a:bodyPr/>
        <a:lstStyle/>
        <a:p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4E0BF4-C120-4BB9-A763-C43572AF46D3}" type="parTrans" cxnId="{ACD61AD8-692C-41B1-9F65-EC466B4F19F5}">
      <dgm:prSet/>
      <dgm:spPr/>
      <dgm:t>
        <a:bodyPr/>
        <a:lstStyle/>
        <a:p>
          <a:endParaRPr lang="ru-RU"/>
        </a:p>
      </dgm:t>
    </dgm:pt>
    <dgm:pt modelId="{50CC6C0A-17CB-485B-B3A4-EF1A5FBF7C11}" type="sibTrans" cxnId="{ACD61AD8-692C-41B1-9F65-EC466B4F19F5}">
      <dgm:prSet/>
      <dgm:spPr/>
      <dgm:t>
        <a:bodyPr/>
        <a:lstStyle/>
        <a:p>
          <a:endParaRPr lang="ru-RU"/>
        </a:p>
      </dgm:t>
    </dgm:pt>
    <dgm:pt modelId="{2AAA7390-5EE4-4B90-A26B-DE8FE51B77D0}">
      <dgm:prSet/>
      <dgm:spPr/>
      <dgm:t>
        <a:bodyPr/>
        <a:lstStyle/>
        <a:p>
          <a:r>
            <a:rPr lang="ru-RU" b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Обеспечиваются еще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три свободы</a:t>
          </a:r>
          <a:r>
            <a:rPr lang="ru-RU" b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5122B-58D7-4E53-8151-B4E589C56573}" type="parTrans" cxnId="{A92EE467-9401-423B-AC30-9C1DC918FA8A}">
      <dgm:prSet/>
      <dgm:spPr/>
      <dgm:t>
        <a:bodyPr/>
        <a:lstStyle/>
        <a:p>
          <a:endParaRPr lang="ru-RU"/>
        </a:p>
      </dgm:t>
    </dgm:pt>
    <dgm:pt modelId="{4585C927-A0F6-45BD-A2C6-1ED4E3C717F1}" type="sibTrans" cxnId="{A92EE467-9401-423B-AC30-9C1DC918FA8A}">
      <dgm:prSet/>
      <dgm:spPr/>
      <dgm:t>
        <a:bodyPr/>
        <a:lstStyle/>
        <a:p>
          <a:endParaRPr lang="ru-RU"/>
        </a:p>
      </dgm:t>
    </dgm:pt>
    <dgm:pt modelId="{6A25E948-F24A-47E1-8629-C03EB165B876}">
      <dgm:prSet/>
      <dgm:spPr/>
      <dgm:t>
        <a:bodyPr/>
        <a:lstStyle/>
        <a:p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передвижение капитала, труда и услуг</a:t>
          </a:r>
        </a:p>
      </dgm:t>
    </dgm:pt>
    <dgm:pt modelId="{B952D8B1-761B-400E-8BE3-8BCF43CEAE02}" type="parTrans" cxnId="{643DAB38-2CE2-4B63-883B-272C1396CACD}">
      <dgm:prSet/>
      <dgm:spPr/>
      <dgm:t>
        <a:bodyPr/>
        <a:lstStyle/>
        <a:p>
          <a:endParaRPr lang="ru-RU"/>
        </a:p>
      </dgm:t>
    </dgm:pt>
    <dgm:pt modelId="{020C39EC-EBC7-4689-8B64-CB8D3B6D4A21}" type="sibTrans" cxnId="{643DAB38-2CE2-4B63-883B-272C1396CACD}">
      <dgm:prSet/>
      <dgm:spPr/>
      <dgm:t>
        <a:bodyPr/>
        <a:lstStyle/>
        <a:p>
          <a:endParaRPr lang="ru-RU"/>
        </a:p>
      </dgm:t>
    </dgm:pt>
    <dgm:pt modelId="{D5118A9A-0F4A-4A56-9BD2-91E8F85580D6}" type="pres">
      <dgm:prSet presAssocID="{67F50FF4-EB06-4979-BD9A-096C0DEC34D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9EB543E-D249-4BDB-93EB-5E2025E3B63F}" type="pres">
      <dgm:prSet presAssocID="{A5A2FAFE-B806-4BD9-AACA-3E4E8D92AFED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5F277-2ED5-4C81-9552-8B896EAE04A3}" type="pres">
      <dgm:prSet presAssocID="{A5A2FAFE-B806-4BD9-AACA-3E4E8D92AFED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F96B1-3D2A-4612-A65A-5D59F220CE82}" type="pres">
      <dgm:prSet presAssocID="{D9B7F1A4-2EF9-418D-AD24-32E32F9EBD56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A5E0D-A132-487C-945B-7D41168F3696}" type="pres">
      <dgm:prSet presAssocID="{D9B7F1A4-2EF9-418D-AD24-32E32F9EBD56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DB671-ECB3-4CEC-ADDA-B0E44C0F5F44}" type="pres">
      <dgm:prSet presAssocID="{3F8CD907-A052-44B7-8511-9157F5BF9B80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A0065-9B7F-44FB-A923-5495B562F8A7}" type="pres">
      <dgm:prSet presAssocID="{3F8CD907-A052-44B7-8511-9157F5BF9B80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1E3B23-C849-41A9-9799-C85ED76816CC}" type="presOf" srcId="{67F50FF4-EB06-4979-BD9A-096C0DEC34D6}" destId="{D5118A9A-0F4A-4A56-9BD2-91E8F85580D6}" srcOrd="0" destOrd="0" presId="urn:microsoft.com/office/officeart/2009/3/layout/IncreasingArrowsProcess"/>
    <dgm:cxn modelId="{4FFBCF2B-7D4D-4D0E-ABC7-E1DC5648034D}" srcId="{A5A2FAFE-B806-4BD9-AACA-3E4E8D92AFED}" destId="{761CF82F-5D20-48C7-AC1E-98F0EAD2C9A8}" srcOrd="3" destOrd="0" parTransId="{33409E95-AAE7-4693-8746-82AE1FB70203}" sibTransId="{1531C790-9239-44CE-879E-08952CE0435F}"/>
    <dgm:cxn modelId="{F27B9B4E-D0FB-4A9A-BD1D-E48F8302B36D}" srcId="{3F8CD907-A052-44B7-8511-9157F5BF9B80}" destId="{6E41203E-3AE6-457B-B0E9-879993168FB2}" srcOrd="0" destOrd="0" parTransId="{24101BFF-C338-4225-B40C-0BE343660247}" sibTransId="{2F82A42D-D296-4ECE-96B9-83D879AE5351}"/>
    <dgm:cxn modelId="{B379ABAE-A444-4BEE-9FDB-73E68174CB5C}" type="presOf" srcId="{6A25E948-F24A-47E1-8629-C03EB165B876}" destId="{EC9A5E0D-A132-487C-945B-7D41168F3696}" srcOrd="0" destOrd="4" presId="urn:microsoft.com/office/officeart/2009/3/layout/IncreasingArrowsProcess"/>
    <dgm:cxn modelId="{EE4692F2-A9B7-477B-AF60-765FA59398A1}" type="presOf" srcId="{DF66F25C-9756-485E-9714-BBDEE02E726D}" destId="{0915F277-2ED5-4C81-9552-8B896EAE04A3}" srcOrd="0" destOrd="2" presId="urn:microsoft.com/office/officeart/2009/3/layout/IncreasingArrowsProcess"/>
    <dgm:cxn modelId="{7FC8E5A8-4667-4198-B08D-928B6BE5DEB8}" srcId="{D9B7F1A4-2EF9-418D-AD24-32E32F9EBD56}" destId="{EF69A0EA-0428-47D3-8EBD-A0FEADA03B05}" srcOrd="0" destOrd="0" parTransId="{2C4C221A-BBF1-4EF5-ACA2-5DCE0AFE5888}" sibTransId="{8C18155C-65D4-4763-8715-FF02D4A39C2C}"/>
    <dgm:cxn modelId="{08D277A0-7C5F-4F54-B4CB-56F486A5E79E}" srcId="{A5A2FAFE-B806-4BD9-AACA-3E4E8D92AFED}" destId="{DF66F25C-9756-485E-9714-BBDEE02E726D}" srcOrd="2" destOrd="0" parTransId="{F473DDDF-4E85-40CD-AC4F-64CC4DBCA684}" sibTransId="{292FA75E-8AEF-414A-9193-ADEF0B715175}"/>
    <dgm:cxn modelId="{37141216-8FEC-485F-84CD-949CB23729D8}" type="presOf" srcId="{EF69A0EA-0428-47D3-8EBD-A0FEADA03B05}" destId="{EC9A5E0D-A132-487C-945B-7D41168F3696}" srcOrd="0" destOrd="0" presId="urn:microsoft.com/office/officeart/2009/3/layout/IncreasingArrowsProcess"/>
    <dgm:cxn modelId="{3597D88A-3159-480C-A896-1DAED37FCE49}" type="presOf" srcId="{D9B7F1A4-2EF9-418D-AD24-32E32F9EBD56}" destId="{464F96B1-3D2A-4612-A65A-5D59F220CE82}" srcOrd="0" destOrd="0" presId="urn:microsoft.com/office/officeart/2009/3/layout/IncreasingArrowsProcess"/>
    <dgm:cxn modelId="{4DFD0EA4-B4C7-4119-93B6-25B80CF5B4CE}" srcId="{D9B7F1A4-2EF9-418D-AD24-32E32F9EBD56}" destId="{90676D8E-8BAE-4A75-ACB3-D4179055FB81}" srcOrd="1" destOrd="0" parTransId="{C55B8BC5-AAB7-4F8E-92D9-4DBB54B27802}" sibTransId="{3F00A704-E1B2-4D97-8965-0907DECE2780}"/>
    <dgm:cxn modelId="{643DAB38-2CE2-4B63-883B-272C1396CACD}" srcId="{D9B7F1A4-2EF9-418D-AD24-32E32F9EBD56}" destId="{6A25E948-F24A-47E1-8629-C03EB165B876}" srcOrd="4" destOrd="0" parTransId="{B952D8B1-761B-400E-8BE3-8BCF43CEAE02}" sibTransId="{020C39EC-EBC7-4689-8B64-CB8D3B6D4A21}"/>
    <dgm:cxn modelId="{3BB1396F-BECC-4F57-B456-B78ED1C5EE36}" type="presOf" srcId="{3F8CD907-A052-44B7-8511-9157F5BF9B80}" destId="{290DB671-ECB3-4CEC-ADDA-B0E44C0F5F44}" srcOrd="0" destOrd="0" presId="urn:microsoft.com/office/officeart/2009/3/layout/IncreasingArrowsProcess"/>
    <dgm:cxn modelId="{7FA3B086-8B04-4095-98E5-F59F32A9C976}" srcId="{67F50FF4-EB06-4979-BD9A-096C0DEC34D6}" destId="{D9B7F1A4-2EF9-418D-AD24-32E32F9EBD56}" srcOrd="1" destOrd="0" parTransId="{2D54B1B2-9513-440D-8EA3-E719F55C5C35}" sibTransId="{72F71F65-5E7E-4C92-AC3C-F135D7179E09}"/>
    <dgm:cxn modelId="{E8E4CD80-B4CF-47E9-B5A2-3B4798463385}" srcId="{A5A2FAFE-B806-4BD9-AACA-3E4E8D92AFED}" destId="{53F62787-056C-4202-8B41-7E5ED6970FDF}" srcOrd="4" destOrd="0" parTransId="{97B00443-8BD1-4846-ACFA-9E108C36D34E}" sibTransId="{677AF66B-1EF5-468D-8317-559EECDC67F6}"/>
    <dgm:cxn modelId="{676B69C7-0BFC-4D1B-9C77-B3F1BC47BB75}" type="presOf" srcId="{D3B8F7F5-D3E6-415B-B3E0-AA0A7C6AB09D}" destId="{0915F277-2ED5-4C81-9552-8B896EAE04A3}" srcOrd="0" destOrd="1" presId="urn:microsoft.com/office/officeart/2009/3/layout/IncreasingArrowsProcess"/>
    <dgm:cxn modelId="{2BCA5778-8F06-4533-9AA6-D6814C8E6BEB}" srcId="{A5A2FAFE-B806-4BD9-AACA-3E4E8D92AFED}" destId="{D3B8F7F5-D3E6-415B-B3E0-AA0A7C6AB09D}" srcOrd="1" destOrd="0" parTransId="{9A0AD362-A421-4108-B640-CBF537E37D26}" sibTransId="{66F85945-8B3A-43D4-9C74-11CFF8E408C4}"/>
    <dgm:cxn modelId="{E518407C-625E-45D5-8E84-A0894F6DC5B8}" srcId="{A5A2FAFE-B806-4BD9-AACA-3E4E8D92AFED}" destId="{14115F85-73FA-4561-9519-C91276A54A3A}" srcOrd="0" destOrd="0" parTransId="{F32D9669-14F5-4AB8-BD2B-AEF6AE42D174}" sibTransId="{7B4CA7F0-CBD9-46B2-AFB4-621658351F4C}"/>
    <dgm:cxn modelId="{B89BD0DC-6A5D-46F5-ACBF-E4FD2355C617}" srcId="{67F50FF4-EB06-4979-BD9A-096C0DEC34D6}" destId="{A5A2FAFE-B806-4BD9-AACA-3E4E8D92AFED}" srcOrd="0" destOrd="0" parTransId="{13F2386D-D1B1-4E4F-9C74-3926E1C44224}" sibTransId="{B84F145B-BAD0-4132-90C1-1516E1BE27E7}"/>
    <dgm:cxn modelId="{963C19B1-0ADB-4474-8C89-6675FAFFDC5B}" type="presOf" srcId="{2AAA7390-5EE4-4B90-A26B-DE8FE51B77D0}" destId="{EC9A5E0D-A132-487C-945B-7D41168F3696}" srcOrd="0" destOrd="3" presId="urn:microsoft.com/office/officeart/2009/3/layout/IncreasingArrowsProcess"/>
    <dgm:cxn modelId="{A92EE467-9401-423B-AC30-9C1DC918FA8A}" srcId="{D9B7F1A4-2EF9-418D-AD24-32E32F9EBD56}" destId="{2AAA7390-5EE4-4B90-A26B-DE8FE51B77D0}" srcOrd="3" destOrd="0" parTransId="{7C75122B-58D7-4E53-8151-B4E589C56573}" sibTransId="{4585C927-A0F6-45BD-A2C6-1ED4E3C717F1}"/>
    <dgm:cxn modelId="{6E144FA9-2CC8-4574-B620-A53A5176D075}" type="presOf" srcId="{A5A2FAFE-B806-4BD9-AACA-3E4E8D92AFED}" destId="{79EB543E-D249-4BDB-93EB-5E2025E3B63F}" srcOrd="0" destOrd="0" presId="urn:microsoft.com/office/officeart/2009/3/layout/IncreasingArrowsProcess"/>
    <dgm:cxn modelId="{EAE9B427-88FC-49CE-8856-C5D1A530164D}" type="presOf" srcId="{14115F85-73FA-4561-9519-C91276A54A3A}" destId="{0915F277-2ED5-4C81-9552-8B896EAE04A3}" srcOrd="0" destOrd="0" presId="urn:microsoft.com/office/officeart/2009/3/layout/IncreasingArrowsProcess"/>
    <dgm:cxn modelId="{CFDE3D10-B300-4F6A-980F-56574FCC65B9}" type="presOf" srcId="{90676D8E-8BAE-4A75-ACB3-D4179055FB81}" destId="{EC9A5E0D-A132-487C-945B-7D41168F3696}" srcOrd="0" destOrd="1" presId="urn:microsoft.com/office/officeart/2009/3/layout/IncreasingArrowsProcess"/>
    <dgm:cxn modelId="{ACD61AD8-692C-41B1-9F65-EC466B4F19F5}" srcId="{D9B7F1A4-2EF9-418D-AD24-32E32F9EBD56}" destId="{18BF010E-2A07-476A-A6BE-ED144B7EDC3A}" srcOrd="2" destOrd="0" parTransId="{4A4E0BF4-C120-4BB9-A763-C43572AF46D3}" sibTransId="{50CC6C0A-17CB-485B-B3A4-EF1A5FBF7C11}"/>
    <dgm:cxn modelId="{29D56081-71ED-4FEB-AF24-476C1DA41C96}" type="presOf" srcId="{53F62787-056C-4202-8B41-7E5ED6970FDF}" destId="{0915F277-2ED5-4C81-9552-8B896EAE04A3}" srcOrd="0" destOrd="4" presId="urn:microsoft.com/office/officeart/2009/3/layout/IncreasingArrowsProcess"/>
    <dgm:cxn modelId="{86A53B2F-E02E-480E-88DE-07CA4A812003}" type="presOf" srcId="{6E41203E-3AE6-457B-B0E9-879993168FB2}" destId="{866A0065-9B7F-44FB-A923-5495B562F8A7}" srcOrd="0" destOrd="0" presId="urn:microsoft.com/office/officeart/2009/3/layout/IncreasingArrowsProcess"/>
    <dgm:cxn modelId="{36F5053B-3AA9-4776-9631-1398EC7901D0}" type="presOf" srcId="{761CF82F-5D20-48C7-AC1E-98F0EAD2C9A8}" destId="{0915F277-2ED5-4C81-9552-8B896EAE04A3}" srcOrd="0" destOrd="3" presId="urn:microsoft.com/office/officeart/2009/3/layout/IncreasingArrowsProcess"/>
    <dgm:cxn modelId="{CFF089EA-C4A3-48C5-A8FB-5E15E2ECFBA4}" type="presOf" srcId="{18BF010E-2A07-476A-A6BE-ED144B7EDC3A}" destId="{EC9A5E0D-A132-487C-945B-7D41168F3696}" srcOrd="0" destOrd="2" presId="urn:microsoft.com/office/officeart/2009/3/layout/IncreasingArrowsProcess"/>
    <dgm:cxn modelId="{8E72C758-FC6E-4728-A225-B3420C4DB0DC}" srcId="{67F50FF4-EB06-4979-BD9A-096C0DEC34D6}" destId="{3F8CD907-A052-44B7-8511-9157F5BF9B80}" srcOrd="2" destOrd="0" parTransId="{8F8E972C-26B5-4C10-975A-E0E06157D757}" sibTransId="{4AE8A57E-6C44-4583-8961-FFDBEF8F40C5}"/>
    <dgm:cxn modelId="{276E27BB-0B78-475C-9316-8030E2521BB6}" type="presParOf" srcId="{D5118A9A-0F4A-4A56-9BD2-91E8F85580D6}" destId="{79EB543E-D249-4BDB-93EB-5E2025E3B63F}" srcOrd="0" destOrd="0" presId="urn:microsoft.com/office/officeart/2009/3/layout/IncreasingArrowsProcess"/>
    <dgm:cxn modelId="{BA7C2D05-C83D-4B8A-8ECD-76C932FC6774}" type="presParOf" srcId="{D5118A9A-0F4A-4A56-9BD2-91E8F85580D6}" destId="{0915F277-2ED5-4C81-9552-8B896EAE04A3}" srcOrd="1" destOrd="0" presId="urn:microsoft.com/office/officeart/2009/3/layout/IncreasingArrowsProcess"/>
    <dgm:cxn modelId="{1AE1FD6B-4599-4367-B054-0F8FE0E9456E}" type="presParOf" srcId="{D5118A9A-0F4A-4A56-9BD2-91E8F85580D6}" destId="{464F96B1-3D2A-4612-A65A-5D59F220CE82}" srcOrd="2" destOrd="0" presId="urn:microsoft.com/office/officeart/2009/3/layout/IncreasingArrowsProcess"/>
    <dgm:cxn modelId="{D21AF58D-2929-49D6-828C-3D07B7974E0A}" type="presParOf" srcId="{D5118A9A-0F4A-4A56-9BD2-91E8F85580D6}" destId="{EC9A5E0D-A132-487C-945B-7D41168F3696}" srcOrd="3" destOrd="0" presId="urn:microsoft.com/office/officeart/2009/3/layout/IncreasingArrowsProcess"/>
    <dgm:cxn modelId="{047F66A9-FCBE-4F47-852F-A21C9C6EB874}" type="presParOf" srcId="{D5118A9A-0F4A-4A56-9BD2-91E8F85580D6}" destId="{290DB671-ECB3-4CEC-ADDA-B0E44C0F5F44}" srcOrd="4" destOrd="0" presId="urn:microsoft.com/office/officeart/2009/3/layout/IncreasingArrowsProcess"/>
    <dgm:cxn modelId="{CDF78D6C-3108-48E4-939C-079C36467417}" type="presParOf" srcId="{D5118A9A-0F4A-4A56-9BD2-91E8F85580D6}" destId="{866A0065-9B7F-44FB-A923-5495B562F8A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EBD200-39D8-4D8A-9652-F121983402B0}" type="doc">
      <dgm:prSet loTypeId="urn:microsoft.com/office/officeart/2008/layout/VerticalCurvedList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5158A0D-ABA5-4687-9B75-D32C6B630411}">
      <dgm:prSet phldrT="[Текст]"/>
      <dgm:spPr/>
      <dgm:t>
        <a:bodyPr/>
        <a:lstStyle/>
        <a:p>
          <a:r>
            <a:rPr lang="ru-RU" dirty="0" smtClean="0"/>
            <a:t>валютная политика</a:t>
          </a:r>
          <a:endParaRPr lang="ru-RU" dirty="0"/>
        </a:p>
      </dgm:t>
    </dgm:pt>
    <dgm:pt modelId="{08B94E8B-9427-4200-9D7B-879237709D39}" type="parTrans" cxnId="{AA99058F-2539-404F-9971-C897561487B0}">
      <dgm:prSet/>
      <dgm:spPr/>
      <dgm:t>
        <a:bodyPr/>
        <a:lstStyle/>
        <a:p>
          <a:endParaRPr lang="ru-RU"/>
        </a:p>
      </dgm:t>
    </dgm:pt>
    <dgm:pt modelId="{F3BA46AD-8B34-47BD-9D92-8EE964C1A241}" type="sibTrans" cxnId="{AA99058F-2539-404F-9971-C897561487B0}">
      <dgm:prSet/>
      <dgm:spPr/>
      <dgm:t>
        <a:bodyPr/>
        <a:lstStyle/>
        <a:p>
          <a:endParaRPr lang="ru-RU"/>
        </a:p>
      </dgm:t>
    </dgm:pt>
    <dgm:pt modelId="{E81588D0-B466-48C2-8830-9C82E059B4C7}">
      <dgm:prSet phldrT="[Текст]"/>
      <dgm:spPr/>
      <dgm:t>
        <a:bodyPr/>
        <a:lstStyle/>
        <a:p>
          <a:r>
            <a:rPr lang="ru-RU" dirty="0" smtClean="0"/>
            <a:t>налоговая политика</a:t>
          </a:r>
          <a:endParaRPr lang="ru-RU" dirty="0"/>
        </a:p>
      </dgm:t>
    </dgm:pt>
    <dgm:pt modelId="{2A52E644-AECB-4032-BAA3-E451A326F823}" type="parTrans" cxnId="{D94CD69F-7287-4C8E-AE9E-68A415FDAE1F}">
      <dgm:prSet/>
      <dgm:spPr/>
      <dgm:t>
        <a:bodyPr/>
        <a:lstStyle/>
        <a:p>
          <a:endParaRPr lang="ru-RU"/>
        </a:p>
      </dgm:t>
    </dgm:pt>
    <dgm:pt modelId="{18CDA53D-8947-4A59-9C46-AB60D1A1443C}" type="sibTrans" cxnId="{D94CD69F-7287-4C8E-AE9E-68A415FDAE1F}">
      <dgm:prSet/>
      <dgm:spPr/>
      <dgm:t>
        <a:bodyPr/>
        <a:lstStyle/>
        <a:p>
          <a:endParaRPr lang="ru-RU"/>
        </a:p>
      </dgm:t>
    </dgm:pt>
    <dgm:pt modelId="{DC0A48B9-F65B-44D1-A0C8-6E01416C3B3F}">
      <dgm:prSet phldrT="[Текст]"/>
      <dgm:spPr/>
      <dgm:t>
        <a:bodyPr/>
        <a:lstStyle/>
        <a:p>
          <a:r>
            <a:rPr lang="ru-RU" dirty="0" smtClean="0"/>
            <a:t>бюджетная политика</a:t>
          </a:r>
          <a:endParaRPr lang="ru-RU" dirty="0"/>
        </a:p>
      </dgm:t>
    </dgm:pt>
    <dgm:pt modelId="{7926FB48-6715-4D20-888C-7A496F8B19AF}" type="parTrans" cxnId="{3BB173B4-0B79-490E-A927-DD64BA62082E}">
      <dgm:prSet/>
      <dgm:spPr/>
      <dgm:t>
        <a:bodyPr/>
        <a:lstStyle/>
        <a:p>
          <a:endParaRPr lang="ru-RU"/>
        </a:p>
      </dgm:t>
    </dgm:pt>
    <dgm:pt modelId="{90FF7BAA-0CCF-4EE2-B436-9FB678CB9FE2}" type="sibTrans" cxnId="{3BB173B4-0B79-490E-A927-DD64BA62082E}">
      <dgm:prSet/>
      <dgm:spPr/>
      <dgm:t>
        <a:bodyPr/>
        <a:lstStyle/>
        <a:p>
          <a:endParaRPr lang="ru-RU"/>
        </a:p>
      </dgm:t>
    </dgm:pt>
    <dgm:pt modelId="{6A188959-72CD-470D-AB5F-62E6992EE598}">
      <dgm:prSet phldrT="[Текст]"/>
      <dgm:spPr/>
      <dgm:t>
        <a:bodyPr/>
        <a:lstStyle/>
        <a:p>
          <a:r>
            <a:rPr lang="ru-RU" dirty="0" smtClean="0"/>
            <a:t>финансовая политика</a:t>
          </a:r>
          <a:endParaRPr lang="ru-RU" dirty="0"/>
        </a:p>
      </dgm:t>
    </dgm:pt>
    <dgm:pt modelId="{8B552B25-A947-499C-BF74-D7A2610F14DC}" type="parTrans" cxnId="{879DBCD6-37DB-45CA-A8F9-AC3029666751}">
      <dgm:prSet/>
      <dgm:spPr/>
      <dgm:t>
        <a:bodyPr/>
        <a:lstStyle/>
        <a:p>
          <a:endParaRPr lang="ru-RU"/>
        </a:p>
      </dgm:t>
    </dgm:pt>
    <dgm:pt modelId="{FCEDE93F-3A9A-4941-84FC-C18350C9CDE2}" type="sibTrans" cxnId="{879DBCD6-37DB-45CA-A8F9-AC3029666751}">
      <dgm:prSet/>
      <dgm:spPr/>
      <dgm:t>
        <a:bodyPr/>
        <a:lstStyle/>
        <a:p>
          <a:endParaRPr lang="ru-RU"/>
        </a:p>
      </dgm:t>
    </dgm:pt>
    <dgm:pt modelId="{F38D8A32-927A-46CB-AE72-1C9BFF2A8C07}">
      <dgm:prSet phldrT="[Текст]"/>
      <dgm:spPr/>
      <dgm:t>
        <a:bodyPr/>
        <a:lstStyle/>
        <a:p>
          <a:r>
            <a:rPr lang="ru-RU" dirty="0" smtClean="0"/>
            <a:t>денежно-кредитная политика</a:t>
          </a:r>
          <a:endParaRPr lang="ru-RU" dirty="0"/>
        </a:p>
      </dgm:t>
    </dgm:pt>
    <dgm:pt modelId="{8E268348-238B-4F76-BADE-CB4F86A595D9}" type="parTrans" cxnId="{3F24322F-150E-45C9-A2FE-8D9CC817C8A8}">
      <dgm:prSet/>
      <dgm:spPr/>
      <dgm:t>
        <a:bodyPr/>
        <a:lstStyle/>
        <a:p>
          <a:endParaRPr lang="ru-RU"/>
        </a:p>
      </dgm:t>
    </dgm:pt>
    <dgm:pt modelId="{EAAC5589-BE6E-4A19-8F4A-433E784DC954}" type="sibTrans" cxnId="{3F24322F-150E-45C9-A2FE-8D9CC817C8A8}">
      <dgm:prSet/>
      <dgm:spPr/>
      <dgm:t>
        <a:bodyPr/>
        <a:lstStyle/>
        <a:p>
          <a:endParaRPr lang="ru-RU"/>
        </a:p>
      </dgm:t>
    </dgm:pt>
    <dgm:pt modelId="{086CCB92-F427-472B-97E0-C6823D050970}" type="pres">
      <dgm:prSet presAssocID="{9EEBD200-39D8-4D8A-9652-F121983402B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6A01882-33BC-40E1-8A6A-DEC309AA273C}" type="pres">
      <dgm:prSet presAssocID="{9EEBD200-39D8-4D8A-9652-F121983402B0}" presName="Name1" presStyleCnt="0"/>
      <dgm:spPr/>
    </dgm:pt>
    <dgm:pt modelId="{1D0B008A-9EAB-4435-9C41-597EB5E763BC}" type="pres">
      <dgm:prSet presAssocID="{9EEBD200-39D8-4D8A-9652-F121983402B0}" presName="cycle" presStyleCnt="0"/>
      <dgm:spPr/>
    </dgm:pt>
    <dgm:pt modelId="{D07ECC82-4D5C-4571-A5B3-D4FF91A4C411}" type="pres">
      <dgm:prSet presAssocID="{9EEBD200-39D8-4D8A-9652-F121983402B0}" presName="srcNode" presStyleLbl="node1" presStyleIdx="0" presStyleCnt="5"/>
      <dgm:spPr/>
    </dgm:pt>
    <dgm:pt modelId="{F8FD95C6-1C6C-489D-89A7-D4BF6C8CAFA0}" type="pres">
      <dgm:prSet presAssocID="{9EEBD200-39D8-4D8A-9652-F121983402B0}" presName="conn" presStyleLbl="parChTrans1D2" presStyleIdx="0" presStyleCnt="1"/>
      <dgm:spPr/>
      <dgm:t>
        <a:bodyPr/>
        <a:lstStyle/>
        <a:p>
          <a:endParaRPr lang="ru-RU"/>
        </a:p>
      </dgm:t>
    </dgm:pt>
    <dgm:pt modelId="{E47CE50D-48BC-43DE-AB73-54AEFC4E055D}" type="pres">
      <dgm:prSet presAssocID="{9EEBD200-39D8-4D8A-9652-F121983402B0}" presName="extraNode" presStyleLbl="node1" presStyleIdx="0" presStyleCnt="5"/>
      <dgm:spPr/>
    </dgm:pt>
    <dgm:pt modelId="{6A894E70-13B3-42CA-81BD-FF8F98EC817D}" type="pres">
      <dgm:prSet presAssocID="{9EEBD200-39D8-4D8A-9652-F121983402B0}" presName="dstNode" presStyleLbl="node1" presStyleIdx="0" presStyleCnt="5"/>
      <dgm:spPr/>
    </dgm:pt>
    <dgm:pt modelId="{2DA414B1-88B5-43F0-A449-4055DF7F4D41}" type="pres">
      <dgm:prSet presAssocID="{85158A0D-ABA5-4687-9B75-D32C6B630411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5EF5A-F21F-4E39-8B4E-D8FDAF22AFA2}" type="pres">
      <dgm:prSet presAssocID="{85158A0D-ABA5-4687-9B75-D32C6B630411}" presName="accent_1" presStyleCnt="0"/>
      <dgm:spPr/>
    </dgm:pt>
    <dgm:pt modelId="{00CE8BE7-AA55-44CE-B424-5AA2231C112B}" type="pres">
      <dgm:prSet presAssocID="{85158A0D-ABA5-4687-9B75-D32C6B630411}" presName="accentRepeatNode" presStyleLbl="solidFgAcc1" presStyleIdx="0" presStyleCnt="5"/>
      <dgm:spPr/>
    </dgm:pt>
    <dgm:pt modelId="{AB15772B-01FD-4C5B-94B5-54F296F958DE}" type="pres">
      <dgm:prSet presAssocID="{6A188959-72CD-470D-AB5F-62E6992EE59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17A26-FB41-41F9-85D0-DBDF72D76512}" type="pres">
      <dgm:prSet presAssocID="{6A188959-72CD-470D-AB5F-62E6992EE598}" presName="accent_2" presStyleCnt="0"/>
      <dgm:spPr/>
    </dgm:pt>
    <dgm:pt modelId="{B9CC2914-D682-49C7-A7C3-9245C13AFCA4}" type="pres">
      <dgm:prSet presAssocID="{6A188959-72CD-470D-AB5F-62E6992EE598}" presName="accentRepeatNode" presStyleLbl="solidFgAcc1" presStyleIdx="1" presStyleCnt="5"/>
      <dgm:spPr/>
    </dgm:pt>
    <dgm:pt modelId="{73A973A9-9E4E-4836-BB85-1CDDFDB1C159}" type="pres">
      <dgm:prSet presAssocID="{F38D8A32-927A-46CB-AE72-1C9BFF2A8C0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D179C-2C7A-4D27-B9B8-A30F9BA14EC1}" type="pres">
      <dgm:prSet presAssocID="{F38D8A32-927A-46CB-AE72-1C9BFF2A8C07}" presName="accent_3" presStyleCnt="0"/>
      <dgm:spPr/>
    </dgm:pt>
    <dgm:pt modelId="{51021FE9-E7BC-49C6-9E4E-9E1D300D78FD}" type="pres">
      <dgm:prSet presAssocID="{F38D8A32-927A-46CB-AE72-1C9BFF2A8C07}" presName="accentRepeatNode" presStyleLbl="solidFgAcc1" presStyleIdx="2" presStyleCnt="5"/>
      <dgm:spPr/>
    </dgm:pt>
    <dgm:pt modelId="{1918ECB7-470E-429C-8B85-54C701E0F2E3}" type="pres">
      <dgm:prSet presAssocID="{E81588D0-B466-48C2-8830-9C82E059B4C7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59352D-7F39-4376-8246-EE09BD8F2C90}" type="pres">
      <dgm:prSet presAssocID="{E81588D0-B466-48C2-8830-9C82E059B4C7}" presName="accent_4" presStyleCnt="0"/>
      <dgm:spPr/>
    </dgm:pt>
    <dgm:pt modelId="{AEC3B4BD-4412-4BF8-8911-11833BF69531}" type="pres">
      <dgm:prSet presAssocID="{E81588D0-B466-48C2-8830-9C82E059B4C7}" presName="accentRepeatNode" presStyleLbl="solidFgAcc1" presStyleIdx="3" presStyleCnt="5"/>
      <dgm:spPr/>
    </dgm:pt>
    <dgm:pt modelId="{265E382D-6618-45EB-ADF6-F78CCC373E28}" type="pres">
      <dgm:prSet presAssocID="{DC0A48B9-F65B-44D1-A0C8-6E01416C3B3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7965A-73C6-4D23-82E5-6DB958BAD5F4}" type="pres">
      <dgm:prSet presAssocID="{DC0A48B9-F65B-44D1-A0C8-6E01416C3B3F}" presName="accent_5" presStyleCnt="0"/>
      <dgm:spPr/>
    </dgm:pt>
    <dgm:pt modelId="{33A24EB6-65B1-48CA-BD27-866A6C1917CD}" type="pres">
      <dgm:prSet presAssocID="{DC0A48B9-F65B-44D1-A0C8-6E01416C3B3F}" presName="accentRepeatNode" presStyleLbl="solidFgAcc1" presStyleIdx="4" presStyleCnt="5"/>
      <dgm:spPr/>
    </dgm:pt>
  </dgm:ptLst>
  <dgm:cxnLst>
    <dgm:cxn modelId="{E34E812A-5D5A-4217-8B9B-72BC7DDFD47B}" type="presOf" srcId="{E81588D0-B466-48C2-8830-9C82E059B4C7}" destId="{1918ECB7-470E-429C-8B85-54C701E0F2E3}" srcOrd="0" destOrd="0" presId="urn:microsoft.com/office/officeart/2008/layout/VerticalCurvedList"/>
    <dgm:cxn modelId="{3BB173B4-0B79-490E-A927-DD64BA62082E}" srcId="{9EEBD200-39D8-4D8A-9652-F121983402B0}" destId="{DC0A48B9-F65B-44D1-A0C8-6E01416C3B3F}" srcOrd="4" destOrd="0" parTransId="{7926FB48-6715-4D20-888C-7A496F8B19AF}" sibTransId="{90FF7BAA-0CCF-4EE2-B436-9FB678CB9FE2}"/>
    <dgm:cxn modelId="{3F24322F-150E-45C9-A2FE-8D9CC817C8A8}" srcId="{9EEBD200-39D8-4D8A-9652-F121983402B0}" destId="{F38D8A32-927A-46CB-AE72-1C9BFF2A8C07}" srcOrd="2" destOrd="0" parTransId="{8E268348-238B-4F76-BADE-CB4F86A595D9}" sibTransId="{EAAC5589-BE6E-4A19-8F4A-433E784DC954}"/>
    <dgm:cxn modelId="{D94CD69F-7287-4C8E-AE9E-68A415FDAE1F}" srcId="{9EEBD200-39D8-4D8A-9652-F121983402B0}" destId="{E81588D0-B466-48C2-8830-9C82E059B4C7}" srcOrd="3" destOrd="0" parTransId="{2A52E644-AECB-4032-BAA3-E451A326F823}" sibTransId="{18CDA53D-8947-4A59-9C46-AB60D1A1443C}"/>
    <dgm:cxn modelId="{16CD7D91-36A2-42D5-8193-756FE32F2741}" type="presOf" srcId="{DC0A48B9-F65B-44D1-A0C8-6E01416C3B3F}" destId="{265E382D-6618-45EB-ADF6-F78CCC373E28}" srcOrd="0" destOrd="0" presId="urn:microsoft.com/office/officeart/2008/layout/VerticalCurvedList"/>
    <dgm:cxn modelId="{8A4793BF-88D6-4AA9-A059-875A43D16C68}" type="presOf" srcId="{F3BA46AD-8B34-47BD-9D92-8EE964C1A241}" destId="{F8FD95C6-1C6C-489D-89A7-D4BF6C8CAFA0}" srcOrd="0" destOrd="0" presId="urn:microsoft.com/office/officeart/2008/layout/VerticalCurvedList"/>
    <dgm:cxn modelId="{EC591634-C090-4DD4-A33E-6CC52B47520E}" type="presOf" srcId="{F38D8A32-927A-46CB-AE72-1C9BFF2A8C07}" destId="{73A973A9-9E4E-4836-BB85-1CDDFDB1C159}" srcOrd="0" destOrd="0" presId="urn:microsoft.com/office/officeart/2008/layout/VerticalCurvedList"/>
    <dgm:cxn modelId="{23AC75EF-0DC6-46BB-84F7-27B7D19E9322}" type="presOf" srcId="{9EEBD200-39D8-4D8A-9652-F121983402B0}" destId="{086CCB92-F427-472B-97E0-C6823D050970}" srcOrd="0" destOrd="0" presId="urn:microsoft.com/office/officeart/2008/layout/VerticalCurvedList"/>
    <dgm:cxn modelId="{E545373B-16E1-4302-8BDF-218F315EC9FD}" type="presOf" srcId="{85158A0D-ABA5-4687-9B75-D32C6B630411}" destId="{2DA414B1-88B5-43F0-A449-4055DF7F4D41}" srcOrd="0" destOrd="0" presId="urn:microsoft.com/office/officeart/2008/layout/VerticalCurvedList"/>
    <dgm:cxn modelId="{AA99058F-2539-404F-9971-C897561487B0}" srcId="{9EEBD200-39D8-4D8A-9652-F121983402B0}" destId="{85158A0D-ABA5-4687-9B75-D32C6B630411}" srcOrd="0" destOrd="0" parTransId="{08B94E8B-9427-4200-9D7B-879237709D39}" sibTransId="{F3BA46AD-8B34-47BD-9D92-8EE964C1A241}"/>
    <dgm:cxn modelId="{879DBCD6-37DB-45CA-A8F9-AC3029666751}" srcId="{9EEBD200-39D8-4D8A-9652-F121983402B0}" destId="{6A188959-72CD-470D-AB5F-62E6992EE598}" srcOrd="1" destOrd="0" parTransId="{8B552B25-A947-499C-BF74-D7A2610F14DC}" sibTransId="{FCEDE93F-3A9A-4941-84FC-C18350C9CDE2}"/>
    <dgm:cxn modelId="{B576861C-09B5-45C2-8313-0A5997507DBF}" type="presOf" srcId="{6A188959-72CD-470D-AB5F-62E6992EE598}" destId="{AB15772B-01FD-4C5B-94B5-54F296F958DE}" srcOrd="0" destOrd="0" presId="urn:microsoft.com/office/officeart/2008/layout/VerticalCurvedList"/>
    <dgm:cxn modelId="{ECD98718-0277-45F9-8D5D-BC21F1AA9EF9}" type="presParOf" srcId="{086CCB92-F427-472B-97E0-C6823D050970}" destId="{36A01882-33BC-40E1-8A6A-DEC309AA273C}" srcOrd="0" destOrd="0" presId="urn:microsoft.com/office/officeart/2008/layout/VerticalCurvedList"/>
    <dgm:cxn modelId="{10BACA1E-88B1-4B5F-878B-D1D7B2E6B843}" type="presParOf" srcId="{36A01882-33BC-40E1-8A6A-DEC309AA273C}" destId="{1D0B008A-9EAB-4435-9C41-597EB5E763BC}" srcOrd="0" destOrd="0" presId="urn:microsoft.com/office/officeart/2008/layout/VerticalCurvedList"/>
    <dgm:cxn modelId="{D4AE04FE-F49F-411D-BB43-75F3BCBE0F49}" type="presParOf" srcId="{1D0B008A-9EAB-4435-9C41-597EB5E763BC}" destId="{D07ECC82-4D5C-4571-A5B3-D4FF91A4C411}" srcOrd="0" destOrd="0" presId="urn:microsoft.com/office/officeart/2008/layout/VerticalCurvedList"/>
    <dgm:cxn modelId="{6810768A-DAB5-4653-8A6A-73A813EFE098}" type="presParOf" srcId="{1D0B008A-9EAB-4435-9C41-597EB5E763BC}" destId="{F8FD95C6-1C6C-489D-89A7-D4BF6C8CAFA0}" srcOrd="1" destOrd="0" presId="urn:microsoft.com/office/officeart/2008/layout/VerticalCurvedList"/>
    <dgm:cxn modelId="{4A082C86-1F20-4D07-B329-52A7F7C0FCFD}" type="presParOf" srcId="{1D0B008A-9EAB-4435-9C41-597EB5E763BC}" destId="{E47CE50D-48BC-43DE-AB73-54AEFC4E055D}" srcOrd="2" destOrd="0" presId="urn:microsoft.com/office/officeart/2008/layout/VerticalCurvedList"/>
    <dgm:cxn modelId="{634DDC36-2FC1-47FA-99BE-EF8620AF35E6}" type="presParOf" srcId="{1D0B008A-9EAB-4435-9C41-597EB5E763BC}" destId="{6A894E70-13B3-42CA-81BD-FF8F98EC817D}" srcOrd="3" destOrd="0" presId="urn:microsoft.com/office/officeart/2008/layout/VerticalCurvedList"/>
    <dgm:cxn modelId="{7EF06D25-7F0A-4E03-8E36-4A5BB34EBBF5}" type="presParOf" srcId="{36A01882-33BC-40E1-8A6A-DEC309AA273C}" destId="{2DA414B1-88B5-43F0-A449-4055DF7F4D41}" srcOrd="1" destOrd="0" presId="urn:microsoft.com/office/officeart/2008/layout/VerticalCurvedList"/>
    <dgm:cxn modelId="{9F2670D9-50DF-405D-8B22-0E6F5A957B4A}" type="presParOf" srcId="{36A01882-33BC-40E1-8A6A-DEC309AA273C}" destId="{7375EF5A-F21F-4E39-8B4E-D8FDAF22AFA2}" srcOrd="2" destOrd="0" presId="urn:microsoft.com/office/officeart/2008/layout/VerticalCurvedList"/>
    <dgm:cxn modelId="{2CD3C2AC-AD25-4855-B740-591F57A49684}" type="presParOf" srcId="{7375EF5A-F21F-4E39-8B4E-D8FDAF22AFA2}" destId="{00CE8BE7-AA55-44CE-B424-5AA2231C112B}" srcOrd="0" destOrd="0" presId="urn:microsoft.com/office/officeart/2008/layout/VerticalCurvedList"/>
    <dgm:cxn modelId="{28EAFEE8-A29A-4997-A4E6-443F9BC5849B}" type="presParOf" srcId="{36A01882-33BC-40E1-8A6A-DEC309AA273C}" destId="{AB15772B-01FD-4C5B-94B5-54F296F958DE}" srcOrd="3" destOrd="0" presId="urn:microsoft.com/office/officeart/2008/layout/VerticalCurvedList"/>
    <dgm:cxn modelId="{6D7D0348-9EB9-4AF7-B53B-1AC9CBA40768}" type="presParOf" srcId="{36A01882-33BC-40E1-8A6A-DEC309AA273C}" destId="{B0117A26-FB41-41F9-85D0-DBDF72D76512}" srcOrd="4" destOrd="0" presId="urn:microsoft.com/office/officeart/2008/layout/VerticalCurvedList"/>
    <dgm:cxn modelId="{9F6F9C9A-2379-4B50-B5C5-241386785419}" type="presParOf" srcId="{B0117A26-FB41-41F9-85D0-DBDF72D76512}" destId="{B9CC2914-D682-49C7-A7C3-9245C13AFCA4}" srcOrd="0" destOrd="0" presId="urn:microsoft.com/office/officeart/2008/layout/VerticalCurvedList"/>
    <dgm:cxn modelId="{179430CE-D024-4865-A2EE-34B84C691969}" type="presParOf" srcId="{36A01882-33BC-40E1-8A6A-DEC309AA273C}" destId="{73A973A9-9E4E-4836-BB85-1CDDFDB1C159}" srcOrd="5" destOrd="0" presId="urn:microsoft.com/office/officeart/2008/layout/VerticalCurvedList"/>
    <dgm:cxn modelId="{B4EDA031-9EAF-401A-A2B3-964B99E9F30A}" type="presParOf" srcId="{36A01882-33BC-40E1-8A6A-DEC309AA273C}" destId="{E7CD179C-2C7A-4D27-B9B8-A30F9BA14EC1}" srcOrd="6" destOrd="0" presId="urn:microsoft.com/office/officeart/2008/layout/VerticalCurvedList"/>
    <dgm:cxn modelId="{B4BCC68A-8286-4071-A2AB-608EC1135986}" type="presParOf" srcId="{E7CD179C-2C7A-4D27-B9B8-A30F9BA14EC1}" destId="{51021FE9-E7BC-49C6-9E4E-9E1D300D78FD}" srcOrd="0" destOrd="0" presId="urn:microsoft.com/office/officeart/2008/layout/VerticalCurvedList"/>
    <dgm:cxn modelId="{858FB9F2-CD0E-493D-A4D9-C604BDACD452}" type="presParOf" srcId="{36A01882-33BC-40E1-8A6A-DEC309AA273C}" destId="{1918ECB7-470E-429C-8B85-54C701E0F2E3}" srcOrd="7" destOrd="0" presId="urn:microsoft.com/office/officeart/2008/layout/VerticalCurvedList"/>
    <dgm:cxn modelId="{47E657C8-3593-4E86-82B0-CBC84D7FBA87}" type="presParOf" srcId="{36A01882-33BC-40E1-8A6A-DEC309AA273C}" destId="{8459352D-7F39-4376-8246-EE09BD8F2C90}" srcOrd="8" destOrd="0" presId="urn:microsoft.com/office/officeart/2008/layout/VerticalCurvedList"/>
    <dgm:cxn modelId="{548840CC-12B8-414B-A828-165503314655}" type="presParOf" srcId="{8459352D-7F39-4376-8246-EE09BD8F2C90}" destId="{AEC3B4BD-4412-4BF8-8911-11833BF69531}" srcOrd="0" destOrd="0" presId="urn:microsoft.com/office/officeart/2008/layout/VerticalCurvedList"/>
    <dgm:cxn modelId="{E429E62A-C083-4B1A-BEDF-8A10EF08D7E1}" type="presParOf" srcId="{36A01882-33BC-40E1-8A6A-DEC309AA273C}" destId="{265E382D-6618-45EB-ADF6-F78CCC373E28}" srcOrd="9" destOrd="0" presId="urn:microsoft.com/office/officeart/2008/layout/VerticalCurvedList"/>
    <dgm:cxn modelId="{BD91C1F3-CE72-4154-B27E-50CA95B6DC0A}" type="presParOf" srcId="{36A01882-33BC-40E1-8A6A-DEC309AA273C}" destId="{40A7965A-73C6-4D23-82E5-6DB958BAD5F4}" srcOrd="10" destOrd="0" presId="urn:microsoft.com/office/officeart/2008/layout/VerticalCurvedList"/>
    <dgm:cxn modelId="{AFC0D03E-6375-4880-A905-A817E1D4ABF0}" type="presParOf" srcId="{40A7965A-73C6-4D23-82E5-6DB958BAD5F4}" destId="{33A24EB6-65B1-48CA-BD27-866A6C1917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EDCC18-9A31-4942-B61B-4571AF6EFD0B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CBBB0FE-7C1C-422C-981F-6E4910DE364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1600" dirty="0" smtClean="0">
              <a:latin typeface="+mn-lt"/>
              <a:cs typeface="Arial" pitchFamily="34" charset="0"/>
            </a:rPr>
            <a:t>Соглашение о требованиях к осуществлению деятельности на финансовых рынках в сфере требований и условий выдачи лицензии на осуществление финансовых услуг</a:t>
          </a:r>
          <a:endParaRPr lang="ru-RU" sz="1600" dirty="0">
            <a:latin typeface="+mn-lt"/>
            <a:cs typeface="Arial" pitchFamily="34" charset="0"/>
          </a:endParaRPr>
        </a:p>
      </dgm:t>
    </dgm:pt>
    <dgm:pt modelId="{2F26D356-238C-4279-9BD1-5B8874D5CFF6}" type="parTrans" cxnId="{10F8C118-1E2E-41BE-BDF3-241E6A65E926}">
      <dgm:prSet/>
      <dgm:spPr/>
      <dgm:t>
        <a:bodyPr/>
        <a:lstStyle/>
        <a:p>
          <a:endParaRPr lang="ru-RU" sz="140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FA2FB7A-6508-4831-A141-0538AFD2353F}" type="sibTrans" cxnId="{10F8C118-1E2E-41BE-BDF3-241E6A65E926}">
      <dgm:prSet/>
      <dgm:spPr/>
      <dgm:t>
        <a:bodyPr/>
        <a:lstStyle/>
        <a:p>
          <a:endParaRPr lang="ru-RU" sz="140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4344FDE-388E-4865-8042-45E02AF8750A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1600" dirty="0" smtClean="0">
              <a:latin typeface="+mn-lt"/>
              <a:cs typeface="Arial" pitchFamily="34" charset="0"/>
            </a:rPr>
            <a:t>Соглашение об обмене информацией, в том числе конфиденциальной, государствами-участниками Соглашения о создании условий на финансовых рынках для обеспечения свободного движения капитала от  9 декабря 2010 года</a:t>
          </a:r>
          <a:endParaRPr lang="ru-RU" sz="1600" dirty="0">
            <a:latin typeface="+mn-lt"/>
            <a:cs typeface="Arial" pitchFamily="34" charset="0"/>
          </a:endParaRPr>
        </a:p>
      </dgm:t>
    </dgm:pt>
    <dgm:pt modelId="{EBF63BA8-DC3A-4F68-9EEC-3D2765CEEF3D}" type="parTrans" cxnId="{6A3B7ABD-CADE-4316-A2C8-35EA11685E42}">
      <dgm:prSet/>
      <dgm:spPr/>
      <dgm:t>
        <a:bodyPr/>
        <a:lstStyle/>
        <a:p>
          <a:endParaRPr lang="ru-RU" sz="140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6C1A4D2-3961-43D1-80B9-D19B960E776A}" type="sibTrans" cxnId="{6A3B7ABD-CADE-4316-A2C8-35EA11685E42}">
      <dgm:prSet/>
      <dgm:spPr/>
      <dgm:t>
        <a:bodyPr/>
        <a:lstStyle/>
        <a:p>
          <a:endParaRPr lang="ru-RU" sz="140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A0E7D73-6180-4B61-A97D-5EDC02B1378B}" type="pres">
      <dgm:prSet presAssocID="{6CEDCC18-9A31-4942-B61B-4571AF6EFD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A2B895-E6FE-4FFB-9381-EFB946C81C9F}" type="pres">
      <dgm:prSet presAssocID="{9CBBB0FE-7C1C-422C-981F-6E4910DE364C}" presName="parentLin" presStyleCnt="0"/>
      <dgm:spPr/>
    </dgm:pt>
    <dgm:pt modelId="{BBE1B0C0-12C4-431A-82C8-DE2DC94B72BA}" type="pres">
      <dgm:prSet presAssocID="{9CBBB0FE-7C1C-422C-981F-6E4910DE364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2388905B-00BA-488C-93F5-8477341592D6}" type="pres">
      <dgm:prSet presAssocID="{9CBBB0FE-7C1C-422C-981F-6E4910DE364C}" presName="parentText" presStyleLbl="node1" presStyleIdx="0" presStyleCnt="2" custScaleX="1093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62093-8AEA-4924-AE05-E05A2A179708}" type="pres">
      <dgm:prSet presAssocID="{9CBBB0FE-7C1C-422C-981F-6E4910DE364C}" presName="negativeSpace" presStyleCnt="0"/>
      <dgm:spPr/>
    </dgm:pt>
    <dgm:pt modelId="{ED0AF686-22FC-408A-B881-0B6DA089F4B5}" type="pres">
      <dgm:prSet presAssocID="{9CBBB0FE-7C1C-422C-981F-6E4910DE364C}" presName="childText" presStyleLbl="conFgAcc1" presStyleIdx="0" presStyleCnt="2">
        <dgm:presLayoutVars>
          <dgm:bulletEnabled val="1"/>
        </dgm:presLayoutVars>
      </dgm:prSet>
      <dgm:spPr>
        <a:solidFill>
          <a:srgbClr val="BCB08D">
            <a:alpha val="50000"/>
          </a:srgbClr>
        </a:solidFill>
      </dgm:spPr>
      <dgm:t>
        <a:bodyPr/>
        <a:lstStyle/>
        <a:p>
          <a:endParaRPr lang="en-US"/>
        </a:p>
      </dgm:t>
    </dgm:pt>
    <dgm:pt modelId="{84D90A7F-3E30-4A83-B0BD-95CE2A2FD8E5}" type="pres">
      <dgm:prSet presAssocID="{5FA2FB7A-6508-4831-A141-0538AFD2353F}" presName="spaceBetweenRectangles" presStyleCnt="0"/>
      <dgm:spPr/>
    </dgm:pt>
    <dgm:pt modelId="{CC4C7D90-C496-4B0F-ABC0-EC1FD4DC56F8}" type="pres">
      <dgm:prSet presAssocID="{44344FDE-388E-4865-8042-45E02AF8750A}" presName="parentLin" presStyleCnt="0"/>
      <dgm:spPr/>
    </dgm:pt>
    <dgm:pt modelId="{F6B6131B-5C70-44EA-B38B-288053482DDE}" type="pres">
      <dgm:prSet presAssocID="{44344FDE-388E-4865-8042-45E02AF8750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767782F-FEDD-4846-B4BE-45BC52A6C6CA}" type="pres">
      <dgm:prSet presAssocID="{44344FDE-388E-4865-8042-45E02AF8750A}" presName="parentText" presStyleLbl="node1" presStyleIdx="1" presStyleCnt="2" custScaleX="109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18C06-99DF-4245-B034-0D63389F0F9C}" type="pres">
      <dgm:prSet presAssocID="{44344FDE-388E-4865-8042-45E02AF8750A}" presName="negativeSpace" presStyleCnt="0"/>
      <dgm:spPr/>
    </dgm:pt>
    <dgm:pt modelId="{66E2F60D-FD01-4FF1-B326-F3A3F0E3A6DB}" type="pres">
      <dgm:prSet presAssocID="{44344FDE-388E-4865-8042-45E02AF8750A}" presName="childText" presStyleLbl="conFgAcc1" presStyleIdx="1" presStyleCnt="2">
        <dgm:presLayoutVars>
          <dgm:bulletEnabled val="1"/>
        </dgm:presLayoutVars>
      </dgm:prSet>
      <dgm:spPr>
        <a:solidFill>
          <a:srgbClr val="BCB08D">
            <a:alpha val="50000"/>
          </a:srgbClr>
        </a:solidFill>
      </dgm:spPr>
      <dgm:t>
        <a:bodyPr/>
        <a:lstStyle/>
        <a:p>
          <a:endParaRPr lang="en-US"/>
        </a:p>
      </dgm:t>
    </dgm:pt>
  </dgm:ptLst>
  <dgm:cxnLst>
    <dgm:cxn modelId="{8B30817A-50CC-422D-ACB2-106C43E3F35D}" type="presOf" srcId="{6CEDCC18-9A31-4942-B61B-4571AF6EFD0B}" destId="{4A0E7D73-6180-4B61-A97D-5EDC02B1378B}" srcOrd="0" destOrd="0" presId="urn:microsoft.com/office/officeart/2005/8/layout/list1"/>
    <dgm:cxn modelId="{19A2A8FC-6E8A-4820-83D2-B3B092F847EE}" type="presOf" srcId="{9CBBB0FE-7C1C-422C-981F-6E4910DE364C}" destId="{2388905B-00BA-488C-93F5-8477341592D6}" srcOrd="1" destOrd="0" presId="urn:microsoft.com/office/officeart/2005/8/layout/list1"/>
    <dgm:cxn modelId="{6A3B7ABD-CADE-4316-A2C8-35EA11685E42}" srcId="{6CEDCC18-9A31-4942-B61B-4571AF6EFD0B}" destId="{44344FDE-388E-4865-8042-45E02AF8750A}" srcOrd="1" destOrd="0" parTransId="{EBF63BA8-DC3A-4F68-9EEC-3D2765CEEF3D}" sibTransId="{F6C1A4D2-3961-43D1-80B9-D19B960E776A}"/>
    <dgm:cxn modelId="{A2820C09-EEC4-45A3-BCE0-1D1719913CD4}" type="presOf" srcId="{9CBBB0FE-7C1C-422C-981F-6E4910DE364C}" destId="{BBE1B0C0-12C4-431A-82C8-DE2DC94B72BA}" srcOrd="0" destOrd="0" presId="urn:microsoft.com/office/officeart/2005/8/layout/list1"/>
    <dgm:cxn modelId="{10F8C118-1E2E-41BE-BDF3-241E6A65E926}" srcId="{6CEDCC18-9A31-4942-B61B-4571AF6EFD0B}" destId="{9CBBB0FE-7C1C-422C-981F-6E4910DE364C}" srcOrd="0" destOrd="0" parTransId="{2F26D356-238C-4279-9BD1-5B8874D5CFF6}" sibTransId="{5FA2FB7A-6508-4831-A141-0538AFD2353F}"/>
    <dgm:cxn modelId="{1D7BB07C-3BD2-4B60-8B28-CC362692203B}" type="presOf" srcId="{44344FDE-388E-4865-8042-45E02AF8750A}" destId="{0767782F-FEDD-4846-B4BE-45BC52A6C6CA}" srcOrd="1" destOrd="0" presId="urn:microsoft.com/office/officeart/2005/8/layout/list1"/>
    <dgm:cxn modelId="{0AC08F9A-16F1-484D-B0F7-B0B9FA971D03}" type="presOf" srcId="{44344FDE-388E-4865-8042-45E02AF8750A}" destId="{F6B6131B-5C70-44EA-B38B-288053482DDE}" srcOrd="0" destOrd="0" presId="urn:microsoft.com/office/officeart/2005/8/layout/list1"/>
    <dgm:cxn modelId="{74D91973-761C-4FD8-AD7B-24DB5706D245}" type="presParOf" srcId="{4A0E7D73-6180-4B61-A97D-5EDC02B1378B}" destId="{09A2B895-E6FE-4FFB-9381-EFB946C81C9F}" srcOrd="0" destOrd="0" presId="urn:microsoft.com/office/officeart/2005/8/layout/list1"/>
    <dgm:cxn modelId="{FC4818C4-00F3-4166-BCFA-37FDBB62A595}" type="presParOf" srcId="{09A2B895-E6FE-4FFB-9381-EFB946C81C9F}" destId="{BBE1B0C0-12C4-431A-82C8-DE2DC94B72BA}" srcOrd="0" destOrd="0" presId="urn:microsoft.com/office/officeart/2005/8/layout/list1"/>
    <dgm:cxn modelId="{46DD3179-F86F-408C-9D01-C4FD73A252E0}" type="presParOf" srcId="{09A2B895-E6FE-4FFB-9381-EFB946C81C9F}" destId="{2388905B-00BA-488C-93F5-8477341592D6}" srcOrd="1" destOrd="0" presId="urn:microsoft.com/office/officeart/2005/8/layout/list1"/>
    <dgm:cxn modelId="{F7F9DF52-FE58-4A4C-A371-383C2F11EA71}" type="presParOf" srcId="{4A0E7D73-6180-4B61-A97D-5EDC02B1378B}" destId="{A8562093-8AEA-4924-AE05-E05A2A179708}" srcOrd="1" destOrd="0" presId="urn:microsoft.com/office/officeart/2005/8/layout/list1"/>
    <dgm:cxn modelId="{58F7D5A3-6FE6-4B25-878D-28C8DCA23294}" type="presParOf" srcId="{4A0E7D73-6180-4B61-A97D-5EDC02B1378B}" destId="{ED0AF686-22FC-408A-B881-0B6DA089F4B5}" srcOrd="2" destOrd="0" presId="urn:microsoft.com/office/officeart/2005/8/layout/list1"/>
    <dgm:cxn modelId="{5E71EEF0-3363-44C5-B751-DB59BA218612}" type="presParOf" srcId="{4A0E7D73-6180-4B61-A97D-5EDC02B1378B}" destId="{84D90A7F-3E30-4A83-B0BD-95CE2A2FD8E5}" srcOrd="3" destOrd="0" presId="urn:microsoft.com/office/officeart/2005/8/layout/list1"/>
    <dgm:cxn modelId="{B9E60F1B-00CD-4BDE-9BB0-1B26FD49B0CA}" type="presParOf" srcId="{4A0E7D73-6180-4B61-A97D-5EDC02B1378B}" destId="{CC4C7D90-C496-4B0F-ABC0-EC1FD4DC56F8}" srcOrd="4" destOrd="0" presId="urn:microsoft.com/office/officeart/2005/8/layout/list1"/>
    <dgm:cxn modelId="{290C5550-73AD-4416-A604-19E941525B0E}" type="presParOf" srcId="{CC4C7D90-C496-4B0F-ABC0-EC1FD4DC56F8}" destId="{F6B6131B-5C70-44EA-B38B-288053482DDE}" srcOrd="0" destOrd="0" presId="urn:microsoft.com/office/officeart/2005/8/layout/list1"/>
    <dgm:cxn modelId="{B7BC6876-3EE6-4FA9-BB00-48CCE5783CF1}" type="presParOf" srcId="{CC4C7D90-C496-4B0F-ABC0-EC1FD4DC56F8}" destId="{0767782F-FEDD-4846-B4BE-45BC52A6C6CA}" srcOrd="1" destOrd="0" presId="urn:microsoft.com/office/officeart/2005/8/layout/list1"/>
    <dgm:cxn modelId="{5E310FE8-3245-4B7F-8115-7751C0140024}" type="presParOf" srcId="{4A0E7D73-6180-4B61-A97D-5EDC02B1378B}" destId="{9FC18C06-99DF-4245-B034-0D63389F0F9C}" srcOrd="5" destOrd="0" presId="urn:microsoft.com/office/officeart/2005/8/layout/list1"/>
    <dgm:cxn modelId="{DB96E84F-AC1C-4059-8D15-E554F04A04FE}" type="presParOf" srcId="{4A0E7D73-6180-4B61-A97D-5EDC02B1378B}" destId="{66E2F60D-FD01-4FF1-B326-F3A3F0E3A6D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543E-D249-4BDB-93EB-5E2025E3B63F}">
      <dsp:nvSpPr>
        <dsp:cNvPr id="0" name=""/>
        <dsp:cNvSpPr/>
      </dsp:nvSpPr>
      <dsp:spPr>
        <a:xfrm>
          <a:off x="0" y="263819"/>
          <a:ext cx="8229600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2010</a:t>
          </a:r>
          <a:endParaRPr lang="ru-RU" sz="2300" b="1" kern="1200" dirty="0"/>
        </a:p>
      </dsp:txBody>
      <dsp:txXfrm>
        <a:off x="0" y="563455"/>
        <a:ext cx="7929964" cy="599271"/>
      </dsp:txXfrm>
    </dsp:sp>
    <dsp:sp modelId="{0915F277-2ED5-4C81-9552-8B896EAE04A3}">
      <dsp:nvSpPr>
        <dsp:cNvPr id="0" name=""/>
        <dsp:cNvSpPr/>
      </dsp:nvSpPr>
      <dsp:spPr>
        <a:xfrm>
          <a:off x="0" y="1188069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Таможенного союза</a:t>
          </a:r>
          <a:endParaRPr lang="ru-RU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_______</a:t>
          </a:r>
          <a:endParaRPr lang="ru-RU" sz="1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Обеспечивается </a:t>
          </a: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 свобода</a:t>
          </a:r>
          <a:r>
            <a:rPr lang="ru-RU" sz="1500" b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5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движение товаров</a:t>
          </a:r>
        </a:p>
      </dsp:txBody>
      <dsp:txXfrm>
        <a:off x="0" y="1188069"/>
        <a:ext cx="2534716" cy="2308835"/>
      </dsp:txXfrm>
    </dsp:sp>
    <dsp:sp modelId="{464F96B1-3D2A-4612-A65A-5D59F220CE82}">
      <dsp:nvSpPr>
        <dsp:cNvPr id="0" name=""/>
        <dsp:cNvSpPr/>
      </dsp:nvSpPr>
      <dsp:spPr>
        <a:xfrm>
          <a:off x="2534716" y="663333"/>
          <a:ext cx="5694883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2012</a:t>
          </a:r>
          <a:endParaRPr lang="ru-RU" sz="2300" b="1" kern="1200" dirty="0"/>
        </a:p>
      </dsp:txBody>
      <dsp:txXfrm>
        <a:off x="2534716" y="962969"/>
        <a:ext cx="5395247" cy="599271"/>
      </dsp:txXfrm>
    </dsp:sp>
    <dsp:sp modelId="{EC9A5E0D-A132-487C-945B-7D41168F3696}">
      <dsp:nvSpPr>
        <dsp:cNvPr id="0" name=""/>
        <dsp:cNvSpPr/>
      </dsp:nvSpPr>
      <dsp:spPr>
        <a:xfrm>
          <a:off x="2534716" y="1587583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Единого экономического пространства</a:t>
          </a:r>
          <a:endParaRPr lang="ru-RU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_______</a:t>
          </a:r>
          <a:endParaRPr lang="ru-RU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Обеспечиваются еще </a:t>
          </a: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три свободы</a:t>
          </a:r>
          <a:r>
            <a:rPr lang="ru-RU" sz="1500" b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5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передвижение капитала, труда и услуг</a:t>
          </a:r>
        </a:p>
      </dsp:txBody>
      <dsp:txXfrm>
        <a:off x="2534716" y="1587583"/>
        <a:ext cx="2534716" cy="2308835"/>
      </dsp:txXfrm>
    </dsp:sp>
    <dsp:sp modelId="{290DB671-ECB3-4CEC-ADDA-B0E44C0F5F44}">
      <dsp:nvSpPr>
        <dsp:cNvPr id="0" name=""/>
        <dsp:cNvSpPr/>
      </dsp:nvSpPr>
      <dsp:spPr>
        <a:xfrm>
          <a:off x="5069433" y="1062848"/>
          <a:ext cx="3160166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2015</a:t>
          </a:r>
          <a:endParaRPr lang="ru-RU" sz="2300" b="1" kern="1200" dirty="0"/>
        </a:p>
      </dsp:txBody>
      <dsp:txXfrm>
        <a:off x="5069433" y="1362484"/>
        <a:ext cx="2860530" cy="599271"/>
      </dsp:txXfrm>
    </dsp:sp>
    <dsp:sp modelId="{866A0065-9B7F-44FB-A923-5495B562F8A7}">
      <dsp:nvSpPr>
        <dsp:cNvPr id="0" name=""/>
        <dsp:cNvSpPr/>
      </dsp:nvSpPr>
      <dsp:spPr>
        <a:xfrm>
          <a:off x="5069433" y="1987097"/>
          <a:ext cx="2534716" cy="2275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Евразийского экономического союза</a:t>
          </a:r>
          <a:endParaRPr lang="ru-RU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9433" y="1987097"/>
        <a:ext cx="2534716" cy="2275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D95C6-1C6C-489D-89A7-D4BF6C8CAFA0}">
      <dsp:nvSpPr>
        <dsp:cNvPr id="0" name=""/>
        <dsp:cNvSpPr/>
      </dsp:nvSpPr>
      <dsp:spPr>
        <a:xfrm>
          <a:off x="-6730617" y="-1029179"/>
          <a:ext cx="8010564" cy="8010564"/>
        </a:xfrm>
        <a:prstGeom prst="blockArc">
          <a:avLst>
            <a:gd name="adj1" fmla="val 18900000"/>
            <a:gd name="adj2" fmla="val 2700000"/>
            <a:gd name="adj3" fmla="val 27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A414B1-88B5-43F0-A449-4055DF7F4D41}">
      <dsp:nvSpPr>
        <dsp:cNvPr id="0" name=""/>
        <dsp:cNvSpPr/>
      </dsp:nvSpPr>
      <dsp:spPr>
        <a:xfrm>
          <a:off x="559019" y="371893"/>
          <a:ext cx="8320459" cy="7442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759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валютная политика</a:t>
          </a:r>
          <a:endParaRPr lang="ru-RU" sz="3900" kern="1200" dirty="0"/>
        </a:p>
      </dsp:txBody>
      <dsp:txXfrm>
        <a:off x="559019" y="371893"/>
        <a:ext cx="8320459" cy="744263"/>
      </dsp:txXfrm>
    </dsp:sp>
    <dsp:sp modelId="{00CE8BE7-AA55-44CE-B424-5AA2231C112B}">
      <dsp:nvSpPr>
        <dsp:cNvPr id="0" name=""/>
        <dsp:cNvSpPr/>
      </dsp:nvSpPr>
      <dsp:spPr>
        <a:xfrm>
          <a:off x="93855" y="278860"/>
          <a:ext cx="930329" cy="93032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15772B-01FD-4C5B-94B5-54F296F958DE}">
      <dsp:nvSpPr>
        <dsp:cNvPr id="0" name=""/>
        <dsp:cNvSpPr/>
      </dsp:nvSpPr>
      <dsp:spPr>
        <a:xfrm>
          <a:off x="1092337" y="1487932"/>
          <a:ext cx="7787141" cy="7442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759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финансовая политика</a:t>
          </a:r>
          <a:endParaRPr lang="ru-RU" sz="3900" kern="1200" dirty="0"/>
        </a:p>
      </dsp:txBody>
      <dsp:txXfrm>
        <a:off x="1092337" y="1487932"/>
        <a:ext cx="7787141" cy="744263"/>
      </dsp:txXfrm>
    </dsp:sp>
    <dsp:sp modelId="{B9CC2914-D682-49C7-A7C3-9245C13AFCA4}">
      <dsp:nvSpPr>
        <dsp:cNvPr id="0" name=""/>
        <dsp:cNvSpPr/>
      </dsp:nvSpPr>
      <dsp:spPr>
        <a:xfrm>
          <a:off x="627172" y="1394899"/>
          <a:ext cx="930329" cy="93032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3A973A9-9E4E-4836-BB85-1CDDFDB1C159}">
      <dsp:nvSpPr>
        <dsp:cNvPr id="0" name=""/>
        <dsp:cNvSpPr/>
      </dsp:nvSpPr>
      <dsp:spPr>
        <a:xfrm>
          <a:off x="1256023" y="2603971"/>
          <a:ext cx="7623455" cy="7442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759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денежно-кредитная политика</a:t>
          </a:r>
          <a:endParaRPr lang="ru-RU" sz="3900" kern="1200" dirty="0"/>
        </a:p>
      </dsp:txBody>
      <dsp:txXfrm>
        <a:off x="1256023" y="2603971"/>
        <a:ext cx="7623455" cy="744263"/>
      </dsp:txXfrm>
    </dsp:sp>
    <dsp:sp modelId="{51021FE9-E7BC-49C6-9E4E-9E1D300D78FD}">
      <dsp:nvSpPr>
        <dsp:cNvPr id="0" name=""/>
        <dsp:cNvSpPr/>
      </dsp:nvSpPr>
      <dsp:spPr>
        <a:xfrm>
          <a:off x="790858" y="2510938"/>
          <a:ext cx="930329" cy="93032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918ECB7-470E-429C-8B85-54C701E0F2E3}">
      <dsp:nvSpPr>
        <dsp:cNvPr id="0" name=""/>
        <dsp:cNvSpPr/>
      </dsp:nvSpPr>
      <dsp:spPr>
        <a:xfrm>
          <a:off x="1092337" y="3720009"/>
          <a:ext cx="7787141" cy="7442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759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налоговая политика</a:t>
          </a:r>
          <a:endParaRPr lang="ru-RU" sz="3900" kern="1200" dirty="0"/>
        </a:p>
      </dsp:txBody>
      <dsp:txXfrm>
        <a:off x="1092337" y="3720009"/>
        <a:ext cx="7787141" cy="744263"/>
      </dsp:txXfrm>
    </dsp:sp>
    <dsp:sp modelId="{AEC3B4BD-4412-4BF8-8911-11833BF69531}">
      <dsp:nvSpPr>
        <dsp:cNvPr id="0" name=""/>
        <dsp:cNvSpPr/>
      </dsp:nvSpPr>
      <dsp:spPr>
        <a:xfrm>
          <a:off x="627172" y="3626976"/>
          <a:ext cx="930329" cy="93032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5E382D-6618-45EB-ADF6-F78CCC373E28}">
      <dsp:nvSpPr>
        <dsp:cNvPr id="0" name=""/>
        <dsp:cNvSpPr/>
      </dsp:nvSpPr>
      <dsp:spPr>
        <a:xfrm>
          <a:off x="559019" y="4836048"/>
          <a:ext cx="8320459" cy="7442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759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бюджетная политика</a:t>
          </a:r>
          <a:endParaRPr lang="ru-RU" sz="3900" kern="1200" dirty="0"/>
        </a:p>
      </dsp:txBody>
      <dsp:txXfrm>
        <a:off x="559019" y="4836048"/>
        <a:ext cx="8320459" cy="744263"/>
      </dsp:txXfrm>
    </dsp:sp>
    <dsp:sp modelId="{33A24EB6-65B1-48CA-BD27-866A6C1917CD}">
      <dsp:nvSpPr>
        <dsp:cNvPr id="0" name=""/>
        <dsp:cNvSpPr/>
      </dsp:nvSpPr>
      <dsp:spPr>
        <a:xfrm>
          <a:off x="93855" y="4743015"/>
          <a:ext cx="930329" cy="93032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AF686-22FC-408A-B881-0B6DA089F4B5}">
      <dsp:nvSpPr>
        <dsp:cNvPr id="0" name=""/>
        <dsp:cNvSpPr/>
      </dsp:nvSpPr>
      <dsp:spPr>
        <a:xfrm>
          <a:off x="0" y="1025277"/>
          <a:ext cx="8153400" cy="1638000"/>
        </a:xfrm>
        <a:prstGeom prst="rect">
          <a:avLst/>
        </a:prstGeom>
        <a:solidFill>
          <a:srgbClr val="BCB08D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8905B-00BA-488C-93F5-8477341592D6}">
      <dsp:nvSpPr>
        <dsp:cNvPr id="0" name=""/>
        <dsp:cNvSpPr/>
      </dsp:nvSpPr>
      <dsp:spPr>
        <a:xfrm>
          <a:off x="407670" y="65876"/>
          <a:ext cx="6240791" cy="191880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Arial" pitchFamily="34" charset="0"/>
            </a:rPr>
            <a:t>Соглашение о требованиях к осуществлению деятельности на финансовых рынках в сфере требований и условий выдачи лицензии на осуществление финансовых услуг</a:t>
          </a:r>
          <a:endParaRPr lang="ru-RU" sz="1600" kern="1200" dirty="0">
            <a:latin typeface="+mn-lt"/>
            <a:cs typeface="Arial" pitchFamily="34" charset="0"/>
          </a:endParaRPr>
        </a:p>
      </dsp:txBody>
      <dsp:txXfrm>
        <a:off x="501338" y="159544"/>
        <a:ext cx="6053455" cy="1731464"/>
      </dsp:txXfrm>
    </dsp:sp>
    <dsp:sp modelId="{66E2F60D-FD01-4FF1-B326-F3A3F0E3A6DB}">
      <dsp:nvSpPr>
        <dsp:cNvPr id="0" name=""/>
        <dsp:cNvSpPr/>
      </dsp:nvSpPr>
      <dsp:spPr>
        <a:xfrm>
          <a:off x="0" y="3973677"/>
          <a:ext cx="8153400" cy="1638000"/>
        </a:xfrm>
        <a:prstGeom prst="rect">
          <a:avLst/>
        </a:prstGeom>
        <a:solidFill>
          <a:srgbClr val="BCB08D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7782F-FEDD-4846-B4BE-45BC52A6C6CA}">
      <dsp:nvSpPr>
        <dsp:cNvPr id="0" name=""/>
        <dsp:cNvSpPr/>
      </dsp:nvSpPr>
      <dsp:spPr>
        <a:xfrm>
          <a:off x="407670" y="3014277"/>
          <a:ext cx="6259854" cy="191880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Arial" pitchFamily="34" charset="0"/>
            </a:rPr>
            <a:t>Соглашение об обмене информацией, в том числе конфиденциальной, государствами-участниками Соглашения о создании условий на финансовых рынках для обеспечения свободного движения капитала от  9 декабря 2010 года</a:t>
          </a:r>
          <a:endParaRPr lang="ru-RU" sz="1600" kern="1200" dirty="0">
            <a:latin typeface="+mn-lt"/>
            <a:cs typeface="Arial" pitchFamily="34" charset="0"/>
          </a:endParaRPr>
        </a:p>
      </dsp:txBody>
      <dsp:txXfrm>
        <a:off x="501338" y="3107945"/>
        <a:ext cx="6072518" cy="1731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574A2-0AFF-3247-9F0E-DC91708C0F7B}" type="datetime1">
              <a:rPr lang="ru-RU" smtClean="0"/>
              <a:pPr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C0EE-8C11-AF43-85EC-5238C2661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3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5637B-6B52-2842-87D5-2E5C84496455}" type="datetime1">
              <a:rPr lang="ru-RU" smtClean="0"/>
              <a:pPr/>
              <a:t>19.05.2014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4B752-82CB-3842-9E7C-0B29134AE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76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4B752-82CB-3842-9E7C-0B29134AE16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0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E83FF-52C6-45FA-A9AF-AF94AE1B4222}" type="datetime1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1728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8B2A-3A76-4EB7-9691-CBCD8D9EEAB2}" type="datetime1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3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3B4-FF02-4D28-9824-B09D8E7AED14}" type="datetime1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7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C7AB-9030-4874-A03F-45B5E6951217}" type="datetime1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8994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D36C-F515-4378-81F3-BBC884B2FA34}" type="datetime1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4410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40C-A05C-4B99-9C42-11D93F87A5C4}" type="datetime1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16818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387F-1ECE-4828-BFDD-D1EA3A3E1C09}" type="datetime1">
              <a:rPr lang="ru-RU" smtClean="0"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6947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229E-AABA-4F16-8CF7-CC62C54FE82B}" type="datetime1">
              <a:rPr lang="ru-RU" smtClean="0"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8459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0CDD-5B1B-424A-8D2A-ABE4EBE6B4EC}" type="datetime1">
              <a:rPr lang="ru-RU" smtClean="0"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50602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779A-4AB9-4996-B44B-44CEB842607C}" type="datetime1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0071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2BEE-83F8-4191-BE20-10B403E1106E}" type="datetime1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4400" y="888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0683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top_new3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40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4638" y="223838"/>
            <a:ext cx="5932161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6578D-2754-402A-8EFF-97FC5D454550}" type="datetime1">
              <a:rPr lang="ru-RU" smtClean="0"/>
              <a:t>19.05.2014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BCB08D"/>
                </a:solidFill>
                <a:latin typeface="Times"/>
                <a:cs typeface="Times"/>
              </a:rPr>
              <a:t>|</a:t>
            </a:r>
            <a:r>
              <a:rPr lang="en-US" dirty="0" smtClean="0">
                <a:latin typeface="Times"/>
                <a:cs typeface="Times"/>
              </a:rPr>
              <a:t>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5849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1800" kern="1200">
          <a:solidFill>
            <a:srgbClr val="032953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izhanov@eecommission.org" TargetMode="External"/><Relationship Id="rId2" Type="http://schemas.openxmlformats.org/officeDocument/2006/relationships/hyperlink" Target="mailto:dept_finpolicy@eecommission.org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1200_2000_las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16201" y="2324100"/>
            <a:ext cx="6159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Times"/>
                <a:cs typeface="Times"/>
              </a:rPr>
              <a:t>Евразийская интеграция</a:t>
            </a:r>
            <a:r>
              <a:rPr lang="en-US" sz="3600" b="1" dirty="0" smtClean="0">
                <a:solidFill>
                  <a:schemeClr val="bg1"/>
                </a:solidFill>
                <a:latin typeface="Times"/>
                <a:cs typeface="Times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Times"/>
                <a:cs typeface="Times"/>
              </a:rPr>
              <a:t>    и финансовые рынки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94501" y="583882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 Бишкек</a:t>
            </a:r>
          </a:p>
          <a:p>
            <a:r>
              <a:rPr lang="ru-RU" dirty="0">
                <a:solidFill>
                  <a:schemeClr val="bg1"/>
                </a:solidFill>
              </a:rPr>
              <a:t>м</a:t>
            </a:r>
            <a:r>
              <a:rPr lang="ru-RU" dirty="0" smtClean="0">
                <a:solidFill>
                  <a:schemeClr val="bg1"/>
                </a:solidFill>
              </a:rPr>
              <a:t>ай 2014 г.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2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305" y="106778"/>
            <a:ext cx="5932161" cy="45202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n-lt"/>
                <a:cs typeface="Cambria"/>
              </a:rPr>
              <a:t>Соглашение о требованиях</a:t>
            </a:r>
            <a:endParaRPr lang="en-US" sz="2400" b="1" dirty="0">
              <a:solidFill>
                <a:schemeClr val="tx1"/>
              </a:solidFill>
              <a:latin typeface="+mn-lt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191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+mn-lt"/>
              </a:rPr>
              <a:t>В целях реализации Соглашения о торговле услугами и инвестициях и Соглашения о создании условий для обеспечения свободного движения капитала</a:t>
            </a:r>
          </a:p>
          <a:p>
            <a:r>
              <a:rPr lang="ru-RU" dirty="0" smtClean="0">
                <a:latin typeface="+mn-lt"/>
              </a:rPr>
              <a:t>Соглашение предусматривает направления, порядок и сроки гармонизации национальных законодательств в финансовой сфере</a:t>
            </a:r>
          </a:p>
          <a:p>
            <a:r>
              <a:rPr lang="ru-RU" dirty="0">
                <a:latin typeface="+mn-lt"/>
              </a:rPr>
              <a:t>Цели:</a:t>
            </a:r>
          </a:p>
          <a:p>
            <a:pPr lvl="1">
              <a:buFont typeface="Wingdings" charset="2"/>
              <a:buChar char="ü"/>
            </a:pPr>
            <a:r>
              <a:rPr lang="ru-RU" dirty="0">
                <a:latin typeface="+mn-lt"/>
              </a:rPr>
              <a:t>формирование единого финансового рынка</a:t>
            </a:r>
          </a:p>
          <a:p>
            <a:pPr lvl="1">
              <a:buFont typeface="Wingdings" charset="2"/>
              <a:buChar char="ü"/>
            </a:pPr>
            <a:r>
              <a:rPr lang="ru-RU" dirty="0">
                <a:latin typeface="+mn-lt"/>
              </a:rPr>
              <a:t>взаимное признание лицензий</a:t>
            </a:r>
          </a:p>
          <a:p>
            <a:pPr lvl="1">
              <a:buFont typeface="Wingdings" charset="2"/>
              <a:buChar char="ü"/>
            </a:pPr>
            <a:r>
              <a:rPr lang="ru-RU" dirty="0">
                <a:latin typeface="+mn-lt"/>
              </a:rPr>
              <a:t>обеспечение недискриминационного доступа на финансовые </a:t>
            </a:r>
            <a:r>
              <a:rPr lang="ru-RU" dirty="0" smtClean="0">
                <a:latin typeface="+mn-lt"/>
              </a:rPr>
              <a:t>рынки</a:t>
            </a:r>
          </a:p>
          <a:p>
            <a:pPr lvl="1">
              <a:buFont typeface="Wingdings" charset="2"/>
              <a:buChar char="ü"/>
            </a:pPr>
            <a:r>
              <a:rPr lang="ru-RU" dirty="0" smtClean="0">
                <a:latin typeface="+mn-lt"/>
              </a:rPr>
              <a:t>совершенствование контроля и надзора на финансовом рынке</a:t>
            </a:r>
            <a:endParaRPr lang="ru-RU" dirty="0">
              <a:latin typeface="+mn-lt"/>
            </a:endParaRPr>
          </a:p>
          <a:p>
            <a:r>
              <a:rPr lang="ru-RU" dirty="0" smtClean="0">
                <a:latin typeface="+mn-lt"/>
              </a:rPr>
              <a:t>Завершение процесса гармонизации к 1 января </a:t>
            </a:r>
            <a:r>
              <a:rPr lang="ru-RU" dirty="0" smtClean="0">
                <a:latin typeface="+mn-lt"/>
              </a:rPr>
              <a:t>2025</a:t>
            </a:r>
            <a:endParaRPr lang="ru-RU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14262" y="923539"/>
            <a:ext cx="6162144" cy="53235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white"/>
                </a:solidFill>
              </a:rPr>
              <a:t>Общие положения</a:t>
            </a:r>
            <a:endParaRPr lang="ru-RU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18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5800" y="890324"/>
            <a:ext cx="3803121" cy="639762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Обмен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доступной</a:t>
            </a:r>
            <a:b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</a:b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информацией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00625" y="890324"/>
            <a:ext cx="4041775" cy="639762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Обмен конфиденциальной информацией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71700" y="184800"/>
            <a:ext cx="6261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Соглашение об обмене информацией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1" name="Объект 5"/>
          <p:cNvSpPr txBox="1">
            <a:spLocks/>
          </p:cNvSpPr>
          <p:nvPr/>
        </p:nvSpPr>
        <p:spPr>
          <a:xfrm>
            <a:off x="279400" y="3876674"/>
            <a:ext cx="4351867" cy="27273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Цель получения информации: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Инвесторам – оценить открытость рынка и инвестиционную привлекательность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Государственным органам – оценить степень гармонизации законодательств государств-участников ЕЭП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Комиссии – оценить степень интегрированности рынков, мониторинг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3" name="Объект 5"/>
          <p:cNvSpPr txBox="1">
            <a:spLocks/>
          </p:cNvSpPr>
          <p:nvPr/>
        </p:nvSpPr>
        <p:spPr>
          <a:xfrm>
            <a:off x="4976812" y="3876674"/>
            <a:ext cx="3968405" cy="2248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Цель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обмена информацией: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Углубление интеграционных процессов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Обеспечение прозрачности финансовых рынков государств-участников ЕЭП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Осуществление надзора на консолидированной основе</a:t>
            </a:r>
          </a:p>
          <a:p>
            <a:pPr marL="0" indent="0">
              <a:buNone/>
            </a:pPr>
            <a:endParaRPr lang="ru-RU" sz="1600" dirty="0">
              <a:latin typeface="+mn-lt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9466" y="1603640"/>
            <a:ext cx="4099455" cy="214709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Размещение уполномоченными органами Сторон на их официальных </a:t>
            </a:r>
            <a:r>
              <a:rPr lang="ru-RU" sz="1600" dirty="0" err="1">
                <a:solidFill>
                  <a:schemeClr val="bg1"/>
                </a:solidFill>
                <a:cs typeface="Arial" pitchFamily="34" charset="0"/>
              </a:rPr>
              <a:t>вэб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-сайтах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Сбор и размещение сводной информации на официальном </a:t>
            </a:r>
            <a:r>
              <a:rPr lang="ru-RU" sz="1600" dirty="0" err="1">
                <a:solidFill>
                  <a:schemeClr val="bg1"/>
                </a:solidFill>
                <a:cs typeface="Arial" pitchFamily="34" charset="0"/>
              </a:rPr>
              <a:t>вэб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-сайте Комиссии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Взаимные консультации между уполномоченными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органами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41333" y="1603640"/>
            <a:ext cx="4099455" cy="214709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cs typeface="Arial" pitchFamily="34" charset="0"/>
              </a:rPr>
              <a:t>Обмен конфиденциальной информацией в письменной форме, а также (по договоренности) в форме очных консультаций и электронной форме по защищенным каналам связи</a:t>
            </a:r>
          </a:p>
          <a:p>
            <a:r>
              <a:rPr lang="ru-RU" sz="1600" dirty="0">
                <a:cs typeface="Arial" pitchFamily="34" charset="0"/>
              </a:rPr>
              <a:t>Направление письменного запроса</a:t>
            </a:r>
          </a:p>
          <a:p>
            <a:r>
              <a:rPr lang="ru-RU" sz="1600" dirty="0">
                <a:cs typeface="Arial" pitchFamily="34" charset="0"/>
              </a:rPr>
              <a:t>Сроки исполнения запросов и отказа в их </a:t>
            </a:r>
            <a:r>
              <a:rPr lang="ru-RU" sz="1600" dirty="0" smtClean="0">
                <a:cs typeface="Arial" pitchFamily="34" charset="0"/>
              </a:rPr>
              <a:t>исполнении</a:t>
            </a:r>
            <a:endParaRPr lang="ru-RU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5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-1650" y="0"/>
            <a:ext cx="0" cy="68580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149471" y="-1"/>
            <a:ext cx="0" cy="68580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-1650" y="0"/>
            <a:ext cx="9151121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160" y="6856575"/>
            <a:ext cx="9151121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783371" y="72500"/>
            <a:ext cx="57606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dirty="0" smtClean="0">
                <a:latin typeface="+mj-lt"/>
                <a:cs typeface="Arial" panose="020B0604020202020204" pitchFamily="34" charset="0"/>
              </a:rPr>
              <a:t>направление денежно-кредитной и валютной политики</a:t>
            </a:r>
            <a:endParaRPr lang="ru-RU" sz="2000" b="1" cap="all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657225" y="1340768"/>
            <a:ext cx="7911219" cy="828092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400" dirty="0">
                <a:solidFill>
                  <a:schemeClr val="tx1"/>
                </a:solidFill>
              </a:rPr>
              <a:t>Обеспечение работы Департамента для реализации функций Комиссии по вопросам выработки предложений (по гармонизации законодательств государств-членов ТС и ЕЭП) в сфере денежно-кредитной и валютной политики для снятия барьеров и  свободного движения товаров, услуг, капитала и рабочей силы и формирования в перспективе единого рынка</a:t>
            </a:r>
          </a:p>
        </p:txBody>
      </p:sp>
      <p:sp>
        <p:nvSpPr>
          <p:cNvPr id="26" name="Пятиугольник 25"/>
          <p:cNvSpPr/>
          <p:nvPr/>
        </p:nvSpPr>
        <p:spPr>
          <a:xfrm>
            <a:off x="657225" y="2289650"/>
            <a:ext cx="7915280" cy="648072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400" dirty="0">
                <a:solidFill>
                  <a:schemeClr val="tx1"/>
                </a:solidFill>
              </a:rPr>
              <a:t>Мониторинг реализации Сторонами Соглашений и Договоров по валютной политике</a:t>
            </a:r>
          </a:p>
        </p:txBody>
      </p:sp>
      <p:sp>
        <p:nvSpPr>
          <p:cNvPr id="27" name="Пятиугольник 26"/>
          <p:cNvSpPr/>
          <p:nvPr/>
        </p:nvSpPr>
        <p:spPr>
          <a:xfrm>
            <a:off x="657225" y="3068960"/>
            <a:ext cx="8012931" cy="783363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400" dirty="0">
                <a:solidFill>
                  <a:schemeClr val="tx1"/>
                </a:solidFill>
              </a:rPr>
              <a:t>Создание подкомитета Консультативного комитета по финансовым рынкам и обеспечения консультаций Сторон по проблемам денежно-кредитной и валютной политики в рамках деятельности Консультативного комитета по финансовым рынкам</a:t>
            </a:r>
          </a:p>
        </p:txBody>
      </p:sp>
      <p:sp>
        <p:nvSpPr>
          <p:cNvPr id="28" name="Пятиугольник 27"/>
          <p:cNvSpPr/>
          <p:nvPr/>
        </p:nvSpPr>
        <p:spPr>
          <a:xfrm>
            <a:off x="657226" y="4005064"/>
            <a:ext cx="8012930" cy="720080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400" dirty="0">
                <a:solidFill>
                  <a:schemeClr val="tx1"/>
                </a:solidFill>
              </a:rPr>
              <a:t>Координация информационного обмена между Сторонами в указанной сфере</a:t>
            </a:r>
          </a:p>
        </p:txBody>
      </p:sp>
      <p:sp>
        <p:nvSpPr>
          <p:cNvPr id="29" name="Пятиугольник 28"/>
          <p:cNvSpPr/>
          <p:nvPr/>
        </p:nvSpPr>
        <p:spPr>
          <a:xfrm>
            <a:off x="657225" y="4869160"/>
            <a:ext cx="7915280" cy="720080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400" dirty="0">
                <a:solidFill>
                  <a:schemeClr val="tx1"/>
                </a:solidFill>
              </a:rPr>
              <a:t>Подготовка и участие в разработке проектов международных договоров и других документов по вопросам, входящим в компетенцию отдела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064750" y="980728"/>
            <a:ext cx="5986415" cy="2853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2000" b="1" kern="0" dirty="0" smtClean="0">
                <a:solidFill>
                  <a:prstClr val="black"/>
                </a:solidFill>
                <a:latin typeface="Arial"/>
              </a:rPr>
              <a:t>Основные задачи:</a:t>
            </a:r>
            <a:endParaRPr lang="ru-RU" sz="2000" b="1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657225" y="5731960"/>
            <a:ext cx="7915280" cy="720080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400" dirty="0">
                <a:solidFill>
                  <a:schemeClr val="tx1"/>
                </a:solidFill>
              </a:rPr>
              <a:t>Взаимодействие с международными организациями и органами по вопросам, входящим в компетенцию отдела</a:t>
            </a:r>
          </a:p>
        </p:txBody>
      </p:sp>
    </p:spTree>
    <p:extLst>
      <p:ext uri="{BB962C8B-B14F-4D97-AF65-F5344CB8AC3E}">
        <p14:creationId xmlns:p14="http://schemas.microsoft.com/office/powerpoint/2010/main" val="299215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728000" y="-171975"/>
            <a:ext cx="7416000" cy="112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</a:lstStyle>
          <a:p>
            <a:pPr algn="ctr"/>
            <a:r>
              <a:rPr lang="ru-RU" sz="2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ЗНАЧЕНИЕ И ПРЕИМУЩЕСТВА </a:t>
            </a:r>
            <a:br>
              <a:rPr lang="ru-RU" sz="2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ИНТЕГРИРОВАННОГО ВАЛЮТНОГО РЫНКА (ИВР)</a:t>
            </a:r>
            <a:endParaRPr lang="ru-RU" sz="2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" name="Группа 3"/>
          <p:cNvGrpSpPr/>
          <p:nvPr/>
        </p:nvGrpSpPr>
        <p:grpSpPr>
          <a:xfrm>
            <a:off x="1145951" y="1230309"/>
            <a:ext cx="7427677" cy="686523"/>
            <a:chOff x="756769" y="225204"/>
            <a:chExt cx="8205875" cy="686523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756769" y="225204"/>
              <a:ext cx="8205875" cy="68652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Скругленный прямоугольник 4"/>
            <p:cNvSpPr/>
            <p:nvPr/>
          </p:nvSpPr>
          <p:spPr>
            <a:xfrm>
              <a:off x="790282" y="258717"/>
              <a:ext cx="8138849" cy="6194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Задачи, решаемые в рамках единого валютно-финансового пространства:</a:t>
              </a:r>
              <a:endParaRPr lang="ru-RU" sz="1400" b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181525" y="2022397"/>
            <a:ext cx="78132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емких национальных финансовых рынков с разнообразным набором инструментом и постепенное продвижение к интегрированному рынку  </a:t>
            </a:r>
          </a:p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укрепление национальных валют и повышение их роли во внутреннем денежном обращении и во взаимных расчетах путем постепенного снижения роли доллара и евро  </a:t>
            </a:r>
          </a:p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содействовать свободному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перетоку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инвестиций в рамках СНГ, способствовать трансграничным расчетам в национальных валютах</a:t>
            </a:r>
          </a:p>
        </p:txBody>
      </p:sp>
      <p:grpSp>
        <p:nvGrpSpPr>
          <p:cNvPr id="24" name="Группа 7"/>
          <p:cNvGrpSpPr/>
          <p:nvPr/>
        </p:nvGrpSpPr>
        <p:grpSpPr>
          <a:xfrm>
            <a:off x="1145952" y="3606573"/>
            <a:ext cx="7560840" cy="751532"/>
            <a:chOff x="722250" y="2297983"/>
            <a:chExt cx="8242187" cy="751532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722250" y="2297983"/>
              <a:ext cx="8097023" cy="75153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Скругленный прямоугольник 4"/>
            <p:cNvSpPr/>
            <p:nvPr/>
          </p:nvSpPr>
          <p:spPr>
            <a:xfrm>
              <a:off x="758937" y="2334670"/>
              <a:ext cx="8205500" cy="678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Привлекательность ИВР обеспечивается: </a:t>
              </a:r>
              <a:endParaRPr lang="ru-RU" sz="1600" b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1215212" y="4542677"/>
            <a:ext cx="74195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снижением валютных рисков путем использования современных систем биржевого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риск-менеджмента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ростом прозрачности  и ликвидности рынка, большей стабильностью валютных курсов за счет участия в торгах национальных банков </a:t>
            </a:r>
          </a:p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сокращением конверсионных издержек участников внешнеторговой деятельности за счет исключения посреднических валют – доллара и евро – и образования узких спрэдов в национальных валютах за счет вовлечения в торговлю всех заинтересованных субъектов</a:t>
            </a:r>
          </a:p>
        </p:txBody>
      </p:sp>
    </p:spTree>
    <p:extLst>
      <p:ext uri="{BB962C8B-B14F-4D97-AF65-F5344CB8AC3E}">
        <p14:creationId xmlns:p14="http://schemas.microsoft.com/office/powerpoint/2010/main" val="23907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eurasianews.md/wp-content/uploads/2012/11/%D0%95%D0%B2%D1%80%D0%90%D0%B7%D0%AD%D0%A1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529" y="160701"/>
            <a:ext cx="1570265" cy="10360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59632" y="1196752"/>
            <a:ext cx="7468264" cy="4752528"/>
          </a:xfrm>
          <a:prstGeom prst="rect">
            <a:avLst/>
          </a:prstGeom>
          <a:ln>
            <a:noFill/>
            <a:prstDash val="lgDash"/>
          </a:ln>
        </p:spPr>
        <p:txBody>
          <a:bodyPr anchor="t">
            <a:noAutofit/>
          </a:bodyPr>
          <a:lstStyle/>
          <a:p>
            <a:pPr marL="206375" lvl="1" indent="-204788" defTabSz="955675" fontAlgn="base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феврале 2013 Московская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Биржа открыла доступ к биржевому валютному рынку банкам-резидентам стран Евразийского экономического сообщества 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— Белоруссии, Казахстана, Киргизии и Таджикистана</a:t>
            </a:r>
          </a:p>
          <a:p>
            <a:pPr marL="206375" lvl="1" indent="-204788" defTabSz="955675" fontAlgn="base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Белорусский 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"БПС-Сбербанк"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первым из иностранных банков провел тестирование нового биржевого функционала, получил допуск к торгам и совершил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первые сделки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на валютном рынке Московской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Биржи</a:t>
            </a:r>
          </a:p>
          <a:p>
            <a:pPr marL="206375" lvl="1" indent="-204788" defTabSz="955675" fontAlgn="base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 началу 2014 на интегрированный биржевой рынок вышли 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АСБ </a:t>
            </a:r>
            <a:r>
              <a:rPr lang="ru-RU" sz="1400" b="1" dirty="0" err="1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Беларусбанк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БПС-Сбербанк, Цептер Банк (Республика Беларусь), Банк </a:t>
            </a:r>
            <a:r>
              <a:rPr lang="ru-RU" sz="1400" b="1" dirty="0" err="1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Эсхата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(Таджикистан), Национальный банк Республики Таджикистан и Межгосударственный </a:t>
            </a:r>
            <a:r>
              <a:rPr lang="ru-RU" sz="1400" b="1" dirty="0" smtClean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банк.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Продолжается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работа с потенциальными участниками из Казахстана, Киргизии, Таджикистана и Республики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Беларусь</a:t>
            </a:r>
          </a:p>
          <a:p>
            <a:pPr marL="206375" lvl="1" indent="-204788" defTabSz="955675" fontAlgn="base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 октября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2013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снижена комиссия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по сделкам с белорусский рублем, казахстанским тенге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выравнена с долларом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евро) </a:t>
            </a:r>
          </a:p>
          <a:p>
            <a:pPr marL="206375" lvl="1" indent="-204788" defTabSz="955675" fontAlgn="base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Допуск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на биржевой рынок банков из стран  </a:t>
            </a:r>
            <a:r>
              <a:rPr lang="ru-RU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ЕврАзЭС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открывает новые возможности для активизации операций в национальных валютах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 2013 на биржевом рынке совершено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сделок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BYR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RUB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объемом 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1,4 млрд. белорусских рублей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операций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KZT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RUB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на сумму </a:t>
            </a:r>
            <a:r>
              <a:rPr lang="ru-RU" sz="1400" b="1" dirty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17,3 млн. казахстанских </a:t>
            </a:r>
            <a:r>
              <a:rPr lang="ru-RU" sz="1400" b="1" dirty="0" smtClean="0">
                <a:solidFill>
                  <a:srgbClr val="C8102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тенге</a:t>
            </a:r>
          </a:p>
          <a:p>
            <a:pPr marL="206375" lvl="1" indent="-204788" defTabSz="955675" fontAlgn="base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endParaRPr lang="ru-RU" sz="1400" b="1" dirty="0">
              <a:solidFill>
                <a:srgbClr val="C8102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34770" y="40732"/>
            <a:ext cx="6117988" cy="945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</a:lstStyle>
          <a:p>
            <a:pPr algn="ctr"/>
            <a:r>
              <a:rPr lang="ru-RU" sz="22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РАЗВИТИЕ ИВР И АКТИВИЗАЦИЯ ТОРГОВ </a:t>
            </a:r>
            <a:r>
              <a:rPr lang="ru-RU" sz="2200" b="1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НАЦИОНАЛЬНЫМИ ВАЛЮТАМИ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2401491" y="-123825"/>
            <a:ext cx="7416000" cy="112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</a:lstStyle>
          <a:p>
            <a:r>
              <a:rPr lang="ru-RU" sz="24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   ПЕРСПЕКТИВЫ</a:t>
            </a:r>
            <a:r>
              <a:rPr lang="ru-RU" sz="2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РАЗВИТИЯ ИВР</a:t>
            </a:r>
            <a:endParaRPr lang="ru-RU" sz="2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151998" y="2134800"/>
            <a:ext cx="7416000" cy="115018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"/>
                <a:ea typeface="+mn-ea"/>
                <a:cs typeface="Time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ru-RU" sz="1800" smtClean="0">
                <a:ea typeface="ＭＳ Ｐゴシック"/>
                <a:cs typeface="ＭＳ Ｐゴシック"/>
              </a:rPr>
              <a:t>	</a:t>
            </a:r>
            <a:endParaRPr lang="ru-RU" sz="1800" dirty="0" smtClean="0">
              <a:ea typeface="ＭＳ Ｐゴシック"/>
              <a:cs typeface="ＭＳ Ｐゴシック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8509" y="1026462"/>
            <a:ext cx="7776864" cy="45365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Привлечение на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нтегрированный валютный рынок новых участников и клиентов из стран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Евразийского экономического пространства 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Активизация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торгов национальными валютами стран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СНГ на Московской Бирже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перевод на частичное обеспечение валютных пар белорусский рубль/российский рубль и казахстанский тенге/российский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рубль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Запуск новых инструментов по национальным валютам: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таджикский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сомони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/российский рубль 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банков-резидентов из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СНГ в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маркет-мейкерских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программах по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своим национальным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валютам 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свопов/кредитных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линий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overdfraft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между банками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СНГ в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качестве инструментов оперативного предоставления ликвидности в национальных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валютах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5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23506" y="177798"/>
            <a:ext cx="818894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BCB08D"/>
                </a:solidFill>
                <a:latin typeface="+mn-lt"/>
                <a:cs typeface="Times"/>
              </a:rPr>
              <a:t>|</a:t>
            </a:r>
            <a:r>
              <a:rPr lang="en-US" dirty="0" smtClean="0">
                <a:latin typeface="+mn-lt"/>
                <a:cs typeface="Times"/>
              </a:rPr>
              <a:t>  </a:t>
            </a:r>
            <a:fld id="{1E7D417E-0BF3-C440-BCB6-3BA684BB87BE}" type="slidenum">
              <a:rPr lang="ru-RU" smtClean="0">
                <a:latin typeface="+mn-lt"/>
                <a:cs typeface="Times"/>
              </a:rPr>
              <a:pPr/>
              <a:t>16</a:t>
            </a:fld>
            <a:endParaRPr lang="ru-RU" dirty="0">
              <a:latin typeface="+mn-lt"/>
              <a:cs typeface="Time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37694" y="174233"/>
            <a:ext cx="7137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Консультативный комитет по финансовым рынкам</a:t>
            </a:r>
            <a:endParaRPr lang="ru-RU" sz="2000" b="1" dirty="0">
              <a:solidFill>
                <a:prstClr val="black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68991" y="2461614"/>
            <a:ext cx="8124825" cy="2920612"/>
            <a:chOff x="652320" y="3164331"/>
            <a:chExt cx="5960160" cy="2390408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4717440" y="4006745"/>
              <a:ext cx="1890720" cy="70165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  <a:alpha val="2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91429" tIns="45714" rIns="91429" bIns="45714" anchor="ctr"/>
            <a:lstStyle/>
            <a:p>
              <a:pPr algn="ctr" defTabSz="914257"/>
              <a:r>
                <a:rPr lang="ru-RU" sz="1400" b="1" dirty="0">
                  <a:solidFill>
                    <a:prstClr val="black"/>
                  </a:solidFill>
                </a:rPr>
                <a:t>Уполномоченные государственные органы по финансовым рынкам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 </a:t>
              </a:r>
              <a:r>
                <a:rPr lang="ru-RU" sz="1400" b="1" dirty="0">
                  <a:solidFill>
                    <a:prstClr val="black"/>
                  </a:solidFill>
                </a:rPr>
                <a:t>Республики 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Казахстан</a:t>
              </a:r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4717440" y="4821930"/>
              <a:ext cx="1895040" cy="732809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  <a:alpha val="2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91429" tIns="45714" rIns="91429" bIns="45714" anchor="ctr"/>
            <a:lstStyle/>
            <a:p>
              <a:pPr algn="ctr" defTabSz="914257"/>
              <a:r>
                <a:rPr lang="ru-RU" sz="1400" b="1" dirty="0" smtClean="0">
                  <a:solidFill>
                    <a:prstClr val="black"/>
                  </a:solidFill>
                </a:rPr>
                <a:t>Уполномоченные государственные органы по финансовым рынкам </a:t>
              </a:r>
              <a:r>
                <a:rPr lang="ru-RU" sz="1400" b="1" dirty="0">
                  <a:solidFill>
                    <a:prstClr val="black"/>
                  </a:solidFill>
                </a:rPr>
                <a:t>Российской 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Федерации</a:t>
              </a:r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AutoShape 28"/>
            <p:cNvSpPr>
              <a:spLocks noChangeArrowheads="1"/>
            </p:cNvSpPr>
            <p:nvPr/>
          </p:nvSpPr>
          <p:spPr bwMode="auto">
            <a:xfrm>
              <a:off x="652320" y="3164331"/>
              <a:ext cx="1566720" cy="239040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  <a:alpha val="2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lIns="91429" tIns="45714" rIns="91429" bIns="45714" anchor="ctr"/>
            <a:lstStyle/>
            <a:p>
              <a:pPr algn="ctr" defTabSz="914257"/>
              <a:r>
                <a:rPr lang="ru-RU" sz="1400" b="1" dirty="0" smtClean="0">
                  <a:solidFill>
                    <a:prstClr val="black"/>
                  </a:solidFill>
                </a:rPr>
                <a:t>Евразийска</a:t>
              </a:r>
              <a:r>
                <a:rPr lang="ru-RU" sz="1400" b="1" dirty="0">
                  <a:solidFill>
                    <a:prstClr val="black"/>
                  </a:solidFill>
                </a:rPr>
                <a:t>я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 </a:t>
              </a:r>
              <a:endParaRPr lang="ru-RU" sz="1400" b="1" dirty="0">
                <a:solidFill>
                  <a:prstClr val="black"/>
                </a:solidFill>
              </a:endParaRPr>
            </a:p>
            <a:p>
              <a:pPr algn="ctr" defTabSz="914257"/>
              <a:r>
                <a:rPr lang="ru-RU" sz="1400" b="1" dirty="0" smtClean="0">
                  <a:solidFill>
                    <a:prstClr val="black"/>
                  </a:solidFill>
                </a:rPr>
                <a:t>экономическая </a:t>
              </a:r>
              <a:endParaRPr lang="ru-RU" sz="1400" b="1" dirty="0">
                <a:solidFill>
                  <a:prstClr val="black"/>
                </a:solidFill>
              </a:endParaRPr>
            </a:p>
            <a:p>
              <a:pPr algn="ctr" defTabSz="914257"/>
              <a:r>
                <a:rPr lang="ru-RU" sz="1400" b="1" dirty="0" smtClean="0">
                  <a:solidFill>
                    <a:prstClr val="black"/>
                  </a:solidFill>
                </a:rPr>
                <a:t>комиссия</a:t>
              </a:r>
              <a:endParaRPr lang="ru-RU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6132418" y="2480069"/>
            <a:ext cx="2515512" cy="892024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20000"/>
            </a:schemeClr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429" tIns="45714" rIns="91429" bIns="45714" anchor="ctr"/>
          <a:lstStyle/>
          <a:p>
            <a:pPr algn="ctr" defTabSz="914257"/>
            <a:r>
              <a:rPr lang="ru-RU" sz="1400" b="1" dirty="0">
                <a:solidFill>
                  <a:prstClr val="black"/>
                </a:solidFill>
              </a:rPr>
              <a:t>Уполномоченные государственные органы по финансовым рынкам Республики </a:t>
            </a:r>
            <a:r>
              <a:rPr lang="ru-RU" sz="1400" b="1" dirty="0" smtClean="0">
                <a:solidFill>
                  <a:prstClr val="black"/>
                </a:solidFill>
              </a:rPr>
              <a:t>Беларусь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23" name="AutoShape 4" descr="Светлый диагональный 2"/>
          <p:cNvSpPr>
            <a:spLocks noChangeArrowheads="1"/>
          </p:cNvSpPr>
          <p:nvPr/>
        </p:nvSpPr>
        <p:spPr bwMode="auto">
          <a:xfrm>
            <a:off x="2162574" y="1117997"/>
            <a:ext cx="4523964" cy="10352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  <a:alpha val="85000"/>
            </a:schemeClr>
          </a:solidFill>
          <a:ln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defTabSz="914257"/>
            <a:r>
              <a:rPr lang="ru-RU" sz="1600" b="1" dirty="0" smtClean="0">
                <a:solidFill>
                  <a:prstClr val="white"/>
                </a:solidFill>
              </a:rPr>
              <a:t>Консультативный комитет </a:t>
            </a:r>
            <a:br>
              <a:rPr lang="ru-RU" sz="1600" b="1" dirty="0" smtClean="0">
                <a:solidFill>
                  <a:prstClr val="white"/>
                </a:solidFill>
              </a:rPr>
            </a:br>
            <a:r>
              <a:rPr lang="ru-RU" sz="1600" b="1" dirty="0" smtClean="0">
                <a:solidFill>
                  <a:prstClr val="white"/>
                </a:solidFill>
              </a:rPr>
              <a:t>по финансовым рынкам</a:t>
            </a:r>
            <a:endParaRPr lang="ru-RU" sz="1600" b="1" dirty="0">
              <a:solidFill>
                <a:prstClr val="white"/>
              </a:solidFill>
            </a:endParaRPr>
          </a:p>
        </p:txBody>
      </p:sp>
      <p:sp>
        <p:nvSpPr>
          <p:cNvPr id="24" name="Двойная стрелка влево/вверх 23"/>
          <p:cNvSpPr/>
          <p:nvPr/>
        </p:nvSpPr>
        <p:spPr>
          <a:xfrm>
            <a:off x="5959515" y="5436627"/>
            <a:ext cx="1368146" cy="861437"/>
          </a:xfrm>
          <a:prstGeom prst="lef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Двойная стрелка влево/вверх 24"/>
          <p:cNvSpPr/>
          <p:nvPr/>
        </p:nvSpPr>
        <p:spPr>
          <a:xfrm rot="10800000">
            <a:off x="1294145" y="1411877"/>
            <a:ext cx="868218" cy="1008263"/>
          </a:xfrm>
          <a:prstGeom prst="lef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027643" y="3458536"/>
            <a:ext cx="2515512" cy="892024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20000"/>
            </a:schemeClr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429" tIns="45714" rIns="91429" bIns="45714" anchor="ctr"/>
          <a:lstStyle/>
          <a:p>
            <a:pPr algn="ctr" defTabSz="914257"/>
            <a:r>
              <a:rPr lang="ru-RU" sz="1400" b="1" dirty="0" smtClean="0">
                <a:solidFill>
                  <a:prstClr val="black"/>
                </a:solidFill>
              </a:rPr>
              <a:t>Рабочие группы из числа уполномоченных органов и бизнес-сообществ сторон</a:t>
            </a:r>
            <a:endParaRPr lang="ru-RU" sz="1400" b="1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781675" y="2926081"/>
            <a:ext cx="0" cy="20084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22" idx="1"/>
          </p:cNvCxnSpPr>
          <p:nvPr/>
        </p:nvCxnSpPr>
        <p:spPr>
          <a:xfrm>
            <a:off x="5781675" y="2926081"/>
            <a:ext cx="350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781675" y="4926933"/>
            <a:ext cx="350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781675" y="3896929"/>
            <a:ext cx="350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8" idx="3"/>
          </p:cNvCxnSpPr>
          <p:nvPr/>
        </p:nvCxnSpPr>
        <p:spPr>
          <a:xfrm flipH="1">
            <a:off x="5543155" y="3896929"/>
            <a:ext cx="238520" cy="76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4391410" y="4348162"/>
            <a:ext cx="28769" cy="128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AutoShape 13"/>
          <p:cNvSpPr>
            <a:spLocks noChangeArrowheads="1"/>
          </p:cNvSpPr>
          <p:nvPr/>
        </p:nvSpPr>
        <p:spPr bwMode="auto">
          <a:xfrm>
            <a:off x="2939372" y="5648927"/>
            <a:ext cx="2970367" cy="89535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  <a:alpha val="20000"/>
            </a:schemeClr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429" tIns="45714" rIns="91429" bIns="45714" anchor="ctr"/>
          <a:lstStyle/>
          <a:p>
            <a:pPr algn="ctr" defTabSz="914257"/>
            <a:r>
              <a:rPr lang="ru-RU" sz="1400" b="1" dirty="0">
                <a:solidFill>
                  <a:srgbClr val="000615"/>
                </a:solidFill>
              </a:rPr>
              <a:t>Бизнес-сообщества в сфере финансовых рынков (в форме профессиональных ассоциаций, союзов и прочее)</a:t>
            </a:r>
            <a:endParaRPr lang="ru-RU" sz="1400" b="1" dirty="0">
              <a:solidFill>
                <a:prstClr val="black"/>
              </a:solidFill>
            </a:endParaRPr>
          </a:p>
        </p:txBody>
      </p:sp>
      <p:cxnSp>
        <p:nvCxnSpPr>
          <p:cNvPr id="38" name="Прямая соединительная линия 37"/>
          <p:cNvCxnSpPr>
            <a:stCxn id="23" idx="3"/>
          </p:cNvCxnSpPr>
          <p:nvPr/>
        </p:nvCxnSpPr>
        <p:spPr>
          <a:xfrm flipV="1">
            <a:off x="6686538" y="1635621"/>
            <a:ext cx="219076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877300" y="1635622"/>
            <a:ext cx="27420" cy="32913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23" idx="3"/>
          </p:cNvCxnSpPr>
          <p:nvPr/>
        </p:nvCxnSpPr>
        <p:spPr>
          <a:xfrm flipH="1">
            <a:off x="6686538" y="1635622"/>
            <a:ext cx="21907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2" idx="3"/>
          </p:cNvCxnSpPr>
          <p:nvPr/>
        </p:nvCxnSpPr>
        <p:spPr>
          <a:xfrm>
            <a:off x="8647930" y="2926081"/>
            <a:ext cx="229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8705850" y="4945444"/>
            <a:ext cx="229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8675350" y="3896929"/>
            <a:ext cx="229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Двойная стрелка вверх/вниз 53"/>
          <p:cNvSpPr/>
          <p:nvPr/>
        </p:nvSpPr>
        <p:spPr>
          <a:xfrm>
            <a:off x="3978640" y="2215638"/>
            <a:ext cx="825540" cy="1229687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1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62506" y="2854295"/>
            <a:ext cx="5327057" cy="56402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  <a:latin typeface="+mn-lt"/>
              </a:rPr>
              <a:t>Благодарю за внимание</a:t>
            </a:r>
            <a:endParaRPr lang="ru-RU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26051" y="4486275"/>
            <a:ext cx="3346450" cy="36195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877849"/>
                </a:solidFill>
                <a:latin typeface="+mn-lt"/>
              </a:rPr>
              <a:t>Контакты:</a:t>
            </a:r>
            <a:endParaRPr lang="ru-RU" sz="1600" dirty="0">
              <a:solidFill>
                <a:srgbClr val="877849"/>
              </a:solidFill>
              <a:latin typeface="+mn-lt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53275" y="4766946"/>
            <a:ext cx="3205163" cy="127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050" dirty="0" smtClean="0">
                <a:latin typeface="+mn-lt"/>
              </a:rPr>
              <a:t>Евразийская Экономическая Комиссия</a:t>
            </a:r>
          </a:p>
          <a:p>
            <a:pPr marL="0" indent="0">
              <a:buNone/>
            </a:pPr>
            <a:r>
              <a:rPr lang="ru-RU" sz="1050" dirty="0" smtClean="0">
                <a:latin typeface="+mn-lt"/>
              </a:rPr>
              <a:t>Департамент финансовой политики</a:t>
            </a:r>
          </a:p>
          <a:p>
            <a:pPr marL="0" indent="0">
              <a:buNone/>
            </a:pPr>
            <a:r>
              <a:rPr lang="ru-RU" sz="1050" dirty="0" smtClean="0">
                <a:latin typeface="+mn-lt"/>
              </a:rPr>
              <a:t>Отдел денежно-кредитной и валютной политики</a:t>
            </a:r>
          </a:p>
          <a:p>
            <a:pPr marL="0" indent="0">
              <a:buNone/>
            </a:pPr>
            <a:r>
              <a:rPr lang="ru-RU" sz="1050" dirty="0" smtClean="0">
                <a:latin typeface="+mn-lt"/>
              </a:rPr>
              <a:t>г.</a:t>
            </a:r>
            <a:r>
              <a:rPr lang="en-US" sz="1050" dirty="0" smtClean="0">
                <a:latin typeface="+mn-lt"/>
              </a:rPr>
              <a:t> </a:t>
            </a:r>
            <a:r>
              <a:rPr lang="ru-RU" sz="1050" dirty="0" smtClean="0">
                <a:latin typeface="+mn-lt"/>
              </a:rPr>
              <a:t>Москва, ул. Летниковская д.2, стр. 1</a:t>
            </a:r>
          </a:p>
          <a:p>
            <a:pPr marL="0" indent="0">
              <a:buNone/>
            </a:pPr>
            <a:r>
              <a:rPr lang="en-US" sz="1050" dirty="0" smtClean="0">
                <a:latin typeface="+mn-lt"/>
              </a:rPr>
              <a:t>E-mail: </a:t>
            </a:r>
            <a:r>
              <a:rPr lang="en-US" sz="1050" dirty="0" err="1">
                <a:latin typeface="+mn-lt"/>
                <a:hlinkClick r:id="rId2"/>
              </a:rPr>
              <a:t>dept</a:t>
            </a:r>
            <a:r>
              <a:rPr lang="ru-RU" sz="1050" dirty="0">
                <a:latin typeface="+mn-lt"/>
                <a:hlinkClick r:id="rId2"/>
              </a:rPr>
              <a:t>_</a:t>
            </a:r>
            <a:r>
              <a:rPr lang="en-US" sz="1050" dirty="0" err="1">
                <a:latin typeface="+mn-lt"/>
                <a:hlinkClick r:id="rId2"/>
              </a:rPr>
              <a:t>finpolicy</a:t>
            </a:r>
            <a:r>
              <a:rPr lang="ru-RU" sz="1050" dirty="0">
                <a:latin typeface="+mn-lt"/>
                <a:hlinkClick r:id="rId2"/>
              </a:rPr>
              <a:t>@</a:t>
            </a:r>
            <a:r>
              <a:rPr lang="en-US" sz="1050" dirty="0" err="1" smtClean="0">
                <a:latin typeface="+mn-lt"/>
                <a:hlinkClick r:id="rId2"/>
              </a:rPr>
              <a:t>eecommission</a:t>
            </a:r>
            <a:r>
              <a:rPr lang="ru-RU" sz="1050" dirty="0">
                <a:latin typeface="+mn-lt"/>
                <a:hlinkClick r:id="rId2"/>
              </a:rPr>
              <a:t>.</a:t>
            </a:r>
            <a:r>
              <a:rPr lang="en-US" sz="1050" dirty="0" smtClean="0">
                <a:latin typeface="+mn-lt"/>
                <a:hlinkClick r:id="rId2"/>
              </a:rPr>
              <a:t>org</a:t>
            </a:r>
            <a:endParaRPr lang="ru-RU" sz="1050" dirty="0" smtClean="0">
              <a:latin typeface="+mn-lt"/>
            </a:endParaRPr>
          </a:p>
          <a:p>
            <a:pPr marL="0" indent="0">
              <a:buNone/>
            </a:pPr>
            <a:r>
              <a:rPr lang="en-US" sz="1050" dirty="0" smtClean="0">
                <a:latin typeface="+mn-lt"/>
                <a:hlinkClick r:id="rId3"/>
              </a:rPr>
              <a:t>bizhanov@eecommission.org</a:t>
            </a:r>
            <a:endParaRPr lang="en-US" sz="1050" dirty="0" smtClean="0">
              <a:latin typeface="+mn-lt"/>
            </a:endParaRPr>
          </a:p>
          <a:p>
            <a:pPr marL="0" indent="0">
              <a:buNone/>
            </a:pPr>
            <a:r>
              <a:rPr lang="en-US" sz="1050" dirty="0" smtClean="0">
                <a:solidFill>
                  <a:srgbClr val="0000FF"/>
                </a:solidFill>
                <a:latin typeface="+mn-lt"/>
              </a:rPr>
              <a:t>http://www.eurasiancommission.org</a:t>
            </a:r>
            <a:endParaRPr lang="ru-RU" sz="105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17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5692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9132" y="198402"/>
            <a:ext cx="6713268" cy="3719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Этапы экономической интеграции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55" y="877094"/>
            <a:ext cx="8128743" cy="523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9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28" y="1733549"/>
            <a:ext cx="8128645" cy="450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171700" y="15359"/>
            <a:ext cx="6261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Единое экономическое </a:t>
            </a:r>
            <a:r>
              <a:rPr lang="ru-RU" sz="2200" b="1" dirty="0" smtClean="0"/>
              <a:t>пространство </a:t>
            </a:r>
          </a:p>
          <a:p>
            <a:pPr algn="ctr"/>
            <a:r>
              <a:rPr lang="ru-RU" sz="2200" b="1" dirty="0" smtClean="0"/>
              <a:t>Беларуси</a:t>
            </a:r>
            <a:r>
              <a:rPr lang="ru-RU" sz="2200" b="1" dirty="0"/>
              <a:t>, Казахстана и России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678" y="907017"/>
            <a:ext cx="8128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17 базовых соглашений – вступили в силу с 1 января 2012 года</a:t>
            </a:r>
          </a:p>
          <a:p>
            <a:pPr algn="ctr"/>
            <a:r>
              <a:rPr lang="ru-RU" dirty="0" smtClean="0"/>
              <a:t>52 нормативных правовых акта в развитие базовых соглашений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44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6509" y="341035"/>
            <a:ext cx="6772541" cy="23439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Современный период евразийской интеграции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9689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17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98031" y="299038"/>
            <a:ext cx="70461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+mj-lt"/>
                <a:cs typeface="Arial" pitchFamily="34" charset="0"/>
              </a:rPr>
              <a:t>Договор о Евразийском экономическом союзе</a:t>
            </a:r>
            <a:endParaRPr lang="ru-RU" sz="22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3581" y="1276882"/>
            <a:ext cx="3088306" cy="13888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Нормативно-правовая база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ТС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ЕЭП (кодифицированная)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93581" y="2694370"/>
            <a:ext cx="3088306" cy="13888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Актуальная нормативно-правовая база ЕврАзЭс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3581" y="4083223"/>
            <a:ext cx="3088306" cy="14031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Договорённости по углублению интеграции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41855" y="4083223"/>
            <a:ext cx="523815" cy="14031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Переговорный процесс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26102" y="1276881"/>
            <a:ext cx="538672" cy="42095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Юридико-техническая работа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10" idx="3"/>
          </p:cNvCxnSpPr>
          <p:nvPr/>
        </p:nvCxnSpPr>
        <p:spPr>
          <a:xfrm>
            <a:off x="3881887" y="1971309"/>
            <a:ext cx="2129287" cy="188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881887" y="3314154"/>
            <a:ext cx="2137913" cy="71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2" idx="3"/>
          </p:cNvCxnSpPr>
          <p:nvPr/>
        </p:nvCxnSpPr>
        <p:spPr>
          <a:xfrm>
            <a:off x="3881887" y="4784808"/>
            <a:ext cx="9316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359964" y="4774800"/>
            <a:ext cx="666138" cy="10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564774" y="3322916"/>
            <a:ext cx="666138" cy="10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230912" y="1276880"/>
            <a:ext cx="1714680" cy="42095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Договор о ЕАЭС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52675" y="160036"/>
            <a:ext cx="594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Евразийская экономическая комиссия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0175" y="1120259"/>
            <a:ext cx="682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cs typeface="Arial" pitchFamily="34" charset="0"/>
              </a:rPr>
              <a:t>ЕДИНЫЙ НАДНАЦИОНАЛЬНЫЙ РЕГУЛИРУЮЩИЙ  ОРГАН </a:t>
            </a:r>
            <a:endParaRPr lang="ru-RU" b="1" dirty="0">
              <a:solidFill>
                <a:srgbClr val="1F497D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7751" y="1853684"/>
            <a:ext cx="70580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cs typeface="Arial" pitchFamily="34" charset="0"/>
              </a:rPr>
              <a:t>Кандидатуры Членов Коллегии (Министров) утверждаются тремя Президентами государств-участников Таможенного союза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0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cs typeface="Arial" pitchFamily="34" charset="0"/>
              </a:rPr>
              <a:t>Решения Коллегии принимаются квалифицированным большинством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0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cs typeface="Arial" pitchFamily="34" charset="0"/>
              </a:rPr>
              <a:t>Решения Совета принимаются консенсусом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0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cs typeface="Arial" pitchFamily="34" charset="0"/>
              </a:rPr>
              <a:t>Независим от Правительств Сторон и действует в интересах Сообщества в целом</a:t>
            </a:r>
            <a:endParaRPr lang="ru-RU" sz="2000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1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51520" y="725178"/>
            <a:ext cx="8598304" cy="45719"/>
          </a:xfrm>
          <a:prstGeom prst="rect">
            <a:avLst/>
          </a:prstGeom>
          <a:gradFill>
            <a:gsLst>
              <a:gs pos="43000">
                <a:srgbClr val="00B0F0">
                  <a:alpha val="60000"/>
                </a:srgbClr>
              </a:gs>
              <a:gs pos="1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815451"/>
            <a:ext cx="8598304" cy="45719"/>
          </a:xfrm>
          <a:prstGeom prst="rect">
            <a:avLst/>
          </a:prstGeom>
          <a:gradFill>
            <a:gsLst>
              <a:gs pos="43000">
                <a:srgbClr val="00B0F0">
                  <a:alpha val="60000"/>
                </a:srgbClr>
              </a:gs>
              <a:gs pos="1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40041318"/>
              </p:ext>
            </p:extLst>
          </p:nvPr>
        </p:nvGraphicFramePr>
        <p:xfrm>
          <a:off x="0" y="861170"/>
          <a:ext cx="8964488" cy="595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27784" y="116500"/>
            <a:ext cx="5760640" cy="5640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2000" b="1" cap="all" dirty="0">
                <a:latin typeface="+mj-lt"/>
                <a:cs typeface="Arial" panose="020B0604020202020204" pitchFamily="34" charset="0"/>
              </a:rPr>
              <a:t>Направления работы</a:t>
            </a:r>
            <a:br>
              <a:rPr lang="ru-RU" sz="2000" b="1" cap="all" dirty="0">
                <a:latin typeface="+mj-lt"/>
                <a:cs typeface="Arial" panose="020B0604020202020204" pitchFamily="34" charset="0"/>
              </a:rPr>
            </a:br>
            <a:r>
              <a:rPr lang="ru-RU" sz="2000" b="1" cap="all" dirty="0">
                <a:latin typeface="+mj-lt"/>
                <a:cs typeface="Arial" panose="020B0604020202020204" pitchFamily="34" charset="0"/>
              </a:rPr>
              <a:t> Департамента финансовой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18004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-1650" y="0"/>
            <a:ext cx="0" cy="68580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149471" y="-1"/>
            <a:ext cx="0" cy="68580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-1650" y="0"/>
            <a:ext cx="9151121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160" y="6856575"/>
            <a:ext cx="9151121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541358" y="161079"/>
            <a:ext cx="5760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dirty="0" smtClean="0">
                <a:latin typeface="+mj-lt"/>
                <a:cs typeface="Arial" panose="020B0604020202020204" pitchFamily="34" charset="0"/>
              </a:rPr>
              <a:t>Направление развития финансовых рынков</a:t>
            </a:r>
            <a:endParaRPr lang="ru-RU" sz="2000" b="1" cap="all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71475" y="1556792"/>
            <a:ext cx="8213830" cy="576064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600" dirty="0">
                <a:solidFill>
                  <a:schemeClr val="tx1"/>
                </a:solidFill>
              </a:rPr>
              <a:t>Рассмотрение вопроса о целесообразности создания наднационального регулятора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725178"/>
            <a:ext cx="8598304" cy="45719"/>
          </a:xfrm>
          <a:prstGeom prst="rect">
            <a:avLst/>
          </a:prstGeom>
          <a:gradFill>
            <a:gsLst>
              <a:gs pos="43000">
                <a:srgbClr val="00B0F0">
                  <a:alpha val="60000"/>
                </a:srgbClr>
              </a:gs>
              <a:gs pos="1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815451"/>
            <a:ext cx="8598304" cy="45719"/>
          </a:xfrm>
          <a:prstGeom prst="rect">
            <a:avLst/>
          </a:prstGeom>
          <a:gradFill>
            <a:gsLst>
              <a:gs pos="43000">
                <a:srgbClr val="00B0F0">
                  <a:alpha val="60000"/>
                </a:srgbClr>
              </a:gs>
              <a:gs pos="1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ятиугольник 21"/>
          <p:cNvSpPr/>
          <p:nvPr/>
        </p:nvSpPr>
        <p:spPr>
          <a:xfrm>
            <a:off x="371475" y="2996952"/>
            <a:ext cx="8245342" cy="576064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600" dirty="0">
                <a:solidFill>
                  <a:schemeClr val="tx1"/>
                </a:solidFill>
              </a:rPr>
              <a:t>Проработка вопроса взаимного допуска брокеров-дилеров (аккредитация) на биржи стран ЕЭП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371475" y="3717032"/>
            <a:ext cx="8245342" cy="576064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600" dirty="0">
                <a:solidFill>
                  <a:schemeClr val="tx1"/>
                </a:solidFill>
              </a:rPr>
              <a:t>Проработка вопроса взаимного признания полисов обязательного страхования автогражданской ответственности, выданных национальными страховщиками</a:t>
            </a:r>
          </a:p>
        </p:txBody>
      </p:sp>
      <p:sp>
        <p:nvSpPr>
          <p:cNvPr id="24" name="Пятиугольник 23"/>
          <p:cNvSpPr/>
          <p:nvPr/>
        </p:nvSpPr>
        <p:spPr>
          <a:xfrm>
            <a:off x="371475" y="4437112"/>
            <a:ext cx="8245050" cy="576064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600" dirty="0">
                <a:solidFill>
                  <a:schemeClr val="tx1"/>
                </a:solidFill>
              </a:rPr>
              <a:t>Проработка вопросов трансграничного перестрахования</a:t>
            </a:r>
          </a:p>
        </p:txBody>
      </p:sp>
      <p:sp>
        <p:nvSpPr>
          <p:cNvPr id="25" name="Пятиугольник 24"/>
          <p:cNvSpPr/>
          <p:nvPr/>
        </p:nvSpPr>
        <p:spPr>
          <a:xfrm>
            <a:off x="371475" y="2276872"/>
            <a:ext cx="8177676" cy="576064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600" dirty="0">
                <a:solidFill>
                  <a:schemeClr val="tx1"/>
                </a:solidFill>
              </a:rPr>
              <a:t>Рассмотрение возможности подготовки Стратегии развития финансового рынка государств-членов ЕЭП</a:t>
            </a:r>
          </a:p>
        </p:txBody>
      </p:sp>
      <p:sp>
        <p:nvSpPr>
          <p:cNvPr id="26" name="Пятиугольник 25"/>
          <p:cNvSpPr/>
          <p:nvPr/>
        </p:nvSpPr>
        <p:spPr>
          <a:xfrm>
            <a:off x="371475" y="5157192"/>
            <a:ext cx="8245342" cy="576064"/>
          </a:xfrm>
          <a:prstGeom prst="homePlate">
            <a:avLst/>
          </a:prstGeom>
          <a:gradFill>
            <a:gsLst>
              <a:gs pos="0">
                <a:schemeClr val="tx2">
                  <a:lumMod val="75000"/>
                  <a:alpha val="65000"/>
                </a:schemeClr>
              </a:gs>
              <a:gs pos="50000">
                <a:schemeClr val="tx2">
                  <a:lumMod val="75000"/>
                  <a:alpha val="6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1600" dirty="0">
                <a:solidFill>
                  <a:schemeClr val="tx1"/>
                </a:solidFill>
              </a:rPr>
              <a:t>Взаимное признание лицензий на осуществление видов деятельности в банковской сфере, страховой сфере и рынке ценных бумаг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275638" y="1103501"/>
            <a:ext cx="5986415" cy="2853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440"/>
              </a:lnSpc>
              <a:spcAft>
                <a:spcPts val="200"/>
              </a:spcAft>
            </a:pPr>
            <a:r>
              <a:rPr lang="ru-RU" sz="2000" b="1" kern="0" dirty="0" smtClean="0">
                <a:solidFill>
                  <a:prstClr val="black"/>
                </a:solidFill>
                <a:latin typeface="Arial"/>
              </a:rPr>
              <a:t>Основные задачи:</a:t>
            </a:r>
            <a:endParaRPr lang="ru-RU" sz="2000" b="1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428471" y="5877272"/>
            <a:ext cx="5986415" cy="46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ru-RU" sz="1050" b="1" kern="0" dirty="0">
                <a:solidFill>
                  <a:prstClr val="black"/>
                </a:solidFill>
                <a:latin typeface="Arial"/>
              </a:rPr>
              <a:t>Завершение процессов гармонизации национальных законодательств в банковской сфере, страховой сфере и рынке ценных бумаг  к 2020 г.</a:t>
            </a:r>
          </a:p>
        </p:txBody>
      </p:sp>
    </p:spTree>
    <p:extLst>
      <p:ext uri="{BB962C8B-B14F-4D97-AF65-F5344CB8AC3E}">
        <p14:creationId xmlns:p14="http://schemas.microsoft.com/office/powerpoint/2010/main" val="428154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7927" y="193426"/>
            <a:ext cx="6134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Развитие </a:t>
            </a:r>
            <a:r>
              <a:rPr lang="ru-RU" sz="2400" b="1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базовых Соглашений</a:t>
            </a:r>
            <a:endParaRPr lang="ru-RU" sz="2400" b="1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60486980"/>
              </p:ext>
            </p:extLst>
          </p:nvPr>
        </p:nvGraphicFramePr>
        <p:xfrm>
          <a:off x="590550" y="1028046"/>
          <a:ext cx="8153400" cy="5677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35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6948</TotalTime>
  <Words>924</Words>
  <Application>Microsoft Office PowerPoint</Application>
  <PresentationFormat>Экран (4:3)</PresentationFormat>
  <Paragraphs>135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 Этапы экономической интеграции </vt:lpstr>
      <vt:lpstr>Презентация PowerPoint</vt:lpstr>
      <vt:lpstr> Современный период евразийской интеграции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Соглашение о требованиях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Test Tester</dc:creator>
  <cp:lastModifiedBy>Ковалёв Вадим Викторович</cp:lastModifiedBy>
  <cp:revision>269</cp:revision>
  <cp:lastPrinted>2013-07-01T08:03:53Z</cp:lastPrinted>
  <dcterms:created xsi:type="dcterms:W3CDTF">2012-07-25T22:38:51Z</dcterms:created>
  <dcterms:modified xsi:type="dcterms:W3CDTF">2014-05-19T17:47:18Z</dcterms:modified>
</cp:coreProperties>
</file>