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5"/>
  </p:sldMasterIdLst>
  <p:notesMasterIdLst>
    <p:notesMasterId r:id="rId17"/>
  </p:notesMasterIdLst>
  <p:handoutMasterIdLst>
    <p:handoutMasterId r:id="rId18"/>
  </p:handoutMasterIdLst>
  <p:sldIdLst>
    <p:sldId id="268" r:id="rId6"/>
    <p:sldId id="325" r:id="rId7"/>
    <p:sldId id="321" r:id="rId8"/>
    <p:sldId id="331" r:id="rId9"/>
    <p:sldId id="332" r:id="rId10"/>
    <p:sldId id="329" r:id="rId11"/>
    <p:sldId id="304" r:id="rId12"/>
    <p:sldId id="309" r:id="rId13"/>
    <p:sldId id="333" r:id="rId14"/>
    <p:sldId id="308" r:id="rId15"/>
    <p:sldId id="317" r:id="rId16"/>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60C30"/>
    <a:srgbClr val="C00000"/>
    <a:srgbClr val="607E70"/>
    <a:srgbClr val="595959"/>
    <a:srgbClr val="6D6F64"/>
    <a:srgbClr val="8093B2"/>
    <a:srgbClr val="999999"/>
    <a:srgbClr val="888888"/>
    <a:srgbClr val="76443A"/>
    <a:srgbClr val="9BA9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50" autoAdjust="0"/>
  </p:normalViewPr>
  <p:slideViewPr>
    <p:cSldViewPr>
      <p:cViewPr>
        <p:scale>
          <a:sx n="90" d="100"/>
          <a:sy n="90" d="100"/>
        </p:scale>
        <p:origin x="-2160" y="-348"/>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Okulova\&#1056;&#1072;&#1073;&#1086;&#1095;&#1080;&#1081;%20&#1089;&#1090;&#1086;&#1083;\&#1058;&#1072;&#1073;&#1083;&#1080;&#1094;&#1072;_Fitch.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8.5874159899234762E-2"/>
          <c:y val="0.18440230497265017"/>
          <c:w val="0.81762702403882881"/>
          <c:h val="0.80756468235555523"/>
        </c:manualLayout>
      </c:layout>
      <c:pie3DChart>
        <c:varyColors val="0"/>
        <c:ser>
          <c:idx val="0"/>
          <c:order val="0"/>
          <c:tx>
            <c:strRef>
              <c:f>Лист1!$B$1</c:f>
              <c:strCache>
                <c:ptCount val="1"/>
                <c:pt idx="0">
                  <c:v>Капитал, млн ЕВРО</c:v>
                </c:pt>
              </c:strCache>
            </c:strRef>
          </c:tx>
          <c:spPr>
            <a:gradFill>
              <a:gsLst>
                <a:gs pos="0">
                  <a:srgbClr val="C00000"/>
                </a:gs>
                <a:gs pos="90000">
                  <a:srgbClr val="C00000"/>
                </a:gs>
                <a:gs pos="100000">
                  <a:srgbClr val="C60C30">
                    <a:tint val="23500"/>
                    <a:satMod val="160000"/>
                  </a:srgbClr>
                </a:gs>
              </a:gsLst>
              <a:path path="rect">
                <a:fillToRect l="100000" t="100000"/>
              </a:path>
            </a:gradFill>
          </c:spPr>
          <c:explosion val="25"/>
          <c:dLbls>
            <c:dLbl>
              <c:idx val="3"/>
              <c:layout/>
              <c:tx>
                <c:rich>
                  <a:bodyPr/>
                  <a:lstStyle/>
                  <a:p>
                    <a:r>
                      <a:rPr lang="en-US" dirty="0" err="1"/>
                      <a:t>LCH.Clearnet</a:t>
                    </a:r>
                    <a:r>
                      <a:rPr lang="en-US" dirty="0"/>
                      <a:t> Ltd &amp; </a:t>
                    </a:r>
                    <a:r>
                      <a:rPr lang="en-US" dirty="0" err="1"/>
                      <a:t>LCH.Clearnet</a:t>
                    </a:r>
                    <a:r>
                      <a:rPr lang="en-US"/>
                      <a:t> SA </a:t>
                    </a:r>
                    <a:r>
                      <a:rPr lang="en-US" smtClean="0"/>
                      <a:t> </a:t>
                    </a:r>
                    <a:r>
                      <a:rPr lang="en-US"/>
                      <a:t>424</a:t>
                    </a:r>
                  </a:p>
                </c:rich>
              </c:tx>
              <c:showLegendKey val="0"/>
              <c:showVal val="1"/>
              <c:showCatName val="1"/>
              <c:showSerName val="0"/>
              <c:showPercent val="0"/>
              <c:showBubbleSize val="0"/>
            </c:dLbl>
            <c:txPr>
              <a:bodyPr/>
              <a:lstStyle/>
              <a:p>
                <a:pPr>
                  <a:defRPr sz="1100" b="1">
                    <a:latin typeface="Tahoma" pitchFamily="34" charset="0"/>
                    <a:cs typeface="Tahoma" pitchFamily="34" charset="0"/>
                  </a:defRPr>
                </a:pPr>
                <a:endParaRPr lang="ru-RU"/>
              </a:p>
            </c:txPr>
            <c:showLegendKey val="0"/>
            <c:showVal val="1"/>
            <c:showCatName val="1"/>
            <c:showSerName val="0"/>
            <c:showPercent val="0"/>
            <c:showBubbleSize val="0"/>
            <c:showLeaderLines val="1"/>
          </c:dLbls>
          <c:cat>
            <c:strRef>
              <c:f>Лист1!$A$2:$A$14</c:f>
              <c:strCache>
                <c:ptCount val="13"/>
                <c:pt idx="0">
                  <c:v>НКЦ </c:v>
                </c:pt>
                <c:pt idx="1">
                  <c:v>DTCC </c:v>
                </c:pt>
                <c:pt idx="2">
                  <c:v>EuroCCP</c:v>
                </c:pt>
                <c:pt idx="3">
                  <c:v>LCH.Clearnet Ltd &amp; LCH.Clearnet SA </c:v>
                </c:pt>
                <c:pt idx="4">
                  <c:v>Oslo Clearing ASA </c:v>
                </c:pt>
                <c:pt idx="5">
                  <c:v>CC&amp;G S.p.A. </c:v>
                </c:pt>
                <c:pt idx="6">
                  <c:v>Eurex Clearing AG </c:v>
                </c:pt>
                <c:pt idx="7">
                  <c:v>JSE Group </c:v>
                </c:pt>
                <c:pt idx="8">
                  <c:v>KDPW_CCP S.A. </c:v>
                </c:pt>
                <c:pt idx="9">
                  <c:v>SIX x-clear AG </c:v>
                </c:pt>
                <c:pt idx="10">
                  <c:v>ECC</c:v>
                </c:pt>
                <c:pt idx="11">
                  <c:v>NOS Clearing ASA </c:v>
                </c:pt>
                <c:pt idx="12">
                  <c:v>EMCF </c:v>
                </c:pt>
              </c:strCache>
            </c:strRef>
          </c:cat>
          <c:val>
            <c:numRef>
              <c:f>Лист1!$B$2:$B$14</c:f>
              <c:numCache>
                <c:formatCode>General</c:formatCode>
                <c:ptCount val="13"/>
                <c:pt idx="0">
                  <c:v>719</c:v>
                </c:pt>
                <c:pt idx="1">
                  <c:v>566</c:v>
                </c:pt>
                <c:pt idx="2">
                  <c:v>20</c:v>
                </c:pt>
                <c:pt idx="3">
                  <c:v>424</c:v>
                </c:pt>
                <c:pt idx="4">
                  <c:v>197</c:v>
                </c:pt>
                <c:pt idx="5">
                  <c:v>177</c:v>
                </c:pt>
                <c:pt idx="6">
                  <c:v>139</c:v>
                </c:pt>
                <c:pt idx="7">
                  <c:v>130</c:v>
                </c:pt>
                <c:pt idx="8">
                  <c:v>53</c:v>
                </c:pt>
                <c:pt idx="9">
                  <c:v>44</c:v>
                </c:pt>
                <c:pt idx="10">
                  <c:v>33</c:v>
                </c:pt>
                <c:pt idx="11">
                  <c:v>33</c:v>
                </c:pt>
                <c:pt idx="12">
                  <c:v>22</c:v>
                </c:pt>
              </c:numCache>
            </c:numRef>
          </c:val>
        </c:ser>
        <c:dLbls>
          <c:showLegendKey val="0"/>
          <c:showVal val="1"/>
          <c:showCatName val="1"/>
          <c:showSerName val="0"/>
          <c:showPercent val="0"/>
          <c:showBubbleSize val="0"/>
          <c:showLeaderLines val="1"/>
        </c:dLbls>
      </c:pie3DChart>
      <c:spPr>
        <a:noFill/>
        <a:ln w="25403">
          <a:noFill/>
        </a:ln>
      </c:spPr>
    </c:plotArea>
    <c:plotVisOnly val="1"/>
    <c:dispBlanksAs val="zero"/>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367186346734847E-2"/>
          <c:y val="2.3039321954569009E-2"/>
          <c:w val="0.96324023754648225"/>
          <c:h val="0.8014055800512111"/>
        </c:manualLayout>
      </c:layout>
      <c:barChart>
        <c:barDir val="col"/>
        <c:grouping val="clustered"/>
        <c:varyColors val="0"/>
        <c:ser>
          <c:idx val="0"/>
          <c:order val="0"/>
          <c:tx>
            <c:strRef>
              <c:f>Лист2!$B$1</c:f>
              <c:strCache>
                <c:ptCount val="1"/>
                <c:pt idx="0">
                  <c:v>Fitch</c:v>
                </c:pt>
              </c:strCache>
            </c:strRef>
          </c:tx>
          <c:invertIfNegative val="0"/>
          <c:cat>
            <c:strRef>
              <c:f>Лист2!$A$2:$A$7</c:f>
              <c:strCache>
                <c:ptCount val="6"/>
                <c:pt idx="0">
                  <c:v>LCH. Clearnet</c:v>
                </c:pt>
                <c:pt idx="1">
                  <c:v>London Stock Exchange Group plc</c:v>
                </c:pt>
                <c:pt idx="2">
                  <c:v>NYSE Euronext</c:v>
                </c:pt>
                <c:pt idx="3">
                  <c:v>CME Group Inc.</c:v>
                </c:pt>
                <c:pt idx="4">
                  <c:v>Clearstream Banking, Luxemboorg</c:v>
                </c:pt>
                <c:pt idx="5">
                  <c:v>Bank National Clearing Centre</c:v>
                </c:pt>
              </c:strCache>
            </c:strRef>
          </c:cat>
          <c:val>
            <c:numRef>
              <c:f>Лист2!$B$2:$B$7</c:f>
              <c:numCache>
                <c:formatCode>General</c:formatCode>
                <c:ptCount val="6"/>
                <c:pt idx="0">
                  <c:v>0</c:v>
                </c:pt>
                <c:pt idx="1">
                  <c:v>0</c:v>
                </c:pt>
                <c:pt idx="2">
                  <c:v>0</c:v>
                </c:pt>
                <c:pt idx="3">
                  <c:v>0</c:v>
                </c:pt>
                <c:pt idx="4">
                  <c:v>0</c:v>
                </c:pt>
                <c:pt idx="5">
                  <c:v>0</c:v>
                </c:pt>
              </c:numCache>
            </c:numRef>
          </c:val>
        </c:ser>
        <c:ser>
          <c:idx val="1"/>
          <c:order val="1"/>
          <c:tx>
            <c:strRef>
              <c:f>Лист2!$C$1</c:f>
              <c:strCache>
                <c:ptCount val="1"/>
              </c:strCache>
            </c:strRef>
          </c:tx>
          <c:spPr>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ln>
              <a:solidFill>
                <a:schemeClr val="accent1"/>
              </a:solidFill>
            </a:ln>
          </c:spPr>
          <c:invertIfNegative val="0"/>
          <c:cat>
            <c:strRef>
              <c:f>Лист2!$A$2:$A$7</c:f>
              <c:strCache>
                <c:ptCount val="6"/>
                <c:pt idx="0">
                  <c:v>LCH. Clearnet</c:v>
                </c:pt>
                <c:pt idx="1">
                  <c:v>London Stock Exchange Group plc</c:v>
                </c:pt>
                <c:pt idx="2">
                  <c:v>NYSE Euronext</c:v>
                </c:pt>
                <c:pt idx="3">
                  <c:v>CME Group Inc.</c:v>
                </c:pt>
                <c:pt idx="4">
                  <c:v>Clearstream Banking, Luxemboorg</c:v>
                </c:pt>
                <c:pt idx="5">
                  <c:v>Bank National Clearing Centre</c:v>
                </c:pt>
              </c:strCache>
            </c:strRef>
          </c:cat>
          <c:val>
            <c:numRef>
              <c:f>Лист2!$C$2:$C$7</c:f>
              <c:numCache>
                <c:formatCode>General</c:formatCode>
                <c:ptCount val="6"/>
                <c:pt idx="0">
                  <c:v>160</c:v>
                </c:pt>
                <c:pt idx="1">
                  <c:v>120</c:v>
                </c:pt>
                <c:pt idx="2">
                  <c:v>140</c:v>
                </c:pt>
                <c:pt idx="3">
                  <c:v>170</c:v>
                </c:pt>
                <c:pt idx="4">
                  <c:v>180</c:v>
                </c:pt>
                <c:pt idx="5">
                  <c:v>100</c:v>
                </c:pt>
              </c:numCache>
            </c:numRef>
          </c:val>
        </c:ser>
        <c:dLbls>
          <c:showLegendKey val="0"/>
          <c:showVal val="0"/>
          <c:showCatName val="0"/>
          <c:showSerName val="0"/>
          <c:showPercent val="0"/>
          <c:showBubbleSize val="0"/>
        </c:dLbls>
        <c:gapWidth val="150"/>
        <c:axId val="44794368"/>
        <c:axId val="38062912"/>
      </c:barChart>
      <c:catAx>
        <c:axId val="44794368"/>
        <c:scaling>
          <c:orientation val="minMax"/>
        </c:scaling>
        <c:delete val="0"/>
        <c:axPos val="b"/>
        <c:majorTickMark val="out"/>
        <c:minorTickMark val="none"/>
        <c:tickLblPos val="nextTo"/>
        <c:txPr>
          <a:bodyPr/>
          <a:lstStyle/>
          <a:p>
            <a:pPr>
              <a:defRPr sz="1200" b="1">
                <a:latin typeface="Tahoma" pitchFamily="34" charset="0"/>
                <a:cs typeface="Tahoma" pitchFamily="34" charset="0"/>
              </a:defRPr>
            </a:pPr>
            <a:endParaRPr lang="ru-RU"/>
          </a:p>
        </c:txPr>
        <c:crossAx val="38062912"/>
        <c:crosses val="autoZero"/>
        <c:auto val="1"/>
        <c:lblAlgn val="ctr"/>
        <c:lblOffset val="100"/>
        <c:noMultiLvlLbl val="0"/>
      </c:catAx>
      <c:valAx>
        <c:axId val="38062912"/>
        <c:scaling>
          <c:orientation val="minMax"/>
        </c:scaling>
        <c:delete val="1"/>
        <c:axPos val="l"/>
        <c:majorGridlines/>
        <c:numFmt formatCode="General" sourceLinked="1"/>
        <c:majorTickMark val="out"/>
        <c:minorTickMark val="none"/>
        <c:tickLblPos val="none"/>
        <c:crossAx val="44794368"/>
        <c:crosses val="autoZero"/>
        <c:crossBetween val="between"/>
      </c:valAx>
    </c:plotArea>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'Среднедневной объем РЕПО с ЦК'!$C$2</c:f>
              <c:strCache>
                <c:ptCount val="1"/>
                <c:pt idx="0">
                  <c:v>среднедневной объем</c:v>
                </c:pt>
              </c:strCache>
            </c:strRef>
          </c:tx>
          <c:spPr>
            <a:solidFill>
              <a:srgbClr val="808080"/>
            </a:solidFill>
          </c:spPr>
          <c:invertIfNegative val="0"/>
          <c:dPt>
            <c:idx val="12"/>
            <c:invertIfNegative val="0"/>
            <c:bubble3D val="0"/>
            <c:spPr>
              <a:solidFill>
                <a:srgbClr val="C8102E"/>
              </a:solidFill>
            </c:spPr>
          </c:dPt>
          <c:dPt>
            <c:idx val="14"/>
            <c:invertIfNegative val="0"/>
            <c:bubble3D val="0"/>
          </c:dPt>
          <c:dPt>
            <c:idx val="15"/>
            <c:invertIfNegative val="0"/>
            <c:bubble3D val="0"/>
          </c:dPt>
          <c:dPt>
            <c:idx val="16"/>
            <c:invertIfNegative val="0"/>
            <c:bubble3D val="0"/>
          </c:dPt>
          <c:dPt>
            <c:idx val="17"/>
            <c:invertIfNegative val="0"/>
            <c:bubble3D val="0"/>
            <c:spPr>
              <a:solidFill>
                <a:srgbClr val="808080"/>
              </a:solidFill>
            </c:spPr>
          </c:dPt>
          <c:dLbls>
            <c:txPr>
              <a:bodyPr/>
              <a:lstStyle/>
              <a:p>
                <a:pPr>
                  <a:defRPr b="1"/>
                </a:pPr>
                <a:endParaRPr lang="ru-RU"/>
              </a:p>
            </c:txPr>
            <c:showLegendKey val="0"/>
            <c:showVal val="1"/>
            <c:showCatName val="0"/>
            <c:showSerName val="0"/>
            <c:showPercent val="0"/>
            <c:showBubbleSize val="0"/>
            <c:showLeaderLines val="0"/>
          </c:dLbls>
          <c:cat>
            <c:numRef>
              <c:f>'Среднедневной объем РЕПО с ЦК'!$B$9:$B$21</c:f>
              <c:numCache>
                <c:formatCode>mmm\-yy</c:formatCode>
                <c:ptCount val="13"/>
                <c:pt idx="0">
                  <c:v>41487</c:v>
                </c:pt>
                <c:pt idx="1">
                  <c:v>41518</c:v>
                </c:pt>
                <c:pt idx="2">
                  <c:v>41548</c:v>
                </c:pt>
                <c:pt idx="3">
                  <c:v>41579</c:v>
                </c:pt>
                <c:pt idx="4">
                  <c:v>41609</c:v>
                </c:pt>
                <c:pt idx="5">
                  <c:v>41640</c:v>
                </c:pt>
                <c:pt idx="6">
                  <c:v>41671</c:v>
                </c:pt>
                <c:pt idx="7">
                  <c:v>41699</c:v>
                </c:pt>
                <c:pt idx="8">
                  <c:v>41730</c:v>
                </c:pt>
                <c:pt idx="9">
                  <c:v>41760</c:v>
                </c:pt>
                <c:pt idx="10">
                  <c:v>41791</c:v>
                </c:pt>
                <c:pt idx="11">
                  <c:v>41821</c:v>
                </c:pt>
                <c:pt idx="12">
                  <c:v>41852</c:v>
                </c:pt>
              </c:numCache>
            </c:numRef>
          </c:cat>
          <c:val>
            <c:numRef>
              <c:f>'Среднедневной объем РЕПО с ЦК'!$C$9:$C$21</c:f>
              <c:numCache>
                <c:formatCode>#,##0</c:formatCode>
                <c:ptCount val="13"/>
                <c:pt idx="0">
                  <c:v>16.699764097139997</c:v>
                </c:pt>
                <c:pt idx="1">
                  <c:v>25.118383879129524</c:v>
                </c:pt>
                <c:pt idx="2">
                  <c:v>31.922422318216526</c:v>
                </c:pt>
                <c:pt idx="3">
                  <c:v>38.293891640574998</c:v>
                </c:pt>
                <c:pt idx="4">
                  <c:v>40.605482420687622</c:v>
                </c:pt>
                <c:pt idx="5">
                  <c:v>52.462778639950528</c:v>
                </c:pt>
                <c:pt idx="6">
                  <c:v>67.960706686214522</c:v>
                </c:pt>
                <c:pt idx="7">
                  <c:v>68.247632787023505</c:v>
                </c:pt>
                <c:pt idx="8">
                  <c:v>66.193672607515452</c:v>
                </c:pt>
                <c:pt idx="9">
                  <c:v>76.599999999999994</c:v>
                </c:pt>
                <c:pt idx="10">
                  <c:v>100.2</c:v>
                </c:pt>
                <c:pt idx="11">
                  <c:v>96.2</c:v>
                </c:pt>
                <c:pt idx="12">
                  <c:v>104.81237529864715</c:v>
                </c:pt>
              </c:numCache>
            </c:numRef>
          </c:val>
        </c:ser>
        <c:dLbls>
          <c:showLegendKey val="0"/>
          <c:showVal val="0"/>
          <c:showCatName val="0"/>
          <c:showSerName val="0"/>
          <c:showPercent val="0"/>
          <c:showBubbleSize val="0"/>
        </c:dLbls>
        <c:gapWidth val="50"/>
        <c:axId val="207296000"/>
        <c:axId val="212094336"/>
      </c:barChart>
      <c:dateAx>
        <c:axId val="207296000"/>
        <c:scaling>
          <c:orientation val="minMax"/>
        </c:scaling>
        <c:delete val="0"/>
        <c:axPos val="b"/>
        <c:numFmt formatCode="mmm\-yy" sourceLinked="1"/>
        <c:majorTickMark val="none"/>
        <c:minorTickMark val="none"/>
        <c:tickLblPos val="nextTo"/>
        <c:txPr>
          <a:bodyPr/>
          <a:lstStyle/>
          <a:p>
            <a:pPr>
              <a:defRPr sz="900" b="1">
                <a:latin typeface="Tahoma" panose="020B0604030504040204" pitchFamily="34" charset="0"/>
                <a:ea typeface="Tahoma" panose="020B0604030504040204" pitchFamily="34" charset="0"/>
                <a:cs typeface="Tahoma" panose="020B0604030504040204" pitchFamily="34" charset="0"/>
              </a:defRPr>
            </a:pPr>
            <a:endParaRPr lang="ru-RU"/>
          </a:p>
        </c:txPr>
        <c:crossAx val="212094336"/>
        <c:crosses val="autoZero"/>
        <c:auto val="1"/>
        <c:lblOffset val="100"/>
        <c:baseTimeUnit val="months"/>
      </c:dateAx>
      <c:valAx>
        <c:axId val="212094336"/>
        <c:scaling>
          <c:orientation val="minMax"/>
        </c:scaling>
        <c:delete val="1"/>
        <c:axPos val="l"/>
        <c:numFmt formatCode="#,##0" sourceLinked="0"/>
        <c:majorTickMark val="out"/>
        <c:minorTickMark val="none"/>
        <c:tickLblPos val="nextTo"/>
        <c:crossAx val="207296000"/>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'Объем РЕПО с ЦК'!$D$3</c:f>
              <c:strCache>
                <c:ptCount val="1"/>
                <c:pt idx="0">
                  <c:v>Акции</c:v>
                </c:pt>
              </c:strCache>
            </c:strRef>
          </c:tx>
          <c:spPr>
            <a:solidFill>
              <a:srgbClr val="C8102E"/>
            </a:solidFill>
            <a:ln>
              <a:solidFill>
                <a:schemeClr val="bg1"/>
              </a:solidFill>
            </a:ln>
          </c:spPr>
          <c:invertIfNegative val="0"/>
          <c:dLbls>
            <c:dLbl>
              <c:idx val="0"/>
              <c:delete val="1"/>
            </c:dLbl>
            <c:dLbl>
              <c:idx val="1"/>
              <c:delete val="1"/>
            </c:dLbl>
            <c:txPr>
              <a:bodyPr/>
              <a:lstStyle/>
              <a:p>
                <a:pPr>
                  <a:defRPr b="1">
                    <a:solidFill>
                      <a:schemeClr val="bg1"/>
                    </a:solidFill>
                  </a:defRPr>
                </a:pPr>
                <a:endParaRPr lang="ru-RU"/>
              </a:p>
            </c:txPr>
            <c:showLegendKey val="0"/>
            <c:showVal val="1"/>
            <c:showCatName val="0"/>
            <c:showSerName val="0"/>
            <c:showPercent val="0"/>
            <c:showBubbleSize val="0"/>
            <c:showLeaderLines val="0"/>
          </c:dLbls>
          <c:cat>
            <c:strRef>
              <c:f>'Объем РЕПО с ЦК'!$B$4:$B$9</c:f>
              <c:strCache>
                <c:ptCount val="6"/>
                <c:pt idx="0">
                  <c:v>1кв2013</c:v>
                </c:pt>
                <c:pt idx="1">
                  <c:v>2кв2013</c:v>
                </c:pt>
                <c:pt idx="2">
                  <c:v>3кв2013</c:v>
                </c:pt>
                <c:pt idx="3">
                  <c:v>4кв2013</c:v>
                </c:pt>
                <c:pt idx="4">
                  <c:v>1кв2014</c:v>
                </c:pt>
                <c:pt idx="5">
                  <c:v>2кв2014</c:v>
                </c:pt>
              </c:strCache>
            </c:strRef>
          </c:cat>
          <c:val>
            <c:numRef>
              <c:f>'Объем РЕПО с ЦК'!$D$4:$D$9</c:f>
              <c:numCache>
                <c:formatCode>General</c:formatCode>
                <c:ptCount val="6"/>
                <c:pt idx="2" formatCode="0">
                  <c:v>428.88758265988997</c:v>
                </c:pt>
                <c:pt idx="3" formatCode="0">
                  <c:v>1540.90946867447</c:v>
                </c:pt>
                <c:pt idx="4" formatCode="0">
                  <c:v>1748.61735697927</c:v>
                </c:pt>
                <c:pt idx="5" formatCode="0">
                  <c:v>2763.2961244871194</c:v>
                </c:pt>
              </c:numCache>
            </c:numRef>
          </c:val>
        </c:ser>
        <c:ser>
          <c:idx val="1"/>
          <c:order val="1"/>
          <c:tx>
            <c:strRef>
              <c:f>'Объем РЕПО с ЦК'!$C$3</c:f>
              <c:strCache>
                <c:ptCount val="1"/>
                <c:pt idx="0">
                  <c:v>ОФЗ</c:v>
                </c:pt>
              </c:strCache>
            </c:strRef>
          </c:tx>
          <c:spPr>
            <a:solidFill>
              <a:srgbClr val="808080"/>
            </a:solidFill>
            <a:ln>
              <a:solidFill>
                <a:schemeClr val="bg1"/>
              </a:solidFill>
            </a:ln>
          </c:spPr>
          <c:invertIfNegative val="0"/>
          <c:dLbls>
            <c:dLbl>
              <c:idx val="0"/>
              <c:delete val="1"/>
            </c:dLbl>
            <c:dLbl>
              <c:idx val="1"/>
              <c:delete val="1"/>
            </c:dLbl>
            <c:txPr>
              <a:bodyPr/>
              <a:lstStyle/>
              <a:p>
                <a:pPr>
                  <a:defRPr b="1">
                    <a:solidFill>
                      <a:schemeClr val="bg1"/>
                    </a:solidFill>
                  </a:defRPr>
                </a:pPr>
                <a:endParaRPr lang="ru-RU"/>
              </a:p>
            </c:txPr>
            <c:showLegendKey val="0"/>
            <c:showVal val="1"/>
            <c:showCatName val="0"/>
            <c:showSerName val="0"/>
            <c:showPercent val="0"/>
            <c:showBubbleSize val="0"/>
            <c:showLeaderLines val="0"/>
          </c:dLbls>
          <c:cat>
            <c:strRef>
              <c:f>'Объем РЕПО с ЦК'!$B$4:$B$9</c:f>
              <c:strCache>
                <c:ptCount val="6"/>
                <c:pt idx="0">
                  <c:v>1кв2013</c:v>
                </c:pt>
                <c:pt idx="1">
                  <c:v>2кв2013</c:v>
                </c:pt>
                <c:pt idx="2">
                  <c:v>3кв2013</c:v>
                </c:pt>
                <c:pt idx="3">
                  <c:v>4кв2013</c:v>
                </c:pt>
                <c:pt idx="4">
                  <c:v>1кв2014</c:v>
                </c:pt>
                <c:pt idx="5">
                  <c:v>2кв2014</c:v>
                </c:pt>
              </c:strCache>
            </c:strRef>
          </c:cat>
          <c:val>
            <c:numRef>
              <c:f>'Объем РЕПО с ЦК'!$C$4:$C$9</c:f>
              <c:numCache>
                <c:formatCode>0</c:formatCode>
                <c:ptCount val="6"/>
                <c:pt idx="0">
                  <c:v>63.603377507799998</c:v>
                </c:pt>
                <c:pt idx="1">
                  <c:v>180.44076568185</c:v>
                </c:pt>
                <c:pt idx="2">
                  <c:v>720.14927911532004</c:v>
                </c:pt>
                <c:pt idx="3">
                  <c:v>791.20071176335</c:v>
                </c:pt>
                <c:pt idx="4">
                  <c:v>1788.1225550259001</c:v>
                </c:pt>
                <c:pt idx="5">
                  <c:v>1906.32634785507</c:v>
                </c:pt>
              </c:numCache>
            </c:numRef>
          </c:val>
        </c:ser>
        <c:ser>
          <c:idx val="4"/>
          <c:order val="2"/>
          <c:tx>
            <c:strRef>
              <c:f>'Объем РЕПО с ЦК'!$E$3</c:f>
              <c:strCache>
                <c:ptCount val="1"/>
                <c:pt idx="0">
                  <c:v>Облигации, искл. ОФЗ</c:v>
                </c:pt>
              </c:strCache>
            </c:strRef>
          </c:tx>
          <c:spPr>
            <a:solidFill>
              <a:srgbClr val="FCD6DC"/>
            </a:solidFill>
            <a:ln>
              <a:solidFill>
                <a:schemeClr val="bg1"/>
              </a:solidFill>
            </a:ln>
          </c:spPr>
          <c:invertIfNegative val="0"/>
          <c:dLbls>
            <c:spPr>
              <a:solidFill>
                <a:srgbClr val="FCD6DC"/>
              </a:solidFill>
            </c:spPr>
            <c:showLegendKey val="0"/>
            <c:showVal val="1"/>
            <c:showCatName val="0"/>
            <c:showSerName val="0"/>
            <c:showPercent val="0"/>
            <c:showBubbleSize val="0"/>
            <c:showLeaderLines val="0"/>
          </c:dLbls>
          <c:cat>
            <c:strRef>
              <c:f>'Объем РЕПО с ЦК'!$B$4:$B$9</c:f>
              <c:strCache>
                <c:ptCount val="6"/>
                <c:pt idx="0">
                  <c:v>1кв2013</c:v>
                </c:pt>
                <c:pt idx="1">
                  <c:v>2кв2013</c:v>
                </c:pt>
                <c:pt idx="2">
                  <c:v>3кв2013</c:v>
                </c:pt>
                <c:pt idx="3">
                  <c:v>4кв2013</c:v>
                </c:pt>
                <c:pt idx="4">
                  <c:v>1кв2014</c:v>
                </c:pt>
                <c:pt idx="5">
                  <c:v>2кв2014</c:v>
                </c:pt>
              </c:strCache>
            </c:strRef>
          </c:cat>
          <c:val>
            <c:numRef>
              <c:f>'Объем РЕПО с ЦК'!$E$4:$E$9</c:f>
              <c:numCache>
                <c:formatCode>General</c:formatCode>
                <c:ptCount val="6"/>
                <c:pt idx="2" formatCode="0">
                  <c:v>1.469964426</c:v>
                </c:pt>
                <c:pt idx="3" formatCode="0">
                  <c:v>20.698496527099998</c:v>
                </c:pt>
                <c:pt idx="4" formatCode="0">
                  <c:v>184.21967161865001</c:v>
                </c:pt>
                <c:pt idx="5" formatCode="0">
                  <c:v>222.94039018832001</c:v>
                </c:pt>
              </c:numCache>
            </c:numRef>
          </c:val>
        </c:ser>
        <c:dLbls>
          <c:showLegendKey val="0"/>
          <c:showVal val="0"/>
          <c:showCatName val="0"/>
          <c:showSerName val="0"/>
          <c:showPercent val="0"/>
          <c:showBubbleSize val="0"/>
        </c:dLbls>
        <c:gapWidth val="80"/>
        <c:overlap val="100"/>
        <c:axId val="215650304"/>
        <c:axId val="212093184"/>
      </c:barChart>
      <c:lineChart>
        <c:grouping val="standard"/>
        <c:varyColors val="0"/>
        <c:ser>
          <c:idx val="2"/>
          <c:order val="3"/>
          <c:tx>
            <c:strRef>
              <c:f>'Объем РЕПО с ЦК'!$F$3</c:f>
              <c:strCache>
                <c:ptCount val="1"/>
                <c:pt idx="0">
                  <c:v>Итого</c:v>
                </c:pt>
              </c:strCache>
            </c:strRef>
          </c:tx>
          <c:spPr>
            <a:ln>
              <a:noFill/>
            </a:ln>
          </c:spPr>
          <c:marker>
            <c:symbol val="none"/>
          </c:marker>
          <c:dLbls>
            <c:txPr>
              <a:bodyPr/>
              <a:lstStyle/>
              <a:p>
                <a:pPr>
                  <a:defRPr b="1"/>
                </a:pPr>
                <a:endParaRPr lang="ru-RU"/>
              </a:p>
            </c:txPr>
            <c:dLblPos val="t"/>
            <c:showLegendKey val="0"/>
            <c:showVal val="1"/>
            <c:showCatName val="0"/>
            <c:showSerName val="0"/>
            <c:showPercent val="0"/>
            <c:showBubbleSize val="0"/>
            <c:showLeaderLines val="0"/>
          </c:dLbls>
          <c:cat>
            <c:strRef>
              <c:f>'Объем РЕПО с ЦК'!$B$4:$B$9</c:f>
              <c:strCache>
                <c:ptCount val="6"/>
                <c:pt idx="0">
                  <c:v>1кв2013</c:v>
                </c:pt>
                <c:pt idx="1">
                  <c:v>2кв2013</c:v>
                </c:pt>
                <c:pt idx="2">
                  <c:v>3кв2013</c:v>
                </c:pt>
                <c:pt idx="3">
                  <c:v>4кв2013</c:v>
                </c:pt>
                <c:pt idx="4">
                  <c:v>1кв2014</c:v>
                </c:pt>
                <c:pt idx="5">
                  <c:v>2кв2014</c:v>
                </c:pt>
              </c:strCache>
            </c:strRef>
          </c:cat>
          <c:val>
            <c:numRef>
              <c:f>'Объем РЕПО с ЦК'!$F$4:$F$9</c:f>
              <c:numCache>
                <c:formatCode>#,##0</c:formatCode>
                <c:ptCount val="6"/>
                <c:pt idx="0">
                  <c:v>63.603377507799998</c:v>
                </c:pt>
                <c:pt idx="1">
                  <c:v>180.44076568185</c:v>
                </c:pt>
                <c:pt idx="2">
                  <c:v>1150.5068262012101</c:v>
                </c:pt>
                <c:pt idx="3">
                  <c:v>2352.8086769649199</c:v>
                </c:pt>
                <c:pt idx="4">
                  <c:v>3720.95958362382</c:v>
                </c:pt>
                <c:pt idx="5">
                  <c:v>4892.5628625305089</c:v>
                </c:pt>
              </c:numCache>
            </c:numRef>
          </c:val>
          <c:smooth val="0"/>
        </c:ser>
        <c:dLbls>
          <c:showLegendKey val="0"/>
          <c:showVal val="0"/>
          <c:showCatName val="0"/>
          <c:showSerName val="0"/>
          <c:showPercent val="0"/>
          <c:showBubbleSize val="0"/>
        </c:dLbls>
        <c:marker val="1"/>
        <c:smooth val="0"/>
        <c:axId val="215650304"/>
        <c:axId val="212093184"/>
      </c:lineChart>
      <c:catAx>
        <c:axId val="215650304"/>
        <c:scaling>
          <c:orientation val="minMax"/>
        </c:scaling>
        <c:delete val="0"/>
        <c:axPos val="b"/>
        <c:majorTickMark val="none"/>
        <c:minorTickMark val="none"/>
        <c:tickLblPos val="nextTo"/>
        <c:txPr>
          <a:bodyPr/>
          <a:lstStyle/>
          <a:p>
            <a:pPr>
              <a:defRPr sz="1000" b="1">
                <a:latin typeface="Tahoma" panose="020B0604030504040204" pitchFamily="34" charset="0"/>
                <a:ea typeface="Tahoma" panose="020B0604030504040204" pitchFamily="34" charset="0"/>
                <a:cs typeface="Tahoma" panose="020B0604030504040204" pitchFamily="34" charset="0"/>
              </a:defRPr>
            </a:pPr>
            <a:endParaRPr lang="ru-RU"/>
          </a:p>
        </c:txPr>
        <c:crossAx val="212093184"/>
        <c:crosses val="autoZero"/>
        <c:auto val="1"/>
        <c:lblAlgn val="ctr"/>
        <c:lblOffset val="100"/>
        <c:noMultiLvlLbl val="0"/>
      </c:catAx>
      <c:valAx>
        <c:axId val="212093184"/>
        <c:scaling>
          <c:orientation val="minMax"/>
          <c:max val="5200"/>
          <c:min val="0"/>
        </c:scaling>
        <c:delete val="1"/>
        <c:axPos val="l"/>
        <c:numFmt formatCode="General" sourceLinked="1"/>
        <c:majorTickMark val="out"/>
        <c:minorTickMark val="none"/>
        <c:tickLblPos val="nextTo"/>
        <c:crossAx val="215650304"/>
        <c:crosses val="autoZero"/>
        <c:crossBetween val="between"/>
      </c:valAx>
    </c:plotArea>
    <c:legend>
      <c:legendPos val="b"/>
      <c:legendEntry>
        <c:idx val="3"/>
        <c:delete val="1"/>
      </c:legendEntry>
      <c:layout/>
      <c:overlay val="0"/>
      <c:txPr>
        <a:bodyPr/>
        <a:lstStyle/>
        <a:p>
          <a:pPr>
            <a:defRPr sz="1000">
              <a:latin typeface="Tahoma" panose="020B0604030504040204" pitchFamily="34" charset="0"/>
              <a:ea typeface="Tahoma" panose="020B0604030504040204" pitchFamily="34" charset="0"/>
              <a:cs typeface="Tahoma" panose="020B0604030504040204" pitchFamily="34" charset="0"/>
            </a:defRPr>
          </a:pPr>
          <a:endParaRPr lang="ru-RU"/>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'М-Д. Евробонды, ДР и ин. акции'!$B$2</c:f>
              <c:strCache>
                <c:ptCount val="1"/>
                <c:pt idx="0">
                  <c:v>Депозитарные расписки и ин. акции</c:v>
                </c:pt>
              </c:strCache>
            </c:strRef>
          </c:tx>
          <c:spPr>
            <a:solidFill>
              <a:srgbClr val="808080"/>
            </a:solidFill>
            <a:ln>
              <a:solidFill>
                <a:schemeClr val="bg1"/>
              </a:solidFill>
            </a:ln>
          </c:spPr>
          <c:invertIfNegative val="0"/>
          <c:dLbls>
            <c:dLbl>
              <c:idx val="0"/>
              <c:delete val="1"/>
            </c:dLbl>
            <c:dLbl>
              <c:idx val="1"/>
              <c:delete val="1"/>
            </c:dLbl>
            <c:dLbl>
              <c:idx val="2"/>
              <c:layout>
                <c:manualLayout>
                  <c:x val="-5.8056713458475369E-17"/>
                  <c:y val="2.5379696243005671E-2"/>
                </c:manualLayout>
              </c:layout>
              <c:dLblPos val="ctr"/>
              <c:showLegendKey val="0"/>
              <c:showVal val="1"/>
              <c:showCatName val="0"/>
              <c:showSerName val="0"/>
              <c:showPercent val="0"/>
              <c:showBubbleSize val="0"/>
            </c:dLbl>
            <c:txPr>
              <a:bodyPr/>
              <a:lstStyle/>
              <a:p>
                <a:pPr>
                  <a:defRPr b="1">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ru-RU"/>
              </a:p>
            </c:txPr>
            <c:dLblPos val="ctr"/>
            <c:showLegendKey val="0"/>
            <c:showVal val="1"/>
            <c:showCatName val="0"/>
            <c:showSerName val="0"/>
            <c:showPercent val="0"/>
            <c:showBubbleSize val="0"/>
            <c:showLeaderLines val="0"/>
          </c:dLbls>
          <c:cat>
            <c:numRef>
              <c:f>'М-Д. Евробонды, ДР и ин. акции'!$A$3:$A$7</c:f>
              <c:numCache>
                <c:formatCode>mmm\-yy</c:formatCode>
                <c:ptCount val="5"/>
                <c:pt idx="0">
                  <c:v>41730</c:v>
                </c:pt>
                <c:pt idx="1">
                  <c:v>41760</c:v>
                </c:pt>
                <c:pt idx="2">
                  <c:v>41791</c:v>
                </c:pt>
                <c:pt idx="3">
                  <c:v>41821</c:v>
                </c:pt>
                <c:pt idx="4">
                  <c:v>41852</c:v>
                </c:pt>
              </c:numCache>
            </c:numRef>
          </c:cat>
          <c:val>
            <c:numRef>
              <c:f>'М-Д. Евробонды, ДР и ин. акции'!$B$3:$B$7</c:f>
              <c:numCache>
                <c:formatCode>0</c:formatCode>
                <c:ptCount val="5"/>
                <c:pt idx="0">
                  <c:v>39.553844567489996</c:v>
                </c:pt>
                <c:pt idx="1">
                  <c:v>112.91646285278</c:v>
                </c:pt>
                <c:pt idx="2">
                  <c:v>188.56209557666</c:v>
                </c:pt>
                <c:pt idx="3">
                  <c:v>446.24088368969001</c:v>
                </c:pt>
                <c:pt idx="4">
                  <c:v>404.63912193457998</c:v>
                </c:pt>
              </c:numCache>
            </c:numRef>
          </c:val>
        </c:ser>
        <c:ser>
          <c:idx val="1"/>
          <c:order val="1"/>
          <c:tx>
            <c:strRef>
              <c:f>'М-Д. Евробонды, ДР и ин. акции'!$C$2</c:f>
              <c:strCache>
                <c:ptCount val="1"/>
                <c:pt idx="0">
                  <c:v>Корп. еврооблигации</c:v>
                </c:pt>
              </c:strCache>
            </c:strRef>
          </c:tx>
          <c:spPr>
            <a:solidFill>
              <a:srgbClr val="C8102E"/>
            </a:solidFill>
            <a:ln>
              <a:solidFill>
                <a:schemeClr val="bg1"/>
              </a:solidFill>
            </a:ln>
          </c:spPr>
          <c:invertIfNegative val="0"/>
          <c:dLbls>
            <c:spPr>
              <a:solidFill>
                <a:srgbClr val="C8102E"/>
              </a:solidFill>
            </c:spPr>
            <c:txPr>
              <a:bodyPr/>
              <a:lstStyle/>
              <a:p>
                <a:pPr>
                  <a:defRPr b="1">
                    <a:solidFill>
                      <a:schemeClr val="bg1"/>
                    </a:solidFill>
                  </a:defRPr>
                </a:pPr>
                <a:endParaRPr lang="ru-RU"/>
              </a:p>
            </c:txPr>
            <c:showLegendKey val="0"/>
            <c:showVal val="1"/>
            <c:showCatName val="0"/>
            <c:showSerName val="0"/>
            <c:showPercent val="0"/>
            <c:showBubbleSize val="0"/>
            <c:showLeaderLines val="0"/>
          </c:dLbls>
          <c:cat>
            <c:numRef>
              <c:f>'М-Д. Евробонды, ДР и ин. акции'!$A$3:$A$7</c:f>
              <c:numCache>
                <c:formatCode>mmm\-yy</c:formatCode>
                <c:ptCount val="5"/>
                <c:pt idx="0">
                  <c:v>41730</c:v>
                </c:pt>
                <c:pt idx="1">
                  <c:v>41760</c:v>
                </c:pt>
                <c:pt idx="2">
                  <c:v>41791</c:v>
                </c:pt>
                <c:pt idx="3">
                  <c:v>41821</c:v>
                </c:pt>
                <c:pt idx="4">
                  <c:v>41852</c:v>
                </c:pt>
              </c:numCache>
            </c:numRef>
          </c:cat>
          <c:val>
            <c:numRef>
              <c:f>'М-Д. Евробонды, ДР и ин. акции'!$C$3:$C$7</c:f>
              <c:numCache>
                <c:formatCode>General</c:formatCode>
                <c:ptCount val="5"/>
                <c:pt idx="2" formatCode="0">
                  <c:v>2.4723369450799999</c:v>
                </c:pt>
                <c:pt idx="3" formatCode="0">
                  <c:v>130.36372346606001</c:v>
                </c:pt>
                <c:pt idx="4" formatCode="0">
                  <c:v>282.15385026268007</c:v>
                </c:pt>
              </c:numCache>
            </c:numRef>
          </c:val>
        </c:ser>
        <c:dLbls>
          <c:showLegendKey val="0"/>
          <c:showVal val="0"/>
          <c:showCatName val="0"/>
          <c:showSerName val="0"/>
          <c:showPercent val="0"/>
          <c:showBubbleSize val="0"/>
        </c:dLbls>
        <c:gapWidth val="100"/>
        <c:overlap val="100"/>
        <c:axId val="215651840"/>
        <c:axId val="212097792"/>
      </c:barChart>
      <c:lineChart>
        <c:grouping val="standard"/>
        <c:varyColors val="0"/>
        <c:ser>
          <c:idx val="2"/>
          <c:order val="2"/>
          <c:tx>
            <c:strRef>
              <c:f>'М-Д. Евробонды, ДР и ин. акции'!$D$2</c:f>
              <c:strCache>
                <c:ptCount val="1"/>
                <c:pt idx="0">
                  <c:v>Итого</c:v>
                </c:pt>
              </c:strCache>
            </c:strRef>
          </c:tx>
          <c:spPr>
            <a:ln>
              <a:noFill/>
            </a:ln>
          </c:spPr>
          <c:marker>
            <c:symbol val="none"/>
          </c:marker>
          <c:dLbls>
            <c:txPr>
              <a:bodyPr/>
              <a:lstStyle/>
              <a:p>
                <a:pPr>
                  <a:defRPr b="1">
                    <a:latin typeface="Tahoma" panose="020B0604030504040204" pitchFamily="34" charset="0"/>
                    <a:ea typeface="Tahoma" panose="020B0604030504040204" pitchFamily="34" charset="0"/>
                    <a:cs typeface="Tahoma" panose="020B0604030504040204" pitchFamily="34" charset="0"/>
                  </a:defRPr>
                </a:pPr>
                <a:endParaRPr lang="ru-RU"/>
              </a:p>
            </c:txPr>
            <c:dLblPos val="t"/>
            <c:showLegendKey val="0"/>
            <c:showVal val="1"/>
            <c:showCatName val="0"/>
            <c:showSerName val="0"/>
            <c:showPercent val="0"/>
            <c:showBubbleSize val="0"/>
            <c:showLeaderLines val="0"/>
          </c:dLbls>
          <c:cat>
            <c:numRef>
              <c:f>'М-Д. Евробонды, ДР и ин. акции'!$A$3:$A$7</c:f>
              <c:numCache>
                <c:formatCode>mmm\-yy</c:formatCode>
                <c:ptCount val="5"/>
                <c:pt idx="0">
                  <c:v>41730</c:v>
                </c:pt>
                <c:pt idx="1">
                  <c:v>41760</c:v>
                </c:pt>
                <c:pt idx="2">
                  <c:v>41791</c:v>
                </c:pt>
                <c:pt idx="3">
                  <c:v>41821</c:v>
                </c:pt>
                <c:pt idx="4">
                  <c:v>41852</c:v>
                </c:pt>
              </c:numCache>
            </c:numRef>
          </c:cat>
          <c:val>
            <c:numRef>
              <c:f>'М-Д. Евробонды, ДР и ин. акции'!$D$3:$D$7</c:f>
              <c:numCache>
                <c:formatCode>0</c:formatCode>
                <c:ptCount val="5"/>
                <c:pt idx="0">
                  <c:v>39.553844567489996</c:v>
                </c:pt>
                <c:pt idx="1">
                  <c:v>112.91646285278</c:v>
                </c:pt>
                <c:pt idx="2">
                  <c:v>191.03443252174</c:v>
                </c:pt>
                <c:pt idx="3">
                  <c:v>576.60460715575005</c:v>
                </c:pt>
                <c:pt idx="4">
                  <c:v>686.79297219726004</c:v>
                </c:pt>
              </c:numCache>
            </c:numRef>
          </c:val>
          <c:smooth val="0"/>
        </c:ser>
        <c:dLbls>
          <c:showLegendKey val="0"/>
          <c:showVal val="0"/>
          <c:showCatName val="0"/>
          <c:showSerName val="0"/>
          <c:showPercent val="0"/>
          <c:showBubbleSize val="0"/>
        </c:dLbls>
        <c:marker val="1"/>
        <c:smooth val="0"/>
        <c:axId val="215651840"/>
        <c:axId val="212097792"/>
      </c:lineChart>
      <c:dateAx>
        <c:axId val="215651840"/>
        <c:scaling>
          <c:orientation val="minMax"/>
        </c:scaling>
        <c:delete val="0"/>
        <c:axPos val="b"/>
        <c:numFmt formatCode="mmm\-yy" sourceLinked="1"/>
        <c:majorTickMark val="none"/>
        <c:minorTickMark val="none"/>
        <c:tickLblPos val="nextTo"/>
        <c:txPr>
          <a:bodyPr/>
          <a:lstStyle/>
          <a:p>
            <a:pPr>
              <a:defRPr sz="1000" b="1">
                <a:latin typeface="Tahoma" panose="020B0604030504040204" pitchFamily="34" charset="0"/>
                <a:ea typeface="Tahoma" panose="020B0604030504040204" pitchFamily="34" charset="0"/>
                <a:cs typeface="Tahoma" panose="020B0604030504040204" pitchFamily="34" charset="0"/>
              </a:defRPr>
            </a:pPr>
            <a:endParaRPr lang="ru-RU"/>
          </a:p>
        </c:txPr>
        <c:crossAx val="212097792"/>
        <c:crosses val="autoZero"/>
        <c:auto val="1"/>
        <c:lblOffset val="100"/>
        <c:baseTimeUnit val="months"/>
      </c:dateAx>
      <c:valAx>
        <c:axId val="212097792"/>
        <c:scaling>
          <c:orientation val="minMax"/>
        </c:scaling>
        <c:delete val="1"/>
        <c:axPos val="l"/>
        <c:numFmt formatCode="0" sourceLinked="1"/>
        <c:majorTickMark val="out"/>
        <c:minorTickMark val="none"/>
        <c:tickLblPos val="nextTo"/>
        <c:crossAx val="215651840"/>
        <c:crosses val="autoZero"/>
        <c:crossBetween val="between"/>
      </c:valAx>
    </c:plotArea>
    <c:legend>
      <c:legendPos val="l"/>
      <c:legendEntry>
        <c:idx val="2"/>
        <c:delete val="1"/>
      </c:legendEntry>
      <c:layout>
        <c:manualLayout>
          <c:xMode val="edge"/>
          <c:yMode val="edge"/>
          <c:x val="3.1667664073409138E-2"/>
          <c:y val="2.6800559552358119E-2"/>
          <c:w val="0.61975039896269701"/>
          <c:h val="0.26267319477751139"/>
        </c:manualLayout>
      </c:layout>
      <c:overlay val="1"/>
      <c:txPr>
        <a:bodyPr/>
        <a:lstStyle/>
        <a:p>
          <a:pPr>
            <a:lnSpc>
              <a:spcPct val="70000"/>
            </a:lnSpc>
            <a:defRPr>
              <a:latin typeface="Tahoma" panose="020B0604030504040204" pitchFamily="34" charset="0"/>
              <a:ea typeface="Tahoma" panose="020B0604030504040204" pitchFamily="34" charset="0"/>
              <a:cs typeface="Tahoma" panose="020B0604030504040204" pitchFamily="34" charset="0"/>
            </a:defRPr>
          </a:pPr>
          <a:endParaRPr lang="ru-RU"/>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'РЕПО с БР. Евробонды'!$B$2</c:f>
              <c:strCache>
                <c:ptCount val="1"/>
                <c:pt idx="0">
                  <c:v>Объем</c:v>
                </c:pt>
              </c:strCache>
            </c:strRef>
          </c:tx>
          <c:spPr>
            <a:solidFill>
              <a:srgbClr val="808080"/>
            </a:solidFill>
          </c:spPr>
          <c:invertIfNegative val="0"/>
          <c:dPt>
            <c:idx val="1"/>
            <c:invertIfNegative val="0"/>
            <c:bubble3D val="0"/>
          </c:dPt>
          <c:dPt>
            <c:idx val="2"/>
            <c:invertIfNegative val="0"/>
            <c:bubble3D val="0"/>
          </c:dPt>
          <c:dPt>
            <c:idx val="3"/>
            <c:invertIfNegative val="0"/>
            <c:bubble3D val="0"/>
          </c:dPt>
          <c:dPt>
            <c:idx val="4"/>
            <c:invertIfNegative val="0"/>
            <c:bubble3D val="0"/>
            <c:spPr>
              <a:solidFill>
                <a:srgbClr val="808080"/>
              </a:solidFill>
            </c:spPr>
          </c:dPt>
          <c:dLbls>
            <c:txPr>
              <a:bodyPr/>
              <a:lstStyle/>
              <a:p>
                <a:pPr>
                  <a:defRPr sz="1000" b="1">
                    <a:latin typeface="Tahoma" panose="020B0604030504040204" pitchFamily="34" charset="0"/>
                    <a:ea typeface="Tahoma" panose="020B0604030504040204" pitchFamily="34" charset="0"/>
                    <a:cs typeface="Tahoma" panose="020B0604030504040204" pitchFamily="34" charset="0"/>
                  </a:defRPr>
                </a:pPr>
                <a:endParaRPr lang="ru-RU"/>
              </a:p>
            </c:txPr>
            <c:showLegendKey val="0"/>
            <c:showVal val="1"/>
            <c:showCatName val="0"/>
            <c:showSerName val="0"/>
            <c:showPercent val="0"/>
            <c:showBubbleSize val="0"/>
            <c:showLeaderLines val="0"/>
          </c:dLbls>
          <c:cat>
            <c:numRef>
              <c:f>'РЕПО с БР. Евробонды'!$A$3:$A$6</c:f>
              <c:numCache>
                <c:formatCode>mmm\-yy</c:formatCode>
                <c:ptCount val="4"/>
                <c:pt idx="0">
                  <c:v>41760</c:v>
                </c:pt>
                <c:pt idx="1">
                  <c:v>41791</c:v>
                </c:pt>
                <c:pt idx="2">
                  <c:v>41821</c:v>
                </c:pt>
                <c:pt idx="3">
                  <c:v>41852</c:v>
                </c:pt>
              </c:numCache>
            </c:numRef>
          </c:cat>
          <c:val>
            <c:numRef>
              <c:f>'РЕПО с БР. Евробонды'!$B$3:$B$6</c:f>
              <c:numCache>
                <c:formatCode>#,##0</c:formatCode>
                <c:ptCount val="4"/>
                <c:pt idx="0">
                  <c:v>72.322680480610003</c:v>
                </c:pt>
                <c:pt idx="1">
                  <c:v>153.39703169198995</c:v>
                </c:pt>
                <c:pt idx="2">
                  <c:v>235.34485554882005</c:v>
                </c:pt>
                <c:pt idx="3">
                  <c:v>227.39716724536007</c:v>
                </c:pt>
              </c:numCache>
            </c:numRef>
          </c:val>
        </c:ser>
        <c:dLbls>
          <c:showLegendKey val="0"/>
          <c:showVal val="0"/>
          <c:showCatName val="0"/>
          <c:showSerName val="0"/>
          <c:showPercent val="0"/>
          <c:showBubbleSize val="0"/>
        </c:dLbls>
        <c:gapWidth val="100"/>
        <c:axId val="215537152"/>
        <c:axId val="215425600"/>
      </c:barChart>
      <c:dateAx>
        <c:axId val="215537152"/>
        <c:scaling>
          <c:orientation val="minMax"/>
        </c:scaling>
        <c:delete val="0"/>
        <c:axPos val="b"/>
        <c:numFmt formatCode="mmm\-yy" sourceLinked="1"/>
        <c:majorTickMark val="none"/>
        <c:minorTickMark val="none"/>
        <c:tickLblPos val="nextTo"/>
        <c:txPr>
          <a:bodyPr/>
          <a:lstStyle/>
          <a:p>
            <a:pPr>
              <a:defRPr sz="1000" b="1">
                <a:latin typeface="Tahoma" panose="020B0604030504040204" pitchFamily="34" charset="0"/>
                <a:ea typeface="Tahoma" panose="020B0604030504040204" pitchFamily="34" charset="0"/>
                <a:cs typeface="Tahoma" panose="020B0604030504040204" pitchFamily="34" charset="0"/>
              </a:defRPr>
            </a:pPr>
            <a:endParaRPr lang="ru-RU"/>
          </a:p>
        </c:txPr>
        <c:crossAx val="215425600"/>
        <c:crosses val="autoZero"/>
        <c:auto val="1"/>
        <c:lblOffset val="100"/>
        <c:baseTimeUnit val="months"/>
      </c:dateAx>
      <c:valAx>
        <c:axId val="215425600"/>
        <c:scaling>
          <c:orientation val="minMax"/>
        </c:scaling>
        <c:delete val="1"/>
        <c:axPos val="l"/>
        <c:numFmt formatCode="0" sourceLinked="0"/>
        <c:majorTickMark val="out"/>
        <c:minorTickMark val="none"/>
        <c:tickLblPos val="nextTo"/>
        <c:crossAx val="215537152"/>
        <c:crosses val="autoZero"/>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0.08104</cdr:x>
      <cdr:y>0.06925</cdr:y>
    </cdr:from>
    <cdr:to>
      <cdr:x>0.17577</cdr:x>
      <cdr:y>0.18356</cdr:y>
    </cdr:to>
    <cdr:sp macro="" textlink="">
      <cdr:nvSpPr>
        <cdr:cNvPr id="2" name="TextBox 1"/>
        <cdr:cNvSpPr txBox="1"/>
      </cdr:nvSpPr>
      <cdr:spPr>
        <a:xfrm xmlns:a="http://schemas.openxmlformats.org/drawingml/2006/main">
          <a:off x="615926" y="305396"/>
          <a:ext cx="720080"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0.07156</cdr:x>
      <cdr:y>0.05292</cdr:y>
    </cdr:from>
    <cdr:to>
      <cdr:x>0.17577</cdr:x>
      <cdr:y>0.18356</cdr:y>
    </cdr:to>
    <cdr:sp macro="" textlink="">
      <cdr:nvSpPr>
        <cdr:cNvPr id="3" name="TextBox 2"/>
        <cdr:cNvSpPr txBox="1"/>
      </cdr:nvSpPr>
      <cdr:spPr>
        <a:xfrm xmlns:a="http://schemas.openxmlformats.org/drawingml/2006/main">
          <a:off x="543918" y="233388"/>
          <a:ext cx="792088"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0.04737</cdr:x>
      <cdr:y>0.05292</cdr:y>
    </cdr:from>
    <cdr:to>
      <cdr:x>0.18233</cdr:x>
      <cdr:y>0.18964</cdr:y>
    </cdr:to>
    <cdr:sp macro="" textlink="">
      <cdr:nvSpPr>
        <cdr:cNvPr id="4" name="TextBox 1"/>
        <cdr:cNvSpPr txBox="1"/>
      </cdr:nvSpPr>
      <cdr:spPr>
        <a:xfrm xmlns:a="http://schemas.openxmlformats.org/drawingml/2006/main">
          <a:off x="360040" y="233388"/>
          <a:ext cx="1025832" cy="60288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smtClean="0">
              <a:latin typeface="Tahoma" pitchFamily="34" charset="0"/>
              <a:ea typeface="Tahoma" pitchFamily="34" charset="0"/>
              <a:cs typeface="Tahoma" pitchFamily="34" charset="0"/>
            </a:rPr>
            <a:t>A+</a:t>
          </a:r>
        </a:p>
        <a:p xmlns:a="http://schemas.openxmlformats.org/drawingml/2006/main">
          <a:pPr algn="ctr"/>
          <a:r>
            <a:rPr lang="en-US" sz="1200" b="1" dirty="0" smtClean="0">
              <a:latin typeface="Tahoma" pitchFamily="34" charset="0"/>
              <a:ea typeface="Tahoma" pitchFamily="34" charset="0"/>
              <a:cs typeface="Tahoma" pitchFamily="34" charset="0"/>
            </a:rPr>
            <a:t>(S&amp;P)</a:t>
          </a:r>
          <a:endParaRPr lang="ru-RU" sz="1200" b="1" dirty="0">
            <a:latin typeface="Tahoma" pitchFamily="34" charset="0"/>
            <a:ea typeface="Tahoma" pitchFamily="34" charset="0"/>
            <a:cs typeface="Tahoma" pitchFamily="34" charset="0"/>
          </a:endParaRPr>
        </a:p>
      </cdr:txBody>
    </cdr:sp>
  </cdr:relSizeAnchor>
  <cdr:relSizeAnchor xmlns:cdr="http://schemas.openxmlformats.org/drawingml/2006/chartDrawing">
    <cdr:from>
      <cdr:x>0.21367</cdr:x>
      <cdr:y>0.21621</cdr:y>
    </cdr:from>
    <cdr:to>
      <cdr:x>0.34863</cdr:x>
      <cdr:y>0.35293</cdr:y>
    </cdr:to>
    <cdr:sp macro="" textlink="">
      <cdr:nvSpPr>
        <cdr:cNvPr id="5" name="TextBox 1"/>
        <cdr:cNvSpPr txBox="1"/>
      </cdr:nvSpPr>
      <cdr:spPr>
        <a:xfrm xmlns:a="http://schemas.openxmlformats.org/drawingml/2006/main">
          <a:off x="1624038" y="953468"/>
          <a:ext cx="1025832" cy="60288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ru-RU" sz="1200" b="1" dirty="0">
            <a:latin typeface="Tahoma" pitchFamily="34" charset="0"/>
            <a:ea typeface="Tahoma" pitchFamily="34" charset="0"/>
            <a:cs typeface="Tahoma" pitchFamily="34" charset="0"/>
          </a:endParaRPr>
        </a:p>
      </cdr:txBody>
    </cdr:sp>
  </cdr:relSizeAnchor>
  <cdr:relSizeAnchor xmlns:cdr="http://schemas.openxmlformats.org/drawingml/2006/chartDrawing">
    <cdr:from>
      <cdr:x>0.20842</cdr:x>
      <cdr:y>0.13457</cdr:y>
    </cdr:from>
    <cdr:to>
      <cdr:x>0.34339</cdr:x>
      <cdr:y>0.33052</cdr:y>
    </cdr:to>
    <cdr:sp macro="" textlink="">
      <cdr:nvSpPr>
        <cdr:cNvPr id="6" name="TextBox 1"/>
        <cdr:cNvSpPr txBox="1"/>
      </cdr:nvSpPr>
      <cdr:spPr>
        <a:xfrm xmlns:a="http://schemas.openxmlformats.org/drawingml/2006/main">
          <a:off x="1584176" y="593428"/>
          <a:ext cx="1025832" cy="8640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smtClean="0">
              <a:latin typeface="Tahoma" pitchFamily="34" charset="0"/>
              <a:ea typeface="Tahoma" pitchFamily="34" charset="0"/>
              <a:cs typeface="Tahoma" pitchFamily="34" charset="0"/>
            </a:rPr>
            <a:t>Baa2</a:t>
          </a:r>
        </a:p>
        <a:p xmlns:a="http://schemas.openxmlformats.org/drawingml/2006/main">
          <a:pPr algn="ctr"/>
          <a:r>
            <a:rPr lang="en-US" sz="1200" b="1" dirty="0" smtClean="0">
              <a:latin typeface="Tahoma" pitchFamily="34" charset="0"/>
              <a:ea typeface="Tahoma" pitchFamily="34" charset="0"/>
              <a:cs typeface="Tahoma" pitchFamily="34" charset="0"/>
            </a:rPr>
            <a:t>(Moody’s)</a:t>
          </a:r>
        </a:p>
        <a:p xmlns:a="http://schemas.openxmlformats.org/drawingml/2006/main">
          <a:pPr algn="ctr"/>
          <a:r>
            <a:rPr lang="en-US" sz="1200" b="1" dirty="0" smtClean="0">
              <a:latin typeface="Tahoma" pitchFamily="34" charset="0"/>
              <a:ea typeface="Tahoma" pitchFamily="34" charset="0"/>
              <a:cs typeface="Tahoma" pitchFamily="34" charset="0"/>
            </a:rPr>
            <a:t>A-</a:t>
          </a:r>
        </a:p>
        <a:p xmlns:a="http://schemas.openxmlformats.org/drawingml/2006/main">
          <a:pPr algn="ctr"/>
          <a:r>
            <a:rPr lang="en-US" sz="1200" b="1" dirty="0" smtClean="0">
              <a:latin typeface="Tahoma" pitchFamily="34" charset="0"/>
              <a:ea typeface="Tahoma" pitchFamily="34" charset="0"/>
              <a:cs typeface="Tahoma" pitchFamily="34" charset="0"/>
            </a:rPr>
            <a:t>(S&amp;P)</a:t>
          </a:r>
          <a:endParaRPr lang="ru-RU" sz="1200" b="1" dirty="0">
            <a:latin typeface="Tahoma" pitchFamily="34" charset="0"/>
            <a:ea typeface="Tahoma" pitchFamily="34" charset="0"/>
            <a:cs typeface="Tahoma" pitchFamily="34" charset="0"/>
          </a:endParaRPr>
        </a:p>
      </cdr:txBody>
    </cdr:sp>
  </cdr:relSizeAnchor>
  <cdr:relSizeAnchor xmlns:cdr="http://schemas.openxmlformats.org/drawingml/2006/chartDrawing">
    <cdr:from>
      <cdr:x>0.36948</cdr:x>
      <cdr:y>0.05292</cdr:y>
    </cdr:from>
    <cdr:to>
      <cdr:x>0.50445</cdr:x>
      <cdr:y>0.24887</cdr:y>
    </cdr:to>
    <cdr:sp macro="" textlink="">
      <cdr:nvSpPr>
        <cdr:cNvPr id="7" name="TextBox 1"/>
        <cdr:cNvSpPr txBox="1"/>
      </cdr:nvSpPr>
      <cdr:spPr>
        <a:xfrm xmlns:a="http://schemas.openxmlformats.org/drawingml/2006/main">
          <a:off x="2808312" y="233388"/>
          <a:ext cx="1025832" cy="8640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smtClean="0">
              <a:latin typeface="Tahoma" pitchFamily="34" charset="0"/>
              <a:ea typeface="Tahoma" pitchFamily="34" charset="0"/>
              <a:cs typeface="Tahoma" pitchFamily="34" charset="0"/>
            </a:rPr>
            <a:t>A3</a:t>
          </a:r>
        </a:p>
        <a:p xmlns:a="http://schemas.openxmlformats.org/drawingml/2006/main">
          <a:pPr algn="ctr"/>
          <a:r>
            <a:rPr lang="en-US" sz="1200" b="1" dirty="0" smtClean="0">
              <a:latin typeface="Tahoma" pitchFamily="34" charset="0"/>
              <a:ea typeface="Tahoma" pitchFamily="34" charset="0"/>
              <a:cs typeface="Tahoma" pitchFamily="34" charset="0"/>
            </a:rPr>
            <a:t>(Moody’s)</a:t>
          </a:r>
        </a:p>
        <a:p xmlns:a="http://schemas.openxmlformats.org/drawingml/2006/main">
          <a:pPr algn="ctr"/>
          <a:r>
            <a:rPr lang="en-US" sz="1200" b="1" dirty="0" smtClean="0">
              <a:latin typeface="Tahoma" pitchFamily="34" charset="0"/>
              <a:ea typeface="Tahoma" pitchFamily="34" charset="0"/>
              <a:cs typeface="Tahoma" pitchFamily="34" charset="0"/>
            </a:rPr>
            <a:t>A</a:t>
          </a:r>
        </a:p>
        <a:p xmlns:a="http://schemas.openxmlformats.org/drawingml/2006/main">
          <a:pPr algn="ctr"/>
          <a:r>
            <a:rPr lang="en-US" sz="1200" b="1" dirty="0" smtClean="0">
              <a:latin typeface="Tahoma" pitchFamily="34" charset="0"/>
              <a:ea typeface="Tahoma" pitchFamily="34" charset="0"/>
              <a:cs typeface="Tahoma" pitchFamily="34" charset="0"/>
            </a:rPr>
            <a:t>(S&amp;P)</a:t>
          </a:r>
          <a:endParaRPr lang="ru-RU" sz="1200" b="1" dirty="0">
            <a:latin typeface="Tahoma" pitchFamily="34" charset="0"/>
            <a:ea typeface="Tahoma" pitchFamily="34" charset="0"/>
            <a:cs typeface="Tahoma" pitchFamily="34" charset="0"/>
          </a:endParaRPr>
        </a:p>
      </cdr:txBody>
    </cdr:sp>
  </cdr:relSizeAnchor>
  <cdr:relSizeAnchor xmlns:cdr="http://schemas.openxmlformats.org/drawingml/2006/chartDrawing">
    <cdr:from>
      <cdr:x>0.52063</cdr:x>
      <cdr:y>0</cdr:y>
    </cdr:from>
    <cdr:to>
      <cdr:x>0.65559</cdr:x>
      <cdr:y>0.1509</cdr:y>
    </cdr:to>
    <cdr:sp macro="" textlink="">
      <cdr:nvSpPr>
        <cdr:cNvPr id="8" name="TextBox 1"/>
        <cdr:cNvSpPr txBox="1"/>
      </cdr:nvSpPr>
      <cdr:spPr>
        <a:xfrm xmlns:a="http://schemas.openxmlformats.org/drawingml/2006/main">
          <a:off x="3957132" y="0"/>
          <a:ext cx="1025832" cy="66543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smtClean="0">
              <a:latin typeface="Tahoma" pitchFamily="34" charset="0"/>
              <a:ea typeface="Tahoma" pitchFamily="34" charset="0"/>
              <a:cs typeface="Tahoma" pitchFamily="34" charset="0"/>
            </a:rPr>
            <a:t>Aa3</a:t>
          </a:r>
        </a:p>
        <a:p xmlns:a="http://schemas.openxmlformats.org/drawingml/2006/main">
          <a:pPr algn="ctr"/>
          <a:r>
            <a:rPr lang="en-US" sz="1200" b="1" dirty="0" smtClean="0">
              <a:latin typeface="Tahoma" pitchFamily="34" charset="0"/>
              <a:ea typeface="Tahoma" pitchFamily="34" charset="0"/>
              <a:cs typeface="Tahoma" pitchFamily="34" charset="0"/>
            </a:rPr>
            <a:t>(Moody’s)</a:t>
          </a:r>
        </a:p>
      </cdr:txBody>
    </cdr:sp>
  </cdr:relSizeAnchor>
  <cdr:relSizeAnchor xmlns:cdr="http://schemas.openxmlformats.org/drawingml/2006/chartDrawing">
    <cdr:from>
      <cdr:x>0.69159</cdr:x>
      <cdr:y>0</cdr:y>
    </cdr:from>
    <cdr:to>
      <cdr:x>0.82656</cdr:x>
      <cdr:y>0.1509</cdr:y>
    </cdr:to>
    <cdr:sp macro="" textlink="">
      <cdr:nvSpPr>
        <cdr:cNvPr id="9" name="TextBox 1"/>
        <cdr:cNvSpPr txBox="1"/>
      </cdr:nvSpPr>
      <cdr:spPr>
        <a:xfrm xmlns:a="http://schemas.openxmlformats.org/drawingml/2006/main">
          <a:off x="5256584" y="-54644"/>
          <a:ext cx="1025832" cy="66543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smtClean="0">
              <a:latin typeface="Tahoma" pitchFamily="34" charset="0"/>
              <a:ea typeface="Tahoma" pitchFamily="34" charset="0"/>
              <a:cs typeface="Tahoma" pitchFamily="34" charset="0"/>
            </a:rPr>
            <a:t>AA</a:t>
          </a:r>
        </a:p>
        <a:p xmlns:a="http://schemas.openxmlformats.org/drawingml/2006/main">
          <a:pPr algn="ctr"/>
          <a:r>
            <a:rPr lang="en-US" sz="1200" b="1" dirty="0" smtClean="0">
              <a:latin typeface="Tahoma" pitchFamily="34" charset="0"/>
              <a:ea typeface="Tahoma" pitchFamily="34" charset="0"/>
              <a:cs typeface="Tahoma" pitchFamily="34" charset="0"/>
            </a:rPr>
            <a:t>(Fitch)</a:t>
          </a:r>
        </a:p>
      </cdr:txBody>
    </cdr:sp>
  </cdr:relSizeAnchor>
  <cdr:relSizeAnchor xmlns:cdr="http://schemas.openxmlformats.org/drawingml/2006/chartDrawing">
    <cdr:from>
      <cdr:x>0.85384</cdr:x>
      <cdr:y>0.29392</cdr:y>
    </cdr:from>
    <cdr:to>
      <cdr:x>0.98881</cdr:x>
      <cdr:y>0.44482</cdr:y>
    </cdr:to>
    <cdr:sp macro="" textlink="">
      <cdr:nvSpPr>
        <cdr:cNvPr id="10" name="TextBox 1"/>
        <cdr:cNvSpPr txBox="1"/>
      </cdr:nvSpPr>
      <cdr:spPr>
        <a:xfrm xmlns:a="http://schemas.openxmlformats.org/drawingml/2006/main">
          <a:off x="6489791" y="1296144"/>
          <a:ext cx="1025832" cy="66543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smtClean="0">
              <a:latin typeface="Tahoma" pitchFamily="34" charset="0"/>
              <a:ea typeface="Tahoma" pitchFamily="34" charset="0"/>
              <a:cs typeface="Tahoma" pitchFamily="34" charset="0"/>
            </a:rPr>
            <a:t>BBB</a:t>
          </a:r>
        </a:p>
        <a:p xmlns:a="http://schemas.openxmlformats.org/drawingml/2006/main">
          <a:pPr algn="ctr"/>
          <a:r>
            <a:rPr lang="en-US" sz="1200" b="1" dirty="0" smtClean="0">
              <a:latin typeface="Tahoma" pitchFamily="34" charset="0"/>
              <a:ea typeface="Tahoma" pitchFamily="34" charset="0"/>
              <a:cs typeface="Tahoma" pitchFamily="34" charset="0"/>
            </a:rPr>
            <a:t>(Fitch)</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B9FAD68-8C4F-4F25-B3E7-78D60A4BF872}" type="datetimeFigureOut">
              <a:rPr lang="ru-RU"/>
              <a:pPr>
                <a:defRPr/>
              </a:pPr>
              <a:t>02.09.2014</a:t>
            </a:fld>
            <a:endParaRPr lang="ru-RU"/>
          </a:p>
        </p:txBody>
      </p:sp>
      <p:sp>
        <p:nvSpPr>
          <p:cNvPr id="4" name="Нижний колонтитул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5" name="Номер слайда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3B53D5D-F867-4D55-A73B-97D1F6F1DDC9}" type="slidenum">
              <a:rPr lang="ru-RU"/>
              <a:pPr>
                <a:defRPr/>
              </a:pPr>
              <a:t>‹#›</a:t>
            </a:fld>
            <a:endParaRPr lang="ru-RU"/>
          </a:p>
        </p:txBody>
      </p:sp>
    </p:spTree>
    <p:extLst>
      <p:ext uri="{BB962C8B-B14F-4D97-AF65-F5344CB8AC3E}">
        <p14:creationId xmlns:p14="http://schemas.microsoft.com/office/powerpoint/2010/main" val="3753065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D17679A-FA23-46F7-9B40-19C330265ABF}" type="datetimeFigureOut">
              <a:rPr lang="ru-RU"/>
              <a:pPr>
                <a:defRPr/>
              </a:pPr>
              <a:t>02.09.2014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DDB28DB-6C6D-4F16-9447-CC2130B8F2E4}" type="slidenum">
              <a:rPr lang="ru-RU"/>
              <a:pPr>
                <a:defRPr/>
              </a:pPr>
              <a:t>‹#›</a:t>
            </a:fld>
            <a:endParaRPr lang="ru-RU"/>
          </a:p>
        </p:txBody>
      </p:sp>
    </p:spTree>
    <p:extLst>
      <p:ext uri="{BB962C8B-B14F-4D97-AF65-F5344CB8AC3E}">
        <p14:creationId xmlns:p14="http://schemas.microsoft.com/office/powerpoint/2010/main" val="3715852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DDB28DB-6C6D-4F16-9447-CC2130B8F2E4}" type="slidenum">
              <a:rPr lang="ru-RU" smtClean="0"/>
              <a:pPr>
                <a:defRPr/>
              </a:pPr>
              <a:t>3</a:t>
            </a:fld>
            <a:endParaRPr lang="ru-RU"/>
          </a:p>
        </p:txBody>
      </p:sp>
    </p:spTree>
    <p:extLst>
      <p:ext uri="{BB962C8B-B14F-4D97-AF65-F5344CB8AC3E}">
        <p14:creationId xmlns:p14="http://schemas.microsoft.com/office/powerpoint/2010/main" val="1773552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DDB28DB-6C6D-4F16-9447-CC2130B8F2E4}" type="slidenum">
              <a:rPr lang="ru-RU" smtClean="0"/>
              <a:pPr>
                <a:defRPr/>
              </a:pPr>
              <a:t>4</a:t>
            </a:fld>
            <a:endParaRPr lang="ru-RU"/>
          </a:p>
        </p:txBody>
      </p:sp>
    </p:spTree>
    <p:extLst>
      <p:ext uri="{BB962C8B-B14F-4D97-AF65-F5344CB8AC3E}">
        <p14:creationId xmlns:p14="http://schemas.microsoft.com/office/powerpoint/2010/main" val="1773552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263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01_ Титульный слайд">
    <p:spTree>
      <p:nvGrpSpPr>
        <p:cNvPr id="1" name=""/>
        <p:cNvGrpSpPr/>
        <p:nvPr/>
      </p:nvGrpSpPr>
      <p:grpSpPr>
        <a:xfrm>
          <a:off x="0" y="0"/>
          <a:ext cx="0" cy="0"/>
          <a:chOff x="0" y="0"/>
          <a:chExt cx="0" cy="0"/>
        </a:xfrm>
      </p:grpSpPr>
      <p:grpSp>
        <p:nvGrpSpPr>
          <p:cNvPr id="2" name="Группа 24"/>
          <p:cNvGrpSpPr>
            <a:grpSpLocks/>
          </p:cNvGrpSpPr>
          <p:nvPr/>
        </p:nvGrpSpPr>
        <p:grpSpPr bwMode="auto">
          <a:xfrm>
            <a:off x="269875" y="269875"/>
            <a:ext cx="4284663" cy="6318250"/>
            <a:chOff x="270000" y="270000"/>
            <a:chExt cx="4284000" cy="6318000"/>
          </a:xfrm>
          <a:blipFill>
            <a:blip r:embed="rId2"/>
            <a:stretch>
              <a:fillRect/>
            </a:stretch>
          </a:blipFill>
        </p:grpSpPr>
        <p:sp>
          <p:nvSpPr>
            <p:cNvPr id="3" name="Прямоугольник 2"/>
            <p:cNvSpPr/>
            <p:nvPr/>
          </p:nvSpPr>
          <p:spPr>
            <a:xfrm>
              <a:off x="270000" y="270000"/>
              <a:ext cx="4284000" cy="63180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4" name="Прямая соединительная линия 3"/>
            <p:cNvCxnSpPr/>
            <p:nvPr/>
          </p:nvCxnSpPr>
          <p:spPr>
            <a:xfrm>
              <a:off x="270000" y="270000"/>
              <a:ext cx="4284000" cy="6318000"/>
            </a:xfrm>
            <a:prstGeom prst="line">
              <a:avLst/>
            </a:prstGeom>
            <a:grpFill/>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flipH="1">
              <a:off x="270000" y="270000"/>
              <a:ext cx="4284000" cy="6318000"/>
            </a:xfrm>
            <a:prstGeom prst="line">
              <a:avLst/>
            </a:prstGeom>
            <a:grpFill/>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Подзаголовок 2"/>
            <p:cNvSpPr txBox="1">
              <a:spLocks/>
            </p:cNvSpPr>
            <p:nvPr/>
          </p:nvSpPr>
          <p:spPr>
            <a:xfrm>
              <a:off x="990613" y="2789263"/>
              <a:ext cx="2842773" cy="1279474"/>
            </a:xfrm>
            <a:prstGeom prst="rect">
              <a:avLst/>
            </a:prstGeom>
            <a:grpFill/>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Arial" charset="0"/>
                <a:buNone/>
                <a:defRPr/>
              </a:pPr>
              <a:r>
                <a:rPr lang="en-US" sz="1200" dirty="0" smtClean="0">
                  <a:solidFill>
                    <a:srgbClr val="7F7F7F"/>
                  </a:solidFill>
                  <a:latin typeface="Verdana" pitchFamily="34" charset="0"/>
                </a:rPr>
                <a:t> [ IMAGE</a:t>
              </a:r>
              <a:r>
                <a:rPr lang="ru-RU" sz="1200" dirty="0" smtClean="0">
                  <a:solidFill>
                    <a:srgbClr val="7F7F7F"/>
                  </a:solidFill>
                  <a:latin typeface="Verdana" pitchFamily="34" charset="0"/>
                </a:rPr>
                <a:t> </a:t>
              </a:r>
              <a:r>
                <a:rPr lang="en-US" sz="1200" dirty="0" smtClean="0">
                  <a:solidFill>
                    <a:srgbClr val="7F7F7F"/>
                  </a:solidFill>
                  <a:latin typeface="Verdana" pitchFamily="34" charset="0"/>
                </a:rPr>
                <a:t>]</a:t>
              </a:r>
            </a:p>
          </p:txBody>
        </p:sp>
      </p:gr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613" y="273050"/>
            <a:ext cx="242093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3135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02_ Содержание">
    <p:spTree>
      <p:nvGrpSpPr>
        <p:cNvPr id="1" name=""/>
        <p:cNvGrpSpPr/>
        <p:nvPr/>
      </p:nvGrpSpPr>
      <p:grpSpPr>
        <a:xfrm>
          <a:off x="0" y="0"/>
          <a:ext cx="0" cy="0"/>
          <a:chOff x="0" y="0"/>
          <a:chExt cx="0" cy="0"/>
        </a:xfrm>
      </p:grpSpPr>
      <p:sp>
        <p:nvSpPr>
          <p:cNvPr id="2" name="Прямоугольник 1"/>
          <p:cNvSpPr/>
          <p:nvPr/>
        </p:nvSpPr>
        <p:spPr>
          <a:xfrm>
            <a:off x="269875" y="269875"/>
            <a:ext cx="8604250" cy="6318250"/>
          </a:xfrm>
          <a:prstGeom prst="rect">
            <a:avLst/>
          </a:prstGeom>
          <a:solidFill>
            <a:srgbClr val="5567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 name="Подзаголовок 2"/>
          <p:cNvSpPr txBox="1">
            <a:spLocks/>
          </p:cNvSpPr>
          <p:nvPr/>
        </p:nvSpPr>
        <p:spPr>
          <a:xfrm>
            <a:off x="1152525" y="828675"/>
            <a:ext cx="4064000" cy="719138"/>
          </a:xfrm>
          <a:prstGeom prst="rect">
            <a:avLst/>
          </a:prstGeom>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None/>
              <a:defRPr/>
            </a:pPr>
            <a:r>
              <a:rPr lang="en-US" sz="2600" dirty="0" smtClean="0">
                <a:solidFill>
                  <a:schemeClr val="bg1"/>
                </a:solidFill>
                <a:latin typeface="Verdana" pitchFamily="34" charset="0"/>
                <a:ea typeface="Verdana" pitchFamily="34" charset="0"/>
                <a:cs typeface="Verdana" pitchFamily="34" charset="0"/>
              </a:rPr>
              <a:t>CONTENTS</a:t>
            </a:r>
            <a:endParaRPr lang="ru-RU" sz="2600" b="1" dirty="0" smtClean="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631948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02_ Слайд начала раздела">
    <p:spTree>
      <p:nvGrpSpPr>
        <p:cNvPr id="1" name=""/>
        <p:cNvGrpSpPr/>
        <p:nvPr/>
      </p:nvGrpSpPr>
      <p:grpSpPr>
        <a:xfrm>
          <a:off x="0" y="0"/>
          <a:ext cx="0" cy="0"/>
          <a:chOff x="0" y="0"/>
          <a:chExt cx="0" cy="0"/>
        </a:xfrm>
      </p:grpSpPr>
      <p:sp>
        <p:nvSpPr>
          <p:cNvPr id="2" name="Подзаголовок 2"/>
          <p:cNvSpPr txBox="1">
            <a:spLocks/>
          </p:cNvSpPr>
          <p:nvPr userDrawn="1"/>
        </p:nvSpPr>
        <p:spPr>
          <a:xfrm>
            <a:off x="647700" y="6191250"/>
            <a:ext cx="7667625" cy="360363"/>
          </a:xfrm>
          <a:prstGeom prst="rect">
            <a:avLst/>
          </a:prstGeom>
        </p:spPr>
        <p:txBody>
          <a:bodyPr rIns="0"/>
          <a:lstStyle>
            <a:lvl1pPr marL="449263"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lnSpc>
                <a:spcPct val="150000"/>
              </a:lnSpc>
              <a:buFont typeface="Arial" charset="0"/>
              <a:buNone/>
              <a:defRPr/>
            </a:pPr>
            <a:r>
              <a:rPr lang="en-US" sz="1100" dirty="0" smtClean="0">
                <a:latin typeface="Verdana" pitchFamily="34" charset="0"/>
              </a:rPr>
              <a:t>“National Clearing Centre” at a glance   </a:t>
            </a:r>
          </a:p>
        </p:txBody>
      </p:sp>
      <p:sp>
        <p:nvSpPr>
          <p:cNvPr id="3" name="Подзаголовок 2"/>
          <p:cNvSpPr txBox="1">
            <a:spLocks/>
          </p:cNvSpPr>
          <p:nvPr/>
        </p:nvSpPr>
        <p:spPr>
          <a:xfrm>
            <a:off x="8388350" y="619125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fontAlgn="auto">
              <a:lnSpc>
                <a:spcPct val="150000"/>
              </a:lnSpc>
              <a:spcAft>
                <a:spcPts val="0"/>
              </a:spcAft>
              <a:buFont typeface="Arial" pitchFamily="34" charset="0"/>
              <a:buNone/>
              <a:defRPr/>
            </a:pPr>
            <a:fld id="{4FF0CE0C-D624-4720-9F4D-956C9B8F9D3E}" type="slidenum">
              <a:rPr lang="en-US" smtClean="0"/>
              <a:pPr marL="449263" indent="-449263" algn="r" fontAlgn="auto">
                <a:lnSpc>
                  <a:spcPct val="150000"/>
                </a:lnSpc>
                <a:spcAft>
                  <a:spcPts val="0"/>
                </a:spcAft>
                <a:buFont typeface="Arial" pitchFamily="34" charset="0"/>
                <a:buNone/>
                <a:defRPr/>
              </a:pPr>
              <a:t>‹#›</a:t>
            </a:fld>
            <a:endParaRPr lang="en-US" dirty="0" smtClean="0"/>
          </a:p>
        </p:txBody>
      </p:sp>
      <p:sp>
        <p:nvSpPr>
          <p:cNvPr id="4" name="Прямоугольник 3"/>
          <p:cNvSpPr/>
          <p:nvPr/>
        </p:nvSpPr>
        <p:spPr>
          <a:xfrm>
            <a:off x="269875" y="269875"/>
            <a:ext cx="2160588"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025" y="6192838"/>
            <a:ext cx="16652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134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04_ Регулярный слайд">
    <p:spTree>
      <p:nvGrpSpPr>
        <p:cNvPr id="1" name=""/>
        <p:cNvGrpSpPr/>
        <p:nvPr/>
      </p:nvGrpSpPr>
      <p:grpSpPr>
        <a:xfrm>
          <a:off x="0" y="0"/>
          <a:ext cx="0" cy="0"/>
          <a:chOff x="0" y="0"/>
          <a:chExt cx="0" cy="0"/>
        </a:xfrm>
      </p:grpSpPr>
      <p:sp>
        <p:nvSpPr>
          <p:cNvPr id="2" name="Прямоугольник 1"/>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 name="Подзаголовок 2"/>
          <p:cNvSpPr txBox="1">
            <a:spLocks/>
          </p:cNvSpPr>
          <p:nvPr/>
        </p:nvSpPr>
        <p:spPr>
          <a:xfrm>
            <a:off x="8388350" y="6191250"/>
            <a:ext cx="360363" cy="360363"/>
          </a:xfrm>
          <a:prstGeom prst="rect">
            <a:avLst/>
          </a:prstGeom>
        </p:spPr>
        <p:txBody>
          <a:bodyPr lIns="0" rIns="0"/>
          <a:lstStyle>
            <a:lvl1pPr marL="0" indent="0" algn="l">
              <a:lnSpc>
                <a:spcPct val="100000"/>
              </a:lnSpc>
              <a:spcBef>
                <a:spcPts val="0"/>
              </a:spcBef>
              <a:buNone/>
              <a:defRPr sz="1100" b="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49263" indent="-449263" algn="r" fontAlgn="auto">
              <a:lnSpc>
                <a:spcPct val="150000"/>
              </a:lnSpc>
              <a:spcAft>
                <a:spcPts val="0"/>
              </a:spcAft>
              <a:buFont typeface="Arial" pitchFamily="34" charset="0"/>
              <a:buNone/>
              <a:defRPr/>
            </a:pPr>
            <a:fld id="{35B91F38-BA41-4D32-9F64-468F64035CA3}" type="slidenum">
              <a:rPr lang="en-US" smtClean="0"/>
              <a:pPr marL="449263" indent="-449263" algn="r" fontAlgn="auto">
                <a:lnSpc>
                  <a:spcPct val="150000"/>
                </a:lnSpc>
                <a:spcAft>
                  <a:spcPts val="0"/>
                </a:spcAft>
                <a:buFont typeface="Arial" pitchFamily="34" charset="0"/>
                <a:buNone/>
                <a:defRPr/>
              </a:pPr>
              <a:t>‹#›</a:t>
            </a:fld>
            <a:endParaRPr lang="en-US" dirty="0" smtClean="0"/>
          </a:p>
        </p:txBody>
      </p:sp>
      <p:sp>
        <p:nvSpPr>
          <p:cNvPr id="4" name="Подзаголовок 2"/>
          <p:cNvSpPr txBox="1">
            <a:spLocks/>
          </p:cNvSpPr>
          <p:nvPr/>
        </p:nvSpPr>
        <p:spPr>
          <a:xfrm>
            <a:off x="647700" y="6191250"/>
            <a:ext cx="7667625" cy="360363"/>
          </a:xfrm>
          <a:prstGeom prst="rect">
            <a:avLst/>
          </a:prstGeom>
        </p:spPr>
        <p:txBody>
          <a:bodyPr rIns="0"/>
          <a:lstStyle>
            <a:lvl1pPr marL="449263"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lnSpc>
                <a:spcPct val="150000"/>
              </a:lnSpc>
              <a:buFont typeface="Arial" charset="0"/>
              <a:buNone/>
              <a:defRPr/>
            </a:pPr>
            <a:r>
              <a:rPr lang="en-US" sz="1100" dirty="0" smtClean="0">
                <a:latin typeface="Verdana" pitchFamily="34" charset="0"/>
              </a:rPr>
              <a:t>“National Clearing Centre”  at a glance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25" y="6192838"/>
            <a:ext cx="16652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3837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05_ Вынос">
    <p:spTree>
      <p:nvGrpSpPr>
        <p:cNvPr id="1" name=""/>
        <p:cNvGrpSpPr/>
        <p:nvPr/>
      </p:nvGrpSpPr>
      <p:grpSpPr>
        <a:xfrm>
          <a:off x="0" y="0"/>
          <a:ext cx="0" cy="0"/>
          <a:chOff x="0" y="0"/>
          <a:chExt cx="0" cy="0"/>
        </a:xfrm>
      </p:grpSpPr>
      <p:grpSp>
        <p:nvGrpSpPr>
          <p:cNvPr id="2" name="Группа 1"/>
          <p:cNvGrpSpPr>
            <a:grpSpLocks/>
          </p:cNvGrpSpPr>
          <p:nvPr/>
        </p:nvGrpSpPr>
        <p:grpSpPr bwMode="auto">
          <a:xfrm>
            <a:off x="269875" y="269875"/>
            <a:ext cx="8593138" cy="6327775"/>
            <a:chOff x="269999" y="270000"/>
            <a:chExt cx="8593083" cy="6327352"/>
          </a:xfrm>
        </p:grpSpPr>
        <p:grpSp>
          <p:nvGrpSpPr>
            <p:cNvPr id="3" name="Группа 14"/>
            <p:cNvGrpSpPr>
              <a:grpSpLocks/>
            </p:cNvGrpSpPr>
            <p:nvPr/>
          </p:nvGrpSpPr>
          <p:grpSpPr bwMode="auto">
            <a:xfrm>
              <a:off x="269999" y="270000"/>
              <a:ext cx="8593083" cy="6327352"/>
              <a:chOff x="5436096" y="1027320"/>
              <a:chExt cx="3275888" cy="4831247"/>
            </a:xfrm>
          </p:grpSpPr>
          <p:sp>
            <p:nvSpPr>
              <p:cNvPr id="5" name="Прямоугольник 4"/>
              <p:cNvSpPr/>
              <p:nvPr/>
            </p:nvSpPr>
            <p:spPr>
              <a:xfrm>
                <a:off x="5436096" y="1027320"/>
                <a:ext cx="3275888" cy="4831247"/>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6" name="Прямая соединительная линия 5"/>
              <p:cNvCxnSpPr/>
              <p:nvPr/>
            </p:nvCxnSpPr>
            <p:spPr>
              <a:xfrm>
                <a:off x="5436096" y="1027320"/>
                <a:ext cx="3275888" cy="4831247"/>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H="1">
                <a:off x="5436096" y="1027320"/>
                <a:ext cx="3275888" cy="4831247"/>
              </a:xfrm>
              <a:prstGeom prst="line">
                <a:avLst/>
              </a:prstGeom>
              <a:ln w="635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Подзаголовок 2"/>
            <p:cNvSpPr txBox="1">
              <a:spLocks/>
            </p:cNvSpPr>
            <p:nvPr/>
          </p:nvSpPr>
          <p:spPr>
            <a:xfrm>
              <a:off x="3492603" y="2955870"/>
              <a:ext cx="2173274" cy="977835"/>
            </a:xfrm>
            <a:prstGeom prst="rect">
              <a:avLst/>
            </a:prstGeom>
            <a:solidFill>
              <a:schemeClr val="bg1">
                <a:lumMod val="75000"/>
              </a:schemeClr>
            </a:solidFill>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Arial" charset="0"/>
                <a:buNone/>
                <a:defRPr/>
              </a:pPr>
              <a:r>
                <a:rPr lang="en-US" sz="1200" dirty="0" smtClean="0">
                  <a:solidFill>
                    <a:srgbClr val="7F7F7F"/>
                  </a:solidFill>
                  <a:latin typeface="Verdana" pitchFamily="34" charset="0"/>
                </a:rPr>
                <a:t> [ IMAGE ]</a:t>
              </a:r>
            </a:p>
          </p:txBody>
        </p:sp>
      </p:grpSp>
      <p:sp>
        <p:nvSpPr>
          <p:cNvPr id="8" name="Подзаголовок 2"/>
          <p:cNvSpPr txBox="1">
            <a:spLocks/>
          </p:cNvSpPr>
          <p:nvPr/>
        </p:nvSpPr>
        <p:spPr bwMode="auto">
          <a:xfrm>
            <a:off x="647700" y="612775"/>
            <a:ext cx="4716463" cy="2960688"/>
          </a:xfrm>
          <a:prstGeom prst="rect">
            <a:avLst/>
          </a:prstGeom>
          <a:no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600" dirty="0" smtClean="0">
                <a:latin typeface="Verdana" pitchFamily="34" charset="0"/>
              </a:rPr>
              <a:t>EMPHASIS CAN BE PUT ON QUOTES OR IMPORTANT PART OF THE TEXT BY GOES HERE IN VERDANA</a:t>
            </a:r>
            <a:endParaRPr lang="ru-RU" sz="2600" dirty="0" smtClean="0">
              <a:latin typeface="Verdana" pitchFamily="34" charset="0"/>
            </a:endParaRPr>
          </a:p>
          <a:p>
            <a:pPr eaLnBrk="1" hangingPunct="1">
              <a:lnSpc>
                <a:spcPct val="90000"/>
              </a:lnSpc>
              <a:defRPr/>
            </a:pPr>
            <a:r>
              <a:rPr lang="en-US" sz="2600" b="1" dirty="0" smtClean="0">
                <a:latin typeface="Verdana" pitchFamily="34" charset="0"/>
              </a:rPr>
              <a:t>LIGHT AND BOLD </a:t>
            </a:r>
            <a:br>
              <a:rPr lang="en-US" sz="2600" b="1" dirty="0" smtClean="0">
                <a:latin typeface="Verdana" pitchFamily="34" charset="0"/>
              </a:rPr>
            </a:br>
            <a:r>
              <a:rPr lang="en-US" sz="2600" b="1" dirty="0" smtClean="0">
                <a:latin typeface="Verdana" pitchFamily="34" charset="0"/>
              </a:rPr>
              <a:t>26 PT CAPS</a:t>
            </a:r>
            <a:endParaRPr lang="ru-RU" sz="2600" b="1" dirty="0" smtClean="0">
              <a:latin typeface="Verdana" pitchFamily="34" charset="0"/>
            </a:endParaRPr>
          </a:p>
        </p:txBody>
      </p:sp>
    </p:spTree>
    <p:extLst>
      <p:ext uri="{BB962C8B-B14F-4D97-AF65-F5344CB8AC3E}">
        <p14:creationId xmlns:p14="http://schemas.microsoft.com/office/powerpoint/2010/main" val="2667281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07_ Заключительный слайд">
    <p:spTree>
      <p:nvGrpSpPr>
        <p:cNvPr id="1" name=""/>
        <p:cNvGrpSpPr/>
        <p:nvPr/>
      </p:nvGrpSpPr>
      <p:grpSpPr>
        <a:xfrm>
          <a:off x="0" y="0"/>
          <a:ext cx="0" cy="0"/>
          <a:chOff x="0" y="0"/>
          <a:chExt cx="0" cy="0"/>
        </a:xfrm>
      </p:grpSpPr>
      <p:sp>
        <p:nvSpPr>
          <p:cNvPr id="2" name="Подзаголовок 2"/>
          <p:cNvSpPr txBox="1">
            <a:spLocks/>
          </p:cNvSpPr>
          <p:nvPr/>
        </p:nvSpPr>
        <p:spPr>
          <a:xfrm>
            <a:off x="360363" y="539750"/>
            <a:ext cx="7199312" cy="1439863"/>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None/>
              <a:defRPr/>
            </a:pPr>
            <a:r>
              <a:rPr lang="en-US" sz="4800" dirty="0" smtClean="0">
                <a:latin typeface="Verdana" pitchFamily="34" charset="0"/>
              </a:rPr>
              <a:t>THANK</a:t>
            </a:r>
            <a:endParaRPr lang="ru-RU" sz="4800" dirty="0" smtClean="0">
              <a:latin typeface="Verdana" pitchFamily="34" charset="0"/>
            </a:endParaRPr>
          </a:p>
          <a:p>
            <a:pPr eaLnBrk="1" hangingPunct="1">
              <a:lnSpc>
                <a:spcPct val="90000"/>
              </a:lnSpc>
              <a:buFont typeface="Arial" charset="0"/>
              <a:buNone/>
              <a:defRPr/>
            </a:pPr>
            <a:r>
              <a:rPr lang="en-US" sz="4800" b="1" dirty="0" smtClean="0">
                <a:latin typeface="Verdana" pitchFamily="34" charset="0"/>
              </a:rPr>
              <a:t>YOU</a:t>
            </a:r>
            <a:endParaRPr lang="ru-RU" sz="4800" b="1" dirty="0" smtClean="0">
              <a:latin typeface="Verdana"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9588" y="5691188"/>
            <a:ext cx="22701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7128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07_ Слайд с текстом и таблицей">
    <p:spTree>
      <p:nvGrpSpPr>
        <p:cNvPr id="1" name=""/>
        <p:cNvGrpSpPr/>
        <p:nvPr/>
      </p:nvGrpSpPr>
      <p:grpSpPr>
        <a:xfrm>
          <a:off x="0" y="0"/>
          <a:ext cx="0" cy="0"/>
          <a:chOff x="0" y="0"/>
          <a:chExt cx="0" cy="0"/>
        </a:xfrm>
      </p:grpSpPr>
      <p:sp>
        <p:nvSpPr>
          <p:cNvPr id="8" name="Прямоугольник 7"/>
          <p:cNvSpPr/>
          <p:nvPr/>
        </p:nvSpPr>
        <p:spPr>
          <a:xfrm>
            <a:off x="269875" y="269875"/>
            <a:ext cx="6477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20725" y="6193750"/>
            <a:ext cx="1663700" cy="396875"/>
          </a:xfrm>
          <a:prstGeom prst="rect">
            <a:avLst/>
          </a:prstGeom>
          <a:noFill/>
          <a:ln w="9525">
            <a:noFill/>
            <a:miter lim="800000"/>
            <a:headEnd/>
            <a:tailEnd/>
          </a:ln>
        </p:spPr>
      </p:pic>
      <p:sp>
        <p:nvSpPr>
          <p:cNvPr id="10" name="Заголовок 1"/>
          <p:cNvSpPr>
            <a:spLocks noGrp="1"/>
          </p:cNvSpPr>
          <p:nvPr>
            <p:ph type="title" hasCustomPrompt="1"/>
          </p:nvPr>
        </p:nvSpPr>
        <p:spPr>
          <a:xfrm>
            <a:off x="1152000" y="288000"/>
            <a:ext cx="7416000" cy="756000"/>
          </a:xfrm>
          <a:prstGeom prst="rect">
            <a:avLst/>
          </a:prstGeom>
        </p:spPr>
        <p:txBody>
          <a:bodyPr anchor="t" anchorCtr="0">
            <a:noAutofit/>
          </a:bodyPr>
          <a:lstStyle>
            <a:lvl1pPr algn="l">
              <a:defRPr sz="22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a:t>
            </a:r>
            <a:r>
              <a:rPr lang="en-US" dirty="0" smtClean="0"/>
              <a:t>2</a:t>
            </a:r>
            <a:r>
              <a:rPr lang="ru-RU" dirty="0" smtClean="0"/>
              <a:t> ПТ ОБЫЧНЫЙ, ОКОНЧАНИЕ − ПОЛУЖИРНЫЙ!</a:t>
            </a:r>
            <a:endParaRPr lang="ru-RU" dirty="0"/>
          </a:p>
        </p:txBody>
      </p:sp>
      <p:sp>
        <p:nvSpPr>
          <p:cNvPr id="4" name="Номер слайда 3"/>
          <p:cNvSpPr>
            <a:spLocks noGrp="1"/>
          </p:cNvSpPr>
          <p:nvPr>
            <p:ph type="sldNum" sz="quarter" idx="12"/>
          </p:nvPr>
        </p:nvSpPr>
        <p:spPr>
          <a:xfrm>
            <a:off x="6660000" y="6228000"/>
            <a:ext cx="2133600" cy="365125"/>
          </a:xfrm>
          <a:prstGeom prst="rect">
            <a:avLst/>
          </a:prstGeom>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40986094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info-nkcbank@micex.com" TargetMode="Externa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7" Type="http://schemas.openxmlformats.org/officeDocument/2006/relationships/image" Target="../media/image8.emf"/><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Microsoft_Excel_97-2003_Worksheet2.xls"/><Relationship Id="rId5" Type="http://schemas.openxmlformats.org/officeDocument/2006/relationships/image" Target="../media/image5.png"/><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chart" Target="../charts/chart6.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chart" Target="../charts/chart5.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chart" Target="../charts/chart4.xml"/><Relationship Id="rId5" Type="http://schemas.openxmlformats.org/officeDocument/2006/relationships/tags" Target="../tags/tag6.xml"/><Relationship Id="rId10" Type="http://schemas.openxmlformats.org/officeDocument/2006/relationships/chart" Target="../charts/chart3.xml"/><Relationship Id="rId4" Type="http://schemas.openxmlformats.org/officeDocument/2006/relationships/tags" Target="../tags/tag5.xml"/><Relationship Id="rId9" Type="http://schemas.openxmlformats.org/officeDocument/2006/relationships/slideLayout" Target="../slideLayouts/slideLayout5.xml"/><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Текст 11"/>
          <p:cNvSpPr txBox="1">
            <a:spLocks/>
          </p:cNvSpPr>
          <p:nvPr/>
        </p:nvSpPr>
        <p:spPr bwMode="auto">
          <a:xfrm>
            <a:off x="4744409" y="6040272"/>
            <a:ext cx="406876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Arial" pitchFamily="34" charset="0"/>
              <a:buNone/>
            </a:pPr>
            <a:r>
              <a:rPr lang="ru-RU" altLang="ru-RU" sz="1100" dirty="0" smtClean="0">
                <a:latin typeface="Tahoma" pitchFamily="34" charset="0"/>
                <a:cs typeface="Tahoma" pitchFamily="34" charset="0"/>
              </a:rPr>
              <a:t>Август</a:t>
            </a:r>
            <a:r>
              <a:rPr lang="en-US" altLang="ru-RU" sz="1100" dirty="0" smtClean="0">
                <a:latin typeface="Tahoma" pitchFamily="34" charset="0"/>
                <a:cs typeface="Tahoma" pitchFamily="34" charset="0"/>
              </a:rPr>
              <a:t>, </a:t>
            </a:r>
            <a:r>
              <a:rPr lang="ru-RU" altLang="ru-RU" sz="1100" dirty="0">
                <a:latin typeface="Tahoma" pitchFamily="34" charset="0"/>
                <a:cs typeface="Tahoma" pitchFamily="34" charset="0"/>
              </a:rPr>
              <a:t>20</a:t>
            </a:r>
            <a:r>
              <a:rPr lang="en-US" altLang="ru-RU" sz="1100" dirty="0" smtClean="0">
                <a:latin typeface="Tahoma" pitchFamily="34" charset="0"/>
                <a:cs typeface="Tahoma" pitchFamily="34" charset="0"/>
              </a:rPr>
              <a:t>1</a:t>
            </a:r>
            <a:r>
              <a:rPr lang="ru-RU" altLang="ru-RU" sz="1100" dirty="0" smtClean="0">
                <a:latin typeface="Tahoma" pitchFamily="34" charset="0"/>
                <a:cs typeface="Tahoma" pitchFamily="34" charset="0"/>
              </a:rPr>
              <a:t>4 </a:t>
            </a:r>
            <a:r>
              <a:rPr lang="ru-RU" altLang="ru-RU" sz="1100" dirty="0">
                <a:latin typeface="Tahoma" pitchFamily="34" charset="0"/>
                <a:cs typeface="Tahoma" pitchFamily="34" charset="0"/>
              </a:rPr>
              <a:t/>
            </a:r>
            <a:br>
              <a:rPr lang="ru-RU" altLang="ru-RU" sz="1100" dirty="0">
                <a:latin typeface="Tahoma" pitchFamily="34" charset="0"/>
                <a:cs typeface="Tahoma" pitchFamily="34" charset="0"/>
              </a:rPr>
            </a:br>
            <a:endParaRPr lang="ru-RU" altLang="ru-RU" sz="1100" dirty="0">
              <a:latin typeface="Verdana" pitchFamily="34" charset="0"/>
            </a:endParaRPr>
          </a:p>
        </p:txBody>
      </p:sp>
      <p:sp>
        <p:nvSpPr>
          <p:cNvPr id="9219" name="Текст 16"/>
          <p:cNvSpPr txBox="1">
            <a:spLocks/>
          </p:cNvSpPr>
          <p:nvPr/>
        </p:nvSpPr>
        <p:spPr bwMode="auto">
          <a:xfrm>
            <a:off x="4744409" y="4365104"/>
            <a:ext cx="417671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altLang="ru-RU" sz="2400" b="1" dirty="0">
                <a:latin typeface="Tahoma" pitchFamily="34" charset="0"/>
                <a:cs typeface="Tahoma" pitchFamily="34" charset="0"/>
              </a:rPr>
              <a:t>ЗАО АКБ «Национальный Клиринговый Центр»</a:t>
            </a:r>
          </a:p>
        </p:txBody>
      </p:sp>
      <p:pic>
        <p:nvPicPr>
          <p:cNvPr id="9220" name="Picture 2" descr="\\atlas-old\Департамент_по_коммуникациям\Отдел_управления_брендом\Фирменный стиль\Шаблон презентаций\купол.jpg"/>
          <p:cNvPicPr>
            <a:picLocks noChangeAspect="1" noChangeArrowheads="1"/>
          </p:cNvPicPr>
          <p:nvPr/>
        </p:nvPicPr>
        <p:blipFill>
          <a:blip r:embed="rId2">
            <a:extLst>
              <a:ext uri="{28A0092B-C50C-407E-A947-70E740481C1C}">
                <a14:useLocalDpi xmlns:a14="http://schemas.microsoft.com/office/drawing/2010/main" val="0"/>
              </a:ext>
            </a:extLst>
          </a:blip>
          <a:srcRect l="13890" t="14957" r="19446" b="9402"/>
          <a:stretch>
            <a:fillRect/>
          </a:stretch>
        </p:blipFill>
        <p:spPr bwMode="auto">
          <a:xfrm>
            <a:off x="250825" y="252413"/>
            <a:ext cx="4321175"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Рисунок 1" descr="logonk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260350"/>
            <a:ext cx="24193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atlas-old\Департамент_по_коммуникациям\Отдел_управления_брендом\Фирменный стиль\Шаблон презентаций\купол2.jpg"/>
          <p:cNvPicPr>
            <a:picLocks noChangeAspect="1" noChangeArrowheads="1"/>
          </p:cNvPicPr>
          <p:nvPr/>
        </p:nvPicPr>
        <p:blipFill>
          <a:blip r:embed="rId2">
            <a:extLst>
              <a:ext uri="{28A0092B-C50C-407E-A947-70E740481C1C}">
                <a14:useLocalDpi xmlns:a14="http://schemas.microsoft.com/office/drawing/2010/main" val="0"/>
              </a:ext>
            </a:extLst>
          </a:blip>
          <a:srcRect t="3789" b="343"/>
          <a:stretch>
            <a:fillRect/>
          </a:stretch>
        </p:blipFill>
        <p:spPr bwMode="auto">
          <a:xfrm>
            <a:off x="250825" y="260350"/>
            <a:ext cx="8642350"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1"/>
          <p:cNvSpPr txBox="1">
            <a:spLocks noChangeArrowheads="1"/>
          </p:cNvSpPr>
          <p:nvPr/>
        </p:nvSpPr>
        <p:spPr bwMode="auto">
          <a:xfrm>
            <a:off x="250825" y="549275"/>
            <a:ext cx="46815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altLang="ru-RU" sz="7200" b="1" i="1" dirty="0">
                <a:latin typeface="Tahoma" pitchFamily="34" charset="0"/>
                <a:cs typeface="Tahoma" pitchFamily="34" charset="0"/>
              </a:rPr>
              <a:t>Спасибо</a:t>
            </a:r>
          </a:p>
          <a:p>
            <a:pPr eaLnBrk="1" hangingPunct="1"/>
            <a:endParaRPr lang="ru-RU" altLang="ru-RU" sz="7200" b="1" dirty="0">
              <a:latin typeface="Tahoma" pitchFamily="34" charset="0"/>
              <a:cs typeface="Tahoma" pitchFamily="34" charset="0"/>
            </a:endParaRPr>
          </a:p>
        </p:txBody>
      </p:sp>
      <p:sp>
        <p:nvSpPr>
          <p:cNvPr id="4" name="Прямоугольник 3"/>
          <p:cNvSpPr/>
          <p:nvPr/>
        </p:nvSpPr>
        <p:spPr>
          <a:xfrm>
            <a:off x="360363" y="4229100"/>
            <a:ext cx="4643437" cy="2216150"/>
          </a:xfrm>
          <a:prstGeom prst="rect">
            <a:avLst/>
          </a:prstGeom>
        </p:spPr>
        <p:txBody>
          <a:bodyPr>
            <a:spAutoFit/>
          </a:bodyPr>
          <a:lstStyle/>
          <a:p>
            <a:pPr>
              <a:lnSpc>
                <a:spcPct val="120000"/>
              </a:lnSpc>
              <a:defRPr/>
            </a:pPr>
            <a:r>
              <a:rPr lang="ru-RU" sz="1400" b="1" dirty="0">
                <a:solidFill>
                  <a:srgbClr val="595959"/>
                </a:solidFill>
                <a:latin typeface="Tahoma" pitchFamily="34" charset="0"/>
                <a:cs typeface="Tahoma" pitchFamily="34" charset="0"/>
              </a:rPr>
              <a:t>Контакты</a:t>
            </a:r>
            <a:r>
              <a:rPr lang="en-US" sz="1400" b="1" dirty="0">
                <a:solidFill>
                  <a:srgbClr val="595959"/>
                </a:solidFill>
                <a:latin typeface="Tahoma" pitchFamily="34" charset="0"/>
                <a:cs typeface="Tahoma" pitchFamily="34" charset="0"/>
              </a:rPr>
              <a:t>: </a:t>
            </a:r>
          </a:p>
          <a:p>
            <a:pPr>
              <a:lnSpc>
                <a:spcPct val="120000"/>
              </a:lnSpc>
              <a:defRPr/>
            </a:pPr>
            <a:endParaRPr lang="en-US" sz="600" b="1" dirty="0">
              <a:solidFill>
                <a:srgbClr val="595959"/>
              </a:solidFill>
              <a:latin typeface="Tahoma" pitchFamily="34" charset="0"/>
              <a:cs typeface="Tahoma" pitchFamily="34" charset="0"/>
            </a:endParaRPr>
          </a:p>
          <a:p>
            <a:pPr>
              <a:lnSpc>
                <a:spcPct val="120000"/>
              </a:lnSpc>
              <a:defRPr/>
            </a:pPr>
            <a:r>
              <a:rPr lang="ru-RU" sz="1400" b="1" dirty="0">
                <a:solidFill>
                  <a:srgbClr val="595959"/>
                </a:solidFill>
                <a:latin typeface="Tahoma" pitchFamily="34" charset="0"/>
                <a:cs typeface="Tahoma" pitchFamily="34" charset="0"/>
              </a:rPr>
              <a:t>ЗАО АКБ «Национальный Клиринговый Центр»</a:t>
            </a:r>
            <a:endParaRPr lang="en-US" sz="1400" b="1" dirty="0">
              <a:solidFill>
                <a:srgbClr val="595959"/>
              </a:solidFill>
              <a:latin typeface="Tahoma" pitchFamily="34" charset="0"/>
              <a:cs typeface="Tahoma" pitchFamily="34" charset="0"/>
            </a:endParaRPr>
          </a:p>
          <a:p>
            <a:pPr>
              <a:lnSpc>
                <a:spcPct val="120000"/>
              </a:lnSpc>
              <a:defRPr/>
            </a:pPr>
            <a:endParaRPr lang="en-US" sz="600" b="1" dirty="0">
              <a:solidFill>
                <a:srgbClr val="595959"/>
              </a:solidFill>
              <a:effectLst>
                <a:outerShdw blurRad="38100" dist="38100" dir="2700000" algn="tl">
                  <a:srgbClr val="C0C0C0"/>
                </a:outerShdw>
              </a:effectLst>
              <a:latin typeface="Tahoma" pitchFamily="34" charset="0"/>
              <a:cs typeface="Tahoma" pitchFamily="34" charset="0"/>
            </a:endParaRPr>
          </a:p>
          <a:p>
            <a:pPr>
              <a:defRPr/>
            </a:pPr>
            <a:r>
              <a:rPr lang="ru-RU" sz="1400" dirty="0" err="1">
                <a:solidFill>
                  <a:srgbClr val="595959"/>
                </a:solidFill>
                <a:latin typeface="Tahoma" pitchFamily="34" charset="0"/>
                <a:cs typeface="Tahoma" pitchFamily="34" charset="0"/>
              </a:rPr>
              <a:t>Адресс</a:t>
            </a:r>
            <a:r>
              <a:rPr lang="ru-RU" sz="1400" dirty="0">
                <a:solidFill>
                  <a:srgbClr val="595959"/>
                </a:solidFill>
                <a:latin typeface="Tahoma" pitchFamily="34" charset="0"/>
                <a:cs typeface="Tahoma" pitchFamily="34" charset="0"/>
              </a:rPr>
              <a:t>:   Россия, Москва 125009</a:t>
            </a:r>
          </a:p>
          <a:p>
            <a:pPr>
              <a:defRPr/>
            </a:pPr>
            <a:r>
              <a:rPr lang="ru-RU" sz="1400" dirty="0">
                <a:solidFill>
                  <a:srgbClr val="595959"/>
                </a:solidFill>
                <a:latin typeface="Tahoma" pitchFamily="34" charset="0"/>
                <a:cs typeface="Tahoma" pitchFamily="34" charset="0"/>
              </a:rPr>
              <a:t>	Большой </a:t>
            </a:r>
            <a:r>
              <a:rPr lang="ru-RU" sz="1400" dirty="0" err="1">
                <a:solidFill>
                  <a:srgbClr val="595959"/>
                </a:solidFill>
                <a:latin typeface="Tahoma" pitchFamily="34" charset="0"/>
                <a:cs typeface="Tahoma" pitchFamily="34" charset="0"/>
              </a:rPr>
              <a:t>Кисловский</a:t>
            </a:r>
            <a:r>
              <a:rPr lang="ru-RU" sz="1400" dirty="0">
                <a:solidFill>
                  <a:srgbClr val="595959"/>
                </a:solidFill>
                <a:latin typeface="Tahoma" pitchFamily="34" charset="0"/>
                <a:cs typeface="Tahoma" pitchFamily="34" charset="0"/>
              </a:rPr>
              <a:t> переулок, 13</a:t>
            </a:r>
          </a:p>
          <a:p>
            <a:pPr>
              <a:defRPr/>
            </a:pPr>
            <a:endParaRPr lang="ru-RU" sz="1400" dirty="0">
              <a:solidFill>
                <a:srgbClr val="595959"/>
              </a:solidFill>
              <a:latin typeface="Tahoma" pitchFamily="34" charset="0"/>
              <a:cs typeface="Tahoma" pitchFamily="34" charset="0"/>
            </a:endParaRPr>
          </a:p>
          <a:p>
            <a:pPr>
              <a:defRPr/>
            </a:pPr>
            <a:r>
              <a:rPr lang="ru-RU" sz="1400" dirty="0">
                <a:solidFill>
                  <a:srgbClr val="595959"/>
                </a:solidFill>
                <a:latin typeface="Tahoma" pitchFamily="34" charset="0"/>
                <a:cs typeface="Tahoma" pitchFamily="34" charset="0"/>
              </a:rPr>
              <a:t>Телефон:  +7 (495) </a:t>
            </a:r>
            <a:r>
              <a:rPr lang="en-US" sz="1400" dirty="0">
                <a:solidFill>
                  <a:srgbClr val="595959"/>
                </a:solidFill>
                <a:latin typeface="Tahoma" pitchFamily="34" charset="0"/>
                <a:cs typeface="Tahoma" pitchFamily="34" charset="0"/>
              </a:rPr>
              <a:t>363 32 32 </a:t>
            </a:r>
            <a:endParaRPr lang="ru-RU" sz="1400" dirty="0">
              <a:solidFill>
                <a:srgbClr val="595959"/>
              </a:solidFill>
              <a:latin typeface="Tahoma" pitchFamily="34" charset="0"/>
              <a:cs typeface="Tahoma" pitchFamily="34" charset="0"/>
            </a:endParaRPr>
          </a:p>
          <a:p>
            <a:pPr>
              <a:defRPr/>
            </a:pPr>
            <a:r>
              <a:rPr lang="en-US" sz="1400" dirty="0">
                <a:solidFill>
                  <a:srgbClr val="595959"/>
                </a:solidFill>
                <a:latin typeface="Tahoma" pitchFamily="34" charset="0"/>
                <a:cs typeface="Tahoma" pitchFamily="34" charset="0"/>
              </a:rPr>
              <a:t>E-mail</a:t>
            </a:r>
            <a:r>
              <a:rPr lang="ru-RU" sz="1400" dirty="0">
                <a:solidFill>
                  <a:srgbClr val="595959"/>
                </a:solidFill>
                <a:latin typeface="Tahoma" pitchFamily="34" charset="0"/>
                <a:cs typeface="Tahoma" pitchFamily="34" charset="0"/>
              </a:rPr>
              <a:t>:  </a:t>
            </a:r>
            <a:r>
              <a:rPr lang="en-US" sz="1400" dirty="0">
                <a:solidFill>
                  <a:srgbClr val="FFFFFF"/>
                </a:solidFill>
                <a:latin typeface="Tahoma" pitchFamily="34" charset="0"/>
                <a:cs typeface="Tahoma" pitchFamily="34" charset="0"/>
                <a:hlinkClick r:id="rId3"/>
              </a:rPr>
              <a:t>info</a:t>
            </a:r>
            <a:r>
              <a:rPr lang="ru-RU" sz="1400" dirty="0">
                <a:solidFill>
                  <a:srgbClr val="FFFFFF"/>
                </a:solidFill>
                <a:latin typeface="Tahoma" pitchFamily="34" charset="0"/>
                <a:cs typeface="Tahoma" pitchFamily="34" charset="0"/>
                <a:hlinkClick r:id="rId3"/>
              </a:rPr>
              <a:t>-</a:t>
            </a:r>
            <a:r>
              <a:rPr lang="en-US" sz="1400" dirty="0">
                <a:solidFill>
                  <a:srgbClr val="002060"/>
                </a:solidFill>
                <a:latin typeface="Tahoma" pitchFamily="34" charset="0"/>
                <a:cs typeface="Tahoma" pitchFamily="34" charset="0"/>
                <a:hlinkClick r:id="rId3"/>
              </a:rPr>
              <a:t>nkcbank@moex.com</a:t>
            </a:r>
            <a:endParaRPr lang="en-US" sz="1400" dirty="0">
              <a:solidFill>
                <a:srgbClr val="002060"/>
              </a:solidFill>
              <a:latin typeface="Tahoma" pitchFamily="34" charset="0"/>
              <a:cs typeface="Tahoma" pitchFamily="34" charset="0"/>
            </a:endParaRPr>
          </a:p>
          <a:p>
            <a:pPr>
              <a:defRPr/>
            </a:pPr>
            <a:endParaRPr lang="ru-RU" sz="600" dirty="0">
              <a:solidFill>
                <a:srgbClr val="FFFFFF"/>
              </a:solidFill>
              <a:effectLst>
                <a:outerShdw blurRad="38100" dist="38100" dir="2700000" algn="tl">
                  <a:srgbClr val="C0C0C0"/>
                </a:outerShdw>
              </a:effectLst>
              <a:latin typeface="Tahoma" pitchFamily="34" charset="0"/>
              <a:cs typeface="Tahoma" pitchFamily="34" charset="0"/>
            </a:endParaRPr>
          </a:p>
          <a:p>
            <a:pPr>
              <a:defRPr/>
            </a:pPr>
            <a:r>
              <a:rPr lang="en-US" sz="1400" dirty="0">
                <a:solidFill>
                  <a:srgbClr val="595959"/>
                </a:solidFill>
                <a:latin typeface="Tahoma" pitchFamily="34" charset="0"/>
                <a:cs typeface="Tahoma" pitchFamily="34" charset="0"/>
              </a:rPr>
              <a:t>http:</a:t>
            </a:r>
            <a:r>
              <a:rPr lang="ru-RU" sz="1400" dirty="0">
                <a:solidFill>
                  <a:srgbClr val="595959"/>
                </a:solidFill>
                <a:latin typeface="Tahoma" pitchFamily="34" charset="0"/>
                <a:cs typeface="Tahoma" pitchFamily="34" charset="0"/>
              </a:rPr>
              <a:t>//</a:t>
            </a:r>
            <a:r>
              <a:rPr lang="en-US" sz="1400" dirty="0">
                <a:solidFill>
                  <a:srgbClr val="595959"/>
                </a:solidFill>
                <a:latin typeface="Tahoma" pitchFamily="34" charset="0"/>
                <a:cs typeface="Tahoma" pitchFamily="34" charset="0"/>
              </a:rPr>
              <a:t>www.nkcbank.ru </a:t>
            </a:r>
            <a:endParaRPr lang="ru-RU" sz="1400" dirty="0">
              <a:solidFill>
                <a:srgbClr val="595959"/>
              </a:solidFill>
              <a:latin typeface="Tahoma" pitchFamily="34" charset="0"/>
              <a:cs typeface="Tahoma" pitchFamily="34" charset="0"/>
            </a:endParaRPr>
          </a:p>
        </p:txBody>
      </p:sp>
      <p:sp>
        <p:nvSpPr>
          <p:cNvPr id="15365" name="Подзаголовок 2"/>
          <p:cNvSpPr txBox="1">
            <a:spLocks/>
          </p:cNvSpPr>
          <p:nvPr/>
        </p:nvSpPr>
        <p:spPr bwMode="auto">
          <a:xfrm>
            <a:off x="360363" y="2087563"/>
            <a:ext cx="71993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Arial" pitchFamily="34" charset="0"/>
              <a:buNone/>
            </a:pPr>
            <a:r>
              <a:rPr lang="ru-RU" altLang="ru-RU" sz="1100">
                <a:latin typeface="Verdana" pitchFamily="34" charset="0"/>
              </a:rPr>
              <a:t>Хавин Алексей</a:t>
            </a:r>
          </a:p>
          <a:p>
            <a:pPr eaLnBrk="1" hangingPunct="1">
              <a:buFont typeface="Arial" pitchFamily="34" charset="0"/>
              <a:buNone/>
            </a:pPr>
            <a:r>
              <a:rPr lang="en-US" altLang="ru-RU" sz="1100">
                <a:latin typeface="Verdana" pitchFamily="34" charset="0"/>
              </a:rPr>
              <a:t>Alexey.Khavin@moex.com</a:t>
            </a:r>
            <a:endParaRPr lang="ru-RU" altLang="ru-RU" sz="1100">
              <a:latin typeface="Verdana" pitchFamily="34" charset="0"/>
            </a:endParaRPr>
          </a:p>
        </p:txBody>
      </p:sp>
      <p:pic>
        <p:nvPicPr>
          <p:cNvPr id="15366" name="Рисунок 1" descr="logonkc"/>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7038" y="2924175"/>
            <a:ext cx="33528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одзаголовок 2"/>
          <p:cNvSpPr txBox="1">
            <a:spLocks/>
          </p:cNvSpPr>
          <p:nvPr/>
        </p:nvSpPr>
        <p:spPr bwMode="auto">
          <a:xfrm>
            <a:off x="1081088" y="168275"/>
            <a:ext cx="7975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ru-RU" sz="2400" b="1" i="1" dirty="0" smtClean="0">
                <a:latin typeface="Tahoma" panose="020B0604030504040204" pitchFamily="34" charset="0"/>
                <a:ea typeface="Tahoma" panose="020B0604030504040204" pitchFamily="34" charset="0"/>
                <a:cs typeface="Tahoma" panose="020B0604030504040204" pitchFamily="34" charset="0"/>
              </a:rPr>
              <a:t>РАСКРЫТИЕ ИНФОРМАЦИИ</a:t>
            </a:r>
            <a:endParaRPr lang="ru-RU" altLang="ru-RU" sz="2400" i="1" dirty="0">
              <a:latin typeface="Tahoma" panose="020B0604030504040204" pitchFamily="34" charset="0"/>
              <a:ea typeface="Tahoma" panose="020B0604030504040204" pitchFamily="34" charset="0"/>
              <a:cs typeface="Tahoma" panose="020B0604030504040204" pitchFamily="34" charset="0"/>
            </a:endParaRPr>
          </a:p>
        </p:txBody>
      </p:sp>
      <p:pic>
        <p:nvPicPr>
          <p:cNvPr id="10246" name="Рисунок 1" descr="logonk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6165850"/>
            <a:ext cx="1828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Box 25"/>
          <p:cNvSpPr txBox="1">
            <a:spLocks noChangeArrowheads="1"/>
          </p:cNvSpPr>
          <p:nvPr/>
        </p:nvSpPr>
        <p:spPr bwMode="auto">
          <a:xfrm>
            <a:off x="4211638" y="6237288"/>
            <a:ext cx="4392612" cy="430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ru-RU" altLang="ru-RU" sz="1100">
                <a:latin typeface="Tahoma" pitchFamily="34" charset="0"/>
                <a:cs typeface="Tahoma" pitchFamily="34" charset="0"/>
              </a:rPr>
              <a:t>ЗАО АКБ «Национальный Клиринговый Центр»</a:t>
            </a:r>
          </a:p>
          <a:p>
            <a:pPr algn="r" eaLnBrk="1" hangingPunct="1"/>
            <a:r>
              <a:rPr lang="ru-RU" altLang="ru-RU" sz="1100">
                <a:latin typeface="Tahoma" pitchFamily="34" charset="0"/>
                <a:cs typeface="Tahoma" pitchFamily="34" charset="0"/>
              </a:rPr>
              <a:t>Краткий обзор</a:t>
            </a:r>
          </a:p>
        </p:txBody>
      </p:sp>
      <p:sp>
        <p:nvSpPr>
          <p:cNvPr id="8" name="Прямоугольник 2"/>
          <p:cNvSpPr>
            <a:spLocks noChangeArrowheads="1"/>
          </p:cNvSpPr>
          <p:nvPr/>
        </p:nvSpPr>
        <p:spPr bwMode="auto">
          <a:xfrm>
            <a:off x="1028700" y="817563"/>
            <a:ext cx="7559675"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9683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ru-RU" altLang="ru-RU" sz="900" dirty="0">
                <a:latin typeface="Calibri" pitchFamily="34" charset="0"/>
              </a:rPr>
              <a:t>Настоящая презентация была подготовлена и выпущена ЗАО АКБ «Национальный Клиринговый Центр» (далее – «Компания»). Если нет какой-либо оговорки об ином, то Компания считается источником всей информации, изложенной в настоящем документе. Данная информация предоставляется по состоянию на дату настоящего документа и может быть изменена без какого-либо уведомления. </a:t>
            </a:r>
          </a:p>
          <a:p>
            <a:pPr algn="just" eaLnBrk="1" hangingPunct="1"/>
            <a:r>
              <a:rPr lang="ru-RU" altLang="ru-RU" sz="900" dirty="0">
                <a:latin typeface="Calibri" pitchFamily="34" charset="0"/>
              </a:rPr>
              <a:t>Данный документ не является, не формирует и не должен рассматриваться в качестве предложения или же приглашения для продажи или участия в подписке, или же, как побуждение к приобретению или же к подписке на какие-либо ценные бумаги, а также этот документ или его часть или же факт его распространения не являются основанием и на них нельзя полагаться в связи с каким-либо предложением, договором, обязательством или же инвестиционным решением, связанными с ним, равно как и он не является рекомендацией относительно ценных бумаг компании. </a:t>
            </a:r>
          </a:p>
          <a:p>
            <a:pPr algn="just" eaLnBrk="1" hangingPunct="1"/>
            <a:r>
              <a:rPr lang="ru-RU" altLang="ru-RU" sz="900" dirty="0">
                <a:latin typeface="Calibri" pitchFamily="34" charset="0"/>
              </a:rPr>
              <a:t>Изложенная в данном документе информация не являлась предметом независимой проверки. В нем также не содержится каких-либо заверений или гарантий, сформулированных или подразумеваемых и никто не должен полагаться на достоверность, точность и полноту информации или мнения, изложенного здесь. Никто из Компании или каких-либо ее аффилированных лиц или их директоров, сотрудников или работников, консультантов или их представителей не принимает какой-либо ответственности (независимо от того, возникла ли она в результате халатности или чего-то другого), прямо или косвенно связанной с использованием этого документа или иным образом возникшей из него. </a:t>
            </a:r>
          </a:p>
          <a:p>
            <a:pPr algn="just" eaLnBrk="1" hangingPunct="1"/>
            <a:r>
              <a:rPr lang="ru-RU" altLang="ru-RU" sz="900" dirty="0">
                <a:latin typeface="Calibri" pitchFamily="34" charset="0"/>
              </a:rPr>
              <a:t>Данная презентация содержит прогнозные заявления. Все включенные в настоящую презентацию заявления, за исключением заявлений об исторических фактах, включая, но, не ограничиваясь, заявлениями, относящимися к нашему финансовому положению, бизнес-стратегии, планам менеджмента и целям по будущим операциям являются прогнозными заявлениями. Эти прогнозные заявления включают в себя известные и неизвестные риски, факторы неопределенности и иные факторы, которые могут стать причиной того, что наши нынешние показатели, достижения, свершения или же производственные показатели, будут существенно отличаться от тех, которые сформулированы или подразумеваются под этими прогнозными заявлениями. Данные прогнозные заявления основаны на многочисленных презумпциях относительно нашей нынешней и будущей бизнес-стратегии и среды, в которой мы ожидаем осуществлять свою деятельность в будущем. Важнейшими факторами, которые могут повлиять на наши нынешние показатели, достижения, свершения или же производственные показатели, которые могут существенно отличаться от тех, которые сформулированы или подразумеваются этими прогнозными заявлениями являются, помимо иных факторов, следующие:</a:t>
            </a:r>
          </a:p>
          <a:p>
            <a:pPr algn="just" eaLnBrk="1" hangingPunct="1">
              <a:buFont typeface="Arial" pitchFamily="34" charset="0"/>
              <a:buChar char="•"/>
            </a:pPr>
            <a:r>
              <a:rPr lang="ru-RU" altLang="ru-RU" sz="900" dirty="0">
                <a:latin typeface="Calibri" pitchFamily="34" charset="0"/>
              </a:rPr>
              <a:t>восприятие рыночных услуг, предоставляемых Компанией;</a:t>
            </a:r>
          </a:p>
          <a:p>
            <a:pPr algn="just" eaLnBrk="1" hangingPunct="1">
              <a:buFont typeface="Arial" pitchFamily="34" charset="0"/>
              <a:buChar char="•"/>
            </a:pPr>
            <a:r>
              <a:rPr lang="ru-RU" altLang="ru-RU" sz="900" dirty="0">
                <a:latin typeface="Calibri" pitchFamily="34" charset="0"/>
              </a:rPr>
              <a:t>волатильность (а) Российской экономики и рынка ценных бумаг и (</a:t>
            </a:r>
            <a:r>
              <a:rPr lang="en-US" altLang="ru-RU" sz="900" dirty="0">
                <a:latin typeface="Calibri" pitchFamily="34" charset="0"/>
              </a:rPr>
              <a:t>b</a:t>
            </a:r>
            <a:r>
              <a:rPr lang="ru-RU" altLang="ru-RU" sz="900" dirty="0">
                <a:latin typeface="Calibri" pitchFamily="34" charset="0"/>
              </a:rPr>
              <a:t>) секторов с высоким уровнем конкуренции, в которых Компания осуществляет свою деятельность;</a:t>
            </a:r>
          </a:p>
          <a:p>
            <a:pPr algn="just" eaLnBrk="1" hangingPunct="1">
              <a:buFont typeface="Arial" pitchFamily="34" charset="0"/>
              <a:buChar char="•"/>
            </a:pPr>
            <a:r>
              <a:rPr lang="ru-RU" altLang="ru-RU" sz="900" dirty="0">
                <a:latin typeface="Calibri" pitchFamily="34" charset="0"/>
              </a:rPr>
              <a:t>изменения в (</a:t>
            </a:r>
            <a:r>
              <a:rPr lang="en-US" altLang="ru-RU" sz="900" dirty="0">
                <a:latin typeface="Calibri" pitchFamily="34" charset="0"/>
              </a:rPr>
              <a:t>a</a:t>
            </a:r>
            <a:r>
              <a:rPr lang="ru-RU" altLang="ru-RU" sz="900" dirty="0">
                <a:latin typeface="Calibri" pitchFamily="34" charset="0"/>
              </a:rPr>
              <a:t>) отечественном и международном законодательстве и налоговом регулировании и (</a:t>
            </a:r>
            <a:r>
              <a:rPr lang="en-US" altLang="ru-RU" sz="900" dirty="0">
                <a:latin typeface="Calibri" pitchFamily="34" charset="0"/>
              </a:rPr>
              <a:t>b</a:t>
            </a:r>
            <a:r>
              <a:rPr lang="ru-RU" altLang="ru-RU" sz="900" dirty="0">
                <a:latin typeface="Calibri" pitchFamily="34" charset="0"/>
              </a:rPr>
              <a:t>) государственных программах, относящихся к финансовым рынкам и рынкам ценных бумаг;</a:t>
            </a:r>
          </a:p>
          <a:p>
            <a:pPr algn="just" eaLnBrk="1" hangingPunct="1">
              <a:buFont typeface="Arial" pitchFamily="34" charset="0"/>
              <a:buChar char="•"/>
            </a:pPr>
            <a:r>
              <a:rPr lang="ru-RU" altLang="ru-RU" sz="900" dirty="0">
                <a:latin typeface="Calibri" pitchFamily="34" charset="0"/>
              </a:rPr>
              <a:t>ростом уровня конкуренции со стороны новых игроков на рынке России;</a:t>
            </a:r>
          </a:p>
          <a:p>
            <a:pPr algn="just" eaLnBrk="1" hangingPunct="1">
              <a:buFont typeface="Arial" pitchFamily="34" charset="0"/>
              <a:buChar char="•"/>
            </a:pPr>
            <a:r>
              <a:rPr lang="ru-RU" altLang="ru-RU" sz="900" dirty="0">
                <a:latin typeface="Calibri" pitchFamily="34" charset="0"/>
              </a:rPr>
              <a:t>способность успевать за быстрыми изменениями в научно-технической среде, включая способность использовать расширенные функциональные возможности, которые популярны среди клиентов Компании;</a:t>
            </a:r>
          </a:p>
          <a:p>
            <a:pPr algn="just" eaLnBrk="1" hangingPunct="1">
              <a:buFont typeface="Arial" pitchFamily="34" charset="0"/>
              <a:buChar char="•"/>
            </a:pPr>
            <a:r>
              <a:rPr lang="ru-RU" altLang="ru-RU" sz="900" dirty="0">
                <a:latin typeface="Calibri" pitchFamily="34" charset="0"/>
              </a:rPr>
              <a:t>способность сохранять преемственность процесса внедрения новых конкурентных продуктов и услуг, равно как и поддержка конкурентоспособности;</a:t>
            </a:r>
          </a:p>
          <a:p>
            <a:pPr algn="just" eaLnBrk="1" hangingPunct="1">
              <a:buFont typeface="Arial" pitchFamily="34" charset="0"/>
              <a:buChar char="•"/>
            </a:pPr>
            <a:r>
              <a:rPr lang="ru-RU" altLang="ru-RU" sz="900" dirty="0">
                <a:latin typeface="Calibri" pitchFamily="34" charset="0"/>
              </a:rPr>
              <a:t>способность привлекать новых клиентов на отечественный рынок и в зарубежных юрисдикциях;</a:t>
            </a:r>
          </a:p>
          <a:p>
            <a:pPr algn="just" eaLnBrk="1" hangingPunct="1">
              <a:buFont typeface="Arial" pitchFamily="34" charset="0"/>
              <a:buChar char="•"/>
            </a:pPr>
            <a:r>
              <a:rPr lang="ru-RU" altLang="ru-RU" sz="900" dirty="0">
                <a:latin typeface="Calibri" pitchFamily="34" charset="0"/>
              </a:rPr>
              <a:t>способность увеличивать предложение продукции в зарубежных юрисдикциях.</a:t>
            </a:r>
          </a:p>
          <a:p>
            <a:pPr algn="just" eaLnBrk="1" hangingPunct="1"/>
            <a:r>
              <a:rPr lang="ru-RU" altLang="ru-RU" sz="900" dirty="0">
                <a:latin typeface="Calibri" pitchFamily="34" charset="0"/>
              </a:rPr>
              <a:t>Прогнозные заявления делаются только на дату настоящей презентации, и мы точно отрицаем наличие любых обязательств по обновлению или пересмотру прогнозных заявлений в настоящей презентации в связи с изменениями наших ожиданий, или перемен в условиях или обстоятельствах, на которых основаны эти прогнозные заявления.  </a:t>
            </a:r>
          </a:p>
        </p:txBody>
      </p:sp>
    </p:spTree>
    <p:extLst>
      <p:ext uri="{BB962C8B-B14F-4D97-AF65-F5344CB8AC3E}">
        <p14:creationId xmlns:p14="http://schemas.microsoft.com/office/powerpoint/2010/main" val="353550598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p:cNvGraphicFramePr>
            <a:graphicFrameLocks noChangeAspect="1"/>
          </p:cNvGraphicFramePr>
          <p:nvPr>
            <p:custDataLst>
              <p:tags r:id="rId2"/>
            </p:custDataLst>
            <p:extLst>
              <p:ext uri="{D42A27DB-BD31-4B8C-83A1-F6EECF244321}">
                <p14:modId xmlns:p14="http://schemas.microsoft.com/office/powerpoint/2010/main" val="23696326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Номер слайда 2"/>
          <p:cNvSpPr>
            <a:spLocks noGrp="1"/>
          </p:cNvSpPr>
          <p:nvPr>
            <p:ph type="sldNum" sz="quarter" idx="12"/>
          </p:nvPr>
        </p:nvSpPr>
        <p:spPr/>
        <p:txBody>
          <a:bodyPr/>
          <a:lstStyle/>
          <a:p>
            <a:fld id="{DF84216E-DF9B-440D-87FE-D1027DC01F67}" type="slidenum">
              <a:rPr lang="ru-RU" smtClean="0">
                <a:solidFill>
                  <a:srgbClr val="000000">
                    <a:tint val="75000"/>
                  </a:srgbClr>
                </a:solidFill>
              </a:rPr>
              <a:pPr/>
              <a:t>2</a:t>
            </a:fld>
            <a:endParaRPr lang="ru-RU" dirty="0">
              <a:solidFill>
                <a:srgbClr val="000000">
                  <a:tint val="75000"/>
                </a:srgbClr>
              </a:solidFill>
            </a:endParaRPr>
          </a:p>
        </p:txBody>
      </p:sp>
      <p:sp>
        <p:nvSpPr>
          <p:cNvPr id="7" name="Rectangle 1"/>
          <p:cNvSpPr>
            <a:spLocks noChangeArrowheads="1"/>
          </p:cNvSpPr>
          <p:nvPr/>
        </p:nvSpPr>
        <p:spPr bwMode="auto">
          <a:xfrm>
            <a:off x="4268788"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ru-RU" altLang="ru-RU">
              <a:solidFill>
                <a:srgbClr val="000000"/>
              </a:solidFill>
              <a:latin typeface="Arial" pitchFamily="34" charset="0"/>
              <a:cs typeface="Arial" panose="020B0604020202020204" pitchFamily="34" charset="0"/>
            </a:endParaRPr>
          </a:p>
        </p:txBody>
      </p:sp>
      <p:sp>
        <p:nvSpPr>
          <p:cNvPr id="2" name="Заголовок 1"/>
          <p:cNvSpPr>
            <a:spLocks noGrp="1"/>
          </p:cNvSpPr>
          <p:nvPr>
            <p:ph type="title"/>
          </p:nvPr>
        </p:nvSpPr>
        <p:spPr>
          <a:xfrm>
            <a:off x="1152000" y="288000"/>
            <a:ext cx="7416000" cy="980760"/>
          </a:xfrm>
        </p:spPr>
        <p:txBody>
          <a:bodyPr/>
          <a:lstStyle/>
          <a:p>
            <a:pPr algn="ctr">
              <a:spcBef>
                <a:spcPts val="0"/>
              </a:spcBef>
              <a:spcAft>
                <a:spcPts val="1200"/>
              </a:spcAft>
            </a:pPr>
            <a:r>
              <a:rPr lang="ru-RU" altLang="ru-RU" sz="1800" b="1" dirty="0">
                <a:latin typeface="Tahoma" pitchFamily="34" charset="0"/>
                <a:cs typeface="Tahoma" pitchFamily="34" charset="0"/>
              </a:rPr>
              <a:t>НКЦ – единственный  квалифицированный центральный контрагент  на российском финансовом </a:t>
            </a:r>
            <a:r>
              <a:rPr lang="ru-RU" altLang="ru-RU" sz="2000" b="1" dirty="0" smtClean="0">
                <a:latin typeface="Tahoma" pitchFamily="34" charset="0"/>
                <a:cs typeface="Tahoma" pitchFamily="34" charset="0"/>
              </a:rPr>
              <a:t>рынке</a:t>
            </a:r>
            <a:r>
              <a:rPr lang="ru-RU" altLang="ru-RU" sz="2000" b="1" dirty="0">
                <a:latin typeface="Tahoma" pitchFamily="34" charset="0"/>
                <a:cs typeface="Tahoma" pitchFamily="34" charset="0"/>
              </a:rPr>
              <a:t/>
            </a:r>
            <a:br>
              <a:rPr lang="ru-RU" altLang="ru-RU" sz="2000" b="1" dirty="0">
                <a:latin typeface="Tahoma" pitchFamily="34" charset="0"/>
                <a:cs typeface="Tahoma" pitchFamily="34" charset="0"/>
              </a:rPr>
            </a:br>
            <a:r>
              <a:rPr lang="ru-RU" sz="1800" b="1" dirty="0" smtClean="0"/>
              <a:t/>
            </a:r>
            <a:br>
              <a:rPr lang="ru-RU" sz="1800" b="1" dirty="0" smtClean="0"/>
            </a:br>
            <a:r>
              <a:rPr lang="ru-RU" sz="1000" b="1" dirty="0" smtClean="0"/>
              <a:t/>
            </a:r>
            <a:br>
              <a:rPr lang="ru-RU" sz="1000" b="1" dirty="0" smtClean="0"/>
            </a:br>
            <a:r>
              <a:rPr lang="ru-RU" sz="1400" i="1" dirty="0"/>
              <a:t/>
            </a:r>
            <a:br>
              <a:rPr lang="ru-RU" sz="1400" i="1" dirty="0"/>
            </a:br>
            <a:r>
              <a:rPr lang="ru-RU" sz="2400" b="1" dirty="0"/>
              <a:t/>
            </a:r>
            <a:br>
              <a:rPr lang="ru-RU" sz="2400" b="1" dirty="0"/>
            </a:br>
            <a:endParaRPr lang="ru-RU" dirty="0"/>
          </a:p>
        </p:txBody>
      </p:sp>
      <p:grpSp>
        <p:nvGrpSpPr>
          <p:cNvPr id="30" name="Группа 5"/>
          <p:cNvGrpSpPr>
            <a:grpSpLocks/>
          </p:cNvGrpSpPr>
          <p:nvPr/>
        </p:nvGrpSpPr>
        <p:grpSpPr bwMode="auto">
          <a:xfrm>
            <a:off x="912813" y="920750"/>
            <a:ext cx="8177212" cy="1182688"/>
            <a:chOff x="879820" y="2185170"/>
            <a:chExt cx="8177272" cy="1182498"/>
          </a:xfrm>
        </p:grpSpPr>
        <p:grpSp>
          <p:nvGrpSpPr>
            <p:cNvPr id="31" name="Группа 8"/>
            <p:cNvGrpSpPr/>
            <p:nvPr/>
          </p:nvGrpSpPr>
          <p:grpSpPr>
            <a:xfrm>
              <a:off x="2678945" y="2193979"/>
              <a:ext cx="2940217" cy="626347"/>
              <a:chOff x="2648748" y="21724"/>
              <a:chExt cx="3412189" cy="626347"/>
            </a:xfrm>
            <a:solidFill>
              <a:schemeClr val="bg2">
                <a:lumMod val="50000"/>
              </a:schemeClr>
            </a:solidFill>
          </p:grpSpPr>
          <p:sp>
            <p:nvSpPr>
              <p:cNvPr id="41" name="Нашивка 40"/>
              <p:cNvSpPr/>
              <p:nvPr/>
            </p:nvSpPr>
            <p:spPr>
              <a:xfrm>
                <a:off x="2648748" y="21724"/>
                <a:ext cx="3412189" cy="626347"/>
              </a:xfrm>
              <a:prstGeom prst="chevron">
                <a:avLst/>
              </a:prstGeom>
              <a:solidFill>
                <a:schemeClr val="accent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2" name="Нашивка 4"/>
              <p:cNvSpPr/>
              <p:nvPr/>
            </p:nvSpPr>
            <p:spPr>
              <a:xfrm>
                <a:off x="2961922" y="21724"/>
                <a:ext cx="2848312" cy="626347"/>
              </a:xfrm>
              <a:prstGeom prst="rect">
                <a:avLst/>
              </a:prstGeom>
              <a:noFill/>
            </p:spPr>
            <p:style>
              <a:lnRef idx="0">
                <a:scrgbClr r="0" g="0" b="0"/>
              </a:lnRef>
              <a:fillRef idx="0">
                <a:scrgbClr r="0" g="0" b="0"/>
              </a:fillRef>
              <a:effectRef idx="0">
                <a:scrgbClr r="0" g="0" b="0"/>
              </a:effectRef>
              <a:fontRef idx="minor">
                <a:schemeClr val="lt1"/>
              </a:fontRef>
            </p:style>
            <p:txBody>
              <a:bodyPr lIns="64008" tIns="21336" rIns="21336" bIns="21336" spcCol="1270" anchor="ctr"/>
              <a:lstStyle/>
              <a:p>
                <a:pPr algn="ctr" defTabSz="711200">
                  <a:lnSpc>
                    <a:spcPct val="90000"/>
                  </a:lnSpc>
                  <a:spcAft>
                    <a:spcPct val="35000"/>
                  </a:spcAft>
                  <a:defRPr/>
                </a:pPr>
                <a:r>
                  <a:rPr lang="ru-RU" sz="1500" b="1" dirty="0">
                    <a:effectLst>
                      <a:outerShdw blurRad="38100" dist="38100" dir="2700000" algn="tl">
                        <a:srgbClr val="000000">
                          <a:alpha val="43137"/>
                        </a:srgbClr>
                      </a:outerShdw>
                    </a:effectLst>
                    <a:latin typeface="Tahoma" pitchFamily="34" charset="0"/>
                    <a:ea typeface="Tahoma" pitchFamily="34" charset="0"/>
                    <a:cs typeface="Tahoma" pitchFamily="34" charset="0"/>
                  </a:rPr>
                  <a:t>Структура акционерного капитала</a:t>
                </a:r>
              </a:p>
            </p:txBody>
          </p:sp>
        </p:grpSp>
        <p:grpSp>
          <p:nvGrpSpPr>
            <p:cNvPr id="32" name="Группа 12"/>
            <p:cNvGrpSpPr/>
            <p:nvPr/>
          </p:nvGrpSpPr>
          <p:grpSpPr>
            <a:xfrm>
              <a:off x="879820" y="2185170"/>
              <a:ext cx="2028939" cy="626347"/>
              <a:chOff x="0" y="65448"/>
              <a:chExt cx="2764887" cy="626347"/>
            </a:xfrm>
            <a:solidFill>
              <a:schemeClr val="tx1">
                <a:lumMod val="50000"/>
                <a:lumOff val="50000"/>
              </a:schemeClr>
            </a:solidFill>
          </p:grpSpPr>
          <p:sp>
            <p:nvSpPr>
              <p:cNvPr id="39" name="Нашивка 38"/>
              <p:cNvSpPr/>
              <p:nvPr/>
            </p:nvSpPr>
            <p:spPr>
              <a:xfrm>
                <a:off x="0" y="65448"/>
                <a:ext cx="2764887" cy="626347"/>
              </a:xfrm>
              <a:prstGeom prst="chevron">
                <a:avLst/>
              </a:prstGeom>
              <a:solidFill>
                <a:schemeClr val="accent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0" name="Нашивка 4"/>
              <p:cNvSpPr/>
              <p:nvPr/>
            </p:nvSpPr>
            <p:spPr>
              <a:xfrm>
                <a:off x="313174" y="65448"/>
                <a:ext cx="2138540" cy="626347"/>
              </a:xfrm>
              <a:prstGeom prst="rect">
                <a:avLst/>
              </a:prstGeom>
              <a:noFill/>
            </p:spPr>
            <p:style>
              <a:lnRef idx="0">
                <a:scrgbClr r="0" g="0" b="0"/>
              </a:lnRef>
              <a:fillRef idx="0">
                <a:scrgbClr r="0" g="0" b="0"/>
              </a:fillRef>
              <a:effectRef idx="0">
                <a:scrgbClr r="0" g="0" b="0"/>
              </a:effectRef>
              <a:fontRef idx="minor">
                <a:schemeClr val="lt1"/>
              </a:fontRef>
            </p:style>
            <p:txBody>
              <a:bodyPr lIns="64008" tIns="21336" rIns="21336" bIns="21336" spcCol="1270" anchor="ctr"/>
              <a:lstStyle/>
              <a:p>
                <a:pPr algn="ctr" defTabSz="711200">
                  <a:lnSpc>
                    <a:spcPct val="90000"/>
                  </a:lnSpc>
                  <a:spcAft>
                    <a:spcPct val="35000"/>
                  </a:spcAft>
                  <a:defRPr/>
                </a:pPr>
                <a:r>
                  <a:rPr lang="ru-RU" sz="1400" b="1" dirty="0">
                    <a:effectLst>
                      <a:outerShdw blurRad="38100" dist="38100" dir="2700000" algn="tl">
                        <a:srgbClr val="000000">
                          <a:alpha val="43137"/>
                        </a:srgbClr>
                      </a:outerShdw>
                    </a:effectLst>
                    <a:latin typeface="Tahoma" pitchFamily="34" charset="0"/>
                    <a:ea typeface="Tahoma" pitchFamily="34" charset="0"/>
                    <a:cs typeface="Tahoma" pitchFamily="34" charset="0"/>
                  </a:rPr>
                  <a:t>Основан в октябре 2005</a:t>
                </a:r>
              </a:p>
            </p:txBody>
          </p:sp>
        </p:grpSp>
        <p:grpSp>
          <p:nvGrpSpPr>
            <p:cNvPr id="33" name="Группа 19"/>
            <p:cNvGrpSpPr/>
            <p:nvPr/>
          </p:nvGrpSpPr>
          <p:grpSpPr>
            <a:xfrm>
              <a:off x="5403136" y="2193978"/>
              <a:ext cx="3653956" cy="626347"/>
              <a:chOff x="5810246" y="72010"/>
              <a:chExt cx="3831933" cy="626347"/>
            </a:xfrm>
            <a:solidFill>
              <a:schemeClr val="bg2">
                <a:lumMod val="50000"/>
              </a:schemeClr>
            </a:solidFill>
          </p:grpSpPr>
          <p:sp>
            <p:nvSpPr>
              <p:cNvPr id="37" name="Нашивка 36"/>
              <p:cNvSpPr/>
              <p:nvPr/>
            </p:nvSpPr>
            <p:spPr>
              <a:xfrm>
                <a:off x="5810246" y="72010"/>
                <a:ext cx="3831933" cy="626347"/>
              </a:xfrm>
              <a:prstGeom prst="chevron">
                <a:avLst/>
              </a:prstGeom>
              <a:solidFill>
                <a:schemeClr val="accent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38" name="Нашивка 4"/>
              <p:cNvSpPr/>
              <p:nvPr/>
            </p:nvSpPr>
            <p:spPr>
              <a:xfrm>
                <a:off x="6338856" y="72010"/>
                <a:ext cx="2990147" cy="626347"/>
              </a:xfrm>
              <a:prstGeom prst="rect">
                <a:avLst/>
              </a:prstGeom>
              <a:noFill/>
            </p:spPr>
            <p:style>
              <a:lnRef idx="0">
                <a:scrgbClr r="0" g="0" b="0"/>
              </a:lnRef>
              <a:fillRef idx="0">
                <a:scrgbClr r="0" g="0" b="0"/>
              </a:fillRef>
              <a:effectRef idx="0">
                <a:scrgbClr r="0" g="0" b="0"/>
              </a:effectRef>
              <a:fontRef idx="minor">
                <a:schemeClr val="lt1"/>
              </a:fontRef>
            </p:style>
            <p:txBody>
              <a:bodyPr lIns="64008" tIns="21336" rIns="21336" bIns="21336" spcCol="1270" anchor="ctr"/>
              <a:lstStyle/>
              <a:p>
                <a:pPr algn="ctr" defTabSz="688975">
                  <a:lnSpc>
                    <a:spcPct val="90000"/>
                  </a:lnSpc>
                  <a:spcAft>
                    <a:spcPct val="35000"/>
                  </a:spcAft>
                  <a:defRPr/>
                </a:pPr>
                <a:r>
                  <a:rPr lang="ru-RU" sz="1400" b="1" dirty="0">
                    <a:effectLst>
                      <a:outerShdw blurRad="38100" dist="38100" dir="2700000" algn="tl">
                        <a:srgbClr val="000000">
                          <a:alpha val="43137"/>
                        </a:srgbClr>
                      </a:outerShdw>
                    </a:effectLst>
                    <a:latin typeface="Tahoma" pitchFamily="34" charset="0"/>
                    <a:ea typeface="Tahoma" pitchFamily="34" charset="0"/>
                    <a:cs typeface="Tahoma" pitchFamily="34" charset="0"/>
                  </a:rPr>
                  <a:t>НКЦ исполняет роль центрального контрагента для ОАО Московская Биржа</a:t>
                </a:r>
              </a:p>
            </p:txBody>
          </p:sp>
        </p:grpSp>
        <p:grpSp>
          <p:nvGrpSpPr>
            <p:cNvPr id="34" name="Группа 22"/>
            <p:cNvGrpSpPr>
              <a:grpSpLocks/>
            </p:cNvGrpSpPr>
            <p:nvPr/>
          </p:nvGrpSpPr>
          <p:grpSpPr bwMode="auto">
            <a:xfrm>
              <a:off x="2644884" y="2863196"/>
              <a:ext cx="3261535" cy="504472"/>
              <a:chOff x="2576733" y="720077"/>
              <a:chExt cx="3261535" cy="504472"/>
            </a:xfrm>
          </p:grpSpPr>
          <p:sp>
            <p:nvSpPr>
              <p:cNvPr id="35" name="Прямоугольник 34"/>
              <p:cNvSpPr/>
              <p:nvPr/>
            </p:nvSpPr>
            <p:spPr>
              <a:xfrm>
                <a:off x="2576982" y="719805"/>
                <a:ext cx="3221061" cy="50474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6" name="Прямоугольник 35"/>
              <p:cNvSpPr/>
              <p:nvPr/>
            </p:nvSpPr>
            <p:spPr>
              <a:xfrm>
                <a:off x="2616669" y="719805"/>
                <a:ext cx="3221062" cy="50474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0" bIns="0"/>
              <a:lstStyle>
                <a:lvl1pPr marL="342900" indent="-342900" defTabSz="622300" eaLnBrk="0" hangingPunct="0">
                  <a:defRPr>
                    <a:solidFill>
                      <a:schemeClr val="tx1"/>
                    </a:solidFill>
                    <a:latin typeface="Arial" pitchFamily="34" charset="0"/>
                    <a:cs typeface="Arial" pitchFamily="34" charset="0"/>
                  </a:defRPr>
                </a:lvl1pPr>
                <a:lvl2pPr marL="114300" indent="-114300" defTabSz="622300" eaLnBrk="0" hangingPunct="0">
                  <a:defRPr>
                    <a:solidFill>
                      <a:schemeClr val="tx1"/>
                    </a:solidFill>
                    <a:latin typeface="Arial" pitchFamily="34" charset="0"/>
                    <a:cs typeface="Arial" pitchFamily="34" charset="0"/>
                  </a:defRPr>
                </a:lvl2pPr>
                <a:lvl3pPr marL="1143000" indent="-228600" defTabSz="622300" eaLnBrk="0" hangingPunct="0">
                  <a:defRPr>
                    <a:solidFill>
                      <a:schemeClr val="tx1"/>
                    </a:solidFill>
                    <a:latin typeface="Arial" pitchFamily="34" charset="0"/>
                    <a:cs typeface="Arial" pitchFamily="34" charset="0"/>
                  </a:defRPr>
                </a:lvl3pPr>
                <a:lvl4pPr marL="1600200" indent="-228600" defTabSz="622300" eaLnBrk="0" hangingPunct="0">
                  <a:defRPr>
                    <a:solidFill>
                      <a:schemeClr val="tx1"/>
                    </a:solidFill>
                    <a:latin typeface="Arial" pitchFamily="34" charset="0"/>
                    <a:cs typeface="Arial" pitchFamily="34" charset="0"/>
                  </a:defRPr>
                </a:lvl4pPr>
                <a:lvl5pPr marL="2057400" indent="-228600" defTabSz="622300" eaLnBrk="0" hangingPunct="0">
                  <a:defRPr>
                    <a:solidFill>
                      <a:schemeClr val="tx1"/>
                    </a:solidFill>
                    <a:latin typeface="Arial" pitchFamily="34" charset="0"/>
                    <a:cs typeface="Arial" pitchFamily="34" charset="0"/>
                  </a:defRPr>
                </a:lvl5pPr>
                <a:lvl6pPr marL="2514600" indent="-228600" defTabSz="6223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6223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6223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622300" eaLnBrk="0" fontAlgn="base" hangingPunct="0">
                  <a:spcBef>
                    <a:spcPct val="0"/>
                  </a:spcBef>
                  <a:spcAft>
                    <a:spcPct val="0"/>
                  </a:spcAft>
                  <a:defRPr>
                    <a:solidFill>
                      <a:schemeClr val="tx1"/>
                    </a:solidFill>
                    <a:latin typeface="Arial" pitchFamily="34" charset="0"/>
                    <a:cs typeface="Arial" pitchFamily="34" charset="0"/>
                  </a:defRPr>
                </a:lvl9pPr>
              </a:lstStyle>
              <a:p>
                <a:pPr lvl="1" eaLnBrk="1" hangingPunct="1">
                  <a:lnSpc>
                    <a:spcPct val="90000"/>
                  </a:lnSpc>
                  <a:spcAft>
                    <a:spcPct val="15000"/>
                  </a:spcAft>
                  <a:buFontTx/>
                  <a:buChar char="•"/>
                </a:pPr>
                <a:r>
                  <a:rPr lang="en-US" altLang="ru-RU" sz="1200" dirty="0">
                    <a:solidFill>
                      <a:srgbClr val="000000"/>
                    </a:solidFill>
                    <a:latin typeface="Tahoma" pitchFamily="34" charset="0"/>
                    <a:ea typeface="MS PGothic" pitchFamily="34" charset="-128"/>
                    <a:cs typeface="Tahoma" pitchFamily="34" charset="0"/>
                  </a:rPr>
                  <a:t> </a:t>
                </a:r>
                <a:r>
                  <a:rPr lang="ru-RU" altLang="ru-RU" sz="1200" dirty="0">
                    <a:solidFill>
                      <a:srgbClr val="000000"/>
                    </a:solidFill>
                    <a:latin typeface="Tahoma" pitchFamily="34" charset="0"/>
                    <a:ea typeface="MS PGothic" pitchFamily="34" charset="-128"/>
                    <a:cs typeface="Tahoma" pitchFamily="34" charset="0"/>
                  </a:rPr>
                  <a:t>ОАО «Московская Биржа» – </a:t>
                </a:r>
                <a:r>
                  <a:rPr lang="ru-RU" altLang="ru-RU" sz="1200" b="1" dirty="0">
                    <a:solidFill>
                      <a:srgbClr val="000000"/>
                    </a:solidFill>
                    <a:latin typeface="Tahoma" pitchFamily="34" charset="0"/>
                    <a:ea typeface="MS PGothic" pitchFamily="34" charset="-128"/>
                    <a:cs typeface="Tahoma" pitchFamily="34" charset="0"/>
                  </a:rPr>
                  <a:t>100%</a:t>
                </a:r>
              </a:p>
            </p:txBody>
          </p:sp>
        </p:grpSp>
      </p:grpSp>
      <p:sp>
        <p:nvSpPr>
          <p:cNvPr id="43" name="Прямоугольник 42"/>
          <p:cNvSpPr/>
          <p:nvPr/>
        </p:nvSpPr>
        <p:spPr bwMode="auto">
          <a:xfrm>
            <a:off x="5659438" y="1598612"/>
            <a:ext cx="3181350" cy="8222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0" bIns="0"/>
          <a:lstStyle>
            <a:lvl1pPr marL="342900" indent="-342900" defTabSz="622300" eaLnBrk="0" hangingPunct="0">
              <a:defRPr>
                <a:solidFill>
                  <a:schemeClr val="tx1"/>
                </a:solidFill>
                <a:latin typeface="Arial" pitchFamily="34" charset="0"/>
                <a:cs typeface="Arial" pitchFamily="34" charset="0"/>
              </a:defRPr>
            </a:lvl1pPr>
            <a:lvl2pPr marL="114300" indent="-114300" defTabSz="622300" eaLnBrk="0" hangingPunct="0">
              <a:defRPr>
                <a:solidFill>
                  <a:schemeClr val="tx1"/>
                </a:solidFill>
                <a:latin typeface="Arial" pitchFamily="34" charset="0"/>
                <a:cs typeface="Arial" pitchFamily="34" charset="0"/>
              </a:defRPr>
            </a:lvl2pPr>
            <a:lvl3pPr marL="1143000" indent="-228600" defTabSz="622300" eaLnBrk="0" hangingPunct="0">
              <a:defRPr>
                <a:solidFill>
                  <a:schemeClr val="tx1"/>
                </a:solidFill>
                <a:latin typeface="Arial" pitchFamily="34" charset="0"/>
                <a:cs typeface="Arial" pitchFamily="34" charset="0"/>
              </a:defRPr>
            </a:lvl3pPr>
            <a:lvl4pPr marL="1600200" indent="-228600" defTabSz="622300" eaLnBrk="0" hangingPunct="0">
              <a:defRPr>
                <a:solidFill>
                  <a:schemeClr val="tx1"/>
                </a:solidFill>
                <a:latin typeface="Arial" pitchFamily="34" charset="0"/>
                <a:cs typeface="Arial" pitchFamily="34" charset="0"/>
              </a:defRPr>
            </a:lvl4pPr>
            <a:lvl5pPr marL="2057400" indent="-228600" defTabSz="622300" eaLnBrk="0" hangingPunct="0">
              <a:defRPr>
                <a:solidFill>
                  <a:schemeClr val="tx1"/>
                </a:solidFill>
                <a:latin typeface="Arial" pitchFamily="34" charset="0"/>
                <a:cs typeface="Arial" pitchFamily="34" charset="0"/>
              </a:defRPr>
            </a:lvl5pPr>
            <a:lvl6pPr marL="2514600" indent="-228600" defTabSz="6223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6223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6223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622300" eaLnBrk="0" fontAlgn="base" hangingPunct="0">
              <a:spcBef>
                <a:spcPct val="0"/>
              </a:spcBef>
              <a:spcAft>
                <a:spcPct val="0"/>
              </a:spcAft>
              <a:defRPr>
                <a:solidFill>
                  <a:schemeClr val="tx1"/>
                </a:solidFill>
                <a:latin typeface="Arial" pitchFamily="34" charset="0"/>
                <a:cs typeface="Arial" pitchFamily="34" charset="0"/>
              </a:defRPr>
            </a:lvl9pPr>
          </a:lstStyle>
          <a:p>
            <a:pPr lvl="1" eaLnBrk="1" hangingPunct="1">
              <a:lnSpc>
                <a:spcPct val="90000"/>
              </a:lnSpc>
              <a:spcAft>
                <a:spcPct val="15000"/>
              </a:spcAft>
              <a:buFontTx/>
              <a:buChar char="•"/>
            </a:pPr>
            <a:r>
              <a:rPr lang="ru-RU" altLang="ru-RU" sz="1200" dirty="0" smtClean="0">
                <a:solidFill>
                  <a:srgbClr val="000000"/>
                </a:solidFill>
                <a:latin typeface="Tahoma" pitchFamily="34" charset="0"/>
                <a:ea typeface="MS PGothic" pitchFamily="34" charset="-128"/>
                <a:cs typeface="Tahoma" pitchFamily="34" charset="0"/>
              </a:rPr>
              <a:t>Валютный рынок + драг. металлы</a:t>
            </a:r>
          </a:p>
          <a:p>
            <a:pPr lvl="1" eaLnBrk="1" hangingPunct="1">
              <a:lnSpc>
                <a:spcPct val="90000"/>
              </a:lnSpc>
              <a:spcAft>
                <a:spcPct val="15000"/>
              </a:spcAft>
              <a:buFontTx/>
              <a:buChar char="•"/>
            </a:pPr>
            <a:r>
              <a:rPr lang="ru-RU" altLang="ru-RU" sz="1200" dirty="0" smtClean="0">
                <a:solidFill>
                  <a:srgbClr val="000000"/>
                </a:solidFill>
                <a:latin typeface="Tahoma" pitchFamily="34" charset="0"/>
                <a:ea typeface="MS PGothic" pitchFamily="34" charset="-128"/>
                <a:cs typeface="Tahoma" pitchFamily="34" charset="0"/>
              </a:rPr>
              <a:t>Денежный рынок </a:t>
            </a:r>
            <a:r>
              <a:rPr lang="en-US" altLang="ru-RU" sz="1200" dirty="0" smtClean="0">
                <a:solidFill>
                  <a:srgbClr val="000000"/>
                </a:solidFill>
                <a:latin typeface="Tahoma" pitchFamily="34" charset="0"/>
                <a:ea typeface="MS PGothic" pitchFamily="34" charset="-128"/>
                <a:cs typeface="Tahoma" pitchFamily="34" charset="0"/>
              </a:rPr>
              <a:t>(</a:t>
            </a:r>
            <a:r>
              <a:rPr lang="ru-RU" altLang="ru-RU" sz="1200" dirty="0" smtClean="0">
                <a:solidFill>
                  <a:srgbClr val="000000"/>
                </a:solidFill>
                <a:latin typeface="Tahoma" pitchFamily="34" charset="0"/>
                <a:ea typeface="MS PGothic" pitchFamily="34" charset="-128"/>
                <a:cs typeface="Tahoma" pitchFamily="34" charset="0"/>
              </a:rPr>
              <a:t> в </a:t>
            </a:r>
            <a:r>
              <a:rPr lang="ru-RU" altLang="ru-RU" sz="1200" dirty="0" err="1" smtClean="0">
                <a:solidFill>
                  <a:srgbClr val="000000"/>
                </a:solidFill>
                <a:latin typeface="Tahoma" pitchFamily="34" charset="0"/>
                <a:ea typeface="MS PGothic" pitchFamily="34" charset="-128"/>
                <a:cs typeface="Tahoma" pitchFamily="34" charset="0"/>
              </a:rPr>
              <a:t>т.ч</a:t>
            </a:r>
            <a:r>
              <a:rPr lang="ru-RU" altLang="ru-RU" sz="1200" dirty="0" smtClean="0">
                <a:solidFill>
                  <a:srgbClr val="000000"/>
                </a:solidFill>
                <a:latin typeface="Tahoma" pitchFamily="34" charset="0"/>
                <a:ea typeface="MS PGothic" pitchFamily="34" charset="-128"/>
                <a:cs typeface="Tahoma" pitchFamily="34" charset="0"/>
              </a:rPr>
              <a:t>. РЕПО </a:t>
            </a:r>
            <a:r>
              <a:rPr lang="ru-RU" altLang="ru-RU" sz="1200" dirty="0">
                <a:solidFill>
                  <a:srgbClr val="000000"/>
                </a:solidFill>
                <a:latin typeface="Tahoma" pitchFamily="34" charset="0"/>
                <a:ea typeface="MS PGothic" pitchFamily="34" charset="-128"/>
                <a:cs typeface="Tahoma" pitchFamily="34" charset="0"/>
              </a:rPr>
              <a:t>с ЦК)</a:t>
            </a:r>
          </a:p>
          <a:p>
            <a:pPr lvl="1" eaLnBrk="1" hangingPunct="1">
              <a:lnSpc>
                <a:spcPct val="90000"/>
              </a:lnSpc>
              <a:spcAft>
                <a:spcPct val="15000"/>
              </a:spcAft>
              <a:buFontTx/>
              <a:buChar char="•"/>
            </a:pPr>
            <a:r>
              <a:rPr lang="ru-RU" altLang="ru-RU" sz="1200" dirty="0">
                <a:solidFill>
                  <a:srgbClr val="000000"/>
                </a:solidFill>
                <a:latin typeface="Tahoma" pitchFamily="34" charset="0"/>
                <a:ea typeface="MS PGothic" pitchFamily="34" charset="-128"/>
                <a:cs typeface="Tahoma" pitchFamily="34" charset="0"/>
              </a:rPr>
              <a:t>Рынок ценных бумаг</a:t>
            </a:r>
            <a:endParaRPr lang="en-US" altLang="ru-RU" sz="1200" dirty="0">
              <a:solidFill>
                <a:srgbClr val="000000"/>
              </a:solidFill>
              <a:latin typeface="Tahoma" pitchFamily="34" charset="0"/>
              <a:ea typeface="MS PGothic" pitchFamily="34" charset="-128"/>
              <a:cs typeface="Tahoma" pitchFamily="34" charset="0"/>
            </a:endParaRPr>
          </a:p>
          <a:p>
            <a:pPr lvl="1" eaLnBrk="1" hangingPunct="1">
              <a:lnSpc>
                <a:spcPct val="90000"/>
              </a:lnSpc>
              <a:spcAft>
                <a:spcPct val="15000"/>
              </a:spcAft>
              <a:buFontTx/>
              <a:buChar char="•"/>
            </a:pPr>
            <a:r>
              <a:rPr lang="ru-RU" altLang="ru-RU" sz="1200" dirty="0">
                <a:solidFill>
                  <a:srgbClr val="000000"/>
                </a:solidFill>
                <a:latin typeface="Tahoma" pitchFamily="34" charset="0"/>
                <a:ea typeface="MS PGothic" pitchFamily="34" charset="-128"/>
                <a:cs typeface="Tahoma" pitchFamily="34" charset="0"/>
              </a:rPr>
              <a:t>Рынок </a:t>
            </a:r>
            <a:r>
              <a:rPr lang="ru-RU" altLang="ru-RU" sz="1200" dirty="0" smtClean="0">
                <a:solidFill>
                  <a:srgbClr val="000000"/>
                </a:solidFill>
                <a:latin typeface="Tahoma" pitchFamily="34" charset="0"/>
                <a:ea typeface="MS PGothic" pitchFamily="34" charset="-128"/>
                <a:cs typeface="Tahoma" pitchFamily="34" charset="0"/>
              </a:rPr>
              <a:t>срочных инструментов (в </a:t>
            </a:r>
            <a:r>
              <a:rPr lang="ru-RU" altLang="ru-RU" sz="1200" dirty="0" err="1" smtClean="0">
                <a:solidFill>
                  <a:srgbClr val="000000"/>
                </a:solidFill>
                <a:latin typeface="Tahoma" pitchFamily="34" charset="0"/>
                <a:ea typeface="MS PGothic" pitchFamily="34" charset="-128"/>
                <a:cs typeface="Tahoma" pitchFamily="34" charset="0"/>
              </a:rPr>
              <a:t>т.ч</a:t>
            </a:r>
            <a:r>
              <a:rPr lang="ru-RU" altLang="ru-RU" sz="1200" dirty="0" smtClean="0">
                <a:solidFill>
                  <a:srgbClr val="000000"/>
                </a:solidFill>
                <a:latin typeface="Tahoma" pitchFamily="34" charset="0"/>
                <a:ea typeface="MS PGothic" pitchFamily="34" charset="-128"/>
                <a:cs typeface="Tahoma" pitchFamily="34" charset="0"/>
              </a:rPr>
              <a:t>. ПФИ)</a:t>
            </a:r>
            <a:endParaRPr lang="ru-RU" altLang="ru-RU" sz="1200" dirty="0">
              <a:solidFill>
                <a:srgbClr val="000000"/>
              </a:solidFill>
              <a:latin typeface="Tahoma" pitchFamily="34" charset="0"/>
              <a:cs typeface="Tahoma" pitchFamily="34" charset="0"/>
            </a:endParaRPr>
          </a:p>
        </p:txBody>
      </p:sp>
      <p:sp>
        <p:nvSpPr>
          <p:cNvPr id="4" name="Прямоугольник 3"/>
          <p:cNvSpPr/>
          <p:nvPr/>
        </p:nvSpPr>
        <p:spPr>
          <a:xfrm>
            <a:off x="1142626" y="2204864"/>
            <a:ext cx="7245798" cy="4088812"/>
          </a:xfrm>
          <a:prstGeom prst="rect">
            <a:avLst/>
          </a:prstGeom>
        </p:spPr>
        <p:txBody>
          <a:bodyPr wrap="square">
            <a:spAutoFit/>
          </a:bodyPr>
          <a:lstStyle/>
          <a:p>
            <a:pPr>
              <a:lnSpc>
                <a:spcPct val="80000"/>
              </a:lnSpc>
              <a:spcAft>
                <a:spcPts val="600"/>
              </a:spcAft>
            </a:pPr>
            <a:r>
              <a:rPr lang="ru-RU" altLang="ru-RU" b="1" dirty="0">
                <a:solidFill>
                  <a:srgbClr val="556771"/>
                </a:solidFill>
                <a:latin typeface="Tahoma" pitchFamily="34" charset="0"/>
                <a:cs typeface="Tahoma" pitchFamily="34" charset="0"/>
              </a:rPr>
              <a:t>Основной бизнес: </a:t>
            </a:r>
            <a:endParaRPr lang="en-US" altLang="ru-RU" b="1" dirty="0">
              <a:solidFill>
                <a:srgbClr val="556771"/>
              </a:solidFill>
              <a:latin typeface="Tahoma" pitchFamily="34" charset="0"/>
              <a:cs typeface="Tahoma" pitchFamily="34" charset="0"/>
            </a:endParaRPr>
          </a:p>
          <a:p>
            <a:pPr marL="285750" indent="-285750">
              <a:lnSpc>
                <a:spcPts val="900"/>
              </a:lnSpc>
              <a:buFont typeface="Wingdings" panose="05000000000000000000" pitchFamily="2" charset="2"/>
              <a:buChar char="Ø"/>
            </a:pPr>
            <a:r>
              <a:rPr lang="en-US" altLang="ru-RU" b="1" dirty="0">
                <a:solidFill>
                  <a:schemeClr val="tx2"/>
                </a:solidFill>
                <a:latin typeface="Tahoma" pitchFamily="34" charset="0"/>
                <a:cs typeface="Tahoma" pitchFamily="34" charset="0"/>
              </a:rPr>
              <a:t>   </a:t>
            </a:r>
            <a:r>
              <a:rPr lang="ru-RU" altLang="ru-RU" dirty="0">
                <a:latin typeface="Tahoma" pitchFamily="34" charset="0"/>
                <a:cs typeface="Tahoma" pitchFamily="34" charset="0"/>
              </a:rPr>
              <a:t>оказание клиринговых услуг участникам финансового рынка</a:t>
            </a:r>
            <a:r>
              <a:rPr lang="en-US" altLang="ru-RU" dirty="0">
                <a:latin typeface="Tahoma" pitchFamily="34" charset="0"/>
                <a:cs typeface="Tahoma" pitchFamily="34" charset="0"/>
              </a:rPr>
              <a:t>;</a:t>
            </a:r>
          </a:p>
          <a:p>
            <a:pPr marL="285750" indent="-285750">
              <a:lnSpc>
                <a:spcPts val="900"/>
              </a:lnSpc>
              <a:buFont typeface="Wingdings" panose="05000000000000000000" pitchFamily="2" charset="2"/>
              <a:buChar char="Ø"/>
            </a:pPr>
            <a:endParaRPr lang="ru-RU" altLang="ru-RU" dirty="0">
              <a:latin typeface="Tahoma" pitchFamily="34" charset="0"/>
              <a:cs typeface="Tahoma" pitchFamily="34" charset="0"/>
            </a:endParaRPr>
          </a:p>
          <a:p>
            <a:pPr marL="285750" indent="-285750">
              <a:lnSpc>
                <a:spcPts val="900"/>
              </a:lnSpc>
              <a:buFont typeface="Wingdings" panose="05000000000000000000" pitchFamily="2" charset="2"/>
              <a:buChar char="Ø"/>
            </a:pPr>
            <a:r>
              <a:rPr lang="ru-RU" altLang="ru-RU" dirty="0">
                <a:latin typeface="Tahoma" pitchFamily="34" charset="0"/>
                <a:cs typeface="Tahoma" pitchFamily="34" charset="0"/>
              </a:rPr>
              <a:t>   управление рисками Группы «Московская Биржа»</a:t>
            </a:r>
            <a:r>
              <a:rPr lang="en-US" altLang="ru-RU" dirty="0">
                <a:latin typeface="Tahoma" pitchFamily="34" charset="0"/>
                <a:cs typeface="Tahoma" pitchFamily="34" charset="0"/>
              </a:rPr>
              <a:t>;</a:t>
            </a:r>
          </a:p>
          <a:p>
            <a:pPr marL="285750" indent="-285750">
              <a:lnSpc>
                <a:spcPts val="900"/>
              </a:lnSpc>
              <a:buFont typeface="Wingdings" panose="05000000000000000000" pitchFamily="2" charset="2"/>
              <a:buChar char="Ø"/>
            </a:pPr>
            <a:endParaRPr lang="en-US" altLang="ru-RU" dirty="0">
              <a:latin typeface="Tahoma" pitchFamily="34" charset="0"/>
              <a:cs typeface="Tahoma" pitchFamily="34" charset="0"/>
            </a:endParaRPr>
          </a:p>
          <a:p>
            <a:pPr marL="285750" indent="-285750">
              <a:lnSpc>
                <a:spcPts val="900"/>
              </a:lnSpc>
              <a:buFont typeface="Wingdings" panose="05000000000000000000" pitchFamily="2" charset="2"/>
              <a:buChar char="Ø"/>
            </a:pPr>
            <a:r>
              <a:rPr lang="en-US" altLang="ru-RU" dirty="0">
                <a:latin typeface="Tahoma" pitchFamily="34" charset="0"/>
                <a:cs typeface="Tahoma" pitchFamily="34" charset="0"/>
              </a:rPr>
              <a:t> </a:t>
            </a:r>
            <a:r>
              <a:rPr lang="ru-RU" altLang="ru-RU" dirty="0">
                <a:latin typeface="Tahoma" pitchFamily="34" charset="0"/>
                <a:cs typeface="Tahoma" pitchFamily="34" charset="0"/>
              </a:rPr>
              <a:t>  управление ликвидностью Группы «Московская Биржа</a:t>
            </a:r>
            <a:r>
              <a:rPr lang="ru-RU" altLang="ru-RU" dirty="0" smtClean="0">
                <a:latin typeface="Tahoma" pitchFamily="34" charset="0"/>
                <a:cs typeface="Tahoma" pitchFamily="34" charset="0"/>
              </a:rPr>
              <a:t>»</a:t>
            </a:r>
            <a:endParaRPr lang="en-US" altLang="ru-RU" dirty="0" smtClean="0">
              <a:latin typeface="Tahoma" pitchFamily="34" charset="0"/>
              <a:cs typeface="Tahoma" pitchFamily="34" charset="0"/>
            </a:endParaRPr>
          </a:p>
          <a:p>
            <a:pPr>
              <a:lnSpc>
                <a:spcPts val="900"/>
              </a:lnSpc>
              <a:buFont typeface="Wingdings" pitchFamily="2" charset="2"/>
              <a:buChar char="§"/>
            </a:pPr>
            <a:endParaRPr lang="en-US" altLang="ru-RU" dirty="0">
              <a:latin typeface="Tahoma" pitchFamily="34" charset="0"/>
              <a:cs typeface="Tahoma" pitchFamily="34" charset="0"/>
            </a:endParaRPr>
          </a:p>
          <a:p>
            <a:pPr>
              <a:lnSpc>
                <a:spcPct val="80000"/>
              </a:lnSpc>
            </a:pPr>
            <a:r>
              <a:rPr lang="ru-RU" altLang="ru-RU" b="1" dirty="0">
                <a:solidFill>
                  <a:srgbClr val="556771"/>
                </a:solidFill>
                <a:latin typeface="Tahoma" pitchFamily="34" charset="0"/>
                <a:cs typeface="Tahoma" pitchFamily="34" charset="0"/>
              </a:rPr>
              <a:t>Капитал:</a:t>
            </a:r>
            <a:endParaRPr lang="en-US" altLang="ru-RU" b="1" dirty="0">
              <a:solidFill>
                <a:srgbClr val="556771"/>
              </a:solidFill>
              <a:latin typeface="Tahoma" pitchFamily="34" charset="0"/>
              <a:cs typeface="Tahoma" pitchFamily="34" charset="0"/>
            </a:endParaRPr>
          </a:p>
          <a:p>
            <a:pPr>
              <a:lnSpc>
                <a:spcPct val="80000"/>
              </a:lnSpc>
            </a:pPr>
            <a:r>
              <a:rPr lang="en-US" altLang="ru-RU" dirty="0" smtClean="0">
                <a:latin typeface="Tahoma" pitchFamily="34" charset="0"/>
                <a:cs typeface="Tahoma" pitchFamily="34" charset="0"/>
              </a:rPr>
              <a:t>RUB </a:t>
            </a:r>
            <a:r>
              <a:rPr lang="en-US" altLang="ru-RU" dirty="0">
                <a:latin typeface="Tahoma" pitchFamily="34" charset="0"/>
                <a:cs typeface="Tahoma" pitchFamily="34" charset="0"/>
              </a:rPr>
              <a:t>13 </a:t>
            </a:r>
            <a:r>
              <a:rPr lang="ru-RU" altLang="ru-RU" dirty="0">
                <a:latin typeface="Tahoma" pitchFamily="34" charset="0"/>
                <a:cs typeface="Tahoma" pitchFamily="34" charset="0"/>
              </a:rPr>
              <a:t>501</a:t>
            </a:r>
            <a:r>
              <a:rPr lang="en-US" altLang="ru-RU" dirty="0">
                <a:latin typeface="Tahoma" pitchFamily="34" charset="0"/>
                <a:cs typeface="Tahoma" pitchFamily="34" charset="0"/>
              </a:rPr>
              <a:t> </a:t>
            </a:r>
            <a:r>
              <a:rPr lang="ru-RU" altLang="ru-RU" dirty="0">
                <a:latin typeface="Tahoma" pitchFamily="34" charset="0"/>
                <a:cs typeface="Tahoma" pitchFamily="34" charset="0"/>
              </a:rPr>
              <a:t>млн</a:t>
            </a:r>
            <a:r>
              <a:rPr lang="en-US" altLang="ru-RU" dirty="0">
                <a:latin typeface="Tahoma" pitchFamily="34" charset="0"/>
                <a:cs typeface="Tahoma" pitchFamily="34" charset="0"/>
              </a:rPr>
              <a:t> (</a:t>
            </a:r>
            <a:r>
              <a:rPr lang="ru-RU" altLang="ru-RU" dirty="0">
                <a:latin typeface="Tahoma" pitchFamily="34" charset="0"/>
                <a:cs typeface="Tahoma" pitchFamily="34" charset="0"/>
              </a:rPr>
              <a:t>на</a:t>
            </a:r>
            <a:r>
              <a:rPr lang="en-US" altLang="ru-RU" dirty="0">
                <a:latin typeface="Tahoma" pitchFamily="34" charset="0"/>
                <a:cs typeface="Tahoma" pitchFamily="34" charset="0"/>
              </a:rPr>
              <a:t>  </a:t>
            </a:r>
            <a:r>
              <a:rPr lang="ru-RU" altLang="ru-RU" dirty="0">
                <a:latin typeface="Tahoma" pitchFamily="34" charset="0"/>
                <a:cs typeface="Tahoma" pitchFamily="34" charset="0"/>
              </a:rPr>
              <a:t>01</a:t>
            </a:r>
            <a:r>
              <a:rPr lang="en-US" altLang="ru-RU" dirty="0">
                <a:latin typeface="Tahoma" pitchFamily="34" charset="0"/>
                <a:cs typeface="Tahoma" pitchFamily="34" charset="0"/>
              </a:rPr>
              <a:t>/</a:t>
            </a:r>
            <a:r>
              <a:rPr lang="ru-RU" altLang="ru-RU" dirty="0">
                <a:latin typeface="Tahoma" pitchFamily="34" charset="0"/>
                <a:cs typeface="Tahoma" pitchFamily="34" charset="0"/>
              </a:rPr>
              <a:t>0</a:t>
            </a:r>
            <a:r>
              <a:rPr lang="en-US" altLang="ru-RU" dirty="0">
                <a:latin typeface="Tahoma" pitchFamily="34" charset="0"/>
                <a:cs typeface="Tahoma" pitchFamily="34" charset="0"/>
              </a:rPr>
              <a:t>1/201</a:t>
            </a:r>
            <a:r>
              <a:rPr lang="ru-RU" altLang="ru-RU" dirty="0">
                <a:latin typeface="Tahoma" pitchFamily="34" charset="0"/>
                <a:cs typeface="Tahoma" pitchFamily="34" charset="0"/>
              </a:rPr>
              <a:t>3</a:t>
            </a:r>
            <a:r>
              <a:rPr lang="en-US" altLang="ru-RU" dirty="0">
                <a:latin typeface="Tahoma" pitchFamily="34" charset="0"/>
                <a:cs typeface="Tahoma" pitchFamily="34" charset="0"/>
              </a:rPr>
              <a:t>)</a:t>
            </a:r>
            <a:endParaRPr lang="ru-RU" altLang="ru-RU" dirty="0">
              <a:latin typeface="Tahoma" pitchFamily="34" charset="0"/>
              <a:cs typeface="Tahoma" pitchFamily="34" charset="0"/>
            </a:endParaRPr>
          </a:p>
          <a:p>
            <a:pPr>
              <a:lnSpc>
                <a:spcPct val="80000"/>
              </a:lnSpc>
            </a:pPr>
            <a:r>
              <a:rPr lang="en-US" altLang="ru-RU" dirty="0">
                <a:latin typeface="Tahoma" pitchFamily="34" charset="0"/>
                <a:cs typeface="Tahoma" pitchFamily="34" charset="0"/>
              </a:rPr>
              <a:t>RUB </a:t>
            </a:r>
            <a:r>
              <a:rPr lang="ru-RU" altLang="ru-RU" dirty="0">
                <a:latin typeface="Tahoma" pitchFamily="34" charset="0"/>
                <a:cs typeface="Tahoma" pitchFamily="34" charset="0"/>
              </a:rPr>
              <a:t>30 972 млн (на  01/08/2014)</a:t>
            </a:r>
            <a:endParaRPr lang="en-US" altLang="ru-RU" dirty="0">
              <a:latin typeface="Tahoma" pitchFamily="34" charset="0"/>
              <a:cs typeface="Tahoma" pitchFamily="34" charset="0"/>
            </a:endParaRPr>
          </a:p>
          <a:p>
            <a:pPr>
              <a:lnSpc>
                <a:spcPts val="900"/>
              </a:lnSpc>
            </a:pPr>
            <a:endParaRPr lang="en-US" altLang="ru-RU" dirty="0" smtClean="0">
              <a:latin typeface="Tahoma" pitchFamily="34" charset="0"/>
              <a:cs typeface="Tahoma" pitchFamily="34" charset="0"/>
            </a:endParaRPr>
          </a:p>
          <a:p>
            <a:pPr>
              <a:lnSpc>
                <a:spcPct val="80000"/>
              </a:lnSpc>
            </a:pPr>
            <a:r>
              <a:rPr lang="ru-RU" altLang="ru-RU" b="1" dirty="0">
                <a:solidFill>
                  <a:srgbClr val="556771"/>
                </a:solidFill>
                <a:latin typeface="Tahoma" pitchFamily="34" charset="0"/>
                <a:cs typeface="Tahoma" pitchFamily="34" charset="0"/>
              </a:rPr>
              <a:t>Объем активов:</a:t>
            </a:r>
            <a:endParaRPr lang="en-US" altLang="ru-RU" b="1" dirty="0">
              <a:solidFill>
                <a:srgbClr val="556771"/>
              </a:solidFill>
              <a:latin typeface="Tahoma" pitchFamily="34" charset="0"/>
              <a:cs typeface="Tahoma" pitchFamily="34" charset="0"/>
            </a:endParaRPr>
          </a:p>
          <a:p>
            <a:pPr>
              <a:lnSpc>
                <a:spcPct val="80000"/>
              </a:lnSpc>
            </a:pPr>
            <a:r>
              <a:rPr lang="en-US" altLang="ru-RU" dirty="0" smtClean="0">
                <a:latin typeface="Tahoma" pitchFamily="34" charset="0"/>
                <a:cs typeface="Tahoma" pitchFamily="34" charset="0"/>
              </a:rPr>
              <a:t>RUB </a:t>
            </a:r>
            <a:r>
              <a:rPr lang="ru-RU" altLang="ru-RU" dirty="0">
                <a:latin typeface="Tahoma" pitchFamily="34" charset="0"/>
                <a:cs typeface="Tahoma" pitchFamily="34" charset="0"/>
              </a:rPr>
              <a:t>211,7</a:t>
            </a:r>
            <a:r>
              <a:rPr lang="en-US" altLang="ru-RU" dirty="0">
                <a:latin typeface="Tahoma" pitchFamily="34" charset="0"/>
                <a:cs typeface="Tahoma" pitchFamily="34" charset="0"/>
              </a:rPr>
              <a:t> </a:t>
            </a:r>
            <a:r>
              <a:rPr lang="ru-RU" altLang="ru-RU" dirty="0">
                <a:latin typeface="Tahoma" pitchFamily="34" charset="0"/>
                <a:cs typeface="Tahoma" pitchFamily="34" charset="0"/>
              </a:rPr>
              <a:t>млрд</a:t>
            </a:r>
            <a:r>
              <a:rPr lang="en-US" altLang="ru-RU" dirty="0">
                <a:latin typeface="Tahoma" pitchFamily="34" charset="0"/>
                <a:cs typeface="Tahoma" pitchFamily="34" charset="0"/>
              </a:rPr>
              <a:t> (</a:t>
            </a:r>
            <a:r>
              <a:rPr lang="ru-RU" altLang="ru-RU" dirty="0">
                <a:latin typeface="Tahoma" pitchFamily="34" charset="0"/>
                <a:cs typeface="Tahoma" pitchFamily="34" charset="0"/>
              </a:rPr>
              <a:t>на</a:t>
            </a:r>
            <a:r>
              <a:rPr lang="en-US" altLang="ru-RU" dirty="0">
                <a:latin typeface="Tahoma" pitchFamily="34" charset="0"/>
                <a:cs typeface="Tahoma" pitchFamily="34" charset="0"/>
              </a:rPr>
              <a:t>  </a:t>
            </a:r>
            <a:r>
              <a:rPr lang="ru-RU" altLang="ru-RU" dirty="0">
                <a:latin typeface="Tahoma" pitchFamily="34" charset="0"/>
                <a:cs typeface="Tahoma" pitchFamily="34" charset="0"/>
              </a:rPr>
              <a:t>01</a:t>
            </a:r>
            <a:r>
              <a:rPr lang="en-US" altLang="ru-RU" dirty="0">
                <a:latin typeface="Tahoma" pitchFamily="34" charset="0"/>
                <a:cs typeface="Tahoma" pitchFamily="34" charset="0"/>
              </a:rPr>
              <a:t>/</a:t>
            </a:r>
            <a:r>
              <a:rPr lang="ru-RU" altLang="ru-RU" dirty="0">
                <a:latin typeface="Tahoma" pitchFamily="34" charset="0"/>
                <a:cs typeface="Tahoma" pitchFamily="34" charset="0"/>
              </a:rPr>
              <a:t>0</a:t>
            </a:r>
            <a:r>
              <a:rPr lang="en-US" altLang="ru-RU" dirty="0">
                <a:latin typeface="Tahoma" pitchFamily="34" charset="0"/>
                <a:cs typeface="Tahoma" pitchFamily="34" charset="0"/>
              </a:rPr>
              <a:t>1/201</a:t>
            </a:r>
            <a:r>
              <a:rPr lang="ru-RU" altLang="ru-RU" dirty="0">
                <a:latin typeface="Tahoma" pitchFamily="34" charset="0"/>
                <a:cs typeface="Tahoma" pitchFamily="34" charset="0"/>
              </a:rPr>
              <a:t>4</a:t>
            </a:r>
            <a:r>
              <a:rPr lang="en-US" altLang="ru-RU" dirty="0">
                <a:latin typeface="Tahoma" pitchFamily="34" charset="0"/>
                <a:cs typeface="Tahoma" pitchFamily="34" charset="0"/>
              </a:rPr>
              <a:t>)</a:t>
            </a:r>
            <a:endParaRPr lang="ru-RU" altLang="ru-RU" dirty="0">
              <a:latin typeface="Tahoma" pitchFamily="34" charset="0"/>
              <a:cs typeface="Tahoma" pitchFamily="34" charset="0"/>
            </a:endParaRPr>
          </a:p>
          <a:p>
            <a:pPr>
              <a:lnSpc>
                <a:spcPct val="80000"/>
              </a:lnSpc>
            </a:pPr>
            <a:r>
              <a:rPr lang="en-US" altLang="ru-RU" dirty="0">
                <a:latin typeface="Tahoma" pitchFamily="34" charset="0"/>
                <a:cs typeface="Tahoma" pitchFamily="34" charset="0"/>
              </a:rPr>
              <a:t>RUB </a:t>
            </a:r>
            <a:r>
              <a:rPr lang="ru-RU" altLang="ru-RU" dirty="0">
                <a:latin typeface="Tahoma" pitchFamily="34" charset="0"/>
                <a:cs typeface="Tahoma" pitchFamily="34" charset="0"/>
              </a:rPr>
              <a:t>993,0 млрд (на  01/08/2014)</a:t>
            </a:r>
            <a:endParaRPr lang="en-US" altLang="ru-RU" dirty="0">
              <a:latin typeface="Tahoma" pitchFamily="34" charset="0"/>
              <a:cs typeface="Tahoma" pitchFamily="34" charset="0"/>
            </a:endParaRPr>
          </a:p>
          <a:p>
            <a:pPr>
              <a:lnSpc>
                <a:spcPct val="80000"/>
              </a:lnSpc>
            </a:pPr>
            <a:r>
              <a:rPr lang="en-US" altLang="ru-RU" dirty="0"/>
              <a:t> </a:t>
            </a:r>
            <a:endParaRPr lang="ru-RU" altLang="ru-RU" dirty="0"/>
          </a:p>
          <a:p>
            <a:pPr>
              <a:lnSpc>
                <a:spcPct val="80000"/>
              </a:lnSpc>
            </a:pPr>
            <a:r>
              <a:rPr lang="ru-RU" altLang="ru-RU" b="1" dirty="0" smtClean="0">
                <a:solidFill>
                  <a:srgbClr val="556771"/>
                </a:solidFill>
                <a:latin typeface="Tahoma" pitchFamily="34" charset="0"/>
                <a:cs typeface="Tahoma" pitchFamily="34" charset="0"/>
              </a:rPr>
              <a:t>Прибыль</a:t>
            </a:r>
            <a:r>
              <a:rPr lang="en-US" altLang="ru-RU" b="1" dirty="0" smtClean="0">
                <a:solidFill>
                  <a:srgbClr val="556771"/>
                </a:solidFill>
                <a:latin typeface="Tahoma" pitchFamily="34" charset="0"/>
                <a:cs typeface="Tahoma" pitchFamily="34" charset="0"/>
              </a:rPr>
              <a:t>:</a:t>
            </a:r>
          </a:p>
          <a:p>
            <a:pPr>
              <a:lnSpc>
                <a:spcPct val="80000"/>
              </a:lnSpc>
            </a:pPr>
            <a:r>
              <a:rPr lang="en-US" altLang="ru-RU" dirty="0" smtClean="0">
                <a:latin typeface="Tahoma" pitchFamily="34" charset="0"/>
                <a:cs typeface="Tahoma" pitchFamily="34" charset="0"/>
              </a:rPr>
              <a:t>RUB </a:t>
            </a:r>
            <a:r>
              <a:rPr lang="en-US" altLang="ru-RU" dirty="0">
                <a:latin typeface="Tahoma" pitchFamily="34" charset="0"/>
                <a:cs typeface="Tahoma" pitchFamily="34" charset="0"/>
              </a:rPr>
              <a:t>6,3</a:t>
            </a:r>
            <a:r>
              <a:rPr lang="ru-RU" altLang="ru-RU" dirty="0">
                <a:latin typeface="Tahoma" pitchFamily="34" charset="0"/>
                <a:cs typeface="Tahoma" pitchFamily="34" charset="0"/>
              </a:rPr>
              <a:t>57 </a:t>
            </a:r>
            <a:r>
              <a:rPr lang="ru-RU" altLang="ru-RU" dirty="0" smtClean="0">
                <a:latin typeface="Tahoma" pitchFamily="34" charset="0"/>
                <a:cs typeface="Tahoma" pitchFamily="34" charset="0"/>
              </a:rPr>
              <a:t>млрд (за 2013 г.)</a:t>
            </a:r>
            <a:endParaRPr lang="ru-RU" altLang="ru-RU" dirty="0">
              <a:latin typeface="Tahoma" pitchFamily="34" charset="0"/>
              <a:cs typeface="Tahoma" pitchFamily="34" charset="0"/>
            </a:endParaRPr>
          </a:p>
          <a:p>
            <a:pPr>
              <a:lnSpc>
                <a:spcPct val="80000"/>
              </a:lnSpc>
            </a:pPr>
            <a:r>
              <a:rPr lang="en-US" altLang="ru-RU" dirty="0" smtClean="0">
                <a:latin typeface="Tahoma" pitchFamily="34" charset="0"/>
                <a:cs typeface="Tahoma" pitchFamily="34" charset="0"/>
              </a:rPr>
              <a:t>RUB </a:t>
            </a:r>
            <a:r>
              <a:rPr lang="en-US" altLang="ru-RU" dirty="0">
                <a:latin typeface="Tahoma" pitchFamily="34" charset="0"/>
                <a:cs typeface="Tahoma" pitchFamily="34" charset="0"/>
              </a:rPr>
              <a:t>5</a:t>
            </a:r>
            <a:r>
              <a:rPr lang="ru-RU" altLang="ru-RU" dirty="0" smtClean="0">
                <a:latin typeface="Tahoma" pitchFamily="34" charset="0"/>
                <a:cs typeface="Tahoma" pitchFamily="34" charset="0"/>
              </a:rPr>
              <a:t>,119 млрд (за 7 мес. 2014 г.)</a:t>
            </a:r>
            <a:endParaRPr lang="en-US" altLang="ru-RU" b="1" dirty="0">
              <a:solidFill>
                <a:srgbClr val="556771"/>
              </a:solidFill>
              <a:latin typeface="Tahoma" pitchFamily="34" charset="0"/>
              <a:cs typeface="Tahoma" pitchFamily="34" charset="0"/>
            </a:endParaRPr>
          </a:p>
          <a:p>
            <a:pPr>
              <a:lnSpc>
                <a:spcPct val="80000"/>
              </a:lnSpc>
            </a:pPr>
            <a:r>
              <a:rPr lang="en-US" altLang="ru-RU" b="1" dirty="0">
                <a:solidFill>
                  <a:srgbClr val="556771"/>
                </a:solidFill>
                <a:latin typeface="Tahoma" pitchFamily="34" charset="0"/>
                <a:cs typeface="Tahoma" pitchFamily="34" charset="0"/>
              </a:rPr>
              <a:t>				</a:t>
            </a:r>
            <a:endParaRPr lang="ru-RU" altLang="ru-RU" b="1" dirty="0">
              <a:solidFill>
                <a:srgbClr val="556771"/>
              </a:solidFill>
              <a:latin typeface="Tahoma" pitchFamily="34" charset="0"/>
              <a:cs typeface="Tahoma" pitchFamily="34" charset="0"/>
            </a:endParaRPr>
          </a:p>
          <a:p>
            <a:pPr>
              <a:lnSpc>
                <a:spcPct val="80000"/>
              </a:lnSpc>
            </a:pPr>
            <a:r>
              <a:rPr lang="ru-RU" altLang="ru-RU" b="1" dirty="0">
                <a:solidFill>
                  <a:srgbClr val="556771"/>
                </a:solidFill>
                <a:latin typeface="Tahoma" pitchFamily="34" charset="0"/>
                <a:cs typeface="Tahoma" pitchFamily="34" charset="0"/>
              </a:rPr>
              <a:t>Международный кредитный рейтинг</a:t>
            </a:r>
            <a:r>
              <a:rPr lang="en-US" altLang="ru-RU" b="1" dirty="0">
                <a:solidFill>
                  <a:srgbClr val="556771"/>
                </a:solidFill>
                <a:latin typeface="Tahoma" pitchFamily="34" charset="0"/>
                <a:cs typeface="Tahoma" pitchFamily="34" charset="0"/>
              </a:rPr>
              <a:t>:	</a:t>
            </a:r>
            <a:r>
              <a:rPr lang="ru-RU" altLang="ru-RU" b="1" dirty="0">
                <a:solidFill>
                  <a:srgbClr val="556771"/>
                </a:solidFill>
                <a:latin typeface="Tahoma" pitchFamily="34" charset="0"/>
                <a:cs typeface="Tahoma" pitchFamily="34" charset="0"/>
              </a:rPr>
              <a:t> </a:t>
            </a:r>
            <a:r>
              <a:rPr lang="en-US" altLang="ru-RU" b="1" dirty="0">
                <a:latin typeface="Tahoma" pitchFamily="34" charset="0"/>
                <a:cs typeface="Tahoma" pitchFamily="34" charset="0"/>
              </a:rPr>
              <a:t>BBB</a:t>
            </a:r>
            <a:r>
              <a:rPr lang="en-US" altLang="ru-RU" dirty="0">
                <a:latin typeface="Tahoma" pitchFamily="34" charset="0"/>
                <a:cs typeface="Tahoma" pitchFamily="34" charset="0"/>
              </a:rPr>
              <a:t> </a:t>
            </a:r>
            <a:r>
              <a:rPr lang="en-US" altLang="ru-RU" sz="1600" dirty="0">
                <a:latin typeface="Tahoma" pitchFamily="34" charset="0"/>
                <a:cs typeface="Tahoma" pitchFamily="34" charset="0"/>
              </a:rPr>
              <a:t>(</a:t>
            </a:r>
            <a:r>
              <a:rPr lang="ru-RU" altLang="ru-RU" sz="1600" dirty="0">
                <a:latin typeface="Tahoma" pitchFamily="34" charset="0"/>
                <a:cs typeface="Tahoma" pitchFamily="34" charset="0"/>
              </a:rPr>
              <a:t>агентство </a:t>
            </a:r>
            <a:r>
              <a:rPr lang="en-US" altLang="ru-RU" sz="1600" dirty="0">
                <a:latin typeface="Tahoma" pitchFamily="34" charset="0"/>
                <a:cs typeface="Tahoma" pitchFamily="34" charset="0"/>
              </a:rPr>
              <a:t>FITCH) </a:t>
            </a:r>
            <a:endParaRPr lang="ru-RU" altLang="ru-RU" sz="1600" dirty="0">
              <a:latin typeface="Tahoma" pitchFamily="34" charset="0"/>
              <a:cs typeface="Tahoma" pitchFamily="34" charset="0"/>
            </a:endParaRPr>
          </a:p>
          <a:p>
            <a:pPr>
              <a:lnSpc>
                <a:spcPts val="900"/>
              </a:lnSpc>
            </a:pPr>
            <a:endParaRPr lang="en-US" altLang="ru-RU" dirty="0" smtClean="0">
              <a:latin typeface="Tahoma" pitchFamily="34" charset="0"/>
              <a:cs typeface="Tahoma" pitchFamily="34" charset="0"/>
            </a:endParaRPr>
          </a:p>
          <a:p>
            <a:pPr>
              <a:lnSpc>
                <a:spcPts val="900"/>
              </a:lnSpc>
            </a:pPr>
            <a:endParaRPr lang="en-US" altLang="ru-RU" dirty="0">
              <a:latin typeface="Tahoma" pitchFamily="34" charset="0"/>
              <a:cs typeface="Tahoma" pitchFamily="34" charset="0"/>
            </a:endParaRPr>
          </a:p>
        </p:txBody>
      </p:sp>
    </p:spTree>
    <p:extLst>
      <p:ext uri="{BB962C8B-B14F-4D97-AF65-F5344CB8AC3E}">
        <p14:creationId xmlns:p14="http://schemas.microsoft.com/office/powerpoint/2010/main" val="2967146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одзаголовок 2"/>
          <p:cNvSpPr txBox="1">
            <a:spLocks/>
          </p:cNvSpPr>
          <p:nvPr/>
        </p:nvSpPr>
        <p:spPr bwMode="auto">
          <a:xfrm>
            <a:off x="1081088" y="168275"/>
            <a:ext cx="7975600" cy="74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sz="2400" b="1" i="1" dirty="0" smtClean="0">
                <a:latin typeface="Tahoma" panose="020B0604030504040204" pitchFamily="34" charset="0"/>
                <a:ea typeface="Tahoma" panose="020B0604030504040204" pitchFamily="34" charset="0"/>
                <a:cs typeface="Tahoma" panose="020B0604030504040204" pitchFamily="34" charset="0"/>
              </a:rPr>
              <a:t>Роль НКЦ как центрального контрагента на российском финансовом рынке</a:t>
            </a:r>
            <a:endParaRPr lang="ru-RU" altLang="ru-RU" sz="2000" b="1" i="1" dirty="0">
              <a:latin typeface="Tahoma" pitchFamily="34" charset="0"/>
              <a:cs typeface="Tahoma" pitchFamily="34" charset="0"/>
            </a:endParaRPr>
          </a:p>
        </p:txBody>
      </p:sp>
      <p:pic>
        <p:nvPicPr>
          <p:cNvPr id="10246" name="Рисунок 1" descr="logonk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165850"/>
            <a:ext cx="1828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Box 25"/>
          <p:cNvSpPr txBox="1">
            <a:spLocks noChangeArrowheads="1"/>
          </p:cNvSpPr>
          <p:nvPr/>
        </p:nvSpPr>
        <p:spPr bwMode="auto">
          <a:xfrm>
            <a:off x="4211638" y="6237288"/>
            <a:ext cx="4392612" cy="430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ru-RU" altLang="ru-RU" sz="1100">
                <a:latin typeface="Tahoma" pitchFamily="34" charset="0"/>
                <a:cs typeface="Tahoma" pitchFamily="34" charset="0"/>
              </a:rPr>
              <a:t>ЗАО АКБ «Национальный Клиринговый Центр»</a:t>
            </a:r>
          </a:p>
          <a:p>
            <a:pPr algn="r" eaLnBrk="1" hangingPunct="1"/>
            <a:r>
              <a:rPr lang="ru-RU" altLang="ru-RU" sz="1100">
                <a:latin typeface="Tahoma" pitchFamily="34" charset="0"/>
                <a:cs typeface="Tahoma" pitchFamily="34" charset="0"/>
              </a:rPr>
              <a:t>Краткий обзор</a:t>
            </a:r>
          </a:p>
        </p:txBody>
      </p:sp>
      <p:grpSp>
        <p:nvGrpSpPr>
          <p:cNvPr id="2" name="Группа 1"/>
          <p:cNvGrpSpPr/>
          <p:nvPr/>
        </p:nvGrpSpPr>
        <p:grpSpPr>
          <a:xfrm>
            <a:off x="1299230" y="1168318"/>
            <a:ext cx="7326754" cy="4897437"/>
            <a:chOff x="1331550" y="980103"/>
            <a:chExt cx="7326754" cy="4897437"/>
          </a:xfrm>
        </p:grpSpPr>
        <p:sp>
          <p:nvSpPr>
            <p:cNvPr id="7" name="Прямоугольник 6"/>
            <p:cNvSpPr/>
            <p:nvPr/>
          </p:nvSpPr>
          <p:spPr bwMode="auto">
            <a:xfrm>
              <a:off x="1331550" y="2808903"/>
              <a:ext cx="7326754" cy="3068637"/>
            </a:xfrm>
            <a:prstGeom prst="rect">
              <a:avLst/>
            </a:prstGeom>
            <a:solidFill>
              <a:srgbClr val="DDE1DF"/>
            </a:solidFill>
            <a:ln>
              <a:noFill/>
            </a:ln>
          </p:spPr>
          <p:style>
            <a:lnRef idx="1">
              <a:schemeClr val="dk1"/>
            </a:lnRef>
            <a:fillRef idx="2">
              <a:schemeClr val="dk1"/>
            </a:fillRef>
            <a:effectRef idx="1">
              <a:schemeClr val="dk1"/>
            </a:effectRef>
            <a:fontRef idx="minor">
              <a:schemeClr val="dk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a:solidFill>
                  <a:srgbClr val="000000"/>
                </a:solidFill>
                <a:latin typeface="Calibri" pitchFamily="34" charset="0"/>
              </a:endParaRPr>
            </a:p>
          </p:txBody>
        </p:sp>
        <p:sp>
          <p:nvSpPr>
            <p:cNvPr id="8" name="Прямоугольник 7"/>
            <p:cNvSpPr/>
            <p:nvPr/>
          </p:nvSpPr>
          <p:spPr bwMode="auto">
            <a:xfrm>
              <a:off x="1331550" y="980103"/>
              <a:ext cx="7326754" cy="1828800"/>
            </a:xfrm>
            <a:prstGeom prst="rect">
              <a:avLst/>
            </a:prstGeom>
            <a:solidFill>
              <a:srgbClr val="C00000"/>
            </a:solidFill>
            <a:ln>
              <a:solidFill>
                <a:schemeClr val="accent2">
                  <a:lumMod val="20000"/>
                  <a:lumOff val="80000"/>
                </a:schemeClr>
              </a:solidFill>
            </a:ln>
          </p:spPr>
          <p:style>
            <a:lnRef idx="1">
              <a:schemeClr val="accent1"/>
            </a:lnRef>
            <a:fillRef idx="2">
              <a:schemeClr val="accent1"/>
            </a:fillRef>
            <a:effectRef idx="1">
              <a:schemeClr val="accent1"/>
            </a:effectRef>
            <a:fontRef idx="minor">
              <a:schemeClr val="dk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a:solidFill>
                  <a:srgbClr val="000000"/>
                </a:solidFill>
                <a:latin typeface="Calibri" pitchFamily="34" charset="0"/>
              </a:endParaRPr>
            </a:p>
          </p:txBody>
        </p:sp>
      </p:grpSp>
      <p:sp>
        <p:nvSpPr>
          <p:cNvPr id="9" name="Прямоугольник 14"/>
          <p:cNvSpPr>
            <a:spLocks noChangeArrowheads="1"/>
          </p:cNvSpPr>
          <p:nvPr/>
        </p:nvSpPr>
        <p:spPr bwMode="auto">
          <a:xfrm>
            <a:off x="1536792" y="1344054"/>
            <a:ext cx="685163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1257300" lvl="2" indent="-342900">
              <a:buFont typeface="+mj-lt"/>
              <a:buAutoNum type="arabicPeriod"/>
            </a:pPr>
            <a:r>
              <a:rPr lang="ru-RU" b="1" dirty="0">
                <a:solidFill>
                  <a:schemeClr val="bg1"/>
                </a:solidFill>
                <a:latin typeface="Tahoma" panose="020B0604030504040204" pitchFamily="34" charset="0"/>
                <a:ea typeface="Tahoma" panose="020B0604030504040204" pitchFamily="34" charset="0"/>
                <a:cs typeface="Tahoma" panose="020B0604030504040204" pitchFamily="34" charset="0"/>
              </a:rPr>
              <a:t>Минимизация рыночных рисков. </a:t>
            </a:r>
          </a:p>
          <a:p>
            <a:pPr marL="1257300" lvl="2" indent="-342900">
              <a:buFont typeface="+mj-lt"/>
              <a:buAutoNum type="arabicPeriod"/>
            </a:pPr>
            <a:r>
              <a:rPr lang="ru-RU" b="1" dirty="0">
                <a:solidFill>
                  <a:schemeClr val="bg1"/>
                </a:solidFill>
                <a:latin typeface="Tahoma" panose="020B0604030504040204" pitchFamily="34" charset="0"/>
                <a:ea typeface="Tahoma" panose="020B0604030504040204" pitchFamily="34" charset="0"/>
                <a:cs typeface="Tahoma" panose="020B0604030504040204" pitchFamily="34" charset="0"/>
              </a:rPr>
              <a:t>Гарантия исполнения обязательств по заключенным сделкам.</a:t>
            </a:r>
          </a:p>
          <a:p>
            <a:pPr marL="1257300" lvl="2" indent="-342900">
              <a:buFont typeface="+mj-lt"/>
              <a:buAutoNum type="arabicPeriod"/>
            </a:pPr>
            <a:r>
              <a:rPr lang="ru-RU" b="1" dirty="0">
                <a:solidFill>
                  <a:schemeClr val="bg1"/>
                </a:solidFill>
                <a:latin typeface="Tahoma" panose="020B0604030504040204" pitchFamily="34" charset="0"/>
                <a:ea typeface="Tahoma" panose="020B0604030504040204" pitchFamily="34" charset="0"/>
                <a:cs typeface="Tahoma" panose="020B0604030504040204" pitchFamily="34" charset="0"/>
              </a:rPr>
              <a:t>Оптимизация издержек </a:t>
            </a:r>
            <a:r>
              <a:rPr lang="ru-RU" b="1" dirty="0" err="1">
                <a:solidFill>
                  <a:schemeClr val="bg1"/>
                </a:solidFill>
                <a:latin typeface="Tahoma" panose="020B0604030504040204" pitchFamily="34" charset="0"/>
                <a:ea typeface="Tahoma" panose="020B0604030504040204" pitchFamily="34" charset="0"/>
                <a:cs typeface="Tahoma" panose="020B0604030504040204" pitchFamily="34" charset="0"/>
              </a:rPr>
              <a:t>посттрейдинга</a:t>
            </a:r>
            <a:r>
              <a:rPr lang="ru-RU" b="1" dirty="0">
                <a:solidFill>
                  <a:schemeClr val="bg1"/>
                </a:solidFill>
                <a:latin typeface="Tahoma" panose="020B0604030504040204" pitchFamily="34" charset="0"/>
                <a:ea typeface="Tahoma" panose="020B0604030504040204" pitchFamily="34" charset="0"/>
                <a:cs typeface="Tahoma" panose="020B0604030504040204" pitchFamily="34" charset="0"/>
              </a:rPr>
              <a:t> для участников рынка.</a:t>
            </a:r>
            <a:r>
              <a:rPr lang="ru-RU" dirty="0">
                <a:solidFill>
                  <a:schemeClr val="bg1"/>
                </a:solidFill>
                <a:latin typeface="Tahoma" panose="020B0604030504040204" pitchFamily="34" charset="0"/>
                <a:ea typeface="Tahoma" panose="020B0604030504040204" pitchFamily="34" charset="0"/>
                <a:cs typeface="Tahoma" panose="020B0604030504040204" pitchFamily="34" charset="0"/>
              </a:rPr>
              <a:t> </a:t>
            </a:r>
          </a:p>
        </p:txBody>
      </p:sp>
      <p:sp>
        <p:nvSpPr>
          <p:cNvPr id="10" name="Прямоугольник 15"/>
          <p:cNvSpPr>
            <a:spLocks noChangeArrowheads="1"/>
          </p:cNvSpPr>
          <p:nvPr/>
        </p:nvSpPr>
        <p:spPr bwMode="auto">
          <a:xfrm>
            <a:off x="1536792" y="3050953"/>
            <a:ext cx="692364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buNone/>
            </a:pPr>
            <a:r>
              <a:rPr lang="ru-RU" b="1" i="1" dirty="0">
                <a:latin typeface="Tahoma" panose="020B0604030504040204" pitchFamily="34" charset="0"/>
                <a:ea typeface="Tahoma" panose="020B0604030504040204" pitchFamily="34" charset="0"/>
                <a:cs typeface="Tahoma" panose="020B0604030504040204" pitchFamily="34" charset="0"/>
              </a:rPr>
              <a:t>Деятельность ЦК на финансовом рынке : </a:t>
            </a:r>
          </a:p>
          <a:p>
            <a:pPr lvl="1">
              <a:buClr>
                <a:schemeClr val="tx2"/>
              </a:buClr>
              <a:buSzPct val="70000"/>
              <a:buFont typeface="Arial" pitchFamily="34" charset="0"/>
              <a:buChar char="•"/>
            </a:pPr>
            <a:r>
              <a:rPr lang="ru-RU" sz="1600" dirty="0">
                <a:latin typeface="Tahoma" panose="020B0604030504040204" pitchFamily="34" charset="0"/>
                <a:ea typeface="Tahoma" panose="020B0604030504040204" pitchFamily="34" charset="0"/>
                <a:cs typeface="Tahoma" panose="020B0604030504040204" pitchFamily="34" charset="0"/>
              </a:rPr>
              <a:t>позволяет участникам оценивать риски и определять лимиты только на ЦК, а не на всех других участников рынка;</a:t>
            </a:r>
          </a:p>
          <a:p>
            <a:pPr lvl="1">
              <a:buClr>
                <a:schemeClr val="tx2"/>
              </a:buClr>
              <a:buSzPct val="70000"/>
              <a:buFont typeface="Arial" pitchFamily="34" charset="0"/>
              <a:buChar char="•"/>
            </a:pPr>
            <a:r>
              <a:rPr lang="ru-RU" sz="1600" dirty="0">
                <a:latin typeface="Tahoma" panose="020B0604030504040204" pitchFamily="34" charset="0"/>
                <a:ea typeface="Tahoma" panose="020B0604030504040204" pitchFamily="34" charset="0"/>
                <a:cs typeface="Tahoma" panose="020B0604030504040204" pitchFamily="34" charset="0"/>
              </a:rPr>
              <a:t>снижает кредитный риск контрагентов по сделкам;</a:t>
            </a:r>
          </a:p>
          <a:p>
            <a:pPr lvl="1">
              <a:buClr>
                <a:schemeClr val="tx2"/>
              </a:buClr>
              <a:buSzPct val="70000"/>
              <a:buFont typeface="Arial" pitchFamily="34" charset="0"/>
              <a:buChar char="•"/>
            </a:pPr>
            <a:r>
              <a:rPr lang="ru-RU" sz="1600" dirty="0">
                <a:latin typeface="Tahoma" panose="020B0604030504040204" pitchFamily="34" charset="0"/>
                <a:ea typeface="Tahoma" panose="020B0604030504040204" pitchFamily="34" charset="0"/>
                <a:cs typeface="Tahoma" panose="020B0604030504040204" pitchFamily="34" charset="0"/>
              </a:rPr>
              <a:t>позволяет участникам снижать издержки, повышая доходность от операций; </a:t>
            </a:r>
          </a:p>
          <a:p>
            <a:pPr lvl="1">
              <a:buClr>
                <a:schemeClr val="tx2"/>
              </a:buClr>
              <a:buSzPct val="70000"/>
              <a:buFont typeface="Arial" pitchFamily="34" charset="0"/>
              <a:buChar char="•"/>
            </a:pPr>
            <a:r>
              <a:rPr lang="ru-RU" sz="1600" dirty="0">
                <a:latin typeface="Tahoma" panose="020B0604030504040204" pitchFamily="34" charset="0"/>
                <a:ea typeface="Tahoma" panose="020B0604030504040204" pitchFamily="34" charset="0"/>
                <a:cs typeface="Tahoma" panose="020B0604030504040204" pitchFamily="34" charset="0"/>
              </a:rPr>
              <a:t>способствует сокращению операций </a:t>
            </a:r>
            <a:r>
              <a:rPr lang="ru-RU" sz="1600" dirty="0" err="1">
                <a:latin typeface="Tahoma" panose="020B0604030504040204" pitchFamily="34" charset="0"/>
                <a:ea typeface="Tahoma" panose="020B0604030504040204" pitchFamily="34" charset="0"/>
                <a:cs typeface="Tahoma" panose="020B0604030504040204" pitchFamily="34" charset="0"/>
              </a:rPr>
              <a:t>бэк</a:t>
            </a:r>
            <a:r>
              <a:rPr lang="ru-RU" sz="1600" dirty="0">
                <a:latin typeface="Tahoma" panose="020B0604030504040204" pitchFamily="34" charset="0"/>
                <a:ea typeface="Tahoma" panose="020B0604030504040204" pitchFamily="34" charset="0"/>
                <a:cs typeface="Tahoma" panose="020B0604030504040204" pitchFamily="34" charset="0"/>
              </a:rPr>
              <a:t>-офисов участников, тем самым минимизирует операционные риски;</a:t>
            </a:r>
          </a:p>
          <a:p>
            <a:pPr lvl="1">
              <a:buClr>
                <a:schemeClr val="tx2"/>
              </a:buClr>
              <a:buSzPct val="70000"/>
              <a:buFont typeface="Arial" pitchFamily="34" charset="0"/>
              <a:buChar char="•"/>
            </a:pPr>
            <a:r>
              <a:rPr lang="ru-RU" sz="1600" dirty="0">
                <a:latin typeface="Tahoma" panose="020B0604030504040204" pitchFamily="34" charset="0"/>
                <a:ea typeface="Tahoma" panose="020B0604030504040204" pitchFamily="34" charset="0"/>
                <a:cs typeface="Tahoma" panose="020B0604030504040204" pitchFamily="34" charset="0"/>
              </a:rPr>
              <a:t>делает прозрачной и понятной участникам рынка юридическую конструкцию заключаемых сделок (юридические риски минимальны). </a:t>
            </a:r>
          </a:p>
        </p:txBody>
      </p:sp>
    </p:spTree>
    <p:extLst>
      <p:ext uri="{BB962C8B-B14F-4D97-AF65-F5344CB8AC3E}">
        <p14:creationId xmlns:p14="http://schemas.microsoft.com/office/powerpoint/2010/main" val="123407220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одзаголовок 2"/>
          <p:cNvSpPr txBox="1">
            <a:spLocks/>
          </p:cNvSpPr>
          <p:nvPr/>
        </p:nvSpPr>
        <p:spPr bwMode="auto">
          <a:xfrm>
            <a:off x="1081088" y="168275"/>
            <a:ext cx="7975600" cy="74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ru-RU" sz="2400" b="1" i="1" dirty="0" smtClean="0">
                <a:latin typeface="Tahoma" pitchFamily="34" charset="0"/>
                <a:cs typeface="Tahoma" pitchFamily="34" charset="0"/>
              </a:rPr>
              <a:t>НКЦ – 1 из 4 европейских клиринговых организаций, созданных в форме банка</a:t>
            </a:r>
            <a:endParaRPr lang="ru-RU" altLang="ru-RU" sz="2400" b="1" i="1" dirty="0">
              <a:latin typeface="Tahoma" pitchFamily="34" charset="0"/>
              <a:cs typeface="Tahoma" pitchFamily="34" charset="0"/>
            </a:endParaRPr>
          </a:p>
        </p:txBody>
      </p:sp>
      <p:pic>
        <p:nvPicPr>
          <p:cNvPr id="10246" name="Рисунок 1" descr="logonk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165850"/>
            <a:ext cx="1828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Box 25"/>
          <p:cNvSpPr txBox="1">
            <a:spLocks noChangeArrowheads="1"/>
          </p:cNvSpPr>
          <p:nvPr/>
        </p:nvSpPr>
        <p:spPr bwMode="auto">
          <a:xfrm>
            <a:off x="4211638" y="6237288"/>
            <a:ext cx="4392612" cy="430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ru-RU" altLang="ru-RU" sz="1100">
                <a:latin typeface="Tahoma" pitchFamily="34" charset="0"/>
                <a:cs typeface="Tahoma" pitchFamily="34" charset="0"/>
              </a:rPr>
              <a:t>ЗАО АКБ «Национальный Клиринговый Центр»</a:t>
            </a:r>
          </a:p>
          <a:p>
            <a:pPr algn="r" eaLnBrk="1" hangingPunct="1"/>
            <a:r>
              <a:rPr lang="ru-RU" altLang="ru-RU" sz="1100">
                <a:latin typeface="Tahoma" pitchFamily="34" charset="0"/>
                <a:cs typeface="Tahoma" pitchFamily="34" charset="0"/>
              </a:rPr>
              <a:t>Краткий обзор</a:t>
            </a:r>
          </a:p>
        </p:txBody>
      </p:sp>
      <p:sp>
        <p:nvSpPr>
          <p:cNvPr id="7" name="Прямоугольник 6"/>
          <p:cNvSpPr/>
          <p:nvPr/>
        </p:nvSpPr>
        <p:spPr bwMode="auto">
          <a:xfrm>
            <a:off x="1299230" y="1844824"/>
            <a:ext cx="7326754" cy="4220931"/>
          </a:xfrm>
          <a:prstGeom prst="rect">
            <a:avLst/>
          </a:prstGeom>
          <a:solidFill>
            <a:srgbClr val="DDE1DF"/>
          </a:solidFill>
          <a:ln>
            <a:noFill/>
          </a:ln>
        </p:spPr>
        <p:style>
          <a:lnRef idx="1">
            <a:schemeClr val="dk1"/>
          </a:lnRef>
          <a:fillRef idx="2">
            <a:schemeClr val="dk1"/>
          </a:fillRef>
          <a:effectRef idx="1">
            <a:schemeClr val="dk1"/>
          </a:effectRef>
          <a:fontRef idx="minor">
            <a:schemeClr val="dk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a:solidFill>
                <a:srgbClr val="000000"/>
              </a:solidFill>
              <a:latin typeface="Calibri" pitchFamily="34" charset="0"/>
            </a:endParaRPr>
          </a:p>
        </p:txBody>
      </p:sp>
      <p:sp>
        <p:nvSpPr>
          <p:cNvPr id="8" name="Прямоугольник 7"/>
          <p:cNvSpPr/>
          <p:nvPr/>
        </p:nvSpPr>
        <p:spPr bwMode="auto">
          <a:xfrm>
            <a:off x="1299230" y="1168317"/>
            <a:ext cx="7326754" cy="902413"/>
          </a:xfrm>
          <a:prstGeom prst="rect">
            <a:avLst/>
          </a:prstGeom>
          <a:solidFill>
            <a:srgbClr val="C00000"/>
          </a:solidFill>
          <a:ln>
            <a:solidFill>
              <a:schemeClr val="accent2">
                <a:lumMod val="20000"/>
                <a:lumOff val="80000"/>
              </a:schemeClr>
            </a:solidFill>
          </a:ln>
        </p:spPr>
        <p:style>
          <a:lnRef idx="1">
            <a:schemeClr val="accent1"/>
          </a:lnRef>
          <a:fillRef idx="2">
            <a:schemeClr val="accent1"/>
          </a:fillRef>
          <a:effectRef idx="1">
            <a:schemeClr val="accent1"/>
          </a:effectRef>
          <a:fontRef idx="minor">
            <a:schemeClr val="dk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a:solidFill>
                <a:srgbClr val="000000"/>
              </a:solidFill>
              <a:latin typeface="Calibri" pitchFamily="34" charset="0"/>
            </a:endParaRPr>
          </a:p>
        </p:txBody>
      </p:sp>
      <p:sp>
        <p:nvSpPr>
          <p:cNvPr id="9" name="Прямоугольник 14"/>
          <p:cNvSpPr>
            <a:spLocks noChangeArrowheads="1"/>
          </p:cNvSpPr>
          <p:nvPr/>
        </p:nvSpPr>
        <p:spPr bwMode="auto">
          <a:xfrm>
            <a:off x="1608801" y="1239734"/>
            <a:ext cx="68516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914400" lvl="2" indent="0"/>
            <a:r>
              <a:rPr lang="ru-RU" b="1" dirty="0" smtClean="0">
                <a:solidFill>
                  <a:schemeClr val="bg1"/>
                </a:solidFill>
                <a:latin typeface="Tahoma" panose="020B0604030504040204" pitchFamily="34" charset="0"/>
                <a:ea typeface="Tahoma" panose="020B0604030504040204" pitchFamily="34" charset="0"/>
                <a:cs typeface="Tahoma" panose="020B0604030504040204" pitchFamily="34" charset="0"/>
              </a:rPr>
              <a:t>Банковская лицензия дает  клиринговым организациям преимущества</a:t>
            </a:r>
            <a:endParaRPr lang="ru-RU"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Прямоугольник 15"/>
          <p:cNvSpPr>
            <a:spLocks noChangeArrowheads="1"/>
          </p:cNvSpPr>
          <p:nvPr/>
        </p:nvSpPr>
        <p:spPr bwMode="auto">
          <a:xfrm>
            <a:off x="1545011" y="2204864"/>
            <a:ext cx="692364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0000"/>
              </a:lnSpc>
              <a:buFont typeface="Arial" charset="0"/>
              <a:buNone/>
            </a:pPr>
            <a:r>
              <a:rPr lang="ru-RU" altLang="ru-RU" b="1" dirty="0" smtClean="0">
                <a:solidFill>
                  <a:srgbClr val="CE1126"/>
                </a:solidFill>
                <a:latin typeface="Tahoma" pitchFamily="34" charset="0"/>
                <a:cs typeface="Tahoma" pitchFamily="34" charset="0"/>
              </a:rPr>
              <a:t>     	</a:t>
            </a:r>
            <a:r>
              <a:rPr lang="ru-RU" altLang="ru-RU" sz="2000" b="1" dirty="0" smtClean="0">
                <a:solidFill>
                  <a:srgbClr val="CE1126"/>
                </a:solidFill>
                <a:latin typeface="Tahoma" pitchFamily="34" charset="0"/>
                <a:cs typeface="Tahoma" pitchFamily="34" charset="0"/>
              </a:rPr>
              <a:t>по </a:t>
            </a:r>
            <a:r>
              <a:rPr lang="ru-RU" altLang="ru-RU" sz="2000" b="1" dirty="0">
                <a:solidFill>
                  <a:srgbClr val="CE1126"/>
                </a:solidFill>
                <a:latin typeface="Tahoma" pitchFamily="34" charset="0"/>
                <a:cs typeface="Tahoma" pitchFamily="34" charset="0"/>
              </a:rPr>
              <a:t>надежности: </a:t>
            </a:r>
          </a:p>
          <a:p>
            <a:pPr marL="342900" indent="-342900" eaLnBrk="1" hangingPunct="1">
              <a:lnSpc>
                <a:spcPct val="80000"/>
              </a:lnSpc>
              <a:spcBef>
                <a:spcPts val="600"/>
              </a:spcBef>
              <a:buClr>
                <a:schemeClr val="tx2"/>
              </a:buClr>
              <a:buFont typeface="Arial" panose="020B0604020202020204" pitchFamily="34" charset="0"/>
              <a:buChar char="•"/>
            </a:pPr>
            <a:r>
              <a:rPr lang="ru-RU" altLang="ru-RU" sz="2000" dirty="0">
                <a:latin typeface="Tahoma" panose="020B0604030504040204" pitchFamily="34" charset="0"/>
                <a:ea typeface="Tahoma" panose="020B0604030504040204" pitchFamily="34" charset="0"/>
                <a:cs typeface="Tahoma" panose="020B0604030504040204" pitchFamily="34" charset="0"/>
              </a:rPr>
              <a:t>Ж</a:t>
            </a:r>
            <a:r>
              <a:rPr lang="ru-RU" altLang="ru-RU" sz="2000" dirty="0" smtClean="0">
                <a:latin typeface="Tahoma" panose="020B0604030504040204" pitchFamily="34" charset="0"/>
                <a:ea typeface="Tahoma" panose="020B0604030504040204" pitchFamily="34" charset="0"/>
                <a:cs typeface="Tahoma" panose="020B0604030504040204" pitchFamily="34" charset="0"/>
              </a:rPr>
              <a:t>есткий </a:t>
            </a:r>
            <a:r>
              <a:rPr lang="ru-RU" altLang="ru-RU" sz="2000" dirty="0">
                <a:latin typeface="Tahoma" panose="020B0604030504040204" pitchFamily="34" charset="0"/>
                <a:ea typeface="Tahoma" panose="020B0604030504040204" pitchFamily="34" charset="0"/>
                <a:cs typeface="Tahoma" panose="020B0604030504040204" pitchFamily="34" charset="0"/>
              </a:rPr>
              <a:t>и всеобъемлющий надзор со стороны </a:t>
            </a:r>
            <a:r>
              <a:rPr lang="ru-RU" altLang="ru-RU" sz="2000" dirty="0" smtClean="0">
                <a:latin typeface="Tahoma" panose="020B0604030504040204" pitchFamily="34" charset="0"/>
                <a:ea typeface="Tahoma" panose="020B0604030504040204" pitchFamily="34" charset="0"/>
                <a:cs typeface="Tahoma" panose="020B0604030504040204" pitchFamily="34" charset="0"/>
              </a:rPr>
              <a:t>регуляторов</a:t>
            </a:r>
            <a:endParaRPr lang="ru-RU" altLang="ru-RU" sz="2000"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spcBef>
                <a:spcPts val="600"/>
              </a:spcBef>
              <a:buClr>
                <a:schemeClr val="tx2"/>
              </a:buClr>
            </a:pPr>
            <a:r>
              <a:rPr lang="ru-RU" altLang="ru-RU" sz="2000" b="1" dirty="0" smtClean="0">
                <a:solidFill>
                  <a:srgbClr val="CE1126"/>
                </a:solidFill>
                <a:latin typeface="Tahoma" pitchFamily="34" charset="0"/>
                <a:cs typeface="Tahoma" pitchFamily="34" charset="0"/>
              </a:rPr>
              <a:t>	и  </a:t>
            </a:r>
            <a:r>
              <a:rPr lang="ru-RU" altLang="ru-RU" sz="2000" b="1" dirty="0">
                <a:solidFill>
                  <a:srgbClr val="CE1126"/>
                </a:solidFill>
                <a:latin typeface="Tahoma" pitchFamily="34" charset="0"/>
                <a:cs typeface="Tahoma" pitchFamily="34" charset="0"/>
              </a:rPr>
              <a:t>по возможностям:</a:t>
            </a:r>
          </a:p>
          <a:p>
            <a:pPr marL="342900" indent="-342900" eaLnBrk="1" hangingPunct="1">
              <a:spcBef>
                <a:spcPts val="600"/>
              </a:spcBef>
              <a:buClr>
                <a:schemeClr val="tx2"/>
              </a:buClr>
              <a:buFont typeface="Arial" panose="020B0604020202020204" pitchFamily="34" charset="0"/>
              <a:buChar char="•"/>
            </a:pPr>
            <a:r>
              <a:rPr lang="ru-RU" altLang="ru-RU" sz="2000" dirty="0" smtClean="0">
                <a:latin typeface="Tahoma" panose="020B0604030504040204" pitchFamily="34" charset="0"/>
                <a:ea typeface="Tahoma" panose="020B0604030504040204" pitchFamily="34" charset="0"/>
                <a:cs typeface="Tahoma" panose="020B0604030504040204" pitchFamily="34" charset="0"/>
              </a:rPr>
              <a:t>Доступ </a:t>
            </a:r>
            <a:r>
              <a:rPr lang="ru-RU" altLang="ru-RU" sz="2000" dirty="0">
                <a:latin typeface="Tahoma" panose="020B0604030504040204" pitchFamily="34" charset="0"/>
                <a:ea typeface="Tahoma" panose="020B0604030504040204" pitchFamily="34" charset="0"/>
                <a:cs typeface="Tahoma" panose="020B0604030504040204" pitchFamily="34" charset="0"/>
              </a:rPr>
              <a:t>к инструментам рефинансирования </a:t>
            </a:r>
            <a:r>
              <a:rPr lang="ru-RU" altLang="ru-RU" sz="2000" dirty="0" smtClean="0">
                <a:latin typeface="Tahoma" panose="020B0604030504040204" pitchFamily="34" charset="0"/>
                <a:ea typeface="Tahoma" panose="020B0604030504040204" pitchFamily="34" charset="0"/>
                <a:cs typeface="Tahoma" panose="020B0604030504040204" pitchFamily="34" charset="0"/>
              </a:rPr>
              <a:t>Центрального Банка </a:t>
            </a:r>
            <a:r>
              <a:rPr lang="ru-RU" altLang="ru-RU" sz="2000" dirty="0">
                <a:latin typeface="Tahoma" panose="020B0604030504040204" pitchFamily="34" charset="0"/>
                <a:ea typeface="Tahoma" panose="020B0604030504040204" pitchFamily="34" charset="0"/>
                <a:cs typeface="Tahoma" panose="020B0604030504040204" pitchFamily="34" charset="0"/>
              </a:rPr>
              <a:t>и к инструментам межбанковского кредитного </a:t>
            </a:r>
            <a:r>
              <a:rPr lang="ru-RU" altLang="ru-RU" sz="2000" dirty="0" smtClean="0">
                <a:latin typeface="Tahoma" panose="020B0604030504040204" pitchFamily="34" charset="0"/>
                <a:ea typeface="Tahoma" panose="020B0604030504040204" pitchFamily="34" charset="0"/>
                <a:cs typeface="Tahoma" panose="020B0604030504040204" pitchFamily="34" charset="0"/>
              </a:rPr>
              <a:t>рынка; </a:t>
            </a:r>
            <a:endParaRPr lang="ru-RU" altLang="ru-RU" sz="2000" dirty="0">
              <a:latin typeface="Tahoma" panose="020B0604030504040204" pitchFamily="34" charset="0"/>
              <a:ea typeface="Tahoma" panose="020B0604030504040204" pitchFamily="34" charset="0"/>
              <a:cs typeface="Tahoma" panose="020B0604030504040204" pitchFamily="34" charset="0"/>
            </a:endParaRPr>
          </a:p>
          <a:p>
            <a:pPr marL="342900" indent="-342900" eaLnBrk="1" hangingPunct="1">
              <a:lnSpc>
                <a:spcPct val="80000"/>
              </a:lnSpc>
              <a:spcBef>
                <a:spcPts val="600"/>
              </a:spcBef>
              <a:buClr>
                <a:schemeClr val="tx2"/>
              </a:buClr>
              <a:buFont typeface="Arial" panose="020B0604020202020204" pitchFamily="34" charset="0"/>
              <a:buChar char="•"/>
            </a:pPr>
            <a:r>
              <a:rPr lang="ru-RU" altLang="ru-RU" sz="2000" dirty="0" smtClean="0">
                <a:latin typeface="Tahoma" panose="020B0604030504040204" pitchFamily="34" charset="0"/>
                <a:ea typeface="Tahoma" panose="020B0604030504040204" pitchFamily="34" charset="0"/>
                <a:cs typeface="Tahoma" panose="020B0604030504040204" pitchFamily="34" charset="0"/>
              </a:rPr>
              <a:t>Прямое участие в платежной системе гарантирует высокую скорость расчетов</a:t>
            </a:r>
            <a:endParaRPr lang="ru-RU" altLang="ru-RU"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4377214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95"/>
          <p:cNvGraphicFramePr>
            <a:graphicFrameLocks noGrp="1"/>
          </p:cNvGraphicFramePr>
          <p:nvPr>
            <p:extLst>
              <p:ext uri="{D42A27DB-BD31-4B8C-83A1-F6EECF244321}">
                <p14:modId xmlns:p14="http://schemas.microsoft.com/office/powerpoint/2010/main" val="2177071460"/>
              </p:ext>
            </p:extLst>
          </p:nvPr>
        </p:nvGraphicFramePr>
        <p:xfrm>
          <a:off x="900113" y="1130300"/>
          <a:ext cx="5507831" cy="4500563"/>
        </p:xfrm>
        <a:graphic>
          <a:graphicData uri="http://schemas.openxmlformats.org/presentationml/2006/ole">
            <mc:AlternateContent xmlns:mc="http://schemas.openxmlformats.org/markup-compatibility/2006">
              <mc:Choice xmlns:v="urn:schemas-microsoft-com:vml" Requires="v">
                <p:oleObj spid="_x0000_s4112" name="Лист" r:id="rId3" imgW="6103708" imgH="4891968" progId="Excel.Sheet.8">
                  <p:embed/>
                </p:oleObj>
              </mc:Choice>
              <mc:Fallback>
                <p:oleObj name="Лист" r:id="rId3" imgW="6103708" imgH="4891968" progId="Excel.Sheet.8">
                  <p:embed/>
                  <p:pic>
                    <p:nvPicPr>
                      <p:cNvPr id="0" name=""/>
                      <p:cNvPicPr>
                        <a:picLocks noGrp="1" noChangeArrowheads="1"/>
                      </p:cNvPicPr>
                      <p:nvPr/>
                    </p:nvPicPr>
                    <p:blipFill>
                      <a:blip r:embed="rId4"/>
                      <a:srcRect/>
                      <a:stretch>
                        <a:fillRect/>
                      </a:stretch>
                    </p:blipFill>
                    <p:spPr bwMode="auto">
                      <a:xfrm>
                        <a:off x="900113" y="1130300"/>
                        <a:ext cx="5507831" cy="4500563"/>
                      </a:xfrm>
                      <a:prstGeom prst="rect">
                        <a:avLst/>
                      </a:prstGeom>
                      <a:noFill/>
                      <a:ln>
                        <a:noFill/>
                      </a:ln>
                    </p:spPr>
                  </p:pic>
                </p:oleObj>
              </mc:Fallback>
            </mc:AlternateContent>
          </a:graphicData>
        </a:graphic>
      </p:graphicFrame>
      <p:sp>
        <p:nvSpPr>
          <p:cNvPr id="1028" name="Подзаголовок 2"/>
          <p:cNvSpPr txBox="1">
            <a:spLocks/>
          </p:cNvSpPr>
          <p:nvPr/>
        </p:nvSpPr>
        <p:spPr bwMode="auto">
          <a:xfrm>
            <a:off x="1139825" y="333375"/>
            <a:ext cx="74168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ru-RU" sz="2400" b="1" i="1" dirty="0">
                <a:latin typeface="Tahoma" pitchFamily="34" charset="0"/>
                <a:cs typeface="Tahoma" pitchFamily="34" charset="0"/>
              </a:rPr>
              <a:t>Постоянный рост совокупного капитала НКЦ</a:t>
            </a:r>
            <a:endParaRPr lang="ru-RU" altLang="ru-RU" sz="2400" b="1" i="1" dirty="0">
              <a:latin typeface="Verdana" pitchFamily="34" charset="0"/>
            </a:endParaRPr>
          </a:p>
        </p:txBody>
      </p:sp>
      <p:pic>
        <p:nvPicPr>
          <p:cNvPr id="1029" name="Рисунок 1" descr="logonk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6165850"/>
            <a:ext cx="1828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Box 6"/>
          <p:cNvSpPr txBox="1">
            <a:spLocks noChangeArrowheads="1"/>
          </p:cNvSpPr>
          <p:nvPr/>
        </p:nvSpPr>
        <p:spPr bwMode="auto">
          <a:xfrm>
            <a:off x="4211638" y="6237288"/>
            <a:ext cx="4392612" cy="430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ru-RU" altLang="ru-RU" sz="1100">
                <a:latin typeface="Tahoma" pitchFamily="34" charset="0"/>
                <a:cs typeface="Tahoma" pitchFamily="34" charset="0"/>
              </a:rPr>
              <a:t>ЗАО АКБ «Национальный Клиринговый Центр»</a:t>
            </a:r>
          </a:p>
          <a:p>
            <a:pPr algn="r" eaLnBrk="1" hangingPunct="1"/>
            <a:r>
              <a:rPr lang="ru-RU" altLang="ru-RU" sz="1100">
                <a:latin typeface="Tahoma" pitchFamily="34" charset="0"/>
                <a:cs typeface="Tahoma" pitchFamily="34" charset="0"/>
              </a:rPr>
              <a:t>Краткий обзор</a:t>
            </a:r>
          </a:p>
        </p:txBody>
      </p:sp>
      <p:graphicFrame>
        <p:nvGraphicFramePr>
          <p:cNvPr id="1027" name="Object 96"/>
          <p:cNvGraphicFramePr>
            <a:graphicFrameLocks/>
          </p:cNvGraphicFramePr>
          <p:nvPr>
            <p:extLst>
              <p:ext uri="{D42A27DB-BD31-4B8C-83A1-F6EECF244321}">
                <p14:modId xmlns:p14="http://schemas.microsoft.com/office/powerpoint/2010/main" val="3499723243"/>
              </p:ext>
            </p:extLst>
          </p:nvPr>
        </p:nvGraphicFramePr>
        <p:xfrm>
          <a:off x="539750" y="836613"/>
          <a:ext cx="5532438" cy="4375150"/>
        </p:xfrm>
        <a:graphic>
          <a:graphicData uri="http://schemas.openxmlformats.org/presentationml/2006/ole">
            <mc:AlternateContent xmlns:mc="http://schemas.openxmlformats.org/markup-compatibility/2006">
              <mc:Choice xmlns:v="urn:schemas-microsoft-com:vml" Requires="v">
                <p:oleObj spid="_x0000_s4113" name="Лист" r:id="rId6" imgW="7269385" imgH="3954744" progId="Excel.Sheet.8">
                  <p:embed/>
                </p:oleObj>
              </mc:Choice>
              <mc:Fallback>
                <p:oleObj name="Лист" r:id="rId6" imgW="7269385" imgH="3954744" progId="Excel.Sheet.8">
                  <p:embed/>
                  <p:pic>
                    <p:nvPicPr>
                      <p:cNvPr id="0" name=""/>
                      <p:cNvPicPr>
                        <a:picLocks noChangeArrowheads="1"/>
                      </p:cNvPicPr>
                      <p:nvPr/>
                    </p:nvPicPr>
                    <p:blipFill>
                      <a:blip r:embed="rId7"/>
                      <a:srcRect/>
                      <a:stretch>
                        <a:fillRect/>
                      </a:stretch>
                    </p:blipFill>
                    <p:spPr bwMode="auto">
                      <a:xfrm>
                        <a:off x="539750" y="836613"/>
                        <a:ext cx="5532438" cy="4375150"/>
                      </a:xfrm>
                      <a:prstGeom prst="rect">
                        <a:avLst/>
                      </a:prstGeom>
                      <a:noFill/>
                      <a:ln>
                        <a:noFill/>
                      </a:ln>
                    </p:spPr>
                  </p:pic>
                </p:oleObj>
              </mc:Fallback>
            </mc:AlternateContent>
          </a:graphicData>
        </a:graphic>
      </p:graphicFrame>
      <p:sp>
        <p:nvSpPr>
          <p:cNvPr id="1031" name="Rectangle 11"/>
          <p:cNvSpPr txBox="1">
            <a:spLocks noChangeArrowheads="1"/>
          </p:cNvSpPr>
          <p:nvPr/>
        </p:nvSpPr>
        <p:spPr bwMode="auto">
          <a:xfrm>
            <a:off x="6521069" y="1125538"/>
            <a:ext cx="2590800"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Font typeface="Arial" pitchFamily="34" charset="0"/>
              <a:buNone/>
            </a:pPr>
            <a:r>
              <a:rPr lang="ru-RU" altLang="ru-RU" sz="1600" b="1" dirty="0">
                <a:solidFill>
                  <a:srgbClr val="465868"/>
                </a:solidFill>
                <a:latin typeface="Tahoma" pitchFamily="34" charset="0"/>
                <a:cs typeface="Tahoma" pitchFamily="34" charset="0"/>
              </a:rPr>
              <a:t>Усилия по постоянному поддержанию роста капитала</a:t>
            </a:r>
            <a:endParaRPr lang="en-US" altLang="ru-RU" sz="1600" b="1" dirty="0">
              <a:solidFill>
                <a:srgbClr val="465868"/>
              </a:solidFill>
              <a:latin typeface="Tahoma" pitchFamily="34" charset="0"/>
              <a:cs typeface="Tahoma" pitchFamily="34" charset="0"/>
            </a:endParaRPr>
          </a:p>
          <a:p>
            <a:pPr eaLnBrk="1" hangingPunct="1">
              <a:spcBef>
                <a:spcPct val="20000"/>
              </a:spcBef>
              <a:buFont typeface="Arial" pitchFamily="34" charset="0"/>
              <a:buChar char="•"/>
            </a:pPr>
            <a:r>
              <a:rPr lang="ru-RU" altLang="ru-RU" sz="1600" dirty="0" smtClean="0">
                <a:latin typeface="Tahoma" pitchFamily="34" charset="0"/>
                <a:cs typeface="Tahoma" pitchFamily="34" charset="0"/>
              </a:rPr>
              <a:t> Гарантия </a:t>
            </a:r>
            <a:r>
              <a:rPr lang="ru-RU" altLang="ru-RU" sz="1600" dirty="0">
                <a:latin typeface="Tahoma" pitchFamily="34" charset="0"/>
                <a:cs typeface="Tahoma" pitchFamily="34" charset="0"/>
              </a:rPr>
              <a:t>финансовой </a:t>
            </a:r>
            <a:r>
              <a:rPr lang="ru-RU" altLang="ru-RU" sz="1600" dirty="0" smtClean="0">
                <a:latin typeface="Tahoma" pitchFamily="34" charset="0"/>
                <a:cs typeface="Tahoma" pitchFamily="34" charset="0"/>
              </a:rPr>
              <a:t>устойчивости в условиях расширения продуктовой линейки</a:t>
            </a:r>
          </a:p>
          <a:p>
            <a:pPr eaLnBrk="1" hangingPunct="1">
              <a:spcBef>
                <a:spcPct val="20000"/>
              </a:spcBef>
              <a:buFont typeface="Arial" pitchFamily="34" charset="0"/>
              <a:buChar char="•"/>
            </a:pPr>
            <a:r>
              <a:rPr lang="en-US" altLang="ru-RU" sz="1600" dirty="0" smtClean="0">
                <a:latin typeface="Tahoma" pitchFamily="34" charset="0"/>
                <a:cs typeface="Tahoma" pitchFamily="34" charset="0"/>
              </a:rPr>
              <a:t> </a:t>
            </a:r>
            <a:r>
              <a:rPr lang="ru-RU" altLang="ru-RU" sz="1600" dirty="0">
                <a:latin typeface="Tahoma" pitchFamily="34" charset="0"/>
                <a:cs typeface="Tahoma" pitchFamily="34" charset="0"/>
              </a:rPr>
              <a:t>Увеличение доверия к НКЦ как Центральному </a:t>
            </a:r>
            <a:r>
              <a:rPr lang="ru-RU" altLang="ru-RU" sz="1600" dirty="0" smtClean="0">
                <a:latin typeface="Tahoma" pitchFamily="34" charset="0"/>
                <a:cs typeface="Tahoma" pitchFamily="34" charset="0"/>
              </a:rPr>
              <a:t>контрагенту со стороны российских и иностранных участников рынка</a:t>
            </a:r>
          </a:p>
          <a:p>
            <a:pPr eaLnBrk="1" hangingPunct="1">
              <a:spcBef>
                <a:spcPct val="20000"/>
              </a:spcBef>
              <a:buFont typeface="Arial" pitchFamily="34" charset="0"/>
              <a:buChar char="•"/>
            </a:pPr>
            <a:endParaRPr lang="en-US" altLang="ru-RU" sz="1600" dirty="0">
              <a:latin typeface="Tahoma" pitchFamily="34" charset="0"/>
              <a:cs typeface="Tahoma" pitchFamily="34" charset="0"/>
            </a:endParaRPr>
          </a:p>
          <a:p>
            <a:pPr eaLnBrk="1" hangingPunct="1">
              <a:spcBef>
                <a:spcPct val="20000"/>
              </a:spcBef>
              <a:buFont typeface="Arial" pitchFamily="34" charset="0"/>
              <a:buNone/>
            </a:pPr>
            <a:endParaRPr lang="en-US" altLang="ru-RU" sz="1600" dirty="0">
              <a:solidFill>
                <a:srgbClr val="FF0000"/>
              </a:solidFill>
              <a:latin typeface="Tahoma" pitchFamily="34" charset="0"/>
              <a:cs typeface="Tahoma" pitchFamily="34" charset="0"/>
            </a:endParaRPr>
          </a:p>
        </p:txBody>
      </p:sp>
    </p:spTree>
    <p:extLst>
      <p:ext uri="{BB962C8B-B14F-4D97-AF65-F5344CB8AC3E}">
        <p14:creationId xmlns:p14="http://schemas.microsoft.com/office/powerpoint/2010/main" val="416702731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8"/>
          <p:cNvGraphicFramePr>
            <a:graphicFrameLocks/>
          </p:cNvGraphicFramePr>
          <p:nvPr>
            <p:extLst>
              <p:ext uri="{D42A27DB-BD31-4B8C-83A1-F6EECF244321}">
                <p14:modId xmlns:p14="http://schemas.microsoft.com/office/powerpoint/2010/main" val="981092838"/>
              </p:ext>
            </p:extLst>
          </p:nvPr>
        </p:nvGraphicFramePr>
        <p:xfrm>
          <a:off x="755650" y="1125538"/>
          <a:ext cx="6192838" cy="5300662"/>
        </p:xfrm>
        <a:graphic>
          <a:graphicData uri="http://schemas.openxmlformats.org/drawingml/2006/chart">
            <c:chart xmlns:c="http://schemas.openxmlformats.org/drawingml/2006/chart" xmlns:r="http://schemas.openxmlformats.org/officeDocument/2006/relationships" r:id="rId2"/>
          </a:graphicData>
        </a:graphic>
      </p:graphicFrame>
      <p:sp>
        <p:nvSpPr>
          <p:cNvPr id="2051" name="Подзаголовок 2"/>
          <p:cNvSpPr txBox="1">
            <a:spLocks/>
          </p:cNvSpPr>
          <p:nvPr/>
        </p:nvSpPr>
        <p:spPr bwMode="auto">
          <a:xfrm>
            <a:off x="1042988" y="188913"/>
            <a:ext cx="80660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ru-RU" sz="2300" b="1" i="1" dirty="0">
                <a:latin typeface="Tahoma" pitchFamily="34" charset="0"/>
                <a:cs typeface="Tahoma" pitchFamily="34" charset="0"/>
              </a:rPr>
              <a:t>НКЦ в списке крупнейших европейских Центральных контрагентов </a:t>
            </a:r>
            <a:br>
              <a:rPr lang="ru-RU" altLang="ru-RU" sz="2300" b="1" i="1" dirty="0">
                <a:latin typeface="Tahoma" pitchFamily="34" charset="0"/>
                <a:cs typeface="Tahoma" pitchFamily="34" charset="0"/>
              </a:rPr>
            </a:br>
            <a:r>
              <a:rPr lang="ru-RU" altLang="ru-RU" sz="2300" b="1" i="1" dirty="0">
                <a:latin typeface="Tahoma" pitchFamily="34" charset="0"/>
                <a:cs typeface="Tahoma" pitchFamily="34" charset="0"/>
              </a:rPr>
              <a:t>по размеру совокупного капитала </a:t>
            </a:r>
            <a:endParaRPr lang="ru-RU" altLang="ru-RU" sz="2300" b="1" i="1" dirty="0">
              <a:latin typeface="Verdana" pitchFamily="34" charset="0"/>
            </a:endParaRPr>
          </a:p>
        </p:txBody>
      </p:sp>
      <p:pic>
        <p:nvPicPr>
          <p:cNvPr id="2052" name="Рисунок 1" descr="logonk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165850"/>
            <a:ext cx="1828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8"/>
          <p:cNvSpPr txBox="1">
            <a:spLocks noChangeArrowheads="1"/>
          </p:cNvSpPr>
          <p:nvPr/>
        </p:nvSpPr>
        <p:spPr bwMode="auto">
          <a:xfrm>
            <a:off x="4211638" y="6237288"/>
            <a:ext cx="4392612" cy="430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ru-RU" altLang="ru-RU" sz="1100">
                <a:latin typeface="Tahoma" pitchFamily="34" charset="0"/>
                <a:cs typeface="Tahoma" pitchFamily="34" charset="0"/>
              </a:rPr>
              <a:t>ЗАО АКБ «Национальный Клиринговый Центр»</a:t>
            </a:r>
          </a:p>
          <a:p>
            <a:pPr algn="r" eaLnBrk="1" hangingPunct="1"/>
            <a:r>
              <a:rPr lang="ru-RU" altLang="ru-RU" sz="1100">
                <a:latin typeface="Tahoma" pitchFamily="34" charset="0"/>
                <a:cs typeface="Tahoma" pitchFamily="34" charset="0"/>
              </a:rPr>
              <a:t>Краткий обзор</a:t>
            </a:r>
          </a:p>
        </p:txBody>
      </p:sp>
      <p:graphicFrame>
        <p:nvGraphicFramePr>
          <p:cNvPr id="10" name="Таблица 9"/>
          <p:cNvGraphicFramePr>
            <a:graphicFrameLocks noGrp="1"/>
          </p:cNvGraphicFramePr>
          <p:nvPr>
            <p:extLst>
              <p:ext uri="{D42A27DB-BD31-4B8C-83A1-F6EECF244321}">
                <p14:modId xmlns:p14="http://schemas.microsoft.com/office/powerpoint/2010/main" val="2128749311"/>
              </p:ext>
            </p:extLst>
          </p:nvPr>
        </p:nvGraphicFramePr>
        <p:xfrm>
          <a:off x="6300788" y="1484313"/>
          <a:ext cx="2681287" cy="4321175"/>
        </p:xfrm>
        <a:graphic>
          <a:graphicData uri="http://schemas.openxmlformats.org/drawingml/2006/table">
            <a:tbl>
              <a:tblPr>
                <a:tableStyleId>{5C22544A-7EE6-4342-B048-85BDC9FD1C3A}</a:tableStyleId>
              </a:tblPr>
              <a:tblGrid>
                <a:gridCol w="1968311"/>
                <a:gridCol w="712976"/>
              </a:tblGrid>
              <a:tr h="200057">
                <a:tc rowSpan="2">
                  <a:txBody>
                    <a:bodyPr/>
                    <a:lstStyle/>
                    <a:p>
                      <a:pPr algn="l" rtl="0" fontAlgn="b"/>
                      <a:r>
                        <a:rPr lang="ru-RU" sz="1200" u="none" strike="noStrike" dirty="0">
                          <a:effectLst/>
                          <a:latin typeface="Tahoma" pitchFamily="34" charset="0"/>
                          <a:cs typeface="Tahoma" pitchFamily="34" charset="0"/>
                        </a:rPr>
                        <a:t>Клиринговые организации</a:t>
                      </a:r>
                      <a:endParaRPr lang="ru-RU" sz="1200" b="0" i="0" u="none" strike="noStrike" dirty="0">
                        <a:solidFill>
                          <a:srgbClr val="000000"/>
                        </a:solidFill>
                        <a:effectLst/>
                        <a:latin typeface="Tahoma" pitchFamily="34" charset="0"/>
                        <a:cs typeface="Tahoma" pitchFamily="34" charset="0"/>
                      </a:endParaRPr>
                    </a:p>
                  </a:txBody>
                  <a:tcPr marL="9528" marR="9528"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l" rtl="0" fontAlgn="b"/>
                      <a:r>
                        <a:rPr lang="ru-RU" sz="1200" u="none" strike="noStrike">
                          <a:effectLst/>
                          <a:latin typeface="Tahoma" pitchFamily="34" charset="0"/>
                          <a:cs typeface="Tahoma" pitchFamily="34" charset="0"/>
                        </a:rPr>
                        <a:t>Капитал,</a:t>
                      </a:r>
                      <a:endParaRPr lang="ru-RU" sz="1200" b="0" i="0" u="none" strike="noStrike">
                        <a:solidFill>
                          <a:srgbClr val="000000"/>
                        </a:solidFill>
                        <a:effectLst/>
                        <a:latin typeface="Tahoma" pitchFamily="34" charset="0"/>
                        <a:cs typeface="Tahoma" pitchFamily="34" charset="0"/>
                      </a:endParaRPr>
                    </a:p>
                  </a:txBody>
                  <a:tcPr marL="9528" marR="9528"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r>
              <a:tr h="209584">
                <a:tc vMerge="1">
                  <a:txBody>
                    <a:bodyPr/>
                    <a:lstStyle/>
                    <a:p>
                      <a:endParaRPr lang="ru-RU"/>
                    </a:p>
                  </a:txBody>
                  <a:tcPr/>
                </a:tc>
                <a:tc>
                  <a:txBody>
                    <a:bodyPr/>
                    <a:lstStyle/>
                    <a:p>
                      <a:pPr algn="l" rtl="0" fontAlgn="b"/>
                      <a:r>
                        <a:rPr lang="ru-RU" sz="1200" u="none" strike="noStrike" dirty="0">
                          <a:effectLst/>
                          <a:latin typeface="Tahoma" pitchFamily="34" charset="0"/>
                          <a:cs typeface="Tahoma" pitchFamily="34" charset="0"/>
                        </a:rPr>
                        <a:t>млн ЕВРО</a:t>
                      </a:r>
                      <a:endParaRPr lang="ru-RU" sz="1200" b="0" i="0" u="none" strike="noStrike" dirty="0">
                        <a:solidFill>
                          <a:srgbClr val="000000"/>
                        </a:solidFill>
                        <a:effectLst/>
                        <a:latin typeface="Tahoma" pitchFamily="34" charset="0"/>
                        <a:cs typeface="Tahoma" pitchFamily="34" charset="0"/>
                      </a:endParaRPr>
                    </a:p>
                  </a:txBody>
                  <a:tcPr marL="9528" marR="9528"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r>
              <a:tr h="238535">
                <a:tc>
                  <a:txBody>
                    <a:bodyPr/>
                    <a:lstStyle/>
                    <a:p>
                      <a:pPr algn="l" rtl="0" fontAlgn="b"/>
                      <a:r>
                        <a:rPr lang="ru-RU" sz="1200" u="none" strike="noStrike" dirty="0">
                          <a:effectLst/>
                          <a:latin typeface="Tahoma" pitchFamily="34" charset="0"/>
                          <a:cs typeface="Tahoma" pitchFamily="34" charset="0"/>
                        </a:rPr>
                        <a:t>НКЦ</a:t>
                      </a:r>
                      <a:endParaRPr lang="ru-RU" sz="1200" b="0" i="0" u="none" strike="noStrike" dirty="0">
                        <a:solidFill>
                          <a:srgbClr val="000000"/>
                        </a:solidFill>
                        <a:effectLst/>
                        <a:latin typeface="Tahoma" pitchFamily="34" charset="0"/>
                        <a:cs typeface="Tahoma" pitchFamily="34" charset="0"/>
                      </a:endParaRPr>
                    </a:p>
                  </a:txBody>
                  <a:tcPr marL="9528" marR="9528"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ru-RU" sz="1200" b="0" i="0" u="none" strike="noStrike" dirty="0" smtClean="0">
                          <a:solidFill>
                            <a:srgbClr val="000000"/>
                          </a:solidFill>
                          <a:effectLst/>
                          <a:latin typeface="Tahoma" pitchFamily="34" charset="0"/>
                          <a:cs typeface="Tahoma" pitchFamily="34" charset="0"/>
                        </a:rPr>
                        <a:t>719</a:t>
                      </a:r>
                      <a:endParaRPr lang="ru-RU" sz="1200" b="0" i="0" u="none" strike="noStrike" dirty="0">
                        <a:solidFill>
                          <a:srgbClr val="000000"/>
                        </a:solidFill>
                        <a:effectLst/>
                        <a:latin typeface="Tahoma" pitchFamily="34" charset="0"/>
                        <a:cs typeface="Tahoma" pitchFamily="34" charset="0"/>
                      </a:endParaRPr>
                    </a:p>
                  </a:txBody>
                  <a:tcPr marL="9528" marR="9528"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792215">
                <a:tc>
                  <a:txBody>
                    <a:bodyPr/>
                    <a:lstStyle/>
                    <a:p>
                      <a:pPr algn="l" rtl="0" fontAlgn="b"/>
                      <a:r>
                        <a:rPr lang="en-US" sz="1200" u="none" strike="noStrike" dirty="0">
                          <a:effectLst/>
                          <a:latin typeface="Tahoma" pitchFamily="34" charset="0"/>
                          <a:cs typeface="Tahoma" pitchFamily="34" charset="0"/>
                        </a:rPr>
                        <a:t>DTCC (</a:t>
                      </a:r>
                      <a:r>
                        <a:rPr lang="ru-RU" sz="1200" u="none" strike="noStrike" dirty="0">
                          <a:effectLst/>
                          <a:latin typeface="Tahoma" pitchFamily="34" charset="0"/>
                          <a:cs typeface="Tahoma" pitchFamily="34" charset="0"/>
                        </a:rPr>
                        <a:t>консолидированные данные</a:t>
                      </a:r>
                      <a:r>
                        <a:rPr lang="ru-RU" sz="1200" u="none" strike="noStrike" dirty="0" smtClean="0">
                          <a:effectLst/>
                          <a:latin typeface="Tahoma" pitchFamily="34" charset="0"/>
                          <a:cs typeface="Tahoma" pitchFamily="34" charset="0"/>
                        </a:rPr>
                        <a:t>), в т.ч.  </a:t>
                      </a:r>
                    </a:p>
                    <a:p>
                      <a:pPr algn="l" rtl="0" fontAlgn="b"/>
                      <a:endParaRPr lang="ru-RU" sz="300" u="none" strike="noStrike" dirty="0" smtClean="0">
                        <a:effectLst/>
                        <a:latin typeface="Tahoma" pitchFamily="34" charset="0"/>
                        <a:cs typeface="Tahoma" pitchFamily="34" charset="0"/>
                      </a:endParaRPr>
                    </a:p>
                    <a:p>
                      <a:pPr algn="l" rtl="0" fontAlgn="b"/>
                      <a:r>
                        <a:rPr lang="en-US" sz="1200" u="none" strike="noStrike" dirty="0" err="1" smtClean="0">
                          <a:effectLst/>
                          <a:latin typeface="Tahoma" pitchFamily="34" charset="0"/>
                          <a:cs typeface="Tahoma" pitchFamily="34" charset="0"/>
                        </a:rPr>
                        <a:t>EuroCCP</a:t>
                      </a:r>
                      <a:r>
                        <a:rPr lang="en-US" sz="1200" u="none" strike="noStrike" dirty="0" smtClean="0">
                          <a:effectLst/>
                          <a:latin typeface="Tahoma" pitchFamily="34" charset="0"/>
                          <a:cs typeface="Tahoma" pitchFamily="34" charset="0"/>
                        </a:rPr>
                        <a:t> </a:t>
                      </a:r>
                      <a:r>
                        <a:rPr lang="en-US" sz="1200" u="none" strike="noStrike" dirty="0">
                          <a:effectLst/>
                          <a:latin typeface="Tahoma" pitchFamily="34" charset="0"/>
                          <a:cs typeface="Tahoma" pitchFamily="34" charset="0"/>
                        </a:rPr>
                        <a:t>(European Central Counterparty Ltd)</a:t>
                      </a:r>
                      <a:endParaRPr lang="en-US" sz="1200" b="0" i="0" u="none" strike="noStrike" dirty="0">
                        <a:solidFill>
                          <a:srgbClr val="000000"/>
                        </a:solidFill>
                        <a:effectLst/>
                        <a:latin typeface="Tahoma" pitchFamily="34" charset="0"/>
                        <a:cs typeface="Tahoma" pitchFamily="34" charset="0"/>
                      </a:endParaRPr>
                    </a:p>
                  </a:txBody>
                  <a:tcPr marL="9528" marR="9528"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ru-RU" sz="1200" u="none" strike="noStrike" dirty="0" smtClean="0">
                          <a:effectLst/>
                          <a:latin typeface="Tahoma" pitchFamily="34" charset="0"/>
                          <a:cs typeface="Tahoma" pitchFamily="34" charset="0"/>
                        </a:rPr>
                        <a:t>566</a:t>
                      </a:r>
                    </a:p>
                    <a:p>
                      <a:pPr algn="ctr" rtl="0" fontAlgn="b"/>
                      <a:endParaRPr lang="ru-RU" sz="1200" b="0" i="0" u="none" strike="noStrike" dirty="0" smtClean="0">
                        <a:solidFill>
                          <a:srgbClr val="000000"/>
                        </a:solidFill>
                        <a:effectLst/>
                        <a:latin typeface="Tahoma" pitchFamily="34" charset="0"/>
                        <a:cs typeface="Tahoma" pitchFamily="34" charset="0"/>
                      </a:endParaRPr>
                    </a:p>
                    <a:p>
                      <a:pPr algn="ctr" rtl="0" fontAlgn="b"/>
                      <a:r>
                        <a:rPr lang="ru-RU" sz="1100" b="0" i="0" u="none" strike="noStrike" dirty="0" smtClean="0">
                          <a:solidFill>
                            <a:srgbClr val="000000"/>
                          </a:solidFill>
                          <a:effectLst/>
                          <a:latin typeface="Tahoma" pitchFamily="34" charset="0"/>
                          <a:cs typeface="Tahoma" pitchFamily="34" charset="0"/>
                        </a:rPr>
                        <a:t>20*</a:t>
                      </a:r>
                    </a:p>
                    <a:p>
                      <a:pPr algn="ctr" rtl="0" fontAlgn="b"/>
                      <a:endParaRPr lang="ru-RU" sz="1200" b="0" i="0" u="none" strike="noStrike" dirty="0">
                        <a:solidFill>
                          <a:srgbClr val="000000"/>
                        </a:solidFill>
                        <a:effectLst/>
                        <a:latin typeface="Tahoma" pitchFamily="34" charset="0"/>
                        <a:cs typeface="Tahoma" pitchFamily="34" charset="0"/>
                      </a:endParaRPr>
                    </a:p>
                  </a:txBody>
                  <a:tcPr marL="9528" marR="9528"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216059">
                <a:tc>
                  <a:txBody>
                    <a:bodyPr/>
                    <a:lstStyle/>
                    <a:p>
                      <a:pPr algn="l" rtl="0" fontAlgn="b"/>
                      <a:r>
                        <a:rPr lang="en-US" sz="1200" u="none" strike="noStrike">
                          <a:effectLst/>
                          <a:latin typeface="Tahoma" pitchFamily="34" charset="0"/>
                          <a:cs typeface="Tahoma" pitchFamily="34" charset="0"/>
                        </a:rPr>
                        <a:t>LCH.Clearnet Ltd</a:t>
                      </a:r>
                      <a:endParaRPr lang="en-US" sz="1200" b="0" i="0" u="none" strike="noStrike">
                        <a:solidFill>
                          <a:srgbClr val="000000"/>
                        </a:solidFill>
                        <a:effectLst/>
                        <a:latin typeface="Tahoma" pitchFamily="34" charset="0"/>
                        <a:cs typeface="Tahoma" pitchFamily="34" charset="0"/>
                      </a:endParaRPr>
                    </a:p>
                  </a:txBody>
                  <a:tcPr marL="9528" marR="9528"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rowSpan="2">
                  <a:txBody>
                    <a:bodyPr/>
                    <a:lstStyle/>
                    <a:p>
                      <a:pPr algn="ctr" rtl="0" fontAlgn="ctr"/>
                      <a:r>
                        <a:rPr lang="ru-RU" sz="1200" u="none" strike="noStrike" dirty="0">
                          <a:effectLst/>
                          <a:latin typeface="Tahoma" pitchFamily="34" charset="0"/>
                          <a:cs typeface="Tahoma" pitchFamily="34" charset="0"/>
                        </a:rPr>
                        <a:t>424</a:t>
                      </a:r>
                      <a:endParaRPr lang="ru-RU" sz="1200" b="0" i="0" u="none" strike="noStrike" dirty="0">
                        <a:solidFill>
                          <a:srgbClr val="000000"/>
                        </a:solidFill>
                        <a:effectLst/>
                        <a:latin typeface="Tahoma" pitchFamily="34" charset="0"/>
                        <a:cs typeface="Tahoma" pitchFamily="34" charset="0"/>
                      </a:endParaRPr>
                    </a:p>
                  </a:txBody>
                  <a:tcPr marL="9528" marR="9528" marT="9527"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216059">
                <a:tc>
                  <a:txBody>
                    <a:bodyPr/>
                    <a:lstStyle/>
                    <a:p>
                      <a:pPr algn="l" rtl="0" fontAlgn="b"/>
                      <a:r>
                        <a:rPr lang="en-US" sz="1200" u="none" strike="noStrike" dirty="0" err="1">
                          <a:effectLst/>
                          <a:latin typeface="Tahoma" pitchFamily="34" charset="0"/>
                          <a:cs typeface="Tahoma" pitchFamily="34" charset="0"/>
                        </a:rPr>
                        <a:t>LCH.Clearnet</a:t>
                      </a:r>
                      <a:r>
                        <a:rPr lang="en-US" sz="1200" u="none" strike="noStrike" dirty="0">
                          <a:effectLst/>
                          <a:latin typeface="Tahoma" pitchFamily="34" charset="0"/>
                          <a:cs typeface="Tahoma" pitchFamily="34" charset="0"/>
                        </a:rPr>
                        <a:t> SA</a:t>
                      </a:r>
                      <a:endParaRPr lang="en-US" sz="1200" b="0" i="0" u="none" strike="noStrike" dirty="0">
                        <a:solidFill>
                          <a:srgbClr val="000000"/>
                        </a:solidFill>
                        <a:effectLst/>
                        <a:latin typeface="Tahoma" pitchFamily="34" charset="0"/>
                        <a:cs typeface="Tahoma" pitchFamily="34" charset="0"/>
                      </a:endParaRPr>
                    </a:p>
                  </a:txBody>
                  <a:tcPr marL="9528" marR="9528"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endParaRPr lang="ru-RU"/>
                    </a:p>
                  </a:txBody>
                  <a:tcPr/>
                </a:tc>
              </a:tr>
              <a:tr h="288078">
                <a:tc>
                  <a:txBody>
                    <a:bodyPr/>
                    <a:lstStyle/>
                    <a:p>
                      <a:pPr algn="l" rtl="0" fontAlgn="b"/>
                      <a:r>
                        <a:rPr lang="en-US" sz="1200" u="none" strike="noStrike">
                          <a:effectLst/>
                          <a:latin typeface="Tahoma" pitchFamily="34" charset="0"/>
                          <a:cs typeface="Tahoma" pitchFamily="34" charset="0"/>
                        </a:rPr>
                        <a:t>Oslo Clearing ASA</a:t>
                      </a:r>
                      <a:endParaRPr lang="en-US" sz="1200" b="0" i="0" u="none" strike="noStrike">
                        <a:solidFill>
                          <a:srgbClr val="000000"/>
                        </a:solidFill>
                        <a:effectLst/>
                        <a:latin typeface="Tahoma" pitchFamily="34" charset="0"/>
                        <a:cs typeface="Tahoma" pitchFamily="34" charset="0"/>
                      </a:endParaRPr>
                    </a:p>
                  </a:txBody>
                  <a:tcPr marL="9528" marR="9528"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ru-RU" sz="1200" u="none" strike="noStrike" dirty="0">
                          <a:effectLst/>
                          <a:latin typeface="Tahoma" pitchFamily="34" charset="0"/>
                          <a:cs typeface="Tahoma" pitchFamily="34" charset="0"/>
                        </a:rPr>
                        <a:t>197</a:t>
                      </a:r>
                      <a:endParaRPr lang="ru-RU" sz="1200" b="0" i="0" u="none" strike="noStrike" dirty="0">
                        <a:solidFill>
                          <a:srgbClr val="000000"/>
                        </a:solidFill>
                        <a:effectLst/>
                        <a:latin typeface="Tahoma" pitchFamily="34" charset="0"/>
                        <a:cs typeface="Tahoma" pitchFamily="34" charset="0"/>
                      </a:endParaRPr>
                    </a:p>
                  </a:txBody>
                  <a:tcPr marL="9528" marR="9528"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216059">
                <a:tc>
                  <a:txBody>
                    <a:bodyPr/>
                    <a:lstStyle/>
                    <a:p>
                      <a:pPr algn="l" rtl="0" fontAlgn="b"/>
                      <a:r>
                        <a:rPr lang="en-US" sz="1200" u="none" strike="noStrike">
                          <a:effectLst/>
                          <a:latin typeface="Tahoma" pitchFamily="34" charset="0"/>
                          <a:cs typeface="Tahoma" pitchFamily="34" charset="0"/>
                        </a:rPr>
                        <a:t>CC&amp;G S.p.A. (net assets)</a:t>
                      </a:r>
                      <a:endParaRPr lang="en-US" sz="1200" b="0" i="0" u="none" strike="noStrike">
                        <a:solidFill>
                          <a:srgbClr val="000000"/>
                        </a:solidFill>
                        <a:effectLst/>
                        <a:latin typeface="Tahoma" pitchFamily="34" charset="0"/>
                        <a:cs typeface="Tahoma" pitchFamily="34" charset="0"/>
                      </a:endParaRPr>
                    </a:p>
                  </a:txBody>
                  <a:tcPr marL="9528" marR="9528"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ru-RU" sz="1200" u="none" strike="noStrike" dirty="0">
                          <a:effectLst/>
                          <a:latin typeface="Tahoma" pitchFamily="34" charset="0"/>
                          <a:cs typeface="Tahoma" pitchFamily="34" charset="0"/>
                        </a:rPr>
                        <a:t>177</a:t>
                      </a:r>
                      <a:endParaRPr lang="ru-RU" sz="1200" b="0" i="0" u="none" strike="noStrike" dirty="0">
                        <a:solidFill>
                          <a:srgbClr val="000000"/>
                        </a:solidFill>
                        <a:effectLst/>
                        <a:latin typeface="Tahoma" pitchFamily="34" charset="0"/>
                        <a:cs typeface="Tahoma" pitchFamily="34" charset="0"/>
                      </a:endParaRPr>
                    </a:p>
                  </a:txBody>
                  <a:tcPr marL="9528" marR="9528"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216059">
                <a:tc>
                  <a:txBody>
                    <a:bodyPr/>
                    <a:lstStyle/>
                    <a:p>
                      <a:pPr algn="l" rtl="0" fontAlgn="b"/>
                      <a:r>
                        <a:rPr lang="en-US" sz="1200" u="none" strike="noStrike">
                          <a:effectLst/>
                          <a:latin typeface="Tahoma" pitchFamily="34" charset="0"/>
                          <a:cs typeface="Tahoma" pitchFamily="34" charset="0"/>
                        </a:rPr>
                        <a:t>Eurex Clearing AG</a:t>
                      </a:r>
                      <a:endParaRPr lang="en-US" sz="1200" b="0" i="0" u="none" strike="noStrike">
                        <a:solidFill>
                          <a:srgbClr val="000000"/>
                        </a:solidFill>
                        <a:effectLst/>
                        <a:latin typeface="Tahoma" pitchFamily="34" charset="0"/>
                        <a:cs typeface="Tahoma" pitchFamily="34" charset="0"/>
                      </a:endParaRPr>
                    </a:p>
                  </a:txBody>
                  <a:tcPr marL="9528" marR="9528"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ru-RU" sz="1200" u="none" strike="noStrike" dirty="0">
                          <a:effectLst/>
                          <a:latin typeface="Tahoma" pitchFamily="34" charset="0"/>
                          <a:cs typeface="Tahoma" pitchFamily="34" charset="0"/>
                        </a:rPr>
                        <a:t>139</a:t>
                      </a:r>
                      <a:endParaRPr lang="ru-RU" sz="1200" b="0" i="0" u="none" strike="noStrike" dirty="0">
                        <a:solidFill>
                          <a:srgbClr val="000000"/>
                        </a:solidFill>
                        <a:effectLst/>
                        <a:latin typeface="Tahoma" pitchFamily="34" charset="0"/>
                        <a:cs typeface="Tahoma" pitchFamily="34" charset="0"/>
                      </a:endParaRPr>
                    </a:p>
                  </a:txBody>
                  <a:tcPr marL="9528" marR="9528"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216059">
                <a:tc>
                  <a:txBody>
                    <a:bodyPr/>
                    <a:lstStyle/>
                    <a:p>
                      <a:pPr algn="l" rtl="0" fontAlgn="b"/>
                      <a:r>
                        <a:rPr lang="en-US" sz="1200" u="none" strike="noStrike">
                          <a:effectLst/>
                          <a:latin typeface="Tahoma" pitchFamily="34" charset="0"/>
                          <a:cs typeface="Tahoma" pitchFamily="34" charset="0"/>
                        </a:rPr>
                        <a:t>JSE Group</a:t>
                      </a:r>
                      <a:endParaRPr lang="en-US" sz="1200" b="0" i="0" u="none" strike="noStrike">
                        <a:solidFill>
                          <a:srgbClr val="000000"/>
                        </a:solidFill>
                        <a:effectLst/>
                        <a:latin typeface="Tahoma" pitchFamily="34" charset="0"/>
                        <a:cs typeface="Tahoma" pitchFamily="34" charset="0"/>
                      </a:endParaRPr>
                    </a:p>
                  </a:txBody>
                  <a:tcPr marL="9528" marR="9528"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ru-RU" sz="1200" u="none" strike="noStrike" dirty="0">
                          <a:effectLst/>
                          <a:latin typeface="Tahoma" pitchFamily="34" charset="0"/>
                          <a:cs typeface="Tahoma" pitchFamily="34" charset="0"/>
                        </a:rPr>
                        <a:t>130</a:t>
                      </a:r>
                      <a:endParaRPr lang="ru-RU" sz="1200" b="0" i="0" u="none" strike="noStrike" dirty="0">
                        <a:solidFill>
                          <a:srgbClr val="000000"/>
                        </a:solidFill>
                        <a:effectLst/>
                        <a:latin typeface="Tahoma" pitchFamily="34" charset="0"/>
                        <a:cs typeface="Tahoma" pitchFamily="34" charset="0"/>
                      </a:endParaRPr>
                    </a:p>
                  </a:txBody>
                  <a:tcPr marL="9528" marR="9528"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216059">
                <a:tc>
                  <a:txBody>
                    <a:bodyPr/>
                    <a:lstStyle/>
                    <a:p>
                      <a:pPr algn="l" rtl="0" fontAlgn="b"/>
                      <a:r>
                        <a:rPr lang="en-US" sz="1200" u="none" strike="noStrike" dirty="0">
                          <a:effectLst/>
                          <a:latin typeface="Tahoma" pitchFamily="34" charset="0"/>
                          <a:cs typeface="Tahoma" pitchFamily="34" charset="0"/>
                        </a:rPr>
                        <a:t>KDPW_CCP S.A.</a:t>
                      </a:r>
                      <a:endParaRPr lang="en-US" sz="1200" b="0" i="0" u="none" strike="noStrike" dirty="0">
                        <a:solidFill>
                          <a:srgbClr val="000000"/>
                        </a:solidFill>
                        <a:effectLst/>
                        <a:latin typeface="Tahoma" pitchFamily="34" charset="0"/>
                        <a:cs typeface="Tahoma" pitchFamily="34" charset="0"/>
                      </a:endParaRPr>
                    </a:p>
                  </a:txBody>
                  <a:tcPr marL="9528" marR="9528"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ru-RU" sz="1200" u="none" strike="noStrike" dirty="0">
                          <a:effectLst/>
                          <a:latin typeface="Tahoma" pitchFamily="34" charset="0"/>
                          <a:cs typeface="Tahoma" pitchFamily="34" charset="0"/>
                        </a:rPr>
                        <a:t>53</a:t>
                      </a:r>
                      <a:endParaRPr lang="ru-RU" sz="1200" b="0" i="0" u="none" strike="noStrike" dirty="0">
                        <a:solidFill>
                          <a:srgbClr val="000000"/>
                        </a:solidFill>
                        <a:effectLst/>
                        <a:latin typeface="Tahoma" pitchFamily="34" charset="0"/>
                        <a:cs typeface="Tahoma" pitchFamily="34" charset="0"/>
                      </a:endParaRPr>
                    </a:p>
                  </a:txBody>
                  <a:tcPr marL="9528" marR="9528"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216059">
                <a:tc>
                  <a:txBody>
                    <a:bodyPr/>
                    <a:lstStyle/>
                    <a:p>
                      <a:pPr algn="l" rtl="0" fontAlgn="b"/>
                      <a:r>
                        <a:rPr lang="en-US" sz="1200" u="none" strike="noStrike">
                          <a:effectLst/>
                          <a:latin typeface="Tahoma" pitchFamily="34" charset="0"/>
                          <a:cs typeface="Tahoma" pitchFamily="34" charset="0"/>
                        </a:rPr>
                        <a:t>SIX x-clear AG</a:t>
                      </a:r>
                      <a:endParaRPr lang="en-US" sz="1200" b="0" i="0" u="none" strike="noStrike">
                        <a:solidFill>
                          <a:srgbClr val="000000"/>
                        </a:solidFill>
                        <a:effectLst/>
                        <a:latin typeface="Tahoma" pitchFamily="34" charset="0"/>
                        <a:cs typeface="Tahoma" pitchFamily="34" charset="0"/>
                      </a:endParaRPr>
                    </a:p>
                  </a:txBody>
                  <a:tcPr marL="9528" marR="9528"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ru-RU" sz="1200" u="none" strike="noStrike" dirty="0">
                          <a:effectLst/>
                          <a:latin typeface="Tahoma" pitchFamily="34" charset="0"/>
                          <a:cs typeface="Tahoma" pitchFamily="34" charset="0"/>
                        </a:rPr>
                        <a:t>44</a:t>
                      </a:r>
                      <a:endParaRPr lang="ru-RU" sz="1200" b="0" i="0" u="none" strike="noStrike" dirty="0">
                        <a:solidFill>
                          <a:srgbClr val="000000"/>
                        </a:solidFill>
                        <a:effectLst/>
                        <a:latin typeface="Tahoma" pitchFamily="34" charset="0"/>
                        <a:cs typeface="Tahoma" pitchFamily="34" charset="0"/>
                      </a:endParaRPr>
                    </a:p>
                  </a:txBody>
                  <a:tcPr marL="9528" marR="9528"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432117">
                <a:tc>
                  <a:txBody>
                    <a:bodyPr/>
                    <a:lstStyle/>
                    <a:p>
                      <a:pPr algn="l" rtl="0" fontAlgn="b"/>
                      <a:r>
                        <a:rPr lang="en-US" sz="1200" u="none" strike="noStrike">
                          <a:effectLst/>
                          <a:latin typeface="Tahoma" pitchFamily="34" charset="0"/>
                          <a:cs typeface="Tahoma" pitchFamily="34" charset="0"/>
                        </a:rPr>
                        <a:t>ECC (European Commodity Clearing AG)</a:t>
                      </a:r>
                      <a:endParaRPr lang="en-US" sz="1200" b="0" i="0" u="none" strike="noStrike">
                        <a:solidFill>
                          <a:srgbClr val="000000"/>
                        </a:solidFill>
                        <a:effectLst/>
                        <a:latin typeface="Tahoma" pitchFamily="34" charset="0"/>
                        <a:cs typeface="Tahoma" pitchFamily="34" charset="0"/>
                      </a:endParaRPr>
                    </a:p>
                  </a:txBody>
                  <a:tcPr marL="9528" marR="9528"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ru-RU" sz="1200" u="none" strike="noStrike" dirty="0">
                          <a:effectLst/>
                          <a:latin typeface="Tahoma" pitchFamily="34" charset="0"/>
                          <a:cs typeface="Tahoma" pitchFamily="34" charset="0"/>
                        </a:rPr>
                        <a:t>33</a:t>
                      </a:r>
                      <a:endParaRPr lang="ru-RU" sz="1200" b="0" i="0" u="none" strike="noStrike" dirty="0">
                        <a:solidFill>
                          <a:srgbClr val="000000"/>
                        </a:solidFill>
                        <a:effectLst/>
                        <a:latin typeface="Tahoma" pitchFamily="34" charset="0"/>
                        <a:cs typeface="Tahoma" pitchFamily="34" charset="0"/>
                      </a:endParaRPr>
                    </a:p>
                  </a:txBody>
                  <a:tcPr marL="9528" marR="9528"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216059">
                <a:tc>
                  <a:txBody>
                    <a:bodyPr/>
                    <a:lstStyle/>
                    <a:p>
                      <a:pPr algn="l" rtl="0" fontAlgn="b"/>
                      <a:r>
                        <a:rPr lang="en-US" sz="1200" u="none" strike="noStrike">
                          <a:effectLst/>
                          <a:latin typeface="Tahoma" pitchFamily="34" charset="0"/>
                          <a:cs typeface="Tahoma" pitchFamily="34" charset="0"/>
                        </a:rPr>
                        <a:t>NOS Clearing ASA</a:t>
                      </a:r>
                      <a:endParaRPr lang="en-US" sz="1200" b="0" i="0" u="none" strike="noStrike">
                        <a:solidFill>
                          <a:srgbClr val="000000"/>
                        </a:solidFill>
                        <a:effectLst/>
                        <a:latin typeface="Tahoma" pitchFamily="34" charset="0"/>
                        <a:cs typeface="Tahoma" pitchFamily="34" charset="0"/>
                      </a:endParaRPr>
                    </a:p>
                  </a:txBody>
                  <a:tcPr marL="9528" marR="9528"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ru-RU" sz="1200" u="none" strike="noStrike" dirty="0">
                          <a:effectLst/>
                          <a:latin typeface="Tahoma" pitchFamily="34" charset="0"/>
                          <a:cs typeface="Tahoma" pitchFamily="34" charset="0"/>
                        </a:rPr>
                        <a:t>33</a:t>
                      </a:r>
                      <a:endParaRPr lang="ru-RU" sz="1200" b="0" i="0" u="none" strike="noStrike" dirty="0">
                        <a:solidFill>
                          <a:srgbClr val="000000"/>
                        </a:solidFill>
                        <a:effectLst/>
                        <a:latin typeface="Tahoma" pitchFamily="34" charset="0"/>
                        <a:cs typeface="Tahoma" pitchFamily="34" charset="0"/>
                      </a:endParaRPr>
                    </a:p>
                  </a:txBody>
                  <a:tcPr marL="9528" marR="9528"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432117">
                <a:tc>
                  <a:txBody>
                    <a:bodyPr/>
                    <a:lstStyle/>
                    <a:p>
                      <a:pPr algn="l" rtl="0" fontAlgn="b"/>
                      <a:r>
                        <a:rPr lang="en-US" sz="1200" u="none" strike="noStrike">
                          <a:effectLst/>
                          <a:latin typeface="Tahoma" pitchFamily="34" charset="0"/>
                          <a:cs typeface="Tahoma" pitchFamily="34" charset="0"/>
                        </a:rPr>
                        <a:t>EMCF (European Multilateral Clearing Facility)</a:t>
                      </a:r>
                      <a:endParaRPr lang="en-US" sz="1200" b="0" i="0" u="none" strike="noStrike">
                        <a:solidFill>
                          <a:srgbClr val="000000"/>
                        </a:solidFill>
                        <a:effectLst/>
                        <a:latin typeface="Tahoma" pitchFamily="34" charset="0"/>
                        <a:cs typeface="Tahoma" pitchFamily="34" charset="0"/>
                      </a:endParaRPr>
                    </a:p>
                  </a:txBody>
                  <a:tcPr marL="9528" marR="9528"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ru-RU" sz="1200" u="none" strike="noStrike" dirty="0">
                          <a:effectLst/>
                          <a:latin typeface="Tahoma" pitchFamily="34" charset="0"/>
                          <a:cs typeface="Tahoma" pitchFamily="34" charset="0"/>
                        </a:rPr>
                        <a:t>22</a:t>
                      </a:r>
                      <a:endParaRPr lang="ru-RU" sz="1200" b="0" i="0" u="none" strike="noStrike" dirty="0">
                        <a:solidFill>
                          <a:srgbClr val="000000"/>
                        </a:solidFill>
                        <a:effectLst/>
                        <a:latin typeface="Tahoma" pitchFamily="34" charset="0"/>
                        <a:cs typeface="Tahoma" pitchFamily="34" charset="0"/>
                      </a:endParaRPr>
                    </a:p>
                  </a:txBody>
                  <a:tcPr marL="9528" marR="9528" marT="9527"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bl>
          </a:graphicData>
        </a:graphic>
      </p:graphicFrame>
      <p:sp>
        <p:nvSpPr>
          <p:cNvPr id="2083" name="TextBox 8"/>
          <p:cNvSpPr txBox="1">
            <a:spLocks noChangeArrowheads="1"/>
          </p:cNvSpPr>
          <p:nvPr/>
        </p:nvSpPr>
        <p:spPr bwMode="auto">
          <a:xfrm>
            <a:off x="7092950" y="5876925"/>
            <a:ext cx="194310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ru-RU" altLang="ru-RU" sz="800">
                <a:latin typeface="Tahoma" pitchFamily="34" charset="0"/>
                <a:cs typeface="Tahoma" pitchFamily="34" charset="0"/>
              </a:rPr>
              <a:t>* Данные за 2011 г.</a:t>
            </a:r>
          </a:p>
        </p:txBody>
      </p:sp>
    </p:spTree>
    <p:extLst>
      <p:ext uri="{BB962C8B-B14F-4D97-AF65-F5344CB8AC3E}">
        <p14:creationId xmlns:p14="http://schemas.microsoft.com/office/powerpoint/2010/main" val="270408732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Подзаголовок 2"/>
          <p:cNvSpPr txBox="1">
            <a:spLocks/>
          </p:cNvSpPr>
          <p:nvPr/>
        </p:nvSpPr>
        <p:spPr bwMode="auto">
          <a:xfrm>
            <a:off x="1139825" y="333375"/>
            <a:ext cx="784701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ru-RU" sz="2200" b="1" i="1" dirty="0">
                <a:latin typeface="Tahoma" pitchFamily="34" charset="0"/>
                <a:cs typeface="Tahoma" pitchFamily="34" charset="0"/>
              </a:rPr>
              <a:t>Fitch Ratings </a:t>
            </a:r>
            <a:r>
              <a:rPr lang="ru-RU" altLang="ru-RU" sz="2200" b="1" i="1" dirty="0">
                <a:latin typeface="Tahoma" pitchFamily="34" charset="0"/>
                <a:cs typeface="Tahoma" pitchFamily="34" charset="0"/>
              </a:rPr>
              <a:t> присвоил НКЦ долгосрочный рейтинг дефолта эмитента </a:t>
            </a:r>
            <a:r>
              <a:rPr lang="en-US" altLang="ru-RU" sz="2200" b="1" i="1" dirty="0">
                <a:latin typeface="Tahoma" pitchFamily="34" charset="0"/>
                <a:cs typeface="Tahoma" pitchFamily="34" charset="0"/>
              </a:rPr>
              <a:t>‘</a:t>
            </a:r>
            <a:r>
              <a:rPr lang="en-GB" altLang="ru-RU" sz="2200" b="1" i="1" dirty="0" smtClean="0">
                <a:latin typeface="Tahoma" pitchFamily="34" charset="0"/>
                <a:cs typeface="Tahoma" pitchFamily="34" charset="0"/>
              </a:rPr>
              <a:t>BBB' </a:t>
            </a:r>
            <a:r>
              <a:rPr lang="ru-RU" altLang="ru-RU" sz="2200" b="1" i="1" dirty="0">
                <a:latin typeface="Tahoma" pitchFamily="34" charset="0"/>
                <a:cs typeface="Tahoma" pitchFamily="34" charset="0"/>
              </a:rPr>
              <a:t>со стабильным прогнозом</a:t>
            </a:r>
          </a:p>
          <a:p>
            <a:pPr algn="ctr" eaLnBrk="1" hangingPunct="1"/>
            <a:endParaRPr lang="ru-RU" altLang="ru-RU" sz="2400" b="1" dirty="0">
              <a:latin typeface="Verdana" pitchFamily="34" charset="0"/>
            </a:endParaRPr>
          </a:p>
        </p:txBody>
      </p:sp>
      <p:graphicFrame>
        <p:nvGraphicFramePr>
          <p:cNvPr id="6" name="Диаграмма 5"/>
          <p:cNvGraphicFramePr>
            <a:graphicFrameLocks/>
          </p:cNvGraphicFramePr>
          <p:nvPr>
            <p:extLst>
              <p:ext uri="{D42A27DB-BD31-4B8C-83A1-F6EECF244321}">
                <p14:modId xmlns:p14="http://schemas.microsoft.com/office/powerpoint/2010/main" val="3154904725"/>
              </p:ext>
            </p:extLst>
          </p:nvPr>
        </p:nvGraphicFramePr>
        <p:xfrm>
          <a:off x="1106545" y="1412776"/>
          <a:ext cx="7600702" cy="4409852"/>
        </p:xfrm>
        <a:graphic>
          <a:graphicData uri="http://schemas.openxmlformats.org/drawingml/2006/chart">
            <c:chart xmlns:c="http://schemas.openxmlformats.org/drawingml/2006/chart" xmlns:r="http://schemas.openxmlformats.org/officeDocument/2006/relationships" r:id="rId2"/>
          </a:graphicData>
        </a:graphic>
      </p:graphicFrame>
      <p:pic>
        <p:nvPicPr>
          <p:cNvPr id="11268" name="Рисунок 1" descr="logonk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165850"/>
            <a:ext cx="1828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7"/>
          <p:cNvSpPr txBox="1">
            <a:spLocks noChangeArrowheads="1"/>
          </p:cNvSpPr>
          <p:nvPr/>
        </p:nvSpPr>
        <p:spPr bwMode="auto">
          <a:xfrm>
            <a:off x="4211638" y="6237288"/>
            <a:ext cx="4392612" cy="430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ru-RU" altLang="ru-RU" sz="1100">
                <a:latin typeface="Tahoma" pitchFamily="34" charset="0"/>
                <a:cs typeface="Tahoma" pitchFamily="34" charset="0"/>
              </a:rPr>
              <a:t>ЗАО АКБ «Национальный Клиринговый Центр»</a:t>
            </a:r>
          </a:p>
          <a:p>
            <a:pPr algn="r" eaLnBrk="1" hangingPunct="1"/>
            <a:r>
              <a:rPr lang="ru-RU" altLang="ru-RU" sz="1100">
                <a:latin typeface="Tahoma" pitchFamily="34" charset="0"/>
                <a:cs typeface="Tahoma" pitchFamily="34" charset="0"/>
              </a:rPr>
              <a:t>Краткий обзор</a:t>
            </a:r>
          </a:p>
        </p:txBody>
      </p:sp>
      <p:sp>
        <p:nvSpPr>
          <p:cNvPr id="11270" name="TextBox 9"/>
          <p:cNvSpPr txBox="1">
            <a:spLocks noChangeArrowheads="1"/>
          </p:cNvSpPr>
          <p:nvPr/>
        </p:nvSpPr>
        <p:spPr bwMode="auto">
          <a:xfrm>
            <a:off x="7164388" y="5084763"/>
            <a:ext cx="1584325"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ru-RU" sz="1200" b="1">
                <a:latin typeface="Tahoma" pitchFamily="34" charset="0"/>
                <a:cs typeface="Tahoma" pitchFamily="34" charset="0"/>
              </a:rPr>
              <a:t>ЗАО АКБ «Национальный Клиринговый Центр»</a:t>
            </a:r>
          </a:p>
          <a:p>
            <a:pPr algn="ctr" eaLnBrk="1" hangingPunct="1"/>
            <a:endParaRPr lang="ru-RU" altLang="ru-RU" sz="1200" b="1">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одзаголовок 2"/>
          <p:cNvSpPr txBox="1">
            <a:spLocks/>
          </p:cNvSpPr>
          <p:nvPr/>
        </p:nvSpPr>
        <p:spPr bwMode="auto">
          <a:xfrm>
            <a:off x="1139825" y="333375"/>
            <a:ext cx="784701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ru-RU" sz="2400" b="1" i="1" dirty="0">
                <a:latin typeface="Tahoma" pitchFamily="34" charset="0"/>
              </a:rPr>
              <a:t>Гарантийная система. Уровни </a:t>
            </a:r>
            <a:r>
              <a:rPr lang="ru-RU" altLang="ru-RU" sz="2400" b="1" i="1" dirty="0" smtClean="0">
                <a:latin typeface="Tahoma" pitchFamily="34" charset="0"/>
              </a:rPr>
              <a:t>защиты</a:t>
            </a:r>
            <a:endParaRPr lang="ru-RU" altLang="ru-RU" sz="2400" b="1" i="1" dirty="0">
              <a:latin typeface="Tahoma" pitchFamily="34" charset="0"/>
            </a:endParaRPr>
          </a:p>
        </p:txBody>
      </p:sp>
      <p:pic>
        <p:nvPicPr>
          <p:cNvPr id="12291" name="Рисунок 1" descr="logonk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6165850"/>
            <a:ext cx="1828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2" name="Diagram 11"/>
          <p:cNvGrpSpPr>
            <a:grpSpLocks/>
          </p:cNvGrpSpPr>
          <p:nvPr/>
        </p:nvGrpSpPr>
        <p:grpSpPr bwMode="auto">
          <a:xfrm>
            <a:off x="2944813" y="1223963"/>
            <a:ext cx="4838700" cy="3887787"/>
            <a:chOff x="1654" y="1166"/>
            <a:chExt cx="2225" cy="1843"/>
          </a:xfrm>
        </p:grpSpPr>
        <p:sp>
          <p:nvSpPr>
            <p:cNvPr id="7" name="_s71684"/>
            <p:cNvSpPr>
              <a:spLocks noChangeArrowheads="1"/>
            </p:cNvSpPr>
            <p:nvPr/>
          </p:nvSpPr>
          <p:spPr bwMode="auto">
            <a:xfrm flipV="1">
              <a:off x="2544" y="1166"/>
              <a:ext cx="445" cy="360"/>
            </a:xfrm>
            <a:custGeom>
              <a:avLst/>
              <a:gdLst>
                <a:gd name="G0" fmla="+- 10800 0 0"/>
                <a:gd name="G1" fmla="+- 21600 0 10800"/>
                <a:gd name="G2" fmla="*/ 10800 1 2"/>
                <a:gd name="G3" fmla="+- 21600 0 G2"/>
                <a:gd name="G4" fmla="+/ 10800 21600 2"/>
                <a:gd name="G5" fmla="+/ G1 0 2"/>
                <a:gd name="G6" fmla="*/ 21600 21600 10800"/>
                <a:gd name="G7" fmla="*/ G6 1 2"/>
                <a:gd name="G8" fmla="+- 21600 0 G7"/>
                <a:gd name="G9" fmla="*/ 21600 1 2"/>
                <a:gd name="G10" fmla="+- 10800 0 G9"/>
                <a:gd name="G11" fmla="?: G10 G8 0"/>
                <a:gd name="G12" fmla="?: G10 G7 21600"/>
                <a:gd name="T0" fmla="*/ 16200 w 21600"/>
                <a:gd name="T1" fmla="*/ 10800 h 21600"/>
                <a:gd name="T2" fmla="*/ 10800 w 21600"/>
                <a:gd name="T3" fmla="*/ 21600 h 21600"/>
                <a:gd name="T4" fmla="*/ 5400 w 21600"/>
                <a:gd name="T5" fmla="*/ 10800 h 21600"/>
                <a:gd name="T6" fmla="*/ 10800 w 21600"/>
                <a:gd name="T7" fmla="*/ 0 h 21600"/>
                <a:gd name="T8" fmla="*/ 7200 w 21600"/>
                <a:gd name="T9" fmla="*/ 7200 h 21600"/>
                <a:gd name="T10" fmla="*/ 14400 w 21600"/>
                <a:gd name="T11" fmla="*/ 14400 h 21600"/>
              </a:gdLst>
              <a:ahLst/>
              <a:cxnLst>
                <a:cxn ang="0">
                  <a:pos x="T0" y="T1"/>
                </a:cxn>
                <a:cxn ang="0">
                  <a:pos x="T2" y="T3"/>
                </a:cxn>
                <a:cxn ang="0">
                  <a:pos x="T4" y="T5"/>
                </a:cxn>
                <a:cxn ang="0">
                  <a:pos x="T6" y="T7"/>
                </a:cxn>
              </a:cxnLst>
              <a:rect l="T8" t="T9" r="T10" b="T11"/>
              <a:pathLst>
                <a:path w="21600" h="21600">
                  <a:moveTo>
                    <a:pt x="0" y="0"/>
                  </a:moveTo>
                  <a:lnTo>
                    <a:pt x="10800" y="21600"/>
                  </a:lnTo>
                  <a:lnTo>
                    <a:pt x="10800" y="21600"/>
                  </a:lnTo>
                  <a:lnTo>
                    <a:pt x="21600" y="0"/>
                  </a:lnTo>
                  <a:close/>
                </a:path>
              </a:pathLst>
            </a:custGeom>
            <a:solidFill>
              <a:srgbClr val="C00000">
                <a:alpha val="18000"/>
              </a:srgbClr>
            </a:solidFill>
            <a:ln w="9525" algn="in">
              <a:solidFill>
                <a:schemeClr val="tx2">
                  <a:lumMod val="75000"/>
                  <a:lumOff val="25000"/>
                </a:schemeClr>
              </a:solidFill>
              <a:miter lim="800000"/>
              <a:headEnd/>
              <a:tailEnd/>
            </a:ln>
          </p:spPr>
          <p:txBody>
            <a:bodyPr rot="10800000" wrap="none" lIns="0" tIns="0" rIns="0" bIns="0" anchor="ctr"/>
            <a:lstStyle/>
            <a:p>
              <a:pPr algn="ctr" eaLnBrk="0" hangingPunct="0">
                <a:defRPr/>
              </a:pPr>
              <a:r>
                <a:rPr lang="ru-RU" sz="1300" b="1">
                  <a:solidFill>
                    <a:srgbClr val="660066"/>
                  </a:solidFill>
                  <a:cs typeface="Arial" charset="0"/>
                </a:rPr>
                <a:t> </a:t>
              </a:r>
            </a:p>
          </p:txBody>
        </p:sp>
        <p:sp>
          <p:nvSpPr>
            <p:cNvPr id="8" name="_s71685"/>
            <p:cNvSpPr>
              <a:spLocks noChangeArrowheads="1"/>
            </p:cNvSpPr>
            <p:nvPr/>
          </p:nvSpPr>
          <p:spPr bwMode="auto">
            <a:xfrm flipV="1">
              <a:off x="2321" y="1526"/>
              <a:ext cx="891" cy="38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DDDDDD">
                <a:alpha val="34902"/>
              </a:srgbClr>
            </a:solidFill>
            <a:ln w="9525" algn="in">
              <a:solidFill>
                <a:schemeClr val="tx2">
                  <a:lumMod val="75000"/>
                  <a:lumOff val="25000"/>
                </a:schemeClr>
              </a:solidFill>
              <a:miter lim="800000"/>
              <a:headEnd/>
              <a:tailEnd/>
            </a:ln>
          </p:spPr>
          <p:txBody>
            <a:bodyPr rot="10800000" wrap="none" lIns="0" tIns="0" rIns="0" bIns="0" anchor="ctr"/>
            <a:lstStyle/>
            <a:p>
              <a:pPr algn="ctr">
                <a:defRPr/>
              </a:pPr>
              <a:r>
                <a:rPr lang="ru-RU" sz="1400">
                  <a:cs typeface="Arial" charset="0"/>
                </a:rPr>
                <a:t> </a:t>
              </a:r>
            </a:p>
          </p:txBody>
        </p:sp>
        <p:sp>
          <p:nvSpPr>
            <p:cNvPr id="9" name="_s71686"/>
            <p:cNvSpPr>
              <a:spLocks noChangeArrowheads="1"/>
            </p:cNvSpPr>
            <p:nvPr/>
          </p:nvSpPr>
          <p:spPr bwMode="auto">
            <a:xfrm flipV="1">
              <a:off x="2099" y="1911"/>
              <a:ext cx="1334" cy="386"/>
            </a:xfrm>
            <a:custGeom>
              <a:avLst/>
              <a:gdLst>
                <a:gd name="G0" fmla="+- 3600 0 0"/>
                <a:gd name="G1" fmla="+- 21600 0 3600"/>
                <a:gd name="G2" fmla="*/ 3600 1 2"/>
                <a:gd name="G3" fmla="+- 21600 0 G2"/>
                <a:gd name="G4" fmla="+/ 3600 21600 2"/>
                <a:gd name="G5" fmla="+/ G1 0 2"/>
                <a:gd name="G6" fmla="*/ 21600 21600 3600"/>
                <a:gd name="G7" fmla="*/ G6 1 2"/>
                <a:gd name="G8" fmla="+- 21600 0 G7"/>
                <a:gd name="G9" fmla="*/ 21600 1 2"/>
                <a:gd name="G10" fmla="+- 3600 0 G9"/>
                <a:gd name="G11" fmla="?: G10 G8 0"/>
                <a:gd name="G12" fmla="?: G10 G7 21600"/>
                <a:gd name="T0" fmla="*/ 19800 w 21600"/>
                <a:gd name="T1" fmla="*/ 10800 h 21600"/>
                <a:gd name="T2" fmla="*/ 10800 w 21600"/>
                <a:gd name="T3" fmla="*/ 21600 h 21600"/>
                <a:gd name="T4" fmla="*/ 1800 w 21600"/>
                <a:gd name="T5" fmla="*/ 10800 h 21600"/>
                <a:gd name="T6" fmla="*/ 10800 w 21600"/>
                <a:gd name="T7" fmla="*/ 0 h 21600"/>
                <a:gd name="T8" fmla="*/ 3600 w 21600"/>
                <a:gd name="T9" fmla="*/ 3600 h 21600"/>
                <a:gd name="T10" fmla="*/ 18000 w 21600"/>
                <a:gd name="T11" fmla="*/ 18000 h 21600"/>
              </a:gdLst>
              <a:ahLst/>
              <a:cxnLst>
                <a:cxn ang="0">
                  <a:pos x="T0" y="T1"/>
                </a:cxn>
                <a:cxn ang="0">
                  <a:pos x="T2" y="T3"/>
                </a:cxn>
                <a:cxn ang="0">
                  <a:pos x="T4" y="T5"/>
                </a:cxn>
                <a:cxn ang="0">
                  <a:pos x="T6" y="T7"/>
                </a:cxn>
              </a:cxnLst>
              <a:rect l="T8" t="T9" r="T10" b="T11"/>
              <a:pathLst>
                <a:path w="21600" h="21600">
                  <a:moveTo>
                    <a:pt x="0" y="0"/>
                  </a:moveTo>
                  <a:lnTo>
                    <a:pt x="3600" y="21600"/>
                  </a:lnTo>
                  <a:lnTo>
                    <a:pt x="18000" y="21600"/>
                  </a:lnTo>
                  <a:lnTo>
                    <a:pt x="21600" y="0"/>
                  </a:lnTo>
                  <a:close/>
                </a:path>
              </a:pathLst>
            </a:custGeom>
            <a:solidFill>
              <a:srgbClr val="FFC000">
                <a:alpha val="35000"/>
              </a:srgbClr>
            </a:solidFill>
            <a:ln w="9525" algn="in">
              <a:solidFill>
                <a:schemeClr val="tx2">
                  <a:lumMod val="75000"/>
                  <a:lumOff val="25000"/>
                </a:schemeClr>
              </a:solidFill>
              <a:miter lim="800000"/>
              <a:headEnd/>
              <a:tailEnd/>
            </a:ln>
          </p:spPr>
          <p:txBody>
            <a:bodyPr rot="10800000" lIns="0" tIns="0" rIns="0" bIns="0" anchor="ctr"/>
            <a:lstStyle/>
            <a:p>
              <a:pPr algn="ctr" eaLnBrk="0" hangingPunct="0">
                <a:defRPr/>
              </a:pPr>
              <a:r>
                <a:rPr lang="ru-RU" sz="1300" b="1">
                  <a:solidFill>
                    <a:srgbClr val="660066"/>
                  </a:solidFill>
                  <a:cs typeface="Arial" charset="0"/>
                </a:rPr>
                <a:t>  </a:t>
              </a:r>
            </a:p>
          </p:txBody>
        </p:sp>
        <p:sp>
          <p:nvSpPr>
            <p:cNvPr id="10" name="_s71687"/>
            <p:cNvSpPr>
              <a:spLocks noChangeArrowheads="1"/>
            </p:cNvSpPr>
            <p:nvPr/>
          </p:nvSpPr>
          <p:spPr bwMode="auto">
            <a:xfrm flipV="1">
              <a:off x="1876" y="2297"/>
              <a:ext cx="1781" cy="385"/>
            </a:xfrm>
            <a:custGeom>
              <a:avLst/>
              <a:gdLst>
                <a:gd name="G0" fmla="+- 2700 0 0"/>
                <a:gd name="G1" fmla="+- 21600 0 2700"/>
                <a:gd name="G2" fmla="*/ 2700 1 2"/>
                <a:gd name="G3" fmla="+- 21600 0 G2"/>
                <a:gd name="G4" fmla="+/ 2700 21600 2"/>
                <a:gd name="G5" fmla="+/ G1 0 2"/>
                <a:gd name="G6" fmla="*/ 21600 21600 2700"/>
                <a:gd name="G7" fmla="*/ G6 1 2"/>
                <a:gd name="G8" fmla="+- 21600 0 G7"/>
                <a:gd name="G9" fmla="*/ 21600 1 2"/>
                <a:gd name="G10" fmla="+- 2700 0 G9"/>
                <a:gd name="G11" fmla="?: G10 G8 0"/>
                <a:gd name="G12" fmla="?: G10 G7 21600"/>
                <a:gd name="T0" fmla="*/ 20250 w 21600"/>
                <a:gd name="T1" fmla="*/ 10800 h 21600"/>
                <a:gd name="T2" fmla="*/ 10800 w 21600"/>
                <a:gd name="T3" fmla="*/ 21600 h 21600"/>
                <a:gd name="T4" fmla="*/ 1350 w 21600"/>
                <a:gd name="T5" fmla="*/ 10800 h 21600"/>
                <a:gd name="T6" fmla="*/ 10800 w 21600"/>
                <a:gd name="T7" fmla="*/ 0 h 21600"/>
                <a:gd name="T8" fmla="*/ 3150 w 21600"/>
                <a:gd name="T9" fmla="*/ 3150 h 21600"/>
                <a:gd name="T10" fmla="*/ 18450 w 21600"/>
                <a:gd name="T11" fmla="*/ 18450 h 21600"/>
              </a:gdLst>
              <a:ahLst/>
              <a:cxnLst>
                <a:cxn ang="0">
                  <a:pos x="T0" y="T1"/>
                </a:cxn>
                <a:cxn ang="0">
                  <a:pos x="T2" y="T3"/>
                </a:cxn>
                <a:cxn ang="0">
                  <a:pos x="T4" y="T5"/>
                </a:cxn>
                <a:cxn ang="0">
                  <a:pos x="T6" y="T7"/>
                </a:cxn>
              </a:cxnLst>
              <a:rect l="T8" t="T9" r="T10" b="T11"/>
              <a:pathLst>
                <a:path w="21600" h="21600">
                  <a:moveTo>
                    <a:pt x="0" y="0"/>
                  </a:moveTo>
                  <a:lnTo>
                    <a:pt x="2700" y="21600"/>
                  </a:lnTo>
                  <a:lnTo>
                    <a:pt x="18900" y="21600"/>
                  </a:lnTo>
                  <a:lnTo>
                    <a:pt x="21600" y="0"/>
                  </a:lnTo>
                  <a:close/>
                </a:path>
              </a:pathLst>
            </a:custGeom>
            <a:solidFill>
              <a:srgbClr val="FFFFCC"/>
            </a:solidFill>
            <a:ln w="9525" algn="in">
              <a:solidFill>
                <a:schemeClr val="tx2">
                  <a:lumMod val="75000"/>
                  <a:lumOff val="25000"/>
                </a:schemeClr>
              </a:solidFill>
              <a:miter lim="800000"/>
              <a:headEnd/>
              <a:tailEnd/>
            </a:ln>
          </p:spPr>
          <p:txBody>
            <a:bodyPr rot="10800000" wrap="none" lIns="0" tIns="0" rIns="0" bIns="0" anchor="ctr"/>
            <a:lstStyle/>
            <a:p>
              <a:pPr algn="ctr">
                <a:defRPr/>
              </a:pPr>
              <a:r>
                <a:rPr lang="ru-RU" sz="1400">
                  <a:cs typeface="Arial" charset="0"/>
                </a:rPr>
                <a:t> </a:t>
              </a:r>
            </a:p>
          </p:txBody>
        </p:sp>
        <p:sp>
          <p:nvSpPr>
            <p:cNvPr id="11" name="_s71688"/>
            <p:cNvSpPr>
              <a:spLocks noChangeArrowheads="1"/>
            </p:cNvSpPr>
            <p:nvPr/>
          </p:nvSpPr>
          <p:spPr bwMode="auto">
            <a:xfrm flipV="1">
              <a:off x="1654" y="2682"/>
              <a:ext cx="2225" cy="327"/>
            </a:xfrm>
            <a:custGeom>
              <a:avLst/>
              <a:gdLst>
                <a:gd name="G0" fmla="+- 2160 0 0"/>
                <a:gd name="G1" fmla="+- 21600 0 2160"/>
                <a:gd name="G2" fmla="*/ 2160 1 2"/>
                <a:gd name="G3" fmla="+- 21600 0 G2"/>
                <a:gd name="G4" fmla="+/ 2160 21600 2"/>
                <a:gd name="G5" fmla="+/ G1 0 2"/>
                <a:gd name="G6" fmla="*/ 21600 21600 2160"/>
                <a:gd name="G7" fmla="*/ G6 1 2"/>
                <a:gd name="G8" fmla="+- 21600 0 G7"/>
                <a:gd name="G9" fmla="*/ 21600 1 2"/>
                <a:gd name="G10" fmla="+- 2160 0 G9"/>
                <a:gd name="G11" fmla="?: G10 G8 0"/>
                <a:gd name="G12" fmla="?: G10 G7 21600"/>
                <a:gd name="T0" fmla="*/ 20520 w 21600"/>
                <a:gd name="T1" fmla="*/ 10800 h 21600"/>
                <a:gd name="T2" fmla="*/ 10800 w 21600"/>
                <a:gd name="T3" fmla="*/ 21600 h 21600"/>
                <a:gd name="T4" fmla="*/ 1080 w 21600"/>
                <a:gd name="T5" fmla="*/ 10800 h 21600"/>
                <a:gd name="T6" fmla="*/ 10800 w 21600"/>
                <a:gd name="T7" fmla="*/ 0 h 21600"/>
                <a:gd name="T8" fmla="*/ 2880 w 21600"/>
                <a:gd name="T9" fmla="*/ 2880 h 21600"/>
                <a:gd name="T10" fmla="*/ 18720 w 21600"/>
                <a:gd name="T11" fmla="*/ 18720 h 21600"/>
              </a:gdLst>
              <a:ahLst/>
              <a:cxnLst>
                <a:cxn ang="0">
                  <a:pos x="T0" y="T1"/>
                </a:cxn>
                <a:cxn ang="0">
                  <a:pos x="T2" y="T3"/>
                </a:cxn>
                <a:cxn ang="0">
                  <a:pos x="T4" y="T5"/>
                </a:cxn>
                <a:cxn ang="0">
                  <a:pos x="T6" y="T7"/>
                </a:cxn>
              </a:cxnLst>
              <a:rect l="T8" t="T9" r="T10" b="T11"/>
              <a:pathLst>
                <a:path w="21600" h="21600">
                  <a:moveTo>
                    <a:pt x="0" y="0"/>
                  </a:moveTo>
                  <a:lnTo>
                    <a:pt x="2160" y="21600"/>
                  </a:lnTo>
                  <a:lnTo>
                    <a:pt x="19440" y="21600"/>
                  </a:lnTo>
                  <a:lnTo>
                    <a:pt x="21600" y="0"/>
                  </a:lnTo>
                  <a:close/>
                </a:path>
              </a:pathLst>
            </a:custGeom>
            <a:solidFill>
              <a:schemeClr val="accent2">
                <a:lumMod val="40000"/>
                <a:lumOff val="60000"/>
              </a:schemeClr>
            </a:solidFill>
            <a:ln w="9525" algn="in">
              <a:solidFill>
                <a:schemeClr val="tx2">
                  <a:lumMod val="75000"/>
                  <a:lumOff val="25000"/>
                </a:schemeClr>
              </a:solidFill>
              <a:miter lim="800000"/>
              <a:headEnd/>
              <a:tailEnd/>
            </a:ln>
          </p:spPr>
          <p:txBody>
            <a:bodyPr rot="10800000" wrap="none" lIns="0" tIns="0" rIns="0" bIns="0" anchor="ctr"/>
            <a:lstStyle/>
            <a:p>
              <a:pPr algn="ctr">
                <a:defRPr/>
              </a:pPr>
              <a:r>
                <a:rPr lang="ru-RU" sz="1400">
                  <a:cs typeface="Arial" charset="0"/>
                </a:rPr>
                <a:t> </a:t>
              </a:r>
            </a:p>
          </p:txBody>
        </p:sp>
        <p:sp>
          <p:nvSpPr>
            <p:cNvPr id="12326" name="Text Box 19"/>
            <p:cNvSpPr txBox="1">
              <a:spLocks noChangeArrowheads="1"/>
            </p:cNvSpPr>
            <p:nvPr/>
          </p:nvSpPr>
          <p:spPr bwMode="auto">
            <a:xfrm>
              <a:off x="2005" y="2492"/>
              <a:ext cx="1556" cy="160"/>
            </a:xfrm>
            <a:prstGeom prst="rect">
              <a:avLst/>
            </a:prstGeom>
            <a:solidFill>
              <a:srgbClr val="DDDDDD"/>
            </a:solidFill>
            <a:ln w="9525" algn="ctr">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ru-RU" altLang="ru-RU" sz="800" b="1" dirty="0">
                  <a:latin typeface="Tahoma" panose="020B0604030504040204" pitchFamily="34" charset="0"/>
                  <a:ea typeface="Tahoma" panose="020B0604030504040204" pitchFamily="34" charset="0"/>
                  <a:cs typeface="Tahoma" panose="020B0604030504040204" pitchFamily="34" charset="0"/>
                </a:rPr>
                <a:t>Специализированный Гарантийный Фонд </a:t>
              </a:r>
            </a:p>
            <a:p>
              <a:pPr algn="ctr"/>
              <a:r>
                <a:rPr lang="ru-RU" altLang="ru-RU" sz="800" b="1" dirty="0">
                  <a:latin typeface="Tahoma" panose="020B0604030504040204" pitchFamily="34" charset="0"/>
                  <a:ea typeface="Tahoma" panose="020B0604030504040204" pitchFamily="34" charset="0"/>
                  <a:cs typeface="Tahoma" panose="020B0604030504040204" pitchFamily="34" charset="0"/>
                </a:rPr>
                <a:t>(кредитные лимиты, обеспеченные Фондом)</a:t>
              </a:r>
            </a:p>
          </p:txBody>
        </p:sp>
      </p:grpSp>
      <p:sp>
        <p:nvSpPr>
          <p:cNvPr id="12293" name="AutoShape 16"/>
          <p:cNvSpPr>
            <a:spLocks noChangeArrowheads="1"/>
          </p:cNvSpPr>
          <p:nvPr/>
        </p:nvSpPr>
        <p:spPr bwMode="auto">
          <a:xfrm>
            <a:off x="3708400" y="2636838"/>
            <a:ext cx="1439863" cy="1295400"/>
          </a:xfrm>
          <a:prstGeom prst="triangle">
            <a:avLst>
              <a:gd name="adj" fmla="val 50000"/>
            </a:avLst>
          </a:prstGeom>
          <a:solidFill>
            <a:schemeClr val="accent1"/>
          </a:solidFill>
          <a:ln w="9525">
            <a:solidFill>
              <a:schemeClr val="tx1"/>
            </a:solidFill>
            <a:miter lim="800000"/>
            <a:headEnd/>
            <a:tailEnd/>
          </a:ln>
        </p:spPr>
        <p:txBody>
          <a:bodyPr wrap="none" lIns="91430" tIns="45716" rIns="91430" bIns="45716"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ru-RU"/>
          </a:p>
        </p:txBody>
      </p:sp>
      <p:sp>
        <p:nvSpPr>
          <p:cNvPr id="14" name="Text Box 17"/>
          <p:cNvSpPr txBox="1">
            <a:spLocks noChangeArrowheads="1"/>
          </p:cNvSpPr>
          <p:nvPr/>
        </p:nvSpPr>
        <p:spPr bwMode="auto">
          <a:xfrm>
            <a:off x="5015943" y="3579813"/>
            <a:ext cx="1944687" cy="461657"/>
          </a:xfrm>
          <a:prstGeom prst="rect">
            <a:avLst/>
          </a:prstGeom>
          <a:noFill/>
          <a:ln>
            <a:noFill/>
          </a:ln>
          <a:extLst/>
        </p:spPr>
        <p:txBody>
          <a:bodyPr lIns="91430" tIns="45716" rIns="91430" bIns="4571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ru-RU" sz="800" b="1" dirty="0" smtClean="0">
                <a:latin typeface="Tahoma" panose="020B0604030504040204" pitchFamily="34" charset="0"/>
                <a:ea typeface="Tahoma" panose="020B0604030504040204" pitchFamily="34" charset="0"/>
                <a:cs typeface="Tahoma" panose="020B0604030504040204" pitchFamily="34" charset="0"/>
              </a:rPr>
              <a:t>Фонд Клиринговой организации  (доп. покрытие рыночного </a:t>
            </a:r>
            <a:br>
              <a:rPr lang="ru-RU" sz="800" b="1" dirty="0" smtClean="0">
                <a:latin typeface="Tahoma" panose="020B0604030504040204" pitchFamily="34" charset="0"/>
                <a:ea typeface="Tahoma" panose="020B0604030504040204" pitchFamily="34" charset="0"/>
                <a:cs typeface="Tahoma" panose="020B0604030504040204" pitchFamily="34" charset="0"/>
              </a:rPr>
            </a:br>
            <a:r>
              <a:rPr lang="ru-RU" sz="800" b="1" dirty="0" smtClean="0">
                <a:latin typeface="Tahoma" panose="020B0604030504040204" pitchFamily="34" charset="0"/>
                <a:ea typeface="Tahoma" panose="020B0604030504040204" pitchFamily="34" charset="0"/>
                <a:cs typeface="Tahoma" panose="020B0604030504040204" pitchFamily="34" charset="0"/>
              </a:rPr>
              <a:t>риска при стрессе)</a:t>
            </a:r>
          </a:p>
        </p:txBody>
      </p:sp>
      <p:sp>
        <p:nvSpPr>
          <p:cNvPr id="12295" name="Text Box 20"/>
          <p:cNvSpPr txBox="1">
            <a:spLocks noChangeArrowheads="1"/>
          </p:cNvSpPr>
          <p:nvPr/>
        </p:nvSpPr>
        <p:spPr bwMode="auto">
          <a:xfrm>
            <a:off x="5003800" y="2852738"/>
            <a:ext cx="1512888"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ru-RU" altLang="ru-RU" sz="800" b="1" dirty="0">
                <a:latin typeface="Tahoma" panose="020B0604030504040204" pitchFamily="34" charset="0"/>
                <a:ea typeface="Tahoma" panose="020B0604030504040204" pitchFamily="34" charset="0"/>
                <a:cs typeface="Tahoma" panose="020B0604030504040204" pitchFamily="34" charset="0"/>
              </a:rPr>
              <a:t>Единый Гарантийный Фонд (доп. покрытие рыночного риска при стрессе)</a:t>
            </a:r>
          </a:p>
        </p:txBody>
      </p:sp>
      <p:sp>
        <p:nvSpPr>
          <p:cNvPr id="12296" name="Oval 25"/>
          <p:cNvSpPr>
            <a:spLocks noChangeArrowheads="1"/>
          </p:cNvSpPr>
          <p:nvPr/>
        </p:nvSpPr>
        <p:spPr bwMode="auto">
          <a:xfrm>
            <a:off x="3384550" y="4365625"/>
            <a:ext cx="4032250" cy="287338"/>
          </a:xfrm>
          <a:prstGeom prst="ellipse">
            <a:avLst/>
          </a:prstGeom>
          <a:solidFill>
            <a:schemeClr val="accent1"/>
          </a:solidFill>
          <a:ln w="9525">
            <a:solidFill>
              <a:schemeClr val="tx1"/>
            </a:solidFill>
            <a:round/>
            <a:headEnd/>
            <a:tailEnd/>
          </a:ln>
        </p:spPr>
        <p:txBody>
          <a:bodyPr wrap="none" lIns="91430" tIns="45716" rIns="91430" bIns="45716"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ru-RU"/>
          </a:p>
        </p:txBody>
      </p:sp>
      <p:sp>
        <p:nvSpPr>
          <p:cNvPr id="12297" name="Text Box 27"/>
          <p:cNvSpPr txBox="1">
            <a:spLocks noChangeArrowheads="1"/>
          </p:cNvSpPr>
          <p:nvPr/>
        </p:nvSpPr>
        <p:spPr bwMode="auto">
          <a:xfrm>
            <a:off x="3924300" y="4679950"/>
            <a:ext cx="3024188"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ru-RU" altLang="ru-RU" sz="800" b="1">
                <a:latin typeface="Tahoma" panose="020B0604030504040204" pitchFamily="34" charset="0"/>
                <a:ea typeface="Tahoma" panose="020B0604030504040204" pitchFamily="34" charset="0"/>
                <a:cs typeface="Tahoma" panose="020B0604030504040204" pitchFamily="34" charset="0"/>
              </a:rPr>
              <a:t>Индивидуальное обеспечение Участников клиринга  (начальная маржа)</a:t>
            </a:r>
          </a:p>
        </p:txBody>
      </p:sp>
      <p:sp>
        <p:nvSpPr>
          <p:cNvPr id="12298" name="Line 22"/>
          <p:cNvSpPr>
            <a:spLocks noChangeShapeType="1"/>
          </p:cNvSpPr>
          <p:nvPr/>
        </p:nvSpPr>
        <p:spPr bwMode="auto">
          <a:xfrm>
            <a:off x="4067175" y="3357563"/>
            <a:ext cx="720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endParaRPr lang="ru-RU"/>
          </a:p>
        </p:txBody>
      </p:sp>
      <p:sp>
        <p:nvSpPr>
          <p:cNvPr id="19" name="Text Box 18"/>
          <p:cNvSpPr txBox="1">
            <a:spLocks noChangeArrowheads="1"/>
          </p:cNvSpPr>
          <p:nvPr/>
        </p:nvSpPr>
        <p:spPr bwMode="auto">
          <a:xfrm>
            <a:off x="3784600" y="2735263"/>
            <a:ext cx="1285875" cy="615950"/>
          </a:xfrm>
          <a:prstGeom prst="rect">
            <a:avLst/>
          </a:prstGeom>
          <a:noFill/>
          <a:ln>
            <a:noFill/>
          </a:ln>
          <a:extLst/>
        </p:spPr>
        <p:txBody>
          <a:bodyPr lIns="91430" tIns="45716" rIns="91430" bIns="4571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ru-RU" sz="850" b="1" dirty="0" smtClean="0">
                <a:solidFill>
                  <a:schemeClr val="tx2">
                    <a:lumMod val="90000"/>
                    <a:lumOff val="10000"/>
                  </a:schemeClr>
                </a:solidFill>
                <a:latin typeface="Calibri" pitchFamily="34" charset="0"/>
                <a:cs typeface="Arial" charset="0"/>
              </a:rPr>
              <a:t>Обязательство Банка России и возможности эмитентов по выкупу активов </a:t>
            </a:r>
            <a:r>
              <a:rPr lang="ru-RU" sz="850" b="1" dirty="0" err="1" smtClean="0">
                <a:solidFill>
                  <a:schemeClr val="tx2">
                    <a:lumMod val="90000"/>
                    <a:lumOff val="10000"/>
                  </a:schemeClr>
                </a:solidFill>
                <a:latin typeface="Calibri" pitchFamily="34" charset="0"/>
                <a:cs typeface="Arial" charset="0"/>
              </a:rPr>
              <a:t>дефолтера</a:t>
            </a:r>
            <a:endParaRPr lang="ru-RU" sz="850" b="1" dirty="0" smtClean="0">
              <a:solidFill>
                <a:schemeClr val="tx2">
                  <a:lumMod val="90000"/>
                  <a:lumOff val="10000"/>
                </a:schemeClr>
              </a:solidFill>
              <a:latin typeface="Calibri" pitchFamily="34" charset="0"/>
              <a:cs typeface="Arial" charset="0"/>
            </a:endParaRPr>
          </a:p>
        </p:txBody>
      </p:sp>
      <p:sp>
        <p:nvSpPr>
          <p:cNvPr id="12300" name="Text Box 18"/>
          <p:cNvSpPr txBox="1">
            <a:spLocks noChangeArrowheads="1"/>
          </p:cNvSpPr>
          <p:nvPr/>
        </p:nvSpPr>
        <p:spPr bwMode="auto">
          <a:xfrm>
            <a:off x="3563938" y="3311525"/>
            <a:ext cx="17002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ru-RU" altLang="ru-RU" sz="1000" b="1">
                <a:solidFill>
                  <a:srgbClr val="FF3300"/>
                </a:solidFill>
                <a:latin typeface="Calibri" pitchFamily="34" charset="0"/>
              </a:rPr>
              <a:t>Обязательство Участников клиринга (котировка </a:t>
            </a:r>
            <a:r>
              <a:rPr lang="en-US" altLang="ru-RU" sz="1000" b="1">
                <a:solidFill>
                  <a:srgbClr val="FF3300"/>
                </a:solidFill>
                <a:latin typeface="Calibri" pitchFamily="34" charset="0"/>
              </a:rPr>
              <a:t>bid)</a:t>
            </a:r>
            <a:r>
              <a:rPr lang="ru-RU" altLang="ru-RU" sz="1000" b="1">
                <a:solidFill>
                  <a:srgbClr val="FF3300"/>
                </a:solidFill>
                <a:latin typeface="Calibri" pitchFamily="34" charset="0"/>
              </a:rPr>
              <a:t> по выкупу активов дефолтера</a:t>
            </a:r>
          </a:p>
        </p:txBody>
      </p:sp>
      <p:sp>
        <p:nvSpPr>
          <p:cNvPr id="12301" name="Text Box 26"/>
          <p:cNvSpPr txBox="1">
            <a:spLocks noChangeArrowheads="1"/>
          </p:cNvSpPr>
          <p:nvPr/>
        </p:nvSpPr>
        <p:spPr bwMode="auto">
          <a:xfrm>
            <a:off x="3454400" y="4392613"/>
            <a:ext cx="3819525" cy="215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ru-RU" altLang="ru-RU" sz="800" b="1" dirty="0">
                <a:latin typeface="Tahoma" panose="020B0604030504040204" pitchFamily="34" charset="0"/>
                <a:ea typeface="Tahoma" panose="020B0604030504040204" pitchFamily="34" charset="0"/>
                <a:cs typeface="Tahoma" panose="020B0604030504040204" pitchFamily="34" charset="0"/>
              </a:rPr>
              <a:t>Средства </a:t>
            </a:r>
            <a:r>
              <a:rPr lang="ru-RU" altLang="ru-RU" sz="800" b="1" dirty="0" err="1">
                <a:latin typeface="Tahoma" panose="020B0604030504040204" pitchFamily="34" charset="0"/>
                <a:ea typeface="Tahoma" panose="020B0604030504040204" pitchFamily="34" charset="0"/>
                <a:cs typeface="Tahoma" panose="020B0604030504040204" pitchFamily="34" charset="0"/>
              </a:rPr>
              <a:t>дефолтера</a:t>
            </a:r>
            <a:r>
              <a:rPr lang="ru-RU" altLang="ru-RU" sz="800" b="1" dirty="0">
                <a:latin typeface="Tahoma" panose="020B0604030504040204" pitchFamily="34" charset="0"/>
                <a:ea typeface="Tahoma" panose="020B0604030504040204" pitchFamily="34" charset="0"/>
                <a:cs typeface="Tahoma" panose="020B0604030504040204" pitchFamily="34" charset="0"/>
              </a:rPr>
              <a:t>, внесенные в Гарантийные Фонды</a:t>
            </a:r>
          </a:p>
        </p:txBody>
      </p:sp>
      <p:sp>
        <p:nvSpPr>
          <p:cNvPr id="12302" name="Text Box 27"/>
          <p:cNvSpPr txBox="1">
            <a:spLocks noChangeArrowheads="1"/>
          </p:cNvSpPr>
          <p:nvPr/>
        </p:nvSpPr>
        <p:spPr bwMode="auto">
          <a:xfrm>
            <a:off x="1907704" y="4606925"/>
            <a:ext cx="1006946" cy="2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ru-RU" altLang="ru-RU" sz="1000" b="1" dirty="0">
                <a:latin typeface="Tahoma" panose="020B0604030504040204" pitchFamily="34" charset="0"/>
                <a:ea typeface="Tahoma" panose="020B0604030504040204" pitchFamily="34" charset="0"/>
                <a:cs typeface="Tahoma" panose="020B0604030504040204" pitchFamily="34" charset="0"/>
              </a:rPr>
              <a:t>99% риска</a:t>
            </a:r>
          </a:p>
        </p:txBody>
      </p:sp>
      <p:sp>
        <p:nvSpPr>
          <p:cNvPr id="23" name="Правая фигурная скобка 22"/>
          <p:cNvSpPr>
            <a:spLocks/>
          </p:cNvSpPr>
          <p:nvPr/>
        </p:nvSpPr>
        <p:spPr bwMode="auto">
          <a:xfrm rot="10800000">
            <a:off x="2843213" y="4391025"/>
            <a:ext cx="214312" cy="720725"/>
          </a:xfrm>
          <a:prstGeom prst="rightBrace">
            <a:avLst>
              <a:gd name="adj1" fmla="val 8966"/>
              <a:gd name="adj2" fmla="val 50000"/>
            </a:avLst>
          </a:prstGeom>
          <a:noFill/>
          <a:ln w="9525" algn="ctr">
            <a:solidFill>
              <a:schemeClr val="tx1">
                <a:lumMod val="65000"/>
                <a:lumOff val="35000"/>
              </a:schemeClr>
            </a:solidFill>
            <a:round/>
            <a:headEnd/>
            <a:tailEnd/>
          </a:ln>
        </p:spPr>
        <p:txBody>
          <a:bodyPr rot="10800000" lIns="91430" tIns="45716" rIns="91430" bIns="45716" anchor="ctr"/>
          <a:lstStyle/>
          <a:p>
            <a:pPr algn="ctr">
              <a:defRPr/>
            </a:pPr>
            <a:endParaRPr lang="ru-RU">
              <a:latin typeface="+mn-lt"/>
              <a:cs typeface="Arial" charset="0"/>
            </a:endParaRPr>
          </a:p>
        </p:txBody>
      </p:sp>
      <p:sp>
        <p:nvSpPr>
          <p:cNvPr id="24" name="Правая фигурная скобка 63"/>
          <p:cNvSpPr>
            <a:spLocks/>
          </p:cNvSpPr>
          <p:nvPr/>
        </p:nvSpPr>
        <p:spPr bwMode="auto">
          <a:xfrm rot="10800000">
            <a:off x="3203575" y="1268413"/>
            <a:ext cx="214313" cy="3168650"/>
          </a:xfrm>
          <a:prstGeom prst="rightBrace">
            <a:avLst>
              <a:gd name="adj1" fmla="val 34868"/>
              <a:gd name="adj2" fmla="val 50000"/>
            </a:avLst>
          </a:prstGeom>
          <a:noFill/>
          <a:ln w="9525" algn="ctr">
            <a:solidFill>
              <a:schemeClr val="tx1">
                <a:lumMod val="65000"/>
                <a:lumOff val="35000"/>
              </a:schemeClr>
            </a:solidFill>
            <a:round/>
            <a:headEnd/>
            <a:tailEnd/>
          </a:ln>
        </p:spPr>
        <p:txBody>
          <a:bodyPr rot="10800000" lIns="91430" tIns="45716" rIns="91430" bIns="45716" anchor="ctr"/>
          <a:lstStyle/>
          <a:p>
            <a:pPr algn="ctr">
              <a:defRPr/>
            </a:pPr>
            <a:endParaRPr lang="ru-RU">
              <a:latin typeface="+mn-lt"/>
              <a:cs typeface="Arial" charset="0"/>
            </a:endParaRPr>
          </a:p>
        </p:txBody>
      </p:sp>
      <p:sp>
        <p:nvSpPr>
          <p:cNvPr id="12305" name="Text Box 27"/>
          <p:cNvSpPr txBox="1">
            <a:spLocks noChangeArrowheads="1"/>
          </p:cNvSpPr>
          <p:nvPr/>
        </p:nvSpPr>
        <p:spPr bwMode="auto">
          <a:xfrm>
            <a:off x="2051050" y="2708275"/>
            <a:ext cx="1152525" cy="2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ru-RU" altLang="ru-RU" sz="1000" b="1" dirty="0">
                <a:latin typeface="Tahoma" panose="020B0604030504040204" pitchFamily="34" charset="0"/>
                <a:ea typeface="Tahoma" panose="020B0604030504040204" pitchFamily="34" charset="0"/>
                <a:cs typeface="Tahoma" panose="020B0604030504040204" pitchFamily="34" charset="0"/>
              </a:rPr>
              <a:t>0,99% риска</a:t>
            </a:r>
          </a:p>
        </p:txBody>
      </p:sp>
      <p:sp>
        <p:nvSpPr>
          <p:cNvPr id="26" name="Правая фигурная скобка 63"/>
          <p:cNvSpPr/>
          <p:nvPr/>
        </p:nvSpPr>
        <p:spPr>
          <a:xfrm>
            <a:off x="7812088" y="4319588"/>
            <a:ext cx="215900" cy="792162"/>
          </a:xfrm>
          <a:prstGeom prst="rightBrace">
            <a:avLst/>
          </a:prstGeom>
        </p:spPr>
        <p:style>
          <a:lnRef idx="1">
            <a:schemeClr val="accent1"/>
          </a:lnRef>
          <a:fillRef idx="0">
            <a:schemeClr val="accent1"/>
          </a:fillRef>
          <a:effectRef idx="0">
            <a:schemeClr val="accent1"/>
          </a:effectRef>
          <a:fontRef idx="minor">
            <a:schemeClr val="tx1"/>
          </a:fontRef>
        </p:style>
        <p:txBody>
          <a:bodyPr lIns="91430" tIns="45716" rIns="91430" bIns="45716" anchor="ctr"/>
          <a:lstStyle/>
          <a:p>
            <a:pPr algn="ctr">
              <a:defRPr/>
            </a:pPr>
            <a:endParaRPr lang="ru-RU"/>
          </a:p>
        </p:txBody>
      </p:sp>
      <p:sp>
        <p:nvSpPr>
          <p:cNvPr id="27" name="Правая фигурная скобка 63"/>
          <p:cNvSpPr/>
          <p:nvPr/>
        </p:nvSpPr>
        <p:spPr>
          <a:xfrm>
            <a:off x="5940425" y="1196975"/>
            <a:ext cx="214313" cy="792163"/>
          </a:xfrm>
          <a:prstGeom prst="rightBrace">
            <a:avLst/>
          </a:prstGeom>
        </p:spPr>
        <p:style>
          <a:lnRef idx="1">
            <a:schemeClr val="accent1"/>
          </a:lnRef>
          <a:fillRef idx="0">
            <a:schemeClr val="accent1"/>
          </a:fillRef>
          <a:effectRef idx="0">
            <a:schemeClr val="accent1"/>
          </a:effectRef>
          <a:fontRef idx="minor">
            <a:schemeClr val="tx1"/>
          </a:fontRef>
        </p:style>
        <p:txBody>
          <a:bodyPr lIns="91430" tIns="45716" rIns="91430" bIns="45716" anchor="ctr"/>
          <a:lstStyle/>
          <a:p>
            <a:pPr algn="ctr">
              <a:defRPr/>
            </a:pPr>
            <a:endParaRPr lang="ru-RU"/>
          </a:p>
        </p:txBody>
      </p:sp>
      <p:sp>
        <p:nvSpPr>
          <p:cNvPr id="12308" name="TextBox 64"/>
          <p:cNvSpPr txBox="1">
            <a:spLocks noChangeArrowheads="1"/>
          </p:cNvSpPr>
          <p:nvPr/>
        </p:nvSpPr>
        <p:spPr bwMode="auto">
          <a:xfrm>
            <a:off x="6084888" y="1196975"/>
            <a:ext cx="1152525" cy="57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ru-RU" sz="1050" b="1" i="1" dirty="0">
                <a:latin typeface="Tahoma" panose="020B0604030504040204" pitchFamily="34" charset="0"/>
                <a:ea typeface="Tahoma" panose="020B0604030504040204" pitchFamily="34" charset="0"/>
                <a:cs typeface="Tahoma" panose="020B0604030504040204" pitchFamily="34" charset="0"/>
              </a:rPr>
              <a:t>Средства клиринговой организации</a:t>
            </a:r>
          </a:p>
        </p:txBody>
      </p:sp>
      <p:sp>
        <p:nvSpPr>
          <p:cNvPr id="29" name="Правая фигурная скобка 63"/>
          <p:cNvSpPr/>
          <p:nvPr/>
        </p:nvSpPr>
        <p:spPr>
          <a:xfrm>
            <a:off x="6804025" y="1989138"/>
            <a:ext cx="214313" cy="1584325"/>
          </a:xfrm>
          <a:prstGeom prst="rightBrace">
            <a:avLst/>
          </a:prstGeom>
        </p:spPr>
        <p:style>
          <a:lnRef idx="1">
            <a:schemeClr val="accent1"/>
          </a:lnRef>
          <a:fillRef idx="0">
            <a:schemeClr val="accent1"/>
          </a:fillRef>
          <a:effectRef idx="0">
            <a:schemeClr val="accent1"/>
          </a:effectRef>
          <a:fontRef idx="minor">
            <a:schemeClr val="tx1"/>
          </a:fontRef>
        </p:style>
        <p:txBody>
          <a:bodyPr lIns="91430" tIns="45716" rIns="91430" bIns="45716" anchor="ctr"/>
          <a:lstStyle/>
          <a:p>
            <a:pPr algn="ctr">
              <a:defRPr/>
            </a:pPr>
            <a:endParaRPr lang="ru-RU"/>
          </a:p>
        </p:txBody>
      </p:sp>
      <p:sp>
        <p:nvSpPr>
          <p:cNvPr id="12310" name="TextBox 64"/>
          <p:cNvSpPr txBox="1">
            <a:spLocks noChangeArrowheads="1"/>
          </p:cNvSpPr>
          <p:nvPr/>
        </p:nvSpPr>
        <p:spPr bwMode="auto">
          <a:xfrm>
            <a:off x="7523163" y="3643701"/>
            <a:ext cx="1296739" cy="57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ru-RU" sz="1050" b="1" i="1" dirty="0">
                <a:latin typeface="Tahoma" panose="020B0604030504040204" pitchFamily="34" charset="0"/>
                <a:ea typeface="Tahoma" panose="020B0604030504040204" pitchFamily="34" charset="0"/>
                <a:cs typeface="Tahoma" panose="020B0604030504040204" pitchFamily="34" charset="0"/>
              </a:rPr>
              <a:t>Средства клиринговой организации</a:t>
            </a:r>
          </a:p>
        </p:txBody>
      </p:sp>
      <p:sp>
        <p:nvSpPr>
          <p:cNvPr id="31" name="Правая фигурная скобка 63"/>
          <p:cNvSpPr/>
          <p:nvPr/>
        </p:nvSpPr>
        <p:spPr>
          <a:xfrm>
            <a:off x="7308850" y="3500438"/>
            <a:ext cx="214313" cy="865187"/>
          </a:xfrm>
          <a:prstGeom prst="rightBrace">
            <a:avLst/>
          </a:prstGeom>
        </p:spPr>
        <p:style>
          <a:lnRef idx="1">
            <a:schemeClr val="accent1"/>
          </a:lnRef>
          <a:fillRef idx="0">
            <a:schemeClr val="accent1"/>
          </a:fillRef>
          <a:effectRef idx="0">
            <a:schemeClr val="accent1"/>
          </a:effectRef>
          <a:fontRef idx="minor">
            <a:schemeClr val="tx1"/>
          </a:fontRef>
        </p:style>
        <p:txBody>
          <a:bodyPr lIns="91430" tIns="45716" rIns="91430" bIns="45716" anchor="ctr"/>
          <a:lstStyle/>
          <a:p>
            <a:pPr algn="ctr">
              <a:defRPr/>
            </a:pPr>
            <a:endParaRPr lang="ru-RU"/>
          </a:p>
        </p:txBody>
      </p:sp>
      <p:sp>
        <p:nvSpPr>
          <p:cNvPr id="12312" name="TextBox 64"/>
          <p:cNvSpPr txBox="1">
            <a:spLocks noChangeArrowheads="1"/>
          </p:cNvSpPr>
          <p:nvPr/>
        </p:nvSpPr>
        <p:spPr bwMode="auto">
          <a:xfrm>
            <a:off x="6948488" y="2492375"/>
            <a:ext cx="1295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ru-RU" sz="1050" b="1" i="1" dirty="0">
                <a:latin typeface="Tahoma" panose="020B0604030504040204" pitchFamily="34" charset="0"/>
                <a:ea typeface="Tahoma" panose="020B0604030504040204" pitchFamily="34" charset="0"/>
                <a:cs typeface="Tahoma" panose="020B0604030504040204" pitchFamily="34" charset="0"/>
              </a:rPr>
              <a:t>Средства участников клиринга</a:t>
            </a:r>
          </a:p>
        </p:txBody>
      </p:sp>
      <p:sp>
        <p:nvSpPr>
          <p:cNvPr id="12313" name="TextBox 64"/>
          <p:cNvSpPr txBox="1">
            <a:spLocks noChangeArrowheads="1"/>
          </p:cNvSpPr>
          <p:nvPr/>
        </p:nvSpPr>
        <p:spPr bwMode="auto">
          <a:xfrm>
            <a:off x="7956550" y="4535488"/>
            <a:ext cx="1030288" cy="41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ru-RU" sz="1050" b="1" i="1" dirty="0">
                <a:latin typeface="Tahoma" panose="020B0604030504040204" pitchFamily="34" charset="0"/>
                <a:ea typeface="Tahoma" panose="020B0604030504040204" pitchFamily="34" charset="0"/>
                <a:cs typeface="Tahoma" panose="020B0604030504040204" pitchFamily="34" charset="0"/>
              </a:rPr>
              <a:t>Средства </a:t>
            </a:r>
            <a:r>
              <a:rPr lang="ru-RU" altLang="ru-RU" sz="1050" b="1" i="1" dirty="0" err="1">
                <a:latin typeface="Tahoma" panose="020B0604030504040204" pitchFamily="34" charset="0"/>
                <a:ea typeface="Tahoma" panose="020B0604030504040204" pitchFamily="34" charset="0"/>
                <a:cs typeface="Tahoma" panose="020B0604030504040204" pitchFamily="34" charset="0"/>
              </a:rPr>
              <a:t>дефолтера</a:t>
            </a:r>
            <a:endParaRPr lang="ru-RU" altLang="ru-RU" sz="1050" b="1" i="1" dirty="0">
              <a:latin typeface="Tahoma" panose="020B0604030504040204" pitchFamily="34" charset="0"/>
              <a:ea typeface="Tahoma" panose="020B0604030504040204" pitchFamily="34" charset="0"/>
              <a:cs typeface="Tahoma" panose="020B0604030504040204" pitchFamily="34" charset="0"/>
            </a:endParaRPr>
          </a:p>
        </p:txBody>
      </p:sp>
      <p:sp>
        <p:nvSpPr>
          <p:cNvPr id="34" name="Text Box 27"/>
          <p:cNvSpPr txBox="1">
            <a:spLocks noChangeArrowheads="1"/>
          </p:cNvSpPr>
          <p:nvPr/>
        </p:nvSpPr>
        <p:spPr bwMode="auto">
          <a:xfrm>
            <a:off x="2944813" y="5111750"/>
            <a:ext cx="4838700" cy="431800"/>
          </a:xfrm>
          <a:prstGeom prst="rect">
            <a:avLst/>
          </a:prstGeom>
          <a:noFill/>
          <a:ln w="9525">
            <a:solidFill>
              <a:schemeClr val="tx2">
                <a:lumMod val="75000"/>
                <a:lumOff val="25000"/>
              </a:schemeClr>
            </a:solidFill>
            <a:miter lim="800000"/>
            <a:headEnd/>
            <a:tailEnd/>
          </a:ln>
          <a:extLst/>
        </p:spPr>
        <p:txBody>
          <a:bodyPr wrap="none" lIns="91430" tIns="45716" rIns="91430" bIns="45716"/>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endParaRPr lang="ru-RU" sz="600" b="1" dirty="0" smtClean="0">
              <a:latin typeface="Calibri" pitchFamily="34" charset="0"/>
              <a:cs typeface="Arial" charset="0"/>
            </a:endParaRPr>
          </a:p>
          <a:p>
            <a:pPr algn="ctr">
              <a:defRPr/>
            </a:pPr>
            <a:r>
              <a:rPr lang="ru-RU" sz="1000" b="1" dirty="0" smtClean="0">
                <a:latin typeface="Calibri" pitchFamily="34" charset="0"/>
                <a:cs typeface="Arial" charset="0"/>
              </a:rPr>
              <a:t>Отбор Участников клиринга</a:t>
            </a:r>
          </a:p>
          <a:p>
            <a:pPr algn="ctr">
              <a:defRPr/>
            </a:pPr>
            <a:endParaRPr lang="ru-RU" sz="1000" b="1" dirty="0" smtClean="0">
              <a:latin typeface="Calibri" pitchFamily="34" charset="0"/>
              <a:cs typeface="Arial" charset="0"/>
            </a:endParaRPr>
          </a:p>
        </p:txBody>
      </p:sp>
      <p:sp>
        <p:nvSpPr>
          <p:cNvPr id="12315" name="Rectangle 20"/>
          <p:cNvSpPr>
            <a:spLocks noChangeArrowheads="1"/>
          </p:cNvSpPr>
          <p:nvPr/>
        </p:nvSpPr>
        <p:spPr bwMode="auto">
          <a:xfrm>
            <a:off x="4859338" y="1484313"/>
            <a:ext cx="1008062"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ru-RU" sz="800" b="1" dirty="0">
                <a:latin typeface="Tahoma" panose="020B0604030504040204" pitchFamily="34" charset="0"/>
                <a:ea typeface="Tahoma" panose="020B0604030504040204" pitchFamily="34" charset="0"/>
                <a:cs typeface="Tahoma" panose="020B0604030504040204" pitchFamily="34" charset="0"/>
              </a:rPr>
              <a:t>Капитал</a:t>
            </a:r>
          </a:p>
          <a:p>
            <a:pPr algn="ctr" eaLnBrk="1" hangingPunct="1"/>
            <a:r>
              <a:rPr lang="ru-RU" altLang="ru-RU" sz="800" b="1" dirty="0">
                <a:latin typeface="Tahoma" panose="020B0604030504040204" pitchFamily="34" charset="0"/>
                <a:ea typeface="Tahoma" panose="020B0604030504040204" pitchFamily="34" charset="0"/>
                <a:cs typeface="Tahoma" panose="020B0604030504040204" pitchFamily="34" charset="0"/>
              </a:rPr>
              <a:t>клиринговой</a:t>
            </a:r>
          </a:p>
          <a:p>
            <a:pPr algn="ctr" eaLnBrk="1" hangingPunct="1"/>
            <a:r>
              <a:rPr lang="ru-RU" altLang="ru-RU" sz="800" b="1" dirty="0">
                <a:latin typeface="Tahoma" panose="020B0604030504040204" pitchFamily="34" charset="0"/>
                <a:ea typeface="Tahoma" panose="020B0604030504040204" pitchFamily="34" charset="0"/>
                <a:cs typeface="Tahoma" panose="020B0604030504040204" pitchFamily="34" charset="0"/>
              </a:rPr>
              <a:t>организации</a:t>
            </a:r>
          </a:p>
        </p:txBody>
      </p:sp>
      <p:sp>
        <p:nvSpPr>
          <p:cNvPr id="12316" name="Text Box 24"/>
          <p:cNvSpPr txBox="1">
            <a:spLocks noChangeArrowheads="1"/>
          </p:cNvSpPr>
          <p:nvPr/>
        </p:nvSpPr>
        <p:spPr bwMode="auto">
          <a:xfrm>
            <a:off x="4572000" y="2246618"/>
            <a:ext cx="1587500"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ru-RU" altLang="ru-RU" sz="800" b="1" dirty="0">
                <a:latin typeface="Tahoma" panose="020B0604030504040204" pitchFamily="34" charset="0"/>
                <a:ea typeface="Tahoma" panose="020B0604030504040204" pitchFamily="34" charset="0"/>
                <a:cs typeface="Tahoma" panose="020B0604030504040204" pitchFamily="34" charset="0"/>
              </a:rPr>
              <a:t>Дополнительные взносы участников клиринга и соучастие в убытках</a:t>
            </a:r>
          </a:p>
        </p:txBody>
      </p:sp>
      <p:cxnSp>
        <p:nvCxnSpPr>
          <p:cNvPr id="37" name="Прямая со стрелкой 36"/>
          <p:cNvCxnSpPr/>
          <p:nvPr/>
        </p:nvCxnSpPr>
        <p:spPr>
          <a:xfrm rot="10800000">
            <a:off x="1763713" y="2374900"/>
            <a:ext cx="2873375" cy="14288"/>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a:stCxn id="12326" idx="1"/>
          </p:cNvCxnSpPr>
          <p:nvPr/>
        </p:nvCxnSpPr>
        <p:spPr>
          <a:xfrm flipH="1">
            <a:off x="1763714" y="4189904"/>
            <a:ext cx="1944418" cy="0"/>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319" name="Text Box 24"/>
          <p:cNvSpPr txBox="1">
            <a:spLocks noChangeArrowheads="1"/>
          </p:cNvSpPr>
          <p:nvPr/>
        </p:nvSpPr>
        <p:spPr bwMode="auto">
          <a:xfrm rot="16200000">
            <a:off x="-460994" y="3367980"/>
            <a:ext cx="4104928" cy="2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ru-RU" altLang="ru-RU" sz="1000" b="1" dirty="0">
                <a:latin typeface="Tahoma" panose="020B0604030504040204" pitchFamily="34" charset="0"/>
                <a:ea typeface="Tahoma" panose="020B0604030504040204" pitchFamily="34" charset="0"/>
                <a:cs typeface="Tahoma" panose="020B0604030504040204" pitchFamily="34" charset="0"/>
              </a:rPr>
              <a:t>Элементы, включаемые  на следующих этапах проекта</a:t>
            </a:r>
          </a:p>
        </p:txBody>
      </p:sp>
      <p:sp>
        <p:nvSpPr>
          <p:cNvPr id="12320" name="TextBox 39"/>
          <p:cNvSpPr txBox="1">
            <a:spLocks noChangeArrowheads="1"/>
          </p:cNvSpPr>
          <p:nvPr/>
        </p:nvSpPr>
        <p:spPr bwMode="auto">
          <a:xfrm>
            <a:off x="4211638" y="6237288"/>
            <a:ext cx="4392612" cy="430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ru-RU" altLang="ru-RU" sz="1100">
                <a:latin typeface="Tahoma" pitchFamily="34" charset="0"/>
                <a:cs typeface="Tahoma" pitchFamily="34" charset="0"/>
              </a:rPr>
              <a:t>ЗАО АКБ «Национальный Клиринговый Центр»</a:t>
            </a:r>
          </a:p>
          <a:p>
            <a:pPr algn="r" eaLnBrk="1" hangingPunct="1"/>
            <a:r>
              <a:rPr lang="ru-RU" altLang="ru-RU" sz="1100">
                <a:latin typeface="Tahoma" pitchFamily="34" charset="0"/>
                <a:cs typeface="Tahoma" pitchFamily="34" charset="0"/>
              </a:rPr>
              <a:t>Краткий обзор</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Диаграмма 27"/>
          <p:cNvGraphicFramePr>
            <a:graphicFrameLocks/>
          </p:cNvGraphicFramePr>
          <p:nvPr>
            <p:extLst>
              <p:ext uri="{D42A27DB-BD31-4B8C-83A1-F6EECF244321}">
                <p14:modId xmlns:p14="http://schemas.microsoft.com/office/powerpoint/2010/main" val="989266948"/>
              </p:ext>
            </p:extLst>
          </p:nvPr>
        </p:nvGraphicFramePr>
        <p:xfrm>
          <a:off x="4741680" y="1090851"/>
          <a:ext cx="4129200" cy="2554173"/>
        </p:xfrm>
        <a:graphic>
          <a:graphicData uri="http://schemas.openxmlformats.org/drawingml/2006/chart">
            <c:chart xmlns:c="http://schemas.openxmlformats.org/drawingml/2006/chart" xmlns:r="http://schemas.openxmlformats.org/officeDocument/2006/relationships" r:id="rId10"/>
          </a:graphicData>
        </a:graphic>
      </p:graphicFrame>
      <p:sp>
        <p:nvSpPr>
          <p:cNvPr id="3" name="Заголовок 1"/>
          <p:cNvSpPr txBox="1">
            <a:spLocks/>
          </p:cNvSpPr>
          <p:nvPr/>
        </p:nvSpPr>
        <p:spPr>
          <a:xfrm>
            <a:off x="1043608" y="224728"/>
            <a:ext cx="7740480" cy="756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ru-RU" sz="26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НОВАЦИИ НА ДЕНЕЖНОМ РЫНКЕ</a:t>
            </a:r>
            <a:endParaRPr lang="ru-RU" sz="26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Прямоугольник 43"/>
          <p:cNvSpPr/>
          <p:nvPr/>
        </p:nvSpPr>
        <p:spPr>
          <a:xfrm>
            <a:off x="1120576" y="3645024"/>
            <a:ext cx="1875835" cy="520655"/>
          </a:xfrm>
          <a:prstGeom prst="rect">
            <a:avLst/>
          </a:prstGeom>
        </p:spPr>
        <p:txBody>
          <a:bodyPr wrap="none">
            <a:spAutoFit/>
          </a:bodyPr>
          <a:lstStyle/>
          <a:p>
            <a:pPr>
              <a:spcAft>
                <a:spcPts val="700"/>
              </a:spcAft>
            </a:pPr>
            <a:r>
              <a:rPr lang="ru-RU" sz="12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Междилерское</a:t>
            </a:r>
            <a:r>
              <a:rPr lang="ru-RU" sz="12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РЕПО</a:t>
            </a:r>
            <a:endParaRPr lang="en-US" sz="1200" b="1"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Aft>
                <a:spcPts val="700"/>
              </a:spcAft>
            </a:pPr>
            <a:r>
              <a:rPr lang="ru-RU" sz="1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Объем торгов, </a:t>
            </a:r>
            <a:r>
              <a:rPr lang="ru-RU" sz="1000" dirty="0" smtClean="0">
                <a:solidFill>
                  <a:srgbClr val="000000"/>
                </a:solidFill>
                <a:latin typeface="Tahoma" panose="020B0604030504040204" pitchFamily="34" charset="0"/>
                <a:ea typeface="Tahoma" panose="020B0604030504040204" pitchFamily="34" charset="0"/>
                <a:cs typeface="Tahoma" panose="020B0604030504040204" pitchFamily="34" charset="0"/>
              </a:rPr>
              <a:t>млрд. руб.</a:t>
            </a:r>
            <a:endParaRPr lang="en-US" sz="10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10" name="Straight Connector 92"/>
          <p:cNvCxnSpPr/>
          <p:nvPr/>
        </p:nvCxnSpPr>
        <p:spPr>
          <a:xfrm flipV="1">
            <a:off x="1110850" y="3901076"/>
            <a:ext cx="3535592" cy="2402"/>
          </a:xfrm>
          <a:prstGeom prst="lin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1" name="Прямоугольник 43"/>
          <p:cNvSpPr/>
          <p:nvPr/>
        </p:nvSpPr>
        <p:spPr>
          <a:xfrm>
            <a:off x="5032970" y="3653816"/>
            <a:ext cx="3772186" cy="520655"/>
          </a:xfrm>
          <a:prstGeom prst="rect">
            <a:avLst/>
          </a:prstGeom>
        </p:spPr>
        <p:txBody>
          <a:bodyPr wrap="none">
            <a:spAutoFit/>
          </a:bodyPr>
          <a:lstStyle/>
          <a:p>
            <a:pPr>
              <a:spcAft>
                <a:spcPts val="700"/>
              </a:spcAft>
            </a:pPr>
            <a:r>
              <a:rPr lang="ru-RU" sz="12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РЕПО с Банком России</a:t>
            </a:r>
            <a:r>
              <a:rPr lang="en-US" sz="12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sz="12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Корп.еврооблигации</a:t>
            </a:r>
            <a:endParaRPr lang="ru-RU" sz="1000" b="1"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spcAft>
                <a:spcPts val="700"/>
              </a:spcAft>
            </a:pPr>
            <a:r>
              <a:rPr lang="ru-RU" sz="1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Объем торгов, </a:t>
            </a:r>
            <a:r>
              <a:rPr lang="ru-RU" sz="1000" dirty="0">
                <a:solidFill>
                  <a:srgbClr val="000000"/>
                </a:solidFill>
                <a:latin typeface="Tahoma" panose="020B0604030504040204" pitchFamily="34" charset="0"/>
                <a:ea typeface="Tahoma" panose="020B0604030504040204" pitchFamily="34" charset="0"/>
                <a:cs typeface="Tahoma" panose="020B0604030504040204" pitchFamily="34" charset="0"/>
              </a:rPr>
              <a:t>м</a:t>
            </a:r>
            <a:r>
              <a:rPr lang="ru-RU" sz="1000" dirty="0" smtClean="0">
                <a:solidFill>
                  <a:srgbClr val="000000"/>
                </a:solidFill>
                <a:latin typeface="Tahoma" panose="020B0604030504040204" pitchFamily="34" charset="0"/>
                <a:ea typeface="Tahoma" panose="020B0604030504040204" pitchFamily="34" charset="0"/>
                <a:cs typeface="Tahoma" panose="020B0604030504040204" pitchFamily="34" charset="0"/>
              </a:rPr>
              <a:t>лрд. руб.</a:t>
            </a:r>
            <a:endParaRPr lang="en-US" sz="10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12" name="Straight Connector 92"/>
          <p:cNvCxnSpPr/>
          <p:nvPr/>
        </p:nvCxnSpPr>
        <p:spPr>
          <a:xfrm>
            <a:off x="5096682" y="3901076"/>
            <a:ext cx="3687406" cy="0"/>
          </a:xfrm>
          <a:prstGeom prst="lin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2" name="Номер слайда 2"/>
          <p:cNvSpPr txBox="1">
            <a:spLocks/>
          </p:cNvSpPr>
          <p:nvPr/>
        </p:nvSpPr>
        <p:spPr>
          <a:xfrm>
            <a:off x="8388000" y="6372000"/>
            <a:ext cx="360252" cy="360000"/>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B9E2B10B-2B5B-4D21-B621-3C15B0884A5E}" type="slidenum">
              <a:rPr lang="ru-RU" sz="1200" smtClean="0">
                <a:solidFill>
                  <a:srgbClr val="000000"/>
                </a:solidFill>
                <a:cs typeface="Calibri" panose="020F0502020204030204" pitchFamily="34" charset="0"/>
              </a:rPr>
              <a:pPr fontAlgn="auto">
                <a:spcBef>
                  <a:spcPts val="0"/>
                </a:spcBef>
                <a:spcAft>
                  <a:spcPts val="0"/>
                </a:spcAft>
              </a:pPr>
              <a:t>9</a:t>
            </a:fld>
            <a:endParaRPr lang="ru-RU" dirty="0">
              <a:solidFill>
                <a:srgbClr val="000000"/>
              </a:solidFill>
              <a:cs typeface="Calibri" panose="020F0502020204030204" pitchFamily="34" charset="0"/>
            </a:endParaRPr>
          </a:p>
        </p:txBody>
      </p:sp>
      <p:sp>
        <p:nvSpPr>
          <p:cNvPr id="19" name="TextBox 18"/>
          <p:cNvSpPr txBox="1"/>
          <p:nvPr/>
        </p:nvSpPr>
        <p:spPr>
          <a:xfrm>
            <a:off x="5016095" y="5644163"/>
            <a:ext cx="4020401" cy="369332"/>
          </a:xfrm>
          <a:prstGeom prst="rect">
            <a:avLst/>
          </a:prstGeom>
          <a:noFill/>
        </p:spPr>
        <p:txBody>
          <a:bodyPr wrap="square" rtlCol="0">
            <a:spAutoFit/>
          </a:bodyPr>
          <a:lstStyle/>
          <a:p>
            <a:pPr marL="171450" indent="-171450">
              <a:buClr>
                <a:srgbClr val="C00000"/>
              </a:buClr>
              <a:buFont typeface="Wingdings" panose="05000000000000000000" pitchFamily="2" charset="2"/>
              <a:buChar char="§"/>
            </a:pPr>
            <a:r>
              <a:rPr lang="ru-RU" sz="900" dirty="0" smtClean="0">
                <a:solidFill>
                  <a:srgbClr val="000000"/>
                </a:solidFill>
                <a:latin typeface="Tahoma" panose="020B0604030504040204" pitchFamily="34" charset="0"/>
                <a:ea typeface="Tahoma" panose="020B0604030504040204" pitchFamily="34" charset="0"/>
                <a:cs typeface="Tahoma" panose="020B0604030504040204" pitchFamily="34" charset="0"/>
              </a:rPr>
              <a:t>126 выпусков корп. еврооблигаций допущены к операциям РЕПО с Банком России (май – август 2014г.)</a:t>
            </a:r>
            <a:endParaRPr lang="ru-RU" sz="9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917256" y="5628824"/>
            <a:ext cx="4136680" cy="507831"/>
          </a:xfrm>
          <a:prstGeom prst="rect">
            <a:avLst/>
          </a:prstGeom>
          <a:noFill/>
        </p:spPr>
        <p:txBody>
          <a:bodyPr wrap="square" rtlCol="0">
            <a:spAutoFit/>
          </a:bodyPr>
          <a:lstStyle/>
          <a:p>
            <a:pPr marL="171450" indent="-171450">
              <a:buClr>
                <a:srgbClr val="C00000"/>
              </a:buClr>
              <a:buFont typeface="Wingdings" panose="05000000000000000000" pitchFamily="2" charset="2"/>
              <a:buChar char="§"/>
            </a:pPr>
            <a:r>
              <a:rPr lang="ru-RU" sz="900" dirty="0" smtClean="0">
                <a:solidFill>
                  <a:srgbClr val="000000"/>
                </a:solidFill>
                <a:latin typeface="Tahoma" panose="020B0604030504040204" pitchFamily="34" charset="0"/>
                <a:ea typeface="Tahoma" panose="020B0604030504040204" pitchFamily="34" charset="0"/>
                <a:cs typeface="Tahoma" panose="020B0604030504040204" pitchFamily="34" charset="0"/>
              </a:rPr>
              <a:t>С апреля 2014 г. в </a:t>
            </a:r>
            <a:r>
              <a:rPr lang="ru-RU" sz="9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междилерское</a:t>
            </a:r>
            <a:r>
              <a:rPr lang="ru-RU" sz="900" dirty="0" smtClean="0">
                <a:solidFill>
                  <a:srgbClr val="000000"/>
                </a:solidFill>
                <a:latin typeface="Tahoma" panose="020B0604030504040204" pitchFamily="34" charset="0"/>
                <a:ea typeface="Tahoma" panose="020B0604030504040204" pitchFamily="34" charset="0"/>
                <a:cs typeface="Tahoma" panose="020B0604030504040204" pitchFamily="34" charset="0"/>
              </a:rPr>
              <a:t> РЕПО допущено </a:t>
            </a:r>
            <a:r>
              <a:rPr lang="en-US" sz="900" dirty="0" smtClean="0">
                <a:solidFill>
                  <a:srgbClr val="000000"/>
                </a:solidFill>
                <a:latin typeface="Tahoma" panose="020B0604030504040204" pitchFamily="34" charset="0"/>
                <a:ea typeface="Tahoma" panose="020B0604030504040204" pitchFamily="34" charset="0"/>
                <a:cs typeface="Tahoma" panose="020B0604030504040204" pitchFamily="34" charset="0"/>
              </a:rPr>
              <a:t>30</a:t>
            </a:r>
            <a:r>
              <a:rPr lang="ru-RU" sz="900" dirty="0" smtClean="0">
                <a:solidFill>
                  <a:srgbClr val="000000"/>
                </a:solidFill>
                <a:latin typeface="Tahoma" panose="020B0604030504040204" pitchFamily="34" charset="0"/>
                <a:ea typeface="Tahoma" panose="020B0604030504040204" pitchFamily="34" charset="0"/>
                <a:cs typeface="Tahoma" panose="020B0604030504040204" pitchFamily="34" charset="0"/>
              </a:rPr>
              <a:t> ДР и </a:t>
            </a:r>
            <a:r>
              <a:rPr lang="en-US" sz="900" dirty="0" smtClean="0">
                <a:solidFill>
                  <a:srgbClr val="000000"/>
                </a:solidFill>
                <a:latin typeface="Tahoma" panose="020B0604030504040204" pitchFamily="34" charset="0"/>
                <a:ea typeface="Tahoma" panose="020B0604030504040204" pitchFamily="34" charset="0"/>
                <a:cs typeface="Tahoma" panose="020B0604030504040204" pitchFamily="34" charset="0"/>
              </a:rPr>
              <a:t>6</a:t>
            </a:r>
            <a:r>
              <a:rPr lang="ru-RU" sz="900" dirty="0" smtClean="0">
                <a:solidFill>
                  <a:srgbClr val="000000"/>
                </a:solidFill>
                <a:latin typeface="Tahoma" panose="020B0604030504040204" pitchFamily="34" charset="0"/>
                <a:ea typeface="Tahoma" panose="020B0604030504040204" pitchFamily="34" charset="0"/>
                <a:cs typeface="Tahoma" panose="020B0604030504040204" pitchFamily="34" charset="0"/>
              </a:rPr>
              <a:t> ин. акций</a:t>
            </a:r>
          </a:p>
          <a:p>
            <a:pPr marL="171450" indent="-171450">
              <a:buClr>
                <a:srgbClr val="C00000"/>
              </a:buClr>
              <a:buFont typeface="Wingdings" panose="05000000000000000000" pitchFamily="2" charset="2"/>
              <a:buChar char="§"/>
            </a:pPr>
            <a:r>
              <a:rPr lang="ru-RU" sz="900" dirty="0">
                <a:solidFill>
                  <a:srgbClr val="000000"/>
                </a:solidFill>
                <a:latin typeface="Tahoma" panose="020B0604030504040204" pitchFamily="34" charset="0"/>
                <a:ea typeface="Tahoma" panose="020B0604030504040204" pitchFamily="34" charset="0"/>
                <a:cs typeface="Tahoma" panose="020B0604030504040204" pitchFamily="34" charset="0"/>
              </a:rPr>
              <a:t>126 выпусков корп. еврооблигаций были допущены </a:t>
            </a:r>
            <a:r>
              <a:rPr lang="ru-RU" sz="900" dirty="0" smtClean="0">
                <a:solidFill>
                  <a:srgbClr val="000000"/>
                </a:solidFill>
                <a:latin typeface="Tahoma" panose="020B0604030504040204" pitchFamily="34" charset="0"/>
                <a:ea typeface="Tahoma" panose="020B0604030504040204" pitchFamily="34" charset="0"/>
                <a:cs typeface="Tahoma" panose="020B0604030504040204" pitchFamily="34" charset="0"/>
              </a:rPr>
              <a:t>к операциям</a:t>
            </a:r>
            <a:r>
              <a:rPr lang="en-US" sz="9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ru-RU" sz="9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Междилерское</a:t>
            </a:r>
            <a:r>
              <a:rPr lang="ru-RU" sz="900" dirty="0" smtClean="0">
                <a:solidFill>
                  <a:srgbClr val="000000"/>
                </a:solidFill>
                <a:latin typeface="Tahoma" panose="020B0604030504040204" pitchFamily="34" charset="0"/>
                <a:ea typeface="Tahoma" panose="020B0604030504040204" pitchFamily="34" charset="0"/>
                <a:cs typeface="Tahoma" panose="020B0604030504040204" pitchFamily="34" charset="0"/>
              </a:rPr>
              <a:t> РЕПО (июнь – август 2014г.)</a:t>
            </a:r>
            <a:endParaRPr lang="ru-RU" sz="9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43" name="Прямая соединительная линия 42"/>
          <p:cNvCxnSpPr/>
          <p:nvPr>
            <p:custDataLst>
              <p:tags r:id="rId1"/>
            </p:custDataLst>
          </p:nvPr>
        </p:nvCxnSpPr>
        <p:spPr bwMode="gray">
          <a:xfrm>
            <a:off x="3634161" y="4012747"/>
            <a:ext cx="719138"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custDataLst>
              <p:tags r:id="rId2"/>
            </p:custDataLst>
          </p:nvPr>
        </p:nvCxnSpPr>
        <p:spPr bwMode="gray">
          <a:xfrm flipV="1">
            <a:off x="3634161" y="4012747"/>
            <a:ext cx="0" cy="276525"/>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5" name="Овал 44"/>
          <p:cNvSpPr/>
          <p:nvPr>
            <p:custDataLst>
              <p:tags r:id="rId3"/>
            </p:custDataLst>
          </p:nvPr>
        </p:nvSpPr>
        <p:spPr bwMode="auto">
          <a:xfrm>
            <a:off x="3756398" y="3934960"/>
            <a:ext cx="474663" cy="155575"/>
          </a:xfrm>
          <a:prstGeom prst="ellipse">
            <a:avLst/>
          </a:prstGeom>
          <a:solidFill>
            <a:srgbClr val="FFFFFF"/>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eaLnBrk="0" hangingPunct="0">
              <a:lnSpc>
                <a:spcPct val="90000"/>
              </a:lnSpc>
            </a:pPr>
            <a:r>
              <a:rPr lang="ru-RU" sz="800" b="1" dirty="0" smtClean="0">
                <a:solidFill>
                  <a:srgbClr val="C00000"/>
                </a:solidFill>
              </a:rPr>
              <a:t>+19%</a:t>
            </a:r>
            <a:endParaRPr lang="ru-RU" sz="800" b="1" dirty="0">
              <a:solidFill>
                <a:srgbClr val="C00000"/>
              </a:solidFill>
              <a:sym typeface="+mn-lt"/>
            </a:endParaRPr>
          </a:p>
        </p:txBody>
      </p:sp>
      <p:cxnSp>
        <p:nvCxnSpPr>
          <p:cNvPr id="46" name="Прямая соединительная линия 45"/>
          <p:cNvCxnSpPr/>
          <p:nvPr>
            <p:custDataLst>
              <p:tags r:id="rId4"/>
            </p:custDataLst>
          </p:nvPr>
        </p:nvCxnSpPr>
        <p:spPr bwMode="gray">
          <a:xfrm>
            <a:off x="4348275" y="4010895"/>
            <a:ext cx="0" cy="167015"/>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92"/>
          <p:cNvCxnSpPr/>
          <p:nvPr/>
        </p:nvCxnSpPr>
        <p:spPr>
          <a:xfrm>
            <a:off x="1149345" y="954067"/>
            <a:ext cx="3525867" cy="0"/>
          </a:xfrm>
          <a:prstGeom prst="lin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92"/>
          <p:cNvCxnSpPr/>
          <p:nvPr/>
        </p:nvCxnSpPr>
        <p:spPr>
          <a:xfrm>
            <a:off x="5032970" y="965159"/>
            <a:ext cx="3837910" cy="0"/>
          </a:xfrm>
          <a:prstGeom prst="lin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7" name="Прямоугольник 43"/>
          <p:cNvSpPr/>
          <p:nvPr/>
        </p:nvSpPr>
        <p:spPr>
          <a:xfrm>
            <a:off x="1113521" y="677537"/>
            <a:ext cx="4340813" cy="520655"/>
          </a:xfrm>
          <a:prstGeom prst="rect">
            <a:avLst/>
          </a:prstGeom>
        </p:spPr>
        <p:txBody>
          <a:bodyPr wrap="square">
            <a:spAutoFit/>
          </a:bodyPr>
          <a:lstStyle/>
          <a:p>
            <a:pPr>
              <a:spcAft>
                <a:spcPts val="700"/>
              </a:spcAft>
              <a:defRPr/>
            </a:pPr>
            <a:r>
              <a:rPr lang="ru-RU" sz="12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РЕПО с ЦК</a:t>
            </a:r>
          </a:p>
          <a:p>
            <a:pPr>
              <a:spcAft>
                <a:spcPts val="700"/>
              </a:spcAft>
              <a:defRPr/>
            </a:pPr>
            <a:r>
              <a:rPr lang="ru-RU" sz="1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Объем торгов, </a:t>
            </a:r>
            <a:r>
              <a:rPr lang="ru-RU" sz="1000" dirty="0" smtClean="0">
                <a:solidFill>
                  <a:srgbClr val="000000"/>
                </a:solidFill>
                <a:latin typeface="Tahoma" panose="020B0604030504040204" pitchFamily="34" charset="0"/>
                <a:ea typeface="Tahoma" panose="020B0604030504040204" pitchFamily="34" charset="0"/>
                <a:cs typeface="Tahoma" panose="020B0604030504040204" pitchFamily="34" charset="0"/>
              </a:rPr>
              <a:t>млрд. руб.</a:t>
            </a:r>
            <a:endParaRPr lang="en-US" sz="1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40" name="Прямоугольник 43"/>
          <p:cNvSpPr/>
          <p:nvPr/>
        </p:nvSpPr>
        <p:spPr>
          <a:xfrm>
            <a:off x="4913848" y="677537"/>
            <a:ext cx="4573411" cy="520655"/>
          </a:xfrm>
          <a:prstGeom prst="rect">
            <a:avLst/>
          </a:prstGeom>
        </p:spPr>
        <p:txBody>
          <a:bodyPr wrap="square">
            <a:spAutoFit/>
          </a:bodyPr>
          <a:lstStyle/>
          <a:p>
            <a:pPr>
              <a:spcAft>
                <a:spcPts val="700"/>
              </a:spcAft>
              <a:defRPr/>
            </a:pPr>
            <a:r>
              <a:rPr lang="ru-RU" sz="12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РЕПО с ЦК </a:t>
            </a:r>
          </a:p>
          <a:p>
            <a:pPr>
              <a:spcAft>
                <a:spcPts val="700"/>
              </a:spcAft>
              <a:defRPr/>
            </a:pPr>
            <a:r>
              <a:rPr lang="ru-RU" sz="1000" b="1" dirty="0">
                <a:solidFill>
                  <a:srgbClr val="000000"/>
                </a:solidFill>
                <a:latin typeface="Tahoma" panose="020B0604030504040204" pitchFamily="34" charset="0"/>
                <a:ea typeface="Tahoma" panose="020B0604030504040204" pitchFamily="34" charset="0"/>
                <a:cs typeface="Tahoma" panose="020B0604030504040204" pitchFamily="34" charset="0"/>
              </a:rPr>
              <a:t>Среднедневной объем </a:t>
            </a:r>
            <a:r>
              <a:rPr lang="ru-RU" sz="1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торгов, </a:t>
            </a:r>
            <a:r>
              <a:rPr lang="ru-RU" sz="1000" dirty="0" smtClean="0">
                <a:solidFill>
                  <a:srgbClr val="000000"/>
                </a:solidFill>
                <a:latin typeface="Tahoma" panose="020B0604030504040204" pitchFamily="34" charset="0"/>
                <a:ea typeface="Tahoma" panose="020B0604030504040204" pitchFamily="34" charset="0"/>
                <a:cs typeface="Tahoma" panose="020B0604030504040204" pitchFamily="34" charset="0"/>
              </a:rPr>
              <a:t>млрд. руб</a:t>
            </a:r>
            <a:r>
              <a:rPr lang="ru-RU" sz="10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1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4" name="Прямоугольник 23"/>
          <p:cNvSpPr/>
          <p:nvPr/>
        </p:nvSpPr>
        <p:spPr>
          <a:xfrm>
            <a:off x="5044008" y="1340768"/>
            <a:ext cx="2580241" cy="461665"/>
          </a:xfrm>
          <a:prstGeom prst="rect">
            <a:avLst/>
          </a:prstGeom>
        </p:spPr>
        <p:txBody>
          <a:bodyPr wrap="square">
            <a:spAutoFit/>
          </a:bodyPr>
          <a:lstStyle/>
          <a:p>
            <a:pPr>
              <a:buClr>
                <a:srgbClr val="C00000"/>
              </a:buClr>
            </a:pPr>
            <a:r>
              <a:rPr lang="ru-RU" sz="1200" dirty="0" smtClean="0">
                <a:latin typeface="Tahoma" panose="020B0604030504040204" pitchFamily="34" charset="0"/>
                <a:ea typeface="Tahoma" panose="020B0604030504040204" pitchFamily="34" charset="0"/>
                <a:cs typeface="Tahoma" panose="020B0604030504040204" pitchFamily="34" charset="0"/>
              </a:rPr>
              <a:t>30 июня 2014 г. </a:t>
            </a:r>
            <a:r>
              <a:rPr lang="en-US" sz="1200" dirty="0" smtClean="0">
                <a:latin typeface="Tahoma" panose="020B0604030504040204" pitchFamily="34" charset="0"/>
                <a:ea typeface="Tahoma" panose="020B0604030504040204" pitchFamily="34" charset="0"/>
                <a:cs typeface="Tahoma" panose="020B0604030504040204" pitchFamily="34" charset="0"/>
              </a:rPr>
              <a:t>– </a:t>
            </a:r>
          </a:p>
          <a:p>
            <a:pPr>
              <a:buClr>
                <a:srgbClr val="C00000"/>
              </a:buClr>
            </a:pPr>
            <a:r>
              <a:rPr lang="ru-RU" sz="1200" dirty="0" smtClean="0">
                <a:latin typeface="Tahoma" panose="020B0604030504040204" pitchFamily="34" charset="0"/>
                <a:ea typeface="Tahoma" panose="020B0604030504040204" pitchFamily="34" charset="0"/>
                <a:cs typeface="Tahoma" panose="020B0604030504040204" pitchFamily="34" charset="0"/>
              </a:rPr>
              <a:t>рекорд </a:t>
            </a:r>
            <a:r>
              <a:rPr lang="ru-RU" sz="1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129 млрд. руб</a:t>
            </a:r>
            <a:r>
              <a:rPr lang="ru-RU" sz="900" b="1" dirty="0">
                <a:solidFill>
                  <a:srgbClr val="C00000"/>
                </a:solidFill>
                <a:latin typeface="+mn-lt"/>
              </a:rPr>
              <a:t>. </a:t>
            </a:r>
          </a:p>
        </p:txBody>
      </p:sp>
      <p:graphicFrame>
        <p:nvGraphicFramePr>
          <p:cNvPr id="26" name="Диаграмма 25"/>
          <p:cNvGraphicFramePr>
            <a:graphicFrameLocks/>
          </p:cNvGraphicFramePr>
          <p:nvPr>
            <p:extLst>
              <p:ext uri="{D42A27DB-BD31-4B8C-83A1-F6EECF244321}">
                <p14:modId xmlns:p14="http://schemas.microsoft.com/office/powerpoint/2010/main" val="3512844696"/>
              </p:ext>
            </p:extLst>
          </p:nvPr>
        </p:nvGraphicFramePr>
        <p:xfrm>
          <a:off x="862067" y="1167414"/>
          <a:ext cx="3888000" cy="254961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1" name="Диаграмма 30"/>
          <p:cNvGraphicFramePr>
            <a:graphicFrameLocks/>
          </p:cNvGraphicFramePr>
          <p:nvPr>
            <p:extLst>
              <p:ext uri="{D42A27DB-BD31-4B8C-83A1-F6EECF244321}">
                <p14:modId xmlns:p14="http://schemas.microsoft.com/office/powerpoint/2010/main" val="1124672275"/>
              </p:ext>
            </p:extLst>
          </p:nvPr>
        </p:nvGraphicFramePr>
        <p:xfrm>
          <a:off x="868068" y="4143694"/>
          <a:ext cx="4010400" cy="15012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4" name="Диаграмма 33"/>
          <p:cNvGraphicFramePr>
            <a:graphicFrameLocks/>
          </p:cNvGraphicFramePr>
          <p:nvPr>
            <p:extLst>
              <p:ext uri="{D42A27DB-BD31-4B8C-83A1-F6EECF244321}">
                <p14:modId xmlns:p14="http://schemas.microsoft.com/office/powerpoint/2010/main" val="2638972317"/>
              </p:ext>
            </p:extLst>
          </p:nvPr>
        </p:nvGraphicFramePr>
        <p:xfrm>
          <a:off x="4965868" y="3903478"/>
          <a:ext cx="3888000" cy="1728000"/>
        </p:xfrm>
        <a:graphic>
          <a:graphicData uri="http://schemas.openxmlformats.org/drawingml/2006/chart">
            <c:chart xmlns:c="http://schemas.openxmlformats.org/drawingml/2006/chart" xmlns:r="http://schemas.openxmlformats.org/officeDocument/2006/relationships" r:id="rId13"/>
          </a:graphicData>
        </a:graphic>
      </p:graphicFrame>
      <p:cxnSp>
        <p:nvCxnSpPr>
          <p:cNvPr id="23" name="Прямая соединительная линия 22"/>
          <p:cNvCxnSpPr/>
          <p:nvPr>
            <p:custDataLst>
              <p:tags r:id="rId5"/>
            </p:custDataLst>
          </p:nvPr>
        </p:nvCxnSpPr>
        <p:spPr bwMode="gray">
          <a:xfrm>
            <a:off x="3563888" y="1064243"/>
            <a:ext cx="719138" cy="0"/>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custDataLst>
              <p:tags r:id="rId6"/>
            </p:custDataLst>
          </p:nvPr>
        </p:nvCxnSpPr>
        <p:spPr bwMode="gray">
          <a:xfrm flipV="1">
            <a:off x="3563888" y="1064243"/>
            <a:ext cx="0" cy="276525"/>
          </a:xfrm>
          <a:prstGeom prst="line">
            <a:avLst/>
          </a:prstGeom>
          <a:ln w="12700">
            <a:solidFill>
              <a:srgbClr val="96969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7" name="Овал 26"/>
          <p:cNvSpPr/>
          <p:nvPr>
            <p:custDataLst>
              <p:tags r:id="rId7"/>
            </p:custDataLst>
          </p:nvPr>
        </p:nvSpPr>
        <p:spPr bwMode="auto">
          <a:xfrm>
            <a:off x="3686125" y="986456"/>
            <a:ext cx="474663" cy="155575"/>
          </a:xfrm>
          <a:prstGeom prst="ellipse">
            <a:avLst/>
          </a:prstGeom>
          <a:solidFill>
            <a:srgbClr val="FFFFFF"/>
          </a:solidFill>
          <a:ln w="9525">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eaLnBrk="0" hangingPunct="0">
              <a:lnSpc>
                <a:spcPct val="90000"/>
              </a:lnSpc>
            </a:pPr>
            <a:r>
              <a:rPr lang="ru-RU" sz="800" b="1" dirty="0" smtClean="0">
                <a:solidFill>
                  <a:srgbClr val="C00000"/>
                </a:solidFill>
              </a:rPr>
              <a:t>+31%</a:t>
            </a:r>
            <a:endParaRPr lang="ru-RU" sz="800" b="1" dirty="0">
              <a:solidFill>
                <a:srgbClr val="C00000"/>
              </a:solidFill>
              <a:sym typeface="+mn-lt"/>
            </a:endParaRPr>
          </a:p>
        </p:txBody>
      </p:sp>
      <p:cxnSp>
        <p:nvCxnSpPr>
          <p:cNvPr id="30" name="Прямая соединительная линия 29"/>
          <p:cNvCxnSpPr/>
          <p:nvPr>
            <p:custDataLst>
              <p:tags r:id="rId8"/>
            </p:custDataLst>
          </p:nvPr>
        </p:nvCxnSpPr>
        <p:spPr bwMode="gray">
          <a:xfrm>
            <a:off x="4278002" y="1062391"/>
            <a:ext cx="0" cy="167015"/>
          </a:xfrm>
          <a:prstGeom prst="line">
            <a:avLst/>
          </a:prstGeom>
          <a:ln w="12700">
            <a:solidFill>
              <a:srgbClr val="969696"/>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35" name="Прямоугольник 34"/>
          <p:cNvSpPr/>
          <p:nvPr/>
        </p:nvSpPr>
        <p:spPr>
          <a:xfrm>
            <a:off x="970674" y="1342976"/>
            <a:ext cx="2580241" cy="461665"/>
          </a:xfrm>
          <a:prstGeom prst="rect">
            <a:avLst/>
          </a:prstGeom>
        </p:spPr>
        <p:txBody>
          <a:bodyPr wrap="square">
            <a:spAutoFit/>
          </a:bodyPr>
          <a:lstStyle/>
          <a:p>
            <a:pPr>
              <a:buClr>
                <a:srgbClr val="C00000"/>
              </a:buClr>
            </a:pPr>
            <a:r>
              <a:rPr lang="ru-RU" sz="1200" dirty="0" smtClean="0">
                <a:latin typeface="Tahoma" panose="020B0604030504040204" pitchFamily="34" charset="0"/>
                <a:ea typeface="Tahoma" panose="020B0604030504040204" pitchFamily="34" charset="0"/>
                <a:cs typeface="Tahoma" panose="020B0604030504040204" pitchFamily="34" charset="0"/>
              </a:rPr>
              <a:t>август 2014 г. </a:t>
            </a:r>
            <a:r>
              <a:rPr lang="en-US" sz="1200" dirty="0" smtClean="0">
                <a:latin typeface="Tahoma" panose="020B0604030504040204" pitchFamily="34" charset="0"/>
                <a:ea typeface="Tahoma" panose="020B0604030504040204" pitchFamily="34" charset="0"/>
                <a:cs typeface="Tahoma" panose="020B0604030504040204" pitchFamily="34" charset="0"/>
              </a:rPr>
              <a:t>– </a:t>
            </a:r>
          </a:p>
          <a:p>
            <a:pPr>
              <a:buClr>
                <a:srgbClr val="C00000"/>
              </a:buClr>
            </a:pPr>
            <a:r>
              <a:rPr lang="ru-RU" sz="1200" dirty="0">
                <a:latin typeface="Tahoma" panose="020B0604030504040204" pitchFamily="34" charset="0"/>
                <a:ea typeface="Tahoma" panose="020B0604030504040204" pitchFamily="34" charset="0"/>
                <a:cs typeface="Tahoma" panose="020B0604030504040204" pitchFamily="34" charset="0"/>
              </a:rPr>
              <a:t>о</a:t>
            </a:r>
            <a:r>
              <a:rPr lang="ru-RU" sz="1200" dirty="0" smtClean="0">
                <a:latin typeface="Tahoma" panose="020B0604030504040204" pitchFamily="34" charset="0"/>
                <a:ea typeface="Tahoma" panose="020B0604030504040204" pitchFamily="34" charset="0"/>
                <a:cs typeface="Tahoma" panose="020B0604030504040204" pitchFamily="34" charset="0"/>
              </a:rPr>
              <a:t>бъем торгов  </a:t>
            </a:r>
            <a:r>
              <a:rPr lang="ru-RU" sz="1200" b="1" dirty="0">
                <a:solidFill>
                  <a:srgbClr val="C00000"/>
                </a:solidFill>
                <a:latin typeface="Tahoma" panose="020B0604030504040204" pitchFamily="34" charset="0"/>
                <a:ea typeface="Tahoma" panose="020B0604030504040204" pitchFamily="34" charset="0"/>
                <a:cs typeface="Tahoma" panose="020B0604030504040204" pitchFamily="34" charset="0"/>
              </a:rPr>
              <a:t>2,2 трлн</a:t>
            </a:r>
            <a:r>
              <a:rPr lang="ru-RU" sz="1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руб</a:t>
            </a:r>
            <a:r>
              <a:rPr lang="ru-RU" sz="900" b="1" dirty="0">
                <a:solidFill>
                  <a:srgbClr val="C00000"/>
                </a:solidFill>
                <a:latin typeface="+mn-lt"/>
              </a:rPr>
              <a:t>. </a:t>
            </a:r>
          </a:p>
        </p:txBody>
      </p:sp>
      <p:pic>
        <p:nvPicPr>
          <p:cNvPr id="36" name="Рисунок 1" descr="logonkc"/>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4213" y="6165850"/>
            <a:ext cx="1828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61079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zh0A_YJQt0Sq31MHxDbdI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CzbbNDZ8IEO4uBQ.6hM9n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jAm8mbI50SsjQzWzXi2M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L.LqY0CnNUqlMByTEOBqJ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zh0A_YJQt0Sq31MHxDbd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CzbbNDZ8IEO4uBQ.6hM9n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jAm8mbI50SsjQzWzXi2M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L.LqY0CnNUqlMByTEOBqJQ"/>
</p:tagLst>
</file>

<file path=ppt/theme/theme1.xml><?xml version="1.0" encoding="utf-8"?>
<a:theme xmlns:a="http://schemas.openxmlformats.org/drawingml/2006/main" name="Шаблон презентации_англ">
  <a:themeElements>
    <a:clrScheme name="Moscow Exchange">
      <a:dk1>
        <a:srgbClr val="000000"/>
      </a:dk1>
      <a:lt1>
        <a:sysClr val="window" lastClr="FFFFFF"/>
      </a:lt1>
      <a:dk2>
        <a:srgbClr val="58645E"/>
      </a:dk2>
      <a:lt2>
        <a:srgbClr val="E6E6E6"/>
      </a:lt2>
      <a:accent1>
        <a:srgbClr val="C60C30"/>
      </a:accent1>
      <a:accent2>
        <a:srgbClr val="ED1D24"/>
      </a:accent2>
      <a:accent3>
        <a:srgbClr val="6EB478"/>
      </a:accent3>
      <a:accent4>
        <a:srgbClr val="2D87C3"/>
      </a:accent4>
      <a:accent5>
        <a:srgbClr val="78CDE6"/>
      </a:accent5>
      <a:accent6>
        <a:srgbClr val="FFA519"/>
      </a:accent6>
      <a:hlink>
        <a:srgbClr val="00007F"/>
      </a:hlink>
      <a:folHlink>
        <a:srgbClr val="632423"/>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scow Exchange">
    <a:dk1>
      <a:srgbClr val="000000"/>
    </a:dk1>
    <a:lt1>
      <a:sysClr val="window" lastClr="FFFFFF"/>
    </a:lt1>
    <a:dk2>
      <a:srgbClr val="58645E"/>
    </a:dk2>
    <a:lt2>
      <a:srgbClr val="E6E6E6"/>
    </a:lt2>
    <a:accent1>
      <a:srgbClr val="C60C30"/>
    </a:accent1>
    <a:accent2>
      <a:srgbClr val="ED1D24"/>
    </a:accent2>
    <a:accent3>
      <a:srgbClr val="6EB478"/>
    </a:accent3>
    <a:accent4>
      <a:srgbClr val="2D87C3"/>
    </a:accent4>
    <a:accent5>
      <a:srgbClr val="78CDE6"/>
    </a:accent5>
    <a:accent6>
      <a:srgbClr val="FFA519"/>
    </a:accent6>
    <a:hlink>
      <a:srgbClr val="00007F"/>
    </a:hlink>
    <a:folHlink>
      <a:srgbClr val="632423"/>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146AE59D714A33448C879F6EED7C13EF" ma:contentTypeVersion="0" ma:contentTypeDescription="Создание документа." ma:contentTypeScope="" ma:versionID="51d16541a83fe4bdd53d9c73fa891021">
  <xsd:schema xmlns:xsd="http://www.w3.org/2001/XMLSchema" xmlns:xs="http://www.w3.org/2001/XMLSchema" xmlns:p="http://schemas.microsoft.com/office/2006/metadata/properties" xmlns:ns2="5c2cd6fe-a789-4745-9d50-c055d8f1627e" targetNamespace="http://schemas.microsoft.com/office/2006/metadata/properties" ma:root="true" ma:fieldsID="eb6df43a550ff08c15757511108e667f" ns2:_="">
    <xsd:import namespace="5c2cd6fe-a789-4745-9d50-c055d8f1627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2cd6fe-a789-4745-9d50-c055d8f1627e"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AC8845-12D8-46F0-A87F-15BC315C81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2cd6fe-a789-4745-9d50-c055d8f162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F27DC5-D24B-4A96-B5FC-AA411BE0A583}">
  <ds:schemaRefs>
    <ds:schemaRef ds:uri="http://schemas.microsoft.com/sharepoint/events"/>
  </ds:schemaRefs>
</ds:datastoreItem>
</file>

<file path=customXml/itemProps3.xml><?xml version="1.0" encoding="utf-8"?>
<ds:datastoreItem xmlns:ds="http://schemas.openxmlformats.org/officeDocument/2006/customXml" ds:itemID="{F59D9FCD-C4AE-4B6E-9129-6F7FE8265932}">
  <ds:schemaRefs>
    <ds:schemaRef ds:uri="http://schemas.microsoft.com/sharepoint/v3/contenttype/forms"/>
  </ds:schemaRefs>
</ds:datastoreItem>
</file>

<file path=customXml/itemProps4.xml><?xml version="1.0" encoding="utf-8"?>
<ds:datastoreItem xmlns:ds="http://schemas.openxmlformats.org/officeDocument/2006/customXml" ds:itemID="{CB615162-204A-42EA-A000-AAB4EB1A2C17}">
  <ds:schemaRefs>
    <ds:schemaRef ds:uri="http://www.w3.org/XML/1998/namespace"/>
    <ds:schemaRef ds:uri="http://schemas.openxmlformats.org/package/2006/metadata/core-properties"/>
    <ds:schemaRef ds:uri="http://schemas.microsoft.com/office/2006/documentManagement/types"/>
    <ds:schemaRef ds:uri="http://purl.org/dc/terms/"/>
    <ds:schemaRef ds:uri="http://purl.org/dc/elements/1.1/"/>
    <ds:schemaRef ds:uri="http://purl.org/dc/dcmitype/"/>
    <ds:schemaRef ds:uri="5c2cd6fe-a789-4745-9d50-c055d8f1627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Шаблон презентации_англ</Template>
  <TotalTime>4178</TotalTime>
  <Words>1329</Words>
  <Application>Microsoft Office PowerPoint</Application>
  <PresentationFormat>Экран (4:3)</PresentationFormat>
  <Paragraphs>197</Paragraphs>
  <Slides>11</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11</vt:i4>
      </vt:variant>
    </vt:vector>
  </HeadingPairs>
  <TitlesOfParts>
    <vt:vector size="14" baseType="lpstr">
      <vt:lpstr>Шаблон презентации_англ</vt:lpstr>
      <vt:lpstr>think-cell Slide</vt:lpstr>
      <vt:lpstr>Лист</vt:lpstr>
      <vt:lpstr>Презентация PowerPoint</vt:lpstr>
      <vt:lpstr>НКЦ – единственный  квалифицированный центральный контрагент  на российском финансовом рынке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Кудасов Сергей Эдмундович</dc:creator>
  <cp:lastModifiedBy>Хавин Алексей Сергеевич</cp:lastModifiedBy>
  <cp:revision>179</cp:revision>
  <cp:lastPrinted>2013-03-14T09:03:20Z</cp:lastPrinted>
  <dcterms:created xsi:type="dcterms:W3CDTF">2013-03-11T05:54:14Z</dcterms:created>
  <dcterms:modified xsi:type="dcterms:W3CDTF">2014-09-02T09:18:01Z</dcterms:modified>
</cp:coreProperties>
</file>